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4131" r:id="rId2"/>
    <p:sldMasterId id="2147484245" r:id="rId3"/>
    <p:sldMasterId id="2147484397" r:id="rId4"/>
    <p:sldMasterId id="2147484554" r:id="rId5"/>
    <p:sldMasterId id="2147484572" r:id="rId6"/>
    <p:sldMasterId id="2147484597" r:id="rId7"/>
    <p:sldMasterId id="2147484622" r:id="rId8"/>
    <p:sldMasterId id="2147484817" r:id="rId9"/>
    <p:sldMasterId id="2147484874" r:id="rId10"/>
    <p:sldMasterId id="2147484888" r:id="rId11"/>
    <p:sldMasterId id="2147484894" r:id="rId12"/>
    <p:sldMasterId id="2147484907" r:id="rId13"/>
    <p:sldMasterId id="2147484919" r:id="rId14"/>
    <p:sldMasterId id="2147484935" r:id="rId15"/>
    <p:sldMasterId id="2147484947" r:id="rId16"/>
  </p:sldMasterIdLst>
  <p:notesMasterIdLst>
    <p:notesMasterId r:id="rId77"/>
  </p:notesMasterIdLst>
  <p:handoutMasterIdLst>
    <p:handoutMasterId r:id="rId78"/>
  </p:handoutMasterIdLst>
  <p:sldIdLst>
    <p:sldId id="475" r:id="rId17"/>
    <p:sldId id="413" r:id="rId18"/>
    <p:sldId id="1430" r:id="rId19"/>
    <p:sldId id="1476" r:id="rId20"/>
    <p:sldId id="1477" r:id="rId21"/>
    <p:sldId id="1229" r:id="rId22"/>
    <p:sldId id="1415" r:id="rId23"/>
    <p:sldId id="1312" r:id="rId24"/>
    <p:sldId id="1313" r:id="rId25"/>
    <p:sldId id="1360" r:id="rId26"/>
    <p:sldId id="1320" r:id="rId27"/>
    <p:sldId id="1322" r:id="rId28"/>
    <p:sldId id="1493" r:id="rId29"/>
    <p:sldId id="1494" r:id="rId30"/>
    <p:sldId id="1495" r:id="rId31"/>
    <p:sldId id="1478" r:id="rId32"/>
    <p:sldId id="1325" r:id="rId33"/>
    <p:sldId id="826" r:id="rId34"/>
    <p:sldId id="1464" r:id="rId35"/>
    <p:sldId id="1465" r:id="rId36"/>
    <p:sldId id="1438" r:id="rId37"/>
    <p:sldId id="1461" r:id="rId38"/>
    <p:sldId id="1472" r:id="rId39"/>
    <p:sldId id="1442" r:id="rId40"/>
    <p:sldId id="1443" r:id="rId41"/>
    <p:sldId id="1473" r:id="rId42"/>
    <p:sldId id="1474" r:id="rId43"/>
    <p:sldId id="1483" r:id="rId44"/>
    <p:sldId id="1484" r:id="rId45"/>
    <p:sldId id="1485" r:id="rId46"/>
    <p:sldId id="1463" r:id="rId47"/>
    <p:sldId id="1479" r:id="rId48"/>
    <p:sldId id="1488" r:id="rId49"/>
    <p:sldId id="1460" r:id="rId50"/>
    <p:sldId id="1447" r:id="rId51"/>
    <p:sldId id="1457" r:id="rId52"/>
    <p:sldId id="1458" r:id="rId53"/>
    <p:sldId id="1459" r:id="rId54"/>
    <p:sldId id="1445" r:id="rId55"/>
    <p:sldId id="1446" r:id="rId56"/>
    <p:sldId id="1462" r:id="rId57"/>
    <p:sldId id="1449" r:id="rId58"/>
    <p:sldId id="1450" r:id="rId59"/>
    <p:sldId id="1451" r:id="rId60"/>
    <p:sldId id="1452" r:id="rId61"/>
    <p:sldId id="1486" r:id="rId62"/>
    <p:sldId id="1489" r:id="rId63"/>
    <p:sldId id="1490" r:id="rId64"/>
    <p:sldId id="1491" r:id="rId65"/>
    <p:sldId id="1492" r:id="rId66"/>
    <p:sldId id="1469" r:id="rId67"/>
    <p:sldId id="1487" r:id="rId68"/>
    <p:sldId id="1470" r:id="rId69"/>
    <p:sldId id="1471" r:id="rId70"/>
    <p:sldId id="1455" r:id="rId71"/>
    <p:sldId id="1466" r:id="rId72"/>
    <p:sldId id="1467" r:id="rId73"/>
    <p:sldId id="1468" r:id="rId74"/>
    <p:sldId id="1197" r:id="rId75"/>
    <p:sldId id="1327" r:id="rId76"/>
  </p:sldIdLst>
  <p:sldSz cx="9144000" cy="6858000" type="screen4x3"/>
  <p:notesSz cx="6735763" cy="9869488"/>
  <p:defaultTextStyle>
    <a:defPPr>
      <a:defRPr lang="zh-TW"/>
    </a:defPPr>
    <a:lvl1pPr marL="0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40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076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115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153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159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227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268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303" algn="l" defTabSz="912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FFCC"/>
    <a:srgbClr val="0000FF"/>
    <a:srgbClr val="FFFF66"/>
    <a:srgbClr val="00FFFF"/>
    <a:srgbClr val="CCFFCC"/>
    <a:srgbClr val="CCECFF"/>
    <a:srgbClr val="99FFCC"/>
    <a:srgbClr val="CC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2700" autoAdjust="0"/>
  </p:normalViewPr>
  <p:slideViewPr>
    <p:cSldViewPr>
      <p:cViewPr>
        <p:scale>
          <a:sx n="90" d="100"/>
          <a:sy n="90" d="100"/>
        </p:scale>
        <p:origin x="-199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presProps" Target="presProps.xml"/><Relationship Id="rId131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0A35C-003E-4857-83FA-7AF4152B5C73}" type="doc">
      <dgm:prSet loTypeId="urn:microsoft.com/office/officeart/2005/8/layout/chevron2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1F5117A-B72B-4DAA-BB14-C614C827392F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EABEC4-99C8-4EDA-A338-A80EA6C44AA2}" type="parTrans" cxnId="{D5B54AF4-A3F5-4778-8A87-F08D2D4E6A3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0843D6-8ADF-4C40-911F-54BB7B8F8DD5}" type="sibTrans" cxnId="{D5B54AF4-A3F5-4778-8A87-F08D2D4E6A3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15D427-1280-42DE-89F6-342399E4B1F7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92AD40-AEDC-4600-A7EB-B79630628D75}" type="parTrans" cxnId="{C0570976-38D6-477E-B413-744910ED08F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456397-80D2-4E2E-94EA-CE09F87E2CB3}" type="sibTrans" cxnId="{C0570976-38D6-477E-B413-744910ED08F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640869-AC2E-4A07-9EAC-18DEC4A7AF16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國際情勢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914E7B-A7E4-4CAA-B3DD-009D5F4070D6}" type="parTrans" cxnId="{B8C89232-CDC6-4CFD-8160-A827BE4614B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9D9DB8-0E00-4A8E-8195-5F73D8752FCC}" type="sibTrans" cxnId="{B8C89232-CDC6-4CFD-8160-A827BE4614B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261910-AD8C-4AF9-B388-D36CAC21227F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國內經濟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DDB804-6824-49C8-87D5-A5A9B3D1828B}" type="parTrans" cxnId="{06DD2E2C-AE16-426C-8E61-42EF8F0FF54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11C018-D485-4EAE-B345-48010524A0A9}" type="sibTrans" cxnId="{06DD2E2C-AE16-426C-8E61-42EF8F0FF54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1EBBA1-D9F3-4532-8BEB-7E1930D70E8D}" type="pres">
      <dgm:prSet presAssocID="{4040A35C-003E-4857-83FA-7AF4152B5C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704E88-94D8-4372-9472-C586A540BE8C}" type="pres">
      <dgm:prSet presAssocID="{71F5117A-B72B-4DAA-BB14-C614C827392F}" presName="composite" presStyleCnt="0"/>
      <dgm:spPr/>
    </dgm:pt>
    <dgm:pt modelId="{88DB2723-BB54-4F69-8C7E-462F33497A03}" type="pres">
      <dgm:prSet presAssocID="{71F5117A-B72B-4DAA-BB14-C614C827392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E88429-5C99-4670-B88B-4EED38557F8D}" type="pres">
      <dgm:prSet presAssocID="{71F5117A-B72B-4DAA-BB14-C614C827392F}" presName="descendantText" presStyleLbl="alignAcc1" presStyleIdx="0" presStyleCnt="2" custLinFactNeighborY="-3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F49A0B-2062-4A0E-9D74-0B2E85F2C925}" type="pres">
      <dgm:prSet presAssocID="{3B0843D6-8ADF-4C40-911F-54BB7B8F8DD5}" presName="sp" presStyleCnt="0"/>
      <dgm:spPr/>
    </dgm:pt>
    <dgm:pt modelId="{4C77B997-11D2-455A-94EE-F2F4A1F351A3}" type="pres">
      <dgm:prSet presAssocID="{B715D427-1280-42DE-89F6-342399E4B1F7}" presName="composite" presStyleCnt="0"/>
      <dgm:spPr/>
    </dgm:pt>
    <dgm:pt modelId="{FAC9BF3E-7A0E-4611-BA85-7DBAD67EDCE3}" type="pres">
      <dgm:prSet presAssocID="{B715D427-1280-42DE-89F6-342399E4B1F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3B2BD4-B15A-4722-AEE9-134D70B94CA2}" type="pres">
      <dgm:prSet presAssocID="{B715D427-1280-42DE-89F6-342399E4B1F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7F4EA3-F487-40E7-B43B-F14011DD3E85}" type="presOf" srcId="{71F5117A-B72B-4DAA-BB14-C614C827392F}" destId="{88DB2723-BB54-4F69-8C7E-462F33497A03}" srcOrd="0" destOrd="0" presId="urn:microsoft.com/office/officeart/2005/8/layout/chevron2"/>
    <dgm:cxn modelId="{3272B482-D460-404B-B00C-1618995DCB25}" type="presOf" srcId="{4F640869-AC2E-4A07-9EAC-18DEC4A7AF16}" destId="{46E88429-5C99-4670-B88B-4EED38557F8D}" srcOrd="0" destOrd="0" presId="urn:microsoft.com/office/officeart/2005/8/layout/chevron2"/>
    <dgm:cxn modelId="{06DD2E2C-AE16-426C-8E61-42EF8F0FF546}" srcId="{B715D427-1280-42DE-89F6-342399E4B1F7}" destId="{3E261910-AD8C-4AF9-B388-D36CAC21227F}" srcOrd="0" destOrd="0" parTransId="{05DDB804-6824-49C8-87D5-A5A9B3D1828B}" sibTransId="{EE11C018-D485-4EAE-B345-48010524A0A9}"/>
    <dgm:cxn modelId="{D5B54AF4-A3F5-4778-8A87-F08D2D4E6A38}" srcId="{4040A35C-003E-4857-83FA-7AF4152B5C73}" destId="{71F5117A-B72B-4DAA-BB14-C614C827392F}" srcOrd="0" destOrd="0" parTransId="{D1EABEC4-99C8-4EDA-A338-A80EA6C44AA2}" sibTransId="{3B0843D6-8ADF-4C40-911F-54BB7B8F8DD5}"/>
    <dgm:cxn modelId="{44CD89BF-5D77-4E9B-B369-02FB2B78F152}" type="presOf" srcId="{4040A35C-003E-4857-83FA-7AF4152B5C73}" destId="{571EBBA1-D9F3-4532-8BEB-7E1930D70E8D}" srcOrd="0" destOrd="0" presId="urn:microsoft.com/office/officeart/2005/8/layout/chevron2"/>
    <dgm:cxn modelId="{CC12661E-CE74-4739-BABA-79508F8F77AF}" type="presOf" srcId="{B715D427-1280-42DE-89F6-342399E4B1F7}" destId="{FAC9BF3E-7A0E-4611-BA85-7DBAD67EDCE3}" srcOrd="0" destOrd="0" presId="urn:microsoft.com/office/officeart/2005/8/layout/chevron2"/>
    <dgm:cxn modelId="{7499149C-B161-48AD-AD98-799CFA5F72B4}" type="presOf" srcId="{3E261910-AD8C-4AF9-B388-D36CAC21227F}" destId="{1C3B2BD4-B15A-4722-AEE9-134D70B94CA2}" srcOrd="0" destOrd="0" presId="urn:microsoft.com/office/officeart/2005/8/layout/chevron2"/>
    <dgm:cxn modelId="{B8C89232-CDC6-4CFD-8160-A827BE4614B8}" srcId="{71F5117A-B72B-4DAA-BB14-C614C827392F}" destId="{4F640869-AC2E-4A07-9EAC-18DEC4A7AF16}" srcOrd="0" destOrd="0" parTransId="{E7914E7B-A7E4-4CAA-B3DD-009D5F4070D6}" sibTransId="{399D9DB8-0E00-4A8E-8195-5F73D8752FCC}"/>
    <dgm:cxn modelId="{C0570976-38D6-477E-B413-744910ED08F1}" srcId="{4040A35C-003E-4857-83FA-7AF4152B5C73}" destId="{B715D427-1280-42DE-89F6-342399E4B1F7}" srcOrd="1" destOrd="0" parTransId="{DE92AD40-AEDC-4600-A7EB-B79630628D75}" sibTransId="{3C456397-80D2-4E2E-94EA-CE09F87E2CB3}"/>
    <dgm:cxn modelId="{151AC41E-9B04-464A-9733-E069357515BE}" type="presParOf" srcId="{571EBBA1-D9F3-4532-8BEB-7E1930D70E8D}" destId="{52704E88-94D8-4372-9472-C586A540BE8C}" srcOrd="0" destOrd="0" presId="urn:microsoft.com/office/officeart/2005/8/layout/chevron2"/>
    <dgm:cxn modelId="{35175F70-88F4-44F3-97D2-CB15A0E68DE3}" type="presParOf" srcId="{52704E88-94D8-4372-9472-C586A540BE8C}" destId="{88DB2723-BB54-4F69-8C7E-462F33497A03}" srcOrd="0" destOrd="0" presId="urn:microsoft.com/office/officeart/2005/8/layout/chevron2"/>
    <dgm:cxn modelId="{A42A15BC-94DF-46CE-A379-ACA8F6D503F2}" type="presParOf" srcId="{52704E88-94D8-4372-9472-C586A540BE8C}" destId="{46E88429-5C99-4670-B88B-4EED38557F8D}" srcOrd="1" destOrd="0" presId="urn:microsoft.com/office/officeart/2005/8/layout/chevron2"/>
    <dgm:cxn modelId="{B13CA9A8-1D77-4E32-893E-8A604E20EDC2}" type="presParOf" srcId="{571EBBA1-D9F3-4532-8BEB-7E1930D70E8D}" destId="{C4F49A0B-2062-4A0E-9D74-0B2E85F2C925}" srcOrd="1" destOrd="0" presId="urn:microsoft.com/office/officeart/2005/8/layout/chevron2"/>
    <dgm:cxn modelId="{E3372124-AD51-4997-BAE3-BAD5EC70A099}" type="presParOf" srcId="{571EBBA1-D9F3-4532-8BEB-7E1930D70E8D}" destId="{4C77B997-11D2-455A-94EE-F2F4A1F351A3}" srcOrd="2" destOrd="0" presId="urn:microsoft.com/office/officeart/2005/8/layout/chevron2"/>
    <dgm:cxn modelId="{8DA37842-1B54-44B9-B870-4FE48191D796}" type="presParOf" srcId="{4C77B997-11D2-455A-94EE-F2F4A1F351A3}" destId="{FAC9BF3E-7A0E-4611-BA85-7DBAD67EDCE3}" srcOrd="0" destOrd="0" presId="urn:microsoft.com/office/officeart/2005/8/layout/chevron2"/>
    <dgm:cxn modelId="{BC587F2D-A33E-4014-A6C8-5433CB5DEDB7}" type="presParOf" srcId="{4C77B997-11D2-455A-94EE-F2F4A1F351A3}" destId="{1C3B2BD4-B15A-4722-AEE9-134D70B94C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D7A0C-4156-459B-B7A2-779F09667680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274B38BD-7991-4ED7-860A-0E9D18166410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製造業轉型智慧製造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92A58A-4FBE-4735-A051-9AD1168DAB9A}" type="parTrans" cxnId="{953EFDB4-3B3B-4E71-B9E7-0C84AFD4653B}">
      <dgm:prSet/>
      <dgm:spPr/>
      <dgm:t>
        <a:bodyPr/>
        <a:lstStyle/>
        <a:p>
          <a:endParaRPr lang="zh-TW" altLang="en-US"/>
        </a:p>
      </dgm:t>
    </dgm:pt>
    <dgm:pt modelId="{DA3B8039-3534-4AFF-A408-76CA379A23BA}" type="sibTrans" cxnId="{953EFDB4-3B3B-4E71-B9E7-0C84AFD4653B}">
      <dgm:prSet/>
      <dgm:spPr/>
      <dgm:t>
        <a:bodyPr/>
        <a:lstStyle/>
        <a:p>
          <a:endParaRPr lang="zh-TW" altLang="en-US"/>
        </a:p>
      </dgm:t>
    </dgm:pt>
    <dgm:pt modelId="{07AEE4B8-BCC3-478F-88E6-6BAD95C8A5B7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民生服務業智慧加值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EB3F4B-C213-4631-A8A8-818C0BDC6DBC}" type="parTrans" cxnId="{B49B3BCF-5C2B-4B8A-A71B-80815E8B19A1}">
      <dgm:prSet/>
      <dgm:spPr/>
      <dgm:t>
        <a:bodyPr/>
        <a:lstStyle/>
        <a:p>
          <a:endParaRPr lang="zh-TW" altLang="en-US"/>
        </a:p>
      </dgm:t>
    </dgm:pt>
    <dgm:pt modelId="{380164DF-8639-4CCC-A78B-B2C276A5AC3F}" type="sibTrans" cxnId="{B49B3BCF-5C2B-4B8A-A71B-80815E8B19A1}">
      <dgm:prSet/>
      <dgm:spPr/>
      <dgm:t>
        <a:bodyPr/>
        <a:lstStyle/>
        <a:p>
          <a:endParaRPr lang="zh-TW" altLang="en-US"/>
        </a:p>
      </dgm:t>
    </dgm:pt>
    <dgm:pt modelId="{C41CCF05-54D3-46EC-A320-BB98E0A75B7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扶植新創企業</a:t>
          </a:r>
          <a:endParaRPr lang="zh-TW" altLang="en-US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4F85B-297F-4C1B-B67F-0DB482C37E7A}" type="parTrans" cxnId="{458E6436-F251-484C-B523-0BF5EF34C7BD}">
      <dgm:prSet/>
      <dgm:spPr/>
      <dgm:t>
        <a:bodyPr/>
        <a:lstStyle/>
        <a:p>
          <a:endParaRPr lang="zh-TW" altLang="en-US"/>
        </a:p>
      </dgm:t>
    </dgm:pt>
    <dgm:pt modelId="{2CE8B2C6-4540-42A3-9EAB-5386BB68EEA4}" type="sibTrans" cxnId="{458E6436-F251-484C-B523-0BF5EF34C7BD}">
      <dgm:prSet/>
      <dgm:spPr/>
      <dgm:t>
        <a:bodyPr/>
        <a:lstStyle/>
        <a:p>
          <a:endParaRPr lang="zh-TW" altLang="en-US"/>
        </a:p>
      </dgm:t>
    </dgm:pt>
    <dgm:pt modelId="{A55A048E-538D-4842-A2B9-EE50E3DE6B76}" type="pres">
      <dgm:prSet presAssocID="{FC0D7A0C-4156-459B-B7A2-779F096676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C81CD70-957E-4A0E-B86E-6D99935E86B3}" type="pres">
      <dgm:prSet presAssocID="{274B38BD-7991-4ED7-860A-0E9D18166410}" presName="gear1" presStyleLbl="node1" presStyleIdx="0" presStyleCnt="3" custScaleX="86423" custScaleY="8221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E9D5D2-6D7C-45C2-89CB-766B3BFDB80E}" type="pres">
      <dgm:prSet presAssocID="{274B38BD-7991-4ED7-860A-0E9D18166410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4BAE14C8-7522-4A9A-832A-7025FC836081}" type="pres">
      <dgm:prSet presAssocID="{274B38BD-7991-4ED7-860A-0E9D18166410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4307A82F-62CB-4773-B0BF-545822CD8A39}" type="pres">
      <dgm:prSet presAssocID="{07AEE4B8-BCC3-478F-88E6-6BAD95C8A5B7}" presName="gear2" presStyleLbl="node1" presStyleIdx="1" presStyleCnt="3" custScaleX="118198" custScaleY="11529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975875-762A-468A-AFF6-AFCC19F58E7D}" type="pres">
      <dgm:prSet presAssocID="{07AEE4B8-BCC3-478F-88E6-6BAD95C8A5B7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38532B90-8DFA-4FD1-8D98-6258FB4D275B}" type="pres">
      <dgm:prSet presAssocID="{07AEE4B8-BCC3-478F-88E6-6BAD95C8A5B7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D564738C-9D9E-41B2-8672-0F52FF0A6891}" type="pres">
      <dgm:prSet presAssocID="{C41CCF05-54D3-46EC-A320-BB98E0A75B7C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10C637B4-7CBD-4A3D-8CA1-C6F37CF8E4C7}" type="pres">
      <dgm:prSet presAssocID="{C41CCF05-54D3-46EC-A320-BB98E0A75B7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69C753-8E07-4757-9B58-71E36EDB1BC0}" type="pres">
      <dgm:prSet presAssocID="{C41CCF05-54D3-46EC-A320-BB98E0A75B7C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DE5BA426-D501-47F6-96E4-E195D1BA3944}" type="pres">
      <dgm:prSet presAssocID="{C41CCF05-54D3-46EC-A320-BB98E0A75B7C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AB23DABC-2E31-4866-B9A6-252834EF914C}" type="pres">
      <dgm:prSet presAssocID="{DA3B8039-3534-4AFF-A408-76CA379A23BA}" presName="connector1" presStyleLbl="sibTrans2D1" presStyleIdx="0" presStyleCnt="3" custScaleX="73441" custScaleY="79312"/>
      <dgm:spPr/>
      <dgm:t>
        <a:bodyPr/>
        <a:lstStyle/>
        <a:p>
          <a:endParaRPr lang="zh-TW" altLang="en-US"/>
        </a:p>
      </dgm:t>
    </dgm:pt>
    <dgm:pt modelId="{B9CB7767-17DC-4896-B5D6-A3BD126817F6}" type="pres">
      <dgm:prSet presAssocID="{380164DF-8639-4CCC-A78B-B2C276A5AC3F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03CB2915-68D1-4555-9E5D-F0BC1D43377E}" type="pres">
      <dgm:prSet presAssocID="{2CE8B2C6-4540-42A3-9EAB-5386BB68EEA4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B49B3BCF-5C2B-4B8A-A71B-80815E8B19A1}" srcId="{FC0D7A0C-4156-459B-B7A2-779F09667680}" destId="{07AEE4B8-BCC3-478F-88E6-6BAD95C8A5B7}" srcOrd="1" destOrd="0" parTransId="{0AEB3F4B-C213-4631-A8A8-818C0BDC6DBC}" sibTransId="{380164DF-8639-4CCC-A78B-B2C276A5AC3F}"/>
    <dgm:cxn modelId="{4F9EE1C1-7245-4B6F-9FD9-3BADF1CE1B38}" type="presOf" srcId="{C41CCF05-54D3-46EC-A320-BB98E0A75B7C}" destId="{DE5BA426-D501-47F6-96E4-E195D1BA3944}" srcOrd="3" destOrd="0" presId="urn:microsoft.com/office/officeart/2005/8/layout/gear1"/>
    <dgm:cxn modelId="{DD506E24-AE15-4A97-8689-22271BED40DE}" type="presOf" srcId="{C41CCF05-54D3-46EC-A320-BB98E0A75B7C}" destId="{9769C753-8E07-4757-9B58-71E36EDB1BC0}" srcOrd="2" destOrd="0" presId="urn:microsoft.com/office/officeart/2005/8/layout/gear1"/>
    <dgm:cxn modelId="{3A2519C6-0E7B-40A0-B5CB-E3E5B42B88ED}" type="presOf" srcId="{274B38BD-7991-4ED7-860A-0E9D18166410}" destId="{4BAE14C8-7522-4A9A-832A-7025FC836081}" srcOrd="2" destOrd="0" presId="urn:microsoft.com/office/officeart/2005/8/layout/gear1"/>
    <dgm:cxn modelId="{5D22C2E7-9570-4264-B3D5-9C60782F1E77}" type="presOf" srcId="{380164DF-8639-4CCC-A78B-B2C276A5AC3F}" destId="{B9CB7767-17DC-4896-B5D6-A3BD126817F6}" srcOrd="0" destOrd="0" presId="urn:microsoft.com/office/officeart/2005/8/layout/gear1"/>
    <dgm:cxn modelId="{CD369669-3716-472F-B983-1B81331BC764}" type="presOf" srcId="{07AEE4B8-BCC3-478F-88E6-6BAD95C8A5B7}" destId="{14975875-762A-468A-AFF6-AFCC19F58E7D}" srcOrd="1" destOrd="0" presId="urn:microsoft.com/office/officeart/2005/8/layout/gear1"/>
    <dgm:cxn modelId="{2FF08907-F3BB-418B-9205-0AB84F774382}" type="presOf" srcId="{C41CCF05-54D3-46EC-A320-BB98E0A75B7C}" destId="{D564738C-9D9E-41B2-8672-0F52FF0A6891}" srcOrd="0" destOrd="0" presId="urn:microsoft.com/office/officeart/2005/8/layout/gear1"/>
    <dgm:cxn modelId="{16788C7B-EAAA-4029-9C12-1DFF4726C11A}" type="presOf" srcId="{07AEE4B8-BCC3-478F-88E6-6BAD95C8A5B7}" destId="{4307A82F-62CB-4773-B0BF-545822CD8A39}" srcOrd="0" destOrd="0" presId="urn:microsoft.com/office/officeart/2005/8/layout/gear1"/>
    <dgm:cxn modelId="{953EFDB4-3B3B-4E71-B9E7-0C84AFD4653B}" srcId="{FC0D7A0C-4156-459B-B7A2-779F09667680}" destId="{274B38BD-7991-4ED7-860A-0E9D18166410}" srcOrd="0" destOrd="0" parTransId="{7C92A58A-4FBE-4735-A051-9AD1168DAB9A}" sibTransId="{DA3B8039-3534-4AFF-A408-76CA379A23BA}"/>
    <dgm:cxn modelId="{ED2BB357-82C0-4494-8FDE-63147BDA661B}" type="presOf" srcId="{DA3B8039-3534-4AFF-A408-76CA379A23BA}" destId="{AB23DABC-2E31-4866-B9A6-252834EF914C}" srcOrd="0" destOrd="0" presId="urn:microsoft.com/office/officeart/2005/8/layout/gear1"/>
    <dgm:cxn modelId="{ADF9EC1B-14E8-4C3A-97C8-103CBE34E45F}" type="presOf" srcId="{274B38BD-7991-4ED7-860A-0E9D18166410}" destId="{BC81CD70-957E-4A0E-B86E-6D99935E86B3}" srcOrd="0" destOrd="0" presId="urn:microsoft.com/office/officeart/2005/8/layout/gear1"/>
    <dgm:cxn modelId="{9239928E-A6BF-4F11-B03F-2B4E0D08AA56}" type="presOf" srcId="{FC0D7A0C-4156-459B-B7A2-779F09667680}" destId="{A55A048E-538D-4842-A2B9-EE50E3DE6B76}" srcOrd="0" destOrd="0" presId="urn:microsoft.com/office/officeart/2005/8/layout/gear1"/>
    <dgm:cxn modelId="{192C3040-7A74-4F98-9D89-88BEB23A8D1B}" type="presOf" srcId="{274B38BD-7991-4ED7-860A-0E9D18166410}" destId="{26E9D5D2-6D7C-45C2-89CB-766B3BFDB80E}" srcOrd="1" destOrd="0" presId="urn:microsoft.com/office/officeart/2005/8/layout/gear1"/>
    <dgm:cxn modelId="{C21ECB15-1C53-4FDE-8283-C6CBF1651D6A}" type="presOf" srcId="{C41CCF05-54D3-46EC-A320-BB98E0A75B7C}" destId="{10C637B4-7CBD-4A3D-8CA1-C6F37CF8E4C7}" srcOrd="1" destOrd="0" presId="urn:microsoft.com/office/officeart/2005/8/layout/gear1"/>
    <dgm:cxn modelId="{A1EE9313-72E4-40F2-97BD-7920CF68FE32}" type="presOf" srcId="{2CE8B2C6-4540-42A3-9EAB-5386BB68EEA4}" destId="{03CB2915-68D1-4555-9E5D-F0BC1D43377E}" srcOrd="0" destOrd="0" presId="urn:microsoft.com/office/officeart/2005/8/layout/gear1"/>
    <dgm:cxn modelId="{8E8AD83F-1A37-4406-8652-AACFCDACC7D9}" type="presOf" srcId="{07AEE4B8-BCC3-478F-88E6-6BAD95C8A5B7}" destId="{38532B90-8DFA-4FD1-8D98-6258FB4D275B}" srcOrd="2" destOrd="0" presId="urn:microsoft.com/office/officeart/2005/8/layout/gear1"/>
    <dgm:cxn modelId="{458E6436-F251-484C-B523-0BF5EF34C7BD}" srcId="{FC0D7A0C-4156-459B-B7A2-779F09667680}" destId="{C41CCF05-54D3-46EC-A320-BB98E0A75B7C}" srcOrd="2" destOrd="0" parTransId="{CAD4F85B-297F-4C1B-B67F-0DB482C37E7A}" sibTransId="{2CE8B2C6-4540-42A3-9EAB-5386BB68EEA4}"/>
    <dgm:cxn modelId="{C0A7D67B-83F3-4BB7-90BB-19964AFC3703}" type="presParOf" srcId="{A55A048E-538D-4842-A2B9-EE50E3DE6B76}" destId="{BC81CD70-957E-4A0E-B86E-6D99935E86B3}" srcOrd="0" destOrd="0" presId="urn:microsoft.com/office/officeart/2005/8/layout/gear1"/>
    <dgm:cxn modelId="{EBB86E06-0F2E-4536-B640-A7B74CBBE431}" type="presParOf" srcId="{A55A048E-538D-4842-A2B9-EE50E3DE6B76}" destId="{26E9D5D2-6D7C-45C2-89CB-766B3BFDB80E}" srcOrd="1" destOrd="0" presId="urn:microsoft.com/office/officeart/2005/8/layout/gear1"/>
    <dgm:cxn modelId="{93716F15-94B7-4B5A-AF88-8C0DD1EF01BC}" type="presParOf" srcId="{A55A048E-538D-4842-A2B9-EE50E3DE6B76}" destId="{4BAE14C8-7522-4A9A-832A-7025FC836081}" srcOrd="2" destOrd="0" presId="urn:microsoft.com/office/officeart/2005/8/layout/gear1"/>
    <dgm:cxn modelId="{E17113B5-4251-4786-B48B-5BB7C9E64F3B}" type="presParOf" srcId="{A55A048E-538D-4842-A2B9-EE50E3DE6B76}" destId="{4307A82F-62CB-4773-B0BF-545822CD8A39}" srcOrd="3" destOrd="0" presId="urn:microsoft.com/office/officeart/2005/8/layout/gear1"/>
    <dgm:cxn modelId="{6E19E1C3-7ECE-4E26-B5AD-F8B8F1FAC3EA}" type="presParOf" srcId="{A55A048E-538D-4842-A2B9-EE50E3DE6B76}" destId="{14975875-762A-468A-AFF6-AFCC19F58E7D}" srcOrd="4" destOrd="0" presId="urn:microsoft.com/office/officeart/2005/8/layout/gear1"/>
    <dgm:cxn modelId="{EC2305F4-B0A1-405B-B6AC-8CA6540C470A}" type="presParOf" srcId="{A55A048E-538D-4842-A2B9-EE50E3DE6B76}" destId="{38532B90-8DFA-4FD1-8D98-6258FB4D275B}" srcOrd="5" destOrd="0" presId="urn:microsoft.com/office/officeart/2005/8/layout/gear1"/>
    <dgm:cxn modelId="{5978CD2E-E27B-4347-844A-4AE97E202E96}" type="presParOf" srcId="{A55A048E-538D-4842-A2B9-EE50E3DE6B76}" destId="{D564738C-9D9E-41B2-8672-0F52FF0A6891}" srcOrd="6" destOrd="0" presId="urn:microsoft.com/office/officeart/2005/8/layout/gear1"/>
    <dgm:cxn modelId="{1D0AAACF-540B-4482-9A43-6B47A487F570}" type="presParOf" srcId="{A55A048E-538D-4842-A2B9-EE50E3DE6B76}" destId="{10C637B4-7CBD-4A3D-8CA1-C6F37CF8E4C7}" srcOrd="7" destOrd="0" presId="urn:microsoft.com/office/officeart/2005/8/layout/gear1"/>
    <dgm:cxn modelId="{6BB5ADAC-9D1A-4AB3-B474-351271C66AB0}" type="presParOf" srcId="{A55A048E-538D-4842-A2B9-EE50E3DE6B76}" destId="{9769C753-8E07-4757-9B58-71E36EDB1BC0}" srcOrd="8" destOrd="0" presId="urn:microsoft.com/office/officeart/2005/8/layout/gear1"/>
    <dgm:cxn modelId="{7B8DE6FD-9F3E-414A-B38C-903C0997A963}" type="presParOf" srcId="{A55A048E-538D-4842-A2B9-EE50E3DE6B76}" destId="{DE5BA426-D501-47F6-96E4-E195D1BA3944}" srcOrd="9" destOrd="0" presId="urn:microsoft.com/office/officeart/2005/8/layout/gear1"/>
    <dgm:cxn modelId="{5FDB896D-A114-4B4C-A0D4-34DA5AC3FE2B}" type="presParOf" srcId="{A55A048E-538D-4842-A2B9-EE50E3DE6B76}" destId="{AB23DABC-2E31-4866-B9A6-252834EF914C}" srcOrd="10" destOrd="0" presId="urn:microsoft.com/office/officeart/2005/8/layout/gear1"/>
    <dgm:cxn modelId="{222D7554-0074-43BE-8E67-C2D245077096}" type="presParOf" srcId="{A55A048E-538D-4842-A2B9-EE50E3DE6B76}" destId="{B9CB7767-17DC-4896-B5D6-A3BD126817F6}" srcOrd="11" destOrd="0" presId="urn:microsoft.com/office/officeart/2005/8/layout/gear1"/>
    <dgm:cxn modelId="{09FAAA22-10AE-4F6E-9D8C-6D05CF167829}" type="presParOf" srcId="{A55A048E-538D-4842-A2B9-EE50E3DE6B76}" destId="{03CB2915-68D1-4555-9E5D-F0BC1D43377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C46A9-626E-4B1E-A02C-DE58F8283959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8A1E5AB-F382-466A-9589-8F72867BFF19}">
      <dgm:prSet phldrT="[文字]"/>
      <dgm:spPr>
        <a:solidFill>
          <a:srgbClr val="00CC99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綠能科技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D41AC4-56F0-4807-9EED-EF3C643F6D36}" type="parTrans" cxnId="{4A5ECB19-736D-4F02-9979-0D0354D144E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F250E1-5AD4-44A2-9E18-0EEA0B146AE5}" type="sibTrans" cxnId="{4A5ECB19-736D-4F02-9979-0D0354D144E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CEBE0D-A588-476C-BE1C-56F449043DA0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智慧機械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49816D-F595-488B-9128-BDA2C4FBABC5}" type="parTrans" cxnId="{D5C46331-B1AA-4A76-91AE-7D682E43D01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7BC732-6E1C-4821-8C0F-866BD692F41E}" type="sibTrans" cxnId="{D5C46331-B1AA-4A76-91AE-7D682E43D01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F3E887-647A-4535-A6DF-4A596CCC702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生醫產業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73E230-D8A5-4B68-9DA2-B47A0403EB09}" type="parTrans" cxnId="{4473D547-283C-44C4-AC1D-783DB774493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FD52EF-CAF4-46CD-A7D6-9CC7C3160136}" type="sibTrans" cxnId="{4473D547-283C-44C4-AC1D-783DB774493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7FB768-C434-45A3-920C-22EEAED60AC4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國防產業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050780-5720-4152-8C83-04D1E88A3A8D}" type="parTrans" cxnId="{EBC086B3-0829-4BD7-84FE-B9722CFAD4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093AAD-E54B-41F3-8BFD-59435FF94A35}" type="sibTrans" cxnId="{EBC086B3-0829-4BD7-84FE-B9722CFAD4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081790-C18B-4DA4-9867-89FF9262F03C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循環經濟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C8F5EC-341B-4236-9369-190D3E85BB90}" type="parTrans" cxnId="{024F0873-4A91-4658-98CE-3D106C34BB4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EC12D2-3BA3-4CB0-B560-EBE12564D9C3}" type="sibTrans" cxnId="{024F0873-4A91-4658-98CE-3D106C34BB4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ECFADD-C407-415A-AF66-049343B2A857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․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矽谷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045EFF-1A21-43CF-B4C8-FCA7F1CFDBD2}" type="parTrans" cxnId="{958F539B-AFD5-4EC3-812C-85D32B6BCD9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F868BD-B7C1-4747-9B99-AED05999054D}" type="sibTrans" cxnId="{958F539B-AFD5-4EC3-812C-85D32B6BCD9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4C700B-EFD1-4053-99CC-E962CC192E11}" type="pres">
      <dgm:prSet presAssocID="{F5EC46A9-626E-4B1E-A02C-DE58F82839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6E0EAF-DE7A-4619-8116-28671E8F8FA7}" type="pres">
      <dgm:prSet presAssocID="{F8A1E5AB-F382-466A-9589-8F72867BFF19}" presName="node" presStyleLbl="node1" presStyleIdx="0" presStyleCnt="6" custScaleX="142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9DE342-5A28-4C60-993E-93A45D2C6DDD}" type="pres">
      <dgm:prSet presAssocID="{F8A1E5AB-F382-466A-9589-8F72867BFF19}" presName="spNode" presStyleCnt="0"/>
      <dgm:spPr/>
    </dgm:pt>
    <dgm:pt modelId="{338DBFC2-8430-4EB4-B7F8-C9BA4CF19964}" type="pres">
      <dgm:prSet presAssocID="{80F250E1-5AD4-44A2-9E18-0EEA0B146AE5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B09F4DAA-FA07-410F-8896-1D79C8C6C02C}" type="pres">
      <dgm:prSet presAssocID="{7CECFADD-C407-415A-AF66-049343B2A857}" presName="node" presStyleLbl="node1" presStyleIdx="1" presStyleCnt="6" custScaleX="148613" custScaleY="98877" custRadScaleRad="98220" custRadScaleInc="478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5555BB-381E-4026-9651-B98563258633}" type="pres">
      <dgm:prSet presAssocID="{7CECFADD-C407-415A-AF66-049343B2A857}" presName="spNode" presStyleCnt="0"/>
      <dgm:spPr/>
    </dgm:pt>
    <dgm:pt modelId="{514A166F-AFB1-4FD5-A38E-C8C7D6029C12}" type="pres">
      <dgm:prSet presAssocID="{30F868BD-B7C1-4747-9B99-AED05999054D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BD8DA603-82BD-4711-A77C-88A44DA16568}" type="pres">
      <dgm:prSet presAssocID="{A1CEBE0D-A588-476C-BE1C-56F449043DA0}" presName="node" presStyleLbl="node1" presStyleIdx="2" presStyleCnt="6" custScaleX="145819" custScaleY="93837" custRadScaleRad="96754" custRadScaleInc="-6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49F40-61E4-49AB-8940-C4C25C27DF00}" type="pres">
      <dgm:prSet presAssocID="{A1CEBE0D-A588-476C-BE1C-56F449043DA0}" presName="spNode" presStyleCnt="0"/>
      <dgm:spPr/>
    </dgm:pt>
    <dgm:pt modelId="{ED7883E4-2AB7-48C5-9AB5-2CFF9914666F}" type="pres">
      <dgm:prSet presAssocID="{E47BC732-6E1C-4821-8C0F-866BD692F41E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2B19F171-948C-4488-AD7D-98A29C12C4D0}" type="pres">
      <dgm:prSet presAssocID="{75F3E887-647A-4535-A6DF-4A596CCC7023}" presName="node" presStyleLbl="node1" presStyleIdx="3" presStyleCnt="6" custScaleX="139144" custRadScaleRad="92034" custRadScaleInc="-57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3CB314-F1A9-434F-85DB-A2B84283A1E2}" type="pres">
      <dgm:prSet presAssocID="{75F3E887-647A-4535-A6DF-4A596CCC7023}" presName="spNode" presStyleCnt="0"/>
      <dgm:spPr/>
    </dgm:pt>
    <dgm:pt modelId="{AD50A5C2-09F8-40E0-9F8E-0F2BCA4C5457}" type="pres">
      <dgm:prSet presAssocID="{9FFD52EF-CAF4-46CD-A7D6-9CC7C3160136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245D89C5-A19C-4A2E-96FC-5DF96F38DD1A}" type="pres">
      <dgm:prSet presAssocID="{087FB768-C434-45A3-920C-22EEAED60AC4}" presName="node" presStyleLbl="node1" presStyleIdx="4" presStyleCnt="6" custScaleX="133598" custScaleY="97286" custRadScaleRad="91648" custRadScaleInc="631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A575BF-14A3-4114-BFE4-F173A4EFDADF}" type="pres">
      <dgm:prSet presAssocID="{087FB768-C434-45A3-920C-22EEAED60AC4}" presName="spNode" presStyleCnt="0"/>
      <dgm:spPr/>
    </dgm:pt>
    <dgm:pt modelId="{AEEFD45F-0A69-4C07-847A-1E94940AD9F6}" type="pres">
      <dgm:prSet presAssocID="{D3093AAD-E54B-41F3-8BFD-59435FF94A35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1F091B6C-F525-44B9-A9B4-5AF171CFCF49}" type="pres">
      <dgm:prSet presAssocID="{F2081790-C18B-4DA4-9867-89FF9262F03C}" presName="node" presStyleLbl="node1" presStyleIdx="5" presStyleCnt="6" custScaleX="138602" custScaleY="90813" custRadScaleRad="94512" custRadScaleInc="-498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E7834F-8564-4A43-9B25-1F94EF7DDAD3}" type="pres">
      <dgm:prSet presAssocID="{F2081790-C18B-4DA4-9867-89FF9262F03C}" presName="spNode" presStyleCnt="0"/>
      <dgm:spPr/>
    </dgm:pt>
    <dgm:pt modelId="{B9955EF8-E3E2-4279-9AD2-35109B5E10A1}" type="pres">
      <dgm:prSet presAssocID="{77EC12D2-3BA3-4CB0-B560-EBE12564D9C3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2729D337-0E3E-4CFE-823D-36EE0D0B29FB}" type="presOf" srcId="{30F868BD-B7C1-4747-9B99-AED05999054D}" destId="{514A166F-AFB1-4FD5-A38E-C8C7D6029C12}" srcOrd="0" destOrd="0" presId="urn:microsoft.com/office/officeart/2005/8/layout/cycle6"/>
    <dgm:cxn modelId="{EE3F9B48-D67D-4CCE-B18D-62AB0A9531E7}" type="presOf" srcId="{F8A1E5AB-F382-466A-9589-8F72867BFF19}" destId="{716E0EAF-DE7A-4619-8116-28671E8F8FA7}" srcOrd="0" destOrd="0" presId="urn:microsoft.com/office/officeart/2005/8/layout/cycle6"/>
    <dgm:cxn modelId="{EBC086B3-0829-4BD7-84FE-B9722CFAD4C1}" srcId="{F5EC46A9-626E-4B1E-A02C-DE58F8283959}" destId="{087FB768-C434-45A3-920C-22EEAED60AC4}" srcOrd="4" destOrd="0" parTransId="{85050780-5720-4152-8C83-04D1E88A3A8D}" sibTransId="{D3093AAD-E54B-41F3-8BFD-59435FF94A35}"/>
    <dgm:cxn modelId="{F20D330C-0387-4044-B92F-F975F1A01941}" type="presOf" srcId="{80F250E1-5AD4-44A2-9E18-0EEA0B146AE5}" destId="{338DBFC2-8430-4EB4-B7F8-C9BA4CF19964}" srcOrd="0" destOrd="0" presId="urn:microsoft.com/office/officeart/2005/8/layout/cycle6"/>
    <dgm:cxn modelId="{4A5ECB19-736D-4F02-9979-0D0354D144E7}" srcId="{F5EC46A9-626E-4B1E-A02C-DE58F8283959}" destId="{F8A1E5AB-F382-466A-9589-8F72867BFF19}" srcOrd="0" destOrd="0" parTransId="{43D41AC4-56F0-4807-9EED-EF3C643F6D36}" sibTransId="{80F250E1-5AD4-44A2-9E18-0EEA0B146AE5}"/>
    <dgm:cxn modelId="{E0058771-F5DD-4FA5-BA40-1AA77D1F4755}" type="presOf" srcId="{F5EC46A9-626E-4B1E-A02C-DE58F8283959}" destId="{344C700B-EFD1-4053-99CC-E962CC192E11}" srcOrd="0" destOrd="0" presId="urn:microsoft.com/office/officeart/2005/8/layout/cycle6"/>
    <dgm:cxn modelId="{D5C46331-B1AA-4A76-91AE-7D682E43D015}" srcId="{F5EC46A9-626E-4B1E-A02C-DE58F8283959}" destId="{A1CEBE0D-A588-476C-BE1C-56F449043DA0}" srcOrd="2" destOrd="0" parTransId="{0449816D-F595-488B-9128-BDA2C4FBABC5}" sibTransId="{E47BC732-6E1C-4821-8C0F-866BD692F41E}"/>
    <dgm:cxn modelId="{58A0307C-64E2-48D8-97EE-BB226DEE9770}" type="presOf" srcId="{77EC12D2-3BA3-4CB0-B560-EBE12564D9C3}" destId="{B9955EF8-E3E2-4279-9AD2-35109B5E10A1}" srcOrd="0" destOrd="0" presId="urn:microsoft.com/office/officeart/2005/8/layout/cycle6"/>
    <dgm:cxn modelId="{A920F5DC-AB83-4B41-9ADA-828FA8BE54AB}" type="presOf" srcId="{F2081790-C18B-4DA4-9867-89FF9262F03C}" destId="{1F091B6C-F525-44B9-A9B4-5AF171CFCF49}" srcOrd="0" destOrd="0" presId="urn:microsoft.com/office/officeart/2005/8/layout/cycle6"/>
    <dgm:cxn modelId="{024F0873-4A91-4658-98CE-3D106C34BB4C}" srcId="{F5EC46A9-626E-4B1E-A02C-DE58F8283959}" destId="{F2081790-C18B-4DA4-9867-89FF9262F03C}" srcOrd="5" destOrd="0" parTransId="{F5C8F5EC-341B-4236-9369-190D3E85BB90}" sibTransId="{77EC12D2-3BA3-4CB0-B560-EBE12564D9C3}"/>
    <dgm:cxn modelId="{958F539B-AFD5-4EC3-812C-85D32B6BCD90}" srcId="{F5EC46A9-626E-4B1E-A02C-DE58F8283959}" destId="{7CECFADD-C407-415A-AF66-049343B2A857}" srcOrd="1" destOrd="0" parTransId="{A4045EFF-1A21-43CF-B4C8-FCA7F1CFDBD2}" sibTransId="{30F868BD-B7C1-4747-9B99-AED05999054D}"/>
    <dgm:cxn modelId="{CD88CCEC-4D47-43C9-AD03-4A7A961F9E2A}" type="presOf" srcId="{7CECFADD-C407-415A-AF66-049343B2A857}" destId="{B09F4DAA-FA07-410F-8896-1D79C8C6C02C}" srcOrd="0" destOrd="0" presId="urn:microsoft.com/office/officeart/2005/8/layout/cycle6"/>
    <dgm:cxn modelId="{98940767-4043-40B9-810F-544C8C149887}" type="presOf" srcId="{E47BC732-6E1C-4821-8C0F-866BD692F41E}" destId="{ED7883E4-2AB7-48C5-9AB5-2CFF9914666F}" srcOrd="0" destOrd="0" presId="urn:microsoft.com/office/officeart/2005/8/layout/cycle6"/>
    <dgm:cxn modelId="{9DDF4790-0045-44D5-8843-60E3DE35B62F}" type="presOf" srcId="{9FFD52EF-CAF4-46CD-A7D6-9CC7C3160136}" destId="{AD50A5C2-09F8-40E0-9F8E-0F2BCA4C5457}" srcOrd="0" destOrd="0" presId="urn:microsoft.com/office/officeart/2005/8/layout/cycle6"/>
    <dgm:cxn modelId="{4473D547-283C-44C4-AC1D-783DB7744930}" srcId="{F5EC46A9-626E-4B1E-A02C-DE58F8283959}" destId="{75F3E887-647A-4535-A6DF-4A596CCC7023}" srcOrd="3" destOrd="0" parTransId="{2673E230-D8A5-4B68-9DA2-B47A0403EB09}" sibTransId="{9FFD52EF-CAF4-46CD-A7D6-9CC7C3160136}"/>
    <dgm:cxn modelId="{94BBBD76-51E6-4325-956C-95712141D471}" type="presOf" srcId="{D3093AAD-E54B-41F3-8BFD-59435FF94A35}" destId="{AEEFD45F-0A69-4C07-847A-1E94940AD9F6}" srcOrd="0" destOrd="0" presId="urn:microsoft.com/office/officeart/2005/8/layout/cycle6"/>
    <dgm:cxn modelId="{CBC42CE9-376D-471B-BFC9-F1182E449233}" type="presOf" srcId="{A1CEBE0D-A588-476C-BE1C-56F449043DA0}" destId="{BD8DA603-82BD-4711-A77C-88A44DA16568}" srcOrd="0" destOrd="0" presId="urn:microsoft.com/office/officeart/2005/8/layout/cycle6"/>
    <dgm:cxn modelId="{0A7156B4-16C6-42C0-9B18-03FE2EAC1718}" type="presOf" srcId="{087FB768-C434-45A3-920C-22EEAED60AC4}" destId="{245D89C5-A19C-4A2E-96FC-5DF96F38DD1A}" srcOrd="0" destOrd="0" presId="urn:microsoft.com/office/officeart/2005/8/layout/cycle6"/>
    <dgm:cxn modelId="{17F93DFC-A3EB-4459-B058-685E2042684E}" type="presOf" srcId="{75F3E887-647A-4535-A6DF-4A596CCC7023}" destId="{2B19F171-948C-4488-AD7D-98A29C12C4D0}" srcOrd="0" destOrd="0" presId="urn:microsoft.com/office/officeart/2005/8/layout/cycle6"/>
    <dgm:cxn modelId="{FAC58E0C-C1FE-4F2F-A860-BB3224AA7737}" type="presParOf" srcId="{344C700B-EFD1-4053-99CC-E962CC192E11}" destId="{716E0EAF-DE7A-4619-8116-28671E8F8FA7}" srcOrd="0" destOrd="0" presId="urn:microsoft.com/office/officeart/2005/8/layout/cycle6"/>
    <dgm:cxn modelId="{11135A82-8E64-4C48-9DCD-17F7231B5BEE}" type="presParOf" srcId="{344C700B-EFD1-4053-99CC-E962CC192E11}" destId="{6C9DE342-5A28-4C60-993E-93A45D2C6DDD}" srcOrd="1" destOrd="0" presId="urn:microsoft.com/office/officeart/2005/8/layout/cycle6"/>
    <dgm:cxn modelId="{2A08825A-F790-4497-B630-D19A34795F70}" type="presParOf" srcId="{344C700B-EFD1-4053-99CC-E962CC192E11}" destId="{338DBFC2-8430-4EB4-B7F8-C9BA4CF19964}" srcOrd="2" destOrd="0" presId="urn:microsoft.com/office/officeart/2005/8/layout/cycle6"/>
    <dgm:cxn modelId="{8C465432-9748-469D-B158-D51B96D69D8E}" type="presParOf" srcId="{344C700B-EFD1-4053-99CC-E962CC192E11}" destId="{B09F4DAA-FA07-410F-8896-1D79C8C6C02C}" srcOrd="3" destOrd="0" presId="urn:microsoft.com/office/officeart/2005/8/layout/cycle6"/>
    <dgm:cxn modelId="{5A191C70-94FA-4118-B0E2-20D21D473CD9}" type="presParOf" srcId="{344C700B-EFD1-4053-99CC-E962CC192E11}" destId="{8C5555BB-381E-4026-9651-B98563258633}" srcOrd="4" destOrd="0" presId="urn:microsoft.com/office/officeart/2005/8/layout/cycle6"/>
    <dgm:cxn modelId="{9841B840-98DB-48DD-954B-B3CD8B5FC86E}" type="presParOf" srcId="{344C700B-EFD1-4053-99CC-E962CC192E11}" destId="{514A166F-AFB1-4FD5-A38E-C8C7D6029C12}" srcOrd="5" destOrd="0" presId="urn:microsoft.com/office/officeart/2005/8/layout/cycle6"/>
    <dgm:cxn modelId="{E0EC376F-B8AE-48FB-8E5E-89F0D5A8ED28}" type="presParOf" srcId="{344C700B-EFD1-4053-99CC-E962CC192E11}" destId="{BD8DA603-82BD-4711-A77C-88A44DA16568}" srcOrd="6" destOrd="0" presId="urn:microsoft.com/office/officeart/2005/8/layout/cycle6"/>
    <dgm:cxn modelId="{B12F0382-5FFE-44DD-8B6C-99BE4F885232}" type="presParOf" srcId="{344C700B-EFD1-4053-99CC-E962CC192E11}" destId="{54C49F40-61E4-49AB-8940-C4C25C27DF00}" srcOrd="7" destOrd="0" presId="urn:microsoft.com/office/officeart/2005/8/layout/cycle6"/>
    <dgm:cxn modelId="{E4B51EFD-881C-453C-9E76-72C68E947459}" type="presParOf" srcId="{344C700B-EFD1-4053-99CC-E962CC192E11}" destId="{ED7883E4-2AB7-48C5-9AB5-2CFF9914666F}" srcOrd="8" destOrd="0" presId="urn:microsoft.com/office/officeart/2005/8/layout/cycle6"/>
    <dgm:cxn modelId="{C10D27D4-2D1A-4E30-8C96-8DDB0B8FA48E}" type="presParOf" srcId="{344C700B-EFD1-4053-99CC-E962CC192E11}" destId="{2B19F171-948C-4488-AD7D-98A29C12C4D0}" srcOrd="9" destOrd="0" presId="urn:microsoft.com/office/officeart/2005/8/layout/cycle6"/>
    <dgm:cxn modelId="{9855EEC1-755B-4B13-A984-52E2D353997A}" type="presParOf" srcId="{344C700B-EFD1-4053-99CC-E962CC192E11}" destId="{F33CB314-F1A9-434F-85DB-A2B84283A1E2}" srcOrd="10" destOrd="0" presId="urn:microsoft.com/office/officeart/2005/8/layout/cycle6"/>
    <dgm:cxn modelId="{C5461523-138B-49D3-B048-3C0E4ACF2440}" type="presParOf" srcId="{344C700B-EFD1-4053-99CC-E962CC192E11}" destId="{AD50A5C2-09F8-40E0-9F8E-0F2BCA4C5457}" srcOrd="11" destOrd="0" presId="urn:microsoft.com/office/officeart/2005/8/layout/cycle6"/>
    <dgm:cxn modelId="{991459E1-E868-4F57-ACC1-22415A4FBEDF}" type="presParOf" srcId="{344C700B-EFD1-4053-99CC-E962CC192E11}" destId="{245D89C5-A19C-4A2E-96FC-5DF96F38DD1A}" srcOrd="12" destOrd="0" presId="urn:microsoft.com/office/officeart/2005/8/layout/cycle6"/>
    <dgm:cxn modelId="{D9E8C2C4-5A00-41DB-8E2D-5B0B8CE9E05B}" type="presParOf" srcId="{344C700B-EFD1-4053-99CC-E962CC192E11}" destId="{97A575BF-14A3-4114-BFE4-F173A4EFDADF}" srcOrd="13" destOrd="0" presId="urn:microsoft.com/office/officeart/2005/8/layout/cycle6"/>
    <dgm:cxn modelId="{A4C54963-58D2-4515-B33D-82F1AFC20AC7}" type="presParOf" srcId="{344C700B-EFD1-4053-99CC-E962CC192E11}" destId="{AEEFD45F-0A69-4C07-847A-1E94940AD9F6}" srcOrd="14" destOrd="0" presId="urn:microsoft.com/office/officeart/2005/8/layout/cycle6"/>
    <dgm:cxn modelId="{746A60C4-FF9A-48AB-B26A-CE257F70479F}" type="presParOf" srcId="{344C700B-EFD1-4053-99CC-E962CC192E11}" destId="{1F091B6C-F525-44B9-A9B4-5AF171CFCF49}" srcOrd="15" destOrd="0" presId="urn:microsoft.com/office/officeart/2005/8/layout/cycle6"/>
    <dgm:cxn modelId="{135F4C60-87BC-4A25-B7DB-ED6DB5A86C2C}" type="presParOf" srcId="{344C700B-EFD1-4053-99CC-E962CC192E11}" destId="{55E7834F-8564-4A43-9B25-1F94EF7DDAD3}" srcOrd="16" destOrd="0" presId="urn:microsoft.com/office/officeart/2005/8/layout/cycle6"/>
    <dgm:cxn modelId="{8A172BCF-AC59-4368-98C0-0CDAB26478F2}" type="presParOf" srcId="{344C700B-EFD1-4053-99CC-E962CC192E11}" destId="{B9955EF8-E3E2-4279-9AD2-35109B5E10A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7C72BB-6798-4847-AB43-45D9D28D092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1474CEE-8843-43DE-9966-971C4AA03882}">
      <dgm:prSet phldrT="[文字]" custT="1"/>
      <dgm:spPr>
        <a:xfrm>
          <a:off x="2531" y="0"/>
          <a:ext cx="3084248" cy="792087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示範獎勵</a:t>
          </a:r>
          <a:r>
            <a:rPr lang="en-US" altLang="zh-TW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/>
          </a:r>
          <a:br>
            <a:rPr lang="en-US" altLang="zh-TW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zh-TW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提供補助、引導投入</a:t>
          </a:r>
          <a:endParaRPr lang="en-US" altLang="zh-TW" sz="16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716B6A0-87FF-492F-91A3-0E2E0BCC6222}" type="parTrans" cxnId="{771B2BD1-577C-414D-AABB-2BE8F7CAC88F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65BE47-D9BB-4AC2-A753-ADE57184798B}" type="sibTrans" cxnId="{771B2BD1-577C-414D-AABB-2BE8F7CAC88F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CC7288-C440-484B-AB78-A10B9C104439}">
      <dgm:prSet phldrT="[文字]" custT="1"/>
      <dgm:spPr>
        <a:xfrm>
          <a:off x="5554179" y="0"/>
          <a:ext cx="3084248" cy="792087"/>
        </a:xfrm>
        <a:prstGeom prst="chevron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區塊開發</a:t>
          </a:r>
          <a:r>
            <a:rPr lang="en-US" altLang="zh-TW" sz="20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/>
          </a:r>
          <a:br>
            <a:rPr lang="en-US" altLang="zh-TW" sz="20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en-US" sz="16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政府主導、建立產業</a:t>
          </a:r>
          <a:endParaRPr lang="zh-TW" altLang="en-US" sz="16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A6C69E3-96CD-4B03-A948-1FC8ED0DBDE2}" type="parTrans" cxnId="{6DE79AA7-DA47-42C1-9123-B72684AF3B5F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6B45A-62F6-43F4-9A18-1F16B0CC49D8}" type="sibTrans" cxnId="{6DE79AA7-DA47-42C1-9123-B72684AF3B5F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691399-B6C1-4740-BDF5-C3446E744861}">
      <dgm:prSet phldrT="[文字]" custT="1"/>
      <dgm:spPr>
        <a:xfrm>
          <a:off x="2778355" y="0"/>
          <a:ext cx="3084248" cy="792087"/>
        </a:xfrm>
        <a:prstGeom prst="chevron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潛力場址</a:t>
          </a:r>
          <a:r>
            <a:rPr lang="en-US" altLang="zh-TW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/>
          </a:r>
          <a:br>
            <a:rPr lang="en-US" altLang="zh-TW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en-US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公告場址、開放申請</a:t>
          </a:r>
        </a:p>
      </dgm:t>
    </dgm:pt>
    <dgm:pt modelId="{5E5C0069-C923-40BC-9A5E-17D176535D22}" type="sibTrans" cxnId="{72B646C9-C5FE-4614-8F2B-9914596B4E13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02C5D9-636C-4989-B230-A649393AFFC1}" type="parTrans" cxnId="{72B646C9-C5FE-4614-8F2B-9914596B4E13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C7C95-FCF4-4E8B-924B-40A7D069229D}" type="pres">
      <dgm:prSet presAssocID="{CE7C72BB-6798-4847-AB43-45D9D28D092F}" presName="Name0" presStyleCnt="0">
        <dgm:presLayoutVars>
          <dgm:dir/>
          <dgm:animLvl val="lvl"/>
          <dgm:resizeHandles val="exact"/>
        </dgm:presLayoutVars>
      </dgm:prSet>
      <dgm:spPr/>
    </dgm:pt>
    <dgm:pt modelId="{5E0F67BD-F134-43C9-A289-D73FFF669257}" type="pres">
      <dgm:prSet presAssocID="{01474CEE-8843-43DE-9966-971C4AA03882}" presName="parTxOnly" presStyleLbl="node1" presStyleIdx="0" presStyleCnt="3" custLinFactNeighborX="-7202" custLinFactNeighborY="-7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99A36-09AE-4029-91D7-F7902626A54A}" type="pres">
      <dgm:prSet presAssocID="{5365BE47-D9BB-4AC2-A753-ADE57184798B}" presName="parTxOnlySpace" presStyleCnt="0"/>
      <dgm:spPr/>
    </dgm:pt>
    <dgm:pt modelId="{A0D239C3-6CBE-4FA4-9139-03EAB07B84C8}" type="pres">
      <dgm:prSet presAssocID="{99691399-B6C1-4740-BDF5-C3446E7448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FA727B-7773-4F7E-A259-9F40CB7140B9}" type="pres">
      <dgm:prSet presAssocID="{5E5C0069-C923-40BC-9A5E-17D176535D22}" presName="parTxOnlySpace" presStyleCnt="0"/>
      <dgm:spPr/>
    </dgm:pt>
    <dgm:pt modelId="{C36D688D-BA76-4FE4-A48A-063BE49E89AC}" type="pres">
      <dgm:prSet presAssocID="{7DCC7288-C440-484B-AB78-A10B9C104439}" presName="parTxOnly" presStyleLbl="node1" presStyleIdx="2" presStyleCnt="3" custLinFactNeighborY="4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B646C9-C5FE-4614-8F2B-9914596B4E13}" srcId="{CE7C72BB-6798-4847-AB43-45D9D28D092F}" destId="{99691399-B6C1-4740-BDF5-C3446E744861}" srcOrd="1" destOrd="0" parTransId="{5702C5D9-636C-4989-B230-A649393AFFC1}" sibTransId="{5E5C0069-C923-40BC-9A5E-17D176535D22}"/>
    <dgm:cxn modelId="{771B2BD1-577C-414D-AABB-2BE8F7CAC88F}" srcId="{CE7C72BB-6798-4847-AB43-45D9D28D092F}" destId="{01474CEE-8843-43DE-9966-971C4AA03882}" srcOrd="0" destOrd="0" parTransId="{8716B6A0-87FF-492F-91A3-0E2E0BCC6222}" sibTransId="{5365BE47-D9BB-4AC2-A753-ADE57184798B}"/>
    <dgm:cxn modelId="{660417A4-9E77-4DA7-B938-E459056FFBFC}" type="presOf" srcId="{7DCC7288-C440-484B-AB78-A10B9C104439}" destId="{C36D688D-BA76-4FE4-A48A-063BE49E89AC}" srcOrd="0" destOrd="0" presId="urn:microsoft.com/office/officeart/2005/8/layout/chevron1"/>
    <dgm:cxn modelId="{6DE79AA7-DA47-42C1-9123-B72684AF3B5F}" srcId="{CE7C72BB-6798-4847-AB43-45D9D28D092F}" destId="{7DCC7288-C440-484B-AB78-A10B9C104439}" srcOrd="2" destOrd="0" parTransId="{6A6C69E3-96CD-4B03-A948-1FC8ED0DBDE2}" sibTransId="{B026B45A-62F6-43F4-9A18-1F16B0CC49D8}"/>
    <dgm:cxn modelId="{165AA3DD-797C-4E48-BAA6-EB2E2E119383}" type="presOf" srcId="{CE7C72BB-6798-4847-AB43-45D9D28D092F}" destId="{48BC7C95-FCF4-4E8B-924B-40A7D069229D}" srcOrd="0" destOrd="0" presId="urn:microsoft.com/office/officeart/2005/8/layout/chevron1"/>
    <dgm:cxn modelId="{C16A61EA-D8C0-4C23-A2AA-617170C3E488}" type="presOf" srcId="{01474CEE-8843-43DE-9966-971C4AA03882}" destId="{5E0F67BD-F134-43C9-A289-D73FFF669257}" srcOrd="0" destOrd="0" presId="urn:microsoft.com/office/officeart/2005/8/layout/chevron1"/>
    <dgm:cxn modelId="{C0E3DA61-E079-47D7-9291-B1B268C893A9}" type="presOf" srcId="{99691399-B6C1-4740-BDF5-C3446E744861}" destId="{A0D239C3-6CBE-4FA4-9139-03EAB07B84C8}" srcOrd="0" destOrd="0" presId="urn:microsoft.com/office/officeart/2005/8/layout/chevron1"/>
    <dgm:cxn modelId="{6783776C-37D3-49ED-9174-5DE87D895C35}" type="presParOf" srcId="{48BC7C95-FCF4-4E8B-924B-40A7D069229D}" destId="{5E0F67BD-F134-43C9-A289-D73FFF669257}" srcOrd="0" destOrd="0" presId="urn:microsoft.com/office/officeart/2005/8/layout/chevron1"/>
    <dgm:cxn modelId="{602BDFF6-76A3-4FDE-978B-8EDD4425FBF1}" type="presParOf" srcId="{48BC7C95-FCF4-4E8B-924B-40A7D069229D}" destId="{43C99A36-09AE-4029-91D7-F7902626A54A}" srcOrd="1" destOrd="0" presId="urn:microsoft.com/office/officeart/2005/8/layout/chevron1"/>
    <dgm:cxn modelId="{B66148A1-E5F2-41BB-B55C-EC3790993BB7}" type="presParOf" srcId="{48BC7C95-FCF4-4E8B-924B-40A7D069229D}" destId="{A0D239C3-6CBE-4FA4-9139-03EAB07B84C8}" srcOrd="2" destOrd="0" presId="urn:microsoft.com/office/officeart/2005/8/layout/chevron1"/>
    <dgm:cxn modelId="{4381D8B6-743A-4633-BB47-0D1E60EED432}" type="presParOf" srcId="{48BC7C95-FCF4-4E8B-924B-40A7D069229D}" destId="{73FA727B-7773-4F7E-A259-9F40CB7140B9}" srcOrd="3" destOrd="0" presId="urn:microsoft.com/office/officeart/2005/8/layout/chevron1"/>
    <dgm:cxn modelId="{640BBCD0-F4D5-4CD5-B374-8D3932D53853}" type="presParOf" srcId="{48BC7C95-FCF4-4E8B-924B-40A7D069229D}" destId="{C36D688D-BA76-4FE4-A48A-063BE49E89AC}" srcOrd="4" destOrd="0" presId="urn:microsoft.com/office/officeart/2005/8/layout/chevron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DD8709-E831-4A24-89E6-F847464C1EE8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1E1C284-590E-45AC-8B99-E55EBDA26A73}">
      <dgm:prSet custT="1"/>
      <dgm:spPr>
        <a:xfrm>
          <a:off x="165" y="0"/>
          <a:ext cx="5855489" cy="731340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>
            <a:lnSpc>
              <a:spcPts val="1000"/>
            </a:lnSpc>
          </a:pPr>
          <a:endParaRPr lang="en-US" altLang="zh-TW" sz="2800" b="1" dirty="0">
            <a:solidFill>
              <a:sysClr val="window" lastClr="FFFFFF"/>
            </a:solidFill>
            <a:latin typeface="Calibri"/>
            <a:ea typeface="微軟正黑體" panose="020B0604030504040204" pitchFamily="34" charset="-120"/>
            <a:cs typeface="+mn-cs"/>
          </a:endParaRPr>
        </a:p>
        <a:p>
          <a:pPr rtl="0">
            <a:lnSpc>
              <a:spcPts val="1000"/>
            </a:lnSpc>
          </a:pPr>
          <a:r>
            <a:rPr lang="zh-TW" altLang="en-US" sz="3200" b="1" dirty="0">
              <a:solidFill>
                <a:sysClr val="window" lastClr="FFFFFF"/>
              </a:solidFill>
              <a:latin typeface="Calibri"/>
              <a:ea typeface="微軟正黑體" panose="020B0604030504040204" pitchFamily="34" charset="-120"/>
              <a:cs typeface="+mn-cs"/>
            </a:rPr>
            <a:t>先遴選</a:t>
          </a:r>
          <a:endParaRPr lang="en-US" altLang="zh-TW" sz="2800" b="1" dirty="0">
            <a:solidFill>
              <a:sysClr val="window" lastClr="FFFFFF"/>
            </a:solidFill>
            <a:latin typeface="Calibri"/>
            <a:ea typeface="微軟正黑體" panose="020B0604030504040204" pitchFamily="34" charset="-120"/>
            <a:cs typeface="+mn-cs"/>
          </a:endParaRPr>
        </a:p>
      </dgm:t>
    </dgm:pt>
    <dgm:pt modelId="{1137B87C-8D0D-4B11-814F-64C85BEE1BB8}" type="parTrans" cxnId="{33CCBE02-D0B0-4599-AFCC-6DBC13297F78}">
      <dgm:prSet/>
      <dgm:spPr/>
      <dgm:t>
        <a:bodyPr/>
        <a:lstStyle/>
        <a:p>
          <a:endParaRPr lang="zh-TW" altLang="en-US"/>
        </a:p>
      </dgm:t>
    </dgm:pt>
    <dgm:pt modelId="{A8392480-3BA5-435B-B5C9-770CDAA664BD}" type="sibTrans" cxnId="{33CCBE02-D0B0-4599-AFCC-6DBC13297F78}">
      <dgm:prSet/>
      <dgm:spPr/>
      <dgm:t>
        <a:bodyPr/>
        <a:lstStyle/>
        <a:p>
          <a:endParaRPr lang="zh-TW" altLang="en-US"/>
        </a:p>
      </dgm:t>
    </dgm:pt>
    <dgm:pt modelId="{B1262B60-A10A-4132-AA6A-6512558A2C13}">
      <dgm:prSet custT="1"/>
      <dgm:spPr>
        <a:xfrm>
          <a:off x="5069186" y="0"/>
          <a:ext cx="2799743" cy="731340"/>
        </a:xfrm>
        <a:prstGeom prst="chevron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>
            <a:lnSpc>
              <a:spcPts val="1000"/>
            </a:lnSpc>
          </a:pPr>
          <a:endParaRPr lang="en-US" altLang="zh-TW" sz="3200" b="1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rtl="0">
            <a:lnSpc>
              <a:spcPts val="1000"/>
            </a:lnSpc>
          </a:pPr>
          <a:r>
            <a:rPr lang="zh-TW" altLang="en-US" sz="3200" b="1" dirty="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後競價</a:t>
          </a:r>
          <a:endParaRPr lang="en-US" altLang="zh-TW" sz="3200" b="1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07272501-B848-458C-9FC2-AD04E3F8AE76}" type="parTrans" cxnId="{CC4DB386-CE99-46C6-8284-AE634ABBACC2}">
      <dgm:prSet/>
      <dgm:spPr/>
      <dgm:t>
        <a:bodyPr/>
        <a:lstStyle/>
        <a:p>
          <a:endParaRPr lang="zh-TW" altLang="en-US"/>
        </a:p>
      </dgm:t>
    </dgm:pt>
    <dgm:pt modelId="{8196B5A2-C21F-48CD-91EE-F1CD93FF4CF2}" type="sibTrans" cxnId="{CC4DB386-CE99-46C6-8284-AE634ABBACC2}">
      <dgm:prSet/>
      <dgm:spPr/>
      <dgm:t>
        <a:bodyPr/>
        <a:lstStyle/>
        <a:p>
          <a:endParaRPr lang="zh-TW" altLang="en-US"/>
        </a:p>
      </dgm:t>
    </dgm:pt>
    <dgm:pt modelId="{E649329F-4E13-4301-9A51-2A256D7D7A1C}" type="pres">
      <dgm:prSet presAssocID="{E1DD8709-E831-4A24-89E6-F847464C1E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23F83A-3981-4CE3-8CFB-2A6149E029E8}" type="pres">
      <dgm:prSet presAssocID="{91E1C284-590E-45AC-8B99-E55EBDA26A73}" presName="parTxOnly" presStyleLbl="node1" presStyleIdx="0" presStyleCnt="2" custScaleY="125548" custLinFactNeighborY="1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8C5137-185A-4616-91AD-6A5F7DDBF50B}" type="pres">
      <dgm:prSet presAssocID="{A8392480-3BA5-435B-B5C9-770CDAA664BD}" presName="parTxOnlySpace" presStyleCnt="0"/>
      <dgm:spPr/>
    </dgm:pt>
    <dgm:pt modelId="{D3EE41F4-D46C-4869-8BB1-CAFC6BD4F706}" type="pres">
      <dgm:prSet presAssocID="{B1262B60-A10A-4132-AA6A-6512558A2C13}" presName="parTxOnly" presStyleLbl="node1" presStyleIdx="1" presStyleCnt="2" custScaleX="47814" custScaleY="125548" custLinFactNeighborX="-34313" custLinFactNeighborY="14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CCBE02-D0B0-4599-AFCC-6DBC13297F78}" srcId="{E1DD8709-E831-4A24-89E6-F847464C1EE8}" destId="{91E1C284-590E-45AC-8B99-E55EBDA26A73}" srcOrd="0" destOrd="0" parTransId="{1137B87C-8D0D-4B11-814F-64C85BEE1BB8}" sibTransId="{A8392480-3BA5-435B-B5C9-770CDAA664BD}"/>
    <dgm:cxn modelId="{CAE73B4C-8EB7-4EB0-ACB8-1035A68CAD0F}" type="presOf" srcId="{91E1C284-590E-45AC-8B99-E55EBDA26A73}" destId="{AE23F83A-3981-4CE3-8CFB-2A6149E029E8}" srcOrd="0" destOrd="0" presId="urn:microsoft.com/office/officeart/2005/8/layout/chevron1"/>
    <dgm:cxn modelId="{CC4DB386-CE99-46C6-8284-AE634ABBACC2}" srcId="{E1DD8709-E831-4A24-89E6-F847464C1EE8}" destId="{B1262B60-A10A-4132-AA6A-6512558A2C13}" srcOrd="1" destOrd="0" parTransId="{07272501-B848-458C-9FC2-AD04E3F8AE76}" sibTransId="{8196B5A2-C21F-48CD-91EE-F1CD93FF4CF2}"/>
    <dgm:cxn modelId="{555A8481-1D23-4F68-9112-5FA813ACA64E}" type="presOf" srcId="{B1262B60-A10A-4132-AA6A-6512558A2C13}" destId="{D3EE41F4-D46C-4869-8BB1-CAFC6BD4F706}" srcOrd="0" destOrd="0" presId="urn:microsoft.com/office/officeart/2005/8/layout/chevron1"/>
    <dgm:cxn modelId="{3279008C-5E5F-4E5E-BAA4-DC1F279F1F13}" type="presOf" srcId="{E1DD8709-E831-4A24-89E6-F847464C1EE8}" destId="{E649329F-4E13-4301-9A51-2A256D7D7A1C}" srcOrd="0" destOrd="0" presId="urn:microsoft.com/office/officeart/2005/8/layout/chevron1"/>
    <dgm:cxn modelId="{F6AA04F6-6D28-4E11-8376-B9EB4B40D88F}" type="presParOf" srcId="{E649329F-4E13-4301-9A51-2A256D7D7A1C}" destId="{AE23F83A-3981-4CE3-8CFB-2A6149E029E8}" srcOrd="0" destOrd="0" presId="urn:microsoft.com/office/officeart/2005/8/layout/chevron1"/>
    <dgm:cxn modelId="{53607C59-64E9-4F00-A762-22D739DEA043}" type="presParOf" srcId="{E649329F-4E13-4301-9A51-2A256D7D7A1C}" destId="{F78C5137-185A-4616-91AD-6A5F7DDBF50B}" srcOrd="1" destOrd="0" presId="urn:microsoft.com/office/officeart/2005/8/layout/chevron1"/>
    <dgm:cxn modelId="{78385C22-8B6B-40F2-8093-0D0C16743587}" type="presParOf" srcId="{E649329F-4E13-4301-9A51-2A256D7D7A1C}" destId="{D3EE41F4-D46C-4869-8BB1-CAFC6BD4F70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DB87A6-1735-4111-BBC1-F2D001972A42}" type="doc">
      <dgm:prSet loTypeId="urn:microsoft.com/office/officeart/2005/8/layout/pyramid4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75A0543-637C-4222-81ED-7FDF769FC9DE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國內循環經濟之推動發展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D58B8C-D3BB-4AC6-AC12-D6F9B5C50591}" type="parTrans" cxnId="{3519F9D7-A014-4230-AD2A-B248E4C8F27C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D23567-D42F-4123-A6B5-BB91FB296657}" type="sibTrans" cxnId="{3519F9D7-A014-4230-AD2A-B248E4C8F27C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AEAF3-6D72-45B7-AC09-003C189A13E7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完成大林蒲遷村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72029-FBB2-4CCA-ABD5-4546DD593BDE}" type="parTrans" cxnId="{100C6E00-D72D-4F09-83B8-DC58EC25BC1E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91F138-4572-4EFA-BF93-BB1FF5DBD392}" type="sibTrans" cxnId="{100C6E00-D72D-4F09-83B8-DC58EC25BC1E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A21D2-429C-499C-8FF0-EAA0DB2AA875}">
      <dgm:prSet phldrT="[文字]" custT="1"/>
      <dgm:spPr/>
      <dgm:t>
        <a:bodyPr/>
        <a:lstStyle/>
        <a:p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設置新材料循環產業園區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8B55D4-932B-4EB8-AF5D-45742DCEE62C}" type="parTrans" cxnId="{555090F8-6805-4479-9830-0010C1F357A7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04BE55-2BF4-4236-89D3-8046911E2A19}" type="sibTrans" cxnId="{555090F8-6805-4479-9830-0010C1F357A7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C809D5-9ECA-491F-A296-C3E049B5753E}">
      <dgm:prSet phldrT="[文字]" custT="1"/>
      <dgm:spPr/>
      <dgm:t>
        <a:bodyPr/>
        <a:lstStyle/>
        <a:p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推動環境高質循環共生聚落，優化高雄產業空間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A8FE9-47D3-4CFD-B093-AED42B26475D}" type="parTrans" cxnId="{ECFCF93E-4AEE-428A-A208-4E4B6F50D31D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8171B-111D-4E27-AC40-3E0A07197C92}" type="sibTrans" cxnId="{ECFCF93E-4AEE-428A-A208-4E4B6F50D31D}">
      <dgm:prSet/>
      <dgm:spPr/>
      <dgm:t>
        <a:bodyPr/>
        <a:lstStyle/>
        <a:p>
          <a:endParaRPr lang="zh-TW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8D78CB-46C9-465E-AE66-79BA2209A122}" type="pres">
      <dgm:prSet presAssocID="{D5DB87A6-1735-4111-BBC1-F2D001972A4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B33C63-C87D-47C2-9714-DC18FBC1A873}" type="pres">
      <dgm:prSet presAssocID="{D5DB87A6-1735-4111-BBC1-F2D001972A4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B4266B-33A0-4E7E-A095-DD50342A3155}" type="pres">
      <dgm:prSet presAssocID="{D5DB87A6-1735-4111-BBC1-F2D001972A4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DB3A36-8A5F-420B-8A30-614857BCB26A}" type="pres">
      <dgm:prSet presAssocID="{D5DB87A6-1735-4111-BBC1-F2D001972A4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E89ABC-F714-4BCE-950E-FA0F14D31914}" type="pres">
      <dgm:prSet presAssocID="{D5DB87A6-1735-4111-BBC1-F2D001972A4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FCF93E-4AEE-428A-A208-4E4B6F50D31D}" srcId="{D5DB87A6-1735-4111-BBC1-F2D001972A42}" destId="{61C809D5-9ECA-491F-A296-C3E049B5753E}" srcOrd="3" destOrd="0" parTransId="{475A8FE9-47D3-4CFD-B093-AED42B26475D}" sibTransId="{2CF8171B-111D-4E27-AC40-3E0A07197C92}"/>
    <dgm:cxn modelId="{555090F8-6805-4479-9830-0010C1F357A7}" srcId="{D5DB87A6-1735-4111-BBC1-F2D001972A42}" destId="{FFFA21D2-429C-499C-8FF0-EAA0DB2AA875}" srcOrd="2" destOrd="0" parTransId="{148B55D4-932B-4EB8-AF5D-45742DCEE62C}" sibTransId="{8404BE55-2BF4-4236-89D3-8046911E2A19}"/>
    <dgm:cxn modelId="{EC5DFAA1-E9F0-441D-BB50-C01457508406}" type="presOf" srcId="{D5DB87A6-1735-4111-BBC1-F2D001972A42}" destId="{438D78CB-46C9-465E-AE66-79BA2209A122}" srcOrd="0" destOrd="0" presId="urn:microsoft.com/office/officeart/2005/8/layout/pyramid4"/>
    <dgm:cxn modelId="{100C6E00-D72D-4F09-83B8-DC58EC25BC1E}" srcId="{D5DB87A6-1735-4111-BBC1-F2D001972A42}" destId="{097AEAF3-6D72-45B7-AC09-003C189A13E7}" srcOrd="1" destOrd="0" parTransId="{F6672029-FBB2-4CCA-ABD5-4546DD593BDE}" sibTransId="{6F91F138-4572-4EFA-BF93-BB1FF5DBD392}"/>
    <dgm:cxn modelId="{249EBD5B-0E24-406C-87A5-0B1930E0CF3F}" type="presOf" srcId="{61C809D5-9ECA-491F-A296-C3E049B5753E}" destId="{61E89ABC-F714-4BCE-950E-FA0F14D31914}" srcOrd="0" destOrd="0" presId="urn:microsoft.com/office/officeart/2005/8/layout/pyramid4"/>
    <dgm:cxn modelId="{3519F9D7-A014-4230-AD2A-B248E4C8F27C}" srcId="{D5DB87A6-1735-4111-BBC1-F2D001972A42}" destId="{F75A0543-637C-4222-81ED-7FDF769FC9DE}" srcOrd="0" destOrd="0" parTransId="{7ED58B8C-D3BB-4AC6-AC12-D6F9B5C50591}" sibTransId="{6CD23567-D42F-4123-A6B5-BB91FB296657}"/>
    <dgm:cxn modelId="{FE924016-9B80-494B-A3E1-2EBF4FEFA67D}" type="presOf" srcId="{097AEAF3-6D72-45B7-AC09-003C189A13E7}" destId="{E1B4266B-33A0-4E7E-A095-DD50342A3155}" srcOrd="0" destOrd="0" presId="urn:microsoft.com/office/officeart/2005/8/layout/pyramid4"/>
    <dgm:cxn modelId="{2C2C23A3-7AD3-4490-AF5E-ABE0AF3EB1B7}" type="presOf" srcId="{FFFA21D2-429C-499C-8FF0-EAA0DB2AA875}" destId="{30DB3A36-8A5F-420B-8A30-614857BCB26A}" srcOrd="0" destOrd="0" presId="urn:microsoft.com/office/officeart/2005/8/layout/pyramid4"/>
    <dgm:cxn modelId="{AD61A16B-719D-4BAF-9CCC-A5991AB4040E}" type="presOf" srcId="{F75A0543-637C-4222-81ED-7FDF769FC9DE}" destId="{57B33C63-C87D-47C2-9714-DC18FBC1A873}" srcOrd="0" destOrd="0" presId="urn:microsoft.com/office/officeart/2005/8/layout/pyramid4"/>
    <dgm:cxn modelId="{B40944C5-CF91-4E47-A55E-4D0767B40398}" type="presParOf" srcId="{438D78CB-46C9-465E-AE66-79BA2209A122}" destId="{57B33C63-C87D-47C2-9714-DC18FBC1A873}" srcOrd="0" destOrd="0" presId="urn:microsoft.com/office/officeart/2005/8/layout/pyramid4"/>
    <dgm:cxn modelId="{4790DB21-2784-4923-B98D-2586AAB5FC78}" type="presParOf" srcId="{438D78CB-46C9-465E-AE66-79BA2209A122}" destId="{E1B4266B-33A0-4E7E-A095-DD50342A3155}" srcOrd="1" destOrd="0" presId="urn:microsoft.com/office/officeart/2005/8/layout/pyramid4"/>
    <dgm:cxn modelId="{FEEACA96-B7AD-4FF0-A6FD-44ED79334885}" type="presParOf" srcId="{438D78CB-46C9-465E-AE66-79BA2209A122}" destId="{30DB3A36-8A5F-420B-8A30-614857BCB26A}" srcOrd="2" destOrd="0" presId="urn:microsoft.com/office/officeart/2005/8/layout/pyramid4"/>
    <dgm:cxn modelId="{8A36B9CB-9D4B-49BA-8B69-F2A5CECFBA63}" type="presParOf" srcId="{438D78CB-46C9-465E-AE66-79BA2209A122}" destId="{61E89ABC-F714-4BCE-950E-FA0F14D3191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B2723-BB54-4F69-8C7E-462F33497A03}">
      <dsp:nvSpPr>
        <dsp:cNvPr id="0" name=""/>
        <dsp:cNvSpPr/>
      </dsp:nvSpPr>
      <dsp:spPr>
        <a:xfrm rot="5400000">
          <a:off x="-243242" y="244904"/>
          <a:ext cx="1621618" cy="11351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569229"/>
        <a:ext cx="1135133" cy="486485"/>
      </dsp:txXfrm>
    </dsp:sp>
    <dsp:sp modelId="{46E88429-5C99-4670-B88B-4EED38557F8D}">
      <dsp:nvSpPr>
        <dsp:cNvPr id="0" name=""/>
        <dsp:cNvSpPr/>
      </dsp:nvSpPr>
      <dsp:spPr>
        <a:xfrm rot="5400000">
          <a:off x="3093064" y="-1957931"/>
          <a:ext cx="1054606" cy="49704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國際情勢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135133" y="51482"/>
        <a:ext cx="4918986" cy="951642"/>
      </dsp:txXfrm>
    </dsp:sp>
    <dsp:sp modelId="{FAC9BF3E-7A0E-4611-BA85-7DBAD67EDCE3}">
      <dsp:nvSpPr>
        <dsp:cNvPr id="0" name=""/>
        <dsp:cNvSpPr/>
      </dsp:nvSpPr>
      <dsp:spPr>
        <a:xfrm rot="5400000">
          <a:off x="-243242" y="1572290"/>
          <a:ext cx="1621618" cy="11351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1896615"/>
        <a:ext cx="1135133" cy="486485"/>
      </dsp:txXfrm>
    </dsp:sp>
    <dsp:sp modelId="{1C3B2BD4-B15A-4722-AEE9-134D70B94CA2}">
      <dsp:nvSpPr>
        <dsp:cNvPr id="0" name=""/>
        <dsp:cNvSpPr/>
      </dsp:nvSpPr>
      <dsp:spPr>
        <a:xfrm rot="5400000">
          <a:off x="3093341" y="-629160"/>
          <a:ext cx="1054052" cy="49704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國內經濟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135134" y="1380502"/>
        <a:ext cx="4919013" cy="95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1CD70-957E-4A0E-B86E-6D99935E86B3}">
      <dsp:nvSpPr>
        <dsp:cNvPr id="0" name=""/>
        <dsp:cNvSpPr/>
      </dsp:nvSpPr>
      <dsp:spPr>
        <a:xfrm>
          <a:off x="2059078" y="1957260"/>
          <a:ext cx="1548781" cy="170483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製造業轉型智慧製造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70452" y="2346241"/>
        <a:ext cx="926033" cy="896375"/>
      </dsp:txXfrm>
    </dsp:sp>
    <dsp:sp modelId="{4307A82F-62CB-4773-B0BF-545822CD8A39}">
      <dsp:nvSpPr>
        <dsp:cNvPr id="0" name=""/>
        <dsp:cNvSpPr/>
      </dsp:nvSpPr>
      <dsp:spPr>
        <a:xfrm>
          <a:off x="593725" y="1167415"/>
          <a:ext cx="1782537" cy="1738727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民生服務業智慧加值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37823" y="1607790"/>
        <a:ext cx="894341" cy="857977"/>
      </dsp:txXfrm>
    </dsp:sp>
    <dsp:sp modelId="{D564738C-9D9E-41B2-8672-0F52FF0A6891}">
      <dsp:nvSpPr>
        <dsp:cNvPr id="0" name=""/>
        <dsp:cNvSpPr/>
      </dsp:nvSpPr>
      <dsp:spPr>
        <a:xfrm rot="20700000">
          <a:off x="1575633" y="242300"/>
          <a:ext cx="1477625" cy="1477625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扶植新創企業</a:t>
          </a:r>
          <a:endParaRPr lang="zh-TW" altLang="en-US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20700000">
        <a:off x="1899720" y="566386"/>
        <a:ext cx="829452" cy="829452"/>
      </dsp:txXfrm>
    </dsp:sp>
    <dsp:sp modelId="{AB23DABC-2E31-4866-B9A6-252834EF914C}">
      <dsp:nvSpPr>
        <dsp:cNvPr id="0" name=""/>
        <dsp:cNvSpPr/>
      </dsp:nvSpPr>
      <dsp:spPr>
        <a:xfrm>
          <a:off x="2125847" y="1737116"/>
          <a:ext cx="1949305" cy="2105136"/>
        </a:xfrm>
        <a:prstGeom prst="circularArrow">
          <a:avLst>
            <a:gd name="adj1" fmla="val 4688"/>
            <a:gd name="adj2" fmla="val 299029"/>
            <a:gd name="adj3" fmla="val 2505265"/>
            <a:gd name="adj4" fmla="val 1588496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7767-17DC-4896-B5D6-A3BD126817F6}">
      <dsp:nvSpPr>
        <dsp:cNvPr id="0" name=""/>
        <dsp:cNvSpPr/>
      </dsp:nvSpPr>
      <dsp:spPr>
        <a:xfrm>
          <a:off x="463865" y="950867"/>
          <a:ext cx="1928476" cy="19284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B2915-68D1-4555-9E5D-F0BC1D43377E}">
      <dsp:nvSpPr>
        <dsp:cNvPr id="0" name=""/>
        <dsp:cNvSpPr/>
      </dsp:nvSpPr>
      <dsp:spPr>
        <a:xfrm>
          <a:off x="1233843" y="-79535"/>
          <a:ext cx="2079285" cy="20792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E0EAF-DE7A-4619-8116-28671E8F8FA7}">
      <dsp:nvSpPr>
        <dsp:cNvPr id="0" name=""/>
        <dsp:cNvSpPr/>
      </dsp:nvSpPr>
      <dsp:spPr>
        <a:xfrm>
          <a:off x="3216272" y="1793"/>
          <a:ext cx="1736110" cy="791415"/>
        </a:xfrm>
        <a:prstGeom prst="roundRect">
          <a:avLst/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綠能科技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4906" y="40427"/>
        <a:ext cx="1658842" cy="714147"/>
      </dsp:txXfrm>
    </dsp:sp>
    <dsp:sp modelId="{338DBFC2-8430-4EB4-B7F8-C9BA4CF19964}">
      <dsp:nvSpPr>
        <dsp:cNvPr id="0" name=""/>
        <dsp:cNvSpPr/>
      </dsp:nvSpPr>
      <dsp:spPr>
        <a:xfrm>
          <a:off x="2156698" y="363305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803439" y="252951"/>
              </a:moveTo>
              <a:arcTo wR="1865480" hR="1865480" stAng="18011115" swAng="16343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F4DAA-FA07-410F-8896-1D79C8C6C02C}">
      <dsp:nvSpPr>
        <dsp:cNvPr id="0" name=""/>
        <dsp:cNvSpPr/>
      </dsp:nvSpPr>
      <dsp:spPr>
        <a:xfrm>
          <a:off x="4896553" y="1231952"/>
          <a:ext cx="1809456" cy="7825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r>
            <a:rPr lang="en-US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․</a:t>
          </a: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矽谷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34753" y="1270152"/>
        <a:ext cx="1733056" cy="706128"/>
      </dsp:txXfrm>
    </dsp:sp>
    <dsp:sp modelId="{514A166F-AFB1-4FD5-A38E-C8C7D6029C12}">
      <dsp:nvSpPr>
        <dsp:cNvPr id="0" name=""/>
        <dsp:cNvSpPr/>
      </dsp:nvSpPr>
      <dsp:spPr>
        <a:xfrm>
          <a:off x="2172461" y="267224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727452" y="1751126"/>
              </a:moveTo>
              <a:arcTo wR="1865480" hR="1865480" stAng="21389134" swAng="7014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DA603-82BD-4711-A77C-88A44DA16568}">
      <dsp:nvSpPr>
        <dsp:cNvPr id="0" name=""/>
        <dsp:cNvSpPr/>
      </dsp:nvSpPr>
      <dsp:spPr>
        <a:xfrm>
          <a:off x="4927925" y="2401858"/>
          <a:ext cx="1775438" cy="742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智慧機械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64178" y="2438111"/>
        <a:ext cx="1702932" cy="670134"/>
      </dsp:txXfrm>
    </dsp:sp>
    <dsp:sp modelId="{ED7883E4-2AB7-48C5-9AB5-2CFF9914666F}">
      <dsp:nvSpPr>
        <dsp:cNvPr id="0" name=""/>
        <dsp:cNvSpPr/>
      </dsp:nvSpPr>
      <dsp:spPr>
        <a:xfrm>
          <a:off x="2272927" y="198852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381123" y="2953066"/>
              </a:moveTo>
              <a:arcTo wR="1865480" hR="1865480" stAng="2139735" swAng="166348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9F171-948C-4488-AD7D-98A29C12C4D0}">
      <dsp:nvSpPr>
        <dsp:cNvPr id="0" name=""/>
        <dsp:cNvSpPr/>
      </dsp:nvSpPr>
      <dsp:spPr>
        <a:xfrm>
          <a:off x="3271744" y="3583803"/>
          <a:ext cx="1694165" cy="7914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生醫產業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10378" y="3622437"/>
        <a:ext cx="1616897" cy="714147"/>
      </dsp:txXfrm>
    </dsp:sp>
    <dsp:sp modelId="{AD50A5C2-09F8-40E0-9F8E-0F2BCA4C5457}">
      <dsp:nvSpPr>
        <dsp:cNvPr id="0" name=""/>
        <dsp:cNvSpPr/>
      </dsp:nvSpPr>
      <dsp:spPr>
        <a:xfrm>
          <a:off x="2337625" y="293558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926400" y="3477356"/>
              </a:moveTo>
              <a:arcTo wR="1865480" hR="1865480" stAng="7213505" swAng="162707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D89C5-A19C-4A2E-96FC-5DF96F38DD1A}">
      <dsp:nvSpPr>
        <dsp:cNvPr id="0" name=""/>
        <dsp:cNvSpPr/>
      </dsp:nvSpPr>
      <dsp:spPr>
        <a:xfrm>
          <a:off x="1639233" y="2388210"/>
          <a:ext cx="1626639" cy="7699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國防產業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76818" y="2425795"/>
        <a:ext cx="1551469" cy="694766"/>
      </dsp:txXfrm>
    </dsp:sp>
    <dsp:sp modelId="{AEEFD45F-0A69-4C07-847A-1E94940AD9F6}">
      <dsp:nvSpPr>
        <dsp:cNvPr id="0" name=""/>
        <dsp:cNvSpPr/>
      </dsp:nvSpPr>
      <dsp:spPr>
        <a:xfrm>
          <a:off x="2338202" y="133575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40268" y="2250993"/>
              </a:moveTo>
              <a:arcTo wR="1865480" hR="1865480" stAng="10084412" swAng="67346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91B6C-F525-44B9-A9B4-5AF171CFCF49}">
      <dsp:nvSpPr>
        <dsp:cNvPr id="0" name=""/>
        <dsp:cNvSpPr/>
      </dsp:nvSpPr>
      <dsp:spPr>
        <a:xfrm>
          <a:off x="1584180" y="1299482"/>
          <a:ext cx="1687566" cy="718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循環經濟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19264" y="1334566"/>
        <a:ext cx="1617398" cy="648540"/>
      </dsp:txXfrm>
    </dsp:sp>
    <dsp:sp modelId="{B9955EF8-E3E2-4279-9AD2-35109B5E10A1}">
      <dsp:nvSpPr>
        <dsp:cNvPr id="0" name=""/>
        <dsp:cNvSpPr/>
      </dsp:nvSpPr>
      <dsp:spPr>
        <a:xfrm>
          <a:off x="2400670" y="288292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11331" y="1003037"/>
              </a:moveTo>
              <a:arcTo wR="1865480" hR="1865480" stAng="12452203" swAng="16759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67BD-F134-43C9-A289-D73FFF669257}">
      <dsp:nvSpPr>
        <dsp:cNvPr id="0" name=""/>
        <dsp:cNvSpPr/>
      </dsp:nvSpPr>
      <dsp:spPr>
        <a:xfrm>
          <a:off x="0" y="0"/>
          <a:ext cx="3084248" cy="792087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示範獎勵</a:t>
          </a:r>
          <a:r>
            <a:rPr lang="en-US" altLang="zh-TW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/>
          </a:r>
          <a:br>
            <a:rPr lang="en-US" altLang="zh-TW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zh-TW" sz="16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提供補助、引導投入</a:t>
          </a:r>
          <a:endParaRPr lang="en-US" altLang="zh-TW" sz="16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96044" y="0"/>
        <a:ext cx="2292161" cy="792087"/>
      </dsp:txXfrm>
    </dsp:sp>
    <dsp:sp modelId="{A0D239C3-6CBE-4FA4-9139-03EAB07B84C8}">
      <dsp:nvSpPr>
        <dsp:cNvPr id="0" name=""/>
        <dsp:cNvSpPr/>
      </dsp:nvSpPr>
      <dsp:spPr>
        <a:xfrm>
          <a:off x="2778355" y="0"/>
          <a:ext cx="3084248" cy="792087"/>
        </a:xfrm>
        <a:prstGeom prst="chevron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潛力場址</a:t>
          </a:r>
          <a:r>
            <a:rPr lang="en-US" altLang="zh-TW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/>
          </a:r>
          <a:br>
            <a:rPr lang="en-US" altLang="zh-TW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en-US" sz="16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公告場址、開放申請</a:t>
          </a:r>
        </a:p>
      </dsp:txBody>
      <dsp:txXfrm>
        <a:off x="3174399" y="0"/>
        <a:ext cx="2292161" cy="792087"/>
      </dsp:txXfrm>
    </dsp:sp>
    <dsp:sp modelId="{C36D688D-BA76-4FE4-A48A-063BE49E89AC}">
      <dsp:nvSpPr>
        <dsp:cNvPr id="0" name=""/>
        <dsp:cNvSpPr/>
      </dsp:nvSpPr>
      <dsp:spPr>
        <a:xfrm>
          <a:off x="5554179" y="0"/>
          <a:ext cx="3084248" cy="792087"/>
        </a:xfrm>
        <a:prstGeom prst="chevron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區塊開發</a:t>
          </a:r>
          <a:r>
            <a:rPr lang="en-US" altLang="zh-TW" sz="20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/>
          </a:r>
          <a:br>
            <a:rPr lang="en-US" altLang="zh-TW" sz="20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en-US" sz="16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政府主導、建立產業</a:t>
          </a:r>
          <a:endParaRPr lang="zh-TW" altLang="en-US" sz="16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950223" y="0"/>
        <a:ext cx="2292161" cy="792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3F83A-3981-4CE3-8CFB-2A6149E029E8}">
      <dsp:nvSpPr>
        <dsp:cNvPr id="0" name=""/>
        <dsp:cNvSpPr/>
      </dsp:nvSpPr>
      <dsp:spPr>
        <a:xfrm>
          <a:off x="165" y="0"/>
          <a:ext cx="5855489" cy="731340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endParaRPr lang="en-US" altLang="zh-TW" sz="2800" b="1" kern="1200" dirty="0">
            <a:solidFill>
              <a:sysClr val="window" lastClr="FFFFFF"/>
            </a:solidFill>
            <a:latin typeface="Calibri"/>
            <a:ea typeface="微軟正黑體" panose="020B0604030504040204" pitchFamily="34" charset="-120"/>
            <a:cs typeface="+mn-cs"/>
          </a:endParaRPr>
        </a:p>
        <a:p>
          <a:pPr lvl="0" algn="ctr" defTabSz="1244600" rt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ysClr val="window" lastClr="FFFFFF"/>
              </a:solidFill>
              <a:latin typeface="Calibri"/>
              <a:ea typeface="微軟正黑體" panose="020B0604030504040204" pitchFamily="34" charset="-120"/>
              <a:cs typeface="+mn-cs"/>
            </a:rPr>
            <a:t>先遴選</a:t>
          </a:r>
          <a:endParaRPr lang="en-US" altLang="zh-TW" sz="2800" b="1" kern="1200" dirty="0">
            <a:solidFill>
              <a:sysClr val="window" lastClr="FFFFFF"/>
            </a:solidFill>
            <a:latin typeface="Calibri"/>
            <a:ea typeface="微軟正黑體" panose="020B0604030504040204" pitchFamily="34" charset="-120"/>
            <a:cs typeface="+mn-cs"/>
          </a:endParaRPr>
        </a:p>
      </dsp:txBody>
      <dsp:txXfrm>
        <a:off x="365835" y="0"/>
        <a:ext cx="5124149" cy="731340"/>
      </dsp:txXfrm>
    </dsp:sp>
    <dsp:sp modelId="{D3EE41F4-D46C-4869-8BB1-CAFC6BD4F706}">
      <dsp:nvSpPr>
        <dsp:cNvPr id="0" name=""/>
        <dsp:cNvSpPr/>
      </dsp:nvSpPr>
      <dsp:spPr>
        <a:xfrm>
          <a:off x="5069186" y="0"/>
          <a:ext cx="2799743" cy="731340"/>
        </a:xfrm>
        <a:prstGeom prst="chevron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rt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endParaRPr lang="en-US" altLang="zh-TW" sz="3200" b="1" kern="12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lvl="0" algn="ctr" defTabSz="1422400" rt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ysClr val="window" lastClr="FFFFFF"/>
              </a:solidFill>
              <a:latin typeface="Calibri"/>
              <a:ea typeface="新細明體"/>
              <a:cs typeface="+mn-cs"/>
            </a:rPr>
            <a:t>後競價</a:t>
          </a:r>
          <a:endParaRPr lang="en-US" altLang="zh-TW" sz="3200" b="1" kern="12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5434856" y="0"/>
        <a:ext cx="2068403" cy="731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33C63-C87D-47C2-9714-DC18FBC1A873}">
      <dsp:nvSpPr>
        <dsp:cNvPr id="0" name=""/>
        <dsp:cNvSpPr/>
      </dsp:nvSpPr>
      <dsp:spPr>
        <a:xfrm>
          <a:off x="2135320" y="0"/>
          <a:ext cx="2740877" cy="274087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國內循環經濟之推動發展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0539" y="1370439"/>
        <a:ext cx="1370439" cy="1370438"/>
      </dsp:txXfrm>
    </dsp:sp>
    <dsp:sp modelId="{E1B4266B-33A0-4E7E-A095-DD50342A3155}">
      <dsp:nvSpPr>
        <dsp:cNvPr id="0" name=""/>
        <dsp:cNvSpPr/>
      </dsp:nvSpPr>
      <dsp:spPr>
        <a:xfrm>
          <a:off x="764881" y="2740877"/>
          <a:ext cx="2740877" cy="2740877"/>
        </a:xfrm>
        <a:prstGeom prst="triangl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完成大林蒲遷村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0100" y="4111316"/>
        <a:ext cx="1370439" cy="1370438"/>
      </dsp:txXfrm>
    </dsp:sp>
    <dsp:sp modelId="{30DB3A36-8A5F-420B-8A30-614857BCB26A}">
      <dsp:nvSpPr>
        <dsp:cNvPr id="0" name=""/>
        <dsp:cNvSpPr/>
      </dsp:nvSpPr>
      <dsp:spPr>
        <a:xfrm rot="10800000">
          <a:off x="2135320" y="2740877"/>
          <a:ext cx="2740877" cy="2740877"/>
        </a:xfrm>
        <a:prstGeom prst="triangl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設置新材料循環產業園區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20539" y="2740877"/>
        <a:ext cx="1370439" cy="1370438"/>
      </dsp:txXfrm>
    </dsp:sp>
    <dsp:sp modelId="{61E89ABC-F714-4BCE-950E-FA0F14D31914}">
      <dsp:nvSpPr>
        <dsp:cNvPr id="0" name=""/>
        <dsp:cNvSpPr/>
      </dsp:nvSpPr>
      <dsp:spPr>
        <a:xfrm>
          <a:off x="3505759" y="2740877"/>
          <a:ext cx="2740877" cy="2740877"/>
        </a:xfrm>
        <a:prstGeom prst="triangl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推動環境高質循環共生聚落，優化高雄產業空間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978" y="4111316"/>
        <a:ext cx="1370439" cy="1370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1" y="7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418" y="7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/>
          <a:lstStyle>
            <a:lvl1pPr algn="r">
              <a:defRPr sz="1200"/>
            </a:lvl1pPr>
          </a:lstStyle>
          <a:p>
            <a:fld id="{FDC14D1C-6C36-4876-BBD1-AA585D440A70}" type="datetimeFigureOut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1" y="9374316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418" y="9374316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 anchor="b"/>
          <a:lstStyle>
            <a:lvl1pPr algn="r">
              <a:defRPr sz="1200"/>
            </a:lvl1pPr>
          </a:lstStyle>
          <a:p>
            <a:fld id="{75858932-0BD4-404B-95F5-C632ADABD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144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1" y="7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418" y="7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/>
          <a:lstStyle>
            <a:lvl1pPr algn="r">
              <a:defRPr sz="1200"/>
            </a:lvl1pPr>
          </a:lstStyle>
          <a:p>
            <a:fld id="{6FBD0E59-0DDB-4F00-A447-1CD1818A3B82}" type="datetimeFigureOut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8" tIns="45515" rIns="91048" bIns="455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20"/>
            <a:ext cx="5388610" cy="4441271"/>
          </a:xfrm>
          <a:prstGeom prst="rect">
            <a:avLst/>
          </a:prstGeom>
        </p:spPr>
        <p:txBody>
          <a:bodyPr vert="horz" lIns="91048" tIns="45515" rIns="91048" bIns="455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1" y="9374316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418" y="9374316"/>
            <a:ext cx="2918831" cy="493474"/>
          </a:xfrm>
          <a:prstGeom prst="rect">
            <a:avLst/>
          </a:prstGeom>
        </p:spPr>
        <p:txBody>
          <a:bodyPr vert="horz" lIns="91048" tIns="45515" rIns="91048" bIns="45515" rtlCol="0" anchor="b"/>
          <a:lstStyle>
            <a:lvl1pPr algn="r">
              <a:defRPr sz="1200"/>
            </a:lvl1pPr>
          </a:lstStyle>
          <a:p>
            <a:fld id="{7918E80C-13F9-4D56-B0A3-EC1122316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48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040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76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115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153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159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27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268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303" algn="l" defTabSz="912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9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37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363" indent="-285363" defTabSz="913171">
              <a:buFont typeface="Arial" panose="020B0604020202020204" pitchFamily="34" charset="0"/>
              <a:buChar char="•"/>
              <a:defRPr/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4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363" indent="-285363" defTabSz="913171">
              <a:buFont typeface="Arial" panose="020B0604020202020204" pitchFamily="34" charset="0"/>
              <a:buChar char="•"/>
              <a:defRPr/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2650" y="735013"/>
            <a:ext cx="4910138" cy="3683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54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52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7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6463" y="742950"/>
            <a:ext cx="4929187" cy="36972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1F9C-7F6C-48C0-9030-B655DA99EE2D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55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20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B89B8-5709-4F06-ABAB-3BFF242569AB}" type="slidenum">
              <a:rPr lang="en-US" altLang="zh-TW">
                <a:solidFill>
                  <a:prstClr val="black"/>
                </a:solidFill>
              </a:rPr>
              <a:pPr/>
              <a:t>46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33154" name="Rectangle 7"/>
          <p:cNvSpPr txBox="1">
            <a:spLocks noGrp="1" noChangeArrowheads="1"/>
          </p:cNvSpPr>
          <p:nvPr/>
        </p:nvSpPr>
        <p:spPr bwMode="auto">
          <a:xfrm>
            <a:off x="3816199" y="9372306"/>
            <a:ext cx="2917992" cy="49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30" tIns="46213" rIns="92430" bIns="46213" anchor="b"/>
          <a:lstStyle>
            <a:lvl1pPr defTabSz="9286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286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286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286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286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286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286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286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286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1C5F15AD-FBA1-42A6-A970-DD912DF022A5}" type="slidenum">
              <a:rPr lang="en-US" altLang="zh-TW" sz="1200">
                <a:solidFill>
                  <a:prstClr val="black"/>
                </a:solidFill>
              </a:rPr>
              <a:pPr algn="r"/>
              <a:t>46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433155" name="Rectangle 7"/>
          <p:cNvSpPr txBox="1">
            <a:spLocks noGrp="1" noChangeArrowheads="1"/>
          </p:cNvSpPr>
          <p:nvPr/>
        </p:nvSpPr>
        <p:spPr bwMode="auto">
          <a:xfrm>
            <a:off x="3814628" y="9373883"/>
            <a:ext cx="2919565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82" tIns="45343" rIns="90682" bIns="45343" anchor="b"/>
          <a:lstStyle>
            <a:lvl1pPr defTabSz="90963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0963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0963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0963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0963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D06B8662-F215-46B8-B7AC-431E569A6EE9}" type="slidenum">
              <a:rPr lang="en-US" altLang="zh-TW" sz="1200">
                <a:solidFill>
                  <a:prstClr val="black"/>
                </a:solidFill>
              </a:rPr>
              <a:pPr algn="r"/>
              <a:t>46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433156" name="Rectangle 7"/>
          <p:cNvSpPr txBox="1">
            <a:spLocks noGrp="1" noChangeArrowheads="1"/>
          </p:cNvSpPr>
          <p:nvPr/>
        </p:nvSpPr>
        <p:spPr bwMode="auto">
          <a:xfrm>
            <a:off x="3814628" y="9373883"/>
            <a:ext cx="2919565" cy="4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1" tIns="46717" rIns="93431" bIns="46717" anchor="b"/>
          <a:lstStyle>
            <a:lvl1pPr defTabSz="9382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382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382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382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382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38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38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38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38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F84C71C3-27A4-458A-99B9-7D7497973D98}" type="slidenum">
              <a:rPr lang="en-US" altLang="zh-TW" sz="1200">
                <a:solidFill>
                  <a:prstClr val="black"/>
                </a:solidFill>
              </a:rPr>
              <a:pPr algn="r"/>
              <a:t>46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433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8713" cy="3703638"/>
          </a:xfrm>
          <a:ln/>
        </p:spPr>
      </p:sp>
      <p:sp>
        <p:nvSpPr>
          <p:cNvPr id="433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118" y="4686153"/>
            <a:ext cx="5395532" cy="4443084"/>
          </a:xfrm>
        </p:spPr>
        <p:txBody>
          <a:bodyPr lIns="93431" tIns="46717" rIns="93431" bIns="46717"/>
          <a:lstStyle/>
          <a:p>
            <a:r>
              <a:rPr lang="zh-TW" altLang="en-US"/>
              <a:t>電動機車產業之發展策略</a:t>
            </a:r>
          </a:p>
          <a:p>
            <a:r>
              <a:rPr lang="en-US" altLang="zh-TW"/>
              <a:t>1.</a:t>
            </a:r>
            <a:r>
              <a:rPr lang="zh-TW" altLang="en-US"/>
              <a:t>建立電動機車整車及其鋰電池組檢測標準與檢測機制</a:t>
            </a:r>
          </a:p>
          <a:p>
            <a:r>
              <a:rPr lang="en-US" altLang="zh-TW"/>
              <a:t>2.</a:t>
            </a:r>
            <a:r>
              <a:rPr lang="zh-TW" altLang="en-US"/>
              <a:t>整合規劃鋰電池標準化及電池交換營運模式 </a:t>
            </a:r>
          </a:p>
          <a:p>
            <a:r>
              <a:rPr lang="en-US" altLang="zh-TW"/>
              <a:t>3.</a:t>
            </a:r>
            <a:r>
              <a:rPr lang="zh-TW" altLang="en-US"/>
              <a:t>合理補助提升消費者使用意願及獎勵業者量產擴大生產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783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xmlns="" id="{AC6CC342-C697-460E-80EC-BDD59E968A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5834" y="9414721"/>
            <a:ext cx="2920483" cy="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3" tIns="45425" rIns="90853" bIns="45425" anchor="b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B2BD6636-80BE-427C-91A0-E4CA332E7BF0}" type="slidenum">
              <a:rPr lang="en-US" altLang="zh-TW" sz="12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55</a:t>
            </a:fld>
            <a:endParaRPr lang="en-US" altLang="zh-TW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xmlns="" id="{AE796AE4-BC83-4F75-BFFC-0A74B096F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44538"/>
            <a:ext cx="4956175" cy="3716337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D37EE712-FD43-4B24-885D-7A8820A34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475" y="4707372"/>
            <a:ext cx="5390934" cy="4460105"/>
          </a:xfrm>
          <a:noFill/>
        </p:spPr>
        <p:txBody>
          <a:bodyPr lIns="90853" tIns="45425" rIns="90853" bIns="45425"/>
          <a:lstStyle/>
          <a:p>
            <a:pPr eaLnBrk="1" hangingPunct="1"/>
            <a:endParaRPr lang="zh-TW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957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xmlns="" id="{AC6CC342-C697-460E-80EC-BDD59E968A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5834" y="9414721"/>
            <a:ext cx="2920483" cy="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3" tIns="45425" rIns="90853" bIns="45425" anchor="b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defTabSz="914118" eaLnBrk="1" hangingPunct="1"/>
            <a:fld id="{B2BD6636-80BE-427C-91A0-E4CA332E7BF0}" type="slidenum">
              <a:rPr lang="en-US" altLang="zh-TW" sz="1200">
                <a:solidFill>
                  <a:prstClr val="black"/>
                </a:solidFill>
                <a:latin typeface="Arial" panose="020B0604020202020204" pitchFamily="34" charset="0"/>
              </a:rPr>
              <a:pPr algn="r" defTabSz="914118" eaLnBrk="1" hangingPunct="1"/>
              <a:t>57</a:t>
            </a:fld>
            <a:endParaRPr lang="en-US" altLang="zh-TW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xmlns="" id="{AE796AE4-BC83-4F75-BFFC-0A74B096F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44538"/>
            <a:ext cx="4956175" cy="3716337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D37EE712-FD43-4B24-885D-7A8820A34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475" y="4707372"/>
            <a:ext cx="5390934" cy="4460105"/>
          </a:xfrm>
          <a:noFill/>
        </p:spPr>
        <p:txBody>
          <a:bodyPr lIns="90853" tIns="45425" rIns="90853" bIns="45425"/>
          <a:lstStyle/>
          <a:p>
            <a:pPr eaLnBrk="1" hangingPunct="1"/>
            <a:endParaRPr lang="zh-TW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999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59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3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在建</a:t>
            </a:r>
            <a:r>
              <a:rPr lang="zh-TW" altLang="en-US" dirty="0" smtClean="0"/>
              <a:t>發電工程指正在</a:t>
            </a:r>
            <a:r>
              <a:rPr lang="zh-TW" altLang="en-US" b="1" dirty="0" smtClean="0"/>
              <a:t>進行中</a:t>
            </a:r>
            <a:r>
              <a:rPr lang="zh-TW" altLang="en-US" dirty="0" smtClean="0"/>
              <a:t>的工程</a:t>
            </a:r>
            <a:endParaRPr lang="en-US" altLang="zh-TW" dirty="0" smtClean="0"/>
          </a:p>
          <a:p>
            <a:pPr defTabSz="914630">
              <a:defRPr/>
            </a:pPr>
            <a:r>
              <a:rPr lang="zh-TW" altLang="en-US" b="1" dirty="0" smtClean="0"/>
              <a:t>新建</a:t>
            </a:r>
            <a:r>
              <a:rPr lang="zh-TW" altLang="en-US" dirty="0" smtClean="0"/>
              <a:t>發電工程指</a:t>
            </a:r>
            <a:r>
              <a:rPr lang="zh-TW" altLang="en-US" b="1" dirty="0" smtClean="0"/>
              <a:t>規劃中，尚未進行建設</a:t>
            </a:r>
            <a:r>
              <a:rPr lang="zh-TW" altLang="en-US" dirty="0" smtClean="0"/>
              <a:t>的工程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3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36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8525" y="739775"/>
            <a:ext cx="493871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35848" indent="-28302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32071" indent="-226414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584901" indent="-226414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37725" indent="-226414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490558" indent="-2264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43387" indent="-2264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396217" indent="-2264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49044" indent="-22641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fld id="{FF954A10-DA88-413A-9EC4-BF42B3280DD2}" type="slidenum">
              <a:rPr kumimoji="0" lang="zh-TW" altLang="en-US">
                <a:solidFill>
                  <a:srgbClr val="000000"/>
                </a:solidFill>
              </a:rPr>
              <a:pPr/>
              <a:t>11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4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8713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E80C-13F9-4D56-B0A3-EC11223161EB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4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8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BFB1-EF3B-4BDF-BE97-75293C366203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B34-E6F0-4B63-BD27-6FFBFD3A987A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727A-3FC4-414B-AE6C-74A07A9E91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6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00F-374F-495F-A8A3-73FAB2F595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658-CBC7-4A5E-9F1D-2A8C20EC610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945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E2B1-13C0-408F-8569-69C17FD25A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7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D25-74F4-4844-B0E7-F4D7BC9362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794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2969-5B39-4370-95CA-BAB8E407C4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96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649-B53A-4AB4-A11C-80409F186A8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40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B34-E6F0-4B63-BD27-6FFBFD3A98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03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21D-B353-47B3-A6CB-D42776D763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37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200" y="146737"/>
            <a:ext cx="5284287" cy="64633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09590" y="1039813"/>
            <a:ext cx="8128000" cy="5041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3282" y="6400800"/>
            <a:ext cx="54072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1D7C-CA2D-48C5-A2CF-DE3BB9B9D82F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4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21D-B353-47B3-A6CB-D42776D76384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1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>
          <a:xfrm>
            <a:off x="899594" y="260648"/>
            <a:ext cx="5472608" cy="504056"/>
          </a:xfrm>
        </p:spPr>
        <p:txBody>
          <a:bodyPr>
            <a:noAutofit/>
          </a:bodyPr>
          <a:lstStyle>
            <a:lvl1pPr marL="0" indent="0" algn="l">
              <a:buFont typeface="+mj-lt"/>
              <a:buNone/>
              <a:defRPr sz="28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00868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679018"/>
            <a:ext cx="170492" cy="7386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2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7419" y="6497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EF42-55D4-405D-879A-39DD27EC09B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412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0709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5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BFB1-EF3B-4BDF-BE97-75293C3662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41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6D1D-14AB-476B-90BB-1FF0C8505BB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033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727A-3FC4-414B-AE6C-74A07A9E91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387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00F-374F-495F-A8A3-73FAB2F595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3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658-CBC7-4A5E-9F1D-2A8C20EC610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885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E2B1-13C0-408F-8569-69C17FD25A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431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D25-74F4-4844-B0E7-F4D7BC9362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0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1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4F48-1E38-4C8F-AE44-1D6099E6FC4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20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2969-5B39-4370-95CA-BAB8E407C4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006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649-B53A-4AB4-A11C-80409F186A8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701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B34-E6F0-4B63-BD27-6FFBFD3A98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21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21D-B353-47B3-A6CB-D42776D763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026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326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3" y="67"/>
            <a:ext cx="2026289" cy="620713"/>
            <a:chOff x="0" y="0"/>
            <a:chExt cx="1392" cy="480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2724 w 1135"/>
                <a:gd name="T3" fmla="*/ 0 h 445"/>
                <a:gd name="T4" fmla="*/ 2071 w 1135"/>
                <a:gd name="T5" fmla="*/ 1988269 h 445"/>
                <a:gd name="T6" fmla="*/ 0 w 1135"/>
                <a:gd name="T7" fmla="*/ 198826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10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98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198 w 163"/>
                <a:gd name="T47" fmla="*/ 37 h 148"/>
                <a:gd name="T48" fmla="*/ 19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237 w 163"/>
                <a:gd name="T61" fmla="*/ 37 h 148"/>
                <a:gd name="T62" fmla="*/ 241 w 163"/>
                <a:gd name="T63" fmla="*/ 37 h 148"/>
                <a:gd name="T64" fmla="*/ 245 w 163"/>
                <a:gd name="T65" fmla="*/ 37 h 148"/>
                <a:gd name="T66" fmla="*/ 257 w 163"/>
                <a:gd name="T67" fmla="*/ 37 h 148"/>
                <a:gd name="T68" fmla="*/ 263 w 163"/>
                <a:gd name="T69" fmla="*/ 37 h 148"/>
                <a:gd name="T70" fmla="*/ 267 w 163"/>
                <a:gd name="T71" fmla="*/ 37 h 148"/>
                <a:gd name="T72" fmla="*/ 271 w 163"/>
                <a:gd name="T73" fmla="*/ 37 h 148"/>
                <a:gd name="T74" fmla="*/ 271 w 163"/>
                <a:gd name="T75" fmla="*/ 37 h 148"/>
                <a:gd name="T76" fmla="*/ 267 w 163"/>
                <a:gd name="T77" fmla="*/ 37 h 148"/>
                <a:gd name="T78" fmla="*/ 257 w 163"/>
                <a:gd name="T79" fmla="*/ 37 h 148"/>
                <a:gd name="T80" fmla="*/ 243 w 163"/>
                <a:gd name="T81" fmla="*/ 37 h 148"/>
                <a:gd name="T82" fmla="*/ 235 w 163"/>
                <a:gd name="T83" fmla="*/ 37 h 148"/>
                <a:gd name="T84" fmla="*/ 229 w 163"/>
                <a:gd name="T85" fmla="*/ 37 h 148"/>
                <a:gd name="T86" fmla="*/ 231 w 163"/>
                <a:gd name="T87" fmla="*/ 37 h 148"/>
                <a:gd name="T88" fmla="*/ 239 w 163"/>
                <a:gd name="T89" fmla="*/ 37 h 148"/>
                <a:gd name="T90" fmla="*/ 249 w 163"/>
                <a:gd name="T91" fmla="*/ 37 h 148"/>
                <a:gd name="T92" fmla="*/ 267 w 163"/>
                <a:gd name="T93" fmla="*/ 37 h 148"/>
                <a:gd name="T94" fmla="*/ 279 w 163"/>
                <a:gd name="T95" fmla="*/ 37 h 148"/>
                <a:gd name="T96" fmla="*/ 287 w 163"/>
                <a:gd name="T97" fmla="*/ 37 h 148"/>
                <a:gd name="T98" fmla="*/ 295 w 163"/>
                <a:gd name="T99" fmla="*/ 37 h 148"/>
                <a:gd name="T100" fmla="*/ 303 w 163"/>
                <a:gd name="T101" fmla="*/ 37 h 148"/>
                <a:gd name="T102" fmla="*/ 303 w 163"/>
                <a:gd name="T103" fmla="*/ 37 h 148"/>
                <a:gd name="T104" fmla="*/ 303 w 163"/>
                <a:gd name="T105" fmla="*/ 37 h 148"/>
                <a:gd name="T106" fmla="*/ 299 w 163"/>
                <a:gd name="T107" fmla="*/ 37 h 148"/>
                <a:gd name="T108" fmla="*/ 295 w 163"/>
                <a:gd name="T109" fmla="*/ 37 h 148"/>
                <a:gd name="T110" fmla="*/ 291 w 163"/>
                <a:gd name="T111" fmla="*/ 37 h 148"/>
                <a:gd name="T112" fmla="*/ 283 w 163"/>
                <a:gd name="T113" fmla="*/ 37 h 148"/>
                <a:gd name="T114" fmla="*/ 275 w 163"/>
                <a:gd name="T115" fmla="*/ 37 h 148"/>
                <a:gd name="T116" fmla="*/ 267 w 163"/>
                <a:gd name="T117" fmla="*/ 37 h 148"/>
                <a:gd name="T118" fmla="*/ 267 w 163"/>
                <a:gd name="T119" fmla="*/ 37 h 148"/>
                <a:gd name="T120" fmla="*/ 206 w 163"/>
                <a:gd name="T121" fmla="*/ 4 h 148"/>
                <a:gd name="T122" fmla="*/ 222 w 163"/>
                <a:gd name="T123" fmla="*/ 21 h 148"/>
                <a:gd name="T124" fmla="*/ 257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pic>
          <p:nvPicPr>
            <p:cNvPr id="11" name="Picture 24" descr="MOEA_logo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4CAD89FD-BF87-4C88-B26C-83FB27EA0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4725" y="6593305"/>
            <a:ext cx="465125" cy="264694"/>
          </a:xfrm>
          <a:prstGeom prst="rect">
            <a:avLst/>
          </a:prstGeom>
          <a:noFill/>
          <a:ln>
            <a:noFill/>
          </a:ln>
          <a:extLst/>
        </p:spPr>
        <p:txBody>
          <a:bodyPr lIns="16987" tIns="10185" rIns="16987" bIns="10185"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defTabSz="9121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48465FC-EA46-4D4C-8B31-97ED83C7BE06}" type="slidenum">
              <a:rPr kumimoji="0" lang="zh-TW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defTabSz="91211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zh-TW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84477"/>
      </p:ext>
    </p:extLst>
  </p:cSld>
  <p:clrMapOvr>
    <a:masterClrMapping/>
  </p:clrMapOvr>
  <p:transition/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88392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01136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07063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3" y="67"/>
            <a:ext cx="2026289" cy="620713"/>
            <a:chOff x="0" y="0"/>
            <a:chExt cx="1392" cy="480"/>
          </a:xfrm>
        </p:grpSpPr>
        <p:sp>
          <p:nvSpPr>
            <p:cNvPr id="3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2724 w 1135"/>
                <a:gd name="T3" fmla="*/ 0 h 445"/>
                <a:gd name="T4" fmla="*/ 2071 w 1135"/>
                <a:gd name="T5" fmla="*/ 1988269 h 445"/>
                <a:gd name="T6" fmla="*/ 0 w 1135"/>
                <a:gd name="T7" fmla="*/ 198826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4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5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6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98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198 w 163"/>
                <a:gd name="T47" fmla="*/ 37 h 148"/>
                <a:gd name="T48" fmla="*/ 19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237 w 163"/>
                <a:gd name="T61" fmla="*/ 37 h 148"/>
                <a:gd name="T62" fmla="*/ 241 w 163"/>
                <a:gd name="T63" fmla="*/ 37 h 148"/>
                <a:gd name="T64" fmla="*/ 245 w 163"/>
                <a:gd name="T65" fmla="*/ 37 h 148"/>
                <a:gd name="T66" fmla="*/ 257 w 163"/>
                <a:gd name="T67" fmla="*/ 37 h 148"/>
                <a:gd name="T68" fmla="*/ 263 w 163"/>
                <a:gd name="T69" fmla="*/ 37 h 148"/>
                <a:gd name="T70" fmla="*/ 267 w 163"/>
                <a:gd name="T71" fmla="*/ 37 h 148"/>
                <a:gd name="T72" fmla="*/ 271 w 163"/>
                <a:gd name="T73" fmla="*/ 37 h 148"/>
                <a:gd name="T74" fmla="*/ 271 w 163"/>
                <a:gd name="T75" fmla="*/ 37 h 148"/>
                <a:gd name="T76" fmla="*/ 267 w 163"/>
                <a:gd name="T77" fmla="*/ 37 h 148"/>
                <a:gd name="T78" fmla="*/ 257 w 163"/>
                <a:gd name="T79" fmla="*/ 37 h 148"/>
                <a:gd name="T80" fmla="*/ 243 w 163"/>
                <a:gd name="T81" fmla="*/ 37 h 148"/>
                <a:gd name="T82" fmla="*/ 235 w 163"/>
                <a:gd name="T83" fmla="*/ 37 h 148"/>
                <a:gd name="T84" fmla="*/ 229 w 163"/>
                <a:gd name="T85" fmla="*/ 37 h 148"/>
                <a:gd name="T86" fmla="*/ 231 w 163"/>
                <a:gd name="T87" fmla="*/ 37 h 148"/>
                <a:gd name="T88" fmla="*/ 239 w 163"/>
                <a:gd name="T89" fmla="*/ 37 h 148"/>
                <a:gd name="T90" fmla="*/ 249 w 163"/>
                <a:gd name="T91" fmla="*/ 37 h 148"/>
                <a:gd name="T92" fmla="*/ 267 w 163"/>
                <a:gd name="T93" fmla="*/ 37 h 148"/>
                <a:gd name="T94" fmla="*/ 279 w 163"/>
                <a:gd name="T95" fmla="*/ 37 h 148"/>
                <a:gd name="T96" fmla="*/ 287 w 163"/>
                <a:gd name="T97" fmla="*/ 37 h 148"/>
                <a:gd name="T98" fmla="*/ 295 w 163"/>
                <a:gd name="T99" fmla="*/ 37 h 148"/>
                <a:gd name="T100" fmla="*/ 303 w 163"/>
                <a:gd name="T101" fmla="*/ 37 h 148"/>
                <a:gd name="T102" fmla="*/ 303 w 163"/>
                <a:gd name="T103" fmla="*/ 37 h 148"/>
                <a:gd name="T104" fmla="*/ 303 w 163"/>
                <a:gd name="T105" fmla="*/ 37 h 148"/>
                <a:gd name="T106" fmla="*/ 299 w 163"/>
                <a:gd name="T107" fmla="*/ 37 h 148"/>
                <a:gd name="T108" fmla="*/ 295 w 163"/>
                <a:gd name="T109" fmla="*/ 37 h 148"/>
                <a:gd name="T110" fmla="*/ 291 w 163"/>
                <a:gd name="T111" fmla="*/ 37 h 148"/>
                <a:gd name="T112" fmla="*/ 283 w 163"/>
                <a:gd name="T113" fmla="*/ 37 h 148"/>
                <a:gd name="T114" fmla="*/ 275 w 163"/>
                <a:gd name="T115" fmla="*/ 37 h 148"/>
                <a:gd name="T116" fmla="*/ 267 w 163"/>
                <a:gd name="T117" fmla="*/ 37 h 148"/>
                <a:gd name="T118" fmla="*/ 267 w 163"/>
                <a:gd name="T119" fmla="*/ 37 h 148"/>
                <a:gd name="T120" fmla="*/ 206 w 163"/>
                <a:gd name="T121" fmla="*/ 4 h 148"/>
                <a:gd name="T122" fmla="*/ 222 w 163"/>
                <a:gd name="T123" fmla="*/ 21 h 148"/>
                <a:gd name="T124" fmla="*/ 257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pic>
          <p:nvPicPr>
            <p:cNvPr id="7" name="Picture 24" descr="MOEA_logo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67115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3F4-E37F-4E16-B78D-E09A31FF8F7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16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5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BFB1-EF3B-4BDF-BE97-75293C3662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016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6D1D-14AB-476B-90BB-1FF0C8505BB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831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727A-3FC4-414B-AE6C-74A07A9E91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386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00F-374F-495F-A8A3-73FAB2F595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867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658-CBC7-4A5E-9F1D-2A8C20EC610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07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E2B1-13C0-408F-8569-69C17FD25A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54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D25-74F4-4844-B0E7-F4D7BC9362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369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2969-5B39-4370-95CA-BAB8E407C4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98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649-B53A-4AB4-A11C-80409F186A8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63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B34-E6F0-4B63-BD27-6FFBFD3A98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1351-26D3-40CD-8D45-D748DEE5972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541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21D-B353-47B3-A6CB-D42776D763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783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5829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5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34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382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916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851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862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570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83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7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DAA-4F52-446C-8C94-EEEFFB1B79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821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123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106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869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BFB1-EF3B-4BDF-BE97-75293C3662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6D1D-14AB-476B-90BB-1FF0C8505BB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9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727A-3FC4-414B-AE6C-74A07A9E91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00F-374F-495F-A8A3-73FAB2F595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658-CBC7-4A5E-9F1D-2A8C20EC610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625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E2B1-13C0-408F-8569-69C17FD25A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27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D25-74F4-4844-B0E7-F4D7BC9362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0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686D-75E7-4D24-8397-AEDEFA52DDD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274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2969-5B39-4370-95CA-BAB8E407C4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007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649-B53A-4AB4-A11C-80409F186A8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59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B34-E6F0-4B63-BD27-6FFBFD3A98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864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21D-B353-47B3-A6CB-D42776D763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02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200" y="146737"/>
            <a:ext cx="5284287" cy="64633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09590" y="1039813"/>
            <a:ext cx="8128000" cy="5041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3282" y="6400800"/>
            <a:ext cx="54072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1D7C-CA2D-48C5-A2CF-DE3BB9B9D82F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5932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1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>
          <a:xfrm>
            <a:off x="899594" y="260648"/>
            <a:ext cx="5472608" cy="504056"/>
          </a:xfrm>
        </p:spPr>
        <p:txBody>
          <a:bodyPr>
            <a:noAutofit/>
          </a:bodyPr>
          <a:lstStyle>
            <a:lvl1pPr marL="0" indent="0" algn="l">
              <a:buFont typeface="+mj-lt"/>
              <a:buNone/>
              <a:defRPr sz="28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757073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679018"/>
            <a:ext cx="170492" cy="7386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2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7419" y="6497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EF42-55D4-405D-879A-39DD27EC09B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1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9286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5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481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24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C15-490A-4C80-AEF9-CEBF5681123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20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31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29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2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5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8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1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44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419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975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114" indent="0">
              <a:buNone/>
              <a:defRPr sz="1900" b="1"/>
            </a:lvl2pPr>
            <a:lvl3pPr marL="886223" indent="0">
              <a:buNone/>
              <a:defRPr sz="1700" b="1"/>
            </a:lvl3pPr>
            <a:lvl4pPr marL="1329335" indent="0">
              <a:buNone/>
              <a:defRPr sz="1600" b="1"/>
            </a:lvl4pPr>
            <a:lvl5pPr marL="1772446" indent="0">
              <a:buNone/>
              <a:defRPr sz="1600" b="1"/>
            </a:lvl5pPr>
            <a:lvl6pPr marL="2215560" indent="0">
              <a:buNone/>
              <a:defRPr sz="1600" b="1"/>
            </a:lvl6pPr>
            <a:lvl7pPr marL="2658670" indent="0">
              <a:buNone/>
              <a:defRPr sz="1600" b="1"/>
            </a:lvl7pPr>
            <a:lvl8pPr marL="3101785" indent="0">
              <a:buNone/>
              <a:defRPr sz="1600" b="1"/>
            </a:lvl8pPr>
            <a:lvl9pPr marL="354489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114" indent="0">
              <a:buNone/>
              <a:defRPr sz="1900" b="1"/>
            </a:lvl2pPr>
            <a:lvl3pPr marL="886223" indent="0">
              <a:buNone/>
              <a:defRPr sz="1700" b="1"/>
            </a:lvl3pPr>
            <a:lvl4pPr marL="1329335" indent="0">
              <a:buNone/>
              <a:defRPr sz="1600" b="1"/>
            </a:lvl4pPr>
            <a:lvl5pPr marL="1772446" indent="0">
              <a:buNone/>
              <a:defRPr sz="1600" b="1"/>
            </a:lvl5pPr>
            <a:lvl6pPr marL="2215560" indent="0">
              <a:buNone/>
              <a:defRPr sz="1600" b="1"/>
            </a:lvl6pPr>
            <a:lvl7pPr marL="2658670" indent="0">
              <a:buNone/>
              <a:defRPr sz="1600" b="1"/>
            </a:lvl7pPr>
            <a:lvl8pPr marL="3101785" indent="0">
              <a:buNone/>
              <a:defRPr sz="1600" b="1"/>
            </a:lvl8pPr>
            <a:lvl9pPr marL="354489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99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744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081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7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23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3114" indent="0">
              <a:buNone/>
              <a:defRPr sz="1200"/>
            </a:lvl2pPr>
            <a:lvl3pPr marL="886223" indent="0">
              <a:buNone/>
              <a:defRPr sz="1000"/>
            </a:lvl3pPr>
            <a:lvl4pPr marL="1329335" indent="0">
              <a:buNone/>
              <a:defRPr sz="900"/>
            </a:lvl4pPr>
            <a:lvl5pPr marL="1772446" indent="0">
              <a:buNone/>
              <a:defRPr sz="900"/>
            </a:lvl5pPr>
            <a:lvl6pPr marL="2215560" indent="0">
              <a:buNone/>
              <a:defRPr sz="900"/>
            </a:lvl6pPr>
            <a:lvl7pPr marL="2658670" indent="0">
              <a:buNone/>
              <a:defRPr sz="900"/>
            </a:lvl7pPr>
            <a:lvl8pPr marL="3101785" indent="0">
              <a:buNone/>
              <a:defRPr sz="900"/>
            </a:lvl8pPr>
            <a:lvl9pPr marL="3544896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929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3114" indent="0">
              <a:buNone/>
              <a:defRPr sz="2700"/>
            </a:lvl2pPr>
            <a:lvl3pPr marL="886223" indent="0">
              <a:buNone/>
              <a:defRPr sz="2300"/>
            </a:lvl3pPr>
            <a:lvl4pPr marL="1329335" indent="0">
              <a:buNone/>
              <a:defRPr sz="1900"/>
            </a:lvl4pPr>
            <a:lvl5pPr marL="1772446" indent="0">
              <a:buNone/>
              <a:defRPr sz="1900"/>
            </a:lvl5pPr>
            <a:lvl6pPr marL="2215560" indent="0">
              <a:buNone/>
              <a:defRPr sz="1900"/>
            </a:lvl6pPr>
            <a:lvl7pPr marL="2658670" indent="0">
              <a:buNone/>
              <a:defRPr sz="1900"/>
            </a:lvl7pPr>
            <a:lvl8pPr marL="3101785" indent="0">
              <a:buNone/>
              <a:defRPr sz="1900"/>
            </a:lvl8pPr>
            <a:lvl9pPr marL="3544896" indent="0">
              <a:buNone/>
              <a:defRPr sz="19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3114" indent="0">
              <a:buNone/>
              <a:defRPr sz="1200"/>
            </a:lvl2pPr>
            <a:lvl3pPr marL="886223" indent="0">
              <a:buNone/>
              <a:defRPr sz="1000"/>
            </a:lvl3pPr>
            <a:lvl4pPr marL="1329335" indent="0">
              <a:buNone/>
              <a:defRPr sz="900"/>
            </a:lvl4pPr>
            <a:lvl5pPr marL="1772446" indent="0">
              <a:buNone/>
              <a:defRPr sz="900"/>
            </a:lvl5pPr>
            <a:lvl6pPr marL="2215560" indent="0">
              <a:buNone/>
              <a:defRPr sz="900"/>
            </a:lvl6pPr>
            <a:lvl7pPr marL="2658670" indent="0">
              <a:buNone/>
              <a:defRPr sz="900"/>
            </a:lvl7pPr>
            <a:lvl8pPr marL="3101785" indent="0">
              <a:buNone/>
              <a:defRPr sz="900"/>
            </a:lvl8pPr>
            <a:lvl9pPr marL="3544896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928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573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22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5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3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73D1-0395-418C-B43A-14E65460F07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457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228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947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118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450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913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6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27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916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268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5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DF7D-8879-44B6-9D9E-95A0A72539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697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8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6D1D-14AB-476B-90BB-1FF0C8505BB9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A262-673E-4BD3-91E3-C89159402F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5063-7E29-4D3D-8B40-6038D24373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81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02E-9324-4911-9DA2-10948052322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9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8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7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2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69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06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32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7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727A-3FC4-414B-AE6C-74A07A9E9180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5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73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86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37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1769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550" y="336"/>
            <a:ext cx="5791200" cy="864096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7620000" cy="406531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26C9-4143-4D33-A7BC-BC7B962E622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8063" y="6492875"/>
            <a:ext cx="1315721" cy="365125"/>
          </a:xfrm>
        </p:spPr>
        <p:txBody>
          <a:bodyPr/>
          <a:lstStyle/>
          <a:p>
            <a:fld id="{5488E006-C15B-457D-AE5E-22FA75035DA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3" hasCustomPrompt="1"/>
          </p:nvPr>
        </p:nvSpPr>
        <p:spPr>
          <a:xfrm>
            <a:off x="467544" y="1124744"/>
            <a:ext cx="6264696" cy="792088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加入投影片重點至多二行</a:t>
            </a:r>
          </a:p>
        </p:txBody>
      </p:sp>
    </p:spTree>
    <p:extLst>
      <p:ext uri="{BB962C8B-B14F-4D97-AF65-F5344CB8AC3E}">
        <p14:creationId xmlns:p14="http://schemas.microsoft.com/office/powerpoint/2010/main" val="4182958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8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80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2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2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00F-374F-495F-A8A3-73FAB2F59509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0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39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50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27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05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95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80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312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335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C7E7-3722-4BDA-84E2-BB720B26BB93}" type="datetime1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 algn="r">
              <a:defRPr kumimoji="1" sz="14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F19-2CA2-433C-9330-F5EC7D73A2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048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658-CBC7-4A5E-9F1D-2A8C20EC610D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C7E7-3722-4BDA-84E2-BB720B26BB93}" type="datetime1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 algn="r">
              <a:defRPr kumimoji="1" sz="14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F19-2CA2-433C-9330-F5EC7D73A2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3972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5665" y="476279"/>
            <a:ext cx="8291146" cy="5649913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A53BC-6E80-4AC6-AFC2-14920073B824}" type="datetimeFigureOut">
              <a:rPr kumimoji="1" lang="zh-TW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42316" y="6408738"/>
            <a:ext cx="431800" cy="2603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B4B22-84C6-4F58-8F35-14C5AAF815DD}" type="slidenum">
              <a:rPr kumimoji="1" lang="zh-TW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22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C7E7-3722-4BDA-84E2-BB720B26BB93}" type="datetime1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 algn="r">
              <a:defRPr kumimoji="1" sz="14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F19-2CA2-433C-9330-F5EC7D73A2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9316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C7E7-3722-4BDA-84E2-BB720B26BB93}" type="datetime1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 algn="r">
              <a:defRPr kumimoji="1" sz="14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F19-2CA2-433C-9330-F5EC7D73A2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722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C7E7-3722-4BDA-84E2-BB720B26BB93}" type="datetime1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 algn="r">
              <a:defRPr kumimoji="1" sz="14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F19-2CA2-433C-9330-F5EC7D73A2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5712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C7E7-3722-4BDA-84E2-BB720B26BB93}" type="datetime1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 algn="r">
              <a:defRPr kumimoji="1" sz="14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F19-2CA2-433C-9330-F5EC7D73A2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592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C7E7-3722-4BDA-84E2-BB720B26BB93}" type="datetime1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2018/3/14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41"/>
            <a:ext cx="2895600" cy="4762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41"/>
            <a:ext cx="2133600" cy="476250"/>
          </a:xfrm>
          <a:prstGeom prst="rect">
            <a:avLst/>
          </a:prstGeom>
        </p:spPr>
        <p:txBody>
          <a:bodyPr lIns="91208" tIns="45604" rIns="91208" bIns="45604"/>
          <a:lstStyle>
            <a:lvl1pPr algn="r">
              <a:defRPr kumimoji="1" sz="14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F19-2CA2-433C-9330-F5EC7D73A2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4910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4892" y="6501284"/>
            <a:ext cx="439113" cy="35671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anchor="ctr" anchorCtr="0"/>
          <a:lstStyle>
            <a:lvl1pPr>
              <a:defRPr lang="zh-TW" altLang="en-US" sz="1600" b="1" smtClean="0">
                <a:solidFill>
                  <a:prstClr val="black"/>
                </a:solidFill>
                <a:latin typeface="+mj-ea"/>
                <a:ea typeface="+mj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FB84F19-2CA2-433C-9330-F5EC7D73A2EB}" type="slidenum">
              <a:rPr kumimoji="1" lang="en-US" altLang="zh-TW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372536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>
                <a:latin typeface="+mj-ea"/>
                <a:ea typeface="+mj-ea"/>
              </a:defRPr>
            </a:lvl1pPr>
            <a:lvl2pPr>
              <a:defRPr b="1">
                <a:latin typeface="+mj-ea"/>
                <a:ea typeface="+mj-ea"/>
              </a:defRPr>
            </a:lvl2pPr>
            <a:lvl3pPr>
              <a:defRPr b="1">
                <a:latin typeface="+mj-ea"/>
                <a:ea typeface="+mj-ea"/>
              </a:defRPr>
            </a:lvl3pPr>
            <a:lvl4pPr>
              <a:defRPr b="1">
                <a:latin typeface="+mj-ea"/>
                <a:ea typeface="+mj-ea"/>
              </a:defRPr>
            </a:lvl4pPr>
            <a:lvl5pPr>
              <a:defRPr b="1">
                <a:latin typeface="+mj-ea"/>
                <a:ea typeface="+mj-e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252239" y="163513"/>
            <a:ext cx="7434621" cy="5270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4892" y="6501284"/>
            <a:ext cx="439113" cy="35671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anchor="ctr" anchorCtr="0"/>
          <a:lstStyle>
            <a:lvl1pPr>
              <a:defRPr lang="zh-TW" altLang="en-US" sz="1600" b="1" smtClean="0">
                <a:solidFill>
                  <a:prstClr val="black"/>
                </a:solidFill>
                <a:latin typeface="+mj-ea"/>
                <a:ea typeface="+mj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FB84F19-2CA2-433C-9330-F5EC7D73A2EB}" type="slidenum">
              <a:rPr kumimoji="1" lang="en-US" altLang="zh-TW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58697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4522" y="163513"/>
            <a:ext cx="7222283" cy="52705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4892" y="6501284"/>
            <a:ext cx="439113" cy="35671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anchor="ctr" anchorCtr="0"/>
          <a:lstStyle>
            <a:lvl1pPr>
              <a:defRPr lang="zh-TW" altLang="en-US" sz="1600" b="1" smtClean="0">
                <a:solidFill>
                  <a:prstClr val="black"/>
                </a:solidFill>
                <a:latin typeface="+mj-ea"/>
                <a:ea typeface="+mj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FB84F19-2CA2-433C-9330-F5EC7D73A2EB}" type="slidenum">
              <a:rPr kumimoji="1" lang="en-US" altLang="zh-TW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3060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E2B1-13C0-408F-8569-69C17FD25A5C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>
                <a:latin typeface="+mj-ea"/>
                <a:ea typeface="+mj-ea"/>
              </a:defRPr>
            </a:lvl1pPr>
            <a:lvl2pPr>
              <a:defRPr b="1">
                <a:latin typeface="+mj-ea"/>
                <a:ea typeface="+mj-ea"/>
              </a:defRPr>
            </a:lvl2pPr>
            <a:lvl3pPr>
              <a:defRPr b="1">
                <a:latin typeface="+mj-ea"/>
                <a:ea typeface="+mj-ea"/>
              </a:defRPr>
            </a:lvl3pPr>
            <a:lvl4pPr>
              <a:defRPr b="1">
                <a:latin typeface="+mj-ea"/>
                <a:ea typeface="+mj-ea"/>
              </a:defRPr>
            </a:lvl4pPr>
            <a:lvl5pPr>
              <a:defRPr b="1">
                <a:latin typeface="+mj-ea"/>
                <a:ea typeface="+mj-e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252239" y="163513"/>
            <a:ext cx="7434621" cy="5270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4892" y="6501284"/>
            <a:ext cx="439113" cy="35671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anchor="ctr" anchorCtr="0"/>
          <a:lstStyle>
            <a:lvl1pPr>
              <a:defRPr lang="zh-TW" altLang="en-US" sz="1600" b="1" smtClean="0">
                <a:solidFill>
                  <a:prstClr val="black"/>
                </a:solidFill>
                <a:latin typeface="+mj-ea"/>
                <a:ea typeface="+mj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FB84F19-2CA2-433C-9330-F5EC7D73A2EB}" type="slidenum">
              <a:rPr kumimoji="1" lang="en-US" altLang="zh-TW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31868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>
                <a:latin typeface="+mj-ea"/>
                <a:ea typeface="+mj-ea"/>
              </a:defRPr>
            </a:lvl1pPr>
            <a:lvl2pPr>
              <a:defRPr b="1">
                <a:latin typeface="+mj-ea"/>
                <a:ea typeface="+mj-ea"/>
              </a:defRPr>
            </a:lvl2pPr>
            <a:lvl3pPr>
              <a:defRPr b="1">
                <a:latin typeface="+mj-ea"/>
                <a:ea typeface="+mj-ea"/>
              </a:defRPr>
            </a:lvl3pPr>
            <a:lvl4pPr>
              <a:defRPr b="1">
                <a:latin typeface="+mj-ea"/>
                <a:ea typeface="+mj-ea"/>
              </a:defRPr>
            </a:lvl4pPr>
            <a:lvl5pPr>
              <a:defRPr b="1">
                <a:latin typeface="+mj-ea"/>
                <a:ea typeface="+mj-e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252239" y="163513"/>
            <a:ext cx="7434621" cy="5270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4892" y="6501284"/>
            <a:ext cx="439113" cy="35671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anchor="ctr" anchorCtr="0"/>
          <a:lstStyle>
            <a:lvl1pPr>
              <a:defRPr lang="zh-TW" altLang="en-US" sz="1600" b="1" smtClean="0">
                <a:solidFill>
                  <a:prstClr val="black"/>
                </a:solidFill>
                <a:latin typeface="+mj-ea"/>
                <a:ea typeface="+mj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FB84F19-2CA2-433C-9330-F5EC7D73A2EB}" type="slidenum">
              <a:rPr kumimoji="1" lang="en-US" altLang="zh-TW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161445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1017588"/>
            <a:ext cx="8229600" cy="4525962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>
                <a:latin typeface="+mj-ea"/>
                <a:ea typeface="+mj-ea"/>
              </a:defRPr>
            </a:lvl1pPr>
            <a:lvl2pPr>
              <a:defRPr b="1">
                <a:latin typeface="+mj-ea"/>
                <a:ea typeface="+mj-ea"/>
              </a:defRPr>
            </a:lvl2pPr>
            <a:lvl3pPr>
              <a:defRPr b="1">
                <a:latin typeface="+mj-ea"/>
                <a:ea typeface="+mj-ea"/>
              </a:defRPr>
            </a:lvl3pPr>
            <a:lvl4pPr>
              <a:defRPr b="1">
                <a:latin typeface="+mj-ea"/>
                <a:ea typeface="+mj-ea"/>
              </a:defRPr>
            </a:lvl4pPr>
            <a:lvl5pPr>
              <a:defRPr b="1">
                <a:latin typeface="+mj-ea"/>
                <a:ea typeface="+mj-e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252239" y="163513"/>
            <a:ext cx="7434621" cy="52705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4892" y="6501284"/>
            <a:ext cx="439113" cy="35671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anchor="ctr" anchorCtr="0"/>
          <a:lstStyle>
            <a:lvl1pPr>
              <a:defRPr lang="zh-TW" altLang="en-US" sz="1600" b="1" smtClean="0">
                <a:solidFill>
                  <a:prstClr val="black"/>
                </a:solidFill>
                <a:latin typeface="+mj-ea"/>
                <a:ea typeface="+mj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FB84F19-2CA2-433C-9330-F5EC7D73A2EB}" type="slidenum">
              <a:rPr kumimoji="1" lang="en-US" altLang="zh-TW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030795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08" tIns="45604" rIns="91208" bIns="45604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lIns="91208" tIns="45604" rIns="91208" bIns="45604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442"/>
            <a:ext cx="21336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D03814-F9D3-4B50-BC56-2FC3653FAE8E}" type="datetimeFigureOut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2018/3/14</a:t>
            </a:fld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442"/>
            <a:ext cx="28956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442"/>
            <a:ext cx="21336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1B42FB-A70C-4F73-811A-09E716F2562D}" type="slidenum">
              <a:rPr kumimoji="1"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21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F2AF-16E6-481D-8B24-FD7D246D152B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A7D3-C9CE-485F-A2A1-C7943AECB7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558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AC09-93CA-4D99-A0E7-BEDAC4CE7728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85DA-1FAC-4EC9-930C-10A6F9CFF6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5268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2E21-92E6-4F4D-AEA9-CF9AC58E23DB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2EB3-142D-41AA-BC55-0BBC8624E5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309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8541-108D-496E-99EA-9E42024403AD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849A-1E3E-4D81-8A97-2BB34FA39B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713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9F9E-58F8-4B46-BD4F-6DF73C8CCCA8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3B4A-D00A-47D7-BDCC-4398DC5D2B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99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6232-F9B9-4DC1-90FF-B8FE382650B0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B227-6C02-44AB-901D-30D52BAA7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90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D25-74F4-4844-B0E7-F4D7BC93628B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1492-536F-4FEB-ADF1-66D05AF0D2EE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D493-8D0F-478D-A0E2-37A56EA287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02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6EE7-E465-4E6E-944F-CAC5F24B6F94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EB24-FC08-4D09-88D7-857FD92244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881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79B1-A40E-4D09-AFDC-ECCC6539EC84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9017-0349-49EE-9D29-C6C44DCC90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460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200F-F420-401A-83D6-AB200396A99E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F843-5CC7-4897-BFA4-FA3A0302F3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839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7ADD-C08E-4D71-8B0E-6540262860F3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E3B5-EFE5-46C9-867D-B575BC1DB5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7174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50755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3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BFB1-EF3B-4BDF-BE97-75293C3662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30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6D1D-14AB-476B-90BB-1FF0C8505BB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98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727A-3FC4-414B-AE6C-74A07A9E91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910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00F-374F-495F-A8A3-73FAB2F595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2969-5B39-4370-95CA-BAB8E407C49D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658-CBC7-4A5E-9F1D-2A8C20EC610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576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E2B1-13C0-408F-8569-69C17FD25A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14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D25-74F4-4844-B0E7-F4D7BC9362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79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2969-5B39-4370-95CA-BAB8E407C4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01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649-B53A-4AB4-A11C-80409F186A8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41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B34-E6F0-4B63-BD27-6FFBFD3A98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594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21D-B353-47B3-A6CB-D42776D763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97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65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BFB1-EF3B-4BDF-BE97-75293C3662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817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6D1D-14AB-476B-90BB-1FF0C8505BB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283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727A-3FC4-414B-AE6C-74A07A9E91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649-B53A-4AB4-A11C-80409F186A8F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00F-374F-495F-A8A3-73FAB2F595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1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40" indent="0">
              <a:buNone/>
              <a:defRPr sz="2000" b="1"/>
            </a:lvl2pPr>
            <a:lvl3pPr marL="912076" indent="0">
              <a:buNone/>
              <a:defRPr sz="1800" b="1"/>
            </a:lvl3pPr>
            <a:lvl4pPr marL="1368115" indent="0">
              <a:buNone/>
              <a:defRPr sz="1600" b="1"/>
            </a:lvl4pPr>
            <a:lvl5pPr marL="1824153" indent="0">
              <a:buNone/>
              <a:defRPr sz="1600" b="1"/>
            </a:lvl5pPr>
            <a:lvl6pPr marL="2280159" indent="0">
              <a:buNone/>
              <a:defRPr sz="1600" b="1"/>
            </a:lvl6pPr>
            <a:lvl7pPr marL="2736227" indent="0">
              <a:buNone/>
              <a:defRPr sz="1600" b="1"/>
            </a:lvl7pPr>
            <a:lvl8pPr marL="3192268" indent="0">
              <a:buNone/>
              <a:defRPr sz="1600" b="1"/>
            </a:lvl8pPr>
            <a:lvl9pPr marL="36483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658-CBC7-4A5E-9F1D-2A8C20EC610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2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E2B1-13C0-408F-8569-69C17FD25A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52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D25-74F4-4844-B0E7-F4D7BC9362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15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2969-5B39-4370-95CA-BAB8E407C4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81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40" indent="0">
              <a:buNone/>
              <a:defRPr sz="2800"/>
            </a:lvl2pPr>
            <a:lvl3pPr marL="912076" indent="0">
              <a:buNone/>
              <a:defRPr sz="2400"/>
            </a:lvl3pPr>
            <a:lvl4pPr marL="1368115" indent="0">
              <a:buNone/>
              <a:defRPr sz="2000"/>
            </a:lvl4pPr>
            <a:lvl5pPr marL="1824153" indent="0">
              <a:buNone/>
              <a:defRPr sz="2000"/>
            </a:lvl5pPr>
            <a:lvl6pPr marL="2280159" indent="0">
              <a:buNone/>
              <a:defRPr sz="2000"/>
            </a:lvl6pPr>
            <a:lvl7pPr marL="2736227" indent="0">
              <a:buNone/>
              <a:defRPr sz="2000"/>
            </a:lvl7pPr>
            <a:lvl8pPr marL="3192268" indent="0">
              <a:buNone/>
              <a:defRPr sz="2000"/>
            </a:lvl8pPr>
            <a:lvl9pPr marL="364830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40" indent="0">
              <a:buNone/>
              <a:defRPr sz="1200"/>
            </a:lvl2pPr>
            <a:lvl3pPr marL="912076" indent="0">
              <a:buNone/>
              <a:defRPr sz="1000"/>
            </a:lvl3pPr>
            <a:lvl4pPr marL="1368115" indent="0">
              <a:buNone/>
              <a:defRPr sz="900"/>
            </a:lvl4pPr>
            <a:lvl5pPr marL="1824153" indent="0">
              <a:buNone/>
              <a:defRPr sz="900"/>
            </a:lvl5pPr>
            <a:lvl6pPr marL="2280159" indent="0">
              <a:buNone/>
              <a:defRPr sz="900"/>
            </a:lvl6pPr>
            <a:lvl7pPr marL="2736227" indent="0">
              <a:buNone/>
              <a:defRPr sz="900"/>
            </a:lvl7pPr>
            <a:lvl8pPr marL="3192268" indent="0">
              <a:buNone/>
              <a:defRPr sz="900"/>
            </a:lvl8pPr>
            <a:lvl9pPr marL="36483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649-B53A-4AB4-A11C-80409F186A8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33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B34-E6F0-4B63-BD27-6FFBFD3A98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87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817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81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21D-B353-47B3-A6CB-D42776D763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425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BFB1-EF3B-4BDF-BE97-75293C3662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9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6D1D-14AB-476B-90BB-1FF0C8505BB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8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61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B4D2-D8BB-4E00-B9E9-9B67EDDE77EE}" type="datetime1">
              <a:rPr lang="zh-TW" altLang="en-US" smtClean="0"/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612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61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8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B4D2-D8BB-4E00-B9E9-9B67EDDE77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582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9"/>
          <p:cNvGrpSpPr>
            <a:grpSpLocks/>
          </p:cNvGrpSpPr>
          <p:nvPr userDrawn="1"/>
        </p:nvGrpSpPr>
        <p:grpSpPr bwMode="auto">
          <a:xfrm>
            <a:off x="3" y="67"/>
            <a:ext cx="2026289" cy="620713"/>
            <a:chOff x="0" y="0"/>
            <a:chExt cx="1392" cy="480"/>
          </a:xfrm>
        </p:grpSpPr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2724 w 1135"/>
                <a:gd name="T3" fmla="*/ 0 h 445"/>
                <a:gd name="T4" fmla="*/ 2071 w 1135"/>
                <a:gd name="T5" fmla="*/ 1988269 h 445"/>
                <a:gd name="T6" fmla="*/ 0 w 1135"/>
                <a:gd name="T7" fmla="*/ 198826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98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198 w 163"/>
                <a:gd name="T47" fmla="*/ 37 h 148"/>
                <a:gd name="T48" fmla="*/ 19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237 w 163"/>
                <a:gd name="T61" fmla="*/ 37 h 148"/>
                <a:gd name="T62" fmla="*/ 241 w 163"/>
                <a:gd name="T63" fmla="*/ 37 h 148"/>
                <a:gd name="T64" fmla="*/ 245 w 163"/>
                <a:gd name="T65" fmla="*/ 37 h 148"/>
                <a:gd name="T66" fmla="*/ 257 w 163"/>
                <a:gd name="T67" fmla="*/ 37 h 148"/>
                <a:gd name="T68" fmla="*/ 263 w 163"/>
                <a:gd name="T69" fmla="*/ 37 h 148"/>
                <a:gd name="T70" fmla="*/ 267 w 163"/>
                <a:gd name="T71" fmla="*/ 37 h 148"/>
                <a:gd name="T72" fmla="*/ 271 w 163"/>
                <a:gd name="T73" fmla="*/ 37 h 148"/>
                <a:gd name="T74" fmla="*/ 271 w 163"/>
                <a:gd name="T75" fmla="*/ 37 h 148"/>
                <a:gd name="T76" fmla="*/ 267 w 163"/>
                <a:gd name="T77" fmla="*/ 37 h 148"/>
                <a:gd name="T78" fmla="*/ 257 w 163"/>
                <a:gd name="T79" fmla="*/ 37 h 148"/>
                <a:gd name="T80" fmla="*/ 243 w 163"/>
                <a:gd name="T81" fmla="*/ 37 h 148"/>
                <a:gd name="T82" fmla="*/ 235 w 163"/>
                <a:gd name="T83" fmla="*/ 37 h 148"/>
                <a:gd name="T84" fmla="*/ 229 w 163"/>
                <a:gd name="T85" fmla="*/ 37 h 148"/>
                <a:gd name="T86" fmla="*/ 231 w 163"/>
                <a:gd name="T87" fmla="*/ 37 h 148"/>
                <a:gd name="T88" fmla="*/ 239 w 163"/>
                <a:gd name="T89" fmla="*/ 37 h 148"/>
                <a:gd name="T90" fmla="*/ 249 w 163"/>
                <a:gd name="T91" fmla="*/ 37 h 148"/>
                <a:gd name="T92" fmla="*/ 267 w 163"/>
                <a:gd name="T93" fmla="*/ 37 h 148"/>
                <a:gd name="T94" fmla="*/ 279 w 163"/>
                <a:gd name="T95" fmla="*/ 37 h 148"/>
                <a:gd name="T96" fmla="*/ 287 w 163"/>
                <a:gd name="T97" fmla="*/ 37 h 148"/>
                <a:gd name="T98" fmla="*/ 295 w 163"/>
                <a:gd name="T99" fmla="*/ 37 h 148"/>
                <a:gd name="T100" fmla="*/ 303 w 163"/>
                <a:gd name="T101" fmla="*/ 37 h 148"/>
                <a:gd name="T102" fmla="*/ 303 w 163"/>
                <a:gd name="T103" fmla="*/ 37 h 148"/>
                <a:gd name="T104" fmla="*/ 303 w 163"/>
                <a:gd name="T105" fmla="*/ 37 h 148"/>
                <a:gd name="T106" fmla="*/ 299 w 163"/>
                <a:gd name="T107" fmla="*/ 37 h 148"/>
                <a:gd name="T108" fmla="*/ 295 w 163"/>
                <a:gd name="T109" fmla="*/ 37 h 148"/>
                <a:gd name="T110" fmla="*/ 291 w 163"/>
                <a:gd name="T111" fmla="*/ 37 h 148"/>
                <a:gd name="T112" fmla="*/ 283 w 163"/>
                <a:gd name="T113" fmla="*/ 37 h 148"/>
                <a:gd name="T114" fmla="*/ 275 w 163"/>
                <a:gd name="T115" fmla="*/ 37 h 148"/>
                <a:gd name="T116" fmla="*/ 267 w 163"/>
                <a:gd name="T117" fmla="*/ 37 h 148"/>
                <a:gd name="T118" fmla="*/ 267 w 163"/>
                <a:gd name="T119" fmla="*/ 37 h 148"/>
                <a:gd name="T120" fmla="*/ 206 w 163"/>
                <a:gd name="T121" fmla="*/ 4 h 148"/>
                <a:gd name="T122" fmla="*/ 222 w 163"/>
                <a:gd name="T123" fmla="*/ 21 h 148"/>
                <a:gd name="T124" fmla="*/ 257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</a:endParaRPr>
            </a:p>
          </p:txBody>
        </p:sp>
        <p:pic>
          <p:nvPicPr>
            <p:cNvPr id="19" name="Picture 24" descr="MOEA_logo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10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  <p:sldLayoutId id="2147484887" r:id="rId12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24725" y="6593305"/>
            <a:ext cx="465125" cy="264694"/>
          </a:xfrm>
          <a:prstGeom prst="rect">
            <a:avLst/>
          </a:prstGeom>
          <a:noFill/>
          <a:ln>
            <a:noFill/>
          </a:ln>
          <a:extLst/>
        </p:spPr>
        <p:txBody>
          <a:bodyPr lIns="16987" tIns="10185" rIns="16987" bIns="10185"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defTabSz="9121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48465FC-EA46-4D4C-8B31-97ED83C7BE06}" type="slidenum">
              <a:rPr kumimoji="0" lang="zh-TW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defTabSz="91211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zh-TW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3" y="67"/>
            <a:ext cx="2026289" cy="620713"/>
            <a:chOff x="0" y="0"/>
            <a:chExt cx="1392" cy="480"/>
          </a:xfrm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2724 w 1135"/>
                <a:gd name="T3" fmla="*/ 0 h 445"/>
                <a:gd name="T4" fmla="*/ 2071 w 1135"/>
                <a:gd name="T5" fmla="*/ 1988269 h 445"/>
                <a:gd name="T6" fmla="*/ 0 w 1135"/>
                <a:gd name="T7" fmla="*/ 198826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8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sp>
          <p:nvSpPr>
            <p:cNvPr id="9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98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198 w 163"/>
                <a:gd name="T47" fmla="*/ 37 h 148"/>
                <a:gd name="T48" fmla="*/ 19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237 w 163"/>
                <a:gd name="T61" fmla="*/ 37 h 148"/>
                <a:gd name="T62" fmla="*/ 241 w 163"/>
                <a:gd name="T63" fmla="*/ 37 h 148"/>
                <a:gd name="T64" fmla="*/ 245 w 163"/>
                <a:gd name="T65" fmla="*/ 37 h 148"/>
                <a:gd name="T66" fmla="*/ 257 w 163"/>
                <a:gd name="T67" fmla="*/ 37 h 148"/>
                <a:gd name="T68" fmla="*/ 263 w 163"/>
                <a:gd name="T69" fmla="*/ 37 h 148"/>
                <a:gd name="T70" fmla="*/ 267 w 163"/>
                <a:gd name="T71" fmla="*/ 37 h 148"/>
                <a:gd name="T72" fmla="*/ 271 w 163"/>
                <a:gd name="T73" fmla="*/ 37 h 148"/>
                <a:gd name="T74" fmla="*/ 271 w 163"/>
                <a:gd name="T75" fmla="*/ 37 h 148"/>
                <a:gd name="T76" fmla="*/ 267 w 163"/>
                <a:gd name="T77" fmla="*/ 37 h 148"/>
                <a:gd name="T78" fmla="*/ 257 w 163"/>
                <a:gd name="T79" fmla="*/ 37 h 148"/>
                <a:gd name="T80" fmla="*/ 243 w 163"/>
                <a:gd name="T81" fmla="*/ 37 h 148"/>
                <a:gd name="T82" fmla="*/ 235 w 163"/>
                <a:gd name="T83" fmla="*/ 37 h 148"/>
                <a:gd name="T84" fmla="*/ 229 w 163"/>
                <a:gd name="T85" fmla="*/ 37 h 148"/>
                <a:gd name="T86" fmla="*/ 231 w 163"/>
                <a:gd name="T87" fmla="*/ 37 h 148"/>
                <a:gd name="T88" fmla="*/ 239 w 163"/>
                <a:gd name="T89" fmla="*/ 37 h 148"/>
                <a:gd name="T90" fmla="*/ 249 w 163"/>
                <a:gd name="T91" fmla="*/ 37 h 148"/>
                <a:gd name="T92" fmla="*/ 267 w 163"/>
                <a:gd name="T93" fmla="*/ 37 h 148"/>
                <a:gd name="T94" fmla="*/ 279 w 163"/>
                <a:gd name="T95" fmla="*/ 37 h 148"/>
                <a:gd name="T96" fmla="*/ 287 w 163"/>
                <a:gd name="T97" fmla="*/ 37 h 148"/>
                <a:gd name="T98" fmla="*/ 295 w 163"/>
                <a:gd name="T99" fmla="*/ 37 h 148"/>
                <a:gd name="T100" fmla="*/ 303 w 163"/>
                <a:gd name="T101" fmla="*/ 37 h 148"/>
                <a:gd name="T102" fmla="*/ 303 w 163"/>
                <a:gd name="T103" fmla="*/ 37 h 148"/>
                <a:gd name="T104" fmla="*/ 303 w 163"/>
                <a:gd name="T105" fmla="*/ 37 h 148"/>
                <a:gd name="T106" fmla="*/ 299 w 163"/>
                <a:gd name="T107" fmla="*/ 37 h 148"/>
                <a:gd name="T108" fmla="*/ 295 w 163"/>
                <a:gd name="T109" fmla="*/ 37 h 148"/>
                <a:gd name="T110" fmla="*/ 291 w 163"/>
                <a:gd name="T111" fmla="*/ 37 h 148"/>
                <a:gd name="T112" fmla="*/ 283 w 163"/>
                <a:gd name="T113" fmla="*/ 37 h 148"/>
                <a:gd name="T114" fmla="*/ 275 w 163"/>
                <a:gd name="T115" fmla="*/ 37 h 148"/>
                <a:gd name="T116" fmla="*/ 267 w 163"/>
                <a:gd name="T117" fmla="*/ 37 h 148"/>
                <a:gd name="T118" fmla="*/ 267 w 163"/>
                <a:gd name="T119" fmla="*/ 37 h 148"/>
                <a:gd name="T120" fmla="*/ 206 w 163"/>
                <a:gd name="T121" fmla="*/ 4 h 148"/>
                <a:gd name="T122" fmla="*/ 222 w 163"/>
                <a:gd name="T123" fmla="*/ 21 h 148"/>
                <a:gd name="T124" fmla="*/ 257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000">
                <a:solidFill>
                  <a:prstClr val="black"/>
                </a:solidFill>
                <a:ea typeface="新細明體" pitchFamily="18" charset="-120"/>
              </a:endParaRPr>
            </a:p>
          </p:txBody>
        </p:sp>
        <p:pic>
          <p:nvPicPr>
            <p:cNvPr id="10" name="Picture 24" descr="MOEA_logo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51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30258" algn="l" rtl="0" fontAlgn="base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860516" algn="l" rtl="0" fontAlgn="base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290770" algn="l" rtl="0" fontAlgn="base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721033" algn="l" rtl="0" fontAlgn="base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22692" indent="-322692" algn="l" rtl="0" eaLnBrk="0" fontAlgn="base" hangingPunct="0">
        <a:spcBef>
          <a:spcPct val="20000"/>
        </a:spcBef>
        <a:spcAft>
          <a:spcPct val="0"/>
        </a:spcAft>
        <a:buChar char="•"/>
        <a:defRPr kumimoji="1" sz="2300" b="1">
          <a:solidFill>
            <a:schemeClr val="tx1"/>
          </a:solidFill>
          <a:latin typeface="+mn-lt"/>
          <a:ea typeface="+mn-ea"/>
          <a:cs typeface="+mn-cs"/>
        </a:defRPr>
      </a:lvl1pPr>
      <a:lvl2pPr marL="699162" indent="-268912" algn="l" rtl="0" eaLnBrk="0" fontAlgn="base" hangingPunct="0">
        <a:spcBef>
          <a:spcPct val="20000"/>
        </a:spcBef>
        <a:spcAft>
          <a:spcPct val="0"/>
        </a:spcAft>
        <a:buChar char="–"/>
        <a:defRPr kumimoji="1" sz="2300" b="1">
          <a:solidFill>
            <a:schemeClr val="tx1"/>
          </a:solidFill>
          <a:latin typeface="+mn-lt"/>
          <a:ea typeface="+mn-ea"/>
        </a:defRPr>
      </a:lvl2pPr>
      <a:lvl3pPr marL="1075641" indent="-215129" algn="l" rtl="0" eaLnBrk="0" fontAlgn="base" hangingPunct="0">
        <a:spcBef>
          <a:spcPct val="20000"/>
        </a:spcBef>
        <a:spcAft>
          <a:spcPct val="0"/>
        </a:spcAft>
        <a:buChar char="•"/>
        <a:defRPr kumimoji="1" sz="2300" b="1">
          <a:solidFill>
            <a:schemeClr val="tx1"/>
          </a:solidFill>
          <a:latin typeface="+mn-lt"/>
          <a:ea typeface="+mn-ea"/>
        </a:defRPr>
      </a:lvl3pPr>
      <a:lvl4pPr marL="1505879" indent="-215129" algn="l" rtl="0" eaLnBrk="0" fontAlgn="base" hangingPunct="0">
        <a:spcBef>
          <a:spcPct val="20000"/>
        </a:spcBef>
        <a:spcAft>
          <a:spcPct val="0"/>
        </a:spcAft>
        <a:buChar char="–"/>
        <a:defRPr kumimoji="1" sz="2300" b="1">
          <a:solidFill>
            <a:schemeClr val="tx1"/>
          </a:solidFill>
          <a:latin typeface="+mn-lt"/>
          <a:ea typeface="+mn-ea"/>
        </a:defRPr>
      </a:lvl4pPr>
      <a:lvl5pPr marL="1936159" indent="-215129" algn="l" rtl="0" eaLnBrk="0" fontAlgn="base" hangingPunct="0">
        <a:spcBef>
          <a:spcPct val="20000"/>
        </a:spcBef>
        <a:spcAft>
          <a:spcPct val="0"/>
        </a:spcAft>
        <a:buChar char="»"/>
        <a:defRPr kumimoji="1" sz="2300" b="1">
          <a:solidFill>
            <a:schemeClr val="tx1"/>
          </a:solidFill>
          <a:latin typeface="+mn-lt"/>
          <a:ea typeface="+mn-ea"/>
        </a:defRPr>
      </a:lvl5pPr>
      <a:lvl6pPr marL="2366412" indent="-215129" algn="l" rtl="0" fontAlgn="base">
        <a:spcBef>
          <a:spcPct val="20000"/>
        </a:spcBef>
        <a:spcAft>
          <a:spcPct val="0"/>
        </a:spcAft>
        <a:buChar char="»"/>
        <a:defRPr kumimoji="1" sz="2300" b="1">
          <a:solidFill>
            <a:schemeClr val="tx1"/>
          </a:solidFill>
          <a:latin typeface="+mn-lt"/>
          <a:ea typeface="+mn-ea"/>
        </a:defRPr>
      </a:lvl6pPr>
      <a:lvl7pPr marL="2796666" indent="-215129" algn="l" rtl="0" fontAlgn="base">
        <a:spcBef>
          <a:spcPct val="20000"/>
        </a:spcBef>
        <a:spcAft>
          <a:spcPct val="0"/>
        </a:spcAft>
        <a:buChar char="»"/>
        <a:defRPr kumimoji="1" sz="2300" b="1">
          <a:solidFill>
            <a:schemeClr val="tx1"/>
          </a:solidFill>
          <a:latin typeface="+mn-lt"/>
          <a:ea typeface="+mn-ea"/>
        </a:defRPr>
      </a:lvl7pPr>
      <a:lvl8pPr marL="3226924" indent="-215129" algn="l" rtl="0" fontAlgn="base">
        <a:spcBef>
          <a:spcPct val="20000"/>
        </a:spcBef>
        <a:spcAft>
          <a:spcPct val="0"/>
        </a:spcAft>
        <a:buChar char="»"/>
        <a:defRPr kumimoji="1" sz="2300" b="1">
          <a:solidFill>
            <a:schemeClr val="tx1"/>
          </a:solidFill>
          <a:latin typeface="+mn-lt"/>
          <a:ea typeface="+mn-ea"/>
        </a:defRPr>
      </a:lvl8pPr>
      <a:lvl9pPr marL="3657184" indent="-215129" algn="l" rtl="0" fontAlgn="base">
        <a:spcBef>
          <a:spcPct val="20000"/>
        </a:spcBef>
        <a:spcAft>
          <a:spcPct val="0"/>
        </a:spcAft>
        <a:buChar char="»"/>
        <a:defRPr kumimoji="1" sz="23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258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0516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770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033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284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1540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1790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074" algn="l" defTabSz="8605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B4D2-D8BB-4E00-B9E9-9B67EDDE77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582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8588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  <p:sldLayoutId id="2147484906" r:id="rId12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582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663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C3B4D2-D8BB-4E00-B9E9-9B67EDDE77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" y="0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360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  <p:sldLayoutId id="2147484931" r:id="rId12"/>
    <p:sldLayoutId id="2147484932" r:id="rId13"/>
    <p:sldLayoutId id="2147484933" r:id="rId14"/>
    <p:sldLayoutId id="214748493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6226" tIns="43113" rIns="86226" bIns="4311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86226" tIns="43113" rIns="86226" bIns="4311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575"/>
            <a:ext cx="2133600" cy="365125"/>
          </a:xfrm>
          <a:prstGeom prst="rect">
            <a:avLst/>
          </a:prstGeom>
        </p:spPr>
        <p:txBody>
          <a:bodyPr vert="horz" lIns="86226" tIns="43113" rIns="86226" bIns="431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97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575"/>
            <a:ext cx="2895600" cy="365125"/>
          </a:xfrm>
          <a:prstGeom prst="rect">
            <a:avLst/>
          </a:prstGeom>
        </p:spPr>
        <p:txBody>
          <a:bodyPr vert="horz" lIns="86226" tIns="43113" rIns="86226" bIns="431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97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575"/>
            <a:ext cx="2133600" cy="365125"/>
          </a:xfrm>
          <a:prstGeom prst="rect">
            <a:avLst/>
          </a:prstGeom>
        </p:spPr>
        <p:txBody>
          <a:bodyPr vert="horz" lIns="86226" tIns="43113" rIns="86226" bIns="431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97"/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3597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8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 defTabSz="913597">
                <a:defRPr/>
              </a:pPr>
              <a:endParaRPr lang="zh-TW" altLang="en-US" sz="1700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3597">
                <a:defRPr/>
              </a:pPr>
              <a:endParaRPr lang="zh-TW" altLang="en-US" sz="1700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3597">
                <a:defRPr/>
              </a:pPr>
              <a:endParaRPr lang="zh-TW" altLang="en-US" sz="1700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3597">
                <a:defRPr/>
              </a:pPr>
              <a:endParaRPr lang="zh-TW" altLang="en-US" sz="1700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112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937" r:id="rId2"/>
    <p:sldLayoutId id="2147484938" r:id="rId3"/>
    <p:sldLayoutId id="2147484939" r:id="rId4"/>
    <p:sldLayoutId id="2147484940" r:id="rId5"/>
    <p:sldLayoutId id="2147484941" r:id="rId6"/>
    <p:sldLayoutId id="2147484942" r:id="rId7"/>
    <p:sldLayoutId id="2147484943" r:id="rId8"/>
    <p:sldLayoutId id="2147484944" r:id="rId9"/>
    <p:sldLayoutId id="2147484945" r:id="rId10"/>
    <p:sldLayoutId id="2147484946" r:id="rId11"/>
  </p:sldLayoutIdLst>
  <p:hf hdr="0" ftr="0" dt="0"/>
  <p:txStyles>
    <p:titleStyle>
      <a:lvl1pPr algn="ctr" defTabSz="886223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332" indent="-332332" algn="l" defTabSz="88622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54" indent="-276945" algn="l" defTabSz="88622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7779" indent="-221556" algn="l" defTabSz="8862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894" indent="-221556" algn="l" defTabSz="88622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006" indent="-221556" algn="l" defTabSz="88622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116" indent="-221556" algn="l" defTabSz="88622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27" indent="-221556" algn="l" defTabSz="88622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3339" indent="-221556" algn="l" defTabSz="88622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6449" indent="-221556" algn="l" defTabSz="88622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3114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6223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9335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446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5560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670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1785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44896" algn="l" defTabSz="8862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582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58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702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4959" r:id="rId12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4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7609-7EE5-47D2-8D99-EB92F69D41A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42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4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8" y="15"/>
            <a:ext cx="1619671" cy="470707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88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61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612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61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8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3324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960" r:id="rId13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610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610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610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8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278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8"/>
          <p:cNvGrpSpPr>
            <a:grpSpLocks noChangeAspect="1"/>
          </p:cNvGrpSpPr>
          <p:nvPr userDrawn="1"/>
        </p:nvGrpSpPr>
        <p:grpSpPr bwMode="auto">
          <a:xfrm>
            <a:off x="10" y="63"/>
            <a:ext cx="1780443" cy="620713"/>
            <a:chOff x="0" y="0"/>
            <a:chExt cx="1392" cy="480"/>
          </a:xfrm>
        </p:grpSpPr>
        <p:sp>
          <p:nvSpPr>
            <p:cNvPr id="18" name="Freeform 9"/>
            <p:cNvSpPr>
              <a:spLocks noChangeAspect="1"/>
            </p:cNvSpPr>
            <p:nvPr/>
          </p:nvSpPr>
          <p:spPr bwMode="auto">
            <a:xfrm>
              <a:off x="0" y="0"/>
              <a:ext cx="1145" cy="480"/>
            </a:xfrm>
            <a:custGeom>
              <a:avLst/>
              <a:gdLst>
                <a:gd name="T0" fmla="*/ 0 w 1135"/>
                <a:gd name="T1" fmla="*/ 0 h 445"/>
                <a:gd name="T2" fmla="*/ 1426 w 1135"/>
                <a:gd name="T3" fmla="*/ 0 h 445"/>
                <a:gd name="T4" fmla="*/ 1083 w 1135"/>
                <a:gd name="T5" fmla="*/ 4001 h 445"/>
                <a:gd name="T6" fmla="*/ 0 w 1135"/>
                <a:gd name="T7" fmla="*/ 4001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445"/>
                <a:gd name="T17" fmla="*/ 1135 w 1135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 lIns="95784" tIns="47892" rIns="95784" bIns="4789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>
              <a:spLocks noChangeAspect="1" noEditPoints="1"/>
            </p:cNvSpPr>
            <p:nvPr/>
          </p:nvSpPr>
          <p:spPr bwMode="auto">
            <a:xfrm>
              <a:off x="121" y="211"/>
              <a:ext cx="158" cy="153"/>
            </a:xfrm>
            <a:custGeom>
              <a:avLst/>
              <a:gdLst>
                <a:gd name="T0" fmla="*/ 12 w 168"/>
                <a:gd name="T1" fmla="*/ 118 h 151"/>
                <a:gd name="T2" fmla="*/ 16 w 168"/>
                <a:gd name="T3" fmla="*/ 104 h 151"/>
                <a:gd name="T4" fmla="*/ 14 w 168"/>
                <a:gd name="T5" fmla="*/ 91 h 151"/>
                <a:gd name="T6" fmla="*/ 9 w 168"/>
                <a:gd name="T7" fmla="*/ 89 h 151"/>
                <a:gd name="T8" fmla="*/ 9 w 168"/>
                <a:gd name="T9" fmla="*/ 89 h 151"/>
                <a:gd name="T10" fmla="*/ 9 w 168"/>
                <a:gd name="T11" fmla="*/ 76 h 151"/>
                <a:gd name="T12" fmla="*/ 12 w 168"/>
                <a:gd name="T13" fmla="*/ 34 h 151"/>
                <a:gd name="T14" fmla="*/ 9 w 168"/>
                <a:gd name="T15" fmla="*/ 19 h 151"/>
                <a:gd name="T16" fmla="*/ 9 w 168"/>
                <a:gd name="T17" fmla="*/ 32 h 151"/>
                <a:gd name="T18" fmla="*/ 9 w 168"/>
                <a:gd name="T19" fmla="*/ 67 h 151"/>
                <a:gd name="T20" fmla="*/ 9 w 168"/>
                <a:gd name="T21" fmla="*/ 30 h 151"/>
                <a:gd name="T22" fmla="*/ 9 w 168"/>
                <a:gd name="T23" fmla="*/ 20 h 151"/>
                <a:gd name="T24" fmla="*/ 9 w 168"/>
                <a:gd name="T25" fmla="*/ 9 h 151"/>
                <a:gd name="T26" fmla="*/ 9 w 168"/>
                <a:gd name="T27" fmla="*/ 9 h 151"/>
                <a:gd name="T28" fmla="*/ 9 w 168"/>
                <a:gd name="T29" fmla="*/ 20 h 151"/>
                <a:gd name="T30" fmla="*/ 9 w 168"/>
                <a:gd name="T31" fmla="*/ 24 h 151"/>
                <a:gd name="T32" fmla="*/ 8 w 168"/>
                <a:gd name="T33" fmla="*/ 70 h 151"/>
                <a:gd name="T34" fmla="*/ 9 w 168"/>
                <a:gd name="T35" fmla="*/ 76 h 151"/>
                <a:gd name="T36" fmla="*/ 9 w 168"/>
                <a:gd name="T37" fmla="*/ 87 h 151"/>
                <a:gd name="T38" fmla="*/ 9 w 168"/>
                <a:gd name="T39" fmla="*/ 97 h 151"/>
                <a:gd name="T40" fmla="*/ 2 w 168"/>
                <a:gd name="T41" fmla="*/ 106 h 151"/>
                <a:gd name="T42" fmla="*/ 9 w 168"/>
                <a:gd name="T43" fmla="*/ 130 h 151"/>
                <a:gd name="T44" fmla="*/ 9 w 168"/>
                <a:gd name="T45" fmla="*/ 160 h 151"/>
                <a:gd name="T46" fmla="*/ 6 w 168"/>
                <a:gd name="T47" fmla="*/ 181 h 151"/>
                <a:gd name="T48" fmla="*/ 2 w 168"/>
                <a:gd name="T49" fmla="*/ 199 h 151"/>
                <a:gd name="T50" fmla="*/ 9 w 168"/>
                <a:gd name="T51" fmla="*/ 193 h 151"/>
                <a:gd name="T52" fmla="*/ 9 w 168"/>
                <a:gd name="T53" fmla="*/ 177 h 151"/>
                <a:gd name="T54" fmla="*/ 9 w 168"/>
                <a:gd name="T55" fmla="*/ 152 h 151"/>
                <a:gd name="T56" fmla="*/ 9 w 168"/>
                <a:gd name="T57" fmla="*/ 136 h 151"/>
                <a:gd name="T58" fmla="*/ 15 w 168"/>
                <a:gd name="T59" fmla="*/ 5 h 151"/>
                <a:gd name="T60" fmla="*/ 17 w 168"/>
                <a:gd name="T61" fmla="*/ 32 h 151"/>
                <a:gd name="T62" fmla="*/ 16 w 168"/>
                <a:gd name="T63" fmla="*/ 72 h 151"/>
                <a:gd name="T64" fmla="*/ 14 w 168"/>
                <a:gd name="T65" fmla="*/ 82 h 151"/>
                <a:gd name="T66" fmla="*/ 16 w 168"/>
                <a:gd name="T67" fmla="*/ 93 h 151"/>
                <a:gd name="T68" fmla="*/ 18 w 168"/>
                <a:gd name="T69" fmla="*/ 106 h 151"/>
                <a:gd name="T70" fmla="*/ 22 w 168"/>
                <a:gd name="T71" fmla="*/ 103 h 151"/>
                <a:gd name="T72" fmla="*/ 20 w 168"/>
                <a:gd name="T73" fmla="*/ 91 h 151"/>
                <a:gd name="T74" fmla="*/ 18 w 168"/>
                <a:gd name="T75" fmla="*/ 82 h 151"/>
                <a:gd name="T76" fmla="*/ 20 w 168"/>
                <a:gd name="T77" fmla="*/ 72 h 151"/>
                <a:gd name="T78" fmla="*/ 21 w 168"/>
                <a:gd name="T79" fmla="*/ 32 h 151"/>
                <a:gd name="T80" fmla="*/ 24 w 168"/>
                <a:gd name="T81" fmla="*/ 26 h 151"/>
                <a:gd name="T82" fmla="*/ 23 w 168"/>
                <a:gd name="T83" fmla="*/ 67 h 151"/>
                <a:gd name="T84" fmla="*/ 22 w 168"/>
                <a:gd name="T85" fmla="*/ 78 h 151"/>
                <a:gd name="T86" fmla="*/ 22 w 168"/>
                <a:gd name="T87" fmla="*/ 87 h 151"/>
                <a:gd name="T88" fmla="*/ 23 w 168"/>
                <a:gd name="T89" fmla="*/ 95 h 151"/>
                <a:gd name="T90" fmla="*/ 25 w 168"/>
                <a:gd name="T91" fmla="*/ 110 h 151"/>
                <a:gd name="T92" fmla="*/ 27 w 168"/>
                <a:gd name="T93" fmla="*/ 101 h 151"/>
                <a:gd name="T94" fmla="*/ 26 w 168"/>
                <a:gd name="T95" fmla="*/ 89 h 151"/>
                <a:gd name="T96" fmla="*/ 25 w 168"/>
                <a:gd name="T97" fmla="*/ 80 h 151"/>
                <a:gd name="T98" fmla="*/ 26 w 168"/>
                <a:gd name="T99" fmla="*/ 70 h 151"/>
                <a:gd name="T100" fmla="*/ 27 w 168"/>
                <a:gd name="T101" fmla="*/ 30 h 151"/>
                <a:gd name="T102" fmla="*/ 29 w 168"/>
                <a:gd name="T103" fmla="*/ 30 h 151"/>
                <a:gd name="T104" fmla="*/ 28 w 168"/>
                <a:gd name="T105" fmla="*/ 72 h 151"/>
                <a:gd name="T106" fmla="*/ 27 w 168"/>
                <a:gd name="T107" fmla="*/ 84 h 151"/>
                <a:gd name="T108" fmla="*/ 28 w 168"/>
                <a:gd name="T109" fmla="*/ 93 h 151"/>
                <a:gd name="T110" fmla="*/ 30 w 168"/>
                <a:gd name="T111" fmla="*/ 106 h 151"/>
                <a:gd name="T112" fmla="*/ 34 w 168"/>
                <a:gd name="T113" fmla="*/ 103 h 151"/>
                <a:gd name="T114" fmla="*/ 32 w 168"/>
                <a:gd name="T115" fmla="*/ 89 h 151"/>
                <a:gd name="T116" fmla="*/ 30 w 168"/>
                <a:gd name="T117" fmla="*/ 80 h 151"/>
                <a:gd name="T118" fmla="*/ 32 w 168"/>
                <a:gd name="T119" fmla="*/ 67 h 151"/>
                <a:gd name="T120" fmla="*/ 34 w 168"/>
                <a:gd name="T121" fmla="*/ 28 h 151"/>
                <a:gd name="T122" fmla="*/ 26 w 168"/>
                <a:gd name="T123" fmla="*/ 148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8"/>
                <a:gd name="T187" fmla="*/ 0 h 151"/>
                <a:gd name="T188" fmla="*/ 168 w 168"/>
                <a:gd name="T189" fmla="*/ 151 h 1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95784" tIns="47892" rIns="95784" bIns="4789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390" y="212"/>
              <a:ext cx="173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14 w 172"/>
                <a:gd name="T37" fmla="*/ 46 h 152"/>
                <a:gd name="T38" fmla="*/ 120 w 172"/>
                <a:gd name="T39" fmla="*/ 59 h 152"/>
                <a:gd name="T40" fmla="*/ 127 w 172"/>
                <a:gd name="T41" fmla="*/ 71 h 152"/>
                <a:gd name="T42" fmla="*/ 141 w 172"/>
                <a:gd name="T43" fmla="*/ 67 h 152"/>
                <a:gd name="T44" fmla="*/ 133 w 172"/>
                <a:gd name="T45" fmla="*/ 55 h 152"/>
                <a:gd name="T46" fmla="*/ 127 w 172"/>
                <a:gd name="T47" fmla="*/ 40 h 152"/>
                <a:gd name="T48" fmla="*/ 127 w 172"/>
                <a:gd name="T49" fmla="*/ 27 h 152"/>
                <a:gd name="T50" fmla="*/ 110 w 172"/>
                <a:gd name="T51" fmla="*/ 31 h 152"/>
                <a:gd name="T52" fmla="*/ 87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6 w 172"/>
                <a:gd name="T81" fmla="*/ 37 h 152"/>
                <a:gd name="T82" fmla="*/ 86 w 172"/>
                <a:gd name="T83" fmla="*/ 46 h 152"/>
                <a:gd name="T84" fmla="*/ 87 w 172"/>
                <a:gd name="T85" fmla="*/ 38 h 152"/>
                <a:gd name="T86" fmla="*/ 89 w 172"/>
                <a:gd name="T87" fmla="*/ 67 h 152"/>
                <a:gd name="T88" fmla="*/ 98 w 172"/>
                <a:gd name="T89" fmla="*/ 78 h 152"/>
                <a:gd name="T90" fmla="*/ 110 w 172"/>
                <a:gd name="T91" fmla="*/ 74 h 152"/>
                <a:gd name="T92" fmla="*/ 114 w 172"/>
                <a:gd name="T93" fmla="*/ 59 h 152"/>
                <a:gd name="T94" fmla="*/ 112 w 172"/>
                <a:gd name="T95" fmla="*/ 42 h 152"/>
                <a:gd name="T96" fmla="*/ 86 w 172"/>
                <a:gd name="T97" fmla="*/ 33 h 152"/>
                <a:gd name="T98" fmla="*/ 86 w 172"/>
                <a:gd name="T99" fmla="*/ 25 h 152"/>
                <a:gd name="T100" fmla="*/ 86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"/>
                <a:gd name="T178" fmla="*/ 0 h 152"/>
                <a:gd name="T179" fmla="*/ 172 w 172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95784" tIns="47892" rIns="95784" bIns="4789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>
              <a:spLocks noChangeAspect="1"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6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116 w 163"/>
                <a:gd name="T47" fmla="*/ 88 h 148"/>
                <a:gd name="T48" fmla="*/ 111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55 w 163"/>
                <a:gd name="T61" fmla="*/ 63 h 148"/>
                <a:gd name="T62" fmla="*/ 159 w 163"/>
                <a:gd name="T63" fmla="*/ 71 h 148"/>
                <a:gd name="T64" fmla="*/ 163 w 163"/>
                <a:gd name="T65" fmla="*/ 78 h 148"/>
                <a:gd name="T66" fmla="*/ 169 w 163"/>
                <a:gd name="T67" fmla="*/ 86 h 148"/>
                <a:gd name="T68" fmla="*/ 172 w 163"/>
                <a:gd name="T69" fmla="*/ 92 h 148"/>
                <a:gd name="T70" fmla="*/ 174 w 163"/>
                <a:gd name="T71" fmla="*/ 97 h 148"/>
                <a:gd name="T72" fmla="*/ 176 w 163"/>
                <a:gd name="T73" fmla="*/ 103 h 148"/>
                <a:gd name="T74" fmla="*/ 176 w 163"/>
                <a:gd name="T75" fmla="*/ 111 h 148"/>
                <a:gd name="T76" fmla="*/ 174 w 163"/>
                <a:gd name="T77" fmla="*/ 116 h 148"/>
                <a:gd name="T78" fmla="*/ 169 w 163"/>
                <a:gd name="T79" fmla="*/ 120 h 148"/>
                <a:gd name="T80" fmla="*/ 161 w 163"/>
                <a:gd name="T81" fmla="*/ 120 h 148"/>
                <a:gd name="T82" fmla="*/ 153 w 163"/>
                <a:gd name="T83" fmla="*/ 118 h 148"/>
                <a:gd name="T84" fmla="*/ 147 w 163"/>
                <a:gd name="T85" fmla="*/ 116 h 148"/>
                <a:gd name="T86" fmla="*/ 149 w 163"/>
                <a:gd name="T87" fmla="*/ 135 h 148"/>
                <a:gd name="T88" fmla="*/ 157 w 163"/>
                <a:gd name="T89" fmla="*/ 137 h 148"/>
                <a:gd name="T90" fmla="*/ 165 w 163"/>
                <a:gd name="T91" fmla="*/ 137 h 148"/>
                <a:gd name="T92" fmla="*/ 174 w 163"/>
                <a:gd name="T93" fmla="*/ 137 h 148"/>
                <a:gd name="T94" fmla="*/ 180 w 163"/>
                <a:gd name="T95" fmla="*/ 135 h 148"/>
                <a:gd name="T96" fmla="*/ 184 w 163"/>
                <a:gd name="T97" fmla="*/ 129 h 148"/>
                <a:gd name="T98" fmla="*/ 188 w 163"/>
                <a:gd name="T99" fmla="*/ 124 h 148"/>
                <a:gd name="T100" fmla="*/ 192 w 163"/>
                <a:gd name="T101" fmla="*/ 118 h 148"/>
                <a:gd name="T102" fmla="*/ 192 w 163"/>
                <a:gd name="T103" fmla="*/ 111 h 148"/>
                <a:gd name="T104" fmla="*/ 192 w 163"/>
                <a:gd name="T105" fmla="*/ 103 h 148"/>
                <a:gd name="T106" fmla="*/ 190 w 163"/>
                <a:gd name="T107" fmla="*/ 95 h 148"/>
                <a:gd name="T108" fmla="*/ 188 w 163"/>
                <a:gd name="T109" fmla="*/ 90 h 148"/>
                <a:gd name="T110" fmla="*/ 186 w 163"/>
                <a:gd name="T111" fmla="*/ 82 h 148"/>
                <a:gd name="T112" fmla="*/ 182 w 163"/>
                <a:gd name="T113" fmla="*/ 76 h 148"/>
                <a:gd name="T114" fmla="*/ 178 w 163"/>
                <a:gd name="T115" fmla="*/ 71 h 148"/>
                <a:gd name="T116" fmla="*/ 174 w 163"/>
                <a:gd name="T117" fmla="*/ 65 h 148"/>
                <a:gd name="T118" fmla="*/ 174 w 163"/>
                <a:gd name="T119" fmla="*/ 57 h 148"/>
                <a:gd name="T120" fmla="*/ 124 w 163"/>
                <a:gd name="T121" fmla="*/ 4 h 148"/>
                <a:gd name="T122" fmla="*/ 140 w 163"/>
                <a:gd name="T123" fmla="*/ 21 h 148"/>
                <a:gd name="T124" fmla="*/ 169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"/>
                <a:gd name="T190" fmla="*/ 0 h 148"/>
                <a:gd name="T191" fmla="*/ 163 w 163"/>
                <a:gd name="T192" fmla="*/ 148 h 1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95784" tIns="47892" rIns="95784" bIns="4789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035" name="Picture 13" descr="MOEA_logo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773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  <p:sldLayoutId id="2147484568" r:id="rId14"/>
    <p:sldLayoutId id="2147484569" r:id="rId15"/>
    <p:sldLayoutId id="2147484570" r:id="rId16"/>
    <p:sldLayoutId id="214748457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5pPr>
      <a:lvl6pPr marL="45604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6pPr>
      <a:lvl7pPr marL="912076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7pPr>
      <a:lvl8pPr marL="1368115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8pPr>
      <a:lvl9pPr marL="1824153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9pPr>
    </p:titleStyle>
    <p:bodyStyle>
      <a:lvl1pPr marL="342030" indent="-34203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0092" indent="-22802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6133" indent="-22802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2171" indent="-22802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08209" indent="-22802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4246" indent="-22802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0260" indent="-22802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6320" indent="-22802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8" tIns="45604" rIns="91208" bIns="456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1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8" tIns="45604" rIns="91208" bIns="45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38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3343A7-38B5-4D8D-97DA-CA93251E1AC5}" type="datetime1">
              <a:rPr lang="zh-TW" altLang="en-US"/>
              <a:pPr>
                <a:defRPr/>
              </a:pPr>
              <a:t>2018/3/14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38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38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ED817A-D593-4349-9305-A93490662D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2055" name="Group 19"/>
          <p:cNvGrpSpPr>
            <a:grpSpLocks/>
          </p:cNvGrpSpPr>
          <p:nvPr userDrawn="1"/>
        </p:nvGrpSpPr>
        <p:grpSpPr bwMode="auto">
          <a:xfrm>
            <a:off x="0" y="0"/>
            <a:ext cx="1619250" cy="357188"/>
            <a:chOff x="0" y="0"/>
            <a:chExt cx="1392" cy="480"/>
          </a:xfrm>
        </p:grpSpPr>
        <p:sp>
          <p:nvSpPr>
            <p:cNvPr id="2056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2255 w 1135"/>
                <a:gd name="T3" fmla="*/ 0 h 445"/>
                <a:gd name="T4" fmla="*/ 1713 w 1135"/>
                <a:gd name="T5" fmla="*/ 323091 h 445"/>
                <a:gd name="T6" fmla="*/ 0 w 1135"/>
                <a:gd name="T7" fmla="*/ 323091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57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58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59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74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47 h 148"/>
                <a:gd name="T46" fmla="*/ 174 w 163"/>
                <a:gd name="T47" fmla="*/ 37 h 148"/>
                <a:gd name="T48" fmla="*/ 169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9 h 148"/>
                <a:gd name="T56" fmla="*/ 66 w 163"/>
                <a:gd name="T57" fmla="*/ 37 h 148"/>
                <a:gd name="T58" fmla="*/ 22 w 163"/>
                <a:gd name="T59" fmla="*/ 39 h 148"/>
                <a:gd name="T60" fmla="*/ 213 w 163"/>
                <a:gd name="T61" fmla="*/ 37 h 148"/>
                <a:gd name="T62" fmla="*/ 217 w 163"/>
                <a:gd name="T63" fmla="*/ 37 h 148"/>
                <a:gd name="T64" fmla="*/ 221 w 163"/>
                <a:gd name="T65" fmla="*/ 37 h 148"/>
                <a:gd name="T66" fmla="*/ 227 w 163"/>
                <a:gd name="T67" fmla="*/ 37 h 148"/>
                <a:gd name="T68" fmla="*/ 230 w 163"/>
                <a:gd name="T69" fmla="*/ 37 h 148"/>
                <a:gd name="T70" fmla="*/ 232 w 163"/>
                <a:gd name="T71" fmla="*/ 37 h 148"/>
                <a:gd name="T72" fmla="*/ 234 w 163"/>
                <a:gd name="T73" fmla="*/ 37 h 148"/>
                <a:gd name="T74" fmla="*/ 234 w 163"/>
                <a:gd name="T75" fmla="*/ 37 h 148"/>
                <a:gd name="T76" fmla="*/ 232 w 163"/>
                <a:gd name="T77" fmla="*/ 37 h 148"/>
                <a:gd name="T78" fmla="*/ 227 w 163"/>
                <a:gd name="T79" fmla="*/ 37 h 148"/>
                <a:gd name="T80" fmla="*/ 219 w 163"/>
                <a:gd name="T81" fmla="*/ 37 h 148"/>
                <a:gd name="T82" fmla="*/ 211 w 163"/>
                <a:gd name="T83" fmla="*/ 37 h 148"/>
                <a:gd name="T84" fmla="*/ 205 w 163"/>
                <a:gd name="T85" fmla="*/ 37 h 148"/>
                <a:gd name="T86" fmla="*/ 207 w 163"/>
                <a:gd name="T87" fmla="*/ 44 h 148"/>
                <a:gd name="T88" fmla="*/ 215 w 163"/>
                <a:gd name="T89" fmla="*/ 45 h 148"/>
                <a:gd name="T90" fmla="*/ 223 w 163"/>
                <a:gd name="T91" fmla="*/ 45 h 148"/>
                <a:gd name="T92" fmla="*/ 232 w 163"/>
                <a:gd name="T93" fmla="*/ 45 h 148"/>
                <a:gd name="T94" fmla="*/ 238 w 163"/>
                <a:gd name="T95" fmla="*/ 44 h 148"/>
                <a:gd name="T96" fmla="*/ 242 w 163"/>
                <a:gd name="T97" fmla="*/ 41 h 148"/>
                <a:gd name="T98" fmla="*/ 247 w 163"/>
                <a:gd name="T99" fmla="*/ 37 h 148"/>
                <a:gd name="T100" fmla="*/ 255 w 163"/>
                <a:gd name="T101" fmla="*/ 37 h 148"/>
                <a:gd name="T102" fmla="*/ 255 w 163"/>
                <a:gd name="T103" fmla="*/ 37 h 148"/>
                <a:gd name="T104" fmla="*/ 255 w 163"/>
                <a:gd name="T105" fmla="*/ 37 h 148"/>
                <a:gd name="T106" fmla="*/ 251 w 163"/>
                <a:gd name="T107" fmla="*/ 37 h 148"/>
                <a:gd name="T108" fmla="*/ 247 w 163"/>
                <a:gd name="T109" fmla="*/ 37 h 148"/>
                <a:gd name="T110" fmla="*/ 244 w 163"/>
                <a:gd name="T111" fmla="*/ 37 h 148"/>
                <a:gd name="T112" fmla="*/ 240 w 163"/>
                <a:gd name="T113" fmla="*/ 37 h 148"/>
                <a:gd name="T114" fmla="*/ 236 w 163"/>
                <a:gd name="T115" fmla="*/ 37 h 148"/>
                <a:gd name="T116" fmla="*/ 232 w 163"/>
                <a:gd name="T117" fmla="*/ 37 h 148"/>
                <a:gd name="T118" fmla="*/ 232 w 163"/>
                <a:gd name="T119" fmla="*/ 37 h 148"/>
                <a:gd name="T120" fmla="*/ 182 w 163"/>
                <a:gd name="T121" fmla="*/ 4 h 148"/>
                <a:gd name="T122" fmla="*/ 198 w 163"/>
                <a:gd name="T123" fmla="*/ 21 h 148"/>
                <a:gd name="T124" fmla="*/ 227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2060" name="Picture 24" descr="MOEA_logo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437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60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20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681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4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030" indent="-3420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64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B4D2-D8BB-4E00-B9E9-9B67EDDE77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64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64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8" y="17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4192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580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B4D2-D8BB-4E00-B9E9-9B67EDDE77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580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580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" y="163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5879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hf hdr="0" ftr="0" dt="0"/>
  <p:txStyles>
    <p:titleStyle>
      <a:lvl1pPr algn="ctr" defTabSz="912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0" indent="-342030" algn="l" defTabSz="912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0" indent="-285020" algn="l" defTabSz="912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2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33" indent="-228020" algn="l" defTabSz="912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71" indent="-228020" algn="l" defTabSz="912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09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46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20" indent="-228020" algn="l" defTabSz="912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76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15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5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9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27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68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03" algn="l" defTabSz="912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C3B4D2-D8BB-4E00-B9E9-9B67EDDE77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" y="0"/>
            <a:ext cx="1619671" cy="35695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831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  <p:sldLayoutId id="2147484830" r:id="rId13"/>
    <p:sldLayoutId id="2147484831" r:id="rId14"/>
    <p:sldLayoutId id="214748483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cid:image001.jpg@01D33C78.387685B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1.jpeg"/><Relationship Id="rId11" Type="http://schemas.microsoft.com/office/2007/relationships/hdphoto" Target="../media/hdphoto3.wdp"/><Relationship Id="rId5" Type="http://schemas.openxmlformats.org/officeDocument/2006/relationships/hyperlink" Target="https://www.google.com.tw/url?sa=i&amp;rct=j&amp;q=&amp;esrc=s&amp;source=images&amp;cd=&amp;cad=rja&amp;uact=8&amp;ved=0ahUKEwjH6eOyo9TWAhULpZQKHToFDTcQjRwIBw&amp;url=https://blog.hamibook.com.tw/%E5%95%86%E7%AE%A1%E7%90%86%E8%B2%A1/%E5%8F%B0%E7%81%A3%E9%9A%B1%E5%BD%A2%E5%86%A0%E8%BB%8D-%E6%99%BA%E9%80%A0%E5%87%BA%E6%93%8A%E3%80%90%E5%B0%81%E9%9D%A2%E6%95%85%E4%BA%8B-%E9%81%A0%E8%A6%8B%E3%80%91/&amp;psig=AOvVaw3txdq39hinuTuYiXzJdF2S&amp;ust=1507114022318610" TargetMode="External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&#24433;&#29255;/2machine-1robot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8.pn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gif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2.jpeg"/><Relationship Id="rId11" Type="http://schemas.openxmlformats.org/officeDocument/2006/relationships/image" Target="../media/image86.png"/><Relationship Id="rId5" Type="http://schemas.openxmlformats.org/officeDocument/2006/relationships/image" Target="../media/image81.jpeg"/><Relationship Id="rId10" Type="http://schemas.microsoft.com/office/2007/relationships/hdphoto" Target="../media/hdphoto4.wdp"/><Relationship Id="rId4" Type="http://schemas.openxmlformats.org/officeDocument/2006/relationships/image" Target="../media/image80.jpeg"/><Relationship Id="rId9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2.png"/><Relationship Id="rId11" Type="http://schemas.openxmlformats.org/officeDocument/2006/relationships/image" Target="../media/image97.jpeg"/><Relationship Id="rId5" Type="http://schemas.openxmlformats.org/officeDocument/2006/relationships/image" Target="../media/image91.pn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hyperlink" Target="https://www.google.com.tw/url?sa=i&amp;rct=j&amp;q=&amp;esrc=s&amp;source=images&amp;cd=&amp;cad=rja&amp;uact=8&amp;ved=0ahUKEwiI1pPX8vLYAhXRNpQKHUPxCxgQjRwIBw&amp;url=https://zh.wikipedia.org/wiki/%E4%B8%AD%E8%8F%AF%E6%B0%91%E5%9C%8B%E4%BA%A4%E9%80%9A%E9%83%A8&amp;psig=AOvVaw0aSkFxwCk2fA9xB53obXgF&amp;ust=1516962190360036" TargetMode="External"/><Relationship Id="rId7" Type="http://schemas.openxmlformats.org/officeDocument/2006/relationships/hyperlink" Target="https://www.google.com.tw/url?sa=i&amp;rct=j&amp;q=&amp;esrc=s&amp;source=images&amp;cd=&amp;cad=rja&amp;uact=8&amp;ved=0ahUKEwjViImB8_LYAhXIW5QKHeGPDuUQjRwIBw&amp;url=https://zh.wikipedia.org/wiki/%E4%B8%AD%E8%8F%AF%E6%B0%91%E5%9C%8B%E7%B6%93%E6%BF%9F%E9%83%A8&amp;psig=AOvVaw0DwtLoyAQZY7OboU5ppqpz&amp;ust=1516962277240565" TargetMode="Externa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3.png"/><Relationship Id="rId5" Type="http://schemas.openxmlformats.org/officeDocument/2006/relationships/hyperlink" Target="https://www.google.com.tw/url?sa=i&amp;rct=j&amp;q=&amp;esrc=s&amp;source=images&amp;cd=&amp;cad=rja&amp;uact=8&amp;ved=0ahUKEwiDwcrv8vLYAhUEW5QKHU-KD9UQjRwIBw&amp;url=https://zh.wikipedia.org/wiki/%E8%A1%8C%E6%94%BF%E9%99%A2%E7%92%B0%E5%A2%83%E4%BF%9D%E8%AD%B7%E7%BD%B2&amp;psig=AOvVaw2_0XC9h0bNRtCn7q41iZDE&amp;ust=1516962242463410" TargetMode="External"/><Relationship Id="rId4" Type="http://schemas.openxmlformats.org/officeDocument/2006/relationships/image" Target="../media/image102.png"/><Relationship Id="rId9" Type="http://schemas.openxmlformats.org/officeDocument/2006/relationships/image" Target="../media/image10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7.png"/><Relationship Id="rId7" Type="http://schemas.openxmlformats.org/officeDocument/2006/relationships/image" Target="../media/image58.gi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12" Type="http://schemas.openxmlformats.org/officeDocument/2006/relationships/image" Target="../media/image118.jpeg"/><Relationship Id="rId2" Type="http://schemas.openxmlformats.org/officeDocument/2006/relationships/hyperlink" Target="https://www.google.com.tw/url?sa=i&amp;rct=j&amp;q=&amp;esrc=s&amp;source=images&amp;cd=&amp;cad=rja&amp;uact=8&amp;ved=0ahUKEwiI1pPX8vLYAhXRNpQKHUPxCxgQjRwIBw&amp;url=https://zh.wikipedia.org/wiki/%E4%B8%AD%E8%8F%AF%E6%B0%91%E5%9C%8B%E4%BA%A4%E9%80%9A%E9%83%A8&amp;psig=AOvVaw0aSkFxwCk2fA9xB53obXgF&amp;ust=1516962190360036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google.com.tw/url?sa=i&amp;rct=j&amp;q=&amp;esrc=s&amp;source=images&amp;cd=&amp;cad=rja&amp;uact=8&amp;ved=0ahUKEwjViImB8_LYAhXIW5QKHeGPDuUQjRwIBw&amp;url=https://zh.wikipedia.org/wiki/%E4%B8%AD%E8%8F%AF%E6%B0%91%E5%9C%8B%E7%B6%93%E6%BF%9F%E9%83%A8&amp;psig=AOvVaw0DwtLoyAQZY7OboU5ppqpz&amp;ust=1516962277240565" TargetMode="External"/><Relationship Id="rId11" Type="http://schemas.openxmlformats.org/officeDocument/2006/relationships/image" Target="../media/image117.png"/><Relationship Id="rId5" Type="http://schemas.openxmlformats.org/officeDocument/2006/relationships/image" Target="../media/image103.png"/><Relationship Id="rId10" Type="http://schemas.openxmlformats.org/officeDocument/2006/relationships/image" Target="../media/image116.png"/><Relationship Id="rId4" Type="http://schemas.openxmlformats.org/officeDocument/2006/relationships/hyperlink" Target="https://www.google.com.tw/url?sa=i&amp;rct=j&amp;q=&amp;esrc=s&amp;source=images&amp;cd=&amp;cad=rja&amp;uact=8&amp;ved=0ahUKEwiDwcrv8vLYAhUEW5QKHU-KD9UQjRwIBw&amp;url=https://zh.wikipedia.org/wiki/%E8%A1%8C%E6%94%BF%E9%99%A2%E7%92%B0%E5%A2%83%E4%BF%9D%E8%AD%B7%E7%BD%B2&amp;psig=AOvVaw2_0XC9h0bNRtCn7q41iZDE&amp;ust=1516962242463410" TargetMode="External"/><Relationship Id="rId9" Type="http://schemas.openxmlformats.org/officeDocument/2006/relationships/image" Target="../media/image11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6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st"/>
          <p:cNvPicPr>
            <a:picLocks noChangeAspect="1" noChangeArrowheads="1"/>
          </p:cNvPicPr>
          <p:nvPr/>
        </p:nvPicPr>
        <p:blipFill>
          <a:blip r:embed="rId3">
            <a:lum bright="2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8403" b="8955"/>
          <a:stretch>
            <a:fillRect/>
          </a:stretch>
        </p:blipFill>
        <p:spPr bwMode="auto">
          <a:xfrm>
            <a:off x="107504" y="692696"/>
            <a:ext cx="8955836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516982" y="1772991"/>
            <a:ext cx="8136880" cy="20882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產業創新轉型與永續發展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7526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經濟部部長　沈榮津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36096" y="270520"/>
            <a:ext cx="345638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工商協進會理監事</a:t>
            </a:r>
            <a:r>
              <a:rPr lang="zh-TW" altLang="en-US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聯席會議</a:t>
            </a:r>
            <a:endParaRPr lang="zh-TW" alt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85026"/>
            <a:ext cx="2133600" cy="365125"/>
          </a:xfrm>
        </p:spPr>
        <p:txBody>
          <a:bodyPr/>
          <a:lstStyle/>
          <a:p>
            <a:pPr>
              <a:defRPr/>
            </a:pPr>
            <a:fld id="{7B57A035-3B5E-4EDC-BB44-485495C4AEF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123" name="文字方塊 5"/>
          <p:cNvSpPr txBox="1">
            <a:spLocks noChangeArrowheads="1"/>
          </p:cNvSpPr>
          <p:nvPr/>
        </p:nvSpPr>
        <p:spPr bwMode="auto">
          <a:xfrm>
            <a:off x="2553141" y="188935"/>
            <a:ext cx="4037816" cy="52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8" tIns="45604" rIns="91208" bIns="4560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一、務實改善五缺</a:t>
            </a:r>
            <a:r>
              <a:rPr lang="en-US" altLang="zh-TW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缺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水</a:t>
            </a:r>
            <a:endParaRPr lang="zh-TW" altLang="en-US" sz="2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4" name="副標題 2"/>
          <p:cNvSpPr txBox="1">
            <a:spLocks/>
          </p:cNvSpPr>
          <p:nvPr/>
        </p:nvSpPr>
        <p:spPr bwMode="auto">
          <a:xfrm>
            <a:off x="11115" y="733428"/>
            <a:ext cx="91106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8" tIns="45604" rIns="91208" bIns="45604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3200" b="1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產業穩定供水，打造良好的產業投資環境</a:t>
            </a:r>
          </a:p>
        </p:txBody>
      </p:sp>
      <p:grpSp>
        <p:nvGrpSpPr>
          <p:cNvPr id="5125" name="群組 1"/>
          <p:cNvGrpSpPr>
            <a:grpSpLocks/>
          </p:cNvGrpSpPr>
          <p:nvPr/>
        </p:nvGrpSpPr>
        <p:grpSpPr bwMode="auto">
          <a:xfrm>
            <a:off x="411831" y="1365627"/>
            <a:ext cx="8258175" cy="3886650"/>
            <a:chOff x="779264" y="1268759"/>
            <a:chExt cx="8257232" cy="3885764"/>
          </a:xfrm>
        </p:grpSpPr>
        <p:pic>
          <p:nvPicPr>
            <p:cNvPr id="5126" name="Picture 3"/>
            <p:cNvPicPr>
              <a:picLocks noChangeAspect="1" noChangeArrowheads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24" b="65826"/>
            <a:stretch>
              <a:fillRect/>
            </a:stretch>
          </p:blipFill>
          <p:spPr bwMode="auto">
            <a:xfrm>
              <a:off x="779264" y="1268759"/>
              <a:ext cx="8257232" cy="38857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127" name="圖表 18"/>
            <p:cNvGraphicFramePr>
              <a:graphicFrameLocks/>
            </p:cNvGraphicFramePr>
            <p:nvPr/>
          </p:nvGraphicFramePr>
          <p:xfrm>
            <a:off x="2665413" y="2006600"/>
            <a:ext cx="4270375" cy="2668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" r:id="rId4" imgW="4273666" imgH="2670279" progId="Excel.Chart.8">
                    <p:embed/>
                  </p:oleObj>
                </mc:Choice>
                <mc:Fallback>
                  <p:oleObj r:id="rId4" imgW="4273666" imgH="2670279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413" y="2006600"/>
                          <a:ext cx="4270375" cy="2668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手繪多邊形 19"/>
            <p:cNvSpPr/>
            <p:nvPr/>
          </p:nvSpPr>
          <p:spPr>
            <a:xfrm>
              <a:off x="5658956" y="2102006"/>
              <a:ext cx="2815628" cy="301556"/>
            </a:xfrm>
            <a:custGeom>
              <a:avLst/>
              <a:gdLst>
                <a:gd name="connsiteX0" fmla="*/ 0 w 2616451"/>
                <a:gd name="connsiteY0" fmla="*/ 1095469 h 1095469"/>
                <a:gd name="connsiteX1" fmla="*/ 986828 w 2616451"/>
                <a:gd name="connsiteY1" fmla="*/ 0 h 1095469"/>
                <a:gd name="connsiteX2" fmla="*/ 2616451 w 2616451"/>
                <a:gd name="connsiteY2" fmla="*/ 0 h 1095469"/>
                <a:gd name="connsiteX0" fmla="*/ 0 w 2797521"/>
                <a:gd name="connsiteY0" fmla="*/ 1095469 h 1095469"/>
                <a:gd name="connsiteX1" fmla="*/ 986828 w 2797521"/>
                <a:gd name="connsiteY1" fmla="*/ 0 h 1095469"/>
                <a:gd name="connsiteX2" fmla="*/ 2797521 w 2797521"/>
                <a:gd name="connsiteY2" fmla="*/ 0 h 1095469"/>
                <a:gd name="connsiteX0" fmla="*/ 0 w 2426824"/>
                <a:gd name="connsiteY0" fmla="*/ 677437 h 677437"/>
                <a:gd name="connsiteX1" fmla="*/ 616131 w 2426824"/>
                <a:gd name="connsiteY1" fmla="*/ 0 h 677437"/>
                <a:gd name="connsiteX2" fmla="*/ 2426824 w 2426824"/>
                <a:gd name="connsiteY2" fmla="*/ 0 h 67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6824" h="677437">
                  <a:moveTo>
                    <a:pt x="0" y="677437"/>
                  </a:moveTo>
                  <a:lnTo>
                    <a:pt x="616131" y="0"/>
                  </a:lnTo>
                  <a:lnTo>
                    <a:pt x="2426824" y="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TW" altLang="en-US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1058632" y="2102006"/>
              <a:ext cx="2947650" cy="374565"/>
            </a:xfrm>
            <a:custGeom>
              <a:avLst/>
              <a:gdLst>
                <a:gd name="connsiteX0" fmla="*/ 2869949 w 2869949"/>
                <a:gd name="connsiteY0" fmla="*/ 1122629 h 1122629"/>
                <a:gd name="connsiteX1" fmla="*/ 2009870 w 2869949"/>
                <a:gd name="connsiteY1" fmla="*/ 0 h 1122629"/>
                <a:gd name="connsiteX2" fmla="*/ 0 w 2869949"/>
                <a:gd name="connsiteY2" fmla="*/ 0 h 1122629"/>
                <a:gd name="connsiteX0" fmla="*/ 2591555 w 2591555"/>
                <a:gd name="connsiteY0" fmla="*/ 781364 h 781364"/>
                <a:gd name="connsiteX1" fmla="*/ 2009870 w 2591555"/>
                <a:gd name="connsiteY1" fmla="*/ 0 h 781364"/>
                <a:gd name="connsiteX2" fmla="*/ 0 w 2591555"/>
                <a:gd name="connsiteY2" fmla="*/ 0 h 78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1555" h="781364">
                  <a:moveTo>
                    <a:pt x="2591555" y="781364"/>
                  </a:moveTo>
                  <a:lnTo>
                    <a:pt x="2009870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TW" altLang="en-US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5802954" y="4042391"/>
              <a:ext cx="2574803" cy="322873"/>
            </a:xfrm>
            <a:custGeom>
              <a:avLst/>
              <a:gdLst>
                <a:gd name="connsiteX0" fmla="*/ 0 w 2879002"/>
                <a:gd name="connsiteY0" fmla="*/ 0 h 1041148"/>
                <a:gd name="connsiteX1" fmla="*/ 1041148 w 2879002"/>
                <a:gd name="connsiteY1" fmla="*/ 1041148 h 1041148"/>
                <a:gd name="connsiteX2" fmla="*/ 2879002 w 2879002"/>
                <a:gd name="connsiteY2" fmla="*/ 1041148 h 1041148"/>
                <a:gd name="connsiteX0" fmla="*/ 0 w 2537689"/>
                <a:gd name="connsiteY0" fmla="*/ 0 h 690055"/>
                <a:gd name="connsiteX1" fmla="*/ 699835 w 2537689"/>
                <a:gd name="connsiteY1" fmla="*/ 690055 h 690055"/>
                <a:gd name="connsiteX2" fmla="*/ 2537689 w 2537689"/>
                <a:gd name="connsiteY2" fmla="*/ 690055 h 690055"/>
                <a:gd name="connsiteX0" fmla="*/ 0 w 2448927"/>
                <a:gd name="connsiteY0" fmla="*/ 0 h 534217"/>
                <a:gd name="connsiteX1" fmla="*/ 611073 w 2448927"/>
                <a:gd name="connsiteY1" fmla="*/ 534217 h 534217"/>
                <a:gd name="connsiteX2" fmla="*/ 2448927 w 2448927"/>
                <a:gd name="connsiteY2" fmla="*/ 534217 h 53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8927" h="534217">
                  <a:moveTo>
                    <a:pt x="0" y="0"/>
                  </a:moveTo>
                  <a:lnTo>
                    <a:pt x="611073" y="534217"/>
                  </a:lnTo>
                  <a:lnTo>
                    <a:pt x="2448927" y="534217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TW" altLang="en-US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1058632" y="3992288"/>
              <a:ext cx="2809554" cy="366628"/>
            </a:xfrm>
            <a:custGeom>
              <a:avLst/>
              <a:gdLst>
                <a:gd name="connsiteX0" fmla="*/ 3023858 w 3023858"/>
                <a:gd name="connsiteY0" fmla="*/ 0 h 1104523"/>
                <a:gd name="connsiteX1" fmla="*/ 1919335 w 3023858"/>
                <a:gd name="connsiteY1" fmla="*/ 1104523 h 1104523"/>
                <a:gd name="connsiteX2" fmla="*/ 0 w 3023858"/>
                <a:gd name="connsiteY2" fmla="*/ 1104523 h 1104523"/>
                <a:gd name="connsiteX0" fmla="*/ 2672897 w 2672897"/>
                <a:gd name="connsiteY0" fmla="*/ 0 h 771666"/>
                <a:gd name="connsiteX1" fmla="*/ 1919335 w 2672897"/>
                <a:gd name="connsiteY1" fmla="*/ 771666 h 771666"/>
                <a:gd name="connsiteX2" fmla="*/ 0 w 2672897"/>
                <a:gd name="connsiteY2" fmla="*/ 771666 h 771666"/>
                <a:gd name="connsiteX0" fmla="*/ 2548159 w 2548159"/>
                <a:gd name="connsiteY0" fmla="*/ 0 h 638728"/>
                <a:gd name="connsiteX1" fmla="*/ 1919335 w 2548159"/>
                <a:gd name="connsiteY1" fmla="*/ 638728 h 638728"/>
                <a:gd name="connsiteX2" fmla="*/ 0 w 2548159"/>
                <a:gd name="connsiteY2" fmla="*/ 638728 h 6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8159" h="638728">
                  <a:moveTo>
                    <a:pt x="2548159" y="0"/>
                  </a:moveTo>
                  <a:lnTo>
                    <a:pt x="1919335" y="638728"/>
                  </a:lnTo>
                  <a:lnTo>
                    <a:pt x="0" y="638728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TW" altLang="en-US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32" name="文字方塊 23"/>
            <p:cNvSpPr txBox="1">
              <a:spLocks noChangeArrowheads="1"/>
            </p:cNvSpPr>
            <p:nvPr/>
          </p:nvSpPr>
          <p:spPr bwMode="auto">
            <a:xfrm>
              <a:off x="3862388" y="2505075"/>
              <a:ext cx="1020762" cy="5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 b="1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開源</a:t>
              </a:r>
            </a:p>
          </p:txBody>
        </p:sp>
        <p:sp>
          <p:nvSpPr>
            <p:cNvPr id="5133" name="文字方塊 24"/>
            <p:cNvSpPr txBox="1">
              <a:spLocks noChangeArrowheads="1"/>
            </p:cNvSpPr>
            <p:nvPr/>
          </p:nvSpPr>
          <p:spPr bwMode="auto">
            <a:xfrm>
              <a:off x="4926013" y="2505075"/>
              <a:ext cx="1020762" cy="5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 b="1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節流</a:t>
              </a:r>
            </a:p>
          </p:txBody>
        </p:sp>
        <p:sp>
          <p:nvSpPr>
            <p:cNvPr id="5134" name="文字方塊 25"/>
            <p:cNvSpPr txBox="1">
              <a:spLocks noChangeArrowheads="1"/>
            </p:cNvSpPr>
            <p:nvPr/>
          </p:nvSpPr>
          <p:spPr bwMode="auto">
            <a:xfrm>
              <a:off x="4965700" y="3546475"/>
              <a:ext cx="1020763" cy="5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備援</a:t>
              </a:r>
            </a:p>
          </p:txBody>
        </p:sp>
        <p:sp>
          <p:nvSpPr>
            <p:cNvPr id="5135" name="文字方塊 26"/>
            <p:cNvSpPr txBox="1">
              <a:spLocks noChangeArrowheads="1"/>
            </p:cNvSpPr>
            <p:nvPr/>
          </p:nvSpPr>
          <p:spPr bwMode="auto">
            <a:xfrm>
              <a:off x="3892550" y="3554413"/>
              <a:ext cx="1020763" cy="5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 b="1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調度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150697" y="2148033"/>
              <a:ext cx="2250818" cy="1569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再生水</a:t>
              </a: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：水湳、豐原、福田、安平、永康、仁德、臨海、鳳山溪</a:t>
              </a:r>
              <a:endParaRPr lang="en-US" altLang="zh-TW" sz="12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水庫</a:t>
              </a: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：湖山水庫、雙溪水庫、天花湖水庫、白河水庫更新改善</a:t>
              </a:r>
              <a:endParaRPr lang="en-US" altLang="zh-TW" sz="12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人工湖</a:t>
              </a: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：中庄調整池、鳥嘴潭人工湖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53871" y="3719300"/>
              <a:ext cx="2122245" cy="6461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板新供水改善計畫</a:t>
              </a:r>
              <a:endParaRPr lang="en-US" altLang="zh-TW" sz="12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桃園支援新竹幹管</a:t>
              </a:r>
              <a:endParaRPr lang="en-US" altLang="zh-TW" sz="12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曾文南化聯通管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157100" y="2135336"/>
              <a:ext cx="2879396" cy="646184"/>
            </a:xfrm>
            <a:prstGeom prst="rect">
              <a:avLst/>
            </a:prstGeom>
            <a:noFill/>
          </p:spPr>
          <p:txBody>
            <a:bodyPr lIns="36000" rIns="36000">
              <a:spAutoFit/>
            </a:bodyPr>
            <a:lstStyle/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自來水降低</a:t>
              </a: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漏水率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16%→10%)</a:t>
              </a: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提升農業</a:t>
              </a: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用水效率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年均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126</a:t>
              </a:r>
              <a:r>
                <a:rPr lang="zh-TW" altLang="en-US" sz="9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億噸</a:t>
              </a:r>
              <a:r>
                <a:rPr lang="zh-TW" altLang="en-US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118</a:t>
              </a:r>
              <a:r>
                <a:rPr lang="zh-TW" altLang="en-US" sz="9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億噸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工業用水</a:t>
              </a: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循環利用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回收率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70%</a:t>
              </a:r>
              <a:r>
                <a:rPr lang="zh-TW" altLang="en-US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</a:t>
              </a:r>
              <a:r>
                <a:rPr lang="en-US" altLang="zh-TW" sz="1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80%)</a:t>
              </a:r>
              <a:endParaRPr lang="zh-TW" altLang="en-US" sz="1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174560" y="3213003"/>
              <a:ext cx="2766697" cy="1180430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伏流水</a:t>
              </a: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：後龍溪、濁水溪、大樹、高屏溪、大泉、利嘉溪</a:t>
              </a:r>
              <a:endParaRPr lang="en-US" altLang="zh-TW" sz="12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防災備援水井</a:t>
              </a: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：桃園、新竹、臺中、屏東</a:t>
              </a:r>
              <a:endParaRPr lang="en-US" altLang="zh-TW" sz="12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016" indent="-171016">
                <a:buFont typeface="Wingdings" pitchFamily="2" charset="2"/>
                <a:buChar char="u"/>
                <a:defRPr/>
              </a:pPr>
              <a:r>
                <a:rPr lang="zh-TW" altLang="en-US" sz="12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備援管線</a:t>
              </a:r>
              <a:r>
                <a:rPr lang="zh-TW" altLang="en-US" sz="1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：翡翠原水專管、               湖山水庫第二原水管、新烏山嶺隧道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153871" y="1302088"/>
              <a:ext cx="2009546" cy="789258"/>
            </a:xfrm>
            <a:prstGeom prst="rect">
              <a:avLst/>
            </a:prstGeom>
            <a:noFill/>
          </p:spPr>
          <p:txBody>
            <a:bodyPr lIns="72000" tIns="36000" rIns="36000" bIns="36000">
              <a:spAutoFit/>
            </a:bodyPr>
            <a:lstStyle/>
            <a:p>
              <a:pPr>
                <a:defRPr/>
              </a:pPr>
              <a:r>
                <a:rPr lang="zh-TW" altLang="en-US" sz="2200" b="1" kern="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增加供水能力</a:t>
              </a:r>
              <a:endParaRPr lang="en-US" altLang="zh-TW" sz="2200" b="1" kern="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供給</a:t>
              </a:r>
              <a:r>
                <a:rPr lang="zh-TW" altLang="en-US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</a:t>
              </a:r>
              <a:r>
                <a:rPr lang="en-US" altLang="zh-TW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183</a:t>
              </a:r>
              <a:r>
                <a:rPr lang="zh-TW" altLang="en-US" sz="11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萬噸</a:t>
              </a:r>
              <a:r>
                <a:rPr lang="en-US" altLang="zh-TW" sz="11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/</a:t>
              </a:r>
              <a:r>
                <a:rPr lang="zh-TW" altLang="en-US" sz="11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日</a:t>
              </a: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307895" y="1302088"/>
              <a:ext cx="2139706" cy="789258"/>
            </a:xfrm>
            <a:prstGeom prst="rect">
              <a:avLst/>
            </a:prstGeom>
            <a:noFill/>
          </p:spPr>
          <p:txBody>
            <a:bodyPr lIns="72000" tIns="36000" rIns="36000" bIns="36000">
              <a:spAutoFit/>
            </a:bodyPr>
            <a:lstStyle/>
            <a:p>
              <a:pPr>
                <a:defRPr/>
              </a:pPr>
              <a:r>
                <a:rPr lang="zh-TW" altLang="en-US" sz="2200" b="1" kern="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提高用水效率</a:t>
              </a:r>
              <a:endParaRPr lang="en-US" altLang="zh-TW" sz="2200" b="1" kern="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需求</a:t>
              </a:r>
              <a:r>
                <a:rPr lang="zh-TW" altLang="en-US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</a:t>
              </a:r>
              <a:r>
                <a:rPr lang="en-US" altLang="zh-TW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306</a:t>
              </a:r>
              <a:r>
                <a:rPr lang="zh-TW" altLang="en-US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萬噸</a:t>
              </a:r>
              <a:r>
                <a:rPr lang="en-US" altLang="zh-TW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/</a:t>
              </a:r>
              <a:r>
                <a:rPr lang="zh-TW" altLang="en-US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日</a:t>
              </a: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301545" y="4365265"/>
              <a:ext cx="1950815" cy="789258"/>
            </a:xfrm>
            <a:prstGeom prst="rect">
              <a:avLst/>
            </a:prstGeom>
            <a:noFill/>
          </p:spPr>
          <p:txBody>
            <a:bodyPr lIns="72000" tIns="36000" rIns="36000" bIns="36000">
              <a:spAutoFit/>
            </a:bodyPr>
            <a:lstStyle/>
            <a:p>
              <a:pPr>
                <a:defRPr/>
              </a:pPr>
              <a:r>
                <a:rPr lang="zh-TW" altLang="en-US" sz="2200" b="1" kern="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降低缺水風險</a:t>
              </a:r>
              <a:endParaRPr lang="en-US" altLang="zh-TW" sz="2200" b="1" kern="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備援</a:t>
              </a:r>
              <a:r>
                <a:rPr lang="zh-TW" altLang="en-US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</a:t>
              </a:r>
              <a:r>
                <a:rPr lang="en-US" altLang="zh-TW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30</a:t>
              </a:r>
              <a:r>
                <a:rPr lang="zh-TW" altLang="en-US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萬噸</a:t>
              </a:r>
              <a:r>
                <a:rPr lang="en-US" altLang="zh-TW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/</a:t>
              </a:r>
              <a:r>
                <a:rPr lang="zh-TW" altLang="en-US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日</a:t>
              </a: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107838" y="4365265"/>
              <a:ext cx="1950815" cy="780411"/>
            </a:xfrm>
            <a:prstGeom prst="rect">
              <a:avLst/>
            </a:prstGeom>
            <a:noFill/>
          </p:spPr>
          <p:txBody>
            <a:bodyPr lIns="72000" tIns="36000" rIns="36000" bIns="36000">
              <a:spAutoFit/>
            </a:bodyPr>
            <a:lstStyle/>
            <a:p>
              <a:pPr>
                <a:defRPr/>
              </a:pPr>
              <a:r>
                <a:rPr lang="zh-TW" altLang="en-US" sz="2200" b="1" kern="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增加支援能力</a:t>
              </a:r>
              <a:endParaRPr lang="en-US" altLang="zh-TW" sz="2200" b="1" kern="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調度</a:t>
              </a:r>
              <a:r>
                <a:rPr lang="zh-TW" altLang="en-US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</a:t>
              </a:r>
              <a:r>
                <a:rPr lang="en-US" altLang="zh-TW" sz="2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124</a:t>
              </a:r>
              <a:r>
                <a:rPr lang="zh-TW" altLang="en-US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萬噸</a:t>
              </a:r>
              <a:r>
                <a:rPr lang="en-US" altLang="zh-TW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/</a:t>
              </a:r>
              <a:r>
                <a:rPr lang="zh-TW" altLang="en-US" sz="12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日</a:t>
              </a:r>
              <a:r>
                <a:rPr lang="en-US" altLang="zh-TW" sz="1600" b="1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2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圓角矩形 24"/>
          <p:cNvSpPr/>
          <p:nvPr/>
        </p:nvSpPr>
        <p:spPr>
          <a:xfrm>
            <a:off x="193674" y="5389738"/>
            <a:ext cx="705917" cy="1135606"/>
          </a:xfrm>
          <a:prstGeom prst="roundRect">
            <a:avLst>
              <a:gd name="adj" fmla="val 504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698" tIns="40349" rIns="80698" bIns="40349" anchor="ctr"/>
          <a:lstStyle/>
          <a:p>
            <a:pPr defTabSz="955384">
              <a:lnSpc>
                <a:spcPts val="2000"/>
              </a:lnSpc>
              <a:spcBef>
                <a:spcPts val="300"/>
              </a:spcBef>
              <a:buSzPct val="120000"/>
              <a:tabLst>
                <a:tab pos="180512" algn="l"/>
              </a:tabLst>
              <a:defRPr/>
            </a:pPr>
            <a:r>
              <a:rPr lang="zh-TW" altLang="en-US" sz="2000" b="1" kern="0" spc="-88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</a:t>
            </a:r>
            <a:endParaRPr lang="en-US" altLang="zh-TW" sz="2000" b="1" kern="0" spc="-88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55384">
              <a:lnSpc>
                <a:spcPts val="2000"/>
              </a:lnSpc>
              <a:spcBef>
                <a:spcPts val="300"/>
              </a:spcBef>
              <a:buSzPct val="120000"/>
              <a:tabLst>
                <a:tab pos="180512" algn="l"/>
              </a:tabLst>
              <a:defRPr/>
            </a:pPr>
            <a:r>
              <a:rPr lang="zh-TW" altLang="en-US" sz="2000" b="1" kern="0" spc="-88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  <a:endParaRPr lang="zh-TW" altLang="en-US" sz="2000" b="1" kern="0" spc="-8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1043608" y="5383395"/>
            <a:ext cx="7834950" cy="1141949"/>
          </a:xfrm>
          <a:prstGeom prst="roundRect">
            <a:avLst>
              <a:gd name="adj" fmla="val 504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698" tIns="40349" rIns="80698" bIns="40349" anchor="ctr"/>
          <a:lstStyle/>
          <a:p>
            <a:pPr marL="180512" indent="-180512" defTabSz="955384">
              <a:lnSpc>
                <a:spcPts val="2000"/>
              </a:lnSpc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zh-TW" altLang="en-US" b="1" kern="0" spc="-8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確保投資</a:t>
            </a:r>
            <a:r>
              <a:rPr lang="en-US" altLang="zh-TW" b="1" kern="0" spc="-8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kern="0" spc="-8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提高用水效率、增加區域調度支援能力，穩定民、工、農業用水，降低缺水風 風險，以確保</a:t>
            </a:r>
            <a:r>
              <a:rPr lang="zh-TW" altLang="en-US" b="1" kern="0" spc="-88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投資，如：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景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</a:t>
            </a:r>
            <a:r>
              <a:rPr lang="en-US" altLang="zh-TW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</a:t>
            </a:r>
            <a:r>
              <a:rPr lang="en-US" altLang="zh-TW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台積電</a:t>
            </a:r>
            <a:r>
              <a:rPr lang="en-US" altLang="zh-TW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N3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廠</a:t>
            </a:r>
            <a:r>
              <a:rPr lang="en-US" altLang="zh-TW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台南</a:t>
            </a:r>
            <a:r>
              <a:rPr lang="en-US" altLang="zh-TW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大立光</a:t>
            </a:r>
            <a:r>
              <a:rPr lang="en-US" altLang="zh-TW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台中</a:t>
            </a:r>
            <a:r>
              <a:rPr lang="en-US" altLang="zh-TW" b="1" kern="0" spc="-88" dirty="0" smtClean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zh-TW" altLang="en-US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kern="0" spc="-88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600" b="1" kern="0" spc="-88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512" indent="-180512" defTabSz="955384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tabLst>
                <a:tab pos="180512" algn="l"/>
              </a:tabLst>
              <a:defRPr/>
            </a:pPr>
            <a:r>
              <a:rPr lang="zh-TW" altLang="en-US" b="1" kern="0" spc="-88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帶來投資</a:t>
            </a:r>
            <a:r>
              <a:rPr lang="en-US" altLang="zh-TW" sz="1600" b="1" kern="0" spc="-88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kern="0" spc="-88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增加供水能力，吸引投資，</a:t>
            </a:r>
            <a:r>
              <a:rPr lang="zh-TW" altLang="en-US" b="1" kern="0" spc="-8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b="1" kern="0" spc="-88" dirty="0">
                <a:solidFill>
                  <a:srgbClr val="000000"/>
                </a:solidFill>
                <a:latin typeface="微軟正黑體"/>
                <a:ea typeface="微軟正黑體"/>
              </a:rPr>
              <a:t>：</a:t>
            </a:r>
            <a:r>
              <a:rPr lang="en-US" altLang="zh-TW" b="1" kern="0" spc="-88" dirty="0">
                <a:solidFill>
                  <a:srgbClr val="FF0000"/>
                </a:solidFill>
                <a:latin typeface="微軟正黑體"/>
                <a:ea typeface="微軟正黑體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6671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556835" y="-27384"/>
            <a:ext cx="8229600" cy="796950"/>
          </a:xfrm>
          <a:prstGeom prst="rect">
            <a:avLst/>
          </a:prstGeom>
        </p:spPr>
        <p:txBody>
          <a:bodyPr lIns="91208" tIns="45604" rIns="91208" bIns="4560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一、務實改善五缺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" name="AutoShape 13"/>
          <p:cNvSpPr>
            <a:spLocks noChangeArrowheads="1"/>
          </p:cNvSpPr>
          <p:nvPr/>
        </p:nvSpPr>
        <p:spPr bwMode="gray">
          <a:xfrm>
            <a:off x="108187" y="989248"/>
            <a:ext cx="8640960" cy="115212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4E8DDA"/>
            </a:solidFill>
            <a:round/>
            <a:headEnd/>
            <a:tailEnd/>
          </a:ln>
          <a:effectLst/>
        </p:spPr>
        <p:txBody>
          <a:bodyPr wrap="none" lIns="91208" tIns="45604" rIns="91208" bIns="45604" anchor="ctr"/>
          <a:lstStyle/>
          <a:p>
            <a:pPr>
              <a:defRPr/>
            </a:pPr>
            <a:endParaRPr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07767" y="557244"/>
            <a:ext cx="8928579" cy="424497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kumimoji="1" lang="en-US" altLang="zh-TW" sz="2400" b="1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kumimoji="1" lang="zh-TW" altLang="en-US" sz="2400" b="1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年可提供</a:t>
            </a:r>
            <a:r>
              <a:rPr kumimoji="1" lang="en-US" altLang="zh-TW" sz="2400" b="1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1,442</a:t>
            </a:r>
            <a:r>
              <a:rPr kumimoji="1" lang="zh-TW" altLang="en-US" sz="2400" b="1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公頃用地，滿足廠商設廠投資產業用地需求</a:t>
            </a:r>
          </a:p>
        </p:txBody>
      </p:sp>
      <p:graphicFrame>
        <p:nvGraphicFramePr>
          <p:cNvPr id="110" name="表格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55042"/>
              </p:ext>
            </p:extLst>
          </p:nvPr>
        </p:nvGraphicFramePr>
        <p:xfrm>
          <a:off x="82631" y="2775995"/>
          <a:ext cx="8856984" cy="3127642"/>
        </p:xfrm>
        <a:graphic>
          <a:graphicData uri="http://schemas.openxmlformats.org/drawingml/2006/table">
            <a:tbl>
              <a:tblPr firstRow="1" firstCol="1" bandRow="1"/>
              <a:tblGrid>
                <a:gridCol w="648073"/>
                <a:gridCol w="2864181"/>
                <a:gridCol w="2777315"/>
                <a:gridCol w="2567415"/>
              </a:tblGrid>
              <a:tr h="622781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目標</a:t>
                      </a:r>
                      <a:endParaRPr lang="en-US" altLang="zh-TW" sz="20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策略</a:t>
                      </a:r>
                      <a:endParaRPr lang="zh-TW" sz="20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公有土地優惠釋出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民間閒置</a:t>
                      </a:r>
                      <a:r>
                        <a:rPr lang="zh-TW" sz="19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土地輔導</a:t>
                      </a:r>
                      <a:r>
                        <a:rPr lang="zh-TW" sz="1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釋出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產業用地開發更新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2504861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具體</a:t>
                      </a:r>
                      <a:endParaRPr lang="en-US" altLang="zh-TW" sz="18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作法</a:t>
                      </a:r>
                      <a:endParaRPr lang="zh-TW" sz="18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62900" marR="0" lvl="0" indent="-16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"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單一窗口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媒合</a:t>
                      </a:r>
                      <a:r>
                        <a:rPr lang="zh-TW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服務</a:t>
                      </a: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政府開發園區可供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立即</a:t>
                      </a:r>
                      <a:r>
                        <a:rPr lang="zh-TW" sz="16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設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廠土地</a:t>
                      </a: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，經濟部推出優惠出租方案</a:t>
                      </a:r>
                      <a:r>
                        <a:rPr lang="en-US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(</a:t>
                      </a:r>
                      <a:r>
                        <a:rPr lang="zh-TW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設廠前</a:t>
                      </a:r>
                      <a:r>
                        <a:rPr lang="en-US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2</a:t>
                      </a:r>
                      <a:r>
                        <a:rPr lang="zh-TW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年免租金</a:t>
                      </a:r>
                      <a:r>
                        <a:rPr lang="en-US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)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強化</a:t>
                      </a:r>
                      <a:r>
                        <a:rPr lang="zh-TW" sz="16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媒合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利用</a:t>
                      </a:r>
                      <a:endParaRPr lang="zh-TW" sz="16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運用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前瞻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補助</a:t>
                      </a:r>
                      <a:r>
                        <a:rPr lang="zh-TW" sz="16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公設改善</a:t>
                      </a: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投資優惠</a:t>
                      </a: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金融</a:t>
                      </a:r>
                      <a:r>
                        <a:rPr lang="zh-TW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貸款</a:t>
                      </a:r>
                      <a:endParaRPr lang="zh-TW" sz="16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產創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修法</a:t>
                      </a:r>
                      <a:r>
                        <a:rPr lang="zh-TW" sz="16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納入閒置土地罰款及強制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拍賣</a:t>
                      </a:r>
                      <a:endParaRPr lang="en-US" altLang="zh-TW" sz="16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提供專業仲介合理市價協商</a:t>
                      </a:r>
                      <a:endParaRPr lang="en-US" altLang="zh-TW" sz="16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辦理土地清查加強實價媒合</a:t>
                      </a:r>
                      <a:endParaRPr lang="en-US" altLang="zh-TW" sz="16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新設園區租售明訂回收機制</a:t>
                      </a:r>
                      <a:endParaRPr lang="en-US" altLang="zh-TW" sz="1600" kern="100" dirty="0" smtClean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閒置土地金融控管</a:t>
                      </a:r>
                      <a:endParaRPr lang="zh-TW" sz="16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在地型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園區</a:t>
                      </a:r>
                      <a:r>
                        <a:rPr lang="zh-TW" altLang="en-US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提供合理用地</a:t>
                      </a:r>
                      <a:endParaRPr lang="zh-TW" sz="16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62900" lvl="0" indent="-16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輔導</a:t>
                      </a:r>
                      <a:r>
                        <a:rPr lang="zh-TW" altLang="en-US" sz="1600" kern="1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依實際需求</a:t>
                      </a:r>
                      <a:r>
                        <a:rPr lang="zh-TW" sz="1600" kern="100" dirty="0" smtClean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開發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新園區</a:t>
                      </a: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都市型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工業區</a:t>
                      </a:r>
                      <a:r>
                        <a:rPr lang="zh-TW" alt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更新</a:t>
                      </a:r>
                      <a:r>
                        <a:rPr lang="zh-TW" sz="16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立體化獎勵</a:t>
                      </a:r>
                      <a:endParaRPr lang="zh-TW" sz="16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62900" lvl="0" indent="-16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endParaRPr lang="zh-TW" sz="16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1" name="群組 110"/>
          <p:cNvGrpSpPr/>
          <p:nvPr/>
        </p:nvGrpSpPr>
        <p:grpSpPr>
          <a:xfrm>
            <a:off x="828267" y="2135126"/>
            <a:ext cx="2952328" cy="582314"/>
            <a:chOff x="1785" y="1596826"/>
            <a:chExt cx="2175867" cy="870346"/>
          </a:xfrm>
        </p:grpSpPr>
        <p:sp>
          <p:nvSpPr>
            <p:cNvPr id="112" name="＞形箭號 111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3" name="＞形箭號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019" tIns="49340" rIns="49340" bIns="49340" numCol="1" spcCol="1270" anchor="ctr" anchorCtr="0">
              <a:noAutofit/>
            </a:bodyPr>
            <a:lstStyle/>
            <a:p>
              <a:pPr algn="ctr" defTabSz="16404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700"/>
            </a:p>
          </p:txBody>
        </p:sp>
      </p:grpSp>
      <p:sp>
        <p:nvSpPr>
          <p:cNvPr id="115" name="＞形箭號 114"/>
          <p:cNvSpPr/>
          <p:nvPr/>
        </p:nvSpPr>
        <p:spPr>
          <a:xfrm>
            <a:off x="3575619" y="2135126"/>
            <a:ext cx="2869272" cy="57606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18" name="＞形箭號 117"/>
          <p:cNvSpPr/>
          <p:nvPr/>
        </p:nvSpPr>
        <p:spPr>
          <a:xfrm>
            <a:off x="6228867" y="2141376"/>
            <a:ext cx="2736304" cy="569814"/>
          </a:xfrm>
          <a:prstGeom prst="chevr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0" name="矩形 119"/>
          <p:cNvSpPr/>
          <p:nvPr/>
        </p:nvSpPr>
        <p:spPr>
          <a:xfrm>
            <a:off x="1008761" y="2181770"/>
            <a:ext cx="2526185" cy="461431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en-US" altLang="zh-TW" sz="2000" b="1" kern="100" dirty="0">
                <a:latin typeface="Microsoft JhengHei" charset="-120"/>
                <a:ea typeface="Microsoft JhengHei" charset="-120"/>
                <a:cs typeface="Microsoft JhengHei" charset="-120"/>
              </a:rPr>
              <a:t>106-107</a:t>
            </a:r>
            <a:r>
              <a:rPr lang="zh-TW" altLang="zh-TW" sz="2000" b="1" kern="100" dirty="0"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r>
              <a:rPr lang="en-US" altLang="zh-TW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604</a:t>
            </a:r>
            <a:r>
              <a:rPr lang="zh-TW" altLang="zh-TW" sz="2000" b="1" kern="100" dirty="0">
                <a:latin typeface="Microsoft JhengHei" charset="-120"/>
                <a:ea typeface="Microsoft JhengHei" charset="-120"/>
                <a:cs typeface="Microsoft JhengHei" charset="-120"/>
              </a:rPr>
              <a:t>公頃</a:t>
            </a:r>
            <a:endParaRPr lang="zh-TW" altLang="en-US" sz="2000" b="1" dirty="0"/>
          </a:p>
        </p:txBody>
      </p:sp>
      <p:sp>
        <p:nvSpPr>
          <p:cNvPr id="121" name="矩形 120"/>
          <p:cNvSpPr/>
          <p:nvPr/>
        </p:nvSpPr>
        <p:spPr>
          <a:xfrm>
            <a:off x="3774401" y="2197521"/>
            <a:ext cx="2526185" cy="461431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en-US" altLang="zh-TW" sz="2000" b="1" kern="100" dirty="0">
                <a:latin typeface="Microsoft JhengHei" charset="-120"/>
                <a:ea typeface="Microsoft JhengHei" charset="-120"/>
                <a:cs typeface="Microsoft JhengHei" charset="-120"/>
              </a:rPr>
              <a:t>108-109</a:t>
            </a:r>
            <a:r>
              <a:rPr lang="zh-TW" altLang="zh-TW" sz="2000" b="1" kern="100" dirty="0"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r>
              <a:rPr lang="en-US" altLang="zh-TW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441</a:t>
            </a:r>
            <a:r>
              <a:rPr lang="zh-TW" altLang="zh-TW" sz="2000" b="1" kern="100" dirty="0">
                <a:latin typeface="Microsoft JhengHei" charset="-120"/>
                <a:ea typeface="Microsoft JhengHei" charset="-120"/>
                <a:cs typeface="Microsoft JhengHei" charset="-120"/>
              </a:rPr>
              <a:t>公頃</a:t>
            </a:r>
            <a:endParaRPr lang="zh-TW" altLang="en-US" sz="2000" b="1" dirty="0"/>
          </a:p>
        </p:txBody>
      </p:sp>
      <p:sp>
        <p:nvSpPr>
          <p:cNvPr id="122" name="矩形 121"/>
          <p:cNvSpPr/>
          <p:nvPr/>
        </p:nvSpPr>
        <p:spPr>
          <a:xfrm>
            <a:off x="6484677" y="2186846"/>
            <a:ext cx="2353061" cy="461431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en-US" altLang="zh-TW" b="1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110-111</a:t>
            </a:r>
            <a:r>
              <a:rPr lang="zh-TW" altLang="zh-TW" b="1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r>
              <a:rPr lang="en-US" altLang="zh-TW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397</a:t>
            </a:r>
            <a:r>
              <a:rPr lang="zh-TW" altLang="zh-TW" b="1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公頃</a:t>
            </a:r>
            <a:endParaRPr lang="zh-TW" altLang="en-US" b="1" dirty="0"/>
          </a:p>
        </p:txBody>
      </p:sp>
      <p:sp>
        <p:nvSpPr>
          <p:cNvPr id="123" name="矩形 122"/>
          <p:cNvSpPr/>
          <p:nvPr/>
        </p:nvSpPr>
        <p:spPr>
          <a:xfrm>
            <a:off x="36213" y="2194242"/>
            <a:ext cx="902343" cy="522986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zh-TW" altLang="zh-TW" sz="2800" b="1" kern="100" dirty="0"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供</a:t>
            </a:r>
            <a:r>
              <a:rPr lang="zh-TW" altLang="en-US" sz="2800" b="1" kern="100" dirty="0"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地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4" name="群組 123"/>
          <p:cNvGrpSpPr/>
          <p:nvPr/>
        </p:nvGrpSpPr>
        <p:grpSpPr>
          <a:xfrm>
            <a:off x="3609179" y="5614274"/>
            <a:ext cx="2592288" cy="1008112"/>
            <a:chOff x="-2484784" y="2852936"/>
            <a:chExt cx="1792287" cy="1370012"/>
          </a:xfrm>
        </p:grpSpPr>
        <p:sp>
          <p:nvSpPr>
            <p:cNvPr id="125" name="AutoShape 12"/>
            <p:cNvSpPr>
              <a:spLocks noChangeArrowheads="1"/>
            </p:cNvSpPr>
            <p:nvPr/>
          </p:nvSpPr>
          <p:spPr bwMode="gray">
            <a:xfrm>
              <a:off x="-2484784" y="2852936"/>
              <a:ext cx="1792287" cy="1370012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>
                    <a:alpha val="50000"/>
                  </a:srgbClr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6" name="Group 13"/>
            <p:cNvGrpSpPr>
              <a:grpSpLocks/>
            </p:cNvGrpSpPr>
            <p:nvPr/>
          </p:nvGrpSpPr>
          <p:grpSpPr bwMode="auto">
            <a:xfrm>
              <a:off x="-2484784" y="2876748"/>
              <a:ext cx="1792287" cy="412750"/>
              <a:chOff x="2029" y="2178"/>
              <a:chExt cx="1600" cy="474"/>
            </a:xfrm>
          </p:grpSpPr>
          <p:sp>
            <p:nvSpPr>
              <p:cNvPr id="127" name="Oval 14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8" name="Oval 15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EFE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29" name="群組 128"/>
          <p:cNvGrpSpPr/>
          <p:nvPr/>
        </p:nvGrpSpPr>
        <p:grpSpPr>
          <a:xfrm>
            <a:off x="800867" y="5614260"/>
            <a:ext cx="2599489" cy="937964"/>
            <a:chOff x="-2534570" y="2852936"/>
            <a:chExt cx="1797266" cy="1370012"/>
          </a:xfrm>
        </p:grpSpPr>
        <p:sp>
          <p:nvSpPr>
            <p:cNvPr id="130" name="AutoShape 12"/>
            <p:cNvSpPr>
              <a:spLocks noChangeArrowheads="1"/>
            </p:cNvSpPr>
            <p:nvPr/>
          </p:nvSpPr>
          <p:spPr bwMode="gray">
            <a:xfrm>
              <a:off x="-2534570" y="2852936"/>
              <a:ext cx="1792287" cy="1370012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>
                    <a:alpha val="50000"/>
                  </a:srgbClr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31" name="Group 13"/>
            <p:cNvGrpSpPr>
              <a:grpSpLocks/>
            </p:cNvGrpSpPr>
            <p:nvPr/>
          </p:nvGrpSpPr>
          <p:grpSpPr bwMode="auto">
            <a:xfrm>
              <a:off x="-2529591" y="2876748"/>
              <a:ext cx="1792287" cy="412750"/>
              <a:chOff x="1989" y="2178"/>
              <a:chExt cx="1600" cy="474"/>
            </a:xfrm>
          </p:grpSpPr>
          <p:sp>
            <p:nvSpPr>
              <p:cNvPr id="132" name="Oval 14"/>
              <p:cNvSpPr>
                <a:spLocks noChangeArrowheads="1"/>
              </p:cNvSpPr>
              <p:nvPr/>
            </p:nvSpPr>
            <p:spPr bwMode="gray">
              <a:xfrm>
                <a:off x="198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" name="Oval 15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EFE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34" name="群組 133"/>
          <p:cNvGrpSpPr/>
          <p:nvPr/>
        </p:nvGrpSpPr>
        <p:grpSpPr>
          <a:xfrm>
            <a:off x="6362066" y="5586766"/>
            <a:ext cx="2448272" cy="1080120"/>
            <a:chOff x="-2484784" y="2852936"/>
            <a:chExt cx="1792287" cy="1370012"/>
          </a:xfrm>
        </p:grpSpPr>
        <p:sp>
          <p:nvSpPr>
            <p:cNvPr id="135" name="AutoShape 12"/>
            <p:cNvSpPr>
              <a:spLocks noChangeArrowheads="1"/>
            </p:cNvSpPr>
            <p:nvPr/>
          </p:nvSpPr>
          <p:spPr bwMode="gray">
            <a:xfrm>
              <a:off x="-2484784" y="2852936"/>
              <a:ext cx="1792287" cy="1370012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>
                    <a:alpha val="50000"/>
                  </a:srgbClr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36" name="Group 13"/>
            <p:cNvGrpSpPr>
              <a:grpSpLocks/>
            </p:cNvGrpSpPr>
            <p:nvPr/>
          </p:nvGrpSpPr>
          <p:grpSpPr bwMode="auto">
            <a:xfrm>
              <a:off x="-2484784" y="2876748"/>
              <a:ext cx="1792287" cy="412750"/>
              <a:chOff x="2029" y="2178"/>
              <a:chExt cx="1600" cy="474"/>
            </a:xfrm>
          </p:grpSpPr>
          <p:sp>
            <p:nvSpPr>
              <p:cNvPr id="137" name="Oval 14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8" name="Oval 15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EFE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39" name="文字方塊 138"/>
          <p:cNvSpPr txBox="1"/>
          <p:nvPr/>
        </p:nvSpPr>
        <p:spPr>
          <a:xfrm>
            <a:off x="1053366" y="6064562"/>
            <a:ext cx="2179937" cy="399875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強化土地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806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公頃</a:t>
            </a:r>
          </a:p>
        </p:txBody>
      </p:sp>
      <p:sp>
        <p:nvSpPr>
          <p:cNvPr id="140" name="文字方塊 139"/>
          <p:cNvSpPr txBox="1"/>
          <p:nvPr/>
        </p:nvSpPr>
        <p:spPr>
          <a:xfrm>
            <a:off x="3580138" y="6046342"/>
            <a:ext cx="2692897" cy="399875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輔導限期改善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589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公頃</a:t>
            </a:r>
          </a:p>
        </p:txBody>
      </p:sp>
      <p:sp>
        <p:nvSpPr>
          <p:cNvPr id="141" name="文字方塊 140"/>
          <p:cNvSpPr txBox="1"/>
          <p:nvPr/>
        </p:nvSpPr>
        <p:spPr>
          <a:xfrm>
            <a:off x="6476155" y="5981610"/>
            <a:ext cx="2284131" cy="707652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提供用地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519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公頃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新增樓地板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萬坪</a:t>
            </a:r>
          </a:p>
        </p:txBody>
      </p:sp>
      <p:sp>
        <p:nvSpPr>
          <p:cNvPr id="142" name="矩形 141"/>
          <p:cNvSpPr/>
          <p:nvPr/>
        </p:nvSpPr>
        <p:spPr>
          <a:xfrm>
            <a:off x="108214" y="1421324"/>
            <a:ext cx="1107527" cy="369098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zh-TW" altLang="zh-TW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缺地因素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" name="Group 5"/>
          <p:cNvGrpSpPr>
            <a:grpSpLocks/>
          </p:cNvGrpSpPr>
          <p:nvPr/>
        </p:nvGrpSpPr>
        <p:grpSpPr bwMode="auto">
          <a:xfrm>
            <a:off x="1476339" y="1061270"/>
            <a:ext cx="1728192" cy="466725"/>
            <a:chOff x="752" y="1413"/>
            <a:chExt cx="1321" cy="294"/>
          </a:xfrm>
        </p:grpSpPr>
        <p:sp>
          <p:nvSpPr>
            <p:cNvPr id="144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8DDA">
                    <a:gamma/>
                    <a:shade val="79216"/>
                    <a:invGamma/>
                  </a:srgbClr>
                </a:gs>
                <a:gs pos="50000">
                  <a:srgbClr val="4E8DDA"/>
                </a:gs>
                <a:gs pos="100000">
                  <a:srgbClr val="4E8DDA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7" name="Text Box 18"/>
          <p:cNvSpPr txBox="1">
            <a:spLocks noChangeArrowheads="1"/>
          </p:cNvSpPr>
          <p:nvPr/>
        </p:nvSpPr>
        <p:spPr bwMode="white">
          <a:xfrm>
            <a:off x="1260316" y="1133264"/>
            <a:ext cx="2238375" cy="379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208" tIns="45604" rIns="91208" bIns="456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charset="0"/>
              </a:rPr>
              <a:t>指定區位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grpSp>
        <p:nvGrpSpPr>
          <p:cNvPr id="148" name="Group 21"/>
          <p:cNvGrpSpPr>
            <a:grpSpLocks/>
          </p:cNvGrpSpPr>
          <p:nvPr/>
        </p:nvGrpSpPr>
        <p:grpSpPr bwMode="auto">
          <a:xfrm>
            <a:off x="1188307" y="1205330"/>
            <a:ext cx="168275" cy="168275"/>
            <a:chOff x="2928" y="2208"/>
            <a:chExt cx="262" cy="262"/>
          </a:xfrm>
        </p:grpSpPr>
        <p:sp>
          <p:nvSpPr>
            <p:cNvPr id="149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1" name="Group 5"/>
          <p:cNvGrpSpPr>
            <a:grpSpLocks/>
          </p:cNvGrpSpPr>
          <p:nvPr/>
        </p:nvGrpSpPr>
        <p:grpSpPr bwMode="auto">
          <a:xfrm>
            <a:off x="3708587" y="1021202"/>
            <a:ext cx="1728192" cy="466725"/>
            <a:chOff x="752" y="1413"/>
            <a:chExt cx="1321" cy="294"/>
          </a:xfrm>
        </p:grpSpPr>
        <p:sp>
          <p:nvSpPr>
            <p:cNvPr id="15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8DDA">
                    <a:gamma/>
                    <a:shade val="79216"/>
                    <a:invGamma/>
                  </a:srgbClr>
                </a:gs>
                <a:gs pos="50000">
                  <a:srgbClr val="4E8DDA"/>
                </a:gs>
                <a:gs pos="100000">
                  <a:srgbClr val="4E8DDA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5" name="矩形 154"/>
          <p:cNvSpPr/>
          <p:nvPr/>
        </p:nvSpPr>
        <p:spPr>
          <a:xfrm>
            <a:off x="3996646" y="1093222"/>
            <a:ext cx="1107527" cy="369098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囤地現象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6" name="Group 5"/>
          <p:cNvGrpSpPr>
            <a:grpSpLocks/>
          </p:cNvGrpSpPr>
          <p:nvPr/>
        </p:nvGrpSpPr>
        <p:grpSpPr bwMode="auto">
          <a:xfrm>
            <a:off x="6228867" y="1021202"/>
            <a:ext cx="1728192" cy="466725"/>
            <a:chOff x="752" y="1413"/>
            <a:chExt cx="1321" cy="294"/>
          </a:xfrm>
        </p:grpSpPr>
        <p:sp>
          <p:nvSpPr>
            <p:cNvPr id="157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8DDA">
                    <a:gamma/>
                    <a:shade val="79216"/>
                    <a:invGamma/>
                  </a:srgbClr>
                </a:gs>
                <a:gs pos="50000">
                  <a:srgbClr val="4E8DDA"/>
                </a:gs>
                <a:gs pos="100000">
                  <a:srgbClr val="4E8DDA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6345999" y="1092330"/>
            <a:ext cx="1338360" cy="369098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地價</a:t>
            </a:r>
            <a:r>
              <a:rPr lang="zh-TW" altLang="en-US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談不攏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1" name="Group 5"/>
          <p:cNvGrpSpPr>
            <a:grpSpLocks/>
          </p:cNvGrpSpPr>
          <p:nvPr/>
        </p:nvGrpSpPr>
        <p:grpSpPr bwMode="auto">
          <a:xfrm>
            <a:off x="1476339" y="1602643"/>
            <a:ext cx="2808312" cy="466725"/>
            <a:chOff x="752" y="1413"/>
            <a:chExt cx="1321" cy="294"/>
          </a:xfrm>
        </p:grpSpPr>
        <p:sp>
          <p:nvSpPr>
            <p:cNvPr id="16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8DDA">
                    <a:gamma/>
                    <a:shade val="79216"/>
                    <a:invGamma/>
                  </a:srgbClr>
                </a:gs>
                <a:gs pos="50000">
                  <a:srgbClr val="4E8DDA"/>
                </a:gs>
                <a:gs pos="100000">
                  <a:srgbClr val="4E8DDA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5" name="矩形 164"/>
          <p:cNvSpPr/>
          <p:nvPr/>
        </p:nvSpPr>
        <p:spPr>
          <a:xfrm>
            <a:off x="1688135" y="1669285"/>
            <a:ext cx="2030857" cy="369098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既有園區公設老舊</a:t>
            </a:r>
            <a:endParaRPr lang="zh-TW" altLang="en-US" b="1" kern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Microsoft JhengHei" charset="-120"/>
            </a:endParaRPr>
          </a:p>
        </p:txBody>
      </p:sp>
      <p:grpSp>
        <p:nvGrpSpPr>
          <p:cNvPr id="166" name="Group 21"/>
          <p:cNvGrpSpPr>
            <a:grpSpLocks/>
          </p:cNvGrpSpPr>
          <p:nvPr/>
        </p:nvGrpSpPr>
        <p:grpSpPr bwMode="auto">
          <a:xfrm>
            <a:off x="3348547" y="1181071"/>
            <a:ext cx="168275" cy="168275"/>
            <a:chOff x="2928" y="2208"/>
            <a:chExt cx="262" cy="262"/>
          </a:xfrm>
        </p:grpSpPr>
        <p:sp>
          <p:nvSpPr>
            <p:cNvPr id="167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9" name="Group 21"/>
          <p:cNvGrpSpPr>
            <a:grpSpLocks/>
          </p:cNvGrpSpPr>
          <p:nvPr/>
        </p:nvGrpSpPr>
        <p:grpSpPr bwMode="auto">
          <a:xfrm>
            <a:off x="5724811" y="1165260"/>
            <a:ext cx="168275" cy="168275"/>
            <a:chOff x="2928" y="2208"/>
            <a:chExt cx="262" cy="262"/>
          </a:xfrm>
        </p:grpSpPr>
        <p:sp>
          <p:nvSpPr>
            <p:cNvPr id="170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2" name="Group 5"/>
          <p:cNvGrpSpPr>
            <a:grpSpLocks/>
          </p:cNvGrpSpPr>
          <p:nvPr/>
        </p:nvGrpSpPr>
        <p:grpSpPr bwMode="auto">
          <a:xfrm>
            <a:off x="4500675" y="1602643"/>
            <a:ext cx="3528392" cy="466725"/>
            <a:chOff x="752" y="1413"/>
            <a:chExt cx="1321" cy="294"/>
          </a:xfrm>
        </p:grpSpPr>
        <p:sp>
          <p:nvSpPr>
            <p:cNvPr id="173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8DDA">
                    <a:gamma/>
                    <a:shade val="79216"/>
                    <a:invGamma/>
                  </a:srgbClr>
                </a:gs>
                <a:gs pos="50000">
                  <a:srgbClr val="4E8DDA"/>
                </a:gs>
                <a:gs pos="100000">
                  <a:srgbClr val="4E8DDA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6" name="矩形 175"/>
          <p:cNvSpPr/>
          <p:nvPr/>
        </p:nvSpPr>
        <p:spPr>
          <a:xfrm>
            <a:off x="4572712" y="1696630"/>
            <a:ext cx="3415851" cy="369098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/>
          <a:p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都會型工業區</a:t>
            </a:r>
            <a:r>
              <a:rPr lang="zh-TW" altLang="en-US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更</a:t>
            </a:r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新</a:t>
            </a:r>
            <a:r>
              <a:rPr lang="zh-TW" altLang="en-US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項目</a:t>
            </a:r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Microsoft JhengHei" charset="-120"/>
              </a:rPr>
              <a:t>不符需求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7" name="Group 21"/>
          <p:cNvGrpSpPr>
            <a:grpSpLocks/>
          </p:cNvGrpSpPr>
          <p:nvPr/>
        </p:nvGrpSpPr>
        <p:grpSpPr bwMode="auto">
          <a:xfrm>
            <a:off x="1188307" y="1757135"/>
            <a:ext cx="168275" cy="168275"/>
            <a:chOff x="2928" y="2208"/>
            <a:chExt cx="262" cy="262"/>
          </a:xfrm>
        </p:grpSpPr>
        <p:sp>
          <p:nvSpPr>
            <p:cNvPr id="17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0" name="Group 21"/>
          <p:cNvGrpSpPr>
            <a:grpSpLocks/>
          </p:cNvGrpSpPr>
          <p:nvPr/>
        </p:nvGrpSpPr>
        <p:grpSpPr bwMode="auto">
          <a:xfrm>
            <a:off x="4284655" y="1757135"/>
            <a:ext cx="168275" cy="168275"/>
            <a:chOff x="2928" y="2208"/>
            <a:chExt cx="262" cy="262"/>
          </a:xfrm>
        </p:grpSpPr>
        <p:sp>
          <p:nvSpPr>
            <p:cNvPr id="181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3" name="文字方塊 182"/>
          <p:cNvSpPr txBox="1"/>
          <p:nvPr/>
        </p:nvSpPr>
        <p:spPr>
          <a:xfrm>
            <a:off x="1448966" y="5542285"/>
            <a:ext cx="1352787" cy="584541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大作法</a:t>
            </a:r>
          </a:p>
        </p:txBody>
      </p:sp>
      <p:sp>
        <p:nvSpPr>
          <p:cNvPr id="184" name="文字方塊 183"/>
          <p:cNvSpPr txBox="1"/>
          <p:nvPr/>
        </p:nvSpPr>
        <p:spPr>
          <a:xfrm>
            <a:off x="4185266" y="5520866"/>
            <a:ext cx="1352787" cy="584541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大作法</a:t>
            </a:r>
          </a:p>
        </p:txBody>
      </p:sp>
      <p:sp>
        <p:nvSpPr>
          <p:cNvPr id="185" name="文字方塊 184"/>
          <p:cNvSpPr txBox="1"/>
          <p:nvPr/>
        </p:nvSpPr>
        <p:spPr>
          <a:xfrm>
            <a:off x="6905982" y="5509637"/>
            <a:ext cx="1352787" cy="584541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大作法</a:t>
            </a:r>
          </a:p>
        </p:txBody>
      </p:sp>
      <p:sp>
        <p:nvSpPr>
          <p:cNvPr id="186" name="投影片編號版面配置區 18"/>
          <p:cNvSpPr txBox="1">
            <a:spLocks/>
          </p:cNvSpPr>
          <p:nvPr/>
        </p:nvSpPr>
        <p:spPr>
          <a:xfrm>
            <a:off x="6983214" y="6492875"/>
            <a:ext cx="2133600" cy="365125"/>
          </a:xfrm>
          <a:prstGeom prst="rect">
            <a:avLst/>
          </a:prstGeom>
        </p:spPr>
        <p:txBody>
          <a:bodyPr lIns="91208" tIns="45604" rIns="91208" bIns="45604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DA0BB7-265A-403C-9275-D587AB510EDC}" type="slidenum">
              <a:rPr lang="zh-TW" altLang="en-US" sz="1200">
                <a:solidFill>
                  <a:prstClr val="black">
                    <a:tint val="75000"/>
                  </a:prstClr>
                </a:solidFill>
              </a:rPr>
              <a:pPr algn="r"/>
              <a:t>10</a:t>
            </a:fld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556835" y="101489"/>
            <a:ext cx="8229600" cy="796950"/>
          </a:xfrm>
          <a:prstGeom prst="rect">
            <a:avLst/>
          </a:prstGeom>
        </p:spPr>
        <p:txBody>
          <a:bodyPr lIns="91208" tIns="45604" rIns="91208" bIns="4560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一、務實改善五缺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缺人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en-US" altLang="zh-TW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582777"/>
              </p:ext>
            </p:extLst>
          </p:nvPr>
        </p:nvGraphicFramePr>
        <p:xfrm>
          <a:off x="252047" y="836756"/>
          <a:ext cx="8667022" cy="5908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601"/>
                <a:gridCol w="2304256"/>
                <a:gridCol w="360040"/>
                <a:gridCol w="2376264"/>
                <a:gridCol w="216024"/>
                <a:gridCol w="2258837"/>
              </a:tblGrid>
              <a:tr h="853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缺人</a:t>
                      </a: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工</a:t>
                      </a: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現況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0500" marR="0" lvl="0" indent="-19050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altLang="zh-TW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5+2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產業</a:t>
                      </a:r>
                      <a:r>
                        <a:rPr lang="zh-TW" alt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人才招募不易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：據各部會重點產業人才供需調查，智慧機械、亞洲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‧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矽谷等產業所需人才，以軟體設計、電子工程、系統分析等領域為主，多數面臨招募困難 </a:t>
                      </a:r>
                      <a:r>
                        <a:rPr lang="zh-TW" altLang="zh-TW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90500" marR="0" lvl="0" indent="-19050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TW" altLang="zh-TW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產業人力短缺現象的主要原因包括：「</a:t>
                      </a:r>
                      <a:r>
                        <a:rPr lang="zh-TW" altLang="zh-TW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勞動力供給不足</a:t>
                      </a:r>
                      <a:r>
                        <a:rPr lang="zh-TW" altLang="zh-TW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」、「</a:t>
                      </a:r>
                      <a:r>
                        <a:rPr lang="zh-TW" altLang="zh-TW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工作條件不具吸引力</a:t>
                      </a:r>
                      <a:r>
                        <a:rPr lang="zh-TW" altLang="zh-TW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」，以及「</a:t>
                      </a:r>
                      <a:r>
                        <a:rPr lang="zh-TW" altLang="zh-TW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學用落差技能不合</a:t>
                      </a:r>
                      <a:r>
                        <a:rPr lang="zh-TW" altLang="zh-TW" sz="14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zh-TW" alt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685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8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缺人</a:t>
                      </a:r>
                      <a:endParaRPr lang="en-US" altLang="zh-TW" sz="1400" b="1" dirty="0" smtClean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政策方向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留才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攬才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育才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46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與本部相關</a:t>
                      </a:r>
                      <a:endParaRPr lang="en-US" altLang="zh-TW" sz="1400" b="1" dirty="0" smtClean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之具體措施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2400" indent="-152400" algn="l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修正公布「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產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業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創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條例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65113" lvl="1" indent="-179388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員工獎酬股票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」於取得當年度依時價計算</a:t>
                      </a:r>
                      <a:r>
                        <a:rPr lang="en-US" altLang="zh-TW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限額內，可選擇「實際轉讓時課稅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緩課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en-US" altLang="zh-TW" sz="1200" dirty="0" smtClean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65113" lvl="1" indent="-179388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技術入股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」放寬為可選擇「實際轉讓時課稅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緩課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en-US" altLang="zh-TW" sz="1200" dirty="0" smtClean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65113" lvl="1" indent="-179388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有限合夥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組織創業投資事業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符合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一定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要件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者，可適用「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透視個體概念課稅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」優惠。</a:t>
                      </a:r>
                      <a:endParaRPr lang="en-US" altLang="zh-TW" sz="1200" dirty="0" smtClean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52400" indent="-152400" algn="l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研擬修正「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公司法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將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員工獎酬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工具之發放對象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擴及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控制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公司及從屬公司之員工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TW" sz="12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5240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國家級單一攬才入口網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Contact Taiwan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」網路媒合人才平臺提升至</a:t>
                      </a:r>
                      <a:r>
                        <a:rPr lang="zh-TW" altLang="en-US" sz="12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國家級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2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單一攬才入口網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152400" indent="-15240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鬆綁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跨國企業外籍幹部調臺任職</a:t>
                      </a: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受訓</a:t>
                      </a: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，建立新南向人才雙向交流機制。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勞動部、經濟部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4396" marR="84396" marT="45727" marB="45727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2400" indent="-15240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企業協力教學</a:t>
                      </a:r>
                      <a:endParaRPr lang="en-US" altLang="zh-TW" sz="14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52400" indent="0" algn="l" defTabSz="914400" rtl="0" eaLnBrk="1" latinLnBrk="0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zh-TW" altLang="en-US" sz="12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公協會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zh-TW" altLang="en-US" sz="12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科系及課程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調整</a:t>
                      </a:r>
                      <a:r>
                        <a:rPr lang="zh-TW" altLang="en-US" sz="12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建議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，促進會員廠商提供學校所需</a:t>
                      </a:r>
                      <a:r>
                        <a:rPr lang="zh-TW" altLang="en-US" sz="12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業師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、教材、設備。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經濟部、教育部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52400" indent="-15240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擴大推動「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產業人才能力鑑定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en-US" altLang="zh-TW" sz="12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52400" indent="-15240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千人智慧科技菁英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科技部、經濟部、教育部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52400" marR="0" indent="-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萬人智慧應用先鋒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經濟部、科技部、教育部、勞動部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 。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175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缺工</a:t>
                      </a:r>
                      <a:endParaRPr lang="en-US" altLang="zh-TW" sz="1400" b="1" dirty="0" smtClean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政策方向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媒合就業，開發勞動力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改善低薪，創造友善職場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產學雙贏，縮短學用落差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32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與本部相關</a:t>
                      </a:r>
                      <a:endParaRPr lang="en-US" altLang="zh-TW" sz="1400" b="1" dirty="0" smtClean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之具體措施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成立重點產業及重大投資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跨部會人力供需平臺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，專案媒合產業人力。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經濟部、教育部、勞動部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促進產業升級：爭取經費擴大辦理研發補助或輔導，協助廠商導入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自動化或智慧製造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，建立精實彈性生產模式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等</a:t>
                      </a:r>
                      <a:endParaRPr lang="en-US" altLang="zh-TW" sz="12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推廣製造業優質工作形象系列活動，深化民眾對製造業工作環境之認識，引領勞動力回流製造業。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鼓勵產學合作推動學生校外實習，並改善實習環境。針對特定缺工產業，開放學校透過「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外加名額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」擴大辦理各類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產學合作專班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，每年至少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名。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教育部、經濟部</a:t>
                      </a:r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396" marR="84396" marT="45727" marB="4572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46912" y="6492933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56835" y="101489"/>
            <a:ext cx="8229600" cy="796950"/>
          </a:xfrm>
          <a:prstGeom prst="rect">
            <a:avLst/>
          </a:prstGeom>
        </p:spPr>
        <p:txBody>
          <a:bodyPr lIns="91208" tIns="45604" rIns="91208" bIns="4560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一、務實改善五缺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宣導說明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en-US" altLang="zh-TW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6182" y="980728"/>
            <a:ext cx="8333911" cy="12241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44793" y="1004535"/>
            <a:ext cx="76933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為使產業界瞭解政府針對五缺各項議題對策作法，自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(107)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止，於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北中南東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重要產業園區、科學園區及加工出口區，舉辦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說明會，</a:t>
            </a:r>
            <a:r>
              <a:rPr lang="zh-TW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人次參與，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廠商關切問題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主要著重在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缺地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缺人才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缺工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，共有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建言。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85309" y="1171367"/>
            <a:ext cx="576000" cy="8590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 anchor="b">
            <a:spAutoFit/>
          </a:bodyPr>
          <a:lstStyle/>
          <a:p>
            <a:pPr algn="dist">
              <a:lnSpc>
                <a:spcPts val="3700"/>
              </a:lnSpc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</a:p>
        </p:txBody>
      </p:sp>
      <p:sp>
        <p:nvSpPr>
          <p:cNvPr id="9" name="矩形 8"/>
          <p:cNvSpPr/>
          <p:nvPr/>
        </p:nvSpPr>
        <p:spPr>
          <a:xfrm>
            <a:off x="352295" y="980728"/>
            <a:ext cx="603723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878593" y="2742096"/>
            <a:ext cx="7825788" cy="163224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5" name="文字方塊 14"/>
          <p:cNvSpPr txBox="1"/>
          <p:nvPr/>
        </p:nvSpPr>
        <p:spPr>
          <a:xfrm>
            <a:off x="950600" y="2935487"/>
            <a:ext cx="77152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運用閒置國營事業土地資源開發園區，同時提供完善的生活機能與交通作為配套；閒置園區土地強制拍賣機制、容積獎勵及認定標準宜清楚。</a:t>
            </a:r>
          </a:p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檢討園區用地只租不售政策是否切合產業界需求，希望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長期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持有土地以利相關設備投資規劃。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100"/>
              </a:lnSpc>
              <a:buFont typeface="+mj-lt"/>
              <a:buAutoNum type="arabicPeriod" startAt="3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調整國土規劃政策，輔導非法工廠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合法化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366183" y="2742097"/>
            <a:ext cx="502167" cy="1632246"/>
          </a:xfrm>
          <a:prstGeom prst="roundRect">
            <a:avLst>
              <a:gd name="adj" fmla="val 12271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just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業 者  建  言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 bwMode="auto">
          <a:xfrm>
            <a:off x="366184" y="2332052"/>
            <a:ext cx="1181480" cy="410044"/>
          </a:xfrm>
          <a:prstGeom prst="roundRect">
            <a:avLst>
              <a:gd name="adj" fmla="val 12271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defTabSz="914400">
              <a:lnSpc>
                <a:spcPct val="1400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缺地</a:t>
            </a:r>
            <a:endParaRPr lang="en-US" altLang="zh-TW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874306" y="4386749"/>
            <a:ext cx="7825788" cy="176932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25" name="圓角矩形 24"/>
          <p:cNvSpPr/>
          <p:nvPr/>
        </p:nvSpPr>
        <p:spPr bwMode="auto">
          <a:xfrm>
            <a:off x="366184" y="4386749"/>
            <a:ext cx="507116" cy="1769325"/>
          </a:xfrm>
          <a:prstGeom prst="roundRect">
            <a:avLst>
              <a:gd name="adj" fmla="val 12271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   應   做   法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50600" y="4447914"/>
            <a:ext cx="77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本部對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有效運用閒置土地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及相關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強制拍賣機制容積率獎勵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及認定計畫，均訂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有明確基準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，以利方案推動。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針對部分產業希望長期持有土地部分，以「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租售併行，出租優於出售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」釋出產業用地提供廠商使用。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輔導非法工廠合法化，於輔導期間（至</a:t>
            </a:r>
            <a:r>
              <a:rPr lang="en-US" altLang="zh-TW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109.6.2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前）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排除土地管制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建築法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規相關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處罰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，以協助未登記工廠合法繼續經營。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1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279698"/>
            <a:ext cx="2133600" cy="365125"/>
          </a:xfrm>
        </p:spPr>
        <p:txBody>
          <a:bodyPr/>
          <a:lstStyle/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56835" y="101489"/>
            <a:ext cx="8229600" cy="796950"/>
          </a:xfrm>
          <a:prstGeom prst="rect">
            <a:avLst/>
          </a:prstGeom>
        </p:spPr>
        <p:txBody>
          <a:bodyPr lIns="91208" tIns="45604" rIns="91208" bIns="4560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一、務實改善五缺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宣導說明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en-US" altLang="zh-TW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899593" y="871667"/>
            <a:ext cx="7825788" cy="126664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7" name="圓角矩形 6"/>
          <p:cNvSpPr/>
          <p:nvPr/>
        </p:nvSpPr>
        <p:spPr bwMode="auto">
          <a:xfrm>
            <a:off x="387183" y="858471"/>
            <a:ext cx="502167" cy="1279841"/>
          </a:xfrm>
          <a:prstGeom prst="roundRect">
            <a:avLst>
              <a:gd name="adj" fmla="val 12271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just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業者建言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95507" y="2141335"/>
            <a:ext cx="7825788" cy="131330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0" name="圓角矩形 9"/>
          <p:cNvSpPr/>
          <p:nvPr/>
        </p:nvSpPr>
        <p:spPr bwMode="auto">
          <a:xfrm>
            <a:off x="387385" y="2141335"/>
            <a:ext cx="507116" cy="1313304"/>
          </a:xfrm>
          <a:prstGeom prst="roundRect">
            <a:avLst>
              <a:gd name="adj" fmla="val 12271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just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 應 做 法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387183" y="587338"/>
            <a:ext cx="1160481" cy="410044"/>
          </a:xfrm>
          <a:prstGeom prst="roundRect">
            <a:avLst>
              <a:gd name="adj" fmla="val 12271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defTabSz="914400">
              <a:lnSpc>
                <a:spcPct val="1400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缺水</a:t>
            </a:r>
            <a:endParaRPr lang="en-US" altLang="zh-TW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1600" y="1028604"/>
            <a:ext cx="7715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強化水源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支援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調度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、提升農業用水、工業再生水使用效率並降低自來水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漏水率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問題。</a:t>
            </a: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協助解決彰濱工業區水壓低，夏季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供水不足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加速辦理板二計畫北水南送及曾文南化聯通管工程等個案。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2144344"/>
            <a:ext cx="7715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本部為確保供水穩定安全，採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開源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節流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調度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、及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備援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方式辦理。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本部評估透過福馬圳供水工程、福田再生水供應彰濱管線工程，合計彰濱工業區供水能力最大達每日</a:t>
            </a:r>
            <a:r>
              <a:rPr lang="en-US" altLang="zh-TW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10.4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萬噸，足夠供應電鍍專區之進駐需求。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板二計畫預定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完工，屆時桃園地區供水將更加穩定；南科園區部分，本部已於</a:t>
            </a:r>
            <a:r>
              <a:rPr lang="en-US" altLang="zh-TW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年底核定新增用水計畫，全力滿足用水穩定。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899593" y="3815322"/>
            <a:ext cx="7825788" cy="124851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5" name="圓角矩形 14"/>
          <p:cNvSpPr/>
          <p:nvPr/>
        </p:nvSpPr>
        <p:spPr bwMode="auto">
          <a:xfrm>
            <a:off x="387183" y="3815322"/>
            <a:ext cx="502167" cy="1248519"/>
          </a:xfrm>
          <a:prstGeom prst="roundRect">
            <a:avLst>
              <a:gd name="adj" fmla="val 12271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just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業者建言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387385" y="3519079"/>
            <a:ext cx="1160279" cy="410044"/>
          </a:xfrm>
          <a:prstGeom prst="roundRect">
            <a:avLst>
              <a:gd name="adj" fmla="val 12271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defTabSz="914400">
              <a:lnSpc>
                <a:spcPct val="1400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缺電</a:t>
            </a:r>
            <a:endParaRPr lang="en-US" altLang="zh-TW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895306" y="5063179"/>
            <a:ext cx="7825788" cy="158098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8" name="圓角矩形 17"/>
          <p:cNvSpPr/>
          <p:nvPr/>
        </p:nvSpPr>
        <p:spPr bwMode="auto">
          <a:xfrm>
            <a:off x="387184" y="5054634"/>
            <a:ext cx="507116" cy="1580982"/>
          </a:xfrm>
          <a:prstGeom prst="roundRect">
            <a:avLst>
              <a:gd name="adj" fmla="val 12271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just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  應  做  法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71600" y="3983075"/>
            <a:ext cx="7715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提高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再生能源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電力供應的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穩定性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；管控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電源開發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計畫進度；工業區設置區域型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發電設備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用電需求規劃應考量經濟景氣、台商回流投資、電動車使用需求。</a:t>
            </a: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太陽光電獎勵機制之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回饋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時間冗長，建議縮短。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1600" y="5057015"/>
            <a:ext cx="77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本部全力確保電力供應穩定，執行「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多元創能增加供給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積極節能全民參與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靈活調度智慧儲能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」三大策略及相關細項措施。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有關用電因應景氣，台商回流、電動車使用等因素，本部取得階段性目標及相關參數，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持續檢討電力供需規劃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，以維系統供電穩定。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太陽光電獎勵機制回饋時間長，本部訂有完整具公信力數據，佐以市場實際成交價格，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訂定合理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標竿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費率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，以建立民眾、營運廠商雙贏模式。</a:t>
            </a:r>
          </a:p>
        </p:txBody>
      </p:sp>
      <p:sp>
        <p:nvSpPr>
          <p:cNvPr id="21" name="投影片編號版面配置區 3"/>
          <p:cNvSpPr txBox="1">
            <a:spLocks/>
          </p:cNvSpPr>
          <p:nvPr/>
        </p:nvSpPr>
        <p:spPr>
          <a:xfrm>
            <a:off x="7010400" y="6356612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/>
        </p:nvSpPr>
        <p:spPr bwMode="auto">
          <a:xfrm>
            <a:off x="382234" y="675652"/>
            <a:ext cx="507116" cy="1016220"/>
          </a:xfrm>
          <a:prstGeom prst="roundRect">
            <a:avLst>
              <a:gd name="adj" fmla="val 122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  <a:alpha val="72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ctr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業者建言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5902879"/>
            <a:ext cx="2133600" cy="365125"/>
          </a:xfrm>
        </p:spPr>
        <p:txBody>
          <a:bodyPr/>
          <a:lstStyle/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56835" y="-35246"/>
            <a:ext cx="8229600" cy="796950"/>
          </a:xfrm>
          <a:prstGeom prst="rect">
            <a:avLst/>
          </a:prstGeom>
        </p:spPr>
        <p:txBody>
          <a:bodyPr lIns="91208" tIns="45604" rIns="91208" bIns="4560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一、務實改善五缺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宣導說明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(3/3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30000"/>
              </a:lnSpc>
              <a:defRPr/>
            </a:pP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6553200" y="5902879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99593" y="675652"/>
            <a:ext cx="7825788" cy="100726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  <a:alpha val="72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9" name="文字方塊 8"/>
          <p:cNvSpPr txBox="1"/>
          <p:nvPr/>
        </p:nvSpPr>
        <p:spPr>
          <a:xfrm>
            <a:off x="971600" y="817125"/>
            <a:ext cx="7715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重新定位技職教育，加強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產學合作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，培育產業界所需實務人才，並協助業者申請產學合作、企業人才培訓等事務。</a:t>
            </a:r>
          </a:p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因應人工智慧發展，投入資源培養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跨領域人才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387184" y="363229"/>
            <a:ext cx="1088472" cy="410044"/>
          </a:xfrm>
          <a:prstGeom prst="roundRect">
            <a:avLst>
              <a:gd name="adj" fmla="val 12271"/>
            </a:avLst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defTabSz="914400">
              <a:lnSpc>
                <a:spcPct val="1400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缺人才</a:t>
            </a:r>
            <a:endParaRPr lang="en-US" altLang="zh-TW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899593" y="1691872"/>
            <a:ext cx="7825788" cy="135018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  <a:alpha val="72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3" name="圓角矩形 12"/>
          <p:cNvSpPr/>
          <p:nvPr/>
        </p:nvSpPr>
        <p:spPr bwMode="auto">
          <a:xfrm>
            <a:off x="382234" y="1691872"/>
            <a:ext cx="507116" cy="1350185"/>
          </a:xfrm>
          <a:prstGeom prst="roundRect">
            <a:avLst>
              <a:gd name="adj" fmla="val 122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  <a:alpha val="72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ctr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 應 做 法</a:t>
            </a:r>
            <a:endParaRPr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71600" y="1682734"/>
            <a:ext cx="77152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政府盤點產業各階層人才需求，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整合資源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協助廠商，推動產業公協會整合科系名額及課程調整建議，提供學校所需業師、教材、設備，以促進產業與學校深度交流。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1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政府各部門透過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科技人才培養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計畫，設立</a:t>
            </a:r>
            <a:r>
              <a:rPr lang="en-US" altLang="zh-TW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相關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研發中心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，並培訓企業員工智慧科技應用技能等方式，期培育跨領域專業人才。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899593" y="3337813"/>
            <a:ext cx="7825788" cy="130204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6" name="文字方塊 15"/>
          <p:cNvSpPr txBox="1"/>
          <p:nvPr/>
        </p:nvSpPr>
        <p:spPr>
          <a:xfrm>
            <a:off x="971600" y="3521602"/>
            <a:ext cx="7715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鬆綁外勞政策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，修正外勞進用比例。</a:t>
            </a: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調整請領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失業給付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的程序，避免廠商被無就業意願的勞工干擾徵才。</a:t>
            </a: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研擬勞動派遣專法，解決產業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淡旺季缺工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問題。</a:t>
            </a: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友善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女性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職場工作環境。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387183" y="3337813"/>
            <a:ext cx="502167" cy="1302043"/>
          </a:xfrm>
          <a:prstGeom prst="roundRect">
            <a:avLst>
              <a:gd name="adj" fmla="val 122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just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業者建言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 bwMode="auto">
          <a:xfrm>
            <a:off x="429273" y="3101141"/>
            <a:ext cx="1118391" cy="410044"/>
          </a:xfrm>
          <a:prstGeom prst="roundRect">
            <a:avLst>
              <a:gd name="adj" fmla="val 12271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defTabSz="914400">
              <a:lnSpc>
                <a:spcPct val="1400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缺工</a:t>
            </a:r>
            <a:endParaRPr lang="en-US" altLang="zh-TW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895306" y="4627903"/>
            <a:ext cx="7825788" cy="215273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20" name="圓角矩形 19"/>
          <p:cNvSpPr/>
          <p:nvPr/>
        </p:nvSpPr>
        <p:spPr bwMode="auto">
          <a:xfrm>
            <a:off x="387184" y="4637428"/>
            <a:ext cx="507116" cy="2152739"/>
          </a:xfrm>
          <a:prstGeom prst="roundRect">
            <a:avLst>
              <a:gd name="adj" fmla="val 122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lIns="18000" tIns="10800" rIns="18000" bIns="10800" anchor="ctr"/>
          <a:lstStyle/>
          <a:p>
            <a:pPr algn="just">
              <a:lnSpc>
                <a:spcPts val="1900"/>
              </a:lnSpc>
              <a:spcBef>
                <a:spcPct val="30000"/>
              </a:spcBef>
              <a:buClr>
                <a:srgbClr val="1B34B1"/>
              </a:buClr>
              <a:buSzPct val="80000"/>
              <a:tabLst>
                <a:tab pos="1074738" algn="l"/>
              </a:tabLs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     應     做     法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71600" y="4649416"/>
            <a:ext cx="771520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為不影響國人就業機會，勞動部採取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補充性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方式開放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引進外勞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，目前針對</a:t>
            </a:r>
            <a:r>
              <a:rPr lang="en-US" altLang="zh-TW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3K3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班及照顧服務業，有產業缺工獎助，希望各廠商多加運用。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勞動部就業服務中心將嚴予把關，但還是希望企業給有就業意願的勞工一些機會，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本國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勞工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再次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就業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勞動派遣等非典型就業為勞動部重要課題，未來會持續討論，產生共識後才有利於後續法制作業事宜。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9875" indent="-269875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勞動部已有些政策在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協助婦女走入職場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，甚至協調企業透過職務調整，使婦女就業更加容易，亦有補助企業設置托育設施。</a:t>
            </a:r>
          </a:p>
        </p:txBody>
      </p:sp>
      <p:sp>
        <p:nvSpPr>
          <p:cNvPr id="23" name="投影片編號版面配置區 3"/>
          <p:cNvSpPr txBox="1">
            <a:spLocks/>
          </p:cNvSpPr>
          <p:nvPr/>
        </p:nvSpPr>
        <p:spPr>
          <a:xfrm>
            <a:off x="6978155" y="6415517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="" xmlns:a16="http://schemas.microsoft.com/office/drawing/2014/main" id="{45A45BE0-2B87-4760-B8A9-2F44259C3119}"/>
              </a:ext>
            </a:extLst>
          </p:cNvPr>
          <p:cNvSpPr txBox="1">
            <a:spLocks/>
          </p:cNvSpPr>
          <p:nvPr/>
        </p:nvSpPr>
        <p:spPr>
          <a:xfrm>
            <a:off x="323528" y="9"/>
            <a:ext cx="8229600" cy="66573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強化招商中心功能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2800" b="1" dirty="0">
              <a:solidFill>
                <a:srgbClr val="FF00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2490" y="6524150"/>
            <a:ext cx="2133600" cy="365125"/>
          </a:xfrm>
        </p:spPr>
        <p:txBody>
          <a:bodyPr/>
          <a:lstStyle/>
          <a:p>
            <a:fld id="{F72AADAD-9DD3-4ECD-8EC3-3963980F1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7059" y="2564904"/>
            <a:ext cx="8575422" cy="41044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lIns="91208" tIns="45604" rIns="91208" bIns="45604" rtlCol="0" anchor="b" anchorCtr="0"/>
          <a:lstStyle/>
          <a:p>
            <a:pPr marL="71258"/>
            <a:endParaRPr lang="en-US" altLang="zh-TW" sz="20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060" y="836712"/>
            <a:ext cx="8575420" cy="12477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91208" tIns="45604" rIns="91208" bIns="45604" rtlCol="0" anchor="b" anchorCtr="0"/>
          <a:lstStyle/>
          <a:p>
            <a:pPr marL="356272" indent="-2850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新加坡規模小，但招商績效優異。</a:t>
            </a:r>
            <a:endParaRPr lang="en-US" altLang="zh-TW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6272" indent="-2850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我國招商單位分散、多頭馬車。</a:t>
            </a:r>
            <a:endParaRPr lang="en-US" altLang="zh-TW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6272" indent="-2850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招商中心人力少、資源不足，功能有待提升。</a:t>
            </a:r>
            <a:endParaRPr lang="zh-TW" altLang="zh-TW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22061" y="665739"/>
            <a:ext cx="3789899" cy="384051"/>
          </a:xfrm>
          <a:prstGeom prst="round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lIns="91208" tIns="45604" rIns="91208" bIns="45604" rtlCol="0" anchor="ctr"/>
          <a:lstStyle/>
          <a:p>
            <a:pPr marL="178928"/>
            <a:r>
              <a:rPr lang="zh-TW" altLang="en-US" sz="20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　會　期　待　與　檢　討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35252"/>
              </p:ext>
            </p:extLst>
          </p:nvPr>
        </p:nvGraphicFramePr>
        <p:xfrm>
          <a:off x="392359" y="2780928"/>
          <a:ext cx="8424937" cy="3724902"/>
        </p:xfrm>
        <a:graphic>
          <a:graphicData uri="http://schemas.openxmlformats.org/drawingml/2006/table">
            <a:tbl>
              <a:tblPr firstRow="1" bandRow="1"/>
              <a:tblGrid>
                <a:gridCol w="651307"/>
                <a:gridCol w="3888432"/>
                <a:gridCol w="3885198"/>
              </a:tblGrid>
              <a:tr h="467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ＥＤＢ（經濟發展局）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 商 中 心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8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組織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獨立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行政法人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機構，有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招商自主權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委辦單位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，以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協調投資障礙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為主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530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派駐全球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城市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直屬駐外據點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專責招商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國外招商部分，搭配經濟部在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城市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駐外單位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兼作招商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年度經費：約新臺幣</a:t>
                      </a:r>
                      <a:r>
                        <a:rPr lang="en-US" altLang="zh-TW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38.5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投資基金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超過新臺幣</a:t>
                      </a:r>
                      <a:r>
                        <a:rPr lang="en-US" altLang="zh-TW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1,100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億元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年度經費：新臺幣</a:t>
                      </a:r>
                      <a:r>
                        <a:rPr lang="en-US" altLang="zh-TW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4,150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368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招商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作法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indent="-174625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鎖定目標，鍥而不捨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363" lvl="1" indent="-185738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有據點：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駐外人員直接招商</a:t>
                      </a:r>
                      <a:endParaRPr lang="en-US" altLang="zh-TW" sz="1600" b="1" dirty="0" smtClean="0">
                        <a:solidFill>
                          <a:srgbClr val="CC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363" lvl="1" indent="-185738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無據點：國內派員</a:t>
                      </a: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密集出國招商</a:t>
                      </a:r>
                      <a:endParaRPr lang="en-US" altLang="zh-TW" sz="1600" b="1" dirty="0" smtClean="0">
                        <a:solidFill>
                          <a:srgbClr val="CC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4625" lvl="0" indent="-174625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600" b="1" kern="1200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有權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依投資案及競爭國，</a:t>
                      </a:r>
                      <a:r>
                        <a:rPr lang="zh-TW" altLang="en-US" sz="1600" b="1" kern="1200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決定投資優惠</a:t>
                      </a:r>
                      <a:endParaRPr lang="zh-TW" altLang="en-US" sz="1600" b="1" kern="1200" dirty="0">
                        <a:solidFill>
                          <a:srgbClr val="CC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indent="-174625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針對產業鏈缺口及經建計畫商機招商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363" lvl="1" indent="-185738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駐外人員兼作招商</a:t>
                      </a:r>
                      <a:endParaRPr lang="en-US" altLang="zh-TW" sz="1600" b="1" dirty="0" smtClean="0">
                        <a:solidFill>
                          <a:srgbClr val="CC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363" lvl="1" indent="-185738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出國經費不足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，一年三次參團招商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4625" lvl="0" indent="-174625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0000"/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600" b="1" kern="1200" dirty="0" smtClean="0">
                          <a:solidFill>
                            <a:srgbClr val="CC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無投資優惠決定權</a:t>
                      </a:r>
                    </a:p>
                  </a:txBody>
                  <a:tcPr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圓角矩形 16"/>
          <p:cNvSpPr/>
          <p:nvPr/>
        </p:nvSpPr>
        <p:spPr>
          <a:xfrm>
            <a:off x="431020" y="2204864"/>
            <a:ext cx="4007308" cy="559867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91208" tIns="45604" rIns="91208" bIns="45604" rtlCol="0" anchor="ctr"/>
          <a:lstStyle/>
          <a:p>
            <a:pPr marL="178928"/>
            <a:r>
              <a:rPr lang="zh-TW" altLang="en-US" sz="20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我國招商中心與新加坡</a:t>
            </a:r>
            <a:r>
              <a:rPr lang="en-US" altLang="zh-TW" sz="20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EDB</a:t>
            </a:r>
            <a:r>
              <a:rPr lang="zh-TW" altLang="en-US" sz="20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</a:p>
        </p:txBody>
      </p:sp>
    </p:spTree>
    <p:extLst>
      <p:ext uri="{BB962C8B-B14F-4D97-AF65-F5344CB8AC3E}">
        <p14:creationId xmlns:p14="http://schemas.microsoft.com/office/powerpoint/2010/main" val="25230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45A45BE0-2B87-4760-B8A9-2F44259C3119}"/>
              </a:ext>
            </a:extLst>
          </p:cNvPr>
          <p:cNvSpPr txBox="1">
            <a:spLocks/>
          </p:cNvSpPr>
          <p:nvPr/>
        </p:nvSpPr>
        <p:spPr>
          <a:xfrm>
            <a:off x="539552" y="-90259"/>
            <a:ext cx="8229600" cy="937021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強化招商中心</a:t>
            </a:r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TW" altLang="en-US" sz="2400" b="1" dirty="0">
              <a:solidFill>
                <a:srgbClr val="FF00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="" xmlns:a16="http://schemas.microsoft.com/office/drawing/2014/main" id="{37FCE7DB-7DAF-4DC2-94F3-81F450C38E8D}"/>
              </a:ext>
            </a:extLst>
          </p:cNvPr>
          <p:cNvGrpSpPr/>
          <p:nvPr/>
        </p:nvGrpSpPr>
        <p:grpSpPr>
          <a:xfrm>
            <a:off x="6022851" y="2708920"/>
            <a:ext cx="3024337" cy="3240360"/>
            <a:chOff x="409567" y="437013"/>
            <a:chExt cx="3990953" cy="2336456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3E5058E8-BD61-4EA1-BD56-7A4CB9B27F77}"/>
                </a:ext>
              </a:extLst>
            </p:cNvPr>
            <p:cNvSpPr/>
            <p:nvPr/>
          </p:nvSpPr>
          <p:spPr>
            <a:xfrm>
              <a:off x="409567" y="822060"/>
              <a:ext cx="3990953" cy="195140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342030" indent="-342030" algn="just">
                <a:lnSpc>
                  <a:spcPts val="1800"/>
                </a:lnSpc>
                <a:buFont typeface="+mj-lt"/>
                <a:buAutoNum type="arabicPeriod"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海選招商新血：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甄選優秀有活力之招商人員，合計</a:t>
              </a:r>
              <a:r>
                <a:rPr lang="en-US" altLang="zh-TW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30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名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1600" kern="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030" indent="-342030" algn="just">
                <a:lnSpc>
                  <a:spcPts val="1800"/>
                </a:lnSpc>
                <a:buFont typeface="+mj-lt"/>
                <a:buAutoNum type="arabicPeriod"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人力來源：</a:t>
              </a:r>
              <a:endParaRPr lang="en-US" altLang="zh-TW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61025" indent="-180512" algn="just">
                <a:lnSpc>
                  <a:spcPts val="1800"/>
                </a:lnSpc>
                <a:buFont typeface="Wingdings" panose="05000000000000000000" pitchFamily="2" charset="2"/>
                <a:buChar char="Ø"/>
              </a:pP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由各單位調派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資格符合之優秀公務人員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；並延攬臺大、政大、師大等校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外籍生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en-US" altLang="zh-TW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Global 1000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大名校畢業生。</a:t>
              </a:r>
              <a:endParaRPr lang="en-US" altLang="zh-TW" sz="1400" kern="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61025" indent="-180512" algn="just">
                <a:lnSpc>
                  <a:spcPts val="1800"/>
                </a:lnSpc>
                <a:buFont typeface="Wingdings" panose="05000000000000000000" pitchFamily="2" charset="2"/>
                <a:buChar char="Ø"/>
              </a:pP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涵蓋具備產業工作經驗之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資深人員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及相關科系畢業具流利外語能力之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年輕人員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1400" kern="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6" name="圓角矩形 8">
              <a:extLst>
                <a:ext uri="{FF2B5EF4-FFF2-40B4-BE49-F238E27FC236}">
                  <a16:creationId xmlns="" xmlns:a16="http://schemas.microsoft.com/office/drawing/2014/main" id="{E71C8FE9-704E-4E49-AF50-ACF47C527346}"/>
                </a:ext>
              </a:extLst>
            </p:cNvPr>
            <p:cNvSpPr/>
            <p:nvPr/>
          </p:nvSpPr>
          <p:spPr>
            <a:xfrm>
              <a:off x="409567" y="437013"/>
              <a:ext cx="3990953" cy="607391"/>
            </a:xfrm>
            <a:prstGeom prst="roundRect">
              <a:avLst/>
            </a:prstGeom>
            <a:solidFill>
              <a:srgbClr val="4BACC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海選新血翻轉刻板印象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="" xmlns:a16="http://schemas.microsoft.com/office/drawing/2014/main" id="{8138B050-48FA-4C39-A5C6-97A952A97478}"/>
              </a:ext>
            </a:extLst>
          </p:cNvPr>
          <p:cNvGrpSpPr/>
          <p:nvPr/>
        </p:nvGrpSpPr>
        <p:grpSpPr>
          <a:xfrm>
            <a:off x="3183624" y="651738"/>
            <a:ext cx="4268735" cy="1768226"/>
            <a:chOff x="546943" y="2420932"/>
            <a:chExt cx="4268735" cy="1768225"/>
          </a:xfrm>
        </p:grpSpPr>
        <p:grpSp>
          <p:nvGrpSpPr>
            <p:cNvPr id="39" name="群組 38">
              <a:extLst>
                <a:ext uri="{FF2B5EF4-FFF2-40B4-BE49-F238E27FC236}">
                  <a16:creationId xmlns="" xmlns:a16="http://schemas.microsoft.com/office/drawing/2014/main" id="{D2AFB3F5-001F-4677-B56A-A784DADDCB00}"/>
                </a:ext>
              </a:extLst>
            </p:cNvPr>
            <p:cNvGrpSpPr/>
            <p:nvPr/>
          </p:nvGrpSpPr>
          <p:grpSpPr>
            <a:xfrm>
              <a:off x="546943" y="2655319"/>
              <a:ext cx="4268735" cy="1533838"/>
              <a:chOff x="656250" y="2655319"/>
              <a:chExt cx="4268735" cy="1533838"/>
            </a:xfrm>
          </p:grpSpPr>
          <p:grpSp>
            <p:nvGrpSpPr>
              <p:cNvPr id="41" name="群組 40">
                <a:extLst>
                  <a:ext uri="{FF2B5EF4-FFF2-40B4-BE49-F238E27FC236}">
                    <a16:creationId xmlns="" xmlns:a16="http://schemas.microsoft.com/office/drawing/2014/main" id="{8DE473B6-91A9-4594-B7AF-0DE873D33337}"/>
                  </a:ext>
                </a:extLst>
              </p:cNvPr>
              <p:cNvGrpSpPr/>
              <p:nvPr/>
            </p:nvGrpSpPr>
            <p:grpSpPr>
              <a:xfrm>
                <a:off x="656250" y="2655319"/>
                <a:ext cx="2349450" cy="1533838"/>
                <a:chOff x="871328" y="2583311"/>
                <a:chExt cx="2349450" cy="1533838"/>
              </a:xfrm>
            </p:grpSpPr>
            <p:grpSp>
              <p:nvGrpSpPr>
                <p:cNvPr id="49" name="群組 48">
                  <a:extLst>
                    <a:ext uri="{FF2B5EF4-FFF2-40B4-BE49-F238E27FC236}">
                      <a16:creationId xmlns="" xmlns:a16="http://schemas.microsoft.com/office/drawing/2014/main" id="{3E13E3E7-9AA6-4996-B8BC-DB89D1662812}"/>
                    </a:ext>
                  </a:extLst>
                </p:cNvPr>
                <p:cNvGrpSpPr/>
                <p:nvPr/>
              </p:nvGrpSpPr>
              <p:grpSpPr>
                <a:xfrm>
                  <a:off x="871328" y="2583311"/>
                  <a:ext cx="2349450" cy="1528750"/>
                  <a:chOff x="-153714" y="2509380"/>
                  <a:chExt cx="2349450" cy="1528750"/>
                </a:xfrm>
              </p:grpSpPr>
              <p:sp>
                <p:nvSpPr>
                  <p:cNvPr id="82" name="等腰三角形 81">
                    <a:extLst>
                      <a:ext uri="{FF2B5EF4-FFF2-40B4-BE49-F238E27FC236}">
                        <a16:creationId xmlns="" xmlns:a16="http://schemas.microsoft.com/office/drawing/2014/main" id="{6B2A2660-7E87-4627-959E-5A5815322CC7}"/>
                      </a:ext>
                    </a:extLst>
                  </p:cNvPr>
                  <p:cNvSpPr/>
                  <p:nvPr/>
                </p:nvSpPr>
                <p:spPr>
                  <a:xfrm>
                    <a:off x="-153714" y="2525962"/>
                    <a:ext cx="2349450" cy="1512168"/>
                  </a:xfrm>
                  <a:prstGeom prst="triangle">
                    <a:avLst/>
                  </a:prstGeom>
                  <a:solidFill>
                    <a:srgbClr val="CC9900"/>
                  </a:solidFill>
                  <a:ln w="25400" cap="flat" cmpd="sng" algn="ctr">
                    <a:solidFill>
                      <a:srgbClr val="CC99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zh-TW" altLang="en-US" kern="0">
                      <a:solidFill>
                        <a:prstClr val="white"/>
                      </a:solidFill>
                      <a:latin typeface="Calibri"/>
                      <a:ea typeface="新細明體"/>
                    </a:endParaRPr>
                  </a:p>
                </p:txBody>
              </p:sp>
              <p:sp>
                <p:nvSpPr>
                  <p:cNvPr id="83" name="等腰三角形 82">
                    <a:extLst>
                      <a:ext uri="{FF2B5EF4-FFF2-40B4-BE49-F238E27FC236}">
                        <a16:creationId xmlns="" xmlns:a16="http://schemas.microsoft.com/office/drawing/2014/main" id="{765F967B-54D8-408B-97F1-15BA5C1922EF}"/>
                      </a:ext>
                    </a:extLst>
                  </p:cNvPr>
                  <p:cNvSpPr/>
                  <p:nvPr/>
                </p:nvSpPr>
                <p:spPr>
                  <a:xfrm>
                    <a:off x="134318" y="2509380"/>
                    <a:ext cx="1773386" cy="1135644"/>
                  </a:xfrm>
                  <a:prstGeom prst="triangle">
                    <a:avLst/>
                  </a:prstGeom>
                  <a:solidFill>
                    <a:srgbClr val="FFCC00"/>
                  </a:solidFill>
                  <a:ln w="25400" cap="flat" cmpd="sng" algn="ctr">
                    <a:solidFill>
                      <a:srgbClr val="FFCC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zh-TW" altLang="en-US" kern="0">
                      <a:solidFill>
                        <a:prstClr val="white"/>
                      </a:solidFill>
                      <a:latin typeface="Calibri"/>
                      <a:ea typeface="新細明體"/>
                    </a:endParaRPr>
                  </a:p>
                </p:txBody>
              </p:sp>
              <p:sp>
                <p:nvSpPr>
                  <p:cNvPr id="84" name="等腰三角形 83">
                    <a:extLst>
                      <a:ext uri="{FF2B5EF4-FFF2-40B4-BE49-F238E27FC236}">
                        <a16:creationId xmlns="" xmlns:a16="http://schemas.microsoft.com/office/drawing/2014/main" id="{E57754B0-8CDE-4685-AD8B-E749BD3D0674}"/>
                      </a:ext>
                    </a:extLst>
                  </p:cNvPr>
                  <p:cNvSpPr/>
                  <p:nvPr/>
                </p:nvSpPr>
                <p:spPr>
                  <a:xfrm>
                    <a:off x="381824" y="2532353"/>
                    <a:ext cx="1350382" cy="737887"/>
                  </a:xfrm>
                  <a:prstGeom prst="triangle">
                    <a:avLst/>
                  </a:prstGeom>
                  <a:solidFill>
                    <a:srgbClr val="FFFF00"/>
                  </a:solidFill>
                  <a:ln w="2540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zh-TW" altLang="en-US" kern="0">
                      <a:solidFill>
                        <a:prstClr val="white"/>
                      </a:solidFill>
                      <a:latin typeface="Calibri"/>
                      <a:ea typeface="新細明體"/>
                    </a:endParaRPr>
                  </a:p>
                </p:txBody>
              </p:sp>
            </p:grpSp>
            <p:sp>
              <p:nvSpPr>
                <p:cNvPr id="51" name="文字方塊 50">
                  <a:extLst>
                    <a:ext uri="{FF2B5EF4-FFF2-40B4-BE49-F238E27FC236}">
                      <a16:creationId xmlns="" xmlns:a16="http://schemas.microsoft.com/office/drawing/2014/main" id="{797F3169-B795-4D34-8FC7-A20A8C8E71B8}"/>
                    </a:ext>
                  </a:extLst>
                </p:cNvPr>
                <p:cNvSpPr txBox="1"/>
                <p:nvPr/>
              </p:nvSpPr>
              <p:spPr>
                <a:xfrm>
                  <a:off x="1546297" y="2974646"/>
                  <a:ext cx="1097997" cy="374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招商中心</a:t>
                  </a:r>
                </a:p>
              </p:txBody>
            </p:sp>
            <p:sp>
              <p:nvSpPr>
                <p:cNvPr id="80" name="文字方塊 79">
                  <a:extLst>
                    <a:ext uri="{FF2B5EF4-FFF2-40B4-BE49-F238E27FC236}">
                      <a16:creationId xmlns="" xmlns:a16="http://schemas.microsoft.com/office/drawing/2014/main" id="{01CDF84B-6FB2-4CA7-9A1F-49033157A4C7}"/>
                    </a:ext>
                  </a:extLst>
                </p:cNvPr>
                <p:cNvSpPr txBox="1"/>
                <p:nvPr/>
              </p:nvSpPr>
              <p:spPr>
                <a:xfrm>
                  <a:off x="1554823" y="3333499"/>
                  <a:ext cx="1097997" cy="374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投審會</a:t>
                  </a:r>
                </a:p>
              </p:txBody>
            </p:sp>
            <p:sp>
              <p:nvSpPr>
                <p:cNvPr id="81" name="文字方塊 80">
                  <a:extLst>
                    <a:ext uri="{FF2B5EF4-FFF2-40B4-BE49-F238E27FC236}">
                      <a16:creationId xmlns="" xmlns:a16="http://schemas.microsoft.com/office/drawing/2014/main" id="{A3122DFC-3BCA-42E6-A123-BA3B41B8EB43}"/>
                    </a:ext>
                  </a:extLst>
                </p:cNvPr>
                <p:cNvSpPr txBox="1"/>
                <p:nvPr/>
              </p:nvSpPr>
              <p:spPr>
                <a:xfrm>
                  <a:off x="1444160" y="3742826"/>
                  <a:ext cx="1385082" cy="374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投資業務處</a:t>
                  </a:r>
                </a:p>
              </p:txBody>
            </p:sp>
          </p:grpSp>
          <p:grpSp>
            <p:nvGrpSpPr>
              <p:cNvPr id="42" name="群組 41">
                <a:extLst>
                  <a:ext uri="{FF2B5EF4-FFF2-40B4-BE49-F238E27FC236}">
                    <a16:creationId xmlns="" xmlns:a16="http://schemas.microsoft.com/office/drawing/2014/main" id="{EDFECE9A-3106-4AC2-9FE7-5405E869FB5A}"/>
                  </a:ext>
                </a:extLst>
              </p:cNvPr>
              <p:cNvGrpSpPr/>
              <p:nvPr/>
            </p:nvGrpSpPr>
            <p:grpSpPr>
              <a:xfrm>
                <a:off x="2437742" y="3435654"/>
                <a:ext cx="2109362" cy="314431"/>
                <a:chOff x="2437742" y="3435654"/>
                <a:chExt cx="2109362" cy="314431"/>
              </a:xfrm>
            </p:grpSpPr>
            <p:sp>
              <p:nvSpPr>
                <p:cNvPr id="46" name="文字方塊 45">
                  <a:extLst>
                    <a:ext uri="{FF2B5EF4-FFF2-40B4-BE49-F238E27FC236}">
                      <a16:creationId xmlns="" xmlns:a16="http://schemas.microsoft.com/office/drawing/2014/main" id="{EDB038B5-05EA-4F41-83CC-2D09561DB187}"/>
                    </a:ext>
                  </a:extLst>
                </p:cNvPr>
                <p:cNvSpPr txBox="1"/>
                <p:nvPr/>
              </p:nvSpPr>
              <p:spPr>
                <a:xfrm>
                  <a:off x="2945051" y="3435654"/>
                  <a:ext cx="1602053" cy="314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</a:t>
                  </a:r>
                  <a:r>
                    <a:rPr lang="zh-TW" altLang="en-US" sz="1400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部會委員</a:t>
                  </a:r>
                </a:p>
              </p:txBody>
            </p:sp>
            <p:cxnSp>
              <p:nvCxnSpPr>
                <p:cNvPr id="47" name="直線單箭頭接點 46">
                  <a:extLst>
                    <a:ext uri="{FF2B5EF4-FFF2-40B4-BE49-F238E27FC236}">
                      <a16:creationId xmlns="" xmlns:a16="http://schemas.microsoft.com/office/drawing/2014/main" id="{48AD7A7A-2467-4F59-993B-5331D7DE1F60}"/>
                    </a:ext>
                  </a:extLst>
                </p:cNvPr>
                <p:cNvCxnSpPr>
                  <a:stCxn id="80" idx="3"/>
                  <a:endCxn id="46" idx="1"/>
                </p:cNvCxnSpPr>
                <p:nvPr/>
              </p:nvCxnSpPr>
              <p:spPr>
                <a:xfrm>
                  <a:off x="2437742" y="3592670"/>
                  <a:ext cx="507309" cy="2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79646"/>
                  </a:solidFill>
                  <a:prstDash val="solid"/>
                  <a:tailEnd type="triangle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</p:grpSp>
          <p:grpSp>
            <p:nvGrpSpPr>
              <p:cNvPr id="43" name="群組 42">
                <a:extLst>
                  <a:ext uri="{FF2B5EF4-FFF2-40B4-BE49-F238E27FC236}">
                    <a16:creationId xmlns="" xmlns:a16="http://schemas.microsoft.com/office/drawing/2014/main" id="{52E2E79A-1BE8-4D69-BC1F-24DDB2D8CF25}"/>
                  </a:ext>
                </a:extLst>
              </p:cNvPr>
              <p:cNvGrpSpPr/>
              <p:nvPr/>
            </p:nvGrpSpPr>
            <p:grpSpPr>
              <a:xfrm>
                <a:off x="2614164" y="3845611"/>
                <a:ext cx="2310821" cy="314431"/>
                <a:chOff x="2614164" y="3845611"/>
                <a:chExt cx="2310821" cy="314431"/>
              </a:xfrm>
            </p:grpSpPr>
            <p:sp>
              <p:nvSpPr>
                <p:cNvPr id="44" name="文字方塊 43">
                  <a:extLst>
                    <a:ext uri="{FF2B5EF4-FFF2-40B4-BE49-F238E27FC236}">
                      <a16:creationId xmlns="" xmlns:a16="http://schemas.microsoft.com/office/drawing/2014/main" id="{44250FDB-9798-42DE-B946-C2D77300D209}"/>
                    </a:ext>
                  </a:extLst>
                </p:cNvPr>
                <p:cNvSpPr txBox="1"/>
                <p:nvPr/>
              </p:nvSpPr>
              <p:spPr>
                <a:xfrm>
                  <a:off x="3079254" y="3845611"/>
                  <a:ext cx="1845731" cy="314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400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全球</a:t>
                  </a:r>
                  <a:r>
                    <a:rPr lang="en-US" altLang="zh-TW" sz="1400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23</a:t>
                  </a:r>
                  <a:r>
                    <a:rPr lang="zh-TW" altLang="en-US" sz="1400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重點駐外館處</a:t>
                  </a:r>
                </a:p>
              </p:txBody>
            </p:sp>
            <p:cxnSp>
              <p:nvCxnSpPr>
                <p:cNvPr id="45" name="直線單箭頭接點 44">
                  <a:extLst>
                    <a:ext uri="{FF2B5EF4-FFF2-40B4-BE49-F238E27FC236}">
                      <a16:creationId xmlns="" xmlns:a16="http://schemas.microsoft.com/office/drawing/2014/main" id="{F88A2EA1-93DD-4FB3-B5FF-19DFC77D5B8D}"/>
                    </a:ext>
                  </a:extLst>
                </p:cNvPr>
                <p:cNvCxnSpPr>
                  <a:cxnSpLocks/>
                  <a:stCxn id="81" idx="3"/>
                  <a:endCxn id="44" idx="1"/>
                </p:cNvCxnSpPr>
                <p:nvPr/>
              </p:nvCxnSpPr>
              <p:spPr>
                <a:xfrm>
                  <a:off x="2614164" y="4001996"/>
                  <a:ext cx="465090" cy="83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79646"/>
                  </a:solidFill>
                  <a:prstDash val="solid"/>
                  <a:tailEnd type="triangle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</p:grpSp>
        </p:grpSp>
        <p:sp>
          <p:nvSpPr>
            <p:cNvPr id="40" name="文字方塊 39">
              <a:extLst>
                <a:ext uri="{FF2B5EF4-FFF2-40B4-BE49-F238E27FC236}">
                  <a16:creationId xmlns="" xmlns:a16="http://schemas.microsoft.com/office/drawing/2014/main" id="{03638C7A-7262-4E17-B240-AF62D33FDC01}"/>
                </a:ext>
              </a:extLst>
            </p:cNvPr>
            <p:cNvSpPr txBox="1"/>
            <p:nvPr/>
          </p:nvSpPr>
          <p:spPr>
            <a:xfrm>
              <a:off x="546943" y="2420932"/>
              <a:ext cx="2602773" cy="718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kern="0" dirty="0" err="1">
                  <a:solidFill>
                    <a:srgbClr val="CC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InvestTaiwan</a:t>
              </a:r>
              <a:r>
                <a:rPr lang="en-US" altLang="zh-TW" sz="2000" b="1" kern="0" dirty="0">
                  <a:solidFill>
                    <a:srgbClr val="CC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 Com</a:t>
              </a:r>
              <a:r>
                <a:rPr lang="zh-TW" altLang="en-US" sz="2000" b="1" kern="0" dirty="0">
                  <a:solidFill>
                    <a:srgbClr val="CC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投資臺灣事務所</a:t>
              </a: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="" xmlns:a16="http://schemas.microsoft.com/office/drawing/2014/main" id="{427DB241-64F3-4C15-B59C-7CB4B8FD1791}"/>
              </a:ext>
            </a:extLst>
          </p:cNvPr>
          <p:cNvGrpSpPr/>
          <p:nvPr/>
        </p:nvGrpSpPr>
        <p:grpSpPr>
          <a:xfrm>
            <a:off x="100191" y="2713936"/>
            <a:ext cx="2735348" cy="3235345"/>
            <a:chOff x="77358" y="597050"/>
            <a:chExt cx="3875290" cy="1967385"/>
          </a:xfrm>
        </p:grpSpPr>
        <p:sp>
          <p:nvSpPr>
            <p:cNvPr id="86" name="矩形 85">
              <a:extLst>
                <a:ext uri="{FF2B5EF4-FFF2-40B4-BE49-F238E27FC236}">
                  <a16:creationId xmlns="" xmlns:a16="http://schemas.microsoft.com/office/drawing/2014/main" id="{7EEB8FDA-508F-40A3-8458-BFC87900A909}"/>
                </a:ext>
              </a:extLst>
            </p:cNvPr>
            <p:cNvSpPr/>
            <p:nvPr/>
          </p:nvSpPr>
          <p:spPr>
            <a:xfrm>
              <a:off x="77358" y="988087"/>
              <a:ext cx="3873105" cy="15763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b"/>
            <a:lstStyle/>
            <a:p>
              <a:pPr marL="342030" indent="-342030">
                <a:lnSpc>
                  <a:spcPts val="2000"/>
                </a:lnSpc>
                <a:buFont typeface="+mj-lt"/>
                <a:buAutoNum type="arabicPeriod"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行動招商主動出擊：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積極拜訪國內外目標案源廠商及目標國家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駐臺單位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中介機構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產業協會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等，促進實質投資。</a:t>
              </a:r>
            </a:p>
            <a:p>
              <a:pPr marL="342030" indent="-342030">
                <a:lnSpc>
                  <a:spcPts val="2000"/>
                </a:lnSpc>
                <a:buFont typeface="+mj-lt"/>
                <a:buAutoNum type="arabicPeriod"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積極排除投資障礙：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透過跨部會及三級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協處機制</a:t>
              </a:r>
              <a:r>
                <a:rPr lang="en-US" altLang="zh-TW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招商中心、經濟部及政務委員</a:t>
              </a:r>
              <a:r>
                <a:rPr lang="en-US" altLang="zh-TW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，迅速解決各項投資問題。</a:t>
              </a:r>
              <a:endParaRPr lang="en-US" altLang="zh-TW" sz="1600" kern="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7" name="圓角矩形 8">
              <a:extLst>
                <a:ext uri="{FF2B5EF4-FFF2-40B4-BE49-F238E27FC236}">
                  <a16:creationId xmlns="" xmlns:a16="http://schemas.microsoft.com/office/drawing/2014/main" id="{42A14F11-2E33-48E0-97F6-5F069CB1BD0A}"/>
                </a:ext>
              </a:extLst>
            </p:cNvPr>
            <p:cNvSpPr/>
            <p:nvPr/>
          </p:nvSpPr>
          <p:spPr>
            <a:xfrm>
              <a:off x="77364" y="597050"/>
              <a:ext cx="3875284" cy="50919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化被動為主動</a:t>
              </a: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="" xmlns:a16="http://schemas.microsoft.com/office/drawing/2014/main" id="{8B260039-381D-4CC1-BB57-79311C0FECBD}"/>
              </a:ext>
            </a:extLst>
          </p:cNvPr>
          <p:cNvGrpSpPr/>
          <p:nvPr/>
        </p:nvGrpSpPr>
        <p:grpSpPr>
          <a:xfrm>
            <a:off x="2913317" y="2704868"/>
            <a:ext cx="3026836" cy="3244412"/>
            <a:chOff x="2771799" y="2708921"/>
            <a:chExt cx="3705782" cy="1414801"/>
          </a:xfrm>
        </p:grpSpPr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39718CA7-7AE7-48EB-B797-E3BD3DDBC167}"/>
                </a:ext>
              </a:extLst>
            </p:cNvPr>
            <p:cNvSpPr/>
            <p:nvPr/>
          </p:nvSpPr>
          <p:spPr>
            <a:xfrm>
              <a:off x="2771799" y="2988021"/>
              <a:ext cx="3705782" cy="11357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99CC"/>
              </a:solidFill>
              <a:prstDash val="solid"/>
            </a:ln>
            <a:effectLst/>
          </p:spPr>
          <p:txBody>
            <a:bodyPr rtlCol="0" anchor="b"/>
            <a:lstStyle/>
            <a:p>
              <a:pPr marL="285020" indent="-28502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endParaRPr lang="en-US" altLang="zh-TW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030" indent="-342030">
                <a:lnSpc>
                  <a:spcPts val="2000"/>
                </a:lnSpc>
                <a:buFont typeface="+mj-lt"/>
                <a:buAutoNum type="arabicPeriod"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統合外館集中招商</a:t>
              </a:r>
              <a:r>
                <a:rPr lang="zh-TW" altLang="en-US" sz="1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：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鎖定重點招商國家及外館，</a:t>
              </a:r>
              <a:r>
                <a:rPr lang="zh-TW" altLang="en-US" sz="1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設投資臺灣事務所分所、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置招商攬才專員，由各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外館館長統籌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政治組、經濟組、科技組及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外貿協會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等各單位集中火力招商。</a:t>
              </a:r>
              <a:endParaRPr lang="en-US" altLang="zh-TW" sz="1400" kern="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030" indent="-342030">
                <a:lnSpc>
                  <a:spcPts val="2000"/>
                </a:lnSpc>
                <a:buFont typeface="+mj-lt"/>
                <a:buAutoNum type="arabicPeriod"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整合資源系統性招商</a:t>
              </a:r>
              <a:r>
                <a:rPr lang="zh-TW" altLang="en-US" sz="1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：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由招商中心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整合國內外招商資源</a:t>
              </a:r>
              <a:r>
                <a:rPr lang="zh-TW" altLang="en-US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，共同研擬說帖，系統性招商。</a:t>
              </a:r>
            </a:p>
          </p:txBody>
        </p:sp>
        <p:sp>
          <p:nvSpPr>
            <p:cNvPr id="90" name="圓角矩形 6">
              <a:extLst>
                <a:ext uri="{FF2B5EF4-FFF2-40B4-BE49-F238E27FC236}">
                  <a16:creationId xmlns="" xmlns:a16="http://schemas.microsoft.com/office/drawing/2014/main" id="{278C7CB4-CCD2-4427-A601-CA4D2AA531C2}"/>
                </a:ext>
              </a:extLst>
            </p:cNvPr>
            <p:cNvSpPr/>
            <p:nvPr/>
          </p:nvSpPr>
          <p:spPr>
            <a:xfrm>
              <a:off x="2771800" y="2708921"/>
              <a:ext cx="3705781" cy="369103"/>
            </a:xfrm>
            <a:prstGeom prst="roundRect">
              <a:avLst/>
            </a:prstGeom>
            <a:solidFill>
              <a:srgbClr val="FF99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強化外館招商能量</a:t>
              </a:r>
            </a:p>
          </p:txBody>
        </p:sp>
      </p:grpSp>
      <p:sp>
        <p:nvSpPr>
          <p:cNvPr id="91" name="文字方塊 90">
            <a:extLst>
              <a:ext uri="{FF2B5EF4-FFF2-40B4-BE49-F238E27FC236}">
                <a16:creationId xmlns="" xmlns:a16="http://schemas.microsoft.com/office/drawing/2014/main" id="{B8EFABAA-E96E-42CF-84B5-417BD6481AD6}"/>
              </a:ext>
            </a:extLst>
          </p:cNvPr>
          <p:cNvSpPr txBox="1"/>
          <p:nvPr/>
        </p:nvSpPr>
        <p:spPr>
          <a:xfrm>
            <a:off x="865733" y="1128226"/>
            <a:ext cx="2317852" cy="13229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zh-TW" altLang="en-US" sz="2400" b="1" kern="0" dirty="0">
                <a:solidFill>
                  <a:srgbClr val="CC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營運模式</a:t>
            </a:r>
            <a:endParaRPr lang="en-US" altLang="zh-TW" sz="2400" b="1" kern="0" dirty="0">
              <a:solidFill>
                <a:srgbClr val="CC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030" indent="-342030">
              <a:buFont typeface="Arial" panose="020B0604020202020204" pitchFamily="34" charset="0"/>
              <a:buChar char="•"/>
            </a:pP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商業模式運作</a:t>
            </a:r>
            <a:endParaRPr lang="en-US" altLang="zh-TW" sz="16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030" indent="-342030">
              <a:buFont typeface="Arial" panose="020B0604020202020204" pitchFamily="34" charset="0"/>
              <a:buChar char="•"/>
            </a:pP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多元國際人才</a:t>
            </a:r>
            <a:endParaRPr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030" indent="-342030">
              <a:buFont typeface="Arial" panose="020B0604020202020204" pitchFamily="34" charset="0"/>
              <a:buChar char="•"/>
            </a:pP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一條鞭服務</a:t>
            </a:r>
          </a:p>
        </p:txBody>
      </p:sp>
      <p:sp>
        <p:nvSpPr>
          <p:cNvPr id="92" name="投影片編號版面配置區 3">
            <a:extLst>
              <a:ext uri="{FF2B5EF4-FFF2-40B4-BE49-F238E27FC236}">
                <a16:creationId xmlns:a16="http://schemas.microsoft.com/office/drawing/2014/main" xmlns="" id="{090FDB56-3561-4C6B-B4B7-15B263E14479}"/>
              </a:ext>
            </a:extLst>
          </p:cNvPr>
          <p:cNvSpPr txBox="1">
            <a:spLocks/>
          </p:cNvSpPr>
          <p:nvPr/>
        </p:nvSpPr>
        <p:spPr>
          <a:xfrm>
            <a:off x="7046912" y="6508834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076"/>
            <a:fld id="{73DA0BB7-265A-403C-9275-D587AB510EDC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defTabSz="912076"/>
              <a:t>16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777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313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208038" y="589431"/>
            <a:ext cx="1458928" cy="829542"/>
            <a:chOff x="518" y="2656"/>
            <a:chExt cx="2099" cy="114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18" y="2656"/>
              <a:ext cx="2099" cy="114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674" y="2812"/>
              <a:ext cx="1786" cy="835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solidFill>
                <a:srgbClr val="2B166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gray">
          <a:xfrm>
            <a:off x="1219561" y="773428"/>
            <a:ext cx="1435207" cy="46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重點三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3427" y="2036095"/>
            <a:ext cx="3298382" cy="599206"/>
          </a:xfrm>
          <a:prstGeom prst="rect">
            <a:avLst/>
          </a:prstGeom>
          <a:solidFill>
            <a:srgbClr val="4BAC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9320" tIns="89769" rIns="99320" bIns="56754" spcCol="1270" anchor="ctr"/>
          <a:lstStyle/>
          <a:p>
            <a:pPr algn="ctr" defTabSz="620718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五加二產業創新</a:t>
            </a:r>
          </a:p>
        </p:txBody>
      </p:sp>
      <p:grpSp>
        <p:nvGrpSpPr>
          <p:cNvPr id="20" name="群組 11"/>
          <p:cNvGrpSpPr/>
          <p:nvPr/>
        </p:nvGrpSpPr>
        <p:grpSpPr>
          <a:xfrm>
            <a:off x="4910958" y="2031163"/>
            <a:ext cx="3808197" cy="560505"/>
            <a:chOff x="1759312" y="2414330"/>
            <a:chExt cx="1539733" cy="536133"/>
          </a:xfrm>
          <a:solidFill>
            <a:srgbClr val="4BACC6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矩形 23"/>
            <p:cNvSpPr/>
            <p:nvPr/>
          </p:nvSpPr>
          <p:spPr>
            <a:xfrm>
              <a:off x="1759312" y="2414330"/>
              <a:ext cx="1539733" cy="53613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26" name="矩形 25"/>
            <p:cNvSpPr/>
            <p:nvPr/>
          </p:nvSpPr>
          <p:spPr>
            <a:xfrm>
              <a:off x="1759312" y="2414330"/>
              <a:ext cx="1539733" cy="53613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99568" tIns="90000" rIns="99568" bIns="56896" spcCol="1270" anchor="ctr"/>
            <a:lstStyle/>
            <a:p>
              <a:pPr algn="ctr" defTabSz="62071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扶植中小及新創企業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977504" y="3876874"/>
            <a:ext cx="2496343" cy="2496343"/>
            <a:chOff x="1799828" y="1189854"/>
            <a:chExt cx="2496343" cy="24963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橢圓 42"/>
            <p:cNvSpPr/>
            <p:nvPr/>
          </p:nvSpPr>
          <p:spPr>
            <a:xfrm>
              <a:off x="1799828" y="1189854"/>
              <a:ext cx="2496343" cy="249634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4" name="橢圓 4"/>
            <p:cNvSpPr/>
            <p:nvPr/>
          </p:nvSpPr>
          <p:spPr>
            <a:xfrm>
              <a:off x="2423914" y="1567082"/>
              <a:ext cx="1765181" cy="17651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285750" indent="-285750" defTabSz="1463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智慧機械</a:t>
              </a:r>
              <a:endPara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defTabSz="1463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綠</a:t>
              </a: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</a:t>
              </a: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</a:t>
              </a:r>
              <a:endPara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defTabSz="1463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亞洲･矽谷</a:t>
              </a:r>
              <a:endPara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defTabSz="1463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</a:t>
              </a: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</a:t>
              </a: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</a:t>
              </a:r>
              <a:endPara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defTabSz="1463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國防產業</a:t>
              </a:r>
              <a:endPara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defTabSz="1463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循環經濟</a:t>
              </a:r>
              <a:endPara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601590" y="2816327"/>
            <a:ext cx="1248171" cy="1248171"/>
            <a:chOff x="2423914" y="189835"/>
            <a:chExt cx="1248171" cy="124817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橢圓 40"/>
            <p:cNvSpPr/>
            <p:nvPr/>
          </p:nvSpPr>
          <p:spPr>
            <a:xfrm>
              <a:off x="2423914" y="189835"/>
              <a:ext cx="1248171" cy="124817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alpha val="50000"/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橢圓 6"/>
            <p:cNvSpPr/>
            <p:nvPr/>
          </p:nvSpPr>
          <p:spPr>
            <a:xfrm>
              <a:off x="2606704" y="372625"/>
              <a:ext cx="882591" cy="882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6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連結   在地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008134" y="5313042"/>
            <a:ext cx="1248171" cy="1248171"/>
            <a:chOff x="3830430" y="2625992"/>
            <a:chExt cx="1248171" cy="124817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橢圓 38"/>
            <p:cNvSpPr/>
            <p:nvPr/>
          </p:nvSpPr>
          <p:spPr>
            <a:xfrm>
              <a:off x="3830430" y="2625992"/>
              <a:ext cx="1248171" cy="124817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橢圓 8"/>
            <p:cNvSpPr/>
            <p:nvPr/>
          </p:nvSpPr>
          <p:spPr>
            <a:xfrm>
              <a:off x="4013220" y="2808782"/>
              <a:ext cx="882591" cy="882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6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連結  國際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95094" y="5313042"/>
            <a:ext cx="1248171" cy="1248171"/>
            <a:chOff x="1017397" y="2625992"/>
            <a:chExt cx="1248171" cy="124817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橢圓 36"/>
            <p:cNvSpPr/>
            <p:nvPr/>
          </p:nvSpPr>
          <p:spPr>
            <a:xfrm>
              <a:off x="1017397" y="2625992"/>
              <a:ext cx="1248171" cy="124817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8" name="橢圓 10"/>
            <p:cNvSpPr/>
            <p:nvPr/>
          </p:nvSpPr>
          <p:spPr>
            <a:xfrm>
              <a:off x="1200187" y="2808782"/>
              <a:ext cx="882591" cy="882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6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連結  未來</a:t>
              </a:r>
            </a:p>
          </p:txBody>
        </p:sp>
      </p:grpSp>
      <p:sp>
        <p:nvSpPr>
          <p:cNvPr id="54" name="圓角矩形 53"/>
          <p:cNvSpPr/>
          <p:nvPr/>
        </p:nvSpPr>
        <p:spPr>
          <a:xfrm>
            <a:off x="2804772" y="589446"/>
            <a:ext cx="5231116" cy="839773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產業創新轉型</a:t>
            </a:r>
          </a:p>
        </p:txBody>
      </p:sp>
      <p:graphicFrame>
        <p:nvGraphicFramePr>
          <p:cNvPr id="55" name="資料庫圖表 54"/>
          <p:cNvGraphicFramePr/>
          <p:nvPr>
            <p:extLst>
              <p:ext uri="{D42A27DB-BD31-4B8C-83A1-F6EECF244321}">
                <p14:modId xmlns:p14="http://schemas.microsoft.com/office/powerpoint/2010/main" val="4209462216"/>
              </p:ext>
            </p:extLst>
          </p:nvPr>
        </p:nvGraphicFramePr>
        <p:xfrm>
          <a:off x="4644008" y="2899122"/>
          <a:ext cx="4176464" cy="377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4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94627"/>
              </p:ext>
            </p:extLst>
          </p:nvPr>
        </p:nvGraphicFramePr>
        <p:xfrm>
          <a:off x="251519" y="24647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4077" y="645824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250090" y="548680"/>
            <a:ext cx="8659325" cy="1800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defTabSz="914400" fontAlgn="base"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願景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kumimoji="1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以「創新、就業、分配」為核心推動五大產業</a:t>
            </a:r>
            <a:endParaRPr kumimoji="1"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堆柴理論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kumimoji="1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政府有很多根木柴，燒柴要「有方法」，政府要先把柴架好、堆好，再去點火，才能燒得又旺又久</a:t>
            </a:r>
            <a:endParaRPr kumimoji="1"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542925" indent="-180975" defTabSz="914400" fontAlgn="base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選擇特定產業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-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智慧機械、綠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能、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亞洲</a:t>
            </a:r>
            <a:r>
              <a:rPr lang="en-US" altLang="zh-TW" sz="2000" b="1" dirty="0">
                <a:solidFill>
                  <a:prstClr val="black"/>
                </a:solidFill>
                <a:latin typeface="標楷體"/>
                <a:ea typeface="標楷體"/>
                <a:cs typeface="Arial" pitchFamily="34" charset="0"/>
              </a:rPr>
              <a:t>․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矽谷、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生醫、國防、循環經濟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542925" indent="-180975" defTabSz="914400" fontAlgn="base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中南均衡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發展                     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  <a:sym typeface="Wingdings"/>
              </a:rPr>
              <a:t>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產業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聚落方式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推動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4926283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臺北資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安、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臺中航太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高雄船艦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做為中心的「國防產業聚落」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425236" y="6102271"/>
            <a:ext cx="2681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從中研院所在的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南港園區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、到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竹北生醫園區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延伸至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臺南科學園區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，形成線狀聚落的「生技產業聚落」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074522" y="4653136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精密機械產業加上臺灣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ICT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及資訊產業能量，發展智慧精密機械的「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智慧精密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聚落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004272" y="3356992"/>
            <a:ext cx="194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及智慧產品產業為中心，坐落在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的「亞洲</a:t>
            </a:r>
            <a:r>
              <a:rPr lang="en-US" altLang="zh-TW" sz="1400" b="1" dirty="0" smtClean="0">
                <a:solidFill>
                  <a:prstClr val="black"/>
                </a:solidFill>
                <a:latin typeface="標楷體"/>
                <a:ea typeface="標楷體"/>
              </a:rPr>
              <a:t>․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矽谷計畫」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364088" y="2564904"/>
            <a:ext cx="194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臺南沙崙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為中心的「綠能研發中心」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標題 58"/>
          <p:cNvSpPr txBox="1">
            <a:spLocks/>
          </p:cNvSpPr>
          <p:nvPr/>
        </p:nvSpPr>
        <p:spPr>
          <a:xfrm>
            <a:off x="971600" y="-26988"/>
            <a:ext cx="7003022" cy="720726"/>
          </a:xfrm>
          <a:prstGeom prst="rect">
            <a:avLst/>
          </a:prstGeom>
        </p:spPr>
        <p:txBody>
          <a:bodyPr lIns="91208" tIns="45604" rIns="91208" bIns="45604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4000"/>
              </a:lnSpc>
              <a:spcAft>
                <a:spcPct val="0"/>
              </a:spcAft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一、五加二產業創新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23528" y="3508188"/>
            <a:ext cx="1369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高雄大林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蒲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做為「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新材料循環產業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園區」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10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"/>
          <p:cNvSpPr>
            <a:spLocks noChangeArrowheads="1"/>
          </p:cNvSpPr>
          <p:nvPr/>
        </p:nvSpPr>
        <p:spPr bwMode="gray">
          <a:xfrm>
            <a:off x="1405482" y="2757405"/>
            <a:ext cx="1022305" cy="653839"/>
          </a:xfrm>
          <a:prstGeom prst="hexagon">
            <a:avLst>
              <a:gd name="adj" fmla="val 28916"/>
              <a:gd name="vf" fmla="val 11547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anchor="ctr"/>
          <a:lstStyle/>
          <a:p>
            <a:pPr>
              <a:defRPr/>
            </a:pPr>
            <a:endParaRPr lang="zh-TW" altLang="en-US" sz="2600" b="1" kern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6633" y="647785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gray">
          <a:xfrm>
            <a:off x="1497287" y="1632592"/>
            <a:ext cx="517622" cy="49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26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endParaRPr lang="en-US" altLang="zh-TW" sz="26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456193" y="1672439"/>
            <a:ext cx="1030287" cy="665163"/>
            <a:chOff x="1110" y="2656"/>
            <a:chExt cx="1549" cy="1351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1122" y="2679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201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1611222" y="1696476"/>
            <a:ext cx="594566" cy="5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壹</a:t>
            </a:r>
            <a:endParaRPr lang="en-US" altLang="zh-TW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1624867" y="2826442"/>
            <a:ext cx="594566" cy="5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貳</a:t>
            </a:r>
            <a:endParaRPr lang="en-US" altLang="zh-TW" sz="3200" b="1" dirty="0">
              <a:solidFill>
                <a:schemeClr val="bg1"/>
              </a:solidFill>
              <a:latin typeface="文鼎圓體M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57385" y="2656448"/>
            <a:ext cx="5592125" cy="924636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經濟施政重點</a:t>
            </a:r>
            <a:endParaRPr lang="en-US" altLang="ja-JP" sz="3000" b="1" dirty="0">
              <a:solidFill>
                <a:srgbClr val="1836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635161" y="1484784"/>
            <a:ext cx="5609285" cy="1008112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當前經濟環境</a:t>
            </a:r>
            <a:endParaRPr lang="zh-TW" altLang="en-US" sz="3200" b="1" dirty="0">
              <a:solidFill>
                <a:srgbClr val="1836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" name="標題 58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n-cs"/>
              </a:rPr>
              <a:t>大綱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653053" y="3792822"/>
            <a:ext cx="5592125" cy="864096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產業創新轉型邁向永續</a:t>
            </a:r>
            <a:endParaRPr lang="en-US" altLang="ja-JP" sz="30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622533" y="4802749"/>
            <a:ext cx="5609286" cy="830975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結語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1413863" y="3792812"/>
            <a:ext cx="1022305" cy="653839"/>
          </a:xfrm>
          <a:prstGeom prst="hexagon">
            <a:avLst>
              <a:gd name="adj" fmla="val 28916"/>
              <a:gd name="vf" fmla="val 11547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anchor="ctr"/>
          <a:lstStyle/>
          <a:p>
            <a:pPr>
              <a:defRPr/>
            </a:pPr>
            <a:endParaRPr lang="zh-TW" altLang="en-US" sz="2600" b="1" kern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gray">
          <a:xfrm>
            <a:off x="1611226" y="3827378"/>
            <a:ext cx="594566" cy="5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參</a:t>
            </a:r>
            <a:endParaRPr lang="en-US" altLang="zh-TW" sz="3200" b="1" dirty="0">
              <a:solidFill>
                <a:schemeClr val="bg1"/>
              </a:solidFill>
              <a:latin typeface="文鼎圓體M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1379999" y="4891357"/>
            <a:ext cx="1022305" cy="653839"/>
          </a:xfrm>
          <a:prstGeom prst="hexagon">
            <a:avLst>
              <a:gd name="adj" fmla="val 28916"/>
              <a:gd name="vf" fmla="val 11547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anchor="ctr"/>
          <a:lstStyle/>
          <a:p>
            <a:pPr>
              <a:defRPr/>
            </a:pPr>
            <a:endParaRPr lang="zh-TW" altLang="en-US" sz="2600" b="1" kern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gray">
          <a:xfrm>
            <a:off x="1597581" y="4960389"/>
            <a:ext cx="594566" cy="5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肆</a:t>
            </a:r>
            <a:endParaRPr lang="en-US" altLang="zh-TW" sz="3200" b="1" dirty="0">
              <a:solidFill>
                <a:schemeClr val="bg1"/>
              </a:solidFill>
              <a:latin typeface="文鼎圓體M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381824" y="615292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標題 58"/>
          <p:cNvSpPr txBox="1">
            <a:spLocks/>
          </p:cNvSpPr>
          <p:nvPr/>
        </p:nvSpPr>
        <p:spPr>
          <a:xfrm>
            <a:off x="971600" y="-26988"/>
            <a:ext cx="7003022" cy="720726"/>
          </a:xfrm>
          <a:prstGeom prst="rect">
            <a:avLst/>
          </a:prstGeom>
        </p:spPr>
        <p:txBody>
          <a:bodyPr lIns="91208" tIns="45604" rIns="91208" bIns="45604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4000"/>
              </a:lnSpc>
              <a:spcAft>
                <a:spcPct val="0"/>
              </a:spcAft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二、扶植中小及新創企業</a:t>
            </a: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04762" y="832712"/>
            <a:ext cx="2561969" cy="528986"/>
          </a:xfrm>
          <a:prstGeom prst="homePlate">
            <a:avLst>
              <a:gd name="adj" fmla="val 0"/>
            </a:avLst>
          </a:prstGeom>
          <a:solidFill>
            <a:srgbClr val="FF6160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354" tIns="45675" rIns="91354" bIns="45675" numCol="1" anchor="t" anchorCtr="0" compatLnSpc="1">
            <a:prstTxWarp prst="textNoShape">
              <a:avLst/>
            </a:prstTxWarp>
          </a:bodyPr>
          <a:lstStyle/>
          <a:p>
            <a:pPr defTabSz="913523">
              <a:defRPr/>
            </a:pPr>
            <a:endParaRPr lang="zh-TW" altLang="en-US" sz="1400" ker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3862" y="938138"/>
            <a:ext cx="2483768" cy="400019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pPr algn="ctr" defTabSz="913500"/>
            <a:r>
              <a:rPr lang="zh-TW" alt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製造業轉型</a:t>
            </a: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endParaRPr lang="en-US" altLang="zh-TW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2821547" y="832712"/>
            <a:ext cx="2576090" cy="528986"/>
          </a:xfrm>
          <a:prstGeom prst="homePlate">
            <a:avLst>
              <a:gd name="adj" fmla="val 0"/>
            </a:avLst>
          </a:prstGeom>
          <a:solidFill>
            <a:srgbClr val="DEA900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354" tIns="45675" rIns="91354" bIns="45675" numCol="1" anchor="t" anchorCtr="0" compatLnSpc="1">
            <a:prstTxWarp prst="textNoShape">
              <a:avLst/>
            </a:prstTxWarp>
          </a:bodyPr>
          <a:lstStyle/>
          <a:p>
            <a:pPr defTabSz="913523"/>
            <a:endParaRPr lang="zh-TW" altLang="en-US" sz="1400" kern="0">
              <a:solidFill>
                <a:srgbClr val="C0504D">
                  <a:lumMod val="60000"/>
                  <a:lumOff val="40000"/>
                </a:srgbClr>
              </a:solidFill>
              <a:latin typeface="Arial"/>
              <a:ea typeface="微軟正黑體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808294" y="938138"/>
            <a:ext cx="2589343" cy="400019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pPr algn="ctr" defTabSz="913500"/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民生服務業智慧加值</a:t>
            </a:r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5869125" y="846355"/>
            <a:ext cx="2604130" cy="544173"/>
          </a:xfrm>
          <a:prstGeom prst="homePlate">
            <a:avLst>
              <a:gd name="adj" fmla="val 0"/>
            </a:avLst>
          </a:prstGeom>
          <a:solidFill>
            <a:srgbClr val="8CC29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354" tIns="45675" rIns="91354" bIns="45675" numCol="1" anchor="t" anchorCtr="0" compatLnSpc="1">
            <a:prstTxWarp prst="textNoShape">
              <a:avLst/>
            </a:prstTxWarp>
          </a:bodyPr>
          <a:lstStyle/>
          <a:p>
            <a:pPr defTabSz="913523"/>
            <a:endParaRPr lang="zh-TW" altLang="en-US" sz="1400" ker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004820" y="938138"/>
            <a:ext cx="2002420" cy="400019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pPr algn="ctr" defTabSz="913500"/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扶植新創企業</a:t>
            </a:r>
          </a:p>
        </p:txBody>
      </p:sp>
      <p:sp>
        <p:nvSpPr>
          <p:cNvPr id="43" name="文字方塊 42"/>
          <p:cNvSpPr txBox="1"/>
          <p:nvPr/>
        </p:nvSpPr>
        <p:spPr bwMode="auto">
          <a:xfrm>
            <a:off x="3624428" y="1437154"/>
            <a:ext cx="8579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3" defTabSz="914400">
              <a:defRPr/>
            </a:pPr>
            <a:r>
              <a:rPr lang="zh-TW" altLang="en-US" sz="1600" b="1" spc="50" dirty="0" smtClean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策略作法</a:t>
            </a:r>
            <a:endParaRPr lang="zh-TW" altLang="en-US" sz="1600" b="1" spc="50" dirty="0">
              <a:ln w="11430"/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44" name="群組 2"/>
          <p:cNvGrpSpPr/>
          <p:nvPr/>
        </p:nvGrpSpPr>
        <p:grpSpPr>
          <a:xfrm>
            <a:off x="2704497" y="4273764"/>
            <a:ext cx="2822201" cy="1022401"/>
            <a:chOff x="5199917" y="3736194"/>
            <a:chExt cx="3854769" cy="913076"/>
          </a:xfrm>
        </p:grpSpPr>
        <p:sp>
          <p:nvSpPr>
            <p:cNvPr id="45" name="矩形 44"/>
            <p:cNvSpPr/>
            <p:nvPr/>
          </p:nvSpPr>
          <p:spPr>
            <a:xfrm>
              <a:off x="5199917" y="3736194"/>
              <a:ext cx="3508628" cy="91307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46" name="文字方塊 18"/>
            <p:cNvSpPr txBox="1">
              <a:spLocks noChangeArrowheads="1"/>
            </p:cNvSpPr>
            <p:nvPr/>
          </p:nvSpPr>
          <p:spPr bwMode="auto">
            <a:xfrm>
              <a:off x="5333657" y="3759676"/>
              <a:ext cx="3721029" cy="79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11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914400" eaLnBrk="1" hangingPunct="1"/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厚植創新體驗力</a:t>
              </a: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結合在地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特色故事行銷</a:t>
              </a:r>
              <a:endPara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鼓勵產學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法人合作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投入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研發</a:t>
              </a:r>
              <a:endPara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支持創新研發與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場域試驗</a:t>
              </a: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2704102" y="1923794"/>
            <a:ext cx="2569176" cy="1022503"/>
            <a:chOff x="5070290" y="1654460"/>
            <a:chExt cx="3352043" cy="910444"/>
          </a:xfrm>
        </p:grpSpPr>
        <p:sp>
          <p:nvSpPr>
            <p:cNvPr id="48" name="矩形 47"/>
            <p:cNvSpPr/>
            <p:nvPr/>
          </p:nvSpPr>
          <p:spPr>
            <a:xfrm>
              <a:off x="5070290" y="1654460"/>
              <a:ext cx="3352043" cy="910444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字方塊 48"/>
            <p:cNvSpPr txBox="1"/>
            <p:nvPr/>
          </p:nvSpPr>
          <p:spPr bwMode="auto">
            <a:xfrm>
              <a:off x="5235920" y="1700808"/>
              <a:ext cx="3186413" cy="794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1113" defTabSz="914400">
                <a:defRPr/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增加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員工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生產力</a:t>
              </a:r>
              <a:endParaRPr kumimoji="1"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marL="0" lvl="1" defTabSz="914400">
                <a:buFont typeface="Wingdings" panose="05000000000000000000" pitchFamily="2" charset="2"/>
                <a:buChar char="p"/>
                <a:tabLst>
                  <a:tab pos="0" algn="l"/>
                </a:tabLst>
              </a:pPr>
              <a:r>
                <a:rPr kumimoji="1"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提升員工專業技能</a:t>
              </a:r>
              <a:endParaRPr kumimoji="1"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marL="0" lvl="1" defTabSz="914400">
                <a:buFont typeface="Wingdings" panose="05000000000000000000" pitchFamily="2" charset="2"/>
                <a:buChar char="p"/>
              </a:pPr>
              <a:r>
                <a:rPr kumimoji="1"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活化多元人力資源</a:t>
              </a:r>
              <a:endParaRPr kumimoji="1"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marL="0" lvl="1" defTabSz="914400">
                <a:buFont typeface="Wingdings" panose="05000000000000000000" pitchFamily="2" charset="2"/>
                <a:buChar char="p"/>
              </a:pPr>
              <a:r>
                <a:rPr kumimoji="1"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引進</a:t>
              </a:r>
              <a:r>
                <a:rPr kumimoji="1"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智慧設備</a:t>
              </a:r>
              <a:r>
                <a:rPr kumimoji="1"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提升員工產能</a:t>
              </a: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2704496" y="3138404"/>
            <a:ext cx="2568782" cy="1022401"/>
            <a:chOff x="5062247" y="2636912"/>
            <a:chExt cx="3360086" cy="1022400"/>
          </a:xfrm>
        </p:grpSpPr>
        <p:sp>
          <p:nvSpPr>
            <p:cNvPr id="51" name="矩形 50"/>
            <p:cNvSpPr/>
            <p:nvPr/>
          </p:nvSpPr>
          <p:spPr>
            <a:xfrm>
              <a:off x="5062247" y="2636912"/>
              <a:ext cx="3360086" cy="10224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字方塊 22"/>
            <p:cNvSpPr txBox="1">
              <a:spLocks noChangeArrowheads="1"/>
            </p:cNvSpPr>
            <p:nvPr/>
          </p:nvSpPr>
          <p:spPr bwMode="auto">
            <a:xfrm>
              <a:off x="5190325" y="2690569"/>
              <a:ext cx="30974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11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914400" eaLnBrk="1" hangingPunct="1"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提升數位競爭力</a:t>
              </a:r>
            </a:p>
            <a:p>
              <a:pPr marL="180975" indent="-180975" defTabSz="914400" eaLnBrk="1" hangingPunct="1">
                <a:buFont typeface="Wingdings" panose="05000000000000000000" pitchFamily="2" charset="2"/>
                <a:buChar char="p"/>
              </a:pP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IOT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導入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，發展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智慧服務</a:t>
              </a:r>
            </a:p>
            <a:p>
              <a:pPr marL="180975" indent="-180975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協助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發展</a:t>
              </a:r>
              <a:r>
                <a:rPr lang="en-US" altLang="zh-TW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O2O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模式</a:t>
              </a:r>
              <a:endPara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marL="180975" indent="-180975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傳統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業者加強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科技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運用</a:t>
              </a:r>
              <a:endPara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grpSp>
        <p:nvGrpSpPr>
          <p:cNvPr id="53" name="群組 1"/>
          <p:cNvGrpSpPr/>
          <p:nvPr/>
        </p:nvGrpSpPr>
        <p:grpSpPr>
          <a:xfrm>
            <a:off x="2704101" y="5422688"/>
            <a:ext cx="2673485" cy="1384279"/>
            <a:chOff x="5076626" y="4321000"/>
            <a:chExt cx="3603634" cy="1682700"/>
          </a:xfrm>
        </p:grpSpPr>
        <p:sp>
          <p:nvSpPr>
            <p:cNvPr id="54" name="矩形 53"/>
            <p:cNvSpPr/>
            <p:nvPr/>
          </p:nvSpPr>
          <p:spPr>
            <a:xfrm>
              <a:off x="5076626" y="4321000"/>
              <a:ext cx="3471318" cy="124280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55" name="文字方塊 18"/>
            <p:cNvSpPr txBox="1">
              <a:spLocks noChangeArrowheads="1"/>
            </p:cNvSpPr>
            <p:nvPr/>
          </p:nvSpPr>
          <p:spPr bwMode="auto">
            <a:xfrm>
              <a:off x="5208943" y="4394956"/>
              <a:ext cx="3471317" cy="160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11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914400" eaLnBrk="1" hangingPunct="1"/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強化市場拓銷力</a:t>
              </a: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特色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行程吸引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外人來台</a:t>
              </a: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大小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攜手整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案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輸出</a:t>
              </a:r>
              <a:endPara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協助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發展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跨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境電商</a:t>
              </a: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endPara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indent="-11113" defTabSz="914400" eaLnBrk="1" hangingPunct="1">
                <a:buFont typeface="Wingdings" panose="05000000000000000000" pitchFamily="2" charset="2"/>
                <a:buChar char="p"/>
              </a:pPr>
              <a:endPara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cxnSp>
        <p:nvCxnSpPr>
          <p:cNvPr id="56" name="直線接點 55"/>
          <p:cNvCxnSpPr/>
          <p:nvPr/>
        </p:nvCxnSpPr>
        <p:spPr>
          <a:xfrm flipV="1">
            <a:off x="198453" y="1734934"/>
            <a:ext cx="2235695" cy="1459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 bwMode="auto">
          <a:xfrm>
            <a:off x="729068" y="1437108"/>
            <a:ext cx="8579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3" defTabSz="914400">
              <a:defRPr/>
            </a:pPr>
            <a:r>
              <a:rPr lang="zh-TW" altLang="en-US" sz="1600" b="1" spc="50" dirty="0" smtClean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策略作法</a:t>
            </a:r>
            <a:endParaRPr lang="zh-TW" altLang="en-US" sz="1600" b="1" spc="50" dirty="0">
              <a:ln w="11430"/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2584" y="2165241"/>
            <a:ext cx="2161564" cy="378565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n"/>
            </a:pPr>
            <a:r>
              <a:rPr kumimoji="1" lang="zh-TW" altLang="en-US" sz="1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永續</a:t>
            </a:r>
            <a:r>
              <a:rPr kumimoji="1" lang="zh-TW" altLang="en-US" sz="16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傳承：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en-US" sz="1600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代接班及企業傳承導入新營運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模式</a:t>
            </a:r>
            <a:endParaRPr kumimoji="1" lang="en-US" altLang="zh-TW" sz="1600" b="1" dirty="0" smtClean="0">
              <a:solidFill>
                <a:srgbClr val="43434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 defTabSz="914400">
              <a:buFont typeface="Wingdings" panose="05000000000000000000" pitchFamily="2" charset="2"/>
              <a:buChar char="n"/>
            </a:pPr>
            <a:r>
              <a:rPr kumimoji="1" lang="zh-TW" altLang="en-US" sz="16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技藝</a:t>
            </a:r>
            <a:r>
              <a:rPr kumimoji="1" lang="zh-TW" altLang="en-US" sz="1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淬</a:t>
            </a:r>
            <a:r>
              <a:rPr kumimoji="1" lang="zh-TW" altLang="en-US" sz="16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煉：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kumimoji="1" lang="zh-TW" altLang="en-US" sz="1600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專業技能及友善職場形塑新匠人職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涯</a:t>
            </a:r>
            <a:endParaRPr kumimoji="1" lang="en-US" altLang="zh-TW" sz="1600" b="1" dirty="0" smtClean="0">
              <a:solidFill>
                <a:srgbClr val="43434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 defTabSz="914400">
              <a:buFont typeface="Wingdings" panose="05000000000000000000" pitchFamily="2" charset="2"/>
              <a:buChar char="n"/>
            </a:pPr>
            <a:r>
              <a:rPr kumimoji="1" lang="zh-TW" altLang="en-US" sz="16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智慧生產：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kumimoji="1" lang="zh-TW" altLang="en-US" sz="1600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數位轉型及智慧製造打造隱形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冠軍</a:t>
            </a:r>
            <a:endParaRPr kumimoji="1" lang="en-US" altLang="zh-TW" sz="1600" b="1" dirty="0" smtClean="0">
              <a:solidFill>
                <a:srgbClr val="43434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 defTabSz="914400">
              <a:buFont typeface="Wingdings" panose="05000000000000000000" pitchFamily="2" charset="2"/>
              <a:buChar char="n"/>
            </a:pPr>
            <a:r>
              <a:rPr kumimoji="1" lang="zh-TW" altLang="en-US" sz="16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協同創新：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kumimoji="1" lang="zh-TW" altLang="en-US" sz="1600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群聚及區域資源籌組跨域生態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</a:t>
            </a:r>
            <a:endParaRPr kumimoji="1" lang="en-US" altLang="zh-TW" sz="1600" b="1" dirty="0" smtClean="0">
              <a:solidFill>
                <a:srgbClr val="43434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 defTabSz="914400">
              <a:buFont typeface="Wingdings" panose="05000000000000000000" pitchFamily="2" charset="2"/>
              <a:buChar char="n"/>
            </a:pPr>
            <a:r>
              <a:rPr kumimoji="1" lang="zh-TW" altLang="en-US" sz="16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共享價值：</a:t>
            </a:r>
            <a:r>
              <a:rPr kumimoji="1" lang="zh-TW" altLang="en-US" sz="1600" b="1" dirty="0" smtClean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kumimoji="1" lang="zh-TW" altLang="en-US" sz="1600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服務加值及創新作法帶動有感經濟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cxnSp>
        <p:nvCxnSpPr>
          <p:cNvPr id="93" name="直線接點 92"/>
          <p:cNvCxnSpPr/>
          <p:nvPr/>
        </p:nvCxnSpPr>
        <p:spPr>
          <a:xfrm>
            <a:off x="2666731" y="1763068"/>
            <a:ext cx="256416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字方塊 93"/>
          <p:cNvSpPr txBox="1"/>
          <p:nvPr/>
        </p:nvSpPr>
        <p:spPr bwMode="auto">
          <a:xfrm>
            <a:off x="6795508" y="1434181"/>
            <a:ext cx="8579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3" defTabSz="914400">
              <a:defRPr/>
            </a:pPr>
            <a:r>
              <a:rPr lang="zh-TW" altLang="en-US" sz="1600" b="1" spc="50" dirty="0" smtClean="0">
                <a:ln w="1143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策略作法</a:t>
            </a:r>
            <a:endParaRPr lang="zh-TW" altLang="en-US" sz="1600" b="1" spc="50" dirty="0">
              <a:ln w="11430"/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95" name="群組 2"/>
          <p:cNvGrpSpPr/>
          <p:nvPr/>
        </p:nvGrpSpPr>
        <p:grpSpPr>
          <a:xfrm>
            <a:off x="5508100" y="4324693"/>
            <a:ext cx="3434448" cy="1104244"/>
            <a:chOff x="5171744" y="3759676"/>
            <a:chExt cx="3508628" cy="821497"/>
          </a:xfrm>
        </p:grpSpPr>
        <p:sp>
          <p:nvSpPr>
            <p:cNvPr id="96" name="矩形 95"/>
            <p:cNvSpPr/>
            <p:nvPr/>
          </p:nvSpPr>
          <p:spPr>
            <a:xfrm>
              <a:off x="5171744" y="3759676"/>
              <a:ext cx="3508628" cy="8214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97" name="文字方塊 18"/>
            <p:cNvSpPr txBox="1">
              <a:spLocks noChangeArrowheads="1"/>
            </p:cNvSpPr>
            <p:nvPr/>
          </p:nvSpPr>
          <p:spPr bwMode="auto">
            <a:xfrm>
              <a:off x="5285661" y="3815759"/>
              <a:ext cx="3357091" cy="66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11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914400" eaLnBrk="1" hangingPunct="1"/>
              <a:r>
                <a:rPr lang="zh-TW" altLang="en-US" sz="1600" b="1" dirty="0" smtClean="0">
                  <a:solidFill>
                    <a:srgbClr val="C00000"/>
                  </a:solidFill>
                  <a:latin typeface="標楷體"/>
                  <a:ea typeface="標楷體"/>
                  <a:cs typeface="+mn-ea"/>
                  <a:sym typeface="+mn-lt"/>
                </a:rPr>
                <a:t>「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創業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型</a:t>
              </a:r>
              <a:r>
                <a:rPr lang="en-US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SBIR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」</a:t>
              </a:r>
              <a:r>
                <a:rPr lang="en-US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階段獎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補助</a:t>
              </a:r>
            </a:p>
            <a:p>
              <a:pPr marL="177800" indent="-177800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海選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方式提供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研發獎金每案</a:t>
              </a:r>
              <a:r>
                <a:rPr lang="en-US" altLang="zh-TW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60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萬元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，擇優持續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補助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200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萬元，並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拔尖投資對等補助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300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萬元，鼓勵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新創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成功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商業化</a:t>
              </a:r>
            </a:p>
          </p:txBody>
        </p:sp>
      </p:grpSp>
      <p:grpSp>
        <p:nvGrpSpPr>
          <p:cNvPr id="98" name="群組 97"/>
          <p:cNvGrpSpPr/>
          <p:nvPr/>
        </p:nvGrpSpPr>
        <p:grpSpPr>
          <a:xfrm>
            <a:off x="5551543" y="1882958"/>
            <a:ext cx="3391004" cy="1106590"/>
            <a:chOff x="5070290" y="1654460"/>
            <a:chExt cx="3402275" cy="910444"/>
          </a:xfrm>
        </p:grpSpPr>
        <p:sp>
          <p:nvSpPr>
            <p:cNvPr id="99" name="矩形 98"/>
            <p:cNvSpPr/>
            <p:nvPr/>
          </p:nvSpPr>
          <p:spPr>
            <a:xfrm>
              <a:off x="5070290" y="1654460"/>
              <a:ext cx="3352043" cy="910444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字方塊 99"/>
            <p:cNvSpPr txBox="1"/>
            <p:nvPr/>
          </p:nvSpPr>
          <p:spPr bwMode="auto">
            <a:xfrm>
              <a:off x="5235920" y="1700808"/>
              <a:ext cx="3236645" cy="73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1113" defTabSz="914400"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推動創業育成產業與生態網絡</a:t>
              </a:r>
            </a:p>
            <a:p>
              <a:pPr marL="177800" lvl="1" indent="-177800" defTabSz="914400">
                <a:buFont typeface="Wingdings" panose="05000000000000000000" pitchFamily="2" charset="2"/>
                <a:buChar char="p"/>
                <a:tabLst>
                  <a:tab pos="0" algn="l"/>
                </a:tabLst>
              </a:pPr>
              <a:r>
                <a:rPr kumimoji="1"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鼓勵</a:t>
              </a:r>
              <a:r>
                <a:rPr kumimoji="1"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企業投資創業育成</a:t>
              </a:r>
              <a:r>
                <a:rPr kumimoji="1"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機構</a:t>
              </a:r>
              <a:r>
                <a:rPr kumimoji="1"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，</a:t>
              </a:r>
              <a:r>
                <a:rPr kumimoji="1"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形成創業育成產業</a:t>
              </a:r>
            </a:p>
            <a:p>
              <a:pPr marL="0" lvl="1" defTabSz="914400">
                <a:buFont typeface="Wingdings" panose="05000000000000000000" pitchFamily="2" charset="2"/>
                <a:buChar char="p"/>
                <a:tabLst>
                  <a:tab pos="0" algn="l"/>
                </a:tabLst>
              </a:pPr>
              <a:r>
                <a:rPr kumimoji="1"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運用</a:t>
              </a:r>
              <a:r>
                <a:rPr kumimoji="1"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政府</a:t>
              </a:r>
              <a:r>
                <a:rPr kumimoji="1"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採購</a:t>
              </a:r>
              <a:r>
                <a:rPr kumimoji="1"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，</a:t>
              </a:r>
              <a:r>
                <a:rPr kumimoji="1"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協助新創在臺</a:t>
              </a:r>
              <a:r>
                <a:rPr kumimoji="1"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場域試煉</a:t>
              </a: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5501872" y="3097567"/>
            <a:ext cx="3390608" cy="1161653"/>
            <a:chOff x="5062247" y="2636912"/>
            <a:chExt cx="3360086" cy="1161652"/>
          </a:xfrm>
        </p:grpSpPr>
        <p:sp>
          <p:nvSpPr>
            <p:cNvPr id="102" name="矩形 101"/>
            <p:cNvSpPr/>
            <p:nvPr/>
          </p:nvSpPr>
          <p:spPr>
            <a:xfrm>
              <a:off x="5062247" y="2636912"/>
              <a:ext cx="3360086" cy="116165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文字方塊 22"/>
            <p:cNvSpPr txBox="1">
              <a:spLocks noChangeArrowheads="1"/>
            </p:cNvSpPr>
            <p:nvPr/>
          </p:nvSpPr>
          <p:spPr bwMode="auto">
            <a:xfrm>
              <a:off x="5190324" y="2690569"/>
              <a:ext cx="3232008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11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914400" eaLnBrk="1" hangingPunct="1">
                <a:spcBef>
                  <a:spcPts val="600"/>
                </a:spcBef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打造國際級創業聚落</a:t>
              </a:r>
            </a:p>
            <a:p>
              <a:pPr marL="180975" indent="-180975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運用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世大運選手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村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打造國際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級創業聚落</a:t>
              </a:r>
            </a:p>
            <a:p>
              <a:pPr marL="180975" indent="-180975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提供多元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創新實證場域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，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吸引新創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進駐群聚</a:t>
              </a:r>
            </a:p>
            <a:p>
              <a:pPr marL="180975" indent="-180975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搭配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創業家簽證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，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吸引人才來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臺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創業</a:t>
              </a:r>
              <a:endPara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grpSp>
        <p:nvGrpSpPr>
          <p:cNvPr id="104" name="群組 1"/>
          <p:cNvGrpSpPr/>
          <p:nvPr/>
        </p:nvGrpSpPr>
        <p:grpSpPr>
          <a:xfrm>
            <a:off x="5526698" y="5544110"/>
            <a:ext cx="3446343" cy="1202273"/>
            <a:chOff x="5076626" y="4321000"/>
            <a:chExt cx="3471318" cy="1242807"/>
          </a:xfrm>
        </p:grpSpPr>
        <p:sp>
          <p:nvSpPr>
            <p:cNvPr id="105" name="矩形 104"/>
            <p:cNvSpPr/>
            <p:nvPr/>
          </p:nvSpPr>
          <p:spPr>
            <a:xfrm>
              <a:off x="5076626" y="4321000"/>
              <a:ext cx="3471318" cy="124280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06" name="文字方塊 18"/>
            <p:cNvSpPr txBox="1">
              <a:spLocks noChangeArrowheads="1"/>
            </p:cNvSpPr>
            <p:nvPr/>
          </p:nvSpPr>
          <p:spPr bwMode="auto">
            <a:xfrm>
              <a:off x="5208943" y="4394956"/>
              <a:ext cx="3339001" cy="114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11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914400" eaLnBrk="1" hangingPunct="1"/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促進社會創新發展</a:t>
              </a:r>
            </a:p>
            <a:p>
              <a:pPr marL="177800" indent="-177800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透過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社會創新實驗中心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串接企業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CSR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資源，推廣國內外社會創新解決方案</a:t>
              </a:r>
            </a:p>
            <a:p>
              <a:pPr marL="177800" indent="-177800" defTabSz="914400" eaLnBrk="1" hangingPunct="1">
                <a:buFont typeface="Wingdings" panose="05000000000000000000" pitchFamily="2" charset="2"/>
                <a:buChar char="p"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舉辦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亞太社會企業高峰會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，接軌聯合國永續發展目標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(SDGs</a:t>
              </a:r>
              <a:r>
                <a:rPr lang="en-US" altLang="zh-TW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)</a:t>
              </a:r>
              <a:endPara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cxnSp>
        <p:nvCxnSpPr>
          <p:cNvPr id="107" name="直線接點 106"/>
          <p:cNvCxnSpPr/>
          <p:nvPr/>
        </p:nvCxnSpPr>
        <p:spPr>
          <a:xfrm>
            <a:off x="5716624" y="1736824"/>
            <a:ext cx="2959832" cy="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投影片編號版面配置區 3"/>
          <p:cNvSpPr txBox="1">
            <a:spLocks/>
          </p:cNvSpPr>
          <p:nvPr/>
        </p:nvSpPr>
        <p:spPr>
          <a:xfrm>
            <a:off x="6808947" y="64446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313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79209" y="788039"/>
            <a:ext cx="1289237" cy="1209521"/>
            <a:chOff x="1110" y="2656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1122" y="2679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201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solidFill>
                <a:srgbClr val="2B166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gray">
          <a:xfrm>
            <a:off x="1318764" y="1048554"/>
            <a:ext cx="619828" cy="5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參</a:t>
            </a:r>
            <a:endParaRPr lang="en-US" altLang="zh-TW" sz="3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559529" y="764704"/>
            <a:ext cx="6188660" cy="1152128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產業創新轉型邁向永續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051724" y="2276872"/>
            <a:ext cx="6489876" cy="8473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一、智慧機械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030785" y="3429002"/>
            <a:ext cx="6489876" cy="8473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、綠能科技</a:t>
            </a:r>
            <a:endParaRPr lang="zh-TW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030785" y="5733256"/>
            <a:ext cx="6489876" cy="8473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四、車輛電動化</a:t>
            </a:r>
            <a:endParaRPr lang="zh-TW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030785" y="4581146"/>
            <a:ext cx="6489876" cy="8473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三、循環經濟</a:t>
            </a:r>
            <a:endParaRPr lang="zh-TW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8">
            <a:extLst>
              <a:ext uri="{FF2B5EF4-FFF2-40B4-BE49-F238E27FC236}">
                <a16:creationId xmlns:a16="http://schemas.microsoft.com/office/drawing/2014/main" xmlns="" id="{4EAA71E2-D716-4B94-87EC-E80EEB88A389}"/>
              </a:ext>
            </a:extLst>
          </p:cNvPr>
          <p:cNvSpPr/>
          <p:nvPr/>
        </p:nvSpPr>
        <p:spPr>
          <a:xfrm>
            <a:off x="1399987" y="28636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一、智慧</a:t>
            </a:r>
            <a:r>
              <a:rPr lang="zh-TW" altLang="en-US" sz="3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機械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1/9)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41053" y="580112"/>
            <a:ext cx="5299393" cy="461431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marL="342030" indent="-342030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2400" b="1" dirty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導入工業</a:t>
            </a:r>
            <a:r>
              <a:rPr lang="en-US" altLang="zh-TW" sz="2400" b="1" dirty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TW" altLang="en-US" sz="2400" b="1" dirty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切入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4" y="2485994"/>
            <a:ext cx="8269713" cy="41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74126" y="1049617"/>
            <a:ext cx="8604450" cy="142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7729" tIns="71819" rIns="107729" bIns="71819">
            <a:spAutoFit/>
          </a:bodyPr>
          <a:lstStyle/>
          <a:p>
            <a:pPr marL="182563" indent="-182563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因應全球工業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趨勢，我國將以精密機械導入智慧技術，透過智慧化產線進行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逐步幫助台灣的產業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，做到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客製化服務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，推升台灣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產業轉型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大型廠商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以國內產業為練兵對象，進而整廠整線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輸出國外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en-US" altLang="zh-TW" sz="1600" dirty="0">
                <a:solidFill>
                  <a:prstClr val="black"/>
                </a:solidFill>
              </a:rPr>
              <a:t>(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 Machine Box)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NIP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(National </a:t>
            </a:r>
            <a:r>
              <a:rPr lang="en-US" altLang="zh-TW" sz="16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PaaS)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提高跨越門檻能力。</a:t>
            </a:r>
          </a:p>
        </p:txBody>
      </p:sp>
      <p:sp>
        <p:nvSpPr>
          <p:cNvPr id="16" name="投影片編號版面配置區 3"/>
          <p:cNvSpPr txBox="1">
            <a:spLocks/>
          </p:cNvSpPr>
          <p:nvPr/>
        </p:nvSpPr>
        <p:spPr>
          <a:xfrm>
            <a:off x="6897916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3E4596C-15A5-43F2-B458-8E652A46C567}"/>
              </a:ext>
            </a:extLst>
          </p:cNvPr>
          <p:cNvSpPr txBox="1"/>
          <p:nvPr/>
        </p:nvSpPr>
        <p:spPr>
          <a:xfrm>
            <a:off x="2015895" y="1021378"/>
            <a:ext cx="1535262" cy="36933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>
                <a:latin typeface="+mj-ea"/>
                <a:ea typeface="+mj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推動策略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C1AC34B-F854-49A0-90C4-95A0A8DD3F2D}"/>
              </a:ext>
            </a:extLst>
          </p:cNvPr>
          <p:cNvSpPr txBox="1"/>
          <p:nvPr/>
        </p:nvSpPr>
        <p:spPr>
          <a:xfrm>
            <a:off x="3674730" y="1010650"/>
            <a:ext cx="5241259" cy="36933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推動作法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xmlns="" id="{49B7CF8D-CCF8-4665-BA3E-11FC27025944}"/>
              </a:ext>
            </a:extLst>
          </p:cNvPr>
          <p:cNvCxnSpPr>
            <a:stCxn id="8" idx="3"/>
          </p:cNvCxnSpPr>
          <p:nvPr/>
        </p:nvCxnSpPr>
        <p:spPr bwMode="auto">
          <a:xfrm>
            <a:off x="3567622" y="2259742"/>
            <a:ext cx="11212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894CB0A-9B86-42B5-8020-0DD42CAE093F}"/>
              </a:ext>
            </a:extLst>
          </p:cNvPr>
          <p:cNvSpPr txBox="1"/>
          <p:nvPr/>
        </p:nvSpPr>
        <p:spPr>
          <a:xfrm>
            <a:off x="362964" y="1021378"/>
            <a:ext cx="1329231" cy="36933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>
                <a:latin typeface="+mj-ea"/>
                <a:ea typeface="+mj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</a:p>
        </p:txBody>
      </p:sp>
      <p:sp>
        <p:nvSpPr>
          <p:cNvPr id="8" name="AutoShape 40">
            <a:extLst>
              <a:ext uri="{FF2B5EF4-FFF2-40B4-BE49-F238E27FC236}">
                <a16:creationId xmlns:a16="http://schemas.microsoft.com/office/drawing/2014/main" xmlns="" id="{42ECCB45-E022-457D-A5D3-1CD1340C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178" y="1989742"/>
            <a:ext cx="1536443" cy="540000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0" rIns="0" bIns="0" anchor="ctr">
            <a:flatTx/>
          </a:bodyPr>
          <a:lstStyle/>
          <a:p>
            <a:pPr marL="447675" marR="0" lvl="0" indent="-4476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連結在地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9" name="AutoShape 39">
            <a:extLst>
              <a:ext uri="{FF2B5EF4-FFF2-40B4-BE49-F238E27FC236}">
                <a16:creationId xmlns:a16="http://schemas.microsoft.com/office/drawing/2014/main" xmlns="" id="{E06FEC6D-107B-4340-8B40-74C67CF0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32" y="5662150"/>
            <a:ext cx="1541466" cy="540000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0" rIns="0" bIns="0" anchor="ctr">
            <a:flatTx/>
          </a:bodyPr>
          <a:lstStyle/>
          <a:p>
            <a:pPr marL="447675" marR="0" lvl="0" indent="-447675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連結國際</a:t>
            </a:r>
          </a:p>
        </p:txBody>
      </p:sp>
      <p:sp>
        <p:nvSpPr>
          <p:cNvPr id="10" name="AutoShape 39">
            <a:extLst>
              <a:ext uri="{FF2B5EF4-FFF2-40B4-BE49-F238E27FC236}">
                <a16:creationId xmlns:a16="http://schemas.microsoft.com/office/drawing/2014/main" xmlns="" id="{FF8B89E9-ADE2-42DC-87BC-66AB4ABC5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155" y="3851230"/>
            <a:ext cx="1541466" cy="540000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0" rIns="0" bIns="0" anchor="ctr">
            <a:flatTx/>
          </a:bodyPr>
          <a:lstStyle/>
          <a:p>
            <a:pPr marL="447675" marR="0" lvl="0" indent="-447675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連結未來</a:t>
            </a:r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xmlns="" id="{5EED7E2A-4960-43F7-9C1A-6C56278A7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25" y="4509120"/>
            <a:ext cx="1329231" cy="576064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marL="0" marR="0" lvl="0" indent="-26670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產業智機化</a:t>
            </a:r>
          </a:p>
        </p:txBody>
      </p:sp>
      <p:sp>
        <p:nvSpPr>
          <p:cNvPr id="12" name="AutoShape 31">
            <a:extLst>
              <a:ext uri="{FF2B5EF4-FFF2-40B4-BE49-F238E27FC236}">
                <a16:creationId xmlns:a16="http://schemas.microsoft.com/office/drawing/2014/main" xmlns="" id="{D26C32F3-4504-47C1-8E18-FBAD7466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53" y="2708922"/>
            <a:ext cx="1329231" cy="65573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智機產業化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2867465-EE4A-419C-9974-CD17D3B1217C}"/>
              </a:ext>
            </a:extLst>
          </p:cNvPr>
          <p:cNvSpPr/>
          <p:nvPr/>
        </p:nvSpPr>
        <p:spPr bwMode="auto">
          <a:xfrm>
            <a:off x="3690668" y="3074791"/>
            <a:ext cx="5241260" cy="20928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技術深化，並以建立系統性解決方案為目標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58775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打造工業物聯科技，並推動航太、先進半導體等產業，建立廠與廠之間的整體解決方案</a:t>
            </a:r>
          </a:p>
          <a:p>
            <a:pPr marL="358775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開發智慧機械自主關鍵技術、零組件及應用服務，透過應用端場域試煉驗證其可操作性，再系統整合輸出國際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提供試煉場域</a:t>
            </a:r>
          </a:p>
          <a:p>
            <a:pPr marL="361950" marR="0" lvl="0" indent="-1841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強化跨域合作開發航太用工具機，並整合產業分工體系建構聚落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61950" marR="0" lvl="0" indent="-1841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半導體利基型設備、智慧車輛及智慧機器人進口替代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D8B6637-E892-4418-AF4C-06F16D67ADFF}"/>
              </a:ext>
            </a:extLst>
          </p:cNvPr>
          <p:cNvSpPr/>
          <p:nvPr/>
        </p:nvSpPr>
        <p:spPr bwMode="auto">
          <a:xfrm>
            <a:off x="3665103" y="1536466"/>
            <a:ext cx="5241260" cy="1446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打造智慧機械之都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60363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整合中央與地方資源，建構關鍵智慧機械產業平臺</a:t>
            </a:r>
          </a:p>
          <a:p>
            <a:pPr marL="360363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結合臺灣都市發展規劃，提供產業發展腹地與示範場域</a:t>
            </a:r>
          </a:p>
          <a:p>
            <a:pPr marL="360363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推動智慧機械國際展覽場域，拓銷全球市場布局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整合產學研能量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訓練當地找、研發全國找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60363" marR="0" lvl="1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加強產學研合作，培訓專業人才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2DA4E75-A8AD-47F2-9BE7-EA7906D6C757}"/>
              </a:ext>
            </a:extLst>
          </p:cNvPr>
          <p:cNvSpPr/>
          <p:nvPr/>
        </p:nvSpPr>
        <p:spPr bwMode="auto">
          <a:xfrm>
            <a:off x="3690668" y="5301208"/>
            <a:ext cx="5241260" cy="1446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國際合作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61950" marR="0" lvl="0" indent="-1809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強化與歐、美、日智慧機械產業交流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拓展外銷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60363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系統整合輸出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60363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推動工具機於東南亞等市場整體銷售方案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60363" marR="0" lvl="0" indent="-1793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強化航太產業之智慧機械行銷，拓展國際市場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D00A7298-3204-4D0D-BE28-551961942926}"/>
              </a:ext>
            </a:extLst>
          </p:cNvPr>
          <p:cNvCxnSpPr>
            <a:stCxn id="10" idx="3"/>
          </p:cNvCxnSpPr>
          <p:nvPr/>
        </p:nvCxnSpPr>
        <p:spPr bwMode="auto">
          <a:xfrm>
            <a:off x="3567621" y="4121230"/>
            <a:ext cx="10710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6CE40A5-B7CA-4995-8591-AC166B9A5486}"/>
              </a:ext>
            </a:extLst>
          </p:cNvPr>
          <p:cNvSpPr/>
          <p:nvPr/>
        </p:nvSpPr>
        <p:spPr>
          <a:xfrm>
            <a:off x="3324396" y="188640"/>
            <a:ext cx="32095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一、智慧機械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2/9)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33F3CF76-A351-4F04-93F4-FDD46A70E395}"/>
              </a:ext>
            </a:extLst>
          </p:cNvPr>
          <p:cNvCxnSpPr/>
          <p:nvPr/>
        </p:nvCxnSpPr>
        <p:spPr bwMode="auto">
          <a:xfrm>
            <a:off x="3551157" y="5941907"/>
            <a:ext cx="10710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4363FFB7-AF94-4A34-897C-4E652A5B1FA4}"/>
              </a:ext>
            </a:extLst>
          </p:cNvPr>
          <p:cNvCxnSpPr/>
          <p:nvPr/>
        </p:nvCxnSpPr>
        <p:spPr>
          <a:xfrm>
            <a:off x="1872405" y="2259744"/>
            <a:ext cx="0" cy="368216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EABC4D4D-4C42-4EEA-A216-F60ECDDDA43C}"/>
              </a:ext>
            </a:extLst>
          </p:cNvPr>
          <p:cNvCxnSpPr>
            <a:endCxn id="8" idx="1"/>
          </p:cNvCxnSpPr>
          <p:nvPr/>
        </p:nvCxnSpPr>
        <p:spPr>
          <a:xfrm>
            <a:off x="1872404" y="2259742"/>
            <a:ext cx="1800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430AB9FB-9C77-4A24-B061-1F1005720439}"/>
              </a:ext>
            </a:extLst>
          </p:cNvPr>
          <p:cNvCxnSpPr>
            <a:endCxn id="10" idx="1"/>
          </p:cNvCxnSpPr>
          <p:nvPr/>
        </p:nvCxnSpPr>
        <p:spPr>
          <a:xfrm>
            <a:off x="1872406" y="4121230"/>
            <a:ext cx="153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2C3A2539-2B1C-4085-9645-D4E53EDFAA22}"/>
              </a:ext>
            </a:extLst>
          </p:cNvPr>
          <p:cNvCxnSpPr>
            <a:stCxn id="12" idx="3"/>
          </p:cNvCxnSpPr>
          <p:nvPr/>
        </p:nvCxnSpPr>
        <p:spPr>
          <a:xfrm flipV="1">
            <a:off x="1695885" y="3036788"/>
            <a:ext cx="176521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D1299437-A6B2-4C0D-AC62-A95B1471FDD7}"/>
              </a:ext>
            </a:extLst>
          </p:cNvPr>
          <p:cNvCxnSpPr>
            <a:stCxn id="11" idx="3"/>
          </p:cNvCxnSpPr>
          <p:nvPr/>
        </p:nvCxnSpPr>
        <p:spPr>
          <a:xfrm>
            <a:off x="1718655" y="4797152"/>
            <a:ext cx="153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xmlns="" id="{0A9B3DB6-A3F1-4DC3-9125-E240CF07F586}"/>
              </a:ext>
            </a:extLst>
          </p:cNvPr>
          <p:cNvCxnSpPr>
            <a:endCxn id="9" idx="1"/>
          </p:cNvCxnSpPr>
          <p:nvPr/>
        </p:nvCxnSpPr>
        <p:spPr>
          <a:xfrm>
            <a:off x="1872405" y="5932150"/>
            <a:ext cx="11962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投影片編號版面配置區 3"/>
          <p:cNvSpPr txBox="1">
            <a:spLocks/>
          </p:cNvSpPr>
          <p:nvPr/>
        </p:nvSpPr>
        <p:spPr>
          <a:xfrm>
            <a:off x="7068980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91680" y="44624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一、智慧</a:t>
            </a: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機械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(3/9)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932040" y="2118946"/>
            <a:ext cx="4037280" cy="4608000"/>
          </a:xfrm>
          <a:prstGeom prst="roundRect">
            <a:avLst>
              <a:gd name="adj" fmla="val 72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90704" y="2134444"/>
            <a:ext cx="4113480" cy="4608000"/>
          </a:xfrm>
          <a:prstGeom prst="roundRect">
            <a:avLst>
              <a:gd name="adj" fmla="val 72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3102" y="2700181"/>
            <a:ext cx="4181083" cy="1467700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 marL="91843" indent="-91843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手工具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公會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游祥鎮理事長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表示：以前完全不知道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NIP 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是怎麼一回事，因為在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舊機器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上本來就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沒有聯網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，但經智慧機械辦公室一場一場的會議下來， 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慢慢地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聽懂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方向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也慢慢地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出來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860032" y="2700189"/>
            <a:ext cx="3930378" cy="1742202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 marL="91843" indent="-91843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領航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計畫，</a:t>
            </a:r>
            <a:r>
              <a:rPr lang="en-US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年投入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，打造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航太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汽機車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水五金</a:t>
            </a: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手工具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塑橡膠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大領域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領航企業體系，打造智慧典範產線，後續於相關同業公會活動進行宣導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複製擴散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843" indent="-91843" algn="just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五邊形 29"/>
          <p:cNvSpPr/>
          <p:nvPr/>
        </p:nvSpPr>
        <p:spPr>
          <a:xfrm>
            <a:off x="390704" y="1998334"/>
            <a:ext cx="4104000" cy="684000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rtlCol="0" anchor="ctr"/>
          <a:lstStyle/>
          <a:p>
            <a:pPr>
              <a:lnSpc>
                <a:spcPts val="4500"/>
              </a:lnSpc>
            </a:pPr>
            <a:endParaRPr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五邊形 30"/>
          <p:cNvSpPr/>
          <p:nvPr/>
        </p:nvSpPr>
        <p:spPr>
          <a:xfrm>
            <a:off x="4914856" y="1993027"/>
            <a:ext cx="4037280" cy="684000"/>
          </a:xfrm>
          <a:prstGeom prst="homePlat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rtlCol="0" anchor="ctr"/>
          <a:lstStyle/>
          <a:p>
            <a:pPr>
              <a:lnSpc>
                <a:spcPts val="4500"/>
              </a:lnSpc>
            </a:pPr>
            <a:endParaRPr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532" y="2073456"/>
            <a:ext cx="902343" cy="522986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208" tIns="45604" rIns="91208" bIns="45604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廣度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25252" y="2087678"/>
            <a:ext cx="902343" cy="5229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208" tIns="45604" rIns="91208" bIns="45604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32098" y="4752280"/>
            <a:ext cx="4037279" cy="2016706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 marL="88672" indent="-88672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全球最大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鋅合金水龍頭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廠商，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鮭魚返鄉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，於中科建廠，整合自動化與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ERP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MES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物流倉儲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，進行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自動排程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彈性生產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產品換線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提升大量客製化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接單                                                        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能力， 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持續保有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國際領先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地位。</a:t>
            </a:r>
          </a:p>
        </p:txBody>
      </p:sp>
      <p:sp>
        <p:nvSpPr>
          <p:cNvPr id="40" name="矩形 39"/>
          <p:cNvSpPr/>
          <p:nvPr/>
        </p:nvSpPr>
        <p:spPr>
          <a:xfrm>
            <a:off x="455936" y="4763904"/>
            <a:ext cx="4038768" cy="2016706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 marL="88672" indent="-88672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全球前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精密螺帽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廠，將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廠區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聯網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，導入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生產管理數位化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，建立機台監測與預診系統，即時追蹤生產狀況並提升產品品質，導入後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人均產值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、設備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稼動率                                                       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                                           產品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良率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7%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2" name="圓角矩形 41"/>
          <p:cNvSpPr/>
          <p:nvPr/>
        </p:nvSpPr>
        <p:spPr>
          <a:xfrm>
            <a:off x="399959" y="4297288"/>
            <a:ext cx="4104265" cy="43204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rtlCol="0" anchor="ctr"/>
          <a:lstStyle/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案例：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盈錫</a:t>
            </a:r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精密螺帽智慧工廠</a:t>
            </a:r>
          </a:p>
        </p:txBody>
      </p:sp>
      <p:sp>
        <p:nvSpPr>
          <p:cNvPr id="43" name="圓角矩形 42"/>
          <p:cNvSpPr/>
          <p:nvPr/>
        </p:nvSpPr>
        <p:spPr>
          <a:xfrm>
            <a:off x="4938655" y="4281474"/>
            <a:ext cx="4028065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rtlCol="0" anchor="ctr"/>
          <a:lstStyle/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案例：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橋椿</a:t>
            </a:r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水五金智慧工廠</a:t>
            </a:r>
          </a:p>
        </p:txBody>
      </p:sp>
      <p:sp>
        <p:nvSpPr>
          <p:cNvPr id="46" name="矩形 45"/>
          <p:cNvSpPr/>
          <p:nvPr/>
        </p:nvSpPr>
        <p:spPr>
          <a:xfrm>
            <a:off x="5653436" y="1970433"/>
            <a:ext cx="3341287" cy="694098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打造大企業智慧製造標竿</a:t>
            </a:r>
          </a:p>
        </p:txBody>
      </p:sp>
      <p:sp>
        <p:nvSpPr>
          <p:cNvPr id="47" name="矩形 46"/>
          <p:cNvSpPr/>
          <p:nvPr/>
        </p:nvSpPr>
        <p:spPr>
          <a:xfrm>
            <a:off x="971600" y="1947625"/>
            <a:ext cx="4018776" cy="694098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提高中小企業數位化能力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19" y="5963188"/>
            <a:ext cx="1361544" cy="66598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圖片 48" descr="「橋椿 工廠」的圖片搜尋結果">
            <a:hlinkClick r:id="rId5"/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68" y="5839922"/>
            <a:ext cx="1492042" cy="78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7" descr="Precision lock nut, ball screw spindle bearing locknuts locate YSR M8 * 0.7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1537" y="5782220"/>
            <a:ext cx="963389" cy="9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400" y1="26087" x2="22400" y2="26087"/>
                        <a14:foregroundMark x1="32800" y1="22826" x2="32800" y2="22826"/>
                        <a14:foregroundMark x1="46400" y1="17391" x2="46400" y2="17391"/>
                        <a14:foregroundMark x1="56000" y1="26087" x2="56000" y2="26087"/>
                        <a14:foregroundMark x1="60800" y1="50000" x2="60800" y2="50000"/>
                        <a14:foregroundMark x1="66400" y1="65217" x2="66400" y2="65217"/>
                        <a14:foregroundMark x1="85600" y1="71739" x2="85600" y2="7173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72529" y="6090708"/>
            <a:ext cx="731876" cy="53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313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文字方塊 34"/>
          <p:cNvSpPr txBox="1">
            <a:spLocks noChangeArrowheads="1"/>
          </p:cNvSpPr>
          <p:nvPr/>
        </p:nvSpPr>
        <p:spPr bwMode="auto">
          <a:xfrm>
            <a:off x="348628" y="920677"/>
            <a:ext cx="8618092" cy="10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2075" indent="-92075" algn="just" eaLnBrk="1" hangingPunct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我國產業規模有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大型</a:t>
            </a: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廠商、也有許多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中小型</a:t>
            </a: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廠商，在推動上將力求兼顧各種規模的廠商，也就是兼顧「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廣度</a:t>
            </a: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」及「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高度</a:t>
            </a: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」，協助企業全面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導入智慧機械，進行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智慧製造。</a:t>
            </a:r>
            <a:endParaRPr kumimoji="0"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96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91680" y="44624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(4/9)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5" name="投影片編號版面配置區 18"/>
          <p:cNvSpPr txBox="1">
            <a:spLocks/>
          </p:cNvSpPr>
          <p:nvPr/>
        </p:nvSpPr>
        <p:spPr>
          <a:xfrm>
            <a:off x="6950228" y="65525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7943" y="1217965"/>
            <a:ext cx="8600814" cy="236218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63525" defTabSz="912076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推動目的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1000" indent="-117475" defTabSz="912076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鼓勵各產業導入智慧生產系統：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建立實體智慧生產系統，讓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產業界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感受該系統之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效率與彈性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，進而願意投資，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帶動轉型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81000" indent="-117475" defTabSz="912076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驗證國產解決方案之可操作性：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為業者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打造基礎設施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導入數位化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聯網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服務平台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及各產業之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應用服務模組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，提供業者國內試煉場域。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 defTabSz="912076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推動作法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國產自主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高階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協同產學研建置數位化生產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，導入公版聯網服務平台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發展機械加工應用服務模組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，實現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典範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 defTabSz="912076" fontAlgn="base">
              <a:lnSpc>
                <a:spcPts val="17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TW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6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計畫效益</a:t>
            </a: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單機</a:t>
            </a:r>
            <a:r>
              <a:rPr lang="zh-TW" altLang="en-US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整線</a:t>
            </a:r>
            <a:r>
              <a:rPr lang="zh-TW" altLang="en-US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整廠</a:t>
            </a:r>
            <a:r>
              <a:rPr lang="zh-TW" altLang="en-US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跨廠</a:t>
            </a:r>
            <a:r>
              <a:rPr lang="zh-TW" altLang="en-US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之技術能量，因應如</a:t>
            </a:r>
            <a:r>
              <a:rPr lang="zh-TW" altLang="en-US" sz="16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少量多樣、多量多樣、單一數量</a:t>
            </a:r>
            <a:r>
              <a:rPr lang="zh-TW" altLang="en-US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等彈性訂單。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提供國內業者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快速打樣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試量產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服務。</a:t>
            </a:r>
            <a:endParaRPr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347943" y="3599274"/>
            <a:ext cx="8536080" cy="3139761"/>
            <a:chOff x="108936" y="2945243"/>
            <a:chExt cx="8892973" cy="3382775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5904" y="3736911"/>
              <a:ext cx="4366198" cy="2399852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36" y="3563436"/>
              <a:ext cx="1377526" cy="89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圓角矩形 39"/>
            <p:cNvSpPr/>
            <p:nvPr/>
          </p:nvSpPr>
          <p:spPr bwMode="auto">
            <a:xfrm>
              <a:off x="108936" y="3332145"/>
              <a:ext cx="1831726" cy="2844635"/>
            </a:xfrm>
            <a:prstGeom prst="round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076"/>
              <a:endPara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42090" y="2975112"/>
              <a:ext cx="1713625" cy="3979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912076"/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其他業界場域</a:t>
              </a:r>
              <a:endPara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左-右雙向箭號 41"/>
            <p:cNvSpPr/>
            <p:nvPr/>
          </p:nvSpPr>
          <p:spPr>
            <a:xfrm flipV="1">
              <a:off x="1556366" y="4587738"/>
              <a:ext cx="544010" cy="31412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76"/>
              <a:endParaRPr lang="zh-TW" altLang="en-US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7114275" y="3562137"/>
              <a:ext cx="1761995" cy="2586231"/>
              <a:chOff x="7073331" y="3403239"/>
              <a:chExt cx="1761995" cy="2586231"/>
            </a:xfrm>
          </p:grpSpPr>
          <p:pic>
            <p:nvPicPr>
              <p:cNvPr id="49" name="Picture 2">
                <a:hlinkClick r:id="rId4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1380" y="3566264"/>
                <a:ext cx="1382692" cy="881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圖片 4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43076" y="4840218"/>
                <a:ext cx="1379168" cy="753130"/>
              </a:xfrm>
              <a:prstGeom prst="rect">
                <a:avLst/>
              </a:prstGeom>
            </p:spPr>
          </p:pic>
          <p:sp>
            <p:nvSpPr>
              <p:cNvPr id="51" name="矩形 50"/>
              <p:cNvSpPr/>
              <p:nvPr/>
            </p:nvSpPr>
            <p:spPr>
              <a:xfrm>
                <a:off x="7073331" y="4470886"/>
                <a:ext cx="17439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2076"/>
                <a:r>
                  <a:rPr lang="zh-TW" altLang="en-US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南投中創園區</a:t>
                </a:r>
                <a:endParaRPr lang="en-US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091351" y="5620138"/>
                <a:ext cx="17439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2076"/>
                <a:r>
                  <a:rPr lang="zh-TW" altLang="en-US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虎科大等</a:t>
                </a:r>
                <a:endParaRPr lang="en-US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圓角矩形 52"/>
              <p:cNvSpPr/>
              <p:nvPr/>
            </p:nvSpPr>
            <p:spPr bwMode="auto">
              <a:xfrm>
                <a:off x="7091351" y="3403239"/>
                <a:ext cx="1682752" cy="2574625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2076"/>
                <a:endParaRPr lang="en-US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247089" y="4648026"/>
              <a:ext cx="1555419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076"/>
              <a:r>
                <a:rPr lang="zh-TW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目標產業</a:t>
              </a:r>
              <a:endParaRPr lang="en-US" altLang="zh-TW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912076"/>
              <a:r>
                <a:rPr lang="zh-TW" altLang="en-US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汽機車、航太、</a:t>
              </a:r>
              <a:endPara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912076"/>
              <a:r>
                <a:rPr lang="zh-TW" altLang="en-US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工具機、手工具、</a:t>
              </a:r>
              <a:endPara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912076"/>
              <a:r>
                <a:rPr lang="zh-TW" altLang="en-US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製造業、自行車、</a:t>
              </a:r>
              <a:endPara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912076"/>
              <a:r>
                <a:rPr lang="zh-TW" altLang="en-US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水五金等</a:t>
              </a:r>
              <a:endPara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2100376" y="3143955"/>
              <a:ext cx="6901533" cy="318406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76"/>
              <a:endParaRPr lang="zh-TW" altLang="en-US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095552" y="2945243"/>
              <a:ext cx="2580732" cy="6963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2076"/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台中</a:t>
              </a:r>
              <a:endPara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12076"/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智慧製造試營運場域</a:t>
              </a: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378784" y="3367579"/>
              <a:ext cx="12509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2076"/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延伸場域</a:t>
              </a:r>
            </a:p>
          </p:txBody>
        </p:sp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090" y="3281636"/>
              <a:ext cx="1461355" cy="926933"/>
            </a:xfrm>
            <a:prstGeom prst="rect">
              <a:avLst/>
            </a:prstGeom>
          </p:spPr>
        </p:pic>
      </p:grpSp>
      <p:sp>
        <p:nvSpPr>
          <p:cNvPr id="54" name="矩形 53"/>
          <p:cNvSpPr/>
          <p:nvPr/>
        </p:nvSpPr>
        <p:spPr>
          <a:xfrm>
            <a:off x="168252" y="700644"/>
            <a:ext cx="7856483" cy="461665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marL="342030" indent="-342030" defTabSz="912076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2400" b="1" dirty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 </a:t>
            </a:r>
            <a:r>
              <a:rPr lang="en-US" altLang="zh-TW" sz="2400" b="1" dirty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建置智慧製造試營運場域</a:t>
            </a:r>
            <a:r>
              <a:rPr lang="en-US" altLang="zh-TW" sz="2400" b="1" dirty="0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1F497D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3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173692" y="1271292"/>
            <a:ext cx="4002896" cy="364688"/>
          </a:xfrm>
          <a:prstGeom prst="homePlate">
            <a:avLst>
              <a:gd name="adj" fmla="val 52301"/>
            </a:avLst>
          </a:prstGeom>
          <a:solidFill>
            <a:srgbClr val="7030A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166169" indent="-166169" defTabSz="914400" fontAlgn="base">
              <a:lnSpc>
                <a:spcPts val="2458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638" b="1" kern="0" dirty="0"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水五金及手工具產業智動化計畫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07504" y="3104704"/>
            <a:ext cx="8768919" cy="3636664"/>
          </a:xfrm>
          <a:prstGeom prst="roundRect">
            <a:avLst>
              <a:gd name="adj" fmla="val 4855"/>
            </a:avLst>
          </a:prstGeom>
          <a:noFill/>
          <a:ln w="28575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638" kern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3528" y="1759979"/>
            <a:ext cx="8552895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4923" indent="-1064923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65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</a:t>
            </a:r>
            <a:r>
              <a:rPr kumimoji="1" lang="zh-TW" altLang="en-US" sz="1365" b="1" kern="100" dirty="0">
                <a:solidFill>
                  <a:srgbClr val="7030A0"/>
                </a:solidFill>
                <a:latin typeface="微軟正黑體"/>
                <a:ea typeface="微軟正黑體"/>
              </a:rPr>
              <a:t>計畫概述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：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	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針對</a:t>
            </a:r>
            <a:r>
              <a:rPr kumimoji="1" lang="zh-TW" altLang="en-US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中小企業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型的水五金及手工具產業，發展智慧機械整體解決方案，期能提升國內廠商生產製造能量，協助廠商升級轉型</a:t>
            </a:r>
            <a:r>
              <a:rPr kumimoji="1" lang="zh-TW" altLang="zh-TW" sz="1365" kern="100" dirty="0">
                <a:solidFill>
                  <a:prstClr val="black"/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1365" kern="10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marL="1060588" indent="-1060588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65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</a:t>
            </a:r>
            <a:r>
              <a:rPr kumimoji="1" lang="zh-TW" altLang="en-US" sz="1365" b="1" kern="100" dirty="0">
                <a:solidFill>
                  <a:srgbClr val="7030A0"/>
                </a:solidFill>
                <a:latin typeface="微軟正黑體"/>
                <a:ea typeface="微軟正黑體"/>
              </a:rPr>
              <a:t>推動作法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：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	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共同發展智慧機械整體解決方案，帶動</a:t>
            </a:r>
            <a:r>
              <a:rPr kumimoji="1" lang="zh-TW" altLang="en-US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整體產業鏈發展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，包含</a:t>
            </a:r>
            <a:r>
              <a:rPr kumimoji="1" lang="en-US" altLang="zh-TW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PLM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(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產品管理系統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)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、</a:t>
            </a:r>
            <a:r>
              <a:rPr kumimoji="1" lang="en-US" altLang="zh-TW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MES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(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製造執行系統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)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以及</a:t>
            </a:r>
            <a:r>
              <a:rPr kumimoji="1" lang="en-US" altLang="zh-TW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FA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(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工廠自動化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)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以及智慧生產線多項</a:t>
            </a:r>
            <a:r>
              <a:rPr kumimoji="1" lang="zh-TW" altLang="en-US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自動化模組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與</a:t>
            </a:r>
            <a:r>
              <a:rPr kumimoji="1" lang="zh-TW" altLang="en-US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聯網平台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等</a:t>
            </a:r>
            <a:r>
              <a:rPr kumimoji="1" lang="zh-TW" altLang="zh-TW" sz="1365" kern="100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1365" kern="100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1064923" indent="-1064923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65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</a:t>
            </a:r>
            <a:r>
              <a:rPr kumimoji="1" lang="zh-TW" altLang="en-US" sz="1365" b="1" kern="100" dirty="0">
                <a:solidFill>
                  <a:srgbClr val="7030A0"/>
                </a:solidFill>
                <a:latin typeface="微軟正黑體"/>
                <a:ea typeface="微軟正黑體"/>
              </a:rPr>
              <a:t>計畫效益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：</a:t>
            </a:r>
            <a:r>
              <a:rPr kumimoji="1" lang="en-US" altLang="zh-TW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	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提升人均附加價值</a:t>
            </a:r>
            <a:r>
              <a:rPr kumimoji="1" lang="en-US" altLang="zh-TW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30%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，縮短交貨時間</a:t>
            </a:r>
            <a:r>
              <a:rPr kumimoji="1" lang="en-US" altLang="zh-TW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20%</a:t>
            </a:r>
            <a:r>
              <a:rPr kumimoji="1" lang="zh-TW" altLang="en-US" sz="1365" kern="100" dirty="0">
                <a:solidFill>
                  <a:srgbClr val="FF0000"/>
                </a:solidFill>
                <a:latin typeface="微軟正黑體"/>
                <a:ea typeface="微軟正黑體"/>
              </a:rPr>
              <a:t>、</a:t>
            </a:r>
            <a:r>
              <a:rPr kumimoji="1" lang="zh-TW" altLang="en-US" sz="1365" kern="100" dirty="0">
                <a:solidFill>
                  <a:prstClr val="black"/>
                </a:solidFill>
                <a:latin typeface="微軟正黑體"/>
                <a:ea typeface="微軟正黑體"/>
              </a:rPr>
              <a:t>減少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產品缺陷</a:t>
            </a:r>
            <a:r>
              <a:rPr kumimoji="1" lang="en-US" altLang="zh-TW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15%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、減少紙本工作</a:t>
            </a:r>
            <a:r>
              <a:rPr kumimoji="1" lang="en-US" altLang="zh-TW" sz="1365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30%</a:t>
            </a:r>
            <a:r>
              <a:rPr kumimoji="1" lang="zh-TW" altLang="en-US" sz="1365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1365" kern="100" dirty="0">
              <a:solidFill>
                <a:srgbClr val="4472C4">
                  <a:lumMod val="50000"/>
                </a:srgbClr>
              </a:solidFill>
              <a:latin typeface="微軟正黑體"/>
              <a:ea typeface="微軟正黑體"/>
            </a:endParaRPr>
          </a:p>
          <a:p>
            <a:pPr marL="1064923" indent="-1064923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65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</a:t>
            </a:r>
            <a:r>
              <a:rPr kumimoji="1" lang="zh-TW" altLang="en-US" sz="1365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公會連結</a:t>
            </a:r>
            <a:r>
              <a:rPr kumimoji="1" lang="zh-TW" altLang="en-US" sz="1365" kern="0" dirty="0">
                <a:solidFill>
                  <a:prstClr val="black"/>
                </a:solidFill>
                <a:latin typeface="微軟正黑體"/>
                <a:ea typeface="微軟正黑體"/>
              </a:rPr>
              <a:t>：智動協會、水五金公會、手工具協會</a:t>
            </a:r>
            <a:endParaRPr kumimoji="1" lang="en-US" altLang="zh-TW" sz="1365" kern="100" dirty="0">
              <a:solidFill>
                <a:srgbClr val="000000"/>
              </a:solidFill>
              <a:latin typeface="微軟正黑體"/>
              <a:ea typeface="微軟正黑體"/>
            </a:endParaRPr>
          </a:p>
        </p:txBody>
      </p:sp>
      <p:grpSp>
        <p:nvGrpSpPr>
          <p:cNvPr id="19" name="群組 176"/>
          <p:cNvGrpSpPr/>
          <p:nvPr/>
        </p:nvGrpSpPr>
        <p:grpSpPr>
          <a:xfrm rot="5400000">
            <a:off x="7522771" y="2284475"/>
            <a:ext cx="396293" cy="1575817"/>
            <a:chOff x="323528" y="4509120"/>
            <a:chExt cx="792088" cy="1872208"/>
          </a:xfrm>
        </p:grpSpPr>
        <p:sp>
          <p:nvSpPr>
            <p:cNvPr id="20" name="橢圓 19"/>
            <p:cNvSpPr/>
            <p:nvPr/>
          </p:nvSpPr>
          <p:spPr>
            <a:xfrm>
              <a:off x="323528" y="4509120"/>
              <a:ext cx="792088" cy="792088"/>
            </a:xfrm>
            <a:prstGeom prst="ellipse">
              <a:avLst/>
            </a:prstGeom>
            <a:solidFill>
              <a:srgbClr val="F7964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820" kern="0" dirty="0">
                  <a:solidFill>
                    <a:prstClr val="black"/>
                  </a:solidFill>
                  <a:latin typeface="微軟正黑體"/>
                  <a:ea typeface="微軟正黑體"/>
                </a:rPr>
                <a:t>3.0</a:t>
              </a:r>
              <a:endParaRPr kumimoji="1" lang="zh-TW" altLang="en-US" sz="1820" kern="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21" name="向上箭號 20"/>
            <p:cNvSpPr/>
            <p:nvPr/>
          </p:nvSpPr>
          <p:spPr>
            <a:xfrm>
              <a:off x="477256" y="5157192"/>
              <a:ext cx="484632" cy="576064"/>
            </a:xfrm>
            <a:prstGeom prst="up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638" kern="0">
                <a:solidFill>
                  <a:prstClr val="black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23528" y="5589240"/>
              <a:ext cx="792088" cy="792088"/>
            </a:xfrm>
            <a:prstGeom prst="ellipse">
              <a:avLst/>
            </a:prstGeom>
            <a:solidFill>
              <a:srgbClr val="F7964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820" kern="0" dirty="0">
                  <a:solidFill>
                    <a:prstClr val="black"/>
                  </a:solidFill>
                  <a:latin typeface="微軟正黑體"/>
                  <a:ea typeface="微軟正黑體"/>
                </a:rPr>
                <a:t>2.0</a:t>
              </a:r>
              <a:endParaRPr kumimoji="1" lang="zh-TW" altLang="en-US" sz="1820" kern="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78369" y="4480682"/>
            <a:ext cx="1026289" cy="28841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MES</a:t>
            </a: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：資通</a:t>
            </a:r>
          </a:p>
        </p:txBody>
      </p:sp>
      <p:sp>
        <p:nvSpPr>
          <p:cNvPr id="24" name="矩形 23"/>
          <p:cNvSpPr/>
          <p:nvPr/>
        </p:nvSpPr>
        <p:spPr>
          <a:xfrm>
            <a:off x="178370" y="4115453"/>
            <a:ext cx="976696" cy="28841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ERP</a:t>
            </a: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：鼎新</a:t>
            </a:r>
            <a:endParaRPr kumimoji="1" lang="en-US" altLang="zh-TW" sz="1274" kern="0" dirty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1870" y="4905877"/>
            <a:ext cx="973196" cy="28841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SI</a:t>
            </a: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：翔威</a:t>
            </a:r>
            <a:endParaRPr kumimoji="1" lang="en-US" altLang="zh-TW" sz="1274" kern="0" dirty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76588" y="1100829"/>
            <a:ext cx="4699836" cy="692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/>
            <a:r>
              <a:rPr lang="zh-TW" altLang="en-US" sz="13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上銀</a:t>
            </a:r>
            <a:r>
              <a:rPr lang="zh-TW" altLang="en-US" sz="13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整體解決方案，建立隴鈦、勝泰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水五金</a:t>
            </a:r>
            <a:r>
              <a:rPr lang="zh-TW" altLang="en-US" sz="13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產業與銳泰、伯鑫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手工具</a:t>
            </a:r>
            <a:r>
              <a:rPr lang="zh-TW" altLang="en-US" sz="13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產業加工、檢測、包裝等數位化生產能力 </a:t>
            </a:r>
            <a:r>
              <a:rPr lang="en-US" altLang="zh-TW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廣度</a:t>
            </a:r>
            <a:r>
              <a:rPr lang="en-US" altLang="zh-TW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3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，帶動產業升級轉型。</a:t>
            </a:r>
          </a:p>
        </p:txBody>
      </p:sp>
      <p:grpSp>
        <p:nvGrpSpPr>
          <p:cNvPr id="30" name="群組 184"/>
          <p:cNvGrpSpPr/>
          <p:nvPr/>
        </p:nvGrpSpPr>
        <p:grpSpPr>
          <a:xfrm>
            <a:off x="1256146" y="5686129"/>
            <a:ext cx="7390131" cy="989693"/>
            <a:chOff x="1581310" y="5411709"/>
            <a:chExt cx="6842271" cy="1224136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/>
          </p:blipFill>
          <p:spPr bwMode="auto">
            <a:xfrm>
              <a:off x="1581310" y="5439593"/>
              <a:ext cx="1561471" cy="11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865849" y="5437848"/>
              <a:ext cx="2557732" cy="11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175227" y="5411709"/>
              <a:ext cx="2658175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群組 188"/>
          <p:cNvGrpSpPr/>
          <p:nvPr/>
        </p:nvGrpSpPr>
        <p:grpSpPr>
          <a:xfrm>
            <a:off x="1441604" y="4115550"/>
            <a:ext cx="7204674" cy="780308"/>
            <a:chOff x="-339888" y="3515841"/>
            <a:chExt cx="12112688" cy="2073399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403278" y="3573016"/>
              <a:ext cx="336952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339888" y="3515841"/>
              <a:ext cx="5055904" cy="207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716016" y="3573016"/>
              <a:ext cx="3743653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8" name="直線接點 37"/>
          <p:cNvCxnSpPr/>
          <p:nvPr/>
        </p:nvCxnSpPr>
        <p:spPr>
          <a:xfrm>
            <a:off x="1382306" y="4961401"/>
            <a:ext cx="7134726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sp>
        <p:nvSpPr>
          <p:cNvPr id="39" name="五邊形 38"/>
          <p:cNvSpPr/>
          <p:nvPr/>
        </p:nvSpPr>
        <p:spPr>
          <a:xfrm>
            <a:off x="6999158" y="3534105"/>
            <a:ext cx="1700006" cy="474634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線上氣壓式測漏系統</a:t>
            </a:r>
          </a:p>
        </p:txBody>
      </p:sp>
      <p:sp>
        <p:nvSpPr>
          <p:cNvPr id="40" name="五邊形 39"/>
          <p:cNvSpPr/>
          <p:nvPr/>
        </p:nvSpPr>
        <p:spPr>
          <a:xfrm>
            <a:off x="5266347" y="3539980"/>
            <a:ext cx="1829799" cy="474634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外觀處理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機器手臂鏡面拋光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五邊形 40"/>
          <p:cNvSpPr/>
          <p:nvPr/>
        </p:nvSpPr>
        <p:spPr>
          <a:xfrm>
            <a:off x="3961890" y="3539982"/>
            <a:ext cx="1496399" cy="474635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機械加工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孔位、表面加工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五邊形 41"/>
          <p:cNvSpPr/>
          <p:nvPr/>
        </p:nvSpPr>
        <p:spPr>
          <a:xfrm>
            <a:off x="1913058" y="3534104"/>
            <a:ext cx="2197172" cy="474634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逆向掃描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量測比對、加工路徑生成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630438" y="3229497"/>
            <a:ext cx="3215945" cy="34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38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水五金產業</a:t>
            </a:r>
            <a:r>
              <a:rPr kumimoji="1" lang="en-US" altLang="zh-TW" sz="1638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1638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導入國產產業智機化</a:t>
            </a:r>
            <a:endParaRPr kumimoji="1" lang="zh-TW" altLang="en-US" sz="1638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598498" y="4943042"/>
            <a:ext cx="4519258" cy="34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38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手工具產業</a:t>
            </a:r>
            <a:r>
              <a:rPr kumimoji="1" lang="en-US" altLang="zh-TW" sz="1638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1638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導入國產產業智機化</a:t>
            </a:r>
            <a:endParaRPr kumimoji="1" lang="zh-TW" altLang="en-US" sz="1638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五邊形 44"/>
          <p:cNvSpPr/>
          <p:nvPr/>
        </p:nvSpPr>
        <p:spPr>
          <a:xfrm>
            <a:off x="1050699" y="3539849"/>
            <a:ext cx="1010700" cy="468891"/>
          </a:xfrm>
          <a:prstGeom prst="homePlate">
            <a:avLst>
              <a:gd name="adj" fmla="val 28060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素材成形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砂模鑄造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五邊形 45"/>
          <p:cNvSpPr/>
          <p:nvPr/>
        </p:nvSpPr>
        <p:spPr>
          <a:xfrm>
            <a:off x="6716098" y="5232388"/>
            <a:ext cx="1983067" cy="474634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自動倉儲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客製包裝、自動堆疊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五邊形 46"/>
          <p:cNvSpPr/>
          <p:nvPr/>
        </p:nvSpPr>
        <p:spPr>
          <a:xfrm>
            <a:off x="5036660" y="5238264"/>
            <a:ext cx="1825383" cy="474634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外觀品檢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電腦視覺尺寸量測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五邊形 47"/>
          <p:cNvSpPr/>
          <p:nvPr/>
        </p:nvSpPr>
        <p:spPr>
          <a:xfrm>
            <a:off x="3531872" y="5238265"/>
            <a:ext cx="1665085" cy="474635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機械加工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孔位、表面加工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五邊形 48"/>
          <p:cNvSpPr/>
          <p:nvPr/>
        </p:nvSpPr>
        <p:spPr>
          <a:xfrm>
            <a:off x="2005693" y="5232387"/>
            <a:ext cx="1670969" cy="474634"/>
          </a:xfrm>
          <a:prstGeom prst="homePlate">
            <a:avLst>
              <a:gd name="adj" fmla="val 28060"/>
            </a:avLst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撿料排列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(3D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視覺隨機取放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五邊形 49"/>
          <p:cNvSpPr/>
          <p:nvPr/>
        </p:nvSpPr>
        <p:spPr>
          <a:xfrm>
            <a:off x="1050701" y="5238132"/>
            <a:ext cx="1121177" cy="468891"/>
          </a:xfrm>
          <a:prstGeom prst="homePlate">
            <a:avLst>
              <a:gd name="adj" fmla="val 28060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素材成形</a:t>
            </a:r>
            <a:endParaRPr kumimoji="1" lang="en-US" altLang="zh-TW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32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鍛造成形</a:t>
            </a:r>
            <a:r>
              <a:rPr kumimoji="1" lang="en-US" altLang="zh-TW" sz="1183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83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圓角矩形 8">
            <a:extLst>
              <a:ext uri="{FF2B5EF4-FFF2-40B4-BE49-F238E27FC236}">
                <a16:creationId xmlns:a16="http://schemas.microsoft.com/office/drawing/2014/main" xmlns="" id="{4EAA71E2-D716-4B94-87EC-E80EEB88A389}"/>
              </a:ext>
            </a:extLst>
          </p:cNvPr>
          <p:cNvSpPr/>
          <p:nvPr/>
        </p:nvSpPr>
        <p:spPr>
          <a:xfrm>
            <a:off x="1600144" y="32927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一、智慧機械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(5/9)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52" name="內容版面配置區 2"/>
          <p:cNvSpPr txBox="1">
            <a:spLocks/>
          </p:cNvSpPr>
          <p:nvPr/>
        </p:nvSpPr>
        <p:spPr bwMode="auto">
          <a:xfrm>
            <a:off x="72345" y="644643"/>
            <a:ext cx="4936826" cy="461431"/>
          </a:xfrm>
          <a:prstGeom prst="rect">
            <a:avLst/>
          </a:prstGeom>
          <a:noFill/>
          <a:extLst/>
        </p:spPr>
        <p:txBody>
          <a:bodyPr wrap="square" lIns="91208" tIns="45604" rIns="91208" bIns="45604" rtlCol="0">
            <a:spAutoFit/>
          </a:bodyPr>
          <a:lstStyle>
            <a:defPPr>
              <a:defRPr lang="zh-TW"/>
            </a:defPPr>
            <a:lvl1pPr marL="342030" indent="-342030" defTabSz="912076">
              <a:buFont typeface="Wingdings" panose="05000000000000000000" pitchFamily="2" charset="2"/>
              <a:buChar char="n"/>
              <a:defRPr sz="2400" b="1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智慧轉型典範案例</a:t>
            </a:r>
            <a:r>
              <a:rPr lang="en-US" altLang="zh-TW" dirty="0"/>
              <a:t>-</a:t>
            </a:r>
            <a:r>
              <a:rPr lang="zh-TW" altLang="en-US" dirty="0"/>
              <a:t>廣度</a:t>
            </a:r>
          </a:p>
        </p:txBody>
      </p:sp>
      <p:sp>
        <p:nvSpPr>
          <p:cNvPr id="5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313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邊形 33"/>
          <p:cNvSpPr/>
          <p:nvPr/>
        </p:nvSpPr>
        <p:spPr>
          <a:xfrm>
            <a:off x="191616" y="1262414"/>
            <a:ext cx="4304132" cy="364688"/>
          </a:xfrm>
          <a:prstGeom prst="homePlate">
            <a:avLst>
              <a:gd name="adj" fmla="val 52301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38416" indent="-238416" defTabSz="914400" fontAlgn="base">
              <a:lnSpc>
                <a:spcPts val="2822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820" b="1" kern="0" dirty="0"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機車關鍵零組件智慧製造開發計畫</a:t>
            </a:r>
          </a:p>
        </p:txBody>
      </p:sp>
      <p:sp>
        <p:nvSpPr>
          <p:cNvPr id="41" name="矩形 40"/>
          <p:cNvSpPr/>
          <p:nvPr/>
        </p:nvSpPr>
        <p:spPr>
          <a:xfrm>
            <a:off x="282958" y="1817519"/>
            <a:ext cx="8520795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6253" indent="-1056253" algn="just" defTabSz="914400" eaLnBrk="0" fontAlgn="base" hangingPunct="0">
              <a:lnSpc>
                <a:spcPts val="1729"/>
              </a:lnSpc>
              <a:spcBef>
                <a:spcPct val="0"/>
              </a:spcBef>
              <a:spcAft>
                <a:spcPts val="182"/>
              </a:spcAft>
              <a:defRPr/>
            </a:pPr>
            <a:r>
              <a:rPr kumimoji="1" lang="en-US" altLang="zh-TW" sz="1456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</a:t>
            </a:r>
            <a:r>
              <a:rPr kumimoji="1" lang="zh-TW" altLang="en-US" sz="1456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計畫目的</a:t>
            </a:r>
            <a:r>
              <a:rPr kumimoji="1" lang="zh-TW" altLang="en-US" sz="1456" kern="100" dirty="0">
                <a:solidFill>
                  <a:prstClr val="black"/>
                </a:solidFill>
                <a:latin typeface="微軟正黑體"/>
                <a:ea typeface="微軟正黑體"/>
              </a:rPr>
              <a:t>：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建置彈性產線，在四台設備下可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混料生產</a:t>
            </a:r>
            <a:r>
              <a:rPr kumimoji="1" lang="en-US" altLang="zh-TW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5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種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曲軸箱蓋。</a:t>
            </a:r>
            <a:endParaRPr kumimoji="1" lang="en-US" altLang="zh-TW" sz="1456" kern="100" dirty="0">
              <a:solidFill>
                <a:srgbClr val="4472C4">
                  <a:lumMod val="50000"/>
                </a:srgbClr>
              </a:solidFill>
              <a:latin typeface="微軟正黑體"/>
              <a:ea typeface="微軟正黑體"/>
            </a:endParaRPr>
          </a:p>
          <a:p>
            <a:pPr marL="1054808" indent="-1054808" algn="just" defTabSz="914400" eaLnBrk="0" fontAlgn="base" hangingPunct="0">
              <a:lnSpc>
                <a:spcPts val="1729"/>
              </a:lnSpc>
              <a:spcBef>
                <a:spcPct val="0"/>
              </a:spcBef>
              <a:spcAft>
                <a:spcPts val="182"/>
              </a:spcAft>
              <a:defRPr/>
            </a:pPr>
            <a:r>
              <a:rPr kumimoji="1" lang="en-US" altLang="zh-TW" sz="1456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</a:t>
            </a:r>
            <a:r>
              <a:rPr kumimoji="1" lang="zh-TW" altLang="en-US" sz="1456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推動作法</a:t>
            </a:r>
            <a:r>
              <a:rPr kumimoji="1" lang="zh-TW" altLang="en-US" sz="1456" kern="100" dirty="0">
                <a:solidFill>
                  <a:srgbClr val="000000"/>
                </a:solidFill>
                <a:latin typeface="微軟正黑體"/>
                <a:ea typeface="微軟正黑體"/>
              </a:rPr>
              <a:t>：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透過智慧機械的開發及智慧生產系統的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軟硬體整</a:t>
            </a:r>
            <a:r>
              <a:rPr kumimoji="1" lang="zh-TW" altLang="en-US" sz="1456" kern="100" dirty="0">
                <a:solidFill>
                  <a:srgbClr val="FF0000"/>
                </a:solidFill>
                <a:latin typeface="微軟正黑體"/>
                <a:ea typeface="微軟正黑體"/>
              </a:rPr>
              <a:t>合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方式產生之零件加工智慧平台，以解決機車產業面臨之客製化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少量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、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多樣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需求及多變化之計畫生產問題。</a:t>
            </a:r>
            <a:endParaRPr kumimoji="1" lang="en-US" altLang="zh-TW" sz="1456" kern="100" dirty="0">
              <a:solidFill>
                <a:srgbClr val="4472C4">
                  <a:lumMod val="50000"/>
                </a:srgbClr>
              </a:solidFill>
              <a:latin typeface="微軟正黑體"/>
              <a:ea typeface="微軟正黑體"/>
            </a:endParaRPr>
          </a:p>
          <a:p>
            <a:pPr marL="1054808" indent="-1054808" algn="just" defTabSz="914400" eaLnBrk="0" fontAlgn="base" hangingPunct="0">
              <a:lnSpc>
                <a:spcPts val="1729"/>
              </a:lnSpc>
              <a:spcBef>
                <a:spcPct val="0"/>
              </a:spcBef>
              <a:spcAft>
                <a:spcPts val="182"/>
              </a:spcAft>
              <a:defRPr/>
            </a:pPr>
            <a:r>
              <a:rPr kumimoji="1" lang="en-US" altLang="zh-TW" sz="1456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</a:t>
            </a:r>
            <a:r>
              <a:rPr kumimoji="1" lang="zh-TW" altLang="en-US" sz="1456" b="1" kern="100" dirty="0">
                <a:solidFill>
                  <a:srgbClr val="7030A0"/>
                </a:solidFill>
                <a:latin typeface="微軟正黑體"/>
                <a:ea typeface="微軟正黑體"/>
                <a:sym typeface="Wingdings"/>
              </a:rPr>
              <a:t>計畫效益</a:t>
            </a:r>
            <a:r>
              <a:rPr kumimoji="1" lang="zh-TW" altLang="en-US" sz="1456" kern="0" dirty="0">
                <a:solidFill>
                  <a:prstClr val="black"/>
                </a:solidFill>
                <a:latin typeface="微軟正黑體"/>
                <a:ea typeface="微軟正黑體"/>
              </a:rPr>
              <a:t>：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提升設備發展智慧產線、曲軸箱蓋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產能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(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台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/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日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)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由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163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提升至</a:t>
            </a:r>
            <a:r>
              <a:rPr kumimoji="1" lang="en-US" altLang="zh-TW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196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、曲柄軸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(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台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/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日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)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產能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由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160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提升至</a:t>
            </a:r>
            <a:r>
              <a:rPr kumimoji="1" lang="en-US" altLang="zh-TW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192</a:t>
            </a:r>
            <a:r>
              <a:rPr kumimoji="1" lang="en-US" altLang="zh-TW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 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。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準交率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達</a:t>
            </a:r>
            <a:r>
              <a:rPr kumimoji="1" lang="en-US" altLang="zh-TW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90%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、</a:t>
            </a:r>
            <a:r>
              <a:rPr kumimoji="1" lang="zh-TW" altLang="en-US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日產能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提升</a:t>
            </a:r>
            <a:r>
              <a:rPr kumimoji="1" lang="en-US" altLang="zh-TW" sz="1456" b="1" kern="100" dirty="0">
                <a:solidFill>
                  <a:srgbClr val="FF0000"/>
                </a:solidFill>
                <a:latin typeface="微軟正黑體"/>
                <a:ea typeface="微軟正黑體"/>
              </a:rPr>
              <a:t>20%</a:t>
            </a:r>
            <a:r>
              <a:rPr kumimoji="1" lang="zh-TW" altLang="en-US" sz="1456" kern="100" dirty="0">
                <a:solidFill>
                  <a:srgbClr val="4472C4">
                    <a:lumMod val="50000"/>
                  </a:srgb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1456" kern="100" dirty="0">
              <a:solidFill>
                <a:srgbClr val="000000"/>
              </a:solidFill>
              <a:latin typeface="微軟正黑體"/>
              <a:ea typeface="微軟正黑體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323527" y="4386606"/>
            <a:ext cx="8480225" cy="2162971"/>
          </a:xfrm>
          <a:prstGeom prst="roundRect">
            <a:avLst>
              <a:gd name="adj" fmla="val 4855"/>
            </a:avLst>
          </a:prstGeom>
          <a:noFill/>
          <a:ln w="28575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638" kern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66" name="圓角矩形 65"/>
          <p:cNvSpPr/>
          <p:nvPr/>
        </p:nvSpPr>
        <p:spPr>
          <a:xfrm>
            <a:off x="323527" y="3862248"/>
            <a:ext cx="8480225" cy="458812"/>
          </a:xfrm>
          <a:prstGeom prst="roundRect">
            <a:avLst>
              <a:gd name="adj" fmla="val 18566"/>
            </a:avLst>
          </a:prstGeom>
          <a:noFill/>
          <a:ln w="28575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638" kern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323529" y="3853790"/>
            <a:ext cx="666273" cy="34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38" b="1" dirty="0" err="1">
                <a:solidFill>
                  <a:srgbClr val="0000FF"/>
                </a:solidFill>
                <a:latin typeface="微軟正黑體"/>
                <a:ea typeface="微軟正黑體"/>
              </a:rPr>
              <a:t>PaaS</a:t>
            </a:r>
            <a:endParaRPr kumimoji="1" lang="zh-TW" altLang="en-US" sz="1638" b="1" dirty="0">
              <a:solidFill>
                <a:srgbClr val="0000FF"/>
              </a:solidFill>
              <a:latin typeface="微軟正黑體"/>
              <a:ea typeface="微軟正黑體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323527" y="3075714"/>
            <a:ext cx="8480225" cy="720990"/>
          </a:xfrm>
          <a:prstGeom prst="roundRect">
            <a:avLst>
              <a:gd name="adj" fmla="val 12238"/>
            </a:avLst>
          </a:prstGeom>
          <a:noFill/>
          <a:ln w="28575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638" kern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323529" y="3075714"/>
            <a:ext cx="665567" cy="34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38" b="1" dirty="0" err="1">
                <a:solidFill>
                  <a:srgbClr val="0000FF"/>
                </a:solidFill>
                <a:latin typeface="微軟正黑體"/>
                <a:ea typeface="微軟正黑體"/>
              </a:rPr>
              <a:t>SaaS</a:t>
            </a:r>
            <a:endParaRPr kumimoji="1" lang="zh-TW" altLang="en-US" sz="1638" b="1" dirty="0">
              <a:solidFill>
                <a:srgbClr val="0000FF"/>
              </a:solidFill>
              <a:latin typeface="微軟正黑體"/>
              <a:ea typeface="微軟正黑體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158777" y="4507638"/>
            <a:ext cx="983169" cy="44136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東台精機</a:t>
            </a:r>
            <a:endParaRPr kumimoji="1" lang="en-US" altLang="zh-TW" sz="1274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驗證場域</a:t>
            </a:r>
          </a:p>
        </p:txBody>
      </p:sp>
      <p:sp>
        <p:nvSpPr>
          <p:cNvPr id="71" name="矩形 70"/>
          <p:cNvSpPr/>
          <p:nvPr/>
        </p:nvSpPr>
        <p:spPr>
          <a:xfrm>
            <a:off x="5173826" y="4452150"/>
            <a:ext cx="983169" cy="49685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光陽</a:t>
            </a:r>
            <a:endParaRPr kumimoji="1" lang="en-US" altLang="zh-TW" sz="1274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驗證場域</a:t>
            </a:r>
          </a:p>
        </p:txBody>
      </p:sp>
      <p:sp>
        <p:nvSpPr>
          <p:cNvPr id="72" name="矩形 71"/>
          <p:cNvSpPr/>
          <p:nvPr/>
        </p:nvSpPr>
        <p:spPr>
          <a:xfrm>
            <a:off x="2027686" y="3915230"/>
            <a:ext cx="6739168" cy="34439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38" kern="0" dirty="0">
                <a:solidFill>
                  <a:prstClr val="black"/>
                </a:solidFill>
                <a:latin typeface="微軟正黑體"/>
                <a:ea typeface="微軟正黑體"/>
              </a:rPr>
              <a:t>智慧機連網平台</a:t>
            </a:r>
            <a:r>
              <a:rPr kumimoji="1" lang="en-US" altLang="zh-TW" sz="1638" kern="0" dirty="0">
                <a:solidFill>
                  <a:prstClr val="black"/>
                </a:solidFill>
                <a:latin typeface="微軟正黑體"/>
                <a:ea typeface="微軟正黑體"/>
              </a:rPr>
              <a:t>(</a:t>
            </a:r>
            <a:r>
              <a:rPr kumimoji="1" lang="zh-TW" altLang="en-US" sz="1638" kern="0" dirty="0">
                <a:solidFill>
                  <a:prstClr val="black"/>
                </a:solidFill>
                <a:latin typeface="微軟正黑體"/>
                <a:ea typeface="微軟正黑體"/>
              </a:rPr>
              <a:t>東台</a:t>
            </a:r>
            <a:r>
              <a:rPr kumimoji="1" lang="en-US" altLang="zh-TW" sz="1638" kern="0" dirty="0">
                <a:solidFill>
                  <a:prstClr val="black"/>
                </a:solidFill>
                <a:latin typeface="微軟正黑體"/>
                <a:ea typeface="微軟正黑體"/>
              </a:rPr>
              <a:t>)</a:t>
            </a:r>
            <a:r>
              <a:rPr kumimoji="1" lang="en-US" altLang="zh-TW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-</a:t>
            </a:r>
            <a:r>
              <a:rPr kumimoji="1" lang="zh-TW" altLang="en-US" sz="1274" kern="0" dirty="0">
                <a:solidFill>
                  <a:prstClr val="black"/>
                </a:solidFill>
                <a:latin typeface="微軟正黑體"/>
                <a:ea typeface="微軟正黑體"/>
              </a:rPr>
              <a:t>製造垂直整合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552043" y="5107596"/>
            <a:ext cx="2228516" cy="143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智慧資訊整合管理平台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智能生產技術系統開發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供應鏈資訊整合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生產線測試驗證</a:t>
            </a:r>
            <a:endParaRPr kumimoji="1" lang="en-US" altLang="zh-TW" sz="1092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生產履歷資訊整合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經銷客戶資訊整合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品質資訊整合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1092" dirty="0">
                <a:solidFill>
                  <a:prstClr val="black"/>
                </a:solidFill>
                <a:latin typeface="微軟正黑體"/>
                <a:ea typeface="微軟正黑體"/>
              </a:rPr>
              <a:t>製程資訊整合</a:t>
            </a:r>
          </a:p>
        </p:txBody>
      </p:sp>
      <p:sp>
        <p:nvSpPr>
          <p:cNvPr id="74" name="矩形 73"/>
          <p:cNvSpPr/>
          <p:nvPr/>
        </p:nvSpPr>
        <p:spPr>
          <a:xfrm>
            <a:off x="422020" y="4845418"/>
            <a:ext cx="1819729" cy="484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74" dirty="0">
                <a:solidFill>
                  <a:prstClr val="black"/>
                </a:solidFill>
                <a:latin typeface="微軟正黑體"/>
                <a:ea typeface="微軟正黑體"/>
              </a:rPr>
              <a:t>曲軸箱</a:t>
            </a:r>
            <a:endParaRPr kumimoji="1" lang="en-US" altLang="zh-TW" sz="1274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74" dirty="0">
                <a:solidFill>
                  <a:prstClr val="black"/>
                </a:solidFill>
                <a:latin typeface="微軟正黑體"/>
                <a:ea typeface="微軟正黑體"/>
              </a:rPr>
              <a:t>智慧化彈性製造生產線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323529" y="4378147"/>
            <a:ext cx="1654620" cy="34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38" b="1" dirty="0">
                <a:solidFill>
                  <a:srgbClr val="0000FF"/>
                </a:solidFill>
                <a:latin typeface="微軟正黑體"/>
                <a:ea typeface="微軟正黑體"/>
              </a:rPr>
              <a:t>數位化生產管理</a:t>
            </a:r>
          </a:p>
        </p:txBody>
      </p:sp>
      <p:sp>
        <p:nvSpPr>
          <p:cNvPr id="76" name="矩形 75"/>
          <p:cNvSpPr/>
          <p:nvPr/>
        </p:nvSpPr>
        <p:spPr>
          <a:xfrm>
            <a:off x="5943602" y="4893518"/>
            <a:ext cx="1983236" cy="484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74" dirty="0">
                <a:solidFill>
                  <a:prstClr val="black"/>
                </a:solidFill>
                <a:latin typeface="微軟正黑體"/>
                <a:ea typeface="微軟正黑體"/>
              </a:rPr>
              <a:t>一體式曲軸</a:t>
            </a:r>
            <a:endParaRPr kumimoji="1" lang="en-US" altLang="zh-TW" sz="1274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74" dirty="0">
                <a:solidFill>
                  <a:prstClr val="black"/>
                </a:solidFill>
                <a:latin typeface="微軟正黑體"/>
                <a:ea typeface="微軟正黑體"/>
              </a:rPr>
              <a:t>智慧批量換線加工生產線</a:t>
            </a:r>
          </a:p>
        </p:txBody>
      </p:sp>
      <p:sp>
        <p:nvSpPr>
          <p:cNvPr id="77" name="上-下雙向箭號 76"/>
          <p:cNvSpPr/>
          <p:nvPr/>
        </p:nvSpPr>
        <p:spPr>
          <a:xfrm>
            <a:off x="2552044" y="4189972"/>
            <a:ext cx="262178" cy="327723"/>
          </a:xfrm>
          <a:prstGeom prst="upDown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638" kern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78" name="上-下雙向箭號 77"/>
          <p:cNvSpPr/>
          <p:nvPr/>
        </p:nvSpPr>
        <p:spPr>
          <a:xfrm>
            <a:off x="5567094" y="4189972"/>
            <a:ext cx="262178" cy="327723"/>
          </a:xfrm>
          <a:prstGeom prst="upDown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638" kern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pic>
        <p:nvPicPr>
          <p:cNvPr id="79" name="Picture 4" descr="「cloud computing png」的圖片搜尋結果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1152" y="3908436"/>
            <a:ext cx="589901" cy="358576"/>
          </a:xfrm>
          <a:prstGeom prst="rect">
            <a:avLst/>
          </a:prstGeom>
          <a:noFill/>
        </p:spPr>
      </p:pic>
      <p:sp>
        <p:nvSpPr>
          <p:cNvPr id="80" name="文字方塊 79"/>
          <p:cNvSpPr txBox="1"/>
          <p:nvPr/>
        </p:nvSpPr>
        <p:spPr>
          <a:xfrm>
            <a:off x="323528" y="3337892"/>
            <a:ext cx="1179802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74" b="1" u="sng" dirty="0">
                <a:solidFill>
                  <a:srgbClr val="7030A0"/>
                </a:solidFill>
                <a:latin typeface="微軟正黑體"/>
                <a:ea typeface="微軟正黑體"/>
              </a:rPr>
              <a:t>CIM FORCE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74" b="1" u="sng" dirty="0">
                <a:solidFill>
                  <a:srgbClr val="7030A0"/>
                </a:solidFill>
                <a:latin typeface="微軟正黑體"/>
                <a:ea typeface="微軟正黑體"/>
              </a:rPr>
              <a:t>(</a:t>
            </a:r>
            <a:r>
              <a:rPr kumimoji="1" lang="zh-TW" altLang="en-US" sz="1274" b="1" u="sng" dirty="0">
                <a:solidFill>
                  <a:srgbClr val="7030A0"/>
                </a:solidFill>
                <a:latin typeface="微軟正黑體"/>
                <a:ea typeface="微軟正黑體"/>
              </a:rPr>
              <a:t>上博：</a:t>
            </a:r>
            <a:r>
              <a:rPr kumimoji="1" lang="en-US" altLang="zh-TW" sz="1274" b="1" u="sng" dirty="0">
                <a:solidFill>
                  <a:srgbClr val="7030A0"/>
                </a:solidFill>
                <a:latin typeface="微軟正黑體"/>
                <a:ea typeface="微軟正黑體"/>
              </a:rPr>
              <a:t>14</a:t>
            </a:r>
            <a:r>
              <a:rPr kumimoji="1" lang="zh-TW" altLang="en-US" sz="1274" b="1" u="sng" dirty="0">
                <a:solidFill>
                  <a:srgbClr val="7030A0"/>
                </a:solidFill>
                <a:latin typeface="微軟正黑體"/>
                <a:ea typeface="微軟正黑體"/>
              </a:rPr>
              <a:t>項</a:t>
            </a:r>
            <a:r>
              <a:rPr kumimoji="1" lang="en-US" altLang="zh-TW" sz="1274" b="1" u="sng" dirty="0">
                <a:solidFill>
                  <a:srgbClr val="7030A0"/>
                </a:solidFill>
                <a:latin typeface="微軟正黑體"/>
                <a:ea typeface="微軟正黑體"/>
              </a:rPr>
              <a:t>)</a:t>
            </a: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111" y="5304230"/>
            <a:ext cx="1918845" cy="124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0600" y="5304230"/>
            <a:ext cx="2919942" cy="124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154" y="4714329"/>
            <a:ext cx="817817" cy="3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1303" y="4714933"/>
            <a:ext cx="917624" cy="44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 descr="「integrate png」的圖片搜尋結果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76626" y="5503354"/>
            <a:ext cx="997340" cy="983169"/>
          </a:xfrm>
          <a:prstGeom prst="rect">
            <a:avLst/>
          </a:prstGeom>
          <a:noFill/>
        </p:spPr>
      </p:pic>
      <p:sp>
        <p:nvSpPr>
          <p:cNvPr id="86" name="文字方塊 85"/>
          <p:cNvSpPr txBox="1"/>
          <p:nvPr/>
        </p:nvSpPr>
        <p:spPr>
          <a:xfrm>
            <a:off x="1569014" y="3069056"/>
            <a:ext cx="1573070" cy="6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製造數據整合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(3</a:t>
            </a:r>
            <a:r>
              <a:rPr kumimoji="1" lang="zh-TW" altLang="en-US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項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ERP/PLM 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生產排程</a:t>
            </a:r>
            <a:endParaRPr kumimoji="1" lang="en-US" altLang="zh-TW" sz="1092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製造數據</a:t>
            </a:r>
            <a:endParaRPr kumimoji="1" lang="zh-TW" altLang="en-US" sz="1274" kern="0" dirty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3207768" y="3069056"/>
            <a:ext cx="1991880" cy="79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加工製程管理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(5</a:t>
            </a:r>
            <a:r>
              <a:rPr kumimoji="1" lang="zh-TW" altLang="en-US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項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製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程規劃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刀具管理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en-US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CAM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en-US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CNC 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程式模擬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en-US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Shop Flow Control</a:t>
            </a:r>
            <a:endParaRPr kumimoji="1" lang="zh-TW" altLang="zh-TW" sz="1092" kern="0" dirty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5206598" y="3068960"/>
            <a:ext cx="1245347" cy="6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通訊整合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(2</a:t>
            </a:r>
            <a:r>
              <a:rPr kumimoji="1" lang="zh-TW" altLang="en-US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項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機台管理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endParaRPr kumimoji="1" lang="en-US" altLang="zh-TW" sz="1092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Robot 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通訊交握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6615948" y="3069056"/>
            <a:ext cx="1966337" cy="79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製造系統管理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(4</a:t>
            </a:r>
            <a:r>
              <a:rPr kumimoji="1" lang="zh-TW" altLang="en-US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項</a:t>
            </a:r>
            <a:r>
              <a:rPr kumimoji="1" lang="en-US" altLang="zh-TW" sz="1274" b="1" u="sng" kern="0" dirty="0">
                <a:solidFill>
                  <a:srgbClr val="7030A0"/>
                </a:solidFill>
                <a:latin typeface="微軟正黑體"/>
                <a:ea typeface="微軟正黑體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模組化夾治具設計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endParaRPr kumimoji="1" lang="zh-TW" altLang="zh-TW" sz="1092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CMM 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程式產生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夾治具管理</a:t>
            </a:r>
            <a:r>
              <a:rPr kumimoji="1" lang="zh-TW" altLang="en-US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kumimoji="1" lang="en-US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CMM</a:t>
            </a:r>
            <a:r>
              <a:rPr kumimoji="1" lang="zh-TW" altLang="zh-TW" sz="1092" kern="0" dirty="0">
                <a:solidFill>
                  <a:prstClr val="black"/>
                </a:solidFill>
                <a:latin typeface="微軟正黑體"/>
                <a:ea typeface="微軟正黑體"/>
              </a:rPr>
              <a:t>量測任務管理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3130430" y="4436964"/>
            <a:ext cx="983169" cy="65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ERP :SAP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MES: </a:t>
            </a:r>
            <a:r>
              <a:rPr kumimoji="1" lang="zh-TW" altLang="en-US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上博</a:t>
            </a:r>
            <a:endParaRPr kumimoji="1" lang="en-US" altLang="zh-TW" sz="728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PLM:</a:t>
            </a:r>
            <a:r>
              <a:rPr kumimoji="1" lang="zh-TW" altLang="en-US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無</a:t>
            </a:r>
            <a:endParaRPr kumimoji="1" lang="en-US" altLang="zh-TW" sz="728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SCM:</a:t>
            </a:r>
            <a:r>
              <a:rPr kumimoji="1" lang="zh-TW" altLang="en-US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無</a:t>
            </a:r>
            <a:endParaRPr kumimoji="1" lang="en-US" altLang="zh-TW" sz="728" kern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CRM:</a:t>
            </a:r>
            <a:r>
              <a:rPr kumimoji="1" lang="zh-TW" altLang="en-US" sz="728" kern="0" dirty="0">
                <a:solidFill>
                  <a:prstClr val="black"/>
                </a:solidFill>
                <a:latin typeface="微軟正黑體"/>
                <a:ea typeface="微軟正黑體"/>
              </a:rPr>
              <a:t>無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4413113" y="4436448"/>
            <a:ext cx="786535" cy="65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728" dirty="0">
                <a:solidFill>
                  <a:prstClr val="black"/>
                </a:solidFill>
                <a:latin typeface="微軟正黑體"/>
                <a:ea typeface="微軟正黑體"/>
              </a:rPr>
              <a:t>ERP:</a:t>
            </a:r>
            <a:r>
              <a:rPr kumimoji="1" lang="zh-TW" altLang="en-US" sz="728" dirty="0">
                <a:solidFill>
                  <a:prstClr val="black"/>
                </a:solidFill>
                <a:latin typeface="微軟正黑體"/>
                <a:ea typeface="微軟正黑體"/>
              </a:rPr>
              <a:t>自行研發</a:t>
            </a:r>
            <a:endParaRPr kumimoji="1" lang="en-US" altLang="zh-TW" sz="728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728" dirty="0">
                <a:solidFill>
                  <a:prstClr val="black"/>
                </a:solidFill>
                <a:latin typeface="微軟正黑體"/>
                <a:ea typeface="微軟正黑體"/>
              </a:rPr>
              <a:t>MES:</a:t>
            </a:r>
            <a:r>
              <a:rPr kumimoji="1" lang="zh-TW" altLang="en-US" sz="728" dirty="0">
                <a:solidFill>
                  <a:prstClr val="black"/>
                </a:solidFill>
                <a:latin typeface="微軟正黑體"/>
                <a:ea typeface="微軟正黑體"/>
              </a:rPr>
              <a:t>自行研發</a:t>
            </a:r>
            <a:endParaRPr kumimoji="1" lang="en-US" altLang="zh-TW" sz="728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728" dirty="0">
                <a:solidFill>
                  <a:prstClr val="black"/>
                </a:solidFill>
                <a:latin typeface="微軟正黑體"/>
                <a:ea typeface="微軟正黑體"/>
              </a:rPr>
              <a:t>PLM:</a:t>
            </a:r>
            <a:r>
              <a:rPr kumimoji="1" lang="zh-TW" altLang="en-US" sz="728" dirty="0">
                <a:solidFill>
                  <a:prstClr val="black"/>
                </a:solidFill>
                <a:latin typeface="微軟正黑體"/>
                <a:ea typeface="微軟正黑體"/>
              </a:rPr>
              <a:t>自行研發</a:t>
            </a:r>
            <a:endParaRPr kumimoji="1" lang="en-US" altLang="zh-TW" sz="728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728" dirty="0">
                <a:solidFill>
                  <a:prstClr val="black"/>
                </a:solidFill>
                <a:latin typeface="微軟正黑體"/>
                <a:ea typeface="微軟正黑體"/>
              </a:rPr>
              <a:t>SCM:</a:t>
            </a:r>
            <a:r>
              <a:rPr kumimoji="1" lang="zh-TW" altLang="en-US" sz="728" dirty="0">
                <a:solidFill>
                  <a:prstClr val="black"/>
                </a:solidFill>
                <a:latin typeface="微軟正黑體"/>
                <a:ea typeface="微軟正黑體"/>
              </a:rPr>
              <a:t>自行研發</a:t>
            </a:r>
            <a:endParaRPr kumimoji="1" lang="en-US" altLang="zh-TW" sz="728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728" dirty="0">
                <a:solidFill>
                  <a:prstClr val="black"/>
                </a:solidFill>
                <a:latin typeface="微軟正黑體"/>
                <a:ea typeface="微軟正黑體"/>
              </a:rPr>
              <a:t>CRM:</a:t>
            </a:r>
            <a:r>
              <a:rPr kumimoji="1" lang="zh-TW" altLang="en-US" sz="728" dirty="0">
                <a:solidFill>
                  <a:prstClr val="black"/>
                </a:solidFill>
                <a:latin typeface="微軟正黑體"/>
                <a:ea typeface="微軟正黑體"/>
              </a:rPr>
              <a:t>自行研發</a:t>
            </a:r>
          </a:p>
        </p:txBody>
      </p:sp>
      <p:sp>
        <p:nvSpPr>
          <p:cNvPr id="37" name="矩形 36"/>
          <p:cNvSpPr/>
          <p:nvPr/>
        </p:nvSpPr>
        <p:spPr>
          <a:xfrm>
            <a:off x="4495748" y="1194810"/>
            <a:ext cx="4271106" cy="5404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14400"/>
            <a:r>
              <a:rPr lang="zh-TW" altLang="en-US" sz="1456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45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東台</a:t>
            </a:r>
            <a:r>
              <a:rPr lang="zh-TW" altLang="en-US" sz="1456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智慧機械與智慧製造解決方案，建構</a:t>
            </a:r>
            <a:r>
              <a:rPr lang="zh-TW" altLang="en-US" sz="145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光陽</a:t>
            </a:r>
            <a:r>
              <a:rPr lang="en-US" altLang="zh-TW" sz="1456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56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種曲軸箱蓋加工彈性生產線 </a:t>
            </a:r>
            <a:r>
              <a:rPr lang="en-US" altLang="zh-TW" sz="145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5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  <a:r>
              <a:rPr lang="en-US" altLang="zh-TW" sz="145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56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5" name="內容版面配置區 2"/>
          <p:cNvSpPr txBox="1">
            <a:spLocks/>
          </p:cNvSpPr>
          <p:nvPr/>
        </p:nvSpPr>
        <p:spPr bwMode="auto">
          <a:xfrm>
            <a:off x="72345" y="644643"/>
            <a:ext cx="4936826" cy="461431"/>
          </a:xfrm>
          <a:prstGeom prst="rect">
            <a:avLst/>
          </a:prstGeom>
          <a:noFill/>
          <a:extLst/>
        </p:spPr>
        <p:txBody>
          <a:bodyPr wrap="square" lIns="91208" tIns="45604" rIns="91208" bIns="45604" rtlCol="0">
            <a:spAutoFit/>
          </a:bodyPr>
          <a:lstStyle>
            <a:defPPr>
              <a:defRPr lang="zh-TW"/>
            </a:defPPr>
            <a:lvl1pPr marL="342030" indent="-342030" defTabSz="912076">
              <a:buFont typeface="Wingdings" panose="05000000000000000000" pitchFamily="2" charset="2"/>
              <a:buChar char="n"/>
              <a:defRPr sz="2400" b="1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智慧轉型典範案例</a:t>
            </a:r>
            <a:r>
              <a:rPr lang="en-US" altLang="zh-TW" dirty="0"/>
              <a:t>-</a:t>
            </a:r>
            <a:r>
              <a:rPr lang="zh-TW" altLang="en-US" dirty="0"/>
              <a:t>高度</a:t>
            </a:r>
          </a:p>
        </p:txBody>
      </p:sp>
      <p:sp>
        <p:nvSpPr>
          <p:cNvPr id="38" name="圓角矩形 8">
            <a:extLst>
              <a:ext uri="{FF2B5EF4-FFF2-40B4-BE49-F238E27FC236}">
                <a16:creationId xmlns:a16="http://schemas.microsoft.com/office/drawing/2014/main" xmlns="" id="{4EAA71E2-D716-4B94-87EC-E80EEB88A389}"/>
              </a:ext>
            </a:extLst>
          </p:cNvPr>
          <p:cNvSpPr/>
          <p:nvPr/>
        </p:nvSpPr>
        <p:spPr>
          <a:xfrm>
            <a:off x="1600144" y="32927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一、智慧機械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(6/9)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313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2093" y="1689222"/>
            <a:ext cx="8624707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lnSpc>
                <a:spcPts val="2000"/>
              </a:lnSpc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一、面對全球競爭劇烈的環境，不僅傳統產業忙著升級，製造業轉型也非常急迫，並以橋椿、台萬、東元電機、中鋼、裕隆等隱形冠軍為例，說明其導入智慧製造的作法與現況：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橋椿：長達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分階段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，並培養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在製造生產線上之即時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決策能力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台萬：由公司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親自主導智慧製造的導入，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上行下效，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零組件自製率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高，導入智造可以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一條龍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生產，並掌握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歐洲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銷售通路。</a:t>
            </a: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東元電機：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馬達生產線能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混線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生產，客戶可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遠端監控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透過智慧製造，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新人也能完成任務，不必再花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年培養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位老師傅。</a:t>
            </a: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中鋼：開發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智慧物流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，出貨路上客戶可隨時利用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GPS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監控車輛路線。</a:t>
            </a: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裕隆：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智慧化引擎工廠，每日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混線生產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種引擎，每站引擎換型高達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不犯錯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大數據分析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節省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重複動作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，移出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餘位工人轉任其他單位。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indent="-452438">
              <a:lnSpc>
                <a:spcPts val="2000"/>
              </a:lnSpc>
              <a:spcBef>
                <a:spcPts val="1800"/>
              </a:spcBef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二、為了跟上智慧製造浪潮，許多台灣隱形冠軍不僅積極將工廠智慧化，還發展出新的商業模式來提高競爭力，以友嘉集團、車王電子為例，說明產業如何挖出新藍海：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友嘉集團：透過取得萬機聯網技術，跨足智慧工廠整廠輸出，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全世界第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手機殼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生產線，也是全世界唯一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技術架構橫跨度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最廣的工業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 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應用示範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，可達成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個機型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混線生產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，有問題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立刻溯源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車王電子：整合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優勢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車聯網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行動辦公室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，包括智慧化全球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下單系統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、庫存自動化、客戶端智慧化、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關鍵製程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端監控及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智慧電動車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zh-TW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00144" y="32927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一、智慧機械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(7/9)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42" y="1218775"/>
            <a:ext cx="74471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遠見雜誌 </a:t>
            </a:r>
            <a:r>
              <a:rPr lang="en-US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2017 </a:t>
            </a:r>
            <a:r>
              <a:rPr lang="zh-TW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 </a:t>
            </a:r>
            <a:r>
              <a:rPr lang="en-US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 </a:t>
            </a:r>
            <a:r>
              <a:rPr lang="zh-TW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月，第 </a:t>
            </a:r>
            <a:r>
              <a:rPr lang="en-US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372 </a:t>
            </a:r>
            <a:r>
              <a:rPr lang="zh-TW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期「臺灣隱形冠軍 智造出擊」專題</a:t>
            </a:r>
            <a:endParaRPr lang="zh-TW" altLang="en-US" b="1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142" y="688134"/>
            <a:ext cx="4936826" cy="461431"/>
          </a:xfrm>
          <a:prstGeom prst="rect">
            <a:avLst/>
          </a:prstGeom>
          <a:noFill/>
          <a:extLst/>
        </p:spPr>
        <p:txBody>
          <a:bodyPr wrap="square" lIns="91208" tIns="45604" rIns="91208" bIns="45604" rtlCol="0">
            <a:spAutoFit/>
          </a:bodyPr>
          <a:lstStyle>
            <a:defPPr>
              <a:defRPr lang="zh-TW"/>
            </a:defPPr>
            <a:lvl1pPr marL="342030" indent="-342030" defTabSz="912076">
              <a:buFont typeface="Wingdings" panose="05000000000000000000" pitchFamily="2" charset="2"/>
              <a:buChar char="n"/>
              <a:defRPr sz="2400" b="1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智慧製造相關報導</a:t>
            </a:r>
            <a:r>
              <a:rPr lang="en-US" altLang="zh-TW" dirty="0"/>
              <a:t>(1/3)</a:t>
            </a:r>
            <a:endParaRPr lang="zh-TW" altLang="en-US" dirty="0"/>
          </a:p>
        </p:txBody>
      </p:sp>
      <p:pic>
        <p:nvPicPr>
          <p:cNvPr id="6148" name="Picture 4" descr="https://bookzone.cwgv.com.tw/public/upload/books/MG1/MG10606/cover/thumb/MG106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247"/>
            <a:ext cx="1175779" cy="15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2093" y="1689222"/>
            <a:ext cx="8830387" cy="507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lnSpc>
                <a:spcPts val="2000"/>
              </a:lnSpc>
            </a:pPr>
            <a:r>
              <a:rPr lang="zh-TW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、全球及台灣正面臨沒人能迴避的客製化商業風暴，生產流程反著來，就是新製造：第一步、改變從門市開始，由你決定生產什麼；第二步、商品做到哪階段，打開手機就知道；第三步、未來，生產線上每個產品都是獨一無二，以下列廠商為例說明新製造精神：</a:t>
            </a:r>
            <a:endParaRPr lang="en-US" altLang="zh-TW" sz="1600" b="1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巧新科技：投資近六億元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(1/3 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獲利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，在德國設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塗裝廠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彈性供應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客戶不同顏色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鋼圈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聯華食品林口廠：以大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數據優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化生產流程，計算出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天後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最佳化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生產排程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芳德鑄鋁：選擇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IKEA 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的訊息鏈，成為 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IKEA 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在台灣僅剩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 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家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供應商之一。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宏遠興業：透過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數據資訊串流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之後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提供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消費者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量身打造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商品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，成為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Nike 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供應商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lnSpc>
                <a:spcPts val="2000"/>
              </a:lnSpc>
              <a:spcBef>
                <a:spcPts val="1800"/>
              </a:spcBef>
            </a:pPr>
            <a:r>
              <a:rPr lang="zh-TW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二、現在的台灣也需要更多製造業先鋒，以下說明三個國際級新製造的先行者案例：</a:t>
            </a:r>
            <a:endParaRPr lang="en-US" altLang="zh-TW" sz="1600" b="1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海爾電器：掀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粉絲製造革命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連冰箱都能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客製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開發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時程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降低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50%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淨利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成長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88%</a:t>
            </a: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賓士汽車：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人機協作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擴增實境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，取代自動生產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，從引擎到車用香氛都能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客製組裝</a:t>
            </a:r>
            <a:endParaRPr lang="en-US" altLang="zh-TW" sz="16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03275" indent="-357188">
              <a:lnSpc>
                <a:spcPts val="19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尚品宅配：用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新管理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顛覆老家具業，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每日可 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接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7000 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訂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單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客製化程度高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卻又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壓低成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lnSpc>
                <a:spcPts val="2000"/>
              </a:lnSpc>
              <a:spcBef>
                <a:spcPts val="1800"/>
              </a:spcBef>
            </a:pPr>
            <a:r>
              <a:rPr lang="zh-TW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三、新製造競爭中，客製化是最後目標，而智慧工廠是最基本的起點，以下為航太、工具機、食品領域等三家新製造的企業轉型心得：</a:t>
            </a:r>
            <a:endParaRPr lang="en-US" altLang="zh-TW" sz="1600" b="1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/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(一)</a:t>
            </a:r>
            <a:r>
              <a:rPr lang="en-US" altLang="zh-TW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永進機械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智慧管理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系統，達成機台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維修預警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，讓機台銷售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價格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可比同業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15%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/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漢翔航空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導入全</a:t>
            </a:r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自動虛擬量測系統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AVM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），全面檢測，提升生產效率。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/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聯華食品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為傳承達人知識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將海苔分級建立「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標準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」，讓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機器人判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讀成為可能。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48831" y="639984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00144" y="32927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一、智慧機械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(8/9)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42" y="1218775"/>
            <a:ext cx="73031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zh-TW" dirty="0">
                <a:solidFill>
                  <a:prstClr val="black"/>
                </a:solidFill>
              </a:rPr>
              <a:t>商業周刊 </a:t>
            </a:r>
            <a:r>
              <a:rPr lang="en-US" altLang="zh-TW" dirty="0">
                <a:solidFill>
                  <a:prstClr val="black"/>
                </a:solidFill>
              </a:rPr>
              <a:t>2017 </a:t>
            </a:r>
            <a:r>
              <a:rPr lang="zh-TW" altLang="zh-TW" dirty="0">
                <a:solidFill>
                  <a:prstClr val="black"/>
                </a:solidFill>
              </a:rPr>
              <a:t>年 </a:t>
            </a:r>
            <a:r>
              <a:rPr lang="en-US" altLang="zh-TW" dirty="0">
                <a:solidFill>
                  <a:prstClr val="black"/>
                </a:solidFill>
              </a:rPr>
              <a:t>6 </a:t>
            </a:r>
            <a:r>
              <a:rPr lang="zh-TW" altLang="zh-TW" dirty="0">
                <a:solidFill>
                  <a:prstClr val="black"/>
                </a:solidFill>
              </a:rPr>
              <a:t>月 ，第 </a:t>
            </a:r>
            <a:r>
              <a:rPr lang="en-US" altLang="zh-TW" dirty="0">
                <a:solidFill>
                  <a:prstClr val="black"/>
                </a:solidFill>
              </a:rPr>
              <a:t>1542 </a:t>
            </a:r>
            <a:r>
              <a:rPr lang="zh-TW" altLang="zh-TW" dirty="0">
                <a:solidFill>
                  <a:prstClr val="black"/>
                </a:solidFill>
              </a:rPr>
              <a:t>期「決勝新製造 </a:t>
            </a:r>
            <a:r>
              <a:rPr lang="en-US" altLang="zh-TW" dirty="0">
                <a:solidFill>
                  <a:prstClr val="black"/>
                </a:solidFill>
              </a:rPr>
              <a:t>- </a:t>
            </a:r>
            <a:r>
              <a:rPr lang="zh-TW" altLang="zh-TW" dirty="0">
                <a:solidFill>
                  <a:prstClr val="black"/>
                </a:solidFill>
              </a:rPr>
              <a:t>一顆可樂果的抉擇」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142" y="688134"/>
            <a:ext cx="4936826" cy="461431"/>
          </a:xfrm>
          <a:prstGeom prst="rect">
            <a:avLst/>
          </a:prstGeom>
          <a:noFill/>
          <a:extLst/>
        </p:spPr>
        <p:txBody>
          <a:bodyPr wrap="square" lIns="91208" tIns="45604" rIns="91208" bIns="45604" rtlCol="0">
            <a:spAutoFit/>
          </a:bodyPr>
          <a:lstStyle>
            <a:defPPr>
              <a:defRPr lang="zh-TW"/>
            </a:defPPr>
            <a:lvl1pPr marL="342030" indent="-342030" defTabSz="912076">
              <a:buFont typeface="Wingdings" panose="05000000000000000000" pitchFamily="2" charset="2"/>
              <a:buChar char="n"/>
              <a:defRPr sz="2400" b="1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智慧製造相關報導</a:t>
            </a:r>
            <a:r>
              <a:rPr lang="en-US" altLang="zh-TW" dirty="0"/>
              <a:t>(2/3)</a:t>
            </a:r>
            <a:endParaRPr lang="zh-TW" altLang="en-US" dirty="0"/>
          </a:p>
        </p:txBody>
      </p:sp>
      <p:pic>
        <p:nvPicPr>
          <p:cNvPr id="7170" name="Picture 2" descr="http://c1.staticflickr.com/5/4247/34939762691_8202dc3239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/>
          <a:stretch/>
        </p:blipFill>
        <p:spPr bwMode="auto">
          <a:xfrm>
            <a:off x="7714279" y="44624"/>
            <a:ext cx="1368152" cy="16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gray">
          <a:xfrm>
            <a:off x="1728708" y="1471837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defTabSz="914400" eaLnBrk="0" hangingPunct="0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壹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693019" y="1296218"/>
            <a:ext cx="5184849" cy="936016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zh-TW" altLang="en-US" sz="32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當前經濟環境</a:t>
            </a:r>
            <a:endParaRPr lang="zh-TW" altLang="en-US" sz="3200" b="1" dirty="0">
              <a:solidFill>
                <a:srgbClr val="1836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0" y="0"/>
            <a:ext cx="2378075" cy="620713"/>
            <a:chOff x="0" y="0"/>
            <a:chExt cx="1392" cy="480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5" name="Picture 24" descr="MOEA_log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1035896586"/>
              </p:ext>
            </p:extLst>
          </p:nvPr>
        </p:nvGraphicFramePr>
        <p:xfrm>
          <a:off x="1778765" y="2636912"/>
          <a:ext cx="610560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269332" y="1296218"/>
            <a:ext cx="1289237" cy="990978"/>
            <a:chOff x="1110" y="2656"/>
            <a:chExt cx="1549" cy="1351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1122" y="2679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1201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solidFill>
                <a:srgbClr val="2B166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gray">
          <a:xfrm>
            <a:off x="1608887" y="1498011"/>
            <a:ext cx="619828" cy="60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壹</a:t>
            </a:r>
            <a:endParaRPr lang="en-US" altLang="zh-TW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00144" y="32927"/>
            <a:ext cx="6552728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一、智慧機械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(9/9)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42" y="1340768"/>
            <a:ext cx="73031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zh-TW" dirty="0">
                <a:solidFill>
                  <a:prstClr val="black"/>
                </a:solidFill>
              </a:rPr>
              <a:t>天下雜誌於 </a:t>
            </a:r>
            <a:r>
              <a:rPr lang="en-US" altLang="zh-TW" dirty="0">
                <a:solidFill>
                  <a:prstClr val="black"/>
                </a:solidFill>
              </a:rPr>
              <a:t>2017 </a:t>
            </a:r>
            <a:r>
              <a:rPr lang="zh-TW" altLang="zh-TW" dirty="0">
                <a:solidFill>
                  <a:prstClr val="black"/>
                </a:solidFill>
              </a:rPr>
              <a:t>年 </a:t>
            </a:r>
            <a:r>
              <a:rPr lang="en-US" altLang="zh-TW" dirty="0">
                <a:solidFill>
                  <a:prstClr val="black"/>
                </a:solidFill>
              </a:rPr>
              <a:t>6 </a:t>
            </a:r>
            <a:r>
              <a:rPr lang="zh-TW" altLang="zh-TW" dirty="0">
                <a:solidFill>
                  <a:prstClr val="black"/>
                </a:solidFill>
              </a:rPr>
              <a:t>月 ，第 </a:t>
            </a:r>
            <a:r>
              <a:rPr lang="en-US" altLang="zh-TW" dirty="0">
                <a:solidFill>
                  <a:prstClr val="black"/>
                </a:solidFill>
              </a:rPr>
              <a:t>624 </a:t>
            </a:r>
            <a:r>
              <a:rPr lang="zh-TW" altLang="zh-TW" dirty="0">
                <a:solidFill>
                  <a:prstClr val="black"/>
                </a:solidFill>
              </a:rPr>
              <a:t>期「工業 </a:t>
            </a:r>
            <a:r>
              <a:rPr lang="en-US" altLang="zh-TW" dirty="0">
                <a:solidFill>
                  <a:prstClr val="black"/>
                </a:solidFill>
              </a:rPr>
              <a:t>4.0 </a:t>
            </a:r>
            <a:r>
              <a:rPr lang="zh-TW" altLang="zh-TW" dirty="0">
                <a:solidFill>
                  <a:prstClr val="black"/>
                </a:solidFill>
              </a:rPr>
              <a:t>掀起職場大海嘯」專題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142" y="688134"/>
            <a:ext cx="4936826" cy="461431"/>
          </a:xfrm>
          <a:prstGeom prst="rect">
            <a:avLst/>
          </a:prstGeom>
          <a:noFill/>
          <a:extLst/>
        </p:spPr>
        <p:txBody>
          <a:bodyPr wrap="square" lIns="91208" tIns="45604" rIns="91208" bIns="45604" rtlCol="0">
            <a:spAutoFit/>
          </a:bodyPr>
          <a:lstStyle>
            <a:defPPr>
              <a:defRPr lang="zh-TW"/>
            </a:defPPr>
            <a:lvl1pPr marL="342030" indent="-342030" defTabSz="912076">
              <a:buFont typeface="Wingdings" panose="05000000000000000000" pitchFamily="2" charset="2"/>
              <a:buChar char="n"/>
              <a:defRPr sz="2400" b="1">
                <a:solidFill>
                  <a:srgbClr val="1F497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智慧製造相關報導</a:t>
            </a:r>
            <a:r>
              <a:rPr lang="en-US" altLang="zh-TW" dirty="0"/>
              <a:t>(3/3)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00" y="32927"/>
            <a:ext cx="1280439" cy="166788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07504" y="1809334"/>
            <a:ext cx="8784976" cy="487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zh-TW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從台灣、荷蘭、德國到美國，從製造業到服務業、醫療業到農業，所有的行業，工作現場都已因工業 </a:t>
            </a:r>
            <a:r>
              <a:rPr lang="en-US" altLang="zh-TW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4.0 </a:t>
            </a:r>
            <a:r>
              <a:rPr lang="zh-TW" altLang="zh-TW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開始質變</a:t>
            </a:r>
            <a:r>
              <a:rPr lang="zh-TW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，並透過以下</a:t>
            </a:r>
            <a:r>
              <a:rPr lang="zh-TW" altLang="zh-TW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三個觀察面相</a:t>
            </a:r>
            <a:r>
              <a:rPr lang="zh-TW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來敘述：</a:t>
            </a:r>
            <a:endParaRPr lang="en-US" altLang="zh-TW" sz="1600" b="1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一、</a:t>
            </a:r>
            <a:r>
              <a:rPr lang="zh-TW" altLang="zh-TW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和人一起工作的協作型機器人正盛行</a:t>
            </a: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，以</a:t>
            </a:r>
            <a:r>
              <a:rPr lang="zh-TW" altLang="zh-TW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車王電</a:t>
            </a: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KUKA</a:t>
            </a: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為例：</a:t>
            </a:r>
            <a:endParaRPr lang="en-US" altLang="zh-TW" sz="1600" b="1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indent="-357188" defTabSz="714375">
              <a:lnSpc>
                <a:spcPts val="20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車王電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製造端具備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人機協作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、機台溝通、供應鏈聯網的智慧生產流程，創造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跨廠生產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優化與全球客戶全球化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雲端平台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indent="-357188" defTabSz="714375">
              <a:lnSpc>
                <a:spcPts val="20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)KUKA 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減少公安事故。其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協作型機器人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，突破人體無法施力的工作角度及重量，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取代危險高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的工作環境人力。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zh-TW" altLang="zh-TW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製造業服務化，物聯網布局，綁定客戶</a:t>
            </a: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，以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Otis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PTC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為例：</a:t>
            </a:r>
            <a:endParaRPr lang="en-US" altLang="zh-TW" sz="1600" b="1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lvl="1" indent="-357188">
              <a:lnSpc>
                <a:spcPts val="20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Otis(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全球第一大電梯公司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結合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物聯網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，透過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遠端即時監控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、大數據分析、預前保養、手機 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App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，隨時掌控電梯最新狀況與保障客戶安全。</a:t>
            </a:r>
          </a:p>
          <a:p>
            <a:pPr marL="714375" lvl="1" indent="-357188">
              <a:lnSpc>
                <a:spcPts val="20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)PTC(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美國最大工業軟體供應商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專營工業用電腦輔助相關軟體、服務及物聯網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IoT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與擴增實境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(AR)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平台，透過虛擬影像呈現於實境中，提高操作正確性。</a:t>
            </a:r>
            <a:endParaRPr lang="en-US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zh-TW" altLang="zh-TW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地表離工業 </a:t>
            </a:r>
            <a:r>
              <a:rPr lang="en-US" altLang="zh-TW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4.0 </a:t>
            </a:r>
            <a:r>
              <a:rPr lang="zh-TW" altLang="zh-TW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最近的企業</a:t>
            </a:r>
            <a:r>
              <a:rPr lang="zh-TW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，以台積電為例：</a:t>
            </a:r>
            <a:endParaRPr lang="en-US" altLang="zh-TW" sz="1600" b="1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lvl="1" indent="-357188">
              <a:lnSpc>
                <a:spcPts val="20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台積電數位大腦將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決策速度加快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品質優化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，把供需規劃與現實的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落差降到最低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714375" lvl="1" indent="-357188">
              <a:lnSpc>
                <a:spcPts val="2000"/>
              </a:lnSpc>
              <a:spcBef>
                <a:spcPts val="600"/>
              </a:spcBef>
            </a:pP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台積電運用資訊系統進行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需求規劃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，降低人為風險，或打造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大數據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運算系統，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優化決策</a:t>
            </a:r>
            <a:r>
              <a:rPr lang="zh-TW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速度與品質，構築強大的</a:t>
            </a:r>
            <a:r>
              <a:rPr lang="zh-TW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訂價能力</a:t>
            </a:r>
            <a:r>
              <a:rPr lang="zh-TW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16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76068" y="649287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457200" y="111778"/>
            <a:ext cx="8229600" cy="631120"/>
          </a:xfrm>
        </p:spPr>
        <p:txBody>
          <a:bodyPr>
            <a:normAutofit/>
          </a:bodyPr>
          <a:lstStyle/>
          <a:p>
            <a:pPr fontAlgn="base">
              <a:lnSpc>
                <a:spcPts val="4000"/>
              </a:lnSpc>
              <a:spcAft>
                <a:spcPct val="0"/>
              </a:spcAft>
              <a:defRPr/>
            </a:pPr>
            <a:r>
              <a:rPr lang="zh-TW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 綠能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1/10)(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436783" y="1298319"/>
            <a:ext cx="6580025" cy="349722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年達成再生能源發電量占比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與非核家園目標。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084573" y="908720"/>
            <a:ext cx="6580024" cy="461665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marL="342030" indent="-342030">
              <a:buFont typeface="Wingdings" panose="05000000000000000000" pitchFamily="2" charset="2"/>
              <a:buChar char="n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以綠能為能源轉型、驅動經濟發展的新引擎</a:t>
            </a:r>
            <a:endParaRPr lang="zh-TW" altLang="en-US" sz="23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874537" y="1967876"/>
            <a:ext cx="6567211" cy="349722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以國內綠色需求為基礎，引進國內外投資，帶動綠能科技及產業躍升。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508791" y="1628800"/>
            <a:ext cx="6567212" cy="461665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marL="342030" indent="-342030">
              <a:buFont typeface="Wingdings" panose="05000000000000000000" pitchFamily="2" charset="2"/>
              <a:buChar char="Ø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啟動綠能科技產業創新推動方案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926357" y="2738479"/>
            <a:ext cx="6567210" cy="604261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主責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方案推動管制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法制政策調和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產業布局規劃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C0504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主責</a:t>
            </a:r>
            <a:r>
              <a:rPr lang="zh-TW" altLang="en-US" sz="1600" b="1" dirty="0">
                <a:solidFill>
                  <a:srgbClr val="C0504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綠能創新研發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C0504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科學城場域聯合運作機制設計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508792" y="2348880"/>
            <a:ext cx="6567212" cy="461665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marL="342030" indent="-342030">
              <a:buFont typeface="Wingdings" panose="05000000000000000000" pitchFamily="2" charset="2"/>
              <a:buChar char="Ø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跨部會成立綠能科技產業推動中心</a:t>
            </a: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8" y="3314543"/>
            <a:ext cx="70158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矩形 34"/>
          <p:cNvSpPr/>
          <p:nvPr/>
        </p:nvSpPr>
        <p:spPr>
          <a:xfrm>
            <a:off x="1004735" y="3674593"/>
            <a:ext cx="1944216" cy="158417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dash"/>
          </a:ln>
          <a:effectLst/>
        </p:spPr>
        <p:txBody>
          <a:bodyPr lIns="91208" tIns="45604" rIns="91208" bIns="45604"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46880" y="3018640"/>
            <a:ext cx="1073885" cy="568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能源轉型推動重點</a:t>
            </a:r>
            <a:endParaRPr lang="en-GB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肘形接點 36"/>
          <p:cNvCxnSpPr>
            <a:stCxn id="36" idx="2"/>
            <a:endCxn id="35" idx="1"/>
          </p:cNvCxnSpPr>
          <p:nvPr/>
        </p:nvCxnSpPr>
        <p:spPr>
          <a:xfrm rot="16200000" flipH="1">
            <a:off x="404741" y="3866680"/>
            <a:ext cx="879080" cy="320919"/>
          </a:xfrm>
          <a:prstGeom prst="bentConnector2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694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35134" y="1706540"/>
            <a:ext cx="8601361" cy="503483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677602" y="71978"/>
            <a:ext cx="8229600" cy="631120"/>
          </a:xfrm>
        </p:spPr>
        <p:txBody>
          <a:bodyPr>
            <a:normAutofit/>
          </a:bodyPr>
          <a:lstStyle/>
          <a:p>
            <a:pPr fontAlgn="base">
              <a:lnSpc>
                <a:spcPts val="4000"/>
              </a:lnSpc>
              <a:spcAft>
                <a:spcPct val="0"/>
              </a:spcAft>
              <a:defRPr/>
            </a:pPr>
            <a:r>
              <a:rPr lang="zh-TW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 綠能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(2/10)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太陽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光電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推動策略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圓角化同側角落矩形 8"/>
          <p:cNvSpPr/>
          <p:nvPr/>
        </p:nvSpPr>
        <p:spPr>
          <a:xfrm rot="16200000">
            <a:off x="-138593" y="933965"/>
            <a:ext cx="871554" cy="405151"/>
          </a:xfrm>
          <a:prstGeom prst="round2Same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kumimoji="0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61" y="700766"/>
            <a:ext cx="8291204" cy="87154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1" name="圓角化同側角落矩形 10"/>
          <p:cNvSpPr/>
          <p:nvPr/>
        </p:nvSpPr>
        <p:spPr>
          <a:xfrm>
            <a:off x="601873" y="830418"/>
            <a:ext cx="7930567" cy="658485"/>
          </a:xfrm>
          <a:prstGeom prst="round2SameRect">
            <a:avLst>
              <a:gd name="adj1" fmla="val 4114"/>
              <a:gd name="adj2" fmla="val 0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107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年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達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 GW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108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年達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4.5 GW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109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年達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6.5 GW</a:t>
            </a:r>
            <a:endParaRPr lang="zh-TW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lvl="0" defTabSz="914400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114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年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累計設置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20 GW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屋頂型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 GW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；地面型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17 GW)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圓角化同側角落矩形 11"/>
          <p:cNvSpPr/>
          <p:nvPr/>
        </p:nvSpPr>
        <p:spPr>
          <a:xfrm rot="16200000">
            <a:off x="-2226264" y="4021885"/>
            <a:ext cx="5025704" cy="413265"/>
          </a:xfrm>
          <a:prstGeom prst="round2Same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推動策略</a:t>
            </a:r>
          </a:p>
        </p:txBody>
      </p:sp>
      <p:sp>
        <p:nvSpPr>
          <p:cNvPr id="18" name="圓角化同側角落矩形 17"/>
          <p:cNvSpPr/>
          <p:nvPr/>
        </p:nvSpPr>
        <p:spPr>
          <a:xfrm>
            <a:off x="620316" y="1792486"/>
            <a:ext cx="8344172" cy="4862936"/>
          </a:xfrm>
          <a:prstGeom prst="round2SameRect">
            <a:avLst>
              <a:gd name="adj1" fmla="val 1027"/>
              <a:gd name="adj2" fmla="val 0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615978" y="1840028"/>
            <a:ext cx="8239672" cy="49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1984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1pPr>
            <a:lvl2pPr marL="17462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9pPr>
          </a:lstStyle>
          <a:p>
            <a:pPr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srgbClr val="0000CC"/>
              </a:buClr>
              <a:buFont typeface="Arial" pitchFamily="34" charset="0"/>
              <a:buNone/>
              <a:defRPr/>
            </a:pP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太陽光電２年推動計畫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–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短期達標，中長期治本</a:t>
            </a:r>
            <a:endParaRPr lang="en-US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41338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自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105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年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7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月至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107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年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月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31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日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同意備案量已達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1.53GW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將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專案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列管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追蹤完工併聯進度，可達成原訂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1.52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GW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目標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endParaRPr lang="en-US" altLang="zh-TW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41338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設立單一窗口：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解決申設問題及提供轉介服務，協助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8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類型設置區域。</a:t>
            </a:r>
            <a:endParaRPr lang="en-US" altLang="zh-TW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lvl="1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綠能屋頂全民參與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–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加速屋頂設置，藏電於民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，於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109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年</a:t>
            </a:r>
            <a:r>
              <a:rPr lang="zh-TW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新增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2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GW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目標</a:t>
            </a:r>
          </a:p>
          <a:p>
            <a:pPr marL="452438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民眾零出資，政府零補助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：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由地方政府引導規模經濟、營運商提供回饋金</a:t>
            </a:r>
            <a:endParaRPr lang="en-US" altLang="zh-TW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Times New Roman" pitchFamily="18" charset="0"/>
            </a:endParaRPr>
          </a:p>
          <a:p>
            <a:pPr marL="452438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全額躉購、優先自用、餘電併入</a:t>
            </a:r>
            <a:r>
              <a:rPr lang="zh-TW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：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形成區域電力供應體系，提供尖峰用電</a:t>
            </a:r>
            <a:endParaRPr lang="en-US" altLang="zh-TW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452438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訂定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經濟部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辦理綠能屋頂全民參與推動計畫作業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要點</a:t>
            </a:r>
            <a:r>
              <a:rPr lang="zh-TW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全程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最高提供縣市政府總計</a:t>
            </a:r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1,200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萬元補助經費，</a:t>
            </a:r>
            <a:r>
              <a:rPr lang="zh-TW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協助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縣市政府</a:t>
            </a:r>
            <a:r>
              <a:rPr lang="zh-TW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執行</a:t>
            </a:r>
            <a:r>
              <a:rPr lang="zh-TW" altLang="zh-TW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轄</a:t>
            </a:r>
            <a:r>
              <a:rPr lang="zh-TW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內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相關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業務費用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Times New Roman" pitchFamily="18" charset="0"/>
            </a:endParaRPr>
          </a:p>
          <a:p>
            <a:pPr marL="452438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規劃回饋機制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：躉購費率收入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回饋縣市政府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3%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，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回饋民眾至少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10%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Times New Roman" pitchFamily="18" charset="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Times New Roman" pitchFamily="18" charset="0"/>
            </a:endParaRPr>
          </a:p>
          <a:p>
            <a:pPr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srgbClr val="0000CC"/>
              </a:buClr>
              <a:buFont typeface="Arial" pitchFamily="34" charset="0"/>
              <a:buNone/>
              <a:defRPr/>
            </a:pP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[</a:t>
            </a:r>
            <a:r>
              <a:rPr lang="zh-TW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擴大土地盤點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–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逐步推動地面型大規模開發</a:t>
            </a:r>
            <a:endParaRPr lang="zh-TW" altLang="en-US" sz="2000" b="1" dirty="0" smtClean="0">
              <a:solidFill>
                <a:srgbClr val="7F7F7F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42925" lvl="1" indent="-190500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17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GW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地面型設置需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2.55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萬公頃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面積土地，盤點短期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(~109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年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)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可設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5,433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公頃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(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潛量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3.1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GW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)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，建立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各縣市場址可視化網路平台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，加速資訊透明流通。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endParaRPr lang="zh-TW" altLang="en-US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42925" lvl="1" indent="-190500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行政院能源辦持續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協助排除土地法規障礙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，各部會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滾動檢討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可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釋出土地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lvl="1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srgbClr val="009FE2"/>
              </a:buClr>
              <a:buFont typeface="Arial" pitchFamily="34" charset="0"/>
              <a:buNone/>
              <a:defRPr/>
            </a:pP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強化電網設施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]–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再生能源輸配電線路規劃</a:t>
            </a:r>
            <a:endParaRPr lang="en-US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542925" lvl="1" indent="-190500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Font typeface="Wingdings" panose="05000000000000000000" pitchFamily="2" charset="2"/>
              <a:buChar char="ü"/>
              <a:tabLst>
                <a:tab pos="452438" algn="l"/>
              </a:tabLst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短期盤點土地，由台電公司強化太陽光電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熱區與專區電網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，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完善併網環境。</a:t>
            </a:r>
            <a:endParaRPr lang="en-US" altLang="zh-TW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542925" lvl="1" indent="-190500" defTabSz="914400">
              <a:lnSpc>
                <a:spcPts val="19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Font typeface="Wingdings" panose="05000000000000000000" pitchFamily="2" charset="2"/>
              <a:buChar char="ü"/>
              <a:tabLst>
                <a:tab pos="452438" algn="l"/>
              </a:tabLst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透過電網強化及佈建等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基礎建設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，</a:t>
            </a: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擴大內需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及增添經濟動能。</a:t>
            </a:r>
            <a:endParaRPr lang="en-US" altLang="zh-TW" sz="1800" dirty="0" smtClean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38" name="投影片編號版面配置區 3"/>
          <p:cNvSpPr txBox="1">
            <a:spLocks/>
          </p:cNvSpPr>
          <p:nvPr/>
        </p:nvSpPr>
        <p:spPr>
          <a:xfrm>
            <a:off x="6830888" y="63032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D97B24B-EE42-4B37-8367-EE1D5CD94ED0}"/>
              </a:ext>
            </a:extLst>
          </p:cNvPr>
          <p:cNvSpPr txBox="1">
            <a:spLocks/>
          </p:cNvSpPr>
          <p:nvPr/>
        </p:nvSpPr>
        <p:spPr>
          <a:xfrm>
            <a:off x="-195427" y="620688"/>
            <a:ext cx="4529123" cy="5392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2400" b="1" spc="-150" dirty="0" smtClean="0">
                <a:solidFill>
                  <a:srgbClr val="04518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綠</a:t>
            </a:r>
            <a:r>
              <a:rPr lang="zh-TW" altLang="en-US" sz="2400" b="1" spc="-150" dirty="0">
                <a:solidFill>
                  <a:srgbClr val="04518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能屋頂全民</a:t>
            </a:r>
            <a:r>
              <a:rPr lang="zh-TW" altLang="en-US" sz="2400" b="1" spc="-150" dirty="0" smtClean="0">
                <a:solidFill>
                  <a:srgbClr val="04518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參與</a:t>
            </a:r>
            <a:r>
              <a:rPr lang="en-US" altLang="zh-TW" sz="2400" b="1" spc="-150" dirty="0" smtClean="0">
                <a:solidFill>
                  <a:srgbClr val="04518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400" b="1" spc="-150" dirty="0" smtClean="0">
                <a:solidFill>
                  <a:srgbClr val="04518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政策說明</a:t>
            </a:r>
            <a:endParaRPr lang="zh-TW" altLang="en-US" sz="2400" b="1" spc="-150" dirty="0">
              <a:solidFill>
                <a:srgbClr val="04518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051720" y="3742534"/>
            <a:ext cx="5040560" cy="3070842"/>
            <a:chOff x="1664345" y="1251831"/>
            <a:chExt cx="6222355" cy="5114902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8"/>
            <a:stretch/>
          </p:blipFill>
          <p:spPr>
            <a:xfrm>
              <a:off x="5783867" y="1839089"/>
              <a:ext cx="1962253" cy="15909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" descr="http://mrpv.org.tw/app/pic/00/00/04/38-a0f0b881780c729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3" t="12940" r="21492" b="1693"/>
            <a:stretch/>
          </p:blipFill>
          <p:spPr bwMode="auto">
            <a:xfrm>
              <a:off x="1685843" y="1839089"/>
              <a:ext cx="1943433" cy="15624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直線接點 30"/>
            <p:cNvCxnSpPr/>
            <p:nvPr/>
          </p:nvCxnSpPr>
          <p:spPr>
            <a:xfrm>
              <a:off x="3305648" y="5971728"/>
              <a:ext cx="2708963" cy="0"/>
            </a:xfrm>
            <a:prstGeom prst="line">
              <a:avLst/>
            </a:prstGeom>
            <a:noFill/>
            <a:ln w="762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cxnSp>
          <p:nvCxnSpPr>
            <p:cNvPr id="32" name="直線接點 31"/>
            <p:cNvCxnSpPr/>
            <p:nvPr/>
          </p:nvCxnSpPr>
          <p:spPr>
            <a:xfrm flipH="1">
              <a:off x="2950190" y="3420497"/>
              <a:ext cx="967148" cy="1819840"/>
            </a:xfrm>
            <a:prstGeom prst="line">
              <a:avLst/>
            </a:prstGeom>
            <a:noFill/>
            <a:ln w="762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cxnSp>
          <p:nvCxnSpPr>
            <p:cNvPr id="33" name="直線接點 32"/>
            <p:cNvCxnSpPr/>
            <p:nvPr/>
          </p:nvCxnSpPr>
          <p:spPr>
            <a:xfrm>
              <a:off x="5505091" y="3496909"/>
              <a:ext cx="873463" cy="1164621"/>
            </a:xfrm>
            <a:prstGeom prst="line">
              <a:avLst/>
            </a:prstGeom>
            <a:noFill/>
            <a:ln w="762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grpSp>
          <p:nvGrpSpPr>
            <p:cNvPr id="34" name="Group 16">
              <a:extLst>
                <a:ext uri="{FF2B5EF4-FFF2-40B4-BE49-F238E27FC236}">
                  <a16:creationId xmlns:a16="http://schemas.microsoft.com/office/drawing/2014/main" xmlns="" id="{A60AFBDD-120D-433C-92C9-C1328B4C2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2584" y="2229851"/>
              <a:ext cx="2206185" cy="1849368"/>
              <a:chOff x="3777457" y="1187450"/>
              <a:chExt cx="1600200" cy="1385888"/>
            </a:xfrm>
          </p:grpSpPr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xmlns="" id="{1746C24A-F524-4AF4-8768-C9061862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457" y="1187450"/>
                <a:ext cx="1600200" cy="1385888"/>
              </a:xfrm>
              <a:custGeom>
                <a:avLst/>
                <a:gdLst/>
                <a:ahLst/>
                <a:cxnLst>
                  <a:cxn ang="0">
                    <a:pos x="757" y="0"/>
                  </a:cxn>
                  <a:cxn ang="0">
                    <a:pos x="1008" y="436"/>
                  </a:cxn>
                  <a:cxn ang="0">
                    <a:pos x="757" y="873"/>
                  </a:cxn>
                  <a:cxn ang="0">
                    <a:pos x="253" y="873"/>
                  </a:cxn>
                  <a:cxn ang="0">
                    <a:pos x="0" y="436"/>
                  </a:cxn>
                  <a:cxn ang="0">
                    <a:pos x="253" y="0"/>
                  </a:cxn>
                  <a:cxn ang="0">
                    <a:pos x="757" y="0"/>
                  </a:cxn>
                </a:cxnLst>
                <a:rect l="0" t="0" r="r" b="b"/>
                <a:pathLst>
                  <a:path w="1008" h="873">
                    <a:moveTo>
                      <a:pt x="757" y="0"/>
                    </a:moveTo>
                    <a:lnTo>
                      <a:pt x="1008" y="436"/>
                    </a:lnTo>
                    <a:lnTo>
                      <a:pt x="757" y="873"/>
                    </a:lnTo>
                    <a:lnTo>
                      <a:pt x="253" y="873"/>
                    </a:lnTo>
                    <a:lnTo>
                      <a:pt x="0" y="436"/>
                    </a:lnTo>
                    <a:lnTo>
                      <a:pt x="253" y="0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ED752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32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xmlns="" id="{30F003AE-58CC-44FD-9AF7-17186B05A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094" y="1187450"/>
                <a:ext cx="1198563" cy="1385888"/>
              </a:xfrm>
              <a:custGeom>
                <a:avLst/>
                <a:gdLst>
                  <a:gd name="T0" fmla="*/ 504 w 755"/>
                  <a:gd name="T1" fmla="*/ 0 h 873"/>
                  <a:gd name="T2" fmla="*/ 0 w 755"/>
                  <a:gd name="T3" fmla="*/ 873 h 873"/>
                  <a:gd name="T4" fmla="*/ 504 w 755"/>
                  <a:gd name="T5" fmla="*/ 873 h 873"/>
                  <a:gd name="T6" fmla="*/ 755 w 755"/>
                  <a:gd name="T7" fmla="*/ 436 h 873"/>
                  <a:gd name="T8" fmla="*/ 504 w 755"/>
                  <a:gd name="T9" fmla="*/ 0 h 8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5" h="873">
                    <a:moveTo>
                      <a:pt x="504" y="0"/>
                    </a:moveTo>
                    <a:lnTo>
                      <a:pt x="0" y="873"/>
                    </a:lnTo>
                    <a:lnTo>
                      <a:pt x="504" y="873"/>
                    </a:lnTo>
                    <a:lnTo>
                      <a:pt x="755" y="436"/>
                    </a:lnTo>
                    <a:lnTo>
                      <a:pt x="504" y="0"/>
                    </a:lnTo>
                    <a:close/>
                  </a:path>
                </a:pathLst>
              </a:custGeom>
              <a:gradFill rotWithShape="1">
                <a:gsLst>
                  <a:gs pos="100000">
                    <a:srgbClr val="F5AF80"/>
                  </a:gs>
                  <a:gs pos="0">
                    <a:srgbClr val="ED752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TW" altLang="en-US" sz="1600" kern="0" dirty="0" smtClean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</p:grp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585D2DB7-723A-4739-AAE7-BD81BB42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902" y="2823741"/>
              <a:ext cx="1617549" cy="6984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defRPr/>
              </a:pPr>
              <a:r>
                <a:rPr lang="zh-TW" altLang="en-US" sz="20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/>
                  <a:ea typeface="微軟正黑體"/>
                </a:rPr>
                <a:t>中央與地方政府</a:t>
              </a:r>
              <a:endPara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endParaRPr>
            </a:p>
          </p:txBody>
        </p:sp>
        <p:grpSp>
          <p:nvGrpSpPr>
            <p:cNvPr id="36" name="Group 25">
              <a:extLst>
                <a:ext uri="{FF2B5EF4-FFF2-40B4-BE49-F238E27FC236}">
                  <a16:creationId xmlns:a16="http://schemas.microsoft.com/office/drawing/2014/main" xmlns="" id="{3B03E666-7E72-4B18-B770-CC52BEF88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345" y="4508888"/>
              <a:ext cx="2203995" cy="1857845"/>
              <a:chOff x="1942800" y="4013199"/>
              <a:chExt cx="1598613" cy="1391641"/>
            </a:xfrm>
          </p:grpSpPr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3EE100C-7EA0-4EF5-9E96-A24E07D1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800" y="4013199"/>
                <a:ext cx="1598613" cy="1388465"/>
              </a:xfrm>
              <a:custGeom>
                <a:avLst/>
                <a:gdLst/>
                <a:ahLst/>
                <a:cxnLst>
                  <a:cxn ang="0">
                    <a:pos x="757" y="0"/>
                  </a:cxn>
                  <a:cxn ang="0">
                    <a:pos x="1007" y="436"/>
                  </a:cxn>
                  <a:cxn ang="0">
                    <a:pos x="757" y="875"/>
                  </a:cxn>
                  <a:cxn ang="0">
                    <a:pos x="253" y="875"/>
                  </a:cxn>
                  <a:cxn ang="0">
                    <a:pos x="0" y="436"/>
                  </a:cxn>
                  <a:cxn ang="0">
                    <a:pos x="253" y="0"/>
                  </a:cxn>
                  <a:cxn ang="0">
                    <a:pos x="757" y="0"/>
                  </a:cxn>
                </a:cxnLst>
                <a:rect l="0" t="0" r="r" b="b"/>
                <a:pathLst>
                  <a:path w="1007" h="875">
                    <a:moveTo>
                      <a:pt x="757" y="0"/>
                    </a:moveTo>
                    <a:lnTo>
                      <a:pt x="1007" y="436"/>
                    </a:lnTo>
                    <a:lnTo>
                      <a:pt x="757" y="875"/>
                    </a:lnTo>
                    <a:lnTo>
                      <a:pt x="253" y="875"/>
                    </a:lnTo>
                    <a:lnTo>
                      <a:pt x="0" y="436"/>
                    </a:lnTo>
                    <a:lnTo>
                      <a:pt x="253" y="0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1EA63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srgbClr val="000000">
                    <a:alpha val="26667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0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xmlns="" id="{A5F5D7F1-0DB4-450C-82A0-5C87E4494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337" y="4015776"/>
                <a:ext cx="1196975" cy="1389064"/>
              </a:xfrm>
              <a:custGeom>
                <a:avLst/>
                <a:gdLst>
                  <a:gd name="T0" fmla="*/ 504 w 754"/>
                  <a:gd name="T1" fmla="*/ 0 h 875"/>
                  <a:gd name="T2" fmla="*/ 0 w 754"/>
                  <a:gd name="T3" fmla="*/ 875 h 875"/>
                  <a:gd name="T4" fmla="*/ 504 w 754"/>
                  <a:gd name="T5" fmla="*/ 875 h 875"/>
                  <a:gd name="T6" fmla="*/ 754 w 754"/>
                  <a:gd name="T7" fmla="*/ 436 h 875"/>
                  <a:gd name="T8" fmla="*/ 504 w 754"/>
                  <a:gd name="T9" fmla="*/ 0 h 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4" h="875">
                    <a:moveTo>
                      <a:pt x="504" y="0"/>
                    </a:moveTo>
                    <a:lnTo>
                      <a:pt x="0" y="875"/>
                    </a:lnTo>
                    <a:lnTo>
                      <a:pt x="504" y="875"/>
                    </a:lnTo>
                    <a:lnTo>
                      <a:pt x="754" y="436"/>
                    </a:lnTo>
                    <a:lnTo>
                      <a:pt x="504" y="0"/>
                    </a:lnTo>
                    <a:close/>
                  </a:path>
                </a:pathLst>
              </a:custGeom>
              <a:gradFill rotWithShape="1">
                <a:gsLst>
                  <a:gs pos="100000">
                    <a:srgbClr val="60C073"/>
                  </a:gs>
                  <a:gs pos="0">
                    <a:srgbClr val="1EA639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TW" altLang="en-US" sz="1600" kern="0" dirty="0" smtClean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</p:grpSp>
        <p:grpSp>
          <p:nvGrpSpPr>
            <p:cNvPr id="37" name="Group 18">
              <a:extLst>
                <a:ext uri="{FF2B5EF4-FFF2-40B4-BE49-F238E27FC236}">
                  <a16:creationId xmlns:a16="http://schemas.microsoft.com/office/drawing/2014/main" xmlns="" id="{3ABB14BE-813A-46A9-8369-DBDB026CC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2705" y="4512328"/>
              <a:ext cx="2203995" cy="1853604"/>
              <a:chOff x="5637135" y="4013200"/>
              <a:chExt cx="1598613" cy="1389063"/>
            </a:xfrm>
          </p:grpSpPr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xmlns="" id="{6CC8D979-9819-49A9-BAF0-ABBEAB480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135" y="4013200"/>
                <a:ext cx="1598613" cy="1389063"/>
              </a:xfrm>
              <a:custGeom>
                <a:avLst/>
                <a:gdLst/>
                <a:ahLst/>
                <a:cxnLst>
                  <a:cxn ang="0">
                    <a:pos x="754" y="0"/>
                  </a:cxn>
                  <a:cxn ang="0">
                    <a:pos x="1007" y="436"/>
                  </a:cxn>
                  <a:cxn ang="0">
                    <a:pos x="754" y="875"/>
                  </a:cxn>
                  <a:cxn ang="0">
                    <a:pos x="250" y="875"/>
                  </a:cxn>
                  <a:cxn ang="0">
                    <a:pos x="0" y="436"/>
                  </a:cxn>
                  <a:cxn ang="0">
                    <a:pos x="250" y="0"/>
                  </a:cxn>
                  <a:cxn ang="0">
                    <a:pos x="754" y="0"/>
                  </a:cxn>
                </a:cxnLst>
                <a:rect l="0" t="0" r="r" b="b"/>
                <a:pathLst>
                  <a:path w="1007" h="875">
                    <a:moveTo>
                      <a:pt x="754" y="0"/>
                    </a:moveTo>
                    <a:lnTo>
                      <a:pt x="1007" y="436"/>
                    </a:lnTo>
                    <a:lnTo>
                      <a:pt x="754" y="875"/>
                    </a:lnTo>
                    <a:lnTo>
                      <a:pt x="250" y="875"/>
                    </a:lnTo>
                    <a:lnTo>
                      <a:pt x="0" y="436"/>
                    </a:lnTo>
                    <a:lnTo>
                      <a:pt x="250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18B5C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0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xmlns="" id="{9AF53D37-F84E-480E-B34C-E7DE3FF51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4010" y="4013200"/>
                <a:ext cx="1201738" cy="1389063"/>
              </a:xfrm>
              <a:custGeom>
                <a:avLst/>
                <a:gdLst>
                  <a:gd name="T0" fmla="*/ 504 w 757"/>
                  <a:gd name="T1" fmla="*/ 0 h 875"/>
                  <a:gd name="T2" fmla="*/ 0 w 757"/>
                  <a:gd name="T3" fmla="*/ 875 h 875"/>
                  <a:gd name="T4" fmla="*/ 504 w 757"/>
                  <a:gd name="T5" fmla="*/ 875 h 875"/>
                  <a:gd name="T6" fmla="*/ 757 w 757"/>
                  <a:gd name="T7" fmla="*/ 436 h 875"/>
                  <a:gd name="T8" fmla="*/ 504 w 757"/>
                  <a:gd name="T9" fmla="*/ 0 h 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7" h="875">
                    <a:moveTo>
                      <a:pt x="504" y="0"/>
                    </a:moveTo>
                    <a:lnTo>
                      <a:pt x="0" y="875"/>
                    </a:lnTo>
                    <a:lnTo>
                      <a:pt x="504" y="875"/>
                    </a:lnTo>
                    <a:lnTo>
                      <a:pt x="757" y="436"/>
                    </a:lnTo>
                    <a:lnTo>
                      <a:pt x="504" y="0"/>
                    </a:lnTo>
                    <a:close/>
                  </a:path>
                </a:pathLst>
              </a:custGeom>
              <a:gradFill rotWithShape="1">
                <a:gsLst>
                  <a:gs pos="100000">
                    <a:srgbClr val="63CDDA"/>
                  </a:gs>
                  <a:gs pos="0">
                    <a:srgbClr val="18B5C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TW" altLang="en-US" sz="1600" kern="0" dirty="0" smtClean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</p:grpSp>
        <p:sp>
          <p:nvSpPr>
            <p:cNvPr id="38" name="文字方塊 37"/>
            <p:cNvSpPr txBox="1"/>
            <p:nvPr/>
          </p:nvSpPr>
          <p:spPr>
            <a:xfrm>
              <a:off x="3817770" y="4280808"/>
              <a:ext cx="1902355" cy="158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93675" defTabSz="914400">
                <a:buFont typeface="Arial" panose="020B0604020202020204" pitchFamily="34" charset="0"/>
                <a:buChar char="•"/>
                <a:defRPr/>
              </a:pPr>
              <a:r>
                <a:rPr lang="zh-TW" altLang="en-US" sz="1400" kern="0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政府法規優化</a:t>
              </a:r>
              <a:endParaRPr lang="en-US" altLang="zh-TW" sz="1400" kern="0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193675" defTabSz="914400">
                <a:buFont typeface="Arial" panose="020B0604020202020204" pitchFamily="34" charset="0"/>
                <a:buChar char="•"/>
                <a:defRPr/>
              </a:pPr>
              <a:r>
                <a:rPr lang="zh-TW" altLang="en-US" sz="1400" kern="0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社區提供場域</a:t>
              </a:r>
              <a:endParaRPr lang="en-US" altLang="zh-TW" sz="1400" kern="0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193675" defTabSz="914400">
                <a:buFont typeface="Arial" panose="020B0604020202020204" pitchFamily="34" charset="0"/>
                <a:buChar char="•"/>
                <a:defRPr/>
              </a:pPr>
              <a:r>
                <a:rPr lang="zh-TW" altLang="en-US" sz="1400" kern="0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促進產業發展</a:t>
              </a:r>
              <a:endParaRPr lang="en-US" altLang="zh-TW" sz="1400" kern="0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193675" defTabSz="914400">
                <a:buFont typeface="Arial" panose="020B0604020202020204" pitchFamily="34" charset="0"/>
                <a:buChar char="•"/>
                <a:defRPr/>
              </a:pPr>
              <a:r>
                <a:rPr lang="zh-TW" altLang="en-US" sz="1400" kern="0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全民共同參與</a:t>
              </a: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073083" y="1251831"/>
              <a:ext cx="1391729" cy="107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zh-TW" altLang="en-US" b="1" kern="0" dirty="0" smtClean="0">
                  <a:solidFill>
                    <a:prstClr val="black"/>
                  </a:solidFill>
                  <a:latin typeface="Arial"/>
                  <a:ea typeface="微軟正黑體"/>
                </a:rPr>
                <a:t>專案窗口</a:t>
              </a:r>
              <a:endParaRPr lang="en-US" altLang="zh-TW" b="1" kern="0" dirty="0" smtClean="0">
                <a:solidFill>
                  <a:prstClr val="black"/>
                </a:solidFill>
                <a:latin typeface="Arial"/>
                <a:ea typeface="微軟正黑體"/>
              </a:endParaRPr>
            </a:p>
            <a:p>
              <a:pPr defTabSz="914400">
                <a:defRPr/>
              </a:pPr>
              <a:r>
                <a:rPr lang="zh-TW" altLang="en-US" b="1" kern="0" dirty="0" smtClean="0">
                  <a:solidFill>
                    <a:prstClr val="black"/>
                  </a:solidFill>
                  <a:latin typeface="Arial"/>
                  <a:ea typeface="微軟正黑體"/>
                </a:rPr>
                <a:t>推動輔導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219951" y="3432195"/>
              <a:ext cx="1367774" cy="1076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TW" altLang="en-US" b="1" kern="0" dirty="0" smtClean="0">
                  <a:solidFill>
                    <a:prstClr val="black"/>
                  </a:solidFill>
                  <a:latin typeface="Arial"/>
                  <a:ea typeface="微軟正黑體"/>
                </a:rPr>
                <a:t>系統設置</a:t>
              </a:r>
              <a:endParaRPr lang="en-US" altLang="zh-TW" b="1" kern="0" dirty="0" smtClean="0">
                <a:solidFill>
                  <a:prstClr val="black"/>
                </a:solidFill>
                <a:latin typeface="Arial"/>
                <a:ea typeface="微軟正黑體"/>
              </a:endParaRPr>
            </a:p>
            <a:p>
              <a:pPr defTabSz="914400">
                <a:defRPr/>
              </a:pPr>
              <a:r>
                <a:rPr lang="zh-TW" altLang="en-US" b="1" kern="0" dirty="0" smtClean="0">
                  <a:solidFill>
                    <a:prstClr val="black"/>
                  </a:solidFill>
                  <a:latin typeface="Arial"/>
                  <a:ea typeface="微軟正黑體"/>
                </a:rPr>
                <a:t>營運維護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057973" y="343219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TW" altLang="en-US" b="1" kern="0" dirty="0" smtClean="0">
                  <a:solidFill>
                    <a:prstClr val="black"/>
                  </a:solidFill>
                  <a:latin typeface="Arial"/>
                  <a:ea typeface="微軟正黑體"/>
                </a:rPr>
                <a:t>屋頂改造</a:t>
              </a:r>
              <a:endParaRPr lang="en-US" altLang="zh-TW" b="1" kern="0" dirty="0" smtClean="0">
                <a:solidFill>
                  <a:prstClr val="black"/>
                </a:solidFill>
                <a:latin typeface="Arial"/>
                <a:ea typeface="微軟正黑體"/>
              </a:endParaRPr>
            </a:p>
            <a:p>
              <a:pPr defTabSz="914400">
                <a:defRPr/>
              </a:pPr>
              <a:r>
                <a:rPr lang="zh-TW" altLang="en-US" b="1" kern="0" dirty="0" smtClean="0">
                  <a:solidFill>
                    <a:prstClr val="black"/>
                  </a:solidFill>
                  <a:latin typeface="Arial"/>
                  <a:ea typeface="微軟正黑體"/>
                </a:rPr>
                <a:t>藏電於民</a:t>
              </a: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585D2DB7-723A-4739-AAE7-BD81BB42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023" y="5251449"/>
              <a:ext cx="1617549" cy="3907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defRPr/>
              </a:pPr>
              <a:r>
                <a:rPr lang="zh-TW" altLang="en-US" sz="20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/>
                  <a:ea typeface="微軟正黑體"/>
                </a:rPr>
                <a:t>民眾</a:t>
              </a:r>
              <a:r>
                <a:rPr lang="en-US" altLang="zh-TW" sz="20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/>
                  <a:ea typeface="微軟正黑體"/>
                </a:rPr>
                <a:t>/</a:t>
              </a:r>
              <a:r>
                <a:rPr lang="zh-TW" altLang="en-US" sz="20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/>
                  <a:ea typeface="微軟正黑體"/>
                </a:rPr>
                <a:t>社區</a:t>
              </a:r>
              <a:endPara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585D2DB7-723A-4739-AAE7-BD81BB42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927" y="5110308"/>
              <a:ext cx="1617549" cy="6507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defRPr/>
              </a:pPr>
              <a:r>
                <a:rPr lang="zh-TW" altLang="en-US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/>
                  <a:ea typeface="微軟正黑體"/>
                </a:rPr>
                <a:t>營運商</a:t>
              </a:r>
              <a:endPara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endParaRPr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251519" y="1052736"/>
            <a:ext cx="8640961" cy="13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5825" lvl="2" indent="-342900" algn="just">
              <a:lnSpc>
                <a:spcPct val="110000"/>
              </a:lnSpc>
              <a:spcBef>
                <a:spcPts val="300"/>
              </a:spcBef>
              <a:buClr>
                <a:srgbClr val="70AD47"/>
              </a:buCl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藉由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地方政府擔任平台角色</a:t>
            </a:r>
            <a:r>
              <a:rPr lang="zh-TW" altLang="en-US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，引導及形成規模經濟。</a:t>
            </a:r>
            <a:endParaRPr lang="en-US" altLang="zh-TW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5825" lvl="2" indent="-342900" algn="just">
              <a:lnSpc>
                <a:spcPct val="110000"/>
              </a:lnSpc>
              <a:spcBef>
                <a:spcPts val="300"/>
              </a:spcBef>
              <a:buClr>
                <a:srgbClr val="70AD47"/>
              </a:buCl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透過費率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加成</a:t>
            </a:r>
            <a:r>
              <a:rPr lang="zh-TW" altLang="en-US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，提升</a:t>
            </a:r>
            <a:r>
              <a:rPr lang="zh-TW" altLang="en-US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綠能</a:t>
            </a:r>
            <a:r>
              <a:rPr lang="zh-TW" altLang="en-US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屋頂方案誘因，</a:t>
            </a:r>
            <a:r>
              <a:rPr lang="zh-TW" altLang="en-US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達成</a:t>
            </a:r>
            <a:r>
              <a:rPr lang="zh-TW" altLang="en-US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全民參與風潮</a:t>
            </a:r>
            <a:r>
              <a:rPr lang="zh-TW" altLang="en-US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5825" lvl="2" indent="-342900" algn="just">
              <a:lnSpc>
                <a:spcPct val="110000"/>
              </a:lnSpc>
              <a:spcBef>
                <a:spcPts val="300"/>
              </a:spcBef>
              <a:buClr>
                <a:srgbClr val="70AD47"/>
              </a:buCl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提供具一定規模之綠能屋頂容量，</a:t>
            </a:r>
            <a:r>
              <a:rPr lang="zh-TW" altLang="en-US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</a:t>
            </a:r>
            <a:r>
              <a:rPr lang="zh-TW" altLang="en-US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參與遴選之</a:t>
            </a:r>
            <a:r>
              <a:rPr lang="zh-TW" altLang="en-US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營運商提出回饋金與民眾及地方政府：</a:t>
            </a:r>
            <a:endParaRPr lang="zh-TW" altLang="en-US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2824"/>
              </p:ext>
            </p:extLst>
          </p:nvPr>
        </p:nvGraphicFramePr>
        <p:xfrm>
          <a:off x="431614" y="2429036"/>
          <a:ext cx="8280773" cy="1115568"/>
        </p:xfrm>
        <a:graphic>
          <a:graphicData uri="http://schemas.openxmlformats.org/drawingml/2006/table">
            <a:tbl>
              <a:tblPr firstRow="1" bandRow="1"/>
              <a:tblGrid>
                <a:gridCol w="3963449"/>
                <a:gridCol w="4317324"/>
              </a:tblGrid>
              <a:tr h="269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設置綠能屋頂的屋主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地方政府及社區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7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獲得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躉購費率回饋比例至少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10%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約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0.64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度以上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回饋金。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342900" marR="0" lvl="3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獲得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躉購費率回饋比例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3%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約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0.19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度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回饋金至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綠電發展專戶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/>
          <p:cNvSpPr/>
          <p:nvPr/>
        </p:nvSpPr>
        <p:spPr>
          <a:xfrm>
            <a:off x="431614" y="3441911"/>
            <a:ext cx="8280773" cy="359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  <a:spcBef>
                <a:spcPts val="600"/>
              </a:spcBef>
              <a:buClr>
                <a:srgbClr val="70AD47"/>
              </a:buClr>
            </a:pPr>
            <a:r>
              <a:rPr lang="zh-TW" altLang="en-US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註：以上每</a:t>
            </a:r>
            <a:r>
              <a:rPr lang="zh-TW" altLang="en-US" sz="1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度之回饋金額，係以</a:t>
            </a:r>
            <a:r>
              <a:rPr lang="en-US" altLang="zh-TW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107</a:t>
            </a:r>
            <a:r>
              <a:rPr lang="zh-TW" altLang="en-US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年之使用高效模組躉</a:t>
            </a:r>
            <a:r>
              <a:rPr lang="zh-TW" altLang="en-US" sz="1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購</a:t>
            </a:r>
            <a:r>
              <a:rPr lang="zh-TW" altLang="en-US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費率</a:t>
            </a:r>
            <a:r>
              <a:rPr lang="en-US" altLang="zh-TW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第一期</a:t>
            </a:r>
            <a:r>
              <a:rPr lang="en-US" altLang="zh-TW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 </a:t>
            </a:r>
            <a:r>
              <a:rPr lang="en-US" altLang="zh-TW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6.4137</a:t>
            </a:r>
            <a:r>
              <a:rPr lang="zh-TW" altLang="en-US" sz="1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元／度計算</a:t>
            </a:r>
            <a:endParaRPr lang="zh-TW" altLang="en-US" sz="1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標題 1"/>
          <p:cNvSpPr txBox="1">
            <a:spLocks/>
          </p:cNvSpPr>
          <p:nvPr/>
        </p:nvSpPr>
        <p:spPr>
          <a:xfrm>
            <a:off x="1222397" y="27170"/>
            <a:ext cx="8229600" cy="631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20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lnSpc>
                <a:spcPts val="4000"/>
              </a:lnSpc>
              <a:spcAft>
                <a:spcPct val="0"/>
              </a:spcAft>
              <a:defRPr/>
            </a:pPr>
            <a:r>
              <a:rPr lang="zh-TW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綠能科技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(3/10) -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太陽光電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綠能屋頂政策說明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5" name="投影片編號版面配置區 3"/>
          <p:cNvSpPr txBox="1">
            <a:spLocks/>
          </p:cNvSpPr>
          <p:nvPr/>
        </p:nvSpPr>
        <p:spPr>
          <a:xfrm>
            <a:off x="6978400" y="6403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1475656" y="123628"/>
            <a:ext cx="8323385" cy="5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二、綠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(4/10)-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光電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示範→擴大推廣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sz="3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0AFDE8B4-5A90-4A22-8D0C-41F45A181E7D}"/>
              </a:ext>
            </a:extLst>
          </p:cNvPr>
          <p:cNvSpPr txBox="1"/>
          <p:nvPr/>
        </p:nvSpPr>
        <p:spPr>
          <a:xfrm>
            <a:off x="-254973" y="692814"/>
            <a:ext cx="943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5825" lvl="2" indent="-342900" algn="just" defTabSz="914400">
              <a:spcBef>
                <a:spcPct val="0"/>
              </a:spcBef>
              <a:buClr>
                <a:srgbClr val="70AD47"/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綠能屋頂全民參與：先</a:t>
            </a:r>
            <a:r>
              <a:rPr lang="zh-TW" altLang="en-US" sz="2400" b="1" dirty="0">
                <a:solidFill>
                  <a:srgbClr val="FF0000"/>
                </a:solidFill>
                <a:latin typeface="微軟正黑體"/>
                <a:ea typeface="微軟正黑體"/>
              </a:rPr>
              <a:t>示範驗證</a:t>
            </a:r>
            <a:r>
              <a:rPr lang="zh-TW" altLang="en-US" sz="2400" b="1" dirty="0">
                <a:solidFill>
                  <a:prstClr val="black"/>
                </a:solidFill>
                <a:latin typeface="微軟正黑體"/>
                <a:ea typeface="微軟正黑體"/>
              </a:rPr>
              <a:t>，後</a:t>
            </a:r>
            <a:r>
              <a:rPr lang="zh-TW" altLang="en-US" sz="2400" b="1" dirty="0">
                <a:solidFill>
                  <a:srgbClr val="FF0000"/>
                </a:solidFill>
                <a:latin typeface="微軟正黑體"/>
                <a:ea typeface="微軟正黑體"/>
              </a:rPr>
              <a:t>擴大推廣</a:t>
            </a:r>
            <a:endParaRPr lang="en-US" altLang="zh-TW" sz="2200" b="1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210324" y="1772816"/>
            <a:ext cx="8643663" cy="0"/>
          </a:xfrm>
          <a:prstGeom prst="straightConnector1">
            <a:avLst/>
          </a:prstGeom>
          <a:noFill/>
          <a:ln w="381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311201" y="4941168"/>
            <a:ext cx="825124" cy="641835"/>
          </a:xfrm>
          <a:prstGeom prst="rect">
            <a:avLst/>
          </a:prstGeom>
          <a:noFill/>
          <a:ln>
            <a:noFill/>
          </a:ln>
          <a:effectLst/>
        </p:spPr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C011967C-4DEB-42AD-A414-0EA3E77AA2E7}"/>
              </a:ext>
            </a:extLst>
          </p:cNvPr>
          <p:cNvGrpSpPr/>
          <p:nvPr/>
        </p:nvGrpSpPr>
        <p:grpSpPr>
          <a:xfrm>
            <a:off x="248816" y="1095021"/>
            <a:ext cx="8670165" cy="605787"/>
            <a:chOff x="185184" y="1908451"/>
            <a:chExt cx="8595454" cy="1304669"/>
          </a:xfrm>
        </p:grpSpPr>
        <p:sp>
          <p:nvSpPr>
            <p:cNvPr id="20" name="＞形箭號 7">
              <a:extLst>
                <a:ext uri="{FF2B5EF4-FFF2-40B4-BE49-F238E27FC236}">
                  <a16:creationId xmlns:a16="http://schemas.microsoft.com/office/drawing/2014/main" xmlns="" id="{B26BC89E-5FC5-411D-BA16-8579859C5C6A}"/>
                </a:ext>
              </a:extLst>
            </p:cNvPr>
            <p:cNvSpPr/>
            <p:nvPr/>
          </p:nvSpPr>
          <p:spPr>
            <a:xfrm>
              <a:off x="4146040" y="1916977"/>
              <a:ext cx="4634598" cy="1296000"/>
            </a:xfrm>
            <a:prstGeom prst="chevron">
              <a:avLst/>
            </a:prstGeom>
            <a:solidFill>
              <a:srgbClr val="70AD47">
                <a:alpha val="70000"/>
              </a:srgbClr>
            </a:solidFill>
            <a:ln w="12700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zh-TW" altLang="en-US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                   </a:t>
              </a:r>
              <a:r>
                <a:rPr lang="zh-TW" altLang="en-US" sz="20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擴大推廣</a:t>
              </a:r>
            </a:p>
          </p:txBody>
        </p:sp>
        <p:sp>
          <p:nvSpPr>
            <p:cNvPr id="21" name="＞形箭號 8">
              <a:extLst>
                <a:ext uri="{FF2B5EF4-FFF2-40B4-BE49-F238E27FC236}">
                  <a16:creationId xmlns:a16="http://schemas.microsoft.com/office/drawing/2014/main" xmlns="" id="{64609521-DCF5-4954-B4A4-419EE624BEE3}"/>
                </a:ext>
              </a:extLst>
            </p:cNvPr>
            <p:cNvSpPr/>
            <p:nvPr/>
          </p:nvSpPr>
          <p:spPr>
            <a:xfrm>
              <a:off x="5393694" y="1908451"/>
              <a:ext cx="820040" cy="1296000"/>
            </a:xfrm>
            <a:prstGeom prst="chevron">
              <a:avLst>
                <a:gd name="adj" fmla="val 52731"/>
              </a:avLst>
            </a:prstGeom>
            <a:solidFill>
              <a:srgbClr val="FFC000">
                <a:alpha val="70000"/>
              </a:srgbClr>
            </a:solidFill>
            <a:ln w="12700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TW" altLang="en-US" sz="2400" b="1" kern="0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五邊形 10">
              <a:extLst>
                <a:ext uri="{FF2B5EF4-FFF2-40B4-BE49-F238E27FC236}">
                  <a16:creationId xmlns:a16="http://schemas.microsoft.com/office/drawing/2014/main" xmlns="" id="{73EB0CC4-9E07-4F8F-BB35-44A505527618}"/>
                </a:ext>
              </a:extLst>
            </p:cNvPr>
            <p:cNvSpPr/>
            <p:nvPr/>
          </p:nvSpPr>
          <p:spPr>
            <a:xfrm>
              <a:off x="185184" y="1916977"/>
              <a:ext cx="5444656" cy="1296143"/>
            </a:xfrm>
            <a:prstGeom prst="homePlate">
              <a:avLst/>
            </a:prstGeom>
            <a:solidFill>
              <a:srgbClr val="FFC000">
                <a:alpha val="70000"/>
              </a:srgbClr>
            </a:solidFill>
            <a:ln w="12700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r>
                <a:rPr lang="zh-TW" altLang="en-US" sz="20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          示範驗證</a:t>
              </a:r>
            </a:p>
          </p:txBody>
        </p:sp>
        <p:sp>
          <p:nvSpPr>
            <p:cNvPr id="23" name="＞形箭號 14">
              <a:extLst>
                <a:ext uri="{FF2B5EF4-FFF2-40B4-BE49-F238E27FC236}">
                  <a16:creationId xmlns:a16="http://schemas.microsoft.com/office/drawing/2014/main" xmlns="" id="{BC5D95C1-1497-4172-8AAC-596A577E9D3B}"/>
                </a:ext>
              </a:extLst>
            </p:cNvPr>
            <p:cNvSpPr/>
            <p:nvPr/>
          </p:nvSpPr>
          <p:spPr>
            <a:xfrm>
              <a:off x="5957050" y="1916833"/>
              <a:ext cx="711558" cy="1296000"/>
            </a:xfrm>
            <a:prstGeom prst="chevron">
              <a:avLst>
                <a:gd name="adj" fmla="val 54140"/>
              </a:avLst>
            </a:prstGeom>
            <a:solidFill>
              <a:srgbClr val="FFC000">
                <a:alpha val="70000"/>
              </a:srgbClr>
            </a:solidFill>
            <a:ln w="12700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TW" altLang="en-US" sz="2400" b="1" kern="0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xmlns="" id="{B8B16A86-5BA3-4DBA-8C05-FFF1BC0F0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63236"/>
              </p:ext>
            </p:extLst>
          </p:nvPr>
        </p:nvGraphicFramePr>
        <p:xfrm>
          <a:off x="323528" y="1844824"/>
          <a:ext cx="8310124" cy="1791282"/>
        </p:xfrm>
        <a:graphic>
          <a:graphicData uri="http://schemas.openxmlformats.org/drawingml/2006/table">
            <a:tbl>
              <a:tblPr firstRow="1" bandRow="1"/>
              <a:tblGrid>
                <a:gridCol w="1072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9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8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申請時程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tabLst>
                          <a:tab pos="3768725" algn="l"/>
                        </a:tabLst>
                      </a:pP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~107</a:t>
                      </a: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示範半年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~108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第一年</a:t>
                      </a:r>
                      <a:r>
                        <a:rPr lang="en-US" altLang="zh-TW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4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再接續第二年、第三年</a:t>
                      </a:r>
                      <a:r>
                        <a:rPr lang="en-US" altLang="zh-TW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en-US" altLang="zh-TW" sz="14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建置綠能屋頂、導入智慧電表，打造智慧綠能城市</a:t>
                      </a:r>
                      <a:endParaRPr lang="en-US" altLang="zh-TW" sz="140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just">
                        <a:buClr>
                          <a:srgbClr val="7030A0"/>
                        </a:buClr>
                        <a:buFont typeface="Wingdings" panose="05000000000000000000" pitchFamily="2" charset="2"/>
                        <a:buChar char="p"/>
                      </a:pP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縣市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優先投入，第一階段整體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目標達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3,000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戶</a:t>
                      </a:r>
                      <a:endParaRPr lang="en-US" altLang="zh-TW" sz="14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進行違章建築綠能屋頂改造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，進行示範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驗證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進行智慧綠能城市</a:t>
                      </a:r>
                      <a:r>
                        <a:rPr lang="zh-TW" altLang="en-US" sz="1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規劃與示範</a:t>
                      </a: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，遴選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營運商</a:t>
                      </a:r>
                      <a:endParaRPr lang="en-US" altLang="zh-TW" sz="1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</a:t>
                      </a:r>
                      <a:r>
                        <a:rPr lang="zh-TW" altLang="en-US" sz="1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單一窗口，違章處理、設備認定委辦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</a:t>
                      </a:r>
                      <a:endParaRPr lang="en-US" altLang="zh-TW" sz="1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285750" indent="-285750" algn="just" defTabSz="914400" rtl="0" eaLnBrk="1" latinLnBrk="0" hangingPunct="1">
                        <a:buClr>
                          <a:srgbClr val="7030A0"/>
                        </a:buClr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透過執行示範階段，收集相關經驗及資訊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，修訂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相關推動措施</a:t>
                      </a:r>
                      <a:endParaRPr lang="en-US" altLang="zh-TW" sz="140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zh-TW" altLang="en-US" sz="14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投影片編號版面配置區 3"/>
          <p:cNvSpPr txBox="1">
            <a:spLocks/>
          </p:cNvSpPr>
          <p:nvPr/>
        </p:nvSpPr>
        <p:spPr>
          <a:xfrm>
            <a:off x="7003745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pic>
        <p:nvPicPr>
          <p:cNvPr id="26" name="Picture 2" descr="C:\Users\邱鈵媛\Desktop\未命名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1" y="3721740"/>
            <a:ext cx="8167563" cy="290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13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1475656" y="38965"/>
            <a:ext cx="8229600" cy="631120"/>
          </a:xfrm>
        </p:spPr>
        <p:txBody>
          <a:bodyPr>
            <a:normAutofit/>
          </a:bodyPr>
          <a:lstStyle/>
          <a:p>
            <a:pPr fontAlgn="base">
              <a:lnSpc>
                <a:spcPts val="4000"/>
              </a:lnSpc>
              <a:spcAft>
                <a:spcPct val="0"/>
              </a:spcAft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二、綠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(5/10)-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光電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產業化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投影片編號版面配置區 4"/>
          <p:cNvSpPr txBox="1">
            <a:spLocks/>
          </p:cNvSpPr>
          <p:nvPr/>
        </p:nvSpPr>
        <p:spPr>
          <a:xfrm>
            <a:off x="6553200" y="6356408"/>
            <a:ext cx="2133600" cy="365125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9pPr>
          </a:lstStyle>
          <a:p>
            <a:pPr defTabSz="912076">
              <a:spcBef>
                <a:spcPct val="0"/>
              </a:spcBef>
              <a:buFont typeface="Arial" charset="0"/>
              <a:buNone/>
              <a:defRPr/>
            </a:pPr>
            <a:fld id="{EBF38565-0680-44EA-B678-435A4CD289B1}" type="slidenum">
              <a:rPr lang="zh-TW" altLang="zh-CN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2076">
                <a:spcBef>
                  <a:spcPct val="0"/>
                </a:spcBef>
                <a:buFont typeface="Arial" charset="0"/>
                <a:buNone/>
                <a:defRPr/>
              </a:pPr>
              <a:t>34</a:t>
            </a:fld>
            <a:endParaRPr lang="zh-TW" altLang="zh-CN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圓角矩形 5"/>
          <p:cNvSpPr>
            <a:spLocks noChangeArrowheads="1"/>
          </p:cNvSpPr>
          <p:nvPr/>
        </p:nvSpPr>
        <p:spPr bwMode="auto">
          <a:xfrm>
            <a:off x="179388" y="670085"/>
            <a:ext cx="677862" cy="76924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4F81BD"/>
            </a:solidFill>
            <a:bevel/>
            <a:headEnd/>
            <a:tailEnd/>
          </a:ln>
        </p:spPr>
        <p:txBody>
          <a:bodyPr wrap="square" lIns="91208" tIns="45604" rIns="91208" bIns="45604" anchor="ctr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CN" altLang="zh-TW" sz="20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目標</a:t>
            </a:r>
            <a:endParaRPr lang="zh-CN" altLang="zh-TW" sz="1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圓角矩形 10"/>
          <p:cNvSpPr>
            <a:spLocks noChangeArrowheads="1"/>
          </p:cNvSpPr>
          <p:nvPr/>
        </p:nvSpPr>
        <p:spPr bwMode="auto">
          <a:xfrm>
            <a:off x="204788" y="1603886"/>
            <a:ext cx="652462" cy="39909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4F81BD"/>
            </a:solidFill>
            <a:bevel/>
            <a:headEnd/>
            <a:tailEnd/>
          </a:ln>
        </p:spPr>
        <p:txBody>
          <a:bodyPr lIns="91208" tIns="45604" rIns="91208" bIns="45604"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產業化推動策略</a:t>
            </a:r>
            <a:endParaRPr lang="zh-TW" altLang="en-US" sz="2400" b="1" kern="0" dirty="0">
              <a:solidFill>
                <a:prstClr val="white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微軟正黑體" pitchFamily="34" charset="-120"/>
            </a:endParaRPr>
          </a:p>
        </p:txBody>
      </p:sp>
      <p:sp>
        <p:nvSpPr>
          <p:cNvPr id="17" name="圓角矩形 13"/>
          <p:cNvSpPr>
            <a:spLocks noChangeArrowheads="1"/>
          </p:cNvSpPr>
          <p:nvPr/>
        </p:nvSpPr>
        <p:spPr bwMode="auto">
          <a:xfrm>
            <a:off x="171576" y="5888435"/>
            <a:ext cx="806450" cy="78293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4F81BD"/>
            </a:solidFill>
            <a:bevel/>
            <a:headEnd/>
            <a:tailEnd/>
          </a:ln>
        </p:spPr>
        <p:txBody>
          <a:bodyPr lIns="91208" tIns="45604" rIns="91208" bIns="45604" anchor="ctr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0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擴散</a:t>
            </a:r>
            <a:endParaRPr lang="en-US" altLang="zh-TW" sz="2000" b="1" kern="0" dirty="0">
              <a:solidFill>
                <a:prstClr val="white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微軟正黑體" pitchFamily="34" charset="-12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效益</a:t>
            </a:r>
          </a:p>
        </p:txBody>
      </p:sp>
      <p:sp>
        <p:nvSpPr>
          <p:cNvPr id="18" name="圓角矩形 1"/>
          <p:cNvSpPr>
            <a:spLocks noChangeArrowheads="1"/>
          </p:cNvSpPr>
          <p:nvPr/>
        </p:nvSpPr>
        <p:spPr bwMode="auto">
          <a:xfrm>
            <a:off x="996723" y="1445188"/>
            <a:ext cx="8083317" cy="43083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395E8A"/>
            </a:solidFill>
            <a:bevel/>
            <a:headEnd/>
            <a:tailEnd/>
          </a:ln>
        </p:spPr>
        <p:txBody>
          <a:bodyPr lIns="91208" tIns="45604" rIns="91208" bIns="4560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zh-TW" altLang="zh-TW" sz="1800">
              <a:solidFill>
                <a:srgbClr val="FFFFFF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038228" y="1595506"/>
            <a:ext cx="8105772" cy="421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208" tIns="45604" rIns="91208" bIns="45604">
            <a:spAutoFit/>
          </a:bodyPr>
          <a:lstStyle>
            <a:lvl1pPr marL="285750" indent="-1984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1pPr>
            <a:lvl2pPr marL="17462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9pPr>
          </a:lstStyle>
          <a:p>
            <a:pPr>
              <a:lnSpc>
                <a:spcPts val="1850"/>
              </a:lnSpc>
              <a:spcBef>
                <a:spcPts val="0"/>
              </a:spcBef>
              <a:buClr>
                <a:srgbClr val="0000CC"/>
              </a:buClr>
              <a:buFont typeface="Arial" pitchFamily="34" charset="0"/>
              <a:buNone/>
              <a:defRPr/>
            </a:pP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發展差異化太陽光電產品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–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推動高效能與高利基產品技術</a:t>
            </a:r>
            <a:endParaRPr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39959">
              <a:lnSpc>
                <a:spcPts val="185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藉由產業升級創新平台計畫，輔導茂迪、上銀光電等業者投入非銀電極太陽能電池、高功率無鎘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CIGS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太陽能電池等技術研發，提升產品競爭力。</a:t>
            </a:r>
            <a:endParaRPr lang="en-US" altLang="zh-TW" sz="1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39959">
              <a:lnSpc>
                <a:spcPts val="185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促進共計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5,700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萬研發投資</a:t>
            </a:r>
            <a:r>
              <a:rPr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，預計後續將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帶動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1.63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億投資額</a:t>
            </a:r>
            <a:r>
              <a:rPr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endParaRPr lang="en-US" altLang="zh-TW" sz="1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lvl="1">
              <a:lnSpc>
                <a:spcPts val="185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提升國產模組競爭力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–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租稅優惠降低材料成本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，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促進模組投資</a:t>
            </a:r>
            <a:endParaRPr lang="zh-TW" altLang="en-US" sz="18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451286">
              <a:lnSpc>
                <a:spcPts val="185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經濟部會同財政部完成稅式支出評估，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調降玻璃之貨物稅與矽膠、封裝材料、玻璃及接線盒之關稅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為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0%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全案於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106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年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11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月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22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日總統公告實施。</a:t>
            </a:r>
            <a:endParaRPr lang="en-US" altLang="zh-TW" sz="14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451286">
              <a:lnSpc>
                <a:spcPts val="185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擴增國內模組產能，滿足內需。推動太陽能電池廠向下投資模組，計有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元晶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500MW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茂迪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250MW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新日光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200MW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，其中新日光已完工，元晶與茂迪預計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2018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年第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季量產。</a:t>
            </a:r>
            <a:endParaRPr lang="zh-TW" altLang="en-US" sz="14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451286">
              <a:lnSpc>
                <a:spcPts val="185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新日光、昱晶與昇陽光電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家太陽能廠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，已獲國發基金同意投資，合併後將改變商業模式，強化垂直整合發展，積極拓展國內外下游模組與系統市場。</a:t>
            </a:r>
            <a:endParaRPr lang="en-US" altLang="zh-TW" sz="14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  <a:spcBef>
                <a:spcPts val="0"/>
              </a:spcBef>
              <a:buClr>
                <a:srgbClr val="0000CC"/>
              </a:buClr>
              <a:buFont typeface="Arial" pitchFamily="34" charset="0"/>
              <a:buNone/>
              <a:defRPr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[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發展大型變流器產品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–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補足產業鏈技術缺口</a:t>
            </a:r>
            <a:endParaRPr lang="zh-TW" altLang="en-US" sz="2000" b="1" dirty="0">
              <a:solidFill>
                <a:srgbClr val="7F7F7F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41543" lvl="1" indent="-190011">
              <a:lnSpc>
                <a:spcPts val="1850"/>
              </a:lnSpc>
              <a:spcBef>
                <a:spcPts val="0"/>
              </a:spcBef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針對國內缺乏之大型變流器技術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，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促成環隆公司投資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1,600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萬元研發經費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開發電廠級太陽光電變流器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，預計後續將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帶動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8.5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億元投資額</a:t>
            </a:r>
            <a:r>
              <a:rPr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</a:p>
          <a:p>
            <a:pPr lvl="1">
              <a:lnSpc>
                <a:spcPts val="1850"/>
              </a:lnSpc>
              <a:spcBef>
                <a:spcPts val="0"/>
              </a:spcBef>
              <a:buClr>
                <a:srgbClr val="009FE2"/>
              </a:buClr>
              <a:buFont typeface="Arial" pitchFamily="34" charset="0"/>
              <a:buNone/>
              <a:defRPr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開發大型系統工程施工技術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]–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促進產業轉型系統整合</a:t>
            </a:r>
            <a:endParaRPr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541543" lvl="1" indent="-190011">
              <a:lnSpc>
                <a:spcPts val="185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ü"/>
              <a:tabLst>
                <a:tab pos="451286" algn="l"/>
              </a:tabLst>
              <a:defRPr/>
            </a:pPr>
            <a:r>
              <a:rPr lang="zh-TW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目前國內大型案場，如嘉義鹽業用地已完成招標，部分案場由我國太陽光電業者天泰能源標得，該案將促進業者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投入大型系統技術開發</a:t>
            </a:r>
            <a:r>
              <a:rPr lang="zh-TW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 panose="020F0502020204030204" pitchFamily="34" charset="0"/>
              </a:rPr>
              <a:t>。</a:t>
            </a:r>
            <a:endParaRPr lang="en-US" altLang="zh-TW" sz="14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0" name="圓角矩形 3"/>
          <p:cNvSpPr>
            <a:spLocks noChangeArrowheads="1"/>
          </p:cNvSpPr>
          <p:nvPr/>
        </p:nvSpPr>
        <p:spPr bwMode="auto">
          <a:xfrm>
            <a:off x="1103965" y="670085"/>
            <a:ext cx="7582836" cy="6341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395E8A"/>
            </a:solidFill>
            <a:bevel/>
            <a:headEnd/>
            <a:tailEnd/>
          </a:ln>
        </p:spPr>
        <p:txBody>
          <a:bodyPr lIns="91208" tIns="45604" rIns="91208" bIns="45604"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n"/>
            </a:pP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年設置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20GW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內需市場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帶動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太陽光電產業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升級轉型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n"/>
            </a:pP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原本的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零組件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出口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系統整合輸出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為主。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6"/>
          <p:cNvSpPr>
            <a:spLocks noChangeArrowheads="1"/>
          </p:cNvSpPr>
          <p:nvPr/>
        </p:nvSpPr>
        <p:spPr bwMode="auto">
          <a:xfrm>
            <a:off x="1079499" y="5823496"/>
            <a:ext cx="8000539" cy="912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395E8A"/>
            </a:solidFill>
            <a:bevel/>
            <a:headEnd/>
            <a:tailEnd/>
          </a:ln>
        </p:spPr>
        <p:txBody>
          <a:bodyPr lIns="91208" tIns="45604" rIns="91208" bIns="45604"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271463" indent="-2714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marL="264439" lvl="1" indent="-264439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強化太陽光電在地產業，建構自主供應鏈。</a:t>
            </a: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微軟正黑體" pitchFamily="34" charset="-120"/>
            </a:endParaRPr>
          </a:p>
          <a:p>
            <a:pPr marL="264439" lvl="1" indent="-264439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帶動太陽光電上、中、下游</a:t>
            </a:r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含電池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模組系統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及周邊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零組件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等</a:t>
            </a:r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)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產業發展，</a:t>
            </a:r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106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年產值</a:t>
            </a:r>
            <a:r>
              <a:rPr lang="en-US" altLang="zh-TW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2,126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億元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微軟正黑體" pitchFamily="34" charset="-120"/>
              </a:rPr>
              <a:t>，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預估</a:t>
            </a:r>
            <a:r>
              <a: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114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年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產值成長達</a:t>
            </a:r>
            <a:r>
              <a: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3,400</a:t>
            </a:r>
            <a:r>
              <a:rPr lang="zh-TW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億元</a:t>
            </a:r>
            <a:r>
              <a: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。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微軟正黑體" pitchFamily="34" charset="-120"/>
            </a:endParaRPr>
          </a:p>
        </p:txBody>
      </p:sp>
      <p:sp>
        <p:nvSpPr>
          <p:cNvPr id="23" name="投影片編號版面配置區 3"/>
          <p:cNvSpPr txBox="1">
            <a:spLocks/>
          </p:cNvSpPr>
          <p:nvPr/>
        </p:nvSpPr>
        <p:spPr>
          <a:xfrm>
            <a:off x="6946438" y="6441240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076">
              <a:defRPr/>
            </a:pPr>
            <a:fld id="{73DA0BB7-265A-403C-9275-D587AB510E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defTabSz="912076">
                <a:defRPr/>
              </a:pPr>
              <a:t>34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899592" y="116632"/>
            <a:ext cx="8323385" cy="5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二、綠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(6/10)-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離岸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風力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推動策略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32674" y="1900758"/>
            <a:ext cx="8731558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80975" indent="-1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09625" indent="-1809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798763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335915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8163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42735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7307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51879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ts val="16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n"/>
            </a:pPr>
            <a:r>
              <a:rPr kumimoji="0" lang="en-US" altLang="zh-TW" sz="2400" b="1" dirty="0" smtClean="0">
                <a:solidFill>
                  <a:srgbClr val="0000FF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2400" b="1" dirty="0">
                <a:solidFill>
                  <a:srgbClr val="0000FF"/>
                </a:solidFill>
                <a:latin typeface="Calibri"/>
                <a:ea typeface="微軟正黑體"/>
              </a:rPr>
              <a:t>[Phase 1]</a:t>
            </a:r>
            <a:r>
              <a:rPr kumimoji="0" lang="en-US" altLang="zh-TW" sz="2400" b="1" dirty="0">
                <a:solidFill>
                  <a:srgbClr val="000000"/>
                </a:solidFill>
                <a:latin typeface="Calibri"/>
                <a:ea typeface="微軟正黑體"/>
              </a:rPr>
              <a:t> </a:t>
            </a:r>
            <a:r>
              <a:rPr kumimoji="0" lang="zh-TW" altLang="en-US" sz="2400" b="1" u="sng" dirty="0" smtClean="0">
                <a:solidFill>
                  <a:srgbClr val="FF0000"/>
                </a:solidFill>
                <a:latin typeface="Calibri"/>
                <a:ea typeface="微軟正黑體"/>
              </a:rPr>
              <a:t>示範獎勵</a:t>
            </a:r>
            <a:endParaRPr kumimoji="0" lang="zh-TW" altLang="en-US" sz="1800" dirty="0" smtClean="0">
              <a:solidFill>
                <a:srgbClr val="FFFFFF">
                  <a:lumMod val="50000"/>
                </a:srgbClr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規劃 </a:t>
            </a:r>
            <a:r>
              <a:rPr kumimoji="0" lang="en-US" altLang="zh-TW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106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 年完成首批示範</a:t>
            </a:r>
            <a:r>
              <a:rPr kumimoji="0" lang="zh-TW" altLang="en-US" sz="1800" dirty="0">
                <a:solidFill>
                  <a:prstClr val="black"/>
                </a:solidFill>
                <a:latin typeface="Calibri"/>
                <a:ea typeface="微軟正黑體"/>
              </a:rPr>
              <a:t>機組，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109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年</a:t>
            </a:r>
            <a:r>
              <a:rPr kumimoji="0" lang="zh-TW" altLang="en-US" sz="1800" dirty="0">
                <a:solidFill>
                  <a:prstClr val="black"/>
                </a:solidFill>
                <a:latin typeface="Calibri"/>
                <a:ea typeface="微軟正黑體"/>
              </a:rPr>
              <a:t>完成 </a:t>
            </a:r>
            <a:r>
              <a:rPr kumimoji="0" lang="en-US" altLang="zh-TW" sz="1800" dirty="0">
                <a:solidFill>
                  <a:prstClr val="black"/>
                </a:solidFill>
                <a:latin typeface="Calibri"/>
                <a:ea typeface="微軟正黑體"/>
              </a:rPr>
              <a:t>3 </a:t>
            </a:r>
            <a:r>
              <a:rPr kumimoji="0" lang="zh-TW" altLang="en-US" sz="1800" dirty="0">
                <a:solidFill>
                  <a:srgbClr val="000000"/>
                </a:solidFill>
                <a:latin typeface="Calibri"/>
                <a:ea typeface="微軟正黑體"/>
              </a:rPr>
              <a:t>座示範風場。</a:t>
            </a: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>
                <a:solidFill>
                  <a:srgbClr val="000000"/>
                </a:solidFill>
                <a:latin typeface="Calibri"/>
                <a:ea typeface="微軟正黑體"/>
              </a:rPr>
              <a:t>提供獎勵降低業者風險：</a:t>
            </a:r>
            <a:r>
              <a:rPr kumimoji="0" lang="zh-TW" altLang="en-US" sz="1800" u="sng" dirty="0" smtClean="0">
                <a:solidFill>
                  <a:srgbClr val="FF0000"/>
                </a:solidFill>
                <a:latin typeface="Calibri"/>
                <a:ea typeface="微軟正黑體"/>
              </a:rPr>
              <a:t>機組設備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半額無息貸款、</a:t>
            </a:r>
            <a:r>
              <a:rPr kumimoji="0" lang="zh-TW" altLang="en-US" sz="1800" u="sng" dirty="0" smtClean="0">
                <a:solidFill>
                  <a:srgbClr val="FF0000"/>
                </a:solidFill>
                <a:latin typeface="Calibri"/>
                <a:ea typeface="微軟正黑體"/>
              </a:rPr>
              <a:t>開發過程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新臺幣 </a:t>
            </a:r>
            <a:r>
              <a:rPr kumimoji="0" lang="en-US" altLang="zh-TW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2.5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 億元</a:t>
            </a:r>
            <a:r>
              <a:rPr kumimoji="0" lang="en-US" altLang="zh-TW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/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案。</a:t>
            </a:r>
          </a:p>
          <a:p>
            <a:pPr defTabSz="914400" fontAlgn="base">
              <a:spcBef>
                <a:spcPts val="16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n"/>
            </a:pPr>
            <a:r>
              <a:rPr kumimoji="0" lang="en-US" altLang="zh-TW" sz="2400" b="1" dirty="0" smtClean="0">
                <a:solidFill>
                  <a:srgbClr val="0000FF"/>
                </a:solidFill>
                <a:latin typeface="Calibri"/>
                <a:ea typeface="微軟正黑體"/>
              </a:rPr>
              <a:t> [</a:t>
            </a:r>
            <a:r>
              <a:rPr kumimoji="0" lang="en-US" altLang="zh-TW" sz="2400" b="1" dirty="0">
                <a:solidFill>
                  <a:srgbClr val="0000FF"/>
                </a:solidFill>
                <a:latin typeface="Calibri"/>
                <a:ea typeface="微軟正黑體"/>
              </a:rPr>
              <a:t>Phase 2]</a:t>
            </a:r>
            <a:r>
              <a:rPr kumimoji="0" lang="zh-TW" altLang="en-US" sz="2400" b="1" dirty="0">
                <a:solidFill>
                  <a:srgbClr val="000000"/>
                </a:solidFill>
                <a:latin typeface="Calibri"/>
                <a:ea typeface="微軟正黑體"/>
              </a:rPr>
              <a:t> </a:t>
            </a:r>
            <a:r>
              <a:rPr kumimoji="0" lang="zh-TW" altLang="en-US" sz="2400" b="1" u="sng" dirty="0" smtClean="0">
                <a:solidFill>
                  <a:srgbClr val="FF0000"/>
                </a:solidFill>
                <a:latin typeface="Calibri"/>
                <a:ea typeface="微軟正黑體"/>
              </a:rPr>
              <a:t>潛力場址</a:t>
            </a:r>
            <a:endParaRPr kumimoji="0" lang="zh-TW" altLang="en-US" sz="1800" dirty="0">
              <a:solidFill>
                <a:srgbClr val="FFFFFF">
                  <a:lumMod val="50000"/>
                </a:srgbClr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公開 </a:t>
            </a:r>
            <a:r>
              <a:rPr kumimoji="0" lang="en-US" altLang="zh-TW" sz="1800" dirty="0">
                <a:solidFill>
                  <a:srgbClr val="FF0000"/>
                </a:solidFill>
                <a:latin typeface="Calibri"/>
                <a:ea typeface="微軟正黑體"/>
              </a:rPr>
              <a:t>36 </a:t>
            </a:r>
            <a:r>
              <a:rPr kumimoji="0" lang="zh-TW" altLang="en-US" sz="1800" dirty="0">
                <a:solidFill>
                  <a:srgbClr val="FF0000"/>
                </a:solidFill>
                <a:latin typeface="Calibri"/>
                <a:ea typeface="微軟正黑體"/>
              </a:rPr>
              <a:t>處</a:t>
            </a:r>
            <a:r>
              <a:rPr kumimoji="0" lang="zh-TW" altLang="en-US" sz="1800" u="sng" dirty="0" smtClean="0">
                <a:solidFill>
                  <a:prstClr val="black"/>
                </a:solidFill>
                <a:latin typeface="Calibri"/>
                <a:ea typeface="微軟正黑體"/>
              </a:rPr>
              <a:t>潛力場</a:t>
            </a:r>
            <a:r>
              <a:rPr kumimoji="0" lang="zh-TW" altLang="en-US" sz="1800" u="sng" dirty="0">
                <a:solidFill>
                  <a:prstClr val="black"/>
                </a:solidFill>
                <a:latin typeface="Calibri"/>
                <a:ea typeface="微軟正黑體"/>
              </a:rPr>
              <a:t>址</a:t>
            </a:r>
            <a:r>
              <a:rPr kumimoji="0" lang="zh-TW" altLang="en-US" sz="1800" dirty="0">
                <a:solidFill>
                  <a:prstClr val="black"/>
                </a:solidFill>
                <a:latin typeface="Calibri"/>
                <a:ea typeface="微軟正黑體"/>
              </a:rPr>
              <a:t>供業界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參考。</a:t>
            </a:r>
            <a:endParaRPr kumimoji="0" lang="en-US" altLang="zh-TW" sz="1800" dirty="0">
              <a:solidFill>
                <a:prstClr val="black"/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業者</a:t>
            </a:r>
            <a:r>
              <a:rPr kumimoji="0" lang="zh-TW" altLang="en-US" sz="1800" dirty="0">
                <a:solidFill>
                  <a:prstClr val="black"/>
                </a:solidFill>
                <a:latin typeface="Calibri"/>
                <a:ea typeface="微軟正黑體"/>
              </a:rPr>
              <a:t>須於 </a:t>
            </a: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106 </a:t>
            </a:r>
            <a:r>
              <a:rPr kumimoji="0" lang="zh-TW" altLang="en-US" sz="1800" dirty="0">
                <a:solidFill>
                  <a:srgbClr val="FF0000"/>
                </a:solidFill>
                <a:latin typeface="Calibri"/>
                <a:ea typeface="微軟正黑體"/>
              </a:rPr>
              <a:t>年底</a:t>
            </a:r>
            <a:r>
              <a:rPr kumimoji="0" lang="zh-TW" altLang="en-US" sz="1800" dirty="0">
                <a:solidFill>
                  <a:prstClr val="black"/>
                </a:solidFill>
                <a:latin typeface="Calibri"/>
                <a:ea typeface="微軟正黑體"/>
              </a:rPr>
              <a:t>前通過</a:t>
            </a:r>
            <a:r>
              <a:rPr kumimoji="0" lang="zh-TW" altLang="en-US" sz="1800" u="sng" dirty="0">
                <a:solidFill>
                  <a:srgbClr val="FF0000"/>
                </a:solidFill>
                <a:latin typeface="Calibri"/>
                <a:ea typeface="微軟正黑體"/>
              </a:rPr>
              <a:t>環評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、</a:t>
            </a: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108 </a:t>
            </a:r>
            <a:r>
              <a:rPr kumimoji="0" lang="zh-TW" altLang="en-US" sz="1800" dirty="0">
                <a:solidFill>
                  <a:srgbClr val="FF0000"/>
                </a:solidFill>
                <a:latin typeface="Calibri"/>
                <a:ea typeface="微軟正黑體"/>
              </a:rPr>
              <a:t>年底</a:t>
            </a:r>
            <a:r>
              <a:rPr kumimoji="0" lang="zh-TW" altLang="en-US" sz="1800" dirty="0">
                <a:solidFill>
                  <a:prstClr val="black"/>
                </a:solidFill>
                <a:latin typeface="Calibri"/>
                <a:ea typeface="微軟正黑體"/>
              </a:rPr>
              <a:t>前取得</a:t>
            </a:r>
            <a:r>
              <a:rPr kumimoji="0" lang="zh-TW" altLang="en-US" sz="1800" u="sng" dirty="0">
                <a:solidFill>
                  <a:srgbClr val="FF0000"/>
                </a:solidFill>
                <a:latin typeface="Calibri"/>
                <a:ea typeface="微軟正黑體"/>
              </a:rPr>
              <a:t>籌設</a:t>
            </a:r>
            <a:r>
              <a:rPr kumimoji="0" lang="zh-TW" altLang="en-US" sz="1800" u="sng" dirty="0" smtClean="0">
                <a:solidFill>
                  <a:srgbClr val="FF0000"/>
                </a:solidFill>
                <a:latin typeface="Calibri"/>
                <a:ea typeface="微軟正黑體"/>
              </a:rPr>
              <a:t>許可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。</a:t>
            </a:r>
            <a:endParaRPr kumimoji="0" lang="en-US" altLang="zh-TW" sz="1800" dirty="0" smtClean="0">
              <a:solidFill>
                <a:prstClr val="black"/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20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 案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(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約 </a:t>
            </a: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10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GW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)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已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通過環評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大會或環評專案小組審查。</a:t>
            </a:r>
            <a:endParaRPr kumimoji="0" lang="en-US" altLang="zh-TW" sz="1800" dirty="0" smtClean="0">
              <a:solidFill>
                <a:prstClr val="black"/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將</a:t>
            </a:r>
            <a:r>
              <a:rPr kumimoji="0" lang="zh-TW" altLang="en-US" sz="1800" u="sng" dirty="0" smtClean="0">
                <a:solidFill>
                  <a:prstClr val="black"/>
                </a:solidFill>
                <a:latin typeface="Calibri"/>
                <a:ea typeface="微軟正黑體"/>
              </a:rPr>
              <a:t>遴選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109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 年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0.5 GW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、</a:t>
            </a: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110-114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 年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3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GW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、另</a:t>
            </a:r>
            <a:r>
              <a:rPr kumimoji="0" lang="zh-TW" altLang="en-US" sz="1800" u="sng" dirty="0" smtClean="0">
                <a:solidFill>
                  <a:prstClr val="black"/>
                </a:solidFill>
                <a:latin typeface="Calibri"/>
                <a:ea typeface="微軟正黑體"/>
              </a:rPr>
              <a:t>競標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2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Calibri"/>
                <a:ea typeface="微軟正黑體"/>
              </a:rPr>
              <a:t>GW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，</a:t>
            </a:r>
            <a:r>
              <a:rPr kumimoji="0" lang="zh-TW" altLang="en-US" sz="1800" u="sng" dirty="0" smtClean="0">
                <a:solidFill>
                  <a:prstClr val="black"/>
                </a:solidFill>
                <a:latin typeface="Calibri"/>
                <a:ea typeface="微軟正黑體"/>
              </a:rPr>
              <a:t>建立</a:t>
            </a:r>
            <a:r>
              <a:rPr kumimoji="0" lang="zh-TW" altLang="en-US" sz="1800" u="sng" dirty="0">
                <a:solidFill>
                  <a:prstClr val="black"/>
                </a:solidFill>
                <a:latin typeface="Calibri"/>
                <a:ea typeface="微軟正黑體"/>
              </a:rPr>
              <a:t>自主技術及</a:t>
            </a:r>
            <a:r>
              <a:rPr kumimoji="0" lang="zh-TW" altLang="en-US" sz="1800" u="sng" dirty="0" smtClean="0">
                <a:solidFill>
                  <a:prstClr val="black"/>
                </a:solidFill>
                <a:latin typeface="Calibri"/>
                <a:ea typeface="微軟正黑體"/>
              </a:rPr>
              <a:t>產業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Calibri"/>
                <a:ea typeface="微軟正黑體"/>
              </a:rPr>
              <a:t>。</a:t>
            </a:r>
            <a:endParaRPr kumimoji="0" lang="en-US" altLang="zh-TW" sz="1800" dirty="0">
              <a:solidFill>
                <a:prstClr val="black"/>
              </a:solidFill>
              <a:latin typeface="Calibri"/>
              <a:ea typeface="微軟正黑體"/>
            </a:endParaRPr>
          </a:p>
          <a:p>
            <a:pPr defTabSz="914400" fontAlgn="base">
              <a:spcBef>
                <a:spcPts val="16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n"/>
            </a:pPr>
            <a:r>
              <a:rPr kumimoji="0" lang="en-US" altLang="zh-TW" sz="2400" b="1" dirty="0" smtClean="0">
                <a:solidFill>
                  <a:srgbClr val="0000FF"/>
                </a:solidFill>
                <a:latin typeface="Calibri"/>
                <a:ea typeface="微軟正黑體"/>
              </a:rPr>
              <a:t> </a:t>
            </a:r>
            <a:r>
              <a:rPr kumimoji="0" lang="en-US" altLang="zh-TW" sz="2400" b="1" dirty="0">
                <a:solidFill>
                  <a:srgbClr val="0000FF"/>
                </a:solidFill>
                <a:latin typeface="Calibri"/>
                <a:ea typeface="微軟正黑體"/>
              </a:rPr>
              <a:t>[Phase 3]</a:t>
            </a:r>
            <a:r>
              <a:rPr kumimoji="0" lang="zh-TW" altLang="en-US" sz="2400" b="1" dirty="0">
                <a:solidFill>
                  <a:srgbClr val="000000"/>
                </a:solidFill>
                <a:latin typeface="Calibri"/>
                <a:ea typeface="微軟正黑體"/>
              </a:rPr>
              <a:t> </a:t>
            </a:r>
            <a:r>
              <a:rPr kumimoji="0" lang="zh-TW" altLang="en-US" sz="2400" b="1" u="sng" dirty="0" smtClean="0">
                <a:solidFill>
                  <a:srgbClr val="FF0000"/>
                </a:solidFill>
                <a:latin typeface="Calibri"/>
                <a:ea typeface="微軟正黑體"/>
              </a:rPr>
              <a:t>區</a:t>
            </a:r>
            <a:r>
              <a:rPr kumimoji="0" lang="zh-TW" altLang="en-US" sz="2400" b="1" u="sng" dirty="0">
                <a:solidFill>
                  <a:srgbClr val="FF0000"/>
                </a:solidFill>
                <a:latin typeface="Calibri"/>
                <a:ea typeface="微軟正黑體"/>
              </a:rPr>
              <a:t>塊</a:t>
            </a:r>
            <a:r>
              <a:rPr kumimoji="0" lang="zh-TW" altLang="en-US" sz="2400" b="1" u="sng" dirty="0" smtClean="0">
                <a:solidFill>
                  <a:srgbClr val="FF0000"/>
                </a:solidFill>
                <a:latin typeface="Calibri"/>
                <a:ea typeface="微軟正黑體"/>
              </a:rPr>
              <a:t>開發</a:t>
            </a:r>
            <a:endParaRPr kumimoji="0" lang="zh-TW" altLang="en-US" sz="1800" dirty="0">
              <a:solidFill>
                <a:srgbClr val="FFFFFF">
                  <a:lumMod val="50000"/>
                </a:srgbClr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政府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整體規劃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並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完成環評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作業，再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遴選開發商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開發風場，可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縮短開發期程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，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降低開發成本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，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建立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國內離岸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風電產業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。</a:t>
            </a:r>
            <a:endParaRPr kumimoji="0" lang="en-US" altLang="zh-TW" sz="1800" dirty="0" smtClean="0">
              <a:solidFill>
                <a:srgbClr val="000000"/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以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超過水深 </a:t>
            </a:r>
            <a:r>
              <a:rPr kumimoji="0" lang="en-US" altLang="zh-TW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50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 公尺海域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、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未通過環評之潛力場址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等區域來規劃區塊風場。</a:t>
            </a:r>
            <a:endParaRPr kumimoji="0" lang="en-US" altLang="zh-TW" sz="1800" dirty="0" smtClean="0">
              <a:solidFill>
                <a:srgbClr val="000000"/>
              </a:solidFill>
              <a:latin typeface="Calibri"/>
              <a:ea typeface="微軟正黑體"/>
            </a:endParaRPr>
          </a:p>
          <a:p>
            <a:pPr marL="444500" lvl="1" indent="-265113" defTabSz="914400" fontAlgn="base">
              <a:spcBef>
                <a:spcPts val="500"/>
              </a:spcBef>
              <a:buClr>
                <a:srgbClr val="009FE2"/>
              </a:buClr>
              <a:buFont typeface="Wingdings" panose="05000000000000000000" pitchFamily="2" charset="2"/>
              <a:buChar char="l"/>
            </a:pP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配合政策投入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產業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、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新技術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及</a:t>
            </a:r>
            <a:r>
              <a:rPr kumimoji="0" lang="zh-TW" altLang="en-US" sz="1800" dirty="0" smtClean="0">
                <a:solidFill>
                  <a:srgbClr val="FF0000"/>
                </a:solidFill>
                <a:latin typeface="Calibri"/>
                <a:ea typeface="微軟正黑體"/>
              </a:rPr>
              <a:t>價格</a:t>
            </a:r>
            <a:r>
              <a:rPr kumimoji="0" lang="en-US" altLang="zh-TW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(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如競標機制等</a:t>
            </a:r>
            <a:r>
              <a:rPr kumimoji="0" lang="en-US" altLang="zh-TW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)</a:t>
            </a:r>
            <a:r>
              <a:rPr kumimoji="0" lang="zh-TW" altLang="en-US" sz="1800" dirty="0" smtClean="0">
                <a:solidFill>
                  <a:srgbClr val="000000"/>
                </a:solidFill>
                <a:latin typeface="Calibri"/>
                <a:ea typeface="微軟正黑體"/>
              </a:rPr>
              <a:t> 來規劃離岸風電。</a:t>
            </a:r>
            <a:endParaRPr kumimoji="0" lang="zh-TW" altLang="en-US" sz="1800" dirty="0">
              <a:solidFill>
                <a:srgbClr val="000000"/>
              </a:solidFill>
              <a:latin typeface="Calibri"/>
              <a:ea typeface="微軟正黑體"/>
            </a:endParaRPr>
          </a:p>
        </p:txBody>
      </p:sp>
      <p:graphicFrame>
        <p:nvGraphicFramePr>
          <p:cNvPr id="41" name="資料庫圖表 40"/>
          <p:cNvGraphicFramePr/>
          <p:nvPr>
            <p:extLst>
              <p:ext uri="{D42A27DB-BD31-4B8C-83A1-F6EECF244321}">
                <p14:modId xmlns:p14="http://schemas.microsoft.com/office/powerpoint/2010/main" val="2902755814"/>
              </p:ext>
            </p:extLst>
          </p:nvPr>
        </p:nvGraphicFramePr>
        <p:xfrm>
          <a:off x="356808" y="980728"/>
          <a:ext cx="864096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投影片編號版面配置區 3"/>
          <p:cNvSpPr txBox="1">
            <a:spLocks/>
          </p:cNvSpPr>
          <p:nvPr/>
        </p:nvSpPr>
        <p:spPr>
          <a:xfrm>
            <a:off x="6897916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6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1259632" y="116632"/>
            <a:ext cx="8323385" cy="5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二、綠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(7/10)-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離岸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風力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設施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43815" y="3614003"/>
            <a:ext cx="4730661" cy="2992050"/>
          </a:xfrm>
          <a:prstGeom prst="rect">
            <a:avLst/>
          </a:prstGeom>
          <a:solidFill>
            <a:srgbClr val="ED7D31">
              <a:lumMod val="60000"/>
              <a:lumOff val="40000"/>
              <a:alpha val="2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34988" lvl="1" indent="-173038" defTabSz="1160463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endParaRPr lang="en-US" altLang="zh-TW" sz="1600" b="1" kern="0" dirty="0" smtClean="0">
              <a:solidFill>
                <a:srgbClr val="FF0000"/>
              </a:solidFill>
              <a:latin typeface="Arial"/>
              <a:ea typeface="微軟正黑體"/>
            </a:endParaRPr>
          </a:p>
          <a:p>
            <a:pPr marL="534988" lvl="1" indent="-173038" defTabSz="1160463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600" b="1" kern="0" dirty="0" smtClean="0">
                <a:solidFill>
                  <a:srgbClr val="FF0000"/>
                </a:solidFill>
                <a:latin typeface="Arial"/>
                <a:ea typeface="微軟正黑體"/>
              </a:rPr>
              <a:t>短期：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透過「離岸風電海事工程產業聯盟」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(M-Team)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 ，</a:t>
            </a:r>
            <a:r>
              <a:rPr lang="zh-TW" altLang="en-US" sz="1600" b="1" u="sng" kern="0" dirty="0" smtClean="0">
                <a:solidFill>
                  <a:prstClr val="black"/>
                </a:solidFill>
                <a:latin typeface="Arial"/>
                <a:ea typeface="微軟正黑體"/>
              </a:rPr>
              <a:t>整合國內既有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、</a:t>
            </a:r>
            <a:r>
              <a:rPr lang="zh-TW" altLang="en-US" sz="1600" b="1" u="sng" kern="0" dirty="0" smtClean="0">
                <a:solidFill>
                  <a:prstClr val="black"/>
                </a:solidFill>
                <a:latin typeface="Arial"/>
                <a:ea typeface="微軟正黑體"/>
              </a:rPr>
              <a:t>購置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或</a:t>
            </a:r>
            <a:r>
              <a:rPr lang="zh-TW" altLang="en-US" sz="1600" b="1" u="sng" kern="0" dirty="0" smtClean="0">
                <a:solidFill>
                  <a:prstClr val="black"/>
                </a:solidFill>
                <a:latin typeface="Arial"/>
                <a:ea typeface="微軟正黑體"/>
              </a:rPr>
              <a:t>租用施工船舶組成船隊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，期爭取離岸風場海事工程業務。</a:t>
            </a:r>
            <a:endParaRPr lang="en-US" altLang="zh-TW" sz="1600" kern="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534988" lvl="1" indent="-173038" defTabSz="1160463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600" b="1" kern="0" dirty="0" smtClean="0">
                <a:solidFill>
                  <a:srgbClr val="FF0000"/>
                </a:solidFill>
                <a:latin typeface="Arial"/>
                <a:ea typeface="微軟正黑體"/>
              </a:rPr>
              <a:t>中長期：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視</a:t>
            </a:r>
            <a:r>
              <a:rPr lang="zh-TW" altLang="en-US" sz="1600" b="1" u="sng" kern="0" dirty="0" smtClean="0">
                <a:solidFill>
                  <a:prstClr val="black"/>
                </a:solidFill>
                <a:latin typeface="Arial"/>
                <a:ea typeface="微軟正黑體"/>
              </a:rPr>
              <a:t>國內需求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，規劃新建風機安裝船，於 </a:t>
            </a:r>
            <a:r>
              <a:rPr lang="en-US" altLang="zh-TW" sz="1600" b="1" u="sng" kern="0" dirty="0" smtClean="0">
                <a:solidFill>
                  <a:prstClr val="black"/>
                </a:solidFill>
                <a:latin typeface="Arial"/>
                <a:ea typeface="微軟正黑體"/>
              </a:rPr>
              <a:t>110 </a:t>
            </a:r>
            <a:r>
              <a:rPr lang="zh-TW" altLang="en-US" sz="1600" b="1" u="sng" kern="0" dirty="0" smtClean="0">
                <a:solidFill>
                  <a:prstClr val="black"/>
                </a:solidFill>
                <a:latin typeface="Arial"/>
                <a:ea typeface="微軟正黑體"/>
              </a:rPr>
              <a:t>年完成船隊建置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，投入國內離岸風電市場。</a:t>
            </a:r>
            <a:endParaRPr lang="en-US" altLang="zh-TW" sz="1600" kern="0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52" y="1162113"/>
            <a:ext cx="4542988" cy="2421563"/>
          </a:xfrm>
          <a:prstGeom prst="rect">
            <a:avLst/>
          </a:prstGeom>
          <a:solidFill>
            <a:sysClr val="window" lastClr="FFFFFF">
              <a:lumMod val="85000"/>
              <a:alpha val="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TW" altLang="en-US" kern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48672" y="3587657"/>
            <a:ext cx="4572000" cy="3018396"/>
          </a:xfrm>
          <a:prstGeom prst="rect">
            <a:avLst/>
          </a:prstGeom>
          <a:solidFill>
            <a:srgbClr val="5B9BD5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TW" altLang="en-US" kern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87832" y="1192440"/>
            <a:ext cx="4608512" cy="2421563"/>
          </a:xfrm>
          <a:prstGeom prst="rect">
            <a:avLst/>
          </a:prstGeom>
          <a:solidFill>
            <a:srgbClr val="70AD47">
              <a:lumMod val="75000"/>
              <a:alpha val="2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TW" altLang="en-US" kern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421" y="1383370"/>
            <a:ext cx="4172381" cy="2001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15824" y="1408847"/>
            <a:ext cx="466755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173038" defTabSz="1160463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109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以前：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/>
            </a:r>
            <a:br>
              <a:rPr lang="zh-TW" altLang="en-US" sz="1600" b="1" dirty="0">
                <a:solidFill>
                  <a:prstClr val="black"/>
                </a:solidFill>
                <a:ea typeface="微軟正黑體"/>
              </a:rPr>
            </a:b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由業者引接至既設陸上變電所。</a:t>
            </a:r>
          </a:p>
          <a:p>
            <a:pPr marL="534988" lvl="1" indent="-173038" defTabSz="1160463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110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~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114 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年：</a:t>
            </a:r>
            <a:endParaRPr lang="zh-TW" altLang="en-US" sz="1600" b="1" dirty="0">
              <a:solidFill>
                <a:prstClr val="black"/>
              </a:solidFill>
              <a:ea typeface="微軟正黑體"/>
            </a:endParaRPr>
          </a:p>
          <a:p>
            <a:pPr marL="715963" lvl="2" indent="-168275" defTabSz="1160463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彰化：興建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彰工與永興陸上併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網點， </a:t>
            </a:r>
            <a:r>
              <a:rPr lang="en-US" altLang="zh-TW" sz="1600" dirty="0">
                <a:solidFill>
                  <a:prstClr val="black"/>
                </a:solidFill>
                <a:ea typeface="微軟正黑體"/>
              </a:rPr>
              <a:t>114 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年以前</a:t>
            </a: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提供彰化總計 </a:t>
            </a:r>
            <a:r>
              <a:rPr lang="en-US" altLang="zh-TW" sz="1600" b="1" dirty="0">
                <a:solidFill>
                  <a:srgbClr val="FF0000"/>
                </a:solidFill>
                <a:ea typeface="微軟正黑體"/>
              </a:rPr>
              <a:t>6.5 GW </a:t>
            </a: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併網容量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。</a:t>
            </a:r>
          </a:p>
          <a:p>
            <a:pPr marL="715963" lvl="2" indent="-168275" defTabSz="1160463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桃園：興建 </a:t>
            </a:r>
            <a:r>
              <a:rPr lang="en-US" altLang="zh-TW" sz="1600" dirty="0">
                <a:solidFill>
                  <a:prstClr val="black"/>
                </a:solidFill>
                <a:ea typeface="微軟正黑體"/>
              </a:rPr>
              <a:t>161 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大潭</a:t>
            </a:r>
            <a:r>
              <a:rPr lang="en-US" altLang="zh-TW" sz="1600" dirty="0">
                <a:solidFill>
                  <a:prstClr val="black"/>
                </a:solidFill>
                <a:ea typeface="微軟正黑體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甲</a:t>
            </a:r>
            <a:r>
              <a:rPr lang="en-US" altLang="zh-TW" sz="1600" dirty="0">
                <a:solidFill>
                  <a:prstClr val="black"/>
                </a:solidFill>
                <a:ea typeface="微軟正黑體"/>
              </a:rPr>
              <a:t>)~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梅湖 </a:t>
            </a:r>
            <a:r>
              <a:rPr lang="en-US" altLang="zh-TW" sz="1600" dirty="0">
                <a:solidFill>
                  <a:prstClr val="black"/>
                </a:solidFill>
                <a:ea typeface="微軟正黑體"/>
              </a:rPr>
              <a:t>2 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回線，於 </a:t>
            </a:r>
            <a:r>
              <a:rPr lang="en-US" altLang="zh-TW" sz="1600" dirty="0">
                <a:solidFill>
                  <a:prstClr val="black"/>
                </a:solidFill>
                <a:ea typeface="微軟正黑體"/>
              </a:rPr>
              <a:t>114 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年</a:t>
            </a: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新增 </a:t>
            </a:r>
            <a:r>
              <a:rPr lang="en-US" altLang="zh-TW" sz="1600" b="1" dirty="0">
                <a:solidFill>
                  <a:srgbClr val="FF0000"/>
                </a:solidFill>
                <a:ea typeface="微軟正黑體"/>
              </a:rPr>
              <a:t>640 MW </a:t>
            </a: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併網容量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。</a:t>
            </a:r>
            <a:endParaRPr lang="zh-TW" altLang="en-US" sz="1600" dirty="0">
              <a:solidFill>
                <a:prstClr val="black"/>
              </a:solidFill>
              <a:ea typeface="微軟正黑體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75678" y="3848144"/>
            <a:ext cx="474802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173038" defTabSz="1160463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zh-TW" sz="1400" b="1" dirty="0">
              <a:solidFill>
                <a:srgbClr val="FF0000"/>
              </a:solidFill>
              <a:ea typeface="微軟正黑體"/>
            </a:endParaRPr>
          </a:p>
          <a:p>
            <a:pPr marL="534988" lvl="1" indent="-173038" defTabSz="116046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興達港「高雄海洋科技產業創新專區」</a:t>
            </a:r>
            <a:r>
              <a:rPr lang="zh-TW" altLang="en-US" sz="1600" b="1" dirty="0" smtClean="0">
                <a:solidFill>
                  <a:srgbClr val="FF0000"/>
                </a:solidFill>
                <a:ea typeface="微軟正黑體"/>
              </a:rPr>
              <a:t>：   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106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年底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完成</a:t>
            </a:r>
            <a:r>
              <a:rPr lang="zh-TW" altLang="en-US" sz="1600" u="sng" dirty="0">
                <a:solidFill>
                  <a:prstClr val="black"/>
                </a:solidFill>
                <a:ea typeface="微軟正黑體"/>
              </a:rPr>
              <a:t>設計及用地</a:t>
            </a:r>
            <a:r>
              <a:rPr lang="zh-TW" altLang="en-US" sz="1600" u="sng" dirty="0" smtClean="0">
                <a:solidFill>
                  <a:prstClr val="black"/>
                </a:solidFill>
                <a:ea typeface="微軟正黑體"/>
              </a:rPr>
              <a:t>變更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；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107-108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興建完成</a:t>
            </a:r>
            <a:r>
              <a:rPr lang="zh-TW" altLang="en-US" sz="1600" u="sng" dirty="0">
                <a:solidFill>
                  <a:prstClr val="black"/>
                </a:solidFill>
                <a:ea typeface="微軟正黑體"/>
              </a:rPr>
              <a:t>離岸風電</a:t>
            </a:r>
            <a:r>
              <a:rPr lang="zh-TW" altLang="en-US" sz="1600" u="sng" dirty="0" smtClean="0">
                <a:solidFill>
                  <a:prstClr val="black"/>
                </a:solidFill>
                <a:ea typeface="微軟正黑體"/>
              </a:rPr>
              <a:t>水下</a:t>
            </a:r>
            <a:r>
              <a:rPr lang="zh-TW" altLang="en-US" sz="1600" u="sng" dirty="0">
                <a:solidFill>
                  <a:prstClr val="black"/>
                </a:solidFill>
                <a:ea typeface="微軟正黑體"/>
              </a:rPr>
              <a:t>基礎</a:t>
            </a:r>
            <a:r>
              <a:rPr lang="zh-TW" altLang="en-US" sz="1600" u="sng" dirty="0" smtClean="0">
                <a:solidFill>
                  <a:prstClr val="black"/>
                </a:solidFill>
                <a:ea typeface="微軟正黑體"/>
              </a:rPr>
              <a:t>工程</a:t>
            </a:r>
            <a:r>
              <a:rPr lang="zh-TW" altLang="en-US" sz="1600" u="sng" dirty="0">
                <a:solidFill>
                  <a:prstClr val="black"/>
                </a:solidFill>
                <a:ea typeface="微軟正黑體"/>
              </a:rPr>
              <a:t>區</a:t>
            </a:r>
            <a:r>
              <a:rPr lang="zh-TW" altLang="en-US" sz="1600" u="sng" dirty="0" smtClean="0">
                <a:solidFill>
                  <a:prstClr val="black"/>
                </a:solidFill>
                <a:ea typeface="微軟正黑體"/>
              </a:rPr>
              <a:t>廠房、碼頭及海洋材料、驗證及人才訓練</a:t>
            </a:r>
            <a:r>
              <a:rPr lang="zh-TW" altLang="en-US" sz="1600" u="sng" dirty="0">
                <a:solidFill>
                  <a:prstClr val="black"/>
                </a:solidFill>
                <a:ea typeface="微軟正黑體"/>
              </a:rPr>
              <a:t>中心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，並於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109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開始生產及營運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。</a:t>
            </a:r>
            <a:endParaRPr lang="en-US" altLang="zh-TW" sz="1600" b="1" dirty="0">
              <a:solidFill>
                <a:prstClr val="black"/>
              </a:solidFill>
              <a:ea typeface="微軟正黑體"/>
            </a:endParaRPr>
          </a:p>
          <a:p>
            <a:pPr marL="534988" lvl="1" indent="-173038" defTabSz="116046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台北港南碼頭：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水下基礎製造基地及重件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碼頭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已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於 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106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 </a:t>
            </a:r>
            <a:r>
              <a:rPr lang="en-US" altLang="zh-TW" sz="1600" b="1" dirty="0">
                <a:solidFill>
                  <a:prstClr val="black"/>
                </a:solidFill>
                <a:ea typeface="微軟正黑體"/>
              </a:rPr>
              <a:t>12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 月</a:t>
            </a: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交地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，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108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 </a:t>
            </a:r>
            <a:r>
              <a:rPr lang="en-US" altLang="zh-TW" sz="1600" b="1" dirty="0">
                <a:solidFill>
                  <a:prstClr val="black"/>
                </a:solidFill>
                <a:ea typeface="微軟正黑體"/>
              </a:rPr>
              <a:t>6-12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 月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機器</a:t>
            </a: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安裝與試運轉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，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109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起</a:t>
            </a: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正式生產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。</a:t>
            </a:r>
            <a:endParaRPr lang="en-US" altLang="zh-TW" sz="1600" b="1" dirty="0">
              <a:solidFill>
                <a:srgbClr val="3333FF"/>
              </a:solidFill>
              <a:ea typeface="微軟正黑體"/>
            </a:endParaRPr>
          </a:p>
          <a:p>
            <a:pPr marL="534988" lvl="1" indent="-173038" defTabSz="116046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FF0000"/>
                </a:solidFill>
                <a:ea typeface="微軟正黑體"/>
              </a:rPr>
              <a:t>彰化漁港運維基地</a:t>
            </a:r>
            <a:r>
              <a:rPr lang="zh-TW" altLang="en-US" sz="1600" b="1" dirty="0" smtClean="0">
                <a:solidFill>
                  <a:srgbClr val="FF0000"/>
                </a:solidFill>
                <a:ea typeface="微軟正黑體"/>
              </a:rPr>
              <a:t>：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106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 </a:t>
            </a:r>
            <a:r>
              <a:rPr lang="en-US" altLang="zh-TW" sz="1600" b="1" dirty="0">
                <a:solidFill>
                  <a:prstClr val="black"/>
                </a:solidFill>
                <a:ea typeface="微軟正黑體"/>
              </a:rPr>
              <a:t>12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 月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底完成</a:t>
            </a:r>
            <a:r>
              <a:rPr lang="zh-TW" altLang="en-US" sz="1600" u="sng" dirty="0">
                <a:solidFill>
                  <a:prstClr val="black"/>
                </a:solidFill>
                <a:ea typeface="微軟正黑體"/>
              </a:rPr>
              <a:t>北防風林填築及圍堤工程</a:t>
            </a:r>
            <a:r>
              <a:rPr lang="zh-TW" altLang="en-US" sz="1600" dirty="0" smtClean="0">
                <a:solidFill>
                  <a:prstClr val="black"/>
                </a:solidFill>
                <a:ea typeface="微軟正黑體"/>
              </a:rPr>
              <a:t>，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/>
              </a:rPr>
              <a:t>110</a:t>
            </a:r>
            <a:r>
              <a:rPr lang="zh-TW" altLang="en-US" sz="1600" b="1" dirty="0" smtClean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1600" b="1" dirty="0">
                <a:solidFill>
                  <a:prstClr val="black"/>
                </a:solidFill>
                <a:ea typeface="微軟正黑體"/>
              </a:rPr>
              <a:t>年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完成</a:t>
            </a:r>
            <a:r>
              <a:rPr lang="zh-TW" altLang="en-US" sz="1600" u="sng" dirty="0">
                <a:solidFill>
                  <a:prstClr val="black"/>
                </a:solidFill>
                <a:ea typeface="微軟正黑體"/>
              </a:rPr>
              <a:t>北側漁港</a:t>
            </a:r>
            <a:r>
              <a:rPr lang="zh-TW" altLang="en-US" sz="1600" dirty="0">
                <a:solidFill>
                  <a:prstClr val="black"/>
                </a:solidFill>
                <a:ea typeface="微軟正黑體"/>
              </a:rPr>
              <a:t>。</a:t>
            </a:r>
            <a:endParaRPr lang="en-US" altLang="zh-TW" sz="1600" dirty="0">
              <a:solidFill>
                <a:prstClr val="black"/>
              </a:solidFill>
              <a:ea typeface="微軟正黑體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2619" y="876921"/>
            <a:ext cx="2910511" cy="390486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360363" lvl="1" indent="-184150" algn="r" defTabSz="1160463">
              <a:buClr>
                <a:srgbClr val="0000FF"/>
              </a:buClr>
              <a:defRPr/>
            </a:pPr>
            <a:r>
              <a:rPr lang="zh-TW" altLang="en-US" sz="2000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輸配電網</a:t>
            </a:r>
            <a:endParaRPr lang="en-US" altLang="zh-TW" sz="2000" b="1" kern="0" dirty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270" y="3599577"/>
            <a:ext cx="3461526" cy="3904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360363" lvl="1" indent="-184150" defTabSz="1160463">
              <a:buClr>
                <a:srgbClr val="0000FF"/>
              </a:buClr>
              <a:defRPr/>
            </a:pPr>
            <a:r>
              <a:rPr lang="zh-TW" altLang="en-US" sz="2000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水下基礎碼頭與運維碼頭</a:t>
            </a:r>
            <a:endParaRPr lang="en-US" altLang="zh-TW" sz="2000" b="1" kern="0" dirty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028" y="935281"/>
            <a:ext cx="3823732" cy="390486"/>
          </a:xfrm>
          <a:prstGeom prst="rect">
            <a:avLst/>
          </a:prstGeom>
          <a:solidFill>
            <a:srgbClr val="FFC000">
              <a:lumMod val="5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176213" lvl="1" defTabSz="1160463">
              <a:buClr>
                <a:srgbClr val="0000FF"/>
              </a:buClr>
              <a:defRPr/>
            </a:pPr>
            <a:r>
              <a:rPr lang="zh-TW" altLang="en-US" sz="2000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風機預組裝碼頭及基地</a:t>
            </a:r>
            <a:endParaRPr lang="en-US" altLang="zh-TW" sz="2000" b="1" kern="0" dirty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44016" y="3641139"/>
            <a:ext cx="2930461" cy="390486"/>
          </a:xfrm>
          <a:prstGeom prst="rect">
            <a:avLst/>
          </a:prstGeom>
          <a:solidFill>
            <a:srgbClr val="ED7D31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r" defTabSz="914400">
              <a:buClr>
                <a:srgbClr val="0000FF"/>
              </a:buClr>
              <a:defRPr/>
            </a:pPr>
            <a:r>
              <a:rPr lang="zh-TW" altLang="en-US" sz="2000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海事工程施工船隊建立</a:t>
            </a:r>
            <a:endParaRPr lang="en-US" altLang="zh-TW" sz="2000" b="1" kern="0" dirty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829420" y="2994225"/>
            <a:ext cx="1273188" cy="1290408"/>
          </a:xfrm>
          <a:prstGeom prst="ellipse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zh-TW" altLang="en-US" b="1" kern="0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cxnSp>
        <p:nvCxnSpPr>
          <p:cNvPr id="19" name="直線接點 18"/>
          <p:cNvCxnSpPr>
            <a:stCxn id="18" idx="0"/>
            <a:endCxn id="18" idx="4"/>
          </p:cNvCxnSpPr>
          <p:nvPr/>
        </p:nvCxnSpPr>
        <p:spPr>
          <a:xfrm>
            <a:off x="4466014" y="2994225"/>
            <a:ext cx="0" cy="1290408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glow rad="101600">
              <a:srgbClr val="A5A5A5">
                <a:satMod val="175000"/>
                <a:alpha val="40000"/>
              </a:srgbClr>
            </a:glow>
          </a:effectLst>
        </p:spPr>
      </p:cxnSp>
      <p:cxnSp>
        <p:nvCxnSpPr>
          <p:cNvPr id="20" name="直線接點 19"/>
          <p:cNvCxnSpPr>
            <a:stCxn id="18" idx="2"/>
            <a:endCxn id="18" idx="6"/>
          </p:cNvCxnSpPr>
          <p:nvPr/>
        </p:nvCxnSpPr>
        <p:spPr>
          <a:xfrm>
            <a:off x="3829420" y="3639429"/>
            <a:ext cx="1273188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glow rad="101600">
              <a:srgbClr val="A5A5A5">
                <a:satMod val="175000"/>
                <a:alpha val="40000"/>
              </a:srgbClr>
            </a:glow>
          </a:effectLst>
        </p:spPr>
      </p:cxnSp>
      <p:sp>
        <p:nvSpPr>
          <p:cNvPr id="21" name="文字方塊 20"/>
          <p:cNvSpPr txBox="1"/>
          <p:nvPr/>
        </p:nvSpPr>
        <p:spPr>
          <a:xfrm>
            <a:off x="3958032" y="3347860"/>
            <a:ext cx="1102041" cy="646331"/>
          </a:xfrm>
          <a:prstGeom prst="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Arial"/>
                <a:ea typeface="微軟正黑體"/>
              </a:rPr>
              <a:t>基礎設施建置</a:t>
            </a:r>
          </a:p>
        </p:txBody>
      </p:sp>
      <p:sp>
        <p:nvSpPr>
          <p:cNvPr id="22" name="投影片編號版面配置區 3"/>
          <p:cNvSpPr txBox="1">
            <a:spLocks/>
          </p:cNvSpPr>
          <p:nvPr/>
        </p:nvSpPr>
        <p:spPr>
          <a:xfrm>
            <a:off x="6962744" y="6492875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9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1259632" y="27206"/>
            <a:ext cx="8323385" cy="5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二、綠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(8/10)-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離岸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風力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潛力場址分配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6"/>
          <p:cNvSpPr txBox="1">
            <a:spLocks/>
          </p:cNvSpPr>
          <p:nvPr/>
        </p:nvSpPr>
        <p:spPr>
          <a:xfrm>
            <a:off x="247379" y="949424"/>
            <a:ext cx="8496944" cy="1587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44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160463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kumimoji="1" lang="zh-TW" altLang="en-US" sz="2000" b="1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kumimoji="1" lang="en-US" altLang="zh-TW" sz="2000" b="1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1" lang="zh-TW" altLang="en-US" sz="2000" b="1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階段潛力場址已</a:t>
            </a:r>
            <a:r>
              <a:rPr kumimoji="1" lang="zh-TW" altLang="en-US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備查 </a:t>
            </a:r>
            <a:r>
              <a:rPr kumimoji="1" lang="en-US" altLang="zh-TW" sz="20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kumimoji="1" lang="zh-TW" altLang="en-US" sz="20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案</a:t>
            </a:r>
            <a:r>
              <a:rPr kumimoji="1" lang="zh-TW" altLang="en-US" sz="20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，其中 </a:t>
            </a:r>
            <a:r>
              <a:rPr kumimoji="1" lang="en-US" altLang="zh-TW" sz="20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 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已通過環評大會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通過專案小組審查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GW</a:t>
            </a:r>
          </a:p>
          <a:p>
            <a:pPr lvl="1" defTabSz="1160463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107/1/18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已公告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分配機制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，俾決定案場併網優先順序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lvl="1" defTabSz="1160463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培育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離岸風電產業供應鏈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，以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市場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建立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產業鏈實績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lvl="1" defTabSz="1160463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採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先遴選後競價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方式，擇優辦理</a:t>
            </a:r>
          </a:p>
          <a:p>
            <a:pPr lvl="1" defTabSz="1160463">
              <a:buClr>
                <a:srgbClr val="0000FF"/>
              </a:buClr>
              <a:buFont typeface="Wingdings" panose="05000000000000000000" pitchFamily="2" charset="2"/>
              <a:buChar char="n"/>
            </a:pP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lvl="1" defTabSz="1160463">
              <a:buClr>
                <a:srgbClr val="0000FF"/>
              </a:buClr>
              <a:buFont typeface="Wingdings" panose="05000000000000000000" pitchFamily="2" charset="2"/>
              <a:buChar char="n"/>
            </a:pP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50039" y="4590650"/>
            <a:ext cx="25699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分配容量</a:t>
            </a:r>
            <a:r>
              <a:rPr lang="en-US" altLang="zh-TW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：</a:t>
            </a:r>
            <a:r>
              <a:rPr lang="en-US" altLang="zh-TW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3 </a:t>
            </a:r>
            <a:r>
              <a:rPr lang="en-US" altLang="zh-TW" sz="17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GW</a:t>
            </a:r>
            <a:endParaRPr lang="en-US" altLang="zh-TW" sz="1700" b="1" dirty="0">
              <a:solidFill>
                <a:srgbClr val="FF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85750" indent="-285750" defTabSz="9144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以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技術</a:t>
            </a:r>
            <a:r>
              <a:rPr lang="zh-TW" altLang="en-US" sz="17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能力</a:t>
            </a:r>
            <a:r>
              <a:rPr lang="zh-TW" altLang="en-US" sz="1700" b="1" dirty="0" smtClean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及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財務能力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等項目進行遴選。</a:t>
            </a:r>
            <a:endParaRPr lang="en-US" altLang="zh-TW" sz="1700" b="1" dirty="0">
              <a:solidFill>
                <a:prstClr val="black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85750" indent="-285750" defTabSz="9144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核配 </a:t>
            </a:r>
            <a:r>
              <a:rPr lang="en-US" altLang="zh-TW" sz="17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110-114 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併網容量及保障基礎設施容量。</a:t>
            </a:r>
            <a:endParaRPr lang="en-US" altLang="zh-TW" sz="1700" b="1" dirty="0">
              <a:solidFill>
                <a:prstClr val="black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7418" y="4608946"/>
            <a:ext cx="22478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分配容量：</a:t>
            </a:r>
            <a:r>
              <a:rPr lang="en-US" altLang="zh-TW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0.5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GW</a:t>
            </a:r>
          </a:p>
          <a:p>
            <a:pPr marL="285750" indent="-285750" defTabSz="9144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以 </a:t>
            </a:r>
            <a:r>
              <a:rPr lang="en-US" altLang="zh-TW" sz="1700" b="1" dirty="0" smtClean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109 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年前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完工併聯設置風場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進行遴選。</a:t>
            </a:r>
            <a:endParaRPr lang="en-US" altLang="zh-TW" sz="1700" b="1" dirty="0">
              <a:solidFill>
                <a:prstClr val="black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85750" indent="-285750" defTabSz="914400">
              <a:spcBef>
                <a:spcPts val="1200"/>
              </a:spcBef>
              <a:buFont typeface="Wingdings" panose="05000000000000000000" pitchFamily="2" charset="2"/>
              <a:buChar char="l"/>
            </a:pPr>
            <a:endParaRPr lang="en-US" altLang="zh-TW" sz="1700" b="1" dirty="0">
              <a:solidFill>
                <a:prstClr val="black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47978" y="4579617"/>
            <a:ext cx="29450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分配容量</a:t>
            </a:r>
            <a:r>
              <a:rPr lang="en-US" altLang="zh-TW" sz="1700" b="1" dirty="0" smtClean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：</a:t>
            </a:r>
            <a:r>
              <a:rPr lang="en-US" altLang="zh-TW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17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 GW</a:t>
            </a:r>
            <a:endParaRPr lang="en-US" altLang="zh-TW" sz="1700" b="1" dirty="0">
              <a:solidFill>
                <a:prstClr val="black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85750" indent="-285750" defTabSz="9144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採 </a:t>
            </a:r>
            <a:r>
              <a:rPr lang="en-US" altLang="zh-TW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 階段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評選</a:t>
            </a:r>
            <a:endParaRPr lang="en-US" altLang="zh-TW" sz="1700" b="1" dirty="0">
              <a:solidFill>
                <a:prstClr val="black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742950" lvl="1" indent="-285750" defTabSz="914400">
              <a:buFont typeface="Wingdings" panose="05000000000000000000" pitchFamily="2" charset="2"/>
              <a:buChar char="ü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資格審</a:t>
            </a:r>
            <a:r>
              <a:rPr lang="en-US" altLang="zh-TW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遴選階段</a:t>
            </a:r>
            <a:r>
              <a:rPr lang="zh-TW" alt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評選分數達 </a:t>
            </a:r>
            <a:r>
              <a:rPr lang="en-US" altLang="zh-TW" sz="1600" b="1" dirty="0">
                <a:solidFill>
                  <a:srgbClr val="FF0000"/>
                </a:solidFill>
                <a:cs typeface="Calibri" panose="020F0502020204030204" pitchFamily="34" charset="0"/>
              </a:rPr>
              <a:t>60 </a:t>
            </a:r>
            <a:r>
              <a:rPr lang="zh-TW" alt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分以上者</a:t>
            </a:r>
            <a:r>
              <a:rPr lang="zh-TW" alt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。</a:t>
            </a:r>
            <a:endParaRPr lang="en-US" altLang="zh-TW" sz="1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742950" lvl="1" indent="-285750" defTabSz="914400">
              <a:buFont typeface="Wingdings" panose="05000000000000000000" pitchFamily="2" charset="2"/>
              <a:buChar char="ü"/>
            </a:pP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躉購費率低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者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獲選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1700" b="1" dirty="0">
              <a:solidFill>
                <a:prstClr val="black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85750" indent="-285750" defTabSz="9144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核配 </a:t>
            </a:r>
            <a:r>
              <a:rPr lang="en-US" altLang="zh-TW" sz="17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110-114 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年併網容量，要求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規範</a:t>
            </a:r>
            <a:r>
              <a:rPr lang="zh-TW" altLang="en-US" sz="1700" b="1" dirty="0">
                <a:solidFill>
                  <a:prstClr val="black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相對具</a:t>
            </a:r>
            <a:r>
              <a:rPr lang="zh-TW" altLang="en-US" sz="1700" b="1" dirty="0">
                <a:solidFill>
                  <a:srgbClr val="FF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彈性。</a:t>
            </a:r>
            <a:endParaRPr lang="en-US" altLang="zh-TW" sz="1700" b="1" dirty="0">
              <a:solidFill>
                <a:srgbClr val="FF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709400204"/>
              </p:ext>
            </p:extLst>
          </p:nvPr>
        </p:nvGraphicFramePr>
        <p:xfrm>
          <a:off x="530291" y="3384812"/>
          <a:ext cx="8070015" cy="73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圓角矩形 10"/>
          <p:cNvSpPr/>
          <p:nvPr/>
        </p:nvSpPr>
        <p:spPr>
          <a:xfrm>
            <a:off x="530291" y="2798182"/>
            <a:ext cx="7850793" cy="504056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114 </a:t>
            </a: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年總量 </a:t>
            </a:r>
            <a:r>
              <a:rPr kumimoji="0" lang="en-US" altLang="zh-TW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5.5 GW</a:t>
            </a:r>
            <a:endParaRPr kumimoji="0" lang="zh-TW" altLang="en-US" sz="25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185" y="4104890"/>
            <a:ext cx="2585521" cy="440148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109 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年前完工併聯</a:t>
            </a:r>
          </a:p>
        </p:txBody>
      </p:sp>
      <p:sp>
        <p:nvSpPr>
          <p:cNvPr id="13" name="矩形 12"/>
          <p:cNvSpPr/>
          <p:nvPr/>
        </p:nvSpPr>
        <p:spPr>
          <a:xfrm>
            <a:off x="3199706" y="4104890"/>
            <a:ext cx="2448272" cy="446997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 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110-114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Calibri" panose="020F0502020204030204" pitchFamily="34" charset="0"/>
              </a:rPr>
              <a:t>年完工併聯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510313" y="4226872"/>
            <a:ext cx="428887" cy="221143"/>
          </a:xfrm>
          <a:prstGeom prst="triangle">
            <a:avLst>
              <a:gd name="adj" fmla="val 42893"/>
            </a:avLst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3089662" y="4214393"/>
            <a:ext cx="422038" cy="221143"/>
          </a:xfrm>
          <a:prstGeom prst="triangle">
            <a:avLst>
              <a:gd name="adj" fmla="val 45262"/>
            </a:avLst>
          </a:prstGeom>
          <a:solidFill>
            <a:srgbClr val="2E75B6"/>
          </a:solidFill>
          <a:ln w="25400" cap="flat" cmpd="sng" algn="ctr">
            <a:solidFill>
              <a:srgbClr val="2E75B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5547765" y="4202104"/>
            <a:ext cx="419832" cy="247928"/>
          </a:xfrm>
          <a:prstGeom prst="triangle">
            <a:avLst>
              <a:gd name="adj" fmla="val 52228"/>
            </a:avLst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6897916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1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1079500" y="96030"/>
            <a:ext cx="8323385" cy="5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二、綠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(9/10)-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離岸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風力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產業化推動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4"/>
          <p:cNvSpPr txBox="1">
            <a:spLocks/>
          </p:cNvSpPr>
          <p:nvPr/>
        </p:nvSpPr>
        <p:spPr>
          <a:xfrm>
            <a:off x="6553200" y="6356408"/>
            <a:ext cx="2133600" cy="365125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+mn-cs"/>
                <a:sym typeface="新細明體" charset="-120"/>
              </a:defRPr>
            </a:lvl9pPr>
          </a:lstStyle>
          <a:p>
            <a:pPr defTabSz="912076">
              <a:spcBef>
                <a:spcPct val="0"/>
              </a:spcBef>
              <a:buFont typeface="Arial" charset="0"/>
              <a:buNone/>
              <a:defRPr/>
            </a:pPr>
            <a:fld id="{EBF38565-0680-44EA-B678-435A4CD289B1}" type="slidenum">
              <a:rPr lang="zh-TW" altLang="zh-CN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2076">
                <a:spcBef>
                  <a:spcPct val="0"/>
                </a:spcBef>
                <a:buFont typeface="Arial" charset="0"/>
                <a:buNone/>
                <a:defRPr/>
              </a:pPr>
              <a:t>38</a:t>
            </a:fld>
            <a:endParaRPr lang="zh-TW" altLang="zh-CN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圓角矩形 10"/>
          <p:cNvSpPr>
            <a:spLocks noChangeArrowheads="1"/>
          </p:cNvSpPr>
          <p:nvPr/>
        </p:nvSpPr>
        <p:spPr bwMode="auto">
          <a:xfrm>
            <a:off x="223651" y="1658288"/>
            <a:ext cx="652462" cy="39909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4F81BD"/>
            </a:solidFill>
            <a:bevel/>
            <a:headEnd/>
            <a:tailEnd/>
          </a:ln>
        </p:spPr>
        <p:txBody>
          <a:bodyPr lIns="91208" tIns="45604" rIns="91208" bIns="45604"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產業化推動策略</a:t>
            </a:r>
            <a:endParaRPr lang="en-US" altLang="zh-TW" sz="2400" b="1" kern="0" dirty="0">
              <a:solidFill>
                <a:prstClr val="white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微軟正黑體" pitchFamily="34" charset="-120"/>
            </a:endParaRPr>
          </a:p>
        </p:txBody>
      </p:sp>
      <p:sp>
        <p:nvSpPr>
          <p:cNvPr id="18" name="圓角矩形 13"/>
          <p:cNvSpPr>
            <a:spLocks noChangeArrowheads="1"/>
          </p:cNvSpPr>
          <p:nvPr/>
        </p:nvSpPr>
        <p:spPr bwMode="auto">
          <a:xfrm>
            <a:off x="165497" y="5888435"/>
            <a:ext cx="806450" cy="78293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4F81BD"/>
            </a:solidFill>
            <a:bevel/>
            <a:headEnd/>
            <a:tailEnd/>
          </a:ln>
        </p:spPr>
        <p:txBody>
          <a:bodyPr lIns="91208" tIns="45604" rIns="91208" bIns="45604" anchor="ctr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0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擴散</a:t>
            </a:r>
            <a:endParaRPr lang="en-US" altLang="zh-TW" sz="2000" b="1" kern="0" dirty="0">
              <a:solidFill>
                <a:prstClr val="white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微軟正黑體" pitchFamily="34" charset="-12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效益</a:t>
            </a:r>
          </a:p>
        </p:txBody>
      </p:sp>
      <p:sp>
        <p:nvSpPr>
          <p:cNvPr id="19" name="圓角矩形 1"/>
          <p:cNvSpPr>
            <a:spLocks noChangeArrowheads="1"/>
          </p:cNvSpPr>
          <p:nvPr/>
        </p:nvSpPr>
        <p:spPr bwMode="auto">
          <a:xfrm>
            <a:off x="938245" y="1543105"/>
            <a:ext cx="8097837" cy="4221342"/>
          </a:xfrm>
          <a:prstGeom prst="roundRect">
            <a:avLst>
              <a:gd name="adj" fmla="val 6336"/>
            </a:avLst>
          </a:prstGeom>
          <a:solidFill>
            <a:schemeClr val="bg1"/>
          </a:solidFill>
          <a:ln w="12700">
            <a:solidFill>
              <a:srgbClr val="395E8A"/>
            </a:solidFill>
            <a:bevel/>
            <a:headEnd/>
            <a:tailEnd/>
          </a:ln>
        </p:spPr>
        <p:txBody>
          <a:bodyPr lIns="91208" tIns="45604" rIns="91208" bIns="4560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zh-TW" altLang="zh-TW" sz="1800">
              <a:solidFill>
                <a:srgbClr val="FFFFFF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876113" y="1605274"/>
            <a:ext cx="8136458" cy="437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208" tIns="45604" rIns="91208" bIns="45604">
            <a:spAutoFit/>
          </a:bodyPr>
          <a:lstStyle>
            <a:lvl1pPr marL="285750" indent="-1984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1pPr>
            <a:lvl2pPr marL="17462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pitchFamily="18" charset="-120"/>
              </a:defRPr>
            </a:lvl9pPr>
          </a:lstStyle>
          <a:p>
            <a:pPr marL="285020" lvl="1" indent="-197941">
              <a:spcBef>
                <a:spcPts val="0"/>
              </a:spcBef>
              <a:spcAft>
                <a:spcPts val="400"/>
              </a:spcAft>
              <a:buClr>
                <a:srgbClr val="0000CC"/>
              </a:buClr>
              <a:buFont typeface="Arial" pitchFamily="34" charset="0"/>
              <a:buNone/>
              <a:defRPr/>
            </a:pPr>
            <a:r>
              <a:rPr lang="zh-TW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推動離岸風電產業聯盟</a:t>
            </a:r>
            <a:r>
              <a:rPr lang="en-US" altLang="zh-TW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 </a:t>
            </a:r>
            <a:r>
              <a:rPr lang="en-US" altLang="zh-TW" sz="18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–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建立產業供應體系</a:t>
            </a:r>
            <a:endParaRPr lang="en-US" altLang="zh-TW" sz="1800" dirty="0">
              <a:solidFill>
                <a:srgbClr val="FF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39959"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風力機系統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零組件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：成立「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Wind Team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國際合作聯盟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」；協助業者與國際風力機系統廠商合作，建立製造能量，切入國際供應鏈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539959"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海事工程施工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運維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：成立「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Marine Team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離岸風電海事工程聯盟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」；協助業者籌組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海事工程及運維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公司，建立海事施工服務能量與船隊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en-US" altLang="zh-TW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[</a:t>
            </a:r>
            <a:r>
              <a:rPr lang="zh-TW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建構離岸風電產業園區</a:t>
            </a:r>
            <a:r>
              <a:rPr lang="en-US" altLang="zh-TW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]–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帶動廠商投資，形成產業聚落</a:t>
            </a: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451286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水下基礎製造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：北部由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世紀鋼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台北港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投資設置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套筒式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單樁式水下基礎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及轉接段生產線；南部由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中鋼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高雄興達港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套筒式水下基礎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及轉接段生產線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  <a:p>
            <a:pPr marL="451286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海纜製造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施工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大亞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於台中港產業園區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工業專業區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II)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設置海纜製造廠；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穩晉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投資新建鋪纜船，建立離岸風場的海纜製造及鋪設工程供應鏈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。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00CC"/>
              </a:buClr>
              <a:buFont typeface="Arial" pitchFamily="34" charset="0"/>
              <a:buNone/>
              <a:defRPr/>
            </a:pPr>
            <a:r>
              <a:rPr lang="en-US" altLang="zh-TW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 [</a:t>
            </a:r>
            <a:r>
              <a:rPr lang="zh-TW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促成國內外業者合作</a:t>
            </a:r>
            <a:r>
              <a:rPr lang="en-US" altLang="zh-TW" sz="1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]–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以市場誘因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吸引國際風電廠商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來台，透過遴選機制促使開發商提出產業關聯方案。推動風力機製造、水下基礎及海事工程船舶製造等國內外業者建立合作關係。</a:t>
            </a: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30" name="圓角矩形 3"/>
          <p:cNvSpPr>
            <a:spLocks noChangeArrowheads="1"/>
          </p:cNvSpPr>
          <p:nvPr/>
        </p:nvSpPr>
        <p:spPr bwMode="auto">
          <a:xfrm>
            <a:off x="1103965" y="672212"/>
            <a:ext cx="7689850" cy="803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395E8A"/>
            </a:solidFill>
            <a:bevel/>
            <a:headEnd/>
            <a:tailEnd/>
          </a:ln>
        </p:spPr>
        <p:txBody>
          <a:bodyPr lIns="91208" tIns="45604" rIns="91208" bIns="45604"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marL="0" indent="0">
              <a:lnSpc>
                <a:spcPts val="2000"/>
              </a:lnSpc>
              <a:spcBef>
                <a:spcPct val="0"/>
              </a:spcBef>
              <a:buFont typeface="Arial" charset="0"/>
              <a:buNone/>
            </a:pPr>
            <a:r>
              <a:rPr lang="zh-TW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推動離岸風力發電產業發展，建構產業供應鏈，搶攻亞太市場</a:t>
            </a:r>
            <a:endParaRPr lang="en-US" altLang="zh-TW" sz="1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6"/>
          <p:cNvSpPr>
            <a:spLocks noChangeArrowheads="1"/>
          </p:cNvSpPr>
          <p:nvPr/>
        </p:nvSpPr>
        <p:spPr bwMode="auto">
          <a:xfrm>
            <a:off x="1079500" y="5823496"/>
            <a:ext cx="7818438" cy="912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395E8A"/>
            </a:solidFill>
            <a:bevel/>
            <a:headEnd/>
            <a:tailEnd/>
          </a:ln>
        </p:spPr>
        <p:txBody>
          <a:bodyPr lIns="91208" tIns="45604" rIns="91208" bIns="45604"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271463" indent="-2714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marL="0" lvl="1" indent="0">
              <a:spcBef>
                <a:spcPct val="0"/>
              </a:spcBef>
              <a:buFont typeface="Arial" charset="0"/>
              <a:buNone/>
            </a:pPr>
            <a:r>
              <a:rPr lang="en-US" altLang="zh-TW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114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年</a:t>
            </a:r>
            <a:r>
              <a:rPr lang="zh-TW" altLang="en-US" sz="1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帶動離岸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風力機</a:t>
            </a:r>
            <a:r>
              <a:rPr lang="zh-TW" altLang="en-US" sz="1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、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水下基礎</a:t>
            </a:r>
            <a:r>
              <a:rPr lang="zh-TW" altLang="en-US" sz="1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及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海事工程船舶</a:t>
            </a:r>
            <a:r>
              <a:rPr lang="zh-TW" altLang="en-US" sz="1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等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製造業</a:t>
            </a:r>
            <a:r>
              <a:rPr lang="zh-TW" altLang="en-US" sz="1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累計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投資</a:t>
            </a:r>
            <a:r>
              <a:rPr lang="en-US" altLang="zh-TW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322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億元</a:t>
            </a:r>
            <a:r>
              <a:rPr lang="zh-TW" altLang="en-US" sz="1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，當年度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產值達</a:t>
            </a:r>
            <a:r>
              <a:rPr lang="en-US" altLang="zh-TW" sz="1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1,218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Calibri" pitchFamily="34" charset="0"/>
              </a:rPr>
              <a:t> 億元</a:t>
            </a:r>
            <a:r>
              <a:rPr lang="zh-TW" altLang="en-US" sz="1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，累計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新增就業</a:t>
            </a:r>
            <a:r>
              <a:rPr lang="en-US" altLang="zh-TW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2,061</a:t>
            </a:r>
            <a:r>
              <a:rPr lang="zh-TW" altLang="en-US" sz="18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Calibri" pitchFamily="34" charset="0"/>
              </a:rPr>
              <a:t>人。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微軟正黑體" pitchFamily="34" charset="-120"/>
            </a:endParaRPr>
          </a:p>
        </p:txBody>
      </p:sp>
      <p:sp>
        <p:nvSpPr>
          <p:cNvPr id="32" name="投影片編號版面配置區 3"/>
          <p:cNvSpPr txBox="1">
            <a:spLocks/>
          </p:cNvSpPr>
          <p:nvPr/>
        </p:nvSpPr>
        <p:spPr>
          <a:xfrm>
            <a:off x="7010400" y="6567918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076">
              <a:defRPr/>
            </a:pPr>
            <a:fld id="{73DA0BB7-265A-403C-9275-D587AB510E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defTabSz="912076">
                <a:defRPr/>
              </a:pPr>
              <a:t>38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圓角矩形 5"/>
          <p:cNvSpPr>
            <a:spLocks noChangeArrowheads="1"/>
          </p:cNvSpPr>
          <p:nvPr/>
        </p:nvSpPr>
        <p:spPr bwMode="auto">
          <a:xfrm>
            <a:off x="179388" y="670085"/>
            <a:ext cx="677862" cy="76924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4F81BD"/>
            </a:solidFill>
            <a:bevel/>
            <a:headEnd/>
            <a:tailEnd/>
          </a:ln>
        </p:spPr>
        <p:txBody>
          <a:bodyPr wrap="square" lIns="91208" tIns="45604" rIns="91208" bIns="45604" anchor="ctr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zh-CN" altLang="zh-TW" sz="20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微軟正黑體" pitchFamily="34" charset="-120"/>
              </a:rPr>
              <a:t>目標</a:t>
            </a:r>
            <a:endParaRPr lang="zh-CN" altLang="zh-TW" sz="1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965674" y="1484784"/>
            <a:ext cx="7206726" cy="42484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defTabSz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全球經濟擴張步伐</a:t>
            </a:r>
            <a:r>
              <a:rPr lang="zh-TW" altLang="zh-TW" sz="2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穩健</a:t>
            </a:r>
            <a:endParaRPr lang="en-US" altLang="zh-TW" sz="2000" b="1" kern="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266700" algn="just" defTabSz="9144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國際</a:t>
            </a:r>
            <a:r>
              <a:rPr lang="zh-TW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預測機構</a:t>
            </a:r>
            <a:r>
              <a:rPr lang="en-US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IHS </a:t>
            </a:r>
            <a:r>
              <a:rPr lang="en-US" altLang="zh-TW" sz="2000" b="1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Markit</a:t>
            </a:r>
            <a:r>
              <a:rPr lang="en-US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zh-TW" sz="2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lang="en-US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月</a:t>
            </a:r>
            <a:r>
              <a:rPr lang="zh-TW" altLang="en-US" sz="2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公布：預測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lang="zh-TW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全球</a:t>
            </a:r>
            <a:r>
              <a:rPr lang="zh-TW" altLang="zh-TW" sz="2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經濟</a:t>
            </a:r>
            <a:r>
              <a:rPr lang="zh-TW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成長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率</a:t>
            </a:r>
            <a:r>
              <a:rPr lang="zh-TW" altLang="en-US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為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3.4</a:t>
            </a:r>
            <a:r>
              <a:rPr lang="zh-TW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％</a:t>
            </a:r>
            <a:r>
              <a:rPr lang="en-US" altLang="zh-TW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2017</a:t>
            </a:r>
            <a:r>
              <a:rPr lang="zh-TW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lang="zh-TW" altLang="en-US" sz="2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成長</a:t>
            </a:r>
            <a:r>
              <a:rPr lang="zh-TW" altLang="en-US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率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％</a:t>
            </a:r>
            <a:r>
              <a:rPr lang="en-US" altLang="zh-TW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需關注相關不確定性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04825" indent="-200025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美國稅改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影響全球投資布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04825" indent="-200025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近期美國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貿易保護措施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，恐掀全球貿易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04825" indent="-200025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中國大陸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供應鏈在地化及結構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04825" indent="-200025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緣政治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04825" indent="-200025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zh-TW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匯率</a:t>
            </a:r>
            <a:r>
              <a:rPr lang="zh-TW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與國際</a:t>
            </a:r>
            <a:r>
              <a:rPr lang="zh-TW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原油</a:t>
            </a:r>
            <a:r>
              <a:rPr lang="zh-TW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r>
              <a:rPr lang="zh-TW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波動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0"/>
            <a:ext cx="2378075" cy="620713"/>
            <a:chOff x="0" y="0"/>
            <a:chExt cx="1392" cy="480"/>
          </a:xfrm>
        </p:grpSpPr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 txBox="1">
            <a:spLocks/>
          </p:cNvSpPr>
          <p:nvPr/>
        </p:nvSpPr>
        <p:spPr>
          <a:xfrm>
            <a:off x="107504" y="260648"/>
            <a:ext cx="8928992" cy="5846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defTabSz="914400"/>
            <a:r>
              <a:rPr lang="zh-TW" altLang="en-US" sz="3200" b="1" kern="0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一、國際情勢</a:t>
            </a:r>
            <a:endParaRPr lang="zh-TW" altLang="en-US" sz="2800" b="1" kern="0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6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2137629" y="1827175"/>
            <a:ext cx="5538787" cy="4565489"/>
            <a:chOff x="2137629" y="1549882"/>
            <a:chExt cx="5538787" cy="4311650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629" y="1549882"/>
              <a:ext cx="5538787" cy="431165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 w="22225">
              <a:solidFill>
                <a:schemeClr val="tx1"/>
              </a:solidFill>
              <a:prstDash val="dash"/>
            </a:ln>
            <a:extLst/>
          </p:spPr>
        </p:pic>
        <p:pic>
          <p:nvPicPr>
            <p:cNvPr id="7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76" t="74755" r="40647" b="19400"/>
            <a:stretch/>
          </p:blipFill>
          <p:spPr bwMode="auto">
            <a:xfrm>
              <a:off x="4128758" y="4815510"/>
              <a:ext cx="1739385" cy="2520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 w="22225">
              <a:solidFill>
                <a:schemeClr val="tx1"/>
              </a:solidFill>
              <a:prstDash val="dash"/>
            </a:ln>
            <a:extLst/>
          </p:spPr>
        </p:pic>
      </p:grpSp>
      <p:cxnSp>
        <p:nvCxnSpPr>
          <p:cNvPr id="59" name="直線單箭頭接點 8"/>
          <p:cNvCxnSpPr>
            <a:cxnSpLocks noChangeShapeType="1"/>
            <a:stCxn id="74" idx="3"/>
          </p:cNvCxnSpPr>
          <p:nvPr/>
        </p:nvCxnSpPr>
        <p:spPr bwMode="auto">
          <a:xfrm>
            <a:off x="3779215" y="1605516"/>
            <a:ext cx="237845" cy="30510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線單箭頭接點 14"/>
          <p:cNvCxnSpPr>
            <a:cxnSpLocks noChangeShapeType="1"/>
            <a:stCxn id="75" idx="1"/>
          </p:cNvCxnSpPr>
          <p:nvPr/>
        </p:nvCxnSpPr>
        <p:spPr bwMode="auto">
          <a:xfrm flipH="1" flipV="1">
            <a:off x="3674498" y="2436004"/>
            <a:ext cx="2618164" cy="76081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線單箭頭接點 31"/>
          <p:cNvCxnSpPr>
            <a:cxnSpLocks noChangeShapeType="1"/>
            <a:stCxn id="77" idx="3"/>
          </p:cNvCxnSpPr>
          <p:nvPr/>
        </p:nvCxnSpPr>
        <p:spPr bwMode="auto">
          <a:xfrm flipV="1">
            <a:off x="2294634" y="2400534"/>
            <a:ext cx="1204276" cy="129347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線單箭頭接點 40"/>
          <p:cNvCxnSpPr>
            <a:cxnSpLocks noChangeShapeType="1"/>
            <a:stCxn id="73" idx="1"/>
          </p:cNvCxnSpPr>
          <p:nvPr/>
        </p:nvCxnSpPr>
        <p:spPr bwMode="auto">
          <a:xfrm flipH="1">
            <a:off x="3681743" y="1784252"/>
            <a:ext cx="2217198" cy="51324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線單箭頭接點 45"/>
          <p:cNvCxnSpPr>
            <a:cxnSpLocks noChangeShapeType="1"/>
            <a:stCxn id="83" idx="1"/>
          </p:cNvCxnSpPr>
          <p:nvPr/>
        </p:nvCxnSpPr>
        <p:spPr bwMode="auto">
          <a:xfrm flipH="1">
            <a:off x="3868450" y="5878457"/>
            <a:ext cx="412009" cy="17181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圓角矩形 67"/>
          <p:cNvSpPr/>
          <p:nvPr/>
        </p:nvSpPr>
        <p:spPr bwMode="auto">
          <a:xfrm>
            <a:off x="5769649" y="3578284"/>
            <a:ext cx="1285884" cy="50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2225"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 anchorCtr="0"/>
          <a:lstStyle/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塔架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(2021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69" name="直線單箭頭接點 64"/>
          <p:cNvCxnSpPr>
            <a:cxnSpLocks noChangeShapeType="1"/>
            <a:stCxn id="76" idx="1"/>
            <a:endCxn id="86" idx="2"/>
          </p:cNvCxnSpPr>
          <p:nvPr/>
        </p:nvCxnSpPr>
        <p:spPr bwMode="auto">
          <a:xfrm flipH="1" flipV="1">
            <a:off x="864960" y="5888544"/>
            <a:ext cx="947277" cy="114169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直線單箭頭接點 31"/>
          <p:cNvCxnSpPr>
            <a:cxnSpLocks noChangeShapeType="1"/>
          </p:cNvCxnSpPr>
          <p:nvPr/>
        </p:nvCxnSpPr>
        <p:spPr bwMode="auto">
          <a:xfrm rot="10800000">
            <a:off x="3600887" y="3817528"/>
            <a:ext cx="2185936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線單箭頭接點 24"/>
          <p:cNvCxnSpPr>
            <a:cxnSpLocks noChangeShapeType="1"/>
            <a:stCxn id="76" idx="3"/>
          </p:cNvCxnSpPr>
          <p:nvPr/>
        </p:nvCxnSpPr>
        <p:spPr bwMode="auto">
          <a:xfrm>
            <a:off x="3033025" y="6002713"/>
            <a:ext cx="602871" cy="136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圓角矩形 72"/>
          <p:cNvSpPr/>
          <p:nvPr/>
        </p:nvSpPr>
        <p:spPr bwMode="auto">
          <a:xfrm>
            <a:off x="5898941" y="1532252"/>
            <a:ext cx="1809750" cy="50400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輪毂鑄件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4" name="圓角矩形 73"/>
          <p:cNvSpPr/>
          <p:nvPr/>
        </p:nvSpPr>
        <p:spPr bwMode="auto">
          <a:xfrm>
            <a:off x="2496296" y="1353516"/>
            <a:ext cx="1282919" cy="504000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葉片及其樹脂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(2024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3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圓角矩形 74"/>
          <p:cNvSpPr/>
          <p:nvPr/>
        </p:nvSpPr>
        <p:spPr bwMode="auto">
          <a:xfrm>
            <a:off x="6292662" y="2944821"/>
            <a:ext cx="1473518" cy="504000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齒輪箱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(2024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3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圓角矩形 75"/>
          <p:cNvSpPr/>
          <p:nvPr/>
        </p:nvSpPr>
        <p:spPr bwMode="auto">
          <a:xfrm>
            <a:off x="1812237" y="5750713"/>
            <a:ext cx="1220788" cy="50400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海纜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7" name="圓角矩形 76"/>
          <p:cNvSpPr/>
          <p:nvPr/>
        </p:nvSpPr>
        <p:spPr bwMode="auto">
          <a:xfrm>
            <a:off x="929459" y="3442004"/>
            <a:ext cx="1365175" cy="504000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功率轉換系統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(2024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8" name="圓角矩形 77"/>
          <p:cNvSpPr/>
          <p:nvPr/>
        </p:nvSpPr>
        <p:spPr bwMode="auto">
          <a:xfrm>
            <a:off x="1135169" y="4115647"/>
            <a:ext cx="1287462" cy="50400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扣件</a:t>
            </a:r>
            <a:r>
              <a:rPr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300" b="1" dirty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0" name="直線單箭頭接點 19"/>
          <p:cNvCxnSpPr>
            <a:cxnSpLocks noChangeShapeType="1"/>
          </p:cNvCxnSpPr>
          <p:nvPr/>
        </p:nvCxnSpPr>
        <p:spPr bwMode="auto">
          <a:xfrm flipV="1">
            <a:off x="2422631" y="2587340"/>
            <a:ext cx="1076279" cy="178030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圓角矩形 80"/>
          <p:cNvSpPr/>
          <p:nvPr/>
        </p:nvSpPr>
        <p:spPr bwMode="auto">
          <a:xfrm>
            <a:off x="4306661" y="3962332"/>
            <a:ext cx="1397620" cy="156573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電力系統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變壓器</a:t>
            </a:r>
            <a:endParaRPr kumimoji="1" lang="en-US" altLang="zh-TW" sz="1500" b="1" dirty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配電盤</a:t>
            </a:r>
            <a:endParaRPr kumimoji="1" lang="en-US" altLang="zh-TW" sz="1500" b="1" dirty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不斷電系統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UPS</a:t>
            </a:r>
          </a:p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電纜線</a:t>
            </a:r>
            <a:endParaRPr kumimoji="1" lang="en-US" altLang="zh-TW" sz="1500" b="1" dirty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圓角矩形 83"/>
          <p:cNvSpPr/>
          <p:nvPr/>
        </p:nvSpPr>
        <p:spPr bwMode="auto">
          <a:xfrm>
            <a:off x="7088309" y="3959694"/>
            <a:ext cx="1948187" cy="1928850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船舶</a:t>
            </a:r>
            <a:endParaRPr lang="en-US" altLang="zh-TW" sz="15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3038" indent="-173038">
              <a:lnSpc>
                <a:spcPts val="17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風力機安裝運輸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3038" indent="-173038">
              <a:lnSpc>
                <a:spcPts val="17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水下基礎安裝運輸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3038" indent="-173038">
              <a:lnSpc>
                <a:spcPts val="17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海纜鋪埋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3038" indent="-173038">
              <a:lnSpc>
                <a:spcPts val="17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其他：探勘、鑽探、人員運輸等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(2021</a:t>
            </a:r>
            <a:r>
              <a:rPr lang="zh-TW" altLang="en-US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85" name="直線單箭頭接點 14"/>
          <p:cNvCxnSpPr>
            <a:cxnSpLocks noChangeShapeType="1"/>
            <a:endCxn id="84" idx="1"/>
          </p:cNvCxnSpPr>
          <p:nvPr/>
        </p:nvCxnSpPr>
        <p:spPr bwMode="auto">
          <a:xfrm flipV="1">
            <a:off x="6742474" y="4924119"/>
            <a:ext cx="345835" cy="32493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圓角矩形 85"/>
          <p:cNvSpPr/>
          <p:nvPr/>
        </p:nvSpPr>
        <p:spPr bwMode="auto">
          <a:xfrm>
            <a:off x="99123" y="4694078"/>
            <a:ext cx="1531673" cy="11944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2225"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 anchorCtr="0"/>
          <a:lstStyle/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陸上電力設備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(2021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17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TW" altLang="en-US" sz="13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變壓器</a:t>
            </a:r>
            <a:endParaRPr lang="en-US" altLang="zh-TW" sz="13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7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TW" altLang="en-US" sz="13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開關設備</a:t>
            </a:r>
          </a:p>
          <a:p>
            <a:pPr marL="90488" indent="-90488">
              <a:lnSpc>
                <a:spcPts val="17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TW" altLang="en-US" sz="13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配電盤</a:t>
            </a:r>
          </a:p>
        </p:txBody>
      </p:sp>
      <p:sp>
        <p:nvSpPr>
          <p:cNvPr id="83" name="圓角矩形 82"/>
          <p:cNvSpPr/>
          <p:nvPr/>
        </p:nvSpPr>
        <p:spPr bwMode="auto">
          <a:xfrm>
            <a:off x="4280459" y="5626457"/>
            <a:ext cx="1191032" cy="50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2225"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 anchorCtr="0"/>
          <a:lstStyle/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水下基礎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(2021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90" name="直線單箭頭接點 24"/>
          <p:cNvCxnSpPr>
            <a:cxnSpLocks noChangeShapeType="1"/>
            <a:stCxn id="48" idx="1"/>
          </p:cNvCxnSpPr>
          <p:nvPr/>
        </p:nvCxnSpPr>
        <p:spPr bwMode="auto">
          <a:xfrm flipH="1" flipV="1">
            <a:off x="3533749" y="2302117"/>
            <a:ext cx="629555" cy="98182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直線單箭頭接點 14"/>
          <p:cNvCxnSpPr>
            <a:cxnSpLocks noChangeShapeType="1"/>
            <a:stCxn id="81" idx="1"/>
          </p:cNvCxnSpPr>
          <p:nvPr/>
        </p:nvCxnSpPr>
        <p:spPr bwMode="auto">
          <a:xfrm flipH="1">
            <a:off x="3661221" y="4745198"/>
            <a:ext cx="645440" cy="30079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字方塊 1"/>
          <p:cNvSpPr txBox="1"/>
          <p:nvPr/>
        </p:nvSpPr>
        <p:spPr>
          <a:xfrm>
            <a:off x="74640" y="6484619"/>
            <a:ext cx="550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資料來源：工業局 離岸風力發電產業政策簡報</a:t>
            </a:r>
            <a:r>
              <a:rPr lang="en-US" altLang="zh-TW" sz="1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再生能源產業推動計畫執行單位 金屬中心 整理</a:t>
            </a:r>
          </a:p>
        </p:txBody>
      </p:sp>
      <p:sp>
        <p:nvSpPr>
          <p:cNvPr id="47" name="圓角矩形 46"/>
          <p:cNvSpPr/>
          <p:nvPr/>
        </p:nvSpPr>
        <p:spPr bwMode="auto">
          <a:xfrm>
            <a:off x="631034" y="1460213"/>
            <a:ext cx="1045106" cy="504000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機艙罩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(2024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3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圓角矩形 47"/>
          <p:cNvSpPr/>
          <p:nvPr/>
        </p:nvSpPr>
        <p:spPr bwMode="auto">
          <a:xfrm>
            <a:off x="4163304" y="3031941"/>
            <a:ext cx="1413098" cy="504000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ts val="1700"/>
              </a:lnSpc>
              <a:buClr>
                <a:prstClr val="black"/>
              </a:buClr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機艙底座鑄件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(2024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50" name="直線單箭頭接點 8"/>
          <p:cNvCxnSpPr>
            <a:cxnSpLocks noChangeShapeType="1"/>
            <a:stCxn id="47" idx="3"/>
          </p:cNvCxnSpPr>
          <p:nvPr/>
        </p:nvCxnSpPr>
        <p:spPr bwMode="auto">
          <a:xfrm>
            <a:off x="1676140" y="1712213"/>
            <a:ext cx="1658320" cy="44336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線單箭頭接點 19"/>
          <p:cNvCxnSpPr>
            <a:cxnSpLocks noChangeShapeType="1"/>
            <a:stCxn id="78" idx="3"/>
          </p:cNvCxnSpPr>
          <p:nvPr/>
        </p:nvCxnSpPr>
        <p:spPr bwMode="auto">
          <a:xfrm>
            <a:off x="2422631" y="4367647"/>
            <a:ext cx="1076279" cy="151081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圓角矩形 81"/>
          <p:cNvSpPr/>
          <p:nvPr/>
        </p:nvSpPr>
        <p:spPr bwMode="auto">
          <a:xfrm>
            <a:off x="5890835" y="2333908"/>
            <a:ext cx="1703278" cy="46146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lnSpc>
                <a:spcPts val="1700"/>
              </a:lnSpc>
              <a:buClr>
                <a:prstClr val="black"/>
              </a:buClr>
            </a:pP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鼻錐罩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(2023</a:t>
            </a:r>
            <a:r>
              <a:rPr kumimoji="1" lang="zh-TW" altLang="en-US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15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87" name="直線單箭頭接點 40"/>
          <p:cNvCxnSpPr>
            <a:cxnSpLocks noChangeShapeType="1"/>
            <a:stCxn id="82" idx="1"/>
          </p:cNvCxnSpPr>
          <p:nvPr/>
        </p:nvCxnSpPr>
        <p:spPr bwMode="auto">
          <a:xfrm flipH="1" flipV="1">
            <a:off x="3776993" y="2408720"/>
            <a:ext cx="2113842" cy="15592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圓角矩形 104"/>
          <p:cNvSpPr/>
          <p:nvPr/>
        </p:nvSpPr>
        <p:spPr bwMode="auto">
          <a:xfrm>
            <a:off x="255988" y="2335340"/>
            <a:ext cx="1401763" cy="504000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defTabSz="957699"/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發電機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(2024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3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6" name="直線單箭頭接點 19"/>
          <p:cNvCxnSpPr>
            <a:cxnSpLocks noChangeShapeType="1"/>
          </p:cNvCxnSpPr>
          <p:nvPr/>
        </p:nvCxnSpPr>
        <p:spPr bwMode="auto">
          <a:xfrm flipV="1">
            <a:off x="1682768" y="2282789"/>
            <a:ext cx="1701842" cy="18887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1309798" y="0"/>
            <a:ext cx="8323385" cy="5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二、綠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能科技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(10/10)-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離岸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風力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鏈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36090" y="1003498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2021-2025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年離岸風電產業發展項目與時程</a:t>
            </a:r>
            <a:endParaRPr lang="en-US" altLang="zh-TW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0" name="投影片編號版面配置區 3"/>
          <p:cNvSpPr txBox="1">
            <a:spLocks/>
          </p:cNvSpPr>
          <p:nvPr/>
        </p:nvSpPr>
        <p:spPr>
          <a:xfrm>
            <a:off x="6897916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20552" y="603388"/>
            <a:ext cx="6207632" cy="400110"/>
          </a:xfrm>
          <a:prstGeom prst="rect">
            <a:avLst/>
          </a:prstGeom>
          <a:solidFill>
            <a:srgbClr val="C4FDB5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風力機系統、塔架、水下基礎、船舶製造產業鏈架構</a:t>
            </a:r>
          </a:p>
        </p:txBody>
      </p:sp>
    </p:spTree>
    <p:extLst>
      <p:ext uri="{BB962C8B-B14F-4D97-AF65-F5344CB8AC3E}">
        <p14:creationId xmlns:p14="http://schemas.microsoft.com/office/powerpoint/2010/main" val="41021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橢圓 18"/>
          <p:cNvSpPr>
            <a:spLocks noChangeArrowheads="1"/>
          </p:cNvSpPr>
          <p:nvPr/>
        </p:nvSpPr>
        <p:spPr bwMode="auto">
          <a:xfrm>
            <a:off x="2923839" y="2933719"/>
            <a:ext cx="3211496" cy="3091757"/>
          </a:xfrm>
          <a:prstGeom prst="ellipse">
            <a:avLst/>
          </a:prstGeom>
          <a:noFill/>
          <a:ln w="31750" algn="ctr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en-US" sz="1400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7414" name="矩形 64"/>
          <p:cNvSpPr>
            <a:spLocks noChangeArrowheads="1"/>
          </p:cNvSpPr>
          <p:nvPr/>
        </p:nvSpPr>
        <p:spPr bwMode="auto">
          <a:xfrm>
            <a:off x="2061068" y="169502"/>
            <a:ext cx="5319249" cy="5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en-US" sz="3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循環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經濟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(1/5)(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推動架構</a:t>
            </a:r>
            <a:r>
              <a:rPr lang="en-US" altLang="zh-TW" sz="2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0302" y="1146810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873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建立循環經濟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典範產業園區</a:t>
            </a: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，政策目的包括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公益與經濟並重</a:t>
            </a: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產業高值化</a:t>
            </a: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空污減量</a:t>
            </a: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等多層之目標，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綠色創新材料研發聚落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培育科技人才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綠色創新材料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循環產業鏈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，及將廢棄物轉換為再生資源，積極推動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能資源整合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5" name="群組 15"/>
          <p:cNvGrpSpPr>
            <a:grpSpLocks/>
          </p:cNvGrpSpPr>
          <p:nvPr/>
        </p:nvGrpSpPr>
        <p:grpSpPr bwMode="auto">
          <a:xfrm>
            <a:off x="2155195" y="2817838"/>
            <a:ext cx="4910504" cy="3419474"/>
            <a:chOff x="-244092" y="1908493"/>
            <a:chExt cx="5686189" cy="4070359"/>
          </a:xfrm>
        </p:grpSpPr>
        <p:grpSp>
          <p:nvGrpSpPr>
            <p:cNvPr id="26" name="群組 34"/>
            <p:cNvGrpSpPr>
              <a:grpSpLocks/>
            </p:cNvGrpSpPr>
            <p:nvPr/>
          </p:nvGrpSpPr>
          <p:grpSpPr bwMode="auto">
            <a:xfrm>
              <a:off x="-244092" y="1908493"/>
              <a:ext cx="5686189" cy="4070359"/>
              <a:chOff x="-324766" y="3084499"/>
              <a:chExt cx="5079319" cy="3379444"/>
            </a:xfrm>
          </p:grpSpPr>
          <p:sp>
            <p:nvSpPr>
              <p:cNvPr id="29" name="流程圖: 接點 28">
                <a:extLst/>
              </p:cNvPr>
              <p:cNvSpPr/>
              <p:nvPr/>
            </p:nvSpPr>
            <p:spPr bwMode="gray">
              <a:xfrm>
                <a:off x="-324766" y="3084499"/>
                <a:ext cx="1761315" cy="1545381"/>
              </a:xfrm>
              <a:prstGeom prst="flowChartConnector">
                <a:avLst/>
              </a:prstGeom>
              <a:solidFill>
                <a:srgbClr val="EBE600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36000" tIns="42203" rIns="36000" bIns="42203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u="sng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項目三</a:t>
                </a:r>
                <a:endParaRPr kumimoji="1" lang="en-US" altLang="zh-TW" sz="1600" b="1" u="sng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推動綠色</a:t>
                </a:r>
                <a:endParaRPr kumimoji="1"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創新材料</a:t>
                </a:r>
                <a:endParaRPr kumimoji="1"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2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kumimoji="1" lang="zh-TW" altLang="en-US" sz="1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發展民生化工高值綠色創新</a:t>
                </a:r>
                <a:endParaRPr kumimoji="1" lang="en-US" altLang="zh-TW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材料與產品</a:t>
                </a:r>
                <a:r>
                  <a:rPr kumimoji="1" lang="en-US" altLang="zh-TW" sz="12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endParaRPr kumimoji="1"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  <p:sp>
            <p:nvSpPr>
              <p:cNvPr id="30" name="文字方塊 7">
                <a:extLst/>
              </p:cNvPr>
              <p:cNvSpPr txBox="1"/>
              <p:nvPr/>
            </p:nvSpPr>
            <p:spPr bwMode="gray">
              <a:xfrm>
                <a:off x="1509484" y="4432884"/>
                <a:ext cx="1368625" cy="7593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84406" tIns="42203" rIns="84406" bIns="42203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循環經濟綠色典範</a:t>
                </a:r>
                <a:endParaRPr lang="zh-TW" altLang="en-US" sz="1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47" name="流程圖: 接點 46">
                <a:extLst/>
              </p:cNvPr>
              <p:cNvSpPr/>
              <p:nvPr/>
            </p:nvSpPr>
            <p:spPr bwMode="gray">
              <a:xfrm>
                <a:off x="2868945" y="4924836"/>
                <a:ext cx="1828009" cy="1539107"/>
              </a:xfrm>
              <a:prstGeom prst="flowChartConnector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42203" rIns="36000" bIns="42203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流程圖: 接點 48">
                <a:extLst/>
              </p:cNvPr>
              <p:cNvSpPr/>
              <p:nvPr/>
            </p:nvSpPr>
            <p:spPr bwMode="gray">
              <a:xfrm>
                <a:off x="-250493" y="4898165"/>
                <a:ext cx="1809820" cy="1537537"/>
              </a:xfrm>
              <a:prstGeom prst="flowChartConnector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36000" tIns="42203" rIns="36000" bIns="42203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u="sng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項目四</a:t>
                </a:r>
                <a:endParaRPr kumimoji="1" lang="en-US" altLang="zh-TW" sz="1600" b="1" u="sng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推動</a:t>
                </a:r>
                <a:endParaRPr kumimoji="1"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能資源</a:t>
                </a:r>
                <a:r>
                  <a:rPr kumimoji="1"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循環</a:t>
                </a:r>
                <a:endParaRPr kumimoji="1"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kumimoji="1" lang="zh-TW" altLang="en-US" sz="1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全國循環專區</a:t>
                </a:r>
                <a:endParaRPr kumimoji="1" lang="en-US" altLang="zh-TW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試點計畫</a:t>
                </a:r>
                <a:r>
                  <a:rPr kumimoji="1" lang="en-US" altLang="zh-TW" sz="1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kumimoji="1"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  <p:sp>
            <p:nvSpPr>
              <p:cNvPr id="50" name="流程圖: 接點 49">
                <a:extLst/>
              </p:cNvPr>
              <p:cNvSpPr/>
              <p:nvPr/>
            </p:nvSpPr>
            <p:spPr bwMode="gray">
              <a:xfrm>
                <a:off x="2993238" y="3087636"/>
                <a:ext cx="1761315" cy="1546951"/>
              </a:xfrm>
              <a:prstGeom prst="flowChartConnector">
                <a:avLst/>
              </a:prstGeom>
              <a:solidFill>
                <a:srgbClr val="00B050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0" tIns="42203" rIns="0" bIns="42203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u="sng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項目二</a:t>
                </a:r>
                <a:endParaRPr kumimoji="1" lang="en-US" altLang="zh-TW" sz="1600" b="1" u="sng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中油新材料循環經濟產業研發專區</a:t>
                </a:r>
              </a:p>
            </p:txBody>
          </p:sp>
          <p:sp>
            <p:nvSpPr>
              <p:cNvPr id="51" name="箭號: 向下 62"/>
              <p:cNvSpPr>
                <a:spLocks noChangeArrowheads="1"/>
              </p:cNvSpPr>
              <p:nvPr/>
            </p:nvSpPr>
            <p:spPr bwMode="auto">
              <a:xfrm rot="3765528">
                <a:off x="2671306" y="4187882"/>
                <a:ext cx="362664" cy="410724"/>
              </a:xfrm>
              <a:prstGeom prst="downArrow">
                <a:avLst>
                  <a:gd name="adj1" fmla="val 50000"/>
                  <a:gd name="adj2" fmla="val 49999"/>
                </a:avLst>
              </a:prstGeom>
              <a:gradFill rotWithShape="0">
                <a:gsLst>
                  <a:gs pos="0">
                    <a:srgbClr val="009900"/>
                  </a:gs>
                  <a:gs pos="100000">
                    <a:srgbClr val="FF0000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66700" indent="-2667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kumimoji="1" lang="zh-TW" altLang="en-US" sz="1400" dirty="0">
                  <a:solidFill>
                    <a:prstClr val="black"/>
                  </a:solidFill>
                  <a:latin typeface="Arial" charset="0"/>
                  <a:ea typeface="標楷體" pitchFamily="65" charset="-120"/>
                </a:endParaRPr>
              </a:p>
            </p:txBody>
          </p:sp>
          <p:sp>
            <p:nvSpPr>
              <p:cNvPr id="52" name="箭號: 向下 63"/>
              <p:cNvSpPr>
                <a:spLocks noChangeArrowheads="1"/>
              </p:cNvSpPr>
              <p:nvPr/>
            </p:nvSpPr>
            <p:spPr bwMode="auto">
              <a:xfrm rot="17931336">
                <a:off x="1355417" y="4177157"/>
                <a:ext cx="362664" cy="410724"/>
              </a:xfrm>
              <a:prstGeom prst="downArrow">
                <a:avLst>
                  <a:gd name="adj1" fmla="val 50000"/>
                  <a:gd name="adj2" fmla="val 49999"/>
                </a:avLst>
              </a:prstGeom>
              <a:gradFill rotWithShape="0">
                <a:gsLst>
                  <a:gs pos="0">
                    <a:srgbClr val="EBE600"/>
                  </a:gs>
                  <a:gs pos="100000">
                    <a:srgbClr val="FF0000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66700" indent="-2667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kumimoji="1" lang="zh-TW" altLang="en-US" sz="1400">
                  <a:solidFill>
                    <a:prstClr val="black"/>
                  </a:solidFill>
                  <a:latin typeface="Arial" charset="0"/>
                  <a:ea typeface="標楷體" pitchFamily="65" charset="-120"/>
                </a:endParaRPr>
              </a:p>
            </p:txBody>
          </p:sp>
          <p:sp>
            <p:nvSpPr>
              <p:cNvPr id="53" name="箭號: 向下 64"/>
              <p:cNvSpPr>
                <a:spLocks noChangeArrowheads="1"/>
              </p:cNvSpPr>
              <p:nvPr/>
            </p:nvSpPr>
            <p:spPr bwMode="auto">
              <a:xfrm rot="7398453">
                <a:off x="2561796" y="5060534"/>
                <a:ext cx="362664" cy="410724"/>
              </a:xfrm>
              <a:prstGeom prst="downArrow">
                <a:avLst>
                  <a:gd name="adj1" fmla="val 50000"/>
                  <a:gd name="adj2" fmla="val 49999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0000"/>
                  </a:gs>
                </a:gsLst>
                <a:lin ang="60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66700" indent="-2667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kumimoji="1" lang="zh-TW" altLang="en-US" sz="1400" dirty="0">
                  <a:solidFill>
                    <a:prstClr val="black"/>
                  </a:solidFill>
                  <a:latin typeface="Arial" charset="0"/>
                  <a:ea typeface="標楷體" pitchFamily="65" charset="-120"/>
                </a:endParaRPr>
              </a:p>
            </p:txBody>
          </p:sp>
          <p:sp>
            <p:nvSpPr>
              <p:cNvPr id="54" name="箭號: 向下 65">
                <a:extLst/>
              </p:cNvPr>
              <p:cNvSpPr/>
              <p:nvPr/>
            </p:nvSpPr>
            <p:spPr bwMode="auto">
              <a:xfrm rot="14663086">
                <a:off x="1512311" y="5070321"/>
                <a:ext cx="362664" cy="413803"/>
              </a:xfrm>
              <a:prstGeom prst="downArrow">
                <a:avLst>
                  <a:gd name="adj1" fmla="val 50000"/>
                  <a:gd name="adj2" fmla="val 53587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FF0000"/>
                  </a:gs>
                </a:gsLst>
                <a:lin ang="60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266700" indent="-26670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400">
                  <a:solidFill>
                    <a:prstClr val="black"/>
                  </a:solidFill>
                  <a:latin typeface="Arial" charset="0"/>
                  <a:ea typeface="標楷體" pitchFamily="65" charset="-120"/>
                </a:endParaRPr>
              </a:p>
            </p:txBody>
          </p:sp>
        </p:grpSp>
        <p:sp>
          <p:nvSpPr>
            <p:cNvPr id="27" name="矩形 17"/>
            <p:cNvSpPr>
              <a:spLocks noChangeArrowheads="1"/>
            </p:cNvSpPr>
            <p:nvPr/>
          </p:nvSpPr>
          <p:spPr bwMode="auto">
            <a:xfrm>
              <a:off x="3423320" y="4280855"/>
              <a:ext cx="1894883" cy="1428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1600" b="1" u="sng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項目一</a:t>
              </a:r>
              <a:endParaRPr kumimoji="1" lang="en-US" altLang="zh-TW" sz="16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開發新材料</a:t>
              </a:r>
              <a:endParaRPr kumimoji="1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循環產業園區</a:t>
              </a:r>
              <a:endParaRPr kumimoji="1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</a:t>
              </a:r>
              <a:r>
                <a:rPr kumimoji="1"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大林蒲新材料循環產業園區申請設置計畫</a:t>
              </a:r>
              <a:r>
                <a:rPr kumimoji="1"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)</a:t>
              </a:r>
              <a:endParaRPr kumimoji="1"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6897916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9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F0CCD42-4A6F-464B-A89A-869AB117059E}"/>
              </a:ext>
            </a:extLst>
          </p:cNvPr>
          <p:cNvSpPr/>
          <p:nvPr/>
        </p:nvSpPr>
        <p:spPr bwMode="auto">
          <a:xfrm>
            <a:off x="1600383" y="1363089"/>
            <a:ext cx="662836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60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5" name="資料庫圖表 14">
            <a:extLst>
              <a:ext uri="{FF2B5EF4-FFF2-40B4-BE49-F238E27FC236}">
                <a16:creationId xmlns="" xmlns:a16="http://schemas.microsoft.com/office/drawing/2014/main" id="{A559791E-E584-4EFB-8EC8-3BB94050AEFD}"/>
              </a:ext>
            </a:extLst>
          </p:cNvPr>
          <p:cNvGraphicFramePr/>
          <p:nvPr>
            <p:extLst/>
          </p:nvPr>
        </p:nvGraphicFramePr>
        <p:xfrm>
          <a:off x="1275591" y="1236084"/>
          <a:ext cx="7011518" cy="548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8B9A0F94-8C99-42AA-9F34-EFD5C6490C5B}"/>
              </a:ext>
            </a:extLst>
          </p:cNvPr>
          <p:cNvSpPr/>
          <p:nvPr/>
        </p:nvSpPr>
        <p:spPr>
          <a:xfrm>
            <a:off x="5508104" y="1895128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於推動過程中將導入循環經濟之概念，促成「產業共生」、「資源共用」、「環境共享」三贏局面。</a:t>
            </a:r>
            <a:endParaRPr lang="en-US" altLang="zh-TW" sz="1000" b="1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5E695DB2-8115-425D-928C-70720B4A996C}"/>
              </a:ext>
            </a:extLst>
          </p:cNvPr>
          <p:cNvSpPr/>
          <p:nvPr/>
        </p:nvSpPr>
        <p:spPr bwMode="gray">
          <a:xfrm>
            <a:off x="971600" y="4559424"/>
            <a:ext cx="2006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推動大林蒲遷</a:t>
            </a:r>
            <a:endParaRPr lang="en-US" altLang="zh-TW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村，解決大林</a:t>
            </a:r>
            <a:endParaRPr lang="en-US" altLang="zh-TW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蒲居民環境</a:t>
            </a:r>
            <a:endParaRPr lang="en-US" altLang="zh-TW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正義問題。</a:t>
            </a:r>
            <a:endParaRPr lang="en-US" altLang="zh-TW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316EAC11-8A13-4DBA-859F-176CEB7F3F2B}"/>
              </a:ext>
            </a:extLst>
          </p:cNvPr>
          <p:cNvSpPr/>
          <p:nvPr/>
        </p:nvSpPr>
        <p:spPr>
          <a:xfrm>
            <a:off x="6459066" y="4149080"/>
            <a:ext cx="262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以建立高質環境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為核心理念，希望  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藉由完善的能資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源整合鏈結系統，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以園區為核心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  達成共生聚落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    間能資源循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80000">
              <a:defRPr/>
            </a:pPr>
            <a:r>
              <a:rPr lang="zh-TW" altLang="en-US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      環最佳化。</a:t>
            </a:r>
            <a:endParaRPr lang="en-US" altLang="zh-TW" b="1" dirty="0">
              <a:solidFill>
                <a:srgbClr val="0066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6" name="直線圖說文字 1 33">
            <a:extLst>
              <a:ext uri="{FF2B5EF4-FFF2-40B4-BE49-F238E27FC236}">
                <a16:creationId xmlns="" xmlns:a16="http://schemas.microsoft.com/office/drawing/2014/main" id="{7D97B7A3-D551-4D4B-931B-41AD2AF0C51C}"/>
              </a:ext>
            </a:extLst>
          </p:cNvPr>
          <p:cNvSpPr/>
          <p:nvPr/>
        </p:nvSpPr>
        <p:spPr bwMode="gray">
          <a:xfrm flipH="1">
            <a:off x="611560" y="1487764"/>
            <a:ext cx="2521702" cy="551380"/>
          </a:xfrm>
          <a:prstGeom prst="borderCallout1">
            <a:avLst>
              <a:gd name="adj1" fmla="val 100254"/>
              <a:gd name="adj2" fmla="val 10898"/>
              <a:gd name="adj3" fmla="val 497011"/>
              <a:gd name="adj4" fmla="val -23763"/>
            </a:avLst>
          </a:prstGeom>
          <a:solidFill>
            <a:schemeClr val="accent5">
              <a:lumMod val="7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20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="" xmlns:a16="http://schemas.microsoft.com/office/drawing/2014/main" id="{C5B3AA25-75D2-422E-89DC-4FC785F9B1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11560" y="2026347"/>
            <a:ext cx="2552129" cy="2127837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9A7841FF-F5BF-42A4-9CCA-AD0AD719B9FA}"/>
              </a:ext>
            </a:extLst>
          </p:cNvPr>
          <p:cNvSpPr/>
          <p:nvPr/>
        </p:nvSpPr>
        <p:spPr bwMode="gray">
          <a:xfrm>
            <a:off x="684992" y="1480496"/>
            <a:ext cx="241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buClr>
                <a:prstClr val="white"/>
              </a:buClr>
              <a:buFont typeface="Wingdings" panose="05000000000000000000" pitchFamily="2" charset="2"/>
              <a:buChar char="ü"/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設立面積約</a:t>
            </a:r>
            <a:r>
              <a:rPr lang="en-US" altLang="zh-TW" sz="14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310</a:t>
            </a:r>
            <a:r>
              <a:rPr lang="zh-TW" altLang="en-US" sz="14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公頃之「新材料循環產業園區」。</a:t>
            </a:r>
            <a:endParaRPr lang="en-US" altLang="zh-TW" sz="1400" b="1" dirty="0">
              <a:solidFill>
                <a:prstClr val="white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C562D3D-B94E-4FDA-BD4B-A919DD80D0A3}"/>
              </a:ext>
            </a:extLst>
          </p:cNvPr>
          <p:cNvSpPr/>
          <p:nvPr/>
        </p:nvSpPr>
        <p:spPr bwMode="gray">
          <a:xfrm>
            <a:off x="-4457" y="649684"/>
            <a:ext cx="9144000" cy="523220"/>
          </a:xfrm>
          <a:prstGeom prst="rect">
            <a:avLst/>
          </a:prstGeom>
          <a:gradFill flip="none" rotWithShape="1">
            <a:gsLst>
              <a:gs pos="0">
                <a:srgbClr val="000078"/>
              </a:gs>
              <a:gs pos="48000">
                <a:srgbClr val="00B0F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新</a:t>
            </a:r>
            <a:r>
              <a:rPr lang="zh-TW" altLang="en-US" sz="2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材料循環產業園區推動策略</a:t>
            </a:r>
          </a:p>
        </p:txBody>
      </p:sp>
      <p:sp>
        <p:nvSpPr>
          <p:cNvPr id="16" name="矩形 64"/>
          <p:cNvSpPr>
            <a:spLocks noChangeArrowheads="1"/>
          </p:cNvSpPr>
          <p:nvPr/>
        </p:nvSpPr>
        <p:spPr bwMode="auto">
          <a:xfrm>
            <a:off x="2061068" y="44624"/>
            <a:ext cx="5319249" cy="5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三、循環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(2/5)(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3"/>
          <p:cNvSpPr txBox="1">
            <a:spLocks/>
          </p:cNvSpPr>
          <p:nvPr/>
        </p:nvSpPr>
        <p:spPr>
          <a:xfrm>
            <a:off x="6897916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62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7AC97571-32DB-4048-B252-43797F2E9ABA}"/>
              </a:ext>
            </a:extLst>
          </p:cNvPr>
          <p:cNvSpPr txBox="1"/>
          <p:nvPr/>
        </p:nvSpPr>
        <p:spPr>
          <a:xfrm>
            <a:off x="6193428" y="5435267"/>
            <a:ext cx="2883470" cy="1379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6046" tIns="43023" rIns="86046" bIns="43023">
            <a:spAutoFit/>
          </a:bodyPr>
          <a:lstStyle/>
          <a:p>
            <a:pPr marL="161342" indent="-161342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12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執行單位：</a:t>
            </a:r>
            <a: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kumimoji="1"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工研院及金工中心</a:t>
            </a:r>
            <a:endParaRPr kumimoji="1" lang="en-US" altLang="zh-TW" sz="1200" dirty="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61342" indent="-161342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12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任務：</a:t>
            </a:r>
            <a: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(1)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聚焦高品級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金屬；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(2)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高階碳纖材料及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應用；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(3)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高端半導體封裝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材料；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(4)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材料數位設計開發技術</a:t>
            </a:r>
          </a:p>
        </p:txBody>
      </p:sp>
      <p:sp>
        <p:nvSpPr>
          <p:cNvPr id="4" name="橢圓 5">
            <a:extLst>
              <a:ext uri="{FF2B5EF4-FFF2-40B4-BE49-F238E27FC236}">
                <a16:creationId xmlns="" xmlns:a16="http://schemas.microsoft.com/office/drawing/2014/main" id="{2F6C905C-3496-4B84-ADE9-CC14E3B0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242" y="3148799"/>
            <a:ext cx="5715000" cy="2032872"/>
          </a:xfrm>
          <a:prstGeom prst="ellipse">
            <a:avLst/>
          </a:prstGeom>
          <a:solidFill>
            <a:srgbClr val="FFFFCC">
              <a:alpha val="59999"/>
            </a:srgbClr>
          </a:solidFill>
          <a:ln w="76200" algn="ctr">
            <a:solidFill>
              <a:srgbClr val="FFC000">
                <a:alpha val="45098"/>
              </a:srgbClr>
            </a:solidFill>
            <a:round/>
            <a:headEnd/>
            <a:tailEnd/>
          </a:ln>
        </p:spPr>
        <p:txBody>
          <a:bodyPr rot="10800000" wrap="none" lIns="86046" tIns="43023" rIns="86046" bIns="43023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860856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1100" b="1" dirty="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="" xmlns:a16="http://schemas.microsoft.com/office/drawing/2014/main" id="{BB6E56F9-BA84-4E33-8570-E6BDBF4D9C27}"/>
              </a:ext>
            </a:extLst>
          </p:cNvPr>
          <p:cNvSpPr/>
          <p:nvPr/>
        </p:nvSpPr>
        <p:spPr bwMode="auto">
          <a:xfrm rot="10800000">
            <a:off x="2654528" y="2748169"/>
            <a:ext cx="3954534" cy="1836285"/>
          </a:xfrm>
          <a:prstGeom prst="ellipse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wrap="none" lIns="86046" tIns="43023" rIns="86046" bIns="43023" anchor="ctr"/>
          <a:lstStyle/>
          <a:p>
            <a:pPr algn="ctr" defTabSz="8608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6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新材料循環經濟</a:t>
            </a:r>
            <a:r>
              <a:rPr kumimoji="1" lang="en-US" altLang="zh-TW" sz="26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26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kumimoji="1" lang="zh-TW" altLang="en-US" sz="26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產業研發專區</a:t>
            </a:r>
            <a:endParaRPr kumimoji="1" lang="en-US" altLang="zh-TW" sz="2600" b="1" dirty="0">
              <a:solidFill>
                <a:prstClr val="white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algn="ctr" defTabSz="8608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6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2600" b="1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endParaRPr kumimoji="1" lang="en-US" altLang="zh-TW" sz="2600" b="1" dirty="0">
              <a:solidFill>
                <a:srgbClr val="FFFF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="" xmlns:a16="http://schemas.microsoft.com/office/drawing/2014/main" id="{22CA4DF8-5241-4AF3-A962-C821209E59C5}"/>
              </a:ext>
            </a:extLst>
          </p:cNvPr>
          <p:cNvSpPr/>
          <p:nvPr/>
        </p:nvSpPr>
        <p:spPr bwMode="auto">
          <a:xfrm rot="10800000">
            <a:off x="3569640" y="4650768"/>
            <a:ext cx="2162244" cy="784221"/>
          </a:xfrm>
          <a:prstGeom prst="ellipse">
            <a:avLst/>
          </a:prstGeom>
          <a:solidFill>
            <a:srgbClr val="33CC33">
              <a:alpha val="7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10800000" wrap="none" lIns="86046" tIns="43023" rIns="86046" bIns="43023" anchor="ctr"/>
          <a:lstStyle/>
          <a:p>
            <a:pPr algn="ctr" defTabSz="8608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900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國營事業</a:t>
            </a:r>
            <a:endParaRPr kumimoji="1" lang="en-US" altLang="zh-TW" sz="1900" b="1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algn="ctr" defTabSz="8608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5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en-US" sz="15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試量產、產業化</a:t>
            </a:r>
            <a:r>
              <a:rPr kumimoji="1" lang="en-US" altLang="zh-TW" sz="15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500" b="1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F6F875EE-EACB-41C9-8F55-82A532716F72}"/>
              </a:ext>
            </a:extLst>
          </p:cNvPr>
          <p:cNvSpPr txBox="1"/>
          <p:nvPr/>
        </p:nvSpPr>
        <p:spPr>
          <a:xfrm>
            <a:off x="206092" y="5435268"/>
            <a:ext cx="3132903" cy="1379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6046" tIns="43023" rIns="86046" bIns="43023">
            <a:spAutoFit/>
          </a:bodyPr>
          <a:lstStyle/>
          <a:p>
            <a:pPr marL="161342" indent="-161342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12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執行單位：</a:t>
            </a:r>
            <a: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kumimoji="1"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台大、成大、中山聯合授予碩博士學位</a:t>
            </a:r>
            <a:endParaRPr kumimoji="1" lang="en-US" altLang="zh-TW" sz="1200" dirty="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61342" indent="-161342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任務：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(1)</a:t>
            </a:r>
            <a:r>
              <a:rPr lang="zh-TW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建立目標導向之高端材料學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程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(2)</a:t>
            </a:r>
            <a:r>
              <a:rPr lang="zh-TW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延攬尖端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師資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(3)</a:t>
            </a:r>
            <a:r>
              <a:rPr lang="zh-TW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培育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高</a:t>
            </a:r>
            <a:r>
              <a:rPr lang="zh-TW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端研發人才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養成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(4)</a:t>
            </a:r>
            <a:r>
              <a:rPr lang="zh-TW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國際鏈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結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；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5)</a:t>
            </a:r>
            <a:r>
              <a:rPr lang="zh-TW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產業鏈結</a:t>
            </a:r>
            <a:endParaRPr kumimoji="1" lang="en-US" altLang="zh-TW" sz="1200" dirty="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BF063EE8-5756-4360-9B26-15CB7CBA63FD}"/>
              </a:ext>
            </a:extLst>
          </p:cNvPr>
          <p:cNvSpPr txBox="1"/>
          <p:nvPr/>
        </p:nvSpPr>
        <p:spPr>
          <a:xfrm>
            <a:off x="3454675" y="5455182"/>
            <a:ext cx="2596014" cy="1379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6046" tIns="43023" rIns="86046" bIns="43023">
            <a:spAutoFit/>
          </a:bodyPr>
          <a:lstStyle/>
          <a:p>
            <a:pPr marL="161342" indent="-161342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12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執行單位：</a:t>
            </a:r>
            <a: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kumimoji="1"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中油綠能所</a:t>
            </a:r>
            <a:endParaRPr kumimoji="1" lang="en-US" altLang="zh-TW" sz="1200" dirty="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61342" indent="-161342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12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任務：</a:t>
            </a:r>
            <a: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(1)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建立綠色能源研發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(2)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碳循環應用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(3)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綠色材料研製中心；</a:t>
            </a: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(4)</a:t>
            </a:r>
            <a:r>
              <a:rPr lang="zh-TW" altLang="en-US" sz="120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海洋資源開發中心</a:t>
            </a:r>
            <a:endParaRPr lang="en-US" altLang="zh-TW" sz="1200" dirty="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404768" y="1667084"/>
            <a:ext cx="8672130" cy="666074"/>
          </a:xfrm>
          <a:prstGeom prst="rect">
            <a:avLst/>
          </a:prstGeom>
        </p:spPr>
        <p:txBody>
          <a:bodyPr lIns="86046" tIns="43023" rIns="86046" bIns="4302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pPr marL="0" lvl="1" defTabSz="860856">
              <a:lnSpc>
                <a:spcPct val="110000"/>
              </a:lnSpc>
              <a:spcBef>
                <a:spcPts val="1746"/>
              </a:spcBef>
            </a:pPr>
            <a:r>
              <a:rPr lang="en-US" altLang="zh-TW" sz="2300" kern="0">
                <a:solidFill>
                  <a:srgbClr val="1F497D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2300" kern="0">
                <a:solidFill>
                  <a:srgbClr val="1F497D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endParaRPr lang="zh-TW" altLang="en-US" sz="2300" kern="0" dirty="0">
              <a:solidFill>
                <a:srgbClr val="1F497D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6259465" y="4275358"/>
            <a:ext cx="2571394" cy="1149288"/>
            <a:chOff x="6430242" y="1932959"/>
            <a:chExt cx="2245202" cy="883642"/>
          </a:xfrm>
        </p:grpSpPr>
        <p:sp>
          <p:nvSpPr>
            <p:cNvPr id="6" name="橢圓 5">
              <a:extLst>
                <a:ext uri="{FF2B5EF4-FFF2-40B4-BE49-F238E27FC236}">
                  <a16:creationId xmlns="" xmlns:a16="http://schemas.microsoft.com/office/drawing/2014/main" id="{72B0A692-8E4F-4388-974D-E807FFF4C672}"/>
                </a:ext>
              </a:extLst>
            </p:cNvPr>
            <p:cNvSpPr/>
            <p:nvPr/>
          </p:nvSpPr>
          <p:spPr bwMode="auto">
            <a:xfrm rot="10800000">
              <a:off x="6594729" y="1932959"/>
              <a:ext cx="1872208" cy="883642"/>
            </a:xfrm>
            <a:prstGeom prst="ellipse">
              <a:avLst/>
            </a:prstGeom>
            <a:solidFill>
              <a:srgbClr val="FF9966">
                <a:alpha val="75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10800000" wrap="none" anchor="ctr"/>
            <a:lstStyle/>
            <a:p>
              <a:pPr algn="ctr" defTabSz="8608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5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430242" y="2170558"/>
              <a:ext cx="2245202" cy="483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08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900" b="1" dirty="0">
                  <a:solidFill>
                    <a:srgbClr val="0066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新材料創新研發中心</a:t>
              </a:r>
              <a:r>
                <a:rPr kumimoji="1" lang="en-US" altLang="zh-TW" sz="1900" b="1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/>
              </a:r>
              <a:br>
                <a:rPr kumimoji="1" lang="en-US" altLang="zh-TW" sz="1900" b="1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</a:br>
              <a:r>
                <a:rPr kumimoji="1" lang="en-US" altLang="zh-TW" sz="1500" b="1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kumimoji="1" lang="zh-TW" altLang="en-US" sz="1500" b="1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研究發展、性能驗證</a:t>
              </a:r>
              <a:r>
                <a:rPr kumimoji="1" lang="en-US" altLang="zh-TW" sz="1500" b="1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)</a:t>
              </a:r>
              <a:endParaRPr kumimoji="1" lang="zh-TW" altLang="en-US" sz="1500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895219" y="4311226"/>
            <a:ext cx="2056830" cy="1077552"/>
            <a:chOff x="969821" y="3126173"/>
            <a:chExt cx="2228232" cy="1077552"/>
          </a:xfrm>
        </p:grpSpPr>
        <p:sp>
          <p:nvSpPr>
            <p:cNvPr id="46" name="橢圓 45">
              <a:extLst>
                <a:ext uri="{FF2B5EF4-FFF2-40B4-BE49-F238E27FC236}">
                  <a16:creationId xmlns="" xmlns:a16="http://schemas.microsoft.com/office/drawing/2014/main" id="{22CA4DF8-5241-4AF3-A962-C821209E59C5}"/>
                </a:ext>
              </a:extLst>
            </p:cNvPr>
            <p:cNvSpPr/>
            <p:nvPr/>
          </p:nvSpPr>
          <p:spPr bwMode="auto">
            <a:xfrm rot="10800000">
              <a:off x="969821" y="3126173"/>
              <a:ext cx="2228232" cy="1077552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10800000" wrap="none" anchor="ctr"/>
            <a:lstStyle/>
            <a:p>
              <a:pPr algn="ctr" defTabSz="8608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300" b="1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092339" y="3321413"/>
              <a:ext cx="1966055" cy="628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08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900" b="1" dirty="0">
                  <a:solidFill>
                    <a:srgbClr val="0066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國際材料學院</a:t>
              </a:r>
              <a:endParaRPr kumimoji="1" lang="en-US" altLang="zh-TW" sz="1900" b="1" dirty="0">
                <a:solidFill>
                  <a:srgbClr val="00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  <a:p>
              <a:pPr algn="ctr" defTabSz="8608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500" b="1" dirty="0">
                  <a:solidFill>
                    <a:srgbClr val="0066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kumimoji="1" lang="zh-TW" altLang="en-US" sz="1500" b="1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教育、基礎研究</a:t>
              </a:r>
              <a:r>
                <a:rPr kumimoji="1" lang="en-US" altLang="zh-TW" sz="1500" b="1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)</a:t>
              </a:r>
            </a:p>
          </p:txBody>
        </p:sp>
      </p:grpSp>
      <p:pic>
        <p:nvPicPr>
          <p:cNvPr id="47" name="圖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0" y="1913672"/>
            <a:ext cx="2581608" cy="2035542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055381" y="3708048"/>
            <a:ext cx="3279823" cy="808534"/>
          </a:xfrm>
          <a:prstGeom prst="rect">
            <a:avLst/>
          </a:prstGeom>
        </p:spPr>
        <p:txBody>
          <a:bodyPr wrap="square" lIns="86046" tIns="43023" rIns="86046" bIns="43023">
            <a:spAutoFit/>
          </a:bodyPr>
          <a:lstStyle/>
          <a:p>
            <a:pPr marL="268900" indent="-268900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原</a:t>
            </a:r>
            <a:r>
              <a:rPr kumimoji="1" lang="zh-HK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中油高煉廠</a:t>
            </a:r>
            <a:r>
              <a:rPr kumimoji="1" lang="en-US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五輕</a:t>
            </a:r>
            <a:r>
              <a:rPr kumimoji="1" lang="en-US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HK" sz="1500" dirty="0">
              <a:solidFill>
                <a:prstClr val="white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268900" indent="-268900" defTabSz="86085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未污染</a:t>
            </a:r>
            <a:r>
              <a:rPr kumimoji="1" lang="en-US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17</a:t>
            </a:r>
            <a:r>
              <a:rPr kumimoji="1" lang="zh-TW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公頃</a:t>
            </a:r>
            <a:r>
              <a:rPr kumimoji="1" lang="zh-HK" altLang="zh-TW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土地</a:t>
            </a:r>
            <a:r>
              <a:rPr kumimoji="1" lang="zh-TW" altLang="en-US" sz="1500" dirty="0">
                <a:solidFill>
                  <a:prstClr val="white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優先開發設置為研發專區</a:t>
            </a:r>
          </a:p>
        </p:txBody>
      </p:sp>
      <p:sp>
        <p:nvSpPr>
          <p:cNvPr id="20" name="矩形 64"/>
          <p:cNvSpPr>
            <a:spLocks noChangeArrowheads="1"/>
          </p:cNvSpPr>
          <p:nvPr/>
        </p:nvSpPr>
        <p:spPr bwMode="auto">
          <a:xfrm>
            <a:off x="2021450" y="31254"/>
            <a:ext cx="6809409" cy="6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8" tIns="45604" rIns="91208" bIns="456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三、循環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(3/5)(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中油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材料專區推動策略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7C562D3D-B94E-4FDA-BD4B-A919DD80D0A3}"/>
              </a:ext>
            </a:extLst>
          </p:cNvPr>
          <p:cNvSpPr/>
          <p:nvPr/>
        </p:nvSpPr>
        <p:spPr bwMode="gray">
          <a:xfrm>
            <a:off x="0" y="612473"/>
            <a:ext cx="9144000" cy="523220"/>
          </a:xfrm>
          <a:prstGeom prst="rect">
            <a:avLst/>
          </a:prstGeom>
          <a:gradFill flip="none" rotWithShape="1">
            <a:gsLst>
              <a:gs pos="0">
                <a:srgbClr val="000078"/>
              </a:gs>
              <a:gs pos="48000">
                <a:srgbClr val="00B0F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中油</a:t>
            </a:r>
            <a:r>
              <a:rPr lang="zh-TW" altLang="en-US" sz="2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新材料循環經濟產業研發專區推動策略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09202" y="1616014"/>
            <a:ext cx="6139343" cy="106917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65" tIns="41735" rIns="83465" bIns="41735" rtlCol="0">
            <a:spAutoFit/>
          </a:bodyPr>
          <a:lstStyle/>
          <a:p>
            <a:pPr defTabSz="860856" fontAlgn="base">
              <a:spcAft>
                <a:spcPct val="0"/>
              </a:spcAft>
            </a:pPr>
            <a:r>
              <a:rPr kumimoji="1" lang="zh-TW" altLang="en-US" sz="1600" b="1" dirty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辦理進度</a:t>
            </a:r>
            <a:endParaRPr kumimoji="1" lang="en-US" altLang="zh-TW" sz="1600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71962" indent="-171962" defTabSz="860856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b="1" dirty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研發專區已併入循環經濟方案，由工業局報院審核中</a:t>
            </a:r>
            <a:endParaRPr kumimoji="1" lang="en-US" altLang="zh-TW" sz="1600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71962" indent="-171962" defTabSz="860856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b="1" dirty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研發專區進駐單位所需建物及後續營運由中油負責</a:t>
            </a:r>
            <a:endParaRPr kumimoji="1" lang="en-US" altLang="zh-TW" sz="1600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171962" indent="-171962" defTabSz="860856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b="1" dirty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新材料循環經濟產業研發專區提報科技</a:t>
            </a:r>
            <a:r>
              <a:rPr kumimoji="1" lang="zh-TW" altLang="en-US" sz="1600" b="1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預算</a:t>
            </a:r>
            <a:endParaRPr kumimoji="1" lang="en-US" altLang="zh-TW" sz="1600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gray">
          <a:xfrm>
            <a:off x="1636027" y="1141219"/>
            <a:ext cx="6036443" cy="49592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297FD5"/>
              </a:gs>
              <a:gs pos="100000">
                <a:srgbClr val="297FD5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lIns="83351" tIns="41679" rIns="83351" bIns="41679" anchor="ctr"/>
          <a:lstStyle/>
          <a:p>
            <a:pPr defTabSz="860856"/>
            <a:r>
              <a:rPr lang="zh-TW" alt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願景：國際級綠色創新材料循環生態鏈的研發基地</a:t>
            </a:r>
          </a:p>
        </p:txBody>
      </p:sp>
      <p:sp>
        <p:nvSpPr>
          <p:cNvPr id="23" name="投影片編號版面配置區 3"/>
          <p:cNvSpPr txBox="1">
            <a:spLocks/>
          </p:cNvSpPr>
          <p:nvPr/>
        </p:nvSpPr>
        <p:spPr>
          <a:xfrm>
            <a:off x="6897916" y="645250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schemeClr val="tx1"/>
                </a:solidFill>
                <a:latin typeface="Calibri"/>
                <a:ea typeface="新細明體"/>
              </a:rPr>
              <a:pPr/>
              <a:t>42</a:t>
            </a:fld>
            <a:endParaRPr lang="zh-TW" altLang="en-US" dirty="0">
              <a:solidFill>
                <a:schemeClr val="tx1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63543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太陽 21"/>
          <p:cNvSpPr/>
          <p:nvPr/>
        </p:nvSpPr>
        <p:spPr bwMode="auto">
          <a:xfrm>
            <a:off x="6637848" y="5062298"/>
            <a:ext cx="2506152" cy="1642348"/>
          </a:xfrm>
          <a:prstGeom prst="su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產品</a:t>
            </a:r>
            <a:endParaRPr lang="en-US" altLang="zh-TW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案例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331780" y="4931797"/>
            <a:ext cx="1108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綠色紡織</a:t>
            </a:r>
            <a:endParaRPr lang="en-US" altLang="zh-TW" sz="1100" b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algn="ctr"/>
            <a:r>
              <a:rPr lang="zh-TW" altLang="en-US" sz="11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服飾品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183612" y="5162402"/>
            <a:ext cx="788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生分解高性能鞋材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6785543" y="5126480"/>
            <a:ext cx="993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紙品</a:t>
            </a:r>
            <a:endParaRPr lang="en-US" altLang="zh-TW" sz="11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廢料再生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8150186" y="6155722"/>
            <a:ext cx="993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可</a:t>
            </a:r>
            <a:r>
              <a:rPr lang="zh-TW" altLang="en-US" sz="11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回</a:t>
            </a:r>
            <a:endParaRPr lang="en-US" altLang="zh-TW" sz="1100" dirty="0" smtClean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11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收樹酯</a:t>
            </a:r>
            <a:endParaRPr lang="zh-TW" altLang="en-US" sz="11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393889" y="6313268"/>
            <a:ext cx="993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非氟創</a:t>
            </a:r>
            <a:endParaRPr lang="en-US" altLang="zh-TW" sz="11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新膜材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8322991" y="5637952"/>
            <a:ext cx="993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循環設計</a:t>
            </a:r>
            <a:endParaRPr lang="en-US" altLang="zh-TW" sz="11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光電材料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637848" y="6119364"/>
            <a:ext cx="993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隔熱牆體</a:t>
            </a:r>
            <a:endParaRPr lang="en-US" altLang="zh-TW" sz="11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6533407" y="5622586"/>
            <a:ext cx="993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防火材</a:t>
            </a:r>
            <a:endParaRPr lang="en-US" altLang="zh-TW" sz="11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r>
              <a:rPr lang="en-US" altLang="zh-TW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石材礦泥</a:t>
            </a:r>
            <a:r>
              <a:rPr lang="en-US" altLang="zh-TW" sz="1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90FD37C1-9410-42E9-9356-5E667DA0312E}"/>
              </a:ext>
            </a:extLst>
          </p:cNvPr>
          <p:cNvSpPr txBox="1"/>
          <p:nvPr/>
        </p:nvSpPr>
        <p:spPr bwMode="gray">
          <a:xfrm>
            <a:off x="134684" y="1196162"/>
            <a:ext cx="87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40000"/>
              <a:buFontTx/>
              <a:buBlip>
                <a:blip r:embed="rId2"/>
              </a:buBlip>
            </a:pPr>
            <a:r>
              <a:rPr lang="zh-TW" altLang="en-US" sz="2800" b="1" dirty="0">
                <a:solidFill>
                  <a:srgbClr val="0000CC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推動理念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="" xmlns:a16="http://schemas.microsoft.com/office/drawing/2014/main" id="{90FD37C1-9410-42E9-9356-5E667DA0312E}"/>
              </a:ext>
            </a:extLst>
          </p:cNvPr>
          <p:cNvSpPr txBox="1"/>
          <p:nvPr/>
        </p:nvSpPr>
        <p:spPr bwMode="gray">
          <a:xfrm>
            <a:off x="157439" y="2980885"/>
            <a:ext cx="87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40000"/>
              <a:buFontTx/>
              <a:buBlip>
                <a:blip r:embed="rId2"/>
              </a:buBlip>
            </a:pPr>
            <a:r>
              <a:rPr lang="zh-TW" altLang="en-US" sz="2800" b="1" dirty="0">
                <a:solidFill>
                  <a:srgbClr val="0000CC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工作說明</a:t>
            </a:r>
          </a:p>
        </p:txBody>
      </p:sp>
      <p:sp>
        <p:nvSpPr>
          <p:cNvPr id="4" name="圓角矩形 3"/>
          <p:cNvSpPr/>
          <p:nvPr/>
        </p:nvSpPr>
        <p:spPr bwMode="auto">
          <a:xfrm>
            <a:off x="219940" y="1733032"/>
            <a:ext cx="8482607" cy="1123712"/>
          </a:xfrm>
          <a:prstGeom prst="roundRect">
            <a:avLst/>
          </a:prstGeom>
          <a:solidFill>
            <a:srgbClr val="FFFFCC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延續現有高值化成果，自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年起轉型發展具循環經濟理念之民生化工高値綠色創新材料與產品。</a:t>
            </a:r>
            <a:endParaRPr lang="en-US" altLang="zh-TW" sz="2000" dirty="0">
              <a:solidFill>
                <a:srgbClr val="C0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92075" indent="-92075"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開發低污染環保原料，開拓下游出海口，強化上中下游產業競爭力。</a:t>
            </a:r>
            <a:endParaRPr lang="en-US" altLang="zh-TW" sz="2000" dirty="0">
              <a:solidFill>
                <a:srgbClr val="C0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57698"/>
              </p:ext>
            </p:extLst>
          </p:nvPr>
        </p:nvGraphicFramePr>
        <p:xfrm>
          <a:off x="270585" y="3597352"/>
          <a:ext cx="6367009" cy="2748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10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3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3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41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分項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工作重點</a:t>
                      </a: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區位</a:t>
                      </a: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7021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發展民生化工高値綠色創新材料與產品</a:t>
                      </a:r>
                      <a:endParaRPr lang="en-US" altLang="zh-TW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高值環保低碳新材料</a:t>
                      </a: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TW" altLang="en-US" sz="16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開發新材料</a:t>
                      </a:r>
                      <a:r>
                        <a:rPr kumimoji="1" lang="en-US" altLang="zh-TW" sz="16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綠材料</a:t>
                      </a:r>
                      <a:r>
                        <a:rPr kumimoji="1" lang="en-US" altLang="zh-TW" sz="16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zh-TW" altLang="en-US" sz="16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開發可供</a:t>
                      </a:r>
                      <a:r>
                        <a:rPr lang="en-US" altLang="zh-TW" sz="16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5+2</a:t>
                      </a:r>
                      <a:r>
                        <a:rPr lang="zh-TW" altLang="en-US" sz="16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創新產業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使用之綠色創新材料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循環經濟園區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符合循環經濟理念：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2075" indent="-92075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鄰近</a:t>
                      </a:r>
                      <a:r>
                        <a:rPr lang="zh-TW" altLang="en-US" sz="16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電廠、煉油廠及工業區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，可能資源鏈結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循環園區內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92075" indent="-92075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強化環保，</a:t>
                      </a:r>
                      <a:r>
                        <a:rPr lang="zh-TW" altLang="en-US" sz="1600" b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具節能減廢、內外部循環等特性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民生綠色產品應用開發</a:t>
                      </a: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開拓出海口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拓通路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鏈結新材料，針對區外</a:t>
                      </a:r>
                      <a:r>
                        <a:rPr lang="zh-TW" altLang="en-US" sz="16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下游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業者開發高附加價值產品。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區外</a:t>
                      </a:r>
                      <a:r>
                        <a:rPr lang="en-US" altLang="zh-TW" sz="1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</a:t>
                      </a:r>
                      <a:r>
                        <a:rPr lang="en-US" altLang="zh-TW" sz="1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84406" marR="84406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橢圓 37"/>
          <p:cNvSpPr/>
          <p:nvPr/>
        </p:nvSpPr>
        <p:spPr bwMode="auto">
          <a:xfrm>
            <a:off x="6896750" y="2900173"/>
            <a:ext cx="2051445" cy="1947565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 algn="ctr"/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拓通路</a:t>
            </a:r>
            <a:endParaRPr lang="en-US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266700" indent="-266700" algn="ctr"/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區外</a:t>
            </a:r>
            <a:endParaRPr lang="en-US" altLang="zh-TW" sz="2000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266700" indent="-266700" algn="ctr"/>
            <a:endParaRPr lang="en-US" altLang="zh-TW" sz="1400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266700" indent="-266700" algn="ctr"/>
            <a:endParaRPr lang="en-US" altLang="zh-TW" sz="1400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266700" indent="-266700" algn="ctr"/>
            <a:endParaRPr lang="zh-TW" altLang="en-US" dirty="0">
              <a:solidFill>
                <a:prstClr val="black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7316912" y="3752210"/>
            <a:ext cx="1247545" cy="112526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綠材料</a:t>
            </a:r>
            <a:endParaRPr kumimoji="1" lang="en-US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循環經</a:t>
            </a:r>
            <a:endParaRPr lang="en-US" altLang="zh-TW" sz="1400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濟園區</a:t>
            </a:r>
            <a:endParaRPr kumimoji="1" lang="zh-TW" altLang="en-US" sz="1400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7" name="肘形接點 6"/>
          <p:cNvCxnSpPr/>
          <p:nvPr/>
        </p:nvCxnSpPr>
        <p:spPr bwMode="auto">
          <a:xfrm flipV="1">
            <a:off x="4304714" y="3258794"/>
            <a:ext cx="3012198" cy="375134"/>
          </a:xfrm>
          <a:prstGeom prst="bentConnector3">
            <a:avLst>
              <a:gd name="adj1" fmla="val 122"/>
            </a:avLst>
          </a:prstGeom>
          <a:solidFill>
            <a:schemeClr val="accent1"/>
          </a:solidFill>
          <a:ln w="31750" cap="flat" cmpd="sng" algn="ctr">
            <a:solidFill>
              <a:srgbClr val="008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0" name="肘形接點 39"/>
          <p:cNvCxnSpPr/>
          <p:nvPr/>
        </p:nvCxnSpPr>
        <p:spPr bwMode="auto">
          <a:xfrm>
            <a:off x="2915816" y="6237312"/>
            <a:ext cx="4680520" cy="360040"/>
          </a:xfrm>
          <a:prstGeom prst="bentConnector3">
            <a:avLst>
              <a:gd name="adj1" fmla="val -62"/>
            </a:avLst>
          </a:prstGeom>
          <a:solidFill>
            <a:schemeClr val="accent1"/>
          </a:solidFill>
          <a:ln w="31750" cap="flat" cmpd="sng" algn="ctr">
            <a:solidFill>
              <a:srgbClr val="008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21" name="矩形 64"/>
          <p:cNvSpPr>
            <a:spLocks noChangeArrowheads="1"/>
          </p:cNvSpPr>
          <p:nvPr/>
        </p:nvSpPr>
        <p:spPr bwMode="auto">
          <a:xfrm>
            <a:off x="2061068" y="82724"/>
            <a:ext cx="6326635" cy="6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三、循環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(4/5)(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推動理念與工作說明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C562D3D-B94E-4FDA-BD4B-A919DD80D0A3}"/>
              </a:ext>
            </a:extLst>
          </p:cNvPr>
          <p:cNvSpPr/>
          <p:nvPr/>
        </p:nvSpPr>
        <p:spPr bwMode="gray">
          <a:xfrm>
            <a:off x="0" y="640216"/>
            <a:ext cx="9144000" cy="523220"/>
          </a:xfrm>
          <a:prstGeom prst="rect">
            <a:avLst/>
          </a:prstGeom>
          <a:gradFill flip="none" rotWithShape="1">
            <a:gsLst>
              <a:gs pos="0">
                <a:srgbClr val="000078"/>
              </a:gs>
              <a:gs pos="48000">
                <a:srgbClr val="00B0F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推動</a:t>
            </a:r>
            <a:r>
              <a:rPr lang="zh-TW" altLang="en-US" sz="2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綠色創新材料推動策略</a:t>
            </a:r>
          </a:p>
        </p:txBody>
      </p:sp>
    </p:spTree>
    <p:extLst>
      <p:ext uri="{BB962C8B-B14F-4D97-AF65-F5344CB8AC3E}">
        <p14:creationId xmlns:p14="http://schemas.microsoft.com/office/powerpoint/2010/main" val="275023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64"/>
          <p:cNvSpPr>
            <a:spLocks noChangeArrowheads="1"/>
          </p:cNvSpPr>
          <p:nvPr/>
        </p:nvSpPr>
        <p:spPr bwMode="auto">
          <a:xfrm>
            <a:off x="2101209" y="99996"/>
            <a:ext cx="6501632" cy="6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8" tIns="45604" rIns="91208" bIns="456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三、循環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(5/5)(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循環專區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試點計畫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投影片編號版面配置區 1"/>
          <p:cNvSpPr txBox="1">
            <a:spLocks/>
          </p:cNvSpPr>
          <p:nvPr/>
        </p:nvSpPr>
        <p:spPr>
          <a:xfrm>
            <a:off x="7004758" y="6539144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pPr/>
              <a:t>44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62" name="群組 77"/>
          <p:cNvGrpSpPr/>
          <p:nvPr/>
        </p:nvGrpSpPr>
        <p:grpSpPr>
          <a:xfrm>
            <a:off x="173746" y="1935881"/>
            <a:ext cx="8934795" cy="4824537"/>
            <a:chOff x="150758" y="1456613"/>
            <a:chExt cx="9012454" cy="5410737"/>
          </a:xfrm>
        </p:grpSpPr>
        <p:pic>
          <p:nvPicPr>
            <p:cNvPr id="63" name="Picture 80" descr="untitl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63441" y="2763961"/>
              <a:ext cx="1894726" cy="1079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6118607" y="3147296"/>
              <a:ext cx="71426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6118607" y="4587152"/>
              <a:ext cx="71426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2529306" y="4864977"/>
              <a:ext cx="71426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7" name="Freeform 83"/>
            <p:cNvSpPr>
              <a:spLocks/>
            </p:cNvSpPr>
            <p:nvPr/>
          </p:nvSpPr>
          <p:spPr bwMode="auto">
            <a:xfrm>
              <a:off x="2531119" y="5153894"/>
              <a:ext cx="1423127" cy="206373"/>
            </a:xfrm>
            <a:custGeom>
              <a:avLst/>
              <a:gdLst>
                <a:gd name="T0" fmla="*/ 2147483647 w 791"/>
                <a:gd name="T1" fmla="*/ 0 h 130"/>
                <a:gd name="T2" fmla="*/ 2147483647 w 791"/>
                <a:gd name="T3" fmla="*/ 2147483647 h 130"/>
                <a:gd name="T4" fmla="*/ 0 w 791"/>
                <a:gd name="T5" fmla="*/ 2147483647 h 130"/>
                <a:gd name="T6" fmla="*/ 0 60000 65536"/>
                <a:gd name="T7" fmla="*/ 0 60000 65536"/>
                <a:gd name="T8" fmla="*/ 0 60000 65536"/>
                <a:gd name="T9" fmla="*/ 0 w 791"/>
                <a:gd name="T10" fmla="*/ 0 h 130"/>
                <a:gd name="T11" fmla="*/ 791 w 791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1" h="130">
                  <a:moveTo>
                    <a:pt x="791" y="0"/>
                  </a:moveTo>
                  <a:lnTo>
                    <a:pt x="791" y="130"/>
                  </a:lnTo>
                  <a:lnTo>
                    <a:pt x="0" y="126"/>
                  </a:lnTo>
                </a:path>
              </a:pathLst>
            </a:custGeom>
            <a:noFill/>
            <a:ln w="76200" cap="flat" cmpd="sng">
              <a:solidFill>
                <a:srgbClr val="8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8" name="Text Box 84"/>
            <p:cNvSpPr txBox="1">
              <a:spLocks noChangeArrowheads="1"/>
            </p:cNvSpPr>
            <p:nvPr/>
          </p:nvSpPr>
          <p:spPr bwMode="auto">
            <a:xfrm>
              <a:off x="2379984" y="4499934"/>
              <a:ext cx="729562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廢機油</a:t>
              </a:r>
            </a:p>
          </p:txBody>
        </p:sp>
        <p:sp>
          <p:nvSpPr>
            <p:cNvPr id="69" name="Text Box 85"/>
            <p:cNvSpPr txBox="1">
              <a:spLocks noChangeArrowheads="1"/>
            </p:cNvSpPr>
            <p:nvPr/>
          </p:nvSpPr>
          <p:spPr bwMode="auto">
            <a:xfrm>
              <a:off x="3911049" y="5169772"/>
              <a:ext cx="910658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優質機油</a:t>
              </a:r>
            </a:p>
          </p:txBody>
        </p:sp>
        <p:sp>
          <p:nvSpPr>
            <p:cNvPr id="70" name="Text Box 86"/>
            <p:cNvSpPr txBox="1">
              <a:spLocks noChangeArrowheads="1"/>
            </p:cNvSpPr>
            <p:nvPr/>
          </p:nvSpPr>
          <p:spPr bwMode="auto">
            <a:xfrm>
              <a:off x="5945888" y="4228389"/>
              <a:ext cx="729562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廢觸媒</a:t>
              </a:r>
            </a:p>
          </p:txBody>
        </p:sp>
        <p:sp>
          <p:nvSpPr>
            <p:cNvPr id="71" name="Text Box 87"/>
            <p:cNvSpPr txBox="1">
              <a:spLocks noChangeArrowheads="1"/>
            </p:cNvSpPr>
            <p:nvPr/>
          </p:nvSpPr>
          <p:spPr bwMode="auto">
            <a:xfrm>
              <a:off x="6048440" y="2784807"/>
              <a:ext cx="548465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爐石</a:t>
              </a:r>
            </a:p>
          </p:txBody>
        </p:sp>
        <p:pic>
          <p:nvPicPr>
            <p:cNvPr id="72" name="Picture 88" descr="goal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3952" y="2134474"/>
              <a:ext cx="2731103" cy="114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 Box 89"/>
            <p:cNvSpPr txBox="1">
              <a:spLocks noChangeArrowheads="1"/>
            </p:cNvSpPr>
            <p:nvPr/>
          </p:nvSpPr>
          <p:spPr bwMode="auto">
            <a:xfrm>
              <a:off x="5181241" y="2955565"/>
              <a:ext cx="729562" cy="345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鋼鐵業</a:t>
              </a:r>
            </a:p>
          </p:txBody>
        </p:sp>
        <p:pic>
          <p:nvPicPr>
            <p:cNvPr id="74" name="Picture 90" descr="images"/>
            <p:cNvPicPr>
              <a:picLocks noChangeAspect="1" noChangeArrowheads="1"/>
            </p:cNvPicPr>
            <p:nvPr/>
          </p:nvPicPr>
          <p:blipFill>
            <a:blip r:embed="rId4" cstate="print"/>
            <a:srcRect b="11418"/>
            <a:stretch>
              <a:fillRect/>
            </a:stretch>
          </p:blipFill>
          <p:spPr bwMode="auto">
            <a:xfrm>
              <a:off x="3243569" y="3956925"/>
              <a:ext cx="2754487" cy="116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91"/>
            <p:cNvSpPr txBox="1">
              <a:spLocks noChangeArrowheads="1"/>
            </p:cNvSpPr>
            <p:nvPr/>
          </p:nvSpPr>
          <p:spPr bwMode="auto">
            <a:xfrm>
              <a:off x="4875232" y="4801815"/>
              <a:ext cx="1091755" cy="345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石油煉製業</a:t>
              </a:r>
            </a:p>
          </p:txBody>
        </p:sp>
        <p:pic>
          <p:nvPicPr>
            <p:cNvPr id="76" name="Picture 92" descr="imagesCAPM61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712" y="4182344"/>
              <a:ext cx="2040224" cy="121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93"/>
            <p:cNvSpPr txBox="1">
              <a:spLocks noChangeArrowheads="1"/>
            </p:cNvSpPr>
            <p:nvPr/>
          </p:nvSpPr>
          <p:spPr bwMode="auto">
            <a:xfrm>
              <a:off x="438712" y="5062176"/>
              <a:ext cx="729562" cy="345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造船業</a:t>
              </a:r>
            </a:p>
          </p:txBody>
        </p:sp>
        <p:grpSp>
          <p:nvGrpSpPr>
            <p:cNvPr id="78" name="Group 94"/>
            <p:cNvGrpSpPr>
              <a:grpSpLocks/>
            </p:cNvGrpSpPr>
            <p:nvPr/>
          </p:nvGrpSpPr>
          <p:grpSpPr bwMode="auto">
            <a:xfrm>
              <a:off x="6865239" y="3916477"/>
              <a:ext cx="1897951" cy="1228641"/>
              <a:chOff x="4102" y="3404"/>
              <a:chExt cx="1133" cy="770"/>
            </a:xfrm>
          </p:grpSpPr>
          <p:pic>
            <p:nvPicPr>
              <p:cNvPr id="133" name="Picture 95" descr="imagesCAKPHXZC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02" y="3404"/>
                <a:ext cx="1130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" name="Text Box 96"/>
              <p:cNvSpPr txBox="1">
                <a:spLocks noChangeArrowheads="1"/>
              </p:cNvSpPr>
              <p:nvPr/>
            </p:nvSpPr>
            <p:spPr bwMode="auto">
              <a:xfrm>
                <a:off x="4799" y="3958"/>
                <a:ext cx="436" cy="2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 anchorCtr="1">
                <a:spAutoFit/>
              </a:bodyPr>
              <a:lstStyle/>
              <a:p>
                <a:r>
                  <a:rPr sz="14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水泥業</a:t>
                </a:r>
              </a:p>
            </p:txBody>
          </p:sp>
        </p:grpSp>
        <p:pic>
          <p:nvPicPr>
            <p:cNvPr id="79" name="Picture 97" descr="storage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6529" y="2921877"/>
              <a:ext cx="2040224" cy="101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98"/>
            <p:cNvSpPr txBox="1">
              <a:spLocks noChangeArrowheads="1"/>
            </p:cNvSpPr>
            <p:nvPr/>
          </p:nvSpPr>
          <p:spPr bwMode="auto">
            <a:xfrm>
              <a:off x="386529" y="3596910"/>
              <a:ext cx="910658" cy="345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化學工業</a:t>
              </a:r>
            </a:p>
          </p:txBody>
        </p:sp>
        <p:pic>
          <p:nvPicPr>
            <p:cNvPr id="81" name="Picture 99" descr="imagesCAK2YS11"/>
            <p:cNvPicPr>
              <a:picLocks noChangeAspect="1" noChangeArrowheads="1"/>
            </p:cNvPicPr>
            <p:nvPr/>
          </p:nvPicPr>
          <p:blipFill>
            <a:blip r:embed="rId8" cstate="print"/>
            <a:srcRect r="7375" b="17180"/>
            <a:stretch>
              <a:fillRect/>
            </a:stretch>
          </p:blipFill>
          <p:spPr bwMode="auto">
            <a:xfrm>
              <a:off x="386529" y="1545505"/>
              <a:ext cx="2040224" cy="110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 Box 100"/>
            <p:cNvSpPr txBox="1">
              <a:spLocks noChangeArrowheads="1"/>
            </p:cNvSpPr>
            <p:nvPr/>
          </p:nvSpPr>
          <p:spPr bwMode="auto">
            <a:xfrm>
              <a:off x="429183" y="2305813"/>
              <a:ext cx="1127484" cy="35263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ctr" anchorCtr="1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金屬製造業</a:t>
              </a:r>
            </a:p>
          </p:txBody>
        </p:sp>
        <p:sp>
          <p:nvSpPr>
            <p:cNvPr id="83" name="Text Box 102"/>
            <p:cNvSpPr txBox="1">
              <a:spLocks noChangeArrowheads="1"/>
            </p:cNvSpPr>
            <p:nvPr/>
          </p:nvSpPr>
          <p:spPr bwMode="auto">
            <a:xfrm>
              <a:off x="7845079" y="3492965"/>
              <a:ext cx="910658" cy="345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再利用廠</a:t>
              </a:r>
            </a:p>
          </p:txBody>
        </p:sp>
        <p:grpSp>
          <p:nvGrpSpPr>
            <p:cNvPr id="84" name="Group 103"/>
            <p:cNvGrpSpPr>
              <a:grpSpLocks/>
            </p:cNvGrpSpPr>
            <p:nvPr/>
          </p:nvGrpSpPr>
          <p:grpSpPr bwMode="auto">
            <a:xfrm>
              <a:off x="2478937" y="1843953"/>
              <a:ext cx="4308989" cy="2093870"/>
              <a:chOff x="1632" y="1827"/>
              <a:chExt cx="2399" cy="1318"/>
            </a:xfrm>
          </p:grpSpPr>
          <p:grpSp>
            <p:nvGrpSpPr>
              <p:cNvPr id="125" name="Group 104"/>
              <p:cNvGrpSpPr>
                <a:grpSpLocks/>
              </p:cNvGrpSpPr>
              <p:nvPr/>
            </p:nvGrpSpPr>
            <p:grpSpPr bwMode="auto">
              <a:xfrm>
                <a:off x="1632" y="1827"/>
                <a:ext cx="2399" cy="1318"/>
                <a:chOff x="1632" y="1827"/>
                <a:chExt cx="2399" cy="1318"/>
              </a:xfrm>
            </p:grpSpPr>
            <p:sp>
              <p:nvSpPr>
                <p:cNvPr id="12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641" y="2051"/>
                  <a:ext cx="390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>
                    <a:solidFill>
                      <a:prstClr val="black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28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613" y="1827"/>
                  <a:ext cx="305" cy="21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sz="1400">
                      <a:solidFill>
                        <a:srgbClr val="000000"/>
                      </a:solidFill>
                      <a:latin typeface="Times New Roman" pitchFamily="18" charset="0"/>
                      <a:ea typeface="微軟正黑體" pitchFamily="34" charset="-120"/>
                      <a:cs typeface="Times New Roman" pitchFamily="18" charset="0"/>
                    </a:rPr>
                    <a:t>蒸汽</a:t>
                  </a:r>
                </a:p>
              </p:txBody>
            </p:sp>
            <p:sp>
              <p:nvSpPr>
                <p:cNvPr id="129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1632" y="2037"/>
                  <a:ext cx="390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>
                    <a:solidFill>
                      <a:prstClr val="black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744" y="1827"/>
                  <a:ext cx="305" cy="21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sz="1400">
                      <a:solidFill>
                        <a:srgbClr val="000000"/>
                      </a:solidFill>
                      <a:latin typeface="Times New Roman" pitchFamily="18" charset="0"/>
                      <a:ea typeface="微軟正黑體" pitchFamily="34" charset="-120"/>
                      <a:cs typeface="Times New Roman" pitchFamily="18" charset="0"/>
                    </a:rPr>
                    <a:t>蒸汽</a:t>
                  </a:r>
                </a:p>
              </p:txBody>
            </p:sp>
            <p:sp>
              <p:nvSpPr>
                <p:cNvPr id="13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27" y="2776"/>
                  <a:ext cx="205" cy="36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sz="1400">
                      <a:solidFill>
                        <a:srgbClr val="000000"/>
                      </a:solidFill>
                      <a:latin typeface="Times New Roman" pitchFamily="18" charset="0"/>
                      <a:ea typeface="微軟正黑體" pitchFamily="34" charset="-120"/>
                      <a:cs typeface="Times New Roman" pitchFamily="18" charset="0"/>
                    </a:rPr>
                    <a:t>蒸</a:t>
                  </a:r>
                </a:p>
                <a:p>
                  <a:r>
                    <a:rPr sz="1400">
                      <a:solidFill>
                        <a:srgbClr val="000000"/>
                      </a:solidFill>
                      <a:latin typeface="Times New Roman" pitchFamily="18" charset="0"/>
                      <a:ea typeface="微軟正黑體" pitchFamily="34" charset="-120"/>
                      <a:cs typeface="Times New Roman" pitchFamily="18" charset="0"/>
                    </a:rPr>
                    <a:t>汽</a:t>
                  </a:r>
                </a:p>
              </p:txBody>
            </p:sp>
            <p:sp>
              <p:nvSpPr>
                <p:cNvPr id="132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1632" y="2497"/>
                  <a:ext cx="390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>
                    <a:solidFill>
                      <a:prstClr val="black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>
                <a:off x="2651" y="2818"/>
                <a:ext cx="0" cy="3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85" name="Text Box 112"/>
            <p:cNvSpPr txBox="1">
              <a:spLocks noChangeArrowheads="1"/>
            </p:cNvSpPr>
            <p:nvPr/>
          </p:nvSpPr>
          <p:spPr bwMode="auto">
            <a:xfrm>
              <a:off x="2682240" y="2563490"/>
              <a:ext cx="548465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蒸汽</a:t>
              </a:r>
            </a:p>
          </p:txBody>
        </p:sp>
        <p:grpSp>
          <p:nvGrpSpPr>
            <p:cNvPr id="86" name="Group 113"/>
            <p:cNvGrpSpPr>
              <a:grpSpLocks/>
            </p:cNvGrpSpPr>
            <p:nvPr/>
          </p:nvGrpSpPr>
          <p:grpSpPr bwMode="auto">
            <a:xfrm>
              <a:off x="2464537" y="1456613"/>
              <a:ext cx="4368319" cy="2486080"/>
              <a:chOff x="1618" y="1576"/>
              <a:chExt cx="2427" cy="1562"/>
            </a:xfrm>
          </p:grpSpPr>
          <p:sp>
            <p:nvSpPr>
              <p:cNvPr id="117" name="Text Box 114"/>
              <p:cNvSpPr txBox="1">
                <a:spLocks noChangeArrowheads="1"/>
              </p:cNvSpPr>
              <p:nvPr/>
            </p:nvSpPr>
            <p:spPr bwMode="auto">
              <a:xfrm>
                <a:off x="1827" y="1576"/>
                <a:ext cx="209" cy="21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sz="14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N</a:t>
                </a:r>
                <a:r>
                  <a:rPr sz="1400" baseline="-250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 flipV="1">
                <a:off x="1618" y="2748"/>
                <a:ext cx="599" cy="153"/>
              </a:xfrm>
              <a:custGeom>
                <a:avLst/>
                <a:gdLst>
                  <a:gd name="T0" fmla="*/ 603 w 603"/>
                  <a:gd name="T1" fmla="*/ 149 h 149"/>
                  <a:gd name="T2" fmla="*/ 603 w 603"/>
                  <a:gd name="T3" fmla="*/ 0 h 149"/>
                  <a:gd name="T4" fmla="*/ 0 w 603"/>
                  <a:gd name="T5" fmla="*/ 0 h 149"/>
                  <a:gd name="T6" fmla="*/ 0 60000 65536"/>
                  <a:gd name="T7" fmla="*/ 0 60000 65536"/>
                  <a:gd name="T8" fmla="*/ 0 60000 65536"/>
                  <a:gd name="T9" fmla="*/ 0 w 603"/>
                  <a:gd name="T10" fmla="*/ 0 h 149"/>
                  <a:gd name="T11" fmla="*/ 603 w 603"/>
                  <a:gd name="T12" fmla="*/ 149 h 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3" h="149">
                    <a:moveTo>
                      <a:pt x="603" y="149"/>
                    </a:moveTo>
                    <a:lnTo>
                      <a:pt x="603" y="0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119" name="Text Box 116"/>
              <p:cNvSpPr txBox="1">
                <a:spLocks noChangeArrowheads="1"/>
              </p:cNvSpPr>
              <p:nvPr/>
            </p:nvSpPr>
            <p:spPr bwMode="auto">
              <a:xfrm>
                <a:off x="3655" y="1576"/>
                <a:ext cx="209" cy="21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sz="14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N</a:t>
                </a:r>
                <a:r>
                  <a:rPr sz="1400" baseline="-250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20" name="Freeform 117"/>
              <p:cNvSpPr>
                <a:spLocks/>
              </p:cNvSpPr>
              <p:nvPr/>
            </p:nvSpPr>
            <p:spPr bwMode="auto">
              <a:xfrm flipH="1">
                <a:off x="3446" y="1813"/>
                <a:ext cx="599" cy="153"/>
              </a:xfrm>
              <a:custGeom>
                <a:avLst/>
                <a:gdLst>
                  <a:gd name="T0" fmla="*/ 603 w 603"/>
                  <a:gd name="T1" fmla="*/ 149 h 149"/>
                  <a:gd name="T2" fmla="*/ 603 w 603"/>
                  <a:gd name="T3" fmla="*/ 0 h 149"/>
                  <a:gd name="T4" fmla="*/ 0 w 603"/>
                  <a:gd name="T5" fmla="*/ 0 h 149"/>
                  <a:gd name="T6" fmla="*/ 0 60000 65536"/>
                  <a:gd name="T7" fmla="*/ 0 60000 65536"/>
                  <a:gd name="T8" fmla="*/ 0 60000 65536"/>
                  <a:gd name="T9" fmla="*/ 0 w 603"/>
                  <a:gd name="T10" fmla="*/ 0 h 149"/>
                  <a:gd name="T11" fmla="*/ 603 w 603"/>
                  <a:gd name="T12" fmla="*/ 149 h 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3" h="149">
                    <a:moveTo>
                      <a:pt x="603" y="149"/>
                    </a:moveTo>
                    <a:lnTo>
                      <a:pt x="603" y="0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121" name="Text Box 118"/>
              <p:cNvSpPr txBox="1">
                <a:spLocks noChangeArrowheads="1"/>
              </p:cNvSpPr>
              <p:nvPr/>
            </p:nvSpPr>
            <p:spPr bwMode="auto">
              <a:xfrm>
                <a:off x="1841" y="2664"/>
                <a:ext cx="209" cy="21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sz="14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N</a:t>
                </a:r>
                <a:r>
                  <a:rPr sz="1400" baseline="-250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22" name="Freeform 119"/>
              <p:cNvSpPr>
                <a:spLocks/>
              </p:cNvSpPr>
              <p:nvPr/>
            </p:nvSpPr>
            <p:spPr bwMode="auto">
              <a:xfrm>
                <a:off x="1618" y="1813"/>
                <a:ext cx="599" cy="153"/>
              </a:xfrm>
              <a:custGeom>
                <a:avLst/>
                <a:gdLst>
                  <a:gd name="T0" fmla="*/ 603 w 603"/>
                  <a:gd name="T1" fmla="*/ 149 h 149"/>
                  <a:gd name="T2" fmla="*/ 603 w 603"/>
                  <a:gd name="T3" fmla="*/ 0 h 149"/>
                  <a:gd name="T4" fmla="*/ 0 w 603"/>
                  <a:gd name="T5" fmla="*/ 0 h 149"/>
                  <a:gd name="T6" fmla="*/ 0 60000 65536"/>
                  <a:gd name="T7" fmla="*/ 0 60000 65536"/>
                  <a:gd name="T8" fmla="*/ 0 60000 65536"/>
                  <a:gd name="T9" fmla="*/ 0 w 603"/>
                  <a:gd name="T10" fmla="*/ 0 h 149"/>
                  <a:gd name="T11" fmla="*/ 603 w 603"/>
                  <a:gd name="T12" fmla="*/ 149 h 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3" h="149">
                    <a:moveTo>
                      <a:pt x="603" y="149"/>
                    </a:moveTo>
                    <a:lnTo>
                      <a:pt x="603" y="0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123" name="Line 120"/>
              <p:cNvSpPr>
                <a:spLocks noChangeShapeType="1"/>
              </p:cNvSpPr>
              <p:nvPr/>
            </p:nvSpPr>
            <p:spPr bwMode="auto">
              <a:xfrm>
                <a:off x="2888" y="2818"/>
                <a:ext cx="0" cy="32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124" name="Text Box 121"/>
              <p:cNvSpPr txBox="1">
                <a:spLocks noChangeArrowheads="1"/>
              </p:cNvSpPr>
              <p:nvPr/>
            </p:nvSpPr>
            <p:spPr bwMode="auto">
              <a:xfrm>
                <a:off x="2678" y="2818"/>
                <a:ext cx="209" cy="21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sz="14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N</a:t>
                </a:r>
                <a:r>
                  <a:rPr sz="1400" baseline="-25000">
                    <a:solidFill>
                      <a:srgbClr val="000000"/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87" name="Text Box 122"/>
            <p:cNvSpPr txBox="1">
              <a:spLocks noChangeArrowheads="1"/>
            </p:cNvSpPr>
            <p:nvPr/>
          </p:nvSpPr>
          <p:spPr bwMode="auto">
            <a:xfrm>
              <a:off x="2853914" y="4328400"/>
              <a:ext cx="377069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O</a:t>
              </a:r>
              <a:r>
                <a:rPr sz="1400" baseline="-250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8" name="Freeform 123"/>
            <p:cNvSpPr>
              <a:spLocks/>
            </p:cNvSpPr>
            <p:nvPr/>
          </p:nvSpPr>
          <p:spPr bwMode="auto">
            <a:xfrm>
              <a:off x="2534705" y="3282232"/>
              <a:ext cx="1324161" cy="1054093"/>
            </a:xfrm>
            <a:custGeom>
              <a:avLst/>
              <a:gdLst>
                <a:gd name="T0" fmla="*/ 2147483647 w 736"/>
                <a:gd name="T1" fmla="*/ 0 h 664"/>
                <a:gd name="T2" fmla="*/ 2147483647 w 736"/>
                <a:gd name="T3" fmla="*/ 2147483647 h 664"/>
                <a:gd name="T4" fmla="*/ 2147483647 w 736"/>
                <a:gd name="T5" fmla="*/ 2147483647 h 664"/>
                <a:gd name="T6" fmla="*/ 2147483647 w 736"/>
                <a:gd name="T7" fmla="*/ 2147483647 h 664"/>
                <a:gd name="T8" fmla="*/ 0 w 736"/>
                <a:gd name="T9" fmla="*/ 2147483647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664"/>
                <a:gd name="T17" fmla="*/ 736 w 736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664">
                  <a:moveTo>
                    <a:pt x="735" y="0"/>
                  </a:moveTo>
                  <a:lnTo>
                    <a:pt x="736" y="336"/>
                  </a:lnTo>
                  <a:lnTo>
                    <a:pt x="292" y="336"/>
                  </a:lnTo>
                  <a:lnTo>
                    <a:pt x="292" y="664"/>
                  </a:lnTo>
                  <a:lnTo>
                    <a:pt x="0" y="664"/>
                  </a:lnTo>
                </a:path>
              </a:pathLst>
            </a:custGeom>
            <a:noFill/>
            <a:ln w="76200" cap="flat" cmpd="sng">
              <a:solidFill>
                <a:srgbClr val="FFCC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89" name="Line 124"/>
            <p:cNvSpPr>
              <a:spLocks noChangeShapeType="1"/>
            </p:cNvSpPr>
            <p:nvPr/>
          </p:nvSpPr>
          <p:spPr bwMode="auto">
            <a:xfrm flipH="1" flipV="1">
              <a:off x="2478937" y="2550402"/>
              <a:ext cx="714263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90" name="Text Box 125"/>
            <p:cNvSpPr txBox="1">
              <a:spLocks noChangeArrowheads="1"/>
            </p:cNvSpPr>
            <p:nvPr/>
          </p:nvSpPr>
          <p:spPr bwMode="auto">
            <a:xfrm>
              <a:off x="2853914" y="2176206"/>
              <a:ext cx="377069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O</a:t>
              </a:r>
              <a:r>
                <a:rPr sz="1400" baseline="-250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1" name="Line 126"/>
            <p:cNvSpPr>
              <a:spLocks noChangeShapeType="1"/>
            </p:cNvSpPr>
            <p:nvPr/>
          </p:nvSpPr>
          <p:spPr bwMode="auto">
            <a:xfrm flipH="1" flipV="1">
              <a:off x="2478937" y="3237779"/>
              <a:ext cx="714263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92" name="Text Box 127"/>
            <p:cNvSpPr txBox="1">
              <a:spLocks noChangeArrowheads="1"/>
            </p:cNvSpPr>
            <p:nvPr/>
          </p:nvSpPr>
          <p:spPr bwMode="auto">
            <a:xfrm>
              <a:off x="2853914" y="2895451"/>
              <a:ext cx="377069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O</a:t>
              </a:r>
              <a:r>
                <a:rPr sz="1400" baseline="-250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3" name="Line 128"/>
            <p:cNvSpPr>
              <a:spLocks noChangeShapeType="1"/>
            </p:cNvSpPr>
            <p:nvPr/>
          </p:nvSpPr>
          <p:spPr bwMode="auto">
            <a:xfrm flipV="1">
              <a:off x="6080824" y="2550402"/>
              <a:ext cx="714263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94" name="Text Box 129"/>
            <p:cNvSpPr txBox="1">
              <a:spLocks noChangeArrowheads="1"/>
            </p:cNvSpPr>
            <p:nvPr/>
          </p:nvSpPr>
          <p:spPr bwMode="auto">
            <a:xfrm>
              <a:off x="6167957" y="2176206"/>
              <a:ext cx="377069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O</a:t>
              </a:r>
              <a:r>
                <a:rPr sz="1400" baseline="-250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5" name="Freeform 131"/>
            <p:cNvSpPr>
              <a:spLocks/>
            </p:cNvSpPr>
            <p:nvPr/>
          </p:nvSpPr>
          <p:spPr bwMode="auto">
            <a:xfrm>
              <a:off x="5996257" y="2656763"/>
              <a:ext cx="874383" cy="1285875"/>
            </a:xfrm>
            <a:custGeom>
              <a:avLst/>
              <a:gdLst>
                <a:gd name="T0" fmla="*/ 0 w 486"/>
                <a:gd name="T1" fmla="*/ 2147483647 h 810"/>
                <a:gd name="T2" fmla="*/ 2147483647 w 486"/>
                <a:gd name="T3" fmla="*/ 0 h 810"/>
                <a:gd name="T4" fmla="*/ 0 60000 65536"/>
                <a:gd name="T5" fmla="*/ 0 60000 65536"/>
                <a:gd name="T6" fmla="*/ 0 w 486"/>
                <a:gd name="T7" fmla="*/ 0 h 810"/>
                <a:gd name="T8" fmla="*/ 486 w 486"/>
                <a:gd name="T9" fmla="*/ 810 h 8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" h="810">
                  <a:moveTo>
                    <a:pt x="0" y="810"/>
                  </a:moveTo>
                  <a:lnTo>
                    <a:pt x="486" y="0"/>
                  </a:lnTo>
                </a:path>
              </a:pathLst>
            </a:custGeom>
            <a:noFill/>
            <a:ln w="76200" cap="flat" cmpd="sng">
              <a:solidFill>
                <a:srgbClr val="33CCCC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96" name="Text Box 132"/>
            <p:cNvSpPr txBox="1">
              <a:spLocks noChangeArrowheads="1"/>
            </p:cNvSpPr>
            <p:nvPr/>
          </p:nvSpPr>
          <p:spPr bwMode="auto">
            <a:xfrm>
              <a:off x="4771362" y="3417168"/>
              <a:ext cx="436897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Ｈ</a:t>
              </a:r>
              <a:r>
                <a:rPr sz="1400" baseline="-250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2480736" y="3866429"/>
              <a:ext cx="719663" cy="361945"/>
            </a:xfrm>
            <a:custGeom>
              <a:avLst/>
              <a:gdLst>
                <a:gd name="T0" fmla="*/ 2147483647 w 400"/>
                <a:gd name="T1" fmla="*/ 2147483647 h 228"/>
                <a:gd name="T2" fmla="*/ 2147483647 w 400"/>
                <a:gd name="T3" fmla="*/ 2147483647 h 228"/>
                <a:gd name="T4" fmla="*/ 2147483647 w 400"/>
                <a:gd name="T5" fmla="*/ 0 h 228"/>
                <a:gd name="T6" fmla="*/ 0 w 400"/>
                <a:gd name="T7" fmla="*/ 2147483647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228"/>
                <a:gd name="T14" fmla="*/ 400 w 400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228">
                  <a:moveTo>
                    <a:pt x="400" y="228"/>
                  </a:moveTo>
                  <a:lnTo>
                    <a:pt x="242" y="228"/>
                  </a:lnTo>
                  <a:lnTo>
                    <a:pt x="242" y="0"/>
                  </a:lnTo>
                  <a:lnTo>
                    <a:pt x="0" y="1"/>
                  </a:lnTo>
                </a:path>
              </a:pathLst>
            </a:custGeom>
            <a:noFill/>
            <a:ln w="76200" cap="flat" cmpd="sng">
              <a:solidFill>
                <a:srgbClr val="33CCCC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98" name="Text Box 134"/>
            <p:cNvSpPr txBox="1">
              <a:spLocks noChangeArrowheads="1"/>
            </p:cNvSpPr>
            <p:nvPr/>
          </p:nvSpPr>
          <p:spPr bwMode="auto">
            <a:xfrm>
              <a:off x="5894014" y="3463211"/>
              <a:ext cx="436897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Ｈ</a:t>
              </a:r>
              <a:r>
                <a:rPr sz="1400" baseline="-250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9" name="Text Box 135"/>
            <p:cNvSpPr txBox="1">
              <a:spLocks noChangeArrowheads="1"/>
            </p:cNvSpPr>
            <p:nvPr/>
          </p:nvSpPr>
          <p:spPr bwMode="auto">
            <a:xfrm>
              <a:off x="2647920" y="3504051"/>
              <a:ext cx="436897" cy="345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Ｈ</a:t>
              </a:r>
              <a:r>
                <a:rPr sz="1400" baseline="-250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0" name="Freeform 136"/>
            <p:cNvSpPr>
              <a:spLocks/>
            </p:cNvSpPr>
            <p:nvPr/>
          </p:nvSpPr>
          <p:spPr bwMode="auto">
            <a:xfrm>
              <a:off x="5179455" y="3328275"/>
              <a:ext cx="1799" cy="538167"/>
            </a:xfrm>
            <a:custGeom>
              <a:avLst/>
              <a:gdLst>
                <a:gd name="T0" fmla="*/ 0 w 1"/>
                <a:gd name="T1" fmla="*/ 2147483647 h 339"/>
                <a:gd name="T2" fmla="*/ 2147483647 w 1"/>
                <a:gd name="T3" fmla="*/ 0 h 339"/>
                <a:gd name="T4" fmla="*/ 0 60000 65536"/>
                <a:gd name="T5" fmla="*/ 0 60000 65536"/>
                <a:gd name="T6" fmla="*/ 0 w 1"/>
                <a:gd name="T7" fmla="*/ 0 h 339"/>
                <a:gd name="T8" fmla="*/ 1 w 1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9">
                  <a:moveTo>
                    <a:pt x="0" y="339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rgbClr val="33CCCC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01" name="Picture 137" descr="imagesCA55ILDB"/>
            <p:cNvPicPr>
              <a:picLocks noChangeAspect="1" noChangeArrowheads="1"/>
            </p:cNvPicPr>
            <p:nvPr/>
          </p:nvPicPr>
          <p:blipFill>
            <a:blip r:embed="rId9" cstate="print"/>
            <a:srcRect t="14046" b="18695"/>
            <a:stretch>
              <a:fillRect/>
            </a:stretch>
          </p:blipFill>
          <p:spPr bwMode="auto">
            <a:xfrm>
              <a:off x="6865241" y="1622538"/>
              <a:ext cx="1892926" cy="1079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Text Box 138"/>
            <p:cNvSpPr txBox="1">
              <a:spLocks noChangeArrowheads="1"/>
            </p:cNvSpPr>
            <p:nvPr/>
          </p:nvSpPr>
          <p:spPr bwMode="auto">
            <a:xfrm>
              <a:off x="7845079" y="2340447"/>
              <a:ext cx="910658" cy="345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化學製品</a:t>
              </a:r>
            </a:p>
          </p:txBody>
        </p:sp>
        <p:cxnSp>
          <p:nvCxnSpPr>
            <p:cNvPr id="103" name="AutoShape 141"/>
            <p:cNvCxnSpPr>
              <a:cxnSpLocks noChangeShapeType="1"/>
            </p:cNvCxnSpPr>
            <p:nvPr/>
          </p:nvCxnSpPr>
          <p:spPr bwMode="auto">
            <a:xfrm rot="10800000">
              <a:off x="386529" y="3428288"/>
              <a:ext cx="6478711" cy="2120898"/>
            </a:xfrm>
            <a:prstGeom prst="bentConnector3">
              <a:avLst>
                <a:gd name="adj1" fmla="val 104000"/>
              </a:avLst>
            </a:prstGeom>
            <a:noFill/>
            <a:ln w="38100">
              <a:solidFill>
                <a:srgbClr val="9999CC"/>
              </a:solidFill>
              <a:prstDash val="sysDot"/>
              <a:miter lim="800000"/>
              <a:headEnd/>
              <a:tailEnd type="triangle" w="med" len="med"/>
            </a:ln>
          </p:spPr>
        </p:cxnSp>
        <p:cxnSp>
          <p:nvCxnSpPr>
            <p:cNvPr id="104" name="AutoShape 142"/>
            <p:cNvCxnSpPr>
              <a:cxnSpLocks noChangeShapeType="1"/>
            </p:cNvCxnSpPr>
            <p:nvPr/>
          </p:nvCxnSpPr>
          <p:spPr bwMode="auto">
            <a:xfrm rot="10800000">
              <a:off x="386529" y="2099550"/>
              <a:ext cx="6478711" cy="3449635"/>
            </a:xfrm>
            <a:prstGeom prst="bentConnector3">
              <a:avLst>
                <a:gd name="adj1" fmla="val 104000"/>
              </a:avLst>
            </a:prstGeom>
            <a:noFill/>
            <a:ln w="38100">
              <a:solidFill>
                <a:srgbClr val="9999CC"/>
              </a:solidFill>
              <a:prstDash val="sysDot"/>
              <a:miter lim="800000"/>
              <a:headEnd/>
              <a:tailEnd type="triangle" w="med" len="med"/>
            </a:ln>
          </p:spPr>
        </p:cxnSp>
        <p:sp>
          <p:nvSpPr>
            <p:cNvPr id="105" name="Text Box 143"/>
            <p:cNvSpPr txBox="1">
              <a:spLocks noChangeArrowheads="1"/>
            </p:cNvSpPr>
            <p:nvPr/>
          </p:nvSpPr>
          <p:spPr bwMode="auto">
            <a:xfrm>
              <a:off x="5589649" y="5222695"/>
              <a:ext cx="917567" cy="3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再生水</a:t>
              </a:r>
            </a:p>
          </p:txBody>
        </p:sp>
        <p:cxnSp>
          <p:nvCxnSpPr>
            <p:cNvPr id="106" name="AutoShape 144"/>
            <p:cNvCxnSpPr>
              <a:cxnSpLocks noChangeShapeType="1"/>
            </p:cNvCxnSpPr>
            <p:nvPr/>
          </p:nvCxnSpPr>
          <p:spPr bwMode="auto">
            <a:xfrm flipV="1">
              <a:off x="8758181" y="4526081"/>
              <a:ext cx="1799" cy="1263648"/>
            </a:xfrm>
            <a:prstGeom prst="bentConnector3">
              <a:avLst>
                <a:gd name="adj1" fmla="val 14400005"/>
              </a:avLst>
            </a:prstGeom>
            <a:noFill/>
            <a:ln w="38100">
              <a:solidFill>
                <a:srgbClr val="9999CC"/>
              </a:solidFill>
              <a:prstDash val="sysDot"/>
              <a:miter lim="800000"/>
              <a:headEnd/>
              <a:tailEnd type="triangle" w="med" len="med"/>
            </a:ln>
          </p:spPr>
        </p:cxnSp>
        <p:cxnSp>
          <p:nvCxnSpPr>
            <p:cNvPr id="107" name="AutoShape 145"/>
            <p:cNvCxnSpPr>
              <a:cxnSpLocks noChangeShapeType="1"/>
            </p:cNvCxnSpPr>
            <p:nvPr/>
          </p:nvCxnSpPr>
          <p:spPr bwMode="auto">
            <a:xfrm flipV="1">
              <a:off x="8758181" y="3308463"/>
              <a:ext cx="1799" cy="2481267"/>
            </a:xfrm>
            <a:prstGeom prst="bentConnector3">
              <a:avLst>
                <a:gd name="adj1" fmla="val 14400005"/>
              </a:avLst>
            </a:prstGeom>
            <a:noFill/>
            <a:ln w="38100">
              <a:solidFill>
                <a:srgbClr val="9999CC"/>
              </a:solidFill>
              <a:prstDash val="sysDot"/>
              <a:miter lim="800000"/>
              <a:headEnd/>
              <a:tailEnd type="triangle" w="med" len="med"/>
            </a:ln>
          </p:spPr>
        </p:cxnSp>
        <p:cxnSp>
          <p:nvCxnSpPr>
            <p:cNvPr id="108" name="AutoShape 146"/>
            <p:cNvCxnSpPr>
              <a:cxnSpLocks noChangeShapeType="1"/>
            </p:cNvCxnSpPr>
            <p:nvPr/>
          </p:nvCxnSpPr>
          <p:spPr bwMode="auto">
            <a:xfrm flipV="1">
              <a:off x="8758181" y="2162295"/>
              <a:ext cx="1799" cy="3627434"/>
            </a:xfrm>
            <a:prstGeom prst="bentConnector3">
              <a:avLst>
                <a:gd name="adj1" fmla="val 14400005"/>
              </a:avLst>
            </a:prstGeom>
            <a:noFill/>
            <a:ln w="38100">
              <a:solidFill>
                <a:srgbClr val="9999CC"/>
              </a:solidFill>
              <a:prstDash val="sysDot"/>
              <a:miter lim="800000"/>
              <a:headEnd/>
              <a:tailEnd type="triangle" w="med" len="med"/>
            </a:ln>
          </p:spPr>
        </p:cxnSp>
        <p:cxnSp>
          <p:nvCxnSpPr>
            <p:cNvPr id="109" name="AutoShape 147"/>
            <p:cNvCxnSpPr>
              <a:cxnSpLocks noChangeShapeType="1"/>
            </p:cNvCxnSpPr>
            <p:nvPr/>
          </p:nvCxnSpPr>
          <p:spPr bwMode="auto">
            <a:xfrm rot="10800000">
              <a:off x="438712" y="4788768"/>
              <a:ext cx="6426528" cy="760418"/>
            </a:xfrm>
            <a:prstGeom prst="bentConnector3">
              <a:avLst>
                <a:gd name="adj1" fmla="val 105065"/>
              </a:avLst>
            </a:prstGeom>
            <a:noFill/>
            <a:ln w="38100">
              <a:solidFill>
                <a:srgbClr val="9999CC"/>
              </a:solidFill>
              <a:prstDash val="sysDot"/>
              <a:miter lim="800000"/>
              <a:headEnd/>
              <a:tailEnd type="triangle" w="med" len="med"/>
            </a:ln>
          </p:spPr>
        </p:cxnSp>
        <p:sp>
          <p:nvSpPr>
            <p:cNvPr id="110" name="Text Box 148"/>
            <p:cNvSpPr txBox="1">
              <a:spLocks noChangeArrowheads="1"/>
            </p:cNvSpPr>
            <p:nvPr/>
          </p:nvSpPr>
          <p:spPr bwMode="auto">
            <a:xfrm>
              <a:off x="8704436" y="4923132"/>
              <a:ext cx="458776" cy="85640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sz="14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再生水</a:t>
              </a:r>
            </a:p>
          </p:txBody>
        </p:sp>
        <p:sp>
          <p:nvSpPr>
            <p:cNvPr id="111" name="Freeform 136"/>
            <p:cNvSpPr>
              <a:spLocks/>
            </p:cNvSpPr>
            <p:nvPr/>
          </p:nvSpPr>
          <p:spPr bwMode="auto">
            <a:xfrm>
              <a:off x="5537480" y="3333033"/>
              <a:ext cx="1799" cy="538167"/>
            </a:xfrm>
            <a:custGeom>
              <a:avLst/>
              <a:gdLst>
                <a:gd name="T0" fmla="*/ 0 w 1"/>
                <a:gd name="T1" fmla="*/ 2147483647 h 339"/>
                <a:gd name="T2" fmla="*/ 2147483647 w 1"/>
                <a:gd name="T3" fmla="*/ 0 h 339"/>
                <a:gd name="T4" fmla="*/ 0 60000 65536"/>
                <a:gd name="T5" fmla="*/ 0 60000 65536"/>
                <a:gd name="T6" fmla="*/ 0 w 1"/>
                <a:gd name="T7" fmla="*/ 0 h 339"/>
                <a:gd name="T8" fmla="*/ 1 w 1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9">
                  <a:moveTo>
                    <a:pt x="0" y="339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rgbClr val="00808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12" name="Text Box 132"/>
            <p:cNvSpPr txBox="1">
              <a:spLocks noChangeArrowheads="1"/>
            </p:cNvSpPr>
            <p:nvPr/>
          </p:nvSpPr>
          <p:spPr bwMode="auto">
            <a:xfrm>
              <a:off x="5604391" y="3244126"/>
              <a:ext cx="341497" cy="724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sz="12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燃</a:t>
              </a:r>
            </a:p>
            <a:p>
              <a:pPr algn="r"/>
              <a:r>
                <a:rPr sz="12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料</a:t>
              </a:r>
            </a:p>
            <a:p>
              <a:pPr algn="r"/>
              <a:r>
                <a:rPr sz="1200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氣</a:t>
              </a: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2175704" y="5644427"/>
              <a:ext cx="4421367" cy="115866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4BACC6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sz="2000" b="1" kern="0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能資源鏈結量</a:t>
              </a:r>
              <a:r>
                <a:rPr sz="2000" b="1" kern="0" dirty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200</a:t>
              </a:r>
              <a:r>
                <a:rPr sz="2000" b="1" kern="0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萬公噸/年</a:t>
              </a:r>
            </a:p>
            <a:p>
              <a:r>
                <a:rPr sz="2000" b="1" kern="0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節省燃料油耗用量</a:t>
              </a:r>
              <a:r>
                <a:rPr sz="2000" b="1" kern="0" dirty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12.2</a:t>
              </a:r>
              <a:r>
                <a:rPr sz="2000" b="1" kern="0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萬公秉</a:t>
              </a:r>
            </a:p>
            <a:p>
              <a:r>
                <a:rPr sz="2000" b="1" kern="0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減少二氧化碳排放量</a:t>
              </a:r>
              <a:r>
                <a:rPr sz="2000" b="1" kern="0" dirty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37.8</a:t>
              </a:r>
              <a:r>
                <a:rPr sz="2000" b="1" kern="0" dirty="0">
                  <a:solidFill>
                    <a:prstClr val="black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萬公噸</a:t>
              </a: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150758" y="5656902"/>
              <a:ext cx="1944216" cy="1210448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sz="2800" dirty="0" err="1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能資源</a:t>
              </a:r>
              <a:endParaRPr sz="2800" dirty="0">
                <a:solidFill>
                  <a:srgbClr val="FFFF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  <a:p>
              <a:pPr algn="ctr"/>
              <a:r>
                <a:rPr sz="2800" dirty="0" err="1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整合成效</a:t>
              </a:r>
              <a:endParaRPr sz="2800" dirty="0">
                <a:solidFill>
                  <a:srgbClr val="FFFF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15" name="Picture 13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65241" y="5178549"/>
              <a:ext cx="1892926" cy="122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 Box 140"/>
            <p:cNvSpPr txBox="1">
              <a:spLocks noChangeArrowheads="1"/>
            </p:cNvSpPr>
            <p:nvPr/>
          </p:nvSpPr>
          <p:spPr bwMode="auto">
            <a:xfrm>
              <a:off x="7622688" y="6043173"/>
              <a:ext cx="1080185" cy="31905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ctr" anchorCtr="1">
              <a:spAutoFit/>
            </a:bodyPr>
            <a:lstStyle/>
            <a:p>
              <a:r>
                <a:rPr sz="1200" dirty="0" err="1">
                  <a:solidFill>
                    <a:srgbClr val="000000"/>
                  </a:solidFill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廢水處理廠</a:t>
              </a:r>
              <a:endParaRPr sz="1200" dirty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135" name="文字方塊 134"/>
          <p:cNvSpPr txBox="1"/>
          <p:nvPr/>
        </p:nvSpPr>
        <p:spPr>
          <a:xfrm>
            <a:off x="173702" y="1142198"/>
            <a:ext cx="8862800" cy="707652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>
              <a:buFont typeface="Wingdings"/>
              <a:buChar char="n"/>
            </a:pPr>
            <a:r>
              <a:rPr sz="2000" dirty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鋼鐵業及石化業為</a:t>
            </a:r>
            <a:r>
              <a:rPr sz="2000" b="1" kern="0" dirty="0" err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能資源整合最佳化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模式，促進廢熱</a:t>
            </a:r>
            <a:r>
              <a:rPr sz="2000" b="1" kern="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蒸汽</a:t>
            </a:r>
            <a:r>
              <a:rPr sz="2000" b="1" kern="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永續循環利用</a:t>
            </a:r>
            <a:r>
              <a:rPr sz="2000" b="1" kern="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。</a:t>
            </a:r>
          </a:p>
          <a:p>
            <a:pPr>
              <a:buFont typeface="Wingdings"/>
              <a:buChar char="n"/>
            </a:pPr>
            <a:r>
              <a:rPr sz="2000" b="1" kern="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sz="2000" b="1" kern="0" dirty="0" err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煉鋼及石油煉製過程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產生之</a:t>
            </a:r>
            <a:r>
              <a:rPr sz="2000" b="1" kern="0" dirty="0" err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工業氣體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及</a:t>
            </a:r>
            <a:r>
              <a:rPr sz="2000" b="1" kern="0" dirty="0" err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廢棄資源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，可</a:t>
            </a:r>
            <a:r>
              <a:rPr sz="2000" b="1" kern="0" dirty="0" err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供應鄰近廠商</a:t>
            </a:r>
            <a:r>
              <a:rPr sz="2000" b="1" kern="0" dirty="0" err="1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使用</a:t>
            </a:r>
            <a:r>
              <a:rPr sz="2000" b="1" kern="0" dirty="0">
                <a:solidFill>
                  <a:prstClr val="black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。</a:t>
            </a:r>
            <a:endParaRPr sz="2000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="" xmlns:a16="http://schemas.microsoft.com/office/drawing/2014/main" id="{7C562D3D-B94E-4FDA-BD4B-A919DD80D0A3}"/>
              </a:ext>
            </a:extLst>
          </p:cNvPr>
          <p:cNvSpPr/>
          <p:nvPr/>
        </p:nvSpPr>
        <p:spPr bwMode="gray">
          <a:xfrm>
            <a:off x="0" y="640216"/>
            <a:ext cx="9144000" cy="523220"/>
          </a:xfrm>
          <a:prstGeom prst="rect">
            <a:avLst/>
          </a:prstGeom>
          <a:gradFill flip="none" rotWithShape="1">
            <a:gsLst>
              <a:gs pos="0">
                <a:srgbClr val="000078"/>
              </a:gs>
              <a:gs pos="48000">
                <a:srgbClr val="00B0F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全國</a:t>
            </a:r>
            <a:r>
              <a:rPr lang="zh-TW" altLang="en-US" sz="2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循環專區試點計畫推動策略</a:t>
            </a:r>
          </a:p>
        </p:txBody>
      </p:sp>
    </p:spTree>
    <p:extLst>
      <p:ext uri="{BB962C8B-B14F-4D97-AF65-F5344CB8AC3E}">
        <p14:creationId xmlns:p14="http://schemas.microsoft.com/office/powerpoint/2010/main" val="266167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9" y="3374561"/>
            <a:ext cx="1580423" cy="101309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75728" y="660154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58675" y="38576"/>
            <a:ext cx="6729757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四、車輛電動化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(1/13)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0906" y="1060771"/>
            <a:ext cx="2064830" cy="3794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6222" tIns="43111" rIns="86222" bIns="43111">
            <a:spAutoFit/>
          </a:bodyPr>
          <a:lstStyle/>
          <a:p>
            <a:pPr algn="ctr" defTabSz="862254">
              <a:spcBef>
                <a:spcPct val="0"/>
              </a:spcBef>
              <a:defRPr/>
            </a:pPr>
            <a:r>
              <a:rPr lang="zh-TW" altLang="en-US" sz="19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電動公車</a:t>
            </a:r>
          </a:p>
        </p:txBody>
      </p:sp>
      <p:sp>
        <p:nvSpPr>
          <p:cNvPr id="8" name="矩形 7"/>
          <p:cNvSpPr/>
          <p:nvPr/>
        </p:nvSpPr>
        <p:spPr>
          <a:xfrm>
            <a:off x="155219" y="2869844"/>
            <a:ext cx="2064830" cy="379452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rgbClr val="66FF33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6222" tIns="43111" rIns="86222" bIns="43111">
            <a:spAutoFit/>
          </a:bodyPr>
          <a:lstStyle/>
          <a:p>
            <a:pPr algn="ctr" defTabSz="862254">
              <a:spcBef>
                <a:spcPct val="0"/>
              </a:spcBef>
              <a:defRPr/>
            </a:pPr>
            <a:r>
              <a:rPr lang="zh-TW" altLang="en-US" sz="19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電動汽車</a:t>
            </a:r>
          </a:p>
        </p:txBody>
      </p:sp>
      <p:sp>
        <p:nvSpPr>
          <p:cNvPr id="9" name="矩形 8"/>
          <p:cNvSpPr/>
          <p:nvPr/>
        </p:nvSpPr>
        <p:spPr>
          <a:xfrm>
            <a:off x="229259" y="4790038"/>
            <a:ext cx="2064830" cy="379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6222" tIns="43111" rIns="86222" bIns="43111">
            <a:spAutoFit/>
          </a:bodyPr>
          <a:lstStyle/>
          <a:p>
            <a:pPr algn="ctr" defTabSz="862254">
              <a:spcBef>
                <a:spcPct val="0"/>
              </a:spcBef>
              <a:defRPr/>
            </a:pPr>
            <a:r>
              <a:rPr lang="zh-TW" altLang="en-US" sz="19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電動機車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96833" y="431388"/>
            <a:ext cx="2818981" cy="5105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國產化現況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及目標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411761" y="1037456"/>
            <a:ext cx="6552728" cy="1651597"/>
          </a:xfrm>
          <a:prstGeom prst="round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420212" y="2847795"/>
            <a:ext cx="6552728" cy="1712785"/>
          </a:xfrm>
          <a:prstGeom prst="roundRect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420279" y="4726417"/>
            <a:ext cx="6552728" cy="1942943"/>
          </a:xfrm>
          <a:prstGeom prst="roundRect">
            <a:avLst/>
          </a:prstGeom>
          <a:noFill/>
          <a:ln w="15875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54694" y="1094277"/>
            <a:ext cx="6509795" cy="1643806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國產化現況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：國內部分車廠達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附加價值率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，除動力電池外，關鍵零組件如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動力馬達、控制器及空調系統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等均已國產化。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預期目標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：透過產創平台計畫，推動車廠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與國際大廠技術合作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，導入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日本電池組及管理系統技術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歐洲馬達及控制器技術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，提升國產化及產品性能品質，預計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開發量產上市。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63212" y="2913366"/>
            <a:ext cx="6509795" cy="1643806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國產化現況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：國內車廠除動力電池芯外，關鍵零組件如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電池組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電池管理系統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動力馬達、控制系統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等均已國產化。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預期目標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：國內車廠積極投入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純電與插電式混和動力系統技術車型研發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，並結合更完整的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智慧科技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，以滿足消費者不同使用需求及提升產品附加價值，預計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年底完成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開發量產上市。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48393" b="61678"/>
          <a:stretch/>
        </p:blipFill>
        <p:spPr>
          <a:xfrm>
            <a:off x="395536" y="1628800"/>
            <a:ext cx="1512168" cy="8106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454693" y="4802416"/>
            <a:ext cx="6509795" cy="1866944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國產化現況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推動國內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中華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睿能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光陽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台灣山葉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等國內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家車廠開發各式性能電動機車，累積銷量超過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輛。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一般組件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車身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轉向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煞車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避震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等系統組件可自主供應。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關鍵組件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電池組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電池芯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馬達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含控制器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已建立供應鏈。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預期目標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規劃於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107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年推動新增電動機車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22.6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萬輛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，鼓勵提升國內關鍵組件量產供應能量。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2" descr="D:\02 電動機車相關公文\20130903_方副局長需求資料\mo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6" y="5373216"/>
            <a:ext cx="857569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59" name="Text Box 77"/>
          <p:cNvSpPr txBox="1">
            <a:spLocks noChangeArrowheads="1"/>
          </p:cNvSpPr>
          <p:nvPr/>
        </p:nvSpPr>
        <p:spPr bwMode="auto">
          <a:xfrm>
            <a:off x="6019275" y="1783480"/>
            <a:ext cx="1975731" cy="861774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4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14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車載資通訊</a:t>
            </a:r>
            <a:endParaRPr lang="en-US" altLang="zh-TW" sz="1400" b="1" u="sng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車載機</a:t>
            </a:r>
            <a:r>
              <a:rPr lang="en-US" altLang="zh-TW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00FF"/>
                </a:solidFill>
                <a:ea typeface="標楷體" pitchFamily="65" charset="-120"/>
              </a:rPr>
              <a:t>怡利電</a:t>
            </a:r>
          </a:p>
          <a:p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數位監控系統</a:t>
            </a:r>
            <a:r>
              <a:rPr lang="en-US" altLang="zh-TW" sz="1200" dirty="0">
                <a:solidFill>
                  <a:srgbClr val="0000FF"/>
                </a:solidFill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00FF"/>
                </a:solidFill>
                <a:ea typeface="標楷體" pitchFamily="65" charset="-120"/>
              </a:rPr>
              <a:t>北圜</a:t>
            </a:r>
          </a:p>
          <a:p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數位式行車記錄器</a:t>
            </a:r>
            <a:r>
              <a:rPr lang="en-US" altLang="zh-TW" sz="1200" dirty="0">
                <a:solidFill>
                  <a:srgbClr val="0000FF"/>
                </a:solidFill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00FF"/>
                </a:solidFill>
                <a:ea typeface="標楷體" pitchFamily="65" charset="-120"/>
              </a:rPr>
              <a:t>捷世林</a:t>
            </a:r>
          </a:p>
        </p:txBody>
      </p:sp>
      <p:pic>
        <p:nvPicPr>
          <p:cNvPr id="43215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20944" r="18362" b="18774"/>
          <a:stretch>
            <a:fillRect/>
          </a:stretch>
        </p:blipFill>
        <p:spPr bwMode="auto">
          <a:xfrm>
            <a:off x="2389020" y="2660385"/>
            <a:ext cx="4412948" cy="23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1" name="Line 75"/>
          <p:cNvSpPr>
            <a:spLocks noChangeShapeType="1"/>
          </p:cNvSpPr>
          <p:nvPr/>
        </p:nvSpPr>
        <p:spPr bwMode="auto">
          <a:xfrm flipH="1">
            <a:off x="5744053" y="2660385"/>
            <a:ext cx="713703" cy="261872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2132" name="Line 76"/>
          <p:cNvSpPr>
            <a:spLocks noChangeShapeType="1"/>
          </p:cNvSpPr>
          <p:nvPr/>
        </p:nvSpPr>
        <p:spPr bwMode="auto">
          <a:xfrm flipV="1">
            <a:off x="2717028" y="4519298"/>
            <a:ext cx="919142" cy="1492190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2135" name="Line 79"/>
          <p:cNvSpPr>
            <a:spLocks noChangeShapeType="1"/>
          </p:cNvSpPr>
          <p:nvPr/>
        </p:nvSpPr>
        <p:spPr bwMode="auto">
          <a:xfrm flipH="1">
            <a:off x="4164227" y="4519298"/>
            <a:ext cx="111209" cy="1492190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2136" name="Text Box 80"/>
          <p:cNvSpPr txBox="1">
            <a:spLocks noChangeArrowheads="1"/>
          </p:cNvSpPr>
          <p:nvPr/>
        </p:nvSpPr>
        <p:spPr bwMode="auto">
          <a:xfrm>
            <a:off x="3154897" y="5994118"/>
            <a:ext cx="2428298" cy="677108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kumimoji="1" sz="1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5.</a:t>
            </a:r>
            <a:r>
              <a:rPr lang="zh-TW" altLang="en-US" dirty="0"/>
              <a:t>制動總成</a:t>
            </a:r>
          </a:p>
          <a:p>
            <a:pPr>
              <a:spcBef>
                <a:spcPts val="0"/>
              </a:spcBef>
            </a:pPr>
            <a:r>
              <a:rPr lang="zh-TW" altLang="en-US" sz="1200" b="0" dirty="0"/>
              <a:t>制動系統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慧國</a:t>
            </a:r>
            <a:r>
              <a:rPr lang="en-US" altLang="zh-TW" sz="1200" b="0" dirty="0"/>
              <a:t>/</a:t>
            </a:r>
            <a:r>
              <a:rPr lang="zh-TW" altLang="en-US" sz="1200" b="0" dirty="0"/>
              <a:t>三益制動</a:t>
            </a:r>
            <a:endParaRPr lang="en-US" altLang="zh-TW" sz="1200" b="0" dirty="0"/>
          </a:p>
          <a:p>
            <a:pPr>
              <a:spcBef>
                <a:spcPts val="0"/>
              </a:spcBef>
            </a:pPr>
            <a:r>
              <a:rPr lang="zh-TW" altLang="en-US" sz="1200" b="0" dirty="0"/>
              <a:t>空壓機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岩田友嘉</a:t>
            </a:r>
          </a:p>
        </p:txBody>
      </p:sp>
      <p:sp>
        <p:nvSpPr>
          <p:cNvPr id="432139" name="Text Box 83"/>
          <p:cNvSpPr txBox="1">
            <a:spLocks noChangeArrowheads="1"/>
          </p:cNvSpPr>
          <p:nvPr/>
        </p:nvSpPr>
        <p:spPr bwMode="auto">
          <a:xfrm>
            <a:off x="6324965" y="3087202"/>
            <a:ext cx="1701899" cy="104644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kumimoji="1" sz="1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8.</a:t>
            </a:r>
            <a:r>
              <a:rPr lang="zh-TW" altLang="en-US" dirty="0"/>
              <a:t>轉向總成</a:t>
            </a:r>
          </a:p>
          <a:p>
            <a:pPr>
              <a:spcBef>
                <a:spcPts val="0"/>
              </a:spcBef>
            </a:pPr>
            <a:r>
              <a:rPr lang="zh-TW" altLang="en-US" sz="1200" b="0" dirty="0"/>
              <a:t>轉向器總成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六和</a:t>
            </a:r>
          </a:p>
          <a:p>
            <a:pPr>
              <a:spcBef>
                <a:spcPts val="0"/>
              </a:spcBef>
            </a:pPr>
            <a:r>
              <a:rPr lang="zh-TW" altLang="en-US" sz="1200" b="0" dirty="0"/>
              <a:t>方向機馬達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利電</a:t>
            </a:r>
          </a:p>
          <a:p>
            <a:pPr>
              <a:spcBef>
                <a:spcPts val="0"/>
              </a:spcBef>
            </a:pPr>
            <a:r>
              <a:rPr lang="zh-TW" altLang="en-US" sz="1200" b="0" dirty="0"/>
              <a:t>電子動力方向盤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協祥</a:t>
            </a:r>
          </a:p>
          <a:p>
            <a:pPr>
              <a:spcBef>
                <a:spcPts val="0"/>
              </a:spcBef>
            </a:pPr>
            <a:r>
              <a:rPr lang="zh-TW" altLang="en-US" sz="1200" b="0" dirty="0"/>
              <a:t>方向盤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全興</a:t>
            </a:r>
          </a:p>
        </p:txBody>
      </p:sp>
      <p:sp>
        <p:nvSpPr>
          <p:cNvPr id="432142" name="Text Box 86"/>
          <p:cNvSpPr txBox="1">
            <a:spLocks noChangeArrowheads="1"/>
          </p:cNvSpPr>
          <p:nvPr/>
        </p:nvSpPr>
        <p:spPr bwMode="auto">
          <a:xfrm>
            <a:off x="6324965" y="4774754"/>
            <a:ext cx="1943100" cy="584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400" b="1" dirty="0">
                <a:solidFill>
                  <a:srgbClr val="0033CC"/>
                </a:solidFill>
                <a:latin typeface="Calibri" pitchFamily="34" charset="0"/>
                <a:ea typeface="標楷體" pitchFamily="65" charset="-120"/>
              </a:rPr>
              <a:t>7.</a:t>
            </a:r>
            <a:r>
              <a:rPr lang="zh-TW" altLang="en-US" sz="1400" b="1" u="sng" dirty="0">
                <a:solidFill>
                  <a:srgbClr val="0033CC"/>
                </a:solidFill>
                <a:latin typeface="Calibri" pitchFamily="34" charset="0"/>
                <a:ea typeface="標楷體" pitchFamily="65" charset="-120"/>
              </a:rPr>
              <a:t>車架總成  </a:t>
            </a:r>
            <a:endParaRPr lang="en-US" altLang="zh-TW" sz="1400" b="1" u="sng" dirty="0">
              <a:solidFill>
                <a:srgbClr val="0033CC"/>
              </a:solidFill>
              <a:latin typeface="Calibri" pitchFamily="34" charset="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縱梁、橫梁</a:t>
            </a:r>
            <a:r>
              <a:rPr lang="zh-TW" altLang="en-US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：江申</a:t>
            </a:r>
            <a:endParaRPr lang="zh-TW" altLang="zh-TW" sz="1200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2143" name="Text Box 87"/>
          <p:cNvSpPr txBox="1">
            <a:spLocks noChangeArrowheads="1"/>
          </p:cNvSpPr>
          <p:nvPr/>
        </p:nvSpPr>
        <p:spPr bwMode="auto">
          <a:xfrm>
            <a:off x="5804949" y="6000777"/>
            <a:ext cx="2165350" cy="846386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kumimoji="1" sz="1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6.</a:t>
            </a:r>
            <a:r>
              <a:rPr lang="zh-TW" altLang="en-US" dirty="0"/>
              <a:t>驅動</a:t>
            </a:r>
            <a:r>
              <a:rPr lang="en-US" altLang="zh-TW" dirty="0"/>
              <a:t>/</a:t>
            </a:r>
            <a:r>
              <a:rPr lang="zh-TW" altLang="en-US" dirty="0"/>
              <a:t>非驅動軸總成</a:t>
            </a:r>
          </a:p>
          <a:p>
            <a:r>
              <a:rPr lang="zh-TW" altLang="en-US" b="0" dirty="0"/>
              <a:t>我國無廠商產製，採用國際大廠如</a:t>
            </a:r>
            <a:r>
              <a:rPr lang="en-US" altLang="zh-TW" b="0" dirty="0"/>
              <a:t>ZF</a:t>
            </a:r>
            <a:r>
              <a:rPr lang="zh-TW" altLang="en-US" b="0" dirty="0"/>
              <a:t>等零件</a:t>
            </a:r>
          </a:p>
        </p:txBody>
      </p:sp>
      <p:sp>
        <p:nvSpPr>
          <p:cNvPr id="432144" name="Text Box 88"/>
          <p:cNvSpPr txBox="1">
            <a:spLocks noChangeArrowheads="1"/>
          </p:cNvSpPr>
          <p:nvPr/>
        </p:nvSpPr>
        <p:spPr bwMode="auto">
          <a:xfrm>
            <a:off x="3154897" y="1671772"/>
            <a:ext cx="2360999" cy="677108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kumimoji="1" sz="1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動力系統</a:t>
            </a:r>
            <a:r>
              <a:rPr lang="en-US" altLang="zh-TW" dirty="0"/>
              <a:t>(</a:t>
            </a:r>
            <a:r>
              <a:rPr lang="zh-TW" altLang="en-US" dirty="0"/>
              <a:t>馬達</a:t>
            </a:r>
            <a:r>
              <a:rPr lang="en-US" altLang="zh-TW" dirty="0"/>
              <a:t>+</a:t>
            </a:r>
            <a:r>
              <a:rPr lang="zh-TW" altLang="en-US" dirty="0"/>
              <a:t>控制器</a:t>
            </a:r>
            <a:r>
              <a:rPr lang="en-US" altLang="zh-TW" dirty="0"/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1200" b="0" u="sng" dirty="0"/>
              <a:t>馬達總成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富田</a:t>
            </a:r>
            <a:r>
              <a:rPr lang="en-US" altLang="zh-TW" sz="1200" b="0" dirty="0"/>
              <a:t>/</a:t>
            </a:r>
            <a:r>
              <a:rPr lang="zh-TW" altLang="en-US" sz="1200" b="0" dirty="0"/>
              <a:t>東元</a:t>
            </a:r>
            <a:r>
              <a:rPr lang="en-US" altLang="zh-TW" sz="1200" b="0" dirty="0"/>
              <a:t>/</a:t>
            </a:r>
            <a:r>
              <a:rPr lang="zh-TW" altLang="en-US" sz="1200" b="0" dirty="0"/>
              <a:t>利電</a:t>
            </a:r>
            <a:r>
              <a:rPr lang="en-US" altLang="zh-TW" sz="1200" b="0" dirty="0"/>
              <a:t>/</a:t>
            </a:r>
            <a:r>
              <a:rPr lang="zh-TW" altLang="en-US" sz="1200" b="0" dirty="0"/>
              <a:t>晟昌</a:t>
            </a:r>
            <a:endParaRPr lang="en-US" altLang="zh-TW" sz="1200" b="0" dirty="0"/>
          </a:p>
          <a:p>
            <a:pPr>
              <a:spcBef>
                <a:spcPts val="0"/>
              </a:spcBef>
            </a:pPr>
            <a:r>
              <a:rPr lang="zh-TW" altLang="en-US" sz="1200" b="0" u="sng" dirty="0"/>
              <a:t>控制器</a:t>
            </a:r>
            <a:r>
              <a:rPr lang="en-US" altLang="zh-TW" sz="1200" b="0" dirty="0"/>
              <a:t>:</a:t>
            </a:r>
            <a:r>
              <a:rPr lang="zh-TW" altLang="en-US" sz="1200" b="0" dirty="0"/>
              <a:t>利佳</a:t>
            </a:r>
            <a:r>
              <a:rPr lang="en-US" altLang="zh-TW" sz="1200" b="0" dirty="0"/>
              <a:t>/</a:t>
            </a:r>
            <a:r>
              <a:rPr lang="zh-TW" altLang="en-US" sz="1200" b="0" dirty="0"/>
              <a:t>東元</a:t>
            </a:r>
            <a:r>
              <a:rPr lang="en-US" altLang="zh-TW" sz="1200" b="0" dirty="0"/>
              <a:t>/</a:t>
            </a:r>
            <a:r>
              <a:rPr lang="zh-TW" altLang="en-US" sz="1200" b="0" dirty="0"/>
              <a:t>台達電</a:t>
            </a:r>
            <a:r>
              <a:rPr lang="en-US" altLang="zh-TW" sz="1200" b="0" dirty="0"/>
              <a:t>/</a:t>
            </a:r>
            <a:r>
              <a:rPr lang="zh-TW" altLang="en-US" sz="1200" b="0" dirty="0"/>
              <a:t>致茂</a:t>
            </a:r>
            <a:endParaRPr lang="en-US" altLang="zh-TW" sz="1200" b="0" dirty="0"/>
          </a:p>
        </p:txBody>
      </p:sp>
      <p:sp>
        <p:nvSpPr>
          <p:cNvPr id="432145" name="Text Box 89"/>
          <p:cNvSpPr txBox="1">
            <a:spLocks noChangeArrowheads="1"/>
          </p:cNvSpPr>
          <p:nvPr/>
        </p:nvSpPr>
        <p:spPr bwMode="auto">
          <a:xfrm>
            <a:off x="35496" y="1826821"/>
            <a:ext cx="3003270" cy="738664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kumimoji="1" sz="1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2.</a:t>
            </a:r>
            <a:r>
              <a:rPr lang="zh-TW" altLang="en-US" dirty="0"/>
              <a:t>電能系統</a:t>
            </a:r>
            <a:r>
              <a:rPr lang="en-US" altLang="zh-TW" dirty="0"/>
              <a:t>(</a:t>
            </a:r>
            <a:r>
              <a:rPr lang="zh-TW" altLang="en-US" dirty="0"/>
              <a:t>電池</a:t>
            </a:r>
            <a:r>
              <a:rPr lang="en-US" altLang="zh-TW" dirty="0"/>
              <a:t>+</a:t>
            </a:r>
            <a:r>
              <a:rPr lang="zh-TW" altLang="en-US" dirty="0"/>
              <a:t>管理器</a:t>
            </a:r>
            <a:r>
              <a:rPr lang="en-US" altLang="zh-TW" dirty="0"/>
              <a:t>)</a:t>
            </a:r>
          </a:p>
          <a:p>
            <a:pPr>
              <a:spcBef>
                <a:spcPts val="0"/>
              </a:spcBef>
            </a:pPr>
            <a:r>
              <a:rPr lang="zh-TW" altLang="en-US" b="0" u="sng" dirty="0"/>
              <a:t>電池芯</a:t>
            </a:r>
            <a:r>
              <a:rPr lang="en-US" altLang="zh-TW" b="0" dirty="0"/>
              <a:t>:</a:t>
            </a:r>
            <a:r>
              <a:rPr lang="zh-TW" altLang="en-US" b="0" dirty="0"/>
              <a:t>有量</a:t>
            </a:r>
            <a:r>
              <a:rPr lang="en-US" altLang="zh-TW" b="0" dirty="0"/>
              <a:t>/</a:t>
            </a:r>
            <a:r>
              <a:rPr lang="zh-TW" altLang="en-US" b="0" dirty="0"/>
              <a:t>台達電</a:t>
            </a:r>
            <a:r>
              <a:rPr lang="en-US" altLang="zh-TW" b="0" dirty="0"/>
              <a:t>/</a:t>
            </a:r>
            <a:r>
              <a:rPr lang="zh-TW" altLang="en-US" b="0" dirty="0"/>
              <a:t>昇陽</a:t>
            </a:r>
            <a:r>
              <a:rPr lang="en-US" altLang="zh-TW" b="0" dirty="0"/>
              <a:t>/</a:t>
            </a:r>
            <a:r>
              <a:rPr lang="zh-TW" altLang="en-US" b="0" dirty="0"/>
              <a:t>長泓</a:t>
            </a:r>
            <a:r>
              <a:rPr lang="en-US" altLang="zh-TW" b="0" dirty="0"/>
              <a:t>/</a:t>
            </a:r>
          </a:p>
          <a:p>
            <a:pPr>
              <a:spcBef>
                <a:spcPts val="0"/>
              </a:spcBef>
            </a:pPr>
            <a:r>
              <a:rPr lang="zh-TW" altLang="en-US" b="0" u="sng" dirty="0"/>
              <a:t>模組</a:t>
            </a:r>
            <a:r>
              <a:rPr lang="en-US" altLang="zh-TW" b="0" dirty="0"/>
              <a:t>:</a:t>
            </a:r>
            <a:r>
              <a:rPr lang="zh-TW" altLang="en-US" b="0" dirty="0"/>
              <a:t>新普</a:t>
            </a:r>
            <a:r>
              <a:rPr lang="en-US" altLang="zh-TW" b="0" dirty="0"/>
              <a:t>/</a:t>
            </a:r>
            <a:r>
              <a:rPr lang="zh-TW" altLang="en-US" b="0" dirty="0"/>
              <a:t>車王電</a:t>
            </a:r>
            <a:endParaRPr lang="en-US" altLang="zh-TW" b="0" dirty="0"/>
          </a:p>
        </p:txBody>
      </p:sp>
      <p:sp>
        <p:nvSpPr>
          <p:cNvPr id="432156" name="Line 79"/>
          <p:cNvSpPr>
            <a:spLocks noChangeShapeType="1"/>
          </p:cNvSpPr>
          <p:nvPr/>
        </p:nvSpPr>
        <p:spPr bwMode="auto">
          <a:xfrm flipH="1" flipV="1">
            <a:off x="5020004" y="4301329"/>
            <a:ext cx="1689715" cy="1689556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2157" name="Line 82"/>
          <p:cNvSpPr>
            <a:spLocks noChangeShapeType="1"/>
          </p:cNvSpPr>
          <p:nvPr/>
        </p:nvSpPr>
        <p:spPr bwMode="auto">
          <a:xfrm flipH="1" flipV="1">
            <a:off x="4435045" y="2348879"/>
            <a:ext cx="460803" cy="617962"/>
          </a:xfrm>
          <a:prstGeom prst="line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2160" name="Line 76"/>
          <p:cNvSpPr>
            <a:spLocks noChangeShapeType="1"/>
          </p:cNvSpPr>
          <p:nvPr/>
        </p:nvSpPr>
        <p:spPr bwMode="auto">
          <a:xfrm flipH="1" flipV="1">
            <a:off x="2482850" y="4334633"/>
            <a:ext cx="386578" cy="636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2163" name="Line 82"/>
          <p:cNvSpPr>
            <a:spLocks noChangeShapeType="1"/>
          </p:cNvSpPr>
          <p:nvPr/>
        </p:nvSpPr>
        <p:spPr bwMode="auto">
          <a:xfrm flipH="1" flipV="1">
            <a:off x="1791710" y="2810085"/>
            <a:ext cx="2483726" cy="936346"/>
          </a:xfrm>
          <a:prstGeom prst="line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644165" y="5901785"/>
            <a:ext cx="2018358" cy="861774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4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4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減速器總成</a:t>
            </a:r>
            <a:endParaRPr lang="en-US" altLang="zh-TW" sz="1400" b="1" u="sng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殼體</a:t>
            </a:r>
            <a:r>
              <a:rPr lang="en-US" altLang="zh-TW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創遠</a:t>
            </a:r>
          </a:p>
          <a:p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齒輪箱</a:t>
            </a:r>
            <a:r>
              <a:rPr lang="en-US" altLang="zh-TW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國淵大</a:t>
            </a:r>
          </a:p>
          <a:p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減速器換檔機構組件</a:t>
            </a:r>
            <a:r>
              <a:rPr lang="en-US" altLang="zh-TW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倉佑</a:t>
            </a:r>
            <a:endParaRPr lang="en-US" altLang="zh-TW" sz="1200" b="1" u="sng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" name="圖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3030" r="10461" b="12289"/>
          <a:stretch/>
        </p:blipFill>
        <p:spPr bwMode="auto">
          <a:xfrm>
            <a:off x="4335136" y="751652"/>
            <a:ext cx="1117517" cy="8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i01.i.aliimg.com/img/pb/357/359/454/454359357_963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4" t="38054" r="33979" b="42890"/>
          <a:stretch/>
        </p:blipFill>
        <p:spPr bwMode="auto">
          <a:xfrm>
            <a:off x="3318376" y="823682"/>
            <a:ext cx="803189" cy="6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01.i.aliimg.com/img/pb/357/359/454/454359357_96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64139" r="63317" b="14435"/>
          <a:stretch/>
        </p:blipFill>
        <p:spPr bwMode="auto">
          <a:xfrm>
            <a:off x="762784" y="4811839"/>
            <a:ext cx="1308854" cy="9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173.225.177.125/images/file-en/NEPTECH-Bus-Frame.g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3828"/>
          <a:stretch/>
        </p:blipFill>
        <p:spPr bwMode="auto">
          <a:xfrm>
            <a:off x="536145" y="2810085"/>
            <a:ext cx="1676013" cy="13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33" name="Text Box 77"/>
          <p:cNvSpPr txBox="1">
            <a:spLocks noChangeArrowheads="1"/>
          </p:cNvSpPr>
          <p:nvPr/>
        </p:nvSpPr>
        <p:spPr bwMode="auto">
          <a:xfrm>
            <a:off x="60884" y="3903746"/>
            <a:ext cx="2372539" cy="861774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4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4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車身總成</a:t>
            </a:r>
            <a:endParaRPr lang="en-US" altLang="zh-TW" sz="1400" b="1" u="sng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頂蓋</a:t>
            </a:r>
            <a:r>
              <a:rPr lang="en-US" altLang="zh-TW" sz="1200" u="sng" dirty="0">
                <a:solidFill>
                  <a:srgbClr val="0000FF"/>
                </a:solidFill>
                <a:ea typeface="標楷體" pitchFamily="65" charset="-120"/>
              </a:rPr>
              <a:t>/</a:t>
            </a:r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側圍</a:t>
            </a:r>
            <a:r>
              <a:rPr lang="en-US" altLang="zh-TW" sz="1200" u="sng" dirty="0">
                <a:solidFill>
                  <a:srgbClr val="0000FF"/>
                </a:solidFill>
                <a:ea typeface="標楷體" pitchFamily="65" charset="-120"/>
              </a:rPr>
              <a:t>/</a:t>
            </a:r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車門</a:t>
            </a:r>
            <a:r>
              <a:rPr lang="en-US" altLang="zh-TW" sz="1200" u="sng" dirty="0">
                <a:solidFill>
                  <a:srgbClr val="0000FF"/>
                </a:solidFill>
                <a:ea typeface="標楷體" pitchFamily="65" charset="-120"/>
              </a:rPr>
              <a:t>/</a:t>
            </a:r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車身骨架</a:t>
            </a:r>
            <a:r>
              <a:rPr lang="en-US" altLang="zh-TW" sz="1200" dirty="0">
                <a:solidFill>
                  <a:srgbClr val="0000FF"/>
                </a:solidFill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00FF"/>
                </a:solidFill>
                <a:ea typeface="標楷體" pitchFamily="65" charset="-120"/>
              </a:rPr>
              <a:t>一加一</a:t>
            </a:r>
            <a:r>
              <a:rPr lang="en-US" altLang="zh-TW" sz="1200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  <a:p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前圍、後圍</a:t>
            </a:r>
            <a:r>
              <a:rPr lang="en-US" altLang="zh-TW" sz="1200" dirty="0">
                <a:solidFill>
                  <a:srgbClr val="0000FF"/>
                </a:solidFill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00FF"/>
                </a:solidFill>
                <a:ea typeface="標楷體" pitchFamily="65" charset="-120"/>
              </a:rPr>
              <a:t>聯翔</a:t>
            </a:r>
            <a:r>
              <a:rPr lang="en-US" altLang="zh-TW" sz="1200" dirty="0">
                <a:solidFill>
                  <a:srgbClr val="0000FF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srgbClr val="0000FF"/>
                </a:solidFill>
                <a:ea typeface="標楷體" pitchFamily="65" charset="-120"/>
              </a:rPr>
              <a:t>大千</a:t>
            </a:r>
            <a:endParaRPr lang="en-US" altLang="zh-TW" sz="1200" dirty="0">
              <a:solidFill>
                <a:srgbClr val="0000FF"/>
              </a:solidFill>
              <a:ea typeface="標楷體" pitchFamily="65" charset="-120"/>
            </a:endParaRPr>
          </a:p>
          <a:p>
            <a:r>
              <a:rPr lang="zh-TW" altLang="en-US" sz="1200" u="sng" dirty="0">
                <a:solidFill>
                  <a:srgbClr val="0000FF"/>
                </a:solidFill>
                <a:ea typeface="標楷體" pitchFamily="65" charset="-120"/>
              </a:rPr>
              <a:t>地板</a:t>
            </a:r>
            <a:r>
              <a:rPr lang="en-US" altLang="zh-TW" sz="1200" dirty="0">
                <a:solidFill>
                  <a:srgbClr val="0000FF"/>
                </a:solidFill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00FF"/>
                </a:solidFill>
                <a:ea typeface="標楷體" pitchFamily="65" charset="-120"/>
              </a:rPr>
              <a:t>千瑜</a:t>
            </a:r>
            <a:endParaRPr lang="en-US" altLang="zh-TW" sz="1200" dirty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30" name="Line 75"/>
          <p:cNvSpPr>
            <a:spLocks noChangeShapeType="1"/>
          </p:cNvSpPr>
          <p:nvPr/>
        </p:nvSpPr>
        <p:spPr bwMode="auto">
          <a:xfrm flipH="1" flipV="1">
            <a:off x="5358138" y="4133642"/>
            <a:ext cx="966827" cy="901606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2" name="Line 79"/>
          <p:cNvSpPr>
            <a:spLocks noChangeShapeType="1"/>
          </p:cNvSpPr>
          <p:nvPr/>
        </p:nvSpPr>
        <p:spPr bwMode="auto">
          <a:xfrm flipH="1">
            <a:off x="3830594" y="3717481"/>
            <a:ext cx="2627163" cy="459317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5" name="Picture 18" descr="http://www.sae.org/dlymagazineimages/web/516/14136_2190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54" y="2856945"/>
            <a:ext cx="1305026" cy="13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repairpal.com/images/managed/content_images/encyclopedia/CM_Brakes/ABS_Pump_Source_01.16.1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 r="21996" b="21156"/>
          <a:stretch/>
        </p:blipFill>
        <p:spPr bwMode="auto">
          <a:xfrm>
            <a:off x="4444729" y="4900898"/>
            <a:ext cx="1117517" cy="10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blogs.oregonstate.edu/kimparry/files/2012/10/disc-brake-assembly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4979"/>
          <a:stretch/>
        </p:blipFill>
        <p:spPr bwMode="auto">
          <a:xfrm>
            <a:off x="3276316" y="5058310"/>
            <a:ext cx="943515" cy="9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www.westernstartrucks.com/_Assets/Components/tandemaxle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0"/>
          <a:stretch/>
        </p:blipFill>
        <p:spPr bwMode="auto">
          <a:xfrm>
            <a:off x="6978035" y="5423503"/>
            <a:ext cx="1984527" cy="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http://jacen.jac.com.cn/images/chassis/chassis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53" y="4208488"/>
            <a:ext cx="2138688" cy="9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http://www.fk-shop.de/out/pictures/generated/product/1/2000_2000_75/fk_angel_eyes_scheinwerfer_vw_bus_t5_fkfsvw0101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18757" r="7393" b="21437"/>
          <a:stretch/>
        </p:blipFill>
        <p:spPr bwMode="auto">
          <a:xfrm>
            <a:off x="7152707" y="1028854"/>
            <a:ext cx="817592" cy="4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37" y="628864"/>
            <a:ext cx="679431" cy="8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2" descr="http://i00.i.aliimg.com/photo/v2/1626320118_2/2014_New_Mercedes_Benz_Sprinter_auto_side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18431" r="9074" b="17220"/>
          <a:stretch/>
        </p:blipFill>
        <p:spPr bwMode="auto">
          <a:xfrm>
            <a:off x="8456770" y="1775376"/>
            <a:ext cx="409489" cy="3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4" descr="http://www.create-eop.com.tw/self_pages/images/Bus_Truck_big.jpg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3050" r="86235" b="67011"/>
          <a:stretch/>
        </p:blipFill>
        <p:spPr bwMode="auto">
          <a:xfrm>
            <a:off x="7848742" y="2185784"/>
            <a:ext cx="1291783" cy="5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6" descr="http://media.bestofmicro.com/Y/V/491143/gallery/ensigma-iot_w_600.png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t="38352" r="57315" b="34067"/>
          <a:stretch/>
        </p:blipFill>
        <p:spPr bwMode="auto">
          <a:xfrm>
            <a:off x="7735509" y="1621961"/>
            <a:ext cx="635715" cy="6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0" descr="http://r1.masstransitmag.com/files/base/MASS/image/2014/11/16x9/320x180/TransitMirror_Control.5463c9bfcdb51.jpg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1209"/>
          <a:stretch/>
        </p:blipFill>
        <p:spPr bwMode="auto">
          <a:xfrm>
            <a:off x="8713993" y="823682"/>
            <a:ext cx="406082" cy="5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5816856" y="713848"/>
            <a:ext cx="2288236" cy="861774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4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14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其他零部件</a:t>
            </a:r>
            <a:r>
              <a:rPr lang="en-US" altLang="zh-TW" sz="14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包含空調</a:t>
            </a:r>
            <a:r>
              <a:rPr lang="en-US" altLang="zh-TW" sz="14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車燈組</a:t>
            </a:r>
            <a:r>
              <a:rPr lang="en-US" altLang="zh-TW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帝寶</a:t>
            </a:r>
          </a:p>
          <a:p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輪胎</a:t>
            </a:r>
            <a:r>
              <a:rPr lang="en-US" altLang="zh-TW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正新</a:t>
            </a:r>
          </a:p>
          <a:p>
            <a:r>
              <a:rPr lang="zh-TW" altLang="en-US" sz="1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座椅</a:t>
            </a:r>
            <a:r>
              <a:rPr lang="en-US" altLang="zh-TW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寶捷工業</a:t>
            </a:r>
          </a:p>
        </p:txBody>
      </p:sp>
      <p:sp>
        <p:nvSpPr>
          <p:cNvPr id="41" name="Line 75"/>
          <p:cNvSpPr>
            <a:spLocks noChangeShapeType="1"/>
          </p:cNvSpPr>
          <p:nvPr/>
        </p:nvSpPr>
        <p:spPr bwMode="auto">
          <a:xfrm flipH="1">
            <a:off x="5452653" y="1673753"/>
            <a:ext cx="412208" cy="1248504"/>
          </a:xfrm>
          <a:prstGeom prst="line">
            <a:avLst/>
          </a:prstGeom>
          <a:noFill/>
          <a:ln w="3175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" y="938699"/>
            <a:ext cx="810221" cy="8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67" y="912143"/>
            <a:ext cx="471289" cy="8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19" y="925823"/>
            <a:ext cx="872001" cy="86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598508"/>
            <a:ext cx="2133600" cy="259492"/>
          </a:xfrm>
        </p:spPr>
        <p:txBody>
          <a:bodyPr/>
          <a:lstStyle/>
          <a:p>
            <a:pPr>
              <a:defRPr/>
            </a:pPr>
            <a:fld id="{648E4E2C-DB4D-4F77-8815-830400A65F2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2212158" y="-33956"/>
            <a:ext cx="6138617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四、車輛電動化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(2/13)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102618" y="435605"/>
            <a:ext cx="3288667" cy="3913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17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國內電動公車產業鏈及供應能力</a:t>
            </a:r>
          </a:p>
        </p:txBody>
      </p:sp>
    </p:spTree>
    <p:extLst>
      <p:ext uri="{BB962C8B-B14F-4D97-AF65-F5344CB8AC3E}">
        <p14:creationId xmlns:p14="http://schemas.microsoft.com/office/powerpoint/2010/main" val="1035023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770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58675" y="38576"/>
            <a:ext cx="6729757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四、車輛電動化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(3/13)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3528" y="764704"/>
            <a:ext cx="4248472" cy="5105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國內機車產業鏈及供應能力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74" y="2069021"/>
            <a:ext cx="2990476" cy="2209524"/>
          </a:xfrm>
          <a:prstGeom prst="rect">
            <a:avLst/>
          </a:prstGeom>
        </p:spPr>
      </p:pic>
      <p:pic>
        <p:nvPicPr>
          <p:cNvPr id="5122" name="Picture 2" descr="C:\Users\bcchiou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6220"/>
            <a:ext cx="11525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cchiou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18" y="861687"/>
            <a:ext cx="1038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cchiou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27" y="2271773"/>
            <a:ext cx="8953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cchiou\Desktop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43" y="4278545"/>
            <a:ext cx="1209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107710" y="1804672"/>
            <a:ext cx="1728192" cy="52869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車身系統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1086767" y="3173783"/>
            <a:ext cx="1728192" cy="52869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轉向系統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200882" y="1142614"/>
            <a:ext cx="1728192" cy="52869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煞車系統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144326" y="2617024"/>
            <a:ext cx="1728192" cy="52869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避震系統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808139" y="4395175"/>
            <a:ext cx="2327333" cy="76962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動力系統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馬達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控制器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023552" y="4234301"/>
            <a:ext cx="2572783" cy="10028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電能系統</a:t>
            </a:r>
            <a:endParaRPr lang="en-US" altLang="zh-TW" sz="2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電池</a:t>
            </a:r>
            <a:r>
              <a:rPr lang="en-US" altLang="zh-TW" sz="2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管理器</a:t>
            </a:r>
            <a:r>
              <a:rPr lang="en-US" altLang="zh-TW" sz="2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9512" y="260173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如：三申、富惟、冠美等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95760" y="392235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如：開發、欣燁等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200882" y="18843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如：亨通、南晃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902864" y="3409583"/>
            <a:ext cx="323678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如：開發、名橋、世野、永晉冠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14368" y="5164801"/>
            <a:ext cx="3514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馬達組裝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：台達電、台全、愛德利、士林電機、睿能</a:t>
            </a:r>
            <a:endParaRPr lang="en-US" altLang="zh-TW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控制器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：寧茂、台達電、愛德利、睿能</a:t>
            </a:r>
            <a:endParaRPr lang="en-US" altLang="zh-TW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零件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：中鋼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矽鋼片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、東培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軸承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、太平洋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線材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097383" y="5356831"/>
            <a:ext cx="3514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電池組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：新普、統達、中普、睿能</a:t>
            </a:r>
            <a:endParaRPr lang="en-US" altLang="zh-TW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電池芯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：有量、能元</a:t>
            </a:r>
            <a:endParaRPr lang="en-US" altLang="zh-TW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材料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：台塑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電解液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、長春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銅箔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、中碳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負極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、台塑鋰鐵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正極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、中鋁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鋁箔</a:t>
            </a:r>
            <a:r>
              <a:rPr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734210" y="6391200"/>
            <a:ext cx="374577" cy="289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070123" y="63912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已自主供應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3699719" y="6431331"/>
            <a:ext cx="512439" cy="2890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12158" y="638165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需協助提升量產供應能量</a:t>
            </a:r>
          </a:p>
        </p:txBody>
      </p:sp>
    </p:spTree>
    <p:extLst>
      <p:ext uri="{BB962C8B-B14F-4D97-AF65-F5344CB8AC3E}">
        <p14:creationId xmlns:p14="http://schemas.microsoft.com/office/powerpoint/2010/main" val="3252810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28279" y="6506820"/>
            <a:ext cx="1315721" cy="365125"/>
          </a:xfrm>
        </p:spPr>
        <p:txBody>
          <a:bodyPr/>
          <a:lstStyle/>
          <a:p>
            <a:fld id="{5488E006-C15B-457D-AE5E-22FA75035DA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1720432" y="1062886"/>
            <a:ext cx="5479365" cy="469771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台灣廠商已打入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Tesla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車電、動力等關鍵模組</a:t>
            </a:r>
          </a:p>
        </p:txBody>
      </p:sp>
      <p:pic>
        <p:nvPicPr>
          <p:cNvPr id="13" name="Picture 14" descr="Tesla-Model-S-Performance_5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3275" r="5142" b="15152"/>
          <a:stretch>
            <a:fillRect/>
          </a:stretch>
        </p:blipFill>
        <p:spPr bwMode="auto">
          <a:xfrm flipH="1">
            <a:off x="2970575" y="2209800"/>
            <a:ext cx="3085406" cy="148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6391331" y="2010216"/>
            <a:ext cx="2246817" cy="1381181"/>
            <a:chOff x="261179" y="4215455"/>
            <a:chExt cx="4131701" cy="2741937"/>
          </a:xfrm>
        </p:grpSpPr>
        <p:grpSp>
          <p:nvGrpSpPr>
            <p:cNvPr id="15" name="群組 14"/>
            <p:cNvGrpSpPr/>
            <p:nvPr/>
          </p:nvGrpSpPr>
          <p:grpSpPr>
            <a:xfrm>
              <a:off x="261179" y="4215455"/>
              <a:ext cx="4131701" cy="2741937"/>
              <a:chOff x="261179" y="4116063"/>
              <a:chExt cx="4131701" cy="2741937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54"/>
              <a:stretch/>
            </p:blipFill>
            <p:spPr bwMode="auto">
              <a:xfrm>
                <a:off x="261179" y="4116063"/>
                <a:ext cx="4131701" cy="2741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矩形 17"/>
              <p:cNvSpPr/>
              <p:nvPr/>
            </p:nvSpPr>
            <p:spPr>
              <a:xfrm>
                <a:off x="268799" y="5805264"/>
                <a:ext cx="81399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962054" y="4705980"/>
              <a:ext cx="648653" cy="307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150684" y="1594515"/>
            <a:ext cx="67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定子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富田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96776" y="1592200"/>
            <a:ext cx="86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轉子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富田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1" name="矩形 20"/>
          <p:cNvSpPr/>
          <p:nvPr/>
        </p:nvSpPr>
        <p:spPr>
          <a:xfrm>
            <a:off x="6162129" y="6510755"/>
            <a:ext cx="1265530" cy="3149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電池系統</a:t>
            </a:r>
          </a:p>
        </p:txBody>
      </p:sp>
      <p:sp>
        <p:nvSpPr>
          <p:cNvPr id="22" name="矩形 21"/>
          <p:cNvSpPr/>
          <p:nvPr/>
        </p:nvSpPr>
        <p:spPr>
          <a:xfrm>
            <a:off x="6725109" y="3728369"/>
            <a:ext cx="1271258" cy="3149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充電系統</a:t>
            </a:r>
          </a:p>
        </p:txBody>
      </p:sp>
      <p:sp>
        <p:nvSpPr>
          <p:cNvPr id="23" name="矩形 22"/>
          <p:cNvSpPr/>
          <p:nvPr/>
        </p:nvSpPr>
        <p:spPr>
          <a:xfrm>
            <a:off x="8125340" y="2418574"/>
            <a:ext cx="88671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充電槍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健和興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68602" y="1560305"/>
            <a:ext cx="8537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傳感器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興勤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6616326" y="2107161"/>
            <a:ext cx="423664" cy="15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944063" y="1723434"/>
            <a:ext cx="9393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電源線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維熹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7627937" y="2684942"/>
            <a:ext cx="555278" cy="145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4" y="2202279"/>
            <a:ext cx="1945711" cy="162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直線單箭頭接點 28"/>
          <p:cNvCxnSpPr/>
          <p:nvPr/>
        </p:nvCxnSpPr>
        <p:spPr>
          <a:xfrm>
            <a:off x="610180" y="2271152"/>
            <a:ext cx="217404" cy="493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1742145" y="2149347"/>
            <a:ext cx="46527" cy="261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190054" y="1880164"/>
            <a:ext cx="1010814" cy="3367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減速齒輪</a:t>
            </a:r>
            <a:endParaRPr lang="en-US" altLang="zh-TW" sz="1400" b="1" u="sng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和大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207086" y="1560305"/>
            <a:ext cx="2298676" cy="216539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6325427" y="1510847"/>
            <a:ext cx="2756082" cy="22148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7424" y="6510755"/>
            <a:ext cx="1219995" cy="34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車身系統</a:t>
            </a:r>
          </a:p>
        </p:txBody>
      </p:sp>
      <p:pic>
        <p:nvPicPr>
          <p:cNvPr id="35" name="Picture 4" descr="https://i.imgur.com/MOXtqB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12807" r="15228"/>
          <a:stretch/>
        </p:blipFill>
        <p:spPr bwMode="auto">
          <a:xfrm>
            <a:off x="3000842" y="4519281"/>
            <a:ext cx="971602" cy="112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healthylivingmagazine.us/Articles/56/article_image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r="18019"/>
          <a:stretch/>
        </p:blipFill>
        <p:spPr bwMode="auto">
          <a:xfrm>
            <a:off x="4117732" y="4846808"/>
            <a:ext cx="1030331" cy="11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220631" y="6098025"/>
            <a:ext cx="884103" cy="330546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吋觸碰面板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群創、宸鴻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1487357" y="5226344"/>
            <a:ext cx="971781" cy="39496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扣件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世德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3021477" y="5725113"/>
            <a:ext cx="930332" cy="685163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頭枕自動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升降機構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毅嘉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362331" y="5880442"/>
            <a:ext cx="691463" cy="323544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門鎖齒輪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祥儀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1264247" y="4620512"/>
            <a:ext cx="886344" cy="57650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鍛造鋁圈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巧新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2" name="Picture 2" descr="http://www.carid.com/images/pages/door-locks-components/door-latch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4803" b="19933"/>
          <a:stretch/>
        </p:blipFill>
        <p:spPr bwMode="auto">
          <a:xfrm>
            <a:off x="316523" y="5287025"/>
            <a:ext cx="1007775" cy="4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4111392" y="4297444"/>
            <a:ext cx="11001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電源零組件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台達電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4" name="Picture 8" descr="http://www.hubcaphaven.com/mm5/graphics/00000001/tesla_model_s_rim_l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1" y="4596506"/>
            <a:ext cx="664928" cy="6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圓角矩形 44"/>
          <p:cNvSpPr/>
          <p:nvPr/>
        </p:nvSpPr>
        <p:spPr>
          <a:xfrm>
            <a:off x="135016" y="4263243"/>
            <a:ext cx="2492768" cy="224751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4192" y="3722253"/>
            <a:ext cx="1219995" cy="34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馬達動力</a:t>
            </a:r>
          </a:p>
        </p:txBody>
      </p:sp>
      <p:pic>
        <p:nvPicPr>
          <p:cNvPr id="47" name="Picture 2" descr="http://b.img-zemotoring.com/media/news/2010/12/coda-battery-vg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78" b="96246" l="10313" r="86406">
                        <a14:foregroundMark x1="41406" y1="49147" x2="41406" y2="49147"/>
                        <a14:foregroundMark x1="12969" y1="40614" x2="12969" y2="40614"/>
                        <a14:foregroundMark x1="11875" y1="43003" x2="11875" y2="43003"/>
                        <a14:foregroundMark x1="14688" y1="69966" x2="14688" y2="69966"/>
                        <a14:foregroundMark x1="13750" y1="83276" x2="13750" y2="83276"/>
                        <a14:foregroundMark x1="16563" y1="86007" x2="16563" y2="86007"/>
                        <a14:foregroundMark x1="21563" y1="88737" x2="21563" y2="88737"/>
                        <a14:foregroundMark x1="23750" y1="82253" x2="23750" y2="82253"/>
                        <a14:foregroundMark x1="73438" y1="78157" x2="73438" y2="78157"/>
                        <a14:foregroundMark x1="74219" y1="84983" x2="74219" y2="84983"/>
                        <a14:foregroundMark x1="77969" y1="85666" x2="77969" y2="85666"/>
                        <a14:foregroundMark x1="80625" y1="83276" x2="80625" y2="83276"/>
                        <a14:foregroundMark x1="66250" y1="78157" x2="66250" y2="78157"/>
                        <a14:foregroundMark x1="32344" y1="79863" x2="32344" y2="79863"/>
                        <a14:foregroundMark x1="66719" y1="81570" x2="66719" y2="81570"/>
                        <a14:foregroundMark x1="60313" y1="80546" x2="60313" y2="80546"/>
                        <a14:foregroundMark x1="12344" y1="62116" x2="12344" y2="62116"/>
                        <a14:foregroundMark x1="12344" y1="51877" x2="12344" y2="51877"/>
                        <a14:foregroundMark x1="11094" y1="57679" x2="11094" y2="57679"/>
                        <a14:foregroundMark x1="12188" y1="71672" x2="12188" y2="71672"/>
                        <a14:foregroundMark x1="11875" y1="75427" x2="11875" y2="75427"/>
                        <a14:foregroundMark x1="11406" y1="79863" x2="11406" y2="79863"/>
                        <a14:foregroundMark x1="83594" y1="90444" x2="83594" y2="90444"/>
                        <a14:foregroundMark x1="23906" y1="37884" x2="23906" y2="37884"/>
                        <a14:foregroundMark x1="20313" y1="36177" x2="20313" y2="36177"/>
                        <a14:backgroundMark x1="41094" y1="48123" x2="41094" y2="48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0" r="13741" b="9980"/>
          <a:stretch/>
        </p:blipFill>
        <p:spPr bwMode="auto">
          <a:xfrm>
            <a:off x="6439740" y="5197020"/>
            <a:ext cx="2487086" cy="11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字方塊 47"/>
          <p:cNvSpPr txBox="1"/>
          <p:nvPr/>
        </p:nvSpPr>
        <p:spPr>
          <a:xfrm>
            <a:off x="5631723" y="5585831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電池組結構件</a:t>
            </a:r>
            <a: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乙盛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404379" y="4562053"/>
            <a:ext cx="795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電池動力線束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貿聯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55638" y="4563251"/>
            <a:ext cx="909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正極材料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康普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美琪瑪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169774" y="4777497"/>
            <a:ext cx="90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負極材料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長春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722496" y="4586761"/>
            <a:ext cx="879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電解液添加劑</a:t>
            </a:r>
            <a: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聚和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圓角矩形 52"/>
          <p:cNvSpPr/>
          <p:nvPr/>
        </p:nvSpPr>
        <p:spPr>
          <a:xfrm>
            <a:off x="5631723" y="4263243"/>
            <a:ext cx="3375726" cy="224751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54" name="直線單箭頭接點 53"/>
          <p:cNvCxnSpPr/>
          <p:nvPr/>
        </p:nvCxnSpPr>
        <p:spPr>
          <a:xfrm flipH="1" flipV="1">
            <a:off x="2480247" y="2716844"/>
            <a:ext cx="1371673" cy="6411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5321595" y="3241518"/>
            <a:ext cx="734386" cy="10618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H="1">
            <a:off x="2423535" y="3391397"/>
            <a:ext cx="687631" cy="91199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V="1">
            <a:off x="5722496" y="2700806"/>
            <a:ext cx="602931" cy="8015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6828158" y="2257305"/>
            <a:ext cx="1202933" cy="684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圓角矩形 58"/>
          <p:cNvSpPr/>
          <p:nvPr/>
        </p:nvSpPr>
        <p:spPr>
          <a:xfrm>
            <a:off x="2871349" y="4303390"/>
            <a:ext cx="2492768" cy="220736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60" name="直線單箭頭接點 59"/>
          <p:cNvCxnSpPr>
            <a:endCxn id="59" idx="0"/>
          </p:cNvCxnSpPr>
          <p:nvPr/>
        </p:nvCxnSpPr>
        <p:spPr>
          <a:xfrm flipH="1">
            <a:off x="4117733" y="2736119"/>
            <a:ext cx="205796" cy="156727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3241922" y="6516177"/>
            <a:ext cx="1219995" cy="34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車電系統</a:t>
            </a:r>
          </a:p>
        </p:txBody>
      </p:sp>
      <p:pic>
        <p:nvPicPr>
          <p:cNvPr id="62" name="Picture 6" descr="http://www.car-brand-names.com/wp-content/uploads/2015/05/Tesla-Motors-symbol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6" b="25167"/>
          <a:stretch/>
        </p:blipFill>
        <p:spPr bwMode="auto">
          <a:xfrm>
            <a:off x="2768177" y="1510847"/>
            <a:ext cx="3227674" cy="60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圖片 1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75" y="5640843"/>
            <a:ext cx="1559974" cy="4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790267" y="-39724"/>
            <a:ext cx="6729757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tabLst>
                <a:tab pos="1787525" algn="l"/>
              </a:tabLst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四、車輛電動化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(4/13)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66" name="圓角矩形 65"/>
          <p:cNvSpPr/>
          <p:nvPr/>
        </p:nvSpPr>
        <p:spPr>
          <a:xfrm>
            <a:off x="132331" y="569459"/>
            <a:ext cx="4871717" cy="4764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國內電動汽車產業鏈及供應能力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5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129244" y="1052736"/>
            <a:ext cx="7339219" cy="39518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defTabSz="9144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2018.2.13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276225" algn="just" defTabSz="9144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2018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成長率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2.42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%</a:t>
            </a:r>
          </a:p>
          <a:p>
            <a:pPr marL="266700" lvl="1" algn="just" defTabSz="9144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</a:pPr>
            <a:r>
              <a:rPr lang="zh-TW" altLang="en-US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</a:t>
            </a:r>
            <a:r>
              <a:rPr lang="en-US" altLang="zh-TW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2017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lang="zh-TW" altLang="en-US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成長率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2.86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％，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近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年新高</a:t>
            </a:r>
            <a:r>
              <a:rPr lang="en-US" altLang="zh-TW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lang="en-US" altLang="zh-TW" sz="2000" b="1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53560" indent="-342900" algn="just" defTabSz="9144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全球景氣持續加溫，有利我出口擴張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 lvl="1" indent="-342900" algn="just" defTabSz="9144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2017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出口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3,173.8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億美元，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年增率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13.2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％</a:t>
            </a:r>
            <a:endParaRPr lang="en-US" altLang="zh-TW" sz="2000" b="1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266700" lvl="1" algn="just" defTabSz="914400">
              <a:lnSpc>
                <a:spcPts val="2600"/>
              </a:lnSpc>
              <a:spcBef>
                <a:spcPts val="600"/>
              </a:spcBef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近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7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年最大增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幅</a:t>
            </a:r>
            <a:r>
              <a:rPr lang="en-US" altLang="zh-TW" sz="20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lang="en-US" altLang="zh-TW" sz="20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609600" lvl="1" indent="-342900" algn="just" defTabSz="9144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2018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 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 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月出口 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497.5 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lvl="1" algn="just" defTabSz="914400">
              <a:lnSpc>
                <a:spcPts val="2600"/>
              </a:lnSpc>
              <a:spcBef>
                <a:spcPts val="600"/>
              </a:spcBef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較去年同期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增加 </a:t>
            </a:r>
            <a:r>
              <a:rPr lang="en-US" altLang="zh-TW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7.3%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，仍</a:t>
            </a: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創歷年同期新高</a:t>
            </a:r>
            <a:r>
              <a:rPr lang="en-US" altLang="zh-TW" sz="2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lang="en-US" altLang="zh-TW" sz="20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0" y="0"/>
            <a:ext cx="2378075" cy="620713"/>
            <a:chOff x="0" y="0"/>
            <a:chExt cx="1392" cy="480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415 w 1135"/>
                <a:gd name="T3" fmla="*/ 0 h 445"/>
                <a:gd name="T4" fmla="*/ 1074 w 1135"/>
                <a:gd name="T5" fmla="*/ 3709 h 445"/>
                <a:gd name="T6" fmla="*/ 0 w 1135"/>
                <a:gd name="T7" fmla="*/ 3709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115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44 h 148"/>
                <a:gd name="T12" fmla="*/ 35 w 163"/>
                <a:gd name="T13" fmla="*/ 43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63 h 148"/>
                <a:gd name="T24" fmla="*/ 70 w 163"/>
                <a:gd name="T25" fmla="*/ 48 h 148"/>
                <a:gd name="T26" fmla="*/ 72 w 163"/>
                <a:gd name="T27" fmla="*/ 41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41 h 148"/>
                <a:gd name="T42" fmla="*/ 53 w 163"/>
                <a:gd name="T43" fmla="*/ 48 h 148"/>
                <a:gd name="T44" fmla="*/ 68 w 163"/>
                <a:gd name="T45" fmla="*/ 106 h 148"/>
                <a:gd name="T46" fmla="*/ 115 w 163"/>
                <a:gd name="T47" fmla="*/ 63 h 148"/>
                <a:gd name="T48" fmla="*/ 110 w 163"/>
                <a:gd name="T49" fmla="*/ 63 h 148"/>
                <a:gd name="T50" fmla="*/ 6 w 163"/>
                <a:gd name="T51" fmla="*/ 63 h 148"/>
                <a:gd name="T52" fmla="*/ 4 w 163"/>
                <a:gd name="T53" fmla="*/ 63 h 148"/>
                <a:gd name="T54" fmla="*/ 22 w 163"/>
                <a:gd name="T55" fmla="*/ 98 h 148"/>
                <a:gd name="T56" fmla="*/ 66 w 163"/>
                <a:gd name="T57" fmla="*/ 71 h 148"/>
                <a:gd name="T58" fmla="*/ 22 w 163"/>
                <a:gd name="T59" fmla="*/ 98 h 148"/>
                <a:gd name="T60" fmla="*/ 154 w 163"/>
                <a:gd name="T61" fmla="*/ 52 h 148"/>
                <a:gd name="T62" fmla="*/ 158 w 163"/>
                <a:gd name="T63" fmla="*/ 60 h 148"/>
                <a:gd name="T64" fmla="*/ 162 w 163"/>
                <a:gd name="T65" fmla="*/ 63 h 148"/>
                <a:gd name="T66" fmla="*/ 168 w 163"/>
                <a:gd name="T67" fmla="*/ 63 h 148"/>
                <a:gd name="T68" fmla="*/ 171 w 163"/>
                <a:gd name="T69" fmla="*/ 64 h 148"/>
                <a:gd name="T70" fmla="*/ 173 w 163"/>
                <a:gd name="T71" fmla="*/ 69 h 148"/>
                <a:gd name="T72" fmla="*/ 175 w 163"/>
                <a:gd name="T73" fmla="*/ 75 h 148"/>
                <a:gd name="T74" fmla="*/ 175 w 163"/>
                <a:gd name="T75" fmla="*/ 83 h 148"/>
                <a:gd name="T76" fmla="*/ 173 w 163"/>
                <a:gd name="T77" fmla="*/ 88 h 148"/>
                <a:gd name="T78" fmla="*/ 168 w 163"/>
                <a:gd name="T79" fmla="*/ 92 h 148"/>
                <a:gd name="T80" fmla="*/ 160 w 163"/>
                <a:gd name="T81" fmla="*/ 92 h 148"/>
                <a:gd name="T82" fmla="*/ 152 w 163"/>
                <a:gd name="T83" fmla="*/ 90 h 148"/>
                <a:gd name="T84" fmla="*/ 146 w 163"/>
                <a:gd name="T85" fmla="*/ 88 h 148"/>
                <a:gd name="T86" fmla="*/ 148 w 163"/>
                <a:gd name="T87" fmla="*/ 103 h 148"/>
                <a:gd name="T88" fmla="*/ 156 w 163"/>
                <a:gd name="T89" fmla="*/ 104 h 148"/>
                <a:gd name="T90" fmla="*/ 164 w 163"/>
                <a:gd name="T91" fmla="*/ 104 h 148"/>
                <a:gd name="T92" fmla="*/ 173 w 163"/>
                <a:gd name="T93" fmla="*/ 104 h 148"/>
                <a:gd name="T94" fmla="*/ 179 w 163"/>
                <a:gd name="T95" fmla="*/ 103 h 148"/>
                <a:gd name="T96" fmla="*/ 183 w 163"/>
                <a:gd name="T97" fmla="*/ 100 h 148"/>
                <a:gd name="T98" fmla="*/ 187 w 163"/>
                <a:gd name="T99" fmla="*/ 96 h 148"/>
                <a:gd name="T100" fmla="*/ 191 w 163"/>
                <a:gd name="T101" fmla="*/ 90 h 148"/>
                <a:gd name="T102" fmla="*/ 191 w 163"/>
                <a:gd name="T103" fmla="*/ 83 h 148"/>
                <a:gd name="T104" fmla="*/ 191 w 163"/>
                <a:gd name="T105" fmla="*/ 75 h 148"/>
                <a:gd name="T106" fmla="*/ 189 w 163"/>
                <a:gd name="T107" fmla="*/ 67 h 148"/>
                <a:gd name="T108" fmla="*/ 187 w 163"/>
                <a:gd name="T109" fmla="*/ 63 h 148"/>
                <a:gd name="T110" fmla="*/ 185 w 163"/>
                <a:gd name="T111" fmla="*/ 63 h 148"/>
                <a:gd name="T112" fmla="*/ 181 w 163"/>
                <a:gd name="T113" fmla="*/ 63 h 148"/>
                <a:gd name="T114" fmla="*/ 177 w 163"/>
                <a:gd name="T115" fmla="*/ 60 h 148"/>
                <a:gd name="T116" fmla="*/ 173 w 163"/>
                <a:gd name="T117" fmla="*/ 54 h 148"/>
                <a:gd name="T118" fmla="*/ 173 w 163"/>
                <a:gd name="T119" fmla="*/ 46 h 148"/>
                <a:gd name="T120" fmla="*/ 123 w 163"/>
                <a:gd name="T121" fmla="*/ 4 h 148"/>
                <a:gd name="T122" fmla="*/ 139 w 163"/>
                <a:gd name="T123" fmla="*/ 21 h 148"/>
                <a:gd name="T124" fmla="*/ 168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24" descr="MOEA_log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標題 1"/>
          <p:cNvSpPr txBox="1">
            <a:spLocks/>
          </p:cNvSpPr>
          <p:nvPr/>
        </p:nvSpPr>
        <p:spPr>
          <a:xfrm>
            <a:off x="179512" y="260648"/>
            <a:ext cx="8928992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defTabSz="914400"/>
            <a:r>
              <a:rPr lang="zh-TW" altLang="en-US" sz="3200" b="1" kern="0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二、國內經濟</a:t>
            </a:r>
            <a:endParaRPr lang="zh-TW" altLang="en-US" sz="1800" b="1" kern="0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/>
            <a:endParaRPr lang="zh-TW" altLang="en-US" sz="2800" b="1" kern="0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0059"/>
              </p:ext>
            </p:extLst>
          </p:nvPr>
        </p:nvGraphicFramePr>
        <p:xfrm>
          <a:off x="611560" y="5220612"/>
          <a:ext cx="8136904" cy="144874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451467"/>
                <a:gridCol w="816053"/>
                <a:gridCol w="816053"/>
                <a:gridCol w="971794"/>
                <a:gridCol w="1036581"/>
                <a:gridCol w="1036581"/>
                <a:gridCol w="1036581"/>
                <a:gridCol w="971794"/>
              </a:tblGrid>
              <a:tr h="544794">
                <a:tc>
                  <a:txBody>
                    <a:bodyPr/>
                    <a:lstStyle/>
                    <a:p>
                      <a:endParaRPr lang="zh-TW" sz="1600" b="1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2012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2013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2014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2015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2016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2017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45197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經濟成長率 </a:t>
                      </a:r>
                      <a:r>
                        <a:rPr lang="en-US" altLang="zh-TW" sz="1600" b="1" kern="100" dirty="0" smtClean="0">
                          <a:effectLst/>
                        </a:rPr>
                        <a:t>(%)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3.80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</a:t>
                      </a:r>
                      <a:r>
                        <a:rPr lang="en-US" sz="1600" b="1" kern="100" dirty="0" smtClean="0">
                          <a:effectLst/>
                        </a:rPr>
                        <a:t>.</a:t>
                      </a:r>
                      <a:r>
                        <a:rPr lang="en-US" altLang="zh-TW" sz="1600" b="1" kern="100" dirty="0" smtClean="0">
                          <a:effectLst/>
                        </a:rPr>
                        <a:t>06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2.2</a:t>
                      </a:r>
                      <a:r>
                        <a:rPr lang="en-US" altLang="zh-TW" sz="1600" b="1" kern="100" dirty="0" smtClean="0">
                          <a:effectLst/>
                        </a:rPr>
                        <a:t>0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4</a:t>
                      </a:r>
                      <a:r>
                        <a:rPr lang="en-US" sz="1600" b="1" kern="100" dirty="0" smtClean="0">
                          <a:effectLst/>
                        </a:rPr>
                        <a:t>.</a:t>
                      </a:r>
                      <a:r>
                        <a:rPr lang="en-US" altLang="zh-TW" sz="1600" b="1" kern="100" dirty="0" smtClean="0">
                          <a:effectLst/>
                        </a:rPr>
                        <a:t>02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0</a:t>
                      </a:r>
                      <a:r>
                        <a:rPr lang="en-US" sz="1600" b="1" kern="100" dirty="0" smtClean="0">
                          <a:effectLst/>
                        </a:rPr>
                        <a:t>.</a:t>
                      </a:r>
                      <a:r>
                        <a:rPr lang="en-US" altLang="zh-TW" sz="1600" b="1" kern="100" dirty="0" smtClean="0">
                          <a:effectLst/>
                        </a:rPr>
                        <a:t>81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1.41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2.</a:t>
                      </a:r>
                      <a:r>
                        <a:rPr lang="en-US" altLang="zh-TW" sz="1600" b="1" kern="100" dirty="0" smtClean="0">
                          <a:effectLst/>
                        </a:rPr>
                        <a:t>86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45197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出口年增率 </a:t>
                      </a:r>
                      <a:r>
                        <a:rPr lang="en-US" altLang="zh-TW" sz="1600" b="1" kern="100" dirty="0" smtClean="0">
                          <a:effectLst/>
                        </a:rPr>
                        <a:t>(%)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-2</a:t>
                      </a:r>
                      <a:r>
                        <a:rPr lang="en-US" sz="1600" b="1" kern="100" dirty="0" smtClean="0">
                          <a:effectLst/>
                        </a:rPr>
                        <a:t>.1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1.</a:t>
                      </a:r>
                      <a:r>
                        <a:rPr lang="en-US" altLang="zh-TW" sz="1600" b="1" kern="100" dirty="0" smtClean="0">
                          <a:effectLst/>
                        </a:rPr>
                        <a:t>6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2</a:t>
                      </a:r>
                      <a:r>
                        <a:rPr lang="en-US" sz="1600" b="1" kern="100" dirty="0" smtClean="0">
                          <a:effectLst/>
                        </a:rPr>
                        <a:t>.</a:t>
                      </a:r>
                      <a:r>
                        <a:rPr lang="en-US" altLang="zh-TW" sz="1600" b="1" kern="100" dirty="0" smtClean="0">
                          <a:effectLst/>
                        </a:rPr>
                        <a:t>8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-</a:t>
                      </a:r>
                      <a:r>
                        <a:rPr lang="en-US" sz="1600" b="1" kern="100" dirty="0" smtClean="0">
                          <a:effectLst/>
                        </a:rPr>
                        <a:t>10.</a:t>
                      </a:r>
                      <a:r>
                        <a:rPr lang="en-US" altLang="zh-TW" sz="1600" b="1" kern="100" dirty="0" smtClean="0">
                          <a:effectLst/>
                        </a:rPr>
                        <a:t>9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-1.8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</a:rPr>
                        <a:t>13</a:t>
                      </a:r>
                      <a:r>
                        <a:rPr lang="en-US" sz="1600" b="1" kern="100" dirty="0" smtClean="0">
                          <a:effectLst/>
                        </a:rPr>
                        <a:t>.2</a:t>
                      </a:r>
                      <a:endParaRPr lang="zh-TW" sz="1600" b="1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33624" y="649033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8" descr="http://www.kikusui.com.tw/userfiles/Milla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45" y="476672"/>
            <a:ext cx="2094186" cy="6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as2.org/wp-content/uploads/2016/01/2017-Chevrolet-Bolt-EV-specs-8-740x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61" y="1521396"/>
            <a:ext cx="3686422" cy="21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033624" y="6290808"/>
            <a:ext cx="1265530" cy="3149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電池系統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89934" y="1375491"/>
            <a:ext cx="2298676" cy="209334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532172" y="476672"/>
            <a:ext cx="2419226" cy="299216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9014" y="6253894"/>
            <a:ext cx="1219995" cy="34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車身系統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449323" y="4006382"/>
            <a:ext cx="2434133" cy="224751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25978" y="6259316"/>
            <a:ext cx="1219995" cy="34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車電系統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556154" y="1800561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東元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馬達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/1-UTAK)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439754" y="2127735"/>
            <a:ext cx="19292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致茂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馬達控制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納智捷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354541" y="2454909"/>
            <a:ext cx="2048942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大亞電纜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漆包線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納智捷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gray">
          <a:xfrm>
            <a:off x="6670988" y="1124744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光寶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充電站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en-US" altLang="zh-TW" sz="1200" dirty="0" err="1">
                <a:solidFill>
                  <a:prstClr val="black"/>
                </a:solidFill>
                <a:ea typeface="標楷體" pitchFamily="65" charset="-120"/>
              </a:rPr>
              <a:t>Epyon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 Power)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gray">
          <a:xfrm>
            <a:off x="6640965" y="4259581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艾姆勒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散熱片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/BMW,GM)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6628646" y="4585565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立凱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正極材料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西門子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gray">
          <a:xfrm>
            <a:off x="6628646" y="4911549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新普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電池模組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納智捷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6628646" y="5237533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系統電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電池模組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河北中興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pic>
        <p:nvPicPr>
          <p:cNvPr id="22" name="Picture 2" descr="http://www.carlogos.org/uploads/car-logos/General-Motors-logo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16" y="1526434"/>
            <a:ext cx="848178" cy="66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upload.wikimedia.org/wikipedia/commons/thumb/4/44/BMW.svg/2000px-BMW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65" y="1375491"/>
            <a:ext cx="564727" cy="5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upload.wikimedia.org/wikipedia/en/thumb/9/90/BuildYourDreams.svg/1280px-BuildYourDream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6" y="1233888"/>
            <a:ext cx="744468" cy="4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pngimg.com/upload/car_logo_PNG16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67" y="1463626"/>
            <a:ext cx="561528" cy="4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圓角矩形 25"/>
          <p:cNvSpPr/>
          <p:nvPr/>
        </p:nvSpPr>
        <p:spPr>
          <a:xfrm>
            <a:off x="289934" y="4006382"/>
            <a:ext cx="2298676" cy="224751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2720761" y="3573015"/>
            <a:ext cx="3686422" cy="26808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gray">
          <a:xfrm>
            <a:off x="2887155" y="4298091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怡利電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(HUD/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百度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29" name="Rectangle 68"/>
          <p:cNvSpPr>
            <a:spLocks noChangeArrowheads="1"/>
          </p:cNvSpPr>
          <p:nvPr/>
        </p:nvSpPr>
        <p:spPr bwMode="gray">
          <a:xfrm>
            <a:off x="2845731" y="5004039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宇碩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車載機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en-US" altLang="zh-TW" sz="1200" dirty="0" err="1">
                <a:solidFill>
                  <a:prstClr val="black"/>
                </a:solidFill>
                <a:ea typeface="標楷體" pitchFamily="65" charset="-120"/>
              </a:rPr>
              <a:t>toyota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gray">
          <a:xfrm>
            <a:off x="2804308" y="5357014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車王電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車聯網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華德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31" name="Rectangle 84"/>
          <p:cNvSpPr>
            <a:spLocks noChangeArrowheads="1"/>
          </p:cNvSpPr>
          <p:nvPr/>
        </p:nvSpPr>
        <p:spPr bwMode="gray">
          <a:xfrm>
            <a:off x="2845731" y="4651065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神達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導航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/Subaru)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gray">
          <a:xfrm>
            <a:off x="519821" y="4419756"/>
            <a:ext cx="1764000" cy="28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1" lang="zh-TW" altLang="en-US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帝寶</a:t>
            </a:r>
            <a:r>
              <a:rPr kumimoji="1" lang="en-US" altLang="zh-TW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kumimoji="1" lang="zh-TW" altLang="en-US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車燈</a:t>
            </a:r>
            <a:r>
              <a:rPr kumimoji="1" lang="en-US" altLang="zh-TW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/ </a:t>
            </a:r>
            <a:r>
              <a:rPr kumimoji="1" lang="zh-TW" altLang="en-US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吉利</a:t>
            </a:r>
            <a:r>
              <a:rPr kumimoji="1" lang="en-US" altLang="zh-TW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)</a:t>
            </a:r>
            <a:endParaRPr kumimoji="1" lang="zh-TW" altLang="en-US" sz="1200" dirty="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3" name="Rectangle 84"/>
          <p:cNvSpPr>
            <a:spLocks noChangeArrowheads="1"/>
          </p:cNvSpPr>
          <p:nvPr/>
        </p:nvSpPr>
        <p:spPr bwMode="gray">
          <a:xfrm>
            <a:off x="537821" y="4721887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1" lang="zh-TW" altLang="en-US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東陽</a:t>
            </a:r>
            <a:r>
              <a:rPr kumimoji="1" lang="en-US" altLang="zh-TW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kumimoji="1" lang="zh-TW" altLang="en-US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板金</a:t>
            </a:r>
            <a:r>
              <a:rPr kumimoji="1" lang="en-US" altLang="zh-TW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/ AM</a:t>
            </a:r>
            <a:r>
              <a:rPr kumimoji="1" lang="zh-TW" altLang="en-US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市場</a:t>
            </a:r>
            <a:r>
              <a:rPr kumimoji="1" lang="en-US" altLang="zh-TW" sz="1200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</a:rPr>
              <a:t>)</a:t>
            </a:r>
            <a:endParaRPr kumimoji="1" lang="zh-TW" altLang="en-US" sz="1200" dirty="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gray">
          <a:xfrm>
            <a:off x="4539546" y="4293096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輝創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智慧車電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納智捷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35" name="Rectangle 68"/>
          <p:cNvSpPr>
            <a:spLocks noChangeArrowheads="1"/>
          </p:cNvSpPr>
          <p:nvPr/>
        </p:nvSpPr>
        <p:spPr bwMode="gray">
          <a:xfrm>
            <a:off x="4539546" y="4651065"/>
            <a:ext cx="1616185" cy="27479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亞光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光學鏡頭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接觸中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36" name="Rectangle 69"/>
          <p:cNvSpPr>
            <a:spLocks noChangeArrowheads="1"/>
          </p:cNvSpPr>
          <p:nvPr/>
        </p:nvSpPr>
        <p:spPr bwMode="gray">
          <a:xfrm>
            <a:off x="4498123" y="4982624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為升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(TPMS/AM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市場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37" name="Rectangle 69"/>
          <p:cNvSpPr>
            <a:spLocks noChangeArrowheads="1"/>
          </p:cNvSpPr>
          <p:nvPr/>
        </p:nvSpPr>
        <p:spPr bwMode="gray">
          <a:xfrm>
            <a:off x="4477998" y="5327389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朋程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二極體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/VW)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pic>
        <p:nvPicPr>
          <p:cNvPr id="38" name="Picture 10" descr="http://origin-images.ttnet.net/pi/cto/40/19/64/26/40196426-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6" b="18638"/>
          <a:stretch/>
        </p:blipFill>
        <p:spPr bwMode="auto">
          <a:xfrm>
            <a:off x="597040" y="3912551"/>
            <a:ext cx="708330" cy="4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http://a0.att.hudong.com/70/09/0130000020270112169209644598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0"/>
          <a:stretch/>
        </p:blipFill>
        <p:spPr bwMode="auto">
          <a:xfrm>
            <a:off x="1401821" y="3911111"/>
            <a:ext cx="864000" cy="4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http://image.yipee.cc/index/2013/07/hud-lifestyle-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26155"/>
          <a:stretch/>
        </p:blipFill>
        <p:spPr bwMode="auto">
          <a:xfrm>
            <a:off x="2887156" y="3676356"/>
            <a:ext cx="1170849" cy="5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6" descr="http://img.ltn.com.tw/Upload/auto/page/2014/02/24/140224-548-1-07Ph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92" y="3637247"/>
            <a:ext cx="1092459" cy="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http://chungchuan.com.tw/images/product/2016010718301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6990" r="15933" b="5740"/>
          <a:stretch/>
        </p:blipFill>
        <p:spPr bwMode="auto">
          <a:xfrm>
            <a:off x="5338187" y="3635333"/>
            <a:ext cx="897367" cy="6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0" descr="http://image.big5.made-in-china.com/2f0j01HeDTVIMCfAqv/%E7%94%B5%E5%AD%90%E7%83%9F%E7%94%B5%E6%B1%A0%E4%B8%89%E6%98%9F18650-25R%EF%BC%88%E7%BB%BF%E7%9A%AE)+%E5%8A%A8%E5%8A%9B%E7%94%B5%E8%8A%AF%E5%8F%AF%E5%85%85%E7%94%B5%E7%94%B5%E5%AD%90%E7%83%9F+%E7%94%B5%E5%8A%A8%E8%BD%A6%E9%94%82%E7%94%B5%E6%B1%A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38285" r="20726" b="29421"/>
          <a:stretch/>
        </p:blipFill>
        <p:spPr bwMode="auto">
          <a:xfrm>
            <a:off x="7885574" y="3785459"/>
            <a:ext cx="843049" cy="4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/>
          <p:cNvSpPr/>
          <p:nvPr/>
        </p:nvSpPr>
        <p:spPr>
          <a:xfrm>
            <a:off x="6807957" y="3471508"/>
            <a:ext cx="1271258" cy="3149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充電系統</a:t>
            </a:r>
          </a:p>
        </p:txBody>
      </p:sp>
      <p:sp>
        <p:nvSpPr>
          <p:cNvPr id="45" name="Rectangle 84"/>
          <p:cNvSpPr>
            <a:spLocks noChangeArrowheads="1"/>
          </p:cNvSpPr>
          <p:nvPr/>
        </p:nvSpPr>
        <p:spPr bwMode="gray">
          <a:xfrm>
            <a:off x="537821" y="5024018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麗清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(LED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車燈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/VW)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46" name="Rectangle 84"/>
          <p:cNvSpPr>
            <a:spLocks noChangeArrowheads="1"/>
          </p:cNvSpPr>
          <p:nvPr/>
        </p:nvSpPr>
        <p:spPr bwMode="gray">
          <a:xfrm>
            <a:off x="537821" y="5326149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劍麟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安全氣囊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/TRW)</a:t>
            </a:r>
          </a:p>
        </p:txBody>
      </p:sp>
      <p:sp>
        <p:nvSpPr>
          <p:cNvPr id="47" name="Rectangle 84"/>
          <p:cNvSpPr>
            <a:spLocks noChangeArrowheads="1"/>
          </p:cNvSpPr>
          <p:nvPr/>
        </p:nvSpPr>
        <p:spPr bwMode="gray">
          <a:xfrm>
            <a:off x="537821" y="5628280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皇田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電動窗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en-US" altLang="zh-TW" sz="1200" dirty="0" err="1">
                <a:solidFill>
                  <a:prstClr val="black"/>
                </a:solidFill>
                <a:ea typeface="標楷體" pitchFamily="65" charset="-120"/>
              </a:rPr>
              <a:t>Autoliv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48" name="Rectangle 84"/>
          <p:cNvSpPr>
            <a:spLocks noChangeArrowheads="1"/>
          </p:cNvSpPr>
          <p:nvPr/>
        </p:nvSpPr>
        <p:spPr bwMode="gray">
          <a:xfrm>
            <a:off x="537821" y="5930413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正崴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軟板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/BMW)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gray">
          <a:xfrm>
            <a:off x="555821" y="2782083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中鋼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矽鋼片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納智捷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gray">
          <a:xfrm>
            <a:off x="555821" y="3109256"/>
            <a:ext cx="172800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威剛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馬達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/Saint Global)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gray">
          <a:xfrm>
            <a:off x="6510262" y="5563517"/>
            <a:ext cx="2327648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能元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電池芯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奇瑞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,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一汽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gray">
          <a:xfrm>
            <a:off x="6510262" y="5889500"/>
            <a:ext cx="2327647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有量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電池芯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中華汽車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22" y="1212210"/>
            <a:ext cx="552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790267" y="-39724"/>
            <a:ext cx="6729757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四、車輛電動化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(5/13)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132331" y="711738"/>
            <a:ext cx="5086191" cy="4764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國內電動汽車產業鏈及供應能力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TW" altLang="en-US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354541" y="1463626"/>
            <a:ext cx="2079099" cy="25326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富田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馬達、矽鋼片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/Tesla)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0" name="Rectangle 69"/>
          <p:cNvSpPr>
            <a:spLocks noChangeArrowheads="1"/>
          </p:cNvSpPr>
          <p:nvPr/>
        </p:nvSpPr>
        <p:spPr bwMode="gray">
          <a:xfrm>
            <a:off x="2843808" y="5661248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貿聯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線束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/Tesla)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gray">
          <a:xfrm>
            <a:off x="4523607" y="5589240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致茂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電源轉換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/Tesla)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gray">
          <a:xfrm>
            <a:off x="6660232" y="1700808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裕隆電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充電器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納智捷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gray">
          <a:xfrm>
            <a:off x="6606028" y="1427205"/>
            <a:ext cx="2160753" cy="26615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台達電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充電站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/BMW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、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Tesla)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4" name="Rectangle 69"/>
          <p:cNvSpPr>
            <a:spLocks noChangeArrowheads="1"/>
          </p:cNvSpPr>
          <p:nvPr/>
        </p:nvSpPr>
        <p:spPr bwMode="gray">
          <a:xfrm>
            <a:off x="4451570" y="5877272"/>
            <a:ext cx="1616185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台達電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電源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/Tesla)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gray">
          <a:xfrm>
            <a:off x="6689051" y="2043654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正崴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電源管理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納智捷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gray">
          <a:xfrm>
            <a:off x="6689051" y="2363792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康舒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電源模組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東風汽車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gray">
          <a:xfrm>
            <a:off x="6710538" y="2670461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胡連、凡甲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連接器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比亞迪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gray">
          <a:xfrm>
            <a:off x="6692940" y="2996984"/>
            <a:ext cx="2090880" cy="28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信邦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充電槍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/Nissan)</a:t>
            </a:r>
            <a:endParaRPr lang="zh-TW" altLang="en-US" sz="1200" dirty="0">
              <a:solidFill>
                <a:prstClr val="black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581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58675" y="28514"/>
            <a:ext cx="6729757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</a:t>
            </a: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電動化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(6/13)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166580" y="709879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政策目標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175950" y="1124744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1664386" y="692712"/>
            <a:ext cx="6580024" cy="439559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2030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年新購公車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全面電動化</a:t>
            </a:r>
            <a:endParaRPr lang="zh-TW" altLang="en-US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149884" y="1224241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推動策略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1691680" y="1196788"/>
            <a:ext cx="7200800" cy="26904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208" tIns="45604" rIns="91208" bIns="45604" rtlCol="0">
            <a:spAutoFit/>
          </a:bodyPr>
          <a:lstStyle/>
          <a:p>
            <a:pPr marL="446539" indent="-446539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召開「移動污染源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交通因應對策會議」，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提出規劃方案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環保署配合提供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限排相關法規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本部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協助交通部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研提相關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配套措施</a:t>
            </a:r>
            <a:r>
              <a:rPr lang="zh-TW" altLang="zh-TW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539" indent="-446539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二、經濟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部將依據交通部近期規劃提出之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年電動公車推動方案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，據以研擬相關配套措施，主要策略如下：</a:t>
            </a:r>
          </a:p>
          <a:p>
            <a:pPr marL="628632" lvl="1" indent="-364197">
              <a:lnSpc>
                <a:spcPts val="2500"/>
              </a:lnSpc>
              <a:buClr>
                <a:prstClr val="black"/>
              </a:buClr>
              <a:buFontTx/>
              <a:buAutoNum type="arabicPeriod"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推動國產電動大客車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安全智慧化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服務整合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化。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32" lvl="1" indent="-364197">
              <a:lnSpc>
                <a:spcPts val="2500"/>
              </a:lnSpc>
              <a:buClr>
                <a:prstClr val="black"/>
              </a:buClr>
              <a:buFontTx/>
              <a:buAutoNum type="arabicPeriod"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國際合作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導入關鍵技術、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提升整車品質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性能。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32" lvl="1" indent="-364197">
              <a:lnSpc>
                <a:spcPts val="2500"/>
              </a:lnSpc>
              <a:buClr>
                <a:prstClr val="black"/>
              </a:buClr>
              <a:buFontTx/>
              <a:buAutoNum type="arabicPeriod"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營運服務模式拓展外銷，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以擴大市場規模及產業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效益。</a:t>
            </a:r>
            <a:endParaRPr lang="zh-TW" altLang="en-US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107773" y="3717190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推動作法</a:t>
            </a:r>
          </a:p>
        </p:txBody>
      </p:sp>
      <p:cxnSp>
        <p:nvCxnSpPr>
          <p:cNvPr id="41" name="直線接點 40"/>
          <p:cNvCxnSpPr/>
          <p:nvPr/>
        </p:nvCxnSpPr>
        <p:spPr>
          <a:xfrm>
            <a:off x="121069" y="4149080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1691680" y="4149138"/>
            <a:ext cx="7154268" cy="1010603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1691680" y="5301265"/>
            <a:ext cx="7200800" cy="138051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44410" y="4182330"/>
            <a:ext cx="7148075" cy="1068422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：推動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與日本產業合作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並申請產創計畫開發新一代電動大客車，現正測試中，預計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上市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。另有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大客車廠持續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開發各型式電動大客車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年底陸續上市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5" name="矩形 44"/>
          <p:cNvSpPr/>
          <p:nvPr/>
        </p:nvSpPr>
        <p:spPr>
          <a:xfrm>
            <a:off x="1744404" y="5373275"/>
            <a:ext cx="7148076" cy="1392835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：持續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輔導車廠建立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在地維修服務系統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等品保措施，提升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妥善率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推動交通部建置監控平台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，即時掌握運作資訊，提前預警及處置，提升車輛妥善率及車輛營運調度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籌組國際行銷團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，結合整車、關鍵零組件及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營運業者共同行銷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4" y="4278280"/>
            <a:ext cx="1344080" cy="1008060"/>
          </a:xfrm>
          <a:prstGeom prst="rect">
            <a:avLst/>
          </a:prstGeom>
        </p:spPr>
      </p:pic>
      <p:pic>
        <p:nvPicPr>
          <p:cNvPr id="47" name="Picture 2" descr="「交通部」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" y="1890649"/>
            <a:ext cx="645403" cy="6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「環保署」的圖片搜尋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8" y="2595426"/>
            <a:ext cx="640914" cy="6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「經濟部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7" y="2681691"/>
            <a:ext cx="703278" cy="4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圖片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9" y="5676685"/>
            <a:ext cx="1324830" cy="80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9700" dir="2700000" algn="tl" rotWithShape="0">
                    <a:srgbClr val="333333">
                      <a:alpha val="64998"/>
                    </a:srgbClr>
                  </a:outerShdw>
                </a:effectLst>
              </a14:hiddenEffects>
            </a:ext>
          </a:extLst>
        </p:spPr>
      </p:pic>
      <p:sp>
        <p:nvSpPr>
          <p:cNvPr id="51" name="文字方塊 50"/>
          <p:cNvSpPr txBox="1"/>
          <p:nvPr/>
        </p:nvSpPr>
        <p:spPr>
          <a:xfrm>
            <a:off x="35523" y="5301235"/>
            <a:ext cx="1415304" cy="338320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</a:rPr>
              <a:t>華德新車下線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59907" y="6474847"/>
            <a:ext cx="1415304" cy="338320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</a:rPr>
              <a:t>電巴監控系統</a:t>
            </a:r>
          </a:p>
        </p:txBody>
      </p:sp>
      <p:sp>
        <p:nvSpPr>
          <p:cNvPr id="5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48042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3504" y="647433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71464" y="0"/>
            <a:ext cx="8229600" cy="639762"/>
          </a:xfrm>
        </p:spPr>
        <p:txBody>
          <a:bodyPr>
            <a:normAutofit/>
          </a:bodyPr>
          <a:lstStyle/>
          <a:p>
            <a:pPr defTabSz="914400"/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四、車輛電動化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(7/13)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814" y="681335"/>
            <a:ext cx="33528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電動公車與業者溝通情形</a:t>
            </a:r>
            <a:endParaRPr lang="en-US" altLang="zh-TW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601" y="12035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提升</a:t>
            </a:r>
            <a:r>
              <a:rPr lang="zh-TW" altLang="en-US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妥善率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至柴巴水準：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553" y="3392841"/>
            <a:ext cx="458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配合交通部</a:t>
            </a:r>
            <a:r>
              <a:rPr lang="zh-TW" altLang="en-US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加速補助審查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3553" y="4797435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國際合作推動</a:t>
            </a:r>
            <a:r>
              <a:rPr lang="zh-TW" altLang="en-US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產品持續升級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 descr="20170419004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87" y="4883680"/>
            <a:ext cx="2278442" cy="12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371038" y="6181947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東京</a:t>
            </a:r>
            <a:r>
              <a:rPr lang="en-US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華德及住友商社</a:t>
            </a:r>
            <a:endParaRPr lang="en-US" altLang="zh-TW" sz="1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巴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合作備忘錄儀式</a:t>
            </a:r>
            <a:endParaRPr lang="zh-TW" altLang="en-US" sz="1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7888"/>
            <a:ext cx="5016287" cy="208308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4" name="圓角矩形 13"/>
          <p:cNvSpPr/>
          <p:nvPr/>
        </p:nvSpPr>
        <p:spPr>
          <a:xfrm>
            <a:off x="159814" y="1572832"/>
            <a:ext cx="3772956" cy="163028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本部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協調交通部、科技部召開</a:t>
            </a:r>
            <a:r>
              <a:rPr lang="zh-TW" altLang="zh-TW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跨部會品質溝通會議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透過要求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車廠全面檢修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建立在地維修服務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體系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等措施，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提升先導運行計畫電動巴士</a:t>
            </a:r>
            <a:r>
              <a:rPr lang="zh-TW" altLang="zh-TW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營運妥善率趨近於柴油巴士水準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59534" y="3091026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圖一、先導運行案相關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電巴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營運妥善率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159815" y="3774552"/>
            <a:ext cx="3772956" cy="8267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配合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交通部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與國內業者研商後，提出附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加價值率改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管制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關鍵材料及製程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之建議，待交通部評估中</a:t>
            </a:r>
            <a:endParaRPr lang="zh-TW" altLang="zh-TW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3383281"/>
            <a:ext cx="910181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8" name="圖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3030" r="10461" b="12289"/>
          <a:stretch/>
        </p:blipFill>
        <p:spPr bwMode="auto">
          <a:xfrm>
            <a:off x="7984294" y="3545532"/>
            <a:ext cx="1117517" cy="8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i01.i.aliimg.com/img/pb/357/359/454/454359357_963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4" t="38054" r="33979" b="42890"/>
          <a:stretch/>
        </p:blipFill>
        <p:spPr bwMode="auto">
          <a:xfrm>
            <a:off x="7181105" y="3551922"/>
            <a:ext cx="803189" cy="6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jacen.jac.com.cn/images/chassis/chassi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9" y="3786946"/>
            <a:ext cx="1715285" cy="7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0" y="4726251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23650" y="4386590"/>
            <a:ext cx="2313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動力系統</a:t>
            </a:r>
            <a:r>
              <a:rPr lang="en-US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馬達</a:t>
            </a:r>
            <a:r>
              <a:rPr lang="en-US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控制器</a:t>
            </a:r>
            <a:r>
              <a:rPr lang="en-US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23" name="Picture 2" descr="http://173.225.177.125/images/file-en/NEPTECH-Bus-Frame.gif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3828"/>
          <a:stretch/>
        </p:blipFill>
        <p:spPr bwMode="auto">
          <a:xfrm>
            <a:off x="4274370" y="3576400"/>
            <a:ext cx="1377403" cy="11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圓角矩形 23"/>
          <p:cNvSpPr/>
          <p:nvPr/>
        </p:nvSpPr>
        <p:spPr>
          <a:xfrm>
            <a:off x="234872" y="5349993"/>
            <a:ext cx="3697897" cy="1189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華德：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本部工業局透過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產創計畫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推動華德與</a:t>
            </a: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住友商事及</a:t>
            </a:r>
            <a:r>
              <a:rPr lang="en-US" altLang="zh-TW" dirty="0" err="1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NExT</a:t>
            </a:r>
            <a:r>
              <a:rPr lang="en-US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-e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合作開發新一代電動巴士，預計今</a:t>
            </a:r>
            <a:r>
              <a:rPr lang="en-US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(107)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年第三季上市</a:t>
            </a:r>
            <a:endParaRPr lang="zh-TW" altLang="zh-TW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36942" r="27159" b="35200"/>
          <a:stretch/>
        </p:blipFill>
        <p:spPr bwMode="auto">
          <a:xfrm>
            <a:off x="6575770" y="5147457"/>
            <a:ext cx="2320350" cy="7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23650" y="609347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</a:rPr>
              <a:t>華德開發車輛略圖</a:t>
            </a:r>
          </a:p>
        </p:txBody>
      </p:sp>
    </p:spTree>
    <p:extLst>
      <p:ext uri="{BB962C8B-B14F-4D97-AF65-F5344CB8AC3E}">
        <p14:creationId xmlns:p14="http://schemas.microsoft.com/office/powerpoint/2010/main" val="33815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91686" y="-23615"/>
            <a:ext cx="6840760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</a:t>
            </a: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電動化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(8/13)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475656" y="5877272"/>
            <a:ext cx="7416824" cy="792088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488140" y="4725202"/>
            <a:ext cx="7404343" cy="1010603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166580" y="509972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政策目標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212682" y="978517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1598682" y="509825"/>
            <a:ext cx="7293798" cy="724045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2035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年新售機車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全面電動化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須再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和業者溝通，將危機轉換成轉機，或進一步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提前時程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49884" y="1224241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推動策略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149615" y="1700808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1560145" y="1196757"/>
            <a:ext cx="7404343" cy="34391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208" tIns="45604" rIns="91208" bIns="45604" rtlCol="0">
            <a:spAutoFit/>
          </a:bodyPr>
          <a:lstStyle/>
          <a:p>
            <a:pPr marL="446539" lvl="1" indent="-446539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一、經濟部將依據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電動機車產業創新躍升計畫</a:t>
            </a:r>
            <a:r>
              <a:rPr lang="zh-TW" altLang="zh-TW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推動產業升級轉型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推動產業鏈整合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打造友善使用環境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推動創新營運模式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推動高性價比車款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提高購車使用誘因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策略。</a:t>
            </a:r>
            <a:endParaRPr lang="en-US" altLang="zh-TW" dirty="0" smtClean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539" indent="-446539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二、經濟部與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機車製造業者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（已開</a:t>
            </a:r>
            <a:r>
              <a:rPr lang="en-US" altLang="zh-TW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場會議）以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完善配套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業者表達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機車新售全面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電動化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政策時，建議要有配套措施如下：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7808" indent="-353103">
              <a:lnSpc>
                <a:spcPts val="2200"/>
              </a:lnSpc>
              <a:buFont typeface="+mj-lt"/>
              <a:buAutoNum type="arabicPeriod"/>
            </a:pP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，加速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萬輛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年以上機車汰換。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7808" indent="-353103">
              <a:lnSpc>
                <a:spcPts val="2200"/>
              </a:lnSpc>
              <a:buFont typeface="+mj-lt"/>
              <a:buAutoNum type="arabicPeriod"/>
            </a:pP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提升機車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油耗標準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並分階段禁售燃油車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7808" indent="-353103">
              <a:lnSpc>
                <a:spcPts val="2200"/>
              </a:lnSpc>
              <a:buFont typeface="+mj-lt"/>
              <a:buAutoNum type="arabicPeriod"/>
            </a:pP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分區試行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禁售燃油機車並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偏遠地區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7808" indent="-353103">
              <a:lnSpc>
                <a:spcPts val="2200"/>
              </a:lnSpc>
              <a:buFont typeface="+mj-lt"/>
              <a:buAutoNum type="arabicPeriod"/>
            </a:pP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積極推動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充換電站設置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7808" indent="-353103">
              <a:lnSpc>
                <a:spcPts val="2200"/>
              </a:lnSpc>
              <a:buFont typeface="+mj-lt"/>
              <a:buAutoNum type="arabicPeriod"/>
            </a:pP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持續輔導廠商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關鍵技術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7808" indent="-353103">
              <a:lnSpc>
                <a:spcPts val="2200"/>
              </a:lnSpc>
              <a:buFont typeface="+mj-lt"/>
              <a:buAutoNum type="arabicPeriod"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電池汰役再利用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（如儲能系統）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環保回收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98687" y="4725144"/>
            <a:ext cx="7365806" cy="1068422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 marL="0" lvl="1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開發電池技術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充換電產業標準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補助建置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428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中油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異業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結盟建立充換電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營運模式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推動開發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平價重型車款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購車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3.6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萬輛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78161" y="5935858"/>
            <a:ext cx="7314325" cy="1053900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 marL="0" lvl="1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業者開發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機車共用零組件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補助建置充換電站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652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建立創新營運模式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輸出海外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開發平價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小輕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車款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購車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萬輛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107773" y="4293256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推動作法</a:t>
            </a:r>
          </a:p>
        </p:txBody>
      </p:sp>
      <p:cxnSp>
        <p:nvCxnSpPr>
          <p:cNvPr id="39" name="直線接點 38"/>
          <p:cNvCxnSpPr/>
          <p:nvPr/>
        </p:nvCxnSpPr>
        <p:spPr>
          <a:xfrm>
            <a:off x="121069" y="4725144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0" name="群組 1"/>
          <p:cNvGrpSpPr>
            <a:grpSpLocks/>
          </p:cNvGrpSpPr>
          <p:nvPr/>
        </p:nvGrpSpPr>
        <p:grpSpPr bwMode="auto">
          <a:xfrm>
            <a:off x="634269" y="4864237"/>
            <a:ext cx="826410" cy="362531"/>
            <a:chOff x="179512" y="1052737"/>
            <a:chExt cx="1648687" cy="533499"/>
          </a:xfrm>
        </p:grpSpPr>
        <p:sp>
          <p:nvSpPr>
            <p:cNvPr id="41" name="圓角矩形 40"/>
            <p:cNvSpPr/>
            <p:nvPr/>
          </p:nvSpPr>
          <p:spPr>
            <a:xfrm>
              <a:off x="179512" y="1052737"/>
              <a:ext cx="1591884" cy="495782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圓角矩形 6"/>
            <p:cNvSpPr/>
            <p:nvPr/>
          </p:nvSpPr>
          <p:spPr>
            <a:xfrm>
              <a:off x="187009" y="1080116"/>
              <a:ext cx="1641190" cy="50612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424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9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r>
                <a:rPr lang="zh-TW" altLang="en-US" sz="19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</a:p>
          </p:txBody>
        </p:sp>
      </p:grpSp>
      <p:grpSp>
        <p:nvGrpSpPr>
          <p:cNvPr id="43" name="群組 1"/>
          <p:cNvGrpSpPr>
            <a:grpSpLocks/>
          </p:cNvGrpSpPr>
          <p:nvPr/>
        </p:nvGrpSpPr>
        <p:grpSpPr bwMode="auto">
          <a:xfrm>
            <a:off x="611560" y="6016364"/>
            <a:ext cx="826410" cy="362531"/>
            <a:chOff x="179512" y="1052737"/>
            <a:chExt cx="1648687" cy="533499"/>
          </a:xfrm>
        </p:grpSpPr>
        <p:sp>
          <p:nvSpPr>
            <p:cNvPr id="44" name="圓角矩形 43"/>
            <p:cNvSpPr/>
            <p:nvPr/>
          </p:nvSpPr>
          <p:spPr>
            <a:xfrm>
              <a:off x="179512" y="1052737"/>
              <a:ext cx="1591884" cy="495782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圓角矩形 6"/>
            <p:cNvSpPr/>
            <p:nvPr/>
          </p:nvSpPr>
          <p:spPr>
            <a:xfrm>
              <a:off x="187009" y="1080116"/>
              <a:ext cx="1641190" cy="50612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424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9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sz="19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</a:p>
          </p:txBody>
        </p:sp>
      </p:grpSp>
      <p:pic>
        <p:nvPicPr>
          <p:cNvPr id="46" name="圖片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31" y="3731443"/>
            <a:ext cx="473075" cy="35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29" y="1813147"/>
            <a:ext cx="6683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 descr="C:\Users\USER\Desktop\logo_powerbar4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79" y="2543548"/>
            <a:ext cx="606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圖片 80" descr="http://ksl.60km.com/upload/upload2/12630863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499" y="2890863"/>
            <a:ext cx="107315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6894" y="6544751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圓角矩形 200"/>
          <p:cNvSpPr/>
          <p:nvPr/>
        </p:nvSpPr>
        <p:spPr>
          <a:xfrm>
            <a:off x="1475656" y="5584147"/>
            <a:ext cx="7559686" cy="1020475"/>
          </a:xfrm>
          <a:prstGeom prst="roundRect">
            <a:avLst/>
          </a:prstGeom>
          <a:noFill/>
          <a:ln w="158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2" name="圓角矩形 8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1658675" y="38576"/>
            <a:ext cx="6729757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</a:t>
            </a: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電動化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(9/13)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90" name="圓角矩形 189"/>
          <p:cNvSpPr/>
          <p:nvPr/>
        </p:nvSpPr>
        <p:spPr>
          <a:xfrm>
            <a:off x="185804" y="571077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政策目標</a:t>
            </a:r>
          </a:p>
        </p:txBody>
      </p:sp>
      <p:sp>
        <p:nvSpPr>
          <p:cNvPr id="191" name="文字方塊 190"/>
          <p:cNvSpPr txBox="1"/>
          <p:nvPr/>
        </p:nvSpPr>
        <p:spPr>
          <a:xfrm>
            <a:off x="1722171" y="599544"/>
            <a:ext cx="6580024" cy="469505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2040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年新售汽車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全面電動化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2" name="直線接點 191"/>
          <p:cNvCxnSpPr/>
          <p:nvPr/>
        </p:nvCxnSpPr>
        <p:spPr>
          <a:xfrm>
            <a:off x="195098" y="970544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3" name="圓角矩形 192"/>
          <p:cNvSpPr/>
          <p:nvPr/>
        </p:nvSpPr>
        <p:spPr>
          <a:xfrm>
            <a:off x="179784" y="1075135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推動策略</a:t>
            </a:r>
          </a:p>
        </p:txBody>
      </p:sp>
      <p:cxnSp>
        <p:nvCxnSpPr>
          <p:cNvPr id="194" name="直線接點 193"/>
          <p:cNvCxnSpPr/>
          <p:nvPr/>
        </p:nvCxnSpPr>
        <p:spPr>
          <a:xfrm>
            <a:off x="189070" y="1489996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5" name="文字方塊 194"/>
          <p:cNvSpPr txBox="1"/>
          <p:nvPr/>
        </p:nvSpPr>
        <p:spPr>
          <a:xfrm>
            <a:off x="1722181" y="1061673"/>
            <a:ext cx="7386333" cy="33393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208" tIns="45604" rIns="91208" bIns="45604" rtlCol="0">
            <a:spAutoFit/>
          </a:bodyPr>
          <a:lstStyle/>
          <a:p>
            <a:pPr marL="538377" indent="-538377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召開「移動污染源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交通因應對策會議」，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提出規劃方案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環保署配合提供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限排相關法規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本部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協助交通部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研提相關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配套措施</a:t>
            </a:r>
            <a:r>
              <a:rPr lang="zh-TW" altLang="zh-TW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377" indent="-538377">
              <a:lnSpc>
                <a:spcPts val="2500"/>
              </a:lnSpc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二、本部已與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公會及業者進行多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場會議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溝通配套措施，業者基本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認同未來車輛全面電動化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之政策方向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，並建議如下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628632" indent="-264439">
              <a:lnSpc>
                <a:spcPts val="25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基礎建設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消費者觀點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平均燃油效率標準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(Corporate Average Fuel Economy,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CAFE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使用成本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等考量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628632" indent="-264439">
              <a:lnSpc>
                <a:spcPts val="25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政策及資源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電動車輛關鍵技術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完善供應體系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628632" indent="-264439">
              <a:lnSpc>
                <a:spcPts val="25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跨部會交流平台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，以利汽車業者直接與政府各部會溝通，討論相關法規及配套措施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文字方塊 195"/>
          <p:cNvSpPr txBox="1"/>
          <p:nvPr/>
        </p:nvSpPr>
        <p:spPr>
          <a:xfrm>
            <a:off x="1530793" y="5610133"/>
            <a:ext cx="7433695" cy="1068422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>
              <a:lnSpc>
                <a:spcPts val="2500"/>
              </a:lnSpc>
              <a:spcBef>
                <a:spcPts val="2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：配合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跨部會合作推動建置充電場站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及雲端監控平台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完善基礎建設。並配合專業法人及縣市政府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成立電動車推廣小組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，向民眾說明充電設施設置安全性，以提升民眾對於住宅充電設備建置之接受度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1547666" y="4504028"/>
            <a:ext cx="7416824" cy="1068422"/>
          </a:xfrm>
          <a:prstGeom prst="rect">
            <a:avLst/>
          </a:prstGeom>
        </p:spPr>
        <p:txBody>
          <a:bodyPr wrap="square" lIns="91208" tIns="45604" rIns="91208" bIns="45604">
            <a:spAutoFit/>
          </a:bodyPr>
          <a:lstStyle/>
          <a:p>
            <a:pPr>
              <a:lnSpc>
                <a:spcPts val="2500"/>
              </a:lnSpc>
              <a:spcBef>
                <a:spcPts val="2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：透過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創平台計畫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，推動車廠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PHV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及電動貨車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等利基車型，滿足市場及營運需求：並持續輔導廠商產品性能</a:t>
            </a:r>
            <a:r>
              <a:rPr lang="zh-TW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提升，以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推動關鍵零組件廠商進軍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Tesla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BMW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等國際供應鏈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98" name="圓角矩形 197"/>
          <p:cNvSpPr/>
          <p:nvPr/>
        </p:nvSpPr>
        <p:spPr>
          <a:xfrm>
            <a:off x="107773" y="4072138"/>
            <a:ext cx="1350799" cy="47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208" tIns="45604" rIns="91208" bIns="45604" rtlCol="0" anchor="ctr" anchorCtr="1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推動作法</a:t>
            </a:r>
          </a:p>
        </p:txBody>
      </p:sp>
      <p:cxnSp>
        <p:nvCxnSpPr>
          <p:cNvPr id="199" name="直線接點 198"/>
          <p:cNvCxnSpPr/>
          <p:nvPr/>
        </p:nvCxnSpPr>
        <p:spPr>
          <a:xfrm>
            <a:off x="121069" y="4504028"/>
            <a:ext cx="133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0" name="圓角矩形 199"/>
          <p:cNvSpPr/>
          <p:nvPr/>
        </p:nvSpPr>
        <p:spPr>
          <a:xfrm>
            <a:off x="1488158" y="4504086"/>
            <a:ext cx="7541515" cy="1010603"/>
          </a:xfrm>
          <a:prstGeom prst="roundRect">
            <a:avLst/>
          </a:prstGeom>
          <a:noFill/>
          <a:ln w="158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02" name="Picture 2" descr="「交通部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" y="1813549"/>
            <a:ext cx="645403" cy="6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4" descr="「環保署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8" y="2518341"/>
            <a:ext cx="640914" cy="6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6" descr="「經濟部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7" y="2604591"/>
            <a:ext cx="703278" cy="4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圖片 2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6" y="4626273"/>
            <a:ext cx="1185468" cy="888358"/>
          </a:xfrm>
          <a:prstGeom prst="rect">
            <a:avLst/>
          </a:prstGeom>
        </p:spPr>
      </p:pic>
      <p:sp>
        <p:nvSpPr>
          <p:cNvPr id="206" name="文字方塊 205"/>
          <p:cNvSpPr txBox="1"/>
          <p:nvPr/>
        </p:nvSpPr>
        <p:spPr>
          <a:xfrm>
            <a:off x="121073" y="5461645"/>
            <a:ext cx="1210119" cy="338320"/>
          </a:xfrm>
          <a:prstGeom prst="rect">
            <a:avLst/>
          </a:prstGeom>
          <a:noFill/>
        </p:spPr>
        <p:txBody>
          <a:bodyPr wrap="none" lIns="91208" tIns="45604" rIns="91208" bIns="45604" rtlCol="0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</a:rPr>
              <a:t>中華郵務車</a:t>
            </a:r>
          </a:p>
        </p:txBody>
      </p:sp>
      <p:grpSp>
        <p:nvGrpSpPr>
          <p:cNvPr id="207" name="群組 2"/>
          <p:cNvGrpSpPr>
            <a:grpSpLocks/>
          </p:cNvGrpSpPr>
          <p:nvPr/>
        </p:nvGrpSpPr>
        <p:grpSpPr bwMode="auto">
          <a:xfrm>
            <a:off x="222242" y="5808985"/>
            <a:ext cx="1181408" cy="999357"/>
            <a:chOff x="838200" y="2971800"/>
            <a:chExt cx="5114925" cy="3875088"/>
          </a:xfrm>
        </p:grpSpPr>
        <p:grpSp>
          <p:nvGrpSpPr>
            <p:cNvPr id="208" name="群組 207"/>
            <p:cNvGrpSpPr>
              <a:grpSpLocks/>
            </p:cNvGrpSpPr>
            <p:nvPr/>
          </p:nvGrpSpPr>
          <p:grpSpPr bwMode="auto">
            <a:xfrm>
              <a:off x="838200" y="3656013"/>
              <a:ext cx="5114925" cy="3190875"/>
              <a:chOff x="1600200" y="3048000"/>
              <a:chExt cx="5925301" cy="3593856"/>
            </a:xfrm>
          </p:grpSpPr>
          <p:grpSp>
            <p:nvGrpSpPr>
              <p:cNvPr id="227" name="群組 29"/>
              <p:cNvGrpSpPr>
                <a:grpSpLocks/>
              </p:cNvGrpSpPr>
              <p:nvPr/>
            </p:nvGrpSpPr>
            <p:grpSpPr bwMode="auto">
              <a:xfrm>
                <a:off x="1752600" y="3048000"/>
                <a:ext cx="5772901" cy="3593856"/>
                <a:chOff x="2362200" y="3048000"/>
                <a:chExt cx="5181756" cy="3225845"/>
              </a:xfrm>
            </p:grpSpPr>
            <p:pic>
              <p:nvPicPr>
                <p:cNvPr id="229" name="Picture 2" descr="https://www.taiwanjobs.gov.tw/Internet/index/images/dbmap_657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3048000"/>
                  <a:ext cx="5171852" cy="308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0" name="矩形 229"/>
                <p:cNvSpPr/>
                <p:nvPr/>
              </p:nvSpPr>
              <p:spPr>
                <a:xfrm>
                  <a:off x="5487546" y="5206991"/>
                  <a:ext cx="2056410" cy="10668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8" name="矩形 227"/>
              <p:cNvSpPr/>
              <p:nvPr/>
            </p:nvSpPr>
            <p:spPr>
              <a:xfrm>
                <a:off x="1599941" y="3124289"/>
                <a:ext cx="306761" cy="1679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9" name="圖片 33" descr="stationVer2_0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670300"/>
              <a:ext cx="5334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圖片 34" descr="stationVer2_0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127500"/>
              <a:ext cx="5334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圖片 35" descr="stationVer2_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722813"/>
              <a:ext cx="53340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圖片 36" descr="stationVer2_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713413"/>
              <a:ext cx="53340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圖片 37" descr="stationVer2_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265613"/>
              <a:ext cx="53340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圖片 38" descr="stationVer2_0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737100"/>
              <a:ext cx="5334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圖片 39" descr="stationVer2_0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194300"/>
              <a:ext cx="5334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6" descr="http://t1.gstatic.com/images?q=tbn:ANd9GcTzuL5BQ7O8NxnvQoTJbN0Nt01ToaJ_Z471XmaXjBVHgpPn610AaQ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71800"/>
              <a:ext cx="1624013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文字方塊 7"/>
            <p:cNvSpPr txBox="1">
              <a:spLocks noChangeArrowheads="1"/>
            </p:cNvSpPr>
            <p:nvPr/>
          </p:nvSpPr>
          <p:spPr bwMode="auto">
            <a:xfrm>
              <a:off x="1249721" y="3310561"/>
              <a:ext cx="799796" cy="119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endPara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18" name="直線接點 217"/>
            <p:cNvCxnSpPr/>
            <p:nvPr/>
          </p:nvCxnSpPr>
          <p:spPr>
            <a:xfrm flipV="1">
              <a:off x="1256975" y="3975820"/>
              <a:ext cx="191065" cy="74767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接點 218"/>
            <p:cNvCxnSpPr/>
            <p:nvPr/>
          </p:nvCxnSpPr>
          <p:spPr>
            <a:xfrm flipH="1" flipV="1">
              <a:off x="1521784" y="3898917"/>
              <a:ext cx="113968" cy="18115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 flipH="1" flipV="1">
              <a:off x="1826814" y="3898917"/>
              <a:ext cx="613417" cy="122191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接點 220"/>
            <p:cNvCxnSpPr/>
            <p:nvPr/>
          </p:nvCxnSpPr>
          <p:spPr>
            <a:xfrm flipH="1" flipV="1">
              <a:off x="2440231" y="3595574"/>
              <a:ext cx="3046965" cy="2264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接點 221"/>
            <p:cNvCxnSpPr/>
            <p:nvPr/>
          </p:nvCxnSpPr>
          <p:spPr>
            <a:xfrm flipH="1" flipV="1">
              <a:off x="2135198" y="3809195"/>
              <a:ext cx="1521807" cy="100402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接點 222"/>
            <p:cNvCxnSpPr/>
            <p:nvPr/>
          </p:nvCxnSpPr>
          <p:spPr>
            <a:xfrm flipH="1" flipV="1">
              <a:off x="2363134" y="3595574"/>
              <a:ext cx="2131871" cy="4101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4" name="圖片 33" descr="stationVer2_0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57600"/>
              <a:ext cx="5334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" name="直線接點 224"/>
            <p:cNvCxnSpPr/>
            <p:nvPr/>
          </p:nvCxnSpPr>
          <p:spPr>
            <a:xfrm flipH="1" flipV="1">
              <a:off x="2513975" y="3745110"/>
              <a:ext cx="2135222" cy="8288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6" name="圖片 40" descr="stationVer2_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884613"/>
              <a:ext cx="53340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536191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71464" y="0"/>
            <a:ext cx="8229600" cy="639762"/>
          </a:xfrm>
        </p:spPr>
        <p:txBody>
          <a:bodyPr>
            <a:normAutofit/>
          </a:bodyPr>
          <a:lstStyle/>
          <a:p>
            <a:pPr defTabSz="914400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、車輛電動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(10/13)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400" y="681335"/>
            <a:ext cx="33528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燃</a:t>
            </a: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油車電動化產業轉型輔導</a:t>
            </a:r>
            <a:endParaRPr lang="en-US" altLang="zh-TW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椭圆 4"/>
          <p:cNvSpPr/>
          <p:nvPr/>
        </p:nvSpPr>
        <p:spPr>
          <a:xfrm>
            <a:off x="2540563" y="3472541"/>
            <a:ext cx="3936437" cy="1783060"/>
          </a:xfrm>
          <a:prstGeom prst="ellipse">
            <a:avLst/>
          </a:prstGeom>
          <a:noFill/>
          <a:ln w="19050" cap="rnd" cmpd="sng" algn="ctr">
            <a:solidFill>
              <a:srgbClr val="181715"/>
            </a:solidFill>
            <a:prstDash val="sysDot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sz="3200" kern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7" name="椭圆 5"/>
          <p:cNvSpPr/>
          <p:nvPr/>
        </p:nvSpPr>
        <p:spPr>
          <a:xfrm rot="5400000">
            <a:off x="2751617" y="3419212"/>
            <a:ext cx="3505198" cy="1783060"/>
          </a:xfrm>
          <a:prstGeom prst="ellipse">
            <a:avLst/>
          </a:prstGeom>
          <a:noFill/>
          <a:ln w="19050" cap="rnd" cmpd="sng" algn="ctr">
            <a:solidFill>
              <a:srgbClr val="181715"/>
            </a:solidFill>
            <a:prstDash val="sysDot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sz="3200" kern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3021809" y="2975816"/>
            <a:ext cx="1359557" cy="1359557"/>
          </a:xfrm>
          <a:prstGeom prst="ellipse">
            <a:avLst/>
          </a:prstGeom>
          <a:solidFill>
            <a:srgbClr val="38C4D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3200" kern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9" name="椭圆 7"/>
          <p:cNvSpPr/>
          <p:nvPr/>
        </p:nvSpPr>
        <p:spPr>
          <a:xfrm>
            <a:off x="4699201" y="2975816"/>
            <a:ext cx="1359557" cy="1359557"/>
          </a:xfrm>
          <a:prstGeom prst="ellipse">
            <a:avLst/>
          </a:prstGeom>
          <a:solidFill>
            <a:srgbClr val="B6D95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3200" kern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0" name="椭圆 8"/>
          <p:cNvSpPr/>
          <p:nvPr/>
        </p:nvSpPr>
        <p:spPr>
          <a:xfrm>
            <a:off x="4699201" y="4465140"/>
            <a:ext cx="1359557" cy="1359557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3200" kern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1" name="椭圆 9"/>
          <p:cNvSpPr/>
          <p:nvPr/>
        </p:nvSpPr>
        <p:spPr>
          <a:xfrm>
            <a:off x="3021809" y="4479096"/>
            <a:ext cx="1359557" cy="1359557"/>
          </a:xfrm>
          <a:prstGeom prst="ellipse">
            <a:avLst/>
          </a:prstGeom>
          <a:solidFill>
            <a:srgbClr val="FDC12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3200" kern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94164" y="3066870"/>
            <a:ext cx="10832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0" dirty="0">
                <a:solidFill>
                  <a:sysClr val="window" lastClr="FFFFFF"/>
                </a:solidFill>
                <a:ea typeface="微软雅黑" pitchFamily="34" charset="-122"/>
              </a:rPr>
              <a:t>關鍵技術</a:t>
            </a:r>
            <a:endParaRPr lang="zh-CN" altLang="en-US" sz="2400" b="1" kern="0" dirty="0">
              <a:solidFill>
                <a:sysClr val="window" lastClr="FFFFFF"/>
              </a:solidFill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04872" y="4517017"/>
            <a:ext cx="9727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kern="0" dirty="0">
                <a:solidFill>
                  <a:sysClr val="window" lastClr="FFFFFF"/>
                </a:solidFill>
                <a:ea typeface="微软雅黑" pitchFamily="34" charset="-122"/>
              </a:rPr>
              <a:t>國際市場</a:t>
            </a:r>
            <a:endParaRPr lang="zh-CN" altLang="en-US" sz="2400" b="1" kern="0" dirty="0">
              <a:solidFill>
                <a:sysClr val="window" lastClr="FFFFFF"/>
              </a:solidFill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0564" y="3066870"/>
            <a:ext cx="10832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0" dirty="0">
                <a:solidFill>
                  <a:sysClr val="window" lastClr="FFFFFF"/>
                </a:solidFill>
                <a:ea typeface="微软雅黑" pitchFamily="34" charset="-122"/>
              </a:rPr>
              <a:t>共通組件</a:t>
            </a:r>
            <a:endParaRPr lang="zh-CN" altLang="en-US" sz="2400" b="1" kern="0" dirty="0">
              <a:solidFill>
                <a:sysClr val="window" lastClr="FFFFFF"/>
              </a:solidFill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10629" y="4535888"/>
            <a:ext cx="1083265" cy="11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0" dirty="0">
                <a:solidFill>
                  <a:sysClr val="window" lastClr="FFFFFF"/>
                </a:solidFill>
                <a:ea typeface="微软雅黑" pitchFamily="34" charset="-122"/>
              </a:rPr>
              <a:t>智慧系統</a:t>
            </a:r>
            <a:endParaRPr lang="zh-CN" altLang="en-US" sz="2400" b="1" kern="0" dirty="0">
              <a:solidFill>
                <a:sysClr val="window" lastClr="FFFFFF"/>
              </a:solidFill>
              <a:ea typeface="微软雅黑" pitchFamily="34" charset="-122"/>
            </a:endParaRPr>
          </a:p>
        </p:txBody>
      </p:sp>
      <p:sp>
        <p:nvSpPr>
          <p:cNvPr id="16" name="右彎箭號 15"/>
          <p:cNvSpPr/>
          <p:nvPr/>
        </p:nvSpPr>
        <p:spPr>
          <a:xfrm rot="5400000" flipV="1">
            <a:off x="5877375" y="386791"/>
            <a:ext cx="1393325" cy="4886943"/>
          </a:xfrm>
          <a:prstGeom prst="bentArrow">
            <a:avLst>
              <a:gd name="adj1" fmla="val 32921"/>
              <a:gd name="adj2" fmla="val 28960"/>
              <a:gd name="adj3" fmla="val 34052"/>
              <a:gd name="adj4" fmla="val 3582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7" name="右彎箭號 16"/>
          <p:cNvSpPr/>
          <p:nvPr/>
        </p:nvSpPr>
        <p:spPr>
          <a:xfrm rot="5400000" flipH="1">
            <a:off x="1826242" y="3594607"/>
            <a:ext cx="1452915" cy="4800602"/>
          </a:xfrm>
          <a:prstGeom prst="bentArrow">
            <a:avLst>
              <a:gd name="adj1" fmla="val 30147"/>
              <a:gd name="adj2" fmla="val 28255"/>
              <a:gd name="adj3" fmla="val 34766"/>
              <a:gd name="adj4" fmla="val 3181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52400" y="62597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產創平台計畫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2133600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車輛電動化等相關產業推動計畫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833" y="3856716"/>
            <a:ext cx="12652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6019800" y="4517017"/>
            <a:ext cx="2997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0504D"/>
                </a:solidFill>
                <a:latin typeface="微軟正黑體" pitchFamily="34" charset="-120"/>
                <a:ea typeface="微軟正黑體" pitchFamily="34" charset="-120"/>
              </a:rPr>
              <a:t>推動國際技術合作</a:t>
            </a:r>
            <a:endParaRPr lang="en-US" altLang="zh-TW" sz="2400" dirty="0">
              <a:solidFill>
                <a:srgbClr val="C0504D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0504D"/>
                </a:solidFill>
                <a:latin typeface="微軟正黑體" pitchFamily="34" charset="-120"/>
                <a:ea typeface="微軟正黑體" pitchFamily="34" charset="-120"/>
              </a:rPr>
              <a:t>吸引來台投資設廠</a:t>
            </a:r>
            <a:endParaRPr lang="en-US" altLang="zh-TW" sz="2400" dirty="0">
              <a:solidFill>
                <a:srgbClr val="C0504D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0504D"/>
                </a:solidFill>
                <a:latin typeface="微軟正黑體" pitchFamily="34" charset="-120"/>
                <a:ea typeface="微軟正黑體" pitchFamily="34" charset="-120"/>
              </a:rPr>
              <a:t>國際驗證市場拓銷</a:t>
            </a:r>
            <a:endParaRPr lang="en-US" altLang="zh-TW" sz="2400" dirty="0">
              <a:solidFill>
                <a:srgbClr val="C0504D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6200" y="4517017"/>
            <a:ext cx="2997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智慧車載系統開發</a:t>
            </a:r>
            <a:endParaRPr lang="en-US" altLang="zh-TW" sz="2400" dirty="0">
              <a:solidFill>
                <a:srgbClr val="FF99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先進輔助駕駛導入</a:t>
            </a:r>
            <a:endParaRPr lang="en-US" altLang="zh-TW" sz="2400" dirty="0">
              <a:solidFill>
                <a:srgbClr val="FF99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智慧車聯遠端管控</a:t>
            </a:r>
            <a:endParaRPr lang="en-US" altLang="zh-TW" sz="2400" dirty="0">
              <a:solidFill>
                <a:srgbClr val="FF99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77629" y="2535818"/>
            <a:ext cx="3266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共通馬達組件開發</a:t>
            </a:r>
            <a:endParaRPr lang="en-US" altLang="zh-TW" sz="2400" dirty="0">
              <a:solidFill>
                <a:srgbClr val="F79646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共通控制器組件開發</a:t>
            </a:r>
            <a:endParaRPr lang="en-US" altLang="zh-TW" sz="2400" dirty="0">
              <a:solidFill>
                <a:srgbClr val="F79646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共通電能補充設施</a:t>
            </a:r>
            <a:endParaRPr lang="en-US" altLang="zh-TW" sz="2400" dirty="0">
              <a:solidFill>
                <a:srgbClr val="F79646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6429" y="2438400"/>
            <a:ext cx="3418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4F81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關鍵技術開發輔導</a:t>
            </a:r>
            <a:endParaRPr lang="en-US" altLang="zh-TW" sz="2400" dirty="0">
              <a:solidFill>
                <a:srgbClr val="4F81BD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4F81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電動化關鍵技術輔導</a:t>
            </a:r>
            <a:endParaRPr lang="en-US" altLang="zh-TW" sz="2400" dirty="0">
              <a:solidFill>
                <a:srgbClr val="4F81BD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4F81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國際技術引進合作</a:t>
            </a:r>
            <a:endParaRPr lang="en-US" altLang="zh-TW" sz="2400" dirty="0">
              <a:solidFill>
                <a:srgbClr val="4F81BD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8600" y="1219200"/>
            <a:ext cx="8763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運用政府科專計畫資源，輔導業界發展</a:t>
            </a:r>
            <a:r>
              <a:rPr lang="zh-TW" altLang="en-US" sz="2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電動化關鍵組件</a:t>
            </a:r>
            <a:r>
              <a:rPr lang="zh-TW" altLang="en-US" sz="2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基礎設施</a:t>
            </a:r>
            <a:r>
              <a:rPr lang="zh-TW" altLang="en-US" sz="24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及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國際市場拓展</a:t>
            </a:r>
            <a:r>
              <a:rPr lang="zh-TW" altLang="en-US" sz="2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，增加產品競爭力</a:t>
            </a:r>
            <a:endParaRPr lang="zh-TW" altLang="en-US" sz="24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1E74-B951-4C74-AD71-3E9617F2DCA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圓角矩形 40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2340694" y="15770"/>
            <a:ext cx="5471685" cy="4766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</a:t>
            </a: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電動化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(11/13)</a:t>
            </a:r>
            <a:endParaRPr lang="zh-TW" altLang="en-US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26" y="617480"/>
            <a:ext cx="2815290" cy="409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208" tIns="45604" rIns="91208" bIns="45604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20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鋰電池產業發展現況</a:t>
            </a:r>
            <a:endParaRPr lang="zh-TW" altLang="en-US" b="1" dirty="0">
              <a:solidFill>
                <a:srgbClr val="4F81BD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2600" y="6424947"/>
            <a:ext cx="2311400" cy="375267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直排文字版面配置區 2"/>
          <p:cNvSpPr txBox="1">
            <a:spLocks/>
          </p:cNvSpPr>
          <p:nvPr/>
        </p:nvSpPr>
        <p:spPr>
          <a:xfrm>
            <a:off x="100521" y="1124744"/>
            <a:ext cx="9179346" cy="5846649"/>
          </a:xfrm>
          <a:prstGeom prst="rect">
            <a:avLst/>
          </a:prstGeom>
        </p:spPr>
        <p:txBody>
          <a:bodyPr vert="horz" lIns="93817" tIns="46910" rIns="93817" bIns="4691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190" indent="-29319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6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電動機車產業現況</a:t>
            </a:r>
            <a:endParaRPr lang="en-US" altLang="zh-TW" sz="6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6387" indent="-29319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機車掛牌輛</a:t>
            </a:r>
            <a:endParaRPr lang="en-US" altLang="zh-TW" sz="5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37856" lvl="1" indent="-18243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機車掛牌</a:t>
            </a:r>
            <a:r>
              <a:rPr lang="en-US" altLang="zh-TW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99.9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萬輛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，電動機車掛牌量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4.4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萬輛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機車比率為</a:t>
            </a:r>
            <a:r>
              <a:rPr lang="en-US" altLang="zh-TW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4.45%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，相較於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2.45%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，年成長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1.8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倍。</a:t>
            </a:r>
            <a:endParaRPr lang="en-US" altLang="zh-TW" sz="4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6387" indent="-29319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電池市場現況</a:t>
            </a:r>
            <a:endParaRPr lang="en-US" altLang="zh-TW" sz="5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37856" lvl="1" indent="-18243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睿能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46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gogoro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電動機車至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年底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市占率為</a:t>
            </a:r>
            <a:r>
              <a:rPr lang="en-US" altLang="zh-TW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83%</a:t>
            </a:r>
            <a:r>
              <a:rPr lang="zh-TW" altLang="en-US" sz="4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中華汽車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市占率為</a:t>
            </a:r>
            <a:r>
              <a:rPr lang="en-US" altLang="zh-TW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4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睿能在考量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電池價格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能量密度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下，皆使用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en-US" altLang="zh-TW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Panasonic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(Panasonic 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電池價格約為國內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</a:t>
            </a:r>
            <a:r>
              <a:rPr lang="en-US" altLang="zh-TW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，能量密度為國內電池的</a:t>
            </a:r>
            <a:r>
              <a:rPr lang="en-US" altLang="zh-TW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6387" indent="-29319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電池生產現況</a:t>
            </a:r>
            <a:endParaRPr lang="en-US" altLang="zh-TW" sz="5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37856" lvl="1" indent="-18243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目前國內電池芯廠商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能元、有量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總生產規模為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1.5GWh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，提供電動機車電池量僅為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5.6MWh(Panasonic 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提供睿能</a:t>
            </a:r>
            <a:r>
              <a:rPr lang="en-US" altLang="zh-TW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78MWh)</a:t>
            </a:r>
            <a:r>
              <a:rPr lang="zh-TW" altLang="en-US" sz="4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，比例十分低。</a:t>
            </a:r>
            <a:endParaRPr lang="en-US" altLang="zh-TW" sz="4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37856" lvl="1" indent="-18243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TW" sz="4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3190" indent="-29319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6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遭遇瓶頸</a:t>
            </a:r>
            <a:endParaRPr lang="en-US" altLang="zh-TW" sz="6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6387" indent="-29319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產能規模小、價格較高</a:t>
            </a:r>
            <a:endParaRPr lang="en-US" altLang="zh-TW" sz="5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3806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因應對策：</a:t>
            </a:r>
            <a:endParaRPr lang="en-US" altLang="zh-TW" sz="5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0713" indent="-184049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材料</a:t>
            </a:r>
            <a:r>
              <a:rPr lang="en-US" altLang="zh-TW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引進外商在台投資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，帶動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上游材料廠商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進入其供應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鏈。</a:t>
            </a:r>
            <a:endParaRPr lang="en-US" altLang="zh-TW" sz="4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0713" indent="-184049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電池芯</a:t>
            </a:r>
            <a:r>
              <a:rPr lang="en-US" altLang="zh-TW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藉由產線導入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智慧製造技術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，提高產品良率及品質一致性，提升市場競爭力。</a:t>
            </a:r>
            <a:endParaRPr lang="en-US" altLang="zh-TW" sz="4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0713" indent="-184049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市場拓展</a:t>
            </a:r>
            <a:r>
              <a:rPr lang="en-US" altLang="zh-TW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結合國內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電動車推動政策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，建立國內示範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驗證實績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，拓展國際。</a:t>
            </a:r>
            <a:endParaRPr lang="en-US" altLang="zh-TW" sz="4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6387" indent="-29319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技術不足，布局未來應用市場競爭力弱</a:t>
            </a:r>
            <a:endParaRPr lang="en-US" altLang="zh-TW" sz="5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3806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5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因應對策：</a:t>
            </a:r>
            <a:endParaRPr lang="en-US" altLang="zh-TW" sz="5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0713" indent="-184049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產品技術</a:t>
            </a:r>
            <a:r>
              <a:rPr lang="en-US" altLang="zh-TW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現有國內業者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電池能量密度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，並積極發展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下世代固態</a:t>
            </a:r>
            <a:r>
              <a:rPr lang="zh-TW" altLang="en-US" sz="4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</a:t>
            </a: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0713" indent="-184049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製程技術</a:t>
            </a:r>
            <a:r>
              <a:rPr lang="en-US" altLang="zh-TW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輔導國內業者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導入智慧製造技術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，提升電池芯製程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良率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及產品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一致性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0713" indent="-184049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建立全球技術支援體系</a:t>
            </a:r>
            <a:r>
              <a:rPr lang="en-US" altLang="zh-TW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人才培育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能量、在地化及國際化</a:t>
            </a:r>
            <a:r>
              <a:rPr lang="zh-TW" altLang="en-US" sz="4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創新應用</a:t>
            </a:r>
            <a:r>
              <a:rPr lang="en-US" altLang="zh-TW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如無人載具</a:t>
            </a:r>
            <a:r>
              <a:rPr lang="en-US" altLang="zh-TW" sz="4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4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6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2340694" y="15770"/>
            <a:ext cx="5471685" cy="4766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</a:t>
            </a:r>
            <a:r>
              <a:rPr lang="zh-TW" altLang="en-US" sz="3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電動化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(12/13)</a:t>
            </a:r>
            <a:endParaRPr lang="zh-TW" altLang="en-US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32600" y="6424947"/>
            <a:ext cx="2311400" cy="375267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五邊形 15"/>
          <p:cNvSpPr/>
          <p:nvPr/>
        </p:nvSpPr>
        <p:spPr>
          <a:xfrm>
            <a:off x="1131550" y="936289"/>
            <a:ext cx="6946187" cy="256093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86222" tIns="43111" rIns="86222" bIns="43111" anchor="ctr"/>
          <a:lstStyle/>
          <a:p>
            <a:pPr algn="ctr" defTabSz="862254">
              <a:defRPr/>
            </a:pPr>
            <a:endParaRPr lang="zh-TW" altLang="en-US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1183650" y="1362051"/>
            <a:ext cx="435738" cy="17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86222" tIns="43111" rIns="86222" bIns="43111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defTabSz="862254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1700" b="1" dirty="0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鋰電池供應鏈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316080" y="1202215"/>
            <a:ext cx="1757897" cy="22949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86222" tIns="43111" rIns="86222" bIns="43111"/>
          <a:lstStyle/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能元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(18650/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三元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Gogoro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、三陽、光陽樣品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有量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軟包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三元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u="sng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提供中華汽車電動機車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昇陽電池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圓柱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鋰鐵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u="sng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提供綠鑽</a:t>
            </a:r>
          </a:p>
          <a:p>
            <a:pPr defTabSz="862254">
              <a:defRPr/>
            </a:pPr>
            <a:endParaRPr lang="en-US" altLang="zh-TW" sz="1200" b="1" u="sng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613355" y="1226805"/>
            <a:ext cx="2617073" cy="22704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86222" tIns="43111" rIns="86222" bIns="43111"/>
          <a:lstStyle/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鋰鐵正極材料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立凱電、尚志、台塑鋰鐵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三元正極材料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台灣無出貨經驗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負極材料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中碳、榮炭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電解液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台塑化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隔離膜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前瞻能源、明基材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銅箔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長春、南亞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鋁箔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台灣無出貨經驗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新永裕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導電劑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、聚和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電解液添加劑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、聚鼎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(PTC)</a:t>
            </a:r>
          </a:p>
          <a:p>
            <a:pPr defTabSz="862254">
              <a:defRPr/>
            </a:pPr>
            <a:endParaRPr lang="en-US" altLang="zh-TW" sz="12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五邊形 19"/>
          <p:cNvSpPr/>
          <p:nvPr/>
        </p:nvSpPr>
        <p:spPr>
          <a:xfrm>
            <a:off x="4316080" y="1006957"/>
            <a:ext cx="1757897" cy="197170"/>
          </a:xfrm>
          <a:prstGeom prst="homePlat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86222" tIns="43111" rIns="86222" bIns="43111" anchor="ctr"/>
          <a:lstStyle/>
          <a:p>
            <a:pPr algn="ctr" defTabSz="862254"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電池芯</a:t>
            </a:r>
          </a:p>
        </p:txBody>
      </p:sp>
      <p:sp>
        <p:nvSpPr>
          <p:cNvPr id="21" name="五邊形 20"/>
          <p:cNvSpPr/>
          <p:nvPr/>
        </p:nvSpPr>
        <p:spPr>
          <a:xfrm>
            <a:off x="1619377" y="1031545"/>
            <a:ext cx="2607946" cy="197170"/>
          </a:xfrm>
          <a:prstGeom prst="homePlat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86222" tIns="43111" rIns="86222" bIns="43111" anchor="ctr"/>
          <a:lstStyle/>
          <a:p>
            <a:pPr algn="ctr" defTabSz="862254"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電池材料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6092347" y="1202978"/>
            <a:ext cx="1985390" cy="7138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9777" tIns="43111" rIns="69777" bIns="43111"/>
          <a:lstStyle/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儲能模組設計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中華汽車、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Gogoro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、新普、加百裕、維洋、新</a:t>
            </a:r>
            <a:r>
              <a:rPr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盛力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092347" y="2163415"/>
            <a:ext cx="1844514" cy="13337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9777" tIns="43111" rIns="69777" bIns="43111"/>
          <a:lstStyle/>
          <a:p>
            <a:pPr defTabSz="862254">
              <a:defRPr/>
            </a:pPr>
            <a:r>
              <a:rPr lang="zh-TW" altLang="en-US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整合服務</a:t>
            </a:r>
            <a:r>
              <a:rPr lang="en-US" altLang="zh-TW" sz="14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中華汽車、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Gogoro</a:t>
            </a:r>
            <a:r>
              <a:rPr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、新普、加百裕、新盛力</a:t>
            </a:r>
          </a:p>
          <a:p>
            <a:pPr defTabSz="862254">
              <a:defRPr/>
            </a:pPr>
            <a:r>
              <a:rPr lang="en-US" altLang="zh-TW" sz="12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4" name="五邊形 23"/>
          <p:cNvSpPr/>
          <p:nvPr/>
        </p:nvSpPr>
        <p:spPr>
          <a:xfrm>
            <a:off x="6092347" y="1031545"/>
            <a:ext cx="1844514" cy="197170"/>
          </a:xfrm>
          <a:prstGeom prst="homePlat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86222" tIns="43111" rIns="86222" bIns="43111" anchor="ctr"/>
          <a:lstStyle/>
          <a:p>
            <a:pPr algn="ctr" defTabSz="862254"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電池模組組裝</a:t>
            </a:r>
          </a:p>
        </p:txBody>
      </p:sp>
      <p:sp>
        <p:nvSpPr>
          <p:cNvPr id="25" name="五邊形 24"/>
          <p:cNvSpPr/>
          <p:nvPr/>
        </p:nvSpPr>
        <p:spPr>
          <a:xfrm>
            <a:off x="6074936" y="1968157"/>
            <a:ext cx="1844514" cy="197170"/>
          </a:xfrm>
          <a:prstGeom prst="homePlat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86222" tIns="43111" rIns="86222" bIns="43111" anchor="ctr"/>
          <a:lstStyle/>
          <a:p>
            <a:pPr algn="ctr" defTabSz="862254">
              <a:defRPr/>
            </a:pPr>
            <a:r>
              <a:rPr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電池管理系統</a:t>
            </a:r>
            <a:r>
              <a:rPr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(BMS)</a:t>
            </a:r>
            <a:endParaRPr lang="zh-TW" altLang="en-US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49" y="3497209"/>
            <a:ext cx="7080269" cy="322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107504" y="492442"/>
            <a:ext cx="3384376" cy="379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6222" tIns="43111" rIns="86222" bIns="43111">
            <a:spAutoFit/>
          </a:bodyPr>
          <a:lstStyle/>
          <a:p>
            <a:pPr algn="ctr" defTabSz="862254">
              <a:spcBef>
                <a:spcPct val="0"/>
              </a:spcBef>
              <a:defRPr/>
            </a:pPr>
            <a:r>
              <a:rPr lang="zh-TW" altLang="en-US" sz="19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國內鋰電池及固態電池產業鏈</a:t>
            </a:r>
          </a:p>
        </p:txBody>
      </p:sp>
    </p:spTree>
    <p:extLst>
      <p:ext uri="{BB962C8B-B14F-4D97-AF65-F5344CB8AC3E}">
        <p14:creationId xmlns:p14="http://schemas.microsoft.com/office/powerpoint/2010/main" val="2275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圓角矩形 40">
            <a:extLst>
              <a:ext uri="{FF2B5EF4-FFF2-40B4-BE49-F238E27FC236}">
                <a16:creationId xmlns="" xmlns:a16="http://schemas.microsoft.com/office/drawing/2014/main" id="{4EAA71E2-D716-4B94-87EC-E80EEB88A389}"/>
              </a:ext>
            </a:extLst>
          </p:cNvPr>
          <p:cNvSpPr/>
          <p:nvPr/>
        </p:nvSpPr>
        <p:spPr>
          <a:xfrm>
            <a:off x="2455106" y="15770"/>
            <a:ext cx="5203448" cy="4766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22" tIns="43111" rIns="86222" bIns="43111" anchor="ctr"/>
          <a:lstStyle/>
          <a:p>
            <a:pPr algn="ctr" defTabSz="862254">
              <a:spcBef>
                <a:spcPct val="0"/>
              </a:spcBef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四、車輛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電動化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(13/13)</a:t>
            </a:r>
            <a:endParaRPr lang="zh-TW" altLang="en-US" sz="2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48040" y="908720"/>
            <a:ext cx="4472274" cy="5855914"/>
          </a:xfrm>
          <a:prstGeom prst="roundRect">
            <a:avLst>
              <a:gd name="adj" fmla="val 6464"/>
            </a:avLst>
          </a:prstGeom>
          <a:gradFill flip="none" rotWithShape="1">
            <a:gsLst>
              <a:gs pos="0">
                <a:srgbClr val="6600CC">
                  <a:tint val="66000"/>
                  <a:satMod val="160000"/>
                </a:srgbClr>
              </a:gs>
              <a:gs pos="50000">
                <a:srgbClr val="6600CC">
                  <a:tint val="44500"/>
                  <a:satMod val="160000"/>
                </a:srgbClr>
              </a:gs>
              <a:gs pos="100000">
                <a:srgbClr val="6600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9933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主軸一：強化現有電池產業體系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4583754" y="908720"/>
            <a:ext cx="4479751" cy="5870376"/>
          </a:xfrm>
          <a:prstGeom prst="roundRect">
            <a:avLst>
              <a:gd name="adj" fmla="val 755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66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二：建構下世代鋰電池技術與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578" y="1249783"/>
            <a:ext cx="4384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 algn="just"/>
            <a:r>
              <a:rPr kumimoji="1"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</a:t>
            </a:r>
            <a:r>
              <a:rPr kumimoji="1"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kumimoji="1"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年國產總產能倍增達</a:t>
            </a:r>
            <a:r>
              <a:rPr kumimoji="1"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3GWh</a:t>
            </a:r>
            <a:r>
              <a:rPr kumimoji="1"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，電池芯自製率達七成</a:t>
            </a:r>
          </a:p>
        </p:txBody>
      </p:sp>
      <p:sp>
        <p:nvSpPr>
          <p:cNvPr id="57" name="矩形 56"/>
          <p:cNvSpPr/>
          <p:nvPr/>
        </p:nvSpPr>
        <p:spPr>
          <a:xfrm>
            <a:off x="4657839" y="1316123"/>
            <a:ext cx="4417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"/>
            <a:r>
              <a:rPr kumimoji="1"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</a:t>
            </a:r>
            <a:r>
              <a:rPr kumimoji="1"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kumimoji="1"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年建構全球固態電池創新基地，</a:t>
            </a:r>
            <a:r>
              <a:rPr kumimoji="1"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kumimoji="1"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年固態電池電池芯自製率達八成，</a:t>
            </a:r>
            <a:r>
              <a:rPr kumimoji="1"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2030</a:t>
            </a:r>
            <a:r>
              <a:rPr kumimoji="1"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年帶動千億儲能產值</a:t>
            </a:r>
          </a:p>
        </p:txBody>
      </p:sp>
      <p:sp>
        <p:nvSpPr>
          <p:cNvPr id="60" name="矩形 59"/>
          <p:cNvSpPr/>
          <p:nvPr/>
        </p:nvSpPr>
        <p:spPr>
          <a:xfrm>
            <a:off x="119668" y="1897405"/>
            <a:ext cx="966069" cy="605892"/>
          </a:xfrm>
          <a:prstGeom prst="rect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電池材料</a:t>
            </a:r>
          </a:p>
        </p:txBody>
      </p:sp>
      <p:sp>
        <p:nvSpPr>
          <p:cNvPr id="78" name="矩形 77"/>
          <p:cNvSpPr/>
          <p:nvPr/>
        </p:nvSpPr>
        <p:spPr>
          <a:xfrm>
            <a:off x="119668" y="2947006"/>
            <a:ext cx="966069" cy="624246"/>
          </a:xfrm>
          <a:prstGeom prst="rect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電池芯</a:t>
            </a:r>
          </a:p>
        </p:txBody>
      </p:sp>
      <p:sp>
        <p:nvSpPr>
          <p:cNvPr id="79" name="矩形 78"/>
          <p:cNvSpPr/>
          <p:nvPr/>
        </p:nvSpPr>
        <p:spPr>
          <a:xfrm>
            <a:off x="119668" y="4530345"/>
            <a:ext cx="966069" cy="657583"/>
          </a:xfrm>
          <a:prstGeom prst="rect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電池模組</a:t>
            </a:r>
          </a:p>
        </p:txBody>
      </p:sp>
      <p:sp>
        <p:nvSpPr>
          <p:cNvPr id="80" name="矩形 79"/>
          <p:cNvSpPr/>
          <p:nvPr/>
        </p:nvSpPr>
        <p:spPr>
          <a:xfrm>
            <a:off x="119668" y="5969488"/>
            <a:ext cx="966069" cy="646774"/>
          </a:xfrm>
          <a:prstGeom prst="rect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系統應用與拓銷</a:t>
            </a:r>
          </a:p>
        </p:txBody>
      </p:sp>
      <p:cxnSp>
        <p:nvCxnSpPr>
          <p:cNvPr id="81" name="直線接點 80"/>
          <p:cNvCxnSpPr>
            <a:cxnSpLocks/>
            <a:stCxn id="60" idx="2"/>
            <a:endCxn id="78" idx="0"/>
          </p:cNvCxnSpPr>
          <p:nvPr/>
        </p:nvCxnSpPr>
        <p:spPr>
          <a:xfrm>
            <a:off x="602703" y="2503297"/>
            <a:ext cx="0" cy="443709"/>
          </a:xfrm>
          <a:prstGeom prst="line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直線接點 81"/>
          <p:cNvCxnSpPr>
            <a:stCxn id="78" idx="2"/>
            <a:endCxn id="79" idx="0"/>
          </p:cNvCxnSpPr>
          <p:nvPr/>
        </p:nvCxnSpPr>
        <p:spPr>
          <a:xfrm>
            <a:off x="602703" y="3571252"/>
            <a:ext cx="0" cy="959093"/>
          </a:xfrm>
          <a:prstGeom prst="line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" name="直線接點 82"/>
          <p:cNvCxnSpPr>
            <a:stCxn id="79" idx="2"/>
            <a:endCxn id="80" idx="0"/>
          </p:cNvCxnSpPr>
          <p:nvPr/>
        </p:nvCxnSpPr>
        <p:spPr>
          <a:xfrm>
            <a:off x="602703" y="5187928"/>
            <a:ext cx="0" cy="781560"/>
          </a:xfrm>
          <a:prstGeom prst="line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4" name="矩形 83"/>
          <p:cNvSpPr/>
          <p:nvPr/>
        </p:nvSpPr>
        <p:spPr>
          <a:xfrm>
            <a:off x="1129071" y="1857852"/>
            <a:ext cx="3198856" cy="9583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t"/>
          <a:lstStyle/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5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策略一</a:t>
            </a:r>
            <a:r>
              <a:rPr kumimoji="1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尋求國際技術引進，來台設</a:t>
            </a:r>
            <a:endParaRPr kumimoji="1" lang="en-US" altLang="zh-TW" sz="15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5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kumimoji="1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廠生產滿足國內所需</a:t>
            </a:r>
            <a:endParaRPr kumimoji="1" lang="en-US" altLang="zh-TW" sz="15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5" name="Picture 4" descr="「TDK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78" y="2544398"/>
            <a:ext cx="863787" cy="2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「Panasonic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49" y="2539715"/>
            <a:ext cx="1055833" cy="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矩形 86"/>
          <p:cNvSpPr/>
          <p:nvPr/>
        </p:nvSpPr>
        <p:spPr>
          <a:xfrm>
            <a:off x="1131877" y="2840676"/>
            <a:ext cx="3187479" cy="15551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t"/>
          <a:lstStyle/>
          <a:p>
            <a:pPr marL="630238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策略二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協助國內電池芯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模組廠生</a:t>
            </a:r>
            <a:endParaRPr kumimoji="1" lang="en-US" altLang="zh-TW" sz="1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產線導入智慧製造技術</a:t>
            </a:r>
            <a:endParaRPr kumimoji="1" lang="en-US" altLang="zh-TW" sz="1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1256337" y="3323121"/>
            <a:ext cx="913456" cy="523220"/>
          </a:xfrm>
          <a:prstGeom prst="rect">
            <a:avLst/>
          </a:prstGeom>
          <a:solidFill>
            <a:srgbClr val="F07F09">
              <a:lumMod val="60000"/>
              <a:lumOff val="40000"/>
            </a:srgb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7950"/>
          </a:sp3d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原料供應</a:t>
            </a:r>
            <a:endParaRPr kumimoji="1" lang="en-US" altLang="zh-TW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SCM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3323161" y="3324788"/>
            <a:ext cx="959113" cy="523220"/>
          </a:xfrm>
          <a:prstGeom prst="rect">
            <a:avLst/>
          </a:prstGeom>
          <a:solidFill>
            <a:srgbClr val="F07F09">
              <a:lumMod val="60000"/>
              <a:lumOff val="40000"/>
            </a:srgb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7950"/>
          </a:sp3d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智慧營運</a:t>
            </a:r>
            <a:endParaRPr kumimoji="1" lang="en-US" altLang="zh-TW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ERP</a:t>
            </a:r>
            <a:endParaRPr kumimoji="1" lang="zh-TW" alt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1245236" y="3882716"/>
            <a:ext cx="966440" cy="523220"/>
          </a:xfrm>
          <a:prstGeom prst="rect">
            <a:avLst/>
          </a:prstGeom>
          <a:solidFill>
            <a:srgbClr val="F07F09">
              <a:lumMod val="60000"/>
              <a:lumOff val="40000"/>
            </a:srgb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7950"/>
          </a:sp3d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客戶服務</a:t>
            </a:r>
            <a:endParaRPr kumimoji="1" lang="en-US" altLang="zh-TW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CRM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2245120" y="3515134"/>
            <a:ext cx="991458" cy="607565"/>
          </a:xfrm>
          <a:prstGeom prst="rect">
            <a:avLst/>
          </a:prstGeom>
          <a:solidFill>
            <a:srgbClr val="F07F09">
              <a:lumMod val="60000"/>
              <a:lumOff val="40000"/>
            </a:srgb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7950"/>
          </a:sp3d>
        </p:spPr>
        <p:txBody>
          <a:bodyPr wrap="square" rtlCol="0" anchor="ctr">
            <a:noAutofit/>
          </a:bodyPr>
          <a:lstStyle>
            <a:defPPr>
              <a:defRPr lang="zh-TW"/>
            </a:defPPr>
            <a:lvl1pPr>
              <a:defRPr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開發流程</a:t>
            </a:r>
            <a:endParaRPr kumimoji="1" lang="en-US" altLang="zh-TW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最適化</a:t>
            </a:r>
            <a:endParaRPr kumimoji="1" lang="en-US" altLang="zh-TW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PLM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3342652" y="3879198"/>
            <a:ext cx="947561" cy="523220"/>
          </a:xfrm>
          <a:prstGeom prst="rect">
            <a:avLst/>
          </a:prstGeom>
          <a:solidFill>
            <a:srgbClr val="F07F09">
              <a:lumMod val="60000"/>
              <a:lumOff val="40000"/>
            </a:srgb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7950"/>
          </a:sp3d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工廠管理</a:t>
            </a:r>
            <a:r>
              <a:rPr kumimoji="1" lang="en-US" altLang="zh-TW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MES</a:t>
            </a:r>
          </a:p>
        </p:txBody>
      </p:sp>
      <p:sp>
        <p:nvSpPr>
          <p:cNvPr id="93" name="矩形 92"/>
          <p:cNvSpPr/>
          <p:nvPr/>
        </p:nvSpPr>
        <p:spPr>
          <a:xfrm>
            <a:off x="1138477" y="4425683"/>
            <a:ext cx="3198856" cy="11927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t"/>
          <a:lstStyle/>
          <a:p>
            <a:pPr marL="444500" lvl="0" indent="-4445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策略三</a:t>
            </a:r>
            <a:r>
              <a:rPr kumimoji="1" lang="en-US" altLang="zh-TW" sz="1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國際級能源營運服務</a:t>
            </a:r>
            <a:r>
              <a:rPr kumimoji="1" lang="zh-TW" altLang="en-US" sz="1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新細明體" panose="02020500000000000000" pitchFamily="18" charset="-120"/>
              </a:rPr>
              <a:t>，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建立綠能循環體系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(ECO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1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system)</a:t>
            </a:r>
            <a:endParaRPr kumimoji="1" lang="en-US" altLang="zh-TW" sz="1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推動中油轉型投入能源營運服務公司，帶動國內儲能應用營運發展</a:t>
            </a:r>
            <a:endParaRPr kumimoji="1"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以內</a:t>
            </a: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kumimoji="1" lang="zh-TW" altLang="en-US" sz="12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市場提供</a:t>
            </a: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業者累積經驗與</a:t>
            </a:r>
            <a:r>
              <a:rPr kumimoji="1" lang="zh-TW" altLang="en-US" sz="12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kumimoji="1" lang="zh-TW" altLang="en-US" sz="1200" b="1" kern="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kumimoji="1" lang="zh-TW" altLang="en-US" sz="12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建立綠能循環體系</a:t>
            </a:r>
            <a:endParaRPr kumimoji="1"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4" name="圖片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00" y="2521361"/>
            <a:ext cx="885113" cy="134980"/>
          </a:xfrm>
          <a:prstGeom prst="rect">
            <a:avLst/>
          </a:prstGeom>
        </p:spPr>
      </p:pic>
      <p:pic>
        <p:nvPicPr>
          <p:cNvPr id="95" name="Picture 3">
            <a:extLst>
              <a:ext uri="{FF2B5EF4-FFF2-40B4-BE49-F238E27FC236}">
                <a16:creationId xmlns="" xmlns:a16="http://schemas.microsoft.com/office/drawing/2014/main" id="{AAD33DB3-3753-40E8-B644-63220C3F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40" y="6076437"/>
            <a:ext cx="1236234" cy="83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矩形 95"/>
          <p:cNvSpPr/>
          <p:nvPr/>
        </p:nvSpPr>
        <p:spPr>
          <a:xfrm>
            <a:off x="7968136" y="2200351"/>
            <a:ext cx="1073953" cy="615845"/>
          </a:xfrm>
          <a:prstGeom prst="rect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2018-2020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短期</a:t>
            </a:r>
            <a:r>
              <a:rPr kumimoji="1" lang="en-US" altLang="zh-TW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zh-TW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968137" y="3639305"/>
            <a:ext cx="1073954" cy="649719"/>
          </a:xfrm>
          <a:prstGeom prst="rect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2021-2025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中期</a:t>
            </a:r>
            <a:r>
              <a:rPr kumimoji="1" lang="en-US" altLang="zh-TW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zh-TW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968137" y="5032694"/>
            <a:ext cx="1095368" cy="649719"/>
          </a:xfrm>
          <a:prstGeom prst="rect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2026-2030</a:t>
            </a:r>
            <a:endParaRPr kumimoji="1" lang="en-US" altLang="zh-TW" sz="14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長期</a:t>
            </a:r>
            <a:r>
              <a:rPr kumimoji="1" lang="en-US" altLang="zh-TW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kumimoji="1" lang="zh-TW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99" name="直線接點 98"/>
          <p:cNvCxnSpPr>
            <a:cxnSpLocks/>
            <a:stCxn id="96" idx="2"/>
            <a:endCxn id="97" idx="0"/>
          </p:cNvCxnSpPr>
          <p:nvPr/>
        </p:nvCxnSpPr>
        <p:spPr>
          <a:xfrm>
            <a:off x="8505113" y="2816196"/>
            <a:ext cx="1" cy="823109"/>
          </a:xfrm>
          <a:prstGeom prst="line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0" name="直線接點 99"/>
          <p:cNvCxnSpPr>
            <a:cxnSpLocks/>
            <a:stCxn id="97" idx="2"/>
          </p:cNvCxnSpPr>
          <p:nvPr/>
        </p:nvCxnSpPr>
        <p:spPr>
          <a:xfrm flipH="1">
            <a:off x="8502020" y="4289024"/>
            <a:ext cx="3094" cy="734088"/>
          </a:xfrm>
          <a:prstGeom prst="line">
            <a:avLst/>
          </a:prstGeom>
          <a:gradFill rotWithShape="1">
            <a:gsLst>
              <a:gs pos="0">
                <a:srgbClr val="9F2936">
                  <a:tint val="50000"/>
                  <a:satMod val="300000"/>
                </a:srgbClr>
              </a:gs>
              <a:gs pos="35000">
                <a:srgbClr val="9F2936">
                  <a:tint val="37000"/>
                  <a:satMod val="300000"/>
                </a:srgbClr>
              </a:gs>
              <a:gs pos="100000">
                <a:srgbClr val="9F293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1" name="矩形 100"/>
          <p:cNvSpPr/>
          <p:nvPr/>
        </p:nvSpPr>
        <p:spPr>
          <a:xfrm>
            <a:off x="4639166" y="2177201"/>
            <a:ext cx="3287722" cy="1102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t"/>
          <a:lstStyle/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5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策略一：蓄積國內固態電池創新研</a:t>
            </a:r>
            <a:endParaRPr kumimoji="1" lang="en-US" altLang="zh-TW" sz="15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5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kumimoji="1" lang="zh-TW" altLang="en-US" sz="15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發能量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吸引國際人才，創造固態鋰電池研發環境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台灣成為固態電池快速研製、驗證及應用基地</a:t>
            </a:r>
            <a:endParaRPr kumimoji="1"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627216" y="3332934"/>
            <a:ext cx="3287722" cy="14579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t"/>
          <a:lstStyle/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5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策略二：擴大國內固態電池產業規模</a:t>
            </a: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擴大國際交流與合作，強化人才培育</a:t>
            </a: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強化環境建構及關鍵技術</a:t>
            </a:r>
            <a:endParaRPr kumimoji="1"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縮短產品開發時程</a:t>
            </a:r>
            <a:endParaRPr kumimoji="1"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提高產品良率及品質一致性</a:t>
            </a:r>
            <a:endParaRPr kumimoji="1"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加速產品驗證時程</a:t>
            </a:r>
            <a:endParaRPr kumimoji="1" lang="en-US" altLang="zh-TW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583753" y="4837217"/>
            <a:ext cx="3331185" cy="12988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t"/>
          <a:lstStyle/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策略三：擴展固態電池國際應用市 </a:t>
            </a:r>
            <a:endParaRPr kumimoji="1" lang="en-US" altLang="zh-TW" sz="16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6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kumimoji="1" lang="zh-TW" altLang="en-US" sz="16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kumimoji="1" lang="en-US" altLang="zh-TW" sz="16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強化國際佈局，擴展國際市場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擴大國際應用平台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配合國際客戶需求，建立全球產能技術支援體系</a:t>
            </a:r>
          </a:p>
          <a:p>
            <a:pPr marL="630238" lvl="0" indent="-630238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4" name="圖片 103">
            <a:extLst>
              <a:ext uri="{FF2B5EF4-FFF2-40B4-BE49-F238E27FC236}">
                <a16:creationId xmlns="" xmlns:a16="http://schemas.microsoft.com/office/drawing/2014/main" id="{BEC6B97B-8870-4ADF-A3D0-A1C3393C99E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6031" y="6169808"/>
            <a:ext cx="1162063" cy="657881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1163132" y="5648230"/>
            <a:ext cx="3198856" cy="110697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t"/>
          <a:lstStyle/>
          <a:p>
            <a:pPr marL="444500" lvl="0" indent="-4445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策略四</a:t>
            </a:r>
            <a:r>
              <a:rPr kumimoji="1" lang="en-US" altLang="zh-TW" sz="1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以內需作為經驗累積基礎，尋求開拓新興市場機會</a:t>
            </a:r>
            <a:endParaRPr kumimoji="1" lang="en-US" altLang="zh-TW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短期以內需市場</a:t>
            </a:r>
            <a:r>
              <a:rPr kumimoji="1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</a:t>
            </a:r>
            <a:r>
              <a:rPr kumimoji="1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電動車</a:t>
            </a:r>
            <a:r>
              <a:rPr kumimoji="1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儲能</a:t>
            </a:r>
            <a:r>
              <a:rPr kumimoji="1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提供業者累積經驗與技術</a:t>
            </a:r>
            <a:endParaRPr kumimoji="1" lang="en-US" altLang="zh-TW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開拓新興市場</a:t>
            </a:r>
            <a:r>
              <a:rPr kumimoji="1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東南亞國家合作之機會</a:t>
            </a:r>
          </a:p>
        </p:txBody>
      </p:sp>
      <p:sp>
        <p:nvSpPr>
          <p:cNvPr id="77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6939643" y="6399509"/>
            <a:ext cx="2024185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476" y="456575"/>
            <a:ext cx="3188538" cy="3892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6222" tIns="43111" rIns="86222" bIns="43111">
            <a:spAutoFit/>
          </a:bodyPr>
          <a:lstStyle/>
          <a:p>
            <a:pPr algn="ctr" defTabSz="862254">
              <a:spcBef>
                <a:spcPct val="0"/>
              </a:spcBef>
              <a:defRPr/>
            </a:pPr>
            <a:r>
              <a:rPr lang="zh-TW" altLang="en-US" sz="19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電動車輛電池產業推動策略</a:t>
            </a:r>
          </a:p>
        </p:txBody>
      </p:sp>
    </p:spTree>
    <p:extLst>
      <p:ext uri="{BB962C8B-B14F-4D97-AF65-F5344CB8AC3E}">
        <p14:creationId xmlns:p14="http://schemas.microsoft.com/office/powerpoint/2010/main" val="4563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6963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1941161" y="404665"/>
            <a:ext cx="6557956" cy="756936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結語</a:t>
            </a: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732476" y="447536"/>
            <a:ext cx="1213497" cy="671194"/>
            <a:chOff x="1110" y="2656"/>
            <a:chExt cx="1549" cy="1351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1122" y="2679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1201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solidFill>
                <a:srgbClr val="2B166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1022254" y="537574"/>
            <a:ext cx="619828" cy="60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肆</a:t>
            </a:r>
            <a:endParaRPr lang="en-US" altLang="zh-TW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0" name="書卷 (水平) 9"/>
          <p:cNvSpPr/>
          <p:nvPr/>
        </p:nvSpPr>
        <p:spPr>
          <a:xfrm>
            <a:off x="782973" y="1484784"/>
            <a:ext cx="7848872" cy="4392489"/>
          </a:xfrm>
          <a:prstGeom prst="horizontalScroll">
            <a:avLst>
              <a:gd name="adj" fmla="val 38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defTabSz="914400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為讓產業放心投資，經濟部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2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管控各項計畫執行進度及預算</a:t>
            </a:r>
            <a:r>
              <a:rPr lang="zh-TW" altLang="en-US" sz="2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效能，全力確保電力穩定供應、務實改善五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</a:t>
            </a:r>
            <a:r>
              <a:rPr lang="zh-TW" altLang="en-US" sz="2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問題，營造有利企業經營的環境。</a:t>
            </a:r>
            <a:endParaRPr lang="en-US" altLang="zh-TW" sz="2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defTabSz="914400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經濟部積極透過推動智慧機械、綠能科技、循環經濟及車輛電動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化等協助</a:t>
            </a:r>
            <a:r>
              <a:rPr lang="zh-TW" altLang="en-US" sz="2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產業升級與轉型，並兼顧產業與環境永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zh-TW" altLang="en-US" sz="2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發展之目標。</a:t>
            </a:r>
            <a:endParaRPr lang="en-US" altLang="zh-TW" sz="2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7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投影片編號版面配置區 3"/>
          <p:cNvSpPr txBox="1">
            <a:spLocks/>
          </p:cNvSpPr>
          <p:nvPr/>
        </p:nvSpPr>
        <p:spPr>
          <a:xfrm>
            <a:off x="6974904" y="6520349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2" name="Group 3"/>
          <p:cNvGrpSpPr>
            <a:grpSpLocks/>
          </p:cNvGrpSpPr>
          <p:nvPr/>
        </p:nvGrpSpPr>
        <p:grpSpPr bwMode="auto">
          <a:xfrm>
            <a:off x="1618964" y="-21678"/>
            <a:ext cx="1213497" cy="671194"/>
            <a:chOff x="1110" y="2656"/>
            <a:chExt cx="1549" cy="1351"/>
          </a:xfrm>
        </p:grpSpPr>
        <p:sp>
          <p:nvSpPr>
            <p:cNvPr id="73" name="AutoShape 4"/>
            <p:cNvSpPr>
              <a:spLocks noChangeArrowheads="1"/>
            </p:cNvSpPr>
            <p:nvPr/>
          </p:nvSpPr>
          <p:spPr bwMode="gray">
            <a:xfrm>
              <a:off x="1122" y="2679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7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5" name="AutoShape 6"/>
            <p:cNvSpPr>
              <a:spLocks noChangeArrowheads="1"/>
            </p:cNvSpPr>
            <p:nvPr/>
          </p:nvSpPr>
          <p:spPr bwMode="gray">
            <a:xfrm>
              <a:off x="1201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solidFill>
                <a:srgbClr val="2B166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76" name="Text Box 13"/>
          <p:cNvSpPr txBox="1">
            <a:spLocks noChangeArrowheads="1"/>
          </p:cNvSpPr>
          <p:nvPr/>
        </p:nvSpPr>
        <p:spPr bwMode="gray">
          <a:xfrm>
            <a:off x="1882923" y="37041"/>
            <a:ext cx="619828" cy="60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32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貳</a:t>
            </a:r>
            <a:endParaRPr lang="en-US" altLang="zh-TW" sz="3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77" name="圓角矩形 76"/>
          <p:cNvSpPr/>
          <p:nvPr/>
        </p:nvSpPr>
        <p:spPr>
          <a:xfrm>
            <a:off x="2822506" y="37084"/>
            <a:ext cx="6188660" cy="584775"/>
          </a:xfrm>
          <a:prstGeom prst="roundRect">
            <a:avLst/>
          </a:prstGeom>
          <a:gradFill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4F81BD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經濟施政重點</a:t>
            </a:r>
          </a:p>
        </p:txBody>
      </p:sp>
      <p:sp>
        <p:nvSpPr>
          <p:cNvPr id="53" name="圓角矩形 4"/>
          <p:cNvSpPr/>
          <p:nvPr/>
        </p:nvSpPr>
        <p:spPr>
          <a:xfrm>
            <a:off x="2862307" y="1699883"/>
            <a:ext cx="5506928" cy="5669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5402">
            <a:solidFill>
              <a:srgbClr val="385D8A"/>
            </a:solidFill>
            <a:prstDash val="solid"/>
          </a:ln>
        </p:spPr>
        <p:txBody>
          <a:bodyPr vert="horz" wrap="square" lIns="91208" tIns="45604" rIns="91208" bIns="45604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54" name="文字方塊 5"/>
          <p:cNvSpPr txBox="1"/>
          <p:nvPr/>
        </p:nvSpPr>
        <p:spPr>
          <a:xfrm>
            <a:off x="3151024" y="1722684"/>
            <a:ext cx="4752527" cy="569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08" tIns="45604" rIns="91208" bIns="45604" anchor="t" anchorCtr="0" compatLnSpc="1">
            <a:spAutoFit/>
          </a:bodyPr>
          <a:lstStyle/>
          <a:p>
            <a:pPr algn="ctr">
              <a:lnSpc>
                <a:spcPts val="36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kern="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產業創新、投資台灣</a:t>
            </a:r>
            <a:endParaRPr lang="en-US" sz="3200" b="1" kern="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55" name="文字方塊 17"/>
          <p:cNvSpPr txBox="1"/>
          <p:nvPr/>
        </p:nvSpPr>
        <p:spPr>
          <a:xfrm>
            <a:off x="329244" y="813961"/>
            <a:ext cx="2317034" cy="449268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35916" tIns="35916" rIns="35916" bIns="35916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行政院施政主軸</a:t>
            </a:r>
            <a:endParaRPr lang="en-US" sz="2400" b="1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9" name="AutoShape 9"/>
          <p:cNvSpPr/>
          <p:nvPr/>
        </p:nvSpPr>
        <p:spPr>
          <a:xfrm>
            <a:off x="2799011" y="733643"/>
            <a:ext cx="5578938" cy="60271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FFCC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square" lIns="91208" tIns="107724" rIns="91208" bIns="107724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微軟正黑體" pitchFamily="34"/>
                <a:ea typeface="微軟正黑體" pitchFamily="34"/>
              </a:rPr>
              <a:t>安居樂業 </a:t>
            </a:r>
            <a:r>
              <a:rPr lang="zh-TW" altLang="en-US" sz="2800" b="1" kern="0" dirty="0">
                <a:solidFill>
                  <a:srgbClr val="800000"/>
                </a:solidFill>
                <a:latin typeface="微軟正黑體" pitchFamily="34"/>
                <a:ea typeface="微軟正黑體" pitchFamily="34"/>
              </a:rPr>
              <a:t>  生生不息   </a:t>
            </a:r>
            <a:r>
              <a:rPr lang="zh-TW" altLang="en-US" sz="2800" b="1" kern="0" dirty="0">
                <a:solidFill>
                  <a:srgbClr val="1F497D"/>
                </a:solidFill>
                <a:latin typeface="微軟正黑體" pitchFamily="34"/>
                <a:ea typeface="微軟正黑體" pitchFamily="34"/>
              </a:rPr>
              <a:t>均衡臺灣</a:t>
            </a:r>
          </a:p>
        </p:txBody>
      </p:sp>
      <p:cxnSp>
        <p:nvCxnSpPr>
          <p:cNvPr id="81" name="直線接點 19"/>
          <p:cNvCxnSpPr/>
          <p:nvPr/>
        </p:nvCxnSpPr>
        <p:spPr>
          <a:xfrm>
            <a:off x="5622978" y="1336332"/>
            <a:ext cx="5803" cy="367694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olid"/>
          </a:ln>
        </p:spPr>
      </p:cxnSp>
      <p:sp>
        <p:nvSpPr>
          <p:cNvPr id="82" name="文字方塊 23"/>
          <p:cNvSpPr txBox="1"/>
          <p:nvPr/>
        </p:nvSpPr>
        <p:spPr>
          <a:xfrm>
            <a:off x="543222" y="1732500"/>
            <a:ext cx="1939845" cy="549088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35916" tIns="35916" rIns="35916" bIns="35916" anchor="t" anchorCtr="0" compatLnSpc="1">
            <a:spAutoFit/>
          </a:bodyPr>
          <a:lstStyle/>
          <a:p>
            <a:pPr>
              <a:lnSpc>
                <a:spcPts val="36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經濟施政重點</a:t>
            </a:r>
            <a:endParaRPr lang="en-US" sz="2400" b="1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grpSp>
        <p:nvGrpSpPr>
          <p:cNvPr id="83" name="群組 64"/>
          <p:cNvGrpSpPr>
            <a:grpSpLocks/>
          </p:cNvGrpSpPr>
          <p:nvPr/>
        </p:nvGrpSpPr>
        <p:grpSpPr bwMode="auto">
          <a:xfrm>
            <a:off x="251520" y="2425223"/>
            <a:ext cx="8352928" cy="4397829"/>
            <a:chOff x="2117725" y="1423074"/>
            <a:chExt cx="4864100" cy="5053012"/>
          </a:xfrm>
        </p:grpSpPr>
        <p:sp>
          <p:nvSpPr>
            <p:cNvPr id="84" name="Freeform 211"/>
            <p:cNvSpPr>
              <a:spLocks/>
            </p:cNvSpPr>
            <p:nvPr/>
          </p:nvSpPr>
          <p:spPr bwMode="auto">
            <a:xfrm>
              <a:off x="2833141" y="4294595"/>
              <a:ext cx="4148684" cy="2181491"/>
            </a:xfrm>
            <a:custGeom>
              <a:avLst/>
              <a:gdLst>
                <a:gd name="T0" fmla="*/ 1206 w 2351"/>
                <a:gd name="T1" fmla="*/ 1218 h 1237"/>
                <a:gd name="T2" fmla="*/ 1271 w 2351"/>
                <a:gd name="T3" fmla="*/ 1206 h 1237"/>
                <a:gd name="T4" fmla="*/ 1321 w 2351"/>
                <a:gd name="T5" fmla="*/ 1194 h 1237"/>
                <a:gd name="T6" fmla="*/ 1375 w 2351"/>
                <a:gd name="T7" fmla="*/ 1179 h 1237"/>
                <a:gd name="T8" fmla="*/ 1426 w 2351"/>
                <a:gd name="T9" fmla="*/ 1160 h 1237"/>
                <a:gd name="T10" fmla="*/ 1488 w 2351"/>
                <a:gd name="T11" fmla="*/ 1136 h 1237"/>
                <a:gd name="T12" fmla="*/ 1546 w 2351"/>
                <a:gd name="T13" fmla="*/ 1110 h 1237"/>
                <a:gd name="T14" fmla="*/ 1602 w 2351"/>
                <a:gd name="T15" fmla="*/ 1082 h 1237"/>
                <a:gd name="T16" fmla="*/ 1649 w 2351"/>
                <a:gd name="T17" fmla="*/ 1052 h 1237"/>
                <a:gd name="T18" fmla="*/ 1698 w 2351"/>
                <a:gd name="T19" fmla="*/ 1021 h 1237"/>
                <a:gd name="T20" fmla="*/ 1752 w 2351"/>
                <a:gd name="T21" fmla="*/ 983 h 1237"/>
                <a:gd name="T22" fmla="*/ 1798 w 2351"/>
                <a:gd name="T23" fmla="*/ 948 h 1237"/>
                <a:gd name="T24" fmla="*/ 1869 w 2351"/>
                <a:gd name="T25" fmla="*/ 889 h 1237"/>
                <a:gd name="T26" fmla="*/ 1938 w 2351"/>
                <a:gd name="T27" fmla="*/ 816 h 1237"/>
                <a:gd name="T28" fmla="*/ 1989 w 2351"/>
                <a:gd name="T29" fmla="*/ 756 h 1237"/>
                <a:gd name="T30" fmla="*/ 2044 w 2351"/>
                <a:gd name="T31" fmla="*/ 686 h 1237"/>
                <a:gd name="T32" fmla="*/ 2098 w 2351"/>
                <a:gd name="T33" fmla="*/ 605 h 1237"/>
                <a:gd name="T34" fmla="*/ 2103 w 2351"/>
                <a:gd name="T35" fmla="*/ 0 h 1237"/>
                <a:gd name="T36" fmla="*/ 1570 w 2351"/>
                <a:gd name="T37" fmla="*/ 296 h 1237"/>
                <a:gd name="T38" fmla="*/ 1523 w 2351"/>
                <a:gd name="T39" fmla="*/ 357 h 1237"/>
                <a:gd name="T40" fmla="*/ 1474 w 2351"/>
                <a:gd name="T41" fmla="*/ 412 h 1237"/>
                <a:gd name="T42" fmla="*/ 1432 w 2351"/>
                <a:gd name="T43" fmla="*/ 455 h 1237"/>
                <a:gd name="T44" fmla="*/ 1381 w 2351"/>
                <a:gd name="T45" fmla="*/ 494 h 1237"/>
                <a:gd name="T46" fmla="*/ 1322 w 2351"/>
                <a:gd name="T47" fmla="*/ 534 h 1237"/>
                <a:gd name="T48" fmla="*/ 1265 w 2351"/>
                <a:gd name="T49" fmla="*/ 566 h 1237"/>
                <a:gd name="T50" fmla="*/ 1210 w 2351"/>
                <a:gd name="T51" fmla="*/ 586 h 1237"/>
                <a:gd name="T52" fmla="*/ 1144 w 2351"/>
                <a:gd name="T53" fmla="*/ 606 h 1237"/>
                <a:gd name="T54" fmla="*/ 1066 w 2351"/>
                <a:gd name="T55" fmla="*/ 616 h 1237"/>
                <a:gd name="T56" fmla="*/ 933 w 2351"/>
                <a:gd name="T57" fmla="*/ 620 h 1237"/>
                <a:gd name="T58" fmla="*/ 822 w 2351"/>
                <a:gd name="T59" fmla="*/ 600 h 1237"/>
                <a:gd name="T60" fmla="*/ 708 w 2351"/>
                <a:gd name="T61" fmla="*/ 559 h 1237"/>
                <a:gd name="T62" fmla="*/ 605 w 2351"/>
                <a:gd name="T63" fmla="*/ 501 h 1237"/>
                <a:gd name="T64" fmla="*/ 0 w 2351"/>
                <a:gd name="T65" fmla="*/ 781 h 1237"/>
                <a:gd name="T66" fmla="*/ 55 w 2351"/>
                <a:gd name="T67" fmla="*/ 839 h 1237"/>
                <a:gd name="T68" fmla="*/ 109 w 2351"/>
                <a:gd name="T69" fmla="*/ 892 h 1237"/>
                <a:gd name="T70" fmla="*/ 169 w 2351"/>
                <a:gd name="T71" fmla="*/ 944 h 1237"/>
                <a:gd name="T72" fmla="*/ 228 w 2351"/>
                <a:gd name="T73" fmla="*/ 989 h 1237"/>
                <a:gd name="T74" fmla="*/ 294 w 2351"/>
                <a:gd name="T75" fmla="*/ 1033 h 1237"/>
                <a:gd name="T76" fmla="*/ 359 w 2351"/>
                <a:gd name="T77" fmla="*/ 1072 h 1237"/>
                <a:gd name="T78" fmla="*/ 419 w 2351"/>
                <a:gd name="T79" fmla="*/ 1105 h 1237"/>
                <a:gd name="T80" fmla="*/ 497 w 2351"/>
                <a:gd name="T81" fmla="*/ 1140 h 1237"/>
                <a:gd name="T82" fmla="*/ 573 w 2351"/>
                <a:gd name="T83" fmla="*/ 1168 h 1237"/>
                <a:gd name="T84" fmla="*/ 640 w 2351"/>
                <a:gd name="T85" fmla="*/ 1191 h 1237"/>
                <a:gd name="T86" fmla="*/ 710 w 2351"/>
                <a:gd name="T87" fmla="*/ 1208 h 1237"/>
                <a:gd name="T88" fmla="*/ 791 w 2351"/>
                <a:gd name="T89" fmla="*/ 1223 h 1237"/>
                <a:gd name="T90" fmla="*/ 876 w 2351"/>
                <a:gd name="T91" fmla="*/ 1233 h 1237"/>
                <a:gd name="T92" fmla="*/ 953 w 2351"/>
                <a:gd name="T93" fmla="*/ 1237 h 1237"/>
                <a:gd name="T94" fmla="*/ 1032 w 2351"/>
                <a:gd name="T95" fmla="*/ 1235 h 1237"/>
                <a:gd name="T96" fmla="*/ 1112 w 2351"/>
                <a:gd name="T97" fmla="*/ 1231 h 1237"/>
                <a:gd name="T98" fmla="*/ 1182 w 2351"/>
                <a:gd name="T99" fmla="*/ 122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51" h="1237">
                  <a:moveTo>
                    <a:pt x="1182" y="1222"/>
                  </a:moveTo>
                  <a:lnTo>
                    <a:pt x="1206" y="1218"/>
                  </a:lnTo>
                  <a:lnTo>
                    <a:pt x="1238" y="1212"/>
                  </a:lnTo>
                  <a:lnTo>
                    <a:pt x="1271" y="1206"/>
                  </a:lnTo>
                  <a:lnTo>
                    <a:pt x="1294" y="1200"/>
                  </a:lnTo>
                  <a:lnTo>
                    <a:pt x="1321" y="1194"/>
                  </a:lnTo>
                  <a:lnTo>
                    <a:pt x="1348" y="1185"/>
                  </a:lnTo>
                  <a:lnTo>
                    <a:pt x="1375" y="1179"/>
                  </a:lnTo>
                  <a:lnTo>
                    <a:pt x="1399" y="1171"/>
                  </a:lnTo>
                  <a:lnTo>
                    <a:pt x="1426" y="1160"/>
                  </a:lnTo>
                  <a:lnTo>
                    <a:pt x="1459" y="1148"/>
                  </a:lnTo>
                  <a:lnTo>
                    <a:pt x="1488" y="1136"/>
                  </a:lnTo>
                  <a:lnTo>
                    <a:pt x="1515" y="1123"/>
                  </a:lnTo>
                  <a:lnTo>
                    <a:pt x="1546" y="1110"/>
                  </a:lnTo>
                  <a:lnTo>
                    <a:pt x="1575" y="1095"/>
                  </a:lnTo>
                  <a:lnTo>
                    <a:pt x="1602" y="1082"/>
                  </a:lnTo>
                  <a:lnTo>
                    <a:pt x="1626" y="1066"/>
                  </a:lnTo>
                  <a:lnTo>
                    <a:pt x="1649" y="1052"/>
                  </a:lnTo>
                  <a:lnTo>
                    <a:pt x="1672" y="1036"/>
                  </a:lnTo>
                  <a:lnTo>
                    <a:pt x="1698" y="1021"/>
                  </a:lnTo>
                  <a:lnTo>
                    <a:pt x="1726" y="1002"/>
                  </a:lnTo>
                  <a:lnTo>
                    <a:pt x="1752" y="983"/>
                  </a:lnTo>
                  <a:lnTo>
                    <a:pt x="1776" y="965"/>
                  </a:lnTo>
                  <a:lnTo>
                    <a:pt x="1798" y="948"/>
                  </a:lnTo>
                  <a:lnTo>
                    <a:pt x="1835" y="919"/>
                  </a:lnTo>
                  <a:lnTo>
                    <a:pt x="1869" y="889"/>
                  </a:lnTo>
                  <a:lnTo>
                    <a:pt x="1903" y="855"/>
                  </a:lnTo>
                  <a:lnTo>
                    <a:pt x="1938" y="816"/>
                  </a:lnTo>
                  <a:lnTo>
                    <a:pt x="1962" y="788"/>
                  </a:lnTo>
                  <a:lnTo>
                    <a:pt x="1989" y="756"/>
                  </a:lnTo>
                  <a:lnTo>
                    <a:pt x="2019" y="721"/>
                  </a:lnTo>
                  <a:lnTo>
                    <a:pt x="2044" y="686"/>
                  </a:lnTo>
                  <a:lnTo>
                    <a:pt x="2068" y="648"/>
                  </a:lnTo>
                  <a:lnTo>
                    <a:pt x="2098" y="605"/>
                  </a:lnTo>
                  <a:lnTo>
                    <a:pt x="2351" y="753"/>
                  </a:lnTo>
                  <a:lnTo>
                    <a:pt x="2103" y="0"/>
                  </a:lnTo>
                  <a:lnTo>
                    <a:pt x="1299" y="143"/>
                  </a:lnTo>
                  <a:lnTo>
                    <a:pt x="1570" y="296"/>
                  </a:lnTo>
                  <a:lnTo>
                    <a:pt x="1547" y="329"/>
                  </a:lnTo>
                  <a:lnTo>
                    <a:pt x="1523" y="357"/>
                  </a:lnTo>
                  <a:lnTo>
                    <a:pt x="1498" y="385"/>
                  </a:lnTo>
                  <a:lnTo>
                    <a:pt x="1474" y="412"/>
                  </a:lnTo>
                  <a:lnTo>
                    <a:pt x="1454" y="433"/>
                  </a:lnTo>
                  <a:lnTo>
                    <a:pt x="1432" y="455"/>
                  </a:lnTo>
                  <a:lnTo>
                    <a:pt x="1408" y="474"/>
                  </a:lnTo>
                  <a:lnTo>
                    <a:pt x="1381" y="494"/>
                  </a:lnTo>
                  <a:lnTo>
                    <a:pt x="1349" y="516"/>
                  </a:lnTo>
                  <a:lnTo>
                    <a:pt x="1322" y="534"/>
                  </a:lnTo>
                  <a:lnTo>
                    <a:pt x="1299" y="547"/>
                  </a:lnTo>
                  <a:lnTo>
                    <a:pt x="1265" y="566"/>
                  </a:lnTo>
                  <a:lnTo>
                    <a:pt x="1236" y="578"/>
                  </a:lnTo>
                  <a:lnTo>
                    <a:pt x="1210" y="586"/>
                  </a:lnTo>
                  <a:lnTo>
                    <a:pt x="1183" y="595"/>
                  </a:lnTo>
                  <a:lnTo>
                    <a:pt x="1144" y="606"/>
                  </a:lnTo>
                  <a:lnTo>
                    <a:pt x="1105" y="612"/>
                  </a:lnTo>
                  <a:lnTo>
                    <a:pt x="1066" y="616"/>
                  </a:lnTo>
                  <a:lnTo>
                    <a:pt x="1008" y="618"/>
                  </a:lnTo>
                  <a:lnTo>
                    <a:pt x="933" y="620"/>
                  </a:lnTo>
                  <a:lnTo>
                    <a:pt x="875" y="612"/>
                  </a:lnTo>
                  <a:lnTo>
                    <a:pt x="822" y="600"/>
                  </a:lnTo>
                  <a:lnTo>
                    <a:pt x="761" y="582"/>
                  </a:lnTo>
                  <a:lnTo>
                    <a:pt x="708" y="559"/>
                  </a:lnTo>
                  <a:lnTo>
                    <a:pt x="654" y="532"/>
                  </a:lnTo>
                  <a:lnTo>
                    <a:pt x="605" y="501"/>
                  </a:lnTo>
                  <a:lnTo>
                    <a:pt x="558" y="459"/>
                  </a:lnTo>
                  <a:lnTo>
                    <a:pt x="0" y="781"/>
                  </a:lnTo>
                  <a:lnTo>
                    <a:pt x="23" y="808"/>
                  </a:lnTo>
                  <a:lnTo>
                    <a:pt x="55" y="839"/>
                  </a:lnTo>
                  <a:lnTo>
                    <a:pt x="82" y="866"/>
                  </a:lnTo>
                  <a:lnTo>
                    <a:pt x="109" y="892"/>
                  </a:lnTo>
                  <a:lnTo>
                    <a:pt x="136" y="917"/>
                  </a:lnTo>
                  <a:lnTo>
                    <a:pt x="169" y="944"/>
                  </a:lnTo>
                  <a:lnTo>
                    <a:pt x="198" y="967"/>
                  </a:lnTo>
                  <a:lnTo>
                    <a:pt x="228" y="989"/>
                  </a:lnTo>
                  <a:lnTo>
                    <a:pt x="262" y="1010"/>
                  </a:lnTo>
                  <a:lnTo>
                    <a:pt x="294" y="1033"/>
                  </a:lnTo>
                  <a:lnTo>
                    <a:pt x="328" y="1055"/>
                  </a:lnTo>
                  <a:lnTo>
                    <a:pt x="359" y="1072"/>
                  </a:lnTo>
                  <a:lnTo>
                    <a:pt x="390" y="1090"/>
                  </a:lnTo>
                  <a:lnTo>
                    <a:pt x="419" y="1105"/>
                  </a:lnTo>
                  <a:lnTo>
                    <a:pt x="460" y="1123"/>
                  </a:lnTo>
                  <a:lnTo>
                    <a:pt x="497" y="1140"/>
                  </a:lnTo>
                  <a:lnTo>
                    <a:pt x="540" y="1156"/>
                  </a:lnTo>
                  <a:lnTo>
                    <a:pt x="573" y="1168"/>
                  </a:lnTo>
                  <a:lnTo>
                    <a:pt x="604" y="1180"/>
                  </a:lnTo>
                  <a:lnTo>
                    <a:pt x="640" y="1191"/>
                  </a:lnTo>
                  <a:lnTo>
                    <a:pt x="675" y="1200"/>
                  </a:lnTo>
                  <a:lnTo>
                    <a:pt x="710" y="1208"/>
                  </a:lnTo>
                  <a:lnTo>
                    <a:pt x="751" y="1216"/>
                  </a:lnTo>
                  <a:lnTo>
                    <a:pt x="791" y="1223"/>
                  </a:lnTo>
                  <a:lnTo>
                    <a:pt x="833" y="1229"/>
                  </a:lnTo>
                  <a:lnTo>
                    <a:pt x="876" y="1233"/>
                  </a:lnTo>
                  <a:lnTo>
                    <a:pt x="908" y="1234"/>
                  </a:lnTo>
                  <a:lnTo>
                    <a:pt x="953" y="1237"/>
                  </a:lnTo>
                  <a:lnTo>
                    <a:pt x="997" y="1237"/>
                  </a:lnTo>
                  <a:lnTo>
                    <a:pt x="1032" y="1235"/>
                  </a:lnTo>
                  <a:lnTo>
                    <a:pt x="1070" y="1234"/>
                  </a:lnTo>
                  <a:lnTo>
                    <a:pt x="1112" y="1231"/>
                  </a:lnTo>
                  <a:lnTo>
                    <a:pt x="1150" y="1226"/>
                  </a:lnTo>
                  <a:lnTo>
                    <a:pt x="1182" y="1222"/>
                  </a:lnTo>
                  <a:close/>
                </a:path>
              </a:pathLst>
            </a:cu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  <a:extLst/>
          </p:spPr>
          <p:txBody>
            <a:bodyPr>
              <a:flatTx/>
            </a:bodyPr>
            <a:lstStyle/>
            <a:p>
              <a:pPr defTabSz="911996">
                <a:defRPr/>
              </a:pPr>
              <a:endParaRPr lang="zh-TW" altLang="en-US" sz="1400" ker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5" name="Freeform 212"/>
            <p:cNvSpPr>
              <a:spLocks/>
            </p:cNvSpPr>
            <p:nvPr/>
          </p:nvSpPr>
          <p:spPr bwMode="auto">
            <a:xfrm>
              <a:off x="2117725" y="1929814"/>
              <a:ext cx="2103104" cy="3892184"/>
            </a:xfrm>
            <a:custGeom>
              <a:avLst/>
              <a:gdLst>
                <a:gd name="T0" fmla="*/ 1166 w 1192"/>
                <a:gd name="T1" fmla="*/ 4 h 2205"/>
                <a:gd name="T2" fmla="*/ 1106 w 1192"/>
                <a:gd name="T3" fmla="*/ 16 h 2205"/>
                <a:gd name="T4" fmla="*/ 1053 w 1192"/>
                <a:gd name="T5" fmla="*/ 30 h 2205"/>
                <a:gd name="T6" fmla="*/ 1001 w 1192"/>
                <a:gd name="T7" fmla="*/ 45 h 2205"/>
                <a:gd name="T8" fmla="*/ 948 w 1192"/>
                <a:gd name="T9" fmla="*/ 64 h 2205"/>
                <a:gd name="T10" fmla="*/ 889 w 1192"/>
                <a:gd name="T11" fmla="*/ 88 h 2205"/>
                <a:gd name="T12" fmla="*/ 831 w 1192"/>
                <a:gd name="T13" fmla="*/ 113 h 2205"/>
                <a:gd name="T14" fmla="*/ 774 w 1192"/>
                <a:gd name="T15" fmla="*/ 142 h 2205"/>
                <a:gd name="T16" fmla="*/ 726 w 1192"/>
                <a:gd name="T17" fmla="*/ 171 h 2205"/>
                <a:gd name="T18" fmla="*/ 677 w 1192"/>
                <a:gd name="T19" fmla="*/ 202 h 2205"/>
                <a:gd name="T20" fmla="*/ 623 w 1192"/>
                <a:gd name="T21" fmla="*/ 241 h 2205"/>
                <a:gd name="T22" fmla="*/ 576 w 1192"/>
                <a:gd name="T23" fmla="*/ 276 h 2205"/>
                <a:gd name="T24" fmla="*/ 501 w 1192"/>
                <a:gd name="T25" fmla="*/ 344 h 2205"/>
                <a:gd name="T26" fmla="*/ 436 w 1192"/>
                <a:gd name="T27" fmla="*/ 410 h 2205"/>
                <a:gd name="T28" fmla="*/ 385 w 1192"/>
                <a:gd name="T29" fmla="*/ 470 h 2205"/>
                <a:gd name="T30" fmla="*/ 331 w 1192"/>
                <a:gd name="T31" fmla="*/ 540 h 2205"/>
                <a:gd name="T32" fmla="*/ 283 w 1192"/>
                <a:gd name="T33" fmla="*/ 617 h 2205"/>
                <a:gd name="T34" fmla="*/ 238 w 1192"/>
                <a:gd name="T35" fmla="*/ 693 h 2205"/>
                <a:gd name="T36" fmla="*/ 200 w 1192"/>
                <a:gd name="T37" fmla="*/ 777 h 2205"/>
                <a:gd name="T38" fmla="*/ 168 w 1192"/>
                <a:gd name="T39" fmla="*/ 868 h 2205"/>
                <a:gd name="T40" fmla="*/ 134 w 1192"/>
                <a:gd name="T41" fmla="*/ 980 h 2205"/>
                <a:gd name="T42" fmla="*/ 114 w 1192"/>
                <a:gd name="T43" fmla="*/ 1089 h 2205"/>
                <a:gd name="T44" fmla="*/ 98 w 1192"/>
                <a:gd name="T45" fmla="*/ 1230 h 2205"/>
                <a:gd name="T46" fmla="*/ 98 w 1192"/>
                <a:gd name="T47" fmla="*/ 1353 h 2205"/>
                <a:gd name="T48" fmla="*/ 110 w 1192"/>
                <a:gd name="T49" fmla="*/ 1464 h 2205"/>
                <a:gd name="T50" fmla="*/ 129 w 1192"/>
                <a:gd name="T51" fmla="*/ 1579 h 2205"/>
                <a:gd name="T52" fmla="*/ 165 w 1192"/>
                <a:gd name="T53" fmla="*/ 1704 h 2205"/>
                <a:gd name="T54" fmla="*/ 208 w 1192"/>
                <a:gd name="T55" fmla="*/ 1821 h 2205"/>
                <a:gd name="T56" fmla="*/ 268 w 1192"/>
                <a:gd name="T57" fmla="*/ 1932 h 2205"/>
                <a:gd name="T58" fmla="*/ 817 w 1192"/>
                <a:gd name="T59" fmla="*/ 2205 h 2205"/>
                <a:gd name="T60" fmla="*/ 804 w 1192"/>
                <a:gd name="T61" fmla="*/ 1622 h 2205"/>
                <a:gd name="T62" fmla="*/ 754 w 1192"/>
                <a:gd name="T63" fmla="*/ 1530 h 2205"/>
                <a:gd name="T64" fmla="*/ 725 w 1192"/>
                <a:gd name="T65" fmla="*/ 1442 h 2205"/>
                <a:gd name="T66" fmla="*/ 714 w 1192"/>
                <a:gd name="T67" fmla="*/ 1357 h 2205"/>
                <a:gd name="T68" fmla="*/ 710 w 1192"/>
                <a:gd name="T69" fmla="*/ 1273 h 2205"/>
                <a:gd name="T70" fmla="*/ 718 w 1192"/>
                <a:gd name="T71" fmla="*/ 1175 h 2205"/>
                <a:gd name="T72" fmla="*/ 741 w 1192"/>
                <a:gd name="T73" fmla="*/ 1078 h 2205"/>
                <a:gd name="T74" fmla="*/ 776 w 1192"/>
                <a:gd name="T75" fmla="*/ 988 h 2205"/>
                <a:gd name="T76" fmla="*/ 817 w 1192"/>
                <a:gd name="T77" fmla="*/ 916 h 2205"/>
                <a:gd name="T78" fmla="*/ 855 w 1192"/>
                <a:gd name="T79" fmla="*/ 865 h 2205"/>
                <a:gd name="T80" fmla="*/ 900 w 1192"/>
                <a:gd name="T81" fmla="*/ 813 h 2205"/>
                <a:gd name="T82" fmla="*/ 943 w 1192"/>
                <a:gd name="T83" fmla="*/ 769 h 2205"/>
                <a:gd name="T84" fmla="*/ 993 w 1192"/>
                <a:gd name="T85" fmla="*/ 730 h 2205"/>
                <a:gd name="T86" fmla="*/ 1052 w 1192"/>
                <a:gd name="T87" fmla="*/ 691 h 2205"/>
                <a:gd name="T88" fmla="*/ 1109 w 1192"/>
                <a:gd name="T89" fmla="*/ 659 h 2205"/>
                <a:gd name="T90" fmla="*/ 1192 w 1192"/>
                <a:gd name="T91" fmla="*/ 631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2" h="2205">
                  <a:moveTo>
                    <a:pt x="1192" y="0"/>
                  </a:moveTo>
                  <a:lnTo>
                    <a:pt x="1166" y="4"/>
                  </a:lnTo>
                  <a:lnTo>
                    <a:pt x="1141" y="8"/>
                  </a:lnTo>
                  <a:lnTo>
                    <a:pt x="1106" y="16"/>
                  </a:lnTo>
                  <a:lnTo>
                    <a:pt x="1080" y="22"/>
                  </a:lnTo>
                  <a:lnTo>
                    <a:pt x="1053" y="30"/>
                  </a:lnTo>
                  <a:lnTo>
                    <a:pt x="1028" y="38"/>
                  </a:lnTo>
                  <a:lnTo>
                    <a:pt x="1001" y="45"/>
                  </a:lnTo>
                  <a:lnTo>
                    <a:pt x="975" y="53"/>
                  </a:lnTo>
                  <a:lnTo>
                    <a:pt x="948" y="64"/>
                  </a:lnTo>
                  <a:lnTo>
                    <a:pt x="916" y="76"/>
                  </a:lnTo>
                  <a:lnTo>
                    <a:pt x="889" y="88"/>
                  </a:lnTo>
                  <a:lnTo>
                    <a:pt x="861" y="100"/>
                  </a:lnTo>
                  <a:lnTo>
                    <a:pt x="831" y="113"/>
                  </a:lnTo>
                  <a:lnTo>
                    <a:pt x="801" y="128"/>
                  </a:lnTo>
                  <a:lnTo>
                    <a:pt x="774" y="142"/>
                  </a:lnTo>
                  <a:lnTo>
                    <a:pt x="749" y="158"/>
                  </a:lnTo>
                  <a:lnTo>
                    <a:pt x="726" y="171"/>
                  </a:lnTo>
                  <a:lnTo>
                    <a:pt x="703" y="188"/>
                  </a:lnTo>
                  <a:lnTo>
                    <a:pt x="677" y="202"/>
                  </a:lnTo>
                  <a:lnTo>
                    <a:pt x="649" y="221"/>
                  </a:lnTo>
                  <a:lnTo>
                    <a:pt x="623" y="241"/>
                  </a:lnTo>
                  <a:lnTo>
                    <a:pt x="599" y="260"/>
                  </a:lnTo>
                  <a:lnTo>
                    <a:pt x="576" y="276"/>
                  </a:lnTo>
                  <a:lnTo>
                    <a:pt x="539" y="307"/>
                  </a:lnTo>
                  <a:lnTo>
                    <a:pt x="501" y="344"/>
                  </a:lnTo>
                  <a:lnTo>
                    <a:pt x="471" y="371"/>
                  </a:lnTo>
                  <a:lnTo>
                    <a:pt x="436" y="410"/>
                  </a:lnTo>
                  <a:lnTo>
                    <a:pt x="412" y="438"/>
                  </a:lnTo>
                  <a:lnTo>
                    <a:pt x="385" y="470"/>
                  </a:lnTo>
                  <a:lnTo>
                    <a:pt x="355" y="507"/>
                  </a:lnTo>
                  <a:lnTo>
                    <a:pt x="331" y="540"/>
                  </a:lnTo>
                  <a:lnTo>
                    <a:pt x="307" y="579"/>
                  </a:lnTo>
                  <a:lnTo>
                    <a:pt x="283" y="617"/>
                  </a:lnTo>
                  <a:lnTo>
                    <a:pt x="258" y="658"/>
                  </a:lnTo>
                  <a:lnTo>
                    <a:pt x="238" y="693"/>
                  </a:lnTo>
                  <a:lnTo>
                    <a:pt x="219" y="736"/>
                  </a:lnTo>
                  <a:lnTo>
                    <a:pt x="200" y="777"/>
                  </a:lnTo>
                  <a:lnTo>
                    <a:pt x="184" y="821"/>
                  </a:lnTo>
                  <a:lnTo>
                    <a:pt x="168" y="868"/>
                  </a:lnTo>
                  <a:lnTo>
                    <a:pt x="148" y="926"/>
                  </a:lnTo>
                  <a:lnTo>
                    <a:pt x="134" y="980"/>
                  </a:lnTo>
                  <a:lnTo>
                    <a:pt x="121" y="1035"/>
                  </a:lnTo>
                  <a:lnTo>
                    <a:pt x="114" y="1089"/>
                  </a:lnTo>
                  <a:lnTo>
                    <a:pt x="105" y="1152"/>
                  </a:lnTo>
                  <a:lnTo>
                    <a:pt x="98" y="1230"/>
                  </a:lnTo>
                  <a:lnTo>
                    <a:pt x="97" y="1292"/>
                  </a:lnTo>
                  <a:lnTo>
                    <a:pt x="98" y="1353"/>
                  </a:lnTo>
                  <a:lnTo>
                    <a:pt x="103" y="1411"/>
                  </a:lnTo>
                  <a:lnTo>
                    <a:pt x="110" y="1464"/>
                  </a:lnTo>
                  <a:lnTo>
                    <a:pt x="117" y="1521"/>
                  </a:lnTo>
                  <a:lnTo>
                    <a:pt x="129" y="1579"/>
                  </a:lnTo>
                  <a:lnTo>
                    <a:pt x="145" y="1641"/>
                  </a:lnTo>
                  <a:lnTo>
                    <a:pt x="165" y="1704"/>
                  </a:lnTo>
                  <a:lnTo>
                    <a:pt x="186" y="1763"/>
                  </a:lnTo>
                  <a:lnTo>
                    <a:pt x="208" y="1821"/>
                  </a:lnTo>
                  <a:lnTo>
                    <a:pt x="235" y="1878"/>
                  </a:lnTo>
                  <a:lnTo>
                    <a:pt x="268" y="1932"/>
                  </a:lnTo>
                  <a:lnTo>
                    <a:pt x="0" y="2084"/>
                  </a:lnTo>
                  <a:lnTo>
                    <a:pt x="817" y="2205"/>
                  </a:lnTo>
                  <a:lnTo>
                    <a:pt x="1118" y="1454"/>
                  </a:lnTo>
                  <a:lnTo>
                    <a:pt x="804" y="1622"/>
                  </a:lnTo>
                  <a:lnTo>
                    <a:pt x="773" y="1574"/>
                  </a:lnTo>
                  <a:lnTo>
                    <a:pt x="754" y="1530"/>
                  </a:lnTo>
                  <a:lnTo>
                    <a:pt x="737" y="1486"/>
                  </a:lnTo>
                  <a:lnTo>
                    <a:pt x="725" y="1442"/>
                  </a:lnTo>
                  <a:lnTo>
                    <a:pt x="716" y="1398"/>
                  </a:lnTo>
                  <a:lnTo>
                    <a:pt x="714" y="1357"/>
                  </a:lnTo>
                  <a:lnTo>
                    <a:pt x="710" y="1315"/>
                  </a:lnTo>
                  <a:lnTo>
                    <a:pt x="710" y="1273"/>
                  </a:lnTo>
                  <a:lnTo>
                    <a:pt x="712" y="1223"/>
                  </a:lnTo>
                  <a:lnTo>
                    <a:pt x="718" y="1175"/>
                  </a:lnTo>
                  <a:lnTo>
                    <a:pt x="729" y="1121"/>
                  </a:lnTo>
                  <a:lnTo>
                    <a:pt x="741" y="1078"/>
                  </a:lnTo>
                  <a:lnTo>
                    <a:pt x="760" y="1029"/>
                  </a:lnTo>
                  <a:lnTo>
                    <a:pt x="776" y="988"/>
                  </a:lnTo>
                  <a:lnTo>
                    <a:pt x="799" y="947"/>
                  </a:lnTo>
                  <a:lnTo>
                    <a:pt x="817" y="916"/>
                  </a:lnTo>
                  <a:lnTo>
                    <a:pt x="836" y="891"/>
                  </a:lnTo>
                  <a:lnTo>
                    <a:pt x="855" y="865"/>
                  </a:lnTo>
                  <a:lnTo>
                    <a:pt x="877" y="839"/>
                  </a:lnTo>
                  <a:lnTo>
                    <a:pt x="900" y="813"/>
                  </a:lnTo>
                  <a:lnTo>
                    <a:pt x="920" y="794"/>
                  </a:lnTo>
                  <a:lnTo>
                    <a:pt x="943" y="769"/>
                  </a:lnTo>
                  <a:lnTo>
                    <a:pt x="966" y="751"/>
                  </a:lnTo>
                  <a:lnTo>
                    <a:pt x="993" y="730"/>
                  </a:lnTo>
                  <a:lnTo>
                    <a:pt x="1025" y="709"/>
                  </a:lnTo>
                  <a:lnTo>
                    <a:pt x="1052" y="691"/>
                  </a:lnTo>
                  <a:lnTo>
                    <a:pt x="1075" y="678"/>
                  </a:lnTo>
                  <a:lnTo>
                    <a:pt x="1109" y="659"/>
                  </a:lnTo>
                  <a:lnTo>
                    <a:pt x="1141" y="645"/>
                  </a:lnTo>
                  <a:lnTo>
                    <a:pt x="1192" y="631"/>
                  </a:lnTo>
                  <a:lnTo>
                    <a:pt x="119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  <a:extLst/>
          </p:spPr>
          <p:txBody>
            <a:bodyPr>
              <a:flatTx/>
            </a:bodyPr>
            <a:lstStyle/>
            <a:p>
              <a:pPr defTabSz="911996">
                <a:defRPr/>
              </a:pPr>
              <a:endParaRPr lang="zh-TW" altLang="en-US" sz="1400" kern="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6" name="Freeform 213"/>
            <p:cNvSpPr>
              <a:spLocks/>
            </p:cNvSpPr>
            <p:nvPr/>
          </p:nvSpPr>
          <p:spPr bwMode="auto">
            <a:xfrm>
              <a:off x="3731902" y="1423074"/>
              <a:ext cx="3127691" cy="3522014"/>
            </a:xfrm>
            <a:custGeom>
              <a:avLst/>
              <a:gdLst>
                <a:gd name="T0" fmla="*/ 699 w 1772"/>
                <a:gd name="T1" fmla="*/ 297 h 1996"/>
                <a:gd name="T2" fmla="*/ 764 w 1772"/>
                <a:gd name="T3" fmla="*/ 310 h 1996"/>
                <a:gd name="T4" fmla="*/ 814 w 1772"/>
                <a:gd name="T5" fmla="*/ 322 h 1996"/>
                <a:gd name="T6" fmla="*/ 866 w 1772"/>
                <a:gd name="T7" fmla="*/ 338 h 1996"/>
                <a:gd name="T8" fmla="*/ 919 w 1772"/>
                <a:gd name="T9" fmla="*/ 356 h 1996"/>
                <a:gd name="T10" fmla="*/ 979 w 1772"/>
                <a:gd name="T11" fmla="*/ 380 h 1996"/>
                <a:gd name="T12" fmla="*/ 1037 w 1772"/>
                <a:gd name="T13" fmla="*/ 406 h 1996"/>
                <a:gd name="T14" fmla="*/ 1094 w 1772"/>
                <a:gd name="T15" fmla="*/ 434 h 1996"/>
                <a:gd name="T16" fmla="*/ 1142 w 1772"/>
                <a:gd name="T17" fmla="*/ 464 h 1996"/>
                <a:gd name="T18" fmla="*/ 1191 w 1772"/>
                <a:gd name="T19" fmla="*/ 495 h 1996"/>
                <a:gd name="T20" fmla="*/ 1245 w 1772"/>
                <a:gd name="T21" fmla="*/ 532 h 1996"/>
                <a:gd name="T22" fmla="*/ 1292 w 1772"/>
                <a:gd name="T23" fmla="*/ 569 h 1996"/>
                <a:gd name="T24" fmla="*/ 1366 w 1772"/>
                <a:gd name="T25" fmla="*/ 635 h 1996"/>
                <a:gd name="T26" fmla="*/ 1431 w 1772"/>
                <a:gd name="T27" fmla="*/ 701 h 1996"/>
                <a:gd name="T28" fmla="*/ 1482 w 1772"/>
                <a:gd name="T29" fmla="*/ 761 h 1996"/>
                <a:gd name="T30" fmla="*/ 1536 w 1772"/>
                <a:gd name="T31" fmla="*/ 833 h 1996"/>
                <a:gd name="T32" fmla="*/ 1586 w 1772"/>
                <a:gd name="T33" fmla="*/ 909 h 1996"/>
                <a:gd name="T34" fmla="*/ 1629 w 1772"/>
                <a:gd name="T35" fmla="*/ 985 h 1996"/>
                <a:gd name="T36" fmla="*/ 1668 w 1772"/>
                <a:gd name="T37" fmla="*/ 1070 h 1996"/>
                <a:gd name="T38" fmla="*/ 1700 w 1772"/>
                <a:gd name="T39" fmla="*/ 1160 h 1996"/>
                <a:gd name="T40" fmla="*/ 1734 w 1772"/>
                <a:gd name="T41" fmla="*/ 1272 h 1996"/>
                <a:gd name="T42" fmla="*/ 1754 w 1772"/>
                <a:gd name="T43" fmla="*/ 1381 h 1996"/>
                <a:gd name="T44" fmla="*/ 1770 w 1772"/>
                <a:gd name="T45" fmla="*/ 1522 h 1996"/>
                <a:gd name="T46" fmla="*/ 1770 w 1772"/>
                <a:gd name="T47" fmla="*/ 1644 h 1996"/>
                <a:gd name="T48" fmla="*/ 1758 w 1772"/>
                <a:gd name="T49" fmla="*/ 1755 h 1996"/>
                <a:gd name="T50" fmla="*/ 1739 w 1772"/>
                <a:gd name="T51" fmla="*/ 1870 h 1996"/>
                <a:gd name="T52" fmla="*/ 1703 w 1772"/>
                <a:gd name="T53" fmla="*/ 1996 h 1996"/>
                <a:gd name="T54" fmla="*/ 1145 w 1772"/>
                <a:gd name="T55" fmla="*/ 1711 h 1996"/>
                <a:gd name="T56" fmla="*/ 1159 w 1772"/>
                <a:gd name="T57" fmla="*/ 1607 h 1996"/>
                <a:gd name="T58" fmla="*/ 1156 w 1772"/>
                <a:gd name="T59" fmla="*/ 1514 h 1996"/>
                <a:gd name="T60" fmla="*/ 1140 w 1772"/>
                <a:gd name="T61" fmla="*/ 1413 h 1996"/>
                <a:gd name="T62" fmla="*/ 1109 w 1772"/>
                <a:gd name="T63" fmla="*/ 1322 h 1996"/>
                <a:gd name="T64" fmla="*/ 1070 w 1772"/>
                <a:gd name="T65" fmla="*/ 1239 h 1996"/>
                <a:gd name="T66" fmla="*/ 1032 w 1772"/>
                <a:gd name="T67" fmla="*/ 1183 h 1996"/>
                <a:gd name="T68" fmla="*/ 992 w 1772"/>
                <a:gd name="T69" fmla="*/ 1132 h 1996"/>
                <a:gd name="T70" fmla="*/ 947 w 1772"/>
                <a:gd name="T71" fmla="*/ 1086 h 1996"/>
                <a:gd name="T72" fmla="*/ 901 w 1772"/>
                <a:gd name="T73" fmla="*/ 1043 h 1996"/>
                <a:gd name="T74" fmla="*/ 842 w 1772"/>
                <a:gd name="T75" fmla="*/ 1002 h 1996"/>
                <a:gd name="T76" fmla="*/ 792 w 1772"/>
                <a:gd name="T77" fmla="*/ 971 h 1996"/>
                <a:gd name="T78" fmla="*/ 729 w 1772"/>
                <a:gd name="T79" fmla="*/ 940 h 1996"/>
                <a:gd name="T80" fmla="*/ 676 w 1772"/>
                <a:gd name="T81" fmla="*/ 922 h 1996"/>
                <a:gd name="T82" fmla="*/ 598 w 1772"/>
                <a:gd name="T83" fmla="*/ 905 h 1996"/>
                <a:gd name="T84" fmla="*/ 520 w 1772"/>
                <a:gd name="T85" fmla="*/ 899 h 1996"/>
                <a:gd name="T86" fmla="*/ 498 w 1772"/>
                <a:gd name="T87" fmla="*/ 1222 h 1996"/>
                <a:gd name="T88" fmla="*/ 497 w 1772"/>
                <a:gd name="T89" fmla="*/ 0 h 1996"/>
                <a:gd name="T90" fmla="*/ 524 w 1772"/>
                <a:gd name="T91" fmla="*/ 280 h 1996"/>
                <a:gd name="T92" fmla="*/ 604 w 1772"/>
                <a:gd name="T93" fmla="*/ 285 h 1996"/>
                <a:gd name="T94" fmla="*/ 675 w 1772"/>
                <a:gd name="T95" fmla="*/ 293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2" h="1996">
                  <a:moveTo>
                    <a:pt x="675" y="293"/>
                  </a:moveTo>
                  <a:lnTo>
                    <a:pt x="699" y="297"/>
                  </a:lnTo>
                  <a:lnTo>
                    <a:pt x="732" y="302"/>
                  </a:lnTo>
                  <a:lnTo>
                    <a:pt x="764" y="310"/>
                  </a:lnTo>
                  <a:lnTo>
                    <a:pt x="787" y="315"/>
                  </a:lnTo>
                  <a:lnTo>
                    <a:pt x="814" y="322"/>
                  </a:lnTo>
                  <a:lnTo>
                    <a:pt x="839" y="330"/>
                  </a:lnTo>
                  <a:lnTo>
                    <a:pt x="866" y="338"/>
                  </a:lnTo>
                  <a:lnTo>
                    <a:pt x="891" y="345"/>
                  </a:lnTo>
                  <a:lnTo>
                    <a:pt x="919" y="356"/>
                  </a:lnTo>
                  <a:lnTo>
                    <a:pt x="951" y="369"/>
                  </a:lnTo>
                  <a:lnTo>
                    <a:pt x="979" y="380"/>
                  </a:lnTo>
                  <a:lnTo>
                    <a:pt x="1006" y="392"/>
                  </a:lnTo>
                  <a:lnTo>
                    <a:pt x="1037" y="406"/>
                  </a:lnTo>
                  <a:lnTo>
                    <a:pt x="1067" y="421"/>
                  </a:lnTo>
                  <a:lnTo>
                    <a:pt x="1094" y="434"/>
                  </a:lnTo>
                  <a:lnTo>
                    <a:pt x="1120" y="450"/>
                  </a:lnTo>
                  <a:lnTo>
                    <a:pt x="1142" y="464"/>
                  </a:lnTo>
                  <a:lnTo>
                    <a:pt x="1165" y="480"/>
                  </a:lnTo>
                  <a:lnTo>
                    <a:pt x="1191" y="495"/>
                  </a:lnTo>
                  <a:lnTo>
                    <a:pt x="1219" y="513"/>
                  </a:lnTo>
                  <a:lnTo>
                    <a:pt x="1245" y="532"/>
                  </a:lnTo>
                  <a:lnTo>
                    <a:pt x="1269" y="551"/>
                  </a:lnTo>
                  <a:lnTo>
                    <a:pt x="1292" y="569"/>
                  </a:lnTo>
                  <a:lnTo>
                    <a:pt x="1328" y="600"/>
                  </a:lnTo>
                  <a:lnTo>
                    <a:pt x="1366" y="635"/>
                  </a:lnTo>
                  <a:lnTo>
                    <a:pt x="1396" y="662"/>
                  </a:lnTo>
                  <a:lnTo>
                    <a:pt x="1431" y="701"/>
                  </a:lnTo>
                  <a:lnTo>
                    <a:pt x="1455" y="729"/>
                  </a:lnTo>
                  <a:lnTo>
                    <a:pt x="1482" y="761"/>
                  </a:lnTo>
                  <a:lnTo>
                    <a:pt x="1512" y="798"/>
                  </a:lnTo>
                  <a:lnTo>
                    <a:pt x="1536" y="833"/>
                  </a:lnTo>
                  <a:lnTo>
                    <a:pt x="1560" y="872"/>
                  </a:lnTo>
                  <a:lnTo>
                    <a:pt x="1586" y="909"/>
                  </a:lnTo>
                  <a:lnTo>
                    <a:pt x="1607" y="950"/>
                  </a:lnTo>
                  <a:lnTo>
                    <a:pt x="1629" y="985"/>
                  </a:lnTo>
                  <a:lnTo>
                    <a:pt x="1649" y="1028"/>
                  </a:lnTo>
                  <a:lnTo>
                    <a:pt x="1668" y="1070"/>
                  </a:lnTo>
                  <a:lnTo>
                    <a:pt x="1684" y="1113"/>
                  </a:lnTo>
                  <a:lnTo>
                    <a:pt x="1700" y="1160"/>
                  </a:lnTo>
                  <a:lnTo>
                    <a:pt x="1720" y="1218"/>
                  </a:lnTo>
                  <a:lnTo>
                    <a:pt x="1734" y="1272"/>
                  </a:lnTo>
                  <a:lnTo>
                    <a:pt x="1747" y="1327"/>
                  </a:lnTo>
                  <a:lnTo>
                    <a:pt x="1754" y="1381"/>
                  </a:lnTo>
                  <a:lnTo>
                    <a:pt x="1764" y="1444"/>
                  </a:lnTo>
                  <a:lnTo>
                    <a:pt x="1770" y="1522"/>
                  </a:lnTo>
                  <a:lnTo>
                    <a:pt x="1772" y="1583"/>
                  </a:lnTo>
                  <a:lnTo>
                    <a:pt x="1770" y="1644"/>
                  </a:lnTo>
                  <a:lnTo>
                    <a:pt x="1765" y="1701"/>
                  </a:lnTo>
                  <a:lnTo>
                    <a:pt x="1758" y="1755"/>
                  </a:lnTo>
                  <a:lnTo>
                    <a:pt x="1751" y="1812"/>
                  </a:lnTo>
                  <a:lnTo>
                    <a:pt x="1739" y="1870"/>
                  </a:lnTo>
                  <a:lnTo>
                    <a:pt x="1723" y="1932"/>
                  </a:lnTo>
                  <a:lnTo>
                    <a:pt x="1703" y="1996"/>
                  </a:lnTo>
                  <a:lnTo>
                    <a:pt x="1587" y="1635"/>
                  </a:lnTo>
                  <a:lnTo>
                    <a:pt x="1145" y="1711"/>
                  </a:lnTo>
                  <a:lnTo>
                    <a:pt x="1155" y="1648"/>
                  </a:lnTo>
                  <a:lnTo>
                    <a:pt x="1159" y="1607"/>
                  </a:lnTo>
                  <a:lnTo>
                    <a:pt x="1159" y="1564"/>
                  </a:lnTo>
                  <a:lnTo>
                    <a:pt x="1156" y="1514"/>
                  </a:lnTo>
                  <a:lnTo>
                    <a:pt x="1149" y="1467"/>
                  </a:lnTo>
                  <a:lnTo>
                    <a:pt x="1140" y="1413"/>
                  </a:lnTo>
                  <a:lnTo>
                    <a:pt x="1128" y="1370"/>
                  </a:lnTo>
                  <a:lnTo>
                    <a:pt x="1109" y="1322"/>
                  </a:lnTo>
                  <a:lnTo>
                    <a:pt x="1091" y="1280"/>
                  </a:lnTo>
                  <a:lnTo>
                    <a:pt x="1070" y="1239"/>
                  </a:lnTo>
                  <a:lnTo>
                    <a:pt x="1051" y="1208"/>
                  </a:lnTo>
                  <a:lnTo>
                    <a:pt x="1032" y="1183"/>
                  </a:lnTo>
                  <a:lnTo>
                    <a:pt x="1013" y="1157"/>
                  </a:lnTo>
                  <a:lnTo>
                    <a:pt x="992" y="1132"/>
                  </a:lnTo>
                  <a:lnTo>
                    <a:pt x="967" y="1105"/>
                  </a:lnTo>
                  <a:lnTo>
                    <a:pt x="947" y="1086"/>
                  </a:lnTo>
                  <a:lnTo>
                    <a:pt x="924" y="1063"/>
                  </a:lnTo>
                  <a:lnTo>
                    <a:pt x="901" y="1043"/>
                  </a:lnTo>
                  <a:lnTo>
                    <a:pt x="874" y="1023"/>
                  </a:lnTo>
                  <a:lnTo>
                    <a:pt x="842" y="1002"/>
                  </a:lnTo>
                  <a:lnTo>
                    <a:pt x="815" y="984"/>
                  </a:lnTo>
                  <a:lnTo>
                    <a:pt x="792" y="971"/>
                  </a:lnTo>
                  <a:lnTo>
                    <a:pt x="758" y="951"/>
                  </a:lnTo>
                  <a:lnTo>
                    <a:pt x="729" y="940"/>
                  </a:lnTo>
                  <a:lnTo>
                    <a:pt x="703" y="931"/>
                  </a:lnTo>
                  <a:lnTo>
                    <a:pt x="676" y="922"/>
                  </a:lnTo>
                  <a:lnTo>
                    <a:pt x="636" y="912"/>
                  </a:lnTo>
                  <a:lnTo>
                    <a:pt x="598" y="905"/>
                  </a:lnTo>
                  <a:lnTo>
                    <a:pt x="559" y="901"/>
                  </a:lnTo>
                  <a:lnTo>
                    <a:pt x="520" y="899"/>
                  </a:lnTo>
                  <a:lnTo>
                    <a:pt x="498" y="897"/>
                  </a:lnTo>
                  <a:lnTo>
                    <a:pt x="498" y="1222"/>
                  </a:lnTo>
                  <a:lnTo>
                    <a:pt x="0" y="620"/>
                  </a:lnTo>
                  <a:lnTo>
                    <a:pt x="497" y="0"/>
                  </a:lnTo>
                  <a:lnTo>
                    <a:pt x="497" y="279"/>
                  </a:lnTo>
                  <a:lnTo>
                    <a:pt x="524" y="280"/>
                  </a:lnTo>
                  <a:lnTo>
                    <a:pt x="563" y="282"/>
                  </a:lnTo>
                  <a:lnTo>
                    <a:pt x="604" y="285"/>
                  </a:lnTo>
                  <a:lnTo>
                    <a:pt x="643" y="289"/>
                  </a:lnTo>
                  <a:lnTo>
                    <a:pt x="675" y="293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  <a:extLst/>
          </p:spPr>
          <p:txBody>
            <a:bodyPr>
              <a:flatTx/>
            </a:bodyPr>
            <a:lstStyle/>
            <a:p>
              <a:pPr defTabSz="911996">
                <a:defRPr/>
              </a:pPr>
              <a:endParaRPr lang="zh-TW" altLang="en-US" sz="1400" ker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3" name="직사각형 8"/>
          <p:cNvSpPr/>
          <p:nvPr/>
        </p:nvSpPr>
        <p:spPr>
          <a:xfrm rot="18170922">
            <a:off x="1511796" y="3542662"/>
            <a:ext cx="3278339" cy="2878443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  <a:sp3d>
            <a:bevelT prst="angle"/>
          </a:sp3d>
        </p:spPr>
        <p:txBody>
          <a:bodyPr wrap="none" lIns="91208" tIns="45604" rIns="91208" bIns="45604">
            <a:prstTxWarp prst="textArchUp">
              <a:avLst>
                <a:gd name="adj" fmla="val 13477202"/>
              </a:avLst>
            </a:prstTxWarp>
            <a:spAutoFit/>
          </a:bodyPr>
          <a:lstStyle/>
          <a:p>
            <a:pPr algn="ctr"/>
            <a:r>
              <a:rPr lang="zh-TW" altLang="en-US" sz="4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強化投資動能</a:t>
            </a:r>
          </a:p>
        </p:txBody>
      </p:sp>
      <p:sp>
        <p:nvSpPr>
          <p:cNvPr id="25" name="직사각형 9"/>
          <p:cNvSpPr/>
          <p:nvPr/>
        </p:nvSpPr>
        <p:spPr>
          <a:xfrm rot="1555489">
            <a:off x="4020477" y="3721924"/>
            <a:ext cx="4305461" cy="1676065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  <a:sp3d>
            <a:bevelT prst="angle"/>
          </a:sp3d>
        </p:spPr>
        <p:txBody>
          <a:bodyPr wrap="none" lIns="91208" tIns="45604" rIns="91208" bIns="45604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確保電力穩定供應</a:t>
            </a:r>
            <a:endParaRPr kumimoji="1" lang="en-US" altLang="ko-KR" sz="3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2610984" y="4211371"/>
            <a:ext cx="3730491" cy="1425797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marL="285020" indent="-285020" algn="ctr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解決五缺，加速投資， 創造就業</a:t>
            </a:r>
            <a:endParaRPr lang="en-US" altLang="zh-TW" b="1" kern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020" indent="-285020" algn="ctr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產業創新轉型，提升附加價值</a:t>
            </a:r>
            <a:endParaRPr lang="zh-TW" altLang="en-US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020" indent="-285020" algn="ctr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企業營收增加，</a:t>
            </a:r>
            <a:r>
              <a:rPr lang="zh-TW" alt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員工加薪</a:t>
            </a:r>
            <a:endParaRPr lang="en-US" altLang="zh-TW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020" indent="-285020" algn="ctr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促進良好循環</a:t>
            </a:r>
            <a:endParaRPr lang="en-US" altLang="zh-TW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직사각형 10"/>
          <p:cNvSpPr/>
          <p:nvPr/>
        </p:nvSpPr>
        <p:spPr>
          <a:xfrm>
            <a:off x="2181312" y="6344047"/>
            <a:ext cx="4871327" cy="4571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prst="angle"/>
          </a:sp3d>
        </p:spPr>
        <p:txBody>
          <a:bodyPr wrap="none" lIns="91208" tIns="45604" rIns="91208" bIns="45604">
            <a:prstTxWarp prst="textArchUp">
              <a:avLst>
                <a:gd name="adj" fmla="val 13644503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產業創新轉型</a:t>
            </a:r>
            <a:endParaRPr kumimoji="1" lang="en-US" altLang="ko-KR" sz="3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16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764704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2400"/>
              </a:spcBef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　報　結　束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　請　指　教</a:t>
            </a:r>
          </a:p>
        </p:txBody>
      </p:sp>
    </p:spTree>
    <p:extLst>
      <p:ext uri="{BB962C8B-B14F-4D97-AF65-F5344CB8AC3E}">
        <p14:creationId xmlns:p14="http://schemas.microsoft.com/office/powerpoint/2010/main" val="23008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533314" y="4212316"/>
            <a:ext cx="5867728" cy="241591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8575">
            <a:solidFill>
              <a:srgbClr val="71A1DC"/>
            </a:solidFill>
            <a:custDash>
              <a:ds d="100000" sp="100000"/>
            </a:custDash>
            <a:round/>
          </a:ln>
        </p:spPr>
        <p:txBody>
          <a:bodyPr vert="horz" wrap="none" lIns="91208" tIns="45604" rIns="91208" bIns="45604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Arial"/>
              <a:ea typeface="新細明體" pitchFamily="1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94587" y="648848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Oval 5"/>
          <p:cNvSpPr/>
          <p:nvPr/>
        </p:nvSpPr>
        <p:spPr>
          <a:xfrm>
            <a:off x="6487011" y="4940459"/>
            <a:ext cx="2091724" cy="9360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3">
              <a:lumMod val="75000"/>
            </a:schemeClr>
          </a:solidFill>
          <a:ln w="76196">
            <a:solidFill>
              <a:srgbClr val="FFFFFF">
                <a:alpha val="79999"/>
              </a:srgbClr>
            </a:solidFill>
            <a:prstDash val="solid"/>
            <a:round/>
          </a:ln>
        </p:spPr>
        <p:txBody>
          <a:bodyPr vert="horz" wrap="none" lIns="91208" tIns="45604" rIns="91208" bIns="45604" anchor="ctr" anchorCtr="1" compatLnSpc="1"/>
          <a:lstStyle/>
          <a:p>
            <a:pPr algn="ctr"/>
            <a:r>
              <a:rPr kumimoji="1" lang="zh-TW" altLang="en-US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加強大修品質及</a:t>
            </a:r>
            <a:endParaRPr kumimoji="1" lang="en-US" altLang="zh-TW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zh-TW" altLang="en-US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期程風險控管</a:t>
            </a:r>
          </a:p>
        </p:txBody>
      </p:sp>
      <p:sp>
        <p:nvSpPr>
          <p:cNvPr id="17" name="Oval 5"/>
          <p:cNvSpPr/>
          <p:nvPr/>
        </p:nvSpPr>
        <p:spPr>
          <a:xfrm>
            <a:off x="487452" y="4910560"/>
            <a:ext cx="2091724" cy="9360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4"/>
          </a:solidFill>
          <a:ln w="76196">
            <a:solidFill>
              <a:srgbClr val="FFFFFF">
                <a:alpha val="79999"/>
              </a:srgbClr>
            </a:solidFill>
            <a:prstDash val="solid"/>
            <a:round/>
          </a:ln>
        </p:spPr>
        <p:txBody>
          <a:bodyPr vert="horz" wrap="none" lIns="91208" tIns="45604" rIns="91208" bIns="45604" anchor="ctr" anchorCtr="1" compatLnSpc="1"/>
          <a:lstStyle/>
          <a:p>
            <a:pPr algn="ctr"/>
            <a:r>
              <a:rPr kumimoji="1" lang="zh-TW" altLang="en-US" b="1" kern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新建</a:t>
            </a:r>
            <a:r>
              <a:rPr kumimoji="1" lang="zh-TW" altLang="en-US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發電工程</a:t>
            </a:r>
            <a:endParaRPr kumimoji="1" lang="en-US" altLang="zh-TW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zh-TW" altLang="en-US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如期如質完成</a:t>
            </a:r>
            <a:endParaRPr kumimoji="1" lang="en-US" altLang="zh-TW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AutoShape 78"/>
          <p:cNvSpPr/>
          <p:nvPr/>
        </p:nvSpPr>
        <p:spPr>
          <a:xfrm>
            <a:off x="2935136" y="4927601"/>
            <a:ext cx="2975811" cy="9853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50000"/>
              <a:gd name="f10" fmla="+- 0 0 -360"/>
              <a:gd name="f11" fmla="abs f4"/>
              <a:gd name="f12" fmla="abs f5"/>
              <a:gd name="f13" fmla="abs f6"/>
              <a:gd name="f14" fmla="*/ f10 f1 1"/>
              <a:gd name="f15" fmla="?: f11 f4 1"/>
              <a:gd name="f16" fmla="?: f12 f5 1"/>
              <a:gd name="f17" fmla="?: f13 f6 1"/>
              <a:gd name="f18" fmla="*/ f14 1 f3"/>
              <a:gd name="f19" fmla="*/ f15 1 21600"/>
              <a:gd name="f20" fmla="*/ f16 1 21600"/>
              <a:gd name="f21" fmla="*/ 21600 f15 1"/>
              <a:gd name="f22" fmla="*/ 21600 f16 1"/>
              <a:gd name="f23" fmla="+- f18 0 f2"/>
              <a:gd name="f24" fmla="min f20 f19"/>
              <a:gd name="f25" fmla="*/ f21 1 f17"/>
              <a:gd name="f26" fmla="*/ f22 1 f17"/>
              <a:gd name="f27" fmla="val f25"/>
              <a:gd name="f28" fmla="val f26"/>
              <a:gd name="f29" fmla="*/ f7 f24 1"/>
              <a:gd name="f30" fmla="+- f28 0 f7"/>
              <a:gd name="f31" fmla="+- f27 0 f7"/>
              <a:gd name="f32" fmla="*/ f27 f24 1"/>
              <a:gd name="f33" fmla="*/ f31 1 2"/>
              <a:gd name="f34" fmla="min f31 f30"/>
              <a:gd name="f35" fmla="+- f7 f33 0"/>
              <a:gd name="f36" fmla="*/ f34 f9 1"/>
              <a:gd name="f37" fmla="*/ f33 f24 1"/>
              <a:gd name="f38" fmla="*/ f36 1 200000"/>
              <a:gd name="f39" fmla="*/ f35 f24 1"/>
              <a:gd name="f40" fmla="+- f38 f38 0"/>
              <a:gd name="f41" fmla="+- f28 0 f38"/>
              <a:gd name="f42" fmla="*/ f38 f24 1"/>
              <a:gd name="f43" fmla="*/ f40 f24 1"/>
              <a:gd name="f44" fmla="*/ f4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9" y="f43"/>
              </a:cxn>
            </a:cxnLst>
            <a:rect l="f29" t="f43" r="f32" b="f44"/>
            <a:pathLst>
              <a:path stroke="0">
                <a:moveTo>
                  <a:pt x="f29" y="f42"/>
                </a:moveTo>
                <a:arcTo wR="f37" hR="f42" stAng="f1" swAng="f8"/>
                <a:lnTo>
                  <a:pt x="f32" y="f44"/>
                </a:lnTo>
                <a:arcTo wR="f37" hR="f42" stAng="f7" swAng="f1"/>
                <a:close/>
              </a:path>
              <a:path stroke="0">
                <a:moveTo>
                  <a:pt x="f29" y="f42"/>
                </a:moveTo>
                <a:arcTo wR="f37" hR="f42" stAng="f1" swAng="f0"/>
                <a:close/>
              </a:path>
              <a:path fill="none">
                <a:moveTo>
                  <a:pt x="f32" y="f42"/>
                </a:moveTo>
                <a:arcTo wR="f37" hR="f42" stAng="f7" swAng="f0"/>
                <a:lnTo>
                  <a:pt x="f32" y="f44"/>
                </a:lnTo>
                <a:arcTo wR="f37" hR="f42" stAng="f7" swAng="f1"/>
                <a:lnTo>
                  <a:pt x="f29" y="f42"/>
                </a:lnTo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  <a:prstDash val="solid"/>
          </a:ln>
        </p:spPr>
        <p:txBody>
          <a:bodyPr vert="horz" wrap="none" lIns="91208" tIns="45604" rIns="91208" bIns="45604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b="1" kern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28" name="Oval 81"/>
          <p:cNvSpPr/>
          <p:nvPr/>
        </p:nvSpPr>
        <p:spPr>
          <a:xfrm>
            <a:off x="2968224" y="4916509"/>
            <a:ext cx="2942723" cy="50376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8">
            <a:noFill/>
            <a:prstDash val="solid"/>
          </a:ln>
        </p:spPr>
        <p:txBody>
          <a:bodyPr vert="horz" wrap="none" lIns="91208" tIns="45604" rIns="91208" bIns="45604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分層負責 落實督導</a:t>
            </a:r>
            <a:r>
              <a:rPr lang="en-US" altLang="zh-TW" sz="24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kern="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Oval 5"/>
          <p:cNvSpPr/>
          <p:nvPr/>
        </p:nvSpPr>
        <p:spPr>
          <a:xfrm>
            <a:off x="3377179" y="3685288"/>
            <a:ext cx="2091724" cy="9360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2"/>
          </a:solidFill>
          <a:ln w="76196">
            <a:solidFill>
              <a:srgbClr val="FFFFFF">
                <a:alpha val="79999"/>
              </a:srgbClr>
            </a:solidFill>
            <a:prstDash val="solid"/>
            <a:round/>
          </a:ln>
        </p:spPr>
        <p:txBody>
          <a:bodyPr vert="horz" wrap="none" lIns="91208" tIns="45604" rIns="91208" bIns="45604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zh-TW" altLang="en-US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強化既有系統</a:t>
            </a:r>
            <a:endParaRPr kumimoji="1" lang="en-US" altLang="zh-TW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zh-TW" altLang="en-US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運轉維護</a:t>
            </a:r>
          </a:p>
        </p:txBody>
      </p:sp>
      <p:sp>
        <p:nvSpPr>
          <p:cNvPr id="2" name="矩形 1"/>
          <p:cNvSpPr/>
          <p:nvPr/>
        </p:nvSpPr>
        <p:spPr>
          <a:xfrm>
            <a:off x="458418" y="1412776"/>
            <a:ext cx="821803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面對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107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年的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供電情勢，經濟部將就需求面與供給面，進行各項可能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因應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措施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  <a:p>
            <a:pPr marL="798940" lvl="1" indent="-342900">
              <a:buFont typeface="Arial" panose="020B0604020202020204" pitchFamily="34" charset="0"/>
              <a:buChar char="•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需求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面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加強實施需量反應負載管理措施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139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萬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(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106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年增加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20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萬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)</a:t>
            </a:r>
          </a:p>
          <a:p>
            <a:pPr marL="798940" lvl="1" indent="-342900">
              <a:buFont typeface="Arial" panose="020B0604020202020204" pitchFamily="34" charset="0"/>
              <a:buChar char="•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供給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面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強化既有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系統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運轉維護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加強大修品質及期程風險控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新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建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發電工程如期如質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完成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  <a:p>
            <a:pPr marL="798940" lvl="1" indent="-342900">
              <a:buFont typeface="Arial" panose="020B0604020202020204" pitchFamily="34" charset="0"/>
              <a:buChar char="•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透過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分層負責、落實督導，確保電力穩定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供應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9725" y="5883424"/>
            <a:ext cx="2684615" cy="60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08" tIns="45604" rIns="91208" bIns="45604" anchor="t" anchorCtr="0" compatLnSpc="1">
            <a:spAutoFit/>
          </a:bodyPr>
          <a:lstStyle/>
          <a:p>
            <a:pPr marL="285020" indent="-285020">
              <a:lnSpc>
                <a:spcPts val="2000"/>
              </a:lnSpc>
              <a:buSzPct val="100000"/>
              <a:buFont typeface="Wingdings" pitchFamily="2"/>
              <a:buChar char="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600" b="1" kern="0" dirty="0" smtClean="0">
                <a:latin typeface="微軟正黑體" pitchFamily="34"/>
                <a:ea typeface="微軟正黑體" pitchFamily="34"/>
              </a:rPr>
              <a:t>林口</a:t>
            </a:r>
            <a:r>
              <a:rPr lang="en-US" altLang="zh-TW" sz="1600" b="1" kern="0" dirty="0">
                <a:latin typeface="微軟正黑體" pitchFamily="34"/>
                <a:ea typeface="微軟正黑體" pitchFamily="34"/>
              </a:rPr>
              <a:t>#3</a:t>
            </a:r>
            <a:r>
              <a:rPr lang="zh-TW" altLang="en-US" sz="1600" b="1" kern="0" dirty="0">
                <a:latin typeface="微軟正黑體" pitchFamily="34"/>
                <a:ea typeface="微軟正黑體" pitchFamily="34"/>
              </a:rPr>
              <a:t>機、通霄</a:t>
            </a:r>
            <a:r>
              <a:rPr lang="en-US" altLang="zh-TW" sz="1600" b="1" kern="0" dirty="0">
                <a:latin typeface="微軟正黑體" pitchFamily="34"/>
                <a:ea typeface="微軟正黑體" pitchFamily="34"/>
              </a:rPr>
              <a:t>#2</a:t>
            </a:r>
            <a:r>
              <a:rPr lang="zh-TW" altLang="en-US" sz="1600" b="1" kern="0" dirty="0">
                <a:latin typeface="微軟正黑體" pitchFamily="34"/>
                <a:ea typeface="微軟正黑體" pitchFamily="34"/>
              </a:rPr>
              <a:t>機、通霄</a:t>
            </a:r>
            <a:r>
              <a:rPr lang="en-US" altLang="zh-TW" sz="1600" b="1" kern="0" dirty="0">
                <a:latin typeface="微軟正黑體" pitchFamily="34"/>
                <a:ea typeface="微軟正黑體" pitchFamily="34"/>
              </a:rPr>
              <a:t>#3</a:t>
            </a:r>
            <a:r>
              <a:rPr lang="zh-TW" altLang="en-US" sz="1600" b="1" kern="0" dirty="0">
                <a:latin typeface="微軟正黑體" pitchFamily="34"/>
                <a:ea typeface="微軟正黑體" pitchFamily="34"/>
              </a:rPr>
              <a:t>機、大林</a:t>
            </a:r>
            <a:r>
              <a:rPr lang="en-US" altLang="zh-TW" sz="1600" b="1" kern="0" dirty="0">
                <a:latin typeface="微軟正黑體" pitchFamily="34"/>
                <a:ea typeface="微軟正黑體" pitchFamily="34"/>
              </a:rPr>
              <a:t>#2</a:t>
            </a:r>
            <a:r>
              <a:rPr lang="zh-TW" altLang="en-US" sz="1600" b="1" kern="0" dirty="0" smtClean="0">
                <a:latin typeface="微軟正黑體" pitchFamily="34"/>
                <a:ea typeface="微軟正黑體" pitchFamily="34"/>
              </a:rPr>
              <a:t>機</a:t>
            </a:r>
            <a:endParaRPr lang="en-US" b="1" kern="0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468903" y="3850788"/>
            <a:ext cx="3207553" cy="348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208" tIns="45604" rIns="91208" bIns="45604" anchor="t" anchorCtr="0" compatLnSpc="1">
            <a:spAutoFit/>
          </a:bodyPr>
          <a:lstStyle/>
          <a:p>
            <a:pPr marL="285020" indent="-285020">
              <a:lnSpc>
                <a:spcPts val="2000"/>
              </a:lnSpc>
              <a:buSzPct val="100000"/>
              <a:buFont typeface="Wingdings" pitchFamily="2"/>
              <a:buChar char="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 dirty="0" smtClean="0">
                <a:latin typeface="微軟正黑體" pitchFamily="34"/>
                <a:ea typeface="微軟正黑體" pitchFamily="34"/>
              </a:rPr>
              <a:t>發電、輸電、變電、配電</a:t>
            </a:r>
            <a:endParaRPr lang="en-US" b="1" kern="0" dirty="0">
              <a:latin typeface="微軟正黑體" pitchFamily="34"/>
              <a:ea typeface="微軟正黑體" pitchFamily="34"/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961712" y="475281"/>
            <a:ext cx="1458928" cy="829542"/>
            <a:chOff x="518" y="2656"/>
            <a:chExt cx="2099" cy="1147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518" y="2656"/>
              <a:ext cx="2099" cy="114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674" y="2812"/>
              <a:ext cx="1786" cy="835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solidFill>
                <a:srgbClr val="2B166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29" name="圓角矩形 28"/>
          <p:cNvSpPr/>
          <p:nvPr/>
        </p:nvSpPr>
        <p:spPr>
          <a:xfrm>
            <a:off x="2579176" y="543782"/>
            <a:ext cx="5373498" cy="692540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4" rIns="91208" bIns="45604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確保電力穩定供應</a:t>
            </a:r>
            <a:endParaRPr lang="zh-TW" altLang="en-US" sz="3200" b="1" dirty="0">
              <a:solidFill>
                <a:srgbClr val="1836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985447" y="659270"/>
            <a:ext cx="1435207" cy="46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重點一</a:t>
            </a:r>
          </a:p>
        </p:txBody>
      </p:sp>
    </p:spTree>
    <p:extLst>
      <p:ext uri="{BB962C8B-B14F-4D97-AF65-F5344CB8AC3E}">
        <p14:creationId xmlns:p14="http://schemas.microsoft.com/office/powerpoint/2010/main" val="36516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982299" y="6492963"/>
            <a:ext cx="21336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675096" y="630091"/>
            <a:ext cx="5184576" cy="86713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08" tIns="45604" rIns="91208" bIns="45604" anchor="ctr"/>
          <a:lstStyle/>
          <a:p>
            <a:pPr algn="ctr"/>
            <a:r>
              <a:rPr lang="zh-TW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強化投資動能</a:t>
            </a: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140610" y="630081"/>
            <a:ext cx="1458928" cy="829542"/>
            <a:chOff x="518" y="2656"/>
            <a:chExt cx="2099" cy="1147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>
              <a:off x="518" y="2656"/>
              <a:ext cx="2099" cy="114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gray">
            <a:xfrm>
              <a:off x="674" y="2812"/>
              <a:ext cx="1786" cy="835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2700000" scaled="1"/>
            </a:gradFill>
            <a:ln w="9525">
              <a:solidFill>
                <a:srgbClr val="2B166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600" b="1" ker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gray">
          <a:xfrm>
            <a:off x="1152141" y="814077"/>
            <a:ext cx="1435207" cy="46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0" hangingPunct="0"/>
            <a:r>
              <a: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重點二</a:t>
            </a:r>
            <a:endParaRPr lang="en-US" altLang="zh-TW" sz="2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grpSp>
        <p:nvGrpSpPr>
          <p:cNvPr id="25" name="Group 96"/>
          <p:cNvGrpSpPr/>
          <p:nvPr/>
        </p:nvGrpSpPr>
        <p:grpSpPr>
          <a:xfrm>
            <a:off x="2267747" y="2244250"/>
            <a:ext cx="4918622" cy="2364607"/>
            <a:chOff x="1835694" y="2605372"/>
            <a:chExt cx="5955651" cy="2623825"/>
          </a:xfrm>
        </p:grpSpPr>
        <p:sp>
          <p:nvSpPr>
            <p:cNvPr id="26" name="Shape 91"/>
            <p:cNvSpPr/>
            <p:nvPr/>
          </p:nvSpPr>
          <p:spPr>
            <a:xfrm>
              <a:off x="1835694" y="2605372"/>
              <a:ext cx="5955651" cy="2623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2400"/>
                <a:gd name="f8" fmla="val 12000"/>
                <a:gd name="f9" fmla="val 8475"/>
                <a:gd name="f10" fmla="val 5700"/>
                <a:gd name="f11" fmla="val 18225"/>
                <a:gd name="f12" fmla="val 2700"/>
                <a:gd name="f13" fmla="val 18035"/>
                <a:gd name="f14" fmla="val 4320"/>
                <a:gd name="f15" fmla="val 18795"/>
                <a:gd name="f16" fmla="val 10800"/>
                <a:gd name="f17" fmla="val 18605"/>
                <a:gd name="f18" fmla="val 8100"/>
                <a:gd name="f19" fmla="val 9802"/>
                <a:gd name="f20" fmla="val 9300"/>
                <a:gd name="f21" fmla="val 3600"/>
                <a:gd name="f22" fmla="val 13800"/>
                <a:gd name="f23" fmla="+- 0 0 -90"/>
                <a:gd name="f24" fmla="+- 0 0 -180"/>
                <a:gd name="f25" fmla="+- 0 0 -270"/>
                <a:gd name="f26" fmla="+- 0 0 -360"/>
                <a:gd name="f27" fmla="*/ f3 1 21600"/>
                <a:gd name="f28" fmla="*/ f4 1 21600"/>
                <a:gd name="f29" fmla="+- f6 0 f5"/>
                <a:gd name="f30" fmla="*/ f23 f0 1"/>
                <a:gd name="f31" fmla="*/ f24 f0 1"/>
                <a:gd name="f32" fmla="*/ f25 f0 1"/>
                <a:gd name="f33" fmla="*/ f26 f0 1"/>
                <a:gd name="f34" fmla="*/ f29 1 2"/>
                <a:gd name="f35" fmla="*/ f29 1 21600"/>
                <a:gd name="f36" fmla="*/ f30 1 f2"/>
                <a:gd name="f37" fmla="*/ f31 1 f2"/>
                <a:gd name="f38" fmla="*/ f32 1 f2"/>
                <a:gd name="f39" fmla="*/ f33 1 f2"/>
                <a:gd name="f40" fmla="*/ f34 1 f35"/>
                <a:gd name="f41" fmla="*/ 0 1 f35"/>
                <a:gd name="f42" fmla="*/ f6 1 f35"/>
                <a:gd name="f43" fmla="+- f36 0 f1"/>
                <a:gd name="f44" fmla="+- f37 0 f1"/>
                <a:gd name="f45" fmla="+- f38 0 f1"/>
                <a:gd name="f46" fmla="+- f39 0 f1"/>
                <a:gd name="f47" fmla="*/ f41 f27 1"/>
                <a:gd name="f48" fmla="*/ f42 f27 1"/>
                <a:gd name="f49" fmla="*/ f42 f28 1"/>
                <a:gd name="f50" fmla="*/ f41 f28 1"/>
                <a:gd name="f51" fmla="*/ f40 f27 1"/>
                <a:gd name="f52" fmla="*/ f4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1" y="f52"/>
                </a:cxn>
                <a:cxn ang="f44">
                  <a:pos x="f51" y="f52"/>
                </a:cxn>
                <a:cxn ang="f45">
                  <a:pos x="f51" y="f52"/>
                </a:cxn>
                <a:cxn ang="f46">
                  <a:pos x="f51" y="f52"/>
                </a:cxn>
              </a:cxnLst>
              <a:rect l="f47" t="f50" r="f48" b="f4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5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5" y="f6"/>
                  </a:cubicBezTo>
                  <a:close/>
                </a:path>
              </a:pathLst>
            </a:custGeom>
            <a:solidFill>
              <a:srgbClr val="CFD7E7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27" name="Shape 92"/>
            <p:cNvSpPr/>
            <p:nvPr/>
          </p:nvSpPr>
          <p:spPr>
            <a:xfrm>
              <a:off x="2422327" y="4556455"/>
              <a:ext cx="136977" cy="96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"/>
                <a:gd name="f7" fmla="val 16796"/>
                <a:gd name="f8" fmla="val 2882"/>
                <a:gd name="f9" fmla="val 20639"/>
                <a:gd name="f10" fmla="val 6724"/>
                <a:gd name="f11" fmla="val 12954"/>
                <a:gd name="f12" fmla="+- 0 0 961"/>
                <a:gd name="f13" fmla="+- 0 0 -90"/>
                <a:gd name="f14" fmla="+- 0 0 -180"/>
                <a:gd name="f15" fmla="+- 0 0 -270"/>
                <a:gd name="f16" fmla="+- 0 0 -360"/>
                <a:gd name="f17" fmla="*/ f3 1 19679"/>
                <a:gd name="f18" fmla="*/ f4 1 19679"/>
                <a:gd name="f19" fmla="+- f6 0 f5"/>
                <a:gd name="f20" fmla="*/ f13 f0 1"/>
                <a:gd name="f21" fmla="*/ f14 f0 1"/>
                <a:gd name="f22" fmla="*/ f15 f0 1"/>
                <a:gd name="f23" fmla="*/ f16 f0 1"/>
                <a:gd name="f24" fmla="*/ f19 1 2"/>
                <a:gd name="f25" fmla="*/ f19 1 19679"/>
                <a:gd name="f26" fmla="*/ f20 1 f2"/>
                <a:gd name="f27" fmla="*/ f21 1 f2"/>
                <a:gd name="f28" fmla="*/ f22 1 f2"/>
                <a:gd name="f29" fmla="*/ f23 1 f2"/>
                <a:gd name="f30" fmla="*/ f24 1 f25"/>
                <a:gd name="f31" fmla="*/ 0 1 f25"/>
                <a:gd name="f32" fmla="*/ f6 1 f25"/>
                <a:gd name="f33" fmla="+- f26 0 f1"/>
                <a:gd name="f34" fmla="+- f27 0 f1"/>
                <a:gd name="f35" fmla="+- f28 0 f1"/>
                <a:gd name="f36" fmla="+- f29 0 f1"/>
                <a:gd name="f37" fmla="*/ f31 f17 1"/>
                <a:gd name="f38" fmla="*/ f32 f17 1"/>
                <a:gd name="f39" fmla="*/ f32 f18 1"/>
                <a:gd name="f40" fmla="*/ f31 f18 1"/>
                <a:gd name="f41" fmla="*/ f30 f17 1"/>
                <a:gd name="f42" fmla="*/ f3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42"/>
                </a:cxn>
                <a:cxn ang="f34">
                  <a:pos x="f41" y="f42"/>
                </a:cxn>
                <a:cxn ang="f35">
                  <a:pos x="f41" y="f42"/>
                </a:cxn>
                <a:cxn ang="f36">
                  <a:pos x="f41" y="f42"/>
                </a:cxn>
              </a:cxnLst>
              <a:rect l="f37" t="f40" r="f38" b="f39"/>
              <a:pathLst>
                <a:path w="19679" h="19679">
                  <a:moveTo>
                    <a:pt x="f7" y="f8"/>
                  </a:moveTo>
                  <a:cubicBezTo>
                    <a:pt x="f9" y="f10"/>
                    <a:pt x="f9" y="f11"/>
                    <a:pt x="f7" y="f7"/>
                  </a:cubicBezTo>
                  <a:cubicBezTo>
                    <a:pt x="f11" y="f9"/>
                    <a:pt x="f10" y="f9"/>
                    <a:pt x="f8" y="f7"/>
                  </a:cubicBezTo>
                  <a:cubicBezTo>
                    <a:pt x="f12" y="f11"/>
                    <a:pt x="f12" y="f10"/>
                    <a:pt x="f8" y="f8"/>
                  </a:cubicBezTo>
                  <a:cubicBezTo>
                    <a:pt x="f10" y="f12"/>
                    <a:pt x="f11" y="f12"/>
                    <a:pt x="f7" y="f8"/>
                  </a:cubicBez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  <a:bevel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28" name="Shape 93"/>
            <p:cNvSpPr/>
            <p:nvPr/>
          </p:nvSpPr>
          <p:spPr>
            <a:xfrm>
              <a:off x="3390119" y="3946138"/>
              <a:ext cx="238219" cy="1679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"/>
                <a:gd name="f7" fmla="val 16796"/>
                <a:gd name="f8" fmla="val 2882"/>
                <a:gd name="f9" fmla="val 20639"/>
                <a:gd name="f10" fmla="val 6724"/>
                <a:gd name="f11" fmla="val 12954"/>
                <a:gd name="f12" fmla="+- 0 0 961"/>
                <a:gd name="f13" fmla="+- 0 0 -90"/>
                <a:gd name="f14" fmla="+- 0 0 -180"/>
                <a:gd name="f15" fmla="+- 0 0 -270"/>
                <a:gd name="f16" fmla="+- 0 0 -360"/>
                <a:gd name="f17" fmla="*/ f3 1 19679"/>
                <a:gd name="f18" fmla="*/ f4 1 19679"/>
                <a:gd name="f19" fmla="+- f6 0 f5"/>
                <a:gd name="f20" fmla="*/ f13 f0 1"/>
                <a:gd name="f21" fmla="*/ f14 f0 1"/>
                <a:gd name="f22" fmla="*/ f15 f0 1"/>
                <a:gd name="f23" fmla="*/ f16 f0 1"/>
                <a:gd name="f24" fmla="*/ f19 1 2"/>
                <a:gd name="f25" fmla="*/ f19 1 19679"/>
                <a:gd name="f26" fmla="*/ f20 1 f2"/>
                <a:gd name="f27" fmla="*/ f21 1 f2"/>
                <a:gd name="f28" fmla="*/ f22 1 f2"/>
                <a:gd name="f29" fmla="*/ f23 1 f2"/>
                <a:gd name="f30" fmla="*/ f24 1 f25"/>
                <a:gd name="f31" fmla="*/ 0 1 f25"/>
                <a:gd name="f32" fmla="*/ f6 1 f25"/>
                <a:gd name="f33" fmla="+- f26 0 f1"/>
                <a:gd name="f34" fmla="+- f27 0 f1"/>
                <a:gd name="f35" fmla="+- f28 0 f1"/>
                <a:gd name="f36" fmla="+- f29 0 f1"/>
                <a:gd name="f37" fmla="*/ f31 f17 1"/>
                <a:gd name="f38" fmla="*/ f32 f17 1"/>
                <a:gd name="f39" fmla="*/ f32 f18 1"/>
                <a:gd name="f40" fmla="*/ f31 f18 1"/>
                <a:gd name="f41" fmla="*/ f30 f17 1"/>
                <a:gd name="f42" fmla="*/ f3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42"/>
                </a:cxn>
                <a:cxn ang="f34">
                  <a:pos x="f41" y="f42"/>
                </a:cxn>
                <a:cxn ang="f35">
                  <a:pos x="f41" y="f42"/>
                </a:cxn>
                <a:cxn ang="f36">
                  <a:pos x="f41" y="f42"/>
                </a:cxn>
              </a:cxnLst>
              <a:rect l="f37" t="f40" r="f38" b="f39"/>
              <a:pathLst>
                <a:path w="19679" h="19679">
                  <a:moveTo>
                    <a:pt x="f7" y="f8"/>
                  </a:moveTo>
                  <a:cubicBezTo>
                    <a:pt x="f9" y="f10"/>
                    <a:pt x="f9" y="f11"/>
                    <a:pt x="f7" y="f7"/>
                  </a:cubicBezTo>
                  <a:cubicBezTo>
                    <a:pt x="f11" y="f9"/>
                    <a:pt x="f10" y="f9"/>
                    <a:pt x="f8" y="f7"/>
                  </a:cubicBezTo>
                  <a:cubicBezTo>
                    <a:pt x="f12" y="f11"/>
                    <a:pt x="f12" y="f10"/>
                    <a:pt x="f8" y="f8"/>
                  </a:cubicBezTo>
                  <a:cubicBezTo>
                    <a:pt x="f10" y="f12"/>
                    <a:pt x="f11" y="f12"/>
                    <a:pt x="f7" y="f8"/>
                  </a:cubicBez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  <a:bevel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29" name="Shape 94"/>
            <p:cNvSpPr/>
            <p:nvPr/>
          </p:nvSpPr>
          <p:spPr>
            <a:xfrm>
              <a:off x="4443042" y="3515520"/>
              <a:ext cx="315650" cy="2225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"/>
                <a:gd name="f7" fmla="val 16796"/>
                <a:gd name="f8" fmla="val 2882"/>
                <a:gd name="f9" fmla="val 20639"/>
                <a:gd name="f10" fmla="val 6724"/>
                <a:gd name="f11" fmla="val 12954"/>
                <a:gd name="f12" fmla="+- 0 0 961"/>
                <a:gd name="f13" fmla="+- 0 0 -90"/>
                <a:gd name="f14" fmla="+- 0 0 -180"/>
                <a:gd name="f15" fmla="+- 0 0 -270"/>
                <a:gd name="f16" fmla="+- 0 0 -360"/>
                <a:gd name="f17" fmla="*/ f3 1 19679"/>
                <a:gd name="f18" fmla="*/ f4 1 19679"/>
                <a:gd name="f19" fmla="+- f6 0 f5"/>
                <a:gd name="f20" fmla="*/ f13 f0 1"/>
                <a:gd name="f21" fmla="*/ f14 f0 1"/>
                <a:gd name="f22" fmla="*/ f15 f0 1"/>
                <a:gd name="f23" fmla="*/ f16 f0 1"/>
                <a:gd name="f24" fmla="*/ f19 1 2"/>
                <a:gd name="f25" fmla="*/ f19 1 19679"/>
                <a:gd name="f26" fmla="*/ f20 1 f2"/>
                <a:gd name="f27" fmla="*/ f21 1 f2"/>
                <a:gd name="f28" fmla="*/ f22 1 f2"/>
                <a:gd name="f29" fmla="*/ f23 1 f2"/>
                <a:gd name="f30" fmla="*/ f24 1 f25"/>
                <a:gd name="f31" fmla="*/ 0 1 f25"/>
                <a:gd name="f32" fmla="*/ f6 1 f25"/>
                <a:gd name="f33" fmla="+- f26 0 f1"/>
                <a:gd name="f34" fmla="+- f27 0 f1"/>
                <a:gd name="f35" fmla="+- f28 0 f1"/>
                <a:gd name="f36" fmla="+- f29 0 f1"/>
                <a:gd name="f37" fmla="*/ f31 f17 1"/>
                <a:gd name="f38" fmla="*/ f32 f17 1"/>
                <a:gd name="f39" fmla="*/ f32 f18 1"/>
                <a:gd name="f40" fmla="*/ f31 f18 1"/>
                <a:gd name="f41" fmla="*/ f30 f17 1"/>
                <a:gd name="f42" fmla="*/ f3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42"/>
                </a:cxn>
                <a:cxn ang="f34">
                  <a:pos x="f41" y="f42"/>
                </a:cxn>
                <a:cxn ang="f35">
                  <a:pos x="f41" y="f42"/>
                </a:cxn>
                <a:cxn ang="f36">
                  <a:pos x="f41" y="f42"/>
                </a:cxn>
              </a:cxnLst>
              <a:rect l="f37" t="f40" r="f38" b="f39"/>
              <a:pathLst>
                <a:path w="19679" h="19679">
                  <a:moveTo>
                    <a:pt x="f7" y="f8"/>
                  </a:moveTo>
                  <a:cubicBezTo>
                    <a:pt x="f9" y="f10"/>
                    <a:pt x="f9" y="f11"/>
                    <a:pt x="f7" y="f7"/>
                  </a:cubicBezTo>
                  <a:cubicBezTo>
                    <a:pt x="f11" y="f9"/>
                    <a:pt x="f10" y="f9"/>
                    <a:pt x="f8" y="f7"/>
                  </a:cubicBezTo>
                  <a:cubicBezTo>
                    <a:pt x="f12" y="f11"/>
                    <a:pt x="f12" y="f10"/>
                    <a:pt x="f8" y="f8"/>
                  </a:cubicBezTo>
                  <a:cubicBezTo>
                    <a:pt x="f10" y="f12"/>
                    <a:pt x="f11" y="f12"/>
                    <a:pt x="f7" y="f8"/>
                  </a:cubicBez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  <a:bevel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30" name="Shape 95"/>
            <p:cNvSpPr/>
            <p:nvPr/>
          </p:nvSpPr>
          <p:spPr>
            <a:xfrm>
              <a:off x="6331461" y="3120792"/>
              <a:ext cx="422855" cy="2980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"/>
                <a:gd name="f7" fmla="val 16796"/>
                <a:gd name="f8" fmla="val 2882"/>
                <a:gd name="f9" fmla="val 20639"/>
                <a:gd name="f10" fmla="val 6724"/>
                <a:gd name="f11" fmla="val 12954"/>
                <a:gd name="f12" fmla="+- 0 0 961"/>
                <a:gd name="f13" fmla="+- 0 0 -90"/>
                <a:gd name="f14" fmla="+- 0 0 -180"/>
                <a:gd name="f15" fmla="+- 0 0 -270"/>
                <a:gd name="f16" fmla="+- 0 0 -360"/>
                <a:gd name="f17" fmla="*/ f3 1 19679"/>
                <a:gd name="f18" fmla="*/ f4 1 19679"/>
                <a:gd name="f19" fmla="+- f6 0 f5"/>
                <a:gd name="f20" fmla="*/ f13 f0 1"/>
                <a:gd name="f21" fmla="*/ f14 f0 1"/>
                <a:gd name="f22" fmla="*/ f15 f0 1"/>
                <a:gd name="f23" fmla="*/ f16 f0 1"/>
                <a:gd name="f24" fmla="*/ f19 1 2"/>
                <a:gd name="f25" fmla="*/ f19 1 19679"/>
                <a:gd name="f26" fmla="*/ f20 1 f2"/>
                <a:gd name="f27" fmla="*/ f21 1 f2"/>
                <a:gd name="f28" fmla="*/ f22 1 f2"/>
                <a:gd name="f29" fmla="*/ f23 1 f2"/>
                <a:gd name="f30" fmla="*/ f24 1 f25"/>
                <a:gd name="f31" fmla="*/ 0 1 f25"/>
                <a:gd name="f32" fmla="*/ f6 1 f25"/>
                <a:gd name="f33" fmla="+- f26 0 f1"/>
                <a:gd name="f34" fmla="+- f27 0 f1"/>
                <a:gd name="f35" fmla="+- f28 0 f1"/>
                <a:gd name="f36" fmla="+- f29 0 f1"/>
                <a:gd name="f37" fmla="*/ f31 f17 1"/>
                <a:gd name="f38" fmla="*/ f32 f17 1"/>
                <a:gd name="f39" fmla="*/ f32 f18 1"/>
                <a:gd name="f40" fmla="*/ f31 f18 1"/>
                <a:gd name="f41" fmla="*/ f30 f17 1"/>
                <a:gd name="f42" fmla="*/ f3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42"/>
                </a:cxn>
                <a:cxn ang="f34">
                  <a:pos x="f41" y="f42"/>
                </a:cxn>
                <a:cxn ang="f35">
                  <a:pos x="f41" y="f42"/>
                </a:cxn>
                <a:cxn ang="f36">
                  <a:pos x="f41" y="f42"/>
                </a:cxn>
              </a:cxnLst>
              <a:rect l="f37" t="f40" r="f38" b="f39"/>
              <a:pathLst>
                <a:path w="19679" h="19679">
                  <a:moveTo>
                    <a:pt x="f7" y="f8"/>
                  </a:moveTo>
                  <a:cubicBezTo>
                    <a:pt x="f9" y="f10"/>
                    <a:pt x="f9" y="f11"/>
                    <a:pt x="f7" y="f7"/>
                  </a:cubicBezTo>
                  <a:cubicBezTo>
                    <a:pt x="f11" y="f9"/>
                    <a:pt x="f10" y="f9"/>
                    <a:pt x="f8" y="f7"/>
                  </a:cubicBezTo>
                  <a:cubicBezTo>
                    <a:pt x="f12" y="f11"/>
                    <a:pt x="f12" y="f10"/>
                    <a:pt x="f8" y="f8"/>
                  </a:cubicBezTo>
                  <a:cubicBezTo>
                    <a:pt x="f10" y="f12"/>
                    <a:pt x="f11" y="f12"/>
                    <a:pt x="f7" y="f8"/>
                  </a:cubicBez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  <a:bevel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ea typeface="新細明體"/>
              </a:endParaRPr>
            </a:p>
          </p:txBody>
        </p:sp>
      </p:grpSp>
      <p:pic>
        <p:nvPicPr>
          <p:cNvPr id="3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65" y="2078755"/>
            <a:ext cx="1959306" cy="307845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矩形 7"/>
          <p:cNvSpPr/>
          <p:nvPr/>
        </p:nvSpPr>
        <p:spPr>
          <a:xfrm>
            <a:off x="5303131" y="3717964"/>
            <a:ext cx="2650955" cy="706876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8080"/>
              </a:gs>
            </a:gsLst>
            <a:lin ang="16200000"/>
          </a:gradFill>
          <a:ln>
            <a:noFill/>
            <a:prstDash val="solid"/>
          </a:ln>
          <a:effectLst>
            <a:outerShdw dist="101601" dir="3000094" algn="tl">
              <a:srgbClr val="000000">
                <a:alpha val="35000"/>
              </a:srgbClr>
            </a:outerShdw>
          </a:effectLst>
        </p:spPr>
        <p:txBody>
          <a:bodyPr vert="horz" wrap="square" lIns="35916" tIns="35916" rIns="35916" bIns="45604" anchor="ctr" anchorCtr="1" compatLnSpc="1"/>
          <a:lstStyle/>
          <a:p>
            <a:pPr marL="85505" lvl="1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強化招商能量</a:t>
            </a:r>
            <a:endParaRPr lang="en-US" sz="3200" b="1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75240" y="2957424"/>
            <a:ext cx="2684615" cy="6593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208" tIns="45604" rIns="91208" bIns="45604" anchor="t" anchorCtr="0" compatLnSpc="1">
            <a:spAutoFit/>
          </a:bodyPr>
          <a:lstStyle/>
          <a:p>
            <a:pPr marL="285020" indent="-285020">
              <a:lnSpc>
                <a:spcPct val="150000"/>
              </a:lnSpc>
              <a:buSzPct val="100000"/>
              <a:buFont typeface="Wingdings" pitchFamily="2"/>
              <a:buChar char="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kern="0" dirty="0">
                <a:solidFill>
                  <a:srgbClr val="0070C0"/>
                </a:solidFill>
                <a:latin typeface="微軟正黑體" pitchFamily="34"/>
                <a:ea typeface="微軟正黑體" pitchFamily="34"/>
              </a:rPr>
              <a:t>務實改善五</a:t>
            </a:r>
            <a:r>
              <a:rPr lang="zh-TW" altLang="en-US" sz="2800" b="1" kern="0" dirty="0" smtClean="0">
                <a:solidFill>
                  <a:srgbClr val="0070C0"/>
                </a:solidFill>
                <a:latin typeface="微軟正黑體" pitchFamily="34"/>
                <a:ea typeface="微軟正黑體" pitchFamily="34"/>
              </a:rPr>
              <a:t>缺</a:t>
            </a:r>
            <a:endParaRPr lang="en-US" sz="2800" b="1" kern="0" dirty="0">
              <a:solidFill>
                <a:srgbClr val="0070C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34" name="矩形 6"/>
          <p:cNvSpPr/>
          <p:nvPr/>
        </p:nvSpPr>
        <p:spPr>
          <a:xfrm>
            <a:off x="380934" y="2244200"/>
            <a:ext cx="2678897" cy="713204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35000"/>
              </a:srgbClr>
            </a:outerShdw>
          </a:effectLst>
        </p:spPr>
        <p:txBody>
          <a:bodyPr vert="horz" wrap="square" lIns="91208" tIns="45604" rIns="35916" bIns="45604" anchor="ctr" anchorCtr="1" compatLnSpc="1"/>
          <a:lstStyle/>
          <a:p>
            <a:pPr marL="85505" lvl="1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排除投資障礙</a:t>
            </a:r>
            <a:endParaRPr lang="en-US" sz="3200" b="1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35" name="文字方塊 12"/>
          <p:cNvSpPr txBox="1"/>
          <p:nvPr/>
        </p:nvSpPr>
        <p:spPr>
          <a:xfrm>
            <a:off x="5264744" y="4562892"/>
            <a:ext cx="3483720" cy="738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208" tIns="45604" rIns="91208" bIns="45604" anchor="t" anchorCtr="0" compatLnSpc="1">
            <a:spAutoFit/>
          </a:bodyPr>
          <a:lstStyle/>
          <a:p>
            <a:pPr marL="285020" indent="-285020">
              <a:lnSpc>
                <a:spcPct val="150000"/>
              </a:lnSpc>
              <a:buSzPct val="100000"/>
              <a:buFont typeface="Wingdings" pitchFamily="2"/>
              <a:buChar char="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kern="0" dirty="0">
                <a:solidFill>
                  <a:srgbClr val="0070C0"/>
                </a:solidFill>
                <a:latin typeface="微軟正黑體" pitchFamily="34"/>
                <a:ea typeface="微軟正黑體" pitchFamily="34"/>
              </a:rPr>
              <a:t>強化招商中心功能</a:t>
            </a:r>
            <a:endParaRPr lang="en-US" sz="2800" b="1" kern="0" dirty="0">
              <a:solidFill>
                <a:srgbClr val="0070C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36" name="矩形 8"/>
          <p:cNvSpPr/>
          <p:nvPr/>
        </p:nvSpPr>
        <p:spPr>
          <a:xfrm>
            <a:off x="7186371" y="2016220"/>
            <a:ext cx="1816926" cy="1384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208" tIns="45604" rIns="91208" bIns="45604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i="1" kern="0" dirty="0">
                <a:solidFill>
                  <a:srgbClr val="00CC99"/>
                </a:solidFill>
                <a:latin typeface="微軟正黑體" pitchFamily="34"/>
                <a:ea typeface="微軟正黑體" pitchFamily="34"/>
              </a:rPr>
              <a:t>投資成長</a:t>
            </a:r>
            <a:endParaRPr lang="en-US" sz="2800" b="1" i="1" kern="0" dirty="0">
              <a:solidFill>
                <a:srgbClr val="00CC99"/>
              </a:solidFill>
              <a:latin typeface="微軟正黑體" pitchFamily="34"/>
              <a:ea typeface="微軟正黑體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i="1" kern="0" dirty="0">
                <a:solidFill>
                  <a:srgbClr val="00CC99"/>
                </a:solidFill>
                <a:latin typeface="微軟正黑體" pitchFamily="34"/>
                <a:ea typeface="微軟正黑體" pitchFamily="34"/>
              </a:rPr>
              <a:t>產業升級</a:t>
            </a:r>
            <a:endParaRPr lang="en-US" sz="2800" b="1" i="1" kern="0" dirty="0">
              <a:solidFill>
                <a:srgbClr val="00CC99"/>
              </a:solidFill>
              <a:latin typeface="微軟正黑體" pitchFamily="34"/>
              <a:ea typeface="微軟正黑體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i="1" kern="0" dirty="0">
                <a:solidFill>
                  <a:srgbClr val="00CC99"/>
                </a:solidFill>
                <a:latin typeface="微軟正黑體" pitchFamily="34"/>
                <a:ea typeface="微軟正黑體" pitchFamily="34"/>
              </a:rPr>
              <a:t>就業創造</a:t>
            </a:r>
            <a:endParaRPr lang="en-US" sz="2800" b="1" i="1" kern="0" dirty="0">
              <a:solidFill>
                <a:srgbClr val="00CC99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200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6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一、務實改善五缺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缺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</a:t>
            </a:r>
            <a:endParaRPr lang="en-US" altLang="zh-TW" sz="3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52496"/>
              </p:ext>
            </p:extLst>
          </p:nvPr>
        </p:nvGraphicFramePr>
        <p:xfrm>
          <a:off x="251520" y="948348"/>
          <a:ext cx="8640960" cy="5544615"/>
        </p:xfrm>
        <a:graphic>
          <a:graphicData uri="http://schemas.openxmlformats.org/drawingml/2006/table">
            <a:tbl>
              <a:tblPr firstRow="1" firstCol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8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7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65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6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現況分析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285750" lvl="0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政策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大主軸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：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42950" lvl="1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非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核家園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(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核能發電設備於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114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年前停止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運轉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，如期除役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)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42950" lvl="1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空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污改善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環保調度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改善區域空氣品質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)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42950" lvl="1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穩定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供電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(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108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年起備用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容量率維持在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15%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以上、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備轉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容量率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10%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，穩定並安全提供電力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)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285750" lvl="0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缺電因素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：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42950" lvl="1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經濟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成長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用電需求成長：增加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36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億度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42950" lvl="1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地方減煤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：台中電廠減少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45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億度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，興達電廠減少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16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億度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42950" lvl="1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環保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加嚴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：大潭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1-6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機組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目標策略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sz="1800" b="1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多元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創能 </a:t>
                      </a:r>
                      <a:r>
                        <a:rPr lang="zh-TW" sz="1800" b="1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增加供給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sz="1800" b="1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積極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節能</a:t>
                      </a:r>
                      <a:r>
                        <a:rPr lang="zh-TW" sz="1800" b="1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全民參與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sz="1800" b="1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靈活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調度</a:t>
                      </a:r>
                      <a:r>
                        <a:rPr lang="zh-TW" sz="1800" b="1" kern="100" dirty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智慧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儲能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2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具體</a:t>
                      </a:r>
                      <a:r>
                        <a:rPr lang="zh-TW" altLang="en-US" sz="1800" kern="100" dirty="0" smtClean="0"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推動架構</a:t>
                      </a:r>
                      <a:endParaRPr lang="zh-TW" sz="1800" kern="100" dirty="0"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強化機組平時運轉維護</a:t>
                      </a:r>
                    </a:p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如期如質完成新發電機組興建計畫</a:t>
                      </a:r>
                    </a:p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擴大再生能源推廣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能源大用戶年均節電率應達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1% 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住商部門用電器具強制性最低耗能基準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(MEPS)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及能效分級標示、自願性節能標章</a:t>
                      </a:r>
                    </a:p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推動政府機關節能計畫</a:t>
                      </a:r>
                    </a:p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推動動力與公用設備效率提升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加強需求面管理措施</a:t>
                      </a:r>
                    </a:p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運用火力機組彈性，改善區域空污</a:t>
                      </a:r>
                    </a:p>
                    <a:p>
                      <a:pPr marL="176213" lvl="0" indent="-176213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加速佈建智慧電表，結合儲能，充份運用再生能源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投影片編號版面配置區 3"/>
          <p:cNvSpPr txBox="1">
            <a:spLocks/>
          </p:cNvSpPr>
          <p:nvPr/>
        </p:nvSpPr>
        <p:spPr>
          <a:xfrm>
            <a:off x="7018388" y="6492963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defPPr>
              <a:defRPr lang="zh-TW"/>
            </a:defPPr>
            <a:lvl1pPr marL="0" algn="r" defTabSz="91207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40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76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15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5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59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27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68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303" algn="l" defTabSz="91207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2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預設簡報設計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18911</TotalTime>
  <Words>12975</Words>
  <Application>Microsoft Office PowerPoint</Application>
  <PresentationFormat>如螢幕大小 (4:3)</PresentationFormat>
  <Paragraphs>1343</Paragraphs>
  <Slides>60</Slides>
  <Notes>22</Notes>
  <HiddenSlides>0</HiddenSlides>
  <MMClips>0</MMClips>
  <ScaleCrop>false</ScaleCrop>
  <HeadingPairs>
    <vt:vector size="6" baseType="variant">
      <vt:variant>
        <vt:lpstr>佈景主題</vt:lpstr>
      </vt:variant>
      <vt:variant>
        <vt:i4>16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77" baseType="lpstr">
      <vt:lpstr>Office 佈景主題</vt:lpstr>
      <vt:lpstr>8_Office 佈景主題</vt:lpstr>
      <vt:lpstr>5_Office 佈景主題</vt:lpstr>
      <vt:lpstr>13_Office 佈景主題</vt:lpstr>
      <vt:lpstr>4_預設簡報設計</vt:lpstr>
      <vt:lpstr>18_Office 佈景主題</vt:lpstr>
      <vt:lpstr>10_Office 佈景主題</vt:lpstr>
      <vt:lpstr>4_Office 佈景主題</vt:lpstr>
      <vt:lpstr>2_Office 佈景主題</vt:lpstr>
      <vt:lpstr>12_Office 佈景主題</vt:lpstr>
      <vt:lpstr>1_預設簡報設計</vt:lpstr>
      <vt:lpstr>15_Office 佈景主題</vt:lpstr>
      <vt:lpstr>7_Office 佈景主題</vt:lpstr>
      <vt:lpstr>1_Office 佈景主題</vt:lpstr>
      <vt:lpstr>9_Office 佈景主題</vt:lpstr>
      <vt:lpstr>11_Office 佈景主題</vt:lpstr>
      <vt:lpstr>Microsoft Excel 圖表</vt:lpstr>
      <vt:lpstr>產業創新轉型與永續發展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一、務實改善五缺─缺電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二、 綠能科技(1/10)(推動架構)</vt:lpstr>
      <vt:lpstr>二、 綠能科技(2/10) -太陽光電(推動策略)</vt:lpstr>
      <vt:lpstr>PowerPoint 簡報</vt:lpstr>
      <vt:lpstr>PowerPoint 簡報</vt:lpstr>
      <vt:lpstr>二、綠能科技(5/10)-太陽光電(產業化)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四、車輛電動化(7/13)</vt:lpstr>
      <vt:lpstr>PowerPoint 簡報</vt:lpstr>
      <vt:lpstr>PowerPoint 簡報</vt:lpstr>
      <vt:lpstr>四、車輛電動化(10/13)</vt:lpstr>
      <vt:lpstr>PowerPoint 簡報</vt:lpstr>
      <vt:lpstr>PowerPoint 簡報</vt:lpstr>
      <vt:lpstr>PowerPoint 簡報</vt:lpstr>
      <vt:lpstr>PowerPoint 簡報</vt:lpstr>
      <vt:lpstr>簡　報　結　束 敬　請　指　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經濟部簡報標題-待確認</dc:title>
  <dc:creator>詹朝豐</dc:creator>
  <cp:lastModifiedBy>蔡東原</cp:lastModifiedBy>
  <cp:revision>3855</cp:revision>
  <cp:lastPrinted>2018-03-13T10:53:08Z</cp:lastPrinted>
  <dcterms:created xsi:type="dcterms:W3CDTF">2016-02-24T01:31:49Z</dcterms:created>
  <dcterms:modified xsi:type="dcterms:W3CDTF">2018-03-14T00:56:12Z</dcterms:modified>
</cp:coreProperties>
</file>