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65"/>
  </p:notesMasterIdLst>
  <p:handoutMasterIdLst>
    <p:handoutMasterId r:id="rId66"/>
  </p:handoutMasterIdLst>
  <p:sldIdLst>
    <p:sldId id="256" r:id="rId2"/>
    <p:sldId id="358" r:id="rId3"/>
    <p:sldId id="257" r:id="rId4"/>
    <p:sldId id="354" r:id="rId5"/>
    <p:sldId id="269" r:id="rId6"/>
    <p:sldId id="317" r:id="rId7"/>
    <p:sldId id="276" r:id="rId8"/>
    <p:sldId id="339" r:id="rId9"/>
    <p:sldId id="342" r:id="rId10"/>
    <p:sldId id="344" r:id="rId11"/>
    <p:sldId id="263" r:id="rId12"/>
    <p:sldId id="268" r:id="rId13"/>
    <p:sldId id="275" r:id="rId14"/>
    <p:sldId id="345" r:id="rId15"/>
    <p:sldId id="310" r:id="rId16"/>
    <p:sldId id="284" r:id="rId17"/>
    <p:sldId id="289" r:id="rId18"/>
    <p:sldId id="351" r:id="rId19"/>
    <p:sldId id="303" r:id="rId20"/>
    <p:sldId id="305" r:id="rId21"/>
    <p:sldId id="306" r:id="rId22"/>
    <p:sldId id="312" r:id="rId23"/>
    <p:sldId id="313" r:id="rId24"/>
    <p:sldId id="314" r:id="rId25"/>
    <p:sldId id="355" r:id="rId26"/>
    <p:sldId id="319" r:id="rId27"/>
    <p:sldId id="357" r:id="rId28"/>
    <p:sldId id="318" r:id="rId29"/>
    <p:sldId id="327" r:id="rId30"/>
    <p:sldId id="323" r:id="rId31"/>
    <p:sldId id="346" r:id="rId32"/>
    <p:sldId id="352" r:id="rId33"/>
    <p:sldId id="324" r:id="rId34"/>
    <p:sldId id="330" r:id="rId35"/>
    <p:sldId id="331" r:id="rId36"/>
    <p:sldId id="332" r:id="rId37"/>
    <p:sldId id="359" r:id="rId38"/>
    <p:sldId id="311" r:id="rId39"/>
    <p:sldId id="356" r:id="rId40"/>
    <p:sldId id="321" r:id="rId41"/>
    <p:sldId id="307" r:id="rId42"/>
    <p:sldId id="308" r:id="rId43"/>
    <p:sldId id="348" r:id="rId44"/>
    <p:sldId id="291" r:id="rId45"/>
    <p:sldId id="349" r:id="rId46"/>
    <p:sldId id="309" r:id="rId47"/>
    <p:sldId id="350" r:id="rId48"/>
    <p:sldId id="315" r:id="rId49"/>
    <p:sldId id="293" r:id="rId50"/>
    <p:sldId id="328" r:id="rId51"/>
    <p:sldId id="316" r:id="rId52"/>
    <p:sldId id="329" r:id="rId53"/>
    <p:sldId id="347" r:id="rId54"/>
    <p:sldId id="326" r:id="rId55"/>
    <p:sldId id="322" r:id="rId56"/>
    <p:sldId id="336" r:id="rId57"/>
    <p:sldId id="325" r:id="rId58"/>
    <p:sldId id="333" r:id="rId59"/>
    <p:sldId id="334" r:id="rId60"/>
    <p:sldId id="335" r:id="rId61"/>
    <p:sldId id="337" r:id="rId62"/>
    <p:sldId id="283" r:id="rId63"/>
    <p:sldId id="353" r:id="rId64"/>
  </p:sldIdLst>
  <p:sldSz cx="9144000" cy="6858000" type="screen4x3"/>
  <p:notesSz cx="7102475" cy="10234613"/>
  <p:defaultTextStyle>
    <a:defPPr>
      <a:defRPr lang="zh-TW"/>
    </a:defPPr>
    <a:lvl1pPr algn="l" rtl="0" fontAlgn="base">
      <a:spcBef>
        <a:spcPct val="0"/>
      </a:spcBef>
      <a:spcAft>
        <a:spcPct val="0"/>
      </a:spcAft>
      <a:defRPr kumimoji="1" kern="1200">
        <a:solidFill>
          <a:schemeClr val="tx1"/>
        </a:solidFill>
        <a:latin typeface="Verdana" pitchFamily="34" charset="0"/>
        <a:ea typeface="新細明體" charset="-120"/>
        <a:cs typeface="+mn-cs"/>
      </a:defRPr>
    </a:lvl1pPr>
    <a:lvl2pPr marL="457200" algn="l" rtl="0" fontAlgn="base">
      <a:spcBef>
        <a:spcPct val="0"/>
      </a:spcBef>
      <a:spcAft>
        <a:spcPct val="0"/>
      </a:spcAft>
      <a:defRPr kumimoji="1" kern="1200">
        <a:solidFill>
          <a:schemeClr val="tx1"/>
        </a:solidFill>
        <a:latin typeface="Verdana" pitchFamily="34" charset="0"/>
        <a:ea typeface="新細明體" charset="-120"/>
        <a:cs typeface="+mn-cs"/>
      </a:defRPr>
    </a:lvl2pPr>
    <a:lvl3pPr marL="914400" algn="l" rtl="0" fontAlgn="base">
      <a:spcBef>
        <a:spcPct val="0"/>
      </a:spcBef>
      <a:spcAft>
        <a:spcPct val="0"/>
      </a:spcAft>
      <a:defRPr kumimoji="1" kern="1200">
        <a:solidFill>
          <a:schemeClr val="tx1"/>
        </a:solidFill>
        <a:latin typeface="Verdana" pitchFamily="34" charset="0"/>
        <a:ea typeface="新細明體" charset="-120"/>
        <a:cs typeface="+mn-cs"/>
      </a:defRPr>
    </a:lvl3pPr>
    <a:lvl4pPr marL="1371600" algn="l" rtl="0" fontAlgn="base">
      <a:spcBef>
        <a:spcPct val="0"/>
      </a:spcBef>
      <a:spcAft>
        <a:spcPct val="0"/>
      </a:spcAft>
      <a:defRPr kumimoji="1" kern="1200">
        <a:solidFill>
          <a:schemeClr val="tx1"/>
        </a:solidFill>
        <a:latin typeface="Verdana" pitchFamily="34" charset="0"/>
        <a:ea typeface="新細明體" charset="-120"/>
        <a:cs typeface="+mn-cs"/>
      </a:defRPr>
    </a:lvl4pPr>
    <a:lvl5pPr marL="1828800" algn="l" rtl="0" fontAlgn="base">
      <a:spcBef>
        <a:spcPct val="0"/>
      </a:spcBef>
      <a:spcAft>
        <a:spcPct val="0"/>
      </a:spcAft>
      <a:defRPr kumimoji="1" kern="1200">
        <a:solidFill>
          <a:schemeClr val="tx1"/>
        </a:solidFill>
        <a:latin typeface="Verdana" pitchFamily="34" charset="0"/>
        <a:ea typeface="新細明體" charset="-120"/>
        <a:cs typeface="+mn-cs"/>
      </a:defRPr>
    </a:lvl5pPr>
    <a:lvl6pPr marL="2286000" algn="l" defTabSz="914400" rtl="0" eaLnBrk="1" latinLnBrk="0" hangingPunct="1">
      <a:defRPr kumimoji="1" kern="1200">
        <a:solidFill>
          <a:schemeClr val="tx1"/>
        </a:solidFill>
        <a:latin typeface="Verdana" pitchFamily="34" charset="0"/>
        <a:ea typeface="新細明體" charset="-120"/>
        <a:cs typeface="+mn-cs"/>
      </a:defRPr>
    </a:lvl6pPr>
    <a:lvl7pPr marL="2743200" algn="l" defTabSz="914400" rtl="0" eaLnBrk="1" latinLnBrk="0" hangingPunct="1">
      <a:defRPr kumimoji="1" kern="1200">
        <a:solidFill>
          <a:schemeClr val="tx1"/>
        </a:solidFill>
        <a:latin typeface="Verdana" pitchFamily="34" charset="0"/>
        <a:ea typeface="新細明體" charset="-120"/>
        <a:cs typeface="+mn-cs"/>
      </a:defRPr>
    </a:lvl7pPr>
    <a:lvl8pPr marL="3200400" algn="l" defTabSz="914400" rtl="0" eaLnBrk="1" latinLnBrk="0" hangingPunct="1">
      <a:defRPr kumimoji="1" kern="1200">
        <a:solidFill>
          <a:schemeClr val="tx1"/>
        </a:solidFill>
        <a:latin typeface="Verdana" pitchFamily="34" charset="0"/>
        <a:ea typeface="新細明體" charset="-120"/>
        <a:cs typeface="+mn-cs"/>
      </a:defRPr>
    </a:lvl8pPr>
    <a:lvl9pPr marL="3657600" algn="l" defTabSz="914400" rtl="0" eaLnBrk="1" latinLnBrk="0" hangingPunct="1">
      <a:defRPr kumimoji="1" kern="1200">
        <a:solidFill>
          <a:schemeClr val="tx1"/>
        </a:solidFill>
        <a:latin typeface="Verdana" pitchFamily="34"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00"/>
    <a:srgbClr val="CCFFCC"/>
    <a:srgbClr val="669900"/>
    <a:srgbClr val="CCCC00"/>
    <a:srgbClr val="009999"/>
    <a:srgbClr val="008000"/>
    <a:srgbClr val="99CC00"/>
    <a:srgbClr val="333300"/>
    <a:srgbClr val="CC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9" autoAdjust="0"/>
    <p:restoredTop sz="98301" autoAdjust="0"/>
  </p:normalViewPr>
  <p:slideViewPr>
    <p:cSldViewPr>
      <p:cViewPr varScale="1">
        <p:scale>
          <a:sx n="67" d="100"/>
          <a:sy n="67" d="100"/>
        </p:scale>
        <p:origin x="-432" y="-90"/>
      </p:cViewPr>
      <p:guideLst>
        <p:guide orient="horz" pos="2160"/>
        <p:guide pos="2880"/>
      </p:guideLst>
    </p:cSldViewPr>
  </p:slideViewPr>
  <p:outlineViewPr>
    <p:cViewPr>
      <p:scale>
        <a:sx n="33" d="100"/>
        <a:sy n="33" d="100"/>
      </p:scale>
      <p:origin x="0" y="744"/>
    </p:cViewPr>
  </p:outlineViewPr>
  <p:notesTextViewPr>
    <p:cViewPr>
      <p:scale>
        <a:sx n="25" d="100"/>
        <a:sy n="25" d="100"/>
      </p:scale>
      <p:origin x="0" y="0"/>
    </p:cViewPr>
  </p:notesTextViewPr>
  <p:sorterViewPr>
    <p:cViewPr>
      <p:scale>
        <a:sx n="66" d="100"/>
        <a:sy n="66" d="100"/>
      </p:scale>
      <p:origin x="0" y="108"/>
    </p:cViewPr>
  </p:sorterViewPr>
  <p:notesViewPr>
    <p:cSldViewPr>
      <p:cViewPr varScale="1">
        <p:scale>
          <a:sx n="46" d="100"/>
          <a:sy n="46" d="100"/>
        </p:scale>
        <p:origin x="-1950" y="-102"/>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55748\AppData\Local\Microsoft\Windows\Temporary%20Internet%20Files\Content.Outlook\3JE71ALY\210-0927~1103.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21771\AppData\Local\Microsoft\Windows\Temporary%20Internet%20Files\Content.Outlook\FFXLLQCF\2014-05-27&#30827;&#30970;%20&#31649;&#32218;RT&#19981;&#21512;&#26684;&#29575;&#26354;&#32218;&#22294;-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clrMapOvr bg1="lt1" tx1="dk1" bg2="lt2" tx2="dk2" accent1="accent1" accent2="accent2" accent3="accent3" accent4="accent4" accent5="accent5" accent6="accent6" hlink="hlink" folHlink="folHlink"/>
  <c:chart>
    <c:title>
      <c:tx>
        <c:rich>
          <a:bodyPr/>
          <a:lstStyle/>
          <a:p>
            <a:pPr>
              <a:defRPr lang="zh-TW" sz="1275" b="0" i="0" u="none" strike="noStrike" baseline="0">
                <a:solidFill>
                  <a:srgbClr val="000000"/>
                </a:solidFill>
                <a:latin typeface="新細明體"/>
                <a:ea typeface="新細明體"/>
                <a:cs typeface="新細明體"/>
              </a:defRPr>
            </a:pPr>
            <a:r>
              <a:rPr lang="zh-TW" altLang="en-US"/>
              <a:t>強度組別管制圖</a:t>
            </a:r>
          </a:p>
        </c:rich>
      </c:tx>
      <c:layout>
        <c:manualLayout>
          <c:xMode val="edge"/>
          <c:yMode val="edge"/>
          <c:x val="0.36475191024316156"/>
          <c:y val="5.1743680975037662E-2"/>
        </c:manualLayout>
      </c:layout>
      <c:spPr>
        <a:noFill/>
        <a:ln w="25400">
          <a:noFill/>
        </a:ln>
      </c:spPr>
    </c:title>
    <c:plotArea>
      <c:layout>
        <c:manualLayout>
          <c:layoutTarget val="inner"/>
          <c:xMode val="edge"/>
          <c:yMode val="edge"/>
          <c:x val="0.10416680795194422"/>
          <c:y val="0.14590747330960854"/>
          <c:w val="0.85555671597861849"/>
          <c:h val="0.59430604982203961"/>
        </c:manualLayout>
      </c:layout>
      <c:lineChart>
        <c:grouping val="standard"/>
        <c:ser>
          <c:idx val="3"/>
          <c:order val="0"/>
          <c:tx>
            <c:v>試驗抗壓強度值</c:v>
          </c:tx>
          <c:spPr>
            <a:ln w="38100">
              <a:solidFill>
                <a:srgbClr val="000080"/>
              </a:solidFill>
              <a:prstDash val="solid"/>
            </a:ln>
          </c:spPr>
          <c:marker>
            <c:symbol val="circle"/>
            <c:size val="3"/>
            <c:spPr>
              <a:solidFill>
                <a:srgbClr val="000080"/>
              </a:solidFill>
              <a:ln>
                <a:solidFill>
                  <a:srgbClr val="000080"/>
                </a:solidFill>
                <a:prstDash val="solid"/>
              </a:ln>
            </c:spPr>
          </c:marker>
          <c:cat>
            <c:numRef>
              <c:f>強度統計!$H$10:$H$39</c:f>
              <c:numCache>
                <c:formatCode>g/"通""用""格""式"</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強度統計!$O$10:$O$39</c:f>
              <c:numCache>
                <c:formatCode>g/"通""用""格""式"</c:formatCode>
                <c:ptCount val="30"/>
                <c:pt idx="0">
                  <c:v>326.33333333333331</c:v>
                </c:pt>
                <c:pt idx="1">
                  <c:v>302.66666666666708</c:v>
                </c:pt>
                <c:pt idx="2">
                  <c:v>314</c:v>
                </c:pt>
                <c:pt idx="3">
                  <c:v>334.33333333333331</c:v>
                </c:pt>
                <c:pt idx="4">
                  <c:v>369.66666666666708</c:v>
                </c:pt>
                <c:pt idx="5">
                  <c:v>362.33333333333331</c:v>
                </c:pt>
                <c:pt idx="6">
                  <c:v>364</c:v>
                </c:pt>
                <c:pt idx="7">
                  <c:v>401</c:v>
                </c:pt>
                <c:pt idx="8">
                  <c:v>349</c:v>
                </c:pt>
                <c:pt idx="9">
                  <c:v>354</c:v>
                </c:pt>
                <c:pt idx="10">
                  <c:v>381.33333333333331</c:v>
                </c:pt>
                <c:pt idx="11">
                  <c:v>305.66666666666708</c:v>
                </c:pt>
                <c:pt idx="12">
                  <c:v>393.66666666666708</c:v>
                </c:pt>
                <c:pt idx="13">
                  <c:v>324</c:v>
                </c:pt>
                <c:pt idx="14">
                  <c:v>351.33333333333331</c:v>
                </c:pt>
                <c:pt idx="15">
                  <c:v>330.66666666666708</c:v>
                </c:pt>
                <c:pt idx="16">
                  <c:v>365.66666666666708</c:v>
                </c:pt>
                <c:pt idx="17">
                  <c:v>346.66666666666708</c:v>
                </c:pt>
                <c:pt idx="18">
                  <c:v>332.33333333333331</c:v>
                </c:pt>
                <c:pt idx="19">
                  <c:v>379.33333333333331</c:v>
                </c:pt>
                <c:pt idx="20">
                  <c:v>319</c:v>
                </c:pt>
                <c:pt idx="21">
                  <c:v>353.33333333333331</c:v>
                </c:pt>
                <c:pt idx="22">
                  <c:v>339</c:v>
                </c:pt>
                <c:pt idx="23">
                  <c:v>335</c:v>
                </c:pt>
                <c:pt idx="24">
                  <c:v>334.66666666666708</c:v>
                </c:pt>
                <c:pt idx="25">
                  <c:v>335.66666666666708</c:v>
                </c:pt>
                <c:pt idx="26">
                  <c:v>341.33333333333331</c:v>
                </c:pt>
                <c:pt idx="27">
                  <c:v>324.66666666666708</c:v>
                </c:pt>
                <c:pt idx="28">
                  <c:v>323.33333333333331</c:v>
                </c:pt>
                <c:pt idx="29">
                  <c:v>323</c:v>
                </c:pt>
              </c:numCache>
            </c:numRef>
          </c:val>
        </c:ser>
        <c:ser>
          <c:idx val="1"/>
          <c:order val="1"/>
          <c:tx>
            <c:v>fc'</c:v>
          </c:tx>
          <c:spPr>
            <a:ln w="3175">
              <a:solidFill>
                <a:srgbClr val="FF00FF"/>
              </a:solidFill>
              <a:prstDash val="lgDashDot"/>
            </a:ln>
          </c:spPr>
          <c:marker>
            <c:symbol val="none"/>
          </c:marker>
          <c:cat>
            <c:numRef>
              <c:f>強度統計!$H$10:$H$39</c:f>
              <c:numCache>
                <c:formatCode>g/"通""用""格""式"</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強度統計!$Y$10:$Y$39</c:f>
              <c:numCache>
                <c:formatCode>g/"通""用""格""式"</c:formatCode>
                <c:ptCount val="30"/>
                <c:pt idx="0">
                  <c:v>210</c:v>
                </c:pt>
                <c:pt idx="1">
                  <c:v>210</c:v>
                </c:pt>
                <c:pt idx="2">
                  <c:v>210</c:v>
                </c:pt>
                <c:pt idx="3">
                  <c:v>210</c:v>
                </c:pt>
                <c:pt idx="4">
                  <c:v>210</c:v>
                </c:pt>
                <c:pt idx="5">
                  <c:v>210</c:v>
                </c:pt>
                <c:pt idx="6">
                  <c:v>210</c:v>
                </c:pt>
                <c:pt idx="7">
                  <c:v>210</c:v>
                </c:pt>
                <c:pt idx="8">
                  <c:v>210</c:v>
                </c:pt>
                <c:pt idx="9">
                  <c:v>210</c:v>
                </c:pt>
                <c:pt idx="10">
                  <c:v>210</c:v>
                </c:pt>
                <c:pt idx="11">
                  <c:v>210</c:v>
                </c:pt>
                <c:pt idx="12">
                  <c:v>210</c:v>
                </c:pt>
                <c:pt idx="13">
                  <c:v>210</c:v>
                </c:pt>
                <c:pt idx="14">
                  <c:v>210</c:v>
                </c:pt>
                <c:pt idx="15">
                  <c:v>210</c:v>
                </c:pt>
                <c:pt idx="16">
                  <c:v>210</c:v>
                </c:pt>
                <c:pt idx="17">
                  <c:v>210</c:v>
                </c:pt>
                <c:pt idx="18">
                  <c:v>210</c:v>
                </c:pt>
                <c:pt idx="19">
                  <c:v>210</c:v>
                </c:pt>
                <c:pt idx="20">
                  <c:v>210</c:v>
                </c:pt>
                <c:pt idx="21">
                  <c:v>210</c:v>
                </c:pt>
                <c:pt idx="22">
                  <c:v>210</c:v>
                </c:pt>
                <c:pt idx="23">
                  <c:v>210</c:v>
                </c:pt>
                <c:pt idx="24">
                  <c:v>210</c:v>
                </c:pt>
                <c:pt idx="25">
                  <c:v>210</c:v>
                </c:pt>
                <c:pt idx="26">
                  <c:v>210</c:v>
                </c:pt>
                <c:pt idx="27">
                  <c:v>210</c:v>
                </c:pt>
                <c:pt idx="28">
                  <c:v>210</c:v>
                </c:pt>
                <c:pt idx="29">
                  <c:v>210</c:v>
                </c:pt>
              </c:numCache>
            </c:numRef>
          </c:val>
        </c:ser>
        <c:ser>
          <c:idx val="2"/>
          <c:order val="2"/>
          <c:tx>
            <c:v>fcr'</c:v>
          </c:tx>
          <c:spPr>
            <a:ln w="25400">
              <a:pattFill prst="pct50">
                <a:fgClr>
                  <a:srgbClr val="003366"/>
                </a:fgClr>
                <a:bgClr>
                  <a:srgbClr val="FFFFFF"/>
                </a:bgClr>
              </a:pattFill>
              <a:prstDash val="solid"/>
            </a:ln>
          </c:spPr>
          <c:marker>
            <c:symbol val="none"/>
          </c:marker>
          <c:cat>
            <c:numRef>
              <c:f>強度統計!$H$10:$H$39</c:f>
              <c:numCache>
                <c:formatCode>g/"通""用""格""式"</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強度統計!$Z$10:$Z$39</c:f>
              <c:numCache>
                <c:formatCode>0</c:formatCode>
                <c:ptCount val="30"/>
                <c:pt idx="0">
                  <c:v>295</c:v>
                </c:pt>
                <c:pt idx="1">
                  <c:v>295</c:v>
                </c:pt>
                <c:pt idx="2">
                  <c:v>295</c:v>
                </c:pt>
                <c:pt idx="3">
                  <c:v>295</c:v>
                </c:pt>
                <c:pt idx="4">
                  <c:v>295</c:v>
                </c:pt>
                <c:pt idx="5">
                  <c:v>295</c:v>
                </c:pt>
                <c:pt idx="6">
                  <c:v>295</c:v>
                </c:pt>
                <c:pt idx="7">
                  <c:v>295</c:v>
                </c:pt>
                <c:pt idx="8">
                  <c:v>295</c:v>
                </c:pt>
                <c:pt idx="9">
                  <c:v>295</c:v>
                </c:pt>
                <c:pt idx="10">
                  <c:v>295</c:v>
                </c:pt>
                <c:pt idx="11">
                  <c:v>295</c:v>
                </c:pt>
                <c:pt idx="12">
                  <c:v>295</c:v>
                </c:pt>
                <c:pt idx="13">
                  <c:v>295</c:v>
                </c:pt>
                <c:pt idx="14">
                  <c:v>295</c:v>
                </c:pt>
                <c:pt idx="15">
                  <c:v>295</c:v>
                </c:pt>
                <c:pt idx="16">
                  <c:v>295</c:v>
                </c:pt>
                <c:pt idx="17">
                  <c:v>295</c:v>
                </c:pt>
                <c:pt idx="18">
                  <c:v>295</c:v>
                </c:pt>
                <c:pt idx="19">
                  <c:v>295</c:v>
                </c:pt>
                <c:pt idx="20">
                  <c:v>295</c:v>
                </c:pt>
                <c:pt idx="21">
                  <c:v>295</c:v>
                </c:pt>
                <c:pt idx="22">
                  <c:v>295</c:v>
                </c:pt>
                <c:pt idx="23">
                  <c:v>295</c:v>
                </c:pt>
                <c:pt idx="24">
                  <c:v>295</c:v>
                </c:pt>
                <c:pt idx="25">
                  <c:v>295</c:v>
                </c:pt>
                <c:pt idx="26">
                  <c:v>295</c:v>
                </c:pt>
                <c:pt idx="27">
                  <c:v>295</c:v>
                </c:pt>
                <c:pt idx="28">
                  <c:v>295</c:v>
                </c:pt>
                <c:pt idx="29">
                  <c:v>295</c:v>
                </c:pt>
              </c:numCache>
            </c:numRef>
          </c:val>
        </c:ser>
        <c:ser>
          <c:idx val="0"/>
          <c:order val="3"/>
          <c:tx>
            <c:v>UCL</c:v>
          </c:tx>
          <c:spPr>
            <a:ln w="25400">
              <a:solidFill>
                <a:srgbClr val="008000"/>
              </a:solidFill>
              <a:prstDash val="sysDash"/>
            </a:ln>
          </c:spPr>
          <c:marker>
            <c:symbol val="none"/>
          </c:marker>
          <c:cat>
            <c:numRef>
              <c:f>強度統計!$H$10:$H$39</c:f>
              <c:numCache>
                <c:formatCode>g/"通""用""格""式"</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強度統計!$AA$10:$AA$39</c:f>
              <c:numCache>
                <c:formatCode>g/"通""用""格""式"</c:formatCode>
                <c:ptCount val="30"/>
                <c:pt idx="0">
                  <c:v>401.67227465698898</c:v>
                </c:pt>
                <c:pt idx="1">
                  <c:v>401.67227465698898</c:v>
                </c:pt>
                <c:pt idx="2">
                  <c:v>401.67227465698898</c:v>
                </c:pt>
                <c:pt idx="3">
                  <c:v>401.67227465698898</c:v>
                </c:pt>
                <c:pt idx="4">
                  <c:v>401.67227465698898</c:v>
                </c:pt>
                <c:pt idx="5">
                  <c:v>401.67227465698898</c:v>
                </c:pt>
                <c:pt idx="6">
                  <c:v>401.67227465698898</c:v>
                </c:pt>
                <c:pt idx="7">
                  <c:v>401.67227465698898</c:v>
                </c:pt>
                <c:pt idx="8">
                  <c:v>401.67227465698898</c:v>
                </c:pt>
                <c:pt idx="9">
                  <c:v>401.67227465698898</c:v>
                </c:pt>
                <c:pt idx="10">
                  <c:v>401.67227465698898</c:v>
                </c:pt>
                <c:pt idx="11">
                  <c:v>401.67227465698898</c:v>
                </c:pt>
                <c:pt idx="12">
                  <c:v>401.67227465698898</c:v>
                </c:pt>
                <c:pt idx="13">
                  <c:v>401.67227465698898</c:v>
                </c:pt>
                <c:pt idx="14">
                  <c:v>401.67227465698898</c:v>
                </c:pt>
                <c:pt idx="15">
                  <c:v>401.67227465698898</c:v>
                </c:pt>
                <c:pt idx="16">
                  <c:v>401.67227465698898</c:v>
                </c:pt>
                <c:pt idx="17">
                  <c:v>401.67227465698898</c:v>
                </c:pt>
                <c:pt idx="18">
                  <c:v>401.67227465698898</c:v>
                </c:pt>
                <c:pt idx="19">
                  <c:v>401.67227465698898</c:v>
                </c:pt>
                <c:pt idx="20">
                  <c:v>401.67227465698898</c:v>
                </c:pt>
                <c:pt idx="21">
                  <c:v>401.67227465698898</c:v>
                </c:pt>
                <c:pt idx="22">
                  <c:v>401.67227465698898</c:v>
                </c:pt>
                <c:pt idx="23">
                  <c:v>401.67227465698898</c:v>
                </c:pt>
                <c:pt idx="24">
                  <c:v>401.67227465698898</c:v>
                </c:pt>
                <c:pt idx="25">
                  <c:v>401.67227465698898</c:v>
                </c:pt>
                <c:pt idx="26">
                  <c:v>401.67227465698898</c:v>
                </c:pt>
                <c:pt idx="27">
                  <c:v>401.67227465698898</c:v>
                </c:pt>
                <c:pt idx="28">
                  <c:v>401.67227465698898</c:v>
                </c:pt>
                <c:pt idx="29">
                  <c:v>401.67227465698898</c:v>
                </c:pt>
              </c:numCache>
            </c:numRef>
          </c:val>
        </c:ser>
        <c:ser>
          <c:idx val="4"/>
          <c:order val="4"/>
          <c:tx>
            <c:v>LCL</c:v>
          </c:tx>
          <c:spPr>
            <a:ln w="38100">
              <a:pattFill prst="pct25">
                <a:fgClr>
                  <a:srgbClr val="800080"/>
                </a:fgClr>
                <a:bgClr>
                  <a:srgbClr val="FFFFFF"/>
                </a:bgClr>
              </a:pattFill>
              <a:prstDash val="solid"/>
            </a:ln>
          </c:spPr>
          <c:marker>
            <c:symbol val="none"/>
          </c:marker>
          <c:cat>
            <c:numRef>
              <c:f>強度統計!$H$10:$H$39</c:f>
              <c:numCache>
                <c:formatCode>g/"通""用""格""式"</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強度統計!$AB$10:$AB$39</c:f>
              <c:numCache>
                <c:formatCode>g/"通""用""格""式"</c:formatCode>
                <c:ptCount val="30"/>
                <c:pt idx="0">
                  <c:v>286.12772534301087</c:v>
                </c:pt>
                <c:pt idx="1">
                  <c:v>286.12772534301087</c:v>
                </c:pt>
                <c:pt idx="2">
                  <c:v>286.12772534301087</c:v>
                </c:pt>
                <c:pt idx="3">
                  <c:v>286.12772534301087</c:v>
                </c:pt>
                <c:pt idx="4">
                  <c:v>286.12772534301087</c:v>
                </c:pt>
                <c:pt idx="5">
                  <c:v>286.12772534301087</c:v>
                </c:pt>
                <c:pt idx="6">
                  <c:v>286.12772534301087</c:v>
                </c:pt>
                <c:pt idx="7">
                  <c:v>286.12772534301087</c:v>
                </c:pt>
                <c:pt idx="8">
                  <c:v>286.12772534301087</c:v>
                </c:pt>
                <c:pt idx="9">
                  <c:v>286.12772534301087</c:v>
                </c:pt>
                <c:pt idx="10">
                  <c:v>286.12772534301087</c:v>
                </c:pt>
                <c:pt idx="11">
                  <c:v>286.12772534301087</c:v>
                </c:pt>
                <c:pt idx="12">
                  <c:v>286.12772534301087</c:v>
                </c:pt>
                <c:pt idx="13">
                  <c:v>286.12772534301087</c:v>
                </c:pt>
                <c:pt idx="14">
                  <c:v>286.12772534301087</c:v>
                </c:pt>
                <c:pt idx="15">
                  <c:v>286.12772534301087</c:v>
                </c:pt>
                <c:pt idx="16">
                  <c:v>286.12772534301087</c:v>
                </c:pt>
                <c:pt idx="17">
                  <c:v>286.12772534301087</c:v>
                </c:pt>
                <c:pt idx="18">
                  <c:v>286.12772534301087</c:v>
                </c:pt>
                <c:pt idx="19">
                  <c:v>286.12772534301087</c:v>
                </c:pt>
                <c:pt idx="20">
                  <c:v>286.12772534301087</c:v>
                </c:pt>
                <c:pt idx="21">
                  <c:v>286.12772534301087</c:v>
                </c:pt>
                <c:pt idx="22">
                  <c:v>286.12772534301087</c:v>
                </c:pt>
                <c:pt idx="23">
                  <c:v>286.12772534301087</c:v>
                </c:pt>
                <c:pt idx="24">
                  <c:v>286.12772534301087</c:v>
                </c:pt>
                <c:pt idx="25">
                  <c:v>286.12772534301087</c:v>
                </c:pt>
                <c:pt idx="26">
                  <c:v>286.12772534301087</c:v>
                </c:pt>
                <c:pt idx="27">
                  <c:v>286.12772534301087</c:v>
                </c:pt>
                <c:pt idx="28">
                  <c:v>286.12772534301087</c:v>
                </c:pt>
                <c:pt idx="29">
                  <c:v>286.12772534301087</c:v>
                </c:pt>
              </c:numCache>
            </c:numRef>
          </c:val>
        </c:ser>
        <c:ser>
          <c:idx val="5"/>
          <c:order val="5"/>
          <c:tx>
            <c:v>平均強度</c:v>
          </c:tx>
          <c:spPr>
            <a:ln w="3175">
              <a:solidFill>
                <a:srgbClr val="000000"/>
              </a:solidFill>
              <a:prstDash val="solid"/>
            </a:ln>
          </c:spPr>
          <c:marker>
            <c:symbol val="none"/>
          </c:marker>
          <c:cat>
            <c:numRef>
              <c:f>強度統計!$H$10:$H$39</c:f>
              <c:numCache>
                <c:formatCode>g/"通""用""格""式"</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強度統計!$AC$10:$AC$39</c:f>
              <c:numCache>
                <c:formatCode>g/"通""用""格""式"</c:formatCode>
                <c:ptCount val="30"/>
                <c:pt idx="0">
                  <c:v>343.89999999999969</c:v>
                </c:pt>
                <c:pt idx="1">
                  <c:v>343.89999999999969</c:v>
                </c:pt>
                <c:pt idx="2">
                  <c:v>343.89999999999969</c:v>
                </c:pt>
                <c:pt idx="3">
                  <c:v>343.89999999999969</c:v>
                </c:pt>
                <c:pt idx="4">
                  <c:v>343.89999999999969</c:v>
                </c:pt>
                <c:pt idx="5">
                  <c:v>343.89999999999969</c:v>
                </c:pt>
                <c:pt idx="6">
                  <c:v>343.89999999999969</c:v>
                </c:pt>
                <c:pt idx="7">
                  <c:v>343.89999999999969</c:v>
                </c:pt>
                <c:pt idx="8">
                  <c:v>343.89999999999969</c:v>
                </c:pt>
                <c:pt idx="9">
                  <c:v>343.89999999999969</c:v>
                </c:pt>
                <c:pt idx="10">
                  <c:v>343.89999999999969</c:v>
                </c:pt>
                <c:pt idx="11">
                  <c:v>343.89999999999969</c:v>
                </c:pt>
                <c:pt idx="12">
                  <c:v>343.89999999999969</c:v>
                </c:pt>
                <c:pt idx="13">
                  <c:v>343.89999999999969</c:v>
                </c:pt>
                <c:pt idx="14">
                  <c:v>343.89999999999969</c:v>
                </c:pt>
                <c:pt idx="15">
                  <c:v>343.89999999999969</c:v>
                </c:pt>
                <c:pt idx="16">
                  <c:v>343.89999999999969</c:v>
                </c:pt>
                <c:pt idx="17">
                  <c:v>343.89999999999969</c:v>
                </c:pt>
                <c:pt idx="18">
                  <c:v>343.89999999999969</c:v>
                </c:pt>
                <c:pt idx="19">
                  <c:v>343.89999999999969</c:v>
                </c:pt>
                <c:pt idx="20">
                  <c:v>343.89999999999969</c:v>
                </c:pt>
                <c:pt idx="21">
                  <c:v>343.89999999999969</c:v>
                </c:pt>
                <c:pt idx="22">
                  <c:v>343.89999999999969</c:v>
                </c:pt>
                <c:pt idx="23">
                  <c:v>343.89999999999969</c:v>
                </c:pt>
                <c:pt idx="24">
                  <c:v>343.89999999999969</c:v>
                </c:pt>
                <c:pt idx="25">
                  <c:v>343.89999999999969</c:v>
                </c:pt>
                <c:pt idx="26">
                  <c:v>343.89999999999969</c:v>
                </c:pt>
                <c:pt idx="27">
                  <c:v>343.89999999999969</c:v>
                </c:pt>
                <c:pt idx="28">
                  <c:v>343.89999999999969</c:v>
                </c:pt>
                <c:pt idx="29">
                  <c:v>343.89999999999969</c:v>
                </c:pt>
              </c:numCache>
            </c:numRef>
          </c:val>
        </c:ser>
        <c:marker val="1"/>
        <c:axId val="263728128"/>
        <c:axId val="220386048"/>
      </c:lineChart>
      <c:dateAx>
        <c:axId val="263728128"/>
        <c:scaling>
          <c:orientation val="minMax"/>
        </c:scaling>
        <c:axPos val="b"/>
        <c:title>
          <c:tx>
            <c:rich>
              <a:bodyPr/>
              <a:lstStyle/>
              <a:p>
                <a:pPr>
                  <a:defRPr lang="zh-TW" sz="800" b="0" i="0" u="none" strike="noStrike" baseline="0">
                    <a:solidFill>
                      <a:srgbClr val="000000"/>
                    </a:solidFill>
                    <a:latin typeface="細明體"/>
                    <a:ea typeface="細明體"/>
                    <a:cs typeface="細明體"/>
                  </a:defRPr>
                </a:pPr>
                <a:r>
                  <a:rPr lang="zh-TW" altLang="en-US" sz="800" b="0" i="0" u="none" strike="noStrike" baseline="0">
                    <a:solidFill>
                      <a:srgbClr val="000000"/>
                    </a:solidFill>
                    <a:latin typeface="細明體"/>
                    <a:ea typeface="細明體"/>
                  </a:rPr>
                  <a:t>組別</a:t>
                </a:r>
                <a:r>
                  <a:rPr lang="zh-TW" altLang="en-US" sz="800" b="0" i="0" u="none" strike="noStrike" baseline="0">
                    <a:solidFill>
                      <a:srgbClr val="000000"/>
                    </a:solidFill>
                    <a:latin typeface="Arial"/>
                    <a:cs typeface="Arial"/>
                  </a:rPr>
                  <a:t> </a:t>
                </a:r>
                <a:r>
                  <a:rPr lang="en-US" altLang="zh-TW" sz="800" b="0" i="0" u="none" strike="noStrike" baseline="0">
                    <a:solidFill>
                      <a:srgbClr val="000000"/>
                    </a:solidFill>
                    <a:latin typeface="Arial"/>
                    <a:cs typeface="Arial"/>
                  </a:rPr>
                  <a:t>No.</a:t>
                </a:r>
              </a:p>
            </c:rich>
          </c:tx>
          <c:layout>
            <c:manualLayout>
              <c:xMode val="edge"/>
              <c:yMode val="edge"/>
              <c:x val="0.50555624126009258"/>
              <c:y val="0.83985765124556211"/>
            </c:manualLayout>
          </c:layout>
          <c:spPr>
            <a:noFill/>
            <a:ln w="25400">
              <a:noFill/>
            </a:ln>
          </c:spPr>
        </c:title>
        <c:numFmt formatCode="G/通用格式" sourceLinked="0"/>
        <c:majorTickMark val="in"/>
        <c:tickLblPos val="nextTo"/>
        <c:spPr>
          <a:ln w="3175">
            <a:solidFill>
              <a:srgbClr val="000000"/>
            </a:solidFill>
            <a:prstDash val="solid"/>
          </a:ln>
        </c:spPr>
        <c:txPr>
          <a:bodyPr rot="0" vert="horz"/>
          <a:lstStyle/>
          <a:p>
            <a:pPr>
              <a:defRPr lang="zh-TW" sz="800" b="0" i="0" u="none" strike="noStrike" baseline="0">
                <a:solidFill>
                  <a:srgbClr val="000000"/>
                </a:solidFill>
                <a:latin typeface="Arial"/>
                <a:ea typeface="Arial"/>
                <a:cs typeface="Arial"/>
              </a:defRPr>
            </a:pPr>
            <a:endParaRPr lang="zh-TW"/>
          </a:p>
        </c:txPr>
        <c:crossAx val="220386048"/>
        <c:crossesAt val="240"/>
        <c:auto val="1"/>
        <c:lblOffset val="100"/>
        <c:baseTimeUnit val="days"/>
        <c:majorUnit val="1"/>
        <c:minorUnit val="1"/>
      </c:dateAx>
      <c:valAx>
        <c:axId val="220386048"/>
        <c:scaling>
          <c:orientation val="minMax"/>
          <c:max val="550"/>
          <c:min val="240"/>
        </c:scaling>
        <c:axPos val="l"/>
        <c:title>
          <c:tx>
            <c:rich>
              <a:bodyPr/>
              <a:lstStyle/>
              <a:p>
                <a:pPr>
                  <a:defRPr lang="zh-TW" sz="1050" b="0" i="0" u="none" strike="noStrike" baseline="0">
                    <a:solidFill>
                      <a:srgbClr val="000000"/>
                    </a:solidFill>
                    <a:latin typeface="微軟正黑體" pitchFamily="34" charset="-120"/>
                    <a:ea typeface="微軟正黑體" pitchFamily="34" charset="-120"/>
                    <a:cs typeface="新細明體"/>
                  </a:defRPr>
                </a:pPr>
                <a:r>
                  <a:rPr lang="zh-TW" altLang="en-US" sz="1050" b="0" i="0" u="none" strike="noStrike" baseline="0">
                    <a:solidFill>
                      <a:srgbClr val="000000"/>
                    </a:solidFill>
                    <a:latin typeface="微軟正黑體" pitchFamily="34" charset="-120"/>
                    <a:ea typeface="微軟正黑體" pitchFamily="34" charset="-120"/>
                  </a:rPr>
                  <a:t>抗壓強度</a:t>
                </a:r>
                <a:r>
                  <a:rPr lang="en-US" altLang="zh-TW" sz="1050" b="0" i="0" u="none" strike="noStrike" baseline="0">
                    <a:solidFill>
                      <a:srgbClr val="000000"/>
                    </a:solidFill>
                    <a:latin typeface="微軟正黑體" pitchFamily="34" charset="-120"/>
                    <a:ea typeface="微軟正黑體" pitchFamily="34" charset="-120"/>
                    <a:cs typeface="Arial"/>
                  </a:rPr>
                  <a:t>(kgf/cm</a:t>
                </a:r>
                <a:r>
                  <a:rPr lang="en-US" altLang="zh-TW" sz="1050" b="0" i="0" u="none" strike="noStrike" baseline="30000">
                    <a:solidFill>
                      <a:srgbClr val="000000"/>
                    </a:solidFill>
                    <a:latin typeface="微軟正黑體" pitchFamily="34" charset="-120"/>
                    <a:ea typeface="微軟正黑體" pitchFamily="34" charset="-120"/>
                    <a:cs typeface="Arial"/>
                  </a:rPr>
                  <a:t>2</a:t>
                </a:r>
                <a:r>
                  <a:rPr lang="en-US" altLang="zh-TW" sz="1050" b="0" i="0" u="none" strike="noStrike" baseline="0">
                    <a:solidFill>
                      <a:srgbClr val="000000"/>
                    </a:solidFill>
                    <a:latin typeface="微軟正黑體" pitchFamily="34" charset="-120"/>
                    <a:ea typeface="微軟正黑體" pitchFamily="34" charset="-120"/>
                    <a:cs typeface="Arial"/>
                  </a:rPr>
                  <a:t>)</a:t>
                </a:r>
              </a:p>
            </c:rich>
          </c:tx>
          <c:layout>
            <c:manualLayout>
              <c:xMode val="edge"/>
              <c:yMode val="edge"/>
              <c:x val="8.3333446361554264E-3"/>
              <c:y val="0.23487544483985764"/>
            </c:manualLayout>
          </c:layout>
          <c:spPr>
            <a:noFill/>
            <a:ln w="25400">
              <a:noFill/>
            </a:ln>
          </c:spPr>
        </c:title>
        <c:numFmt formatCode="G/通用格式" sourceLinked="0"/>
        <c:majorTickMark val="none"/>
        <c:tickLblPos val="nextTo"/>
        <c:spPr>
          <a:ln w="9525">
            <a:noFill/>
          </a:ln>
        </c:spPr>
        <c:txPr>
          <a:bodyPr rot="0" vert="horz"/>
          <a:lstStyle/>
          <a:p>
            <a:pPr>
              <a:defRPr lang="zh-TW" sz="800" b="0" i="0" u="none" strike="noStrike" baseline="0">
                <a:solidFill>
                  <a:srgbClr val="000000"/>
                </a:solidFill>
                <a:latin typeface="Arial"/>
                <a:ea typeface="Arial"/>
                <a:cs typeface="Arial"/>
              </a:defRPr>
            </a:pPr>
            <a:endParaRPr lang="zh-TW"/>
          </a:p>
        </c:txPr>
        <c:crossAx val="263728128"/>
        <c:crosses val="autoZero"/>
        <c:crossBetween val="midCat"/>
        <c:majorUnit val="50"/>
      </c:valAx>
      <c:spPr>
        <a:noFill/>
        <a:ln w="3175">
          <a:solidFill>
            <a:srgbClr val="000000"/>
          </a:solidFill>
          <a:prstDash val="solid"/>
        </a:ln>
      </c:spPr>
    </c:plotArea>
    <c:legend>
      <c:legendPos val="r"/>
      <c:layout>
        <c:manualLayout>
          <c:xMode val="edge"/>
          <c:yMode val="edge"/>
          <c:x val="6.9444538634629094E-3"/>
          <c:y val="0.83274021352316019"/>
          <c:w val="0.98750133938441209"/>
          <c:h val="0.15658362989323843"/>
        </c:manualLayout>
      </c:layout>
      <c:spPr>
        <a:solidFill>
          <a:srgbClr val="FFFFFF"/>
        </a:solidFill>
        <a:ln w="25400">
          <a:noFill/>
        </a:ln>
      </c:spPr>
      <c:txPr>
        <a:bodyPr/>
        <a:lstStyle/>
        <a:p>
          <a:pPr>
            <a:defRPr lang="zh-TW" sz="920" b="0" i="0" u="none" strike="noStrike" baseline="0">
              <a:solidFill>
                <a:srgbClr val="000000"/>
              </a:solidFill>
              <a:latin typeface="Arial"/>
              <a:ea typeface="Arial"/>
              <a:cs typeface="Arial"/>
            </a:defRPr>
          </a:pPr>
          <a:endParaRPr lang="zh-TW"/>
        </a:p>
      </c:txPr>
    </c:legend>
    <c:plotVisOnly val="1"/>
    <c:dispBlanksAs val="gap"/>
  </c:chart>
  <c:spPr>
    <a:solidFill>
      <a:srgbClr val="FFFFFF"/>
    </a:solidFill>
    <a:ln w="3175">
      <a:solidFill>
        <a:srgbClr val="000000"/>
      </a:solidFill>
      <a:prstDash val="solid"/>
    </a:ln>
  </c:spPr>
  <c:txPr>
    <a:bodyPr/>
    <a:lstStyle/>
    <a:p>
      <a:pPr>
        <a:defRPr sz="1725" b="0" i="0" u="none" strike="noStrike" baseline="0">
          <a:solidFill>
            <a:srgbClr val="000000"/>
          </a:solidFill>
          <a:latin typeface="新細明體"/>
          <a:ea typeface="新細明體"/>
          <a:cs typeface="新細明體"/>
        </a:defRPr>
      </a:pPr>
      <a:endParaRPr lang="zh-TW"/>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TW"/>
  <c:chart>
    <c:title>
      <c:tx>
        <c:rich>
          <a:bodyPr/>
          <a:lstStyle/>
          <a:p>
            <a:pPr>
              <a:defRPr sz="1100" b="0" i="0" u="none" strike="noStrike" baseline="0">
                <a:solidFill>
                  <a:srgbClr val="000000"/>
                </a:solidFill>
                <a:latin typeface="微軟正黑體" panose="020B0604030504040204" pitchFamily="34" charset="-120"/>
                <a:ea typeface="微軟正黑體" panose="020B0604030504040204" pitchFamily="34" charset="-120"/>
                <a:cs typeface="新細明體"/>
              </a:defRPr>
            </a:pPr>
            <a:r>
              <a:rPr lang="zh-TW" altLang="en-US" sz="1100" b="0" i="0" u="none" strike="noStrike" baseline="0">
                <a:solidFill>
                  <a:srgbClr val="000000"/>
                </a:solidFill>
                <a:latin typeface="微軟正黑體" panose="020B0604030504040204" pitchFamily="34" charset="-120"/>
                <a:ea typeface="微軟正黑體" panose="020B0604030504040204" pitchFamily="34" charset="-120"/>
              </a:rPr>
              <a:t>管線RT不合格率曲線圖</a:t>
            </a:r>
          </a:p>
        </c:rich>
      </c:tx>
      <c:layout>
        <c:manualLayout>
          <c:xMode val="edge"/>
          <c:yMode val="edge"/>
          <c:x val="0.36614924156278827"/>
          <c:y val="3.166218928516288E-2"/>
        </c:manualLayout>
      </c:layout>
      <c:spPr>
        <a:noFill/>
        <a:ln w="25400">
          <a:noFill/>
        </a:ln>
      </c:spPr>
    </c:title>
    <c:plotArea>
      <c:layout>
        <c:manualLayout>
          <c:layoutTarget val="inner"/>
          <c:xMode val="edge"/>
          <c:yMode val="edge"/>
          <c:x val="6.6313054605519423E-2"/>
          <c:y val="0.20520260172422841"/>
          <c:w val="0.9011547602871165"/>
          <c:h val="0.64161940257435435"/>
        </c:manualLayout>
      </c:layout>
      <c:lineChart>
        <c:grouping val="stacked"/>
        <c:ser>
          <c:idx val="0"/>
          <c:order val="0"/>
          <c:tx>
            <c:strRef>
              <c:f>Sheet1!$B$1</c:f>
              <c:strCache>
                <c:ptCount val="1"/>
                <c:pt idx="0">
                  <c:v>鏟修率</c:v>
                </c:pt>
              </c:strCache>
            </c:strRef>
          </c:tx>
          <c:spPr>
            <a:ln w="38100">
              <a:solidFill>
                <a:srgbClr val="000080"/>
              </a:solidFill>
              <a:prstDash val="solid"/>
            </a:ln>
          </c:spPr>
          <c:marker>
            <c:symbol val="diamond"/>
            <c:size val="9"/>
            <c:spPr>
              <a:solidFill>
                <a:srgbClr val="000080"/>
              </a:solidFill>
              <a:ln>
                <a:solidFill>
                  <a:srgbClr val="000080"/>
                </a:solidFill>
                <a:prstDash val="solid"/>
              </a:ln>
            </c:spPr>
          </c:marker>
          <c:dLbls>
            <c:spPr>
              <a:noFill/>
              <a:ln w="25400">
                <a:noFill/>
              </a:ln>
            </c:spPr>
            <c:txPr>
              <a:bodyPr/>
              <a:lstStyle/>
              <a:p>
                <a:pPr>
                  <a:defRPr sz="900" b="1" i="0" u="none" strike="noStrike" baseline="0">
                    <a:solidFill>
                      <a:srgbClr val="FF0000"/>
                    </a:solidFill>
                    <a:latin typeface="微軟正黑體" panose="020B0604030504040204" pitchFamily="34" charset="-120"/>
                    <a:ea typeface="微軟正黑體" panose="020B0604030504040204" pitchFamily="34" charset="-120"/>
                    <a:cs typeface="新細明體"/>
                  </a:defRPr>
                </a:pPr>
                <a:endParaRPr lang="zh-TW"/>
              </a:p>
            </c:txPr>
            <c:showVal val="1"/>
          </c:dLbls>
          <c:cat>
            <c:strRef>
              <c:f>Sheet1!$A$9:$A$19</c:f>
              <c:strCache>
                <c:ptCount val="11"/>
                <c:pt idx="0">
                  <c:v>102.07</c:v>
                </c:pt>
                <c:pt idx="1">
                  <c:v>102.08</c:v>
                </c:pt>
                <c:pt idx="2">
                  <c:v>102.09</c:v>
                </c:pt>
                <c:pt idx="3">
                  <c:v>102.10</c:v>
                </c:pt>
                <c:pt idx="4">
                  <c:v>102.11</c:v>
                </c:pt>
                <c:pt idx="5">
                  <c:v>102.12</c:v>
                </c:pt>
                <c:pt idx="6">
                  <c:v>103.01</c:v>
                </c:pt>
                <c:pt idx="7">
                  <c:v>103.02</c:v>
                </c:pt>
                <c:pt idx="8">
                  <c:v>103.03</c:v>
                </c:pt>
                <c:pt idx="9">
                  <c:v>103.04</c:v>
                </c:pt>
                <c:pt idx="10">
                  <c:v>103.05</c:v>
                </c:pt>
              </c:strCache>
            </c:strRef>
          </c:cat>
          <c:val>
            <c:numRef>
              <c:f>Sheet1!$B$9:$B$19</c:f>
              <c:numCache>
                <c:formatCode>0.00%</c:formatCode>
                <c:ptCount val="11"/>
                <c:pt idx="0">
                  <c:v>1.2999999999999998E-2</c:v>
                </c:pt>
                <c:pt idx="1">
                  <c:v>1.8000000000000023E-2</c:v>
                </c:pt>
                <c:pt idx="2">
                  <c:v>1.8000000000000023E-2</c:v>
                </c:pt>
                <c:pt idx="3">
                  <c:v>1.1400000000000089E-2</c:v>
                </c:pt>
                <c:pt idx="4">
                  <c:v>1.5200000000000043E-2</c:v>
                </c:pt>
                <c:pt idx="5">
                  <c:v>1.0999999999999998E-2</c:v>
                </c:pt>
                <c:pt idx="6">
                  <c:v>1.4500000000000009E-2</c:v>
                </c:pt>
                <c:pt idx="7">
                  <c:v>2.3000000000000052E-3</c:v>
                </c:pt>
                <c:pt idx="8">
                  <c:v>1.8900000000000111E-2</c:v>
                </c:pt>
                <c:pt idx="9">
                  <c:v>1.2600000000000021E-2</c:v>
                </c:pt>
                <c:pt idx="10">
                  <c:v>0</c:v>
                </c:pt>
              </c:numCache>
            </c:numRef>
          </c:val>
        </c:ser>
        <c:dLbls>
          <c:showVal val="1"/>
        </c:dLbls>
        <c:marker val="1"/>
        <c:axId val="263100288"/>
        <c:axId val="263101824"/>
      </c:lineChart>
      <c:catAx>
        <c:axId val="263100288"/>
        <c:scaling>
          <c:orientation val="minMax"/>
        </c:scaling>
        <c:axPos val="b"/>
        <c:numFmt formatCode="@" sourceLinked="1"/>
        <c:majorTickMark val="in"/>
        <c:tickLblPos val="nextTo"/>
        <c:spPr>
          <a:ln w="3175">
            <a:solidFill>
              <a:srgbClr val="000000"/>
            </a:solidFill>
            <a:prstDash val="solid"/>
          </a:ln>
        </c:spPr>
        <c:txPr>
          <a:bodyPr rot="0" vert="horz"/>
          <a:lstStyle/>
          <a:p>
            <a:pPr>
              <a:defRPr sz="1100" b="0" i="0" u="none" strike="noStrike" baseline="0">
                <a:solidFill>
                  <a:srgbClr val="000000"/>
                </a:solidFill>
                <a:latin typeface="微軟正黑體" panose="020B0604030504040204" pitchFamily="34" charset="-120"/>
                <a:ea typeface="微軟正黑體" panose="020B0604030504040204" pitchFamily="34" charset="-120"/>
                <a:cs typeface="新細明體"/>
              </a:defRPr>
            </a:pPr>
            <a:endParaRPr lang="zh-TW"/>
          </a:p>
        </c:txPr>
        <c:crossAx val="263101824"/>
        <c:crosses val="autoZero"/>
        <c:auto val="1"/>
        <c:lblAlgn val="ctr"/>
        <c:lblOffset val="100"/>
        <c:tickLblSkip val="1"/>
        <c:tickMarkSkip val="1"/>
      </c:catAx>
      <c:valAx>
        <c:axId val="263101824"/>
        <c:scaling>
          <c:orientation val="minMax"/>
          <c:max val="5.0000000000000024E-2"/>
        </c:scaling>
        <c:axPos val="l"/>
        <c:majorGridlines>
          <c:spPr>
            <a:ln w="3175">
              <a:solidFill>
                <a:srgbClr val="000000">
                  <a:alpha val="95000"/>
                </a:srgbClr>
              </a:solidFill>
              <a:prstDash val="solid"/>
            </a:ln>
          </c:spPr>
        </c:majorGridlines>
        <c:numFmt formatCode="0.00%" sourceLinked="1"/>
        <c:maj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微軟正黑體" panose="020B0604030504040204" pitchFamily="34" charset="-120"/>
                <a:ea typeface="微軟正黑體" panose="020B0604030504040204" pitchFamily="34" charset="-120"/>
                <a:cs typeface="新細明體"/>
              </a:defRPr>
            </a:pPr>
            <a:endParaRPr lang="zh-TW"/>
          </a:p>
        </c:txPr>
        <c:crossAx val="263100288"/>
        <c:crosses val="autoZero"/>
        <c:crossBetween val="between"/>
        <c:majorUnit val="5.0000000000000114E-3"/>
      </c:valAx>
      <c:spPr>
        <a:solidFill>
          <a:srgbClr val="C0C0C0"/>
        </a:solidFill>
        <a:ln w="12700">
          <a:solidFill>
            <a:srgbClr val="808080"/>
          </a:solidFill>
          <a:prstDash val="solid"/>
        </a:ln>
      </c:spPr>
    </c:plotArea>
    <c:legend>
      <c:legendPos val="r"/>
      <c:layout>
        <c:manualLayout>
          <c:xMode val="edge"/>
          <c:yMode val="edge"/>
          <c:x val="0.78754178205165137"/>
          <c:y val="1.6377274950048974E-2"/>
          <c:w val="0.16902477228181767"/>
          <c:h val="0.13969246870306909"/>
        </c:manualLayout>
      </c:layout>
      <c:spPr>
        <a:solidFill>
          <a:srgbClr val="FFFFFF"/>
        </a:solidFill>
        <a:ln w="3175">
          <a:solidFill>
            <a:srgbClr val="000000"/>
          </a:solidFill>
          <a:prstDash val="solid"/>
        </a:ln>
      </c:spPr>
      <c:txPr>
        <a:bodyPr/>
        <a:lstStyle/>
        <a:p>
          <a:pPr>
            <a:defRPr sz="1010" b="0" i="0" u="none" strike="noStrike" baseline="0">
              <a:solidFill>
                <a:srgbClr val="000000"/>
              </a:solidFill>
              <a:latin typeface="微軟正黑體" panose="020B0604030504040204" pitchFamily="34" charset="-120"/>
              <a:ea typeface="微軟正黑體" panose="020B0604030504040204" pitchFamily="34" charset="-120"/>
              <a:cs typeface="新細明體"/>
            </a:defRPr>
          </a:pPr>
          <a:endParaRPr lang="zh-TW"/>
        </a:p>
      </c:txPr>
    </c:legend>
    <c:plotVisOnly val="1"/>
    <c:dispBlanksAs val="zero"/>
  </c:chart>
  <c:spPr>
    <a:solidFill>
      <a:srgbClr val="FFFFFF"/>
    </a:solidFill>
    <a:ln w="3175">
      <a:solidFill>
        <a:srgbClr val="000000"/>
      </a:solidFill>
      <a:prstDash val="solid"/>
    </a:ln>
  </c:spPr>
  <c:txPr>
    <a:bodyPr/>
    <a:lstStyle/>
    <a:p>
      <a:pPr>
        <a:defRPr sz="1100" b="0" i="0" u="none" strike="noStrike" baseline="0">
          <a:solidFill>
            <a:srgbClr val="000000"/>
          </a:solidFill>
          <a:latin typeface="新細明體"/>
          <a:ea typeface="新細明體"/>
          <a:cs typeface="新細明體"/>
        </a:defRPr>
      </a:pPr>
      <a:endParaRPr lang="zh-TW"/>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1" y="1"/>
            <a:ext cx="3077518" cy="511649"/>
          </a:xfrm>
          <a:prstGeom prst="rect">
            <a:avLst/>
          </a:prstGeom>
          <a:noFill/>
          <a:ln w="9525">
            <a:noFill/>
            <a:miter lim="800000"/>
            <a:headEnd/>
            <a:tailEnd/>
          </a:ln>
          <a:effectLst/>
        </p:spPr>
        <p:txBody>
          <a:bodyPr vert="horz" wrap="square" lIns="94659" tIns="47329" rIns="94659" bIns="47329" numCol="1" anchor="t"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219139" name="Rectangle 3"/>
          <p:cNvSpPr>
            <a:spLocks noGrp="1" noChangeArrowheads="1"/>
          </p:cNvSpPr>
          <p:nvPr>
            <p:ph type="dt" sz="quarter" idx="1"/>
          </p:nvPr>
        </p:nvSpPr>
        <p:spPr bwMode="auto">
          <a:xfrm>
            <a:off x="4023302" y="1"/>
            <a:ext cx="3077518" cy="511649"/>
          </a:xfrm>
          <a:prstGeom prst="rect">
            <a:avLst/>
          </a:prstGeom>
          <a:noFill/>
          <a:ln w="9525">
            <a:noFill/>
            <a:miter lim="800000"/>
            <a:headEnd/>
            <a:tailEnd/>
          </a:ln>
          <a:effectLst/>
        </p:spPr>
        <p:txBody>
          <a:bodyPr vert="horz" wrap="square" lIns="94659" tIns="47329" rIns="94659" bIns="47329" numCol="1" anchor="t" anchorCtr="0" compatLnSpc="1">
            <a:prstTxWarp prst="textNoShape">
              <a:avLst/>
            </a:prstTxWarp>
          </a:bodyPr>
          <a:lstStyle>
            <a:lvl1pPr algn="r">
              <a:defRPr sz="1200">
                <a:latin typeface="Arial" charset="0"/>
                <a:ea typeface="新細明體" pitchFamily="18" charset="-120"/>
              </a:defRPr>
            </a:lvl1pPr>
          </a:lstStyle>
          <a:p>
            <a:pPr>
              <a:defRPr/>
            </a:pPr>
            <a:endParaRPr lang="en-US" altLang="zh-TW"/>
          </a:p>
        </p:txBody>
      </p:sp>
      <p:sp>
        <p:nvSpPr>
          <p:cNvPr id="219140" name="Rectangle 4"/>
          <p:cNvSpPr>
            <a:spLocks noGrp="1" noChangeArrowheads="1"/>
          </p:cNvSpPr>
          <p:nvPr>
            <p:ph type="ftr" sz="quarter" idx="2"/>
          </p:nvPr>
        </p:nvSpPr>
        <p:spPr bwMode="auto">
          <a:xfrm>
            <a:off x="1" y="9721330"/>
            <a:ext cx="3077518" cy="511648"/>
          </a:xfrm>
          <a:prstGeom prst="rect">
            <a:avLst/>
          </a:prstGeom>
          <a:noFill/>
          <a:ln w="9525">
            <a:noFill/>
            <a:miter lim="800000"/>
            <a:headEnd/>
            <a:tailEnd/>
          </a:ln>
          <a:effectLst/>
        </p:spPr>
        <p:txBody>
          <a:bodyPr vert="horz" wrap="square" lIns="94659" tIns="47329" rIns="94659" bIns="47329" numCol="1" anchor="b"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219141" name="Rectangle 5"/>
          <p:cNvSpPr>
            <a:spLocks noGrp="1" noChangeArrowheads="1"/>
          </p:cNvSpPr>
          <p:nvPr>
            <p:ph type="sldNum" sz="quarter" idx="3"/>
          </p:nvPr>
        </p:nvSpPr>
        <p:spPr bwMode="auto">
          <a:xfrm>
            <a:off x="4023302" y="9721330"/>
            <a:ext cx="3077518" cy="511648"/>
          </a:xfrm>
          <a:prstGeom prst="rect">
            <a:avLst/>
          </a:prstGeom>
          <a:noFill/>
          <a:ln w="9525">
            <a:noFill/>
            <a:miter lim="800000"/>
            <a:headEnd/>
            <a:tailEnd/>
          </a:ln>
          <a:effectLst/>
        </p:spPr>
        <p:txBody>
          <a:bodyPr vert="horz" wrap="square" lIns="94659" tIns="47329" rIns="94659" bIns="47329" numCol="1" anchor="b" anchorCtr="0" compatLnSpc="1">
            <a:prstTxWarp prst="textNoShape">
              <a:avLst/>
            </a:prstTxWarp>
          </a:bodyPr>
          <a:lstStyle>
            <a:lvl1pPr algn="r">
              <a:defRPr sz="1200">
                <a:latin typeface="Arial" charset="0"/>
                <a:ea typeface="新細明體" pitchFamily="18" charset="-120"/>
              </a:defRPr>
            </a:lvl1pPr>
          </a:lstStyle>
          <a:p>
            <a:pPr>
              <a:defRPr/>
            </a:pPr>
            <a:fld id="{AD9B823E-5D01-45BC-92D9-3CCDE763173B}" type="slidenum">
              <a:rPr lang="en-US" altLang="zh-TW"/>
              <a:pPr>
                <a:defRPr/>
              </a:pPr>
              <a:t>‹#›</a:t>
            </a:fld>
            <a:endParaRPr lang="en-US" altLang="zh-TW" dirty="0"/>
          </a:p>
        </p:txBody>
      </p:sp>
    </p:spTree>
    <p:extLst>
      <p:ext uri="{BB962C8B-B14F-4D97-AF65-F5344CB8AC3E}">
        <p14:creationId xmlns="" xmlns:p14="http://schemas.microsoft.com/office/powerpoint/2010/main" val="274492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1" y="1"/>
            <a:ext cx="3077518" cy="511649"/>
          </a:xfrm>
          <a:prstGeom prst="rect">
            <a:avLst/>
          </a:prstGeom>
          <a:noFill/>
          <a:ln w="9525">
            <a:noFill/>
            <a:miter lim="800000"/>
            <a:headEnd/>
            <a:tailEnd/>
          </a:ln>
          <a:effectLst/>
        </p:spPr>
        <p:txBody>
          <a:bodyPr vert="horz" wrap="square" lIns="94659" tIns="47329" rIns="94659" bIns="47329" numCol="1" anchor="t"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202755" name="Rectangle 3"/>
          <p:cNvSpPr>
            <a:spLocks noGrp="1" noChangeArrowheads="1"/>
          </p:cNvSpPr>
          <p:nvPr>
            <p:ph type="dt" idx="1"/>
          </p:nvPr>
        </p:nvSpPr>
        <p:spPr bwMode="auto">
          <a:xfrm>
            <a:off x="4023302" y="1"/>
            <a:ext cx="3077518" cy="511649"/>
          </a:xfrm>
          <a:prstGeom prst="rect">
            <a:avLst/>
          </a:prstGeom>
          <a:noFill/>
          <a:ln w="9525">
            <a:noFill/>
            <a:miter lim="800000"/>
            <a:headEnd/>
            <a:tailEnd/>
          </a:ln>
          <a:effectLst/>
        </p:spPr>
        <p:txBody>
          <a:bodyPr vert="horz" wrap="square" lIns="94659" tIns="47329" rIns="94659" bIns="47329" numCol="1" anchor="t" anchorCtr="0" compatLnSpc="1">
            <a:prstTxWarp prst="textNoShape">
              <a:avLst/>
            </a:prstTxWarp>
          </a:bodyPr>
          <a:lstStyle>
            <a:lvl1pPr algn="r">
              <a:defRPr sz="1200">
                <a:latin typeface="Arial" charset="0"/>
                <a:ea typeface="新細明體" pitchFamily="18" charset="-120"/>
              </a:defRPr>
            </a:lvl1pPr>
          </a:lstStyle>
          <a:p>
            <a:pPr>
              <a:defRPr/>
            </a:pPr>
            <a:endParaRPr lang="en-US" altLang="zh-TW"/>
          </a:p>
        </p:txBody>
      </p:sp>
      <p:sp>
        <p:nvSpPr>
          <p:cNvPr id="83972" name="Rectangle 4"/>
          <p:cNvSpPr>
            <a:spLocks noGrp="1" noRot="1" noChangeAspect="1" noChangeArrowheads="1" noTextEdit="1"/>
          </p:cNvSpPr>
          <p:nvPr>
            <p:ph type="sldImg" idx="2"/>
          </p:nvPr>
        </p:nvSpPr>
        <p:spPr bwMode="auto">
          <a:xfrm>
            <a:off x="995363" y="768350"/>
            <a:ext cx="5114925" cy="3836988"/>
          </a:xfrm>
          <a:prstGeom prst="rect">
            <a:avLst/>
          </a:prstGeom>
          <a:noFill/>
          <a:ln w="9525">
            <a:solidFill>
              <a:srgbClr val="000000"/>
            </a:solidFill>
            <a:miter lim="800000"/>
            <a:headEnd/>
            <a:tailEnd/>
          </a:ln>
        </p:spPr>
      </p:sp>
      <p:sp>
        <p:nvSpPr>
          <p:cNvPr id="202757" name="Rectangle 5"/>
          <p:cNvSpPr>
            <a:spLocks noGrp="1" noChangeArrowheads="1"/>
          </p:cNvSpPr>
          <p:nvPr>
            <p:ph type="body" sz="quarter" idx="3"/>
          </p:nvPr>
        </p:nvSpPr>
        <p:spPr bwMode="auto">
          <a:xfrm>
            <a:off x="710581" y="4861483"/>
            <a:ext cx="5681317" cy="4604841"/>
          </a:xfrm>
          <a:prstGeom prst="rect">
            <a:avLst/>
          </a:prstGeom>
          <a:noFill/>
          <a:ln w="9525">
            <a:noFill/>
            <a:miter lim="800000"/>
            <a:headEnd/>
            <a:tailEnd/>
          </a:ln>
          <a:effectLst/>
        </p:spPr>
        <p:txBody>
          <a:bodyPr vert="horz" wrap="square" lIns="94659" tIns="47329" rIns="94659" bIns="47329"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202758" name="Rectangle 6"/>
          <p:cNvSpPr>
            <a:spLocks noGrp="1" noChangeArrowheads="1"/>
          </p:cNvSpPr>
          <p:nvPr>
            <p:ph type="ftr" sz="quarter" idx="4"/>
          </p:nvPr>
        </p:nvSpPr>
        <p:spPr bwMode="auto">
          <a:xfrm>
            <a:off x="1" y="9721330"/>
            <a:ext cx="3077518" cy="511648"/>
          </a:xfrm>
          <a:prstGeom prst="rect">
            <a:avLst/>
          </a:prstGeom>
          <a:noFill/>
          <a:ln w="9525">
            <a:noFill/>
            <a:miter lim="800000"/>
            <a:headEnd/>
            <a:tailEnd/>
          </a:ln>
          <a:effectLst/>
        </p:spPr>
        <p:txBody>
          <a:bodyPr vert="horz" wrap="square" lIns="94659" tIns="47329" rIns="94659" bIns="47329" numCol="1" anchor="b" anchorCtr="0" compatLnSpc="1">
            <a:prstTxWarp prst="textNoShape">
              <a:avLst/>
            </a:prstTxWarp>
          </a:bodyPr>
          <a:lstStyle>
            <a:lvl1pPr>
              <a:defRPr sz="1200">
                <a:latin typeface="Arial" charset="0"/>
                <a:ea typeface="新細明體" pitchFamily="18" charset="-120"/>
              </a:defRPr>
            </a:lvl1pPr>
          </a:lstStyle>
          <a:p>
            <a:pPr>
              <a:defRPr/>
            </a:pPr>
            <a:endParaRPr lang="en-US" altLang="zh-TW"/>
          </a:p>
        </p:txBody>
      </p:sp>
      <p:sp>
        <p:nvSpPr>
          <p:cNvPr id="202759" name="Rectangle 7"/>
          <p:cNvSpPr>
            <a:spLocks noGrp="1" noChangeArrowheads="1"/>
          </p:cNvSpPr>
          <p:nvPr>
            <p:ph type="sldNum" sz="quarter" idx="5"/>
          </p:nvPr>
        </p:nvSpPr>
        <p:spPr bwMode="auto">
          <a:xfrm>
            <a:off x="4023302" y="9721330"/>
            <a:ext cx="3077518" cy="511648"/>
          </a:xfrm>
          <a:prstGeom prst="rect">
            <a:avLst/>
          </a:prstGeom>
          <a:noFill/>
          <a:ln w="9525">
            <a:noFill/>
            <a:miter lim="800000"/>
            <a:headEnd/>
            <a:tailEnd/>
          </a:ln>
          <a:effectLst/>
        </p:spPr>
        <p:txBody>
          <a:bodyPr vert="horz" wrap="square" lIns="94659" tIns="47329" rIns="94659" bIns="47329" numCol="1" anchor="b" anchorCtr="0" compatLnSpc="1">
            <a:prstTxWarp prst="textNoShape">
              <a:avLst/>
            </a:prstTxWarp>
          </a:bodyPr>
          <a:lstStyle>
            <a:lvl1pPr algn="r">
              <a:defRPr sz="1200">
                <a:latin typeface="Arial" charset="0"/>
                <a:ea typeface="新細明體" pitchFamily="18" charset="-120"/>
              </a:defRPr>
            </a:lvl1pPr>
          </a:lstStyle>
          <a:p>
            <a:pPr>
              <a:defRPr/>
            </a:pPr>
            <a:fld id="{7F33D380-F119-45B7-A426-671E8928595D}" type="slidenum">
              <a:rPr lang="en-US" altLang="zh-TW"/>
              <a:pPr>
                <a:defRPr/>
              </a:pPr>
              <a:t>‹#›</a:t>
            </a:fld>
            <a:endParaRPr lang="en-US" altLang="zh-TW" dirty="0"/>
          </a:p>
        </p:txBody>
      </p:sp>
    </p:spTree>
    <p:extLst>
      <p:ext uri="{BB962C8B-B14F-4D97-AF65-F5344CB8AC3E}">
        <p14:creationId xmlns="" xmlns:p14="http://schemas.microsoft.com/office/powerpoint/2010/main" val="16772341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AD3B8-3FEE-439E-B98C-9544454FEBEF}" type="slidenum">
              <a:rPr lang="en-US" altLang="zh-TW"/>
              <a:pPr/>
              <a:t>4</a:t>
            </a:fld>
            <a:endParaRPr lang="en-US" altLang="zh-TW"/>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r>
              <a:rPr lang="en-US" altLang="zh-TW"/>
              <a:t>Let’s go on the next topic  : project Quality &amp; HSE Management presentation.</a:t>
            </a:r>
          </a:p>
          <a:p>
            <a:r>
              <a:rPr lang="en-US" altLang="zh-TW"/>
              <a:t>To provide the Project product in compliance with Client requirements and on schedule handover to obtain customer satisfaction..</a:t>
            </a:r>
          </a:p>
          <a:p>
            <a:r>
              <a:rPr lang="en-US" altLang="zh-TW"/>
              <a:t>Also, to ensure all the project personnel and activities implemented in a safe condition</a:t>
            </a:r>
          </a:p>
          <a:p>
            <a:r>
              <a:rPr lang="en-US" altLang="zh-TW"/>
              <a:t>That’s so-called the Quality &amp; HSE management..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D90D32C1-D406-4FBE-90AA-FECAB1247AC9}" type="slidenum">
              <a:rPr lang="en-US" altLang="zh-TW" sz="1300"/>
              <a:pPr algn="r" defTabSz="954897"/>
              <a:t>61</a:t>
            </a:fld>
            <a:endParaRPr lang="en-US" altLang="zh-TW" sz="1300" dirty="0"/>
          </a:p>
        </p:txBody>
      </p:sp>
      <p:sp>
        <p:nvSpPr>
          <p:cNvPr id="11267"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1C7DE240-42DE-4523-9DB3-47848C76F0F8}" type="slidenum">
              <a:rPr lang="en-US" altLang="zh-TW" sz="1300"/>
              <a:pPr algn="r" defTabSz="954897"/>
              <a:t>61</a:t>
            </a:fld>
            <a:endParaRPr lang="en-US" altLang="zh-TW" sz="1300" dirty="0"/>
          </a:p>
        </p:txBody>
      </p:sp>
      <p:sp>
        <p:nvSpPr>
          <p:cNvPr id="11268" name="Rectangle 2"/>
          <p:cNvSpPr>
            <a:spLocks noGrp="1" noRot="1" noChangeAspect="1" noChangeArrowheads="1" noTextEdit="1"/>
          </p:cNvSpPr>
          <p:nvPr>
            <p:ph type="sldImg"/>
          </p:nvPr>
        </p:nvSpPr>
        <p:spPr>
          <a:ln/>
        </p:spPr>
      </p:sp>
      <p:sp>
        <p:nvSpPr>
          <p:cNvPr id="11269" name="Rectangle 3"/>
          <p:cNvSpPr>
            <a:spLocks noGrp="1" noChangeArrowheads="1"/>
          </p:cNvSpPr>
          <p:nvPr>
            <p:ph type="body" idx="1"/>
          </p:nvPr>
        </p:nvSpPr>
        <p:spPr>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pPr>
              <a:defRPr/>
            </a:pPr>
            <a:fld id="{EE606AA7-1169-48B7-8628-80213DD11471}" type="slidenum">
              <a:rPr lang="zh-TW" altLang="en-US" smtClean="0"/>
              <a:pPr>
                <a:defRPr/>
              </a:pPr>
              <a:t>16</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AD3B8-3FEE-439E-B98C-9544454FEBEF}" type="slidenum">
              <a:rPr lang="en-US" altLang="zh-TW"/>
              <a:pPr/>
              <a:t>38</a:t>
            </a:fld>
            <a:endParaRPr lang="en-US" altLang="zh-TW"/>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r>
              <a:rPr lang="en-US" altLang="zh-TW"/>
              <a:t>Let’s go on the next topic  : project Quality &amp; HSE Management presentation.</a:t>
            </a:r>
          </a:p>
          <a:p>
            <a:r>
              <a:rPr lang="en-US" altLang="zh-TW"/>
              <a:t>To provide the Project product in compliance with Client requirements and on schedule handover to obtain customer satisfaction..</a:t>
            </a:r>
          </a:p>
          <a:p>
            <a:r>
              <a:rPr lang="en-US" altLang="zh-TW"/>
              <a:t>Also, to ensure all the project personnel and activities implemented in a safe condition</a:t>
            </a:r>
          </a:p>
          <a:p>
            <a:r>
              <a:rPr lang="en-US" altLang="zh-TW"/>
              <a:t>That’s so-called the Quality &amp; HSE management..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p:cNvSpPr>
            <a:spLocks noGrp="1" noRot="1" noChangeAspect="1" noTextEdit="1"/>
          </p:cNvSpPr>
          <p:nvPr>
            <p:ph type="sldImg"/>
          </p:nvPr>
        </p:nvSpPr>
        <p:spPr>
          <a:ln/>
        </p:spPr>
      </p:sp>
      <p:sp>
        <p:nvSpPr>
          <p:cNvPr id="20483" name="備忘稿版面配置區 2"/>
          <p:cNvSpPr>
            <a:spLocks noGrp="1"/>
          </p:cNvSpPr>
          <p:nvPr>
            <p:ph type="body" idx="1"/>
          </p:nvPr>
        </p:nvSpPr>
        <p:spPr>
          <a:noFill/>
          <a:ln/>
        </p:spPr>
        <p:txBody>
          <a:bodyPr/>
          <a:lstStyle/>
          <a:p>
            <a:r>
              <a:rPr lang="en-US" altLang="zh-TW" smtClean="0">
                <a:ea typeface="新細明體" charset="-120"/>
              </a:rPr>
              <a:t>Let’s go on next topic CTCI project Quality Management process.</a:t>
            </a:r>
          </a:p>
          <a:p>
            <a:r>
              <a:rPr lang="en-US" altLang="zh-TW" smtClean="0">
                <a:ea typeface="新細明體" charset="-120"/>
              </a:rPr>
              <a:t>CTCI project Quality Management process is implemented using PDCA cycle.</a:t>
            </a:r>
          </a:p>
          <a:p>
            <a:r>
              <a:rPr lang="en-US" altLang="zh-TW" smtClean="0">
                <a:ea typeface="新細明體" charset="-120"/>
              </a:rPr>
              <a:t>As you can see in the project beginning , we  have to establish project quality management system according to project quality documents  </a:t>
            </a:r>
          </a:p>
          <a:p>
            <a:r>
              <a:rPr lang="en-US" altLang="zh-TW" smtClean="0">
                <a:ea typeface="新細明體" charset="-120"/>
              </a:rPr>
              <a:t>For the EPCK quality control implementation must follow the said quality management system.</a:t>
            </a:r>
          </a:p>
          <a:p>
            <a:r>
              <a:rPr lang="en-US" altLang="zh-TW" smtClean="0">
                <a:ea typeface="新細明體" charset="-120"/>
              </a:rPr>
              <a:t>Then the project PQM and his taskforce have to monitor and manage the EPC operations are in compliance with the developed procedures.</a:t>
            </a:r>
          </a:p>
          <a:p>
            <a:r>
              <a:rPr lang="en-US" altLang="zh-TW" smtClean="0">
                <a:ea typeface="新細明體" charset="-120"/>
              </a:rPr>
              <a:t>Once Quality deficiencies was happened or finding by PQM during project execution, and PQM will issue the corrective action and ensure all deficiencies are improved in compliance with customer requirements.</a:t>
            </a:r>
          </a:p>
          <a:p>
            <a:r>
              <a:rPr lang="en-US" altLang="zh-TW" smtClean="0">
                <a:ea typeface="新細明體" charset="-120"/>
              </a:rPr>
              <a:t>All the project implementation corrective and preventive actions must be feedback to Corporate KM for Lessons-Learned. </a:t>
            </a:r>
          </a:p>
          <a:p>
            <a:endParaRPr lang="en-US" altLang="zh-TW" smtClean="0">
              <a:ea typeface="新細明體" charset="-120"/>
            </a:endParaRPr>
          </a:p>
        </p:txBody>
      </p:sp>
      <p:sp>
        <p:nvSpPr>
          <p:cNvPr id="20484" name="投影片編號版面配置區 3"/>
          <p:cNvSpPr>
            <a:spLocks noGrp="1"/>
          </p:cNvSpPr>
          <p:nvPr>
            <p:ph type="sldNum" sz="quarter" idx="5"/>
          </p:nvPr>
        </p:nvSpPr>
        <p:spPr>
          <a:noFill/>
        </p:spPr>
        <p:txBody>
          <a:bodyPr/>
          <a:lstStyle/>
          <a:p>
            <a:pPr defTabSz="946587"/>
            <a:fld id="{7313FD7B-38F2-4613-97F8-6D06EA1D6C13}" type="slidenum">
              <a:rPr lang="en-US" altLang="zh-TW" smtClean="0">
                <a:ea typeface="新細明體" charset="-120"/>
              </a:rPr>
              <a:pPr defTabSz="946587"/>
              <a:t>40</a:t>
            </a:fld>
            <a:endParaRPr lang="en-US" altLang="zh-TW" dirty="0" smtClean="0">
              <a:ea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60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 name="投影片編號版面配置區 4"/>
          <p:cNvSpPr>
            <a:spLocks noGrp="1"/>
          </p:cNvSpPr>
          <p:nvPr>
            <p:ph type="sldNum" sz="quarter" idx="5"/>
          </p:nvPr>
        </p:nvSpPr>
        <p:spPr/>
        <p:txBody>
          <a:bodyPr/>
          <a:lstStyle/>
          <a:p>
            <a:pPr>
              <a:defRPr/>
            </a:pPr>
            <a:fld id="{54BB5054-830E-452B-950E-F7694BFEB7F4}" type="slidenum">
              <a:rPr lang="zh-TW" altLang="en-US" smtClean="0"/>
              <a:pPr>
                <a:defRPr/>
              </a:pPr>
              <a:t>50</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7F33D380-F119-45B7-A426-671E8928595D}" type="slidenum">
              <a:rPr lang="en-US" altLang="zh-TW" smtClean="0"/>
              <a:pPr>
                <a:defRPr/>
              </a:pPr>
              <a:t>53</a:t>
            </a:fld>
            <a:endParaRPr lang="en-US" altLang="zh-TW" dirty="0"/>
          </a:p>
        </p:txBody>
      </p:sp>
    </p:spTree>
    <p:extLst>
      <p:ext uri="{BB962C8B-B14F-4D97-AF65-F5344CB8AC3E}">
        <p14:creationId xmlns="" xmlns:p14="http://schemas.microsoft.com/office/powerpoint/2010/main" val="128021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19378D4E-955D-473D-92B0-920173F19E74}" type="slidenum">
              <a:rPr lang="en-US" altLang="zh-TW" sz="1300"/>
              <a:pPr algn="r" defTabSz="954897"/>
              <a:t>56</a:t>
            </a:fld>
            <a:endParaRPr lang="en-US" altLang="zh-TW" sz="1300" dirty="0"/>
          </a:p>
        </p:txBody>
      </p:sp>
      <p:sp>
        <p:nvSpPr>
          <p:cNvPr id="10243"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DA1CF76D-4EBD-4C00-A994-A552E79A63BD}" type="slidenum">
              <a:rPr lang="en-US" altLang="zh-TW" sz="1300"/>
              <a:pPr algn="r" defTabSz="954897"/>
              <a:t>56</a:t>
            </a:fld>
            <a:endParaRPr lang="en-US" altLang="zh-TW" sz="1300" dirty="0"/>
          </a:p>
        </p:txBody>
      </p:sp>
      <p:sp>
        <p:nvSpPr>
          <p:cNvPr id="10244" name="Rectangle 2"/>
          <p:cNvSpPr>
            <a:spLocks noGrp="1" noRot="1" noChangeAspect="1" noChangeArrowheads="1" noTextEdit="1"/>
          </p:cNvSpPr>
          <p:nvPr>
            <p:ph type="sldImg"/>
          </p:nvPr>
        </p:nvSpPr>
        <p:spPr>
          <a:ln/>
        </p:spPr>
      </p:sp>
      <p:sp>
        <p:nvSpPr>
          <p:cNvPr id="10245" name="Rectangle 3"/>
          <p:cNvSpPr>
            <a:spLocks noGrp="1" noChangeArrowheads="1"/>
          </p:cNvSpPr>
          <p:nvPr>
            <p:ph type="body" idx="1"/>
          </p:nvPr>
        </p:nvSpPr>
        <p:spPr>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4022582" y="9722964"/>
            <a:ext cx="3078236" cy="510014"/>
          </a:xfrm>
          <a:noFill/>
        </p:spPr>
        <p:txBody>
          <a:bodyPr/>
          <a:lstStyle/>
          <a:p>
            <a:fld id="{FFC5F211-F744-4E1D-96DD-F03A5434C343}" type="slidenum">
              <a:rPr lang="en-US" altLang="zh-TW" smtClean="0">
                <a:ea typeface="新細明體" charset="-120"/>
              </a:rPr>
              <a:pPr/>
              <a:t>59</a:t>
            </a:fld>
            <a:endParaRPr lang="en-US" altLang="zh-TW" smtClean="0">
              <a:ea typeface="新細明體" charset="-120"/>
            </a:endParaRPr>
          </a:p>
        </p:txBody>
      </p:sp>
      <p:sp>
        <p:nvSpPr>
          <p:cNvPr id="8195"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59FAE571-3633-4C58-8575-6DF569731E76}" type="slidenum">
              <a:rPr lang="en-US" altLang="zh-TW" sz="1300"/>
              <a:pPr algn="r" defTabSz="954897"/>
              <a:t>59</a:t>
            </a:fld>
            <a:endParaRPr lang="en-US" altLang="zh-TW" sz="1300" dirty="0"/>
          </a:p>
        </p:txBody>
      </p:sp>
      <p:sp>
        <p:nvSpPr>
          <p:cNvPr id="8196" name="Rectangle 2"/>
          <p:cNvSpPr>
            <a:spLocks noGrp="1" noRot="1" noChangeAspect="1" noChangeArrowheads="1" noTextEdit="1"/>
          </p:cNvSpPr>
          <p:nvPr>
            <p:ph type="sldImg"/>
          </p:nvPr>
        </p:nvSpPr>
        <p:spPr>
          <a:ln/>
        </p:spPr>
      </p:sp>
      <p:sp>
        <p:nvSpPr>
          <p:cNvPr id="8197" name="Rectangle 3"/>
          <p:cNvSpPr>
            <a:spLocks noGrp="1" noChangeArrowheads="1"/>
          </p:cNvSpPr>
          <p:nvPr>
            <p:ph type="body" idx="1"/>
          </p:nvPr>
        </p:nvSpPr>
        <p:spPr>
          <a:noFill/>
          <a:ln/>
        </p:spPr>
        <p:txBody>
          <a:bodyPr/>
          <a:lstStyle/>
          <a:p>
            <a:pPr eaLnBrk="1" hangingPunct="1"/>
            <a:endParaRPr lang="zh-TW" altLang="zh-TW" smtClean="0">
              <a:ea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1C04E18C-7DFE-4696-88D6-E9D7BF9AAFBC}" type="slidenum">
              <a:rPr lang="en-US" altLang="zh-TW" sz="1300"/>
              <a:pPr algn="r" defTabSz="954897"/>
              <a:t>60</a:t>
            </a:fld>
            <a:endParaRPr lang="en-US" altLang="zh-TW" sz="1300" dirty="0"/>
          </a:p>
        </p:txBody>
      </p:sp>
      <p:sp>
        <p:nvSpPr>
          <p:cNvPr id="9219" name="Rectangle 7"/>
          <p:cNvSpPr txBox="1">
            <a:spLocks noGrp="1" noChangeArrowheads="1"/>
          </p:cNvSpPr>
          <p:nvPr/>
        </p:nvSpPr>
        <p:spPr bwMode="auto">
          <a:xfrm>
            <a:off x="4022582" y="9722964"/>
            <a:ext cx="3078236" cy="510014"/>
          </a:xfrm>
          <a:prstGeom prst="rect">
            <a:avLst/>
          </a:prstGeom>
          <a:noFill/>
          <a:ln w="9525">
            <a:noFill/>
            <a:miter lim="800000"/>
            <a:headEnd/>
            <a:tailEnd/>
          </a:ln>
        </p:spPr>
        <p:txBody>
          <a:bodyPr lIns="95440" tIns="47719" rIns="95440" bIns="47719" anchor="b"/>
          <a:lstStyle/>
          <a:p>
            <a:pPr algn="r" defTabSz="954897"/>
            <a:fld id="{A5CEF228-0432-4B6F-9255-500B5D0B8ED9}" type="slidenum">
              <a:rPr lang="en-US" altLang="zh-TW" sz="1300"/>
              <a:pPr algn="r" defTabSz="954897"/>
              <a:t>60</a:t>
            </a:fld>
            <a:endParaRPr lang="en-US" altLang="zh-TW" sz="1300" dirty="0"/>
          </a:p>
        </p:txBody>
      </p:sp>
      <p:sp>
        <p:nvSpPr>
          <p:cNvPr id="9220" name="Rectangle 2"/>
          <p:cNvSpPr>
            <a:spLocks noGrp="1" noRot="1" noChangeAspect="1" noChangeArrowheads="1" noTextEdit="1"/>
          </p:cNvSpPr>
          <p:nvPr>
            <p:ph type="sldImg"/>
          </p:nvPr>
        </p:nvSpPr>
        <p:spPr>
          <a:ln/>
        </p:spPr>
      </p:sp>
      <p:sp>
        <p:nvSpPr>
          <p:cNvPr id="9221" name="Rectangle 3"/>
          <p:cNvSpPr>
            <a:spLocks noGrp="1" noChangeArrowheads="1"/>
          </p:cNvSpPr>
          <p:nvPr>
            <p:ph type="body" idx="1"/>
          </p:nvPr>
        </p:nvSpPr>
        <p:spPr>
          <a:noFill/>
          <a:ln/>
        </p:spPr>
        <p:txBody>
          <a:bodyPr/>
          <a:lstStyle/>
          <a:p>
            <a:pPr eaLnBrk="1" hangingPunct="1"/>
            <a:endParaRPr lang="zh-TW" altLang="zh-TW" smtClean="0">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060700" y="147638"/>
            <a:ext cx="11747500" cy="3648075"/>
            <a:chOff x="-1928" y="189"/>
            <a:chExt cx="7400" cy="2298"/>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p:spPr>
          <p:txBody>
            <a:bodyPr/>
            <a:lstStyle/>
            <a:p>
              <a:endParaRPr lang="zh-TW" altLang="en-US"/>
            </a:p>
          </p:txBody>
        </p:sp>
        <p:sp>
          <p:nvSpPr>
            <p:cNvPr id="6" name="AutoShape 4"/>
            <p:cNvSpPr>
              <a:spLocks noChangeArrowheads="1"/>
            </p:cNvSpPr>
            <p:nvPr/>
          </p:nvSpPr>
          <p:spPr bwMode="auto">
            <a:xfrm>
              <a:off x="-1338" y="680"/>
              <a:ext cx="1894" cy="180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97 w 64000"/>
                <a:gd name="T28" fmla="*/ -29645 h 64000"/>
                <a:gd name="T29" fmla="*/ 44097 w 64000"/>
                <a:gd name="T30" fmla="*/ 29645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endParaRPr lang="zh-TW" altLang="en-US"/>
            </a:p>
          </p:txBody>
        </p:sp>
        <p:sp>
          <p:nvSpPr>
            <p:cNvPr id="7" name="AutoShape 5"/>
            <p:cNvSpPr>
              <a:spLocks noChangeArrowheads="1"/>
            </p:cNvSpPr>
            <p:nvPr/>
          </p:nvSpPr>
          <p:spPr bwMode="auto">
            <a:xfrm>
              <a:off x="-1928" y="189"/>
              <a:ext cx="2404" cy="2081"/>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82 w 64000"/>
                <a:gd name="T28" fmla="*/ -25772 h 64000"/>
                <a:gd name="T29" fmla="*/ 50982 w 64000"/>
                <a:gd name="T30" fmla="*/ 2577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endParaRPr lang="zh-TW" altLang="en-US"/>
            </a:p>
          </p:txBody>
        </p:sp>
      </p:grpSp>
      <p:sp>
        <p:nvSpPr>
          <p:cNvPr id="197638" name="Rectangle 6"/>
          <p:cNvSpPr>
            <a:spLocks noGrp="1" noChangeArrowheads="1"/>
          </p:cNvSpPr>
          <p:nvPr>
            <p:ph type="ctrTitle"/>
          </p:nvPr>
        </p:nvSpPr>
        <p:spPr>
          <a:xfrm>
            <a:off x="1443038" y="985838"/>
            <a:ext cx="7239000" cy="1444625"/>
          </a:xfrm>
        </p:spPr>
        <p:txBody>
          <a:bodyPr/>
          <a:lstStyle>
            <a:lvl1pPr>
              <a:defRPr sz="3600">
                <a:latin typeface="Verdana" pitchFamily="34" charset="0"/>
              </a:defRPr>
            </a:lvl1pPr>
          </a:lstStyle>
          <a:p>
            <a:r>
              <a:rPr lang="zh-TW" altLang="en-US"/>
              <a:t>按一下以編輯母片標題樣式</a:t>
            </a:r>
          </a:p>
        </p:txBody>
      </p:sp>
      <p:sp>
        <p:nvSpPr>
          <p:cNvPr id="197639"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zh-TW" altLang="en-US"/>
              <a:t>按一下以編輯母片副標題樣式</a:t>
            </a:r>
          </a:p>
        </p:txBody>
      </p:sp>
      <p:sp>
        <p:nvSpPr>
          <p:cNvPr id="8" name="Rectangle 8"/>
          <p:cNvSpPr>
            <a:spLocks noGrp="1" noChangeArrowheads="1"/>
          </p:cNvSpPr>
          <p:nvPr>
            <p:ph type="dt" sz="half" idx="10"/>
          </p:nvPr>
        </p:nvSpPr>
        <p:spPr/>
        <p:txBody>
          <a:bodyPr/>
          <a:lstStyle>
            <a:lvl1pPr>
              <a:defRPr/>
            </a:lvl1pPr>
          </a:lstStyle>
          <a:p>
            <a:pPr>
              <a:defRPr/>
            </a:pPr>
            <a:endParaRPr lang="en-US" altLang="zh-TW"/>
          </a:p>
        </p:txBody>
      </p:sp>
      <p:sp>
        <p:nvSpPr>
          <p:cNvPr id="9" name="Rectangle 9"/>
          <p:cNvSpPr>
            <a:spLocks noGrp="1" noChangeArrowheads="1"/>
          </p:cNvSpPr>
          <p:nvPr>
            <p:ph type="ftr" sz="quarter" idx="11"/>
          </p:nvPr>
        </p:nvSpPr>
        <p:spPr/>
        <p:txBody>
          <a:bodyPr/>
          <a:lstStyle>
            <a:lvl1pPr>
              <a:defRPr/>
            </a:lvl1pPr>
          </a:lstStyle>
          <a:p>
            <a:pPr>
              <a:defRPr/>
            </a:pPr>
            <a:endParaRPr lang="en-US" altLang="zh-TW"/>
          </a:p>
        </p:txBody>
      </p:sp>
      <p:sp>
        <p:nvSpPr>
          <p:cNvPr id="11"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6413" y="630238"/>
            <a:ext cx="1827212" cy="53117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370013" y="630238"/>
            <a:ext cx="5334000" cy="53117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1357290" y="714356"/>
            <a:ext cx="7313612" cy="642934"/>
          </a:xfrm>
        </p:spPr>
        <p:txBody>
          <a:body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9" name="Rectangle 8"/>
          <p:cNvSpPr>
            <a:spLocks noGrp="1" noChangeArrowheads="1"/>
          </p:cNvSpPr>
          <p:nvPr>
            <p:ph type="dt" sz="half" idx="10"/>
          </p:nvPr>
        </p:nvSpPr>
        <p:spPr/>
        <p:txBody>
          <a:bodyPr/>
          <a:lstStyle>
            <a:lvl1pPr>
              <a:defRPr/>
            </a:lvl1pPr>
          </a:lstStyle>
          <a:p>
            <a:pPr>
              <a:defRPr/>
            </a:pPr>
            <a:endParaRPr lang="en-US" altLang="zh-TW" dirty="0"/>
          </a:p>
        </p:txBody>
      </p:sp>
      <p:sp>
        <p:nvSpPr>
          <p:cNvPr id="10" name="Rectangle 9"/>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357290" y="428604"/>
            <a:ext cx="7313612" cy="642942"/>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370013" y="2133600"/>
            <a:ext cx="3579812" cy="3808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02225" y="2133600"/>
            <a:ext cx="3581400" cy="3808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10"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4" name="Rectangle 6"/>
          <p:cNvSpPr>
            <a:spLocks noGrp="1" noChangeArrowheads="1"/>
          </p:cNvSpPr>
          <p:nvPr>
            <p:ph type="title"/>
          </p:nvPr>
        </p:nvSpPr>
        <p:spPr bwMode="auto">
          <a:xfrm>
            <a:off x="1357313" y="428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dirty="0" smtClean="0"/>
              <a:t>按一下以編輯母片標題樣式</a:t>
            </a:r>
          </a:p>
        </p:txBody>
      </p:sp>
      <p:grpSp>
        <p:nvGrpSpPr>
          <p:cNvPr id="1027" name="Group 2"/>
          <p:cNvGrpSpPr>
            <a:grpSpLocks/>
          </p:cNvGrpSpPr>
          <p:nvPr/>
        </p:nvGrpSpPr>
        <p:grpSpPr bwMode="auto">
          <a:xfrm>
            <a:off x="-3154363" y="28575"/>
            <a:ext cx="11512551" cy="3694113"/>
            <a:chOff x="-2099" y="47"/>
            <a:chExt cx="7252" cy="2327"/>
          </a:xfrm>
        </p:grpSpPr>
        <p:sp>
          <p:nvSpPr>
            <p:cNvPr id="1034" name="AutoShape 3"/>
            <p:cNvSpPr>
              <a:spLocks noChangeArrowheads="1"/>
            </p:cNvSpPr>
            <p:nvPr/>
          </p:nvSpPr>
          <p:spPr bwMode="auto">
            <a:xfrm>
              <a:off x="-2099" y="406"/>
              <a:ext cx="2540"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3 w 64000"/>
                <a:gd name="T28" fmla="*/ -26244 h 64000"/>
                <a:gd name="T29" fmla="*/ 50293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endParaRPr lang="zh-TW" altLang="en-US"/>
            </a:p>
          </p:txBody>
        </p:sp>
        <p:sp>
          <p:nvSpPr>
            <p:cNvPr id="1035" name="AutoShape 4"/>
            <p:cNvSpPr>
              <a:spLocks noChangeArrowheads="1"/>
            </p:cNvSpPr>
            <p:nvPr/>
          </p:nvSpPr>
          <p:spPr bwMode="auto">
            <a:xfrm>
              <a:off x="-1632" y="47"/>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endParaRPr lang="zh-TW" altLang="en-US"/>
            </a:p>
          </p:txBody>
        </p:sp>
        <p:sp>
          <p:nvSpPr>
            <p:cNvPr id="1036" name="Line 5"/>
            <p:cNvSpPr>
              <a:spLocks noChangeShapeType="1"/>
            </p:cNvSpPr>
            <p:nvPr/>
          </p:nvSpPr>
          <p:spPr bwMode="auto">
            <a:xfrm>
              <a:off x="545" y="693"/>
              <a:ext cx="4608" cy="0"/>
            </a:xfrm>
            <a:prstGeom prst="line">
              <a:avLst/>
            </a:prstGeom>
            <a:noFill/>
            <a:ln w="12700">
              <a:solidFill>
                <a:schemeClr val="tx1"/>
              </a:solidFill>
              <a:round/>
              <a:headEnd/>
              <a:tailEnd/>
            </a:ln>
          </p:spPr>
          <p:txBody>
            <a:bodyPr/>
            <a:lstStyle/>
            <a:p>
              <a:endParaRPr lang="zh-TW" altLang="en-US"/>
            </a:p>
          </p:txBody>
        </p:sp>
      </p:grpSp>
      <p:sp>
        <p:nvSpPr>
          <p:cNvPr id="196615" name="Rectangle 7"/>
          <p:cNvSpPr>
            <a:spLocks noGrp="1" noChangeArrowheads="1"/>
          </p:cNvSpPr>
          <p:nvPr>
            <p:ph type="body" idx="1"/>
          </p:nvPr>
        </p:nvSpPr>
        <p:spPr bwMode="auto">
          <a:xfrm>
            <a:off x="1370013" y="2133600"/>
            <a:ext cx="7313612" cy="3808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9661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a typeface="新細明體" pitchFamily="18" charset="-120"/>
              </a:defRPr>
            </a:lvl1pPr>
          </a:lstStyle>
          <a:p>
            <a:pPr>
              <a:defRPr/>
            </a:pPr>
            <a:endParaRPr lang="en-US" altLang="zh-TW"/>
          </a:p>
        </p:txBody>
      </p:sp>
      <p:sp>
        <p:nvSpPr>
          <p:cNvPr id="19661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a:defRPr/>
            </a:pPr>
            <a:endParaRPr lang="en-US" altLang="zh-TW" dirty="0"/>
          </a:p>
        </p:txBody>
      </p:sp>
      <p:sp>
        <p:nvSpPr>
          <p:cNvPr id="11" name="Rectangle 9"/>
          <p:cNvSpPr txBox="1">
            <a:spLocks noChangeArrowheads="1"/>
          </p:cNvSpPr>
          <p:nvPr userDrawn="1"/>
        </p:nvSpPr>
        <p:spPr bwMode="auto">
          <a:xfrm>
            <a:off x="7236296"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
        <p:nvSpPr>
          <p:cNvPr id="12" name="Rectangle 9"/>
          <p:cNvSpPr txBox="1">
            <a:spLocks noChangeArrowheads="1"/>
          </p:cNvSpPr>
          <p:nvPr userDrawn="1"/>
        </p:nvSpPr>
        <p:spPr bwMode="auto">
          <a:xfrm>
            <a:off x="7308304" y="6248400"/>
            <a:ext cx="145544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a typeface="新細明體" pitchFamily="18"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C767AE-87FC-4FAC-8B92-776086F5B7B3}" type="slidenum">
              <a:rPr kumimoji="0" lang="en-US" altLang="zh-TW" sz="1000" b="0" i="0" u="none" strike="noStrike" kern="1200" cap="none" spc="0" normalizeH="0" baseline="0" noProof="0" smtClean="0">
                <a:ln>
                  <a:noFill/>
                </a:ln>
                <a:solidFill>
                  <a:schemeClr val="tx1"/>
                </a:solidFill>
                <a:effectLst/>
                <a:uLnTx/>
                <a:uFillTx/>
                <a:latin typeface="Verdan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1000" b="0" i="0" u="none" strike="noStrike" kern="1200" cap="none" spc="0" normalizeH="0" baseline="0" noProof="0" dirty="0">
              <a:ln>
                <a:noFill/>
              </a:ln>
              <a:solidFill>
                <a:schemeClr val="tx1"/>
              </a:solidFill>
              <a:effectLst/>
              <a:uLnTx/>
              <a:uFillTx/>
              <a:latin typeface="Verdana" pitchFamily="34" charset="0"/>
              <a:ea typeface="新細明體" pitchFamily="18" charset="-120"/>
              <a:cs typeface="+mn-cs"/>
            </a:endParaRPr>
          </a:p>
        </p:txBody>
      </p:sp>
    </p:spTree>
  </p:cSld>
  <p:clrMap bg1="lt1" tx1="dk1" bg2="lt2" tx2="dk2" accent1="accent1" accent2="accent2" accent3="accent3" accent4="accent4" accent5="accent5" accent6="accent6" hlink="hlink" folHlink="folHlink"/>
  <p:sldLayoutIdLst>
    <p:sldLayoutId id="2147484215" r:id="rId1"/>
    <p:sldLayoutId id="2147484216"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2pPr>
      <a:lvl3pPr algn="l" rtl="0" eaLnBrk="0" fontAlgn="base" hangingPunct="0">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3pPr>
      <a:lvl4pPr algn="l" rtl="0" eaLnBrk="0" fontAlgn="base" hangingPunct="0">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4pPr>
      <a:lvl5pPr algn="l" rtl="0" eaLnBrk="0" fontAlgn="base" hangingPunct="0">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5pPr>
      <a:lvl6pPr marL="457200" algn="l" rtl="0" fontAlgn="base">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6pPr>
      <a:lvl7pPr marL="914400" algn="l" rtl="0" fontAlgn="base">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7pPr>
      <a:lvl8pPr marL="1371600" algn="l" rtl="0" fontAlgn="base">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8pPr>
      <a:lvl9pPr marL="1828800" algn="l" rtl="0" fontAlgn="base">
        <a:spcBef>
          <a:spcPct val="0"/>
        </a:spcBef>
        <a:spcAft>
          <a:spcPct val="0"/>
        </a:spcAft>
        <a:defRPr kumimoji="1" sz="3200" b="1">
          <a:solidFill>
            <a:schemeClr val="tx2"/>
          </a:solidFill>
          <a:effectLst>
            <a:outerShdw blurRad="38100" dist="38100" dir="2700000" algn="tl">
              <a:srgbClr val="C0C0C0"/>
            </a:outerShdw>
          </a:effectLst>
          <a:latin typeface="Arial" charset="0"/>
          <a:ea typeface="新細明體" pitchFamily="18" charset="-120"/>
        </a:defRPr>
      </a:lvl9pPr>
    </p:titleStyle>
    <p:bodyStyle>
      <a:lvl1pPr marL="342900" indent="-342900" algn="l" rtl="0" eaLnBrk="0" fontAlgn="base" hangingPunct="0">
        <a:spcBef>
          <a:spcPct val="20000"/>
        </a:spcBef>
        <a:spcAft>
          <a:spcPct val="20000"/>
        </a:spcAft>
        <a:buClr>
          <a:schemeClr val="tx2"/>
        </a:buClr>
        <a:buSzPct val="70000"/>
        <a:buFont typeface="Wingdings" pitchFamily="2" charset="2"/>
        <a:buChar char="¡"/>
        <a:defRPr kumimoji="1" sz="2800" b="1">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kumimoji="1">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kumimoji="1" sz="1600">
          <a:solidFill>
            <a:schemeClr val="tx1"/>
          </a:solidFill>
          <a:latin typeface="+mn-lt"/>
          <a:ea typeface="+mn-ea"/>
        </a:defRPr>
      </a:lvl5pPr>
      <a:lvl6pPr marL="2514600" indent="-228600" algn="l" rtl="0" fontAlgn="base">
        <a:spcBef>
          <a:spcPct val="20000"/>
        </a:spcBef>
        <a:spcAft>
          <a:spcPct val="0"/>
        </a:spcAft>
        <a:buClr>
          <a:schemeClr val="tx2"/>
        </a:buClr>
        <a:buSzPct val="60000"/>
        <a:buFont typeface="Wingdings" pitchFamily="2" charset="2"/>
        <a:buChar char="¡"/>
        <a:defRPr kumimoji="1" sz="1600">
          <a:solidFill>
            <a:schemeClr val="tx1"/>
          </a:solidFill>
          <a:latin typeface="+mn-lt"/>
          <a:ea typeface="+mn-ea"/>
        </a:defRPr>
      </a:lvl6pPr>
      <a:lvl7pPr marL="2971800" indent="-228600" algn="l" rtl="0" fontAlgn="base">
        <a:spcBef>
          <a:spcPct val="20000"/>
        </a:spcBef>
        <a:spcAft>
          <a:spcPct val="0"/>
        </a:spcAft>
        <a:buClr>
          <a:schemeClr val="tx2"/>
        </a:buClr>
        <a:buSzPct val="60000"/>
        <a:buFont typeface="Wingdings" pitchFamily="2" charset="2"/>
        <a:buChar char="¡"/>
        <a:defRPr kumimoji="1" sz="1600">
          <a:solidFill>
            <a:schemeClr val="tx1"/>
          </a:solidFill>
          <a:latin typeface="+mn-lt"/>
          <a:ea typeface="+mn-ea"/>
        </a:defRPr>
      </a:lvl7pPr>
      <a:lvl8pPr marL="3429000" indent="-228600" algn="l" rtl="0" fontAlgn="base">
        <a:spcBef>
          <a:spcPct val="20000"/>
        </a:spcBef>
        <a:spcAft>
          <a:spcPct val="0"/>
        </a:spcAft>
        <a:buClr>
          <a:schemeClr val="tx2"/>
        </a:buClr>
        <a:buSzPct val="60000"/>
        <a:buFont typeface="Wingdings" pitchFamily="2" charset="2"/>
        <a:buChar char="¡"/>
        <a:defRPr kumimoji="1" sz="1600">
          <a:solidFill>
            <a:schemeClr val="tx1"/>
          </a:solidFill>
          <a:latin typeface="+mn-lt"/>
          <a:ea typeface="+mn-ea"/>
        </a:defRPr>
      </a:lvl8pPr>
      <a:lvl9pPr marL="3886200" indent="-228600" algn="l" rtl="0" fontAlgn="base">
        <a:spcBef>
          <a:spcPct val="20000"/>
        </a:spcBef>
        <a:spcAft>
          <a:spcPct val="0"/>
        </a:spcAft>
        <a:buClr>
          <a:schemeClr val="tx2"/>
        </a:buClr>
        <a:buSzPct val="60000"/>
        <a:buFont typeface="Wingdings" pitchFamily="2" charset="2"/>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gif"/><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image" Target="../media/image8.wmf"/><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file:///D:\5.%20&#21697;&#31649;&#21450;&#20844;&#21496;&#30456;&#38364;&#31777;&#22577;&#36039;&#26009;\&#32147;&#28639;&#37096;&#31777;&#22577;\&#26448;&#26009;&#39006;&#24288;&#21830;&#25991;&#20214;&#23529;&#26597;.xlsx" TargetMode="External"/><Relationship Id="rId3" Type="http://schemas.openxmlformats.org/officeDocument/2006/relationships/oleObject" Target="../embeddings/oleObject2.bin"/><Relationship Id="rId7" Type="http://schemas.openxmlformats.org/officeDocument/2006/relationships/hyperlink" Target="file:///D:\5.%20&#21697;&#31649;&#21450;&#20844;&#21496;&#30456;&#38364;&#31777;&#22577;&#36039;&#26009;\&#32147;&#28639;&#37096;&#31777;&#22577;\&#35373;&#20633;&#39006;&#24288;&#21830;&#25991;&#20214;&#23529;&#26597;.xlsx"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file:///D:\5.%20&#21697;&#31649;&#21450;&#20844;&#21496;&#30456;&#38364;&#31777;&#22577;&#36039;&#26009;\&#32147;&#28639;&#37096;&#31777;&#22577;\QVD%20&#25991;&#20214;.xlsx" TargetMode="Externa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85.jpe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11.jpeg"/><Relationship Id="rId7" Type="http://schemas.openxmlformats.org/officeDocument/2006/relationships/image" Target="../media/image6.gi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12.jpeg"/><Relationship Id="rId9" Type="http://schemas.openxmlformats.org/officeDocument/2006/relationships/chart" Target="../charts/char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600" y="1484784"/>
            <a:ext cx="7956376" cy="801663"/>
          </a:xfrm>
        </p:spPr>
        <p:txBody>
          <a:bodyPr/>
          <a:lstStyle/>
          <a:p>
            <a:pPr eaLnBrk="1" hangingPunct="1">
              <a:defRPr/>
            </a:pPr>
            <a:r>
              <a:rPr lang="zh-TW" altLang="en-US" dirty="0" smtClean="0">
                <a:latin typeface="微軟正黑體" pitchFamily="34" charset="-120"/>
                <a:ea typeface="微軟正黑體" pitchFamily="34" charset="-120"/>
                <a:cs typeface="Tahoma" pitchFamily="34" charset="0"/>
              </a:rPr>
              <a:t>工程施工品質管理暨工程查核經驗分享</a:t>
            </a:r>
            <a:endParaRPr lang="en-US" altLang="zh-TW" dirty="0" smtClean="0">
              <a:latin typeface="微軟正黑體" pitchFamily="34" charset="-120"/>
              <a:ea typeface="微軟正黑體" pitchFamily="34" charset="-120"/>
              <a:cs typeface="Tahoma" pitchFamily="34" charset="0"/>
            </a:endParaRPr>
          </a:p>
        </p:txBody>
      </p:sp>
      <p:sp>
        <p:nvSpPr>
          <p:cNvPr id="6" name="文字方塊 5"/>
          <p:cNvSpPr txBox="1"/>
          <p:nvPr/>
        </p:nvSpPr>
        <p:spPr>
          <a:xfrm>
            <a:off x="1043608" y="2924944"/>
            <a:ext cx="3512500" cy="1138773"/>
          </a:xfrm>
          <a:prstGeom prst="rect">
            <a:avLst/>
          </a:prstGeom>
          <a:noFill/>
        </p:spPr>
        <p:txBody>
          <a:bodyPr wrap="none" rtlCol="0">
            <a:spAutoFit/>
          </a:bodyPr>
          <a:lstStyle/>
          <a:p>
            <a:pPr>
              <a:spcBef>
                <a:spcPts val="1800"/>
              </a:spcBef>
              <a:spcAft>
                <a:spcPts val="600"/>
              </a:spcAft>
              <a:defRPr/>
            </a:pPr>
            <a:r>
              <a:rPr lang="zh-TW" altLang="en-US" sz="2400" dirty="0" smtClean="0">
                <a:solidFill>
                  <a:srgbClr val="0033CC"/>
                </a:solidFill>
                <a:latin typeface="微軟正黑體" pitchFamily="34" charset="-120"/>
                <a:ea typeface="微軟正黑體" pitchFamily="34" charset="-120"/>
                <a:cs typeface="Arial Unicode MS" pitchFamily="34" charset="-120"/>
              </a:rPr>
              <a:t> </a:t>
            </a:r>
            <a:r>
              <a:rPr lang="zh-TW" altLang="en-US" sz="2400" b="1" dirty="0" smtClean="0">
                <a:solidFill>
                  <a:srgbClr val="0033CC"/>
                </a:solidFill>
                <a:latin typeface="微軟正黑體" pitchFamily="34" charset="-120"/>
                <a:ea typeface="微軟正黑體" pitchFamily="34" charset="-120"/>
                <a:cs typeface="Arial Unicode MS" pitchFamily="34" charset="-120"/>
              </a:rPr>
              <a:t>主講人： 江秀丹</a:t>
            </a:r>
            <a:endParaRPr lang="en-US" altLang="zh-TW" sz="2400" b="1" dirty="0" smtClean="0">
              <a:solidFill>
                <a:srgbClr val="0033CC"/>
              </a:solidFill>
              <a:latin typeface="微軟正黑體" pitchFamily="34" charset="-120"/>
              <a:ea typeface="微軟正黑體" pitchFamily="34" charset="-120"/>
              <a:cs typeface="Arial Unicode MS" pitchFamily="34" charset="-120"/>
            </a:endParaRPr>
          </a:p>
          <a:p>
            <a:pPr>
              <a:spcBef>
                <a:spcPts val="1800"/>
              </a:spcBef>
              <a:spcAft>
                <a:spcPts val="600"/>
              </a:spcAft>
              <a:defRPr/>
            </a:pPr>
            <a:r>
              <a:rPr lang="zh-TW" altLang="en-US" sz="2400" b="1" dirty="0" smtClean="0">
                <a:solidFill>
                  <a:srgbClr val="0033CC"/>
                </a:solidFill>
                <a:latin typeface="微軟正黑體" pitchFamily="34" charset="-120"/>
                <a:ea typeface="微軟正黑體" pitchFamily="34" charset="-120"/>
                <a:cs typeface="Arial Unicode MS" pitchFamily="34" charset="-120"/>
              </a:rPr>
              <a:t> 日    期：</a:t>
            </a:r>
            <a:r>
              <a:rPr lang="en-US" altLang="zh-TW" sz="2400" b="1" dirty="0" smtClean="0">
                <a:solidFill>
                  <a:srgbClr val="0033CC"/>
                </a:solidFill>
                <a:latin typeface="微軟正黑體" pitchFamily="34" charset="-120"/>
                <a:ea typeface="微軟正黑體" pitchFamily="34" charset="-120"/>
                <a:cs typeface="Arial Unicode MS" pitchFamily="34" charset="-120"/>
              </a:rPr>
              <a:t>103</a:t>
            </a:r>
            <a:r>
              <a:rPr lang="zh-TW" altLang="en-US" sz="2400" b="1" dirty="0" smtClean="0">
                <a:solidFill>
                  <a:srgbClr val="0033CC"/>
                </a:solidFill>
                <a:latin typeface="微軟正黑體" pitchFamily="34" charset="-120"/>
                <a:ea typeface="微軟正黑體" pitchFamily="34" charset="-120"/>
                <a:cs typeface="Arial Unicode MS" pitchFamily="34" charset="-120"/>
              </a:rPr>
              <a:t>年</a:t>
            </a:r>
            <a:r>
              <a:rPr lang="en-US" altLang="zh-TW" sz="2400" b="1" dirty="0" smtClean="0">
                <a:solidFill>
                  <a:srgbClr val="0033CC"/>
                </a:solidFill>
                <a:latin typeface="微軟正黑體" pitchFamily="34" charset="-120"/>
                <a:ea typeface="微軟正黑體" pitchFamily="34" charset="-120"/>
                <a:cs typeface="Arial Unicode MS" pitchFamily="34" charset="-120"/>
              </a:rPr>
              <a:t>9</a:t>
            </a:r>
            <a:r>
              <a:rPr lang="zh-TW" altLang="en-US" sz="2400" b="1" dirty="0" smtClean="0">
                <a:solidFill>
                  <a:srgbClr val="0033CC"/>
                </a:solidFill>
                <a:latin typeface="微軟正黑體" pitchFamily="34" charset="-120"/>
                <a:ea typeface="微軟正黑體" pitchFamily="34" charset="-120"/>
                <a:cs typeface="Arial Unicode MS" pitchFamily="34" charset="-120"/>
              </a:rPr>
              <a:t>月</a:t>
            </a:r>
            <a:r>
              <a:rPr lang="en-US" altLang="zh-TW" sz="2400" b="1" dirty="0" smtClean="0">
                <a:solidFill>
                  <a:srgbClr val="0033CC"/>
                </a:solidFill>
                <a:latin typeface="微軟正黑體" pitchFamily="34" charset="-120"/>
                <a:ea typeface="微軟正黑體" pitchFamily="34" charset="-120"/>
                <a:cs typeface="Arial Unicode MS" pitchFamily="34" charset="-120"/>
              </a:rPr>
              <a:t>11</a:t>
            </a:r>
            <a:r>
              <a:rPr lang="zh-TW" altLang="en-US" sz="2400" b="1" dirty="0" smtClean="0">
                <a:solidFill>
                  <a:srgbClr val="0033CC"/>
                </a:solidFill>
                <a:latin typeface="微軟正黑體" pitchFamily="34" charset="-120"/>
                <a:ea typeface="微軟正黑體" pitchFamily="34" charset="-120"/>
                <a:cs typeface="Arial Unicode MS" pitchFamily="34" charset="-120"/>
              </a:rPr>
              <a:t>日</a:t>
            </a:r>
            <a:endParaRPr lang="zh-TW" altLang="en-US" sz="24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259632" y="1124744"/>
            <a:ext cx="5472608" cy="412934"/>
          </a:xfrm>
          <a:prstGeom prst="rect">
            <a:avLst/>
          </a:prstGeom>
        </p:spPr>
        <p:txBody>
          <a:bodyPr wrap="square">
            <a:spAutoFit/>
          </a:bodyPr>
          <a:lstStyle/>
          <a:p>
            <a:pPr marL="342900" indent="-257175" eaLnBrk="0" hangingPunct="0">
              <a:lnSpc>
                <a:spcPts val="2500"/>
              </a:lnSpc>
              <a:spcBef>
                <a:spcPts val="1200"/>
              </a:spcBef>
              <a:buClr>
                <a:schemeClr val="tx2"/>
              </a:buClr>
              <a:buSzPct val="75000"/>
              <a:buNone/>
              <a:defRPr/>
            </a:pPr>
            <a:r>
              <a:rPr lang="en-US" altLang="zh-TW" sz="2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ISO 9004--</a:t>
            </a:r>
            <a:r>
              <a:rPr lang="zh-TW" altLang="en-US" sz="2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品質成本概念    </a:t>
            </a:r>
            <a:r>
              <a:rPr lang="en-US" altLang="zh-TW" sz="1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(3/3)</a:t>
            </a:r>
          </a:p>
        </p:txBody>
      </p:sp>
      <p:sp>
        <p:nvSpPr>
          <p:cNvPr id="22" name="Rectangle 2"/>
          <p:cNvSpPr txBox="1">
            <a:spLocks noChangeArrowheads="1"/>
          </p:cNvSpPr>
          <p:nvPr/>
        </p:nvSpPr>
        <p:spPr bwMode="auto">
          <a:xfrm>
            <a:off x="0" y="0"/>
            <a:ext cx="9144000"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a:solidFill>
                  <a:schemeClr val="accent1">
                    <a:lumMod val="50000"/>
                  </a:schemeClr>
                </a:solidFill>
                <a:latin typeface="微軟正黑體" pitchFamily="34" charset="-120"/>
                <a:ea typeface="微軟正黑體" pitchFamily="34" charset="-120"/>
              </a:rPr>
              <a:t>品質成本管理</a:t>
            </a:r>
            <a:r>
              <a:rPr lang="en-US" altLang="zh-TW" sz="2000" b="1" dirty="0" smtClean="0">
                <a:solidFill>
                  <a:schemeClr val="accent1">
                    <a:lumMod val="50000"/>
                  </a:schemeClr>
                </a:solidFill>
                <a:latin typeface="微軟正黑體" pitchFamily="34" charset="-120"/>
                <a:ea typeface="微軟正黑體" pitchFamily="34" charset="-120"/>
              </a:rPr>
              <a:t>---</a:t>
            </a:r>
            <a:endParaRPr lang="en-US" altLang="zh-TW" sz="2000" b="1" dirty="0">
              <a:solidFill>
                <a:schemeClr val="accent1">
                  <a:lumMod val="50000"/>
                </a:schemeClr>
              </a:solidFill>
              <a:latin typeface="微軟正黑體" pitchFamily="34" charset="-120"/>
              <a:ea typeface="微軟正黑體" pitchFamily="34" charset="-120"/>
            </a:endParaRPr>
          </a:p>
        </p:txBody>
      </p:sp>
      <p:sp>
        <p:nvSpPr>
          <p:cNvPr id="23"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31" name="群組 30"/>
          <p:cNvGrpSpPr/>
          <p:nvPr/>
        </p:nvGrpSpPr>
        <p:grpSpPr>
          <a:xfrm>
            <a:off x="3131840" y="2636912"/>
            <a:ext cx="5760640" cy="4005064"/>
            <a:chOff x="2915816" y="1772816"/>
            <a:chExt cx="5832648" cy="4869160"/>
          </a:xfrm>
        </p:grpSpPr>
        <p:grpSp>
          <p:nvGrpSpPr>
            <p:cNvPr id="12" name="群組 11"/>
            <p:cNvGrpSpPr/>
            <p:nvPr/>
          </p:nvGrpSpPr>
          <p:grpSpPr>
            <a:xfrm>
              <a:off x="4283968" y="4149080"/>
              <a:ext cx="2016224" cy="1512168"/>
              <a:chOff x="539552" y="2132856"/>
              <a:chExt cx="2016224" cy="1512168"/>
            </a:xfrm>
          </p:grpSpPr>
          <p:pic>
            <p:nvPicPr>
              <p:cNvPr id="6" name="圖片 5"/>
              <p:cNvPicPr>
                <a:picLocks noChangeAspect="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539552" y="2132856"/>
                <a:ext cx="2016224" cy="1512168"/>
              </a:xfrm>
              <a:prstGeom prst="rect">
                <a:avLst/>
              </a:prstGeom>
              <a:noFill/>
              <a:ln>
                <a:noFill/>
              </a:ln>
            </p:spPr>
          </p:pic>
          <p:sp>
            <p:nvSpPr>
              <p:cNvPr id="8" name="文字方塊 7"/>
              <p:cNvSpPr txBox="1"/>
              <p:nvPr/>
            </p:nvSpPr>
            <p:spPr>
              <a:xfrm>
                <a:off x="611560" y="2348880"/>
                <a:ext cx="1800200" cy="954107"/>
              </a:xfrm>
              <a:prstGeom prst="rect">
                <a:avLst/>
              </a:prstGeom>
              <a:noFill/>
            </p:spPr>
            <p:txBody>
              <a:bodyPr wrap="square" rtlCol="0">
                <a:spAutoFit/>
              </a:bodyPr>
              <a:lstStyle/>
              <a:p>
                <a:pPr algn="ctr"/>
                <a:r>
                  <a:rPr lang="zh-TW" altLang="en-US" sz="2800" b="1" dirty="0" smtClean="0">
                    <a:solidFill>
                      <a:schemeClr val="bg1"/>
                    </a:solidFill>
                    <a:latin typeface="微軟正黑體" pitchFamily="34" charset="-120"/>
                    <a:ea typeface="微軟正黑體" pitchFamily="34" charset="-120"/>
                  </a:rPr>
                  <a:t>內部</a:t>
                </a:r>
                <a:endParaRPr lang="en-US" altLang="zh-TW" sz="2800" b="1" dirty="0" smtClean="0">
                  <a:solidFill>
                    <a:schemeClr val="bg1"/>
                  </a:solidFill>
                  <a:latin typeface="微軟正黑體" pitchFamily="34" charset="-120"/>
                  <a:ea typeface="微軟正黑體" pitchFamily="34" charset="-120"/>
                </a:endParaRPr>
              </a:p>
              <a:p>
                <a:pPr algn="ctr"/>
                <a:r>
                  <a:rPr lang="zh-TW" altLang="en-US" sz="2800" b="1" dirty="0" smtClean="0">
                    <a:solidFill>
                      <a:schemeClr val="bg1"/>
                    </a:solidFill>
                    <a:latin typeface="微軟正黑體" pitchFamily="34" charset="-120"/>
                    <a:ea typeface="微軟正黑體" pitchFamily="34" charset="-120"/>
                  </a:rPr>
                  <a:t>失敗成本</a:t>
                </a:r>
              </a:p>
            </p:txBody>
          </p:sp>
        </p:grpSp>
        <p:grpSp>
          <p:nvGrpSpPr>
            <p:cNvPr id="2" name="群組 11"/>
            <p:cNvGrpSpPr/>
            <p:nvPr/>
          </p:nvGrpSpPr>
          <p:grpSpPr>
            <a:xfrm>
              <a:off x="2987824" y="5013176"/>
              <a:ext cx="2016224" cy="1584176"/>
              <a:chOff x="611560" y="4725144"/>
              <a:chExt cx="2016224" cy="1584176"/>
            </a:xfrm>
          </p:grpSpPr>
          <p:pic>
            <p:nvPicPr>
              <p:cNvPr id="19" name="圖片 18"/>
              <p:cNvPicPr>
                <a:picLocks noChangeAspect="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611560" y="4725144"/>
                <a:ext cx="2016224" cy="1584176"/>
              </a:xfrm>
              <a:prstGeom prst="rect">
                <a:avLst/>
              </a:prstGeom>
            </p:spPr>
          </p:pic>
          <p:sp>
            <p:nvSpPr>
              <p:cNvPr id="11" name="文字方塊 10"/>
              <p:cNvSpPr txBox="1"/>
              <p:nvPr/>
            </p:nvSpPr>
            <p:spPr>
              <a:xfrm>
                <a:off x="755576" y="4941168"/>
                <a:ext cx="1800200" cy="954107"/>
              </a:xfrm>
              <a:prstGeom prst="rect">
                <a:avLst/>
              </a:prstGeom>
              <a:noFill/>
            </p:spPr>
            <p:txBody>
              <a:bodyPr wrap="square" rtlCol="0">
                <a:spAutoFit/>
              </a:bodyPr>
              <a:lstStyle/>
              <a:p>
                <a:pPr algn="ctr"/>
                <a:r>
                  <a:rPr lang="zh-TW" altLang="en-US" sz="2800" b="1" dirty="0" smtClean="0">
                    <a:solidFill>
                      <a:schemeClr val="tx2">
                        <a:lumMod val="50000"/>
                      </a:schemeClr>
                    </a:solidFill>
                    <a:latin typeface="微軟正黑體" pitchFamily="34" charset="-120"/>
                    <a:ea typeface="微軟正黑體" pitchFamily="34" charset="-120"/>
                  </a:rPr>
                  <a:t>外部</a:t>
                </a:r>
                <a:endParaRPr lang="en-US" altLang="zh-TW" sz="2800" b="1" dirty="0" smtClean="0">
                  <a:solidFill>
                    <a:schemeClr val="tx2">
                      <a:lumMod val="50000"/>
                    </a:schemeClr>
                  </a:solidFill>
                  <a:latin typeface="微軟正黑體" pitchFamily="34" charset="-120"/>
                  <a:ea typeface="微軟正黑體" pitchFamily="34" charset="-120"/>
                </a:endParaRPr>
              </a:p>
              <a:p>
                <a:pPr algn="ctr"/>
                <a:r>
                  <a:rPr lang="zh-TW" altLang="en-US" sz="2800" b="1" dirty="0" smtClean="0">
                    <a:solidFill>
                      <a:schemeClr val="tx2">
                        <a:lumMod val="50000"/>
                      </a:schemeClr>
                    </a:solidFill>
                    <a:latin typeface="微軟正黑體" pitchFamily="34" charset="-120"/>
                    <a:ea typeface="微軟正黑體" pitchFamily="34" charset="-120"/>
                  </a:rPr>
                  <a:t>失敗成本</a:t>
                </a:r>
              </a:p>
            </p:txBody>
          </p:sp>
        </p:grpSp>
        <p:grpSp>
          <p:nvGrpSpPr>
            <p:cNvPr id="14" name="群組 13"/>
            <p:cNvGrpSpPr/>
            <p:nvPr/>
          </p:nvGrpSpPr>
          <p:grpSpPr>
            <a:xfrm>
              <a:off x="6732240" y="2348880"/>
              <a:ext cx="2016224" cy="1584176"/>
              <a:chOff x="899592" y="2420888"/>
              <a:chExt cx="2016224" cy="1584176"/>
            </a:xfrm>
          </p:grpSpPr>
          <p:pic>
            <p:nvPicPr>
              <p:cNvPr id="15" name="圖片 1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9592" y="2420888"/>
                <a:ext cx="2016224" cy="1584176"/>
              </a:xfrm>
              <a:prstGeom prst="rect">
                <a:avLst/>
              </a:prstGeom>
            </p:spPr>
          </p:pic>
          <p:sp>
            <p:nvSpPr>
              <p:cNvPr id="16" name="文字方塊 15"/>
              <p:cNvSpPr txBox="1"/>
              <p:nvPr/>
            </p:nvSpPr>
            <p:spPr>
              <a:xfrm>
                <a:off x="1043608" y="2924944"/>
                <a:ext cx="1800200" cy="523220"/>
              </a:xfrm>
              <a:prstGeom prst="rect">
                <a:avLst/>
              </a:prstGeom>
              <a:noFill/>
            </p:spPr>
            <p:txBody>
              <a:bodyPr wrap="square" rtlCol="0">
                <a:spAutoFit/>
              </a:bodyPr>
              <a:lstStyle/>
              <a:p>
                <a:pPr algn="ctr"/>
                <a:r>
                  <a:rPr lang="zh-TW" altLang="en-US" sz="2800" b="1" dirty="0" smtClean="0">
                    <a:solidFill>
                      <a:schemeClr val="bg1"/>
                    </a:solidFill>
                    <a:latin typeface="微軟正黑體" pitchFamily="34" charset="-120"/>
                    <a:ea typeface="微軟正黑體" pitchFamily="34" charset="-120"/>
                  </a:rPr>
                  <a:t>預防成本</a:t>
                </a:r>
                <a:endParaRPr lang="zh-TW" altLang="en-US" sz="2800" dirty="0">
                  <a:solidFill>
                    <a:schemeClr val="bg1"/>
                  </a:solidFill>
                </a:endParaRPr>
              </a:p>
            </p:txBody>
          </p:sp>
        </p:grpSp>
        <p:grpSp>
          <p:nvGrpSpPr>
            <p:cNvPr id="21" name="群組 20"/>
            <p:cNvGrpSpPr/>
            <p:nvPr/>
          </p:nvGrpSpPr>
          <p:grpSpPr>
            <a:xfrm>
              <a:off x="5364088" y="3212976"/>
              <a:ext cx="2016224" cy="1584176"/>
              <a:chOff x="683568" y="4627289"/>
              <a:chExt cx="2016224" cy="1584176"/>
            </a:xfrm>
          </p:grpSpPr>
          <p:pic>
            <p:nvPicPr>
              <p:cNvPr id="13" name="圖片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3568" y="4627289"/>
                <a:ext cx="2016224" cy="1584176"/>
              </a:xfrm>
              <a:prstGeom prst="rect">
                <a:avLst/>
              </a:prstGeom>
            </p:spPr>
          </p:pic>
          <p:sp>
            <p:nvSpPr>
              <p:cNvPr id="18" name="文字方塊 17"/>
              <p:cNvSpPr txBox="1"/>
              <p:nvPr/>
            </p:nvSpPr>
            <p:spPr>
              <a:xfrm>
                <a:off x="755576" y="5131345"/>
                <a:ext cx="1800200" cy="523220"/>
              </a:xfrm>
              <a:prstGeom prst="rect">
                <a:avLst/>
              </a:prstGeom>
              <a:noFill/>
            </p:spPr>
            <p:txBody>
              <a:bodyPr wrap="square" rtlCol="0">
                <a:spAutoFit/>
              </a:bodyPr>
              <a:lstStyle/>
              <a:p>
                <a:pPr algn="ctr"/>
                <a:r>
                  <a:rPr lang="zh-TW" altLang="en-US" sz="2800" b="1" dirty="0" smtClean="0">
                    <a:solidFill>
                      <a:schemeClr val="bg1"/>
                    </a:solidFill>
                    <a:latin typeface="微軟正黑體" pitchFamily="34" charset="-120"/>
                    <a:ea typeface="微軟正黑體" pitchFamily="34" charset="-120"/>
                  </a:rPr>
                  <a:t>檢驗成本</a:t>
                </a:r>
              </a:p>
            </p:txBody>
          </p:sp>
        </p:grpSp>
        <p:sp>
          <p:nvSpPr>
            <p:cNvPr id="27" name="向下箭號 26"/>
            <p:cNvSpPr/>
            <p:nvPr/>
          </p:nvSpPr>
          <p:spPr>
            <a:xfrm>
              <a:off x="3851920" y="3356992"/>
              <a:ext cx="136815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向上箭號 27"/>
            <p:cNvSpPr/>
            <p:nvPr/>
          </p:nvSpPr>
          <p:spPr>
            <a:xfrm>
              <a:off x="7236296" y="1772816"/>
              <a:ext cx="792088"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2915816" y="3068960"/>
              <a:ext cx="4536504" cy="3573016"/>
            </a:xfrm>
            <a:prstGeom prst="ellipse">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文字方塊 29"/>
          <p:cNvSpPr txBox="1"/>
          <p:nvPr/>
        </p:nvSpPr>
        <p:spPr>
          <a:xfrm>
            <a:off x="971600" y="1700808"/>
            <a:ext cx="6120680" cy="2426305"/>
          </a:xfrm>
          <a:prstGeom prst="rect">
            <a:avLst/>
          </a:prstGeom>
          <a:noFill/>
        </p:spPr>
        <p:txBody>
          <a:bodyPr wrap="square" rtlCol="0">
            <a:spAutoFit/>
          </a:bodyPr>
          <a:lstStyle/>
          <a:p>
            <a:pPr marL="266700" indent="-266700">
              <a:lnSpc>
                <a:spcPts val="2600"/>
              </a:lnSpc>
              <a:buFont typeface="Wingdings" pitchFamily="2" charset="2"/>
              <a:buChar char="l"/>
            </a:pPr>
            <a:r>
              <a:rPr lang="zh-TW" altLang="en-US" b="1" dirty="0" smtClean="0">
                <a:solidFill>
                  <a:schemeClr val="tx1">
                    <a:lumMod val="95000"/>
                    <a:lumOff val="5000"/>
                  </a:schemeClr>
                </a:solidFill>
                <a:latin typeface="微軟正黑體" pitchFamily="34" charset="-120"/>
                <a:ea typeface="微軟正黑體" pitchFamily="34" charset="-120"/>
              </a:rPr>
              <a:t>近年來整個品質成本的目光傾向於</a:t>
            </a:r>
            <a:r>
              <a:rPr lang="zh-TW" altLang="en-US" b="1" dirty="0" smtClean="0">
                <a:solidFill>
                  <a:srgbClr val="0000CC"/>
                </a:solidFill>
                <a:latin typeface="微軟正黑體" pitchFamily="34" charset="-120"/>
                <a:ea typeface="微軟正黑體" pitchFamily="34" charset="-120"/>
              </a:rPr>
              <a:t>增加預防成本</a:t>
            </a:r>
            <a:r>
              <a:rPr lang="zh-TW" altLang="en-US" b="1" dirty="0" smtClean="0">
                <a:solidFill>
                  <a:schemeClr val="tx1">
                    <a:lumMod val="95000"/>
                    <a:lumOff val="5000"/>
                  </a:schemeClr>
                </a:solidFill>
                <a:latin typeface="微軟正黑體" pitchFamily="34" charset="-120"/>
                <a:ea typeface="微軟正黑體" pitchFamily="34" charset="-120"/>
              </a:rPr>
              <a:t>，以</a:t>
            </a:r>
            <a:r>
              <a:rPr lang="zh-TW" altLang="en-US" b="1" dirty="0" smtClean="0">
                <a:solidFill>
                  <a:srgbClr val="0000CC"/>
                </a:solidFill>
                <a:latin typeface="微軟正黑體" pitchFamily="34" charset="-120"/>
                <a:ea typeface="微軟正黑體" pitchFamily="34" charset="-120"/>
              </a:rPr>
              <a:t>降低內部失敗及外部失敗與檢測成本</a:t>
            </a:r>
            <a:r>
              <a:rPr lang="zh-TW" altLang="en-US" b="1" dirty="0" smtClean="0">
                <a:solidFill>
                  <a:schemeClr val="tx1">
                    <a:lumMod val="95000"/>
                    <a:lumOff val="5000"/>
                  </a:schemeClr>
                </a:solidFill>
                <a:latin typeface="微軟正黑體" pitchFamily="34" charset="-120"/>
                <a:ea typeface="微軟正黑體" pitchFamily="34" charset="-120"/>
              </a:rPr>
              <a:t>，並進而使整個的品質成本降下來。</a:t>
            </a:r>
            <a:endParaRPr lang="en-US" altLang="zh-TW" b="1" dirty="0" smtClean="0">
              <a:solidFill>
                <a:schemeClr val="tx1">
                  <a:lumMod val="95000"/>
                  <a:lumOff val="5000"/>
                </a:schemeClr>
              </a:solidFill>
              <a:latin typeface="微軟正黑體" pitchFamily="34" charset="-120"/>
              <a:ea typeface="微軟正黑體" pitchFamily="34" charset="-120"/>
            </a:endParaRPr>
          </a:p>
          <a:p>
            <a:pPr marL="266700" indent="-266700">
              <a:lnSpc>
                <a:spcPts val="2600"/>
              </a:lnSpc>
              <a:buFont typeface="Wingdings" pitchFamily="2" charset="2"/>
              <a:buChar char="l"/>
            </a:pPr>
            <a:r>
              <a:rPr lang="zh-TW" altLang="en-US" b="1" dirty="0" smtClean="0">
                <a:solidFill>
                  <a:schemeClr val="tx1">
                    <a:lumMod val="95000"/>
                    <a:lumOff val="5000"/>
                  </a:schemeClr>
                </a:solidFill>
                <a:latin typeface="微軟正黑體" pitchFamily="34" charset="-120"/>
                <a:ea typeface="微軟正黑體" pitchFamily="34" charset="-120"/>
              </a:rPr>
              <a:t>作法上係把顧客之品質要求，</a:t>
            </a:r>
            <a:r>
              <a:rPr lang="zh-TW" altLang="en-US" b="1" dirty="0" smtClean="0">
                <a:solidFill>
                  <a:srgbClr val="0000CC"/>
                </a:solidFill>
                <a:latin typeface="微軟正黑體" pitchFamily="34" charset="-120"/>
                <a:ea typeface="微軟正黑體" pitchFamily="34" charset="-120"/>
              </a:rPr>
              <a:t>儘量避免多餘不必要的檢驗與品質保證</a:t>
            </a:r>
            <a:r>
              <a:rPr lang="zh-TW" altLang="en-US" b="1" dirty="0" smtClean="0">
                <a:solidFill>
                  <a:schemeClr val="tx1">
                    <a:lumMod val="95000"/>
                    <a:lumOff val="5000"/>
                  </a:schemeClr>
                </a:solidFill>
                <a:latin typeface="微軟正黑體" pitchFamily="34" charset="-120"/>
                <a:ea typeface="微軟正黑體" pitchFamily="34" charset="-120"/>
              </a:rPr>
              <a:t>，把注意力集中到</a:t>
            </a:r>
            <a:r>
              <a:rPr lang="zh-TW" altLang="en-US" b="1" dirty="0" smtClean="0">
                <a:solidFill>
                  <a:srgbClr val="0000CC"/>
                </a:solidFill>
                <a:latin typeface="微軟正黑體" pitchFamily="34" charset="-120"/>
                <a:ea typeface="微軟正黑體" pitchFamily="34" charset="-120"/>
              </a:rPr>
              <a:t>重要的管制項目，</a:t>
            </a:r>
            <a:r>
              <a:rPr lang="zh-TW" altLang="en-US" b="1" u="sng" dirty="0" smtClean="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重點放在不良品的預防上</a:t>
            </a:r>
            <a:r>
              <a:rPr lang="zh-TW" altLang="en-US" b="1" dirty="0" smtClean="0">
                <a:solidFill>
                  <a:srgbClr val="0000CC"/>
                </a:solidFill>
                <a:latin typeface="微軟正黑體" pitchFamily="34" charset="-120"/>
                <a:ea typeface="微軟正黑體" pitchFamily="34" charset="-120"/>
              </a:rPr>
              <a:t>，</a:t>
            </a:r>
            <a:r>
              <a:rPr lang="zh-TW" altLang="en-US" b="1" dirty="0" smtClean="0">
                <a:solidFill>
                  <a:schemeClr val="tx1">
                    <a:lumMod val="95000"/>
                    <a:lumOff val="5000"/>
                  </a:schemeClr>
                </a:solidFill>
                <a:latin typeface="微軟正黑體" pitchFamily="34" charset="-120"/>
                <a:ea typeface="微軟正黑體" pitchFamily="34" charset="-120"/>
              </a:rPr>
              <a:t>將有限的資源運用到最能發揮功效的地方。</a:t>
            </a:r>
            <a:endParaRPr lang="zh-TW" altLang="en-US" b="1" dirty="0">
              <a:solidFill>
                <a:schemeClr val="tx1">
                  <a:lumMod val="95000"/>
                  <a:lumOff val="5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邊形 3"/>
          <p:cNvSpPr/>
          <p:nvPr/>
        </p:nvSpPr>
        <p:spPr>
          <a:xfrm>
            <a:off x="2915742" y="1916832"/>
            <a:ext cx="3096344" cy="1584176"/>
          </a:xfrm>
          <a:prstGeom prst="parallelogram">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zh-TW" altLang="en-US" b="1" dirty="0" smtClean="0">
                <a:solidFill>
                  <a:schemeClr val="bg2">
                    <a:lumMod val="10000"/>
                  </a:schemeClr>
                </a:solidFill>
                <a:latin typeface="微軟正黑體" pitchFamily="34" charset="-120"/>
                <a:ea typeface="微軟正黑體" pitchFamily="34" charset="-120"/>
              </a:rPr>
              <a:t>建立</a:t>
            </a:r>
            <a:endParaRPr lang="en-US" altLang="zh-TW" b="1" dirty="0" smtClean="0">
              <a:solidFill>
                <a:schemeClr val="bg2">
                  <a:lumMod val="10000"/>
                </a:schemeClr>
              </a:solidFill>
              <a:latin typeface="微軟正黑體" pitchFamily="34" charset="-120"/>
              <a:ea typeface="微軟正黑體" pitchFamily="34" charset="-120"/>
            </a:endParaRPr>
          </a:p>
          <a:p>
            <a:pPr>
              <a:spcBef>
                <a:spcPts val="600"/>
              </a:spcBef>
              <a:buFont typeface="Arial" pitchFamily="34" charset="0"/>
              <a:buChar char="•"/>
            </a:pPr>
            <a:r>
              <a:rPr lang="zh-TW" altLang="en-US" b="1" u="sng" dirty="0" smtClean="0">
                <a:solidFill>
                  <a:schemeClr val="bg2">
                    <a:lumMod val="10000"/>
                  </a:schemeClr>
                </a:solidFill>
                <a:latin typeface="微軟正黑體" pitchFamily="34" charset="-120"/>
                <a:ea typeface="微軟正黑體" pitchFamily="34" charset="-120"/>
              </a:rPr>
              <a:t>品質</a:t>
            </a:r>
            <a:r>
              <a:rPr lang="zh-TW" altLang="en-US" b="1" u="sng" dirty="0">
                <a:solidFill>
                  <a:schemeClr val="bg2">
                    <a:lumMod val="10000"/>
                  </a:schemeClr>
                </a:solidFill>
                <a:latin typeface="微軟正黑體" pitchFamily="34" charset="-120"/>
                <a:ea typeface="微軟正黑體" pitchFamily="34" charset="-120"/>
              </a:rPr>
              <a:t>管理</a:t>
            </a:r>
            <a:r>
              <a:rPr lang="zh-TW" altLang="en-US" b="1" u="sng" dirty="0" smtClean="0">
                <a:solidFill>
                  <a:schemeClr val="bg2">
                    <a:lumMod val="10000"/>
                  </a:schemeClr>
                </a:solidFill>
                <a:latin typeface="微軟正黑體" pitchFamily="34" charset="-120"/>
                <a:ea typeface="微軟正黑體" pitchFamily="34" charset="-120"/>
              </a:rPr>
              <a:t>組織</a:t>
            </a:r>
            <a:endParaRPr lang="en-US" altLang="zh-TW" b="1" u="sng" dirty="0" smtClean="0">
              <a:solidFill>
                <a:schemeClr val="bg2">
                  <a:lumMod val="10000"/>
                </a:schemeClr>
              </a:solidFill>
              <a:latin typeface="微軟正黑體" pitchFamily="34" charset="-120"/>
              <a:ea typeface="微軟正黑體" pitchFamily="34" charset="-120"/>
            </a:endParaRPr>
          </a:p>
          <a:p>
            <a:pPr>
              <a:spcBef>
                <a:spcPts val="600"/>
              </a:spcBef>
              <a:buFont typeface="Arial" pitchFamily="34" charset="0"/>
              <a:buChar char="•"/>
            </a:pPr>
            <a:r>
              <a:rPr lang="zh-TW" altLang="en-US" b="1" u="sng" dirty="0" smtClean="0">
                <a:solidFill>
                  <a:schemeClr val="bg2">
                    <a:lumMod val="10000"/>
                  </a:schemeClr>
                </a:solidFill>
                <a:latin typeface="微軟正黑體" pitchFamily="34" charset="-120"/>
                <a:ea typeface="微軟正黑體" pitchFamily="34" charset="-120"/>
              </a:rPr>
              <a:t>施工品質管理計劃</a:t>
            </a:r>
            <a:endParaRPr lang="en-US" altLang="zh-TW" b="1" u="sng" dirty="0" smtClean="0">
              <a:solidFill>
                <a:schemeClr val="bg2">
                  <a:lumMod val="10000"/>
                </a:schemeClr>
              </a:solidFill>
              <a:latin typeface="微軟正黑體" pitchFamily="34" charset="-120"/>
              <a:ea typeface="微軟正黑體" pitchFamily="34" charset="-120"/>
            </a:endParaRPr>
          </a:p>
          <a:p>
            <a:pPr>
              <a:spcBef>
                <a:spcPts val="600"/>
              </a:spcBef>
              <a:buFont typeface="Arial" pitchFamily="34" charset="0"/>
              <a:buChar char="•"/>
            </a:pPr>
            <a:r>
              <a:rPr lang="zh-TW" altLang="en-US" b="1" u="sng" dirty="0" smtClean="0">
                <a:solidFill>
                  <a:schemeClr val="bg2">
                    <a:lumMod val="10000"/>
                  </a:schemeClr>
                </a:solidFill>
                <a:latin typeface="微軟正黑體" pitchFamily="34" charset="-120"/>
                <a:ea typeface="微軟正黑體" pitchFamily="34" charset="-120"/>
              </a:rPr>
              <a:t>作業程序或準則</a:t>
            </a:r>
            <a:endParaRPr lang="en-US" altLang="zh-TW" b="1" u="sng" dirty="0">
              <a:solidFill>
                <a:schemeClr val="bg2">
                  <a:lumMod val="10000"/>
                </a:schemeClr>
              </a:solidFill>
              <a:latin typeface="微軟正黑體" pitchFamily="34" charset="-120"/>
              <a:ea typeface="微軟正黑體" pitchFamily="34" charset="-120"/>
            </a:endParaRPr>
          </a:p>
        </p:txBody>
      </p:sp>
      <p:sp>
        <p:nvSpPr>
          <p:cNvPr id="5" name="Rectangle 37"/>
          <p:cNvSpPr>
            <a:spLocks noChangeArrowheads="1"/>
          </p:cNvSpPr>
          <p:nvPr/>
        </p:nvSpPr>
        <p:spPr bwMode="auto">
          <a:xfrm>
            <a:off x="1763688" y="4149080"/>
            <a:ext cx="4824536" cy="1296144"/>
          </a:xfrm>
          <a:prstGeom prst="rect">
            <a:avLst/>
          </a:prstGeom>
          <a:solidFill>
            <a:srgbClr val="FFCC00">
              <a:alpha val="40000"/>
            </a:srgbClr>
          </a:solidFill>
          <a:ln w="38100">
            <a:noFill/>
            <a:prstDash val="lgDash"/>
            <a:miter lim="800000"/>
            <a:headEnd/>
            <a:tailEnd/>
          </a:ln>
        </p:spPr>
        <p:txBody>
          <a:bodyPr wrap="none" anchor="ctr"/>
          <a:lstStyle/>
          <a:p>
            <a:pPr algn="ctr"/>
            <a:endParaRPr lang="zh-TW" altLang="zh-TW"/>
          </a:p>
        </p:txBody>
      </p:sp>
      <p:sp>
        <p:nvSpPr>
          <p:cNvPr id="6" name="Oval 34"/>
          <p:cNvSpPr>
            <a:spLocks noChangeArrowheads="1"/>
          </p:cNvSpPr>
          <p:nvPr/>
        </p:nvSpPr>
        <p:spPr bwMode="auto">
          <a:xfrm>
            <a:off x="5076056" y="4293591"/>
            <a:ext cx="1284100" cy="1008460"/>
          </a:xfrm>
          <a:prstGeom prst="ellipse">
            <a:avLst/>
          </a:prstGeom>
          <a:solidFill>
            <a:srgbClr val="CC9900"/>
          </a:solidFill>
          <a:ln w="9525">
            <a:solidFill>
              <a:schemeClr val="tx1"/>
            </a:solidFill>
            <a:round/>
            <a:headEnd/>
            <a:tailEnd/>
          </a:ln>
        </p:spPr>
        <p:txBody>
          <a:bodyPr wrap="none" anchor="ctr"/>
          <a:lstStyle/>
          <a:p>
            <a:pPr algn="ctr"/>
            <a:r>
              <a:rPr lang="zh-TW" altLang="en-US" b="1" dirty="0" smtClean="0">
                <a:latin typeface="微軟正黑體" pitchFamily="34" charset="-120"/>
                <a:ea typeface="微軟正黑體" pitchFamily="34" charset="-120"/>
              </a:rPr>
              <a:t>權責人員</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認知</a:t>
            </a:r>
            <a:endParaRPr lang="en-US" altLang="zh-TW" b="1" dirty="0">
              <a:latin typeface="微軟正黑體" pitchFamily="34" charset="-120"/>
              <a:ea typeface="微軟正黑體" pitchFamily="34" charset="-120"/>
            </a:endParaRPr>
          </a:p>
        </p:txBody>
      </p:sp>
      <p:sp>
        <p:nvSpPr>
          <p:cNvPr id="7" name="Oval 34"/>
          <p:cNvSpPr>
            <a:spLocks noChangeArrowheads="1"/>
          </p:cNvSpPr>
          <p:nvPr/>
        </p:nvSpPr>
        <p:spPr bwMode="auto">
          <a:xfrm>
            <a:off x="3995936" y="4293591"/>
            <a:ext cx="1285387" cy="1008460"/>
          </a:xfrm>
          <a:prstGeom prst="ellipse">
            <a:avLst/>
          </a:prstGeom>
          <a:solidFill>
            <a:srgbClr val="FFFF00"/>
          </a:solidFill>
          <a:ln w="9525">
            <a:solidFill>
              <a:schemeClr val="tx1"/>
            </a:solidFill>
            <a:round/>
            <a:headEnd/>
            <a:tailEnd/>
          </a:ln>
        </p:spPr>
        <p:txBody>
          <a:bodyPr wrap="none" anchor="ctr"/>
          <a:lstStyle/>
          <a:p>
            <a:pPr algn="ctr"/>
            <a:r>
              <a:rPr lang="zh-TW" altLang="en-US" b="1" dirty="0" smtClean="0">
                <a:latin typeface="微軟正黑體" pitchFamily="34" charset="-120"/>
                <a:ea typeface="微軟正黑體" pitchFamily="34" charset="-120"/>
              </a:rPr>
              <a:t>施工文件</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管理</a:t>
            </a:r>
            <a:endParaRPr lang="en-US" altLang="zh-TW" b="1" dirty="0">
              <a:latin typeface="微軟正黑體" pitchFamily="34" charset="-120"/>
              <a:ea typeface="微軟正黑體" pitchFamily="34" charset="-120"/>
            </a:endParaRPr>
          </a:p>
        </p:txBody>
      </p:sp>
      <p:sp>
        <p:nvSpPr>
          <p:cNvPr id="8" name="Oval 34"/>
          <p:cNvSpPr>
            <a:spLocks noChangeArrowheads="1"/>
          </p:cNvSpPr>
          <p:nvPr/>
        </p:nvSpPr>
        <p:spPr bwMode="auto">
          <a:xfrm>
            <a:off x="2926573" y="4293591"/>
            <a:ext cx="1285387" cy="1008460"/>
          </a:xfrm>
          <a:prstGeom prst="ellipse">
            <a:avLst/>
          </a:prstGeom>
          <a:solidFill>
            <a:srgbClr val="FFFF66"/>
          </a:solidFill>
          <a:ln w="9525">
            <a:solidFill>
              <a:schemeClr val="tx1"/>
            </a:solidFill>
            <a:round/>
            <a:headEnd/>
            <a:tailEnd/>
          </a:ln>
          <a:scene3d>
            <a:camera prst="orthographicFront"/>
            <a:lightRig rig="threePt" dir="t"/>
          </a:scene3d>
          <a:sp3d extrusionH="76200">
            <a:extrusionClr>
              <a:schemeClr val="accent1">
                <a:lumMod val="40000"/>
                <a:lumOff val="60000"/>
              </a:schemeClr>
            </a:extrusionClr>
          </a:sp3d>
        </p:spPr>
        <p:txBody>
          <a:bodyPr wrap="none" anchor="ctr"/>
          <a:lstStyle/>
          <a:p>
            <a:pPr algn="ctr"/>
            <a:r>
              <a:rPr lang="zh-TW" altLang="en-US" b="1" dirty="0" smtClean="0">
                <a:latin typeface="微軟正黑體" pitchFamily="34" charset="-120"/>
                <a:ea typeface="微軟正黑體" pitchFamily="34" charset="-120"/>
              </a:rPr>
              <a:t>工地器材</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儲存管理</a:t>
            </a:r>
            <a:endParaRPr lang="en-US" altLang="zh-TW" b="1" dirty="0">
              <a:latin typeface="微軟正黑體" pitchFamily="34" charset="-120"/>
              <a:ea typeface="微軟正黑體" pitchFamily="34" charset="-120"/>
            </a:endParaRPr>
          </a:p>
        </p:txBody>
      </p:sp>
      <p:sp>
        <p:nvSpPr>
          <p:cNvPr id="9" name="Oval 34"/>
          <p:cNvSpPr>
            <a:spLocks noChangeArrowheads="1"/>
          </p:cNvSpPr>
          <p:nvPr/>
        </p:nvSpPr>
        <p:spPr bwMode="auto">
          <a:xfrm>
            <a:off x="1763688" y="4293591"/>
            <a:ext cx="1284099" cy="1008460"/>
          </a:xfrm>
          <a:prstGeom prst="ellipse">
            <a:avLst/>
          </a:prstGeom>
          <a:solidFill>
            <a:srgbClr val="FFFFCC"/>
          </a:solidFill>
          <a:ln w="9525">
            <a:solidFill>
              <a:schemeClr val="tx1"/>
            </a:solidFill>
            <a:round/>
            <a:headEnd/>
            <a:tailEnd/>
          </a:ln>
          <a:scene3d>
            <a:camera prst="orthographicFront"/>
            <a:lightRig rig="threePt" dir="t"/>
          </a:scene3d>
          <a:sp3d contourW="12700">
            <a:bevelT/>
            <a:bevelB/>
            <a:contourClr>
              <a:srgbClr val="FFFFCC"/>
            </a:contourClr>
          </a:sp3d>
        </p:spPr>
        <p:txBody>
          <a:bodyPr wrap="none" anchor="ctr"/>
          <a:lstStyle/>
          <a:p>
            <a:pPr algn="ctr"/>
            <a:r>
              <a:rPr lang="zh-TW" altLang="en-US" b="1" dirty="0" smtClean="0">
                <a:latin typeface="微軟正黑體" pitchFamily="34" charset="-120"/>
                <a:ea typeface="微軟正黑體" pitchFamily="34" charset="-120"/>
              </a:rPr>
              <a:t>器材採購</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品質管理</a:t>
            </a:r>
            <a:endParaRPr lang="en-US" altLang="zh-TW" b="1" dirty="0">
              <a:latin typeface="微軟正黑體" pitchFamily="34" charset="-120"/>
              <a:ea typeface="微軟正黑體" pitchFamily="34" charset="-120"/>
            </a:endParaRPr>
          </a:p>
        </p:txBody>
      </p:sp>
      <p:sp>
        <p:nvSpPr>
          <p:cNvPr id="10" name="AutoShape 47"/>
          <p:cNvSpPr>
            <a:spLocks noChangeArrowheads="1"/>
          </p:cNvSpPr>
          <p:nvPr/>
        </p:nvSpPr>
        <p:spPr bwMode="auto">
          <a:xfrm>
            <a:off x="4067944" y="3429000"/>
            <a:ext cx="576064" cy="359345"/>
          </a:xfrm>
          <a:prstGeom prst="downArrow">
            <a:avLst>
              <a:gd name="adj1" fmla="val 50000"/>
              <a:gd name="adj2" fmla="val 3336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zh-TW" altLang="en-US" b="1">
              <a:solidFill>
                <a:schemeClr val="bg2">
                  <a:lumMod val="10000"/>
                </a:schemeClr>
              </a:solidFill>
              <a:latin typeface="微軟正黑體" pitchFamily="34" charset="-120"/>
              <a:ea typeface="微軟正黑體" pitchFamily="34" charset="-120"/>
            </a:endParaRPr>
          </a:p>
        </p:txBody>
      </p:sp>
      <p:sp>
        <p:nvSpPr>
          <p:cNvPr id="11" name="向上箭號 10"/>
          <p:cNvSpPr/>
          <p:nvPr/>
        </p:nvSpPr>
        <p:spPr>
          <a:xfrm>
            <a:off x="3995862" y="5517232"/>
            <a:ext cx="504825" cy="360040"/>
          </a:xfrm>
          <a:prstGeom prst="upArrow">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流程圖: 多重文件 11"/>
          <p:cNvSpPr/>
          <p:nvPr/>
        </p:nvSpPr>
        <p:spPr>
          <a:xfrm>
            <a:off x="1043608" y="2060848"/>
            <a:ext cx="1584176" cy="1440160"/>
          </a:xfrm>
          <a:prstGeom prst="flowChartMulti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smtClean="0">
                <a:solidFill>
                  <a:srgbClr val="000000"/>
                </a:solidFill>
                <a:latin typeface="微軟正黑體" pitchFamily="34" charset="-120"/>
                <a:ea typeface="微軟正黑體" pitchFamily="34" charset="-120"/>
              </a:rPr>
              <a:t>工程合約</a:t>
            </a:r>
            <a:endParaRPr lang="en-US" altLang="zh-TW" b="1" dirty="0" smtClean="0">
              <a:solidFill>
                <a:srgbClr val="000000"/>
              </a:solidFill>
              <a:latin typeface="微軟正黑體" pitchFamily="34" charset="-120"/>
              <a:ea typeface="微軟正黑體" pitchFamily="34" charset="-120"/>
            </a:endParaRPr>
          </a:p>
          <a:p>
            <a:pPr algn="ctr">
              <a:defRPr/>
            </a:pPr>
            <a:r>
              <a:rPr lang="zh-TW" altLang="en-US" b="1" dirty="0" smtClean="0">
                <a:solidFill>
                  <a:srgbClr val="000000"/>
                </a:solidFill>
                <a:latin typeface="微軟正黑體" pitchFamily="34" charset="-120"/>
                <a:ea typeface="微軟正黑體" pitchFamily="34" charset="-120"/>
              </a:rPr>
              <a:t>法令</a:t>
            </a:r>
            <a:endParaRPr lang="en-US" altLang="zh-TW" b="1" dirty="0" smtClean="0">
              <a:solidFill>
                <a:srgbClr val="000000"/>
              </a:solidFill>
              <a:latin typeface="微軟正黑體" pitchFamily="34" charset="-120"/>
              <a:ea typeface="微軟正黑體" pitchFamily="34" charset="-120"/>
            </a:endParaRPr>
          </a:p>
          <a:p>
            <a:pPr algn="ctr">
              <a:defRPr/>
            </a:pPr>
            <a:r>
              <a:rPr lang="zh-TW" altLang="en-US" b="1" dirty="0" smtClean="0">
                <a:solidFill>
                  <a:srgbClr val="000000"/>
                </a:solidFill>
                <a:latin typeface="微軟正黑體" pitchFamily="34" charset="-120"/>
                <a:ea typeface="微軟正黑體" pitchFamily="34" charset="-120"/>
              </a:rPr>
              <a:t>規範</a:t>
            </a:r>
            <a:endParaRPr lang="en-US" altLang="zh-TW" b="1" dirty="0">
              <a:solidFill>
                <a:srgbClr val="000000"/>
              </a:solidFill>
              <a:latin typeface="微軟正黑體" pitchFamily="34" charset="-120"/>
              <a:ea typeface="微軟正黑體" pitchFamily="34" charset="-120"/>
            </a:endParaRPr>
          </a:p>
        </p:txBody>
      </p:sp>
      <p:sp>
        <p:nvSpPr>
          <p:cNvPr id="13" name="橢圓 12"/>
          <p:cNvSpPr/>
          <p:nvPr/>
        </p:nvSpPr>
        <p:spPr>
          <a:xfrm>
            <a:off x="3203848" y="1745432"/>
            <a:ext cx="792163" cy="5762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t>P</a:t>
            </a:r>
            <a:endParaRPr lang="zh-TW" altLang="en-US" sz="2400" b="1" dirty="0"/>
          </a:p>
        </p:txBody>
      </p:sp>
      <p:sp>
        <p:nvSpPr>
          <p:cNvPr id="14" name="橢圓 13"/>
          <p:cNvSpPr/>
          <p:nvPr/>
        </p:nvSpPr>
        <p:spPr>
          <a:xfrm>
            <a:off x="467470" y="4437112"/>
            <a:ext cx="792162" cy="57467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t>D</a:t>
            </a:r>
            <a:endParaRPr lang="zh-TW" altLang="en-US" sz="2400" b="1" dirty="0"/>
          </a:p>
        </p:txBody>
      </p:sp>
      <p:sp>
        <p:nvSpPr>
          <p:cNvPr id="15" name="橢圓 14"/>
          <p:cNvSpPr/>
          <p:nvPr/>
        </p:nvSpPr>
        <p:spPr>
          <a:xfrm>
            <a:off x="467395" y="5949081"/>
            <a:ext cx="792163" cy="576263"/>
          </a:xfrm>
          <a:prstGeom prst="ellipse">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t>C</a:t>
            </a:r>
            <a:endParaRPr lang="zh-TW" altLang="en-US" sz="2400" b="1" dirty="0"/>
          </a:p>
        </p:txBody>
      </p:sp>
      <p:sp>
        <p:nvSpPr>
          <p:cNvPr id="16" name="圓角矩形 15"/>
          <p:cNvSpPr/>
          <p:nvPr/>
        </p:nvSpPr>
        <p:spPr>
          <a:xfrm>
            <a:off x="7020272" y="4365104"/>
            <a:ext cx="1584176" cy="864096"/>
          </a:xfrm>
          <a:prstGeom prst="roundRect">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smtClean="0">
                <a:latin typeface="微軟正黑體" pitchFamily="34" charset="-120"/>
                <a:ea typeface="微軟正黑體" pitchFamily="34" charset="-120"/>
              </a:rPr>
              <a:t>矯正措施</a:t>
            </a:r>
            <a:endParaRPr lang="en-US" altLang="zh-TW" sz="2000" b="1" dirty="0" smtClean="0">
              <a:latin typeface="微軟正黑體" pitchFamily="34" charset="-120"/>
              <a:ea typeface="微軟正黑體" pitchFamily="34" charset="-120"/>
            </a:endParaRPr>
          </a:p>
          <a:p>
            <a:pPr algn="ctr">
              <a:defRPr/>
            </a:pPr>
            <a:r>
              <a:rPr lang="zh-TW" altLang="en-US" sz="2000" b="1" dirty="0" smtClean="0">
                <a:latin typeface="微軟正黑體" pitchFamily="34" charset="-120"/>
                <a:ea typeface="微軟正黑體" pitchFamily="34" charset="-120"/>
              </a:rPr>
              <a:t>預防措施</a:t>
            </a:r>
            <a:endParaRPr lang="zh-TW" altLang="en-US" sz="2000" b="1" dirty="0">
              <a:latin typeface="微軟正黑體" pitchFamily="34" charset="-120"/>
              <a:ea typeface="微軟正黑體" pitchFamily="34" charset="-120"/>
            </a:endParaRPr>
          </a:p>
        </p:txBody>
      </p:sp>
      <p:sp>
        <p:nvSpPr>
          <p:cNvPr id="17" name="橢圓 16"/>
          <p:cNvSpPr/>
          <p:nvPr/>
        </p:nvSpPr>
        <p:spPr>
          <a:xfrm>
            <a:off x="6516216" y="3501008"/>
            <a:ext cx="792162" cy="57626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latin typeface="微軟正黑體" pitchFamily="34" charset="-120"/>
                <a:ea typeface="微軟正黑體" pitchFamily="34" charset="-120"/>
              </a:rPr>
              <a:t>A</a:t>
            </a:r>
            <a:endParaRPr lang="zh-TW" altLang="en-US" sz="2400" b="1" dirty="0">
              <a:latin typeface="微軟正黑體" pitchFamily="34" charset="-120"/>
              <a:ea typeface="微軟正黑體" pitchFamily="34" charset="-120"/>
            </a:endParaRPr>
          </a:p>
        </p:txBody>
      </p:sp>
      <p:sp>
        <p:nvSpPr>
          <p:cNvPr id="18" name="向右箭號 17"/>
          <p:cNvSpPr/>
          <p:nvPr/>
        </p:nvSpPr>
        <p:spPr>
          <a:xfrm>
            <a:off x="2771800" y="2492896"/>
            <a:ext cx="432048" cy="504056"/>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27" descr="BS01741_"/>
          <p:cNvPicPr>
            <a:picLocks noChangeAspect="1" noChangeArrowheads="1"/>
          </p:cNvPicPr>
          <p:nvPr/>
        </p:nvPicPr>
        <p:blipFill>
          <a:blip r:embed="rId2" cstate="print"/>
          <a:srcRect/>
          <a:stretch>
            <a:fillRect/>
          </a:stretch>
        </p:blipFill>
        <p:spPr bwMode="auto">
          <a:xfrm>
            <a:off x="5580112" y="1916832"/>
            <a:ext cx="1403648" cy="1375695"/>
          </a:xfrm>
          <a:prstGeom prst="rect">
            <a:avLst/>
          </a:prstGeom>
          <a:noFill/>
          <a:ln w="9525">
            <a:noFill/>
            <a:miter lim="800000"/>
            <a:headEnd/>
            <a:tailEnd/>
          </a:ln>
        </p:spPr>
      </p:pic>
      <p:cxnSp>
        <p:nvCxnSpPr>
          <p:cNvPr id="20" name="圖案 19"/>
          <p:cNvCxnSpPr>
            <a:stCxn id="22" idx="3"/>
            <a:endCxn id="16" idx="2"/>
          </p:cNvCxnSpPr>
          <p:nvPr/>
        </p:nvCxnSpPr>
        <p:spPr>
          <a:xfrm flipV="1">
            <a:off x="6588224" y="5229200"/>
            <a:ext cx="1224136" cy="994420"/>
          </a:xfrm>
          <a:prstGeom prst="bentConnector2">
            <a:avLst/>
          </a:prstGeom>
          <a:ln w="38100">
            <a:solidFill>
              <a:srgbClr val="99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向左箭號 20"/>
          <p:cNvSpPr/>
          <p:nvPr/>
        </p:nvSpPr>
        <p:spPr>
          <a:xfrm>
            <a:off x="6588224" y="4581128"/>
            <a:ext cx="360040"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763688" y="5949280"/>
            <a:ext cx="4824536" cy="548680"/>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zh-TW" altLang="en-US" sz="2400" b="1" dirty="0" smtClean="0">
                <a:solidFill>
                  <a:schemeClr val="bg1"/>
                </a:solidFill>
                <a:latin typeface="微軟正黑體" pitchFamily="34" charset="-120"/>
                <a:ea typeface="微軟正黑體" pitchFamily="34" charset="-120"/>
              </a:rPr>
              <a:t>工程施工查核</a:t>
            </a:r>
            <a:r>
              <a:rPr lang="en-US" altLang="zh-TW" sz="2400" b="1" dirty="0" smtClean="0">
                <a:solidFill>
                  <a:schemeClr val="bg1"/>
                </a:solidFill>
                <a:latin typeface="微軟正黑體" pitchFamily="34" charset="-120"/>
                <a:ea typeface="微軟正黑體" pitchFamily="34" charset="-120"/>
              </a:rPr>
              <a:t>(</a:t>
            </a:r>
            <a:r>
              <a:rPr lang="zh-TW" altLang="en-US" sz="2400" b="1" dirty="0" smtClean="0">
                <a:solidFill>
                  <a:schemeClr val="bg1"/>
                </a:solidFill>
                <a:latin typeface="微軟正黑體" pitchFamily="34" charset="-120"/>
                <a:ea typeface="微軟正黑體" pitchFamily="34" charset="-120"/>
              </a:rPr>
              <a:t>含內外部稽核</a:t>
            </a:r>
            <a:r>
              <a:rPr lang="en-US" altLang="zh-TW" sz="2400" b="1" dirty="0" smtClean="0">
                <a:solidFill>
                  <a:schemeClr val="bg1"/>
                </a:solidFill>
                <a:latin typeface="微軟正黑體" pitchFamily="34" charset="-120"/>
                <a:ea typeface="微軟正黑體" pitchFamily="34" charset="-120"/>
              </a:rPr>
              <a:t>)</a:t>
            </a:r>
            <a:endParaRPr lang="zh-TW" altLang="en-US" sz="2400" b="1" dirty="0">
              <a:solidFill>
                <a:schemeClr val="bg1"/>
              </a:solidFill>
              <a:latin typeface="微軟正黑體" pitchFamily="34" charset="-120"/>
              <a:ea typeface="微軟正黑體" pitchFamily="34" charset="-120"/>
            </a:endParaRPr>
          </a:p>
        </p:txBody>
      </p:sp>
      <p:sp>
        <p:nvSpPr>
          <p:cNvPr id="28"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9" name="Rectangle 2"/>
          <p:cNvSpPr txBox="1">
            <a:spLocks noChangeArrowheads="1"/>
          </p:cNvSpPr>
          <p:nvPr/>
        </p:nvSpPr>
        <p:spPr bwMode="auto">
          <a:xfrm>
            <a:off x="1331640" y="1124744"/>
            <a:ext cx="3312368"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施工品質管理流程</a:t>
            </a:r>
            <a:endParaRPr kumimoji="1" lang="en-US" altLang="zh-TW" sz="2400" b="1" i="0" u="sng" strike="noStrike" kern="0" cap="none" spc="0" normalizeH="0" baseline="0" noProof="0" dirty="0" smtClean="0">
              <a:ln>
                <a:noFill/>
              </a:ln>
              <a:solidFill>
                <a:srgbClr val="C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cxnSp>
        <p:nvCxnSpPr>
          <p:cNvPr id="26" name="圖案 25"/>
          <p:cNvCxnSpPr>
            <a:stCxn id="16" idx="0"/>
            <a:endCxn id="19" idx="3"/>
          </p:cNvCxnSpPr>
          <p:nvPr/>
        </p:nvCxnSpPr>
        <p:spPr>
          <a:xfrm rot="16200000" flipV="1">
            <a:off x="6517848" y="3070592"/>
            <a:ext cx="1760424" cy="828600"/>
          </a:xfrm>
          <a:prstGeom prst="bentConnector2">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6948264" y="2060848"/>
            <a:ext cx="1107996" cy="369332"/>
          </a:xfrm>
          <a:prstGeom prst="rect">
            <a:avLst/>
          </a:prstGeom>
          <a:noFill/>
        </p:spPr>
        <p:txBody>
          <a:bodyPr wrap="none" rtlCol="0">
            <a:spAutoFit/>
          </a:bodyPr>
          <a:lstStyle/>
          <a:p>
            <a:r>
              <a:rPr lang="zh-TW" altLang="en-US" b="1" dirty="0" smtClean="0">
                <a:latin typeface="微軟正黑體" pitchFamily="34" charset="-120"/>
                <a:ea typeface="微軟正黑體" pitchFamily="34" charset="-120"/>
              </a:rPr>
              <a:t>持續改善</a:t>
            </a:r>
            <a:endParaRPr lang="zh-TW" altLang="en-US" b="1" dirty="0">
              <a:latin typeface="微軟正黑體" pitchFamily="34" charset="-120"/>
              <a:ea typeface="微軟正黑體" pitchFamily="34" charset="-120"/>
            </a:endParaRPr>
          </a:p>
        </p:txBody>
      </p:sp>
      <p:sp>
        <p:nvSpPr>
          <p:cNvPr id="35" name="文字方塊 34"/>
          <p:cNvSpPr txBox="1"/>
          <p:nvPr/>
        </p:nvSpPr>
        <p:spPr>
          <a:xfrm>
            <a:off x="2771800" y="3717032"/>
            <a:ext cx="3262432" cy="461665"/>
          </a:xfrm>
          <a:prstGeom prst="rect">
            <a:avLst/>
          </a:prstGeom>
          <a:noFill/>
        </p:spPr>
        <p:txBody>
          <a:bodyPr wrap="none" rtlCol="0">
            <a:spAutoFit/>
          </a:bodyPr>
          <a:lstStyle/>
          <a:p>
            <a:r>
              <a:rPr lang="zh-TW" altLang="en-US" sz="2400" b="1" u="sng"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提昇施工品質管理機制</a:t>
            </a:r>
            <a:endParaRPr lang="zh-TW" altLang="en-US" sz="2400" b="1" u="sng" dirty="0">
              <a:solidFill>
                <a:srgbClr val="C00000"/>
              </a:solidFill>
              <a:effectLst>
                <a:outerShdw blurRad="38100" dist="38100" dir="2700000" algn="tl">
                  <a:srgbClr val="000000">
                    <a:alpha val="43137"/>
                  </a:srgbClr>
                </a:outerShdw>
              </a:effectLst>
            </a:endParaRPr>
          </a:p>
        </p:txBody>
      </p:sp>
      <p:sp>
        <p:nvSpPr>
          <p:cNvPr id="30"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邊形 3"/>
          <p:cNvSpPr/>
          <p:nvPr/>
        </p:nvSpPr>
        <p:spPr>
          <a:xfrm>
            <a:off x="2915742" y="1916832"/>
            <a:ext cx="3096344" cy="1584176"/>
          </a:xfrm>
          <a:prstGeom prst="parallelogram">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zh-TW" altLang="en-US" b="1" dirty="0" smtClean="0">
                <a:solidFill>
                  <a:schemeClr val="bg2">
                    <a:lumMod val="10000"/>
                  </a:schemeClr>
                </a:solidFill>
                <a:latin typeface="微軟正黑體" pitchFamily="34" charset="-120"/>
                <a:ea typeface="微軟正黑體" pitchFamily="34" charset="-120"/>
              </a:rPr>
              <a:t>建立</a:t>
            </a:r>
            <a:endParaRPr lang="en-US" altLang="zh-TW" b="1" dirty="0" smtClean="0">
              <a:solidFill>
                <a:schemeClr val="bg2">
                  <a:lumMod val="10000"/>
                </a:schemeClr>
              </a:solidFill>
              <a:latin typeface="微軟正黑體" pitchFamily="34" charset="-120"/>
              <a:ea typeface="微軟正黑體" pitchFamily="34" charset="-120"/>
            </a:endParaRPr>
          </a:p>
          <a:p>
            <a:pPr algn="ctr">
              <a:spcBef>
                <a:spcPts val="600"/>
              </a:spcBef>
              <a:buFont typeface="Arial" pitchFamily="34" charset="0"/>
              <a:buChar char="•"/>
            </a:pPr>
            <a:r>
              <a:rPr lang="zh-TW" altLang="en-US" b="1" u="sng" dirty="0" smtClean="0">
                <a:solidFill>
                  <a:schemeClr val="bg2">
                    <a:lumMod val="10000"/>
                  </a:schemeClr>
                </a:solidFill>
                <a:latin typeface="微軟正黑體" pitchFamily="34" charset="-120"/>
                <a:ea typeface="微軟正黑體" pitchFamily="34" charset="-120"/>
              </a:rPr>
              <a:t>品質管理組織</a:t>
            </a:r>
            <a:endParaRPr lang="en-US" altLang="zh-TW" b="1" u="sng" dirty="0" smtClean="0">
              <a:solidFill>
                <a:schemeClr val="bg2">
                  <a:lumMod val="10000"/>
                </a:schemeClr>
              </a:solidFill>
              <a:latin typeface="微軟正黑體" pitchFamily="34" charset="-120"/>
              <a:ea typeface="微軟正黑體" pitchFamily="34" charset="-120"/>
            </a:endParaRPr>
          </a:p>
          <a:p>
            <a:pPr>
              <a:spcBef>
                <a:spcPts val="600"/>
              </a:spcBef>
              <a:buFont typeface="Arial" pitchFamily="34" charset="0"/>
              <a:buChar char="•"/>
            </a:pPr>
            <a:r>
              <a:rPr lang="zh-TW" altLang="en-US" b="1" u="sng" dirty="0" smtClean="0">
                <a:solidFill>
                  <a:schemeClr val="bg2">
                    <a:lumMod val="10000"/>
                  </a:schemeClr>
                </a:solidFill>
                <a:latin typeface="微軟正黑體" pitchFamily="34" charset="-120"/>
                <a:ea typeface="微軟正黑體" pitchFamily="34" charset="-120"/>
              </a:rPr>
              <a:t>施工品質管理計劃</a:t>
            </a:r>
            <a:endParaRPr lang="en-US" altLang="zh-TW" b="1" u="sng" dirty="0" smtClean="0">
              <a:solidFill>
                <a:schemeClr val="bg2">
                  <a:lumMod val="10000"/>
                </a:schemeClr>
              </a:solidFill>
              <a:latin typeface="微軟正黑體" pitchFamily="34" charset="-120"/>
              <a:ea typeface="微軟正黑體" pitchFamily="34" charset="-120"/>
            </a:endParaRPr>
          </a:p>
          <a:p>
            <a:pPr>
              <a:spcBef>
                <a:spcPts val="600"/>
              </a:spcBef>
              <a:buFont typeface="Arial" pitchFamily="34" charset="0"/>
              <a:buChar char="•"/>
            </a:pPr>
            <a:r>
              <a:rPr lang="zh-TW" altLang="en-US" b="1" u="sng" dirty="0" smtClean="0">
                <a:solidFill>
                  <a:schemeClr val="bg2">
                    <a:lumMod val="10000"/>
                  </a:schemeClr>
                </a:solidFill>
                <a:latin typeface="微軟正黑體" pitchFamily="34" charset="-120"/>
                <a:ea typeface="微軟正黑體" pitchFamily="34" charset="-120"/>
              </a:rPr>
              <a:t>作業程序或準則</a:t>
            </a:r>
            <a:endParaRPr lang="en-US" altLang="zh-TW" b="1" u="sng" dirty="0">
              <a:solidFill>
                <a:schemeClr val="bg2">
                  <a:lumMod val="10000"/>
                </a:schemeClr>
              </a:solidFill>
              <a:latin typeface="微軟正黑體" pitchFamily="34" charset="-120"/>
              <a:ea typeface="微軟正黑體" pitchFamily="34" charset="-120"/>
            </a:endParaRPr>
          </a:p>
        </p:txBody>
      </p:sp>
      <p:sp>
        <p:nvSpPr>
          <p:cNvPr id="10" name="AutoShape 47"/>
          <p:cNvSpPr>
            <a:spLocks noChangeArrowheads="1"/>
          </p:cNvSpPr>
          <p:nvPr/>
        </p:nvSpPr>
        <p:spPr bwMode="auto">
          <a:xfrm>
            <a:off x="3923854" y="3645024"/>
            <a:ext cx="576064" cy="359345"/>
          </a:xfrm>
          <a:prstGeom prst="downArrow">
            <a:avLst>
              <a:gd name="adj1" fmla="val 50000"/>
              <a:gd name="adj2" fmla="val 3336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zh-TW" altLang="en-US" b="1">
              <a:solidFill>
                <a:schemeClr val="bg2">
                  <a:lumMod val="10000"/>
                </a:schemeClr>
              </a:solidFill>
              <a:latin typeface="微軟正黑體" pitchFamily="34" charset="-120"/>
              <a:ea typeface="微軟正黑體" pitchFamily="34" charset="-120"/>
            </a:endParaRPr>
          </a:p>
        </p:txBody>
      </p:sp>
      <p:sp>
        <p:nvSpPr>
          <p:cNvPr id="11" name="向上箭號 10"/>
          <p:cNvSpPr/>
          <p:nvPr/>
        </p:nvSpPr>
        <p:spPr>
          <a:xfrm>
            <a:off x="3995862" y="5517232"/>
            <a:ext cx="504825" cy="360040"/>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流程圖: 多重文件 11"/>
          <p:cNvSpPr/>
          <p:nvPr/>
        </p:nvSpPr>
        <p:spPr>
          <a:xfrm>
            <a:off x="1043608" y="2060848"/>
            <a:ext cx="1584176" cy="1440160"/>
          </a:xfrm>
          <a:prstGeom prst="flowChartMultidocumen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smtClean="0">
                <a:solidFill>
                  <a:srgbClr val="000000"/>
                </a:solidFill>
                <a:latin typeface="微軟正黑體" pitchFamily="34" charset="-120"/>
                <a:ea typeface="微軟正黑體" pitchFamily="34" charset="-120"/>
              </a:rPr>
              <a:t>工程合約</a:t>
            </a:r>
            <a:endParaRPr lang="en-US" altLang="zh-TW" b="1" dirty="0" smtClean="0">
              <a:solidFill>
                <a:srgbClr val="000000"/>
              </a:solidFill>
              <a:latin typeface="微軟正黑體" pitchFamily="34" charset="-120"/>
              <a:ea typeface="微軟正黑體" pitchFamily="34" charset="-120"/>
            </a:endParaRPr>
          </a:p>
          <a:p>
            <a:pPr algn="ctr">
              <a:defRPr/>
            </a:pPr>
            <a:r>
              <a:rPr lang="zh-TW" altLang="en-US" b="1" dirty="0" smtClean="0">
                <a:solidFill>
                  <a:srgbClr val="000000"/>
                </a:solidFill>
                <a:latin typeface="微軟正黑體" pitchFamily="34" charset="-120"/>
                <a:ea typeface="微軟正黑體" pitchFamily="34" charset="-120"/>
              </a:rPr>
              <a:t>法令</a:t>
            </a:r>
            <a:endParaRPr lang="en-US" altLang="zh-TW" b="1" dirty="0" smtClean="0">
              <a:solidFill>
                <a:srgbClr val="000000"/>
              </a:solidFill>
              <a:latin typeface="微軟正黑體" pitchFamily="34" charset="-120"/>
              <a:ea typeface="微軟正黑體" pitchFamily="34" charset="-120"/>
            </a:endParaRPr>
          </a:p>
          <a:p>
            <a:pPr algn="ctr">
              <a:defRPr/>
            </a:pPr>
            <a:r>
              <a:rPr lang="zh-TW" altLang="en-US" b="1" dirty="0" smtClean="0">
                <a:solidFill>
                  <a:srgbClr val="000000"/>
                </a:solidFill>
                <a:latin typeface="微軟正黑體" pitchFamily="34" charset="-120"/>
                <a:ea typeface="微軟正黑體" pitchFamily="34" charset="-120"/>
              </a:rPr>
              <a:t>規範</a:t>
            </a:r>
            <a:endParaRPr lang="en-US" altLang="zh-TW" b="1" dirty="0">
              <a:solidFill>
                <a:srgbClr val="000000"/>
              </a:solidFill>
              <a:latin typeface="微軟正黑體" pitchFamily="34" charset="-120"/>
              <a:ea typeface="微軟正黑體" pitchFamily="34" charset="-120"/>
            </a:endParaRPr>
          </a:p>
        </p:txBody>
      </p:sp>
      <p:sp>
        <p:nvSpPr>
          <p:cNvPr id="13" name="橢圓 12"/>
          <p:cNvSpPr/>
          <p:nvPr/>
        </p:nvSpPr>
        <p:spPr>
          <a:xfrm>
            <a:off x="3203848" y="1745432"/>
            <a:ext cx="792163" cy="576262"/>
          </a:xfrm>
          <a:prstGeom prst="ellipse">
            <a:avLst/>
          </a:prstGeom>
          <a:solidFill>
            <a:schemeClr val="bg1">
              <a:lumMod val="6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t>P</a:t>
            </a:r>
            <a:endParaRPr lang="zh-TW" altLang="en-US" sz="2400" b="1" dirty="0"/>
          </a:p>
        </p:txBody>
      </p:sp>
      <p:sp>
        <p:nvSpPr>
          <p:cNvPr id="14" name="橢圓 13"/>
          <p:cNvSpPr/>
          <p:nvPr/>
        </p:nvSpPr>
        <p:spPr>
          <a:xfrm>
            <a:off x="467470" y="4437112"/>
            <a:ext cx="792162" cy="57467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t>D</a:t>
            </a:r>
            <a:endParaRPr lang="zh-TW" altLang="en-US" sz="2400" b="1" dirty="0"/>
          </a:p>
        </p:txBody>
      </p:sp>
      <p:sp>
        <p:nvSpPr>
          <p:cNvPr id="15" name="橢圓 14"/>
          <p:cNvSpPr/>
          <p:nvPr/>
        </p:nvSpPr>
        <p:spPr>
          <a:xfrm>
            <a:off x="467395" y="5949081"/>
            <a:ext cx="792163" cy="5762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t>C</a:t>
            </a:r>
            <a:endParaRPr lang="zh-TW" altLang="en-US" sz="2400" b="1" dirty="0"/>
          </a:p>
        </p:txBody>
      </p:sp>
      <p:sp>
        <p:nvSpPr>
          <p:cNvPr id="16" name="圓角矩形 15"/>
          <p:cNvSpPr/>
          <p:nvPr/>
        </p:nvSpPr>
        <p:spPr>
          <a:xfrm>
            <a:off x="7020272" y="4365104"/>
            <a:ext cx="1584176" cy="8640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smtClean="0">
                <a:latin typeface="微軟正黑體" pitchFamily="34" charset="-120"/>
                <a:ea typeface="微軟正黑體" pitchFamily="34" charset="-120"/>
              </a:rPr>
              <a:t>矯正措施</a:t>
            </a:r>
            <a:endParaRPr lang="en-US" altLang="zh-TW" sz="2000" b="1" dirty="0" smtClean="0">
              <a:latin typeface="微軟正黑體" pitchFamily="34" charset="-120"/>
              <a:ea typeface="微軟正黑體" pitchFamily="34" charset="-120"/>
            </a:endParaRPr>
          </a:p>
          <a:p>
            <a:pPr algn="ctr">
              <a:defRPr/>
            </a:pPr>
            <a:r>
              <a:rPr lang="zh-TW" altLang="en-US" sz="2000" b="1" dirty="0" smtClean="0">
                <a:latin typeface="微軟正黑體" pitchFamily="34" charset="-120"/>
                <a:ea typeface="微軟正黑體" pitchFamily="34" charset="-120"/>
              </a:rPr>
              <a:t>預防措施</a:t>
            </a:r>
            <a:endParaRPr lang="zh-TW" altLang="en-US" sz="2000" b="1" dirty="0">
              <a:latin typeface="微軟正黑體" pitchFamily="34" charset="-120"/>
              <a:ea typeface="微軟正黑體" pitchFamily="34" charset="-120"/>
            </a:endParaRPr>
          </a:p>
        </p:txBody>
      </p:sp>
      <p:sp>
        <p:nvSpPr>
          <p:cNvPr id="17" name="橢圓 16"/>
          <p:cNvSpPr/>
          <p:nvPr/>
        </p:nvSpPr>
        <p:spPr>
          <a:xfrm>
            <a:off x="6516216" y="3501008"/>
            <a:ext cx="792162" cy="57626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b="1" dirty="0">
                <a:latin typeface="微軟正黑體" pitchFamily="34" charset="-120"/>
                <a:ea typeface="微軟正黑體" pitchFamily="34" charset="-120"/>
              </a:rPr>
              <a:t>A</a:t>
            </a:r>
            <a:endParaRPr lang="zh-TW" altLang="en-US" sz="2400" b="1" dirty="0">
              <a:latin typeface="微軟正黑體" pitchFamily="34" charset="-120"/>
              <a:ea typeface="微軟正黑體" pitchFamily="34" charset="-120"/>
            </a:endParaRPr>
          </a:p>
        </p:txBody>
      </p:sp>
      <p:sp>
        <p:nvSpPr>
          <p:cNvPr id="18" name="向右箭號 17"/>
          <p:cNvSpPr/>
          <p:nvPr/>
        </p:nvSpPr>
        <p:spPr>
          <a:xfrm>
            <a:off x="2771800" y="2492896"/>
            <a:ext cx="432048" cy="504056"/>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27" descr="BS01741_"/>
          <p:cNvPicPr>
            <a:picLocks noChangeAspect="1" noChangeArrowheads="1"/>
          </p:cNvPicPr>
          <p:nvPr/>
        </p:nvPicPr>
        <p:blipFill>
          <a:blip r:embed="rId2" cstate="print"/>
          <a:srcRect/>
          <a:stretch>
            <a:fillRect/>
          </a:stretch>
        </p:blipFill>
        <p:spPr bwMode="auto">
          <a:xfrm>
            <a:off x="5580112" y="1916832"/>
            <a:ext cx="1403648" cy="1375695"/>
          </a:xfrm>
          <a:prstGeom prst="rect">
            <a:avLst/>
          </a:prstGeom>
          <a:noFill/>
          <a:ln w="9525">
            <a:noFill/>
            <a:miter lim="800000"/>
            <a:headEnd/>
            <a:tailEnd/>
          </a:ln>
        </p:spPr>
      </p:pic>
      <p:cxnSp>
        <p:nvCxnSpPr>
          <p:cNvPr id="20" name="圖案 19"/>
          <p:cNvCxnSpPr>
            <a:stCxn id="22" idx="3"/>
            <a:endCxn id="16" idx="2"/>
          </p:cNvCxnSpPr>
          <p:nvPr/>
        </p:nvCxnSpPr>
        <p:spPr>
          <a:xfrm flipV="1">
            <a:off x="6588224" y="5229200"/>
            <a:ext cx="1224136" cy="994420"/>
          </a:xfrm>
          <a:prstGeom prst="bentConnector2">
            <a:avLst/>
          </a:prstGeom>
          <a:ln w="38100">
            <a:solidFill>
              <a:srgbClr val="99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向左箭號 20"/>
          <p:cNvSpPr/>
          <p:nvPr/>
        </p:nvSpPr>
        <p:spPr>
          <a:xfrm>
            <a:off x="6588224" y="4581128"/>
            <a:ext cx="360040"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763688" y="5949280"/>
            <a:ext cx="4824536" cy="548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zh-TW" altLang="en-US" sz="2400" b="1" dirty="0" smtClean="0">
                <a:solidFill>
                  <a:schemeClr val="bg1"/>
                </a:solidFill>
                <a:latin typeface="微軟正黑體" pitchFamily="34" charset="-120"/>
                <a:ea typeface="微軟正黑體" pitchFamily="34" charset="-120"/>
              </a:rPr>
              <a:t>工程施工查核</a:t>
            </a:r>
            <a:r>
              <a:rPr lang="en-US" altLang="zh-TW" sz="2400" b="1" dirty="0" smtClean="0">
                <a:solidFill>
                  <a:schemeClr val="bg1"/>
                </a:solidFill>
                <a:latin typeface="微軟正黑體" pitchFamily="34" charset="-120"/>
                <a:ea typeface="微軟正黑體" pitchFamily="34" charset="-120"/>
              </a:rPr>
              <a:t>(</a:t>
            </a:r>
            <a:r>
              <a:rPr lang="zh-TW" altLang="en-US" sz="2400" b="1" dirty="0" smtClean="0">
                <a:solidFill>
                  <a:schemeClr val="bg1"/>
                </a:solidFill>
                <a:latin typeface="微軟正黑體" pitchFamily="34" charset="-120"/>
                <a:ea typeface="微軟正黑體" pitchFamily="34" charset="-120"/>
              </a:rPr>
              <a:t>含內外部稽核</a:t>
            </a:r>
            <a:r>
              <a:rPr lang="en-US" altLang="zh-TW" sz="2400" b="1" dirty="0" smtClean="0">
                <a:solidFill>
                  <a:schemeClr val="bg1"/>
                </a:solidFill>
                <a:latin typeface="微軟正黑體" pitchFamily="34" charset="-120"/>
                <a:ea typeface="微軟正黑體" pitchFamily="34" charset="-120"/>
              </a:rPr>
              <a:t>)</a:t>
            </a:r>
            <a:endParaRPr lang="zh-TW" altLang="en-US" sz="2400" b="1" dirty="0">
              <a:solidFill>
                <a:schemeClr val="bg1"/>
              </a:solidFill>
              <a:latin typeface="微軟正黑體" pitchFamily="34" charset="-120"/>
              <a:ea typeface="微軟正黑體" pitchFamily="34" charset="-120"/>
            </a:endParaRPr>
          </a:p>
        </p:txBody>
      </p:sp>
      <p:sp>
        <p:nvSpPr>
          <p:cNvPr id="23" name="Rectangle 2"/>
          <p:cNvSpPr>
            <a:spLocks noGrp="1" noChangeArrowheads="1"/>
          </p:cNvSpPr>
          <p:nvPr>
            <p:ph type="title"/>
          </p:nvPr>
        </p:nvSpPr>
        <p:spPr>
          <a:xfrm>
            <a:off x="971600" y="404664"/>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提昇施工品質管理機制</a:t>
            </a:r>
          </a:p>
        </p:txBody>
      </p:sp>
      <p:sp>
        <p:nvSpPr>
          <p:cNvPr id="28"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9" name="Rectangle 2"/>
          <p:cNvSpPr txBox="1">
            <a:spLocks noChangeArrowheads="1"/>
          </p:cNvSpPr>
          <p:nvPr/>
        </p:nvSpPr>
        <p:spPr bwMode="auto">
          <a:xfrm>
            <a:off x="1331640" y="1124744"/>
            <a:ext cx="3312368"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lang="zh-TW" altLang="en-US" sz="2400" b="1" u="sng" kern="0" dirty="0" smtClean="0">
                <a:solidFill>
                  <a:schemeClr val="bg1">
                    <a:lumMod val="65000"/>
                  </a:schemeClr>
                </a:solidFill>
                <a:effectLst>
                  <a:outerShdw blurRad="38100" dist="38100" dir="2700000" algn="tl">
                    <a:srgbClr val="C0C0C0"/>
                  </a:outerShdw>
                </a:effectLst>
                <a:latin typeface="微軟正黑體" pitchFamily="34" charset="-120"/>
                <a:ea typeface="微軟正黑體" pitchFamily="34" charset="-120"/>
              </a:rPr>
              <a:t>施工品質管理流程</a:t>
            </a:r>
            <a:endParaRPr kumimoji="1" lang="en-US" altLang="zh-TW" sz="2400" b="1" i="0" u="sng" strike="noStrike" kern="0" cap="none" spc="0" normalizeH="0" baseline="0" noProof="0" dirty="0" smtClean="0">
              <a:ln>
                <a:noFill/>
              </a:ln>
              <a:solidFill>
                <a:schemeClr val="bg1">
                  <a:lumMod val="65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cxnSp>
        <p:nvCxnSpPr>
          <p:cNvPr id="26" name="圖案 25"/>
          <p:cNvCxnSpPr>
            <a:stCxn id="16" idx="0"/>
            <a:endCxn id="19" idx="3"/>
          </p:cNvCxnSpPr>
          <p:nvPr/>
        </p:nvCxnSpPr>
        <p:spPr>
          <a:xfrm rot="16200000" flipV="1">
            <a:off x="6517848" y="3070592"/>
            <a:ext cx="1760424" cy="828600"/>
          </a:xfrm>
          <a:prstGeom prst="bentConnector2">
            <a:avLst/>
          </a:prstGeom>
          <a:ln w="381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6948264" y="2060848"/>
            <a:ext cx="1107996" cy="369332"/>
          </a:xfrm>
          <a:prstGeom prst="rect">
            <a:avLst/>
          </a:prstGeom>
          <a:noFill/>
        </p:spPr>
        <p:txBody>
          <a:bodyPr wrap="none" rtlCol="0">
            <a:spAutoFit/>
          </a:bodyPr>
          <a:lstStyle/>
          <a:p>
            <a:r>
              <a:rPr lang="zh-TW" altLang="en-US" b="1" dirty="0" smtClean="0">
                <a:latin typeface="微軟正黑體" pitchFamily="34" charset="-120"/>
                <a:ea typeface="微軟正黑體" pitchFamily="34" charset="-120"/>
              </a:rPr>
              <a:t>持續改善</a:t>
            </a:r>
            <a:endParaRPr lang="zh-TW" altLang="en-US" b="1" dirty="0">
              <a:latin typeface="微軟正黑體" pitchFamily="34" charset="-120"/>
              <a:ea typeface="微軟正黑體" pitchFamily="34" charset="-120"/>
            </a:endParaRPr>
          </a:p>
        </p:txBody>
      </p:sp>
      <p:grpSp>
        <p:nvGrpSpPr>
          <p:cNvPr id="31" name="群組 30"/>
          <p:cNvGrpSpPr/>
          <p:nvPr/>
        </p:nvGrpSpPr>
        <p:grpSpPr>
          <a:xfrm>
            <a:off x="1763688" y="4149080"/>
            <a:ext cx="4824536" cy="1296144"/>
            <a:chOff x="2195736" y="4149080"/>
            <a:chExt cx="4824536" cy="1296144"/>
          </a:xfrm>
        </p:grpSpPr>
        <p:sp>
          <p:nvSpPr>
            <p:cNvPr id="33" name="Rectangle 37"/>
            <p:cNvSpPr>
              <a:spLocks noChangeArrowheads="1"/>
            </p:cNvSpPr>
            <p:nvPr/>
          </p:nvSpPr>
          <p:spPr bwMode="auto">
            <a:xfrm>
              <a:off x="2195736" y="4149080"/>
              <a:ext cx="4824536" cy="1296144"/>
            </a:xfrm>
            <a:prstGeom prst="rect">
              <a:avLst/>
            </a:prstGeom>
            <a:solidFill>
              <a:srgbClr val="FFCC00"/>
            </a:solidFill>
            <a:ln w="38100">
              <a:noFill/>
              <a:prstDash val="lgDash"/>
              <a:miter lim="800000"/>
              <a:headEnd/>
              <a:tailEnd/>
            </a:ln>
          </p:spPr>
          <p:txBody>
            <a:bodyPr wrap="none" anchor="ctr"/>
            <a:lstStyle/>
            <a:p>
              <a:pPr algn="ctr"/>
              <a:endParaRPr lang="zh-TW" altLang="zh-TW"/>
            </a:p>
          </p:txBody>
        </p:sp>
        <p:sp>
          <p:nvSpPr>
            <p:cNvPr id="34" name="Oval 34"/>
            <p:cNvSpPr>
              <a:spLocks noChangeArrowheads="1"/>
            </p:cNvSpPr>
            <p:nvPr/>
          </p:nvSpPr>
          <p:spPr bwMode="auto">
            <a:xfrm>
              <a:off x="5508104" y="4293591"/>
              <a:ext cx="1284100" cy="1008460"/>
            </a:xfrm>
            <a:prstGeom prst="ellipse">
              <a:avLst/>
            </a:prstGeom>
            <a:solidFill>
              <a:srgbClr val="CC9900"/>
            </a:solidFill>
            <a:ln w="9525">
              <a:solidFill>
                <a:schemeClr val="tx1"/>
              </a:solidFill>
              <a:round/>
              <a:headEnd/>
              <a:tailEnd/>
            </a:ln>
          </p:spPr>
          <p:txBody>
            <a:bodyPr wrap="none" anchor="ctr"/>
            <a:lstStyle/>
            <a:p>
              <a:pPr algn="ctr"/>
              <a:r>
                <a:rPr lang="zh-TW" altLang="en-US" b="1" dirty="0" smtClean="0">
                  <a:latin typeface="微軟正黑體" pitchFamily="34" charset="-120"/>
                  <a:ea typeface="微軟正黑體" pitchFamily="34" charset="-120"/>
                </a:rPr>
                <a:t>權責人員</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認知</a:t>
              </a:r>
              <a:endParaRPr lang="en-US" altLang="zh-TW" b="1" dirty="0">
                <a:latin typeface="微軟正黑體" pitchFamily="34" charset="-120"/>
                <a:ea typeface="微軟正黑體" pitchFamily="34" charset="-120"/>
              </a:endParaRPr>
            </a:p>
          </p:txBody>
        </p:sp>
        <p:sp>
          <p:nvSpPr>
            <p:cNvPr id="35" name="Oval 34"/>
            <p:cNvSpPr>
              <a:spLocks noChangeArrowheads="1"/>
            </p:cNvSpPr>
            <p:nvPr/>
          </p:nvSpPr>
          <p:spPr bwMode="auto">
            <a:xfrm>
              <a:off x="4427984" y="4293591"/>
              <a:ext cx="1285387" cy="1008460"/>
            </a:xfrm>
            <a:prstGeom prst="ellipse">
              <a:avLst/>
            </a:prstGeom>
            <a:solidFill>
              <a:srgbClr val="FFFF00"/>
            </a:solidFill>
            <a:ln w="9525">
              <a:solidFill>
                <a:schemeClr val="tx1"/>
              </a:solidFill>
              <a:round/>
              <a:headEnd/>
              <a:tailEnd/>
            </a:ln>
          </p:spPr>
          <p:txBody>
            <a:bodyPr wrap="none" anchor="ctr"/>
            <a:lstStyle/>
            <a:p>
              <a:pPr algn="ctr"/>
              <a:r>
                <a:rPr lang="zh-TW" altLang="en-US" b="1" dirty="0" smtClean="0">
                  <a:latin typeface="微軟正黑體" pitchFamily="34" charset="-120"/>
                  <a:ea typeface="微軟正黑體" pitchFamily="34" charset="-120"/>
                </a:rPr>
                <a:t>施工文件</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管理</a:t>
              </a:r>
              <a:endParaRPr lang="en-US" altLang="zh-TW" b="1" dirty="0">
                <a:latin typeface="微軟正黑體" pitchFamily="34" charset="-120"/>
                <a:ea typeface="微軟正黑體" pitchFamily="34" charset="-120"/>
              </a:endParaRPr>
            </a:p>
          </p:txBody>
        </p:sp>
        <p:sp>
          <p:nvSpPr>
            <p:cNvPr id="36" name="Oval 34"/>
            <p:cNvSpPr>
              <a:spLocks noChangeArrowheads="1"/>
            </p:cNvSpPr>
            <p:nvPr/>
          </p:nvSpPr>
          <p:spPr bwMode="auto">
            <a:xfrm>
              <a:off x="3358621" y="4293591"/>
              <a:ext cx="1285387" cy="1008460"/>
            </a:xfrm>
            <a:prstGeom prst="ellipse">
              <a:avLst/>
            </a:prstGeom>
            <a:solidFill>
              <a:srgbClr val="FFFF66"/>
            </a:solidFill>
            <a:ln w="9525">
              <a:solidFill>
                <a:schemeClr val="tx1"/>
              </a:solidFill>
              <a:round/>
              <a:headEnd/>
              <a:tailEnd/>
            </a:ln>
          </p:spPr>
          <p:txBody>
            <a:bodyPr wrap="none" anchor="ctr"/>
            <a:lstStyle/>
            <a:p>
              <a:pPr algn="ctr"/>
              <a:r>
                <a:rPr lang="zh-TW" altLang="en-US" b="1" dirty="0" smtClean="0">
                  <a:latin typeface="微軟正黑體" pitchFamily="34" charset="-120"/>
                  <a:ea typeface="微軟正黑體" pitchFamily="34" charset="-120"/>
                </a:rPr>
                <a:t>工地器材</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儲存管理</a:t>
              </a:r>
              <a:endParaRPr lang="en-US" altLang="zh-TW" b="1" dirty="0">
                <a:latin typeface="微軟正黑體" pitchFamily="34" charset="-120"/>
                <a:ea typeface="微軟正黑體" pitchFamily="34" charset="-120"/>
              </a:endParaRPr>
            </a:p>
          </p:txBody>
        </p:sp>
        <p:sp>
          <p:nvSpPr>
            <p:cNvPr id="37" name="Oval 34"/>
            <p:cNvSpPr>
              <a:spLocks noChangeArrowheads="1"/>
            </p:cNvSpPr>
            <p:nvPr/>
          </p:nvSpPr>
          <p:spPr bwMode="auto">
            <a:xfrm>
              <a:off x="2195736" y="4293591"/>
              <a:ext cx="1284099" cy="1008460"/>
            </a:xfrm>
            <a:prstGeom prst="ellipse">
              <a:avLst/>
            </a:prstGeom>
            <a:solidFill>
              <a:srgbClr val="FFFFCC"/>
            </a:solidFill>
            <a:ln w="9525">
              <a:solidFill>
                <a:schemeClr val="tx1"/>
              </a:solidFill>
              <a:round/>
              <a:headEnd/>
              <a:tailEnd/>
            </a:ln>
          </p:spPr>
          <p:txBody>
            <a:bodyPr wrap="none" anchor="ctr"/>
            <a:lstStyle/>
            <a:p>
              <a:pPr algn="ctr"/>
              <a:r>
                <a:rPr lang="zh-TW" altLang="en-US" b="1" dirty="0" smtClean="0">
                  <a:latin typeface="微軟正黑體" pitchFamily="34" charset="-120"/>
                  <a:ea typeface="微軟正黑體" pitchFamily="34" charset="-120"/>
                </a:rPr>
                <a:t>器材採購</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品質管理</a:t>
              </a:r>
              <a:endParaRPr lang="en-US" altLang="zh-TW" b="1" dirty="0">
                <a:latin typeface="微軟正黑體" pitchFamily="34" charset="-120"/>
                <a:ea typeface="微軟正黑體" pitchFamily="34" charset="-120"/>
              </a:endParaRPr>
            </a:p>
          </p:txBody>
        </p:sp>
      </p:grpSp>
      <p:sp>
        <p:nvSpPr>
          <p:cNvPr id="30" name="六角星形 29"/>
          <p:cNvSpPr/>
          <p:nvPr/>
        </p:nvSpPr>
        <p:spPr>
          <a:xfrm>
            <a:off x="755576" y="1052736"/>
            <a:ext cx="7344816" cy="5616624"/>
          </a:xfrm>
          <a:prstGeom prst="star6">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indent="-365125">
              <a:buFont typeface="Wingdings" pitchFamily="2" charset="2"/>
              <a:buChar char="l"/>
            </a:pPr>
            <a:endParaRPr lang="en-US" altLang="zh-TW" sz="2000" b="1" dirty="0" smtClean="0">
              <a:solidFill>
                <a:schemeClr val="bg1"/>
              </a:solidFill>
              <a:latin typeface="微軟正黑體" pitchFamily="34" charset="-120"/>
              <a:ea typeface="微軟正黑體" pitchFamily="34" charset="-120"/>
            </a:endParaRPr>
          </a:p>
        </p:txBody>
      </p:sp>
      <p:sp>
        <p:nvSpPr>
          <p:cNvPr id="38" name="文字方塊 37"/>
          <p:cNvSpPr txBox="1"/>
          <p:nvPr/>
        </p:nvSpPr>
        <p:spPr>
          <a:xfrm>
            <a:off x="2843808" y="2636912"/>
            <a:ext cx="3425938" cy="2246769"/>
          </a:xfrm>
          <a:prstGeom prst="rect">
            <a:avLst/>
          </a:prstGeom>
          <a:noFill/>
        </p:spPr>
        <p:txBody>
          <a:bodyPr wrap="none" rtlCol="0">
            <a:spAutoFit/>
          </a:bodyPr>
          <a:lstStyle/>
          <a:p>
            <a:pPr marL="365125" indent="-365125">
              <a:buFont typeface="Wingdings" pitchFamily="2" charset="2"/>
              <a:buChar char="l"/>
            </a:pPr>
            <a:r>
              <a:rPr lang="zh-TW" altLang="en-US" sz="2800" b="1" dirty="0" smtClean="0">
                <a:solidFill>
                  <a:schemeClr val="bg1"/>
                </a:solidFill>
                <a:latin typeface="微軟正黑體" pitchFamily="34" charset="-120"/>
                <a:ea typeface="微軟正黑體" pitchFamily="34" charset="-120"/>
              </a:rPr>
              <a:t>器材採購品質管控</a:t>
            </a:r>
            <a:endParaRPr lang="en-US" altLang="zh-TW" sz="2800" b="1" dirty="0" smtClean="0">
              <a:solidFill>
                <a:schemeClr val="bg1"/>
              </a:solidFill>
              <a:latin typeface="微軟正黑體" pitchFamily="34" charset="-120"/>
              <a:ea typeface="微軟正黑體" pitchFamily="34" charset="-120"/>
            </a:endParaRPr>
          </a:p>
          <a:p>
            <a:pPr marL="365125" indent="-365125">
              <a:buFont typeface="Wingdings" pitchFamily="2" charset="2"/>
              <a:buChar char="l"/>
            </a:pPr>
            <a:r>
              <a:rPr lang="zh-TW" altLang="en-US" sz="2800" b="1" dirty="0" smtClean="0">
                <a:solidFill>
                  <a:schemeClr val="bg1"/>
                </a:solidFill>
                <a:latin typeface="微軟正黑體" pitchFamily="34" charset="-120"/>
                <a:ea typeface="微軟正黑體" pitchFamily="34" charset="-120"/>
              </a:rPr>
              <a:t>工地器材儲存管理</a:t>
            </a:r>
          </a:p>
          <a:p>
            <a:pPr marL="365125" indent="-365125">
              <a:buFont typeface="Wingdings" pitchFamily="2" charset="2"/>
              <a:buChar char="l"/>
            </a:pPr>
            <a:r>
              <a:rPr lang="zh-TW" altLang="en-US" sz="2800" b="1" dirty="0" smtClean="0">
                <a:solidFill>
                  <a:schemeClr val="bg1"/>
                </a:solidFill>
                <a:latin typeface="微軟正黑體" pitchFamily="34" charset="-120"/>
                <a:ea typeface="微軟正黑體" pitchFamily="34" charset="-120"/>
              </a:rPr>
              <a:t>施工文件管理</a:t>
            </a:r>
            <a:endParaRPr lang="en-US" altLang="zh-TW" sz="2800" b="1" dirty="0" smtClean="0">
              <a:solidFill>
                <a:schemeClr val="bg1"/>
              </a:solidFill>
              <a:latin typeface="微軟正黑體" pitchFamily="34" charset="-120"/>
              <a:ea typeface="微軟正黑體" pitchFamily="34" charset="-120"/>
            </a:endParaRPr>
          </a:p>
          <a:p>
            <a:pPr marL="365125" indent="-365125">
              <a:buFont typeface="Wingdings" pitchFamily="2" charset="2"/>
              <a:buChar char="l"/>
            </a:pPr>
            <a:r>
              <a:rPr lang="zh-TW" altLang="en-US" sz="2800" b="1" dirty="0" smtClean="0">
                <a:solidFill>
                  <a:schemeClr val="bg1"/>
                </a:solidFill>
                <a:latin typeface="微軟正黑體" pitchFamily="34" charset="-120"/>
                <a:ea typeface="微軟正黑體" pitchFamily="34" charset="-120"/>
              </a:rPr>
              <a:t>加強權責人員認知</a:t>
            </a:r>
            <a:endParaRPr lang="en-US" altLang="zh-TW" sz="2800" b="1" dirty="0" smtClean="0">
              <a:solidFill>
                <a:schemeClr val="bg1"/>
              </a:solidFill>
              <a:latin typeface="微軟正黑體" pitchFamily="34" charset="-120"/>
              <a:ea typeface="微軟正黑體" pitchFamily="34" charset="-120"/>
            </a:endParaRPr>
          </a:p>
          <a:p>
            <a:pPr marL="365125" indent="-365125">
              <a:buFont typeface="Wingdings" pitchFamily="2" charset="2"/>
              <a:buChar char="l"/>
            </a:pPr>
            <a:r>
              <a:rPr lang="zh-TW" altLang="en-US" sz="2800" b="1" dirty="0" smtClean="0">
                <a:solidFill>
                  <a:schemeClr val="bg1"/>
                </a:solidFill>
                <a:latin typeface="微軟正黑體" pitchFamily="34" charset="-120"/>
                <a:ea typeface="微軟正黑體" pitchFamily="34" charset="-120"/>
              </a:rPr>
              <a:t>建造可施工性</a:t>
            </a:r>
            <a:endParaRPr lang="zh-TW" alt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2"/>
          <p:cNvSpPr txBox="1">
            <a:spLocks noChangeArrowheads="1"/>
          </p:cNvSpPr>
          <p:nvPr/>
        </p:nvSpPr>
        <p:spPr bwMode="auto">
          <a:xfrm>
            <a:off x="1516509" y="1910632"/>
            <a:ext cx="164507" cy="369332"/>
          </a:xfrm>
          <a:prstGeom prst="rect">
            <a:avLst/>
          </a:prstGeom>
          <a:noFill/>
          <a:ln w="9525">
            <a:noFill/>
            <a:miter lim="800000"/>
            <a:headEnd/>
            <a:tailEnd/>
          </a:ln>
        </p:spPr>
        <p:txBody>
          <a:bodyPr wrap="square">
            <a:spAutoFit/>
          </a:bodyPr>
          <a:lstStyle/>
          <a:p>
            <a:endParaRPr kumimoji="0" lang="zh-TW" altLang="zh-TW">
              <a:ea typeface="華康粗黑體" pitchFamily="49" charset="-120"/>
            </a:endParaRPr>
          </a:p>
        </p:txBody>
      </p:sp>
      <p:sp>
        <p:nvSpPr>
          <p:cNvPr id="41" name="Rectangle 57"/>
          <p:cNvSpPr>
            <a:spLocks noChangeArrowheads="1"/>
          </p:cNvSpPr>
          <p:nvPr/>
        </p:nvSpPr>
        <p:spPr bwMode="blackWhite">
          <a:xfrm>
            <a:off x="251521" y="2343344"/>
            <a:ext cx="1620275" cy="501459"/>
          </a:xfrm>
          <a:prstGeom prst="rect">
            <a:avLst/>
          </a:prstGeom>
          <a:gradFill rotWithShape="0">
            <a:gsLst>
              <a:gs pos="0">
                <a:srgbClr val="FFCC00">
                  <a:gamma/>
                  <a:shade val="36078"/>
                  <a:invGamma/>
                </a:srgbClr>
              </a:gs>
              <a:gs pos="50000">
                <a:srgbClr val="FFCC00"/>
              </a:gs>
              <a:gs pos="100000">
                <a:srgbClr val="FFCC00">
                  <a:gamma/>
                  <a:shade val="36078"/>
                  <a:invGamma/>
                </a:srgbClr>
              </a:gs>
            </a:gsLst>
            <a:lin ang="5400000" scaled="1"/>
          </a:gradFill>
          <a:ln w="19050">
            <a:noFill/>
            <a:miter lim="800000"/>
            <a:headEnd/>
            <a:tailEnd/>
          </a:ln>
          <a:effectLst/>
        </p:spPr>
        <p:txBody>
          <a:bodyPr anchor="ctr"/>
          <a:lstStyle/>
          <a:p>
            <a:pPr algn="ctr" eaLnBrk="0" hangingPunct="0">
              <a:defRPr/>
            </a:pPr>
            <a:r>
              <a:rPr lang="zh-TW" altLang="en-US" sz="2800" dirty="0">
                <a:solidFill>
                  <a:srgbClr val="FFFFFF"/>
                </a:solidFill>
                <a:effectLst>
                  <a:outerShdw blurRad="38100" dist="38100" dir="2700000" algn="tl">
                    <a:srgbClr val="000000"/>
                  </a:outerShdw>
                </a:effectLst>
                <a:latin typeface="微軟正黑體" pitchFamily="34" charset="-120"/>
                <a:ea typeface="微軟正黑體" pitchFamily="34" charset="-120"/>
              </a:rPr>
              <a:t>設  計</a:t>
            </a:r>
            <a:endParaRPr lang="en-US" sz="2800" dirty="0">
              <a:solidFill>
                <a:srgbClr val="FFFFFF"/>
              </a:solidFill>
              <a:effectLst>
                <a:outerShdw blurRad="38100" dist="38100" dir="2700000" algn="tl">
                  <a:srgbClr val="000000"/>
                </a:outerShdw>
              </a:effectLst>
              <a:latin typeface="微軟正黑體" pitchFamily="34" charset="-120"/>
              <a:ea typeface="微軟正黑體" pitchFamily="34" charset="-120"/>
            </a:endParaRPr>
          </a:p>
        </p:txBody>
      </p:sp>
      <p:sp>
        <p:nvSpPr>
          <p:cNvPr id="63" name="Rectangle 58"/>
          <p:cNvSpPr>
            <a:spLocks noChangeArrowheads="1"/>
          </p:cNvSpPr>
          <p:nvPr/>
        </p:nvSpPr>
        <p:spPr bwMode="blackWhite">
          <a:xfrm flipV="1">
            <a:off x="1835696" y="2340747"/>
            <a:ext cx="1608177" cy="493593"/>
          </a:xfrm>
          <a:prstGeom prst="rect">
            <a:avLst/>
          </a:prstGeom>
          <a:gradFill rotWithShape="0">
            <a:gsLst>
              <a:gs pos="0">
                <a:srgbClr val="00CC00">
                  <a:gamma/>
                  <a:shade val="36078"/>
                  <a:invGamma/>
                </a:srgbClr>
              </a:gs>
              <a:gs pos="50000">
                <a:srgbClr val="00CC00"/>
              </a:gs>
              <a:gs pos="100000">
                <a:srgbClr val="00CC00">
                  <a:gamma/>
                  <a:shade val="36078"/>
                  <a:invGamma/>
                </a:srgbClr>
              </a:gs>
            </a:gsLst>
            <a:lin ang="5400000" scaled="1"/>
          </a:gradFill>
          <a:ln w="19050">
            <a:noFill/>
            <a:miter lim="800000"/>
            <a:headEnd/>
            <a:tailEnd/>
          </a:ln>
          <a:effectLst/>
        </p:spPr>
        <p:txBody>
          <a:bodyPr rot="10800000" anchor="ctr"/>
          <a:lstStyle/>
          <a:p>
            <a:pPr algn="ctr" eaLnBrk="0" hangingPunct="0">
              <a:defRPr/>
            </a:pPr>
            <a:r>
              <a:rPr lang="zh-TW" altLang="en-US" sz="2800" dirty="0">
                <a:solidFill>
                  <a:srgbClr val="FFFFFF"/>
                </a:solidFill>
                <a:effectLst>
                  <a:outerShdw blurRad="38100" dist="38100" dir="2700000" algn="tl">
                    <a:srgbClr val="000000"/>
                  </a:outerShdw>
                </a:effectLst>
                <a:latin typeface="微軟正黑體" pitchFamily="34" charset="-120"/>
                <a:ea typeface="微軟正黑體" pitchFamily="34" charset="-120"/>
              </a:rPr>
              <a:t>採  購</a:t>
            </a:r>
            <a:endParaRPr lang="en-US" altLang="en-US" sz="2800" dirty="0">
              <a:solidFill>
                <a:srgbClr val="FFFFFF"/>
              </a:solidFill>
              <a:effectLst>
                <a:outerShdw blurRad="38100" dist="38100" dir="2700000" algn="tl">
                  <a:srgbClr val="000000"/>
                </a:outerShdw>
              </a:effectLst>
              <a:latin typeface="微軟正黑體" pitchFamily="34" charset="-120"/>
              <a:ea typeface="微軟正黑體" pitchFamily="34" charset="-120"/>
            </a:endParaRPr>
          </a:p>
        </p:txBody>
      </p:sp>
      <p:sp>
        <p:nvSpPr>
          <p:cNvPr id="79" name="Rectangle 59"/>
          <p:cNvSpPr>
            <a:spLocks noChangeArrowheads="1"/>
          </p:cNvSpPr>
          <p:nvPr/>
        </p:nvSpPr>
        <p:spPr bwMode="blackWhite">
          <a:xfrm flipV="1">
            <a:off x="3419872" y="2338148"/>
            <a:ext cx="1550007" cy="485726"/>
          </a:xfrm>
          <a:prstGeom prst="rect">
            <a:avLst/>
          </a:prstGeom>
          <a:gradFill rotWithShape="0">
            <a:gsLst>
              <a:gs pos="0">
                <a:schemeClr val="accent1">
                  <a:gamma/>
                  <a:shade val="36078"/>
                  <a:invGamma/>
                </a:schemeClr>
              </a:gs>
              <a:gs pos="50000">
                <a:schemeClr val="accent1"/>
              </a:gs>
              <a:gs pos="100000">
                <a:schemeClr val="accent1">
                  <a:gamma/>
                  <a:shade val="36078"/>
                  <a:invGamma/>
                </a:schemeClr>
              </a:gs>
            </a:gsLst>
            <a:lin ang="5400000" scaled="1"/>
          </a:gradFill>
          <a:ln w="19050">
            <a:noFill/>
            <a:miter lim="800000"/>
            <a:headEnd/>
            <a:tailEnd/>
          </a:ln>
          <a:effectLst/>
        </p:spPr>
        <p:txBody>
          <a:bodyPr rot="10800000" anchor="ctr"/>
          <a:lstStyle/>
          <a:p>
            <a:pPr algn="ctr" eaLnBrk="0" hangingPunct="0">
              <a:defRPr/>
            </a:pPr>
            <a:r>
              <a:rPr lang="zh-TW" altLang="en-US" sz="2800" dirty="0">
                <a:solidFill>
                  <a:srgbClr val="FFFFFF"/>
                </a:solidFill>
                <a:effectLst>
                  <a:outerShdw blurRad="38100" dist="38100" dir="2700000" algn="tl">
                    <a:srgbClr val="000000"/>
                  </a:outerShdw>
                </a:effectLst>
                <a:latin typeface="微軟正黑體" pitchFamily="34" charset="-120"/>
                <a:ea typeface="微軟正黑體" pitchFamily="34" charset="-120"/>
              </a:rPr>
              <a:t>建  造</a:t>
            </a:r>
            <a:endParaRPr lang="en-US" altLang="en-US" sz="2800" dirty="0">
              <a:solidFill>
                <a:srgbClr val="FFFFFF"/>
              </a:solidFill>
              <a:effectLst>
                <a:outerShdw blurRad="38100" dist="38100" dir="2700000" algn="tl">
                  <a:srgbClr val="000000"/>
                </a:outerShdw>
              </a:effectLst>
              <a:latin typeface="微軟正黑體" pitchFamily="34" charset="-120"/>
              <a:ea typeface="微軟正黑體" pitchFamily="34" charset="-120"/>
            </a:endParaRPr>
          </a:p>
        </p:txBody>
      </p:sp>
      <p:sp>
        <p:nvSpPr>
          <p:cNvPr id="91" name="矩形 90"/>
          <p:cNvSpPr/>
          <p:nvPr/>
        </p:nvSpPr>
        <p:spPr bwMode="auto">
          <a:xfrm>
            <a:off x="251520" y="2844804"/>
            <a:ext cx="1608178" cy="1368152"/>
          </a:xfrm>
          <a:prstGeom prst="rect">
            <a:avLst/>
          </a:prstGeom>
          <a:solidFill>
            <a:schemeClr val="accent1">
              <a:lumMod val="40000"/>
              <a:lumOff val="60000"/>
            </a:schemeClr>
          </a:solidFill>
          <a:ln w="9525" cap="flat" cmpd="sng" algn="ctr">
            <a:solidFill>
              <a:srgbClr val="FF0000"/>
            </a:solidFill>
            <a:prstDash val="solid"/>
            <a:round/>
            <a:headEnd type="none" w="med" len="med"/>
            <a:tailEnd type="none" w="med" len="med"/>
          </a:ln>
          <a:effectLst/>
          <a:scene3d>
            <a:camera prst="orthographicFront"/>
            <a:lightRig rig="threePt" dir="t"/>
          </a:scene3d>
          <a:sp3d prstMaterial="dkEdge">
            <a:bevelT/>
          </a:sp3d>
        </p:spPr>
        <p:txBody>
          <a:bodyPr/>
          <a:lstStyle/>
          <a:p>
            <a:pPr marL="342900" indent="-342900">
              <a:buFontTx/>
              <a:buAutoNum type="arabicPeriod"/>
              <a:defRPr/>
            </a:pPr>
            <a:r>
              <a:rPr lang="zh-TW" altLang="en-US" sz="1600" dirty="0">
                <a:latin typeface="微軟正黑體" pitchFamily="34" charset="-120"/>
                <a:ea typeface="微軟正黑體" pitchFamily="34" charset="-120"/>
              </a:rPr>
              <a:t>材料碼</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材料規範</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料檔</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器材請購單</a:t>
            </a:r>
          </a:p>
          <a:p>
            <a:pPr algn="ctr">
              <a:defRPr/>
            </a:pPr>
            <a:endParaRPr lang="zh-TW" altLang="en-US" dirty="0">
              <a:latin typeface="微軟正黑體" pitchFamily="34" charset="-120"/>
              <a:ea typeface="微軟正黑體" pitchFamily="34" charset="-120"/>
            </a:endParaRPr>
          </a:p>
        </p:txBody>
      </p:sp>
      <p:sp>
        <p:nvSpPr>
          <p:cNvPr id="92" name="矩形 91"/>
          <p:cNvSpPr/>
          <p:nvPr/>
        </p:nvSpPr>
        <p:spPr bwMode="auto">
          <a:xfrm>
            <a:off x="1835697" y="2832865"/>
            <a:ext cx="1608177" cy="1380091"/>
          </a:xfrm>
          <a:prstGeom prst="rect">
            <a:avLst/>
          </a:prstGeom>
          <a:solidFill>
            <a:schemeClr val="accent1">
              <a:lumMod val="40000"/>
              <a:lumOff val="60000"/>
            </a:schemeClr>
          </a:solidFill>
          <a:ln w="9525" cap="flat" cmpd="sng" algn="ctr">
            <a:solidFill>
              <a:srgbClr val="00B050"/>
            </a:solidFill>
            <a:prstDash val="solid"/>
            <a:round/>
            <a:headEnd type="none" w="med" len="med"/>
            <a:tailEnd type="none" w="med" len="med"/>
          </a:ln>
          <a:effectLst/>
          <a:scene3d>
            <a:camera prst="orthographicFront"/>
            <a:lightRig rig="threePt" dir="t"/>
          </a:scene3d>
          <a:sp3d prstMaterial="dkEdge">
            <a:bevelT/>
          </a:sp3d>
        </p:spPr>
        <p:txBody>
          <a:bodyPr/>
          <a:lstStyle/>
          <a:p>
            <a:pPr marL="342900" indent="-342900">
              <a:buFontTx/>
              <a:buAutoNum type="arabicPeriod"/>
              <a:defRPr/>
            </a:pPr>
            <a:r>
              <a:rPr lang="zh-TW" altLang="en-US" sz="1600" dirty="0">
                <a:latin typeface="微軟正黑體" pitchFamily="34" charset="-120"/>
                <a:ea typeface="微軟正黑體" pitchFamily="34" charset="-120"/>
              </a:rPr>
              <a:t>詢價</a:t>
            </a:r>
            <a:r>
              <a:rPr lang="zh-TW"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比價</a:t>
            </a:r>
            <a:r>
              <a:rPr lang="zh-TW"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決標</a:t>
            </a:r>
            <a:endParaRPr lang="zh-TW"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器材訂購單</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催貨</a:t>
            </a:r>
            <a:r>
              <a:rPr lang="zh-TW"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檢驗</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運輸</a:t>
            </a:r>
          </a:p>
          <a:p>
            <a:pPr algn="ctr">
              <a:defRPr/>
            </a:pPr>
            <a:endParaRPr lang="zh-TW" altLang="en-US" dirty="0">
              <a:latin typeface="微軟正黑體" pitchFamily="34" charset="-120"/>
              <a:ea typeface="微軟正黑體" pitchFamily="34" charset="-120"/>
            </a:endParaRPr>
          </a:p>
        </p:txBody>
      </p:sp>
      <p:sp>
        <p:nvSpPr>
          <p:cNvPr id="93" name="矩形 92"/>
          <p:cNvSpPr/>
          <p:nvPr/>
        </p:nvSpPr>
        <p:spPr bwMode="auto">
          <a:xfrm>
            <a:off x="3419872" y="2844804"/>
            <a:ext cx="1543850" cy="1368149"/>
          </a:xfrm>
          <a:prstGeom prst="rect">
            <a:avLst/>
          </a:prstGeom>
          <a:solidFill>
            <a:schemeClr val="accent1">
              <a:lumMod val="40000"/>
              <a:lumOff val="60000"/>
            </a:schemeClr>
          </a:solidFill>
          <a:ln w="9525" cap="flat" cmpd="sng" algn="ctr">
            <a:solidFill>
              <a:srgbClr val="FFFF00"/>
            </a:solidFill>
            <a:prstDash val="solid"/>
            <a:round/>
            <a:headEnd type="none" w="med" len="med"/>
            <a:tailEnd type="none" w="med" len="med"/>
          </a:ln>
          <a:effectLst/>
          <a:scene3d>
            <a:camera prst="orthographicFront"/>
            <a:lightRig rig="threePt" dir="t"/>
          </a:scene3d>
          <a:sp3d prstMaterial="dkEdge">
            <a:bevelT/>
          </a:sp3d>
        </p:spPr>
        <p:txBody>
          <a:bodyPr/>
          <a:lstStyle/>
          <a:p>
            <a:pPr marL="342900" indent="-342900">
              <a:buFontTx/>
              <a:buAutoNum type="arabicPeriod"/>
              <a:defRPr/>
            </a:pPr>
            <a:r>
              <a:rPr lang="zh-TW" altLang="en-US" sz="1600" dirty="0">
                <a:latin typeface="微軟正黑體" pitchFamily="34" charset="-120"/>
                <a:ea typeface="微軟正黑體" pitchFamily="34" charset="-120"/>
              </a:rPr>
              <a:t>收發料作業</a:t>
            </a:r>
            <a:endParaRPr lang="zh-TW"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倉儲管理</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a:latin typeface="微軟正黑體" pitchFamily="34" charset="-120"/>
                <a:ea typeface="微軟正黑體" pitchFamily="34" charset="-120"/>
              </a:rPr>
              <a:t>預估配料</a:t>
            </a:r>
            <a:endParaRPr lang="en-US" altLang="zh-TW" sz="1600" dirty="0">
              <a:latin typeface="微軟正黑體" pitchFamily="34" charset="-120"/>
              <a:ea typeface="微軟正黑體" pitchFamily="34" charset="-120"/>
            </a:endParaRPr>
          </a:p>
          <a:p>
            <a:pPr marL="342900" indent="-342900">
              <a:buFontTx/>
              <a:buAutoNum type="arabicPeriod"/>
              <a:defRPr/>
            </a:pPr>
            <a:r>
              <a:rPr lang="zh-TW" altLang="en-US" sz="1600" dirty="0" smtClean="0">
                <a:latin typeface="微軟正黑體" pitchFamily="34" charset="-120"/>
                <a:ea typeface="微軟正黑體" pitchFamily="34" charset="-120"/>
              </a:rPr>
              <a:t>變更管理</a:t>
            </a:r>
            <a:endParaRPr lang="zh-TW" altLang="en-US" sz="1600" dirty="0">
              <a:latin typeface="微軟正黑體" pitchFamily="34" charset="-120"/>
              <a:ea typeface="微軟正黑體" pitchFamily="34" charset="-120"/>
            </a:endParaRPr>
          </a:p>
          <a:p>
            <a:pPr algn="ctr">
              <a:defRPr/>
            </a:pPr>
            <a:endParaRPr lang="zh-TW" altLang="en-US" dirty="0">
              <a:latin typeface="微軟正黑體" pitchFamily="34" charset="-120"/>
              <a:ea typeface="微軟正黑體" pitchFamily="34" charset="-120"/>
            </a:endParaRPr>
          </a:p>
        </p:txBody>
      </p:sp>
      <p:grpSp>
        <p:nvGrpSpPr>
          <p:cNvPr id="3" name="群組 87"/>
          <p:cNvGrpSpPr>
            <a:grpSpLocks/>
          </p:cNvGrpSpPr>
          <p:nvPr/>
        </p:nvGrpSpPr>
        <p:grpSpPr bwMode="auto">
          <a:xfrm>
            <a:off x="251521" y="4253648"/>
            <a:ext cx="4824535" cy="759528"/>
            <a:chOff x="328266" y="3294769"/>
            <a:chExt cx="5400521" cy="1219200"/>
          </a:xfrm>
        </p:grpSpPr>
        <p:sp>
          <p:nvSpPr>
            <p:cNvPr id="37913" name="向下箭號圖說文字 66"/>
            <p:cNvSpPr>
              <a:spLocks noChangeArrowheads="1"/>
            </p:cNvSpPr>
            <p:nvPr/>
          </p:nvSpPr>
          <p:spPr bwMode="auto">
            <a:xfrm>
              <a:off x="328266" y="3294769"/>
              <a:ext cx="5328512" cy="1219200"/>
            </a:xfrm>
            <a:prstGeom prst="downArrowCallout">
              <a:avLst>
                <a:gd name="adj1" fmla="val 61934"/>
                <a:gd name="adj2" fmla="val 58346"/>
                <a:gd name="adj3" fmla="val 25000"/>
                <a:gd name="adj4" fmla="val 64977"/>
              </a:avLst>
            </a:prstGeom>
            <a:solidFill>
              <a:srgbClr val="0000CC"/>
            </a:solidFill>
            <a:ln w="9525" algn="ctr">
              <a:noFill/>
              <a:round/>
              <a:headEnd/>
              <a:tailEnd/>
            </a:ln>
          </p:spPr>
          <p:txBody>
            <a:bodyPr/>
            <a:lstStyle/>
            <a:p>
              <a:pPr algn="ctr"/>
              <a:endParaRPr lang="zh-TW" altLang="en-US"/>
            </a:p>
          </p:txBody>
        </p:sp>
        <p:sp>
          <p:nvSpPr>
            <p:cNvPr id="37912" name="矩形 86"/>
            <p:cNvSpPr>
              <a:spLocks noChangeArrowheads="1"/>
            </p:cNvSpPr>
            <p:nvPr/>
          </p:nvSpPr>
          <p:spPr bwMode="auto">
            <a:xfrm>
              <a:off x="328266" y="3398291"/>
              <a:ext cx="5400521" cy="518617"/>
            </a:xfrm>
            <a:prstGeom prst="rect">
              <a:avLst/>
            </a:prstGeom>
            <a:noFill/>
            <a:ln w="9525" algn="ctr">
              <a:noFill/>
              <a:round/>
              <a:headEnd/>
              <a:tailEnd/>
            </a:ln>
          </p:spPr>
          <p:txBody>
            <a:bodyPr/>
            <a:lstStyle/>
            <a:p>
              <a:pPr algn="ctr"/>
              <a:r>
                <a:rPr kumimoji="0" lang="zh-TW" altLang="en-US" dirty="0">
                  <a:solidFill>
                    <a:schemeClr val="bg1"/>
                  </a:solidFill>
                  <a:latin typeface="微軟正黑體" pitchFamily="34" charset="-120"/>
                  <a:ea typeface="微軟正黑體" pitchFamily="34" charset="-120"/>
                </a:rPr>
                <a:t>單一系統、 器材資訊整合，提升器材產品品質</a:t>
              </a:r>
              <a:endParaRPr lang="zh-TW" altLang="en-US" dirty="0">
                <a:solidFill>
                  <a:schemeClr val="bg1"/>
                </a:solidFill>
                <a:latin typeface="微軟正黑體" pitchFamily="34" charset="-120"/>
                <a:ea typeface="微軟正黑體" pitchFamily="34" charset="-120"/>
              </a:endParaRPr>
            </a:p>
          </p:txBody>
        </p:sp>
      </p:grpSp>
      <p:sp>
        <p:nvSpPr>
          <p:cNvPr id="73" name="Rectangle 12"/>
          <p:cNvSpPr>
            <a:spLocks noChangeArrowheads="1"/>
          </p:cNvSpPr>
          <p:nvPr/>
        </p:nvSpPr>
        <p:spPr bwMode="auto">
          <a:xfrm>
            <a:off x="827584" y="1628800"/>
            <a:ext cx="5760640" cy="576064"/>
          </a:xfrm>
          <a:prstGeom prst="rect">
            <a:avLst/>
          </a:prstGeom>
          <a:noFill/>
          <a:ln w="25400">
            <a:noFill/>
            <a:miter lim="800000"/>
            <a:headEnd/>
            <a:tailEnd/>
          </a:ln>
        </p:spPr>
        <p:txBody>
          <a:bodyPr lIns="93600" tIns="46038" rIns="0" bIns="46038"/>
          <a:lstStyle/>
          <a:p>
            <a:pPr marL="179388" indent="-179388">
              <a:spcAft>
                <a:spcPts val="0"/>
              </a:spcAft>
              <a:buClr>
                <a:schemeClr val="hlink"/>
              </a:buClr>
              <a:buSzPct val="65000"/>
              <a:buBlip>
                <a:blip r:embed="rId3"/>
              </a:buBlip>
              <a:defRPr/>
            </a:pPr>
            <a:r>
              <a:rPr lang="zh-TW" altLang="en-US" b="1" dirty="0" smtClean="0">
                <a:latin typeface="微軟正黑體" pitchFamily="34" charset="-120"/>
                <a:ea typeface="微軟正黑體" pitchFamily="34" charset="-120"/>
              </a:rPr>
              <a:t>整合器材設計採購及建造上下游資訊</a:t>
            </a:r>
            <a:endParaRPr lang="en-US" altLang="zh-TW" b="1" dirty="0" smtClean="0">
              <a:latin typeface="微軟正黑體" pitchFamily="34" charset="-120"/>
              <a:ea typeface="微軟正黑體" pitchFamily="34" charset="-120"/>
            </a:endParaRPr>
          </a:p>
          <a:p>
            <a:pPr marL="179388" indent="-179388">
              <a:spcAft>
                <a:spcPts val="0"/>
              </a:spcAft>
              <a:buClr>
                <a:schemeClr val="hlink"/>
              </a:buClr>
              <a:buSzPct val="65000"/>
              <a:buBlip>
                <a:blip r:embed="rId3"/>
              </a:buBlip>
              <a:defRPr/>
            </a:pPr>
            <a:r>
              <a:rPr lang="zh-TW" altLang="en-US" b="1" dirty="0" smtClean="0">
                <a:latin typeface="微軟正黑體" pitchFamily="34" charset="-120"/>
                <a:ea typeface="微軟正黑體" pitchFamily="34" charset="-120"/>
              </a:rPr>
              <a:t>物料即時線上管控，確保採構產品準時送到工地</a:t>
            </a:r>
            <a:endParaRPr lang="en-US" altLang="zh-TW" b="1" dirty="0" smtClean="0">
              <a:latin typeface="微軟正黑體" pitchFamily="34" charset="-120"/>
              <a:ea typeface="微軟正黑體" pitchFamily="34" charset="-120"/>
            </a:endParaRPr>
          </a:p>
          <a:p>
            <a:pPr algn="ctr">
              <a:lnSpc>
                <a:spcPct val="120000"/>
              </a:lnSpc>
              <a:buClr>
                <a:schemeClr val="hlink"/>
              </a:buClr>
              <a:buSzPct val="65000"/>
              <a:buFont typeface="Symbol" pitchFamily="18" charset="2"/>
              <a:buNone/>
              <a:defRPr/>
            </a:pPr>
            <a:endParaRPr lang="en-US" altLang="zh-TW" b="1" dirty="0">
              <a:solidFill>
                <a:srgbClr val="000099"/>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nvGrpSpPr>
          <p:cNvPr id="4" name="群組 96"/>
          <p:cNvGrpSpPr>
            <a:grpSpLocks/>
          </p:cNvGrpSpPr>
          <p:nvPr/>
        </p:nvGrpSpPr>
        <p:grpSpPr bwMode="auto">
          <a:xfrm>
            <a:off x="6228184" y="5313286"/>
            <a:ext cx="2591967" cy="1428082"/>
            <a:chOff x="5150637" y="5301343"/>
            <a:chExt cx="3738763" cy="2012111"/>
          </a:xfrm>
        </p:grpSpPr>
        <p:sp>
          <p:nvSpPr>
            <p:cNvPr id="75" name="Text Box 7"/>
            <p:cNvSpPr txBox="1">
              <a:spLocks noChangeArrowheads="1"/>
            </p:cNvSpPr>
            <p:nvPr/>
          </p:nvSpPr>
          <p:spPr bwMode="auto">
            <a:xfrm>
              <a:off x="6085444" y="6429793"/>
              <a:ext cx="2285082" cy="883661"/>
            </a:xfrm>
            <a:prstGeom prst="rect">
              <a:avLst/>
            </a:prstGeom>
            <a:gradFill rotWithShape="0">
              <a:gsLst>
                <a:gs pos="0">
                  <a:srgbClr val="FF0000"/>
                </a:gs>
                <a:gs pos="100000">
                  <a:srgbClr val="760000"/>
                </a:gs>
              </a:gsLst>
              <a:path path="shape">
                <a:fillToRect l="50000" t="50000" r="50000" b="50000"/>
              </a:path>
            </a:gradFill>
            <a:ln w="19050">
              <a:noFill/>
              <a:miter lim="800000"/>
              <a:headEnd/>
              <a:tailEnd/>
            </a:ln>
          </p:spPr>
          <p:txBody>
            <a:bodyPr/>
            <a:lstStyle/>
            <a:p>
              <a:pPr algn="ctr" eaLnBrk="0" hangingPunct="0"/>
              <a:r>
                <a:rPr lang="zh-TW" altLang="en-US" sz="1600" dirty="0">
                  <a:solidFill>
                    <a:srgbClr val="FFFFFF"/>
                  </a:solidFill>
                  <a:latin typeface="微軟正黑體" pitchFamily="34" charset="-120"/>
                  <a:ea typeface="微軟正黑體" pitchFamily="34" charset="-120"/>
                </a:rPr>
                <a:t>設計</a:t>
              </a:r>
              <a:endParaRPr lang="en-US" altLang="zh-TW" sz="1600" dirty="0">
                <a:solidFill>
                  <a:srgbClr val="FFFFFF"/>
                </a:solidFill>
                <a:latin typeface="微軟正黑體" pitchFamily="34" charset="-120"/>
                <a:ea typeface="微軟正黑體" pitchFamily="34" charset="-120"/>
              </a:endParaRPr>
            </a:p>
            <a:p>
              <a:pPr algn="ctr" eaLnBrk="0" hangingPunct="0"/>
              <a:r>
                <a:rPr lang="en-US" altLang="zh-TW" sz="1400" dirty="0" smtClean="0">
                  <a:solidFill>
                    <a:srgbClr val="FFFFFF"/>
                  </a:solidFill>
                  <a:latin typeface="微軟正黑體" pitchFamily="34" charset="-120"/>
                  <a:ea typeface="微軟正黑體" pitchFamily="34" charset="-120"/>
                </a:rPr>
                <a:t>(</a:t>
              </a:r>
              <a:r>
                <a:rPr lang="zh-TW" altLang="en-US" sz="1400" dirty="0" smtClean="0">
                  <a:solidFill>
                    <a:srgbClr val="FFFFFF"/>
                  </a:solidFill>
                  <a:latin typeface="微軟正黑體" pitchFamily="34" charset="-120"/>
                  <a:ea typeface="微軟正黑體" pitchFamily="34" charset="-120"/>
                </a:rPr>
                <a:t>各地辦公室</a:t>
              </a:r>
              <a:r>
                <a:rPr lang="en-US" altLang="zh-TW" sz="1400" dirty="0" smtClean="0">
                  <a:solidFill>
                    <a:srgbClr val="FFFFFF"/>
                  </a:solidFill>
                  <a:latin typeface="微軟正黑體" pitchFamily="34" charset="-120"/>
                  <a:ea typeface="微軟正黑體" pitchFamily="34" charset="-120"/>
                </a:rPr>
                <a:t>)</a:t>
              </a:r>
              <a:endParaRPr lang="en-US" altLang="zh-TW" sz="1400" dirty="0">
                <a:solidFill>
                  <a:srgbClr val="FFFFFF"/>
                </a:solidFill>
                <a:latin typeface="微軟正黑體" pitchFamily="34" charset="-120"/>
                <a:ea typeface="微軟正黑體" pitchFamily="34" charset="-120"/>
              </a:endParaRPr>
            </a:p>
          </p:txBody>
        </p:sp>
        <p:cxnSp>
          <p:nvCxnSpPr>
            <p:cNvPr id="76" name="AutoShape 29"/>
            <p:cNvCxnSpPr>
              <a:cxnSpLocks noChangeShapeType="1"/>
              <a:endCxn id="75" idx="1"/>
            </p:cNvCxnSpPr>
            <p:nvPr/>
          </p:nvCxnSpPr>
          <p:spPr bwMode="black">
            <a:xfrm>
              <a:off x="5150637" y="6197433"/>
              <a:ext cx="934806" cy="674190"/>
            </a:xfrm>
            <a:prstGeom prst="curvedConnector3">
              <a:avLst>
                <a:gd name="adj1" fmla="val 50000"/>
              </a:avLst>
            </a:prstGeom>
            <a:noFill/>
            <a:ln w="38100">
              <a:solidFill>
                <a:srgbClr val="0000FF"/>
              </a:solidFill>
              <a:round/>
              <a:headEnd type="triangle" w="med" len="med"/>
              <a:tailEnd type="triangle" w="med" len="med"/>
            </a:ln>
          </p:spPr>
        </p:cxnSp>
        <p:pic>
          <p:nvPicPr>
            <p:cNvPr id="77" name="Picture 3" descr="圖片1"/>
            <p:cNvPicPr>
              <a:picLocks noChangeAspect="1" noChangeArrowheads="1"/>
            </p:cNvPicPr>
            <p:nvPr/>
          </p:nvPicPr>
          <p:blipFill>
            <a:blip r:embed="rId4" cstate="print">
              <a:clrChange>
                <a:clrFrom>
                  <a:srgbClr val="818181"/>
                </a:clrFrom>
                <a:clrTo>
                  <a:srgbClr val="818181">
                    <a:alpha val="0"/>
                  </a:srgbClr>
                </a:clrTo>
              </a:clrChange>
            </a:blip>
            <a:srcRect/>
            <a:stretch>
              <a:fillRect/>
            </a:stretch>
          </p:blipFill>
          <p:spPr bwMode="auto">
            <a:xfrm>
              <a:off x="7723092" y="5363250"/>
              <a:ext cx="1166308" cy="1522045"/>
            </a:xfrm>
            <a:prstGeom prst="rect">
              <a:avLst/>
            </a:prstGeom>
            <a:noFill/>
            <a:ln w="9525">
              <a:noFill/>
              <a:miter lim="800000"/>
              <a:headEnd/>
              <a:tailEnd/>
            </a:ln>
          </p:spPr>
        </p:pic>
        <p:pic>
          <p:nvPicPr>
            <p:cNvPr id="78" name="Picture 3" descr="C:\Documents and Settings\Administrator\Local Settings\Temporary Internet Files\Content.IE5\J9QZSMLI\MCj02311330000[1].wmf"/>
            <p:cNvPicPr>
              <a:picLocks noChangeAspect="1" noChangeArrowheads="1"/>
            </p:cNvPicPr>
            <p:nvPr/>
          </p:nvPicPr>
          <p:blipFill>
            <a:blip r:embed="rId5" cstate="print"/>
            <a:srcRect/>
            <a:stretch>
              <a:fillRect/>
            </a:stretch>
          </p:blipFill>
          <p:spPr bwMode="auto">
            <a:xfrm>
              <a:off x="6826315" y="5301343"/>
              <a:ext cx="1079606" cy="1157792"/>
            </a:xfrm>
            <a:prstGeom prst="rect">
              <a:avLst/>
            </a:prstGeom>
            <a:noFill/>
            <a:ln w="9525">
              <a:noFill/>
              <a:miter lim="800000"/>
              <a:headEnd/>
              <a:tailEnd/>
            </a:ln>
          </p:spPr>
        </p:pic>
      </p:grpSp>
      <p:grpSp>
        <p:nvGrpSpPr>
          <p:cNvPr id="5" name="群組 15"/>
          <p:cNvGrpSpPr>
            <a:grpSpLocks/>
          </p:cNvGrpSpPr>
          <p:nvPr/>
        </p:nvGrpSpPr>
        <p:grpSpPr bwMode="auto">
          <a:xfrm>
            <a:off x="6300191" y="1988463"/>
            <a:ext cx="1206462" cy="2232626"/>
            <a:chOff x="4421016" y="1535461"/>
            <a:chExt cx="1840876" cy="2496944"/>
          </a:xfrm>
        </p:grpSpPr>
        <p:cxnSp>
          <p:nvCxnSpPr>
            <p:cNvPr id="81" name="AutoShape 29"/>
            <p:cNvCxnSpPr>
              <a:cxnSpLocks noChangeShapeType="1"/>
              <a:endCxn id="83" idx="2"/>
            </p:cNvCxnSpPr>
            <p:nvPr/>
          </p:nvCxnSpPr>
          <p:spPr bwMode="black">
            <a:xfrm flipV="1">
              <a:off x="4421016" y="3469316"/>
              <a:ext cx="1140184" cy="563089"/>
            </a:xfrm>
            <a:prstGeom prst="curvedConnector2">
              <a:avLst/>
            </a:prstGeom>
            <a:noFill/>
            <a:ln w="38100">
              <a:solidFill>
                <a:srgbClr val="0000FF"/>
              </a:solidFill>
              <a:round/>
              <a:headEnd type="triangle" w="med" len="med"/>
              <a:tailEnd type="triangle" w="med" len="med"/>
            </a:ln>
          </p:spPr>
        </p:cxnSp>
        <p:grpSp>
          <p:nvGrpSpPr>
            <p:cNvPr id="6" name="Group 9"/>
            <p:cNvGrpSpPr>
              <a:grpSpLocks/>
            </p:cNvGrpSpPr>
            <p:nvPr/>
          </p:nvGrpSpPr>
          <p:grpSpPr bwMode="auto">
            <a:xfrm>
              <a:off x="4860509" y="1535461"/>
              <a:ext cx="1401383" cy="1933859"/>
              <a:chOff x="3239" y="1848"/>
              <a:chExt cx="830" cy="1299"/>
            </a:xfrm>
          </p:grpSpPr>
          <p:sp>
            <p:nvSpPr>
              <p:cNvPr id="83" name="Text Box 10"/>
              <p:cNvSpPr txBox="1">
                <a:spLocks noChangeArrowheads="1"/>
              </p:cNvSpPr>
              <p:nvPr/>
            </p:nvSpPr>
            <p:spPr bwMode="auto">
              <a:xfrm>
                <a:off x="3239" y="2443"/>
                <a:ext cx="830" cy="704"/>
              </a:xfrm>
              <a:prstGeom prst="rect">
                <a:avLst/>
              </a:prstGeom>
              <a:gradFill rotWithShape="0">
                <a:gsLst>
                  <a:gs pos="0">
                    <a:srgbClr val="FF0000"/>
                  </a:gs>
                  <a:gs pos="100000">
                    <a:srgbClr val="760000"/>
                  </a:gs>
                </a:gsLst>
                <a:path path="shape">
                  <a:fillToRect l="50000" t="50000" r="50000" b="50000"/>
                </a:path>
              </a:gradFill>
              <a:ln w="19050">
                <a:noFill/>
                <a:miter lim="800000"/>
                <a:headEnd/>
                <a:tailEnd/>
              </a:ln>
            </p:spPr>
            <p:txBody>
              <a:bodyPr anchor="ctr"/>
              <a:lstStyle/>
              <a:p>
                <a:pPr algn="ctr" eaLnBrk="0" hangingPunct="0"/>
                <a:r>
                  <a:rPr lang="zh-TW" altLang="en-US" sz="1600" dirty="0" smtClean="0">
                    <a:solidFill>
                      <a:srgbClr val="FFFFFF"/>
                    </a:solidFill>
                    <a:latin typeface="微軟正黑體" pitchFamily="34" charset="-120"/>
                    <a:ea typeface="微軟正黑體" pitchFamily="34" charset="-120"/>
                  </a:rPr>
                  <a:t>建造</a:t>
                </a:r>
                <a:endParaRPr lang="en-US" altLang="zh-TW" sz="1600" dirty="0" smtClean="0">
                  <a:solidFill>
                    <a:srgbClr val="FFFFFF"/>
                  </a:solidFill>
                  <a:latin typeface="微軟正黑體" pitchFamily="34" charset="-120"/>
                  <a:ea typeface="微軟正黑體" pitchFamily="34" charset="-120"/>
                </a:endParaRPr>
              </a:p>
              <a:p>
                <a:pPr algn="ctr" eaLnBrk="0" hangingPunct="0"/>
                <a:r>
                  <a:rPr lang="zh-TW" altLang="en-US" sz="1600" dirty="0" smtClean="0">
                    <a:solidFill>
                      <a:srgbClr val="FFFFFF"/>
                    </a:solidFill>
                    <a:latin typeface="微軟正黑體" pitchFamily="34" charset="-120"/>
                    <a:ea typeface="微軟正黑體" pitchFamily="34" charset="-120"/>
                  </a:rPr>
                  <a:t>工地</a:t>
                </a:r>
                <a:endParaRPr lang="en-US" altLang="zh-TW" sz="1600" dirty="0">
                  <a:solidFill>
                    <a:srgbClr val="FFFFFF"/>
                  </a:solidFill>
                  <a:latin typeface="微軟正黑體" pitchFamily="34" charset="-120"/>
                  <a:ea typeface="微軟正黑體" pitchFamily="34" charset="-120"/>
                </a:endParaRPr>
              </a:p>
            </p:txBody>
          </p:sp>
          <p:pic>
            <p:nvPicPr>
              <p:cNvPr id="84" name="Picture 11"/>
              <p:cNvPicPr preferRelativeResize="0">
                <a:picLocks noChangeArrowheads="1"/>
              </p:cNvPicPr>
              <p:nvPr/>
            </p:nvPicPr>
            <p:blipFill>
              <a:blip r:embed="rId6" cstate="print"/>
              <a:srcRect/>
              <a:stretch>
                <a:fillRect/>
              </a:stretch>
            </p:blipFill>
            <p:spPr bwMode="auto">
              <a:xfrm>
                <a:off x="3366" y="1848"/>
                <a:ext cx="690" cy="542"/>
              </a:xfrm>
              <a:prstGeom prst="rect">
                <a:avLst/>
              </a:prstGeom>
              <a:noFill/>
              <a:ln w="19050">
                <a:noFill/>
                <a:miter lim="800000"/>
                <a:headEnd/>
                <a:tailEnd/>
              </a:ln>
            </p:spPr>
          </p:pic>
        </p:grpSp>
      </p:grpSp>
      <p:grpSp>
        <p:nvGrpSpPr>
          <p:cNvPr id="7" name="群組 21"/>
          <p:cNvGrpSpPr>
            <a:grpSpLocks/>
          </p:cNvGrpSpPr>
          <p:nvPr/>
        </p:nvGrpSpPr>
        <p:grpSpPr bwMode="auto">
          <a:xfrm>
            <a:off x="6300192" y="3429000"/>
            <a:ext cx="2583458" cy="1871804"/>
            <a:chOff x="4943084" y="2924944"/>
            <a:chExt cx="3941224" cy="2317107"/>
          </a:xfrm>
        </p:grpSpPr>
        <p:cxnSp>
          <p:nvCxnSpPr>
            <p:cNvPr id="86" name="AutoShape 29"/>
            <p:cNvCxnSpPr>
              <a:cxnSpLocks noChangeShapeType="1"/>
            </p:cNvCxnSpPr>
            <p:nvPr/>
          </p:nvCxnSpPr>
          <p:spPr bwMode="black">
            <a:xfrm rot="10800000" flipV="1">
              <a:off x="4943084" y="4221087"/>
              <a:ext cx="1552729" cy="584392"/>
            </a:xfrm>
            <a:prstGeom prst="curvedConnector3">
              <a:avLst>
                <a:gd name="adj1" fmla="val 50000"/>
              </a:avLst>
            </a:prstGeom>
            <a:noFill/>
            <a:ln w="38100">
              <a:solidFill>
                <a:srgbClr val="0000FF"/>
              </a:solidFill>
              <a:round/>
              <a:headEnd type="triangle" w="med" len="med"/>
              <a:tailEnd type="triangle" w="med" len="med"/>
            </a:ln>
          </p:spPr>
        </p:cxnSp>
        <p:grpSp>
          <p:nvGrpSpPr>
            <p:cNvPr id="8" name="群組 50"/>
            <p:cNvGrpSpPr>
              <a:grpSpLocks/>
            </p:cNvGrpSpPr>
            <p:nvPr/>
          </p:nvGrpSpPr>
          <p:grpSpPr bwMode="auto">
            <a:xfrm>
              <a:off x="6660232" y="2924944"/>
              <a:ext cx="2224076" cy="2317107"/>
              <a:chOff x="6812420" y="2985856"/>
              <a:chExt cx="2224076" cy="2317107"/>
            </a:xfrm>
          </p:grpSpPr>
          <p:grpSp>
            <p:nvGrpSpPr>
              <p:cNvPr id="9" name="Group 3"/>
              <p:cNvGrpSpPr>
                <a:grpSpLocks/>
              </p:cNvGrpSpPr>
              <p:nvPr/>
            </p:nvGrpSpPr>
            <p:grpSpPr bwMode="auto">
              <a:xfrm>
                <a:off x="6812420" y="2985856"/>
                <a:ext cx="1144588" cy="2317107"/>
                <a:chOff x="2390" y="2709"/>
                <a:chExt cx="721" cy="1555"/>
              </a:xfrm>
            </p:grpSpPr>
            <p:graphicFrame>
              <p:nvGraphicFramePr>
                <p:cNvPr id="90" name="Object 2"/>
                <p:cNvGraphicFramePr>
                  <a:graphicFrameLocks noChangeAspect="1"/>
                </p:cNvGraphicFramePr>
                <p:nvPr/>
              </p:nvGraphicFramePr>
              <p:xfrm>
                <a:off x="2450" y="2709"/>
                <a:ext cx="659" cy="782"/>
              </p:xfrm>
              <a:graphic>
                <a:graphicData uri="http://schemas.openxmlformats.org/presentationml/2006/ole">
                  <p:oleObj spid="_x0000_s1036" name="Clip" r:id="rId7" imgW="1645920" imgH="1801368" progId="">
                    <p:embed/>
                  </p:oleObj>
                </a:graphicData>
              </a:graphic>
            </p:graphicFrame>
            <p:sp>
              <p:nvSpPr>
                <p:cNvPr id="94" name="Text Box 5"/>
                <p:cNvSpPr txBox="1">
                  <a:spLocks noChangeArrowheads="1"/>
                </p:cNvSpPr>
                <p:nvPr/>
              </p:nvSpPr>
              <p:spPr bwMode="auto">
                <a:xfrm>
                  <a:off x="2390" y="3491"/>
                  <a:ext cx="721" cy="773"/>
                </a:xfrm>
                <a:prstGeom prst="rect">
                  <a:avLst/>
                </a:prstGeom>
                <a:gradFill rotWithShape="0">
                  <a:gsLst>
                    <a:gs pos="0">
                      <a:srgbClr val="FF0000"/>
                    </a:gs>
                    <a:gs pos="100000">
                      <a:srgbClr val="760000"/>
                    </a:gs>
                  </a:gsLst>
                  <a:path path="shape">
                    <a:fillToRect l="50000" t="50000" r="50000" b="50000"/>
                  </a:path>
                </a:gradFill>
                <a:ln w="19050">
                  <a:noFill/>
                  <a:miter lim="800000"/>
                  <a:headEnd/>
                  <a:tailEnd/>
                </a:ln>
              </p:spPr>
              <p:txBody>
                <a:bodyPr/>
                <a:lstStyle/>
                <a:p>
                  <a:pPr algn="ctr" eaLnBrk="0" hangingPunct="0"/>
                  <a:r>
                    <a:rPr lang="zh-TW" altLang="en-US" sz="1600" dirty="0" smtClean="0">
                      <a:solidFill>
                        <a:srgbClr val="FFFFFF"/>
                      </a:solidFill>
                      <a:latin typeface="微軟正黑體" pitchFamily="34" charset="-120"/>
                      <a:ea typeface="微軟正黑體" pitchFamily="34" charset="-120"/>
                    </a:rPr>
                    <a:t>公司採購中心</a:t>
                  </a:r>
                  <a:endParaRPr lang="en-US" altLang="zh-TW" sz="1600" dirty="0">
                    <a:solidFill>
                      <a:srgbClr val="FFFFFF"/>
                    </a:solidFill>
                    <a:latin typeface="微軟正黑體" pitchFamily="34" charset="-120"/>
                    <a:ea typeface="微軟正黑體" pitchFamily="34" charset="-120"/>
                  </a:endParaRPr>
                </a:p>
              </p:txBody>
            </p:sp>
          </p:grpSp>
          <p:pic>
            <p:nvPicPr>
              <p:cNvPr id="89" name="圖片 25" descr="CTCI.jpg"/>
              <p:cNvPicPr>
                <a:picLocks noChangeAspect="1"/>
              </p:cNvPicPr>
              <p:nvPr/>
            </p:nvPicPr>
            <p:blipFill>
              <a:blip r:embed="rId8" cstate="print"/>
              <a:srcRect/>
              <a:stretch>
                <a:fillRect/>
              </a:stretch>
            </p:blipFill>
            <p:spPr bwMode="auto">
              <a:xfrm>
                <a:off x="8004764" y="3140967"/>
                <a:ext cx="1031732" cy="1550067"/>
              </a:xfrm>
              <a:prstGeom prst="rect">
                <a:avLst/>
              </a:prstGeom>
              <a:noFill/>
              <a:ln w="9525">
                <a:noFill/>
                <a:miter lim="800000"/>
                <a:headEnd/>
                <a:tailEnd/>
              </a:ln>
            </p:spPr>
          </p:pic>
        </p:grpSp>
      </p:grpSp>
      <p:sp>
        <p:nvSpPr>
          <p:cNvPr id="95" name="雲朵形 94"/>
          <p:cNvSpPr/>
          <p:nvPr/>
        </p:nvSpPr>
        <p:spPr bwMode="auto">
          <a:xfrm>
            <a:off x="5652120" y="4005064"/>
            <a:ext cx="619040" cy="2432421"/>
          </a:xfrm>
          <a:prstGeom prst="cloud">
            <a:avLst/>
          </a:prstGeom>
          <a:solidFill>
            <a:schemeClr val="accent1"/>
          </a:solidFill>
          <a:ln w="9525" cap="flat" cmpd="sng" algn="ctr">
            <a:solidFill>
              <a:schemeClr val="tx1"/>
            </a:solidFill>
            <a:prstDash val="solid"/>
            <a:round/>
            <a:headEnd type="none" w="med" len="med"/>
            <a:tailEnd type="none" w="med" len="med"/>
          </a:ln>
          <a:effectLst>
            <a:outerShdw blurRad="50800" dist="50800" dir="5400000" algn="ctr" rotWithShape="0">
              <a:srgbClr val="000000">
                <a:alpha val="50000"/>
              </a:srgbClr>
            </a:outerShdw>
          </a:effectLst>
          <a:scene3d>
            <a:camera prst="orthographicFront"/>
            <a:lightRig rig="balanced" dir="t"/>
          </a:scene3d>
          <a:sp3d>
            <a:bevelT/>
            <a:bevelB/>
          </a:sp3d>
        </p:spPr>
        <p:txBody>
          <a:bodyPr vert="eaVert" lIns="360000" tIns="0" bIns="0"/>
          <a:lstStyle/>
          <a:p>
            <a:pPr algn="ctr">
              <a:defRPr/>
            </a:pPr>
            <a:r>
              <a:rPr lang="zh-TW" altLang="en-US" dirty="0">
                <a:solidFill>
                  <a:schemeClr val="bg1"/>
                </a:solidFill>
                <a:latin typeface="微軟正黑體" pitchFamily="34" charset="-120"/>
                <a:ea typeface="微軟正黑體" pitchFamily="34" charset="-120"/>
              </a:rPr>
              <a:t>網路</a:t>
            </a:r>
          </a:p>
        </p:txBody>
      </p:sp>
      <p:grpSp>
        <p:nvGrpSpPr>
          <p:cNvPr id="10" name="群組 28"/>
          <p:cNvGrpSpPr>
            <a:grpSpLocks/>
          </p:cNvGrpSpPr>
          <p:nvPr/>
        </p:nvGrpSpPr>
        <p:grpSpPr bwMode="auto">
          <a:xfrm>
            <a:off x="5076056" y="2847388"/>
            <a:ext cx="1152128" cy="1157675"/>
            <a:chOff x="971600" y="2608273"/>
            <a:chExt cx="2088232" cy="1713052"/>
          </a:xfrm>
        </p:grpSpPr>
        <p:cxnSp>
          <p:nvCxnSpPr>
            <p:cNvPr id="104" name="AutoShape 29"/>
            <p:cNvCxnSpPr>
              <a:cxnSpLocks noChangeShapeType="1"/>
              <a:stCxn id="105" idx="2"/>
            </p:cNvCxnSpPr>
            <p:nvPr/>
          </p:nvCxnSpPr>
          <p:spPr bwMode="black">
            <a:xfrm rot="16200000" flipH="1">
              <a:off x="1969068" y="3622104"/>
              <a:ext cx="745869" cy="652573"/>
            </a:xfrm>
            <a:prstGeom prst="curvedConnector3">
              <a:avLst>
                <a:gd name="adj1" fmla="val 50000"/>
              </a:avLst>
            </a:prstGeom>
            <a:noFill/>
            <a:ln w="38100">
              <a:solidFill>
                <a:srgbClr val="0000FF"/>
              </a:solidFill>
              <a:round/>
              <a:headEnd type="triangle" w="med" len="med"/>
              <a:tailEnd type="triangle" w="med" len="med"/>
            </a:ln>
          </p:spPr>
        </p:cxnSp>
        <p:sp>
          <p:nvSpPr>
            <p:cNvPr id="105" name="Text Box 5"/>
            <p:cNvSpPr txBox="1">
              <a:spLocks noChangeArrowheads="1"/>
            </p:cNvSpPr>
            <p:nvPr/>
          </p:nvSpPr>
          <p:spPr bwMode="auto">
            <a:xfrm>
              <a:off x="971600" y="2608273"/>
              <a:ext cx="2088232" cy="967184"/>
            </a:xfrm>
            <a:prstGeom prst="rect">
              <a:avLst/>
            </a:prstGeom>
            <a:gradFill rotWithShape="0">
              <a:gsLst>
                <a:gs pos="0">
                  <a:srgbClr val="FF0000"/>
                </a:gs>
                <a:gs pos="100000">
                  <a:srgbClr val="760000"/>
                </a:gs>
              </a:gsLst>
              <a:path path="shape">
                <a:fillToRect l="50000" t="50000" r="50000" b="50000"/>
              </a:path>
            </a:gradFill>
            <a:ln w="19050">
              <a:noFill/>
              <a:miter lim="800000"/>
              <a:headEnd/>
              <a:tailEnd/>
            </a:ln>
          </p:spPr>
          <p:txBody>
            <a:bodyPr/>
            <a:lstStyle/>
            <a:p>
              <a:pPr algn="ctr" eaLnBrk="0" hangingPunct="0">
                <a:spcBef>
                  <a:spcPts val="0"/>
                </a:spcBef>
              </a:pPr>
              <a:r>
                <a:rPr lang="zh-TW" altLang="en-US" sz="1600" dirty="0" smtClean="0">
                  <a:solidFill>
                    <a:srgbClr val="FFFFFF"/>
                  </a:solidFill>
                  <a:latin typeface="微軟正黑體" pitchFamily="34" charset="-120"/>
                  <a:ea typeface="微軟正黑體" pitchFamily="34" charset="-120"/>
                </a:rPr>
                <a:t>業主</a:t>
              </a:r>
              <a:endParaRPr lang="en-US" altLang="zh-TW" sz="1600" dirty="0" smtClean="0">
                <a:solidFill>
                  <a:srgbClr val="FFFFFF"/>
                </a:solidFill>
                <a:latin typeface="微軟正黑體" pitchFamily="34" charset="-120"/>
                <a:ea typeface="微軟正黑體" pitchFamily="34" charset="-120"/>
              </a:endParaRPr>
            </a:p>
            <a:p>
              <a:pPr algn="ctr" eaLnBrk="0" hangingPunct="0">
                <a:spcBef>
                  <a:spcPts val="0"/>
                </a:spcBef>
              </a:pPr>
              <a:r>
                <a:rPr lang="zh-TW" altLang="en-US" sz="1600" dirty="0" smtClean="0">
                  <a:solidFill>
                    <a:srgbClr val="FFFFFF"/>
                  </a:solidFill>
                  <a:latin typeface="微軟正黑體" pitchFamily="34" charset="-120"/>
                  <a:ea typeface="微軟正黑體" pitchFamily="34" charset="-120"/>
                </a:rPr>
                <a:t>辦公室</a:t>
              </a:r>
              <a:endParaRPr lang="en-US" altLang="zh-TW" sz="1600" dirty="0">
                <a:solidFill>
                  <a:srgbClr val="FFFFFF"/>
                </a:solidFill>
                <a:latin typeface="微軟正黑體" pitchFamily="34" charset="-120"/>
                <a:ea typeface="微軟正黑體" pitchFamily="34" charset="-120"/>
              </a:endParaRPr>
            </a:p>
          </p:txBody>
        </p:sp>
      </p:grpSp>
      <p:cxnSp>
        <p:nvCxnSpPr>
          <p:cNvPr id="119" name="AutoShape 29"/>
          <p:cNvCxnSpPr>
            <a:cxnSpLocks noChangeShapeType="1"/>
            <a:endCxn id="46" idx="3"/>
          </p:cNvCxnSpPr>
          <p:nvPr/>
        </p:nvCxnSpPr>
        <p:spPr bwMode="black">
          <a:xfrm rot="10800000" flipV="1">
            <a:off x="4211960" y="5040558"/>
            <a:ext cx="1296144" cy="670386"/>
          </a:xfrm>
          <a:prstGeom prst="curvedConnector3">
            <a:avLst>
              <a:gd name="adj1" fmla="val 50000"/>
            </a:avLst>
          </a:prstGeom>
          <a:noFill/>
          <a:ln w="38100">
            <a:solidFill>
              <a:srgbClr val="0000FF"/>
            </a:solidFill>
            <a:round/>
            <a:headEnd type="triangle" w="med" len="med"/>
            <a:tailEnd type="triangle" w="med" len="med"/>
          </a:ln>
        </p:spPr>
      </p:cxnSp>
      <p:pic>
        <p:nvPicPr>
          <p:cNvPr id="406531" name="Picture 3" descr="D:\0_QM\05_品保實質稽核\03_NC6優質獎\00_PSM\施工控管照片\NC6C_Tower_20120306.jpg"/>
          <p:cNvPicPr>
            <a:picLocks noChangeAspect="1" noChangeArrowheads="1"/>
          </p:cNvPicPr>
          <p:nvPr/>
        </p:nvPicPr>
        <p:blipFill>
          <a:blip r:embed="rId9" cstate="print"/>
          <a:srcRect/>
          <a:stretch>
            <a:fillRect/>
          </a:stretch>
        </p:blipFill>
        <p:spPr bwMode="auto">
          <a:xfrm>
            <a:off x="7452320" y="1268760"/>
            <a:ext cx="1440000" cy="1080000"/>
          </a:xfrm>
          <a:prstGeom prst="rect">
            <a:avLst/>
          </a:prstGeom>
          <a:noFill/>
        </p:spPr>
      </p:pic>
      <p:sp>
        <p:nvSpPr>
          <p:cNvPr id="42"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44" name="文字方塊 43"/>
          <p:cNvSpPr txBox="1"/>
          <p:nvPr/>
        </p:nvSpPr>
        <p:spPr>
          <a:xfrm>
            <a:off x="1043608" y="1124744"/>
            <a:ext cx="5976664" cy="461665"/>
          </a:xfrm>
          <a:prstGeom prst="rect">
            <a:avLst/>
          </a:prstGeom>
          <a:noFill/>
        </p:spPr>
        <p:txBody>
          <a:bodyPr wrap="square" rtlCol="0">
            <a:spAutoFit/>
          </a:bodyPr>
          <a:lstStyle/>
          <a:p>
            <a:pPr marL="365125" indent="-365125">
              <a:buFont typeface="Wingdings" pitchFamily="2" charset="2"/>
              <a:buChar char="l"/>
            </a:pPr>
            <a:r>
              <a:rPr lang="zh-TW" altLang="en-US" sz="2400" b="1" u="sng" dirty="0" smtClean="0">
                <a:solidFill>
                  <a:srgbClr val="FF0000"/>
                </a:solidFill>
                <a:latin typeface="微軟正黑體" pitchFamily="34" charset="-120"/>
                <a:ea typeface="微軟正黑體" pitchFamily="34" charset="-120"/>
              </a:rPr>
              <a:t>器材採購品質管控</a:t>
            </a:r>
            <a:r>
              <a:rPr lang="en-US" altLang="zh-TW" sz="2400" b="1" u="sng" dirty="0" smtClean="0">
                <a:solidFill>
                  <a:srgbClr val="FF0000"/>
                </a:solidFill>
                <a:latin typeface="微軟正黑體" pitchFamily="34" charset="-120"/>
                <a:ea typeface="微軟正黑體" pitchFamily="34" charset="-120"/>
              </a:rPr>
              <a:t>--</a:t>
            </a:r>
            <a:r>
              <a:rPr lang="zh-TW" altLang="en-US" sz="2000" b="1" u="sng" dirty="0" smtClean="0">
                <a:solidFill>
                  <a:srgbClr val="0033CC"/>
                </a:solidFill>
                <a:latin typeface="微軟正黑體" pitchFamily="34" charset="-120"/>
                <a:ea typeface="微軟正黑體" pitchFamily="34" charset="-120"/>
              </a:rPr>
              <a:t>電子化採購管理作業</a:t>
            </a:r>
            <a:endParaRPr lang="zh-TW" altLang="en-US" sz="2000" dirty="0">
              <a:solidFill>
                <a:srgbClr val="0033CC"/>
              </a:solidFill>
            </a:endParaRPr>
          </a:p>
        </p:txBody>
      </p:sp>
      <p:pic>
        <p:nvPicPr>
          <p:cNvPr id="46" name="圖片 4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99592" y="5040559"/>
            <a:ext cx="3312368" cy="1340769"/>
          </a:xfrm>
          <a:prstGeom prst="rect">
            <a:avLst/>
          </a:prstGeom>
        </p:spPr>
      </p:pic>
      <p:sp>
        <p:nvSpPr>
          <p:cNvPr id="48" name="文字方塊 47"/>
          <p:cNvSpPr txBox="1"/>
          <p:nvPr/>
        </p:nvSpPr>
        <p:spPr>
          <a:xfrm>
            <a:off x="1113289" y="6279703"/>
            <a:ext cx="2954655" cy="461665"/>
          </a:xfrm>
          <a:prstGeom prst="rect">
            <a:avLst/>
          </a:prstGeom>
          <a:noFill/>
        </p:spPr>
        <p:txBody>
          <a:bodyPr wrap="none" rtlCol="0">
            <a:spAutoFit/>
          </a:bodyPr>
          <a:lstStyle/>
          <a:p>
            <a:r>
              <a:rPr lang="zh-TW" altLang="en-US" sz="2400" b="1" u="sng" dirty="0" smtClean="0">
                <a:solidFill>
                  <a:srgbClr val="FF0000"/>
                </a:solidFill>
                <a:latin typeface="微軟正黑體" pitchFamily="34" charset="-120"/>
                <a:ea typeface="微軟正黑體" pitchFamily="34" charset="-120"/>
              </a:rPr>
              <a:t>電子化採購管理系統</a:t>
            </a:r>
            <a:endParaRPr lang="zh-TW" altLang="en-US" sz="2400" dirty="0"/>
          </a:p>
        </p:txBody>
      </p:sp>
      <p:sp>
        <p:nvSpPr>
          <p:cNvPr id="43" name="矩形 42"/>
          <p:cNvSpPr/>
          <p:nvPr/>
        </p:nvSpPr>
        <p:spPr>
          <a:xfrm>
            <a:off x="8172400" y="3356992"/>
            <a:ext cx="971600"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5"/>
          <p:cNvSpPr txBox="1">
            <a:spLocks noChangeArrowheads="1"/>
          </p:cNvSpPr>
          <p:nvPr/>
        </p:nvSpPr>
        <p:spPr bwMode="auto">
          <a:xfrm>
            <a:off x="2387552" y="1715180"/>
            <a:ext cx="2880320" cy="561692"/>
          </a:xfrm>
          <a:prstGeom prst="rect">
            <a:avLst/>
          </a:prstGeom>
          <a:noFill/>
          <a:ln w="9525">
            <a:noFill/>
            <a:miter lim="800000"/>
            <a:headEnd/>
            <a:tailEnd/>
          </a:ln>
        </p:spPr>
        <p:txBody>
          <a:bodyPr wrap="square">
            <a:spAutoFit/>
          </a:bodyPr>
          <a:lstStyle/>
          <a:p>
            <a:pPr marL="174625" indent="-174625">
              <a:spcBef>
                <a:spcPts val="30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每一筆材料註明製造商及</a:t>
            </a:r>
            <a:endParaRPr lang="en-US" altLang="zh-TW" sz="1400" b="1" dirty="0" smtClean="0">
              <a:solidFill>
                <a:srgbClr val="002060"/>
              </a:solidFill>
              <a:latin typeface="微軟正黑體" pitchFamily="34" charset="-120"/>
              <a:ea typeface="微軟正黑體" pitchFamily="34" charset="-120"/>
            </a:endParaRPr>
          </a:p>
          <a:p>
            <a:pPr marL="174625" indent="-174625">
              <a:spcBef>
                <a:spcPts val="30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其原料來源及檢驗要求與規範</a:t>
            </a:r>
          </a:p>
        </p:txBody>
      </p:sp>
      <p:sp>
        <p:nvSpPr>
          <p:cNvPr id="6" name="圓角矩形 5"/>
          <p:cNvSpPr/>
          <p:nvPr/>
        </p:nvSpPr>
        <p:spPr>
          <a:xfrm>
            <a:off x="515344" y="1772816"/>
            <a:ext cx="1872208" cy="576064"/>
          </a:xfrm>
          <a:prstGeom prst="roundRect">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002060"/>
                </a:solidFill>
                <a:latin typeface="微軟正黑體" pitchFamily="34" charset="-120"/>
                <a:ea typeface="微軟正黑體" pitchFamily="34" charset="-120"/>
              </a:rPr>
              <a:t>確定製造商及</a:t>
            </a:r>
            <a:endParaRPr lang="en-US" altLang="zh-TW" b="1" dirty="0" smtClean="0">
              <a:solidFill>
                <a:srgbClr val="002060"/>
              </a:solidFill>
              <a:latin typeface="微軟正黑體" pitchFamily="34" charset="-120"/>
              <a:ea typeface="微軟正黑體" pitchFamily="34" charset="-120"/>
            </a:endParaRPr>
          </a:p>
          <a:p>
            <a:pPr algn="ctr"/>
            <a:r>
              <a:rPr lang="zh-TW" altLang="en-US" b="1" dirty="0" smtClean="0">
                <a:solidFill>
                  <a:srgbClr val="002060"/>
                </a:solidFill>
                <a:latin typeface="微軟正黑體" pitchFamily="34" charset="-120"/>
                <a:ea typeface="微軟正黑體" pitchFamily="34" charset="-120"/>
              </a:rPr>
              <a:t>其</a:t>
            </a:r>
            <a:r>
              <a:rPr lang="zh-TW" altLang="en-US" b="1" dirty="0" smtClean="0">
                <a:solidFill>
                  <a:srgbClr val="FF0000"/>
                </a:solidFill>
                <a:latin typeface="微軟正黑體" pitchFamily="34" charset="-120"/>
                <a:ea typeface="微軟正黑體" pitchFamily="34" charset="-120"/>
              </a:rPr>
              <a:t>原料來源</a:t>
            </a:r>
            <a:endParaRPr lang="zh-TW" altLang="en-US" dirty="0">
              <a:solidFill>
                <a:srgbClr val="FF0000"/>
              </a:solidFill>
            </a:endParaRPr>
          </a:p>
        </p:txBody>
      </p:sp>
      <p:sp>
        <p:nvSpPr>
          <p:cNvPr id="7" name="圓角矩形 6"/>
          <p:cNvSpPr/>
          <p:nvPr/>
        </p:nvSpPr>
        <p:spPr>
          <a:xfrm>
            <a:off x="515344" y="2564904"/>
            <a:ext cx="1872208" cy="576064"/>
          </a:xfrm>
          <a:prstGeom prst="roundRect">
            <a:avLst/>
          </a:prstGeom>
          <a:solidFill>
            <a:schemeClr val="accent5">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002060"/>
                </a:solidFill>
                <a:latin typeface="微軟正黑體" pitchFamily="34" charset="-120"/>
                <a:ea typeface="微軟正黑體" pitchFamily="34" charset="-120"/>
              </a:rPr>
              <a:t>以源頭管制掌控</a:t>
            </a:r>
            <a:r>
              <a:rPr lang="zh-TW" altLang="en-US" b="1" dirty="0" smtClean="0">
                <a:solidFill>
                  <a:srgbClr val="FF0000"/>
                </a:solidFill>
                <a:latin typeface="微軟正黑體" pitchFamily="34" charset="-120"/>
                <a:ea typeface="微軟正黑體" pitchFamily="34" charset="-120"/>
              </a:rPr>
              <a:t>原料品質</a:t>
            </a:r>
          </a:p>
        </p:txBody>
      </p:sp>
      <p:sp>
        <p:nvSpPr>
          <p:cNvPr id="8" name="圓角矩形 7"/>
          <p:cNvSpPr/>
          <p:nvPr/>
        </p:nvSpPr>
        <p:spPr>
          <a:xfrm>
            <a:off x="515344" y="3356992"/>
            <a:ext cx="1872208" cy="576064"/>
          </a:xfrm>
          <a:prstGeom prst="roundRect">
            <a:avLst/>
          </a:prstGeom>
          <a:solidFill>
            <a:schemeClr val="accent5">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itchFamily="34" charset="-120"/>
                <a:ea typeface="微軟正黑體" pitchFamily="34" charset="-120"/>
              </a:rPr>
              <a:t>下料檢驗</a:t>
            </a:r>
          </a:p>
        </p:txBody>
      </p:sp>
      <p:sp>
        <p:nvSpPr>
          <p:cNvPr id="9" name="圓角矩形 8"/>
          <p:cNvSpPr/>
          <p:nvPr/>
        </p:nvSpPr>
        <p:spPr>
          <a:xfrm>
            <a:off x="515344" y="4149080"/>
            <a:ext cx="1872208" cy="576064"/>
          </a:xfrm>
          <a:prstGeom prst="roundRect">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itchFamily="34" charset="-120"/>
                <a:ea typeface="微軟正黑體" pitchFamily="34" charset="-120"/>
              </a:rPr>
              <a:t>熱處理</a:t>
            </a:r>
            <a:r>
              <a:rPr lang="zh-TW" altLang="en-US" b="1" dirty="0" smtClean="0">
                <a:solidFill>
                  <a:srgbClr val="002060"/>
                </a:solidFill>
                <a:latin typeface="微軟正黑體" pitchFamily="34" charset="-120"/>
                <a:ea typeface="微軟正黑體" pitchFamily="34" charset="-120"/>
              </a:rPr>
              <a:t>記錄審核及試片試驗</a:t>
            </a:r>
          </a:p>
        </p:txBody>
      </p:sp>
      <p:sp>
        <p:nvSpPr>
          <p:cNvPr id="10" name="圓角矩形 9"/>
          <p:cNvSpPr/>
          <p:nvPr/>
        </p:nvSpPr>
        <p:spPr>
          <a:xfrm>
            <a:off x="515939" y="4975473"/>
            <a:ext cx="1872208" cy="576064"/>
          </a:xfrm>
          <a:prstGeom prst="roundRect">
            <a:avLst/>
          </a:prstGeom>
          <a:solidFill>
            <a:schemeClr val="accent6">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itchFamily="34" charset="-120"/>
                <a:ea typeface="微軟正黑體" pitchFamily="34" charset="-120"/>
              </a:rPr>
              <a:t>非破壞</a:t>
            </a:r>
            <a:r>
              <a:rPr lang="zh-TW" altLang="en-US" b="1" dirty="0" smtClean="0">
                <a:solidFill>
                  <a:schemeClr val="tx2">
                    <a:lumMod val="50000"/>
                  </a:schemeClr>
                </a:solidFill>
                <a:latin typeface="微軟正黑體" pitchFamily="34" charset="-120"/>
                <a:ea typeface="微軟正黑體" pitchFamily="34" charset="-120"/>
              </a:rPr>
              <a:t>檢測</a:t>
            </a:r>
          </a:p>
        </p:txBody>
      </p:sp>
      <p:sp>
        <p:nvSpPr>
          <p:cNvPr id="11" name="圓角矩形 10"/>
          <p:cNvSpPr/>
          <p:nvPr/>
        </p:nvSpPr>
        <p:spPr>
          <a:xfrm>
            <a:off x="515344" y="5805264"/>
            <a:ext cx="1872208" cy="576064"/>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itchFamily="34" charset="-120"/>
                <a:ea typeface="微軟正黑體" pitchFamily="34" charset="-120"/>
              </a:rPr>
              <a:t>新成品</a:t>
            </a:r>
            <a:r>
              <a:rPr lang="zh-TW" altLang="en-US" b="1" dirty="0" smtClean="0">
                <a:solidFill>
                  <a:srgbClr val="002060"/>
                </a:solidFill>
                <a:latin typeface="微軟正黑體" pitchFamily="34" charset="-120"/>
                <a:ea typeface="微軟正黑體" pitchFamily="34" charset="-120"/>
              </a:rPr>
              <a:t>抽驗及</a:t>
            </a:r>
            <a:endParaRPr lang="en-US" altLang="zh-TW" b="1" dirty="0" smtClean="0">
              <a:solidFill>
                <a:srgbClr val="002060"/>
              </a:solidFill>
              <a:latin typeface="微軟正黑體" pitchFamily="34" charset="-120"/>
              <a:ea typeface="微軟正黑體" pitchFamily="34" charset="-120"/>
            </a:endParaRPr>
          </a:p>
          <a:p>
            <a:pPr algn="ctr"/>
            <a:r>
              <a:rPr lang="zh-TW" altLang="en-US" b="1" dirty="0" smtClean="0">
                <a:solidFill>
                  <a:srgbClr val="FF0000"/>
                </a:solidFill>
                <a:latin typeface="微軟正黑體" pitchFamily="34" charset="-120"/>
                <a:ea typeface="微軟正黑體" pitchFamily="34" charset="-120"/>
              </a:rPr>
              <a:t>庫存品</a:t>
            </a:r>
            <a:r>
              <a:rPr lang="zh-TW" altLang="en-US" b="1" dirty="0" smtClean="0">
                <a:solidFill>
                  <a:srgbClr val="002060"/>
                </a:solidFill>
                <a:latin typeface="微軟正黑體" pitchFamily="34" charset="-120"/>
                <a:ea typeface="微軟正黑體" pitchFamily="34" charset="-120"/>
              </a:rPr>
              <a:t>抽驗</a:t>
            </a:r>
          </a:p>
        </p:txBody>
      </p:sp>
      <p:sp>
        <p:nvSpPr>
          <p:cNvPr id="12" name="向下箭號 11"/>
          <p:cNvSpPr/>
          <p:nvPr/>
        </p:nvSpPr>
        <p:spPr>
          <a:xfrm>
            <a:off x="1307432" y="2348880"/>
            <a:ext cx="288032" cy="216024"/>
          </a:xfrm>
          <a:prstGeom prst="downArrow">
            <a:avLst/>
          </a:prstGeom>
          <a:solidFill>
            <a:srgbClr val="FFFF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下箭號 12"/>
          <p:cNvSpPr/>
          <p:nvPr/>
        </p:nvSpPr>
        <p:spPr>
          <a:xfrm>
            <a:off x="1307432" y="3140968"/>
            <a:ext cx="288032" cy="216024"/>
          </a:xfrm>
          <a:prstGeom prst="downArrow">
            <a:avLst/>
          </a:prstGeom>
          <a:solidFill>
            <a:srgbClr val="FFFF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下箭號 13"/>
          <p:cNvSpPr/>
          <p:nvPr/>
        </p:nvSpPr>
        <p:spPr>
          <a:xfrm>
            <a:off x="1307432" y="3933056"/>
            <a:ext cx="288032" cy="216024"/>
          </a:xfrm>
          <a:prstGeom prst="downArrow">
            <a:avLst/>
          </a:prstGeom>
          <a:solidFill>
            <a:srgbClr val="FFFF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下箭號 14"/>
          <p:cNvSpPr/>
          <p:nvPr/>
        </p:nvSpPr>
        <p:spPr>
          <a:xfrm>
            <a:off x="1307258" y="4744715"/>
            <a:ext cx="288032" cy="216024"/>
          </a:xfrm>
          <a:prstGeom prst="downArrow">
            <a:avLst/>
          </a:prstGeom>
          <a:solidFill>
            <a:srgbClr val="FFFF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下箭號 15"/>
          <p:cNvSpPr/>
          <p:nvPr/>
        </p:nvSpPr>
        <p:spPr>
          <a:xfrm>
            <a:off x="1307432" y="5589240"/>
            <a:ext cx="288032" cy="216024"/>
          </a:xfrm>
          <a:prstGeom prst="downArrow">
            <a:avLst/>
          </a:prstGeom>
          <a:solidFill>
            <a:srgbClr val="FFFF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5"/>
          <p:cNvSpPr txBox="1">
            <a:spLocks noChangeArrowheads="1"/>
          </p:cNvSpPr>
          <p:nvPr/>
        </p:nvSpPr>
        <p:spPr bwMode="auto">
          <a:xfrm>
            <a:off x="2387552" y="2492896"/>
            <a:ext cx="2688504" cy="523220"/>
          </a:xfrm>
          <a:prstGeom prst="rect">
            <a:avLst/>
          </a:prstGeom>
          <a:noFill/>
          <a:ln w="9525">
            <a:noFill/>
            <a:miter lim="800000"/>
            <a:headEnd/>
            <a:tailEnd/>
          </a:ln>
        </p:spPr>
        <p:txBody>
          <a:bodyPr wrap="square">
            <a:spAutoFit/>
          </a:bodyPr>
          <a:lstStyle/>
          <a:p>
            <a:pPr marL="174625" indent="-174625">
              <a:spcBef>
                <a:spcPts val="60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查對原材料進料檢驗報告及原材料供應商</a:t>
            </a:r>
          </a:p>
        </p:txBody>
      </p:sp>
      <p:sp>
        <p:nvSpPr>
          <p:cNvPr id="18" name="文字方塊 5"/>
          <p:cNvSpPr txBox="1">
            <a:spLocks noChangeArrowheads="1"/>
          </p:cNvSpPr>
          <p:nvPr/>
        </p:nvSpPr>
        <p:spPr bwMode="auto">
          <a:xfrm>
            <a:off x="2387552" y="3284984"/>
            <a:ext cx="2880320" cy="738664"/>
          </a:xfrm>
          <a:prstGeom prst="rect">
            <a:avLst/>
          </a:prstGeom>
          <a:noFill/>
          <a:ln w="9525">
            <a:noFill/>
            <a:miter lim="800000"/>
            <a:headEnd/>
            <a:tailEnd/>
          </a:ln>
        </p:spPr>
        <p:txBody>
          <a:bodyPr wrap="square">
            <a:spAutoFit/>
          </a:bodyPr>
          <a:lstStyle/>
          <a:p>
            <a:pPr marL="174625" indent="-174625">
              <a:spcBef>
                <a:spcPts val="60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查對原材料進料檢驗報告，每一爐號抽鋼胚之頭部第一塊，進行超音波檢測確認鋼胚品質</a:t>
            </a:r>
          </a:p>
        </p:txBody>
      </p:sp>
      <p:sp>
        <p:nvSpPr>
          <p:cNvPr id="19" name="文字方塊 5"/>
          <p:cNvSpPr txBox="1">
            <a:spLocks noChangeArrowheads="1"/>
          </p:cNvSpPr>
          <p:nvPr/>
        </p:nvSpPr>
        <p:spPr bwMode="auto">
          <a:xfrm>
            <a:off x="2387552" y="4314294"/>
            <a:ext cx="2904528" cy="307777"/>
          </a:xfrm>
          <a:prstGeom prst="rect">
            <a:avLst/>
          </a:prstGeom>
          <a:noFill/>
          <a:ln w="9525">
            <a:noFill/>
            <a:miter lim="800000"/>
            <a:headEnd/>
            <a:tailEnd/>
          </a:ln>
        </p:spPr>
        <p:txBody>
          <a:bodyPr wrap="square">
            <a:spAutoFit/>
          </a:bodyPr>
          <a:lstStyle/>
          <a:p>
            <a:pPr marL="174625" indent="-174625">
              <a:spcBef>
                <a:spcPts val="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查對原熱處理記錄圖</a:t>
            </a:r>
            <a:endParaRPr lang="en-US" altLang="zh-TW" sz="1400" b="1" dirty="0" smtClean="0">
              <a:solidFill>
                <a:srgbClr val="002060"/>
              </a:solidFill>
              <a:latin typeface="微軟正黑體" pitchFamily="34" charset="-120"/>
              <a:ea typeface="微軟正黑體" pitchFamily="34" charset="-120"/>
            </a:endParaRPr>
          </a:p>
        </p:txBody>
      </p:sp>
      <p:sp>
        <p:nvSpPr>
          <p:cNvPr id="20" name="文字方塊 5"/>
          <p:cNvSpPr txBox="1">
            <a:spLocks noChangeArrowheads="1"/>
          </p:cNvSpPr>
          <p:nvPr/>
        </p:nvSpPr>
        <p:spPr bwMode="auto">
          <a:xfrm>
            <a:off x="2387552" y="4994012"/>
            <a:ext cx="3120552" cy="523220"/>
          </a:xfrm>
          <a:prstGeom prst="rect">
            <a:avLst/>
          </a:prstGeom>
          <a:noFill/>
          <a:ln w="9525">
            <a:noFill/>
            <a:miter lim="800000"/>
            <a:headEnd/>
            <a:tailEnd/>
          </a:ln>
        </p:spPr>
        <p:txBody>
          <a:bodyPr wrap="square">
            <a:spAutoFit/>
          </a:bodyPr>
          <a:lstStyle/>
          <a:p>
            <a:pPr marL="174625" indent="-174625">
              <a:spcBef>
                <a:spcPts val="60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確認每一支鋼管執行壓力試驗、超音波檢測、渦電流檢測或射線檢測</a:t>
            </a:r>
          </a:p>
        </p:txBody>
      </p:sp>
      <p:sp>
        <p:nvSpPr>
          <p:cNvPr id="21" name="文字方塊 5"/>
          <p:cNvSpPr txBox="1">
            <a:spLocks noChangeArrowheads="1"/>
          </p:cNvSpPr>
          <p:nvPr/>
        </p:nvSpPr>
        <p:spPr bwMode="auto">
          <a:xfrm>
            <a:off x="2387552" y="5755615"/>
            <a:ext cx="6480720" cy="738664"/>
          </a:xfrm>
          <a:prstGeom prst="rect">
            <a:avLst/>
          </a:prstGeom>
          <a:noFill/>
          <a:ln w="9525">
            <a:noFill/>
            <a:miter lim="800000"/>
            <a:headEnd/>
            <a:tailEnd/>
          </a:ln>
        </p:spPr>
        <p:txBody>
          <a:bodyPr wrap="square">
            <a:spAutoFit/>
          </a:bodyPr>
          <a:lstStyle/>
          <a:p>
            <a:pPr marL="174625" indent="-174625">
              <a:spcBef>
                <a:spcPts val="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各項不同尺寸及不同型式之成品，取樣比率建議至少</a:t>
            </a:r>
            <a:r>
              <a:rPr lang="en-US" altLang="zh-TW" sz="1400" b="1" dirty="0" smtClean="0">
                <a:solidFill>
                  <a:srgbClr val="002060"/>
                </a:solidFill>
                <a:latin typeface="微軟正黑體" pitchFamily="34" charset="-120"/>
                <a:ea typeface="微軟正黑體" pitchFamily="34" charset="-120"/>
              </a:rPr>
              <a:t>5%</a:t>
            </a:r>
            <a:r>
              <a:rPr lang="zh-TW" altLang="en-US" sz="1400" b="1" dirty="0" smtClean="0">
                <a:solidFill>
                  <a:srgbClr val="002060"/>
                </a:solidFill>
                <a:latin typeface="微軟正黑體" pitchFamily="34" charset="-120"/>
                <a:ea typeface="微軟正黑體" pitchFamily="34" charset="-120"/>
              </a:rPr>
              <a:t>，取樣試片依</a:t>
            </a:r>
            <a:r>
              <a:rPr lang="en-US" altLang="zh-TW" sz="1400" b="1" dirty="0" smtClean="0">
                <a:solidFill>
                  <a:srgbClr val="002060"/>
                </a:solidFill>
                <a:latin typeface="微軟正黑體" pitchFamily="34" charset="-120"/>
                <a:ea typeface="微軟正黑體" pitchFamily="34" charset="-120"/>
              </a:rPr>
              <a:t>ASTM </a:t>
            </a:r>
            <a:r>
              <a:rPr lang="zh-TW" altLang="en-US" sz="1400" b="1" dirty="0" smtClean="0">
                <a:solidFill>
                  <a:srgbClr val="002060"/>
                </a:solidFill>
                <a:latin typeface="微軟正黑體" pitchFamily="34" charset="-120"/>
                <a:ea typeface="微軟正黑體" pitchFamily="34" charset="-120"/>
              </a:rPr>
              <a:t>規定方法製作，進行物性和化性分析驗證</a:t>
            </a:r>
            <a:endParaRPr lang="en-US" altLang="zh-TW" sz="1400" b="1" dirty="0" smtClean="0">
              <a:solidFill>
                <a:srgbClr val="002060"/>
              </a:solidFill>
              <a:latin typeface="微軟正黑體" pitchFamily="34" charset="-120"/>
              <a:ea typeface="微軟正黑體" pitchFamily="34" charset="-120"/>
            </a:endParaRPr>
          </a:p>
          <a:p>
            <a:pPr marL="174625" indent="-174625">
              <a:spcBef>
                <a:spcPts val="0"/>
              </a:spcBef>
              <a:buFont typeface="Wingdings" pitchFamily="2" charset="2"/>
              <a:buChar char="l"/>
            </a:pPr>
            <a:r>
              <a:rPr lang="zh-TW" altLang="en-US" sz="1400" b="1" dirty="0" smtClean="0">
                <a:solidFill>
                  <a:srgbClr val="002060"/>
                </a:solidFill>
                <a:latin typeface="微軟正黑體" pitchFamily="34" charset="-120"/>
                <a:ea typeface="微軟正黑體" pitchFamily="34" charset="-120"/>
              </a:rPr>
              <a:t>庫存品需自合約生效日起，往前推算</a:t>
            </a:r>
            <a:r>
              <a:rPr lang="en-US" altLang="zh-TW" sz="1400" b="1" dirty="0" smtClean="0">
                <a:solidFill>
                  <a:srgbClr val="002060"/>
                </a:solidFill>
                <a:latin typeface="微軟正黑體" pitchFamily="34" charset="-120"/>
                <a:ea typeface="微軟正黑體" pitchFamily="34" charset="-120"/>
              </a:rPr>
              <a:t>3</a:t>
            </a:r>
            <a:r>
              <a:rPr lang="zh-TW" altLang="en-US" sz="1400" b="1" dirty="0" smtClean="0">
                <a:solidFill>
                  <a:srgbClr val="002060"/>
                </a:solidFill>
                <a:latin typeface="微軟正黑體" pitchFamily="34" charset="-120"/>
                <a:ea typeface="微軟正黑體" pitchFamily="34" charset="-120"/>
              </a:rPr>
              <a:t>年內之新品</a:t>
            </a:r>
            <a:r>
              <a:rPr lang="en-US" altLang="zh-TW" sz="1400" b="1" dirty="0" smtClean="0">
                <a:solidFill>
                  <a:srgbClr val="002060"/>
                </a:solidFill>
                <a:latin typeface="微軟正黑體" pitchFamily="34" charset="-120"/>
                <a:ea typeface="微軟正黑體" pitchFamily="34" charset="-120"/>
              </a:rPr>
              <a:t>(</a:t>
            </a:r>
            <a:r>
              <a:rPr lang="zh-TW" altLang="en-US" sz="1400" b="1" dirty="0" smtClean="0">
                <a:solidFill>
                  <a:srgbClr val="002060"/>
                </a:solidFill>
                <a:latin typeface="微軟正黑體" pitchFamily="34" charset="-120"/>
                <a:ea typeface="微軟正黑體" pitchFamily="34" charset="-120"/>
              </a:rPr>
              <a:t>以製造日期起至合約生效日</a:t>
            </a:r>
            <a:r>
              <a:rPr lang="en-US" altLang="zh-TW" sz="1400" b="1" dirty="0" smtClean="0">
                <a:solidFill>
                  <a:srgbClr val="002060"/>
                </a:solidFill>
                <a:latin typeface="微軟正黑體" pitchFamily="34" charset="-120"/>
                <a:ea typeface="微軟正黑體" pitchFamily="34" charset="-120"/>
              </a:rPr>
              <a:t>) </a:t>
            </a:r>
            <a:endParaRPr lang="zh-TW" altLang="en-US" sz="1400" b="1" dirty="0" smtClean="0">
              <a:solidFill>
                <a:srgbClr val="002060"/>
              </a:solidFill>
              <a:latin typeface="微軟正黑體" pitchFamily="34" charset="-120"/>
              <a:ea typeface="微軟正黑體" pitchFamily="34" charset="-120"/>
            </a:endParaRPr>
          </a:p>
        </p:txBody>
      </p:sp>
      <p:pic>
        <p:nvPicPr>
          <p:cNvPr id="22" name="Picture 8" descr="DSCN6217"/>
          <p:cNvPicPr>
            <a:picLocks noChangeAspect="1" noChangeArrowheads="1"/>
          </p:cNvPicPr>
          <p:nvPr/>
        </p:nvPicPr>
        <p:blipFill>
          <a:blip r:embed="rId2" cstate="print"/>
          <a:srcRect/>
          <a:stretch>
            <a:fillRect/>
          </a:stretch>
        </p:blipFill>
        <p:spPr bwMode="auto">
          <a:xfrm>
            <a:off x="5339880" y="2098841"/>
            <a:ext cx="2688504" cy="2019174"/>
          </a:xfrm>
          <a:prstGeom prst="rect">
            <a:avLst/>
          </a:prstGeom>
          <a:noFill/>
          <a:ln w="9525">
            <a:noFill/>
            <a:miter lim="800000"/>
            <a:headEnd/>
            <a:tailEnd/>
          </a:ln>
          <a:scene3d>
            <a:camera prst="orthographicFront"/>
            <a:lightRig rig="threePt" dir="t"/>
          </a:scene3d>
          <a:sp3d>
            <a:bevelT/>
          </a:sp3d>
        </p:spPr>
      </p:pic>
      <p:sp>
        <p:nvSpPr>
          <p:cNvPr id="23" name="文字方塊 5"/>
          <p:cNvSpPr txBox="1">
            <a:spLocks noChangeArrowheads="1"/>
          </p:cNvSpPr>
          <p:nvPr/>
        </p:nvSpPr>
        <p:spPr bwMode="auto">
          <a:xfrm>
            <a:off x="5339880" y="1833994"/>
            <a:ext cx="2688504" cy="38594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solidFill>
                  <a:schemeClr val="bg2">
                    <a:lumMod val="50000"/>
                  </a:schemeClr>
                </a:solidFill>
                <a:latin typeface="微軟正黑體" pitchFamily="34" charset="-120"/>
                <a:ea typeface="微軟正黑體" pitchFamily="34" charset="-120"/>
              </a:rPr>
              <a:t>鋼板材量取樣抽驗</a:t>
            </a:r>
          </a:p>
        </p:txBody>
      </p:sp>
      <p:pic>
        <p:nvPicPr>
          <p:cNvPr id="24" name="Picture 7" descr="DSCF7533"/>
          <p:cNvPicPr>
            <a:picLocks noChangeAspect="1" noChangeArrowheads="1"/>
          </p:cNvPicPr>
          <p:nvPr/>
        </p:nvPicPr>
        <p:blipFill>
          <a:blip r:embed="rId3" cstate="print"/>
          <a:srcRect/>
          <a:stretch>
            <a:fillRect/>
          </a:stretch>
        </p:blipFill>
        <p:spPr bwMode="auto">
          <a:xfrm>
            <a:off x="6167669" y="3766595"/>
            <a:ext cx="2580795" cy="1935596"/>
          </a:xfrm>
          <a:prstGeom prst="rect">
            <a:avLst/>
          </a:prstGeom>
          <a:noFill/>
          <a:ln w="9525">
            <a:noFill/>
            <a:miter lim="800000"/>
            <a:headEnd/>
            <a:tailEnd/>
          </a:ln>
          <a:scene3d>
            <a:camera prst="orthographicFront"/>
            <a:lightRig rig="threePt" dir="t"/>
          </a:scene3d>
          <a:sp3d>
            <a:bevelT/>
          </a:sp3d>
        </p:spPr>
      </p:pic>
      <p:sp>
        <p:nvSpPr>
          <p:cNvPr id="25" name="文字方塊 5"/>
          <p:cNvSpPr txBox="1">
            <a:spLocks noChangeArrowheads="1"/>
          </p:cNvSpPr>
          <p:nvPr/>
        </p:nvSpPr>
        <p:spPr bwMode="auto">
          <a:xfrm>
            <a:off x="6228184" y="5270143"/>
            <a:ext cx="1728192" cy="369332"/>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solidFill>
                  <a:schemeClr val="bg2">
                    <a:lumMod val="50000"/>
                  </a:schemeClr>
                </a:solidFill>
                <a:latin typeface="微軟正黑體" pitchFamily="34" charset="-120"/>
                <a:ea typeface="微軟正黑體" pitchFamily="34" charset="-120"/>
              </a:rPr>
              <a:t>硬度試驗</a:t>
            </a:r>
          </a:p>
        </p:txBody>
      </p:sp>
      <p:sp>
        <p:nvSpPr>
          <p:cNvPr id="27"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9"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30" name="文字方塊 29"/>
          <p:cNvSpPr txBox="1"/>
          <p:nvPr/>
        </p:nvSpPr>
        <p:spPr>
          <a:xfrm>
            <a:off x="1043608" y="1124744"/>
            <a:ext cx="6912768" cy="461665"/>
          </a:xfrm>
          <a:prstGeom prst="rect">
            <a:avLst/>
          </a:prstGeom>
          <a:noFill/>
        </p:spPr>
        <p:txBody>
          <a:bodyPr wrap="square" rtlCol="0">
            <a:spAutoFit/>
          </a:bodyPr>
          <a:lstStyle/>
          <a:p>
            <a:pPr marL="266700" indent="-266700">
              <a:buFont typeface="Wingdings" pitchFamily="2" charset="2"/>
              <a:buChar char="l"/>
            </a:pPr>
            <a:r>
              <a:rPr lang="zh-TW" altLang="en-US" sz="2400" b="1" u="sng" dirty="0" smtClean="0">
                <a:solidFill>
                  <a:srgbClr val="FF0000"/>
                </a:solidFill>
                <a:latin typeface="微軟正黑體" pitchFamily="34" charset="-120"/>
                <a:ea typeface="微軟正黑體" pitchFamily="34" charset="-120"/>
              </a:rPr>
              <a:t>器材採購品質管控</a:t>
            </a:r>
            <a:r>
              <a:rPr lang="en-US" altLang="zh-TW" sz="2400" b="1" u="sng" dirty="0" smtClean="0">
                <a:solidFill>
                  <a:srgbClr val="FF0000"/>
                </a:solidFill>
                <a:latin typeface="微軟正黑體" pitchFamily="34" charset="-120"/>
                <a:ea typeface="微軟正黑體" pitchFamily="34" charset="-120"/>
              </a:rPr>
              <a:t>--</a:t>
            </a:r>
            <a:r>
              <a:rPr lang="zh-TW" altLang="en-US" sz="2000" b="1" u="sng" dirty="0" smtClean="0">
                <a:solidFill>
                  <a:srgbClr val="0033CC"/>
                </a:solidFill>
                <a:latin typeface="微軟正黑體" pitchFamily="34" charset="-120"/>
                <a:ea typeface="微軟正黑體" pitchFamily="34" charset="-120"/>
              </a:rPr>
              <a:t>制訂器材採購品質管理策略</a:t>
            </a:r>
            <a:endParaRPr lang="zh-TW" altLang="en-US" sz="2000" dirty="0">
              <a:solidFill>
                <a:srgbClr val="0033CC"/>
              </a:solidFill>
            </a:endParaRPr>
          </a:p>
        </p:txBody>
      </p:sp>
      <p:sp>
        <p:nvSpPr>
          <p:cNvPr id="26" name="六角星形 25"/>
          <p:cNvSpPr/>
          <p:nvPr/>
        </p:nvSpPr>
        <p:spPr>
          <a:xfrm>
            <a:off x="6479704" y="1484784"/>
            <a:ext cx="2664296"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rPr>
              <a:t>關鍵器材</a:t>
            </a:r>
            <a:endParaRPr lang="zh-TW" altLang="en-US" sz="2800" b="1" dirty="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cxnSp>
        <p:nvCxnSpPr>
          <p:cNvPr id="7" name="直線接點 6"/>
          <p:cNvCxnSpPr/>
          <p:nvPr/>
        </p:nvCxnSpPr>
        <p:spPr>
          <a:xfrm flipH="1">
            <a:off x="6052270" y="3266983"/>
            <a:ext cx="2044752" cy="2283297"/>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 name="直線接點 7"/>
          <p:cNvCxnSpPr>
            <a:stCxn id="15" idx="1"/>
            <a:endCxn id="9" idx="1"/>
          </p:cNvCxnSpPr>
          <p:nvPr/>
        </p:nvCxnSpPr>
        <p:spPr>
          <a:xfrm flipH="1">
            <a:off x="1825952" y="2513480"/>
            <a:ext cx="4226318" cy="232965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9" name="橢圓 8"/>
          <p:cNvSpPr/>
          <p:nvPr/>
        </p:nvSpPr>
        <p:spPr>
          <a:xfrm>
            <a:off x="1100831" y="4579155"/>
            <a:ext cx="4951439" cy="1802532"/>
          </a:xfrm>
          <a:prstGeom prst="ellipse">
            <a:avLst/>
          </a:prstGeom>
          <a:solidFill>
            <a:srgbClr val="FFFF00">
              <a:alpha val="30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0" name="橢圓 9"/>
          <p:cNvSpPr/>
          <p:nvPr/>
        </p:nvSpPr>
        <p:spPr>
          <a:xfrm>
            <a:off x="1002664" y="2315694"/>
            <a:ext cx="2736304" cy="111995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27171"/>
              </a:solidFill>
            </a:endParaRPr>
          </a:p>
        </p:txBody>
      </p:sp>
      <p:sp>
        <p:nvSpPr>
          <p:cNvPr id="12" name="向左箭號 11"/>
          <p:cNvSpPr/>
          <p:nvPr/>
        </p:nvSpPr>
        <p:spPr>
          <a:xfrm rot="10800000">
            <a:off x="6228185" y="5273948"/>
            <a:ext cx="360040" cy="51305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27171"/>
              </a:solidFill>
            </a:endParaRPr>
          </a:p>
        </p:txBody>
      </p:sp>
      <p:graphicFrame>
        <p:nvGraphicFramePr>
          <p:cNvPr id="13" name="Object 21"/>
          <p:cNvGraphicFramePr>
            <a:graphicFrameLocks noChangeAspect="1"/>
          </p:cNvGraphicFramePr>
          <p:nvPr>
            <p:extLst>
              <p:ext uri="{D42A27DB-BD31-4B8C-83A1-F6EECF244321}">
                <p14:modId xmlns="" xmlns:p14="http://schemas.microsoft.com/office/powerpoint/2010/main" val="1824569673"/>
              </p:ext>
            </p:extLst>
          </p:nvPr>
        </p:nvGraphicFramePr>
        <p:xfrm>
          <a:off x="4099008" y="2315694"/>
          <a:ext cx="1152128" cy="1368152"/>
        </p:xfrm>
        <a:graphic>
          <a:graphicData uri="http://schemas.openxmlformats.org/presentationml/2006/ole">
            <p:oleObj spid="_x0000_s73760" name="Visio" r:id="rId3" imgW="1108647" imgH="1393127" progId="Visio.Drawing.11">
              <p:embed/>
            </p:oleObj>
          </a:graphicData>
        </a:graphic>
      </p:graphicFrame>
      <p:sp>
        <p:nvSpPr>
          <p:cNvPr id="14" name="Text Box 34"/>
          <p:cNvSpPr txBox="1">
            <a:spLocks noChangeArrowheads="1"/>
          </p:cNvSpPr>
          <p:nvPr/>
        </p:nvSpPr>
        <p:spPr bwMode="auto">
          <a:xfrm>
            <a:off x="3447918" y="2082334"/>
            <a:ext cx="2164682" cy="338554"/>
          </a:xfrm>
          <a:prstGeom prst="rect">
            <a:avLst/>
          </a:prstGeom>
          <a:noFill/>
          <a:ln w="9525" algn="ctr">
            <a:noFill/>
            <a:miter lim="800000"/>
            <a:headEnd/>
            <a:tailEnd/>
          </a:ln>
        </p:spPr>
        <p:txBody>
          <a:bodyPr wrap="square">
            <a:spAutoFit/>
          </a:bodyPr>
          <a:lstStyle/>
          <a:p>
            <a:pPr algn="ctr"/>
            <a:r>
              <a:rPr lang="zh-TW" altLang="en-US" sz="1600" b="1" dirty="0" smtClean="0">
                <a:solidFill>
                  <a:prstClr val="black"/>
                </a:solidFill>
                <a:latin typeface="微軟正黑體" pitchFamily="34" charset="-120"/>
                <a:ea typeface="微軟正黑體" pitchFamily="34" charset="-120"/>
              </a:rPr>
              <a:t>召開檢驗前會議</a:t>
            </a:r>
            <a:endParaRPr lang="en-US" altLang="zh-TW" sz="1600" b="1" dirty="0">
              <a:solidFill>
                <a:prstClr val="black"/>
              </a:solidFill>
              <a:latin typeface="微軟正黑體" pitchFamily="34" charset="-120"/>
              <a:ea typeface="微軟正黑體" pitchFamily="34" charset="-120"/>
            </a:endParaRPr>
          </a:p>
        </p:txBody>
      </p:sp>
      <p:sp>
        <p:nvSpPr>
          <p:cNvPr id="15" name="橢圓 14"/>
          <p:cNvSpPr/>
          <p:nvPr/>
        </p:nvSpPr>
        <p:spPr>
          <a:xfrm>
            <a:off x="5683184" y="2315694"/>
            <a:ext cx="2520280" cy="1350566"/>
          </a:xfrm>
          <a:prstGeom prst="ellipse">
            <a:avLst/>
          </a:prstGeom>
          <a:solidFill>
            <a:srgbClr val="FFFF00">
              <a:alpha val="39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27171"/>
              </a:solidFill>
            </a:endParaRPr>
          </a:p>
        </p:txBody>
      </p:sp>
      <p:graphicFrame>
        <p:nvGraphicFramePr>
          <p:cNvPr id="16" name="Object 33"/>
          <p:cNvGraphicFramePr>
            <a:graphicFrameLocks noChangeAspect="1"/>
          </p:cNvGraphicFramePr>
          <p:nvPr>
            <p:extLst>
              <p:ext uri="{D42A27DB-BD31-4B8C-83A1-F6EECF244321}">
                <p14:modId xmlns="" xmlns:p14="http://schemas.microsoft.com/office/powerpoint/2010/main" val="1851633519"/>
              </p:ext>
            </p:extLst>
          </p:nvPr>
        </p:nvGraphicFramePr>
        <p:xfrm>
          <a:off x="6948264" y="2060848"/>
          <a:ext cx="1079941" cy="1405292"/>
        </p:xfrm>
        <a:graphic>
          <a:graphicData uri="http://schemas.openxmlformats.org/presentationml/2006/ole">
            <p:oleObj spid="_x0000_s73761" name="Visio" r:id="rId4" imgW="903492" imgH="1437396" progId="Visio.Drawing.11">
              <p:embed/>
            </p:oleObj>
          </a:graphicData>
        </a:graphic>
      </p:graphicFrame>
      <p:graphicFrame>
        <p:nvGraphicFramePr>
          <p:cNvPr id="17" name="Object 33"/>
          <p:cNvGraphicFramePr>
            <a:graphicFrameLocks noChangeAspect="1"/>
          </p:cNvGraphicFramePr>
          <p:nvPr>
            <p:extLst>
              <p:ext uri="{D42A27DB-BD31-4B8C-83A1-F6EECF244321}">
                <p14:modId xmlns="" xmlns:p14="http://schemas.microsoft.com/office/powerpoint/2010/main" val="4030651193"/>
              </p:ext>
            </p:extLst>
          </p:nvPr>
        </p:nvGraphicFramePr>
        <p:xfrm>
          <a:off x="5679684" y="2124031"/>
          <a:ext cx="1337397" cy="1435473"/>
        </p:xfrm>
        <a:graphic>
          <a:graphicData uri="http://schemas.openxmlformats.org/presentationml/2006/ole">
            <p:oleObj spid="_x0000_s73762" name="Visio" r:id="rId5" imgW="1119445" imgH="1437396" progId="Visio.Drawing.11">
              <p:embed/>
            </p:oleObj>
          </a:graphicData>
        </a:graphic>
      </p:graphicFrame>
      <p:sp>
        <p:nvSpPr>
          <p:cNvPr id="18" name="向右箭號 17"/>
          <p:cNvSpPr/>
          <p:nvPr/>
        </p:nvSpPr>
        <p:spPr>
          <a:xfrm>
            <a:off x="3810976" y="2819750"/>
            <a:ext cx="288032"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27171"/>
              </a:solidFill>
            </a:endParaRPr>
          </a:p>
        </p:txBody>
      </p:sp>
      <p:sp>
        <p:nvSpPr>
          <p:cNvPr id="19" name="向右箭號 18"/>
          <p:cNvSpPr/>
          <p:nvPr/>
        </p:nvSpPr>
        <p:spPr>
          <a:xfrm>
            <a:off x="5179128" y="2819750"/>
            <a:ext cx="288032"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27171"/>
              </a:solidFill>
            </a:endParaRPr>
          </a:p>
        </p:txBody>
      </p:sp>
      <p:sp>
        <p:nvSpPr>
          <p:cNvPr id="20" name="圓角矩形 19"/>
          <p:cNvSpPr/>
          <p:nvPr/>
        </p:nvSpPr>
        <p:spPr>
          <a:xfrm>
            <a:off x="714632" y="1953078"/>
            <a:ext cx="7920880" cy="1784619"/>
          </a:xfrm>
          <a:prstGeom prst="roundRect">
            <a:avLst/>
          </a:prstGeom>
          <a:noFill/>
          <a:ln>
            <a:solidFill>
              <a:srgbClr val="0000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727171"/>
              </a:solidFill>
            </a:endParaRPr>
          </a:p>
        </p:txBody>
      </p:sp>
      <p:sp>
        <p:nvSpPr>
          <p:cNvPr id="21" name="橢圓 20"/>
          <p:cNvSpPr/>
          <p:nvPr/>
        </p:nvSpPr>
        <p:spPr>
          <a:xfrm>
            <a:off x="6588224" y="4725144"/>
            <a:ext cx="1800200" cy="144016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b="1" dirty="0" smtClean="0">
              <a:solidFill>
                <a:srgbClr val="FFFF00"/>
              </a:solidFill>
              <a:ea typeface="微軟正黑體" pitchFamily="34" charset="-120"/>
              <a:cs typeface="Arial" panose="020B0604020202020204" pitchFamily="34" charset="0"/>
            </a:endParaRPr>
          </a:p>
        </p:txBody>
      </p:sp>
      <p:grpSp>
        <p:nvGrpSpPr>
          <p:cNvPr id="24" name="群組 23"/>
          <p:cNvGrpSpPr/>
          <p:nvPr/>
        </p:nvGrpSpPr>
        <p:grpSpPr>
          <a:xfrm>
            <a:off x="827584" y="4268732"/>
            <a:ext cx="3185101" cy="2210297"/>
            <a:chOff x="666819" y="4268732"/>
            <a:chExt cx="3185101" cy="2210297"/>
          </a:xfrm>
        </p:grpSpPr>
        <p:pic>
          <p:nvPicPr>
            <p:cNvPr id="25" name="Picture 31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73989" y="4268732"/>
              <a:ext cx="2023767" cy="22102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6" name="文字方塊 25"/>
            <p:cNvSpPr txBox="1"/>
            <p:nvPr/>
          </p:nvSpPr>
          <p:spPr>
            <a:xfrm>
              <a:off x="2843808" y="4941168"/>
              <a:ext cx="1008112" cy="338554"/>
            </a:xfrm>
            <a:prstGeom prst="rect">
              <a:avLst/>
            </a:prstGeom>
            <a:noFill/>
          </p:spPr>
          <p:txBody>
            <a:bodyPr wrap="square" rtlCol="0">
              <a:spAutoFit/>
            </a:bodyPr>
            <a:lstStyle/>
            <a:p>
              <a:pPr algn="ctr"/>
              <a:r>
                <a:rPr lang="zh-TW" altLang="en-US" sz="1600" b="1" dirty="0" smtClean="0">
                  <a:latin typeface="微軟正黑體" pitchFamily="34" charset="-120"/>
                  <a:ea typeface="微軟正黑體" pitchFamily="34" charset="-120"/>
                </a:rPr>
                <a:t>全程檢驗</a:t>
              </a:r>
              <a:endParaRPr lang="zh-TW" altLang="en-US" sz="1600" b="1" dirty="0">
                <a:latin typeface="微軟正黑體" pitchFamily="34" charset="-120"/>
                <a:ea typeface="微軟正黑體" pitchFamily="34" charset="-120"/>
              </a:endParaRPr>
            </a:p>
          </p:txBody>
        </p:sp>
        <p:sp>
          <p:nvSpPr>
            <p:cNvPr id="27" name="文字方塊 26"/>
            <p:cNvSpPr txBox="1"/>
            <p:nvPr/>
          </p:nvSpPr>
          <p:spPr>
            <a:xfrm>
              <a:off x="2477634" y="5427149"/>
              <a:ext cx="793276" cy="461665"/>
            </a:xfrm>
            <a:prstGeom prst="rect">
              <a:avLst/>
            </a:prstGeom>
            <a:noFill/>
          </p:spPr>
          <p:txBody>
            <a:bodyPr wrap="square" rtlCol="0">
              <a:spAutoFit/>
            </a:bodyPr>
            <a:lstStyle/>
            <a:p>
              <a:pPr algn="ctr"/>
              <a:r>
                <a:rPr lang="en-US" altLang="zh-TW" sz="1200" b="1" dirty="0" smtClean="0">
                  <a:solidFill>
                    <a:srgbClr val="FFFFFF"/>
                  </a:solidFill>
                </a:rPr>
                <a:t>Level </a:t>
              </a:r>
            </a:p>
            <a:p>
              <a:pPr algn="ctr"/>
              <a:r>
                <a:rPr lang="en-US" altLang="zh-TW" sz="1200" b="1" dirty="0" smtClean="0">
                  <a:solidFill>
                    <a:srgbClr val="FFFFFF"/>
                  </a:solidFill>
                </a:rPr>
                <a:t>II</a:t>
              </a:r>
              <a:endParaRPr lang="zh-TW" altLang="en-US" sz="1200" b="1" dirty="0">
                <a:solidFill>
                  <a:srgbClr val="FFFFFF"/>
                </a:solidFill>
              </a:endParaRPr>
            </a:p>
          </p:txBody>
        </p:sp>
        <p:sp>
          <p:nvSpPr>
            <p:cNvPr id="28" name="文字方塊 27"/>
            <p:cNvSpPr txBox="1"/>
            <p:nvPr/>
          </p:nvSpPr>
          <p:spPr>
            <a:xfrm>
              <a:off x="2611035" y="5949280"/>
              <a:ext cx="1207387" cy="338554"/>
            </a:xfrm>
            <a:prstGeom prst="rect">
              <a:avLst/>
            </a:prstGeom>
            <a:noFill/>
          </p:spPr>
          <p:txBody>
            <a:bodyPr wrap="square" rtlCol="0">
              <a:spAutoFit/>
            </a:bodyPr>
            <a:lstStyle/>
            <a:p>
              <a:r>
                <a:rPr lang="zh-TW" altLang="en-US" sz="1600" b="1" dirty="0" smtClean="0">
                  <a:latin typeface="微軟正黑體" pitchFamily="34" charset="-120"/>
                  <a:ea typeface="微軟正黑體" pitchFamily="34" charset="-120"/>
                </a:rPr>
                <a:t>製程中檢驗</a:t>
              </a:r>
            </a:p>
          </p:txBody>
        </p:sp>
        <p:sp>
          <p:nvSpPr>
            <p:cNvPr id="29" name="文字方塊 28"/>
            <p:cNvSpPr txBox="1"/>
            <p:nvPr/>
          </p:nvSpPr>
          <p:spPr>
            <a:xfrm>
              <a:off x="810835" y="4581128"/>
              <a:ext cx="1312892" cy="338554"/>
            </a:xfrm>
            <a:prstGeom prst="rect">
              <a:avLst/>
            </a:prstGeom>
            <a:noFill/>
          </p:spPr>
          <p:txBody>
            <a:bodyPr wrap="square" rtlCol="0">
              <a:spAutoFit/>
            </a:bodyPr>
            <a:lstStyle/>
            <a:p>
              <a:r>
                <a:rPr lang="zh-TW" altLang="en-US" sz="1600" b="1" dirty="0" smtClean="0">
                  <a:latin typeface="微軟正黑體" pitchFamily="34" charset="-120"/>
                  <a:ea typeface="微軟正黑體" pitchFamily="34" charset="-120"/>
                </a:rPr>
                <a:t>文件審查</a:t>
              </a:r>
            </a:p>
          </p:txBody>
        </p:sp>
        <p:sp>
          <p:nvSpPr>
            <p:cNvPr id="30" name="文字方塊 29"/>
            <p:cNvSpPr txBox="1"/>
            <p:nvPr/>
          </p:nvSpPr>
          <p:spPr>
            <a:xfrm>
              <a:off x="666819" y="5517232"/>
              <a:ext cx="1491839" cy="338554"/>
            </a:xfrm>
            <a:prstGeom prst="rect">
              <a:avLst/>
            </a:prstGeom>
            <a:noFill/>
          </p:spPr>
          <p:txBody>
            <a:bodyPr wrap="square" rtlCol="0">
              <a:spAutoFit/>
            </a:bodyPr>
            <a:lstStyle/>
            <a:p>
              <a:r>
                <a:rPr lang="zh-TW" altLang="en-US" sz="1600" b="1" dirty="0" smtClean="0">
                  <a:latin typeface="微軟正黑體" pitchFamily="34" charset="-120"/>
                  <a:ea typeface="微軟正黑體" pitchFamily="34" charset="-120"/>
                </a:rPr>
                <a:t>出貨前檢驗</a:t>
              </a:r>
            </a:p>
          </p:txBody>
        </p:sp>
        <p:sp>
          <p:nvSpPr>
            <p:cNvPr id="31" name="文字方塊 30"/>
            <p:cNvSpPr txBox="1"/>
            <p:nvPr/>
          </p:nvSpPr>
          <p:spPr>
            <a:xfrm>
              <a:off x="2271547" y="4683160"/>
              <a:ext cx="702484" cy="461665"/>
            </a:xfrm>
            <a:prstGeom prst="rect">
              <a:avLst/>
            </a:prstGeom>
            <a:noFill/>
          </p:spPr>
          <p:txBody>
            <a:bodyPr wrap="square" rtlCol="0">
              <a:spAutoFit/>
            </a:bodyPr>
            <a:lstStyle/>
            <a:p>
              <a:pPr algn="ctr"/>
              <a:r>
                <a:rPr lang="en-US" altLang="zh-TW" sz="1200" b="1" dirty="0" smtClean="0">
                  <a:solidFill>
                    <a:srgbClr val="FFFFFF"/>
                  </a:solidFill>
                </a:rPr>
                <a:t>Level </a:t>
              </a:r>
            </a:p>
            <a:p>
              <a:pPr algn="ctr"/>
              <a:r>
                <a:rPr lang="en-US" altLang="zh-TW" sz="1200" b="1" dirty="0" smtClean="0">
                  <a:solidFill>
                    <a:srgbClr val="FFFFFF"/>
                  </a:solidFill>
                </a:rPr>
                <a:t>I</a:t>
              </a:r>
              <a:endParaRPr lang="zh-TW" altLang="en-US" sz="1200" b="1" dirty="0">
                <a:solidFill>
                  <a:srgbClr val="FFFFFF"/>
                </a:solidFill>
              </a:endParaRPr>
            </a:p>
          </p:txBody>
        </p:sp>
        <p:sp>
          <p:nvSpPr>
            <p:cNvPr id="32" name="文字方塊 31"/>
            <p:cNvSpPr txBox="1"/>
            <p:nvPr/>
          </p:nvSpPr>
          <p:spPr>
            <a:xfrm>
              <a:off x="1803885" y="5739259"/>
              <a:ext cx="793276" cy="461665"/>
            </a:xfrm>
            <a:prstGeom prst="rect">
              <a:avLst/>
            </a:prstGeom>
            <a:noFill/>
          </p:spPr>
          <p:txBody>
            <a:bodyPr wrap="square" rtlCol="0">
              <a:spAutoFit/>
            </a:bodyPr>
            <a:lstStyle/>
            <a:p>
              <a:pPr algn="ctr"/>
              <a:r>
                <a:rPr lang="en-US" altLang="zh-TW" sz="1200" b="1" dirty="0" smtClean="0"/>
                <a:t>Level </a:t>
              </a:r>
            </a:p>
            <a:p>
              <a:pPr algn="ctr"/>
              <a:r>
                <a:rPr lang="en-US" altLang="zh-TW" sz="1200" b="1" dirty="0" smtClean="0"/>
                <a:t>III</a:t>
              </a:r>
              <a:endParaRPr lang="zh-TW" altLang="en-US" sz="1200" b="1" dirty="0"/>
            </a:p>
          </p:txBody>
        </p:sp>
        <p:sp>
          <p:nvSpPr>
            <p:cNvPr id="33" name="文字方塊 32"/>
            <p:cNvSpPr txBox="1"/>
            <p:nvPr/>
          </p:nvSpPr>
          <p:spPr>
            <a:xfrm>
              <a:off x="1487628" y="4943623"/>
              <a:ext cx="793276" cy="461665"/>
            </a:xfrm>
            <a:prstGeom prst="rect">
              <a:avLst/>
            </a:prstGeom>
            <a:noFill/>
          </p:spPr>
          <p:txBody>
            <a:bodyPr wrap="square" rtlCol="0">
              <a:spAutoFit/>
            </a:bodyPr>
            <a:lstStyle/>
            <a:p>
              <a:pPr algn="ctr"/>
              <a:r>
                <a:rPr lang="en-US" altLang="zh-TW" sz="1200" b="1" dirty="0" smtClean="0"/>
                <a:t>Level </a:t>
              </a:r>
            </a:p>
            <a:p>
              <a:pPr algn="ctr"/>
              <a:r>
                <a:rPr lang="en-US" altLang="zh-TW" sz="1200" b="1" dirty="0" smtClean="0"/>
                <a:t>IV</a:t>
              </a:r>
              <a:endParaRPr lang="zh-TW" altLang="en-US" sz="1200" b="1" dirty="0"/>
            </a:p>
          </p:txBody>
        </p:sp>
      </p:grpSp>
      <p:sp>
        <p:nvSpPr>
          <p:cNvPr id="34" name="文字方塊 33"/>
          <p:cNvSpPr txBox="1"/>
          <p:nvPr/>
        </p:nvSpPr>
        <p:spPr>
          <a:xfrm>
            <a:off x="3347864" y="4077072"/>
            <a:ext cx="2736304" cy="461665"/>
          </a:xfrm>
          <a:prstGeom prst="rect">
            <a:avLst/>
          </a:prstGeom>
          <a:noFill/>
        </p:spPr>
        <p:txBody>
          <a:bodyPr wrap="square" rtlCol="0">
            <a:spAutoFit/>
          </a:bodyPr>
          <a:lstStyle/>
          <a:p>
            <a:r>
              <a:rPr lang="zh-TW" altLang="en-US" sz="2400" b="1" u="sng" dirty="0" smtClean="0">
                <a:solidFill>
                  <a:srgbClr val="0000CC"/>
                </a:solidFill>
                <a:latin typeface="微軟正黑體" pitchFamily="34" charset="-120"/>
                <a:ea typeface="微軟正黑體" pitchFamily="34" charset="-120"/>
              </a:rPr>
              <a:t>器材檢驗測試管控</a:t>
            </a:r>
            <a:endParaRPr lang="zh-TW" altLang="en-US" sz="2400" b="1" u="sng" dirty="0">
              <a:solidFill>
                <a:srgbClr val="0000CC"/>
              </a:solidFill>
              <a:latin typeface="微軟正黑體" pitchFamily="34" charset="-120"/>
              <a:ea typeface="微軟正黑體" pitchFamily="34" charset="-120"/>
            </a:endParaRPr>
          </a:p>
        </p:txBody>
      </p:sp>
      <p:grpSp>
        <p:nvGrpSpPr>
          <p:cNvPr id="35" name="群組 34"/>
          <p:cNvGrpSpPr/>
          <p:nvPr/>
        </p:nvGrpSpPr>
        <p:grpSpPr>
          <a:xfrm>
            <a:off x="3923928" y="4854843"/>
            <a:ext cx="2152120" cy="1382469"/>
            <a:chOff x="4181390" y="4854843"/>
            <a:chExt cx="2152120" cy="1382469"/>
          </a:xfrm>
        </p:grpSpPr>
        <p:sp>
          <p:nvSpPr>
            <p:cNvPr id="36" name="流程圖: 多重文件 35"/>
            <p:cNvSpPr/>
            <p:nvPr/>
          </p:nvSpPr>
          <p:spPr>
            <a:xfrm>
              <a:off x="4567322" y="4854843"/>
              <a:ext cx="1298844" cy="838210"/>
            </a:xfrm>
            <a:prstGeom prst="flowChartMultidocument">
              <a:avLst/>
            </a:prstGeom>
            <a:gradFill>
              <a:gsLst>
                <a:gs pos="0">
                  <a:schemeClr val="accent5">
                    <a:lumMod val="5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37" name="文字方塊 36"/>
            <p:cNvSpPr txBox="1"/>
            <p:nvPr/>
          </p:nvSpPr>
          <p:spPr>
            <a:xfrm>
              <a:off x="4181390" y="5652537"/>
              <a:ext cx="2152120" cy="584775"/>
            </a:xfrm>
            <a:prstGeom prst="rect">
              <a:avLst/>
            </a:prstGeom>
            <a:noFill/>
          </p:spPr>
          <p:txBody>
            <a:bodyPr wrap="square" rtlCol="0">
              <a:spAutoFit/>
            </a:bodyPr>
            <a:lstStyle/>
            <a:p>
              <a:pPr algn="ctr"/>
              <a:r>
                <a:rPr lang="zh-TW" altLang="en-US" sz="1600" b="1" dirty="0" smtClean="0">
                  <a:latin typeface="微軟正黑體" pitchFamily="34" charset="-120"/>
                  <a:ea typeface="微軟正黑體" pitchFamily="34" charset="-120"/>
                </a:rPr>
                <a:t>透過檢驗及製造進度報告，追總管控</a:t>
              </a:r>
              <a:endParaRPr lang="zh-TW" altLang="en-US" sz="1600" b="1" dirty="0">
                <a:latin typeface="微軟正黑體" pitchFamily="34" charset="-120"/>
                <a:ea typeface="微軟正黑體" pitchFamily="34" charset="-120"/>
              </a:endParaRPr>
            </a:p>
          </p:txBody>
        </p:sp>
        <p:sp>
          <p:nvSpPr>
            <p:cNvPr id="38" name="文字方塊 37"/>
            <p:cNvSpPr txBox="1"/>
            <p:nvPr/>
          </p:nvSpPr>
          <p:spPr>
            <a:xfrm>
              <a:off x="4761087" y="5027060"/>
              <a:ext cx="932471" cy="523220"/>
            </a:xfrm>
            <a:prstGeom prst="rect">
              <a:avLst/>
            </a:prstGeom>
            <a:noFill/>
          </p:spPr>
          <p:txBody>
            <a:bodyPr wrap="square" rtlCol="0">
              <a:spAutoFit/>
            </a:bodyPr>
            <a:lstStyle/>
            <a:p>
              <a:r>
                <a:rPr lang="en-US" altLang="zh-TW" sz="2800" b="1" dirty="0" smtClean="0"/>
                <a:t>ISR</a:t>
              </a:r>
              <a:endParaRPr lang="zh-TW" altLang="en-US" sz="2800" b="1" dirty="0"/>
            </a:p>
          </p:txBody>
        </p:sp>
      </p:grpSp>
      <p:sp>
        <p:nvSpPr>
          <p:cNvPr id="39" name="文字方塊 38"/>
          <p:cNvSpPr txBox="1"/>
          <p:nvPr/>
        </p:nvSpPr>
        <p:spPr>
          <a:xfrm>
            <a:off x="1475656" y="2852936"/>
            <a:ext cx="1569660" cy="369332"/>
          </a:xfrm>
          <a:prstGeom prst="rect">
            <a:avLst/>
          </a:prstGeom>
          <a:noFill/>
        </p:spPr>
        <p:txBody>
          <a:bodyPr wrap="none" rtlCol="0">
            <a:spAutoFit/>
          </a:bodyPr>
          <a:lstStyle/>
          <a:p>
            <a:r>
              <a:rPr lang="zh-TW" altLang="en-US" b="1" dirty="0" smtClean="0">
                <a:latin typeface="微軟正黑體" pitchFamily="34" charset="-120"/>
                <a:ea typeface="微軟正黑體" pitchFamily="34" charset="-120"/>
              </a:rPr>
              <a:t>製造文件審查</a:t>
            </a:r>
            <a:endParaRPr lang="zh-TW" altLang="en-US" b="1" dirty="0">
              <a:latin typeface="微軟正黑體" pitchFamily="34" charset="-120"/>
              <a:ea typeface="微軟正黑體" pitchFamily="34" charset="-120"/>
            </a:endParaRPr>
          </a:p>
        </p:txBody>
      </p:sp>
      <p:sp>
        <p:nvSpPr>
          <p:cNvPr id="40" name="流程圖: 多重文件 39"/>
          <p:cNvSpPr/>
          <p:nvPr/>
        </p:nvSpPr>
        <p:spPr>
          <a:xfrm>
            <a:off x="1907704" y="2132856"/>
            <a:ext cx="936104" cy="64807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p:cNvSpPr txBox="1"/>
          <p:nvPr/>
        </p:nvSpPr>
        <p:spPr>
          <a:xfrm>
            <a:off x="5940152" y="3068960"/>
            <a:ext cx="1107996" cy="369332"/>
          </a:xfrm>
          <a:prstGeom prst="rect">
            <a:avLst/>
          </a:prstGeom>
          <a:solidFill>
            <a:srgbClr val="FFFF99"/>
          </a:solidFill>
        </p:spPr>
        <p:txBody>
          <a:bodyPr wrap="none" rtlCol="0">
            <a:spAutoFit/>
          </a:bodyPr>
          <a:lstStyle/>
          <a:p>
            <a:r>
              <a:rPr lang="zh-TW" altLang="en-US" b="1" dirty="0" smtClean="0">
                <a:latin typeface="微軟正黑體" pitchFamily="34" charset="-120"/>
                <a:ea typeface="微軟正黑體" pitchFamily="34" charset="-120"/>
              </a:rPr>
              <a:t>器材檢驗</a:t>
            </a:r>
            <a:endParaRPr lang="zh-TW" altLang="en-US" b="1" dirty="0">
              <a:latin typeface="微軟正黑體" pitchFamily="34" charset="-120"/>
              <a:ea typeface="微軟正黑體" pitchFamily="34" charset="-120"/>
            </a:endParaRPr>
          </a:p>
        </p:txBody>
      </p:sp>
      <p:sp>
        <p:nvSpPr>
          <p:cNvPr id="42" name="文字方塊 41"/>
          <p:cNvSpPr txBox="1"/>
          <p:nvPr/>
        </p:nvSpPr>
        <p:spPr>
          <a:xfrm>
            <a:off x="6992396" y="2924944"/>
            <a:ext cx="1107996" cy="369332"/>
          </a:xfrm>
          <a:prstGeom prst="rect">
            <a:avLst/>
          </a:prstGeom>
          <a:solidFill>
            <a:srgbClr val="FFFF99"/>
          </a:solidFill>
        </p:spPr>
        <p:txBody>
          <a:bodyPr wrap="none" rtlCol="0">
            <a:spAutoFit/>
          </a:bodyPr>
          <a:lstStyle/>
          <a:p>
            <a:r>
              <a:rPr lang="zh-TW" altLang="en-US" b="1" dirty="0" smtClean="0">
                <a:latin typeface="微軟正黑體" pitchFamily="34" charset="-120"/>
                <a:ea typeface="微軟正黑體" pitchFamily="34" charset="-120"/>
              </a:rPr>
              <a:t>器材製造</a:t>
            </a:r>
            <a:endParaRPr lang="zh-TW" altLang="en-US" b="1" dirty="0">
              <a:latin typeface="微軟正黑體" pitchFamily="34" charset="-120"/>
              <a:ea typeface="微軟正黑體" pitchFamily="34" charset="-120"/>
            </a:endParaRPr>
          </a:p>
        </p:txBody>
      </p:sp>
      <p:sp>
        <p:nvSpPr>
          <p:cNvPr id="43" name="文字方塊 42"/>
          <p:cNvSpPr txBox="1"/>
          <p:nvPr/>
        </p:nvSpPr>
        <p:spPr>
          <a:xfrm>
            <a:off x="5652120" y="1988840"/>
            <a:ext cx="1338828" cy="369332"/>
          </a:xfrm>
          <a:prstGeom prst="rect">
            <a:avLst/>
          </a:prstGeom>
          <a:noFill/>
        </p:spPr>
        <p:txBody>
          <a:bodyPr wrap="none" rtlCol="0">
            <a:spAutoFit/>
          </a:bodyPr>
          <a:lstStyle/>
          <a:p>
            <a:r>
              <a:rPr lang="zh-TW" altLang="en-US" b="1" smtClean="0">
                <a:latin typeface="微軟正黑體" pitchFamily="34" charset="-120"/>
                <a:ea typeface="微軟正黑體" pitchFamily="34" charset="-120"/>
              </a:rPr>
              <a:t>合格檢驗員</a:t>
            </a:r>
            <a:endParaRPr lang="zh-TW" altLang="en-US" b="1">
              <a:latin typeface="微軟正黑體" pitchFamily="34" charset="-120"/>
              <a:ea typeface="微軟正黑體" pitchFamily="34" charset="-120"/>
            </a:endParaRPr>
          </a:p>
        </p:txBody>
      </p:sp>
      <p:sp>
        <p:nvSpPr>
          <p:cNvPr id="45" name="文字方塊 44"/>
          <p:cNvSpPr txBox="1"/>
          <p:nvPr/>
        </p:nvSpPr>
        <p:spPr>
          <a:xfrm>
            <a:off x="6655295" y="5085184"/>
            <a:ext cx="1723549" cy="400110"/>
          </a:xfrm>
          <a:prstGeom prst="rect">
            <a:avLst/>
          </a:prstGeom>
          <a:noFill/>
        </p:spPr>
        <p:txBody>
          <a:bodyPr wrap="none" rtlCol="0">
            <a:spAutoFit/>
          </a:bodyPr>
          <a:lstStyle/>
          <a:p>
            <a:pPr algn="ctr"/>
            <a:r>
              <a:rPr lang="zh-TW" altLang="en-US" sz="2000" b="1" dirty="0" smtClean="0">
                <a:solidFill>
                  <a:srgbClr val="FFFF00"/>
                </a:solidFill>
                <a:ea typeface="微軟正黑體" pitchFamily="34" charset="-120"/>
                <a:cs typeface="Arial" panose="020B0604020202020204" pitchFamily="34" charset="0"/>
              </a:rPr>
              <a:t>放行證明管控</a:t>
            </a:r>
            <a:endParaRPr lang="zh-TW" altLang="en-US" dirty="0"/>
          </a:p>
        </p:txBody>
      </p:sp>
      <p:sp>
        <p:nvSpPr>
          <p:cNvPr id="46"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47" name="文字方塊 46"/>
          <p:cNvSpPr txBox="1"/>
          <p:nvPr/>
        </p:nvSpPr>
        <p:spPr>
          <a:xfrm>
            <a:off x="1043608" y="1124744"/>
            <a:ext cx="5976664" cy="461665"/>
          </a:xfrm>
          <a:prstGeom prst="rect">
            <a:avLst/>
          </a:prstGeom>
          <a:noFill/>
        </p:spPr>
        <p:txBody>
          <a:bodyPr wrap="square" rtlCol="0">
            <a:spAutoFit/>
          </a:bodyPr>
          <a:lstStyle/>
          <a:p>
            <a:pPr marL="365125" indent="-365125">
              <a:buFont typeface="Wingdings" pitchFamily="2" charset="2"/>
              <a:buChar char="l"/>
            </a:pPr>
            <a:r>
              <a:rPr lang="zh-TW" altLang="en-US" sz="2400" b="1" u="sng" dirty="0" smtClean="0">
                <a:solidFill>
                  <a:srgbClr val="FF0000"/>
                </a:solidFill>
                <a:latin typeface="微軟正黑體" pitchFamily="34" charset="-120"/>
                <a:ea typeface="微軟正黑體" pitchFamily="34" charset="-120"/>
              </a:rPr>
              <a:t>器材採購品質管控</a:t>
            </a:r>
            <a:r>
              <a:rPr lang="en-US" altLang="zh-TW" sz="2400" b="1" u="sng" dirty="0" smtClean="0">
                <a:solidFill>
                  <a:srgbClr val="FF0000"/>
                </a:solidFill>
                <a:latin typeface="微軟正黑體" pitchFamily="34" charset="-120"/>
                <a:ea typeface="微軟正黑體" pitchFamily="34" charset="-120"/>
              </a:rPr>
              <a:t>--</a:t>
            </a:r>
            <a:r>
              <a:rPr lang="zh-TW" altLang="en-US" sz="2000" b="1" u="sng" dirty="0" smtClean="0">
                <a:solidFill>
                  <a:srgbClr val="0033CC"/>
                </a:solidFill>
                <a:latin typeface="微軟正黑體" pitchFamily="34" charset="-120"/>
                <a:ea typeface="微軟正黑體" pitchFamily="34" charset="-120"/>
              </a:rPr>
              <a:t>器材產品檢驗管控</a:t>
            </a:r>
            <a:endParaRPr lang="zh-TW" altLang="en-US" sz="2000" dirty="0">
              <a:solidFill>
                <a:srgbClr val="0033CC"/>
              </a:solidFill>
            </a:endParaRPr>
          </a:p>
        </p:txBody>
      </p:sp>
      <p:sp>
        <p:nvSpPr>
          <p:cNvPr id="44" name="六角星形 43"/>
          <p:cNvSpPr/>
          <p:nvPr/>
        </p:nvSpPr>
        <p:spPr>
          <a:xfrm>
            <a:off x="6300192" y="3212976"/>
            <a:ext cx="2664296"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rPr>
              <a:t>關鍵器材</a:t>
            </a:r>
            <a:endParaRPr lang="zh-TW" altLang="en-US" sz="2800" b="1" dirty="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48" name="動作按鈕: 首頁 47">
            <a:hlinkClick r:id="rId7" action="ppaction://hlinkfile" highlightClick="1"/>
          </p:cNvPr>
          <p:cNvSpPr/>
          <p:nvPr/>
        </p:nvSpPr>
        <p:spPr>
          <a:xfrm>
            <a:off x="467544" y="3789040"/>
            <a:ext cx="432048" cy="28803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動作按鈕: 首頁 48">
            <a:hlinkClick r:id="rId8" action="ppaction://hlinkfile" highlightClick="1"/>
          </p:cNvPr>
          <p:cNvSpPr/>
          <p:nvPr/>
        </p:nvSpPr>
        <p:spPr>
          <a:xfrm>
            <a:off x="467544" y="4365104"/>
            <a:ext cx="432048" cy="28803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流程圖: 程序 45"/>
          <p:cNvSpPr/>
          <p:nvPr/>
        </p:nvSpPr>
        <p:spPr bwMode="auto">
          <a:xfrm>
            <a:off x="566738" y="1751062"/>
            <a:ext cx="2028825" cy="539750"/>
          </a:xfrm>
          <a:prstGeom prst="flowChartProcess">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a:solidFill>
                  <a:schemeClr val="tx1"/>
                </a:solidFill>
                <a:latin typeface="Calibri" pitchFamily="34" charset="0"/>
                <a:ea typeface="微軟正黑體" pitchFamily="34" charset="-120"/>
                <a:cs typeface="Calibri" pitchFamily="34" charset="0"/>
              </a:rPr>
              <a:t>提送供應商資格</a:t>
            </a:r>
            <a:r>
              <a:rPr lang="en-US" altLang="zh-TW" sz="1400" b="1" dirty="0">
                <a:solidFill>
                  <a:schemeClr val="tx1"/>
                </a:solidFill>
                <a:latin typeface="Calibri" pitchFamily="34" charset="0"/>
                <a:ea typeface="微軟正黑體" pitchFamily="34" charset="-120"/>
                <a:cs typeface="Calibri" pitchFamily="34" charset="0"/>
              </a:rPr>
              <a:t>/</a:t>
            </a:r>
            <a:br>
              <a:rPr lang="en-US" altLang="zh-TW" sz="1400" b="1" dirty="0">
                <a:solidFill>
                  <a:schemeClr val="tx1"/>
                </a:solidFill>
                <a:latin typeface="Calibri" pitchFamily="34" charset="0"/>
                <a:ea typeface="微軟正黑體" pitchFamily="34" charset="-120"/>
                <a:cs typeface="Calibri" pitchFamily="34" charset="0"/>
              </a:rPr>
            </a:br>
            <a:r>
              <a:rPr lang="zh-TW" altLang="en-US" sz="1400" b="1" dirty="0">
                <a:solidFill>
                  <a:schemeClr val="tx1"/>
                </a:solidFill>
                <a:latin typeface="Calibri" pitchFamily="34" charset="0"/>
                <a:ea typeface="微軟正黑體" pitchFamily="34" charset="-120"/>
                <a:cs typeface="Calibri" pitchFamily="34" charset="0"/>
              </a:rPr>
              <a:t>產品規格</a:t>
            </a:r>
          </a:p>
        </p:txBody>
      </p:sp>
      <p:sp>
        <p:nvSpPr>
          <p:cNvPr id="47" name="流程圖: 決策 46"/>
          <p:cNvSpPr/>
          <p:nvPr/>
        </p:nvSpPr>
        <p:spPr bwMode="auto">
          <a:xfrm>
            <a:off x="900113" y="3982616"/>
            <a:ext cx="1374775" cy="534987"/>
          </a:xfrm>
          <a:prstGeom prst="flowChartDecision">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a:solidFill>
                  <a:schemeClr val="tx1"/>
                </a:solidFill>
                <a:latin typeface="Calibri" pitchFamily="34" charset="0"/>
                <a:ea typeface="微軟正黑體" pitchFamily="34" charset="-120"/>
                <a:cs typeface="Calibri" pitchFamily="34" charset="0"/>
              </a:rPr>
              <a:t>廠驗</a:t>
            </a:r>
          </a:p>
        </p:txBody>
      </p:sp>
      <p:cxnSp>
        <p:nvCxnSpPr>
          <p:cNvPr id="48" name="直線單箭頭接點 6"/>
          <p:cNvCxnSpPr>
            <a:cxnSpLocks noChangeShapeType="1"/>
            <a:stCxn id="46" idx="2"/>
            <a:endCxn id="50" idx="0"/>
          </p:cNvCxnSpPr>
          <p:nvPr/>
        </p:nvCxnSpPr>
        <p:spPr bwMode="auto">
          <a:xfrm>
            <a:off x="1581150" y="2290812"/>
            <a:ext cx="6350" cy="2206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文字方塊 22"/>
          <p:cNvSpPr txBox="1">
            <a:spLocks noChangeArrowheads="1"/>
          </p:cNvSpPr>
          <p:nvPr/>
        </p:nvSpPr>
        <p:spPr bwMode="auto">
          <a:xfrm>
            <a:off x="539552" y="2492896"/>
            <a:ext cx="196850" cy="276225"/>
          </a:xfrm>
          <a:prstGeom prst="rect">
            <a:avLst/>
          </a:prstGeom>
          <a:noFill/>
          <a:ln w="9525">
            <a:noFill/>
            <a:miter lim="800000"/>
            <a:headEnd/>
            <a:tailEnd/>
          </a:ln>
        </p:spPr>
        <p:txBody>
          <a:bodyPr>
            <a:spAutoFit/>
          </a:bodyPr>
          <a:lstStyle/>
          <a:p>
            <a:pPr>
              <a:defRPr/>
            </a:pPr>
            <a:r>
              <a:rPr lang="en-US" altLang="zh-TW" sz="1200" b="1" dirty="0">
                <a:effectLst>
                  <a:outerShdw blurRad="38100" dist="38100" dir="2700000" algn="tl">
                    <a:srgbClr val="C0C0C0"/>
                  </a:outerShdw>
                </a:effectLst>
                <a:latin typeface="Calibri" pitchFamily="34" charset="0"/>
                <a:ea typeface="微軟正黑體" pitchFamily="34" charset="-120"/>
                <a:cs typeface="Calibri" pitchFamily="34" charset="0"/>
              </a:rPr>
              <a:t>N</a:t>
            </a:r>
            <a:endParaRPr lang="zh-TW" altLang="en-US" sz="1200" b="1" dirty="0">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50" name="流程圖: 決策 49"/>
          <p:cNvSpPr/>
          <p:nvPr/>
        </p:nvSpPr>
        <p:spPr bwMode="auto">
          <a:xfrm>
            <a:off x="900113" y="2511474"/>
            <a:ext cx="1374775" cy="534988"/>
          </a:xfrm>
          <a:prstGeom prst="flowChartDecision">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smtClean="0">
                <a:solidFill>
                  <a:schemeClr val="tx1"/>
                </a:solidFill>
                <a:latin typeface="Calibri" pitchFamily="34" charset="0"/>
                <a:ea typeface="微軟正黑體" pitchFamily="34" charset="-120"/>
                <a:cs typeface="Calibri" pitchFamily="34" charset="0"/>
              </a:rPr>
              <a:t>核定</a:t>
            </a:r>
            <a:endParaRPr lang="zh-TW" altLang="en-US" sz="1400" b="1" dirty="0">
              <a:solidFill>
                <a:schemeClr val="tx1"/>
              </a:solidFill>
              <a:latin typeface="Calibri" pitchFamily="34" charset="0"/>
              <a:ea typeface="微軟正黑體" pitchFamily="34" charset="-120"/>
              <a:cs typeface="Calibri" pitchFamily="34" charset="0"/>
            </a:endParaRPr>
          </a:p>
        </p:txBody>
      </p:sp>
      <p:sp>
        <p:nvSpPr>
          <p:cNvPr id="51" name="流程圖: 決策 50"/>
          <p:cNvSpPr/>
          <p:nvPr/>
        </p:nvSpPr>
        <p:spPr bwMode="auto">
          <a:xfrm>
            <a:off x="904875" y="5346278"/>
            <a:ext cx="1374775" cy="534988"/>
          </a:xfrm>
          <a:prstGeom prst="flowChartDecision">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a:solidFill>
                  <a:schemeClr val="tx1"/>
                </a:solidFill>
                <a:latin typeface="Calibri" pitchFamily="34" charset="0"/>
                <a:ea typeface="微軟正黑體" pitchFamily="34" charset="-120"/>
                <a:cs typeface="Calibri" pitchFamily="34" charset="0"/>
              </a:rPr>
              <a:t>收料</a:t>
            </a:r>
          </a:p>
        </p:txBody>
      </p:sp>
      <p:cxnSp>
        <p:nvCxnSpPr>
          <p:cNvPr id="52" name="肘形接點 13"/>
          <p:cNvCxnSpPr>
            <a:cxnSpLocks noChangeShapeType="1"/>
            <a:stCxn id="50" idx="1"/>
            <a:endCxn id="46" idx="1"/>
          </p:cNvCxnSpPr>
          <p:nvPr/>
        </p:nvCxnSpPr>
        <p:spPr bwMode="auto">
          <a:xfrm rot="10800000">
            <a:off x="566738" y="2020937"/>
            <a:ext cx="333375" cy="758825"/>
          </a:xfrm>
          <a:prstGeom prst="bentConnector3">
            <a:avLst>
              <a:gd name="adj1" fmla="val 168569"/>
            </a:avLst>
          </a:prstGeom>
          <a:noFill/>
          <a:ln w="25400" algn="ctr">
            <a:solidFill>
              <a:srgbClr val="065093"/>
            </a:solidFill>
            <a:miter lim="800000"/>
            <a:headEnd/>
            <a:tailEnd type="arrow" w="med" len="med"/>
          </a:ln>
        </p:spPr>
      </p:cxnSp>
      <p:cxnSp>
        <p:nvCxnSpPr>
          <p:cNvPr id="53" name="直線單箭頭接點 14"/>
          <p:cNvCxnSpPr>
            <a:cxnSpLocks noChangeShapeType="1"/>
            <a:stCxn id="50" idx="2"/>
            <a:endCxn id="63" idx="0"/>
          </p:cNvCxnSpPr>
          <p:nvPr/>
        </p:nvCxnSpPr>
        <p:spPr bwMode="auto">
          <a:xfrm>
            <a:off x="1587501" y="3046462"/>
            <a:ext cx="6349" cy="3607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單箭頭接點 15"/>
          <p:cNvCxnSpPr>
            <a:cxnSpLocks noChangeShapeType="1"/>
            <a:stCxn id="47" idx="2"/>
            <a:endCxn id="59" idx="0"/>
          </p:cNvCxnSpPr>
          <p:nvPr/>
        </p:nvCxnSpPr>
        <p:spPr bwMode="auto">
          <a:xfrm>
            <a:off x="1587500" y="4517603"/>
            <a:ext cx="11113" cy="2571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單箭頭接點 16"/>
          <p:cNvCxnSpPr>
            <a:cxnSpLocks noChangeShapeType="1"/>
            <a:stCxn id="51" idx="2"/>
            <a:endCxn id="66" idx="0"/>
          </p:cNvCxnSpPr>
          <p:nvPr/>
        </p:nvCxnSpPr>
        <p:spPr bwMode="auto">
          <a:xfrm flipH="1">
            <a:off x="1589088" y="5881266"/>
            <a:ext cx="3175" cy="1793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單箭頭接點 17"/>
          <p:cNvCxnSpPr>
            <a:cxnSpLocks noChangeShapeType="1"/>
            <a:stCxn id="59" idx="2"/>
            <a:endCxn id="51" idx="0"/>
          </p:cNvCxnSpPr>
          <p:nvPr/>
        </p:nvCxnSpPr>
        <p:spPr bwMode="auto">
          <a:xfrm flipH="1">
            <a:off x="1592263" y="5095453"/>
            <a:ext cx="6350" cy="2508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文字方塊 56"/>
          <p:cNvSpPr txBox="1">
            <a:spLocks noChangeArrowheads="1"/>
          </p:cNvSpPr>
          <p:nvPr/>
        </p:nvSpPr>
        <p:spPr bwMode="auto">
          <a:xfrm>
            <a:off x="1115616" y="3068960"/>
            <a:ext cx="196850" cy="276225"/>
          </a:xfrm>
          <a:prstGeom prst="rect">
            <a:avLst/>
          </a:prstGeom>
          <a:noFill/>
          <a:ln w="9525">
            <a:noFill/>
            <a:miter lim="800000"/>
            <a:headEnd/>
            <a:tailEnd/>
          </a:ln>
        </p:spPr>
        <p:txBody>
          <a:bodyPr>
            <a:spAutoFit/>
          </a:bodyPr>
          <a:lstStyle/>
          <a:p>
            <a:pPr>
              <a:defRPr/>
            </a:pPr>
            <a:r>
              <a:rPr lang="en-US" altLang="zh-TW" sz="1200" b="1" dirty="0">
                <a:effectLst>
                  <a:outerShdw blurRad="38100" dist="38100" dir="2700000" algn="tl">
                    <a:srgbClr val="C0C0C0"/>
                  </a:outerShdw>
                </a:effectLst>
                <a:latin typeface="Calibri" pitchFamily="34" charset="0"/>
                <a:ea typeface="微軟正黑體" pitchFamily="34" charset="-120"/>
                <a:cs typeface="Calibri" pitchFamily="34" charset="0"/>
              </a:rPr>
              <a:t>Y</a:t>
            </a:r>
            <a:endParaRPr lang="zh-TW" altLang="en-US" sz="1200" b="1" dirty="0">
              <a:effectLst>
                <a:outerShdw blurRad="38100" dist="38100" dir="2700000" algn="tl">
                  <a:srgbClr val="C0C0C0"/>
                </a:outerShdw>
              </a:effectLst>
              <a:latin typeface="Calibri" pitchFamily="34" charset="0"/>
              <a:ea typeface="微軟正黑體" pitchFamily="34" charset="-120"/>
              <a:cs typeface="Calibri" pitchFamily="34" charset="0"/>
            </a:endParaRPr>
          </a:p>
        </p:txBody>
      </p:sp>
      <p:cxnSp>
        <p:nvCxnSpPr>
          <p:cNvPr id="58" name="肘形接點 20"/>
          <p:cNvCxnSpPr>
            <a:cxnSpLocks noChangeShapeType="1"/>
            <a:stCxn id="47" idx="1"/>
            <a:endCxn id="63" idx="1"/>
          </p:cNvCxnSpPr>
          <p:nvPr/>
        </p:nvCxnSpPr>
        <p:spPr bwMode="auto">
          <a:xfrm rot="10800000" flipH="1">
            <a:off x="900112" y="3567584"/>
            <a:ext cx="71437" cy="682526"/>
          </a:xfrm>
          <a:prstGeom prst="bentConnector3">
            <a:avLst>
              <a:gd name="adj1" fmla="val -320002"/>
            </a:avLst>
          </a:prstGeom>
          <a:noFill/>
          <a:ln w="25400" algn="ctr">
            <a:solidFill>
              <a:srgbClr val="065093"/>
            </a:solidFill>
            <a:miter lim="800000"/>
            <a:headEnd/>
            <a:tailEnd type="arrow" w="med" len="med"/>
          </a:ln>
        </p:spPr>
      </p:cxnSp>
      <p:sp>
        <p:nvSpPr>
          <p:cNvPr id="59" name="流程圖: 程序 58"/>
          <p:cNvSpPr/>
          <p:nvPr/>
        </p:nvSpPr>
        <p:spPr bwMode="auto">
          <a:xfrm>
            <a:off x="976313" y="4774778"/>
            <a:ext cx="1244600" cy="320675"/>
          </a:xfrm>
          <a:prstGeom prst="flowChartProcess">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a:solidFill>
                  <a:schemeClr val="tx1"/>
                </a:solidFill>
                <a:latin typeface="Calibri" pitchFamily="34" charset="0"/>
                <a:ea typeface="微軟正黑體" pitchFamily="34" charset="-120"/>
                <a:cs typeface="Calibri" pitchFamily="34" charset="0"/>
              </a:rPr>
              <a:t>運抵工地</a:t>
            </a:r>
          </a:p>
        </p:txBody>
      </p:sp>
      <p:sp>
        <p:nvSpPr>
          <p:cNvPr id="60" name="文字方塊 19"/>
          <p:cNvSpPr txBox="1">
            <a:spLocks noChangeArrowheads="1"/>
          </p:cNvSpPr>
          <p:nvPr/>
        </p:nvSpPr>
        <p:spPr bwMode="auto">
          <a:xfrm>
            <a:off x="1130300" y="4481091"/>
            <a:ext cx="196850" cy="304800"/>
          </a:xfrm>
          <a:prstGeom prst="rect">
            <a:avLst/>
          </a:prstGeom>
          <a:noFill/>
          <a:ln w="9525">
            <a:noFill/>
            <a:miter lim="800000"/>
            <a:headEnd/>
            <a:tailEnd/>
          </a:ln>
        </p:spPr>
        <p:txBody>
          <a:bodyPr>
            <a:spAutoFit/>
          </a:bodyPr>
          <a:lstStyle/>
          <a:p>
            <a:pPr>
              <a:defRPr/>
            </a:pPr>
            <a:r>
              <a:rPr lang="en-US" altLang="zh-TW" sz="1400" b="1">
                <a:effectLst>
                  <a:outerShdw blurRad="38100" dist="38100" dir="2700000" algn="tl">
                    <a:srgbClr val="C0C0C0"/>
                  </a:outerShdw>
                </a:effectLst>
                <a:latin typeface="Calibri" pitchFamily="34" charset="0"/>
                <a:ea typeface="微軟正黑體" pitchFamily="34" charset="-120"/>
                <a:cs typeface="Calibri" pitchFamily="34" charset="0"/>
              </a:rPr>
              <a:t>Y</a:t>
            </a:r>
            <a:endParaRPr lang="zh-TW" altLang="en-US" sz="1400" b="1">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61" name="文字方塊 21"/>
          <p:cNvSpPr txBox="1">
            <a:spLocks noChangeArrowheads="1"/>
          </p:cNvSpPr>
          <p:nvPr/>
        </p:nvSpPr>
        <p:spPr bwMode="auto">
          <a:xfrm>
            <a:off x="395288" y="3766716"/>
            <a:ext cx="196850" cy="276225"/>
          </a:xfrm>
          <a:prstGeom prst="rect">
            <a:avLst/>
          </a:prstGeom>
          <a:noFill/>
          <a:ln w="9525">
            <a:noFill/>
            <a:miter lim="800000"/>
            <a:headEnd/>
            <a:tailEnd/>
          </a:ln>
        </p:spPr>
        <p:txBody>
          <a:bodyPr>
            <a:spAutoFit/>
          </a:bodyPr>
          <a:lstStyle/>
          <a:p>
            <a:pPr>
              <a:defRPr/>
            </a:pPr>
            <a:r>
              <a:rPr lang="en-US" altLang="zh-TW" sz="1200" b="1">
                <a:effectLst>
                  <a:outerShdw blurRad="38100" dist="38100" dir="2700000" algn="tl">
                    <a:srgbClr val="C0C0C0"/>
                  </a:outerShdw>
                </a:effectLst>
                <a:latin typeface="Calibri" pitchFamily="34" charset="0"/>
                <a:ea typeface="微軟正黑體" pitchFamily="34" charset="-120"/>
                <a:cs typeface="Calibri" pitchFamily="34" charset="0"/>
              </a:rPr>
              <a:t>N</a:t>
            </a:r>
            <a:endParaRPr lang="zh-TW" altLang="en-US" sz="1200" b="1">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62" name="文字方塊 21"/>
          <p:cNvSpPr txBox="1">
            <a:spLocks noChangeArrowheads="1"/>
          </p:cNvSpPr>
          <p:nvPr/>
        </p:nvSpPr>
        <p:spPr bwMode="auto">
          <a:xfrm>
            <a:off x="1773238" y="5276428"/>
            <a:ext cx="196850" cy="276225"/>
          </a:xfrm>
          <a:prstGeom prst="rect">
            <a:avLst/>
          </a:prstGeom>
          <a:noFill/>
          <a:ln w="9525">
            <a:noFill/>
            <a:miter lim="800000"/>
            <a:headEnd/>
            <a:tailEnd/>
          </a:ln>
        </p:spPr>
        <p:txBody>
          <a:bodyPr>
            <a:spAutoFit/>
          </a:bodyPr>
          <a:lstStyle/>
          <a:p>
            <a:pPr>
              <a:defRPr/>
            </a:pPr>
            <a:r>
              <a:rPr lang="en-US" altLang="zh-TW" sz="1200" b="1" dirty="0">
                <a:effectLst>
                  <a:outerShdw blurRad="38100" dist="38100" dir="2700000" algn="tl">
                    <a:srgbClr val="000000">
                      <a:alpha val="43137"/>
                    </a:srgbClr>
                  </a:outerShdw>
                </a:effectLst>
                <a:latin typeface="Calibri" pitchFamily="34" charset="0"/>
                <a:ea typeface="微軟正黑體" pitchFamily="34" charset="-120"/>
                <a:cs typeface="Calibri" pitchFamily="34" charset="0"/>
              </a:rPr>
              <a:t>N</a:t>
            </a:r>
            <a:endParaRPr lang="zh-TW" altLang="en-US" sz="1200" b="1" dirty="0">
              <a:effectLst>
                <a:outerShdw blurRad="38100" dist="38100" dir="2700000" algn="tl">
                  <a:srgbClr val="000000">
                    <a:alpha val="43137"/>
                  </a:srgbClr>
                </a:outerShdw>
              </a:effectLst>
              <a:latin typeface="Calibri" pitchFamily="34" charset="0"/>
              <a:ea typeface="微軟正黑體" pitchFamily="34" charset="-120"/>
              <a:cs typeface="Calibri" pitchFamily="34" charset="0"/>
            </a:endParaRPr>
          </a:p>
        </p:txBody>
      </p:sp>
      <p:sp>
        <p:nvSpPr>
          <p:cNvPr id="63" name="流程圖: 程序 62"/>
          <p:cNvSpPr/>
          <p:nvPr/>
        </p:nvSpPr>
        <p:spPr bwMode="auto">
          <a:xfrm>
            <a:off x="971550" y="3407246"/>
            <a:ext cx="1244600" cy="320675"/>
          </a:xfrm>
          <a:prstGeom prst="flowChartProcess">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smtClean="0">
                <a:solidFill>
                  <a:schemeClr val="tx1"/>
                </a:solidFill>
                <a:latin typeface="Calibri" pitchFamily="34" charset="0"/>
                <a:ea typeface="微軟正黑體" pitchFamily="34" charset="-120"/>
                <a:cs typeface="Calibri" pitchFamily="34" charset="0"/>
              </a:rPr>
              <a:t>製造</a:t>
            </a:r>
            <a:endParaRPr lang="zh-TW" altLang="en-US" sz="1400" b="1" dirty="0">
              <a:solidFill>
                <a:schemeClr val="tx1"/>
              </a:solidFill>
              <a:latin typeface="Calibri" pitchFamily="34" charset="0"/>
              <a:ea typeface="微軟正黑體" pitchFamily="34" charset="-120"/>
              <a:cs typeface="Calibri" pitchFamily="34" charset="0"/>
            </a:endParaRPr>
          </a:p>
        </p:txBody>
      </p:sp>
      <p:cxnSp>
        <p:nvCxnSpPr>
          <p:cNvPr id="64" name="直線單箭頭接點 26"/>
          <p:cNvCxnSpPr>
            <a:cxnSpLocks noChangeShapeType="1"/>
            <a:stCxn id="63" idx="2"/>
            <a:endCxn id="47" idx="0"/>
          </p:cNvCxnSpPr>
          <p:nvPr/>
        </p:nvCxnSpPr>
        <p:spPr bwMode="auto">
          <a:xfrm flipH="1">
            <a:off x="1587501" y="3727921"/>
            <a:ext cx="6349" cy="2546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流程圖: 程序 64"/>
          <p:cNvSpPr/>
          <p:nvPr/>
        </p:nvSpPr>
        <p:spPr bwMode="auto">
          <a:xfrm>
            <a:off x="2484438" y="4774778"/>
            <a:ext cx="1244600" cy="320675"/>
          </a:xfrm>
          <a:prstGeom prst="flowChartProcess">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a:solidFill>
                  <a:schemeClr val="tx1"/>
                </a:solidFill>
                <a:latin typeface="Calibri" pitchFamily="34" charset="0"/>
                <a:ea typeface="微軟正黑體" pitchFamily="34" charset="-120"/>
                <a:cs typeface="Calibri" pitchFamily="34" charset="0"/>
              </a:rPr>
              <a:t>修整或退回</a:t>
            </a:r>
          </a:p>
        </p:txBody>
      </p:sp>
      <p:sp>
        <p:nvSpPr>
          <p:cNvPr id="66" name="流程圖: 程序 65"/>
          <p:cNvSpPr/>
          <p:nvPr/>
        </p:nvSpPr>
        <p:spPr bwMode="auto">
          <a:xfrm>
            <a:off x="966788" y="6060653"/>
            <a:ext cx="1244600" cy="320675"/>
          </a:xfrm>
          <a:prstGeom prst="flowChartProcess">
            <a:avLst/>
          </a:prstGeom>
          <a:solidFill>
            <a:schemeClr val="accent6">
              <a:lumMod val="60000"/>
              <a:lumOff val="40000"/>
            </a:schemeClr>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400" b="1" dirty="0" smtClean="0">
                <a:solidFill>
                  <a:schemeClr val="tx1"/>
                </a:solidFill>
                <a:latin typeface="Calibri" pitchFamily="34" charset="0"/>
                <a:ea typeface="微軟正黑體" pitchFamily="34" charset="-120"/>
                <a:cs typeface="Calibri" pitchFamily="34" charset="0"/>
              </a:rPr>
              <a:t>放行使用</a:t>
            </a:r>
            <a:endParaRPr lang="zh-TW" altLang="en-US" sz="1400" b="1" dirty="0">
              <a:solidFill>
                <a:schemeClr val="tx1"/>
              </a:solidFill>
              <a:latin typeface="Calibri" pitchFamily="34" charset="0"/>
              <a:ea typeface="微軟正黑體" pitchFamily="34" charset="-120"/>
              <a:cs typeface="Calibri" pitchFamily="34" charset="0"/>
            </a:endParaRPr>
          </a:p>
        </p:txBody>
      </p:sp>
      <p:sp>
        <p:nvSpPr>
          <p:cNvPr id="67" name="文字方塊 19"/>
          <p:cNvSpPr txBox="1">
            <a:spLocks noChangeArrowheads="1"/>
          </p:cNvSpPr>
          <p:nvPr/>
        </p:nvSpPr>
        <p:spPr bwMode="auto">
          <a:xfrm>
            <a:off x="1130300" y="3766716"/>
            <a:ext cx="196850" cy="276225"/>
          </a:xfrm>
          <a:prstGeom prst="rect">
            <a:avLst/>
          </a:prstGeom>
          <a:noFill/>
          <a:ln w="9525">
            <a:noFill/>
            <a:miter lim="800000"/>
            <a:headEnd/>
            <a:tailEnd/>
          </a:ln>
        </p:spPr>
        <p:txBody>
          <a:bodyPr>
            <a:spAutoFit/>
          </a:bodyPr>
          <a:lstStyle/>
          <a:p>
            <a:pPr>
              <a:defRPr/>
            </a:pPr>
            <a:r>
              <a:rPr lang="en-US" altLang="zh-TW" sz="1200" b="1">
                <a:effectLst>
                  <a:outerShdw blurRad="38100" dist="38100" dir="2700000" algn="tl">
                    <a:srgbClr val="C0C0C0"/>
                  </a:outerShdw>
                </a:effectLst>
                <a:latin typeface="Calibri" pitchFamily="34" charset="0"/>
                <a:ea typeface="微軟正黑體" pitchFamily="34" charset="-120"/>
                <a:cs typeface="Calibri" pitchFamily="34" charset="0"/>
              </a:rPr>
              <a:t>Y</a:t>
            </a:r>
            <a:endParaRPr lang="zh-TW" altLang="en-US" sz="1200" b="1">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68" name="文字方塊 19"/>
          <p:cNvSpPr txBox="1">
            <a:spLocks noChangeArrowheads="1"/>
          </p:cNvSpPr>
          <p:nvPr/>
        </p:nvSpPr>
        <p:spPr bwMode="auto">
          <a:xfrm>
            <a:off x="1130300" y="5766966"/>
            <a:ext cx="196850" cy="276225"/>
          </a:xfrm>
          <a:prstGeom prst="rect">
            <a:avLst/>
          </a:prstGeom>
          <a:noFill/>
          <a:ln w="9525">
            <a:noFill/>
            <a:miter lim="800000"/>
            <a:headEnd/>
            <a:tailEnd/>
          </a:ln>
        </p:spPr>
        <p:txBody>
          <a:bodyPr>
            <a:spAutoFit/>
          </a:bodyPr>
          <a:lstStyle/>
          <a:p>
            <a:pPr>
              <a:defRPr/>
            </a:pPr>
            <a:r>
              <a:rPr lang="en-US" altLang="zh-TW" sz="1200" b="1">
                <a:effectLst>
                  <a:outerShdw blurRad="38100" dist="38100" dir="2700000" algn="tl">
                    <a:srgbClr val="C0C0C0"/>
                  </a:outerShdw>
                </a:effectLst>
                <a:latin typeface="Calibri" pitchFamily="34" charset="0"/>
                <a:ea typeface="微軟正黑體" pitchFamily="34" charset="-120"/>
                <a:cs typeface="Calibri" pitchFamily="34" charset="0"/>
              </a:rPr>
              <a:t>Y</a:t>
            </a:r>
            <a:endParaRPr lang="zh-TW" altLang="en-US" sz="1200" b="1">
              <a:effectLst>
                <a:outerShdw blurRad="38100" dist="38100" dir="2700000" algn="tl">
                  <a:srgbClr val="C0C0C0"/>
                </a:outerShdw>
              </a:effectLst>
              <a:latin typeface="Calibri" pitchFamily="34" charset="0"/>
              <a:ea typeface="微軟正黑體" pitchFamily="34" charset="-120"/>
              <a:cs typeface="Calibri" pitchFamily="34" charset="0"/>
            </a:endParaRPr>
          </a:p>
        </p:txBody>
      </p:sp>
      <p:cxnSp>
        <p:nvCxnSpPr>
          <p:cNvPr id="69" name="肘形接點 92"/>
          <p:cNvCxnSpPr>
            <a:cxnSpLocks noChangeShapeType="1"/>
            <a:stCxn id="51" idx="3"/>
            <a:endCxn id="65" idx="2"/>
          </p:cNvCxnSpPr>
          <p:nvPr/>
        </p:nvCxnSpPr>
        <p:spPr bwMode="auto">
          <a:xfrm flipV="1">
            <a:off x="2279650" y="5095453"/>
            <a:ext cx="827088" cy="519113"/>
          </a:xfrm>
          <a:prstGeom prst="bentConnector2">
            <a:avLst/>
          </a:prstGeom>
          <a:noFill/>
          <a:ln w="25400" algn="ctr">
            <a:solidFill>
              <a:srgbClr val="065093"/>
            </a:solidFill>
            <a:miter lim="800000"/>
            <a:headEnd/>
            <a:tailEnd type="arrow" w="med" len="med"/>
          </a:ln>
        </p:spPr>
      </p:cxnSp>
      <p:cxnSp>
        <p:nvCxnSpPr>
          <p:cNvPr id="70" name="直線單箭頭接點 32"/>
          <p:cNvCxnSpPr>
            <a:cxnSpLocks noChangeShapeType="1"/>
            <a:stCxn id="65" idx="1"/>
            <a:endCxn id="59" idx="3"/>
          </p:cNvCxnSpPr>
          <p:nvPr/>
        </p:nvCxnSpPr>
        <p:spPr bwMode="auto">
          <a:xfrm flipH="1">
            <a:off x="2220913" y="4935116"/>
            <a:ext cx="263525" cy="0"/>
          </a:xfrm>
          <a:prstGeom prst="straightConnector1">
            <a:avLst/>
          </a:prstGeom>
          <a:noFill/>
          <a:ln w="3175" algn="ctr">
            <a:solidFill>
              <a:schemeClr val="tx1"/>
            </a:solidFill>
            <a:round/>
            <a:headEnd/>
            <a:tailEnd type="arrow" w="med" len="med"/>
          </a:ln>
        </p:spPr>
      </p:cxnSp>
      <p:sp>
        <p:nvSpPr>
          <p:cNvPr id="33" name="投影片編號版面配置區 32"/>
          <p:cNvSpPr>
            <a:spLocks noGrp="1"/>
          </p:cNvSpPr>
          <p:nvPr>
            <p:ph type="sldNum" sz="quarter" idx="4294967295"/>
          </p:nvPr>
        </p:nvSpPr>
        <p:spPr>
          <a:xfrm>
            <a:off x="6553200" y="6248400"/>
            <a:ext cx="2133600" cy="457200"/>
          </a:xfrm>
          <a:prstGeom prst="rect">
            <a:avLst/>
          </a:prstGeom>
        </p:spPr>
        <p:txBody>
          <a:bodyPr/>
          <a:lstStyle/>
          <a:p>
            <a:pPr>
              <a:defRPr/>
            </a:pPr>
            <a:fld id="{A4187C00-6771-4FBD-A94D-55F73D9BA394}" type="slidenum">
              <a:rPr lang="zh-TW" altLang="en-US" smtClean="0"/>
              <a:pPr>
                <a:defRPr/>
              </a:pPr>
              <a:t>16</a:t>
            </a:fld>
            <a:endParaRPr lang="en-US" altLang="zh-TW"/>
          </a:p>
        </p:txBody>
      </p:sp>
      <p:sp>
        <p:nvSpPr>
          <p:cNvPr id="34" name="Rectangle 10"/>
          <p:cNvSpPr>
            <a:spLocks noChangeArrowheads="1"/>
          </p:cNvSpPr>
          <p:nvPr/>
        </p:nvSpPr>
        <p:spPr bwMode="auto">
          <a:xfrm>
            <a:off x="4499992" y="1196752"/>
            <a:ext cx="2376264" cy="288032"/>
          </a:xfrm>
          <a:prstGeom prst="rect">
            <a:avLst/>
          </a:prstGeom>
          <a:noFill/>
          <a:ln w="9525" algn="ctr">
            <a:noFill/>
            <a:miter lim="800000"/>
            <a:headEnd/>
            <a:tailEnd/>
          </a:ln>
          <a:effectLst/>
        </p:spPr>
        <p:txBody>
          <a:bodyPr/>
          <a:lstStyle/>
          <a:p>
            <a:pPr marL="342900" indent="-342900">
              <a:lnSpc>
                <a:spcPct val="70000"/>
              </a:lnSpc>
              <a:spcBef>
                <a:spcPct val="55000"/>
              </a:spcBef>
              <a:buSzPct val="150000"/>
              <a:defRPr/>
            </a:pPr>
            <a:r>
              <a:rPr lang="en-US" altLang="zh-TW" sz="2000" b="1" u="sng" dirty="0" smtClean="0">
                <a:solidFill>
                  <a:srgbClr val="C00000"/>
                </a:solidFill>
                <a:latin typeface="微軟正黑體" pitchFamily="34" charset="-120"/>
                <a:ea typeface="微軟正黑體" pitchFamily="34" charset="-120"/>
                <a:cs typeface="+mj-cs"/>
              </a:rPr>
              <a:t> </a:t>
            </a:r>
            <a:endParaRPr lang="zh-TW" altLang="en-US" sz="2000" b="1" u="sng" dirty="0">
              <a:solidFill>
                <a:srgbClr val="C00000"/>
              </a:solidFill>
              <a:latin typeface="微軟正黑體" pitchFamily="34" charset="-120"/>
              <a:ea typeface="微軟正黑體" pitchFamily="34" charset="-120"/>
              <a:cs typeface="+mj-cs"/>
            </a:endParaRPr>
          </a:p>
        </p:txBody>
      </p:sp>
      <p:sp>
        <p:nvSpPr>
          <p:cNvPr id="76" name="Rectangle 2"/>
          <p:cNvSpPr txBox="1">
            <a:spLocks noChangeArrowheads="1"/>
          </p:cNvSpPr>
          <p:nvPr/>
        </p:nvSpPr>
        <p:spPr bwMode="auto">
          <a:xfrm>
            <a:off x="3203228" y="1340445"/>
            <a:ext cx="5617244" cy="360363"/>
          </a:xfrm>
          <a:prstGeom prst="rect">
            <a:avLst/>
          </a:prstGeom>
          <a:noFill/>
          <a:ln w="9525" cap="flat" algn="ctr">
            <a:noFill/>
            <a:miter lim="800000"/>
            <a:headEnd/>
            <a:tailEnd/>
          </a:ln>
        </p:spPr>
        <p:txBody>
          <a:bodyPr/>
          <a:lstStyle/>
          <a:p>
            <a:pPr marL="342900" indent="-342900" eaLnBrk="0" hangingPunct="0">
              <a:lnSpc>
                <a:spcPct val="70000"/>
              </a:lnSpc>
              <a:spcBef>
                <a:spcPct val="55000"/>
              </a:spcBef>
              <a:buSzPct val="150000"/>
              <a:defRPr/>
            </a:pPr>
            <a:endParaRPr lang="zh-TW" altLang="en-US" b="1" u="sng" dirty="0">
              <a:solidFill>
                <a:srgbClr val="0070C0"/>
              </a:solidFill>
              <a:latin typeface="微軟正黑體" pitchFamily="34" charset="-120"/>
              <a:ea typeface="微軟正黑體" pitchFamily="34" charset="-120"/>
              <a:cs typeface="+mj-cs"/>
            </a:endParaRPr>
          </a:p>
        </p:txBody>
      </p:sp>
      <p:sp>
        <p:nvSpPr>
          <p:cNvPr id="38"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40"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41" name="文字方塊 40"/>
          <p:cNvSpPr txBox="1"/>
          <p:nvPr/>
        </p:nvSpPr>
        <p:spPr>
          <a:xfrm>
            <a:off x="1043608" y="1124744"/>
            <a:ext cx="5976664" cy="461665"/>
          </a:xfrm>
          <a:prstGeom prst="rect">
            <a:avLst/>
          </a:prstGeom>
          <a:noFill/>
        </p:spPr>
        <p:txBody>
          <a:bodyPr wrap="square" rtlCol="0">
            <a:spAutoFit/>
          </a:bodyPr>
          <a:lstStyle/>
          <a:p>
            <a:pPr marL="266700" indent="-266700">
              <a:buFont typeface="Wingdings" pitchFamily="2" charset="2"/>
              <a:buChar char="l"/>
            </a:pPr>
            <a:r>
              <a:rPr lang="zh-TW" altLang="en-US" sz="2400" b="1" u="sng" dirty="0" smtClean="0">
                <a:solidFill>
                  <a:srgbClr val="FF0000"/>
                </a:solidFill>
                <a:latin typeface="微軟正黑體" pitchFamily="34" charset="-120"/>
                <a:ea typeface="微軟正黑體" pitchFamily="34" charset="-120"/>
              </a:rPr>
              <a:t>器材採購品質管控</a:t>
            </a:r>
            <a:r>
              <a:rPr lang="en-US" altLang="zh-TW" sz="2400" b="1" u="sng" dirty="0" smtClean="0">
                <a:solidFill>
                  <a:srgbClr val="FF0000"/>
                </a:solidFill>
                <a:latin typeface="微軟正黑體" pitchFamily="34" charset="-120"/>
                <a:ea typeface="微軟正黑體" pitchFamily="34" charset="-120"/>
              </a:rPr>
              <a:t>--</a:t>
            </a:r>
            <a:r>
              <a:rPr lang="zh-TW" altLang="en-US" sz="2000" b="1" u="sng" dirty="0" smtClean="0">
                <a:solidFill>
                  <a:srgbClr val="0033CC"/>
                </a:solidFill>
                <a:latin typeface="微軟正黑體" pitchFamily="34" charset="-120"/>
                <a:ea typeface="微軟正黑體" pitchFamily="34" charset="-120"/>
              </a:rPr>
              <a:t>召開廠驗前之檢驗會議</a:t>
            </a:r>
            <a:endParaRPr lang="zh-TW" altLang="en-US" sz="2000" dirty="0">
              <a:solidFill>
                <a:srgbClr val="0033CC"/>
              </a:solidFill>
            </a:endParaRPr>
          </a:p>
        </p:txBody>
      </p:sp>
      <p:pic>
        <p:nvPicPr>
          <p:cNvPr id="42" name="Picture 10" descr="bs01992_"/>
          <p:cNvPicPr>
            <a:picLocks noChangeAspect="1" noChangeArrowheads="1"/>
          </p:cNvPicPr>
          <p:nvPr/>
        </p:nvPicPr>
        <p:blipFill>
          <a:blip r:embed="rId3" cstate="print"/>
          <a:srcRect/>
          <a:stretch>
            <a:fillRect/>
          </a:stretch>
        </p:blipFill>
        <p:spPr bwMode="auto">
          <a:xfrm>
            <a:off x="6948264" y="3068960"/>
            <a:ext cx="1428872" cy="1296144"/>
          </a:xfrm>
          <a:prstGeom prst="rect">
            <a:avLst/>
          </a:prstGeom>
          <a:noFill/>
        </p:spPr>
      </p:pic>
      <p:pic>
        <p:nvPicPr>
          <p:cNvPr id="43" name="Picture 27" descr="BS01741_"/>
          <p:cNvPicPr>
            <a:picLocks noChangeAspect="1" noChangeArrowheads="1"/>
          </p:cNvPicPr>
          <p:nvPr/>
        </p:nvPicPr>
        <p:blipFill>
          <a:blip r:embed="rId4" cstate="print"/>
          <a:srcRect/>
          <a:stretch>
            <a:fillRect/>
          </a:stretch>
        </p:blipFill>
        <p:spPr bwMode="auto">
          <a:xfrm>
            <a:off x="3851920" y="1772816"/>
            <a:ext cx="2880320" cy="2520280"/>
          </a:xfrm>
          <a:prstGeom prst="rect">
            <a:avLst/>
          </a:prstGeom>
          <a:noFill/>
          <a:ln w="9525">
            <a:noFill/>
            <a:miter lim="800000"/>
            <a:headEnd/>
            <a:tailEnd/>
          </a:ln>
        </p:spPr>
      </p:pic>
      <p:sp>
        <p:nvSpPr>
          <p:cNvPr id="44" name="向右箭號 43"/>
          <p:cNvSpPr/>
          <p:nvPr/>
        </p:nvSpPr>
        <p:spPr>
          <a:xfrm>
            <a:off x="1907704" y="2996952"/>
            <a:ext cx="129614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橢圓 44"/>
          <p:cNvSpPr/>
          <p:nvPr/>
        </p:nvSpPr>
        <p:spPr>
          <a:xfrm>
            <a:off x="1403648" y="3068960"/>
            <a:ext cx="360040"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5"/>
          <p:cNvSpPr txBox="1">
            <a:spLocks noChangeArrowheads="1"/>
          </p:cNvSpPr>
          <p:nvPr/>
        </p:nvSpPr>
        <p:spPr bwMode="auto">
          <a:xfrm>
            <a:off x="4283968" y="4365104"/>
            <a:ext cx="3600400" cy="2339102"/>
          </a:xfrm>
          <a:prstGeom prst="rect">
            <a:avLst/>
          </a:prstGeom>
          <a:noFill/>
          <a:ln w="9525">
            <a:noFill/>
            <a:miter lim="800000"/>
            <a:headEnd/>
            <a:tailEnd/>
          </a:ln>
        </p:spPr>
        <p:txBody>
          <a:bodyPr wrap="square">
            <a:spAutoFit/>
          </a:bodyPr>
          <a:lstStyle/>
          <a:p>
            <a:pPr marL="174625" indent="-174625">
              <a:spcBef>
                <a:spcPts val="600"/>
              </a:spcBef>
              <a:buFont typeface="Wingdings" pitchFamily="2" charset="2"/>
              <a:buChar char="l"/>
            </a:pPr>
            <a:r>
              <a:rPr lang="zh-TW" altLang="en-US" sz="2000" b="1" dirty="0" smtClean="0">
                <a:solidFill>
                  <a:srgbClr val="FF0000"/>
                </a:solidFill>
                <a:latin typeface="微軟正黑體" pitchFamily="34" charset="-120"/>
                <a:ea typeface="微軟正黑體" pitchFamily="34" charset="-120"/>
              </a:rPr>
              <a:t>召集主要人員開會</a:t>
            </a:r>
            <a:endParaRPr lang="en-US" altLang="zh-TW" sz="2000" b="1" dirty="0" smtClean="0">
              <a:solidFill>
                <a:srgbClr val="FF0000"/>
              </a:solidFill>
              <a:latin typeface="微軟正黑體" pitchFamily="34" charset="-120"/>
              <a:ea typeface="微軟正黑體" pitchFamily="34" charset="-120"/>
            </a:endParaRPr>
          </a:p>
          <a:p>
            <a:pPr marL="365125" lvl="1" indent="-182563">
              <a:spcBef>
                <a:spcPts val="600"/>
              </a:spcBef>
              <a:buFont typeface="Wingdings" pitchFamily="2" charset="2"/>
              <a:buChar char="p"/>
            </a:pPr>
            <a:r>
              <a:rPr lang="zh-TW" altLang="en-US" sz="1600" b="1" dirty="0" smtClean="0">
                <a:solidFill>
                  <a:srgbClr val="002060"/>
                </a:solidFill>
                <a:latin typeface="微軟正黑體" pitchFamily="34" charset="-120"/>
                <a:ea typeface="微軟正黑體" pitchFamily="34" charset="-120"/>
              </a:rPr>
              <a:t>製造內容及設計重點討論</a:t>
            </a:r>
            <a:endParaRPr lang="en-US" altLang="zh-TW" sz="1600" b="1" dirty="0" smtClean="0">
              <a:solidFill>
                <a:srgbClr val="002060"/>
              </a:solidFill>
              <a:latin typeface="微軟正黑體" pitchFamily="34" charset="-120"/>
              <a:ea typeface="微軟正黑體" pitchFamily="34" charset="-120"/>
            </a:endParaRPr>
          </a:p>
          <a:p>
            <a:pPr marL="365125" lvl="1" indent="-182563">
              <a:spcBef>
                <a:spcPts val="600"/>
              </a:spcBef>
              <a:buFont typeface="Wingdings" pitchFamily="2" charset="2"/>
              <a:buChar char="p"/>
            </a:pPr>
            <a:r>
              <a:rPr lang="zh-TW" altLang="en-US" sz="1600" b="1" dirty="0" smtClean="0">
                <a:solidFill>
                  <a:srgbClr val="002060"/>
                </a:solidFill>
                <a:latin typeface="微軟正黑體" pitchFamily="34" charset="-120"/>
                <a:ea typeface="微軟正黑體" pitchFamily="34" charset="-120"/>
              </a:rPr>
              <a:t>製造進度討論</a:t>
            </a:r>
          </a:p>
          <a:p>
            <a:pPr marL="365125" lvl="1" indent="-182563">
              <a:spcBef>
                <a:spcPts val="600"/>
              </a:spcBef>
              <a:buFont typeface="Wingdings" pitchFamily="2" charset="2"/>
              <a:buChar char="p"/>
            </a:pPr>
            <a:r>
              <a:rPr lang="zh-TW" altLang="en-US" sz="1600" b="1" dirty="0" smtClean="0">
                <a:solidFill>
                  <a:srgbClr val="002060"/>
                </a:solidFill>
                <a:latin typeface="微軟正黑體" pitchFamily="34" charset="-120"/>
                <a:ea typeface="微軟正黑體" pitchFamily="34" charset="-120"/>
              </a:rPr>
              <a:t>抽驗比例及檢驗標準說明</a:t>
            </a:r>
            <a:endParaRPr lang="en-US" altLang="zh-TW" sz="1600" b="1" dirty="0" smtClean="0">
              <a:solidFill>
                <a:srgbClr val="002060"/>
              </a:solidFill>
              <a:latin typeface="微軟正黑體" pitchFamily="34" charset="-120"/>
              <a:ea typeface="微軟正黑體" pitchFamily="34" charset="-120"/>
            </a:endParaRPr>
          </a:p>
          <a:p>
            <a:pPr marL="365125" lvl="1" indent="-182563">
              <a:spcBef>
                <a:spcPts val="600"/>
              </a:spcBef>
              <a:buFont typeface="Wingdings" pitchFamily="2" charset="2"/>
              <a:buChar char="p"/>
            </a:pPr>
            <a:r>
              <a:rPr lang="zh-TW" altLang="en-US" sz="1600" b="1" dirty="0" smtClean="0">
                <a:solidFill>
                  <a:srgbClr val="002060"/>
                </a:solidFill>
                <a:latin typeface="微軟正黑體" pitchFamily="34" charset="-120"/>
                <a:ea typeface="微軟正黑體" pitchFamily="34" charset="-120"/>
              </a:rPr>
              <a:t>樣品檢驗、檢驗程序討論</a:t>
            </a:r>
          </a:p>
          <a:p>
            <a:pPr marL="365125" lvl="1" indent="-182563">
              <a:spcBef>
                <a:spcPts val="600"/>
              </a:spcBef>
              <a:buFont typeface="Wingdings" pitchFamily="2" charset="2"/>
              <a:buChar char="p"/>
            </a:pPr>
            <a:r>
              <a:rPr lang="zh-TW" altLang="en-US" sz="1600" b="1" dirty="0" smtClean="0">
                <a:solidFill>
                  <a:srgbClr val="002060"/>
                </a:solidFill>
                <a:latin typeface="微軟正黑體" pitchFamily="34" charset="-120"/>
                <a:ea typeface="微軟正黑體" pitchFamily="34" charset="-120"/>
              </a:rPr>
              <a:t>品管特殊要求及注意事項</a:t>
            </a:r>
            <a:endParaRPr lang="en-US" altLang="zh-TW" sz="1600" b="1" dirty="0" smtClean="0">
              <a:solidFill>
                <a:srgbClr val="002060"/>
              </a:solidFill>
              <a:latin typeface="微軟正黑體" pitchFamily="34" charset="-120"/>
              <a:ea typeface="微軟正黑體" pitchFamily="34" charset="-120"/>
            </a:endParaRPr>
          </a:p>
          <a:p>
            <a:pPr marL="365125" lvl="1" indent="-182563">
              <a:spcBef>
                <a:spcPts val="600"/>
              </a:spcBef>
              <a:buFont typeface="Wingdings" pitchFamily="2" charset="2"/>
              <a:buChar char="p"/>
            </a:pPr>
            <a:r>
              <a:rPr lang="en-US" altLang="zh-TW" sz="1600" b="1" dirty="0" smtClean="0">
                <a:solidFill>
                  <a:srgbClr val="002060"/>
                </a:solidFill>
                <a:latin typeface="微軟正黑體" pitchFamily="34" charset="-120"/>
                <a:ea typeface="微軟正黑體" pitchFamily="34" charset="-120"/>
              </a:rPr>
              <a:t>………</a:t>
            </a:r>
            <a:endParaRPr lang="zh-TW" altLang="en-US" sz="1600" b="1" dirty="0" smtClean="0">
              <a:solidFill>
                <a:srgbClr val="002060"/>
              </a:solidFill>
              <a:latin typeface="微軟正黑體" pitchFamily="34" charset="-120"/>
              <a:ea typeface="微軟正黑體" pitchFamily="34" charset="-120"/>
            </a:endParaRPr>
          </a:p>
        </p:txBody>
      </p:sp>
      <p:sp>
        <p:nvSpPr>
          <p:cNvPr id="39" name="六角星形 38"/>
          <p:cNvSpPr/>
          <p:nvPr/>
        </p:nvSpPr>
        <p:spPr>
          <a:xfrm>
            <a:off x="6084168" y="1412776"/>
            <a:ext cx="2664296" cy="16561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rPr>
              <a:t>關鍵器材</a:t>
            </a:r>
            <a:endParaRPr lang="zh-TW" altLang="en-US" sz="2800" b="1" dirty="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p:cNvPicPr preferRelativeResize="0">
            <a:picLocks/>
          </p:cNvPicPr>
          <p:nvPr/>
        </p:nvPicPr>
        <p:blipFill>
          <a:blip r:embed="rId2" cstate="print"/>
          <a:srcRect l="7594" t="20413" r="37633" b="13303"/>
          <a:stretch>
            <a:fillRect/>
          </a:stretch>
        </p:blipFill>
        <p:spPr bwMode="auto">
          <a:xfrm>
            <a:off x="1259632" y="4509120"/>
            <a:ext cx="3096344" cy="2088232"/>
          </a:xfrm>
          <a:prstGeom prst="rect">
            <a:avLst/>
          </a:prstGeom>
          <a:noFill/>
          <a:ln w="12700">
            <a:solidFill>
              <a:schemeClr val="tx1"/>
            </a:solidFill>
          </a:ln>
          <a:effectLst>
            <a:outerShdw blurRad="50800" dist="76200" dir="18900000" algn="bl" rotWithShape="0">
              <a:prstClr val="black">
                <a:alpha val="40000"/>
              </a:prstClr>
            </a:outerShdw>
          </a:effectLst>
        </p:spPr>
      </p:pic>
      <p:pic>
        <p:nvPicPr>
          <p:cNvPr id="21" name="圖片 20"/>
          <p:cNvPicPr preferRelativeResize="0">
            <a:picLocks/>
          </p:cNvPicPr>
          <p:nvPr/>
        </p:nvPicPr>
        <p:blipFill>
          <a:blip r:embed="rId3" cstate="print"/>
          <a:srcRect l="26378" t="21101" r="18859" b="14651"/>
          <a:stretch>
            <a:fillRect/>
          </a:stretch>
        </p:blipFill>
        <p:spPr bwMode="auto">
          <a:xfrm>
            <a:off x="1331640" y="2492896"/>
            <a:ext cx="3024336" cy="1872208"/>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45" name="五角星形 44"/>
          <p:cNvSpPr/>
          <p:nvPr/>
        </p:nvSpPr>
        <p:spPr>
          <a:xfrm>
            <a:off x="-772550" y="3501007"/>
            <a:ext cx="129312" cy="144017"/>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投影片編號版面配置區 12"/>
          <p:cNvSpPr>
            <a:spLocks noGrp="1"/>
          </p:cNvSpPr>
          <p:nvPr>
            <p:ph type="sldNum" sz="quarter" idx="4294967295"/>
          </p:nvPr>
        </p:nvSpPr>
        <p:spPr>
          <a:xfrm>
            <a:off x="6553200" y="6248400"/>
            <a:ext cx="2133600" cy="457200"/>
          </a:xfrm>
          <a:prstGeom prst="rect">
            <a:avLst/>
          </a:prstGeom>
        </p:spPr>
        <p:txBody>
          <a:bodyPr/>
          <a:lstStyle/>
          <a:p>
            <a:pPr>
              <a:defRPr/>
            </a:pPr>
            <a:fld id="{A4187C00-6771-4FBD-A94D-55F73D9BA394}" type="slidenum">
              <a:rPr lang="zh-TW" altLang="en-US" smtClean="0"/>
              <a:pPr>
                <a:defRPr/>
              </a:pPr>
              <a:t>17</a:t>
            </a:fld>
            <a:endParaRPr lang="en-US" altLang="zh-TW"/>
          </a:p>
        </p:txBody>
      </p:sp>
      <p:grpSp>
        <p:nvGrpSpPr>
          <p:cNvPr id="31" name="群組 30"/>
          <p:cNvGrpSpPr/>
          <p:nvPr/>
        </p:nvGrpSpPr>
        <p:grpSpPr>
          <a:xfrm>
            <a:off x="2123728" y="3645024"/>
            <a:ext cx="1584176" cy="1152128"/>
            <a:chOff x="6660232" y="260648"/>
            <a:chExt cx="1415772" cy="936104"/>
          </a:xfrm>
        </p:grpSpPr>
        <p:sp>
          <p:nvSpPr>
            <p:cNvPr id="30" name="橢圓 29"/>
            <p:cNvSpPr/>
            <p:nvPr/>
          </p:nvSpPr>
          <p:spPr>
            <a:xfrm>
              <a:off x="6660232" y="260648"/>
              <a:ext cx="136815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6660232" y="494964"/>
              <a:ext cx="1415772" cy="584775"/>
            </a:xfrm>
            <a:prstGeom prst="rect">
              <a:avLst/>
            </a:prstGeom>
          </p:spPr>
          <p:txBody>
            <a:bodyPr wrap="none">
              <a:spAutoFit/>
            </a:bodyPr>
            <a:lstStyle/>
            <a:p>
              <a:pPr algn="ctr"/>
              <a:r>
                <a:rPr lang="zh-TW" altLang="en-US" sz="1600" b="1" dirty="0" smtClean="0">
                  <a:latin typeface="微軟正黑體" pitchFamily="34" charset="-120"/>
                  <a:ea typeface="微軟正黑體" pitchFamily="34" charset="-120"/>
                  <a:cs typeface="+mj-cs"/>
                </a:rPr>
                <a:t>材料進場檢驗</a:t>
              </a:r>
              <a:endParaRPr lang="en-US" altLang="zh-TW" sz="1600" b="1" dirty="0" smtClean="0">
                <a:latin typeface="微軟正黑體" pitchFamily="34" charset="-120"/>
                <a:ea typeface="微軟正黑體" pitchFamily="34" charset="-120"/>
                <a:cs typeface="+mj-cs"/>
              </a:endParaRPr>
            </a:p>
            <a:p>
              <a:pPr algn="ctr"/>
              <a:r>
                <a:rPr lang="zh-TW" altLang="en-US" sz="1600" b="1" dirty="0" smtClean="0">
                  <a:latin typeface="微軟正黑體" pitchFamily="34" charset="-120"/>
                  <a:ea typeface="微軟正黑體" pitchFamily="34" charset="-120"/>
                  <a:sym typeface="Wingdings" pitchFamily="2" charset="2"/>
                </a:rPr>
                <a:t>量測詳實</a:t>
              </a:r>
              <a:endParaRPr lang="en-US" altLang="zh-TW" sz="1600" b="1" dirty="0">
                <a:latin typeface="微軟正黑體" pitchFamily="34" charset="-120"/>
                <a:ea typeface="微軟正黑體" pitchFamily="34" charset="-120"/>
                <a:cs typeface="+mj-cs"/>
              </a:endParaRPr>
            </a:p>
          </p:txBody>
        </p:sp>
      </p:grpSp>
      <p:pic>
        <p:nvPicPr>
          <p:cNvPr id="24" name="圖片 23"/>
          <p:cNvPicPr preferRelativeResize="0">
            <a:picLocks/>
          </p:cNvPicPr>
          <p:nvPr/>
        </p:nvPicPr>
        <p:blipFill>
          <a:blip r:embed="rId4" cstate="print"/>
          <a:srcRect l="38546" t="22706" r="9258" b="24083"/>
          <a:stretch>
            <a:fillRect/>
          </a:stretch>
        </p:blipFill>
        <p:spPr bwMode="auto">
          <a:xfrm>
            <a:off x="5157522" y="4761368"/>
            <a:ext cx="3060000" cy="1980000"/>
          </a:xfrm>
          <a:prstGeom prst="rect">
            <a:avLst/>
          </a:prstGeom>
          <a:noFill/>
          <a:ln w="12700">
            <a:solidFill>
              <a:schemeClr val="tx1"/>
            </a:solidFill>
          </a:ln>
          <a:effectLst>
            <a:outerShdw blurRad="50800" dist="76200" dir="18900000" algn="bl" rotWithShape="0">
              <a:prstClr val="black">
                <a:alpha val="40000"/>
              </a:prstClr>
            </a:outerShdw>
          </a:effectLst>
        </p:spPr>
      </p:pic>
      <p:pic>
        <p:nvPicPr>
          <p:cNvPr id="25" name="圖片 24"/>
          <p:cNvPicPr preferRelativeResize="0">
            <a:picLocks/>
          </p:cNvPicPr>
          <p:nvPr/>
        </p:nvPicPr>
        <p:blipFill>
          <a:blip r:embed="rId5" cstate="print"/>
          <a:srcRect l="56170" t="51835" r="17856" b="22248"/>
          <a:stretch>
            <a:fillRect/>
          </a:stretch>
        </p:blipFill>
        <p:spPr bwMode="auto">
          <a:xfrm>
            <a:off x="5112400" y="2564904"/>
            <a:ext cx="3060000" cy="1980000"/>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14"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6" name="文字方塊 5"/>
          <p:cNvSpPr txBox="1">
            <a:spLocks noChangeArrowheads="1"/>
          </p:cNvSpPr>
          <p:nvPr/>
        </p:nvSpPr>
        <p:spPr bwMode="auto">
          <a:xfrm>
            <a:off x="1403648" y="1664077"/>
            <a:ext cx="6696744" cy="684803"/>
          </a:xfrm>
          <a:prstGeom prst="rect">
            <a:avLst/>
          </a:prstGeom>
          <a:noFill/>
          <a:ln w="9525">
            <a:noFill/>
            <a:miter lim="800000"/>
            <a:headEnd/>
            <a:tailEnd/>
          </a:ln>
        </p:spPr>
        <p:txBody>
          <a:bodyPr wrap="square">
            <a:spAutoFit/>
          </a:bodyPr>
          <a:lstStyle/>
          <a:p>
            <a:pPr marL="174625" indent="-174625">
              <a:spcBef>
                <a:spcPts val="300"/>
              </a:spcBef>
              <a:buFont typeface="Wingdings" pitchFamily="2" charset="2"/>
              <a:buChar char="l"/>
            </a:pPr>
            <a:r>
              <a:rPr lang="zh-TW" altLang="en-US" b="1" dirty="0" smtClean="0">
                <a:solidFill>
                  <a:srgbClr val="002060"/>
                </a:solidFill>
                <a:latin typeface="微軟正黑體" pitchFamily="34" charset="-120"/>
                <a:ea typeface="微軟正黑體" pitchFamily="34" charset="-120"/>
              </a:rPr>
              <a:t>每一筆材料檢查製造商及其原料來源</a:t>
            </a:r>
            <a:endParaRPr lang="en-US" altLang="zh-TW" b="1" dirty="0" smtClean="0">
              <a:solidFill>
                <a:srgbClr val="002060"/>
              </a:solidFill>
              <a:latin typeface="微軟正黑體" pitchFamily="34" charset="-120"/>
              <a:ea typeface="微軟正黑體" pitchFamily="34" charset="-120"/>
            </a:endParaRPr>
          </a:p>
          <a:p>
            <a:pPr marL="174625" indent="-174625">
              <a:spcBef>
                <a:spcPts val="300"/>
              </a:spcBef>
              <a:buFont typeface="Wingdings" pitchFamily="2" charset="2"/>
              <a:buChar char="l"/>
            </a:pPr>
            <a:r>
              <a:rPr lang="zh-TW" altLang="en-US" b="1" dirty="0" smtClean="0">
                <a:solidFill>
                  <a:srgbClr val="002060"/>
                </a:solidFill>
                <a:latin typeface="微軟正黑體" pitchFamily="34" charset="-120"/>
                <a:ea typeface="微軟正黑體" pitchFamily="34" charset="-120"/>
              </a:rPr>
              <a:t>依合約規範辦理檢驗作業</a:t>
            </a:r>
          </a:p>
        </p:txBody>
      </p:sp>
      <p:sp>
        <p:nvSpPr>
          <p:cNvPr id="17" name="AutoShape 12"/>
          <p:cNvSpPr>
            <a:spLocks noChangeArrowheads="1"/>
          </p:cNvSpPr>
          <p:nvPr/>
        </p:nvSpPr>
        <p:spPr bwMode="auto">
          <a:xfrm>
            <a:off x="6660232" y="4869160"/>
            <a:ext cx="1440160" cy="648072"/>
          </a:xfrm>
          <a:prstGeom prst="wedgeEllipseCallout">
            <a:avLst>
              <a:gd name="adj1" fmla="val -76441"/>
              <a:gd name="adj2" fmla="val 87682"/>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en-US" altLang="zh-TW" sz="1400" b="1" dirty="0" smtClean="0">
                <a:solidFill>
                  <a:schemeClr val="tx1"/>
                </a:solidFill>
                <a:latin typeface="微軟正黑體" pitchFamily="34" charset="-120"/>
                <a:ea typeface="微軟正黑體" pitchFamily="34" charset="-120"/>
                <a:sym typeface="Wingdings" pitchFamily="2" charset="2"/>
              </a:rPr>
              <a:t>PMI</a:t>
            </a:r>
            <a:r>
              <a:rPr kumimoji="1" lang="zh-TW" altLang="en-US" sz="1400" b="1" dirty="0" smtClean="0">
                <a:solidFill>
                  <a:schemeClr val="tx1"/>
                </a:solidFill>
                <a:latin typeface="微軟正黑體" pitchFamily="34" charset="-120"/>
                <a:ea typeface="微軟正黑體" pitchFamily="34" charset="-120"/>
                <a:sym typeface="Wingdings" pitchFamily="2" charset="2"/>
              </a:rPr>
              <a:t>檢測</a:t>
            </a:r>
            <a:endParaRPr kumimoji="1" lang="en-US" altLang="zh-TW" sz="1400" b="1" dirty="0" smtClean="0">
              <a:solidFill>
                <a:schemeClr val="tx1"/>
              </a:solidFill>
              <a:latin typeface="微軟正黑體" pitchFamily="34" charset="-120"/>
              <a:ea typeface="微軟正黑體" pitchFamily="34" charset="-120"/>
              <a:sym typeface="Wingdings" pitchFamily="2" charset="2"/>
            </a:endParaRPr>
          </a:p>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確實比對</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19" name="AutoShape 12"/>
          <p:cNvSpPr>
            <a:spLocks noChangeArrowheads="1"/>
          </p:cNvSpPr>
          <p:nvPr/>
        </p:nvSpPr>
        <p:spPr bwMode="auto">
          <a:xfrm>
            <a:off x="5436096" y="2780928"/>
            <a:ext cx="1701239" cy="648072"/>
          </a:xfrm>
          <a:prstGeom prst="wedgeEllipseCallout">
            <a:avLst>
              <a:gd name="adj1" fmla="val 14618"/>
              <a:gd name="adj2" fmla="val 89377"/>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樣品註記清楚後送驗</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27" name="矩形 26"/>
          <p:cNvSpPr/>
          <p:nvPr/>
        </p:nvSpPr>
        <p:spPr bwMode="auto">
          <a:xfrm>
            <a:off x="5868144" y="3717032"/>
            <a:ext cx="1746483" cy="576064"/>
          </a:xfrm>
          <a:prstGeom prst="rect">
            <a:avLst/>
          </a:prstGeom>
          <a:noFill/>
          <a:ln w="28575">
            <a:solidFill>
              <a:srgbClr val="C00000"/>
            </a:solidFill>
            <a:headEnd/>
            <a:tailEnd/>
          </a:ln>
          <a:effectLst/>
          <a:scene3d>
            <a:camera prst="orthographicFront" fov="0">
              <a:rot lat="0" lon="0" rev="0"/>
            </a:camera>
            <a:lightRig rig="glow" dir="tl">
              <a:rot lat="0" lon="0" rev="900000"/>
            </a:lightRig>
          </a:scene3d>
          <a:sp3d prstMaterial="powder"/>
        </p:spPr>
        <p:style>
          <a:lnRef idx="0">
            <a:schemeClr val="accent3"/>
          </a:lnRef>
          <a:fillRef idx="3">
            <a:schemeClr val="accent3"/>
          </a:fillRef>
          <a:effectRef idx="3">
            <a:schemeClr val="accent3"/>
          </a:effectRef>
          <a:fontRef idx="minor">
            <a:schemeClr val="lt1"/>
          </a:fontRef>
        </p:style>
        <p:txBody>
          <a:bodyPr wrap="none" rtlCol="0" anchor="ctr">
            <a:flatTx/>
          </a:bodyPr>
          <a:lstStyle/>
          <a:p>
            <a:pPr algn="ctr"/>
            <a:endParaRPr lang="en-US" altLang="zh-TW" sz="2800" b="1" dirty="0" smtClean="0">
              <a:latin typeface="微軟正黑體" pitchFamily="34" charset="-120"/>
              <a:ea typeface="微軟正黑體" pitchFamily="34" charset="-120"/>
            </a:endParaRPr>
          </a:p>
        </p:txBody>
      </p:sp>
      <p:sp>
        <p:nvSpPr>
          <p:cNvPr id="20" name="文字方塊 5"/>
          <p:cNvSpPr txBox="1">
            <a:spLocks noChangeArrowheads="1"/>
          </p:cNvSpPr>
          <p:nvPr/>
        </p:nvSpPr>
        <p:spPr bwMode="auto">
          <a:xfrm>
            <a:off x="1187624" y="1105580"/>
            <a:ext cx="6335713" cy="523220"/>
          </a:xfrm>
          <a:prstGeom prst="rect">
            <a:avLst/>
          </a:prstGeom>
          <a:noFill/>
          <a:ln w="9525">
            <a:noFill/>
            <a:miter lim="800000"/>
            <a:headEnd/>
            <a:tailEnd/>
          </a:ln>
        </p:spPr>
        <p:txBody>
          <a:bodyPr>
            <a:spAutoFit/>
          </a:bodyPr>
          <a:lstStyle/>
          <a:p>
            <a:pPr marL="365125" indent="-365125">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工地器材儲存管理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工地收料及檢驗管理</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29"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3" name="文字方塊 5"/>
          <p:cNvSpPr txBox="1">
            <a:spLocks noChangeArrowheads="1"/>
          </p:cNvSpPr>
          <p:nvPr/>
        </p:nvSpPr>
        <p:spPr bwMode="auto">
          <a:xfrm>
            <a:off x="1907704" y="3697431"/>
            <a:ext cx="6624736" cy="1631216"/>
          </a:xfrm>
          <a:prstGeom prst="rect">
            <a:avLst/>
          </a:prstGeom>
          <a:noFill/>
          <a:ln w="9525">
            <a:noFill/>
            <a:miter lim="800000"/>
            <a:headEnd/>
            <a:tailEnd/>
          </a:ln>
        </p:spPr>
        <p:txBody>
          <a:bodyPr wrap="square">
            <a:spAutoFit/>
          </a:bodyPr>
          <a:lstStyle/>
          <a:p>
            <a:pPr marL="174625" indent="-1746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材質符合合約規範</a:t>
            </a:r>
            <a:endParaRPr lang="en-US" altLang="zh-TW" b="1" dirty="0" smtClean="0">
              <a:solidFill>
                <a:srgbClr val="002060"/>
              </a:solidFill>
              <a:latin typeface="微軟正黑體" pitchFamily="34" charset="-120"/>
              <a:ea typeface="微軟正黑體" pitchFamily="34" charset="-120"/>
            </a:endParaRPr>
          </a:p>
          <a:p>
            <a:pPr marL="260350" indent="7938">
              <a:spcBef>
                <a:spcPts val="300"/>
              </a:spcBef>
            </a:pPr>
            <a:r>
              <a:rPr lang="zh-TW" altLang="en-US" b="1" dirty="0" smtClean="0">
                <a:solidFill>
                  <a:srgbClr val="002060"/>
                </a:solidFill>
                <a:latin typeface="微軟正黑體" pitchFamily="34" charset="-120"/>
                <a:ea typeface="微軟正黑體" pitchFamily="34" charset="-120"/>
              </a:rPr>
              <a:t>例如使用新品、鋼管管壁厚度符合</a:t>
            </a:r>
            <a:r>
              <a:rPr lang="en-US" altLang="zh-TW" b="1" dirty="0" smtClean="0">
                <a:solidFill>
                  <a:srgbClr val="002060"/>
                </a:solidFill>
                <a:latin typeface="微軟正黑體" pitchFamily="34" charset="-120"/>
                <a:ea typeface="微軟正黑體" pitchFamily="34" charset="-120"/>
              </a:rPr>
              <a:t>CNS</a:t>
            </a:r>
            <a:r>
              <a:rPr lang="zh-TW" altLang="en-US" b="1" dirty="0" smtClean="0">
                <a:solidFill>
                  <a:srgbClr val="002060"/>
                </a:solidFill>
                <a:latin typeface="微軟正黑體" pitchFamily="34" charset="-120"/>
                <a:ea typeface="微軟正黑體" pitchFamily="34" charset="-120"/>
              </a:rPr>
              <a:t>、材質物理及化學特性</a:t>
            </a:r>
            <a:r>
              <a:rPr lang="en-US" altLang="zh-TW" b="1" dirty="0" smtClean="0">
                <a:solidFill>
                  <a:srgbClr val="002060"/>
                </a:solidFill>
                <a:latin typeface="微軟正黑體" pitchFamily="34" charset="-120"/>
                <a:ea typeface="微軟正黑體" pitchFamily="34" charset="-120"/>
              </a:rPr>
              <a:t>…..</a:t>
            </a:r>
          </a:p>
          <a:p>
            <a:pPr marL="174625" indent="-174625">
              <a:spcBef>
                <a:spcPts val="6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材質符合結構計算書</a:t>
            </a:r>
            <a:endParaRPr lang="en-US" altLang="zh-TW" b="1" dirty="0" smtClean="0">
              <a:solidFill>
                <a:srgbClr val="002060"/>
              </a:solidFill>
              <a:latin typeface="微軟正黑體" pitchFamily="34" charset="-120"/>
              <a:ea typeface="微軟正黑體" pitchFamily="34" charset="-120"/>
            </a:endParaRPr>
          </a:p>
          <a:p>
            <a:pPr marL="273050" indent="7938">
              <a:spcBef>
                <a:spcPts val="300"/>
              </a:spcBef>
            </a:pPr>
            <a:r>
              <a:rPr lang="zh-TW" altLang="en-US" b="1" dirty="0" smtClean="0">
                <a:solidFill>
                  <a:srgbClr val="002060"/>
                </a:solidFill>
                <a:latin typeface="微軟正黑體" pitchFamily="34" charset="-120"/>
                <a:ea typeface="微軟正黑體" pitchFamily="34" charset="-120"/>
              </a:rPr>
              <a:t>結構計算書所使用之材料強度與實際使用之材料強度要相符</a:t>
            </a:r>
            <a:endParaRPr lang="en-US" altLang="zh-TW" b="1" dirty="0" smtClean="0">
              <a:solidFill>
                <a:srgbClr val="002060"/>
              </a:solidFill>
              <a:latin typeface="微軟正黑體" pitchFamily="34" charset="-120"/>
              <a:ea typeface="微軟正黑體" pitchFamily="34" charset="-120"/>
            </a:endParaRPr>
          </a:p>
        </p:txBody>
      </p:sp>
      <p:sp>
        <p:nvSpPr>
          <p:cNvPr id="4" name="Rectangle 10"/>
          <p:cNvSpPr>
            <a:spLocks noChangeArrowheads="1"/>
          </p:cNvSpPr>
          <p:nvPr/>
        </p:nvSpPr>
        <p:spPr bwMode="auto">
          <a:xfrm>
            <a:off x="1475656" y="1700808"/>
            <a:ext cx="2952328" cy="1512168"/>
          </a:xfrm>
          <a:prstGeom prst="rect">
            <a:avLst/>
          </a:prstGeom>
          <a:noFill/>
          <a:ln w="9525" algn="ctr">
            <a:noFill/>
            <a:miter lim="800000"/>
            <a:headEnd/>
            <a:tailEnd/>
          </a:ln>
          <a:effectLst/>
        </p:spPr>
        <p:txBody>
          <a:bodyPr anchor="ctr"/>
          <a:lstStyle/>
          <a:p>
            <a:pPr marL="342900" indent="-342900">
              <a:lnSpc>
                <a:spcPct val="70000"/>
              </a:lnSpc>
              <a:spcBef>
                <a:spcPct val="55000"/>
              </a:spcBef>
              <a:buSzPct val="100000"/>
              <a:buFont typeface="Wingdings" pitchFamily="2" charset="2"/>
              <a:buChar char="l"/>
              <a:defRPr/>
            </a:pPr>
            <a:r>
              <a:rPr lang="zh-TW" altLang="en-US" sz="2000" b="1" u="sng" dirty="0" smtClean="0">
                <a:solidFill>
                  <a:srgbClr val="0033CC"/>
                </a:solidFill>
                <a:latin typeface="微軟正黑體" pitchFamily="34" charset="-120"/>
                <a:ea typeface="微軟正黑體" pitchFamily="34" charset="-120"/>
                <a:cs typeface="+mj-cs"/>
              </a:rPr>
              <a:t>施工架材料</a:t>
            </a:r>
            <a:endParaRPr lang="en-US" altLang="zh-TW" sz="2000" b="1" u="sng" dirty="0" smtClean="0">
              <a:solidFill>
                <a:srgbClr val="0033CC"/>
              </a:solidFill>
              <a:latin typeface="微軟正黑體" pitchFamily="34" charset="-120"/>
              <a:ea typeface="微軟正黑體" pitchFamily="34" charset="-120"/>
              <a:cs typeface="+mj-cs"/>
            </a:endParaRPr>
          </a:p>
          <a:p>
            <a:pPr marL="342900" indent="-342900">
              <a:lnSpc>
                <a:spcPct val="70000"/>
              </a:lnSpc>
              <a:spcBef>
                <a:spcPct val="55000"/>
              </a:spcBef>
              <a:buSzPct val="100000"/>
              <a:buFont typeface="Wingdings" pitchFamily="2" charset="2"/>
              <a:buChar char="l"/>
              <a:defRPr/>
            </a:pPr>
            <a:r>
              <a:rPr lang="zh-TW" altLang="en-US" sz="2000" b="1" u="sng" dirty="0" smtClean="0">
                <a:solidFill>
                  <a:srgbClr val="0033CC"/>
                </a:solidFill>
                <a:latin typeface="微軟正黑體" pitchFamily="34" charset="-120"/>
                <a:ea typeface="微軟正黑體" pitchFamily="34" charset="-120"/>
              </a:rPr>
              <a:t>模板支撐材料</a:t>
            </a:r>
            <a:endParaRPr lang="en-US" altLang="zh-TW" sz="2000" b="1" u="sng" dirty="0" smtClean="0">
              <a:solidFill>
                <a:srgbClr val="0033CC"/>
              </a:solidFill>
              <a:latin typeface="微軟正黑體" pitchFamily="34" charset="-120"/>
              <a:ea typeface="微軟正黑體" pitchFamily="34" charset="-120"/>
            </a:endParaRPr>
          </a:p>
          <a:p>
            <a:pPr marL="342900" indent="-342900">
              <a:lnSpc>
                <a:spcPct val="70000"/>
              </a:lnSpc>
              <a:spcBef>
                <a:spcPct val="55000"/>
              </a:spcBef>
              <a:buSzPct val="100000"/>
              <a:buFont typeface="Wingdings" pitchFamily="2" charset="2"/>
              <a:buChar char="l"/>
              <a:defRPr/>
            </a:pPr>
            <a:r>
              <a:rPr lang="en-US" altLang="zh-TW" sz="2000" b="1" u="sng" dirty="0" smtClean="0">
                <a:solidFill>
                  <a:srgbClr val="0033CC"/>
                </a:solidFill>
                <a:latin typeface="微軟正黑體" pitchFamily="34" charset="-120"/>
                <a:ea typeface="微軟正黑體" pitchFamily="34" charset="-120"/>
                <a:cs typeface="+mj-cs"/>
              </a:rPr>
              <a:t>……………..</a:t>
            </a:r>
            <a:endParaRPr lang="zh-TW" altLang="en-US" sz="2000" b="1" u="sng" dirty="0">
              <a:solidFill>
                <a:srgbClr val="0033CC"/>
              </a:solidFill>
              <a:latin typeface="微軟正黑體" pitchFamily="34" charset="-120"/>
              <a:ea typeface="微軟正黑體" pitchFamily="34" charset="-120"/>
              <a:cs typeface="+mj-cs"/>
            </a:endParaRPr>
          </a:p>
        </p:txBody>
      </p:sp>
      <p:sp>
        <p:nvSpPr>
          <p:cNvPr id="5" name="文字方塊 5"/>
          <p:cNvSpPr txBox="1">
            <a:spLocks noChangeArrowheads="1"/>
          </p:cNvSpPr>
          <p:nvPr/>
        </p:nvSpPr>
        <p:spPr bwMode="auto">
          <a:xfrm>
            <a:off x="1187624" y="1196752"/>
            <a:ext cx="7056784" cy="523220"/>
          </a:xfrm>
          <a:prstGeom prst="rect">
            <a:avLst/>
          </a:prstGeom>
          <a:noFill/>
          <a:ln w="9525">
            <a:noFill/>
            <a:miter lim="800000"/>
            <a:headEnd/>
            <a:tailEnd/>
          </a:ln>
        </p:spPr>
        <p:txBody>
          <a:bodyPr wrap="square">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工地器材儲存管理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rPr>
              <a:t>勞工安全設施材料</a:t>
            </a:r>
            <a:endParaRPr lang="en-US" altLang="zh-TW" sz="2000" b="1" u="sng" dirty="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6"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7" name="Rectangle 10"/>
          <p:cNvSpPr>
            <a:spLocks noChangeArrowheads="1"/>
          </p:cNvSpPr>
          <p:nvPr/>
        </p:nvSpPr>
        <p:spPr bwMode="auto">
          <a:xfrm>
            <a:off x="1475656" y="2564904"/>
            <a:ext cx="2952328" cy="360040"/>
          </a:xfrm>
          <a:prstGeom prst="rect">
            <a:avLst/>
          </a:prstGeom>
          <a:noFill/>
          <a:ln w="9525" algn="ctr">
            <a:noFill/>
            <a:miter lim="800000"/>
            <a:headEnd/>
            <a:tailEnd/>
          </a:ln>
          <a:effectLst/>
        </p:spPr>
        <p:txBody>
          <a:bodyPr anchor="ctr"/>
          <a:lstStyle/>
          <a:p>
            <a:pPr marL="342900" indent="-342900">
              <a:lnSpc>
                <a:spcPct val="70000"/>
              </a:lnSpc>
              <a:spcBef>
                <a:spcPct val="55000"/>
              </a:spcBef>
              <a:buSzPct val="100000"/>
              <a:buFont typeface="Wingdings" pitchFamily="2" charset="2"/>
              <a:buChar char="l"/>
              <a:defRPr/>
            </a:pPr>
            <a:endParaRPr lang="zh-TW" altLang="en-US" sz="2000" b="1" u="sng" dirty="0">
              <a:solidFill>
                <a:srgbClr val="0033CC"/>
              </a:solidFill>
              <a:latin typeface="微軟正黑體" pitchFamily="34" charset="-120"/>
              <a:ea typeface="微軟正黑體" pitchFamily="34" charset="-120"/>
              <a:cs typeface="+mj-cs"/>
            </a:endParaRPr>
          </a:p>
        </p:txBody>
      </p:sp>
      <p:sp>
        <p:nvSpPr>
          <p:cNvPr id="8" name="向下箭號 7"/>
          <p:cNvSpPr/>
          <p:nvPr/>
        </p:nvSpPr>
        <p:spPr>
          <a:xfrm>
            <a:off x="2699792" y="3121367"/>
            <a:ext cx="93610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上箭號 8"/>
          <p:cNvSpPr/>
          <p:nvPr/>
        </p:nvSpPr>
        <p:spPr>
          <a:xfrm>
            <a:off x="2843808" y="5445224"/>
            <a:ext cx="792088"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2339752" y="6093296"/>
            <a:ext cx="2339102" cy="523220"/>
          </a:xfrm>
          <a:prstGeom prst="rect">
            <a:avLst/>
          </a:prstGeom>
          <a:noFill/>
        </p:spPr>
        <p:txBody>
          <a:bodyPr wrap="none" rtlCol="0">
            <a:spAutoFit/>
          </a:bodyPr>
          <a:lstStyle/>
          <a:p>
            <a:r>
              <a:rPr lang="zh-TW" altLang="en-US" sz="2800" b="1" dirty="0" smtClean="0">
                <a:solidFill>
                  <a:srgbClr val="FF0000"/>
                </a:solidFill>
                <a:latin typeface="微軟正黑體" pitchFamily="34" charset="-120"/>
                <a:ea typeface="微軟正黑體" pitchFamily="34" charset="-120"/>
              </a:rPr>
              <a:t>收料檢驗確認</a:t>
            </a:r>
            <a:endParaRPr lang="zh-TW" altLang="en-US" sz="2800" b="1" dirty="0">
              <a:solidFill>
                <a:srgbClr val="FF0000"/>
              </a:solidFill>
              <a:latin typeface="微軟正黑體" pitchFamily="34" charset="-120"/>
              <a:ea typeface="微軟正黑體" pitchFamily="34" charset="-120"/>
            </a:endParaRPr>
          </a:p>
        </p:txBody>
      </p:sp>
      <p:sp>
        <p:nvSpPr>
          <p:cNvPr id="11" name="橢圓 10"/>
          <p:cNvSpPr/>
          <p:nvPr/>
        </p:nvSpPr>
        <p:spPr>
          <a:xfrm>
            <a:off x="1187624" y="3573016"/>
            <a:ext cx="7488832" cy="1944216"/>
          </a:xfrm>
          <a:prstGeom prst="ellipse">
            <a:avLst/>
          </a:prstGeom>
          <a:solidFill>
            <a:srgbClr val="FFCCC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五角星形 44"/>
          <p:cNvSpPr/>
          <p:nvPr/>
        </p:nvSpPr>
        <p:spPr>
          <a:xfrm>
            <a:off x="-772550" y="3501007"/>
            <a:ext cx="129312" cy="144017"/>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投影片編號版面配置區 12"/>
          <p:cNvSpPr>
            <a:spLocks noGrp="1"/>
          </p:cNvSpPr>
          <p:nvPr>
            <p:ph type="sldNum" sz="quarter" idx="4294967295"/>
          </p:nvPr>
        </p:nvSpPr>
        <p:spPr>
          <a:xfrm>
            <a:off x="6553200" y="6248400"/>
            <a:ext cx="2133600" cy="457200"/>
          </a:xfrm>
          <a:prstGeom prst="rect">
            <a:avLst/>
          </a:prstGeom>
        </p:spPr>
        <p:txBody>
          <a:bodyPr/>
          <a:lstStyle/>
          <a:p>
            <a:pPr>
              <a:defRPr/>
            </a:pPr>
            <a:fld id="{A4187C00-6771-4FBD-A94D-55F73D9BA394}" type="slidenum">
              <a:rPr lang="zh-TW" altLang="en-US" smtClean="0"/>
              <a:pPr>
                <a:defRPr/>
              </a:pPr>
              <a:t>19</a:t>
            </a:fld>
            <a:endParaRPr lang="en-US" altLang="zh-TW"/>
          </a:p>
        </p:txBody>
      </p:sp>
      <p:sp>
        <p:nvSpPr>
          <p:cNvPr id="14"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17" name="Picture 2"/>
          <p:cNvPicPr>
            <a:picLocks noChangeAspect="1" noChangeArrowheads="1"/>
          </p:cNvPicPr>
          <p:nvPr/>
        </p:nvPicPr>
        <p:blipFill>
          <a:blip r:embed="rId2" cstate="print"/>
          <a:srcRect/>
          <a:stretch>
            <a:fillRect/>
          </a:stretch>
        </p:blipFill>
        <p:spPr bwMode="auto">
          <a:xfrm>
            <a:off x="4644008" y="4327798"/>
            <a:ext cx="2808312" cy="2160972"/>
          </a:xfrm>
          <a:prstGeom prst="rect">
            <a:avLst/>
          </a:prstGeom>
          <a:noFill/>
          <a:ln w="12700">
            <a:solidFill>
              <a:schemeClr val="tx1"/>
            </a:solidFill>
          </a:ln>
          <a:effectLst>
            <a:outerShdw blurRad="50800" dist="76200" dir="18900000" algn="bl" rotWithShape="0">
              <a:prstClr val="black">
                <a:alpha val="40000"/>
              </a:prstClr>
            </a:outerShdw>
          </a:effectLst>
        </p:spPr>
      </p:pic>
      <p:pic>
        <p:nvPicPr>
          <p:cNvPr id="18" name="Picture 4"/>
          <p:cNvPicPr>
            <a:picLocks noChangeAspect="1" noChangeArrowheads="1"/>
          </p:cNvPicPr>
          <p:nvPr/>
        </p:nvPicPr>
        <p:blipFill>
          <a:blip r:embed="rId3" cstate="print"/>
          <a:srcRect/>
          <a:stretch>
            <a:fillRect/>
          </a:stretch>
        </p:blipFill>
        <p:spPr bwMode="auto">
          <a:xfrm>
            <a:off x="1187624" y="4399806"/>
            <a:ext cx="2833091" cy="2125538"/>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19" name="AutoShape 12"/>
          <p:cNvSpPr>
            <a:spLocks noChangeArrowheads="1"/>
          </p:cNvSpPr>
          <p:nvPr/>
        </p:nvSpPr>
        <p:spPr bwMode="auto">
          <a:xfrm>
            <a:off x="4211960" y="5767958"/>
            <a:ext cx="2016224" cy="576064"/>
          </a:xfrm>
          <a:prstGeom prst="wedgeEllipseCallout">
            <a:avLst>
              <a:gd name="adj1" fmla="val -104964"/>
              <a:gd name="adj2" fmla="val -15659"/>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不合格存放區標示清楚</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27" name="Rectangle 10"/>
          <p:cNvSpPr>
            <a:spLocks noChangeArrowheads="1"/>
          </p:cNvSpPr>
          <p:nvPr/>
        </p:nvSpPr>
        <p:spPr bwMode="auto">
          <a:xfrm>
            <a:off x="1187624" y="3212976"/>
            <a:ext cx="2664296" cy="432048"/>
          </a:xfrm>
          <a:prstGeom prst="rect">
            <a:avLst/>
          </a:prstGeom>
          <a:noFill/>
          <a:ln w="9525" algn="ctr">
            <a:noFill/>
            <a:miter lim="800000"/>
            <a:headEnd/>
            <a:tailEnd/>
          </a:ln>
          <a:effectLst/>
        </p:spPr>
        <p:txBody>
          <a:bodyPr anchor="ctr"/>
          <a:lstStyle/>
          <a:p>
            <a:pPr marL="342900" indent="-342900">
              <a:lnSpc>
                <a:spcPct val="70000"/>
              </a:lnSpc>
              <a:spcBef>
                <a:spcPct val="55000"/>
              </a:spcBef>
              <a:buSzPct val="100000"/>
              <a:buFont typeface="Wingdings" pitchFamily="2" charset="2"/>
              <a:buChar char="l"/>
              <a:defRPr/>
            </a:pPr>
            <a:r>
              <a:rPr lang="zh-TW" altLang="en-US" sz="2000" b="1" u="sng" dirty="0" smtClean="0">
                <a:solidFill>
                  <a:srgbClr val="0033CC"/>
                </a:solidFill>
                <a:latin typeface="微軟正黑體" pitchFamily="34" charset="-120"/>
                <a:ea typeface="微軟正黑體" pitchFamily="34" charset="-120"/>
                <a:cs typeface="+mj-cs"/>
              </a:rPr>
              <a:t>收料不</a:t>
            </a:r>
            <a:r>
              <a:rPr lang="zh-TW" altLang="en-US" sz="2000" b="1" u="sng" dirty="0">
                <a:solidFill>
                  <a:srgbClr val="0033CC"/>
                </a:solidFill>
                <a:latin typeface="微軟正黑體" pitchFamily="34" charset="-120"/>
                <a:ea typeface="微軟正黑體" pitchFamily="34" charset="-120"/>
                <a:cs typeface="+mj-cs"/>
              </a:rPr>
              <a:t>合格</a:t>
            </a:r>
            <a:r>
              <a:rPr lang="zh-TW" altLang="en-US" sz="2000" b="1" u="sng" dirty="0" smtClean="0">
                <a:solidFill>
                  <a:srgbClr val="0033CC"/>
                </a:solidFill>
                <a:latin typeface="微軟正黑體" pitchFamily="34" charset="-120"/>
                <a:ea typeface="微軟正黑體" pitchFamily="34" charset="-120"/>
                <a:cs typeface="+mj-cs"/>
              </a:rPr>
              <a:t>品管理</a:t>
            </a:r>
            <a:endParaRPr lang="zh-TW" altLang="en-US" sz="2000" b="1" u="sng" dirty="0">
              <a:solidFill>
                <a:srgbClr val="0033CC"/>
              </a:solidFill>
              <a:latin typeface="微軟正黑體" pitchFamily="34" charset="-120"/>
              <a:ea typeface="微軟正黑體" pitchFamily="34" charset="-120"/>
              <a:cs typeface="+mj-cs"/>
            </a:endParaRPr>
          </a:p>
        </p:txBody>
      </p:sp>
      <p:sp>
        <p:nvSpPr>
          <p:cNvPr id="28" name="矩形 112"/>
          <p:cNvSpPr>
            <a:spLocks noChangeArrowheads="1"/>
          </p:cNvSpPr>
          <p:nvPr/>
        </p:nvSpPr>
        <p:spPr bwMode="auto">
          <a:xfrm>
            <a:off x="1475656" y="3573016"/>
            <a:ext cx="4752528" cy="590931"/>
          </a:xfrm>
          <a:prstGeom prst="rect">
            <a:avLst/>
          </a:prstGeom>
          <a:noFill/>
          <a:ln w="9525" algn="ctr">
            <a:noFill/>
            <a:miter lim="800000"/>
            <a:headEnd/>
            <a:tailEnd/>
          </a:ln>
        </p:spPr>
        <p:txBody>
          <a:bodyPr wrap="square">
            <a:spAutoFit/>
          </a:bodyPr>
          <a:lstStyle/>
          <a:p>
            <a:pPr marL="266700" indent="-266700">
              <a:lnSpc>
                <a:spcPct val="900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倉管室內不合格品分開置放於特定區域。</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ct val="900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倉管室外不合格品擺放區</a:t>
            </a:r>
            <a:r>
              <a:rPr lang="en-US" altLang="en-US" b="1" dirty="0" smtClean="0">
                <a:solidFill>
                  <a:srgbClr val="4C216D"/>
                </a:solidFill>
                <a:latin typeface="微軟正黑體" pitchFamily="34" charset="-120"/>
                <a:ea typeface="微軟正黑體" pitchFamily="34" charset="-120"/>
                <a:sym typeface="Wingdings" pitchFamily="2" charset="2"/>
              </a:rPr>
              <a:t>,</a:t>
            </a:r>
            <a:r>
              <a:rPr lang="zh-TW" altLang="en-US" b="1" dirty="0" smtClean="0">
                <a:solidFill>
                  <a:srgbClr val="4C216D"/>
                </a:solidFill>
                <a:latin typeface="微軟正黑體" pitchFamily="34" charset="-120"/>
                <a:ea typeface="微軟正黑體" pitchFamily="34" charset="-120"/>
                <a:sym typeface="Wingdings" pitchFamily="2" charset="2"/>
              </a:rPr>
              <a:t>以隔離網區隔。</a:t>
            </a:r>
            <a:endParaRPr lang="en-US" altLang="zh-TW" b="1" dirty="0" smtClean="0">
              <a:solidFill>
                <a:srgbClr val="4C216D"/>
              </a:solidFill>
              <a:latin typeface="微軟正黑體" pitchFamily="34" charset="-120"/>
              <a:ea typeface="微軟正黑體" pitchFamily="34" charset="-120"/>
              <a:sym typeface="Wingdings" pitchFamily="2" charset="2"/>
            </a:endParaRPr>
          </a:p>
        </p:txBody>
      </p:sp>
      <p:sp>
        <p:nvSpPr>
          <p:cNvPr id="15" name="文字方塊 5"/>
          <p:cNvSpPr txBox="1">
            <a:spLocks noChangeArrowheads="1"/>
          </p:cNvSpPr>
          <p:nvPr/>
        </p:nvSpPr>
        <p:spPr bwMode="auto">
          <a:xfrm>
            <a:off x="1475656" y="2096125"/>
            <a:ext cx="4104456" cy="684803"/>
          </a:xfrm>
          <a:prstGeom prst="rect">
            <a:avLst/>
          </a:prstGeom>
          <a:noFill/>
          <a:ln w="9525">
            <a:noFill/>
            <a:miter lim="800000"/>
            <a:headEnd/>
            <a:tailEnd/>
          </a:ln>
        </p:spPr>
        <p:txBody>
          <a:bodyPr wrap="square">
            <a:spAutoFit/>
          </a:bodyPr>
          <a:lstStyle/>
          <a:p>
            <a:pPr marL="174625" indent="-1746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依據施工順序規劃材料儲存位置</a:t>
            </a:r>
            <a:endParaRPr lang="en-US" altLang="zh-TW" b="1" dirty="0" smtClean="0">
              <a:solidFill>
                <a:srgbClr val="002060"/>
              </a:solidFill>
              <a:latin typeface="微軟正黑體" pitchFamily="34" charset="-120"/>
              <a:ea typeface="微軟正黑體" pitchFamily="34" charset="-120"/>
            </a:endParaRPr>
          </a:p>
          <a:p>
            <a:pPr marL="174625" indent="-1746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每個儲存區清楚標示材料品名</a:t>
            </a:r>
          </a:p>
        </p:txBody>
      </p:sp>
      <p:sp>
        <p:nvSpPr>
          <p:cNvPr id="16" name="Rectangle 10"/>
          <p:cNvSpPr>
            <a:spLocks noChangeArrowheads="1"/>
          </p:cNvSpPr>
          <p:nvPr/>
        </p:nvSpPr>
        <p:spPr bwMode="auto">
          <a:xfrm>
            <a:off x="1187624" y="1772816"/>
            <a:ext cx="2952328" cy="432048"/>
          </a:xfrm>
          <a:prstGeom prst="rect">
            <a:avLst/>
          </a:prstGeom>
          <a:noFill/>
          <a:ln w="9525" algn="ctr">
            <a:noFill/>
            <a:miter lim="800000"/>
            <a:headEnd/>
            <a:tailEnd/>
          </a:ln>
          <a:effectLst/>
        </p:spPr>
        <p:txBody>
          <a:bodyPr anchor="ctr"/>
          <a:lstStyle/>
          <a:p>
            <a:pPr marL="342900" indent="-342900">
              <a:lnSpc>
                <a:spcPct val="70000"/>
              </a:lnSpc>
              <a:spcBef>
                <a:spcPct val="55000"/>
              </a:spcBef>
              <a:buSzPct val="100000"/>
              <a:buFont typeface="Wingdings" pitchFamily="2" charset="2"/>
              <a:buChar char="l"/>
              <a:defRPr/>
            </a:pPr>
            <a:r>
              <a:rPr lang="zh-TW" altLang="en-US" sz="2000" b="1" u="sng" dirty="0" smtClean="0">
                <a:solidFill>
                  <a:srgbClr val="0033CC"/>
                </a:solidFill>
                <a:latin typeface="微軟正黑體" pitchFamily="34" charset="-120"/>
                <a:ea typeface="微軟正黑體" pitchFamily="34" charset="-120"/>
                <a:cs typeface="+mj-cs"/>
              </a:rPr>
              <a:t>收料合格品管理</a:t>
            </a:r>
            <a:endParaRPr lang="zh-TW" altLang="en-US" sz="2000" b="1" u="sng" dirty="0">
              <a:solidFill>
                <a:srgbClr val="0033CC"/>
              </a:solidFill>
              <a:latin typeface="微軟正黑體" pitchFamily="34" charset="-120"/>
              <a:ea typeface="微軟正黑體" pitchFamily="34" charset="-120"/>
              <a:cs typeface="+mj-cs"/>
            </a:endParaRPr>
          </a:p>
        </p:txBody>
      </p:sp>
      <p:sp>
        <p:nvSpPr>
          <p:cNvPr id="20" name="文字方塊 5"/>
          <p:cNvSpPr txBox="1">
            <a:spLocks noChangeArrowheads="1"/>
          </p:cNvSpPr>
          <p:nvPr/>
        </p:nvSpPr>
        <p:spPr bwMode="auto">
          <a:xfrm>
            <a:off x="1187624" y="1177588"/>
            <a:ext cx="7056784" cy="523220"/>
          </a:xfrm>
          <a:prstGeom prst="rect">
            <a:avLst/>
          </a:prstGeom>
          <a:noFill/>
          <a:ln w="9525">
            <a:noFill/>
            <a:miter lim="800000"/>
            <a:headEnd/>
            <a:tailEnd/>
          </a:ln>
        </p:spPr>
        <p:txBody>
          <a:bodyPr wrap="square">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工地器材儲存管理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工地收料合格及不合格品管理</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21"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079"/>
          <p:cNvSpPr>
            <a:spLocks noChangeArrowheads="1"/>
          </p:cNvSpPr>
          <p:nvPr/>
        </p:nvSpPr>
        <p:spPr bwMode="auto">
          <a:xfrm>
            <a:off x="1043608" y="1124744"/>
            <a:ext cx="7416824" cy="5544616"/>
          </a:xfrm>
          <a:prstGeom prst="rect">
            <a:avLst/>
          </a:prstGeom>
          <a:solidFill>
            <a:srgbClr val="333399">
              <a:alpha val="0"/>
            </a:srgbClr>
          </a:solidFill>
          <a:ln w="9525">
            <a:noFill/>
            <a:miter lim="800000"/>
            <a:headEnd/>
            <a:tailEnd/>
          </a:ln>
          <a:effectLst/>
        </p:spPr>
        <p:txBody>
          <a:bodyPr/>
          <a:lstStyle/>
          <a:p>
            <a:pPr marL="671513" indent="-671513">
              <a:buClr>
                <a:srgbClr val="FFFF00"/>
              </a:buClr>
              <a:buFontTx/>
              <a:buNone/>
              <a:defRPr/>
            </a:pPr>
            <a:r>
              <a:rPr lang="zh-TW" altLang="en-US" sz="24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學歷：</a:t>
            </a:r>
          </a:p>
          <a:p>
            <a:pPr marL="357188" indent="-271463">
              <a:spcBef>
                <a:spcPts val="600"/>
              </a:spcBef>
              <a:buClr>
                <a:srgbClr val="0033CC"/>
              </a:buClr>
              <a:defRPr/>
            </a:pPr>
            <a:r>
              <a:rPr lang="zh-TW" altLang="en-US" sz="1600" b="1" dirty="0" smtClean="0">
                <a:solidFill>
                  <a:schemeClr val="tx1">
                    <a:lumMod val="95000"/>
                    <a:lumOff val="5000"/>
                  </a:schemeClr>
                </a:solidFill>
                <a:latin typeface="微軟正黑體" pitchFamily="34" charset="-120"/>
                <a:ea typeface="微軟正黑體" pitchFamily="34" charset="-120"/>
              </a:rPr>
              <a:t>國立台灣科技大學  營建工程技術系學士</a:t>
            </a:r>
            <a:r>
              <a:rPr lang="en-US" altLang="zh-TW" sz="1600" b="1" dirty="0" smtClean="0">
                <a:solidFill>
                  <a:schemeClr val="tx1">
                    <a:lumMod val="95000"/>
                    <a:lumOff val="5000"/>
                  </a:schemeClr>
                </a:solidFill>
                <a:latin typeface="微軟正黑體" pitchFamily="34" charset="-120"/>
                <a:ea typeface="微軟正黑體" pitchFamily="34" charset="-120"/>
              </a:rPr>
              <a:t>/</a:t>
            </a:r>
            <a:r>
              <a:rPr lang="zh-TW" altLang="en-US" sz="1600" b="1" dirty="0" smtClean="0">
                <a:solidFill>
                  <a:schemeClr val="tx1">
                    <a:lumMod val="95000"/>
                    <a:lumOff val="5000"/>
                  </a:schemeClr>
                </a:solidFill>
                <a:latin typeface="微軟正黑體" pitchFamily="34" charset="-120"/>
                <a:ea typeface="微軟正黑體" pitchFamily="34" charset="-120"/>
              </a:rPr>
              <a:t>營建管理碩士</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671513" indent="-671513">
              <a:spcBef>
                <a:spcPts val="600"/>
              </a:spcBef>
              <a:buClr>
                <a:srgbClr val="FFFF00"/>
              </a:buClr>
              <a:defRPr/>
            </a:pPr>
            <a:r>
              <a:rPr lang="zh-TW" altLang="en-US" sz="24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證照資格：</a:t>
            </a:r>
          </a:p>
          <a:p>
            <a:pPr marL="357188" indent="-271463">
              <a:spcBef>
                <a:spcPts val="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中華民國  土木工程技師</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357188" indent="-271463">
              <a:spcBef>
                <a:spcPts val="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亞太工程師</a:t>
            </a:r>
            <a:r>
              <a:rPr lang="en-US" altLang="zh-TW" sz="1600" b="1" dirty="0" smtClean="0">
                <a:solidFill>
                  <a:schemeClr val="tx1">
                    <a:lumMod val="95000"/>
                    <a:lumOff val="5000"/>
                  </a:schemeClr>
                </a:solidFill>
                <a:latin typeface="微軟正黑體" pitchFamily="34" charset="-120"/>
                <a:ea typeface="微軟正黑體" pitchFamily="34" charset="-120"/>
              </a:rPr>
              <a:t>(APEC Engineer)</a:t>
            </a:r>
          </a:p>
          <a:p>
            <a:pPr marL="357188" indent="-271463">
              <a:spcBef>
                <a:spcPts val="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台北市土木技師公會 鑑定委員會委員</a:t>
            </a:r>
          </a:p>
          <a:p>
            <a:pPr marL="357188" indent="-271463">
              <a:spcBef>
                <a:spcPts val="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台灣省土木技師公會 技術委員會委員</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357188" indent="-271463">
              <a:spcBef>
                <a:spcPts val="0"/>
              </a:spcBef>
              <a:buClr>
                <a:srgbClr val="0033CC"/>
              </a:buClr>
              <a:buFont typeface="+mj-lt"/>
              <a:buAutoNum type="arabicPeriod"/>
              <a:defRPr/>
            </a:pPr>
            <a:r>
              <a:rPr lang="en-US" altLang="zh-TW" sz="1600" b="1" dirty="0" smtClean="0">
                <a:solidFill>
                  <a:schemeClr val="tx1">
                    <a:lumMod val="95000"/>
                    <a:lumOff val="5000"/>
                  </a:schemeClr>
                </a:solidFill>
                <a:latin typeface="微軟正黑體" pitchFamily="34" charset="-120"/>
                <a:ea typeface="微軟正黑體" pitchFamily="34" charset="-120"/>
              </a:rPr>
              <a:t>ISO 9001</a:t>
            </a:r>
            <a:r>
              <a:rPr lang="zh-TW" altLang="en-US" sz="1600" b="1" dirty="0" smtClean="0">
                <a:solidFill>
                  <a:schemeClr val="tx1">
                    <a:lumMod val="95000"/>
                    <a:lumOff val="5000"/>
                  </a:schemeClr>
                </a:solidFill>
                <a:latin typeface="微軟正黑體" pitchFamily="34" charset="-120"/>
                <a:ea typeface="微軟正黑體" pitchFamily="34" charset="-120"/>
              </a:rPr>
              <a:t>品質管理系統 主導稽核員</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357188" indent="-271463">
              <a:spcBef>
                <a:spcPts val="0"/>
              </a:spcBef>
              <a:buClr>
                <a:srgbClr val="0033CC"/>
              </a:buClr>
              <a:buFont typeface="+mj-lt"/>
              <a:buAutoNum type="arabicPeriod"/>
              <a:defRPr/>
            </a:pPr>
            <a:r>
              <a:rPr lang="en-US" altLang="zh-TW" sz="1600" b="1" dirty="0" smtClean="0">
                <a:solidFill>
                  <a:schemeClr val="tx1">
                    <a:lumMod val="95000"/>
                    <a:lumOff val="5000"/>
                  </a:schemeClr>
                </a:solidFill>
                <a:latin typeface="微軟正黑體" pitchFamily="34" charset="-120"/>
                <a:ea typeface="微軟正黑體" pitchFamily="34" charset="-120"/>
              </a:rPr>
              <a:t>ISO 14001</a:t>
            </a:r>
            <a:r>
              <a:rPr lang="zh-TW" altLang="en-US" sz="1600" b="1" dirty="0" smtClean="0">
                <a:solidFill>
                  <a:schemeClr val="tx1">
                    <a:lumMod val="95000"/>
                    <a:lumOff val="5000"/>
                  </a:schemeClr>
                </a:solidFill>
                <a:latin typeface="微軟正黑體" pitchFamily="34" charset="-120"/>
                <a:ea typeface="微軟正黑體" pitchFamily="34" charset="-120"/>
              </a:rPr>
              <a:t>環境管理系統 主導稽核員</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357188" indent="-271463">
              <a:spcBef>
                <a:spcPts val="0"/>
              </a:spcBef>
              <a:buClr>
                <a:srgbClr val="0033CC"/>
              </a:buClr>
              <a:buFont typeface="+mj-lt"/>
              <a:buAutoNum type="arabicPeriod"/>
              <a:defRPr/>
            </a:pPr>
            <a:r>
              <a:rPr lang="en-US" altLang="zh-TW" sz="1600" b="1" dirty="0" smtClean="0">
                <a:solidFill>
                  <a:schemeClr val="tx1">
                    <a:lumMod val="95000"/>
                    <a:lumOff val="5000"/>
                  </a:schemeClr>
                </a:solidFill>
                <a:latin typeface="微軟正黑體" pitchFamily="34" charset="-120"/>
                <a:ea typeface="微軟正黑體" pitchFamily="34" charset="-120"/>
              </a:rPr>
              <a:t>OHSAS 18001 </a:t>
            </a:r>
            <a:r>
              <a:rPr lang="zh-TW" altLang="en-US" sz="1600" b="1" dirty="0" smtClean="0">
                <a:solidFill>
                  <a:schemeClr val="tx1">
                    <a:lumMod val="95000"/>
                    <a:lumOff val="5000"/>
                  </a:schemeClr>
                </a:solidFill>
                <a:latin typeface="微軟正黑體" pitchFamily="34" charset="-120"/>
                <a:ea typeface="微軟正黑體" pitchFamily="34" charset="-120"/>
              </a:rPr>
              <a:t>安衛管理系統 主導稽核員</a:t>
            </a:r>
          </a:p>
          <a:p>
            <a:pPr marL="357188" indent="-271463">
              <a:spcBef>
                <a:spcPts val="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專業施工技術人員（建築物室內裝修專業技術人員）</a:t>
            </a:r>
          </a:p>
          <a:p>
            <a:pPr marL="357188" indent="-271463">
              <a:spcBef>
                <a:spcPts val="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勞工安全衛生甲級作業主管</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671513" indent="-671513">
              <a:spcBef>
                <a:spcPts val="600"/>
              </a:spcBef>
              <a:buClr>
                <a:srgbClr val="FFFF00"/>
              </a:buClr>
              <a:defRPr/>
            </a:pPr>
            <a:r>
              <a:rPr lang="zh-TW" altLang="en-US" sz="24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經歷：</a:t>
            </a:r>
            <a:endParaRPr lang="en-US" altLang="zh-TW" sz="2400" b="1" dirty="0" smtClean="0">
              <a:solidFill>
                <a:srgbClr val="0033CC"/>
              </a:solidFill>
              <a:effectLst>
                <a:outerShdw blurRad="38100" dist="38100" dir="2700000" algn="tl">
                  <a:srgbClr val="000000"/>
                </a:outerShdw>
              </a:effectLst>
              <a:latin typeface="微軟正黑體" pitchFamily="34" charset="-120"/>
              <a:ea typeface="微軟正黑體" pitchFamily="34" charset="-120"/>
            </a:endParaRPr>
          </a:p>
          <a:p>
            <a:pPr marL="357188" indent="-271463">
              <a:spcBef>
                <a:spcPts val="600"/>
              </a:spcBef>
              <a:buClr>
                <a:srgbClr val="0033CC"/>
              </a:buClr>
              <a:buFont typeface="+mj-lt"/>
              <a:buAutoNum type="arabicPeriod"/>
              <a:defRPr/>
            </a:pPr>
            <a:r>
              <a:rPr lang="zh-TW" altLang="en-US" sz="1600" b="1" dirty="0" smtClean="0">
                <a:solidFill>
                  <a:schemeClr val="tx1">
                    <a:lumMod val="95000"/>
                    <a:lumOff val="5000"/>
                  </a:schemeClr>
                </a:solidFill>
                <a:latin typeface="微軟正黑體" pitchFamily="34" charset="-120"/>
                <a:ea typeface="微軟正黑體" pitchFamily="34" charset="-120"/>
              </a:rPr>
              <a:t>中鼎工程  </a:t>
            </a:r>
            <a:r>
              <a:rPr lang="en-US" altLang="zh-TW" sz="1600" b="1" dirty="0" smtClean="0">
                <a:solidFill>
                  <a:schemeClr val="tx1">
                    <a:lumMod val="95000"/>
                    <a:lumOff val="5000"/>
                  </a:schemeClr>
                </a:solidFill>
                <a:latin typeface="微軟正黑體" pitchFamily="34" charset="-120"/>
                <a:ea typeface="微軟正黑體" pitchFamily="34" charset="-120"/>
              </a:rPr>
              <a:t>27</a:t>
            </a:r>
            <a:r>
              <a:rPr lang="zh-TW" altLang="en-US" sz="1600" b="1" dirty="0" smtClean="0">
                <a:solidFill>
                  <a:schemeClr val="tx1">
                    <a:lumMod val="95000"/>
                    <a:lumOff val="5000"/>
                  </a:schemeClr>
                </a:solidFill>
                <a:latin typeface="微軟正黑體" pitchFamily="34" charset="-120"/>
                <a:ea typeface="微軟正黑體" pitchFamily="34" charset="-120"/>
              </a:rPr>
              <a:t>年</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628650" indent="-271463">
              <a:spcBef>
                <a:spcPts val="600"/>
              </a:spcBef>
              <a:buClr>
                <a:srgbClr val="0033CC"/>
              </a:buClr>
              <a:buFont typeface="Wingdings" pitchFamily="2" charset="2"/>
              <a:buChar char="l"/>
              <a:defRPr/>
            </a:pPr>
            <a:r>
              <a:rPr lang="en-US" altLang="zh-TW" sz="1600" b="1" dirty="0" smtClean="0">
                <a:solidFill>
                  <a:schemeClr val="tx1">
                    <a:lumMod val="95000"/>
                    <a:lumOff val="5000"/>
                  </a:schemeClr>
                </a:solidFill>
                <a:latin typeface="微軟正黑體" pitchFamily="34" charset="-120"/>
                <a:ea typeface="微軟正黑體" pitchFamily="34" charset="-120"/>
              </a:rPr>
              <a:t>15</a:t>
            </a:r>
            <a:r>
              <a:rPr lang="zh-TW" altLang="en-US" sz="1600" b="1" dirty="0" smtClean="0">
                <a:solidFill>
                  <a:schemeClr val="tx1">
                    <a:lumMod val="95000"/>
                    <a:lumOff val="5000"/>
                  </a:schemeClr>
                </a:solidFill>
                <a:latin typeface="微軟正黑體" pitchFamily="34" charset="-120"/>
                <a:ea typeface="微軟正黑體" pitchFamily="34" charset="-120"/>
              </a:rPr>
              <a:t>年：結構設計</a:t>
            </a:r>
            <a:r>
              <a:rPr lang="en-US" altLang="zh-TW" sz="1600" b="1" dirty="0" smtClean="0">
                <a:solidFill>
                  <a:schemeClr val="tx1">
                    <a:lumMod val="95000"/>
                    <a:lumOff val="5000"/>
                  </a:schemeClr>
                </a:solidFill>
                <a:latin typeface="微軟正黑體" pitchFamily="34" charset="-120"/>
                <a:ea typeface="微軟正黑體" pitchFamily="34" charset="-120"/>
              </a:rPr>
              <a:t>(</a:t>
            </a:r>
            <a:r>
              <a:rPr lang="zh-TW" altLang="en-US" sz="1600" b="1" dirty="0" smtClean="0">
                <a:solidFill>
                  <a:schemeClr val="tx1">
                    <a:lumMod val="95000"/>
                    <a:lumOff val="5000"/>
                  </a:schemeClr>
                </a:solidFill>
                <a:latin typeface="微軟正黑體" pitchFamily="34" charset="-120"/>
                <a:ea typeface="微軟正黑體" pitchFamily="34" charset="-120"/>
              </a:rPr>
              <a:t>廠房及設備支撐鋼結構、鋼筋混凝土結構地上及地下結構、隧道</a:t>
            </a:r>
            <a:r>
              <a:rPr lang="en-US" altLang="zh-TW" sz="1600" b="1" dirty="0" smtClean="0">
                <a:solidFill>
                  <a:schemeClr val="tx1">
                    <a:lumMod val="95000"/>
                    <a:lumOff val="5000"/>
                  </a:schemeClr>
                </a:solidFill>
                <a:latin typeface="微軟正黑體" pitchFamily="34" charset="-120"/>
                <a:ea typeface="微軟正黑體" pitchFamily="34" charset="-120"/>
              </a:rPr>
              <a:t>)</a:t>
            </a:r>
          </a:p>
          <a:p>
            <a:pPr marL="628650" indent="-271463">
              <a:spcBef>
                <a:spcPts val="600"/>
              </a:spcBef>
              <a:buClr>
                <a:srgbClr val="0033CC"/>
              </a:buClr>
              <a:buFont typeface="Wingdings" pitchFamily="2" charset="2"/>
              <a:buChar char="l"/>
              <a:defRPr/>
            </a:pPr>
            <a:r>
              <a:rPr lang="en-US" altLang="zh-TW" sz="1600" b="1" dirty="0" smtClean="0">
                <a:solidFill>
                  <a:schemeClr val="tx1">
                    <a:lumMod val="95000"/>
                    <a:lumOff val="5000"/>
                  </a:schemeClr>
                </a:solidFill>
                <a:latin typeface="微軟正黑體" pitchFamily="34" charset="-120"/>
                <a:ea typeface="微軟正黑體" pitchFamily="34" charset="-120"/>
              </a:rPr>
              <a:t>12</a:t>
            </a:r>
            <a:r>
              <a:rPr lang="zh-TW" altLang="en-US" sz="1600" b="1" dirty="0" smtClean="0">
                <a:solidFill>
                  <a:schemeClr val="tx1">
                    <a:lumMod val="95000"/>
                    <a:lumOff val="5000"/>
                  </a:schemeClr>
                </a:solidFill>
                <a:latin typeface="微軟正黑體" pitchFamily="34" charset="-120"/>
                <a:ea typeface="微軟正黑體" pitchFamily="34" charset="-120"/>
              </a:rPr>
              <a:t> 年：品質安衛環管理</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marL="428625" indent="-342900">
              <a:spcBef>
                <a:spcPts val="600"/>
              </a:spcBef>
              <a:buClr>
                <a:srgbClr val="0033CC"/>
              </a:buClr>
              <a:buFont typeface="+mj-lt"/>
              <a:buAutoNum type="arabicPeriod" startAt="2"/>
              <a:defRPr/>
            </a:pPr>
            <a:r>
              <a:rPr lang="zh-TW" altLang="en-US" sz="1600" b="1" dirty="0" smtClean="0">
                <a:solidFill>
                  <a:schemeClr val="tx1">
                    <a:lumMod val="95000"/>
                    <a:lumOff val="5000"/>
                  </a:schemeClr>
                </a:solidFill>
                <a:latin typeface="微軟正黑體" pitchFamily="34" charset="-120"/>
                <a:ea typeface="微軟正黑體" pitchFamily="34" charset="-120"/>
              </a:rPr>
              <a:t>中鼎外年資  </a:t>
            </a:r>
            <a:r>
              <a:rPr lang="en-US" altLang="zh-TW" sz="1600" b="1" dirty="0" smtClean="0">
                <a:solidFill>
                  <a:schemeClr val="tx1">
                    <a:lumMod val="95000"/>
                    <a:lumOff val="5000"/>
                  </a:schemeClr>
                </a:solidFill>
                <a:latin typeface="微軟正黑體" pitchFamily="34" charset="-120"/>
                <a:ea typeface="微軟正黑體" pitchFamily="34" charset="-120"/>
              </a:rPr>
              <a:t>3</a:t>
            </a:r>
            <a:r>
              <a:rPr lang="zh-TW" altLang="en-US" sz="1600" b="1" dirty="0" smtClean="0">
                <a:solidFill>
                  <a:schemeClr val="tx1">
                    <a:lumMod val="95000"/>
                    <a:lumOff val="5000"/>
                  </a:schemeClr>
                </a:solidFill>
                <a:latin typeface="微軟正黑體" pitchFamily="34" charset="-120"/>
                <a:ea typeface="微軟正黑體" pitchFamily="34" charset="-120"/>
              </a:rPr>
              <a:t>年</a:t>
            </a:r>
            <a:r>
              <a:rPr lang="en-US" altLang="zh-TW" sz="1600" b="1" dirty="0" smtClean="0">
                <a:solidFill>
                  <a:schemeClr val="tx1">
                    <a:lumMod val="95000"/>
                    <a:lumOff val="5000"/>
                  </a:schemeClr>
                </a:solidFill>
                <a:latin typeface="微軟正黑體" pitchFamily="34" charset="-120"/>
                <a:ea typeface="微軟正黑體" pitchFamily="34" charset="-120"/>
              </a:rPr>
              <a:t>(</a:t>
            </a:r>
            <a:r>
              <a:rPr lang="zh-TW" altLang="en-US" sz="1600" b="1" dirty="0" smtClean="0">
                <a:solidFill>
                  <a:schemeClr val="tx1">
                    <a:lumMod val="95000"/>
                    <a:lumOff val="5000"/>
                  </a:schemeClr>
                </a:solidFill>
                <a:latin typeface="微軟正黑體" pitchFamily="34" charset="-120"/>
                <a:ea typeface="微軟正黑體" pitchFamily="34" charset="-120"/>
              </a:rPr>
              <a:t>春源鋼鐵、吉興</a:t>
            </a:r>
            <a:r>
              <a:rPr lang="en-US" altLang="zh-TW" sz="1600" b="1" dirty="0" smtClean="0">
                <a:solidFill>
                  <a:schemeClr val="tx1">
                    <a:lumMod val="95000"/>
                    <a:lumOff val="5000"/>
                  </a:schemeClr>
                </a:solidFill>
                <a:latin typeface="微軟正黑體" pitchFamily="34" charset="-120"/>
                <a:ea typeface="微軟正黑體" pitchFamily="34" charset="-12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5" name="Picture 9" descr="D:\!SRU\內部稽核\2013-07-25\072520138417.jpg"/>
          <p:cNvPicPr>
            <a:picLocks noChangeAspect="1" noChangeArrowheads="1"/>
          </p:cNvPicPr>
          <p:nvPr/>
        </p:nvPicPr>
        <p:blipFill>
          <a:blip r:embed="rId2" cstate="print"/>
          <a:srcRect/>
          <a:stretch>
            <a:fillRect/>
          </a:stretch>
        </p:blipFill>
        <p:spPr bwMode="auto">
          <a:xfrm>
            <a:off x="323528" y="3501008"/>
            <a:ext cx="4032448" cy="3024335"/>
          </a:xfrm>
          <a:prstGeom prst="rect">
            <a:avLst/>
          </a:prstGeom>
          <a:noFill/>
          <a:ln w="12700">
            <a:solidFill>
              <a:schemeClr val="tx1"/>
            </a:solidFill>
          </a:ln>
          <a:effectLst>
            <a:outerShdw blurRad="50800" dist="76200" dir="18900000" algn="bl" rotWithShape="0">
              <a:prstClr val="black">
                <a:alpha val="40000"/>
              </a:prstClr>
            </a:outerShdw>
          </a:effectLst>
        </p:spPr>
      </p:pic>
      <p:pic>
        <p:nvPicPr>
          <p:cNvPr id="178186" name="Picture 10" descr="D:\!SRU\內部稽核\2013-07-25\072520138408.jpg"/>
          <p:cNvPicPr>
            <a:picLocks noChangeAspect="1" noChangeArrowheads="1"/>
          </p:cNvPicPr>
          <p:nvPr/>
        </p:nvPicPr>
        <p:blipFill>
          <a:blip r:embed="rId3" cstate="print"/>
          <a:srcRect/>
          <a:stretch>
            <a:fillRect/>
          </a:stretch>
        </p:blipFill>
        <p:spPr bwMode="auto">
          <a:xfrm>
            <a:off x="4572000" y="3573016"/>
            <a:ext cx="4056451" cy="2880320"/>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34" name="AutoShape 12"/>
          <p:cNvSpPr>
            <a:spLocks noChangeArrowheads="1"/>
          </p:cNvSpPr>
          <p:nvPr/>
        </p:nvSpPr>
        <p:spPr bwMode="auto">
          <a:xfrm>
            <a:off x="611560" y="5733256"/>
            <a:ext cx="2520280" cy="1008112"/>
          </a:xfrm>
          <a:prstGeom prst="wedgeEllipseCallout">
            <a:avLst>
              <a:gd name="adj1" fmla="val 13690"/>
              <a:gd name="adj2" fmla="val -84548"/>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管端管蓋保護</a:t>
            </a:r>
            <a:endParaRPr kumimoji="1" lang="en-US" altLang="zh-TW" sz="1400" b="1" dirty="0" smtClean="0">
              <a:solidFill>
                <a:schemeClr val="tx1"/>
              </a:solidFill>
              <a:latin typeface="微軟正黑體" pitchFamily="34" charset="-120"/>
              <a:ea typeface="微軟正黑體" pitchFamily="34" charset="-120"/>
              <a:sym typeface="Wingdings" pitchFamily="2" charset="2"/>
            </a:endParaRPr>
          </a:p>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及木枕墊高</a:t>
            </a:r>
            <a:endParaRPr kumimoji="1" lang="en-US" altLang="zh-TW" sz="1400" b="1" dirty="0" smtClean="0">
              <a:solidFill>
                <a:schemeClr val="tx1"/>
              </a:solidFill>
              <a:latin typeface="微軟正黑體" pitchFamily="34" charset="-120"/>
              <a:ea typeface="微軟正黑體" pitchFamily="34" charset="-120"/>
              <a:sym typeface="Wingdings" pitchFamily="2" charset="2"/>
            </a:endParaRPr>
          </a:p>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避免異物進入</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35" name="AutoShape 12"/>
          <p:cNvSpPr>
            <a:spLocks noChangeArrowheads="1"/>
          </p:cNvSpPr>
          <p:nvPr/>
        </p:nvSpPr>
        <p:spPr bwMode="auto">
          <a:xfrm>
            <a:off x="5796136" y="2996952"/>
            <a:ext cx="2016224" cy="936104"/>
          </a:xfrm>
          <a:prstGeom prst="wedgeEllipseCallout">
            <a:avLst>
              <a:gd name="adj1" fmla="val -39170"/>
              <a:gd name="adj2" fmla="val 101557"/>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壓力計標示維持氮封</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11" name="矩形 112"/>
          <p:cNvSpPr>
            <a:spLocks noChangeArrowheads="1"/>
          </p:cNvSpPr>
          <p:nvPr/>
        </p:nvSpPr>
        <p:spPr bwMode="auto">
          <a:xfrm>
            <a:off x="1259632" y="1844824"/>
            <a:ext cx="6192688" cy="1203278"/>
          </a:xfrm>
          <a:prstGeom prst="rect">
            <a:avLst/>
          </a:prstGeom>
          <a:noFill/>
          <a:ln w="9525" algn="ctr">
            <a:noFill/>
            <a:miter lim="800000"/>
            <a:headEnd/>
            <a:tailEnd/>
          </a:ln>
        </p:spPr>
        <p:txBody>
          <a:bodyPr wrap="square">
            <a:spAutoFit/>
          </a:bodyPr>
          <a:lstStyle/>
          <a:p>
            <a:pPr marL="266700" indent="-266700">
              <a:lnSpc>
                <a:spcPts val="2200"/>
              </a:lnSpc>
              <a:buClr>
                <a:srgbClr val="009900"/>
              </a:buClr>
              <a:buSzPct val="80000"/>
              <a:buFont typeface="Wingdings" pitchFamily="2" charset="2"/>
              <a:buChar char="l"/>
              <a:defRPr/>
            </a:pPr>
            <a:r>
              <a:rPr lang="zh-TW" altLang="en-US" b="1" dirty="0" smtClean="0">
                <a:solidFill>
                  <a:srgbClr val="4C216D"/>
                </a:solidFill>
                <a:latin typeface="微軟正黑體" pitchFamily="34" charset="-120"/>
                <a:ea typeface="微軟正黑體" pitchFamily="34" charset="-120"/>
                <a:sym typeface="Wingdings" pitchFamily="2" charset="2"/>
              </a:rPr>
              <a:t>器材枕木或木棧板墊高避免因直接接觸地面而浸泡在雨水中或埋在土裡。</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009900"/>
              </a:buClr>
              <a:buSzPct val="80000"/>
              <a:buFont typeface="Wingdings" pitchFamily="2" charset="2"/>
              <a:buChar char="l"/>
              <a:defRPr/>
            </a:pPr>
            <a:r>
              <a:rPr lang="zh-TW" altLang="en-US" b="1" dirty="0" smtClean="0">
                <a:solidFill>
                  <a:srgbClr val="4C216D"/>
                </a:solidFill>
                <a:latin typeface="微軟正黑體" pitchFamily="34" charset="-120"/>
                <a:ea typeface="微軟正黑體" pitchFamily="34" charset="-120"/>
                <a:sym typeface="Wingdings" pitchFamily="2" charset="2"/>
              </a:rPr>
              <a:t>管端用塑膠管帽或管塞封閉，預防碎片、灰塵和沙進入。</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009900"/>
              </a:buClr>
              <a:buSzPct val="80000"/>
              <a:buFont typeface="Wingdings" pitchFamily="2" charset="2"/>
              <a:buChar char="l"/>
              <a:defRPr/>
            </a:pPr>
            <a:r>
              <a:rPr lang="zh-TW" altLang="en-US" b="1" dirty="0" smtClean="0">
                <a:solidFill>
                  <a:srgbClr val="4C216D"/>
                </a:solidFill>
                <a:latin typeface="微軟正黑體" pitchFamily="34" charset="-120"/>
                <a:ea typeface="微軟正黑體" pitchFamily="34" charset="-120"/>
                <a:sym typeface="Wingdings" pitchFamily="2" charset="2"/>
              </a:rPr>
              <a:t>靜態設備於管線安裝前維持氮封</a:t>
            </a:r>
            <a:r>
              <a:rPr lang="en-US" altLang="zh-TW" b="1" dirty="0" smtClean="0">
                <a:solidFill>
                  <a:srgbClr val="4C216D"/>
                </a:solidFill>
                <a:latin typeface="微軟正黑體" pitchFamily="34" charset="-120"/>
                <a:ea typeface="微軟正黑體" pitchFamily="34" charset="-120"/>
                <a:sym typeface="Wingdings" pitchFamily="2" charset="2"/>
              </a:rPr>
              <a:t>, </a:t>
            </a:r>
            <a:r>
              <a:rPr lang="zh-TW" altLang="en-US" b="1" dirty="0" smtClean="0">
                <a:solidFill>
                  <a:srgbClr val="4C216D"/>
                </a:solidFill>
                <a:latin typeface="微軟正黑體" pitchFamily="34" charset="-120"/>
                <a:ea typeface="微軟正黑體" pitchFamily="34" charset="-120"/>
                <a:sym typeface="Wingdings" pitchFamily="2" charset="2"/>
              </a:rPr>
              <a:t>避免內部生繡。</a:t>
            </a:r>
            <a:endParaRPr lang="en-US" altLang="zh-TW" b="1" dirty="0" smtClean="0">
              <a:solidFill>
                <a:srgbClr val="4C216D"/>
              </a:solidFill>
              <a:latin typeface="微軟正黑體" pitchFamily="34" charset="-120"/>
              <a:ea typeface="微軟正黑體" pitchFamily="34" charset="-120"/>
              <a:sym typeface="Wingdings" pitchFamily="2" charset="2"/>
            </a:endParaRPr>
          </a:p>
        </p:txBody>
      </p:sp>
      <p:sp>
        <p:nvSpPr>
          <p:cNvPr id="13"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8"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9" name="文字方塊 5"/>
          <p:cNvSpPr txBox="1">
            <a:spLocks noChangeArrowheads="1"/>
          </p:cNvSpPr>
          <p:nvPr/>
        </p:nvSpPr>
        <p:spPr bwMode="auto">
          <a:xfrm>
            <a:off x="1187624" y="1177588"/>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工地器材儲存管理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材料及靜態設備維護管理</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611560" y="3765450"/>
            <a:ext cx="3384376" cy="2531661"/>
            <a:chOff x="611560" y="3765450"/>
            <a:chExt cx="3384376" cy="2531661"/>
          </a:xfrm>
        </p:grpSpPr>
        <p:pic>
          <p:nvPicPr>
            <p:cNvPr id="188420" name="Picture 4" descr="C:\Documents and Settings\21771\My Documents\untitled.JPG"/>
            <p:cNvPicPr>
              <a:picLocks noChangeAspect="1" noChangeArrowheads="1"/>
            </p:cNvPicPr>
            <p:nvPr/>
          </p:nvPicPr>
          <p:blipFill>
            <a:blip r:embed="rId2" cstate="print"/>
            <a:srcRect/>
            <a:stretch>
              <a:fillRect/>
            </a:stretch>
          </p:blipFill>
          <p:spPr bwMode="auto">
            <a:xfrm>
              <a:off x="611560" y="3765450"/>
              <a:ext cx="3384376" cy="2531661"/>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2" name="矩形 1"/>
            <p:cNvSpPr/>
            <p:nvPr/>
          </p:nvSpPr>
          <p:spPr>
            <a:xfrm>
              <a:off x="1259632" y="4485530"/>
              <a:ext cx="588218" cy="276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88418" name="圖片 1" descr="C:\Documents and Settings\Master\桌面\萬機資料\p1200幫浦\0812\DSCN1669.jpg"/>
          <p:cNvPicPr>
            <a:picLocks noChangeAspect="1" noChangeArrowheads="1"/>
          </p:cNvPicPr>
          <p:nvPr/>
        </p:nvPicPr>
        <p:blipFill>
          <a:blip r:embed="rId3" cstate="print"/>
          <a:srcRect/>
          <a:stretch>
            <a:fillRect/>
          </a:stretch>
        </p:blipFill>
        <p:spPr bwMode="auto">
          <a:xfrm>
            <a:off x="4427985" y="3717032"/>
            <a:ext cx="3483770" cy="2592032"/>
          </a:xfrm>
          <a:prstGeom prst="rect">
            <a:avLst/>
          </a:prstGeom>
          <a:noFill/>
          <a:ln w="9525">
            <a:noFill/>
            <a:miter lim="800000"/>
            <a:headEnd/>
            <a:tailEnd/>
          </a:ln>
        </p:spPr>
      </p:pic>
      <p:sp>
        <p:nvSpPr>
          <p:cNvPr id="18" name="AutoShape 12"/>
          <p:cNvSpPr>
            <a:spLocks noChangeArrowheads="1"/>
          </p:cNvSpPr>
          <p:nvPr/>
        </p:nvSpPr>
        <p:spPr bwMode="auto">
          <a:xfrm>
            <a:off x="1115616" y="5133602"/>
            <a:ext cx="1584176" cy="648072"/>
          </a:xfrm>
          <a:prstGeom prst="wedgeEllipseCallout">
            <a:avLst>
              <a:gd name="adj1" fmla="val 36910"/>
              <a:gd name="adj2" fmla="val -73365"/>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每週定期</a:t>
            </a:r>
            <a:endParaRPr kumimoji="1" lang="en-US" altLang="zh-TW" sz="1400" b="1" dirty="0" smtClean="0">
              <a:solidFill>
                <a:schemeClr val="tx1"/>
              </a:solidFill>
              <a:latin typeface="微軟正黑體" pitchFamily="34" charset="-120"/>
              <a:ea typeface="微軟正黑體" pitchFamily="34" charset="-120"/>
              <a:sym typeface="Wingdings" pitchFamily="2" charset="2"/>
            </a:endParaRPr>
          </a:p>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軸心轉動</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12" name="AutoShape 12"/>
          <p:cNvSpPr>
            <a:spLocks noChangeArrowheads="1"/>
          </p:cNvSpPr>
          <p:nvPr/>
        </p:nvSpPr>
        <p:spPr bwMode="auto">
          <a:xfrm>
            <a:off x="5796136" y="3765450"/>
            <a:ext cx="1584176" cy="720080"/>
          </a:xfrm>
          <a:prstGeom prst="wedgeEllipseCallout">
            <a:avLst>
              <a:gd name="adj1" fmla="val -33999"/>
              <a:gd name="adj2" fmla="val 147044"/>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每週潤滑油液位檢查</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13" name="矩形 112"/>
          <p:cNvSpPr>
            <a:spLocks noChangeArrowheads="1"/>
          </p:cNvSpPr>
          <p:nvPr/>
        </p:nvSpPr>
        <p:spPr bwMode="auto">
          <a:xfrm>
            <a:off x="1403648" y="1700808"/>
            <a:ext cx="6912768" cy="1785104"/>
          </a:xfrm>
          <a:prstGeom prst="rect">
            <a:avLst/>
          </a:prstGeom>
          <a:noFill/>
          <a:ln w="9525" algn="ctr">
            <a:noFill/>
            <a:miter lim="800000"/>
            <a:headEnd/>
            <a:tailEnd/>
          </a:ln>
        </p:spPr>
        <p:txBody>
          <a:bodyPr wrap="square">
            <a:spAutoFit/>
          </a:bodyPr>
          <a:lstStyle/>
          <a:p>
            <a:pPr marL="266700" indent="-266700">
              <a:lnSpc>
                <a:spcPts val="22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潤滑油填裝在軸承箱</a:t>
            </a:r>
            <a:r>
              <a:rPr lang="en-US" altLang="en-US" b="1" dirty="0" smtClean="0">
                <a:solidFill>
                  <a:srgbClr val="4C216D"/>
                </a:solidFill>
                <a:latin typeface="微軟正黑體" pitchFamily="34" charset="-120"/>
                <a:ea typeface="微軟正黑體" pitchFamily="34" charset="-120"/>
                <a:sym typeface="Wingdings" pitchFamily="2" charset="2"/>
              </a:rPr>
              <a:t>/</a:t>
            </a:r>
            <a:r>
              <a:rPr lang="zh-TW" altLang="en-US" b="1" dirty="0" smtClean="0">
                <a:solidFill>
                  <a:srgbClr val="4C216D"/>
                </a:solidFill>
                <a:latin typeface="微軟正黑體" pitchFamily="34" charset="-120"/>
                <a:ea typeface="微軟正黑體" pitchFamily="34" charset="-120"/>
                <a:sym typeface="Wingdings" pitchFamily="2" charset="2"/>
              </a:rPr>
              <a:t>外殼、齒輪箱</a:t>
            </a:r>
            <a:r>
              <a:rPr lang="en-US" altLang="en-US" b="1" dirty="0" smtClean="0">
                <a:solidFill>
                  <a:srgbClr val="4C216D"/>
                </a:solidFill>
                <a:latin typeface="微軟正黑體" pitchFamily="34" charset="-120"/>
                <a:ea typeface="微軟正黑體" pitchFamily="34" charset="-120"/>
                <a:sym typeface="Wingdings" pitchFamily="2" charset="2"/>
              </a:rPr>
              <a:t>/</a:t>
            </a:r>
            <a:r>
              <a:rPr lang="zh-TW" altLang="en-US" b="1" dirty="0" smtClean="0">
                <a:solidFill>
                  <a:srgbClr val="4C216D"/>
                </a:solidFill>
                <a:latin typeface="微軟正黑體" pitchFamily="34" charset="-120"/>
                <a:ea typeface="微軟正黑體" pitchFamily="34" charset="-120"/>
                <a:sym typeface="Wingdings" pitchFamily="2" charset="2"/>
              </a:rPr>
              <a:t>外殼、曲柄箱及潤滑。</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避免器材安裝後造成損壞，以木材、鋼料和其他方法保護設備。</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噴嘴和開口以金屬密封物質和塞子或塞閥盲封。</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軸承外殼注滿製造商所推薦的油。填充至使用液位為止。</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7030A0"/>
              </a:buClr>
              <a:buSzPct val="100000"/>
              <a:buFont typeface="Wingdings" pitchFamily="2" charset="2"/>
              <a:buChar char="p"/>
              <a:defRPr/>
            </a:pPr>
            <a:r>
              <a:rPr lang="zh-TW" altLang="en-US" b="1" dirty="0" smtClean="0">
                <a:solidFill>
                  <a:srgbClr val="4C216D"/>
                </a:solidFill>
                <a:latin typeface="微軟正黑體" pitchFamily="34" charset="-120"/>
                <a:ea typeface="微軟正黑體" pitchFamily="34" charset="-120"/>
                <a:sym typeface="Wingdings" pitchFamily="2" charset="2"/>
              </a:rPr>
              <a:t>泵軸每週用手轉動，讓氣孔和軸與外殼的間隙適當地填塞並檢查有無異音。</a:t>
            </a:r>
            <a:endParaRPr lang="en-US" altLang="zh-TW" b="1" dirty="0" smtClean="0">
              <a:solidFill>
                <a:srgbClr val="4C216D"/>
              </a:solidFill>
              <a:latin typeface="微軟正黑體" pitchFamily="34" charset="-120"/>
              <a:ea typeface="微軟正黑體" pitchFamily="34" charset="-120"/>
              <a:sym typeface="Wingdings" pitchFamily="2" charset="2"/>
            </a:endParaRPr>
          </a:p>
        </p:txBody>
      </p:sp>
      <p:sp>
        <p:nvSpPr>
          <p:cNvPr id="15"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4" name="文字方塊 5"/>
          <p:cNvSpPr txBox="1">
            <a:spLocks noChangeArrowheads="1"/>
          </p:cNvSpPr>
          <p:nvPr/>
        </p:nvSpPr>
        <p:spPr bwMode="auto">
          <a:xfrm>
            <a:off x="1187624"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工地器材儲存管理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轉動設備維護管理</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9" name="Rectangle 2"/>
          <p:cNvSpPr txBox="1">
            <a:spLocks noChangeArrowheads="1"/>
          </p:cNvSpPr>
          <p:nvPr/>
        </p:nvSpPr>
        <p:spPr bwMode="auto">
          <a:xfrm>
            <a:off x="971600" y="404664"/>
            <a:ext cx="7416824" cy="623754"/>
          </a:xfrm>
          <a:prstGeom prst="rect">
            <a:avLst/>
          </a:prstGeom>
          <a:noFill/>
          <a:ln w="9525" algn="ctr">
            <a:solidFill>
              <a:schemeClr val="bg1"/>
            </a:solid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橢圓 34"/>
          <p:cNvSpPr/>
          <p:nvPr/>
        </p:nvSpPr>
        <p:spPr>
          <a:xfrm>
            <a:off x="2195736" y="3429000"/>
            <a:ext cx="4392488" cy="3168352"/>
          </a:xfrm>
          <a:prstGeom prst="ellipse">
            <a:avLst/>
          </a:prstGeom>
          <a:solidFill>
            <a:srgbClr val="CCFFCC">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7" name="文字方塊 5"/>
          <p:cNvSpPr txBox="1">
            <a:spLocks noChangeArrowheads="1"/>
          </p:cNvSpPr>
          <p:nvPr/>
        </p:nvSpPr>
        <p:spPr bwMode="auto">
          <a:xfrm>
            <a:off x="1475656" y="1628800"/>
            <a:ext cx="6552728" cy="1631216"/>
          </a:xfrm>
          <a:prstGeom prst="rect">
            <a:avLst/>
          </a:prstGeom>
          <a:noFill/>
          <a:ln w="9525">
            <a:noFill/>
            <a:miter lim="800000"/>
            <a:headEnd/>
            <a:tailEnd/>
          </a:ln>
        </p:spPr>
        <p:txBody>
          <a:bodyPr wrap="square">
            <a:spAutoFit/>
          </a:bodyPr>
          <a:lstStyle/>
          <a:p>
            <a:pPr marL="365125" indent="-3651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管控</a:t>
            </a:r>
            <a:r>
              <a:rPr lang="zh-TW" altLang="en-US" b="1" u="sng" dirty="0" smtClean="0">
                <a:solidFill>
                  <a:srgbClr val="FF0000"/>
                </a:solidFill>
                <a:latin typeface="微軟正黑體" pitchFamily="34" charset="-120"/>
                <a:ea typeface="微軟正黑體" pitchFamily="34" charset="-120"/>
              </a:rPr>
              <a:t>程序標準化</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確保資訊來源無誤</a:t>
            </a:r>
            <a:endParaRPr lang="en-US" altLang="zh-TW" b="1" dirty="0" smtClean="0">
              <a:solidFill>
                <a:srgbClr val="002060"/>
              </a:solidFill>
              <a:latin typeface="微軟正黑體" pitchFamily="34" charset="-120"/>
              <a:ea typeface="微軟正黑體" pitchFamily="34" charset="-120"/>
            </a:endParaRPr>
          </a:p>
          <a:p>
            <a:pPr marL="365125" indent="-3651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資訊化</a:t>
            </a:r>
            <a:r>
              <a:rPr lang="zh-TW" altLang="en-US" b="1" u="sng" dirty="0" smtClean="0">
                <a:solidFill>
                  <a:srgbClr val="FF0000"/>
                </a:solidFill>
                <a:latin typeface="微軟正黑體" pitchFamily="34" charset="-120"/>
                <a:ea typeface="微軟正黑體" pitchFamily="34" charset="-120"/>
              </a:rPr>
              <a:t>流程管控</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有效管控積極跟催</a:t>
            </a:r>
            <a:endParaRPr lang="en-US" altLang="zh-TW" b="1" dirty="0" smtClean="0">
              <a:solidFill>
                <a:srgbClr val="002060"/>
              </a:solidFill>
              <a:latin typeface="微軟正黑體" pitchFamily="34" charset="-120"/>
              <a:ea typeface="微軟正黑體" pitchFamily="34" charset="-120"/>
            </a:endParaRPr>
          </a:p>
          <a:p>
            <a:pPr marL="365125" indent="-3651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資訊化</a:t>
            </a:r>
            <a:r>
              <a:rPr lang="zh-TW" altLang="en-US" b="1" u="sng" dirty="0" smtClean="0">
                <a:solidFill>
                  <a:srgbClr val="FF0000"/>
                </a:solidFill>
                <a:latin typeface="微軟正黑體" pitchFamily="34" charset="-120"/>
                <a:ea typeface="微軟正黑體" pitchFamily="34" charset="-120"/>
              </a:rPr>
              <a:t>發佈通知</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確保資訊準時送達</a:t>
            </a:r>
            <a:endParaRPr lang="en-US" altLang="zh-TW" b="1" dirty="0" smtClean="0">
              <a:solidFill>
                <a:srgbClr val="002060"/>
              </a:solidFill>
              <a:latin typeface="微軟正黑體" pitchFamily="34" charset="-120"/>
              <a:ea typeface="微軟正黑體" pitchFamily="34" charset="-120"/>
            </a:endParaRPr>
          </a:p>
          <a:p>
            <a:pPr marL="365125" indent="-365125">
              <a:spcBef>
                <a:spcPts val="3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文件</a:t>
            </a:r>
            <a:r>
              <a:rPr lang="zh-TW" altLang="en-US" b="1" u="sng" dirty="0" smtClean="0">
                <a:solidFill>
                  <a:srgbClr val="FF0000"/>
                </a:solidFill>
                <a:latin typeface="微軟正黑體" pitchFamily="34" charset="-120"/>
                <a:ea typeface="微軟正黑體" pitchFamily="34" charset="-120"/>
              </a:rPr>
              <a:t>系統化歸檔</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確保資訊完整</a:t>
            </a:r>
            <a:endParaRPr lang="en-US" altLang="zh-TW" b="1" dirty="0" smtClean="0">
              <a:solidFill>
                <a:srgbClr val="002060"/>
              </a:solidFill>
              <a:latin typeface="微軟正黑體" pitchFamily="34" charset="-120"/>
              <a:ea typeface="微軟正黑體" pitchFamily="34" charset="-120"/>
            </a:endParaRPr>
          </a:p>
          <a:p>
            <a:pPr marL="365125" indent="-365125">
              <a:spcBef>
                <a:spcPts val="300"/>
              </a:spcBef>
              <a:buFont typeface="Wingdings" pitchFamily="2" charset="2"/>
              <a:buChar char="p"/>
            </a:pPr>
            <a:r>
              <a:rPr lang="zh-TW" altLang="en-US" b="1" u="sng" dirty="0" smtClean="0">
                <a:solidFill>
                  <a:srgbClr val="FF0000"/>
                </a:solidFill>
                <a:latin typeface="微軟正黑體" pitchFamily="34" charset="-120"/>
                <a:ea typeface="微軟正黑體" pitchFamily="34" charset="-120"/>
              </a:rPr>
              <a:t>自動化報表管理</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管理階層有效掌握文件資訊</a:t>
            </a:r>
          </a:p>
        </p:txBody>
      </p:sp>
      <p:sp>
        <p:nvSpPr>
          <p:cNvPr id="10"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1" name="文字方塊 5"/>
          <p:cNvSpPr txBox="1">
            <a:spLocks noChangeArrowheads="1"/>
          </p:cNvSpPr>
          <p:nvPr/>
        </p:nvSpPr>
        <p:spPr bwMode="auto">
          <a:xfrm>
            <a:off x="1187624" y="1124744"/>
            <a:ext cx="6335713" cy="523220"/>
          </a:xfrm>
          <a:prstGeom prst="rect">
            <a:avLst/>
          </a:prstGeom>
          <a:noFill/>
          <a:ln w="9525">
            <a:noFill/>
            <a:miter lim="800000"/>
            <a:headEnd/>
            <a:tailEnd/>
          </a:ln>
        </p:spPr>
        <p:txBody>
          <a:bodyPr>
            <a:spAutoFit/>
          </a:bodyPr>
          <a:lstStyle/>
          <a:p>
            <a:pPr marL="365125" indent="-365125">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施工文件管理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資訊化功能要項</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grpSp>
        <p:nvGrpSpPr>
          <p:cNvPr id="26" name="群組 25"/>
          <p:cNvGrpSpPr/>
          <p:nvPr/>
        </p:nvGrpSpPr>
        <p:grpSpPr>
          <a:xfrm>
            <a:off x="971600" y="3356992"/>
            <a:ext cx="6912768" cy="3312368"/>
            <a:chOff x="899592" y="3429000"/>
            <a:chExt cx="6912768" cy="3312368"/>
          </a:xfrm>
        </p:grpSpPr>
        <p:grpSp>
          <p:nvGrpSpPr>
            <p:cNvPr id="12" name="群組 11"/>
            <p:cNvGrpSpPr/>
            <p:nvPr/>
          </p:nvGrpSpPr>
          <p:grpSpPr>
            <a:xfrm>
              <a:off x="3419872" y="4725144"/>
              <a:ext cx="1723549" cy="1715998"/>
              <a:chOff x="3487237" y="4437112"/>
              <a:chExt cx="1723549" cy="1715998"/>
            </a:xfrm>
          </p:grpSpPr>
          <p:pic>
            <p:nvPicPr>
              <p:cNvPr id="8" name="圖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23752" y="4437112"/>
                <a:ext cx="1519669" cy="1080120"/>
              </a:xfrm>
              <a:prstGeom prst="rect">
                <a:avLst/>
              </a:prstGeom>
            </p:spPr>
          </p:pic>
          <p:sp>
            <p:nvSpPr>
              <p:cNvPr id="9" name="文字方塊 8"/>
              <p:cNvSpPr txBox="1"/>
              <p:nvPr/>
            </p:nvSpPr>
            <p:spPr>
              <a:xfrm>
                <a:off x="3487237" y="5445224"/>
                <a:ext cx="1723549" cy="707886"/>
              </a:xfrm>
              <a:prstGeom prst="rect">
                <a:avLst/>
              </a:prstGeom>
              <a:noFill/>
            </p:spPr>
            <p:txBody>
              <a:bodyPr wrap="none" rtlCol="0">
                <a:spAutoFit/>
              </a:bodyPr>
              <a:lstStyle/>
              <a:p>
                <a:pPr algn="ctr"/>
                <a:r>
                  <a:rPr lang="zh-TW" altLang="en-US" sz="2000" b="1" dirty="0" smtClean="0">
                    <a:solidFill>
                      <a:srgbClr val="FF0000"/>
                    </a:solidFill>
                    <a:latin typeface="微軟正黑體" pitchFamily="34" charset="-120"/>
                    <a:ea typeface="微軟正黑體" pitchFamily="34" charset="-120"/>
                  </a:rPr>
                  <a:t>資訊化</a:t>
                </a:r>
                <a:endParaRPr lang="en-US" altLang="zh-TW" sz="2000" b="1" dirty="0" smtClean="0">
                  <a:solidFill>
                    <a:srgbClr val="FF0000"/>
                  </a:solidFill>
                  <a:latin typeface="微軟正黑體" pitchFamily="34" charset="-120"/>
                  <a:ea typeface="微軟正黑體" pitchFamily="34" charset="-120"/>
                </a:endParaRPr>
              </a:p>
              <a:p>
                <a:r>
                  <a:rPr lang="zh-TW" altLang="en-US" sz="2000" b="1" dirty="0" smtClean="0">
                    <a:solidFill>
                      <a:srgbClr val="FF0000"/>
                    </a:solidFill>
                    <a:latin typeface="微軟正黑體" pitchFamily="34" charset="-120"/>
                    <a:ea typeface="微軟正黑體" pitchFamily="34" charset="-120"/>
                  </a:rPr>
                  <a:t>文件管理系統</a:t>
                </a:r>
                <a:endParaRPr lang="zh-TW" altLang="en-US" sz="2000" b="1" dirty="0">
                  <a:solidFill>
                    <a:srgbClr val="FF0000"/>
                  </a:solidFill>
                  <a:latin typeface="微軟正黑體" pitchFamily="34" charset="-120"/>
                  <a:ea typeface="微軟正黑體" pitchFamily="34" charset="-120"/>
                </a:endParaRPr>
              </a:p>
            </p:txBody>
          </p:sp>
        </p:grpSp>
        <p:grpSp>
          <p:nvGrpSpPr>
            <p:cNvPr id="20" name="群組 19"/>
            <p:cNvGrpSpPr/>
            <p:nvPr/>
          </p:nvGrpSpPr>
          <p:grpSpPr>
            <a:xfrm>
              <a:off x="4932040" y="5373216"/>
              <a:ext cx="2664296" cy="1368152"/>
              <a:chOff x="5004048" y="5489848"/>
              <a:chExt cx="2664296" cy="1368152"/>
            </a:xfrm>
          </p:grpSpPr>
          <p:sp>
            <p:nvSpPr>
              <p:cNvPr id="13" name="流程圖: 多重文件 12"/>
              <p:cNvSpPr/>
              <p:nvPr/>
            </p:nvSpPr>
            <p:spPr>
              <a:xfrm>
                <a:off x="5004048" y="5489848"/>
                <a:ext cx="2664296" cy="1368152"/>
              </a:xfrm>
              <a:prstGeom prst="flowChartMultidocument">
                <a:avLst/>
              </a:prstGeom>
              <a:solidFill>
                <a:srgbClr val="008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lnSpc>
                    <a:spcPts val="2000"/>
                  </a:lnSpc>
                  <a:buFont typeface="Arial" pitchFamily="34" charset="0"/>
                  <a:buChar char="•"/>
                  <a:defRPr/>
                </a:pPr>
                <a:endParaRPr lang="zh-TW" altLang="en-US" sz="1600" b="1" dirty="0" smtClean="0">
                  <a:solidFill>
                    <a:srgbClr val="727171">
                      <a:lumMod val="20000"/>
                      <a:lumOff val="80000"/>
                    </a:srgbClr>
                  </a:solidFill>
                  <a:latin typeface="微軟正黑體" pitchFamily="34" charset="-120"/>
                  <a:ea typeface="微軟正黑體" pitchFamily="34" charset="-120"/>
                </a:endParaRPr>
              </a:p>
            </p:txBody>
          </p:sp>
          <p:sp>
            <p:nvSpPr>
              <p:cNvPr id="14" name="文字方塊 13"/>
              <p:cNvSpPr txBox="1"/>
              <p:nvPr/>
            </p:nvSpPr>
            <p:spPr>
              <a:xfrm>
                <a:off x="5076056" y="5805264"/>
                <a:ext cx="2232248" cy="861774"/>
              </a:xfrm>
              <a:prstGeom prst="rect">
                <a:avLst/>
              </a:prstGeom>
              <a:noFill/>
            </p:spPr>
            <p:txBody>
              <a:bodyPr wrap="square" rtlCol="0">
                <a:spAutoFit/>
              </a:bodyPr>
              <a:lstStyle/>
              <a:p>
                <a:r>
                  <a:rPr lang="zh-TW" altLang="en-US" b="1" u="sng" dirty="0" smtClean="0">
                    <a:solidFill>
                      <a:schemeClr val="bg1"/>
                    </a:solidFill>
                    <a:latin typeface="微軟正黑體" pitchFamily="34" charset="-120"/>
                    <a:ea typeface="微軟正黑體" pitchFamily="34" charset="-120"/>
                  </a:rPr>
                  <a:t>管理報表</a:t>
                </a:r>
                <a:endParaRPr lang="en-US" altLang="zh-TW" b="1" u="sng" dirty="0" smtClean="0">
                  <a:solidFill>
                    <a:schemeClr val="bg1"/>
                  </a:solidFill>
                  <a:latin typeface="微軟正黑體" pitchFamily="34" charset="-120"/>
                  <a:ea typeface="微軟正黑體" pitchFamily="34" charset="-120"/>
                </a:endParaRPr>
              </a:p>
              <a:p>
                <a:r>
                  <a:rPr lang="zh-TW" altLang="en-US" sz="1600" dirty="0" smtClean="0">
                    <a:solidFill>
                      <a:schemeClr val="bg1"/>
                    </a:solidFill>
                    <a:latin typeface="微軟正黑體" pitchFamily="34" charset="-120"/>
                    <a:ea typeface="微軟正黑體" pitchFamily="34" charset="-120"/>
                  </a:rPr>
                  <a:t>以自動化方式每日產製最新報表</a:t>
                </a:r>
              </a:p>
            </p:txBody>
          </p:sp>
        </p:grpSp>
        <p:sp>
          <p:nvSpPr>
            <p:cNvPr id="16" name="圓角矩形 15"/>
            <p:cNvSpPr/>
            <p:nvPr/>
          </p:nvSpPr>
          <p:spPr>
            <a:xfrm>
              <a:off x="971600" y="4149080"/>
              <a:ext cx="2232248" cy="936104"/>
            </a:xfrm>
            <a:prstGeom prst="roundRect">
              <a:avLst/>
            </a:prstGeom>
            <a:solidFill>
              <a:srgbClr val="CCFFCC"/>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lnSpc>
                  <a:spcPts val="2000"/>
                </a:lnSpc>
                <a:defRPr/>
              </a:pPr>
              <a:r>
                <a:rPr lang="zh-TW" altLang="en-US" b="1" u="sng" dirty="0">
                  <a:solidFill>
                    <a:schemeClr val="bg2">
                      <a:lumMod val="50000"/>
                    </a:schemeClr>
                  </a:solidFill>
                  <a:latin typeface="微軟正黑體" pitchFamily="34" charset="-120"/>
                  <a:ea typeface="微軟正黑體" pitchFamily="34" charset="-120"/>
                </a:rPr>
                <a:t>控管程序標準化</a:t>
              </a:r>
              <a:endParaRPr lang="en-US" altLang="zh-TW" b="1" u="sng" dirty="0">
                <a:solidFill>
                  <a:schemeClr val="bg2">
                    <a:lumMod val="50000"/>
                  </a:schemeClr>
                </a:solidFill>
                <a:latin typeface="微軟正黑體" pitchFamily="34" charset="-120"/>
                <a:ea typeface="微軟正黑體" pitchFamily="34" charset="-120"/>
              </a:endParaRPr>
            </a:p>
            <a:p>
              <a:pPr defTabSz="457200">
                <a:lnSpc>
                  <a:spcPts val="2000"/>
                </a:lnSpc>
                <a:buFont typeface="Wingdings" pitchFamily="2" charset="2"/>
                <a:buChar char="u"/>
                <a:defRPr/>
              </a:pPr>
              <a:r>
                <a:rPr lang="zh-TW" altLang="en-US" sz="1600" b="1" dirty="0">
                  <a:solidFill>
                    <a:schemeClr val="bg2">
                      <a:lumMod val="50000"/>
                    </a:schemeClr>
                  </a:solidFill>
                  <a:latin typeface="微軟正黑體" pitchFamily="34" charset="-120"/>
                  <a:ea typeface="微軟正黑體" pitchFamily="34" charset="-120"/>
                </a:rPr>
                <a:t>制訂標準作業程序</a:t>
              </a:r>
              <a:endParaRPr lang="en-US" altLang="zh-TW" sz="1600" b="1" dirty="0">
                <a:solidFill>
                  <a:schemeClr val="bg2">
                    <a:lumMod val="50000"/>
                  </a:schemeClr>
                </a:solidFill>
                <a:latin typeface="微軟正黑體" pitchFamily="34" charset="-120"/>
                <a:ea typeface="微軟正黑體" pitchFamily="34" charset="-120"/>
              </a:endParaRPr>
            </a:p>
            <a:p>
              <a:pPr defTabSz="457200">
                <a:lnSpc>
                  <a:spcPts val="2000"/>
                </a:lnSpc>
                <a:buFont typeface="Wingdings" pitchFamily="2" charset="2"/>
                <a:buChar char="u"/>
                <a:defRPr/>
              </a:pPr>
              <a:r>
                <a:rPr lang="zh-TW" altLang="en-US" sz="1600" b="1" dirty="0">
                  <a:solidFill>
                    <a:schemeClr val="bg2">
                      <a:lumMod val="50000"/>
                    </a:schemeClr>
                  </a:solidFill>
                  <a:latin typeface="微軟正黑體" pitchFamily="34" charset="-120"/>
                  <a:ea typeface="微軟正黑體" pitchFamily="34" charset="-120"/>
                </a:rPr>
                <a:t>單一作業平台</a:t>
              </a:r>
              <a:endParaRPr lang="en-US" altLang="zh-TW" sz="1600" b="1" dirty="0">
                <a:solidFill>
                  <a:schemeClr val="bg2">
                    <a:lumMod val="50000"/>
                  </a:schemeClr>
                </a:solidFill>
                <a:latin typeface="微軟正黑體" pitchFamily="34" charset="-120"/>
                <a:ea typeface="微軟正黑體" pitchFamily="34" charset="-120"/>
              </a:endParaRPr>
            </a:p>
          </p:txBody>
        </p:sp>
        <p:sp>
          <p:nvSpPr>
            <p:cNvPr id="17" name="圓角矩形 16"/>
            <p:cNvSpPr/>
            <p:nvPr/>
          </p:nvSpPr>
          <p:spPr>
            <a:xfrm>
              <a:off x="3203848" y="3429000"/>
              <a:ext cx="2232248" cy="936104"/>
            </a:xfrm>
            <a:prstGeom prst="roundRect">
              <a:avLst/>
            </a:prstGeom>
            <a:solidFill>
              <a:srgbClr val="CCFF66"/>
            </a:solidFill>
            <a:effectLst>
              <a:innerShdw blurRad="139700" dist="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altLang="zh-TW" b="1" u="sng" dirty="0">
                  <a:solidFill>
                    <a:schemeClr val="bg2">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e-flow</a:t>
              </a:r>
              <a:r>
                <a:rPr lang="zh-TW" altLang="en-US" b="1" u="sng" dirty="0">
                  <a:solidFill>
                    <a:schemeClr val="bg2">
                      <a:lumMod val="50000"/>
                    </a:schemeClr>
                  </a:solidFill>
                  <a:effectLst>
                    <a:outerShdw blurRad="38100" dist="38100" dir="2700000" algn="tl">
                      <a:srgbClr val="000000">
                        <a:alpha val="43137"/>
                      </a:srgbClr>
                    </a:outerShdw>
                  </a:effectLst>
                  <a:latin typeface="微軟正黑體" pitchFamily="34" charset="-120"/>
                  <a:ea typeface="微軟正黑體" pitchFamily="34" charset="-120"/>
                </a:rPr>
                <a:t>監控</a:t>
              </a:r>
              <a:endParaRPr lang="en-US" altLang="zh-TW" b="1" u="sng" dirty="0">
                <a:solidFill>
                  <a:schemeClr val="bg2">
                    <a:lumMod val="50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defTabSz="457200">
                <a:defRPr/>
              </a:pPr>
              <a:r>
                <a:rPr lang="zh-TW" altLang="en-US" sz="1600" b="1" dirty="0">
                  <a:solidFill>
                    <a:schemeClr val="bg2">
                      <a:lumMod val="50000"/>
                    </a:schemeClr>
                  </a:solidFill>
                  <a:latin typeface="微軟正黑體" pitchFamily="34" charset="-120"/>
                  <a:ea typeface="微軟正黑體" pitchFamily="34" charset="-120"/>
                </a:rPr>
                <a:t>以電子</a:t>
              </a:r>
              <a:r>
                <a:rPr lang="zh-TW" altLang="en-US" sz="1600" b="1" dirty="0" smtClean="0">
                  <a:solidFill>
                    <a:schemeClr val="bg2">
                      <a:lumMod val="50000"/>
                    </a:schemeClr>
                  </a:solidFill>
                  <a:latin typeface="微軟正黑體" pitchFamily="34" charset="-120"/>
                  <a:ea typeface="微軟正黑體" pitchFamily="34" charset="-120"/>
                </a:rPr>
                <a:t>化程序</a:t>
              </a:r>
              <a:r>
                <a:rPr lang="zh-TW" altLang="en-US" sz="1600" b="1" dirty="0">
                  <a:solidFill>
                    <a:schemeClr val="bg2">
                      <a:lumMod val="50000"/>
                    </a:schemeClr>
                  </a:solidFill>
                  <a:latin typeface="微軟正黑體" pitchFamily="34" charset="-120"/>
                  <a:ea typeface="微軟正黑體" pitchFamily="34" charset="-120"/>
                </a:rPr>
                <a:t>監控作業</a:t>
              </a:r>
              <a:r>
                <a:rPr lang="zh-TW" altLang="en-US" sz="1600" b="1" dirty="0" smtClean="0">
                  <a:solidFill>
                    <a:schemeClr val="bg2">
                      <a:lumMod val="50000"/>
                    </a:schemeClr>
                  </a:solidFill>
                  <a:latin typeface="微軟正黑體" pitchFamily="34" charset="-120"/>
                  <a:ea typeface="微軟正黑體" pitchFamily="34" charset="-120"/>
                </a:rPr>
                <a:t>狀況</a:t>
              </a:r>
              <a:endParaRPr lang="zh-TW" altLang="en-US" sz="1600" b="1" dirty="0">
                <a:solidFill>
                  <a:schemeClr val="bg2">
                    <a:lumMod val="50000"/>
                  </a:schemeClr>
                </a:solidFill>
                <a:latin typeface="微軟正黑體" pitchFamily="34" charset="-120"/>
                <a:ea typeface="微軟正黑體" pitchFamily="34" charset="-120"/>
              </a:endParaRPr>
            </a:p>
          </p:txBody>
        </p:sp>
        <p:sp>
          <p:nvSpPr>
            <p:cNvPr id="18" name="圓角矩形 17"/>
            <p:cNvSpPr/>
            <p:nvPr/>
          </p:nvSpPr>
          <p:spPr>
            <a:xfrm>
              <a:off x="5436096" y="4149080"/>
              <a:ext cx="2376264" cy="1007368"/>
            </a:xfrm>
            <a:prstGeom prst="roundRect">
              <a:avLst/>
            </a:prstGeom>
            <a:solidFill>
              <a:srgbClr val="00B050"/>
            </a:solidFill>
            <a:effectLst>
              <a:innerShdw blurRad="139700" dist="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zh-TW" altLang="en-US" b="1" u="sng" dirty="0">
                  <a:solidFill>
                    <a:srgbClr val="727171">
                      <a:lumMod val="20000"/>
                      <a:lumOff val="80000"/>
                    </a:srgbClr>
                  </a:solidFill>
                  <a:effectLst>
                    <a:outerShdw blurRad="38100" dist="38100" dir="2700000" algn="tl">
                      <a:srgbClr val="000000">
                        <a:alpha val="43137"/>
                      </a:srgbClr>
                    </a:outerShdw>
                  </a:effectLst>
                  <a:latin typeface="微軟正黑體" pitchFamily="34" charset="-120"/>
                  <a:ea typeface="微軟正黑體" pitchFamily="34" charset="-120"/>
                </a:rPr>
                <a:t>資訊發布</a:t>
              </a:r>
              <a:endParaRPr lang="en-US" altLang="zh-TW" b="1" u="sng" dirty="0">
                <a:solidFill>
                  <a:srgbClr val="727171">
                    <a:lumMod val="20000"/>
                    <a:lumOff val="80000"/>
                  </a:srgbClr>
                </a:solidFill>
                <a:effectLst>
                  <a:outerShdw blurRad="38100" dist="38100" dir="2700000" algn="tl">
                    <a:srgbClr val="000000">
                      <a:alpha val="43137"/>
                    </a:srgbClr>
                  </a:outerShdw>
                </a:effectLst>
                <a:latin typeface="微軟正黑體" pitchFamily="34" charset="-120"/>
                <a:ea typeface="微軟正黑體" pitchFamily="34" charset="-120"/>
              </a:endParaRPr>
            </a:p>
            <a:p>
              <a:pPr defTabSz="457200">
                <a:defRPr/>
              </a:pPr>
              <a:r>
                <a:rPr lang="zh-TW" altLang="en-US" sz="1600" b="1" dirty="0">
                  <a:solidFill>
                    <a:srgbClr val="727171">
                      <a:lumMod val="20000"/>
                      <a:lumOff val="80000"/>
                    </a:srgbClr>
                  </a:solidFill>
                  <a:latin typeface="微軟正黑體" pitchFamily="34" charset="-120"/>
                  <a:ea typeface="微軟正黑體" pitchFamily="34" charset="-120"/>
                </a:rPr>
                <a:t>以電子化流程主動</a:t>
              </a:r>
              <a:r>
                <a:rPr lang="zh-TW" altLang="en-US" sz="1600" b="1" dirty="0" smtClean="0">
                  <a:solidFill>
                    <a:srgbClr val="727171">
                      <a:lumMod val="20000"/>
                      <a:lumOff val="80000"/>
                    </a:srgbClr>
                  </a:solidFill>
                  <a:latin typeface="微軟正黑體" pitchFamily="34" charset="-120"/>
                  <a:ea typeface="微軟正黑體" pitchFamily="34" charset="-120"/>
                </a:rPr>
                <a:t>通知相關人員</a:t>
              </a:r>
              <a:endParaRPr lang="en-US" altLang="zh-TW" sz="1600" b="1" dirty="0">
                <a:solidFill>
                  <a:srgbClr val="727171">
                    <a:lumMod val="20000"/>
                    <a:lumOff val="80000"/>
                  </a:srgbClr>
                </a:solidFill>
                <a:latin typeface="微軟正黑體" pitchFamily="34" charset="-120"/>
                <a:ea typeface="微軟正黑體" pitchFamily="34" charset="-120"/>
              </a:endParaRPr>
            </a:p>
          </p:txBody>
        </p:sp>
        <p:grpSp>
          <p:nvGrpSpPr>
            <p:cNvPr id="23" name="群組 22"/>
            <p:cNvGrpSpPr/>
            <p:nvPr/>
          </p:nvGrpSpPr>
          <p:grpSpPr>
            <a:xfrm>
              <a:off x="899592" y="5301208"/>
              <a:ext cx="2736304" cy="1368152"/>
              <a:chOff x="5076056" y="5489848"/>
              <a:chExt cx="2736304" cy="1368152"/>
            </a:xfrm>
          </p:grpSpPr>
          <p:sp>
            <p:nvSpPr>
              <p:cNvPr id="24" name="流程圖: 多重文件 23"/>
              <p:cNvSpPr/>
              <p:nvPr/>
            </p:nvSpPr>
            <p:spPr>
              <a:xfrm>
                <a:off x="5148064" y="5489848"/>
                <a:ext cx="2664296" cy="1368152"/>
              </a:xfrm>
              <a:prstGeom prst="flowChartMultidocument">
                <a:avLst/>
              </a:prstGeom>
              <a:solidFill>
                <a:srgbClr val="6699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lnSpc>
                    <a:spcPts val="2000"/>
                  </a:lnSpc>
                  <a:buFont typeface="Arial" pitchFamily="34" charset="0"/>
                  <a:buChar char="•"/>
                  <a:defRPr/>
                </a:pPr>
                <a:endParaRPr lang="zh-TW" altLang="en-US" sz="1600" b="1" dirty="0" smtClean="0">
                  <a:solidFill>
                    <a:srgbClr val="727171">
                      <a:lumMod val="20000"/>
                      <a:lumOff val="80000"/>
                    </a:srgbClr>
                  </a:solidFill>
                  <a:latin typeface="微軟正黑體" pitchFamily="34" charset="-120"/>
                  <a:ea typeface="微軟正黑體" pitchFamily="34" charset="-120"/>
                </a:endParaRPr>
              </a:p>
            </p:txBody>
          </p:sp>
          <p:sp>
            <p:nvSpPr>
              <p:cNvPr id="25" name="文字方塊 24"/>
              <p:cNvSpPr txBox="1"/>
              <p:nvPr/>
            </p:nvSpPr>
            <p:spPr>
              <a:xfrm>
                <a:off x="5076056" y="5805264"/>
                <a:ext cx="2232248" cy="861774"/>
              </a:xfrm>
              <a:prstGeom prst="rect">
                <a:avLst/>
              </a:prstGeom>
              <a:noFill/>
            </p:spPr>
            <p:txBody>
              <a:bodyPr wrap="square" rtlCol="0">
                <a:spAutoFit/>
              </a:bodyPr>
              <a:lstStyle/>
              <a:p>
                <a:pPr defTabSz="457200">
                  <a:defRPr/>
                </a:pPr>
                <a:r>
                  <a:rPr lang="zh-TW" altLang="en-US" b="1" u="sng" dirty="0" smtClean="0">
                    <a:solidFill>
                      <a:srgbClr val="727171">
                        <a:lumMod val="20000"/>
                        <a:lumOff val="80000"/>
                      </a:srgbClr>
                    </a:solidFill>
                    <a:latin typeface="微軟正黑體" pitchFamily="34" charset="-120"/>
                    <a:ea typeface="微軟正黑體" pitchFamily="34" charset="-120"/>
                  </a:rPr>
                  <a:t>文件歸檔</a:t>
                </a:r>
                <a:endParaRPr lang="en-US" altLang="zh-TW" b="1" u="sng" dirty="0" smtClean="0">
                  <a:solidFill>
                    <a:srgbClr val="727171">
                      <a:lumMod val="20000"/>
                      <a:lumOff val="80000"/>
                    </a:srgbClr>
                  </a:solidFill>
                  <a:latin typeface="微軟正黑體" pitchFamily="34" charset="-120"/>
                  <a:ea typeface="微軟正黑體" pitchFamily="34" charset="-120"/>
                </a:endParaRPr>
              </a:p>
              <a:p>
                <a:pPr defTabSz="457200">
                  <a:buClr>
                    <a:schemeClr val="bg1"/>
                  </a:buClr>
                  <a:defRPr/>
                </a:pPr>
                <a:r>
                  <a:rPr lang="zh-TW" altLang="en-US" sz="1600" b="1" dirty="0" smtClean="0">
                    <a:solidFill>
                      <a:srgbClr val="727171">
                        <a:lumMod val="20000"/>
                        <a:lumOff val="80000"/>
                      </a:srgbClr>
                    </a:solidFill>
                    <a:latin typeface="微軟正黑體" pitchFamily="34" charset="-120"/>
                    <a:ea typeface="微軟正黑體" pitchFamily="34" charset="-120"/>
                  </a:rPr>
                  <a:t>以電子化架構存放於雲端伺服器</a:t>
                </a:r>
                <a:endParaRPr lang="en-US" altLang="zh-TW" sz="1600" b="1" dirty="0">
                  <a:solidFill>
                    <a:srgbClr val="727171">
                      <a:lumMod val="20000"/>
                      <a:lumOff val="80000"/>
                    </a:srgbClr>
                  </a:solidFill>
                  <a:latin typeface="微軟正黑體" pitchFamily="34" charset="-120"/>
                  <a:ea typeface="微軟正黑體" pitchFamily="34" charset="-120"/>
                </a:endParaRPr>
              </a:p>
            </p:txBody>
          </p:sp>
        </p:grpSp>
      </p:grpSp>
      <p:sp>
        <p:nvSpPr>
          <p:cNvPr id="28" name="向右箭號 27"/>
          <p:cNvSpPr/>
          <p:nvPr/>
        </p:nvSpPr>
        <p:spPr>
          <a:xfrm>
            <a:off x="4716016" y="5373216"/>
            <a:ext cx="288032" cy="360040"/>
          </a:xfrm>
          <a:prstGeom prst="rightArrow">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向右箭號 30"/>
          <p:cNvSpPr/>
          <p:nvPr/>
        </p:nvSpPr>
        <p:spPr>
          <a:xfrm>
            <a:off x="5004048" y="4725144"/>
            <a:ext cx="288032" cy="360040"/>
          </a:xfrm>
          <a:prstGeom prst="rightArrow">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向上箭號 31"/>
          <p:cNvSpPr/>
          <p:nvPr/>
        </p:nvSpPr>
        <p:spPr>
          <a:xfrm>
            <a:off x="4139952" y="4293096"/>
            <a:ext cx="432048" cy="288032"/>
          </a:xfrm>
          <a:prstGeom prst="upArrow">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向左箭號 32"/>
          <p:cNvSpPr/>
          <p:nvPr/>
        </p:nvSpPr>
        <p:spPr>
          <a:xfrm>
            <a:off x="3707904" y="5373216"/>
            <a:ext cx="288032" cy="360040"/>
          </a:xfrm>
          <a:prstGeom prst="leftArrow">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向左箭號 33"/>
          <p:cNvSpPr/>
          <p:nvPr/>
        </p:nvSpPr>
        <p:spPr>
          <a:xfrm>
            <a:off x="3419872" y="4725144"/>
            <a:ext cx="360040" cy="360040"/>
          </a:xfrm>
          <a:prstGeom prst="leftArrow">
            <a:avLst/>
          </a:prstGeom>
          <a:solidFill>
            <a:srgbClr val="C0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2" cstate="email"/>
          <a:srcRect/>
          <a:stretch>
            <a:fillRect/>
          </a:stretch>
        </p:blipFill>
        <p:spPr bwMode="auto">
          <a:xfrm>
            <a:off x="119811" y="2996952"/>
            <a:ext cx="4884237" cy="3816424"/>
          </a:xfrm>
          <a:prstGeom prst="rect">
            <a:avLst/>
          </a:prstGeom>
          <a:noFill/>
          <a:ln w="9525">
            <a:noFill/>
            <a:miter lim="800000"/>
            <a:headEnd/>
            <a:tailEnd/>
          </a:ln>
          <a:effectLst/>
        </p:spPr>
      </p:pic>
      <p:sp>
        <p:nvSpPr>
          <p:cNvPr id="2" name="矩形 1"/>
          <p:cNvSpPr/>
          <p:nvPr/>
        </p:nvSpPr>
        <p:spPr>
          <a:xfrm>
            <a:off x="5076056" y="3284984"/>
            <a:ext cx="3827297" cy="2616101"/>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l"/>
            </a:pPr>
            <a:r>
              <a:rPr lang="en-US" altLang="zh-TW" sz="1600" b="1" dirty="0">
                <a:solidFill>
                  <a:schemeClr val="tx1">
                    <a:lumMod val="95000"/>
                    <a:lumOff val="5000"/>
                  </a:schemeClr>
                </a:solidFill>
                <a:latin typeface="+mj-lt"/>
              </a:rPr>
              <a:t>TDC  Single Platform uses Smart Plant </a:t>
            </a:r>
            <a:r>
              <a:rPr lang="en-US" altLang="zh-TW" sz="1600" b="1" dirty="0" smtClean="0">
                <a:solidFill>
                  <a:schemeClr val="tx1">
                    <a:lumMod val="95000"/>
                    <a:lumOff val="5000"/>
                  </a:schemeClr>
                </a:solidFill>
                <a:latin typeface="+mj-lt"/>
              </a:rPr>
              <a:t>Foundation for Document Management and Control.</a:t>
            </a:r>
          </a:p>
          <a:p>
            <a:pPr marL="285750" indent="-285750">
              <a:spcBef>
                <a:spcPts val="600"/>
              </a:spcBef>
              <a:spcAft>
                <a:spcPts val="600"/>
              </a:spcAft>
              <a:buFont typeface="Wingdings" panose="05000000000000000000" pitchFamily="2" charset="2"/>
              <a:buChar char="l"/>
            </a:pPr>
            <a:r>
              <a:rPr lang="en-US" altLang="zh-TW" sz="1600" b="1" dirty="0" smtClean="0">
                <a:solidFill>
                  <a:schemeClr val="tx1">
                    <a:lumMod val="95000"/>
                    <a:lumOff val="5000"/>
                  </a:schemeClr>
                </a:solidFill>
                <a:latin typeface="+mj-lt"/>
              </a:rPr>
              <a:t>SPF </a:t>
            </a:r>
            <a:r>
              <a:rPr lang="en-US" altLang="zh-TW" sz="1600" b="1" dirty="0">
                <a:solidFill>
                  <a:schemeClr val="tx1">
                    <a:lumMod val="95000"/>
                    <a:lumOff val="5000"/>
                  </a:schemeClr>
                </a:solidFill>
                <a:latin typeface="+mj-lt"/>
              </a:rPr>
              <a:t>provides a single web based platform to allow </a:t>
            </a:r>
            <a:r>
              <a:rPr lang="en-US" altLang="zh-TW" sz="1600" b="1" dirty="0" smtClean="0">
                <a:solidFill>
                  <a:schemeClr val="tx1">
                    <a:lumMod val="95000"/>
                    <a:lumOff val="5000"/>
                  </a:schemeClr>
                </a:solidFill>
                <a:latin typeface="+mj-lt"/>
              </a:rPr>
              <a:t>Project </a:t>
            </a:r>
            <a:r>
              <a:rPr lang="en-US" altLang="zh-TW" sz="1600" b="1" dirty="0">
                <a:solidFill>
                  <a:schemeClr val="tx1">
                    <a:lumMod val="95000"/>
                    <a:lumOff val="5000"/>
                  </a:schemeClr>
                </a:solidFill>
                <a:latin typeface="+mj-lt"/>
              </a:rPr>
              <a:t>to </a:t>
            </a:r>
            <a:r>
              <a:rPr lang="en-US" altLang="zh-TW" sz="1600" b="1" dirty="0" smtClean="0">
                <a:solidFill>
                  <a:schemeClr val="tx1">
                    <a:lumMod val="95000"/>
                    <a:lumOff val="5000"/>
                  </a:schemeClr>
                </a:solidFill>
                <a:latin typeface="+mj-lt"/>
              </a:rPr>
              <a:t>manage documents. </a:t>
            </a:r>
          </a:p>
          <a:p>
            <a:pPr marL="285750" indent="-285750">
              <a:spcBef>
                <a:spcPts val="600"/>
              </a:spcBef>
              <a:spcAft>
                <a:spcPts val="600"/>
              </a:spcAft>
              <a:buFont typeface="Wingdings" panose="05000000000000000000" pitchFamily="2" charset="2"/>
              <a:buChar char="l"/>
            </a:pPr>
            <a:r>
              <a:rPr lang="en-US" altLang="zh-TW" sz="1600" b="1" dirty="0" smtClean="0">
                <a:solidFill>
                  <a:schemeClr val="tx1">
                    <a:lumMod val="95000"/>
                    <a:lumOff val="5000"/>
                  </a:schemeClr>
                </a:solidFill>
                <a:latin typeface="+mj-lt"/>
              </a:rPr>
              <a:t>Users </a:t>
            </a:r>
            <a:r>
              <a:rPr lang="en-US" altLang="zh-TW" sz="1600" b="1" dirty="0">
                <a:solidFill>
                  <a:schemeClr val="tx1">
                    <a:lumMod val="95000"/>
                    <a:lumOff val="5000"/>
                  </a:schemeClr>
                </a:solidFill>
                <a:latin typeface="+mj-lt"/>
              </a:rPr>
              <a:t>can always get the real time </a:t>
            </a:r>
            <a:r>
              <a:rPr lang="en-US" altLang="zh-TW" sz="1600" b="1" dirty="0" smtClean="0">
                <a:solidFill>
                  <a:schemeClr val="tx1">
                    <a:lumMod val="95000"/>
                    <a:lumOff val="5000"/>
                  </a:schemeClr>
                </a:solidFill>
                <a:latin typeface="+mj-lt"/>
              </a:rPr>
              <a:t>document </a:t>
            </a:r>
            <a:r>
              <a:rPr lang="en-US" altLang="zh-TW" sz="1600" b="1" dirty="0">
                <a:solidFill>
                  <a:schemeClr val="tx1">
                    <a:lumMod val="95000"/>
                    <a:lumOff val="5000"/>
                  </a:schemeClr>
                </a:solidFill>
                <a:latin typeface="+mj-lt"/>
              </a:rPr>
              <a:t>status from this system and maintain data </a:t>
            </a:r>
            <a:r>
              <a:rPr lang="en-US" altLang="zh-TW" sz="1600" b="1" dirty="0" smtClean="0">
                <a:solidFill>
                  <a:schemeClr val="tx1">
                    <a:lumMod val="95000"/>
                    <a:lumOff val="5000"/>
                  </a:schemeClr>
                </a:solidFill>
                <a:latin typeface="+mj-lt"/>
              </a:rPr>
              <a:t>consistently</a:t>
            </a:r>
            <a:r>
              <a:rPr lang="en-US" altLang="zh-TW" sz="1600" b="1" dirty="0">
                <a:solidFill>
                  <a:schemeClr val="tx1">
                    <a:lumMod val="95000"/>
                    <a:lumOff val="5000"/>
                  </a:schemeClr>
                </a:solidFill>
                <a:latin typeface="+mj-lt"/>
              </a:rPr>
              <a:t>.</a:t>
            </a:r>
          </a:p>
        </p:txBody>
      </p:sp>
      <p:sp>
        <p:nvSpPr>
          <p:cNvPr id="6" name="五邊形 5"/>
          <p:cNvSpPr/>
          <p:nvPr/>
        </p:nvSpPr>
        <p:spPr>
          <a:xfrm rot="10800000">
            <a:off x="3779911" y="3140968"/>
            <a:ext cx="5123441" cy="2880320"/>
          </a:xfrm>
          <a:prstGeom prst="homePlate">
            <a:avLst/>
          </a:prstGeom>
          <a:gradFill>
            <a:gsLst>
              <a:gs pos="0">
                <a:schemeClr val="accent1">
                  <a:alpha val="31000"/>
                  <a:lumMod val="49000"/>
                  <a:lumOff val="51000"/>
                </a:schemeClr>
              </a:gs>
              <a:gs pos="100000">
                <a:srgbClr val="FFFFFF">
                  <a:alpha val="12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t>0</a:t>
            </a:r>
            <a:endParaRPr lang="zh-TW" altLang="en-US" dirty="0"/>
          </a:p>
        </p:txBody>
      </p:sp>
      <p:sp>
        <p:nvSpPr>
          <p:cNvPr id="23"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文字方塊 5"/>
          <p:cNvSpPr txBox="1">
            <a:spLocks noChangeArrowheads="1"/>
          </p:cNvSpPr>
          <p:nvPr/>
        </p:nvSpPr>
        <p:spPr bwMode="auto">
          <a:xfrm>
            <a:off x="1547664" y="1628800"/>
            <a:ext cx="6840760" cy="1605568"/>
          </a:xfrm>
          <a:prstGeom prst="rect">
            <a:avLst/>
          </a:prstGeom>
          <a:noFill/>
          <a:ln w="9525">
            <a:noFill/>
            <a:miter lim="800000"/>
            <a:headEnd/>
            <a:tailEnd/>
          </a:ln>
        </p:spPr>
        <p:txBody>
          <a:bodyPr wrap="square">
            <a:spAutoFit/>
          </a:bodyPr>
          <a:lstStyle/>
          <a:p>
            <a:pPr marL="174625" indent="-174625">
              <a:lnSpc>
                <a:spcPts val="2000"/>
              </a:lnSpc>
              <a:spcBef>
                <a:spcPts val="6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按工程特性完善規劃分件分類儲存架構</a:t>
            </a:r>
            <a:endParaRPr lang="en-US" altLang="zh-TW" b="1" dirty="0" smtClean="0">
              <a:solidFill>
                <a:srgbClr val="002060"/>
              </a:solidFill>
              <a:latin typeface="微軟正黑體" pitchFamily="34" charset="-120"/>
              <a:ea typeface="微軟正黑體" pitchFamily="34" charset="-120"/>
            </a:endParaRPr>
          </a:p>
          <a:p>
            <a:pPr marL="174625" indent="7938">
              <a:lnSpc>
                <a:spcPts val="2000"/>
              </a:lnSpc>
              <a:spcBef>
                <a:spcPts val="0"/>
              </a:spcBef>
            </a:pP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按工程移交文件規劃</a:t>
            </a:r>
            <a:r>
              <a:rPr lang="en-US" altLang="zh-TW" b="1" dirty="0" smtClean="0">
                <a:solidFill>
                  <a:srgbClr val="002060"/>
                </a:solidFill>
                <a:latin typeface="微軟正黑體" pitchFamily="34" charset="-120"/>
                <a:ea typeface="微軟正黑體" pitchFamily="34" charset="-120"/>
              </a:rPr>
              <a:t>)</a:t>
            </a:r>
          </a:p>
          <a:p>
            <a:pPr marL="174625" indent="-174625">
              <a:lnSpc>
                <a:spcPts val="2000"/>
              </a:lnSpc>
              <a:spcBef>
                <a:spcPts val="6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設定文件流覽儲存權限</a:t>
            </a:r>
            <a:endParaRPr lang="en-US" altLang="zh-TW" b="1" dirty="0" smtClean="0">
              <a:solidFill>
                <a:srgbClr val="002060"/>
              </a:solidFill>
              <a:latin typeface="微軟正黑體" pitchFamily="34" charset="-120"/>
              <a:ea typeface="微軟正黑體" pitchFamily="34" charset="-120"/>
            </a:endParaRPr>
          </a:p>
          <a:p>
            <a:pPr marL="174625" indent="-174625">
              <a:lnSpc>
                <a:spcPts val="2000"/>
              </a:lnSpc>
              <a:spcBef>
                <a:spcPts val="600"/>
              </a:spcBef>
              <a:buFont typeface="Wingdings" pitchFamily="2" charset="2"/>
              <a:buChar char="p"/>
            </a:pPr>
            <a:r>
              <a:rPr lang="zh-TW" altLang="en-US" b="1" dirty="0" smtClean="0">
                <a:solidFill>
                  <a:srgbClr val="002060"/>
                </a:solidFill>
                <a:latin typeface="微軟正黑體" pitchFamily="34" charset="-120"/>
                <a:ea typeface="微軟正黑體" pitchFamily="34" charset="-120"/>
              </a:rPr>
              <a:t>指派專人管控</a:t>
            </a:r>
            <a:r>
              <a:rPr lang="en-US" altLang="zh-TW" b="1" dirty="0" smtClean="0">
                <a:solidFill>
                  <a:srgbClr val="002060"/>
                </a:solidFill>
                <a:latin typeface="微軟正黑體" pitchFamily="34" charset="-120"/>
                <a:ea typeface="微軟正黑體" pitchFamily="34" charset="-120"/>
              </a:rPr>
              <a:t>(</a:t>
            </a:r>
            <a:r>
              <a:rPr lang="zh-TW" altLang="en-US" b="1" dirty="0" smtClean="0">
                <a:solidFill>
                  <a:srgbClr val="002060"/>
                </a:solidFill>
                <a:latin typeface="微軟正黑體" pitchFamily="34" charset="-120"/>
                <a:ea typeface="微軟正黑體" pitchFamily="34" charset="-120"/>
              </a:rPr>
              <a:t>權限設定</a:t>
            </a:r>
            <a:r>
              <a:rPr lang="en-US" altLang="zh-TW" b="1" dirty="0" smtClean="0">
                <a:solidFill>
                  <a:srgbClr val="002060"/>
                </a:solidFill>
                <a:latin typeface="微軟正黑體" pitchFamily="34" charset="-120"/>
                <a:ea typeface="微軟正黑體" pitchFamily="34" charset="-120"/>
              </a:rPr>
              <a:t>)</a:t>
            </a:r>
          </a:p>
          <a:p>
            <a:pPr marL="174625" indent="-174625">
              <a:lnSpc>
                <a:spcPts val="2000"/>
              </a:lnSpc>
              <a:spcBef>
                <a:spcPts val="600"/>
              </a:spcBef>
              <a:buFont typeface="Wingdings" pitchFamily="2" charset="2"/>
              <a:buChar char="p"/>
            </a:pPr>
            <a:r>
              <a:rPr lang="en-US" altLang="zh-TW" b="1" dirty="0" smtClean="0">
                <a:solidFill>
                  <a:srgbClr val="002060"/>
                </a:solidFill>
                <a:latin typeface="微軟正黑體" pitchFamily="34" charset="-120"/>
                <a:ea typeface="微軟正黑體" pitchFamily="34" charset="-120"/>
              </a:rPr>
              <a:t>……….</a:t>
            </a:r>
            <a:endParaRPr lang="zh-TW" altLang="en-US" b="1" dirty="0" smtClean="0">
              <a:solidFill>
                <a:srgbClr val="002060"/>
              </a:solidFill>
              <a:latin typeface="微軟正黑體" pitchFamily="34" charset="-120"/>
              <a:ea typeface="微軟正黑體" pitchFamily="34" charset="-120"/>
            </a:endParaRPr>
          </a:p>
        </p:txBody>
      </p:sp>
      <p:sp>
        <p:nvSpPr>
          <p:cNvPr id="12"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3" name="文字方塊 5"/>
          <p:cNvSpPr txBox="1">
            <a:spLocks noChangeArrowheads="1"/>
          </p:cNvSpPr>
          <p:nvPr/>
        </p:nvSpPr>
        <p:spPr bwMode="auto">
          <a:xfrm>
            <a:off x="1259632"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施工文件管理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資訊系統規劃</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Tree>
    <p:extLst>
      <p:ext uri="{BB962C8B-B14F-4D97-AF65-F5344CB8AC3E}">
        <p14:creationId xmlns="" xmlns:p14="http://schemas.microsoft.com/office/powerpoint/2010/main" val="2437069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67136" y="1700808"/>
            <a:ext cx="7237312" cy="1971822"/>
          </a:xfrm>
          <a:prstGeom prst="rect">
            <a:avLst/>
          </a:prstGeom>
        </p:spPr>
        <p:txBody>
          <a:bodyPr wrap="square">
            <a:spAutoFit/>
          </a:bodyPr>
          <a:lstStyle/>
          <a:p>
            <a:pPr marL="285750" indent="-200025">
              <a:lnSpc>
                <a:spcPct val="110000"/>
              </a:lnSpc>
              <a:spcBef>
                <a:spcPts val="200"/>
              </a:spcBef>
              <a:buSzPct val="70000"/>
              <a:buFont typeface="Wingdings" pitchFamily="2" charset="2"/>
              <a:buChar char="l"/>
            </a:pPr>
            <a:r>
              <a:rPr lang="zh-TW" altLang="en-US" dirty="0">
                <a:latin typeface="微軟正黑體" pitchFamily="34" charset="-120"/>
                <a:ea typeface="微軟正黑體" pitchFamily="34" charset="-120"/>
              </a:rPr>
              <a:t>於</a:t>
            </a:r>
            <a:r>
              <a:rPr lang="zh-TW" altLang="en-US" dirty="0" smtClean="0">
                <a:latin typeface="微軟正黑體" pitchFamily="34" charset="-120"/>
                <a:ea typeface="微軟正黑體" pitchFamily="34" charset="-120"/>
              </a:rPr>
              <a:t>專案前期即依據合約規範及業主要求，</a:t>
            </a:r>
            <a:r>
              <a:rPr lang="zh-TW" altLang="en-US" b="1" dirty="0" smtClean="0">
                <a:latin typeface="微軟正黑體" pitchFamily="34" charset="-120"/>
                <a:ea typeface="微軟正黑體" pitchFamily="34" charset="-120"/>
              </a:rPr>
              <a:t>辨識須提交</a:t>
            </a:r>
            <a:r>
              <a:rPr lang="zh-TW" altLang="en-US" b="1" dirty="0">
                <a:latin typeface="微軟正黑體" pitchFamily="34" charset="-120"/>
                <a:ea typeface="微軟正黑體" pitchFamily="34" charset="-120"/>
              </a:rPr>
              <a:t>業主的品質驗證相關</a:t>
            </a:r>
            <a:r>
              <a:rPr lang="zh-TW" altLang="en-US" b="1" dirty="0" smtClean="0">
                <a:latin typeface="微軟正黑體" pitchFamily="34" charset="-120"/>
                <a:ea typeface="微軟正黑體" pitchFamily="34" charset="-120"/>
              </a:rPr>
              <a:t>文件，並依其性質予以分類</a:t>
            </a:r>
            <a:endParaRPr lang="en-US" altLang="zh-TW" b="1" dirty="0" smtClean="0">
              <a:latin typeface="微軟正黑體" pitchFamily="34" charset="-120"/>
              <a:ea typeface="微軟正黑體" pitchFamily="34" charset="-120"/>
            </a:endParaRPr>
          </a:p>
          <a:p>
            <a:pPr marL="285750" indent="-200025">
              <a:lnSpc>
                <a:spcPct val="110000"/>
              </a:lnSpc>
              <a:spcBef>
                <a:spcPts val="200"/>
              </a:spcBef>
              <a:buSzPct val="70000"/>
              <a:buFont typeface="Wingdings" pitchFamily="2" charset="2"/>
              <a:buChar char="l"/>
            </a:pPr>
            <a:r>
              <a:rPr lang="zh-TW" altLang="en-US" b="1" dirty="0" smtClean="0">
                <a:latin typeface="微軟正黑體" pitchFamily="34" charset="-120"/>
                <a:ea typeface="微軟正黑體" pitchFamily="34" charset="-120"/>
              </a:rPr>
              <a:t>建立</a:t>
            </a:r>
            <a:r>
              <a:rPr lang="zh-TW" altLang="en-US" b="1" dirty="0">
                <a:latin typeface="微軟正黑體" pitchFamily="34" charset="-120"/>
                <a:ea typeface="微軟正黑體" pitchFamily="34" charset="-120"/>
              </a:rPr>
              <a:t>品質驗證相關文件移交管</a:t>
            </a:r>
            <a:r>
              <a:rPr lang="zh-TW" altLang="en-US" b="1" dirty="0" smtClean="0">
                <a:latin typeface="微軟正黑體" pitchFamily="34" charset="-120"/>
                <a:ea typeface="微軟正黑體" pitchFamily="34" charset="-120"/>
              </a:rPr>
              <a:t>控系統</a:t>
            </a:r>
            <a:r>
              <a:rPr lang="zh-TW" altLang="en-US" dirty="0" smtClean="0">
                <a:latin typeface="微軟正黑體" pitchFamily="34" charset="-120"/>
                <a:ea typeface="微軟正黑體" pitchFamily="34" charset="-120"/>
              </a:rPr>
              <a:t>，依據分類結果建置資料夾</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存放抽屜</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專案個執行階段即時存放相關文件及記錄</a:t>
            </a:r>
            <a:endParaRPr lang="en-US" altLang="zh-TW" b="1" dirty="0" smtClean="0">
              <a:latin typeface="微軟正黑體" pitchFamily="34" charset="-120"/>
              <a:ea typeface="微軟正黑體" pitchFamily="34" charset="-120"/>
            </a:endParaRPr>
          </a:p>
          <a:p>
            <a:pPr marL="285750" indent="-200025">
              <a:lnSpc>
                <a:spcPct val="110000"/>
              </a:lnSpc>
              <a:spcBef>
                <a:spcPts val="200"/>
              </a:spcBef>
              <a:buSzPct val="70000"/>
              <a:buFont typeface="Wingdings" pitchFamily="2" charset="2"/>
              <a:buChar char="l"/>
            </a:pPr>
            <a:r>
              <a:rPr lang="zh-TW" altLang="en-US" dirty="0">
                <a:latin typeface="微軟正黑體" pitchFamily="34" charset="-120"/>
                <a:ea typeface="微軟正黑體" pitchFamily="34" charset="-120"/>
              </a:rPr>
              <a:t>此</a:t>
            </a:r>
            <a:r>
              <a:rPr lang="zh-TW" altLang="en-US" dirty="0" smtClean="0">
                <a:latin typeface="微軟正黑體" pitchFamily="34" charset="-120"/>
                <a:ea typeface="微軟正黑體" pitchFamily="34" charset="-120"/>
              </a:rPr>
              <a:t>機制可避免</a:t>
            </a:r>
            <a:r>
              <a:rPr lang="zh-TW" altLang="en-US" dirty="0">
                <a:latin typeface="微軟正黑體" pitchFamily="34" charset="-120"/>
                <a:ea typeface="微軟正黑體" pitchFamily="34" charset="-120"/>
              </a:rPr>
              <a:t>遺失重要品質驗證相關</a:t>
            </a:r>
            <a:r>
              <a:rPr lang="zh-TW" altLang="en-US" dirty="0" smtClean="0">
                <a:latin typeface="微軟正黑體" pitchFamily="34" charset="-120"/>
                <a:ea typeface="微軟正黑體" pitchFamily="34" charset="-120"/>
              </a:rPr>
              <a:t>文件，並有效</a:t>
            </a:r>
            <a:r>
              <a:rPr lang="zh-TW" altLang="en-US" b="1" dirty="0" smtClean="0">
                <a:latin typeface="微軟正黑體" pitchFamily="34" charset="-120"/>
                <a:ea typeface="微軟正黑體" pitchFamily="34" charset="-120"/>
              </a:rPr>
              <a:t>縮短於專案結束移交業主時彙整文件的時間</a:t>
            </a:r>
            <a:endParaRPr lang="en-US" altLang="zh-TW" b="1" dirty="0">
              <a:latin typeface="微軟正黑體" pitchFamily="34" charset="-120"/>
              <a:ea typeface="微軟正黑體" pitchFamily="34" charset="-120"/>
            </a:endParaRPr>
          </a:p>
        </p:txBody>
      </p:sp>
      <p:pic>
        <p:nvPicPr>
          <p:cNvPr id="7" name="Picture 3"/>
          <p:cNvPicPr>
            <a:picLocks noChangeAspect="1" noChangeArrowheads="1"/>
          </p:cNvPicPr>
          <p:nvPr/>
        </p:nvPicPr>
        <p:blipFill>
          <a:blip r:embed="rId2" cstate="print"/>
          <a:srcRect/>
          <a:stretch>
            <a:fillRect/>
          </a:stretch>
        </p:blipFill>
        <p:spPr bwMode="auto">
          <a:xfrm>
            <a:off x="4283968" y="3717032"/>
            <a:ext cx="4041449" cy="2789776"/>
          </a:xfrm>
          <a:prstGeom prst="rect">
            <a:avLst/>
          </a:prstGeom>
          <a:noFill/>
          <a:ln w="9525">
            <a:noFill/>
            <a:miter lim="800000"/>
            <a:headEnd/>
            <a:tailEnd/>
          </a:ln>
        </p:spPr>
      </p:pic>
      <p:sp>
        <p:nvSpPr>
          <p:cNvPr id="8" name="矩形 7"/>
          <p:cNvSpPr/>
          <p:nvPr/>
        </p:nvSpPr>
        <p:spPr>
          <a:xfrm>
            <a:off x="7141349" y="6536312"/>
            <a:ext cx="1031051" cy="261610"/>
          </a:xfrm>
          <a:prstGeom prst="rect">
            <a:avLst/>
          </a:prstGeom>
          <a:noFill/>
        </p:spPr>
        <p:txBody>
          <a:bodyPr wrap="none">
            <a:spAutoFit/>
          </a:bodyPr>
          <a:lstStyle/>
          <a:p>
            <a:pPr algn="r">
              <a:buNone/>
            </a:pPr>
            <a:r>
              <a:rPr lang="zh-TW" altLang="en-US" sz="1100" b="1" dirty="0" smtClean="0">
                <a:solidFill>
                  <a:schemeClr val="tx1"/>
                </a:solidFill>
                <a:latin typeface="微軟正黑體" pitchFamily="34" charset="-120"/>
                <a:ea typeface="微軟正黑體" pitchFamily="34" charset="-120"/>
              </a:rPr>
              <a:t>所有移交文件</a:t>
            </a:r>
            <a:endParaRPr lang="en-US" altLang="zh-TW" sz="1100" b="1" dirty="0" smtClean="0">
              <a:solidFill>
                <a:schemeClr val="tx1"/>
              </a:solidFill>
              <a:latin typeface="微軟正黑體" pitchFamily="34" charset="-120"/>
              <a:ea typeface="微軟正黑體" pitchFamily="34" charset="-120"/>
            </a:endParaRPr>
          </a:p>
        </p:txBody>
      </p:sp>
      <p:sp>
        <p:nvSpPr>
          <p:cNvPr id="9" name="矩形 8"/>
          <p:cNvSpPr/>
          <p:nvPr/>
        </p:nvSpPr>
        <p:spPr>
          <a:xfrm>
            <a:off x="5063574" y="6536312"/>
            <a:ext cx="1452642" cy="277064"/>
          </a:xfrm>
          <a:prstGeom prst="rect">
            <a:avLst/>
          </a:prstGeom>
          <a:noFill/>
        </p:spPr>
        <p:txBody>
          <a:bodyPr wrap="none">
            <a:spAutoFit/>
          </a:bodyPr>
          <a:lstStyle/>
          <a:p>
            <a:pPr algn="r">
              <a:buNone/>
            </a:pPr>
            <a:r>
              <a:rPr lang="zh-TW" altLang="en-US" sz="1100" b="1" dirty="0" smtClean="0">
                <a:solidFill>
                  <a:schemeClr val="tx1"/>
                </a:solidFill>
                <a:latin typeface="微軟正黑體" pitchFamily="34" charset="-120"/>
                <a:ea typeface="微軟正黑體" pitchFamily="34" charset="-120"/>
              </a:rPr>
              <a:t>工地品質文件</a:t>
            </a:r>
            <a:r>
              <a:rPr lang="en-US" altLang="zh-TW" sz="1100" b="1" dirty="0" smtClean="0">
                <a:solidFill>
                  <a:schemeClr val="tx1"/>
                </a:solidFill>
                <a:latin typeface="微軟正黑體" pitchFamily="34" charset="-120"/>
                <a:ea typeface="微軟正黑體" pitchFamily="34" charset="-120"/>
              </a:rPr>
              <a:t>(QVD)</a:t>
            </a:r>
            <a:endParaRPr lang="zh-TW" altLang="en-US" sz="1100" b="1" dirty="0">
              <a:solidFill>
                <a:schemeClr val="tx1"/>
              </a:solidFill>
              <a:latin typeface="微軟正黑體" pitchFamily="34" charset="-120"/>
              <a:ea typeface="微軟正黑體" pitchFamily="34" charset="-120"/>
            </a:endParaRPr>
          </a:p>
        </p:txBody>
      </p:sp>
      <p:sp>
        <p:nvSpPr>
          <p:cNvPr id="10" name="矩形 9"/>
          <p:cNvSpPr/>
          <p:nvPr/>
        </p:nvSpPr>
        <p:spPr bwMode="auto">
          <a:xfrm>
            <a:off x="4883554" y="6584596"/>
            <a:ext cx="225025" cy="168325"/>
          </a:xfrm>
          <a:prstGeom prst="rect">
            <a:avLst/>
          </a:prstGeom>
          <a:solidFill>
            <a:srgbClr val="FFFFCC"/>
          </a:solidFill>
          <a:ln>
            <a:solidFill>
              <a:srgbClr val="C0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0" tIns="45718" rIns="0" bIns="45718" numCol="1" rtlCol="0" anchor="t" anchorCtr="0" compatLnSpc="1">
            <a:prstTxWarp prst="textNoShape">
              <a:avLst/>
            </a:prstTxWarp>
          </a:bodyPr>
          <a:lstStyle/>
          <a:p>
            <a:pPr marL="101600" indent="-101600" algn="ctr"/>
            <a:endParaRPr lang="zh-TW" altLang="en-US" sz="1100" b="1" dirty="0" smtClean="0">
              <a:solidFill>
                <a:srgbClr val="C00000"/>
              </a:solidFill>
              <a:latin typeface="微軟正黑體" pitchFamily="34" charset="-120"/>
              <a:ea typeface="微軟正黑體" pitchFamily="34" charset="-120"/>
            </a:endParaRPr>
          </a:p>
        </p:txBody>
      </p:sp>
      <p:sp>
        <p:nvSpPr>
          <p:cNvPr id="11" name="矩形 10"/>
          <p:cNvSpPr/>
          <p:nvPr/>
        </p:nvSpPr>
        <p:spPr bwMode="auto">
          <a:xfrm>
            <a:off x="6916324" y="6567053"/>
            <a:ext cx="225025" cy="168325"/>
          </a:xfrm>
          <a:prstGeom prst="rect">
            <a:avLst/>
          </a:prstGeom>
          <a:solidFill>
            <a:srgbClr val="F7FCFF"/>
          </a:solidFill>
          <a:ln>
            <a:solidFill>
              <a:srgbClr val="0000FF"/>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0" tIns="45718" rIns="0" bIns="45718" numCol="1" rtlCol="0" anchor="t" anchorCtr="0" compatLnSpc="1">
            <a:prstTxWarp prst="textNoShape">
              <a:avLst/>
            </a:prstTxWarp>
          </a:bodyPr>
          <a:lstStyle/>
          <a:p>
            <a:pPr marL="101600" indent="-101600" algn="ctr"/>
            <a:endParaRPr lang="zh-TW" altLang="en-US" sz="1100" b="1" dirty="0" smtClean="0">
              <a:solidFill>
                <a:srgbClr val="C00000"/>
              </a:solidFill>
              <a:latin typeface="微軟正黑體" pitchFamily="34" charset="-120"/>
              <a:ea typeface="微軟正黑體" pitchFamily="34" charset="-120"/>
            </a:endParaRPr>
          </a:p>
        </p:txBody>
      </p:sp>
      <p:pic>
        <p:nvPicPr>
          <p:cNvPr id="4" name="圖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0899429">
            <a:off x="834573" y="4732134"/>
            <a:ext cx="1662261" cy="1662261"/>
          </a:xfrm>
          <a:prstGeom prst="rect">
            <a:avLst/>
          </a:prstGeom>
        </p:spPr>
      </p:pic>
      <p:pic>
        <p:nvPicPr>
          <p:cNvPr id="5" name="圖片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23728" y="4005064"/>
            <a:ext cx="1800199" cy="1800199"/>
          </a:xfrm>
          <a:prstGeom prst="rect">
            <a:avLst/>
          </a:prstGeom>
        </p:spPr>
      </p:pic>
      <p:sp>
        <p:nvSpPr>
          <p:cNvPr id="12" name="文字方塊 11"/>
          <p:cNvSpPr txBox="1"/>
          <p:nvPr/>
        </p:nvSpPr>
        <p:spPr>
          <a:xfrm>
            <a:off x="827584" y="4293096"/>
            <a:ext cx="1415772" cy="338554"/>
          </a:xfrm>
          <a:prstGeom prst="rect">
            <a:avLst/>
          </a:prstGeom>
          <a:noFill/>
        </p:spPr>
        <p:txBody>
          <a:bodyPr wrap="none" rtlCol="0">
            <a:spAutoFit/>
          </a:bodyPr>
          <a:lstStyle/>
          <a:p>
            <a:r>
              <a:rPr lang="zh-TW" altLang="en-US" sz="1600" b="1" dirty="0">
                <a:solidFill>
                  <a:schemeClr val="tx1">
                    <a:lumMod val="95000"/>
                    <a:lumOff val="5000"/>
                  </a:schemeClr>
                </a:solidFill>
                <a:latin typeface="微軟正黑體" pitchFamily="34" charset="-120"/>
                <a:ea typeface="微軟正黑體" pitchFamily="34" charset="-120"/>
              </a:rPr>
              <a:t>前期完善規劃</a:t>
            </a:r>
          </a:p>
        </p:txBody>
      </p:sp>
      <p:sp>
        <p:nvSpPr>
          <p:cNvPr id="13" name="文字方塊 12"/>
          <p:cNvSpPr txBox="1"/>
          <p:nvPr/>
        </p:nvSpPr>
        <p:spPr>
          <a:xfrm>
            <a:off x="2267744" y="5898758"/>
            <a:ext cx="1415772" cy="338554"/>
          </a:xfrm>
          <a:prstGeom prst="rect">
            <a:avLst/>
          </a:prstGeom>
          <a:noFill/>
        </p:spPr>
        <p:txBody>
          <a:bodyPr wrap="none" rtlCol="0">
            <a:spAutoFit/>
          </a:bodyPr>
          <a:lstStyle/>
          <a:p>
            <a:r>
              <a:rPr lang="zh-TW" altLang="en-US" sz="1600" b="1" dirty="0" smtClean="0">
                <a:solidFill>
                  <a:schemeClr val="tx1">
                    <a:lumMod val="95000"/>
                    <a:lumOff val="5000"/>
                  </a:schemeClr>
                </a:solidFill>
                <a:latin typeface="微軟正黑體" pitchFamily="34" charset="-120"/>
                <a:ea typeface="微軟正黑體" pitchFamily="34" charset="-120"/>
              </a:rPr>
              <a:t>後期查詢便利</a:t>
            </a:r>
            <a:endParaRPr lang="zh-TW" altLang="en-US" sz="1600" b="1" dirty="0">
              <a:solidFill>
                <a:schemeClr val="tx1">
                  <a:lumMod val="95000"/>
                  <a:lumOff val="5000"/>
                </a:schemeClr>
              </a:solidFill>
              <a:latin typeface="微軟正黑體" pitchFamily="34" charset="-120"/>
              <a:ea typeface="微軟正黑體" pitchFamily="34" charset="-120"/>
            </a:endParaRPr>
          </a:p>
        </p:txBody>
      </p:sp>
      <p:sp>
        <p:nvSpPr>
          <p:cNvPr id="16"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5" name="文字方塊 5"/>
          <p:cNvSpPr txBox="1">
            <a:spLocks noChangeArrowheads="1"/>
          </p:cNvSpPr>
          <p:nvPr/>
        </p:nvSpPr>
        <p:spPr bwMode="auto">
          <a:xfrm>
            <a:off x="1259632"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施工文件管理</a:t>
            </a:r>
            <a:r>
              <a:rPr lang="en-US" altLang="zh-TW"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品質驗證移交規劃</a:t>
            </a:r>
            <a:endParaRPr lang="en-US" altLang="zh-TW" sz="2000" b="1" u="sng"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9"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7" name="動作按鈕: 首頁 16">
            <a:hlinkClick r:id="rId5" action="ppaction://hlinkfile" highlightClick="1"/>
          </p:cNvPr>
          <p:cNvSpPr/>
          <p:nvPr/>
        </p:nvSpPr>
        <p:spPr>
          <a:xfrm>
            <a:off x="755576" y="3501008"/>
            <a:ext cx="360040" cy="3600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2810918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46108.CTCI\Desktop\圖片1.png"/>
          <p:cNvPicPr>
            <a:picLocks noChangeAspect="1" noChangeArrowheads="1"/>
          </p:cNvPicPr>
          <p:nvPr/>
        </p:nvPicPr>
        <p:blipFill>
          <a:blip r:embed="rId2" cstate="print"/>
          <a:srcRect/>
          <a:stretch>
            <a:fillRect/>
          </a:stretch>
        </p:blipFill>
        <p:spPr bwMode="auto">
          <a:xfrm>
            <a:off x="224654" y="1268761"/>
            <a:ext cx="8766703" cy="5197956"/>
          </a:xfrm>
          <a:prstGeom prst="rect">
            <a:avLst/>
          </a:prstGeom>
          <a:noFill/>
        </p:spPr>
      </p:pic>
      <p:sp>
        <p:nvSpPr>
          <p:cNvPr id="6" name="矩形 5"/>
          <p:cNvSpPr/>
          <p:nvPr/>
        </p:nvSpPr>
        <p:spPr>
          <a:xfrm>
            <a:off x="3491880" y="1268760"/>
            <a:ext cx="2376264" cy="864096"/>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707904" y="1340768"/>
            <a:ext cx="1872207" cy="707886"/>
          </a:xfrm>
          <a:prstGeom prst="rect">
            <a:avLst/>
          </a:prstGeom>
          <a:noFill/>
        </p:spPr>
        <p:txBody>
          <a:bodyPr wrap="square" rtlCol="0">
            <a:spAutoFit/>
          </a:bodyPr>
          <a:lstStyle/>
          <a:p>
            <a:pPr algn="ctr"/>
            <a:r>
              <a:rPr lang="zh-TW" altLang="en-US" sz="2000" b="1" dirty="0" smtClean="0">
                <a:solidFill>
                  <a:schemeClr val="bg1"/>
                </a:solidFill>
                <a:latin typeface="微軟正黑體" pitchFamily="34" charset="-120"/>
                <a:ea typeface="微軟正黑體" pitchFamily="34" charset="-120"/>
              </a:rPr>
              <a:t>預試車及試車進度管控</a:t>
            </a:r>
            <a:endParaRPr lang="zh-TW" altLang="en-US" sz="2000" b="1" dirty="0">
              <a:solidFill>
                <a:schemeClr val="bg1"/>
              </a:solidFill>
              <a:latin typeface="微軟正黑體" pitchFamily="34" charset="-120"/>
              <a:ea typeface="微軟正黑體" pitchFamily="34" charset="-120"/>
            </a:endParaRPr>
          </a:p>
        </p:txBody>
      </p:sp>
      <p:sp>
        <p:nvSpPr>
          <p:cNvPr id="7" name="圓角矩形 6"/>
          <p:cNvSpPr/>
          <p:nvPr/>
        </p:nvSpPr>
        <p:spPr>
          <a:xfrm>
            <a:off x="3131840" y="2708920"/>
            <a:ext cx="3240360" cy="1728192"/>
          </a:xfrm>
          <a:prstGeom prst="round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a:t>
            </a: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施工文件管理</a:t>
            </a:r>
            <a:r>
              <a:rPr lang="en-US" altLang="zh-TW" sz="24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4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新增</a:t>
            </a:r>
            <a:r>
              <a:rPr lang="en-US" altLang="zh-TW" sz="24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2160" y="4509120"/>
            <a:ext cx="2742422" cy="1959782"/>
          </a:xfrm>
          <a:prstGeom prst="rect">
            <a:avLst/>
          </a:prstGeom>
          <a:ln>
            <a:noFill/>
          </a:ln>
          <a:effectLst>
            <a:softEdge rad="112500"/>
          </a:effectLst>
        </p:spPr>
      </p:pic>
      <p:pic>
        <p:nvPicPr>
          <p:cNvPr id="6" name="Picture 2"/>
          <p:cNvPicPr>
            <a:picLocks noChangeAspect="1" noChangeArrowheads="1"/>
          </p:cNvPicPr>
          <p:nvPr/>
        </p:nvPicPr>
        <p:blipFill>
          <a:blip r:embed="rId2" cstate="print"/>
          <a:srcRect/>
          <a:stretch>
            <a:fillRect/>
          </a:stretch>
        </p:blipFill>
        <p:spPr bwMode="auto">
          <a:xfrm>
            <a:off x="4067944" y="5136809"/>
            <a:ext cx="1872208" cy="1337912"/>
          </a:xfrm>
          <a:prstGeom prst="rect">
            <a:avLst/>
          </a:prstGeom>
          <a:ln>
            <a:noFill/>
          </a:ln>
          <a:effectLst>
            <a:softEdge rad="112500"/>
          </a:effectLst>
        </p:spPr>
      </p:pic>
      <p:sp>
        <p:nvSpPr>
          <p:cNvPr id="8" name="文字方塊 7"/>
          <p:cNvSpPr txBox="1">
            <a:spLocks noChangeArrowheads="1"/>
          </p:cNvSpPr>
          <p:nvPr/>
        </p:nvSpPr>
        <p:spPr bwMode="auto">
          <a:xfrm>
            <a:off x="1043608" y="1982157"/>
            <a:ext cx="6912768" cy="2939266"/>
          </a:xfrm>
          <a:prstGeom prst="rect">
            <a:avLst/>
          </a:prstGeom>
          <a:noFill/>
          <a:ln w="9525">
            <a:noFill/>
            <a:miter lim="800000"/>
            <a:headEnd/>
            <a:tailEnd/>
          </a:ln>
        </p:spPr>
        <p:txBody>
          <a:bodyPr wrap="square">
            <a:spAutoFit/>
          </a:bodyPr>
          <a:lstStyle/>
          <a:p>
            <a:pPr eaLnBrk="0" hangingPunct="0">
              <a:lnSpc>
                <a:spcPts val="2400"/>
              </a:lnSpc>
              <a:spcBef>
                <a:spcPts val="1200"/>
              </a:spcBef>
              <a:buClr>
                <a:schemeClr val="tx2"/>
              </a:buClr>
              <a:buSzPct val="75000"/>
              <a:defRPr/>
            </a:pPr>
            <a:r>
              <a:rPr lang="en-US" altLang="zh-TW" sz="2000" b="1" kern="0" dirty="0" smtClean="0">
                <a:solidFill>
                  <a:srgbClr val="C00000"/>
                </a:solidFill>
                <a:latin typeface="微軟正黑體" pitchFamily="34" charset="-120"/>
                <a:ea typeface="微軟正黑體" pitchFamily="34" charset="-120"/>
              </a:rPr>
              <a:t>ISO 9000 </a:t>
            </a:r>
            <a:r>
              <a:rPr lang="zh-TW" altLang="en-US" sz="2000" b="1" kern="0" dirty="0" smtClean="0">
                <a:solidFill>
                  <a:srgbClr val="C00000"/>
                </a:solidFill>
                <a:latin typeface="微軟正黑體" pitchFamily="34" charset="-120"/>
                <a:ea typeface="微軟正黑體" pitchFamily="34" charset="-120"/>
              </a:rPr>
              <a:t>品質管理系統</a:t>
            </a:r>
            <a:r>
              <a:rPr lang="en-US" altLang="zh-TW" sz="2000" b="1" kern="0" dirty="0" smtClean="0">
                <a:solidFill>
                  <a:srgbClr val="C00000"/>
                </a:solidFill>
                <a:latin typeface="微軟正黑體" pitchFamily="34" charset="-120"/>
                <a:ea typeface="微軟正黑體" pitchFamily="34" charset="-120"/>
              </a:rPr>
              <a:t>--</a:t>
            </a:r>
            <a:r>
              <a:rPr lang="en-US" altLang="zh-TW" sz="1600" b="1" kern="0" dirty="0" smtClean="0">
                <a:solidFill>
                  <a:srgbClr val="C00000"/>
                </a:solidFill>
                <a:latin typeface="微軟正黑體" pitchFamily="34" charset="-120"/>
                <a:ea typeface="微軟正黑體" pitchFamily="34" charset="-120"/>
              </a:rPr>
              <a:t>6.2 2 </a:t>
            </a:r>
            <a:r>
              <a:rPr lang="zh-TW" altLang="en-US" sz="1600" b="1" kern="0" dirty="0" smtClean="0">
                <a:solidFill>
                  <a:srgbClr val="C00000"/>
                </a:solidFill>
                <a:latin typeface="微軟正黑體" pitchFamily="34" charset="-120"/>
                <a:ea typeface="微軟正黑體" pitchFamily="34" charset="-120"/>
              </a:rPr>
              <a:t>能力、認知和訓練</a:t>
            </a:r>
          </a:p>
          <a:p>
            <a:pPr marL="365125" indent="-273050" eaLnBrk="0" hangingPunct="0">
              <a:lnSpc>
                <a:spcPts val="2400"/>
              </a:lnSpc>
              <a:spcBef>
                <a:spcPts val="600"/>
              </a:spcBef>
              <a:buClr>
                <a:schemeClr val="tx1"/>
              </a:buClr>
              <a:buSzPct val="100000"/>
              <a:buFont typeface="+mj-lt"/>
              <a:buAutoNum type="alphaLcPeriod"/>
              <a:defRPr/>
            </a:pPr>
            <a:r>
              <a:rPr lang="zh-TW" altLang="en-US" b="1" kern="0" dirty="0" smtClean="0">
                <a:solidFill>
                  <a:schemeClr val="tx1">
                    <a:lumMod val="95000"/>
                    <a:lumOff val="5000"/>
                  </a:schemeClr>
                </a:solidFill>
                <a:latin typeface="微軟正黑體" pitchFamily="34" charset="-120"/>
                <a:ea typeface="微軟正黑體" pitchFamily="34" charset="-120"/>
              </a:rPr>
              <a:t>確認其從事會影響產品要求符合性工作之有關人員所必須具備能力</a:t>
            </a:r>
            <a:endParaRPr lang="en-US" altLang="zh-TW" b="1" kern="0" dirty="0" smtClean="0">
              <a:solidFill>
                <a:schemeClr val="tx1">
                  <a:lumMod val="95000"/>
                  <a:lumOff val="5000"/>
                </a:schemeClr>
              </a:solidFill>
              <a:latin typeface="微軟正黑體" pitchFamily="34" charset="-120"/>
              <a:ea typeface="微軟正黑體" pitchFamily="34" charset="-120"/>
            </a:endParaRPr>
          </a:p>
          <a:p>
            <a:pPr marL="365125" indent="-273050" eaLnBrk="0" hangingPunct="0">
              <a:lnSpc>
                <a:spcPts val="2400"/>
              </a:lnSpc>
              <a:spcBef>
                <a:spcPts val="600"/>
              </a:spcBef>
              <a:buClr>
                <a:schemeClr val="tx1"/>
              </a:buClr>
              <a:buSzPct val="100000"/>
              <a:buFont typeface="+mj-lt"/>
              <a:buAutoNum type="alphaLcPeriod"/>
              <a:defRPr/>
            </a:pPr>
            <a:r>
              <a:rPr lang="zh-TW" altLang="en-US" b="1" kern="0" dirty="0" smtClean="0">
                <a:solidFill>
                  <a:schemeClr val="tx1">
                    <a:lumMod val="95000"/>
                    <a:lumOff val="5000"/>
                  </a:schemeClr>
                </a:solidFill>
                <a:latin typeface="微軟正黑體" pitchFamily="34" charset="-120"/>
                <a:ea typeface="微軟正黑體" pitchFamily="34" charset="-120"/>
              </a:rPr>
              <a:t>適用時，提供訓練或採行其他措施，以達成所必須具備的能力</a:t>
            </a:r>
            <a:endParaRPr lang="en-US" altLang="zh-TW" b="1" kern="0" dirty="0" smtClean="0">
              <a:solidFill>
                <a:schemeClr val="tx1">
                  <a:lumMod val="95000"/>
                  <a:lumOff val="5000"/>
                </a:schemeClr>
              </a:solidFill>
              <a:latin typeface="微軟正黑體" pitchFamily="34" charset="-120"/>
              <a:ea typeface="微軟正黑體" pitchFamily="34" charset="-120"/>
            </a:endParaRPr>
          </a:p>
          <a:p>
            <a:pPr marL="365125" indent="-273050" eaLnBrk="0" hangingPunct="0">
              <a:lnSpc>
                <a:spcPts val="2400"/>
              </a:lnSpc>
              <a:spcBef>
                <a:spcPts val="600"/>
              </a:spcBef>
              <a:buClr>
                <a:schemeClr val="tx1"/>
              </a:buClr>
              <a:buSzPct val="100000"/>
              <a:buFont typeface="+mj-lt"/>
              <a:buAutoNum type="alphaLcPeriod"/>
              <a:defRPr/>
            </a:pPr>
            <a:r>
              <a:rPr lang="zh-TW" altLang="en-US" b="1" kern="0" dirty="0" smtClean="0">
                <a:solidFill>
                  <a:schemeClr val="tx1">
                    <a:lumMod val="95000"/>
                    <a:lumOff val="5000"/>
                  </a:schemeClr>
                </a:solidFill>
                <a:latin typeface="微軟正黑體" pitchFamily="34" charset="-120"/>
                <a:ea typeface="微軟正黑體" pitchFamily="34" charset="-120"/>
              </a:rPr>
              <a:t>評估所採行措施的有效性</a:t>
            </a:r>
            <a:endParaRPr lang="en-US" altLang="zh-TW" b="1" kern="0" dirty="0" smtClean="0">
              <a:solidFill>
                <a:schemeClr val="tx1">
                  <a:lumMod val="95000"/>
                  <a:lumOff val="5000"/>
                </a:schemeClr>
              </a:solidFill>
              <a:latin typeface="微軟正黑體" pitchFamily="34" charset="-120"/>
              <a:ea typeface="微軟正黑體" pitchFamily="34" charset="-120"/>
            </a:endParaRPr>
          </a:p>
          <a:p>
            <a:pPr marL="365125" indent="-273050" eaLnBrk="0" hangingPunct="0">
              <a:lnSpc>
                <a:spcPts val="2400"/>
              </a:lnSpc>
              <a:spcBef>
                <a:spcPts val="600"/>
              </a:spcBef>
              <a:buClr>
                <a:schemeClr val="tx1"/>
              </a:buClr>
              <a:buSzPct val="100000"/>
              <a:buFont typeface="+mj-lt"/>
              <a:buAutoNum type="alphaLcPeriod"/>
              <a:defRPr/>
            </a:pPr>
            <a:r>
              <a:rPr lang="zh-TW" altLang="en-US" b="1" kern="0" dirty="0" smtClean="0">
                <a:solidFill>
                  <a:schemeClr val="tx1">
                    <a:lumMod val="95000"/>
                    <a:lumOff val="5000"/>
                  </a:schemeClr>
                </a:solidFill>
                <a:latin typeface="微軟正黑體" pitchFamily="34" charset="-120"/>
                <a:ea typeface="微軟正黑體" pitchFamily="34" charset="-120"/>
              </a:rPr>
              <a:t>確保員工們能認知其活動的關聯性與重要性，以及他們對達成品質目標的貢獻，及</a:t>
            </a:r>
            <a:endParaRPr lang="en-US" altLang="zh-TW" b="1" kern="0" dirty="0" smtClean="0">
              <a:solidFill>
                <a:schemeClr val="tx1">
                  <a:lumMod val="95000"/>
                  <a:lumOff val="5000"/>
                </a:schemeClr>
              </a:solidFill>
              <a:latin typeface="微軟正黑體" pitchFamily="34" charset="-120"/>
              <a:ea typeface="微軟正黑體" pitchFamily="34" charset="-120"/>
            </a:endParaRPr>
          </a:p>
          <a:p>
            <a:pPr marL="365125" indent="-273050" eaLnBrk="0" hangingPunct="0">
              <a:lnSpc>
                <a:spcPts val="2400"/>
              </a:lnSpc>
              <a:spcBef>
                <a:spcPts val="600"/>
              </a:spcBef>
              <a:buClr>
                <a:schemeClr val="tx1"/>
              </a:buClr>
              <a:buSzPct val="100000"/>
              <a:buFont typeface="+mj-lt"/>
              <a:buAutoNum type="alphaLcPeriod"/>
              <a:defRPr/>
            </a:pPr>
            <a:r>
              <a:rPr lang="zh-TW" altLang="en-US" b="1" kern="0" dirty="0" smtClean="0">
                <a:solidFill>
                  <a:schemeClr val="tx1">
                    <a:lumMod val="95000"/>
                    <a:lumOff val="5000"/>
                  </a:schemeClr>
                </a:solidFill>
                <a:latin typeface="微軟正黑體" pitchFamily="34" charset="-120"/>
                <a:ea typeface="微軟正黑體" pitchFamily="34" charset="-120"/>
              </a:rPr>
              <a:t>維持有關教育、訓練、技能、和經驗等適切的記錄</a:t>
            </a:r>
            <a:endParaRPr lang="en-US" altLang="zh-TW" b="1" kern="0" dirty="0" smtClean="0">
              <a:solidFill>
                <a:srgbClr val="0033CC"/>
              </a:solidFill>
              <a:latin typeface="微軟正黑體" pitchFamily="34" charset="-120"/>
              <a:ea typeface="微軟正黑體" pitchFamily="34" charset="-120"/>
            </a:endParaRPr>
          </a:p>
        </p:txBody>
      </p:sp>
      <p:pic>
        <p:nvPicPr>
          <p:cNvPr id="11" name="Picture 2"/>
          <p:cNvPicPr>
            <a:picLocks noChangeAspect="1" noChangeArrowheads="1"/>
          </p:cNvPicPr>
          <p:nvPr/>
        </p:nvPicPr>
        <p:blipFill>
          <a:blip r:embed="rId2" cstate="print"/>
          <a:srcRect/>
          <a:stretch>
            <a:fillRect/>
          </a:stretch>
        </p:blipFill>
        <p:spPr bwMode="auto">
          <a:xfrm>
            <a:off x="2382534" y="5373216"/>
            <a:ext cx="1541393" cy="1101506"/>
          </a:xfrm>
          <a:prstGeom prst="rect">
            <a:avLst/>
          </a:prstGeom>
          <a:ln>
            <a:noFill/>
          </a:ln>
          <a:effectLst>
            <a:softEdge rad="112500"/>
          </a:effectLst>
        </p:spPr>
      </p:pic>
      <p:sp>
        <p:nvSpPr>
          <p:cNvPr id="12"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2" name="群組 12"/>
          <p:cNvGrpSpPr/>
          <p:nvPr/>
        </p:nvGrpSpPr>
        <p:grpSpPr>
          <a:xfrm>
            <a:off x="7494438" y="1268760"/>
            <a:ext cx="1398042" cy="1243308"/>
            <a:chOff x="2771800" y="1537620"/>
            <a:chExt cx="1398042" cy="1243308"/>
          </a:xfrm>
        </p:grpSpPr>
        <p:grpSp>
          <p:nvGrpSpPr>
            <p:cNvPr id="3" name="Group 4"/>
            <p:cNvGrpSpPr>
              <a:grpSpLocks/>
            </p:cNvGrpSpPr>
            <p:nvPr/>
          </p:nvGrpSpPr>
          <p:grpSpPr bwMode="auto">
            <a:xfrm>
              <a:off x="2771800" y="1537620"/>
              <a:ext cx="1398042" cy="1243308"/>
              <a:chOff x="2002" y="1706"/>
              <a:chExt cx="1454" cy="1293"/>
            </a:xfrm>
          </p:grpSpPr>
          <p:sp>
            <p:nvSpPr>
              <p:cNvPr id="17" name="AutoShape 5"/>
              <p:cNvSpPr>
                <a:spLocks noChangeArrowheads="1"/>
              </p:cNvSpPr>
              <p:nvPr/>
            </p:nvSpPr>
            <p:spPr bwMode="gray">
              <a:xfrm>
                <a:off x="2002" y="1770"/>
                <a:ext cx="677" cy="1158"/>
              </a:xfrm>
              <a:prstGeom prst="diamond">
                <a:avLst/>
              </a:prstGeom>
              <a:gradFill flip="none" rotWithShape="1">
                <a:gsLst>
                  <a:gs pos="0">
                    <a:srgbClr val="6399AB">
                      <a:shade val="30000"/>
                      <a:satMod val="115000"/>
                    </a:srgbClr>
                  </a:gs>
                  <a:gs pos="50000">
                    <a:srgbClr val="6399AB">
                      <a:shade val="67500"/>
                      <a:satMod val="115000"/>
                    </a:srgbClr>
                  </a:gs>
                  <a:gs pos="100000">
                    <a:srgbClr val="6399AB">
                      <a:shade val="100000"/>
                      <a:satMod val="115000"/>
                    </a:srgbClr>
                  </a:gs>
                </a:gsLst>
                <a:lin ang="8100000" scaled="1"/>
                <a:tileRect/>
              </a:gradFill>
              <a:ln w="25400" algn="ctr">
                <a:noFill/>
                <a:miter lim="800000"/>
                <a:headEnd/>
                <a:tailEnd/>
              </a:ln>
            </p:spPr>
            <p:txBody>
              <a:bodyPr lIns="45720" tIns="44450" rIns="45720" bIns="44450" anchor="ctr" anchorCtr="1"/>
              <a:lstStyle/>
              <a:p>
                <a:r>
                  <a:rPr lang="zh-TW" altLang="en-US" sz="1600" b="1" dirty="0" smtClean="0">
                    <a:solidFill>
                      <a:schemeClr val="bg1"/>
                    </a:solidFill>
                    <a:latin typeface="微軟正黑體" pitchFamily="34" charset="-120"/>
                    <a:ea typeface="微軟正黑體" pitchFamily="34" charset="-120"/>
                  </a:rPr>
                  <a:t>寫</a:t>
                </a:r>
                <a:endParaRPr lang="zh-TW" altLang="en-US" sz="1600" b="1" dirty="0">
                  <a:solidFill>
                    <a:schemeClr val="bg1"/>
                  </a:solidFill>
                  <a:latin typeface="微軟正黑體" pitchFamily="34" charset="-120"/>
                  <a:ea typeface="微軟正黑體" pitchFamily="34" charset="-120"/>
                </a:endParaRPr>
              </a:p>
            </p:txBody>
          </p:sp>
          <p:sp>
            <p:nvSpPr>
              <p:cNvPr id="18" name="AutoShape 6"/>
              <p:cNvSpPr>
                <a:spLocks noChangeArrowheads="1"/>
              </p:cNvSpPr>
              <p:nvPr/>
            </p:nvSpPr>
            <p:spPr bwMode="gray">
              <a:xfrm rot="3583798">
                <a:off x="2534" y="2082"/>
                <a:ext cx="677" cy="1158"/>
              </a:xfrm>
              <a:prstGeom prst="diamond">
                <a:avLst/>
              </a:prstGeom>
              <a:gradFill flip="none" rotWithShape="1">
                <a:gsLst>
                  <a:gs pos="0">
                    <a:srgbClr val="A1A646">
                      <a:shade val="30000"/>
                      <a:satMod val="115000"/>
                    </a:srgbClr>
                  </a:gs>
                  <a:gs pos="50000">
                    <a:srgbClr val="A1A646">
                      <a:shade val="67500"/>
                      <a:satMod val="115000"/>
                    </a:srgbClr>
                  </a:gs>
                  <a:gs pos="100000">
                    <a:srgbClr val="A1A646">
                      <a:shade val="100000"/>
                      <a:satMod val="115000"/>
                    </a:srgbClr>
                  </a:gs>
                </a:gsLst>
                <a:lin ang="0" scaled="1"/>
                <a:tileRect/>
              </a:gradFill>
              <a:ln w="25400" algn="ctr">
                <a:noFill/>
                <a:miter lim="800000"/>
                <a:headEnd/>
                <a:tailEnd/>
              </a:ln>
            </p:spPr>
            <p:txBody>
              <a:bodyPr rot="10800000" vert="eaVert" lIns="45720" tIns="44450" rIns="45720" bIns="44450" anchor="ctr" anchorCtr="1"/>
              <a:lstStyle/>
              <a:p>
                <a:endParaRPr lang="zh-TW" altLang="zh-TW" sz="1600" b="1" dirty="0">
                  <a:solidFill>
                    <a:schemeClr val="bg1"/>
                  </a:solidFill>
                  <a:latin typeface="微軟正黑體" pitchFamily="34" charset="-120"/>
                  <a:ea typeface="微軟正黑體" pitchFamily="34" charset="-120"/>
                  <a:cs typeface="Tahoma" pitchFamily="34" charset="0"/>
                </a:endParaRPr>
              </a:p>
            </p:txBody>
          </p:sp>
          <p:sp>
            <p:nvSpPr>
              <p:cNvPr id="19" name="AutoShape 7"/>
              <p:cNvSpPr>
                <a:spLocks noChangeArrowheads="1"/>
              </p:cNvSpPr>
              <p:nvPr/>
            </p:nvSpPr>
            <p:spPr bwMode="gray">
              <a:xfrm rot="17998341" flipV="1">
                <a:off x="2538" y="1466"/>
                <a:ext cx="677" cy="1158"/>
              </a:xfrm>
              <a:prstGeom prst="diamond">
                <a:avLst/>
              </a:prstGeom>
              <a:gradFill flip="none" rotWithShape="1">
                <a:gsLst>
                  <a:gs pos="0">
                    <a:srgbClr val="E0AD12">
                      <a:shade val="30000"/>
                      <a:satMod val="115000"/>
                    </a:srgbClr>
                  </a:gs>
                  <a:gs pos="50000">
                    <a:srgbClr val="E0AD12">
                      <a:shade val="67500"/>
                      <a:satMod val="115000"/>
                    </a:srgbClr>
                  </a:gs>
                  <a:gs pos="100000">
                    <a:srgbClr val="E0AD12">
                      <a:shade val="100000"/>
                      <a:satMod val="115000"/>
                    </a:srgbClr>
                  </a:gs>
                </a:gsLst>
                <a:lin ang="18900000" scaled="1"/>
                <a:tileRect/>
              </a:gradFill>
              <a:ln w="25400" algn="ctr">
                <a:noFill/>
                <a:miter lim="800000"/>
                <a:headEnd/>
                <a:tailEnd/>
              </a:ln>
            </p:spPr>
            <p:txBody>
              <a:bodyPr rot="10800000" vert="eaVert" lIns="45720" tIns="44450" rIns="45720" bIns="44450" anchor="ctr" anchorCtr="1"/>
              <a:lstStyle/>
              <a:p>
                <a:endParaRPr lang="zh-TW" altLang="zh-TW" sz="1600" b="1" dirty="0">
                  <a:solidFill>
                    <a:schemeClr val="bg1"/>
                  </a:solidFill>
                  <a:latin typeface="微軟正黑體" pitchFamily="34" charset="-120"/>
                  <a:ea typeface="微軟正黑體" pitchFamily="34" charset="-120"/>
                  <a:cs typeface="Tahoma" pitchFamily="34" charset="0"/>
                </a:endParaRPr>
              </a:p>
            </p:txBody>
          </p:sp>
        </p:grpSp>
        <p:sp>
          <p:nvSpPr>
            <p:cNvPr id="15" name="文字方塊 14"/>
            <p:cNvSpPr txBox="1"/>
            <p:nvPr/>
          </p:nvSpPr>
          <p:spPr>
            <a:xfrm>
              <a:off x="3414676" y="1717705"/>
              <a:ext cx="389850" cy="338554"/>
            </a:xfrm>
            <a:prstGeom prst="rect">
              <a:avLst/>
            </a:prstGeom>
            <a:noFill/>
          </p:spPr>
          <p:txBody>
            <a:bodyPr wrap="none" rtlCol="0">
              <a:spAutoFit/>
            </a:bodyPr>
            <a:lstStyle/>
            <a:p>
              <a:r>
                <a:rPr lang="zh-TW" altLang="en-US" sz="1600" b="1" dirty="0">
                  <a:solidFill>
                    <a:schemeClr val="bg1"/>
                  </a:solidFill>
                  <a:latin typeface="微軟正黑體" pitchFamily="34" charset="-120"/>
                  <a:ea typeface="微軟正黑體" pitchFamily="34" charset="-120"/>
                </a:rPr>
                <a:t>說</a:t>
              </a:r>
              <a:endParaRPr lang="en-US" altLang="zh-TW" sz="1600" b="1" dirty="0" smtClean="0">
                <a:solidFill>
                  <a:schemeClr val="bg1"/>
                </a:solidFill>
                <a:latin typeface="微軟正黑體" pitchFamily="34" charset="-120"/>
                <a:ea typeface="微軟正黑體" pitchFamily="34" charset="-120"/>
              </a:endParaRPr>
            </a:p>
          </p:txBody>
        </p:sp>
        <p:sp>
          <p:nvSpPr>
            <p:cNvPr id="16" name="文字方塊 15"/>
            <p:cNvSpPr txBox="1"/>
            <p:nvPr/>
          </p:nvSpPr>
          <p:spPr>
            <a:xfrm>
              <a:off x="3412135" y="2298657"/>
              <a:ext cx="389850" cy="338554"/>
            </a:xfrm>
            <a:prstGeom prst="rect">
              <a:avLst/>
            </a:prstGeom>
            <a:noFill/>
          </p:spPr>
          <p:txBody>
            <a:bodyPr wrap="none" rtlCol="0">
              <a:spAutoFit/>
            </a:bodyPr>
            <a:lstStyle/>
            <a:p>
              <a:r>
                <a:rPr lang="zh-TW" altLang="en-US" sz="1600" b="1" dirty="0" smtClean="0">
                  <a:solidFill>
                    <a:schemeClr val="bg1"/>
                  </a:solidFill>
                  <a:latin typeface="微軟正黑體" pitchFamily="34" charset="-120"/>
                  <a:ea typeface="微軟正黑體" pitchFamily="34" charset="-120"/>
                </a:rPr>
                <a:t>做</a:t>
              </a:r>
              <a:endParaRPr lang="zh-TW" altLang="en-US" sz="1600" b="1" dirty="0">
                <a:solidFill>
                  <a:schemeClr val="bg1"/>
                </a:solidFill>
                <a:latin typeface="微軟正黑體" pitchFamily="34" charset="-120"/>
                <a:ea typeface="微軟正黑體" pitchFamily="34" charset="-120"/>
              </a:endParaRPr>
            </a:p>
          </p:txBody>
        </p:sp>
      </p:grpSp>
      <p:sp>
        <p:nvSpPr>
          <p:cNvPr id="20"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2" name="文字方塊 5"/>
          <p:cNvSpPr txBox="1">
            <a:spLocks noChangeArrowheads="1"/>
          </p:cNvSpPr>
          <p:nvPr/>
        </p:nvSpPr>
        <p:spPr bwMode="auto">
          <a:xfrm>
            <a:off x="1259632"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強化權責人員認知</a:t>
            </a:r>
            <a:r>
              <a:rPr lang="en-US" altLang="zh-TW" sz="28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en-US" altLang="zh-TW" sz="2000" b="1" dirty="0" smtClean="0">
                <a:solidFill>
                  <a:srgbClr val="0033CC"/>
                </a:solidFill>
                <a:effectLst>
                  <a:outerShdw blurRad="38100" dist="38100" dir="2700000" algn="tl">
                    <a:srgbClr val="C0C0C0"/>
                  </a:outerShdw>
                </a:effectLst>
                <a:latin typeface="微軟正黑體" pitchFamily="34" charset="-120"/>
                <a:ea typeface="微軟正黑體" pitchFamily="34" charset="-120"/>
                <a:cs typeface="Calibri" pitchFamily="34" charset="0"/>
              </a:rPr>
              <a:t>ISO</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標準要求</a:t>
            </a:r>
            <a:endParaRPr lang="en-US" altLang="zh-TW" sz="2000" b="1"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1331640" y="1772816"/>
            <a:ext cx="7344816" cy="4683333"/>
          </a:xfrm>
          <a:prstGeom prst="rect">
            <a:avLst/>
          </a:prstGeom>
          <a:noFill/>
          <a:ln w="9525">
            <a:noFill/>
            <a:miter lim="800000"/>
            <a:headEnd/>
            <a:tailEnd/>
          </a:ln>
        </p:spPr>
        <p:txBody>
          <a:bodyPr wrap="square">
            <a:spAutoFit/>
          </a:bodyPr>
          <a:lstStyle/>
          <a:p>
            <a:pPr marL="365125" indent="-365125" eaLnBrk="0" hangingPunct="0">
              <a:lnSpc>
                <a:spcPts val="2400"/>
              </a:lnSpc>
              <a:spcBef>
                <a:spcPts val="1200"/>
              </a:spcBef>
              <a:buClr>
                <a:schemeClr val="tx1">
                  <a:lumMod val="95000"/>
                  <a:lumOff val="5000"/>
                </a:schemeClr>
              </a:buClr>
              <a:buSzPct val="100000"/>
              <a:buFont typeface="Wingdings" pitchFamily="2" charset="2"/>
              <a:buChar char="p"/>
              <a:defRPr/>
            </a:pPr>
            <a:r>
              <a:rPr lang="zh-TW" altLang="en-US" sz="2000" b="1" kern="0" dirty="0" smtClean="0">
                <a:solidFill>
                  <a:srgbClr val="C00000"/>
                </a:solidFill>
                <a:latin typeface="微軟正黑體" pitchFamily="34" charset="-120"/>
                <a:ea typeface="微軟正黑體" pitchFamily="34" charset="-120"/>
              </a:rPr>
              <a:t>開工前會議前要求協力廠商於期限內提送下述資料</a:t>
            </a:r>
            <a:endParaRPr lang="en-US" altLang="zh-TW" sz="2000" b="1" kern="0" dirty="0" smtClean="0">
              <a:solidFill>
                <a:srgbClr val="C00000"/>
              </a:solidFill>
              <a:latin typeface="微軟正黑體" pitchFamily="34" charset="-120"/>
              <a:ea typeface="微軟正黑體" pitchFamily="34" charset="-120"/>
            </a:endParaRP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sz="1600" b="1" kern="0" dirty="0" smtClean="0">
                <a:latin typeface="微軟正黑體" pitchFamily="34" charset="-120"/>
                <a:ea typeface="微軟正黑體" pitchFamily="34" charset="-120"/>
              </a:rPr>
              <a:t>協力廠商工地組織表</a:t>
            </a:r>
            <a:r>
              <a:rPr lang="en-US" altLang="zh-TW" sz="1600" b="1" kern="0" dirty="0" smtClean="0">
                <a:latin typeface="微軟正黑體" pitchFamily="34" charset="-120"/>
                <a:ea typeface="微軟正黑體" pitchFamily="34" charset="-120"/>
              </a:rPr>
              <a:t>/</a:t>
            </a:r>
            <a:r>
              <a:rPr lang="zh-TW" altLang="en-US" sz="1600" b="1" kern="0" dirty="0" smtClean="0">
                <a:latin typeface="微軟正黑體" pitchFamily="34" charset="-120"/>
                <a:ea typeface="微軟正黑體" pitchFamily="34" charset="-120"/>
              </a:rPr>
              <a:t>時程計畫</a:t>
            </a:r>
            <a:r>
              <a:rPr lang="en-US" altLang="zh-TW" sz="1600" b="1" kern="0" dirty="0" smtClean="0">
                <a:latin typeface="微軟正黑體" pitchFamily="34" charset="-120"/>
                <a:ea typeface="微軟正黑體" pitchFamily="34" charset="-120"/>
              </a:rPr>
              <a:t>/</a:t>
            </a:r>
            <a:r>
              <a:rPr lang="zh-TW" altLang="en-US" sz="1600" b="1" kern="0" dirty="0" smtClean="0">
                <a:latin typeface="微軟正黑體" pitchFamily="34" charset="-120"/>
                <a:ea typeface="微軟正黑體" pitchFamily="34" charset="-120"/>
              </a:rPr>
              <a:t>人力、機具動員計畫及臨時設施規劃。</a:t>
            </a: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sz="1600" b="1" kern="0" dirty="0" smtClean="0">
                <a:latin typeface="微軟正黑體" pitchFamily="34" charset="-120"/>
                <a:ea typeface="微軟正黑體" pitchFamily="34" charset="-120"/>
              </a:rPr>
              <a:t>協力廠商安衛環人員及工安守則報備。</a:t>
            </a: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sz="1600" b="1" kern="0" dirty="0" smtClean="0">
                <a:latin typeface="微軟正黑體" pitchFamily="34" charset="-120"/>
                <a:ea typeface="微軟正黑體" pitchFamily="34" charset="-120"/>
              </a:rPr>
              <a:t>有關須提送之協力廠商工作人員技術證照。</a:t>
            </a: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sz="1600" b="1" kern="0" dirty="0" smtClean="0">
                <a:latin typeface="微軟正黑體" pitchFamily="34" charset="-120"/>
                <a:ea typeface="微軟正黑體" pitchFamily="34" charset="-120"/>
              </a:rPr>
              <a:t>合約或請購單施工說明書內所規定之其他證照或文件。</a:t>
            </a:r>
          </a:p>
          <a:p>
            <a:pPr marL="365125" indent="-365125" eaLnBrk="0" hangingPunct="0">
              <a:lnSpc>
                <a:spcPts val="2400"/>
              </a:lnSpc>
              <a:spcBef>
                <a:spcPts val="1200"/>
              </a:spcBef>
              <a:buClr>
                <a:schemeClr val="tx1">
                  <a:lumMod val="95000"/>
                  <a:lumOff val="5000"/>
                </a:schemeClr>
              </a:buClr>
              <a:buSzPct val="100000"/>
              <a:buFont typeface="Wingdings" pitchFamily="2" charset="2"/>
              <a:buChar char="p"/>
              <a:defRPr/>
            </a:pPr>
            <a:r>
              <a:rPr lang="zh-TW" altLang="en-US" sz="2000" b="1" kern="0" dirty="0" smtClean="0">
                <a:solidFill>
                  <a:srgbClr val="C00000"/>
                </a:solidFill>
                <a:latin typeface="微軟正黑體" pitchFamily="34" charset="-120"/>
                <a:ea typeface="微軟正黑體" pitchFamily="34" charset="-120"/>
              </a:rPr>
              <a:t>會議重要討論事項列舉如下：</a:t>
            </a:r>
            <a:endParaRPr lang="en-US" altLang="zh-TW" sz="2000" b="1" kern="0" dirty="0" smtClean="0">
              <a:solidFill>
                <a:srgbClr val="C00000"/>
              </a:solidFill>
              <a:latin typeface="微軟正黑體" pitchFamily="34" charset="-120"/>
              <a:ea typeface="微軟正黑體" pitchFamily="34" charset="-120"/>
            </a:endParaRP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確認開工日期及施工期限</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協力廠商施工作業說明，工程範圍澄清與確認</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圖說</a:t>
            </a:r>
            <a:r>
              <a:rPr lang="en-US" altLang="zh-TW" sz="1600" b="1" kern="0" dirty="0" smtClean="0">
                <a:latin typeface="微軟正黑體" pitchFamily="34" charset="-120"/>
                <a:ea typeface="微軟正黑體" pitchFamily="34" charset="-120"/>
              </a:rPr>
              <a:t>/</a:t>
            </a:r>
            <a:r>
              <a:rPr lang="zh-TW" altLang="en-US" sz="1600" b="1" kern="0" dirty="0" smtClean="0">
                <a:latin typeface="微軟正黑體" pitchFamily="34" charset="-120"/>
                <a:ea typeface="微軟正黑體" pitchFamily="34" charset="-120"/>
              </a:rPr>
              <a:t>資料領、發及抽換管理要點</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定期會議時程及日</a:t>
            </a:r>
            <a:r>
              <a:rPr lang="en-US" altLang="zh-TW" sz="1600" b="1" kern="0" dirty="0" smtClean="0">
                <a:latin typeface="微軟正黑體" pitchFamily="34" charset="-120"/>
                <a:ea typeface="微軟正黑體" pitchFamily="34" charset="-120"/>
              </a:rPr>
              <a:t>/</a:t>
            </a:r>
            <a:r>
              <a:rPr lang="zh-TW" altLang="en-US" sz="1600" b="1" kern="0" dirty="0" smtClean="0">
                <a:latin typeface="微軟正黑體" pitchFamily="34" charset="-120"/>
                <a:ea typeface="微軟正黑體" pitchFamily="34" charset="-120"/>
              </a:rPr>
              <a:t>週</a:t>
            </a:r>
            <a:r>
              <a:rPr lang="en-US" altLang="zh-TW" sz="1600" b="1" kern="0" dirty="0" smtClean="0">
                <a:latin typeface="微軟正黑體" pitchFamily="34" charset="-120"/>
                <a:ea typeface="微軟正黑體" pitchFamily="34" charset="-120"/>
              </a:rPr>
              <a:t>/</a:t>
            </a:r>
            <a:r>
              <a:rPr lang="zh-TW" altLang="en-US" sz="1600" b="1" kern="0" dirty="0" smtClean="0">
                <a:latin typeface="微軟正黑體" pitchFamily="34" charset="-120"/>
                <a:ea typeface="微軟正黑體" pitchFamily="34" charset="-120"/>
              </a:rPr>
              <a:t>月報作業說明</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有關施工工地狀況及危險告知</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工地門禁管制要點</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檢驗與測試計畫</a:t>
            </a:r>
            <a:r>
              <a:rPr lang="en-US" altLang="zh-TW" sz="1600" b="1" kern="0" dirty="0" smtClean="0">
                <a:latin typeface="微軟正黑體" pitchFamily="34" charset="-120"/>
                <a:ea typeface="微軟正黑體" pitchFamily="34" charset="-120"/>
              </a:rPr>
              <a:t>(ITP)</a:t>
            </a:r>
            <a:r>
              <a:rPr lang="zh-TW" altLang="en-US" sz="1600" b="1" kern="0" dirty="0" smtClean="0">
                <a:latin typeface="微軟正黑體" pitchFamily="34" charset="-120"/>
                <a:ea typeface="微軟正黑體" pitchFamily="34" charset="-120"/>
              </a:rPr>
              <a:t>、檢查程序及特殊製程檢驗說明</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進度估驗及請款作業說明</a:t>
            </a:r>
          </a:p>
          <a:p>
            <a:pPr marL="714375" lvl="1" indent="-257175" eaLnBrk="0" hangingPunct="0">
              <a:lnSpc>
                <a:spcPts val="2200"/>
              </a:lnSpc>
              <a:spcBef>
                <a:spcPts val="0"/>
              </a:spcBef>
              <a:buClr>
                <a:schemeClr val="tx1">
                  <a:lumMod val="95000"/>
                  <a:lumOff val="5000"/>
                </a:schemeClr>
              </a:buClr>
              <a:buSzPct val="100000"/>
              <a:buFont typeface="Wingdings" pitchFamily="2" charset="2"/>
              <a:buChar char="Ø"/>
              <a:defRPr/>
            </a:pPr>
            <a:r>
              <a:rPr lang="zh-TW" altLang="en-US" sz="1600" b="1" kern="0" dirty="0" smtClean="0">
                <a:latin typeface="微軟正黑體" pitchFamily="34" charset="-120"/>
                <a:ea typeface="微軟正黑體" pitchFamily="34" charset="-120"/>
              </a:rPr>
              <a:t>書信文件往來流程及格式</a:t>
            </a:r>
          </a:p>
        </p:txBody>
      </p:sp>
      <p:grpSp>
        <p:nvGrpSpPr>
          <p:cNvPr id="6" name="群組 5"/>
          <p:cNvGrpSpPr/>
          <p:nvPr/>
        </p:nvGrpSpPr>
        <p:grpSpPr>
          <a:xfrm>
            <a:off x="7236296" y="4509120"/>
            <a:ext cx="1583631" cy="1243308"/>
            <a:chOff x="7236296" y="1485265"/>
            <a:chExt cx="1583631" cy="1243308"/>
          </a:xfrm>
        </p:grpSpPr>
        <p:sp>
          <p:nvSpPr>
            <p:cNvPr id="7" name="AutoShape 5"/>
            <p:cNvSpPr>
              <a:spLocks noChangeArrowheads="1"/>
            </p:cNvSpPr>
            <p:nvPr/>
          </p:nvSpPr>
          <p:spPr bwMode="gray">
            <a:xfrm>
              <a:off x="7236296" y="1546324"/>
              <a:ext cx="737612" cy="1113496"/>
            </a:xfrm>
            <a:prstGeom prst="diamond">
              <a:avLst/>
            </a:prstGeom>
            <a:gradFill flip="none" rotWithShape="1">
              <a:gsLst>
                <a:gs pos="0">
                  <a:srgbClr val="6399AB">
                    <a:shade val="30000"/>
                    <a:satMod val="115000"/>
                  </a:srgbClr>
                </a:gs>
                <a:gs pos="50000">
                  <a:srgbClr val="6399AB">
                    <a:shade val="67500"/>
                    <a:satMod val="115000"/>
                  </a:srgbClr>
                </a:gs>
                <a:gs pos="100000">
                  <a:srgbClr val="6399AB">
                    <a:shade val="100000"/>
                    <a:satMod val="115000"/>
                  </a:srgbClr>
                </a:gs>
              </a:gsLst>
              <a:lin ang="8100000" scaled="1"/>
              <a:tileRect/>
            </a:gradFill>
            <a:ln w="25400" algn="ctr">
              <a:noFill/>
              <a:miter lim="800000"/>
              <a:headEnd/>
              <a:tailEnd/>
            </a:ln>
          </p:spPr>
          <p:txBody>
            <a:bodyPr lIns="45720" tIns="44450" rIns="45720" bIns="44450" anchor="ctr" anchorCtr="1"/>
            <a:lstStyle/>
            <a:p>
              <a:r>
                <a:rPr lang="zh-TW" altLang="en-US" sz="1600" b="1" dirty="0" smtClean="0">
                  <a:solidFill>
                    <a:schemeClr val="bg1"/>
                  </a:solidFill>
                  <a:latin typeface="微軟正黑體" pitchFamily="34" charset="-120"/>
                  <a:ea typeface="微軟正黑體" pitchFamily="34" charset="-120"/>
                </a:rPr>
                <a:t>寫</a:t>
              </a:r>
              <a:endParaRPr lang="zh-TW" altLang="en-US" sz="1600" b="1" dirty="0">
                <a:solidFill>
                  <a:schemeClr val="bg1"/>
                </a:solidFill>
                <a:latin typeface="微軟正黑體" pitchFamily="34" charset="-120"/>
                <a:ea typeface="微軟正黑體" pitchFamily="34" charset="-120"/>
              </a:endParaRPr>
            </a:p>
          </p:txBody>
        </p:sp>
        <p:sp>
          <p:nvSpPr>
            <p:cNvPr id="8" name="AutoShape 6"/>
            <p:cNvSpPr>
              <a:spLocks noChangeArrowheads="1"/>
            </p:cNvSpPr>
            <p:nvPr/>
          </p:nvSpPr>
          <p:spPr bwMode="gray">
            <a:xfrm rot="3785837">
              <a:off x="7859241" y="1772244"/>
              <a:ext cx="650982" cy="1261675"/>
            </a:xfrm>
            <a:prstGeom prst="diamond">
              <a:avLst/>
            </a:prstGeom>
            <a:gradFill flip="none" rotWithShape="1">
              <a:gsLst>
                <a:gs pos="0">
                  <a:srgbClr val="A1A646">
                    <a:shade val="30000"/>
                    <a:satMod val="115000"/>
                  </a:srgbClr>
                </a:gs>
                <a:gs pos="50000">
                  <a:srgbClr val="A1A646">
                    <a:shade val="67500"/>
                    <a:satMod val="115000"/>
                  </a:srgbClr>
                </a:gs>
                <a:gs pos="100000">
                  <a:srgbClr val="A1A646">
                    <a:shade val="100000"/>
                    <a:satMod val="115000"/>
                  </a:srgbClr>
                </a:gs>
              </a:gsLst>
              <a:lin ang="0" scaled="1"/>
              <a:tileRect/>
            </a:gradFill>
            <a:ln w="25400" algn="ctr">
              <a:noFill/>
              <a:miter lim="800000"/>
              <a:headEnd/>
              <a:tailEnd/>
            </a:ln>
          </p:spPr>
          <p:txBody>
            <a:bodyPr rot="10800000" vert="eaVert" lIns="45720" tIns="44450" rIns="45720" bIns="44450" anchor="ctr" anchorCtr="1"/>
            <a:lstStyle/>
            <a:p>
              <a:endParaRPr lang="zh-TW" altLang="zh-TW" sz="1600" b="1" dirty="0">
                <a:solidFill>
                  <a:schemeClr val="bg1"/>
                </a:solidFill>
                <a:latin typeface="微軟正黑體" pitchFamily="34" charset="-120"/>
                <a:ea typeface="微軟正黑體" pitchFamily="34" charset="-120"/>
                <a:cs typeface="Tahoma" pitchFamily="34" charset="0"/>
              </a:endParaRPr>
            </a:p>
          </p:txBody>
        </p:sp>
        <p:sp>
          <p:nvSpPr>
            <p:cNvPr id="9" name="AutoShape 7"/>
            <p:cNvSpPr>
              <a:spLocks noChangeArrowheads="1"/>
            </p:cNvSpPr>
            <p:nvPr/>
          </p:nvSpPr>
          <p:spPr bwMode="gray">
            <a:xfrm rot="17807476" flipV="1">
              <a:off x="7863599" y="1179918"/>
              <a:ext cx="650982" cy="1261675"/>
            </a:xfrm>
            <a:prstGeom prst="diamond">
              <a:avLst/>
            </a:prstGeom>
            <a:gradFill flip="none" rotWithShape="1">
              <a:gsLst>
                <a:gs pos="0">
                  <a:srgbClr val="E0AD12">
                    <a:shade val="30000"/>
                    <a:satMod val="115000"/>
                  </a:srgbClr>
                </a:gs>
                <a:gs pos="50000">
                  <a:srgbClr val="E0AD12">
                    <a:shade val="67500"/>
                    <a:satMod val="115000"/>
                  </a:srgbClr>
                </a:gs>
                <a:gs pos="100000">
                  <a:srgbClr val="E0AD12">
                    <a:shade val="100000"/>
                    <a:satMod val="115000"/>
                  </a:srgbClr>
                </a:gs>
              </a:gsLst>
              <a:lin ang="18900000" scaled="1"/>
              <a:tileRect/>
            </a:gradFill>
            <a:ln w="25400" algn="ctr">
              <a:noFill/>
              <a:miter lim="800000"/>
              <a:headEnd/>
              <a:tailEnd/>
            </a:ln>
          </p:spPr>
          <p:txBody>
            <a:bodyPr rot="10800000" vert="eaVert" lIns="45720" tIns="44450" rIns="45720" bIns="44450" anchor="ctr" anchorCtr="1"/>
            <a:lstStyle/>
            <a:p>
              <a:endParaRPr lang="zh-TW" altLang="zh-TW" sz="1600" b="1" dirty="0">
                <a:solidFill>
                  <a:schemeClr val="bg1"/>
                </a:solidFill>
                <a:latin typeface="微軟正黑體" pitchFamily="34" charset="-120"/>
                <a:ea typeface="微軟正黑體" pitchFamily="34" charset="-120"/>
                <a:cs typeface="Tahoma" pitchFamily="34" charset="0"/>
              </a:endParaRPr>
            </a:p>
          </p:txBody>
        </p:sp>
        <p:sp>
          <p:nvSpPr>
            <p:cNvPr id="10" name="文字方塊 9"/>
            <p:cNvSpPr txBox="1"/>
            <p:nvPr/>
          </p:nvSpPr>
          <p:spPr>
            <a:xfrm>
              <a:off x="7964764" y="1664869"/>
              <a:ext cx="389850" cy="338554"/>
            </a:xfrm>
            <a:prstGeom prst="rect">
              <a:avLst/>
            </a:prstGeom>
            <a:noFill/>
          </p:spPr>
          <p:txBody>
            <a:bodyPr wrap="none" rtlCol="0">
              <a:spAutoFit/>
            </a:bodyPr>
            <a:lstStyle/>
            <a:p>
              <a:r>
                <a:rPr lang="zh-TW" altLang="en-US" sz="1600" b="1" dirty="0">
                  <a:solidFill>
                    <a:schemeClr val="bg1"/>
                  </a:solidFill>
                  <a:latin typeface="微軟正黑體" pitchFamily="34" charset="-120"/>
                  <a:ea typeface="微軟正黑體" pitchFamily="34" charset="-120"/>
                </a:rPr>
                <a:t>說</a:t>
              </a:r>
            </a:p>
          </p:txBody>
        </p:sp>
        <p:sp>
          <p:nvSpPr>
            <p:cNvPr id="11" name="文字方塊 10"/>
            <p:cNvSpPr txBox="1"/>
            <p:nvPr/>
          </p:nvSpPr>
          <p:spPr>
            <a:xfrm>
              <a:off x="7961885" y="2245821"/>
              <a:ext cx="441754" cy="338554"/>
            </a:xfrm>
            <a:prstGeom prst="rect">
              <a:avLst/>
            </a:prstGeom>
            <a:noFill/>
          </p:spPr>
          <p:txBody>
            <a:bodyPr wrap="none" rtlCol="0">
              <a:spAutoFit/>
            </a:bodyPr>
            <a:lstStyle/>
            <a:p>
              <a:r>
                <a:rPr lang="zh-TW" altLang="en-US" sz="1600" b="1" dirty="0" smtClean="0">
                  <a:solidFill>
                    <a:schemeClr val="bg1"/>
                  </a:solidFill>
                  <a:latin typeface="微軟正黑體" pitchFamily="34" charset="-120"/>
                  <a:ea typeface="微軟正黑體" pitchFamily="34" charset="-120"/>
                </a:rPr>
                <a:t>做</a:t>
              </a:r>
              <a:endParaRPr lang="zh-TW" altLang="en-US" sz="1600" b="1" dirty="0">
                <a:solidFill>
                  <a:schemeClr val="bg1"/>
                </a:solidFill>
                <a:latin typeface="微軟正黑體" pitchFamily="34" charset="-120"/>
                <a:ea typeface="微軟正黑體" pitchFamily="34" charset="-120"/>
              </a:endParaRPr>
            </a:p>
          </p:txBody>
        </p:sp>
      </p:grpSp>
      <p:sp>
        <p:nvSpPr>
          <p:cNvPr id="13" name="文字方塊 5"/>
          <p:cNvSpPr txBox="1">
            <a:spLocks noChangeArrowheads="1"/>
          </p:cNvSpPr>
          <p:nvPr/>
        </p:nvSpPr>
        <p:spPr bwMode="auto">
          <a:xfrm>
            <a:off x="1259632"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強化權責人員認知</a:t>
            </a:r>
            <a:r>
              <a:rPr lang="en-US" altLang="zh-TW" sz="28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8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開工會議</a:t>
            </a:r>
            <a:endParaRPr lang="en-US" altLang="zh-TW" sz="2000" b="1"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4"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5"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6" name="六角星形 15"/>
          <p:cNvSpPr/>
          <p:nvPr/>
        </p:nvSpPr>
        <p:spPr>
          <a:xfrm>
            <a:off x="6695728" y="188640"/>
            <a:ext cx="2448272" cy="201622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33CC"/>
                </a:solidFill>
                <a:latin typeface="微軟正黑體" pitchFamily="34" charset="-120"/>
                <a:ea typeface="微軟正黑體" pitchFamily="34" charset="-120"/>
              </a:rPr>
              <a:t>協力廠商</a:t>
            </a:r>
            <a:endParaRPr lang="zh-TW" altLang="en-US" sz="2000" b="1" dirty="0">
              <a:solidFill>
                <a:srgbClr val="0033CC"/>
              </a:solidFill>
              <a:latin typeface="微軟正黑體" pitchFamily="34" charset="-120"/>
              <a:ea typeface="微軟正黑體" pitchFamily="34"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012160" y="4509120"/>
            <a:ext cx="2742422" cy="1959782"/>
          </a:xfrm>
          <a:prstGeom prst="rect">
            <a:avLst/>
          </a:prstGeom>
          <a:ln>
            <a:noFill/>
          </a:ln>
          <a:effectLst>
            <a:softEdge rad="112500"/>
          </a:effectLst>
        </p:spPr>
      </p:pic>
      <p:pic>
        <p:nvPicPr>
          <p:cNvPr id="6" name="Picture 2"/>
          <p:cNvPicPr>
            <a:picLocks noChangeAspect="1" noChangeArrowheads="1"/>
          </p:cNvPicPr>
          <p:nvPr/>
        </p:nvPicPr>
        <p:blipFill>
          <a:blip r:embed="rId2" cstate="print"/>
          <a:srcRect/>
          <a:stretch>
            <a:fillRect/>
          </a:stretch>
        </p:blipFill>
        <p:spPr bwMode="auto">
          <a:xfrm>
            <a:off x="4067944" y="5136809"/>
            <a:ext cx="1872208" cy="1337912"/>
          </a:xfrm>
          <a:prstGeom prst="rect">
            <a:avLst/>
          </a:prstGeom>
          <a:ln>
            <a:noFill/>
          </a:ln>
          <a:effectLst>
            <a:softEdge rad="112500"/>
          </a:effectLst>
        </p:spPr>
      </p:pic>
      <p:sp>
        <p:nvSpPr>
          <p:cNvPr id="7" name="文字方塊 6"/>
          <p:cNvSpPr txBox="1">
            <a:spLocks noChangeArrowheads="1"/>
          </p:cNvSpPr>
          <p:nvPr/>
        </p:nvSpPr>
        <p:spPr bwMode="auto">
          <a:xfrm>
            <a:off x="2195736" y="1767149"/>
            <a:ext cx="4896544" cy="1015663"/>
          </a:xfrm>
          <a:prstGeom prst="rect">
            <a:avLst/>
          </a:prstGeom>
          <a:noFill/>
          <a:ln w="9525">
            <a:noFill/>
            <a:miter lim="800000"/>
            <a:headEnd/>
            <a:tailEnd/>
          </a:ln>
        </p:spPr>
        <p:txBody>
          <a:bodyPr wrap="square">
            <a:spAutoFit/>
          </a:bodyPr>
          <a:lstStyle/>
          <a:p>
            <a:pPr marL="7938" indent="-7938" eaLnBrk="0" hangingPunct="0">
              <a:lnSpc>
                <a:spcPts val="2400"/>
              </a:lnSpc>
              <a:spcBef>
                <a:spcPts val="600"/>
              </a:spcBef>
              <a:buClr>
                <a:schemeClr val="tx2"/>
              </a:buClr>
              <a:buSzPct val="75000"/>
              <a:defRPr/>
            </a:pPr>
            <a:r>
              <a:rPr lang="zh-TW" altLang="en-US" b="1" kern="0" dirty="0" smtClean="0">
                <a:latin typeface="微軟正黑體" pitchFamily="34" charset="-120"/>
                <a:ea typeface="微軟正黑體" pitchFamily="34" charset="-120"/>
              </a:rPr>
              <a:t>確保所有合約法令及工地施工文件，讓相關權責人員都了解制訂內容，進而可落實執行於日常作業。</a:t>
            </a:r>
            <a:endParaRPr lang="en-US" altLang="zh-TW" b="1" kern="0" dirty="0" smtClean="0">
              <a:latin typeface="微軟正黑體" pitchFamily="34" charset="-120"/>
              <a:ea typeface="微軟正黑體" pitchFamily="34" charset="-120"/>
            </a:endParaRPr>
          </a:p>
        </p:txBody>
      </p:sp>
      <p:sp>
        <p:nvSpPr>
          <p:cNvPr id="8" name="文字方塊 7"/>
          <p:cNvSpPr txBox="1">
            <a:spLocks noChangeArrowheads="1"/>
          </p:cNvSpPr>
          <p:nvPr/>
        </p:nvSpPr>
        <p:spPr bwMode="auto">
          <a:xfrm>
            <a:off x="1259632" y="2847270"/>
            <a:ext cx="7344816" cy="2669962"/>
          </a:xfrm>
          <a:prstGeom prst="rect">
            <a:avLst/>
          </a:prstGeom>
          <a:noFill/>
          <a:ln w="9525">
            <a:noFill/>
            <a:miter lim="800000"/>
            <a:headEnd/>
            <a:tailEnd/>
          </a:ln>
        </p:spPr>
        <p:txBody>
          <a:bodyPr wrap="square">
            <a:spAutoFit/>
          </a:bodyPr>
          <a:lstStyle/>
          <a:p>
            <a:pPr marL="365125" indent="-365125" eaLnBrk="0" hangingPunct="0">
              <a:lnSpc>
                <a:spcPts val="2400"/>
              </a:lnSpc>
              <a:spcBef>
                <a:spcPts val="1200"/>
              </a:spcBef>
              <a:buClr>
                <a:schemeClr val="tx1">
                  <a:lumMod val="95000"/>
                  <a:lumOff val="5000"/>
                </a:schemeClr>
              </a:buClr>
              <a:buSzPct val="100000"/>
              <a:buFont typeface="Wingdings" pitchFamily="2" charset="2"/>
              <a:buChar char="p"/>
              <a:defRPr/>
            </a:pPr>
            <a:r>
              <a:rPr lang="zh-TW" altLang="en-US" sz="2000" b="1" kern="0" dirty="0" smtClean="0">
                <a:solidFill>
                  <a:srgbClr val="C00000"/>
                </a:solidFill>
                <a:latin typeface="微軟正黑體" pitchFamily="34" charset="-120"/>
                <a:ea typeface="微軟正黑體" pitchFamily="34" charset="-120"/>
              </a:rPr>
              <a:t>辦理施工前作業說明會</a:t>
            </a:r>
            <a:endParaRPr lang="en-US" altLang="zh-TW" sz="2000" b="1" kern="0" dirty="0" smtClean="0">
              <a:solidFill>
                <a:srgbClr val="C00000"/>
              </a:solidFill>
              <a:latin typeface="微軟正黑體" pitchFamily="34" charset="-120"/>
              <a:ea typeface="微軟正黑體" pitchFamily="34" charset="-120"/>
            </a:endParaRP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b="1" kern="0" dirty="0" smtClean="0">
                <a:latin typeface="微軟正黑體" pitchFamily="34" charset="-120"/>
                <a:ea typeface="微軟正黑體" pitchFamily="34" charset="-120"/>
              </a:rPr>
              <a:t>範圍：所有工程分項作業，如土木工程</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基樁、鋼構、混凝土</a:t>
            </a:r>
            <a:r>
              <a:rPr lang="en-US" altLang="zh-TW" b="1" kern="0" dirty="0" smtClean="0">
                <a:latin typeface="微軟正黑體" pitchFamily="34" charset="-120"/>
                <a:ea typeface="微軟正黑體" pitchFamily="34" charset="-120"/>
              </a:rPr>
              <a:t>)</a:t>
            </a: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b="1" kern="0" dirty="0" smtClean="0">
                <a:latin typeface="微軟正黑體" pitchFamily="34" charset="-120"/>
                <a:ea typeface="微軟正黑體" pitchFamily="34" charset="-120"/>
              </a:rPr>
              <a:t>對象：所有監造人員及承包商現場監督人員</a:t>
            </a:r>
            <a:endParaRPr lang="en-US" altLang="zh-TW" b="1" kern="0" dirty="0" smtClean="0">
              <a:latin typeface="微軟正黑體" pitchFamily="34" charset="-120"/>
              <a:ea typeface="微軟正黑體" pitchFamily="34" charset="-120"/>
            </a:endParaRPr>
          </a:p>
          <a:p>
            <a:pPr marL="633413" lvl="1" indent="-268288" eaLnBrk="0" hangingPunct="0">
              <a:lnSpc>
                <a:spcPts val="2200"/>
              </a:lnSpc>
              <a:spcBef>
                <a:spcPts val="300"/>
              </a:spcBef>
              <a:buClr>
                <a:schemeClr val="tx2"/>
              </a:buClr>
              <a:buSzPct val="75000"/>
              <a:buFont typeface="Wingdings" pitchFamily="2" charset="2"/>
              <a:buChar char="Ø"/>
              <a:defRPr/>
            </a:pPr>
            <a:r>
              <a:rPr lang="zh-TW" altLang="en-US" b="1" kern="0" dirty="0" smtClean="0">
                <a:latin typeface="微軟正黑體" pitchFamily="34" charset="-120"/>
                <a:ea typeface="微軟正黑體" pitchFamily="34" charset="-120"/>
              </a:rPr>
              <a:t>內容：施工程序、品質管理標準</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含檢驗測試方法說明</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、自主檢查表填寫說明</a:t>
            </a:r>
            <a:endParaRPr lang="en-US" altLang="zh-TW" b="1" kern="0" dirty="0" smtClean="0">
              <a:latin typeface="微軟正黑體" pitchFamily="34" charset="-120"/>
              <a:ea typeface="微軟正黑體" pitchFamily="34" charset="-120"/>
            </a:endParaRPr>
          </a:p>
          <a:p>
            <a:pPr marL="365125" indent="-365125" eaLnBrk="0" hangingPunct="0">
              <a:lnSpc>
                <a:spcPts val="2400"/>
              </a:lnSpc>
              <a:spcBef>
                <a:spcPts val="600"/>
              </a:spcBef>
              <a:buClr>
                <a:schemeClr val="tx1">
                  <a:lumMod val="95000"/>
                  <a:lumOff val="5000"/>
                </a:schemeClr>
              </a:buClr>
              <a:buSzPct val="100000"/>
              <a:buFont typeface="Wingdings" pitchFamily="2" charset="2"/>
              <a:buChar char="p"/>
              <a:defRPr/>
            </a:pPr>
            <a:r>
              <a:rPr lang="zh-TW" altLang="en-US" sz="2000" b="1" kern="0" dirty="0" smtClean="0">
                <a:solidFill>
                  <a:srgbClr val="C00000"/>
                </a:solidFill>
                <a:latin typeface="微軟正黑體" pitchFamily="34" charset="-120"/>
                <a:ea typeface="微軟正黑體" pitchFamily="34" charset="-120"/>
              </a:rPr>
              <a:t>訓練成效評估</a:t>
            </a:r>
            <a:endParaRPr lang="en-US" altLang="zh-TW" sz="2000" b="1" kern="0" dirty="0" smtClean="0">
              <a:solidFill>
                <a:srgbClr val="C00000"/>
              </a:solidFill>
              <a:latin typeface="微軟正黑體" pitchFamily="34" charset="-120"/>
              <a:ea typeface="微軟正黑體" pitchFamily="34" charset="-120"/>
            </a:endParaRPr>
          </a:p>
          <a:p>
            <a:pPr marL="639763" lvl="1" indent="-182563" eaLnBrk="0" hangingPunct="0">
              <a:lnSpc>
                <a:spcPts val="2200"/>
              </a:lnSpc>
              <a:spcBef>
                <a:spcPts val="300"/>
              </a:spcBef>
              <a:buClr>
                <a:schemeClr val="tx2"/>
              </a:buClr>
              <a:buSzPct val="75000"/>
              <a:buFont typeface="Wingdings" pitchFamily="2" charset="2"/>
              <a:buChar char="Ø"/>
              <a:defRPr/>
            </a:pPr>
            <a:r>
              <a:rPr lang="zh-TW" altLang="en-US" b="1" kern="0" dirty="0" smtClean="0">
                <a:latin typeface="微軟正黑體" pitchFamily="34" charset="-120"/>
                <a:ea typeface="微軟正黑體" pitchFamily="34" charset="-120"/>
              </a:rPr>
              <a:t>測驗</a:t>
            </a:r>
            <a:endParaRPr lang="en-US" altLang="zh-TW" b="1" kern="0" dirty="0" smtClean="0">
              <a:latin typeface="微軟正黑體" pitchFamily="34" charset="-120"/>
              <a:ea typeface="微軟正黑體" pitchFamily="34" charset="-120"/>
            </a:endParaRPr>
          </a:p>
          <a:p>
            <a:pPr marL="639763" lvl="1" indent="-182563" eaLnBrk="0" hangingPunct="0">
              <a:lnSpc>
                <a:spcPts val="2200"/>
              </a:lnSpc>
              <a:spcBef>
                <a:spcPts val="300"/>
              </a:spcBef>
              <a:buClr>
                <a:schemeClr val="tx2"/>
              </a:buClr>
              <a:buSzPct val="75000"/>
              <a:buFont typeface="Wingdings" pitchFamily="2" charset="2"/>
              <a:buChar char="Ø"/>
              <a:defRPr/>
            </a:pPr>
            <a:r>
              <a:rPr lang="zh-TW" altLang="en-US" b="1" kern="0" dirty="0" smtClean="0">
                <a:latin typeface="微軟正黑體" pitchFamily="34" charset="-120"/>
                <a:ea typeface="微軟正黑體" pitchFamily="34" charset="-120"/>
              </a:rPr>
              <a:t>抽測</a:t>
            </a:r>
          </a:p>
        </p:txBody>
      </p:sp>
      <p:pic>
        <p:nvPicPr>
          <p:cNvPr id="11" name="Picture 2"/>
          <p:cNvPicPr>
            <a:picLocks noChangeAspect="1" noChangeArrowheads="1"/>
          </p:cNvPicPr>
          <p:nvPr/>
        </p:nvPicPr>
        <p:blipFill>
          <a:blip r:embed="rId2" cstate="print"/>
          <a:srcRect/>
          <a:stretch>
            <a:fillRect/>
          </a:stretch>
        </p:blipFill>
        <p:spPr bwMode="auto">
          <a:xfrm>
            <a:off x="2382534" y="5373216"/>
            <a:ext cx="1541393" cy="1101506"/>
          </a:xfrm>
          <a:prstGeom prst="rect">
            <a:avLst/>
          </a:prstGeom>
          <a:ln>
            <a:noFill/>
          </a:ln>
          <a:effectLst>
            <a:softEdge rad="112500"/>
          </a:effectLst>
        </p:spPr>
      </p:pic>
      <p:sp>
        <p:nvSpPr>
          <p:cNvPr id="12"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2" name="群組 1"/>
          <p:cNvGrpSpPr/>
          <p:nvPr/>
        </p:nvGrpSpPr>
        <p:grpSpPr>
          <a:xfrm>
            <a:off x="323528" y="5301208"/>
            <a:ext cx="1583631" cy="1243308"/>
            <a:chOff x="7236296" y="1485265"/>
            <a:chExt cx="1583631" cy="1243308"/>
          </a:xfrm>
        </p:grpSpPr>
        <p:sp>
          <p:nvSpPr>
            <p:cNvPr id="17" name="AutoShape 5"/>
            <p:cNvSpPr>
              <a:spLocks noChangeArrowheads="1"/>
            </p:cNvSpPr>
            <p:nvPr/>
          </p:nvSpPr>
          <p:spPr bwMode="gray">
            <a:xfrm>
              <a:off x="7236296" y="1546324"/>
              <a:ext cx="737612" cy="1113496"/>
            </a:xfrm>
            <a:prstGeom prst="diamond">
              <a:avLst/>
            </a:prstGeom>
            <a:gradFill flip="none" rotWithShape="1">
              <a:gsLst>
                <a:gs pos="0">
                  <a:srgbClr val="6399AB">
                    <a:shade val="30000"/>
                    <a:satMod val="115000"/>
                  </a:srgbClr>
                </a:gs>
                <a:gs pos="50000">
                  <a:srgbClr val="6399AB">
                    <a:shade val="67500"/>
                    <a:satMod val="115000"/>
                  </a:srgbClr>
                </a:gs>
                <a:gs pos="100000">
                  <a:srgbClr val="6399AB">
                    <a:shade val="100000"/>
                    <a:satMod val="115000"/>
                  </a:srgbClr>
                </a:gs>
              </a:gsLst>
              <a:lin ang="8100000" scaled="1"/>
              <a:tileRect/>
            </a:gradFill>
            <a:ln w="25400" algn="ctr">
              <a:noFill/>
              <a:miter lim="800000"/>
              <a:headEnd/>
              <a:tailEnd/>
            </a:ln>
          </p:spPr>
          <p:txBody>
            <a:bodyPr lIns="45720" tIns="44450" rIns="45720" bIns="44450" anchor="ctr" anchorCtr="1"/>
            <a:lstStyle/>
            <a:p>
              <a:r>
                <a:rPr lang="zh-TW" altLang="en-US" sz="1600" b="1" dirty="0" smtClean="0">
                  <a:solidFill>
                    <a:schemeClr val="bg1"/>
                  </a:solidFill>
                  <a:latin typeface="微軟正黑體" pitchFamily="34" charset="-120"/>
                  <a:ea typeface="微軟正黑體" pitchFamily="34" charset="-120"/>
                </a:rPr>
                <a:t>寫</a:t>
              </a:r>
              <a:endParaRPr lang="zh-TW" altLang="en-US" sz="1600" b="1" dirty="0">
                <a:solidFill>
                  <a:schemeClr val="bg1"/>
                </a:solidFill>
                <a:latin typeface="微軟正黑體" pitchFamily="34" charset="-120"/>
                <a:ea typeface="微軟正黑體" pitchFamily="34" charset="-120"/>
              </a:endParaRPr>
            </a:p>
          </p:txBody>
        </p:sp>
        <p:sp>
          <p:nvSpPr>
            <p:cNvPr id="18" name="AutoShape 6"/>
            <p:cNvSpPr>
              <a:spLocks noChangeArrowheads="1"/>
            </p:cNvSpPr>
            <p:nvPr/>
          </p:nvSpPr>
          <p:spPr bwMode="gray">
            <a:xfrm rot="3785837">
              <a:off x="7859241" y="1772244"/>
              <a:ext cx="650982" cy="1261675"/>
            </a:xfrm>
            <a:prstGeom prst="diamond">
              <a:avLst/>
            </a:prstGeom>
            <a:gradFill flip="none" rotWithShape="1">
              <a:gsLst>
                <a:gs pos="0">
                  <a:srgbClr val="A1A646">
                    <a:shade val="30000"/>
                    <a:satMod val="115000"/>
                  </a:srgbClr>
                </a:gs>
                <a:gs pos="50000">
                  <a:srgbClr val="A1A646">
                    <a:shade val="67500"/>
                    <a:satMod val="115000"/>
                  </a:srgbClr>
                </a:gs>
                <a:gs pos="100000">
                  <a:srgbClr val="A1A646">
                    <a:shade val="100000"/>
                    <a:satMod val="115000"/>
                  </a:srgbClr>
                </a:gs>
              </a:gsLst>
              <a:lin ang="0" scaled="1"/>
              <a:tileRect/>
            </a:gradFill>
            <a:ln w="25400" algn="ctr">
              <a:noFill/>
              <a:miter lim="800000"/>
              <a:headEnd/>
              <a:tailEnd/>
            </a:ln>
          </p:spPr>
          <p:txBody>
            <a:bodyPr rot="10800000" vert="eaVert" lIns="45720" tIns="44450" rIns="45720" bIns="44450" anchor="ctr" anchorCtr="1"/>
            <a:lstStyle/>
            <a:p>
              <a:endParaRPr lang="zh-TW" altLang="zh-TW" sz="1600" b="1" dirty="0">
                <a:solidFill>
                  <a:schemeClr val="bg1"/>
                </a:solidFill>
                <a:latin typeface="微軟正黑體" pitchFamily="34" charset="-120"/>
                <a:ea typeface="微軟正黑體" pitchFamily="34" charset="-120"/>
                <a:cs typeface="Tahoma" pitchFamily="34" charset="0"/>
              </a:endParaRPr>
            </a:p>
          </p:txBody>
        </p:sp>
        <p:sp>
          <p:nvSpPr>
            <p:cNvPr id="19" name="AutoShape 7"/>
            <p:cNvSpPr>
              <a:spLocks noChangeArrowheads="1"/>
            </p:cNvSpPr>
            <p:nvPr/>
          </p:nvSpPr>
          <p:spPr bwMode="gray">
            <a:xfrm rot="17807476" flipV="1">
              <a:off x="7863599" y="1179918"/>
              <a:ext cx="650982" cy="1261675"/>
            </a:xfrm>
            <a:prstGeom prst="diamond">
              <a:avLst/>
            </a:prstGeom>
            <a:gradFill flip="none" rotWithShape="1">
              <a:gsLst>
                <a:gs pos="0">
                  <a:srgbClr val="E0AD12">
                    <a:shade val="30000"/>
                    <a:satMod val="115000"/>
                  </a:srgbClr>
                </a:gs>
                <a:gs pos="50000">
                  <a:srgbClr val="E0AD12">
                    <a:shade val="67500"/>
                    <a:satMod val="115000"/>
                  </a:srgbClr>
                </a:gs>
                <a:gs pos="100000">
                  <a:srgbClr val="E0AD12">
                    <a:shade val="100000"/>
                    <a:satMod val="115000"/>
                  </a:srgbClr>
                </a:gs>
              </a:gsLst>
              <a:lin ang="18900000" scaled="1"/>
              <a:tileRect/>
            </a:gradFill>
            <a:ln w="25400" algn="ctr">
              <a:noFill/>
              <a:miter lim="800000"/>
              <a:headEnd/>
              <a:tailEnd/>
            </a:ln>
          </p:spPr>
          <p:txBody>
            <a:bodyPr rot="10800000" vert="eaVert" lIns="45720" tIns="44450" rIns="45720" bIns="44450" anchor="ctr" anchorCtr="1"/>
            <a:lstStyle/>
            <a:p>
              <a:endParaRPr lang="zh-TW" altLang="zh-TW" sz="1600" b="1" dirty="0">
                <a:solidFill>
                  <a:schemeClr val="bg1"/>
                </a:solidFill>
                <a:latin typeface="微軟正黑體" pitchFamily="34" charset="-120"/>
                <a:ea typeface="微軟正黑體" pitchFamily="34" charset="-120"/>
                <a:cs typeface="Tahoma" pitchFamily="34" charset="0"/>
              </a:endParaRPr>
            </a:p>
          </p:txBody>
        </p:sp>
        <p:sp>
          <p:nvSpPr>
            <p:cNvPr id="15" name="文字方塊 14"/>
            <p:cNvSpPr txBox="1"/>
            <p:nvPr/>
          </p:nvSpPr>
          <p:spPr>
            <a:xfrm>
              <a:off x="7964764" y="1664869"/>
              <a:ext cx="389850" cy="338554"/>
            </a:xfrm>
            <a:prstGeom prst="rect">
              <a:avLst/>
            </a:prstGeom>
            <a:noFill/>
          </p:spPr>
          <p:txBody>
            <a:bodyPr wrap="none" rtlCol="0">
              <a:spAutoFit/>
            </a:bodyPr>
            <a:lstStyle/>
            <a:p>
              <a:r>
                <a:rPr lang="zh-TW" altLang="en-US" sz="1600" b="1" dirty="0">
                  <a:solidFill>
                    <a:schemeClr val="bg1"/>
                  </a:solidFill>
                  <a:latin typeface="微軟正黑體" pitchFamily="34" charset="-120"/>
                  <a:ea typeface="微軟正黑體" pitchFamily="34" charset="-120"/>
                </a:rPr>
                <a:t>說</a:t>
              </a:r>
            </a:p>
          </p:txBody>
        </p:sp>
        <p:sp>
          <p:nvSpPr>
            <p:cNvPr id="16" name="文字方塊 15"/>
            <p:cNvSpPr txBox="1"/>
            <p:nvPr/>
          </p:nvSpPr>
          <p:spPr>
            <a:xfrm>
              <a:off x="7961885" y="2245821"/>
              <a:ext cx="441754" cy="338554"/>
            </a:xfrm>
            <a:prstGeom prst="rect">
              <a:avLst/>
            </a:prstGeom>
            <a:noFill/>
          </p:spPr>
          <p:txBody>
            <a:bodyPr wrap="none" rtlCol="0">
              <a:spAutoFit/>
            </a:bodyPr>
            <a:lstStyle/>
            <a:p>
              <a:r>
                <a:rPr lang="zh-TW" altLang="en-US" sz="1600" b="1" dirty="0" smtClean="0">
                  <a:solidFill>
                    <a:schemeClr val="bg1"/>
                  </a:solidFill>
                  <a:latin typeface="微軟正黑體" pitchFamily="34" charset="-120"/>
                  <a:ea typeface="微軟正黑體" pitchFamily="34" charset="-120"/>
                </a:rPr>
                <a:t>做</a:t>
              </a:r>
              <a:endParaRPr lang="zh-TW" altLang="en-US" sz="1600" b="1" dirty="0">
                <a:solidFill>
                  <a:schemeClr val="bg1"/>
                </a:solidFill>
                <a:latin typeface="微軟正黑體" pitchFamily="34" charset="-120"/>
                <a:ea typeface="微軟正黑體" pitchFamily="34" charset="-120"/>
              </a:endParaRPr>
            </a:p>
          </p:txBody>
        </p:sp>
      </p:grpSp>
      <p:sp>
        <p:nvSpPr>
          <p:cNvPr id="20" name="五邊形 19"/>
          <p:cNvSpPr/>
          <p:nvPr/>
        </p:nvSpPr>
        <p:spPr>
          <a:xfrm>
            <a:off x="1115616" y="1911165"/>
            <a:ext cx="1008112" cy="576064"/>
          </a:xfrm>
          <a:prstGeom prst="homePlat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kern="0" dirty="0" smtClean="0">
                <a:solidFill>
                  <a:srgbClr val="0000CC"/>
                </a:solidFill>
                <a:latin typeface="微軟正黑體" pitchFamily="34" charset="-120"/>
                <a:ea typeface="微軟正黑體" pitchFamily="34" charset="-120"/>
              </a:rPr>
              <a:t>目的</a:t>
            </a:r>
            <a:endParaRPr lang="zh-TW" altLang="en-US" dirty="0">
              <a:solidFill>
                <a:srgbClr val="0000CC"/>
              </a:solidFill>
            </a:endParaRPr>
          </a:p>
        </p:txBody>
      </p:sp>
      <p:sp>
        <p:nvSpPr>
          <p:cNvPr id="21"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3" name="文字方塊 5"/>
          <p:cNvSpPr txBox="1">
            <a:spLocks noChangeArrowheads="1"/>
          </p:cNvSpPr>
          <p:nvPr/>
        </p:nvSpPr>
        <p:spPr bwMode="auto">
          <a:xfrm>
            <a:off x="1259632"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強化權責人員認知</a:t>
            </a:r>
            <a:r>
              <a:rPr lang="en-US" altLang="zh-TW" sz="28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施工前作業說明會</a:t>
            </a:r>
            <a:endParaRPr lang="en-US" altLang="zh-TW" sz="2000" b="1"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22" name="六角星形 21"/>
          <p:cNvSpPr/>
          <p:nvPr/>
        </p:nvSpPr>
        <p:spPr>
          <a:xfrm>
            <a:off x="6695728" y="188640"/>
            <a:ext cx="2448272" cy="201622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33CC"/>
                </a:solidFill>
                <a:latin typeface="微軟正黑體" pitchFamily="34" charset="-120"/>
                <a:ea typeface="微軟正黑體" pitchFamily="34" charset="-120"/>
              </a:rPr>
              <a:t>監造人員及承包商現場監督人員</a:t>
            </a:r>
            <a:endParaRPr lang="zh-TW" altLang="en-US" sz="2000" b="1" dirty="0">
              <a:solidFill>
                <a:srgbClr val="0033CC"/>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10"/>
          <p:cNvSpPr txBox="1">
            <a:spLocks noChangeArrowheads="1"/>
          </p:cNvSpPr>
          <p:nvPr/>
        </p:nvSpPr>
        <p:spPr bwMode="auto">
          <a:xfrm>
            <a:off x="1187624" y="1772816"/>
            <a:ext cx="7128792" cy="2870401"/>
          </a:xfrm>
          <a:prstGeom prst="rect">
            <a:avLst/>
          </a:prstGeom>
          <a:noFill/>
          <a:ln w="9525">
            <a:noFill/>
            <a:miter lim="800000"/>
            <a:headEnd/>
            <a:tailEnd/>
          </a:ln>
        </p:spPr>
        <p:txBody>
          <a:bodyPr wrap="square">
            <a:spAutoFit/>
          </a:bodyPr>
          <a:lstStyle/>
          <a:p>
            <a:pPr marL="357188" lvl="1" indent="-357188" eaLnBrk="0" hangingPunct="0">
              <a:lnSpc>
                <a:spcPts val="2600"/>
              </a:lnSpc>
              <a:spcBef>
                <a:spcPts val="600"/>
              </a:spcBef>
              <a:spcAft>
                <a:spcPts val="600"/>
              </a:spcAft>
              <a:buClr>
                <a:schemeClr val="tx2"/>
              </a:buClr>
              <a:buSzPct val="75000"/>
              <a:buFont typeface="Monotype Sorts" pitchFamily="2" charset="2"/>
              <a:buChar char="u"/>
              <a:defRPr/>
            </a:pPr>
            <a:r>
              <a:rPr lang="zh-TW" altLang="en-US" sz="2000" b="1" kern="0" dirty="0" smtClean="0">
                <a:latin typeface="微軟正黑體" pitchFamily="34" charset="-120"/>
                <a:ea typeface="微軟正黑體" pitchFamily="34" charset="-120"/>
              </a:rPr>
              <a:t>現場各項作業前，由設計單位對現場監造施工人員說明設計重點、圖說標示重點及規範注意事項等</a:t>
            </a:r>
            <a:endParaRPr lang="en-US" altLang="zh-TW" sz="2000" b="1" kern="0" dirty="0" smtClean="0">
              <a:latin typeface="微軟正黑體" pitchFamily="34" charset="-120"/>
              <a:ea typeface="微軟正黑體" pitchFamily="34" charset="-120"/>
            </a:endParaRPr>
          </a:p>
          <a:p>
            <a:pPr marL="357188" lvl="1" indent="-357188" eaLnBrk="0" hangingPunct="0">
              <a:lnSpc>
                <a:spcPts val="2600"/>
              </a:lnSpc>
              <a:spcBef>
                <a:spcPts val="600"/>
              </a:spcBef>
              <a:spcAft>
                <a:spcPts val="0"/>
              </a:spcAft>
              <a:buClr>
                <a:schemeClr val="tx2"/>
              </a:buClr>
              <a:buSzPct val="75000"/>
              <a:buFont typeface="Monotype Sorts" pitchFamily="2" charset="2"/>
              <a:buChar char="u"/>
              <a:defRPr/>
            </a:pPr>
            <a:r>
              <a:rPr lang="zh-TW" altLang="en-US" sz="2000" b="1" kern="0" dirty="0" smtClean="0">
                <a:latin typeface="微軟正黑體" pitchFamily="34" charset="-120"/>
                <a:ea typeface="微軟正黑體" pitchFamily="34" charset="-120"/>
              </a:rPr>
              <a:t>按工程施工順序及工程種類辦理說明會，例如</a:t>
            </a:r>
            <a:endParaRPr lang="en-US" altLang="zh-TW" sz="2000" b="1" kern="0" dirty="0" smtClean="0">
              <a:latin typeface="微軟正黑體" pitchFamily="34" charset="-120"/>
              <a:ea typeface="微軟正黑體" pitchFamily="34" charset="-120"/>
            </a:endParaRPr>
          </a:p>
          <a:p>
            <a:pPr marL="542925" lvl="1" indent="-185738" eaLnBrk="0" hangingPunct="0">
              <a:lnSpc>
                <a:spcPts val="2200"/>
              </a:lnSpc>
              <a:spcBef>
                <a:spcPts val="600"/>
              </a:spcBef>
              <a:spcAft>
                <a:spcPts val="0"/>
              </a:spcAft>
              <a:buClr>
                <a:schemeClr val="tx2"/>
              </a:buClr>
              <a:buSzPct val="75000"/>
              <a:buFont typeface="Wingdings" pitchFamily="2" charset="2"/>
              <a:buChar char="Ø"/>
              <a:tabLst>
                <a:tab pos="542925" algn="l"/>
              </a:tabLst>
              <a:defRPr/>
            </a:pPr>
            <a:r>
              <a:rPr lang="zh-TW" altLang="en-US" b="1" kern="0" dirty="0" smtClean="0">
                <a:latin typeface="微軟正黑體" pitchFamily="34" charset="-120"/>
                <a:ea typeface="微軟正黑體" pitchFamily="34" charset="-120"/>
              </a:rPr>
              <a:t>土木結構工程，應分為基樁工程、鋼筋混凝土工程、鋼結構工程等</a:t>
            </a:r>
            <a:endParaRPr lang="en-US" altLang="zh-TW" b="1" kern="0" dirty="0" smtClean="0">
              <a:latin typeface="微軟正黑體" pitchFamily="34" charset="-120"/>
              <a:ea typeface="微軟正黑體" pitchFamily="34" charset="-120"/>
            </a:endParaRPr>
          </a:p>
          <a:p>
            <a:pPr marL="542925" lvl="1" indent="-185738" eaLnBrk="0" hangingPunct="0">
              <a:lnSpc>
                <a:spcPts val="2200"/>
              </a:lnSpc>
              <a:spcBef>
                <a:spcPts val="600"/>
              </a:spcBef>
              <a:spcAft>
                <a:spcPts val="0"/>
              </a:spcAft>
              <a:buClr>
                <a:schemeClr val="tx2"/>
              </a:buClr>
              <a:buSzPct val="75000"/>
              <a:buFont typeface="Wingdings" pitchFamily="2" charset="2"/>
              <a:buChar char="Ø"/>
              <a:tabLst>
                <a:tab pos="542925" algn="l"/>
              </a:tabLst>
              <a:defRPr/>
            </a:pPr>
            <a:r>
              <a:rPr lang="zh-TW" altLang="en-US" b="1" kern="0" dirty="0" smtClean="0">
                <a:latin typeface="微軟正黑體" pitchFamily="34" charset="-120"/>
                <a:ea typeface="微軟正黑體" pitchFamily="34" charset="-120"/>
              </a:rPr>
              <a:t>設備安裝工程，應分為靜態設備</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幫浦、壓縮機</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及轉動設備</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壓力容器、儲槽等</a:t>
            </a:r>
            <a:r>
              <a:rPr lang="en-US" altLang="zh-TW" b="1" kern="0" dirty="0" smtClean="0">
                <a:latin typeface="微軟正黑體" pitchFamily="34" charset="-120"/>
                <a:ea typeface="微軟正黑體" pitchFamily="34" charset="-120"/>
              </a:rPr>
              <a:t>)</a:t>
            </a:r>
          </a:p>
          <a:p>
            <a:pPr marL="542925" lvl="1" indent="-185738" eaLnBrk="0" hangingPunct="0">
              <a:lnSpc>
                <a:spcPts val="2200"/>
              </a:lnSpc>
              <a:spcBef>
                <a:spcPts val="600"/>
              </a:spcBef>
              <a:spcAft>
                <a:spcPts val="0"/>
              </a:spcAft>
              <a:buClr>
                <a:schemeClr val="tx2"/>
              </a:buClr>
              <a:buSzPct val="75000"/>
              <a:buFont typeface="Wingdings" pitchFamily="2" charset="2"/>
              <a:buChar char="Ø"/>
              <a:tabLst>
                <a:tab pos="542925" algn="l"/>
              </a:tabLst>
              <a:defRPr/>
            </a:pPr>
            <a:r>
              <a:rPr lang="zh-TW" altLang="en-US" b="1" kern="0" dirty="0" smtClean="0">
                <a:latin typeface="微軟正黑體" pitchFamily="34" charset="-120"/>
                <a:ea typeface="微軟正黑體" pitchFamily="34" charset="-120"/>
              </a:rPr>
              <a:t>電機安娤工程</a:t>
            </a:r>
            <a:r>
              <a:rPr lang="en-US" altLang="zh-TW" b="1" kern="0" dirty="0" smtClean="0">
                <a:latin typeface="微軟正黑體" pitchFamily="34" charset="-120"/>
                <a:ea typeface="微軟正黑體" pitchFamily="34" charset="-120"/>
              </a:rPr>
              <a:t>(</a:t>
            </a:r>
            <a:r>
              <a:rPr lang="zh-TW" altLang="en-US" b="1" kern="0" dirty="0" smtClean="0">
                <a:latin typeface="微軟正黑體" pitchFamily="34" charset="-120"/>
                <a:ea typeface="微軟正黑體" pitchFamily="34" charset="-120"/>
              </a:rPr>
              <a:t>變壓器、電纜線拉設</a:t>
            </a:r>
            <a:r>
              <a:rPr lang="en-US" altLang="zh-TW" b="1" kern="0" dirty="0" smtClean="0">
                <a:latin typeface="微軟正黑體" pitchFamily="34" charset="-120"/>
                <a:ea typeface="微軟正黑體" pitchFamily="34" charset="-120"/>
              </a:rPr>
              <a:t>…)</a:t>
            </a:r>
          </a:p>
        </p:txBody>
      </p:sp>
      <p:sp>
        <p:nvSpPr>
          <p:cNvPr id="7"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提昇施工品質管理機制</a:t>
            </a:r>
            <a:endParaRPr kumimoji="1" lang="zh-TW" altLang="en-US" sz="2400" b="1" i="0" u="none" strike="noStrike" kern="0" cap="none" spc="0" normalizeH="0" baseline="0" noProof="0" dirty="0" smtClean="0">
              <a:ln>
                <a:noFill/>
              </a:ln>
              <a:solidFill>
                <a:srgbClr val="0033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8" name="Picture 2"/>
          <p:cNvPicPr>
            <a:picLocks noChangeAspect="1" noChangeArrowheads="1"/>
          </p:cNvPicPr>
          <p:nvPr/>
        </p:nvPicPr>
        <p:blipFill>
          <a:blip r:embed="rId2" cstate="print"/>
          <a:srcRect/>
          <a:stretch>
            <a:fillRect/>
          </a:stretch>
        </p:blipFill>
        <p:spPr bwMode="auto">
          <a:xfrm>
            <a:off x="6012160" y="4509120"/>
            <a:ext cx="2742422" cy="1959782"/>
          </a:xfrm>
          <a:prstGeom prst="rect">
            <a:avLst/>
          </a:prstGeom>
          <a:ln>
            <a:noFill/>
          </a:ln>
          <a:effectLst>
            <a:softEdge rad="112500"/>
          </a:effectLst>
        </p:spPr>
      </p:pic>
      <p:pic>
        <p:nvPicPr>
          <p:cNvPr id="9" name="Picture 2"/>
          <p:cNvPicPr>
            <a:picLocks noChangeAspect="1" noChangeArrowheads="1"/>
          </p:cNvPicPr>
          <p:nvPr/>
        </p:nvPicPr>
        <p:blipFill>
          <a:blip r:embed="rId2" cstate="print"/>
          <a:srcRect/>
          <a:stretch>
            <a:fillRect/>
          </a:stretch>
        </p:blipFill>
        <p:spPr bwMode="auto">
          <a:xfrm>
            <a:off x="4067944" y="5136809"/>
            <a:ext cx="1872208" cy="1337912"/>
          </a:xfrm>
          <a:prstGeom prst="rect">
            <a:avLst/>
          </a:prstGeom>
          <a:ln>
            <a:noFill/>
          </a:ln>
          <a:effectLst>
            <a:softEdge rad="112500"/>
          </a:effectLst>
        </p:spPr>
      </p:pic>
      <p:pic>
        <p:nvPicPr>
          <p:cNvPr id="10" name="Picture 2"/>
          <p:cNvPicPr>
            <a:picLocks noChangeAspect="1" noChangeArrowheads="1"/>
          </p:cNvPicPr>
          <p:nvPr/>
        </p:nvPicPr>
        <p:blipFill>
          <a:blip r:embed="rId2" cstate="print"/>
          <a:srcRect/>
          <a:stretch>
            <a:fillRect/>
          </a:stretch>
        </p:blipFill>
        <p:spPr bwMode="auto">
          <a:xfrm>
            <a:off x="2382534" y="5373216"/>
            <a:ext cx="1541393" cy="1101506"/>
          </a:xfrm>
          <a:prstGeom prst="rect">
            <a:avLst/>
          </a:prstGeom>
          <a:ln>
            <a:noFill/>
          </a:ln>
          <a:effectLst>
            <a:softEdge rad="112500"/>
          </a:effectLst>
        </p:spPr>
      </p:pic>
      <p:sp>
        <p:nvSpPr>
          <p:cNvPr id="11" name="文字方塊 5"/>
          <p:cNvSpPr txBox="1">
            <a:spLocks noChangeArrowheads="1"/>
          </p:cNvSpPr>
          <p:nvPr/>
        </p:nvSpPr>
        <p:spPr bwMode="auto">
          <a:xfrm>
            <a:off x="1115616" y="1124744"/>
            <a:ext cx="6335713" cy="523220"/>
          </a:xfrm>
          <a:prstGeom prst="rect">
            <a:avLst/>
          </a:prstGeom>
          <a:noFill/>
          <a:ln w="9525">
            <a:noFill/>
            <a:miter lim="800000"/>
            <a:headEnd/>
            <a:tailEnd/>
          </a:ln>
        </p:spPr>
        <p:txBody>
          <a:bodyPr>
            <a:spAutoFit/>
          </a:bodyPr>
          <a:lstStyle/>
          <a:p>
            <a:pPr marL="266700" indent="-266700">
              <a:buFont typeface="Wingdings" pitchFamily="2" charset="2"/>
              <a:buChar char="l"/>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強化權責人員認知</a:t>
            </a:r>
            <a:r>
              <a:rPr lang="en-US" altLang="zh-TW" sz="28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辦理設計與施工接軌活動</a:t>
            </a:r>
            <a:endParaRPr lang="en-US" altLang="zh-TW" sz="2000" b="1" dirty="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2"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3" name="六角星形 12"/>
          <p:cNvSpPr/>
          <p:nvPr/>
        </p:nvSpPr>
        <p:spPr>
          <a:xfrm>
            <a:off x="323528" y="4581128"/>
            <a:ext cx="2448272" cy="201622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33CC"/>
                </a:solidFill>
                <a:latin typeface="微軟正黑體" pitchFamily="34" charset="-120"/>
                <a:ea typeface="微軟正黑體" pitchFamily="34" charset="-120"/>
              </a:rPr>
              <a:t>監造人員專業能力提昇</a:t>
            </a:r>
            <a:endParaRPr lang="zh-TW" altLang="en-US" sz="2000" b="1" dirty="0">
              <a:solidFill>
                <a:srgbClr val="0033CC"/>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0" y="0"/>
            <a:ext cx="9144000" cy="6858000"/>
            <a:chOff x="0" y="0"/>
            <a:chExt cx="9144000" cy="6858000"/>
          </a:xfrm>
        </p:grpSpPr>
        <p:sp>
          <p:nvSpPr>
            <p:cNvPr id="4" name="標題 1"/>
            <p:cNvSpPr txBox="1">
              <a:spLocks/>
            </p:cNvSpPr>
            <p:nvPr/>
          </p:nvSpPr>
          <p:spPr>
            <a:xfrm>
              <a:off x="0" y="0"/>
              <a:ext cx="9144000" cy="1340768"/>
            </a:xfrm>
            <a:prstGeom prst="rect">
              <a:avLst/>
            </a:prstGeom>
            <a:gradFill>
              <a:gsLst>
                <a:gs pos="0">
                  <a:schemeClr val="accent2">
                    <a:lumMod val="75000"/>
                    <a:alpha val="65000"/>
                  </a:schemeClr>
                </a:gs>
                <a:gs pos="50000">
                  <a:schemeClr val="accent1">
                    <a:tint val="44500"/>
                    <a:satMod val="160000"/>
                  </a:schemeClr>
                </a:gs>
                <a:gs pos="100000">
                  <a:schemeClr val="accent1">
                    <a:tint val="23500"/>
                    <a:satMod val="160000"/>
                  </a:schemeClr>
                </a:gs>
              </a:gsLst>
              <a:lin ang="5400000" scaled="0"/>
            </a:gradFill>
          </p:spPr>
          <p:txBody>
            <a:bodyPr anchor="ctr"/>
            <a:lstStyle/>
            <a:p>
              <a:pPr algn="ctr" eaLnBrk="0" hangingPunct="0">
                <a:lnSpc>
                  <a:spcPct val="100000"/>
                </a:lnSpc>
                <a:buFontTx/>
                <a:buNone/>
                <a:defRPr/>
              </a:pPr>
              <a:endParaRPr lang="zh-TW" altLang="en-US" sz="4400" b="1" kern="0" dirty="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6" name="矩形 5"/>
            <p:cNvSpPr/>
            <p:nvPr/>
          </p:nvSpPr>
          <p:spPr>
            <a:xfrm>
              <a:off x="0" y="1340768"/>
              <a:ext cx="1115616" cy="5517232"/>
            </a:xfrm>
            <a:prstGeom prst="rect">
              <a:avLst/>
            </a:prstGeom>
            <a:solidFill>
              <a:schemeClr val="accent2">
                <a:lumMod val="40000"/>
                <a:lumOff val="6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手繪多邊形 7"/>
            <p:cNvSpPr/>
            <p:nvPr/>
          </p:nvSpPr>
          <p:spPr>
            <a:xfrm>
              <a:off x="0" y="408497"/>
              <a:ext cx="827584" cy="2588455"/>
            </a:xfrm>
            <a:custGeom>
              <a:avLst/>
              <a:gdLst>
                <a:gd name="connsiteX0" fmla="*/ 0 w 703385"/>
                <a:gd name="connsiteY0" fmla="*/ 0 h 2588455"/>
                <a:gd name="connsiteX1" fmla="*/ 436098 w 703385"/>
                <a:gd name="connsiteY1" fmla="*/ 464233 h 2588455"/>
                <a:gd name="connsiteX2" fmla="*/ 703385 w 703385"/>
                <a:gd name="connsiteY2" fmla="*/ 1125415 h 2588455"/>
                <a:gd name="connsiteX3" fmla="*/ 633046 w 703385"/>
                <a:gd name="connsiteY3" fmla="*/ 1603717 h 2588455"/>
                <a:gd name="connsiteX4" fmla="*/ 534572 w 703385"/>
                <a:gd name="connsiteY4" fmla="*/ 1955409 h 2588455"/>
                <a:gd name="connsiteX5" fmla="*/ 281354 w 703385"/>
                <a:gd name="connsiteY5" fmla="*/ 2278966 h 2588455"/>
                <a:gd name="connsiteX6" fmla="*/ 0 w 703385"/>
                <a:gd name="connsiteY6" fmla="*/ 2588455 h 2588455"/>
                <a:gd name="connsiteX7" fmla="*/ 0 w 703385"/>
                <a:gd name="connsiteY7" fmla="*/ 0 h 2588455"/>
                <a:gd name="connsiteX0" fmla="*/ 0 w 703385"/>
                <a:gd name="connsiteY0" fmla="*/ 0 h 2588455"/>
                <a:gd name="connsiteX1" fmla="*/ 251520 w 703385"/>
                <a:gd name="connsiteY1" fmla="*/ 211055 h 2588455"/>
                <a:gd name="connsiteX2" fmla="*/ 436098 w 703385"/>
                <a:gd name="connsiteY2" fmla="*/ 464233 h 2588455"/>
                <a:gd name="connsiteX3" fmla="*/ 703385 w 703385"/>
                <a:gd name="connsiteY3" fmla="*/ 1125415 h 2588455"/>
                <a:gd name="connsiteX4" fmla="*/ 633046 w 703385"/>
                <a:gd name="connsiteY4" fmla="*/ 1603717 h 2588455"/>
                <a:gd name="connsiteX5" fmla="*/ 534572 w 703385"/>
                <a:gd name="connsiteY5" fmla="*/ 1955409 h 2588455"/>
                <a:gd name="connsiteX6" fmla="*/ 281354 w 703385"/>
                <a:gd name="connsiteY6" fmla="*/ 2278966 h 2588455"/>
                <a:gd name="connsiteX7" fmla="*/ 0 w 703385"/>
                <a:gd name="connsiteY7" fmla="*/ 2588455 h 2588455"/>
                <a:gd name="connsiteX8" fmla="*/ 0 w 703385"/>
                <a:gd name="connsiteY8" fmla="*/ 0 h 2588455"/>
                <a:gd name="connsiteX0" fmla="*/ 0 w 703385"/>
                <a:gd name="connsiteY0" fmla="*/ 0 h 2588455"/>
                <a:gd name="connsiteX1" fmla="*/ 251520 w 703385"/>
                <a:gd name="connsiteY1" fmla="*/ 211055 h 2588455"/>
                <a:gd name="connsiteX2" fmla="*/ 436098 w 703385"/>
                <a:gd name="connsiteY2" fmla="*/ 464233 h 2588455"/>
                <a:gd name="connsiteX3" fmla="*/ 611560 w 703385"/>
                <a:gd name="connsiteY3" fmla="*/ 787119 h 2588455"/>
                <a:gd name="connsiteX4" fmla="*/ 703385 w 703385"/>
                <a:gd name="connsiteY4" fmla="*/ 1125415 h 2588455"/>
                <a:gd name="connsiteX5" fmla="*/ 633046 w 703385"/>
                <a:gd name="connsiteY5" fmla="*/ 1603717 h 2588455"/>
                <a:gd name="connsiteX6" fmla="*/ 534572 w 703385"/>
                <a:gd name="connsiteY6" fmla="*/ 1955409 h 2588455"/>
                <a:gd name="connsiteX7" fmla="*/ 281354 w 703385"/>
                <a:gd name="connsiteY7" fmla="*/ 2278966 h 2588455"/>
                <a:gd name="connsiteX8" fmla="*/ 0 w 703385"/>
                <a:gd name="connsiteY8" fmla="*/ 2588455 h 2588455"/>
                <a:gd name="connsiteX9" fmla="*/ 0 w 703385"/>
                <a:gd name="connsiteY9" fmla="*/ 0 h 2588455"/>
                <a:gd name="connsiteX0" fmla="*/ 0 w 703385"/>
                <a:gd name="connsiteY0" fmla="*/ 0 h 2588455"/>
                <a:gd name="connsiteX1" fmla="*/ 251520 w 703385"/>
                <a:gd name="connsiteY1" fmla="*/ 211055 h 2588455"/>
                <a:gd name="connsiteX2" fmla="*/ 436098 w 703385"/>
                <a:gd name="connsiteY2" fmla="*/ 464233 h 2588455"/>
                <a:gd name="connsiteX3" fmla="*/ 611560 w 703385"/>
                <a:gd name="connsiteY3" fmla="*/ 787119 h 2588455"/>
                <a:gd name="connsiteX4" fmla="*/ 703385 w 703385"/>
                <a:gd name="connsiteY4" fmla="*/ 1125415 h 2588455"/>
                <a:gd name="connsiteX5" fmla="*/ 683568 w 703385"/>
                <a:gd name="connsiteY5" fmla="*/ 1363183 h 2588455"/>
                <a:gd name="connsiteX6" fmla="*/ 633046 w 703385"/>
                <a:gd name="connsiteY6" fmla="*/ 1603717 h 2588455"/>
                <a:gd name="connsiteX7" fmla="*/ 534572 w 703385"/>
                <a:gd name="connsiteY7" fmla="*/ 1955409 h 2588455"/>
                <a:gd name="connsiteX8" fmla="*/ 281354 w 703385"/>
                <a:gd name="connsiteY8" fmla="*/ 2278966 h 2588455"/>
                <a:gd name="connsiteX9" fmla="*/ 0 w 703385"/>
                <a:gd name="connsiteY9" fmla="*/ 2588455 h 2588455"/>
                <a:gd name="connsiteX10" fmla="*/ 0 w 703385"/>
                <a:gd name="connsiteY10" fmla="*/ 0 h 2588455"/>
                <a:gd name="connsiteX0" fmla="*/ 0 w 703385"/>
                <a:gd name="connsiteY0" fmla="*/ 0 h 2588455"/>
                <a:gd name="connsiteX1" fmla="*/ 251520 w 703385"/>
                <a:gd name="connsiteY1" fmla="*/ 211055 h 2588455"/>
                <a:gd name="connsiteX2" fmla="*/ 436098 w 703385"/>
                <a:gd name="connsiteY2" fmla="*/ 464233 h 2588455"/>
                <a:gd name="connsiteX3" fmla="*/ 611560 w 703385"/>
                <a:gd name="connsiteY3" fmla="*/ 787119 h 2588455"/>
                <a:gd name="connsiteX4" fmla="*/ 703385 w 703385"/>
                <a:gd name="connsiteY4" fmla="*/ 1125415 h 2588455"/>
                <a:gd name="connsiteX5" fmla="*/ 683568 w 703385"/>
                <a:gd name="connsiteY5" fmla="*/ 1363183 h 2588455"/>
                <a:gd name="connsiteX6" fmla="*/ 633046 w 703385"/>
                <a:gd name="connsiteY6" fmla="*/ 1603717 h 2588455"/>
                <a:gd name="connsiteX7" fmla="*/ 534572 w 703385"/>
                <a:gd name="connsiteY7" fmla="*/ 1955409 h 2588455"/>
                <a:gd name="connsiteX8" fmla="*/ 395536 w 703385"/>
                <a:gd name="connsiteY8" fmla="*/ 2155271 h 2588455"/>
                <a:gd name="connsiteX9" fmla="*/ 281354 w 703385"/>
                <a:gd name="connsiteY9" fmla="*/ 2278966 h 2588455"/>
                <a:gd name="connsiteX10" fmla="*/ 0 w 703385"/>
                <a:gd name="connsiteY10" fmla="*/ 2588455 h 2588455"/>
                <a:gd name="connsiteX11" fmla="*/ 0 w 703385"/>
                <a:gd name="connsiteY11" fmla="*/ 0 h 2588455"/>
                <a:gd name="connsiteX0" fmla="*/ 0 w 683568"/>
                <a:gd name="connsiteY0" fmla="*/ 0 h 2588455"/>
                <a:gd name="connsiteX1" fmla="*/ 251520 w 683568"/>
                <a:gd name="connsiteY1" fmla="*/ 211055 h 2588455"/>
                <a:gd name="connsiteX2" fmla="*/ 436098 w 683568"/>
                <a:gd name="connsiteY2" fmla="*/ 464233 h 2588455"/>
                <a:gd name="connsiteX3" fmla="*/ 611560 w 683568"/>
                <a:gd name="connsiteY3" fmla="*/ 787119 h 2588455"/>
                <a:gd name="connsiteX4" fmla="*/ 683568 w 683568"/>
                <a:gd name="connsiteY4" fmla="*/ 1147159 h 2588455"/>
                <a:gd name="connsiteX5" fmla="*/ 683568 w 683568"/>
                <a:gd name="connsiteY5" fmla="*/ 1363183 h 2588455"/>
                <a:gd name="connsiteX6" fmla="*/ 633046 w 683568"/>
                <a:gd name="connsiteY6" fmla="*/ 1603717 h 2588455"/>
                <a:gd name="connsiteX7" fmla="*/ 534572 w 683568"/>
                <a:gd name="connsiteY7" fmla="*/ 1955409 h 2588455"/>
                <a:gd name="connsiteX8" fmla="*/ 395536 w 683568"/>
                <a:gd name="connsiteY8" fmla="*/ 2155271 h 2588455"/>
                <a:gd name="connsiteX9" fmla="*/ 281354 w 683568"/>
                <a:gd name="connsiteY9" fmla="*/ 2278966 h 2588455"/>
                <a:gd name="connsiteX10" fmla="*/ 0 w 683568"/>
                <a:gd name="connsiteY10" fmla="*/ 2588455 h 2588455"/>
                <a:gd name="connsiteX11" fmla="*/ 0 w 683568"/>
                <a:gd name="connsiteY11" fmla="*/ 0 h 258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568" h="2588455">
                  <a:moveTo>
                    <a:pt x="0" y="0"/>
                  </a:moveTo>
                  <a:lnTo>
                    <a:pt x="251520" y="211055"/>
                  </a:lnTo>
                  <a:lnTo>
                    <a:pt x="436098" y="464233"/>
                  </a:lnTo>
                  <a:lnTo>
                    <a:pt x="611560" y="787119"/>
                  </a:lnTo>
                  <a:lnTo>
                    <a:pt x="683568" y="1147159"/>
                  </a:lnTo>
                  <a:lnTo>
                    <a:pt x="683568" y="1363183"/>
                  </a:lnTo>
                  <a:lnTo>
                    <a:pt x="633046" y="1603717"/>
                  </a:lnTo>
                  <a:lnTo>
                    <a:pt x="534572" y="1955409"/>
                  </a:lnTo>
                  <a:lnTo>
                    <a:pt x="395536" y="2155271"/>
                  </a:lnTo>
                  <a:lnTo>
                    <a:pt x="281354" y="2278966"/>
                  </a:lnTo>
                  <a:lnTo>
                    <a:pt x="0" y="2588455"/>
                  </a:lnTo>
                  <a:cubicBezTo>
                    <a:pt x="4689" y="1735015"/>
                    <a:pt x="9379" y="881575"/>
                    <a:pt x="0" y="0"/>
                  </a:cubicBez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手繪多邊形 8"/>
            <p:cNvSpPr/>
            <p:nvPr/>
          </p:nvSpPr>
          <p:spPr>
            <a:xfrm>
              <a:off x="0" y="764704"/>
              <a:ext cx="899592" cy="2588455"/>
            </a:xfrm>
            <a:custGeom>
              <a:avLst/>
              <a:gdLst>
                <a:gd name="connsiteX0" fmla="*/ 0 w 703385"/>
                <a:gd name="connsiteY0" fmla="*/ 0 h 2588455"/>
                <a:gd name="connsiteX1" fmla="*/ 436098 w 703385"/>
                <a:gd name="connsiteY1" fmla="*/ 464233 h 2588455"/>
                <a:gd name="connsiteX2" fmla="*/ 703385 w 703385"/>
                <a:gd name="connsiteY2" fmla="*/ 1125415 h 2588455"/>
                <a:gd name="connsiteX3" fmla="*/ 633046 w 703385"/>
                <a:gd name="connsiteY3" fmla="*/ 1603717 h 2588455"/>
                <a:gd name="connsiteX4" fmla="*/ 534572 w 703385"/>
                <a:gd name="connsiteY4" fmla="*/ 1955409 h 2588455"/>
                <a:gd name="connsiteX5" fmla="*/ 281354 w 703385"/>
                <a:gd name="connsiteY5" fmla="*/ 2278966 h 2588455"/>
                <a:gd name="connsiteX6" fmla="*/ 0 w 703385"/>
                <a:gd name="connsiteY6" fmla="*/ 2588455 h 2588455"/>
                <a:gd name="connsiteX7" fmla="*/ 0 w 703385"/>
                <a:gd name="connsiteY7" fmla="*/ 0 h 2588455"/>
                <a:gd name="connsiteX0" fmla="*/ 0 w 703385"/>
                <a:gd name="connsiteY0" fmla="*/ 0 h 2588455"/>
                <a:gd name="connsiteX1" fmla="*/ 251520 w 703385"/>
                <a:gd name="connsiteY1" fmla="*/ 211055 h 2588455"/>
                <a:gd name="connsiteX2" fmla="*/ 436098 w 703385"/>
                <a:gd name="connsiteY2" fmla="*/ 464233 h 2588455"/>
                <a:gd name="connsiteX3" fmla="*/ 703385 w 703385"/>
                <a:gd name="connsiteY3" fmla="*/ 1125415 h 2588455"/>
                <a:gd name="connsiteX4" fmla="*/ 633046 w 703385"/>
                <a:gd name="connsiteY4" fmla="*/ 1603717 h 2588455"/>
                <a:gd name="connsiteX5" fmla="*/ 534572 w 703385"/>
                <a:gd name="connsiteY5" fmla="*/ 1955409 h 2588455"/>
                <a:gd name="connsiteX6" fmla="*/ 281354 w 703385"/>
                <a:gd name="connsiteY6" fmla="*/ 2278966 h 2588455"/>
                <a:gd name="connsiteX7" fmla="*/ 0 w 703385"/>
                <a:gd name="connsiteY7" fmla="*/ 2588455 h 2588455"/>
                <a:gd name="connsiteX8" fmla="*/ 0 w 703385"/>
                <a:gd name="connsiteY8" fmla="*/ 0 h 2588455"/>
                <a:gd name="connsiteX0" fmla="*/ 0 w 703385"/>
                <a:gd name="connsiteY0" fmla="*/ 0 h 2588455"/>
                <a:gd name="connsiteX1" fmla="*/ 251520 w 703385"/>
                <a:gd name="connsiteY1" fmla="*/ 211055 h 2588455"/>
                <a:gd name="connsiteX2" fmla="*/ 436098 w 703385"/>
                <a:gd name="connsiteY2" fmla="*/ 464233 h 2588455"/>
                <a:gd name="connsiteX3" fmla="*/ 611560 w 703385"/>
                <a:gd name="connsiteY3" fmla="*/ 787119 h 2588455"/>
                <a:gd name="connsiteX4" fmla="*/ 703385 w 703385"/>
                <a:gd name="connsiteY4" fmla="*/ 1125415 h 2588455"/>
                <a:gd name="connsiteX5" fmla="*/ 633046 w 703385"/>
                <a:gd name="connsiteY5" fmla="*/ 1603717 h 2588455"/>
                <a:gd name="connsiteX6" fmla="*/ 534572 w 703385"/>
                <a:gd name="connsiteY6" fmla="*/ 1955409 h 2588455"/>
                <a:gd name="connsiteX7" fmla="*/ 281354 w 703385"/>
                <a:gd name="connsiteY7" fmla="*/ 2278966 h 2588455"/>
                <a:gd name="connsiteX8" fmla="*/ 0 w 703385"/>
                <a:gd name="connsiteY8" fmla="*/ 2588455 h 2588455"/>
                <a:gd name="connsiteX9" fmla="*/ 0 w 703385"/>
                <a:gd name="connsiteY9" fmla="*/ 0 h 2588455"/>
                <a:gd name="connsiteX0" fmla="*/ 0 w 703385"/>
                <a:gd name="connsiteY0" fmla="*/ 0 h 2588455"/>
                <a:gd name="connsiteX1" fmla="*/ 251520 w 703385"/>
                <a:gd name="connsiteY1" fmla="*/ 211055 h 2588455"/>
                <a:gd name="connsiteX2" fmla="*/ 436098 w 703385"/>
                <a:gd name="connsiteY2" fmla="*/ 464233 h 2588455"/>
                <a:gd name="connsiteX3" fmla="*/ 611560 w 703385"/>
                <a:gd name="connsiteY3" fmla="*/ 787119 h 2588455"/>
                <a:gd name="connsiteX4" fmla="*/ 703385 w 703385"/>
                <a:gd name="connsiteY4" fmla="*/ 1125415 h 2588455"/>
                <a:gd name="connsiteX5" fmla="*/ 683568 w 703385"/>
                <a:gd name="connsiteY5" fmla="*/ 1363183 h 2588455"/>
                <a:gd name="connsiteX6" fmla="*/ 633046 w 703385"/>
                <a:gd name="connsiteY6" fmla="*/ 1603717 h 2588455"/>
                <a:gd name="connsiteX7" fmla="*/ 534572 w 703385"/>
                <a:gd name="connsiteY7" fmla="*/ 1955409 h 2588455"/>
                <a:gd name="connsiteX8" fmla="*/ 281354 w 703385"/>
                <a:gd name="connsiteY8" fmla="*/ 2278966 h 2588455"/>
                <a:gd name="connsiteX9" fmla="*/ 0 w 703385"/>
                <a:gd name="connsiteY9" fmla="*/ 2588455 h 2588455"/>
                <a:gd name="connsiteX10" fmla="*/ 0 w 703385"/>
                <a:gd name="connsiteY10" fmla="*/ 0 h 2588455"/>
                <a:gd name="connsiteX0" fmla="*/ 0 w 703385"/>
                <a:gd name="connsiteY0" fmla="*/ 0 h 2588455"/>
                <a:gd name="connsiteX1" fmla="*/ 251520 w 703385"/>
                <a:gd name="connsiteY1" fmla="*/ 211055 h 2588455"/>
                <a:gd name="connsiteX2" fmla="*/ 436098 w 703385"/>
                <a:gd name="connsiteY2" fmla="*/ 464233 h 2588455"/>
                <a:gd name="connsiteX3" fmla="*/ 611560 w 703385"/>
                <a:gd name="connsiteY3" fmla="*/ 787119 h 2588455"/>
                <a:gd name="connsiteX4" fmla="*/ 703385 w 703385"/>
                <a:gd name="connsiteY4" fmla="*/ 1125415 h 2588455"/>
                <a:gd name="connsiteX5" fmla="*/ 683568 w 703385"/>
                <a:gd name="connsiteY5" fmla="*/ 1363183 h 2588455"/>
                <a:gd name="connsiteX6" fmla="*/ 633046 w 703385"/>
                <a:gd name="connsiteY6" fmla="*/ 1603717 h 2588455"/>
                <a:gd name="connsiteX7" fmla="*/ 534572 w 703385"/>
                <a:gd name="connsiteY7" fmla="*/ 1955409 h 2588455"/>
                <a:gd name="connsiteX8" fmla="*/ 395536 w 703385"/>
                <a:gd name="connsiteY8" fmla="*/ 2155271 h 2588455"/>
                <a:gd name="connsiteX9" fmla="*/ 281354 w 703385"/>
                <a:gd name="connsiteY9" fmla="*/ 2278966 h 2588455"/>
                <a:gd name="connsiteX10" fmla="*/ 0 w 703385"/>
                <a:gd name="connsiteY10" fmla="*/ 2588455 h 2588455"/>
                <a:gd name="connsiteX11" fmla="*/ 0 w 703385"/>
                <a:gd name="connsiteY11" fmla="*/ 0 h 2588455"/>
                <a:gd name="connsiteX0" fmla="*/ 0 w 683568"/>
                <a:gd name="connsiteY0" fmla="*/ 0 h 2588455"/>
                <a:gd name="connsiteX1" fmla="*/ 251520 w 683568"/>
                <a:gd name="connsiteY1" fmla="*/ 211055 h 2588455"/>
                <a:gd name="connsiteX2" fmla="*/ 436098 w 683568"/>
                <a:gd name="connsiteY2" fmla="*/ 464233 h 2588455"/>
                <a:gd name="connsiteX3" fmla="*/ 611560 w 683568"/>
                <a:gd name="connsiteY3" fmla="*/ 787119 h 2588455"/>
                <a:gd name="connsiteX4" fmla="*/ 683568 w 683568"/>
                <a:gd name="connsiteY4" fmla="*/ 1147159 h 2588455"/>
                <a:gd name="connsiteX5" fmla="*/ 683568 w 683568"/>
                <a:gd name="connsiteY5" fmla="*/ 1363183 h 2588455"/>
                <a:gd name="connsiteX6" fmla="*/ 633046 w 683568"/>
                <a:gd name="connsiteY6" fmla="*/ 1603717 h 2588455"/>
                <a:gd name="connsiteX7" fmla="*/ 534572 w 683568"/>
                <a:gd name="connsiteY7" fmla="*/ 1955409 h 2588455"/>
                <a:gd name="connsiteX8" fmla="*/ 395536 w 683568"/>
                <a:gd name="connsiteY8" fmla="*/ 2155271 h 2588455"/>
                <a:gd name="connsiteX9" fmla="*/ 281354 w 683568"/>
                <a:gd name="connsiteY9" fmla="*/ 2278966 h 2588455"/>
                <a:gd name="connsiteX10" fmla="*/ 0 w 683568"/>
                <a:gd name="connsiteY10" fmla="*/ 2588455 h 2588455"/>
                <a:gd name="connsiteX11" fmla="*/ 0 w 683568"/>
                <a:gd name="connsiteY11" fmla="*/ 0 h 258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568" h="2588455">
                  <a:moveTo>
                    <a:pt x="0" y="0"/>
                  </a:moveTo>
                  <a:lnTo>
                    <a:pt x="251520" y="211055"/>
                  </a:lnTo>
                  <a:lnTo>
                    <a:pt x="436098" y="464233"/>
                  </a:lnTo>
                  <a:lnTo>
                    <a:pt x="611560" y="787119"/>
                  </a:lnTo>
                  <a:lnTo>
                    <a:pt x="683568" y="1147159"/>
                  </a:lnTo>
                  <a:lnTo>
                    <a:pt x="683568" y="1363183"/>
                  </a:lnTo>
                  <a:lnTo>
                    <a:pt x="633046" y="1603717"/>
                  </a:lnTo>
                  <a:lnTo>
                    <a:pt x="534572" y="1955409"/>
                  </a:lnTo>
                  <a:lnTo>
                    <a:pt x="395536" y="2155271"/>
                  </a:lnTo>
                  <a:lnTo>
                    <a:pt x="281354" y="2278966"/>
                  </a:lnTo>
                  <a:lnTo>
                    <a:pt x="0" y="2588455"/>
                  </a:lnTo>
                  <a:cubicBezTo>
                    <a:pt x="4689" y="1735015"/>
                    <a:pt x="9379" y="881575"/>
                    <a:pt x="0" y="0"/>
                  </a:cubicBez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文字方塊 4"/>
          <p:cNvSpPr txBox="1"/>
          <p:nvPr/>
        </p:nvSpPr>
        <p:spPr>
          <a:xfrm>
            <a:off x="3347864" y="404664"/>
            <a:ext cx="2232248" cy="646331"/>
          </a:xfrm>
          <a:prstGeom prst="rect">
            <a:avLst/>
          </a:prstGeom>
          <a:noFill/>
        </p:spPr>
        <p:txBody>
          <a:bodyPr wrap="square" rtlCol="0">
            <a:spAutoFit/>
          </a:bodyPr>
          <a:lstStyle/>
          <a:p>
            <a:pPr algn="ctr"/>
            <a:r>
              <a:rPr lang="zh-TW" altLang="en-US" sz="3600" b="1" u="sng" kern="0" dirty="0" smtClean="0">
                <a:solidFill>
                  <a:schemeClr val="tx1">
                    <a:lumMod val="95000"/>
                    <a:lumOff val="5000"/>
                  </a:schemeClr>
                </a:solidFill>
                <a:effectLst>
                  <a:outerShdw blurRad="38100" dist="38100" dir="2700000" algn="tl">
                    <a:srgbClr val="000000">
                      <a:alpha val="43137"/>
                    </a:srgbClr>
                  </a:outerShdw>
                </a:effectLst>
                <a:latin typeface="微軟正黑體" pitchFamily="34" charset="-120"/>
                <a:ea typeface="微軟正黑體" pitchFamily="34" charset="-120"/>
              </a:rPr>
              <a:t>簡報大綱</a:t>
            </a:r>
            <a:endParaRPr lang="zh-TW" altLang="en-US" sz="3600" u="sng" dirty="0"/>
          </a:p>
        </p:txBody>
      </p:sp>
      <p:sp>
        <p:nvSpPr>
          <p:cNvPr id="3" name="Rectangle 3079"/>
          <p:cNvSpPr>
            <a:spLocks noChangeArrowheads="1"/>
          </p:cNvSpPr>
          <p:nvPr/>
        </p:nvSpPr>
        <p:spPr bwMode="auto">
          <a:xfrm>
            <a:off x="1097979" y="1340768"/>
            <a:ext cx="8010525" cy="2880320"/>
          </a:xfrm>
          <a:prstGeom prst="rect">
            <a:avLst/>
          </a:prstGeom>
          <a:solidFill>
            <a:srgbClr val="333399">
              <a:alpha val="0"/>
            </a:srgbClr>
          </a:solidFill>
          <a:ln w="9525">
            <a:noFill/>
            <a:miter lim="800000"/>
            <a:headEnd/>
            <a:tailEnd/>
          </a:ln>
          <a:effectLst/>
        </p:spPr>
        <p:txBody>
          <a:bodyPr/>
          <a:lstStyle/>
          <a:p>
            <a:pPr marL="671513" indent="-671513">
              <a:buClr>
                <a:srgbClr val="FFFF00"/>
              </a:buClr>
              <a:buFontTx/>
              <a:buNone/>
              <a:defRPr/>
            </a:pPr>
            <a:r>
              <a:rPr lang="en-US" altLang="zh-TW" sz="2800" b="1" dirty="0">
                <a:solidFill>
                  <a:srgbClr val="0033CC"/>
                </a:solidFill>
                <a:effectLst>
                  <a:outerShdw blurRad="38100" dist="38100" dir="2700000" algn="tl">
                    <a:srgbClr val="000000"/>
                  </a:outerShdw>
                </a:effectLst>
                <a:latin typeface="微軟正黑體" pitchFamily="34" charset="-120"/>
                <a:ea typeface="微軟正黑體" pitchFamily="34" charset="-120"/>
              </a:rPr>
              <a:t>PART </a:t>
            </a:r>
            <a:r>
              <a:rPr lang="en-US" altLang="zh-TW" sz="28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I</a:t>
            </a:r>
            <a:r>
              <a:rPr lang="zh-TW" altLang="en-US" sz="28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　工程施工品質管理</a:t>
            </a:r>
          </a:p>
          <a:p>
            <a:pPr marL="1970088" indent="-534988">
              <a:spcBef>
                <a:spcPts val="600"/>
              </a:spcBef>
              <a:buClr>
                <a:srgbClr val="0033CC"/>
              </a:buClr>
              <a:buFont typeface="+mj-lt"/>
              <a:buAutoNum type="arabicPeriod"/>
              <a:defRPr/>
            </a:pPr>
            <a:r>
              <a:rPr lang="zh-TW" altLang="en-US" sz="2400" b="1" dirty="0" smtClean="0">
                <a:solidFill>
                  <a:schemeClr val="tx1">
                    <a:lumMod val="95000"/>
                    <a:lumOff val="5000"/>
                  </a:schemeClr>
                </a:solidFill>
                <a:latin typeface="微軟正黑體" pitchFamily="34" charset="-120"/>
                <a:ea typeface="微軟正黑體" pitchFamily="34" charset="-120"/>
              </a:rPr>
              <a:t>工程品質管理概念</a:t>
            </a:r>
            <a:endParaRPr lang="en-US" altLang="zh-TW" sz="2400" b="1" dirty="0" smtClean="0">
              <a:solidFill>
                <a:schemeClr val="tx1">
                  <a:lumMod val="95000"/>
                  <a:lumOff val="5000"/>
                </a:schemeClr>
              </a:solidFill>
              <a:latin typeface="微軟正黑體" pitchFamily="34" charset="-120"/>
              <a:ea typeface="微軟正黑體" pitchFamily="34" charset="-120"/>
            </a:endParaRPr>
          </a:p>
          <a:p>
            <a:pPr marL="1970088" indent="-534988">
              <a:spcBef>
                <a:spcPts val="600"/>
              </a:spcBef>
              <a:buClr>
                <a:srgbClr val="0033CC"/>
              </a:buClr>
              <a:buFont typeface="+mj-lt"/>
              <a:buAutoNum type="arabicPeriod"/>
              <a:defRPr/>
            </a:pPr>
            <a:r>
              <a:rPr lang="zh-TW" altLang="en-US" sz="2400" b="1" dirty="0" smtClean="0">
                <a:solidFill>
                  <a:schemeClr val="tx1">
                    <a:lumMod val="95000"/>
                    <a:lumOff val="5000"/>
                  </a:schemeClr>
                </a:solidFill>
                <a:latin typeface="微軟正黑體" pitchFamily="34" charset="-120"/>
                <a:ea typeface="微軟正黑體" pitchFamily="34" charset="-120"/>
              </a:rPr>
              <a:t>提昇施工品質管理機制</a:t>
            </a:r>
            <a:endParaRPr lang="en-US" altLang="zh-TW" sz="2400" b="1" dirty="0" smtClean="0">
              <a:solidFill>
                <a:schemeClr val="tx1">
                  <a:lumMod val="95000"/>
                  <a:lumOff val="5000"/>
                </a:schemeClr>
              </a:solidFill>
              <a:latin typeface="微軟正黑體" pitchFamily="34" charset="-120"/>
              <a:ea typeface="微軟正黑體" pitchFamily="34" charset="-120"/>
            </a:endParaRPr>
          </a:p>
          <a:p>
            <a:pPr marL="2152650" lvl="1" indent="-260350">
              <a:lnSpc>
                <a:spcPts val="2400"/>
              </a:lnSpc>
              <a:spcBef>
                <a:spcPts val="0"/>
              </a:spcBef>
              <a:buClr>
                <a:srgbClr val="0033CC"/>
              </a:buClr>
              <a:buFont typeface="Wingdings" pitchFamily="2" charset="2"/>
              <a:buChar char="p"/>
              <a:defRPr/>
            </a:pPr>
            <a:r>
              <a:rPr lang="zh-TW" altLang="en-US" b="1" dirty="0" smtClean="0">
                <a:solidFill>
                  <a:srgbClr val="0033CC"/>
                </a:solidFill>
                <a:latin typeface="微軟正黑體" pitchFamily="34" charset="-120"/>
                <a:ea typeface="微軟正黑體" pitchFamily="34" charset="-120"/>
              </a:rPr>
              <a:t>器材採購品質管控</a:t>
            </a:r>
            <a:endParaRPr lang="en-US" altLang="zh-TW" b="1" dirty="0" smtClean="0">
              <a:solidFill>
                <a:srgbClr val="0033CC"/>
              </a:solidFill>
              <a:latin typeface="微軟正黑體" pitchFamily="34" charset="-120"/>
              <a:ea typeface="微軟正黑體" pitchFamily="34" charset="-120"/>
            </a:endParaRPr>
          </a:p>
          <a:p>
            <a:pPr marL="2152650" lvl="1" indent="-260350">
              <a:lnSpc>
                <a:spcPts val="2400"/>
              </a:lnSpc>
              <a:spcBef>
                <a:spcPts val="0"/>
              </a:spcBef>
              <a:buClr>
                <a:srgbClr val="0033CC"/>
              </a:buClr>
              <a:buFont typeface="Wingdings" pitchFamily="2" charset="2"/>
              <a:buChar char="p"/>
              <a:defRPr/>
            </a:pPr>
            <a:r>
              <a:rPr lang="zh-TW" altLang="en-US" b="1" dirty="0" smtClean="0">
                <a:solidFill>
                  <a:srgbClr val="0033CC"/>
                </a:solidFill>
                <a:latin typeface="微軟正黑體" pitchFamily="34" charset="-120"/>
                <a:ea typeface="微軟正黑體" pitchFamily="34" charset="-120"/>
              </a:rPr>
              <a:t>施工文件管理</a:t>
            </a:r>
            <a:endParaRPr lang="en-US" altLang="zh-TW" b="1" dirty="0" smtClean="0">
              <a:solidFill>
                <a:srgbClr val="0033CC"/>
              </a:solidFill>
              <a:latin typeface="微軟正黑體" pitchFamily="34" charset="-120"/>
              <a:ea typeface="微軟正黑體" pitchFamily="34" charset="-120"/>
            </a:endParaRPr>
          </a:p>
          <a:p>
            <a:pPr marL="2152650" lvl="1" indent="-260350">
              <a:lnSpc>
                <a:spcPts val="2400"/>
              </a:lnSpc>
              <a:spcBef>
                <a:spcPts val="0"/>
              </a:spcBef>
              <a:buClr>
                <a:srgbClr val="0033CC"/>
              </a:buClr>
              <a:buFont typeface="Wingdings" pitchFamily="2" charset="2"/>
              <a:buChar char="p"/>
              <a:defRPr/>
            </a:pPr>
            <a:r>
              <a:rPr lang="zh-TW" altLang="en-US" b="1" dirty="0" smtClean="0">
                <a:solidFill>
                  <a:srgbClr val="0033CC"/>
                </a:solidFill>
                <a:latin typeface="微軟正黑體" pitchFamily="34" charset="-120"/>
                <a:ea typeface="微軟正黑體" pitchFamily="34" charset="-120"/>
              </a:rPr>
              <a:t>工地器材儲存管理</a:t>
            </a:r>
            <a:endParaRPr lang="en-US" altLang="zh-TW" b="1" dirty="0" smtClean="0">
              <a:solidFill>
                <a:srgbClr val="0033CC"/>
              </a:solidFill>
              <a:latin typeface="微軟正黑體" pitchFamily="34" charset="-120"/>
              <a:ea typeface="微軟正黑體" pitchFamily="34" charset="-120"/>
            </a:endParaRPr>
          </a:p>
          <a:p>
            <a:pPr marL="2152650" lvl="1" indent="-260350">
              <a:lnSpc>
                <a:spcPts val="2400"/>
              </a:lnSpc>
              <a:spcBef>
                <a:spcPts val="0"/>
              </a:spcBef>
              <a:buClr>
                <a:srgbClr val="0033CC"/>
              </a:buClr>
              <a:buFont typeface="Wingdings" pitchFamily="2" charset="2"/>
              <a:buChar char="p"/>
              <a:defRPr/>
            </a:pPr>
            <a:r>
              <a:rPr lang="zh-TW" altLang="en-US" b="1" dirty="0" smtClean="0">
                <a:solidFill>
                  <a:srgbClr val="0033CC"/>
                </a:solidFill>
                <a:latin typeface="微軟正黑體" pitchFamily="34" charset="-120"/>
                <a:ea typeface="微軟正黑體" pitchFamily="34" charset="-120"/>
              </a:rPr>
              <a:t>強化權責人員認知</a:t>
            </a:r>
            <a:endParaRPr lang="en-US" altLang="zh-TW" b="1" dirty="0" smtClean="0">
              <a:solidFill>
                <a:srgbClr val="0033CC"/>
              </a:solidFill>
              <a:latin typeface="微軟正黑體" pitchFamily="34" charset="-120"/>
              <a:ea typeface="微軟正黑體" pitchFamily="34" charset="-120"/>
            </a:endParaRPr>
          </a:p>
          <a:p>
            <a:pPr marL="2152650" lvl="1" indent="-260350">
              <a:lnSpc>
                <a:spcPts val="2400"/>
              </a:lnSpc>
              <a:spcBef>
                <a:spcPts val="0"/>
              </a:spcBef>
              <a:buClr>
                <a:srgbClr val="0033CC"/>
              </a:buClr>
              <a:buFont typeface="Wingdings" pitchFamily="2" charset="2"/>
              <a:buChar char="p"/>
              <a:defRPr/>
            </a:pPr>
            <a:r>
              <a:rPr lang="zh-TW" altLang="en-US" b="1" dirty="0" smtClean="0">
                <a:solidFill>
                  <a:srgbClr val="0033CC"/>
                </a:solidFill>
                <a:latin typeface="微軟正黑體" pitchFamily="34" charset="-120"/>
                <a:ea typeface="微軟正黑體" pitchFamily="34" charset="-120"/>
              </a:rPr>
              <a:t>建造可施工檢視</a:t>
            </a:r>
            <a:endParaRPr lang="en-US" altLang="zh-TW" b="1" dirty="0" smtClean="0">
              <a:solidFill>
                <a:srgbClr val="0033CC"/>
              </a:solidFill>
              <a:latin typeface="微軟正黑體" pitchFamily="34" charset="-120"/>
              <a:ea typeface="微軟正黑體" pitchFamily="34" charset="-120"/>
            </a:endParaRPr>
          </a:p>
        </p:txBody>
      </p:sp>
      <p:sp>
        <p:nvSpPr>
          <p:cNvPr id="7" name="Rectangle 3079"/>
          <p:cNvSpPr>
            <a:spLocks noChangeArrowheads="1"/>
          </p:cNvSpPr>
          <p:nvPr/>
        </p:nvSpPr>
        <p:spPr bwMode="auto">
          <a:xfrm>
            <a:off x="1043608" y="4303799"/>
            <a:ext cx="8010525" cy="2005521"/>
          </a:xfrm>
          <a:prstGeom prst="rect">
            <a:avLst/>
          </a:prstGeom>
          <a:solidFill>
            <a:srgbClr val="333399">
              <a:alpha val="0"/>
            </a:srgbClr>
          </a:solidFill>
          <a:ln w="9525">
            <a:noFill/>
            <a:miter lim="800000"/>
            <a:headEnd/>
            <a:tailEnd/>
          </a:ln>
          <a:effectLst/>
        </p:spPr>
        <p:txBody>
          <a:bodyPr/>
          <a:lstStyle/>
          <a:p>
            <a:pPr marL="671513" indent="-671513">
              <a:buClr>
                <a:srgbClr val="FFFF00"/>
              </a:buClr>
              <a:buFontTx/>
              <a:buNone/>
              <a:defRPr/>
            </a:pPr>
            <a:r>
              <a:rPr lang="en-US" altLang="zh-TW" sz="2800" b="1" dirty="0">
                <a:solidFill>
                  <a:srgbClr val="0033CC"/>
                </a:solidFill>
                <a:effectLst>
                  <a:outerShdw blurRad="38100" dist="38100" dir="2700000" algn="tl">
                    <a:srgbClr val="000000"/>
                  </a:outerShdw>
                </a:effectLst>
                <a:latin typeface="微軟正黑體" pitchFamily="34" charset="-120"/>
                <a:ea typeface="微軟正黑體" pitchFamily="34" charset="-120"/>
              </a:rPr>
              <a:t>PART </a:t>
            </a:r>
            <a:r>
              <a:rPr lang="en-US" altLang="zh-TW" sz="28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II</a:t>
            </a:r>
            <a:r>
              <a:rPr lang="zh-TW" altLang="en-US" sz="28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　</a:t>
            </a:r>
            <a:r>
              <a:rPr lang="zh-TW" altLang="en-US" sz="2800" b="1" dirty="0">
                <a:solidFill>
                  <a:srgbClr val="0033CC"/>
                </a:solidFill>
                <a:effectLst>
                  <a:outerShdw blurRad="38100" dist="38100" dir="2700000" algn="tl">
                    <a:srgbClr val="000000"/>
                  </a:outerShdw>
                </a:effectLst>
                <a:latin typeface="微軟正黑體" pitchFamily="34" charset="-120"/>
                <a:ea typeface="微軟正黑體" pitchFamily="34" charset="-120"/>
              </a:rPr>
              <a:t>施工品質管理實務經驗</a:t>
            </a:r>
            <a:r>
              <a:rPr lang="zh-TW" altLang="en-US" sz="2800" b="1" dirty="0" smtClean="0">
                <a:solidFill>
                  <a:srgbClr val="0033CC"/>
                </a:solidFill>
                <a:effectLst>
                  <a:outerShdw blurRad="38100" dist="38100" dir="2700000" algn="tl">
                    <a:srgbClr val="000000"/>
                  </a:outerShdw>
                </a:effectLst>
                <a:latin typeface="微軟正黑體" pitchFamily="34" charset="-120"/>
                <a:ea typeface="微軟正黑體" pitchFamily="34" charset="-120"/>
              </a:rPr>
              <a:t>分享</a:t>
            </a:r>
          </a:p>
          <a:p>
            <a:pPr marL="1970088" indent="-534988">
              <a:spcBef>
                <a:spcPts val="600"/>
              </a:spcBef>
              <a:buClr>
                <a:srgbClr val="0033CC"/>
              </a:buClr>
              <a:buFont typeface="+mj-lt"/>
              <a:buAutoNum type="arabicPeriod"/>
              <a:defRPr/>
            </a:pPr>
            <a:r>
              <a:rPr lang="zh-TW" altLang="en-US" sz="2400" b="1" dirty="0" smtClean="0">
                <a:solidFill>
                  <a:schemeClr val="tx1">
                    <a:lumMod val="95000"/>
                    <a:lumOff val="5000"/>
                  </a:schemeClr>
                </a:solidFill>
                <a:latin typeface="微軟正黑體" pitchFamily="34" charset="-120"/>
                <a:ea typeface="微軟正黑體" pitchFamily="34" charset="-120"/>
              </a:rPr>
              <a:t>植入式基樁品質管理</a:t>
            </a:r>
          </a:p>
          <a:p>
            <a:pPr marL="1970088" indent="-534988">
              <a:spcBef>
                <a:spcPts val="600"/>
              </a:spcBef>
              <a:buClr>
                <a:srgbClr val="0033CC"/>
              </a:buClr>
              <a:buFont typeface="+mj-lt"/>
              <a:buAutoNum type="arabicPeriod"/>
              <a:defRPr/>
            </a:pPr>
            <a:r>
              <a:rPr lang="zh-TW" altLang="en-US" sz="2400" b="1" dirty="0" smtClean="0">
                <a:solidFill>
                  <a:schemeClr val="tx1">
                    <a:lumMod val="95000"/>
                    <a:lumOff val="5000"/>
                  </a:schemeClr>
                </a:solidFill>
                <a:latin typeface="微軟正黑體" pitchFamily="34" charset="-120"/>
                <a:ea typeface="微軟正黑體" pitchFamily="34" charset="-120"/>
              </a:rPr>
              <a:t>鋼筋混凝土施工品質管理</a:t>
            </a:r>
          </a:p>
          <a:p>
            <a:pPr marL="1970088" indent="-534988">
              <a:spcBef>
                <a:spcPts val="600"/>
              </a:spcBef>
              <a:buClr>
                <a:srgbClr val="0033CC"/>
              </a:buClr>
              <a:buFont typeface="+mj-lt"/>
              <a:buAutoNum type="arabicPeriod"/>
              <a:defRPr/>
            </a:pPr>
            <a:r>
              <a:rPr lang="zh-TW" altLang="en-US" sz="2400" b="1" dirty="0" smtClean="0">
                <a:solidFill>
                  <a:schemeClr val="tx1">
                    <a:lumMod val="95000"/>
                    <a:lumOff val="5000"/>
                  </a:schemeClr>
                </a:solidFill>
                <a:latin typeface="微軟正黑體" pitchFamily="34" charset="-120"/>
                <a:ea typeface="微軟正黑體" pitchFamily="34" charset="-120"/>
              </a:rPr>
              <a:t>鋼結構施工品質管理</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descr="Large confetti"/>
          <p:cNvSpPr>
            <a:spLocks noChangeArrowheads="1"/>
          </p:cNvSpPr>
          <p:nvPr/>
        </p:nvSpPr>
        <p:spPr bwMode="auto">
          <a:xfrm>
            <a:off x="1259632" y="1700808"/>
            <a:ext cx="6629400" cy="1359024"/>
          </a:xfrm>
          <a:prstGeom prst="rect">
            <a:avLst/>
          </a:prstGeom>
          <a:noFill/>
          <a:ln w="12700">
            <a:noFill/>
            <a:miter lim="800000"/>
            <a:headEnd/>
            <a:tailEnd/>
          </a:ln>
          <a:effectLst>
            <a:outerShdw dist="40161" dir="4293903" algn="ctr" rotWithShape="0">
              <a:srgbClr val="C0C0C0"/>
            </a:outerShdw>
          </a:effectLst>
        </p:spPr>
        <p:txBody>
          <a:bodyPr lIns="90488" tIns="44450" rIns="90488" bIns="44450" anchor="ctr"/>
          <a:lstStyle/>
          <a:p>
            <a:pPr eaLnBrk="1" hangingPunct="1">
              <a:lnSpc>
                <a:spcPts val="4000"/>
              </a:lnSpc>
              <a:spcBef>
                <a:spcPct val="0"/>
              </a:spcBef>
            </a:pPr>
            <a:r>
              <a:rPr kumimoji="1" lang="en-US" altLang="zh-TW" sz="3600" b="0" dirty="0">
                <a:solidFill>
                  <a:srgbClr val="996633"/>
                </a:solidFill>
                <a:latin typeface="Tahoma" pitchFamily="34" charset="0"/>
              </a:rPr>
              <a:t>Constructability is …</a:t>
            </a:r>
          </a:p>
          <a:p>
            <a:pPr eaLnBrk="1" hangingPunct="1">
              <a:lnSpc>
                <a:spcPts val="4000"/>
              </a:lnSpc>
              <a:spcBef>
                <a:spcPct val="0"/>
              </a:spcBef>
            </a:pPr>
            <a:r>
              <a:rPr kumimoji="1" lang="en-US" altLang="zh-TW" sz="3600" b="0" dirty="0" smtClean="0">
                <a:solidFill>
                  <a:srgbClr val="C00000"/>
                </a:solidFill>
                <a:latin typeface="Tahoma" pitchFamily="34" charset="0"/>
              </a:rPr>
              <a:t> </a:t>
            </a:r>
            <a:r>
              <a:rPr kumimoji="1" lang="en-US" altLang="zh-TW" sz="3600" b="0" dirty="0">
                <a:solidFill>
                  <a:srgbClr val="C00000"/>
                </a:solidFill>
                <a:latin typeface="Tahoma" pitchFamily="34" charset="0"/>
              </a:rPr>
              <a:t>A powerful BOMB</a:t>
            </a:r>
          </a:p>
        </p:txBody>
      </p:sp>
      <p:pic>
        <p:nvPicPr>
          <p:cNvPr id="5" name="Picture 3"/>
          <p:cNvPicPr>
            <a:picLocks noGrp="1" noChangeAspect="1" noChangeArrowheads="1"/>
          </p:cNvPicPr>
          <p:nvPr>
            <p:ph sz="half" idx="4294967295"/>
          </p:nvPr>
        </p:nvPicPr>
        <p:blipFill>
          <a:blip r:embed="rId2" cstate="print"/>
          <a:srcRect/>
          <a:stretch>
            <a:fillRect/>
          </a:stretch>
        </p:blipFill>
        <p:spPr>
          <a:xfrm>
            <a:off x="5580112" y="3284984"/>
            <a:ext cx="2416324" cy="3031232"/>
          </a:xfrm>
          <a:prstGeom prst="rect">
            <a:avLst/>
          </a:prstGeom>
          <a:noFill/>
          <a:ln/>
        </p:spPr>
      </p:pic>
      <p:sp>
        <p:nvSpPr>
          <p:cNvPr id="6" name="Rectangle 2"/>
          <p:cNvSpPr txBox="1">
            <a:spLocks noChangeArrowheads="1"/>
          </p:cNvSpPr>
          <p:nvPr/>
        </p:nvSpPr>
        <p:spPr bwMode="auto">
          <a:xfrm>
            <a:off x="1043608" y="3501008"/>
            <a:ext cx="4648200" cy="2592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ts val="2600"/>
              </a:lnSpc>
              <a:spcBef>
                <a:spcPts val="0"/>
              </a:spcBef>
              <a:spcAft>
                <a:spcPts val="0"/>
              </a:spcAft>
              <a:buClr>
                <a:schemeClr val="tx2"/>
              </a:buClr>
              <a:buSzPct val="70000"/>
              <a:buFont typeface="Wingdings" pitchFamily="2" charset="2"/>
              <a:buChar char="¡"/>
              <a:tabLst/>
              <a:defRPr/>
            </a:pPr>
            <a:r>
              <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B	= </a:t>
            </a:r>
            <a:r>
              <a:rPr kumimoji="1" lang="en-US" altLang="zh-TW" sz="2800" b="1" i="0" u="none" strike="noStrike" kern="0" cap="none" spc="0" normalizeH="0" baseline="0" noProof="0" dirty="0" err="1" smtClean="0">
                <a:ln>
                  <a:noFill/>
                </a:ln>
                <a:solidFill>
                  <a:schemeClr val="tx1"/>
                </a:solidFill>
                <a:effectLst>
                  <a:outerShdw blurRad="38100" dist="38100" dir="2700000" algn="tl">
                    <a:srgbClr val="C0C0C0"/>
                  </a:outerShdw>
                </a:effectLst>
                <a:uLnTx/>
                <a:uFillTx/>
                <a:latin typeface="+mn-lt"/>
                <a:ea typeface="+mn-ea"/>
                <a:cs typeface="+mn-cs"/>
              </a:rPr>
              <a:t>Biddability</a:t>
            </a:r>
            <a:r>
              <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 			</a:t>
            </a:r>
          </a:p>
          <a:p>
            <a:pPr marL="342900" marR="0" lvl="0" indent="-342900" algn="l" defTabSz="914400" rtl="0" eaLnBrk="0" fontAlgn="base" latinLnBrk="0" hangingPunct="0">
              <a:lnSpc>
                <a:spcPts val="2600"/>
              </a:lnSpc>
              <a:spcBef>
                <a:spcPts val="0"/>
              </a:spcBef>
              <a:spcAft>
                <a:spcPts val="0"/>
              </a:spcAft>
              <a:buClr>
                <a:schemeClr val="tx2"/>
              </a:buClr>
              <a:buSzPct val="70000"/>
              <a:buFont typeface="Wingdings" pitchFamily="2" charset="2"/>
              <a:buChar char="¡"/>
              <a:tabLst/>
              <a:defRPr/>
            </a:pPr>
            <a:r>
              <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O	= Operability			</a:t>
            </a:r>
            <a:endPar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標楷體" pitchFamily="65" charset="-120"/>
              <a:cs typeface="+mn-cs"/>
            </a:endParaRPr>
          </a:p>
          <a:p>
            <a:pPr marL="342900" marR="0" lvl="0" indent="-342900" algn="l" defTabSz="914400" rtl="0" eaLnBrk="0" fontAlgn="base" latinLnBrk="0" hangingPunct="0">
              <a:lnSpc>
                <a:spcPts val="2600"/>
              </a:lnSpc>
              <a:spcBef>
                <a:spcPts val="0"/>
              </a:spcBef>
              <a:spcAft>
                <a:spcPts val="0"/>
              </a:spcAft>
              <a:buClr>
                <a:schemeClr val="tx2"/>
              </a:buClr>
              <a:buSzPct val="70000"/>
              <a:buFont typeface="Wingdings" pitchFamily="2" charset="2"/>
              <a:buChar char="¡"/>
              <a:tabLst/>
              <a:defRPr/>
            </a:pPr>
            <a:r>
              <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M	= Maintainability		</a:t>
            </a:r>
            <a:endPar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標楷體" pitchFamily="65" charset="-120"/>
              <a:cs typeface="+mn-cs"/>
            </a:endParaRPr>
          </a:p>
          <a:p>
            <a:pPr marL="342900" marR="0" lvl="0" indent="-342900" algn="l" defTabSz="914400" rtl="0" eaLnBrk="0" fontAlgn="base" latinLnBrk="0" hangingPunct="0">
              <a:lnSpc>
                <a:spcPts val="2600"/>
              </a:lnSpc>
              <a:spcBef>
                <a:spcPts val="0"/>
              </a:spcBef>
              <a:spcAft>
                <a:spcPts val="0"/>
              </a:spcAft>
              <a:buClr>
                <a:schemeClr val="tx2"/>
              </a:buClr>
              <a:buSzPct val="70000"/>
              <a:buFont typeface="Wingdings" pitchFamily="2" charset="2"/>
              <a:buChar char="¡"/>
              <a:tabLst/>
              <a:defRPr/>
            </a:pPr>
            <a:r>
              <a:rPr kumimoji="1" lang="en-US" altLang="zh-TW"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B	= </a:t>
            </a:r>
            <a:r>
              <a:rPr kumimoji="1" lang="en-US" altLang="zh-TW" sz="2800" b="1" i="0" u="none" strike="noStrike" kern="0" cap="none" spc="0" normalizeH="0" baseline="0" noProof="0" dirty="0" err="1" smtClean="0">
                <a:ln>
                  <a:noFill/>
                </a:ln>
                <a:solidFill>
                  <a:schemeClr val="tx1"/>
                </a:solidFill>
                <a:effectLst>
                  <a:outerShdw blurRad="38100" dist="38100" dir="2700000" algn="tl">
                    <a:srgbClr val="C0C0C0"/>
                  </a:outerShdw>
                </a:effectLst>
                <a:uLnTx/>
                <a:uFillTx/>
                <a:latin typeface="+mn-lt"/>
                <a:ea typeface="+mn-ea"/>
                <a:cs typeface="+mn-cs"/>
              </a:rPr>
              <a:t>Buildability</a:t>
            </a:r>
            <a:endParaRPr kumimoji="1" lang="en-US" altLang="zh-TW" sz="2800" b="1" i="0" u="none" strike="noStrike" kern="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endParaRPr>
          </a:p>
        </p:txBody>
      </p:sp>
      <p:sp>
        <p:nvSpPr>
          <p:cNvPr id="8"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9"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Rectangle 2"/>
          <p:cNvSpPr txBox="1">
            <a:spLocks noChangeArrowheads="1"/>
          </p:cNvSpPr>
          <p:nvPr/>
        </p:nvSpPr>
        <p:spPr bwMode="auto">
          <a:xfrm>
            <a:off x="1331640"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效益龐大</a:t>
            </a:r>
            <a:endParaRPr lang="en-US" altLang="zh-TW"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12" name="Picture 14" descr="三人看电脑"/>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112" y="1268760"/>
            <a:ext cx="2346031"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619672" y="1700808"/>
            <a:ext cx="4392488" cy="29523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0" hangingPunct="0">
              <a:lnSpc>
                <a:spcPts val="3200"/>
              </a:lnSpc>
              <a:spcBef>
                <a:spcPts val="0"/>
              </a:spcBef>
              <a:spcAft>
                <a:spcPts val="0"/>
              </a:spcAft>
              <a:buClr>
                <a:schemeClr val="tx2"/>
              </a:buClr>
              <a:buSzPct val="70000"/>
              <a:defRPr/>
            </a:pPr>
            <a:r>
              <a:rPr lang="zh-TW" altLang="en-US" sz="2400" b="1" kern="0" dirty="0" smtClean="0">
                <a:effectLst>
                  <a:outerShdw blurRad="38100" dist="38100" dir="2700000" algn="tl">
                    <a:srgbClr val="C0C0C0"/>
                  </a:outerShdw>
                </a:effectLst>
                <a:latin typeface="微軟正黑體" pitchFamily="34" charset="-120"/>
                <a:ea typeface="微軟正黑體" pitchFamily="34" charset="-120"/>
              </a:rPr>
              <a:t>至少下述人員要參加：</a:t>
            </a:r>
            <a:endParaRPr kumimoji="1" lang="en-US" altLang="zh-TW"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endParaRPr>
          </a:p>
          <a:p>
            <a:pPr marL="342900" marR="0" lvl="0" indent="-342900" algn="l" defTabSz="914400" rtl="0" eaLnBrk="0" fontAlgn="base" latinLnBrk="0" hangingPunct="0">
              <a:lnSpc>
                <a:spcPts val="3200"/>
              </a:lnSpc>
              <a:spcBef>
                <a:spcPts val="0"/>
              </a:spcBef>
              <a:spcAft>
                <a:spcPts val="0"/>
              </a:spcAft>
              <a:buClr>
                <a:schemeClr val="tx2"/>
              </a:buClr>
              <a:buSzPct val="70000"/>
              <a:buFont typeface="Wingdings" pitchFamily="2" charset="2"/>
              <a:buChar char="l"/>
              <a:tabLst/>
              <a:defRPr/>
            </a:pPr>
            <a:r>
              <a:rPr kumimoji="1" lang="zh-TW" altLang="en-US"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rPr>
              <a:t>專案經理</a:t>
            </a:r>
            <a:endParaRPr kumimoji="1" lang="en-US" altLang="zh-TW"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endParaRPr>
          </a:p>
          <a:p>
            <a:pPr marL="342900" marR="0" lvl="0" indent="-342900" algn="l" defTabSz="914400" rtl="0" eaLnBrk="0" fontAlgn="base" latinLnBrk="0" hangingPunct="0">
              <a:lnSpc>
                <a:spcPts val="3200"/>
              </a:lnSpc>
              <a:spcBef>
                <a:spcPts val="0"/>
              </a:spcBef>
              <a:spcAft>
                <a:spcPts val="0"/>
              </a:spcAft>
              <a:buClr>
                <a:schemeClr val="tx2"/>
              </a:buClr>
              <a:buSzPct val="70000"/>
              <a:buFont typeface="Wingdings" pitchFamily="2" charset="2"/>
              <a:buChar char="l"/>
              <a:tabLst/>
              <a:defRPr/>
            </a:pPr>
            <a:r>
              <a:rPr kumimoji="1" lang="zh-TW" altLang="en-US"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rPr>
              <a:t>設計經理</a:t>
            </a:r>
            <a:endParaRPr kumimoji="1" lang="en-US" altLang="zh-TW"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endParaRPr>
          </a:p>
          <a:p>
            <a:pPr marL="342900" marR="0" lvl="0" indent="-342900" algn="l" defTabSz="914400" rtl="0" eaLnBrk="0" fontAlgn="base" latinLnBrk="0" hangingPunct="0">
              <a:lnSpc>
                <a:spcPts val="3200"/>
              </a:lnSpc>
              <a:spcBef>
                <a:spcPts val="0"/>
              </a:spcBef>
              <a:spcAft>
                <a:spcPts val="0"/>
              </a:spcAft>
              <a:buClr>
                <a:schemeClr val="tx2"/>
              </a:buClr>
              <a:buSzPct val="70000"/>
              <a:buFont typeface="Wingdings" pitchFamily="2" charset="2"/>
              <a:buChar char="l"/>
              <a:tabLst/>
              <a:defRPr/>
            </a:pPr>
            <a:r>
              <a:rPr lang="zh-TW" altLang="en-US" sz="2400" b="1" kern="0" dirty="0" smtClean="0">
                <a:effectLst>
                  <a:outerShdw blurRad="38100" dist="38100" dir="2700000" algn="tl">
                    <a:srgbClr val="C0C0C0"/>
                  </a:outerShdw>
                </a:effectLst>
                <a:latin typeface="微軟正黑體" pitchFamily="34" charset="-120"/>
                <a:ea typeface="微軟正黑體" pitchFamily="34" charset="-120"/>
              </a:rPr>
              <a:t>品質經理</a:t>
            </a:r>
            <a:endParaRPr lang="en-US" altLang="zh-TW" sz="2400" b="1" kern="0" dirty="0" smtClean="0">
              <a:effectLst>
                <a:outerShdw blurRad="38100" dist="38100" dir="2700000" algn="tl">
                  <a:srgbClr val="C0C0C0"/>
                </a:outerShdw>
              </a:effectLst>
              <a:latin typeface="微軟正黑體" pitchFamily="34" charset="-120"/>
              <a:ea typeface="微軟正黑體" pitchFamily="34" charset="-120"/>
            </a:endParaRPr>
          </a:p>
          <a:p>
            <a:pPr marL="342900" marR="0" lvl="0" indent="-342900" algn="l" defTabSz="914400" rtl="0" eaLnBrk="0" fontAlgn="base" latinLnBrk="0" hangingPunct="0">
              <a:lnSpc>
                <a:spcPts val="3200"/>
              </a:lnSpc>
              <a:spcBef>
                <a:spcPts val="0"/>
              </a:spcBef>
              <a:spcAft>
                <a:spcPts val="0"/>
              </a:spcAft>
              <a:buClr>
                <a:schemeClr val="tx2"/>
              </a:buClr>
              <a:buSzPct val="70000"/>
              <a:buFont typeface="Wingdings" pitchFamily="2" charset="2"/>
              <a:buChar char="l"/>
              <a:tabLst/>
              <a:defRPr/>
            </a:pPr>
            <a:r>
              <a:rPr kumimoji="1" lang="zh-TW" altLang="en-US"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rPr>
              <a:t>控制經理</a:t>
            </a:r>
            <a:endParaRPr kumimoji="1" lang="en-US" altLang="zh-TW"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endParaRPr>
          </a:p>
          <a:p>
            <a:pPr marL="342900" marR="0" lvl="0" indent="-342900" algn="l" defTabSz="914400" rtl="0" eaLnBrk="0" fontAlgn="base" latinLnBrk="0" hangingPunct="0">
              <a:lnSpc>
                <a:spcPts val="3200"/>
              </a:lnSpc>
              <a:spcBef>
                <a:spcPts val="0"/>
              </a:spcBef>
              <a:spcAft>
                <a:spcPts val="0"/>
              </a:spcAft>
              <a:buClr>
                <a:schemeClr val="tx2"/>
              </a:buClr>
              <a:buSzPct val="70000"/>
              <a:buFont typeface="Wingdings" pitchFamily="2" charset="2"/>
              <a:buChar char="l"/>
              <a:tabLst/>
              <a:defRPr/>
            </a:pPr>
            <a:r>
              <a:rPr lang="zh-TW" altLang="en-US" sz="2400" b="1" kern="0" dirty="0" smtClean="0">
                <a:effectLst>
                  <a:outerShdw blurRad="38100" dist="38100" dir="2700000" algn="tl">
                    <a:srgbClr val="C0C0C0"/>
                  </a:outerShdw>
                </a:effectLst>
                <a:latin typeface="微軟正黑體" pitchFamily="34" charset="-120"/>
                <a:ea typeface="微軟正黑體" pitchFamily="34" charset="-120"/>
              </a:rPr>
              <a:t>工地經理</a:t>
            </a:r>
            <a:endParaRPr lang="en-US" altLang="zh-TW" sz="2400" b="1" kern="0" dirty="0" smtClean="0">
              <a:effectLst>
                <a:outerShdw blurRad="38100" dist="38100" dir="2700000" algn="tl">
                  <a:srgbClr val="C0C0C0"/>
                </a:outerShdw>
              </a:effectLst>
              <a:latin typeface="微軟正黑體" pitchFamily="34" charset="-120"/>
              <a:ea typeface="微軟正黑體" pitchFamily="34" charset="-120"/>
            </a:endParaRPr>
          </a:p>
          <a:p>
            <a:pPr marL="342900" marR="0" lvl="0" indent="-342900" algn="l" defTabSz="914400" rtl="0" eaLnBrk="0" fontAlgn="base" latinLnBrk="0" hangingPunct="0">
              <a:lnSpc>
                <a:spcPts val="3200"/>
              </a:lnSpc>
              <a:spcBef>
                <a:spcPts val="0"/>
              </a:spcBef>
              <a:spcAft>
                <a:spcPts val="0"/>
              </a:spcAft>
              <a:buClr>
                <a:schemeClr val="tx2"/>
              </a:buClr>
              <a:buSzPct val="70000"/>
              <a:buFont typeface="Wingdings" pitchFamily="2" charset="2"/>
              <a:buChar char="l"/>
              <a:tabLst/>
              <a:defRPr/>
            </a:pPr>
            <a:r>
              <a:rPr kumimoji="1" lang="zh-TW" altLang="en-US"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rPr>
              <a:t>安衛環經理</a:t>
            </a:r>
            <a:endParaRPr kumimoji="1" lang="en-US" altLang="zh-TW" sz="2400" b="1" i="0" u="none" strike="noStrike" kern="0" cap="none" spc="0" normalizeH="0" baseline="0" noProof="0" dirty="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endParaRPr>
          </a:p>
        </p:txBody>
      </p:sp>
      <p:sp>
        <p:nvSpPr>
          <p:cNvPr id="8"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9"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Rectangle 2"/>
          <p:cNvSpPr txBox="1">
            <a:spLocks noChangeArrowheads="1"/>
          </p:cNvSpPr>
          <p:nvPr/>
        </p:nvSpPr>
        <p:spPr bwMode="auto">
          <a:xfrm>
            <a:off x="1331640"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rPr>
              <a:t>參加人員</a:t>
            </a:r>
            <a:endParaRPr lang="en-US" altLang="zh-TW"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12" name="圖片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11513" y="3717032"/>
            <a:ext cx="1872855" cy="1872855"/>
          </a:xfrm>
          <a:prstGeom prst="rect">
            <a:avLst/>
          </a:prstGeom>
        </p:spPr>
      </p:pic>
      <p:pic>
        <p:nvPicPr>
          <p:cNvPr id="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6807" y="4621593"/>
            <a:ext cx="2784870" cy="15437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03648" y="1628800"/>
            <a:ext cx="6408712" cy="49685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0" hangingPunct="0">
              <a:lnSpc>
                <a:spcPts val="3200"/>
              </a:lnSpc>
              <a:spcBef>
                <a:spcPts val="0"/>
              </a:spcBef>
              <a:spcAft>
                <a:spcPts val="0"/>
              </a:spcAft>
              <a:buClr>
                <a:schemeClr val="tx2"/>
              </a:buClr>
              <a:buSzPct val="70000"/>
              <a:defRPr/>
            </a:pPr>
            <a:r>
              <a:rPr lang="zh-TW" altLang="en-US" sz="2400" b="1" kern="0" dirty="0" smtClean="0">
                <a:effectLst>
                  <a:outerShdw blurRad="38100" dist="38100" dir="2700000" algn="tl">
                    <a:srgbClr val="C0C0C0"/>
                  </a:outerShdw>
                </a:effectLst>
                <a:latin typeface="微軟正黑體" pitchFamily="34" charset="-120"/>
                <a:ea typeface="微軟正黑體" pitchFamily="34" charset="-120"/>
              </a:rPr>
              <a:t>會議檢討主題至少如下</a:t>
            </a:r>
            <a:r>
              <a:rPr lang="en-US" altLang="zh-TW" sz="2400" b="1" kern="0" dirty="0" smtClean="0">
                <a:effectLst>
                  <a:outerShdw blurRad="38100" dist="38100" dir="2700000" algn="tl">
                    <a:srgbClr val="C0C0C0"/>
                  </a:outerShdw>
                </a:effectLst>
                <a:latin typeface="微軟正黑體" pitchFamily="34" charset="-120"/>
                <a:ea typeface="微軟正黑體" pitchFamily="34" charset="-120"/>
              </a:rPr>
              <a:t>(</a:t>
            </a:r>
            <a:r>
              <a:rPr lang="zh-TW" altLang="en-US" sz="2400" b="1" kern="0" dirty="0" smtClean="0">
                <a:effectLst>
                  <a:outerShdw blurRad="38100" dist="38100" dir="2700000" algn="tl">
                    <a:srgbClr val="C0C0C0"/>
                  </a:outerShdw>
                </a:effectLst>
                <a:latin typeface="微軟正黑體" pitchFamily="34" charset="-120"/>
                <a:ea typeface="微軟正黑體" pitchFamily="34" charset="-120"/>
              </a:rPr>
              <a:t>但不限</a:t>
            </a:r>
            <a:r>
              <a:rPr lang="en-US" altLang="zh-TW" sz="2400" b="1" kern="0" dirty="0" smtClean="0">
                <a:effectLst>
                  <a:outerShdw blurRad="38100" dist="38100" dir="2700000" algn="tl">
                    <a:srgbClr val="C0C0C0"/>
                  </a:outerShdw>
                </a:effectLst>
                <a:latin typeface="微軟正黑體" pitchFamily="34" charset="-120"/>
                <a:ea typeface="微軟正黑體" pitchFamily="34" charset="-120"/>
              </a:rPr>
              <a:t>)</a:t>
            </a:r>
            <a:r>
              <a:rPr lang="zh-TW" altLang="en-US" sz="2400" b="1" kern="0" dirty="0" smtClean="0">
                <a:effectLst>
                  <a:outerShdw blurRad="38100" dist="38100" dir="2700000" algn="tl">
                    <a:srgbClr val="C0C0C0"/>
                  </a:outerShdw>
                </a:effectLst>
                <a:latin typeface="微軟正黑體" pitchFamily="34" charset="-120"/>
                <a:ea typeface="微軟正黑體" pitchFamily="34" charset="-120"/>
              </a:rPr>
              <a:t>：</a:t>
            </a:r>
            <a:endParaRPr kumimoji="1" lang="en-US" altLang="zh-TW" sz="24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微軟正黑體" pitchFamily="34" charset="-120"/>
              <a:ea typeface="微軟正黑體" pitchFamily="34" charset="-120"/>
            </a:endParaRPr>
          </a:p>
          <a:p>
            <a:pPr marL="342900" lvl="0" indent="-342900" eaLnBrk="0" hangingPunct="0">
              <a:lnSpc>
                <a:spcPts val="2200"/>
              </a:lnSpc>
              <a:spcBef>
                <a:spcPts val="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Review the previous action status</a:t>
            </a:r>
          </a:p>
          <a:p>
            <a:pPr marL="342900" lvl="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檢視前次辦理狀況</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a:p>
            <a:pPr marL="342900" lvl="0" indent="-342900" eaLnBrk="0" hangingPunct="0">
              <a:lnSpc>
                <a:spcPts val="2200"/>
              </a:lnSpc>
              <a:spcBef>
                <a:spcPts val="60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Discuss and evaluate new ideas and items.</a:t>
            </a:r>
          </a:p>
          <a:p>
            <a:pPr marL="342900" lvl="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討論及評估新構想，以及新的項目</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a:p>
            <a:pPr marL="342900" lvl="0" indent="-342900" eaLnBrk="0" hangingPunct="0">
              <a:lnSpc>
                <a:spcPts val="2200"/>
              </a:lnSpc>
              <a:spcBef>
                <a:spcPts val="60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Design review</a:t>
            </a:r>
          </a:p>
          <a:p>
            <a:pPr marL="342900" lvl="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設計檢討</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a:p>
            <a:pPr marL="342900" lvl="0" indent="-342900" eaLnBrk="0" hangingPunct="0">
              <a:lnSpc>
                <a:spcPts val="3200"/>
              </a:lnSpc>
              <a:spcBef>
                <a:spcPts val="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Procurement review</a:t>
            </a:r>
          </a:p>
          <a:p>
            <a:pPr marL="34290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採購檢討</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a:p>
            <a:pPr marL="342900" lvl="0" indent="-342900" eaLnBrk="0" hangingPunct="0">
              <a:lnSpc>
                <a:spcPts val="3200"/>
              </a:lnSpc>
              <a:spcBef>
                <a:spcPts val="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Construction Review</a:t>
            </a:r>
          </a:p>
          <a:p>
            <a:pPr marL="342900" lvl="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建造檢討</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a:p>
            <a:pPr marL="342900" indent="-342900" eaLnBrk="0" hangingPunct="0">
              <a:lnSpc>
                <a:spcPts val="3200"/>
              </a:lnSpc>
              <a:spcBef>
                <a:spcPts val="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Operation Review</a:t>
            </a:r>
          </a:p>
          <a:p>
            <a:pPr marL="34290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操作檢討</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a:p>
            <a:pPr marL="342900" indent="-342900" eaLnBrk="0" hangingPunct="0">
              <a:lnSpc>
                <a:spcPts val="3200"/>
              </a:lnSpc>
              <a:spcBef>
                <a:spcPts val="0"/>
              </a:spcBef>
              <a:spcAft>
                <a:spcPts val="0"/>
              </a:spcAft>
              <a:buClr>
                <a:schemeClr val="tx2"/>
              </a:buClr>
              <a:buSzPct val="70000"/>
              <a:buFont typeface="Wingdings" pitchFamily="2" charset="2"/>
              <a:buChar char="l"/>
              <a:defRPr/>
            </a:pP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Specific items/ issues of concern</a:t>
            </a:r>
          </a:p>
          <a:p>
            <a:pPr marL="342900" indent="14288" eaLnBrk="0" hangingPunct="0">
              <a:lnSpc>
                <a:spcPts val="2200"/>
              </a:lnSpc>
              <a:spcBef>
                <a:spcPts val="0"/>
              </a:spcBef>
              <a:spcAft>
                <a:spcPts val="0"/>
              </a:spcAft>
              <a:buClr>
                <a:schemeClr val="tx2"/>
              </a:buClr>
              <a:buSzPct val="70000"/>
              <a:defRPr/>
            </a:pP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特殊議題</a:t>
            </a:r>
            <a:r>
              <a:rPr lang="en-US" altLang="zh-TW" sz="2000" b="1" kern="0" dirty="0" smtClean="0">
                <a:effectLst>
                  <a:outerShdw blurRad="38100" dist="38100" dir="2700000" algn="tl">
                    <a:srgbClr val="C0C0C0"/>
                  </a:outerShdw>
                </a:effectLst>
                <a:latin typeface="微軟正黑體" pitchFamily="34" charset="-120"/>
                <a:ea typeface="微軟正黑體" pitchFamily="34" charset="-120"/>
              </a:rPr>
              <a:t>/</a:t>
            </a:r>
            <a:r>
              <a:rPr lang="zh-TW" altLang="en-US" sz="2000" b="1" kern="0" dirty="0" smtClean="0">
                <a:effectLst>
                  <a:outerShdw blurRad="38100" dist="38100" dir="2700000" algn="tl">
                    <a:srgbClr val="C0C0C0"/>
                  </a:outerShdw>
                </a:effectLst>
                <a:latin typeface="微軟正黑體" pitchFamily="34" charset="-120"/>
                <a:ea typeface="微軟正黑體" pitchFamily="34" charset="-120"/>
              </a:rPr>
              <a:t>關切議題提出</a:t>
            </a:r>
            <a:endParaRPr lang="en-US" altLang="zh-TW" sz="2000" b="1" kern="0" dirty="0" smtClean="0">
              <a:effectLst>
                <a:outerShdw blurRad="38100" dist="38100" dir="2700000" algn="tl">
                  <a:srgbClr val="C0C0C0"/>
                </a:outerShdw>
              </a:effectLst>
              <a:latin typeface="微軟正黑體" pitchFamily="34" charset="-120"/>
              <a:ea typeface="微軟正黑體" pitchFamily="34" charset="-120"/>
            </a:endParaRPr>
          </a:p>
        </p:txBody>
      </p:sp>
      <p:sp>
        <p:nvSpPr>
          <p:cNvPr id="8"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9"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Rectangle 2"/>
          <p:cNvSpPr txBox="1">
            <a:spLocks noChangeArrowheads="1"/>
          </p:cNvSpPr>
          <p:nvPr/>
        </p:nvSpPr>
        <p:spPr bwMode="auto">
          <a:xfrm>
            <a:off x="1259632"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kern="0" dirty="0" smtClean="0">
                <a:solidFill>
                  <a:srgbClr val="0000CC"/>
                </a:solidFill>
                <a:effectLst>
                  <a:outerShdw blurRad="38100" dist="38100" dir="2700000" algn="tl">
                    <a:srgbClr val="C0C0C0"/>
                  </a:outerShdw>
                </a:effectLst>
                <a:latin typeface="微軟正黑體" pitchFamily="34" charset="-120"/>
                <a:ea typeface="微軟正黑體" pitchFamily="34" charset="-120"/>
              </a:rPr>
              <a:t>會議檢討主題</a:t>
            </a:r>
            <a:endParaRPr lang="en-US" altLang="zh-TW" sz="2000"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12" name="圖片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48264" y="2996952"/>
            <a:ext cx="1656184" cy="1656184"/>
          </a:xfrm>
          <a:prstGeom prst="rect">
            <a:avLst/>
          </a:prstGeom>
        </p:spPr>
      </p:pic>
      <p:pic>
        <p:nvPicPr>
          <p:cNvPr id="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52120" y="4509120"/>
            <a:ext cx="2592288" cy="1436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橢圓 18"/>
          <p:cNvSpPr/>
          <p:nvPr/>
        </p:nvSpPr>
        <p:spPr>
          <a:xfrm>
            <a:off x="755576" y="1700808"/>
            <a:ext cx="3672408" cy="13681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effectLst>
                  <a:outerShdw blurRad="38100" dist="38100" dir="2700000" algn="tl">
                    <a:srgbClr val="000000">
                      <a:alpha val="43137"/>
                    </a:srgbClr>
                  </a:outerShdw>
                </a:effectLst>
              </a:rPr>
              <a:t>Constructability Study</a:t>
            </a:r>
            <a:endParaRPr lang="zh-TW" altLang="en-US" sz="2800" b="1" dirty="0">
              <a:effectLst>
                <a:outerShdw blurRad="38100" dist="38100" dir="2700000" algn="tl">
                  <a:srgbClr val="000000">
                    <a:alpha val="43137"/>
                  </a:srgbClr>
                </a:outerShdw>
              </a:effectLst>
            </a:endParaRPr>
          </a:p>
        </p:txBody>
      </p:sp>
      <p:sp>
        <p:nvSpPr>
          <p:cNvPr id="4" name="Rectangle 3"/>
          <p:cNvSpPr>
            <a:spLocks noGrp="1" noChangeArrowheads="1"/>
          </p:cNvSpPr>
          <p:nvPr>
            <p:ph idx="1"/>
          </p:nvPr>
        </p:nvSpPr>
        <p:spPr>
          <a:xfrm>
            <a:off x="5004048" y="1484784"/>
            <a:ext cx="3744416" cy="1584176"/>
          </a:xfrm>
        </p:spPr>
        <p:txBody>
          <a:bodyPr/>
          <a:lstStyle/>
          <a:p>
            <a:pPr marL="365125" lvl="1" indent="-365125">
              <a:lnSpc>
                <a:spcPts val="1800"/>
              </a:lnSpc>
              <a:spcBef>
                <a:spcPts val="0"/>
              </a:spcBef>
              <a:buClr>
                <a:srgbClr val="66CCFF"/>
              </a:buClr>
            </a:pPr>
            <a:r>
              <a:rPr lang="zh-TW" altLang="en-US" sz="1800" b="1" dirty="0" smtClean="0">
                <a:solidFill>
                  <a:srgbClr val="0000CC"/>
                </a:solidFill>
                <a:latin typeface="微軟正黑體" pitchFamily="34" charset="-120"/>
                <a:ea typeface="微軟正黑體" pitchFamily="34" charset="-120"/>
              </a:rPr>
              <a:t>提昇施工安全</a:t>
            </a:r>
            <a:endParaRPr lang="en-US" altLang="zh-TW" sz="1800" b="1" dirty="0" smtClean="0">
              <a:solidFill>
                <a:srgbClr val="0000CC"/>
              </a:solidFill>
              <a:latin typeface="微軟正黑體" pitchFamily="34" charset="-120"/>
              <a:ea typeface="微軟正黑體" pitchFamily="34" charset="-120"/>
            </a:endParaRPr>
          </a:p>
          <a:p>
            <a:pPr marL="365125" lvl="1" indent="-365125">
              <a:lnSpc>
                <a:spcPts val="1800"/>
              </a:lnSpc>
              <a:spcBef>
                <a:spcPct val="30000"/>
              </a:spcBef>
              <a:buClr>
                <a:srgbClr val="66CCFF"/>
              </a:buClr>
            </a:pPr>
            <a:r>
              <a:rPr lang="zh-TW" altLang="en-US" sz="1800" b="1" dirty="0" smtClean="0">
                <a:solidFill>
                  <a:srgbClr val="0000CC"/>
                </a:solidFill>
                <a:latin typeface="微軟正黑體" pitchFamily="34" charset="-120"/>
                <a:ea typeface="微軟正黑體" pitchFamily="34" charset="-120"/>
              </a:rPr>
              <a:t>降低工程生命週期成本</a:t>
            </a:r>
            <a:endParaRPr lang="en-US" altLang="zh-TW" sz="1800" b="1" dirty="0" smtClean="0">
              <a:solidFill>
                <a:srgbClr val="0000CC"/>
              </a:solidFill>
              <a:latin typeface="微軟正黑體" pitchFamily="34" charset="-120"/>
              <a:ea typeface="微軟正黑體" pitchFamily="34" charset="-120"/>
            </a:endParaRPr>
          </a:p>
          <a:p>
            <a:pPr marL="365125" lvl="1" indent="-365125">
              <a:lnSpc>
                <a:spcPts val="1800"/>
              </a:lnSpc>
              <a:spcBef>
                <a:spcPct val="30000"/>
              </a:spcBef>
              <a:buClr>
                <a:srgbClr val="66CCFF"/>
              </a:buClr>
            </a:pPr>
            <a:r>
              <a:rPr lang="zh-TW" altLang="en-US" sz="1800" b="1" dirty="0" smtClean="0">
                <a:solidFill>
                  <a:srgbClr val="0000CC"/>
                </a:solidFill>
                <a:latin typeface="微軟正黑體" pitchFamily="34" charset="-120"/>
                <a:ea typeface="微軟正黑體" pitchFamily="34" charset="-120"/>
              </a:rPr>
              <a:t>改善工程進度</a:t>
            </a:r>
            <a:endParaRPr lang="en-US" altLang="zh-TW" sz="1800" b="1" dirty="0" smtClean="0">
              <a:solidFill>
                <a:srgbClr val="0000CC"/>
              </a:solidFill>
              <a:latin typeface="微軟正黑體" pitchFamily="34" charset="-120"/>
              <a:ea typeface="微軟正黑體" pitchFamily="34" charset="-120"/>
            </a:endParaRPr>
          </a:p>
          <a:p>
            <a:pPr marL="365125" lvl="1" indent="-365125">
              <a:lnSpc>
                <a:spcPts val="1800"/>
              </a:lnSpc>
              <a:spcBef>
                <a:spcPct val="30000"/>
              </a:spcBef>
              <a:buClr>
                <a:srgbClr val="66CCFF"/>
              </a:buClr>
            </a:pPr>
            <a:r>
              <a:rPr lang="zh-TW" altLang="en-US" sz="1800" b="1" dirty="0" smtClean="0">
                <a:solidFill>
                  <a:srgbClr val="0000CC"/>
                </a:solidFill>
                <a:latin typeface="微軟正黑體" pitchFamily="34" charset="-120"/>
                <a:ea typeface="微軟正黑體" pitchFamily="34" charset="-120"/>
              </a:rPr>
              <a:t>提昇工程介面整合度及品質</a:t>
            </a:r>
            <a:endParaRPr lang="en-US" altLang="zh-TW" sz="1800" b="1" dirty="0" smtClean="0">
              <a:solidFill>
                <a:srgbClr val="0000CC"/>
              </a:solidFill>
              <a:latin typeface="微軟正黑體" pitchFamily="34" charset="-120"/>
              <a:ea typeface="微軟正黑體" pitchFamily="34" charset="-120"/>
            </a:endParaRPr>
          </a:p>
          <a:p>
            <a:pPr marL="365125" lvl="1" indent="-365125">
              <a:lnSpc>
                <a:spcPts val="1800"/>
              </a:lnSpc>
              <a:spcBef>
                <a:spcPct val="30000"/>
              </a:spcBef>
              <a:buClr>
                <a:srgbClr val="66CCFF"/>
              </a:buClr>
            </a:pPr>
            <a:r>
              <a:rPr lang="zh-TW" altLang="en-US" sz="1800" b="1" dirty="0" smtClean="0">
                <a:solidFill>
                  <a:srgbClr val="0000CC"/>
                </a:solidFill>
                <a:latin typeface="微軟正黑體" pitchFamily="34" charset="-120"/>
                <a:ea typeface="微軟正黑體" pitchFamily="34" charset="-120"/>
              </a:rPr>
              <a:t>改善工程施工流程之流暢度</a:t>
            </a:r>
            <a:endParaRPr lang="en-US" altLang="zh-TW" sz="1800" dirty="0">
              <a:solidFill>
                <a:srgbClr val="0000CC"/>
              </a:solidFill>
              <a:latin typeface="微軟正黑體" pitchFamily="34" charset="-120"/>
              <a:ea typeface="微軟正黑體" pitchFamily="34" charset="-120"/>
            </a:endParaRPr>
          </a:p>
        </p:txBody>
      </p:sp>
      <p:sp>
        <p:nvSpPr>
          <p:cNvPr id="5"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6"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29701" name="Picture 5"/>
          <p:cNvPicPr>
            <a:picLocks noChangeAspect="1" noChangeArrowheads="1"/>
          </p:cNvPicPr>
          <p:nvPr/>
        </p:nvPicPr>
        <p:blipFill>
          <a:blip r:embed="rId2" cstate="print"/>
          <a:srcRect/>
          <a:stretch>
            <a:fillRect/>
          </a:stretch>
        </p:blipFill>
        <p:spPr bwMode="auto">
          <a:xfrm>
            <a:off x="179512" y="3356992"/>
            <a:ext cx="4462709" cy="2997865"/>
          </a:xfrm>
          <a:prstGeom prst="rect">
            <a:avLst/>
          </a:prstGeom>
          <a:noFill/>
          <a:ln w="9525">
            <a:noFill/>
            <a:miter lim="800000"/>
            <a:headEnd/>
            <a:tailEnd/>
          </a:ln>
          <a:effectLst/>
        </p:spPr>
      </p:pic>
      <p:pic>
        <p:nvPicPr>
          <p:cNvPr id="29702" name="Picture 6"/>
          <p:cNvPicPr>
            <a:picLocks noChangeAspect="1" noChangeArrowheads="1"/>
          </p:cNvPicPr>
          <p:nvPr/>
        </p:nvPicPr>
        <p:blipFill>
          <a:blip r:embed="rId3" cstate="print"/>
          <a:srcRect/>
          <a:stretch>
            <a:fillRect/>
          </a:stretch>
        </p:blipFill>
        <p:spPr bwMode="auto">
          <a:xfrm>
            <a:off x="4427984" y="3212976"/>
            <a:ext cx="4605461" cy="3131164"/>
          </a:xfrm>
          <a:prstGeom prst="rect">
            <a:avLst/>
          </a:prstGeom>
          <a:noFill/>
          <a:ln w="9525">
            <a:noFill/>
            <a:miter lim="800000"/>
            <a:headEnd/>
            <a:tailEnd/>
          </a:ln>
          <a:effectLst/>
        </p:spPr>
      </p:pic>
      <p:sp>
        <p:nvSpPr>
          <p:cNvPr id="14" name="向右箭號 13"/>
          <p:cNvSpPr/>
          <p:nvPr/>
        </p:nvSpPr>
        <p:spPr>
          <a:xfrm rot="18201748">
            <a:off x="3955257" y="5103002"/>
            <a:ext cx="1182218" cy="19478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14"/>
          <p:cNvSpPr/>
          <p:nvPr/>
        </p:nvSpPr>
        <p:spPr>
          <a:xfrm>
            <a:off x="1043608" y="5877272"/>
            <a:ext cx="720080"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右箭號 15"/>
          <p:cNvSpPr/>
          <p:nvPr/>
        </p:nvSpPr>
        <p:spPr>
          <a:xfrm>
            <a:off x="2771800" y="5877272"/>
            <a:ext cx="720080"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16"/>
          <p:cNvSpPr/>
          <p:nvPr/>
        </p:nvSpPr>
        <p:spPr>
          <a:xfrm rot="18876663">
            <a:off x="5589925" y="4933347"/>
            <a:ext cx="2100066" cy="21051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Rectangle 2"/>
          <p:cNvSpPr txBox="1">
            <a:spLocks noChangeArrowheads="1"/>
          </p:cNvSpPr>
          <p:nvPr/>
        </p:nvSpPr>
        <p:spPr bwMode="auto">
          <a:xfrm>
            <a:off x="3779912" y="2852936"/>
            <a:ext cx="1512168" cy="47973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lang="zh-TW" altLang="en-US" sz="2400" b="1" u="sng" kern="0" dirty="0" smtClean="0">
                <a:solidFill>
                  <a:schemeClr val="tx2">
                    <a:lumMod val="50000"/>
                  </a:schemeClr>
                </a:solidFill>
                <a:effectLst>
                  <a:outerShdw blurRad="38100" dist="38100" dir="2700000" algn="tl">
                    <a:srgbClr val="C0C0C0"/>
                  </a:outerShdw>
                </a:effectLst>
                <a:latin typeface="微軟正黑體" pitchFamily="34" charset="-120"/>
                <a:ea typeface="微軟正黑體" pitchFamily="34" charset="-120"/>
              </a:rPr>
              <a:t>作業流程</a:t>
            </a:r>
            <a:endParaRPr kumimoji="1" lang="en-US" altLang="zh-TW" sz="2400" b="1" i="0" u="sng" strike="noStrike" kern="0" cap="none" spc="0" normalizeH="0" baseline="0" noProof="0" dirty="0" smtClean="0">
              <a:ln>
                <a:noFill/>
              </a:ln>
              <a:solidFill>
                <a:schemeClr val="tx2">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0" name="Rectangle 2"/>
          <p:cNvSpPr txBox="1">
            <a:spLocks noChangeArrowheads="1"/>
          </p:cNvSpPr>
          <p:nvPr/>
        </p:nvSpPr>
        <p:spPr bwMode="auto">
          <a:xfrm>
            <a:off x="1331640"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作業流程</a:t>
            </a:r>
            <a:endParaRPr lang="en-US" altLang="zh-TW"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p:nvPr/>
        </p:nvPicPr>
        <p:blipFill>
          <a:blip r:embed="rId2" cstate="print"/>
          <a:srcRect r="11413"/>
          <a:stretch>
            <a:fillRect/>
          </a:stretch>
        </p:blipFill>
        <p:spPr bwMode="auto">
          <a:xfrm>
            <a:off x="4190308" y="2597845"/>
            <a:ext cx="4761780" cy="3639467"/>
          </a:xfrm>
          <a:prstGeom prst="rect">
            <a:avLst/>
          </a:prstGeom>
          <a:ln>
            <a:noFill/>
          </a:ln>
          <a:effectLst>
            <a:softEdge rad="112500"/>
          </a:effectLst>
        </p:spPr>
      </p:pic>
      <p:pic>
        <p:nvPicPr>
          <p:cNvPr id="5" name="Picture 2" descr="C:\Users\46108.CTCI\Desktop\Untitled.jpg"/>
          <p:cNvPicPr>
            <a:picLocks noChangeAspect="1" noChangeArrowheads="1"/>
          </p:cNvPicPr>
          <p:nvPr/>
        </p:nvPicPr>
        <p:blipFill>
          <a:blip r:embed="rId3" cstate="print"/>
          <a:srcRect/>
          <a:stretch>
            <a:fillRect/>
          </a:stretch>
        </p:blipFill>
        <p:spPr bwMode="auto">
          <a:xfrm>
            <a:off x="300524" y="1714224"/>
            <a:ext cx="3875510" cy="4523087"/>
          </a:xfrm>
          <a:prstGeom prst="rect">
            <a:avLst/>
          </a:prstGeom>
          <a:ln>
            <a:noFill/>
          </a:ln>
          <a:effectLst>
            <a:softEdge rad="112500"/>
          </a:effectLst>
        </p:spPr>
      </p:pic>
      <p:sp>
        <p:nvSpPr>
          <p:cNvPr id="6" name="Rectangle 2"/>
          <p:cNvSpPr txBox="1">
            <a:spLocks noChangeArrowheads="1"/>
          </p:cNvSpPr>
          <p:nvPr/>
        </p:nvSpPr>
        <p:spPr bwMode="auto">
          <a:xfrm>
            <a:off x="4427984" y="2030270"/>
            <a:ext cx="3312368"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endParaRPr kumimoji="1" lang="en-US" altLang="zh-TW" sz="2400" b="1" i="0" u="sng" strike="noStrike" kern="0" cap="none" spc="0" normalizeH="0" baseline="0" noProof="0" dirty="0" smtClean="0">
              <a:ln>
                <a:noFill/>
              </a:ln>
              <a:solidFill>
                <a:srgbClr val="C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7"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8"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9" name="Rectangle 2"/>
          <p:cNvSpPr txBox="1">
            <a:spLocks noChangeArrowheads="1"/>
          </p:cNvSpPr>
          <p:nvPr/>
        </p:nvSpPr>
        <p:spPr bwMode="auto">
          <a:xfrm>
            <a:off x="1331640"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鋼構模組化吊裝</a:t>
            </a:r>
            <a:endParaRPr lang="en-US" altLang="zh-TW"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10" name="圖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740352" y="1196752"/>
            <a:ext cx="1174154" cy="129614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Users\30811\Desktop\DSCN3705.JPG"/>
          <p:cNvPicPr>
            <a:picLocks noChangeAspect="1" noChangeArrowheads="1"/>
          </p:cNvPicPr>
          <p:nvPr/>
        </p:nvPicPr>
        <p:blipFill>
          <a:blip r:embed="rId2" cstate="email"/>
          <a:srcRect/>
          <a:stretch>
            <a:fillRect/>
          </a:stretch>
        </p:blipFill>
        <p:spPr bwMode="auto">
          <a:xfrm>
            <a:off x="1179922" y="1657460"/>
            <a:ext cx="3439151" cy="4585018"/>
          </a:xfrm>
          <a:prstGeom prst="rect">
            <a:avLst/>
          </a:prstGeom>
          <a:ln>
            <a:noFill/>
          </a:ln>
          <a:effectLst>
            <a:softEdge rad="112500"/>
          </a:effectLst>
        </p:spPr>
      </p:pic>
      <p:pic>
        <p:nvPicPr>
          <p:cNvPr id="5" name="Picture 4" descr="D:\Users\30811\Desktop\DSC_0633.JPG"/>
          <p:cNvPicPr>
            <a:picLocks noChangeAspect="1" noChangeArrowheads="1"/>
          </p:cNvPicPr>
          <p:nvPr/>
        </p:nvPicPr>
        <p:blipFill>
          <a:blip r:embed="rId3" cstate="email"/>
          <a:srcRect/>
          <a:stretch>
            <a:fillRect/>
          </a:stretch>
        </p:blipFill>
        <p:spPr bwMode="auto">
          <a:xfrm>
            <a:off x="4813907" y="1649071"/>
            <a:ext cx="3036811" cy="4585018"/>
          </a:xfrm>
          <a:prstGeom prst="rect">
            <a:avLst/>
          </a:prstGeom>
          <a:ln>
            <a:noFill/>
          </a:ln>
          <a:effectLst>
            <a:softEdge rad="112500"/>
          </a:effectLst>
        </p:spPr>
      </p:pic>
      <p:sp>
        <p:nvSpPr>
          <p:cNvPr id="6"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7"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Rectangle 2"/>
          <p:cNvSpPr txBox="1">
            <a:spLocks noChangeArrowheads="1"/>
          </p:cNvSpPr>
          <p:nvPr/>
        </p:nvSpPr>
        <p:spPr bwMode="auto">
          <a:xfrm>
            <a:off x="1331640"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鋼構模組化吊裝</a:t>
            </a:r>
            <a:endParaRPr lang="en-US" altLang="zh-TW"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11" name="圖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56376" y="5157192"/>
            <a:ext cx="860723" cy="95014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857050" y="1669327"/>
            <a:ext cx="3394029" cy="4525372"/>
          </a:xfrm>
          <a:prstGeom prst="rect">
            <a:avLst/>
          </a:prstGeom>
          <a:ln>
            <a:noFill/>
          </a:ln>
          <a:effectLst>
            <a:softEdge rad="112500"/>
          </a:effectLst>
        </p:spPr>
      </p:pic>
      <p:pic>
        <p:nvPicPr>
          <p:cNvPr id="5" name="Picture 4"/>
          <p:cNvPicPr>
            <a:picLocks noChangeAspect="1" noChangeArrowheads="1"/>
          </p:cNvPicPr>
          <p:nvPr/>
        </p:nvPicPr>
        <p:blipFill>
          <a:blip r:embed="rId3" cstate="print"/>
          <a:srcRect/>
          <a:stretch>
            <a:fillRect/>
          </a:stretch>
        </p:blipFill>
        <p:spPr bwMode="auto">
          <a:xfrm>
            <a:off x="1242970" y="1675944"/>
            <a:ext cx="3408116" cy="4544155"/>
          </a:xfrm>
          <a:prstGeom prst="rect">
            <a:avLst/>
          </a:prstGeom>
          <a:ln>
            <a:noFill/>
          </a:ln>
          <a:effectLst>
            <a:softEdge rad="112500"/>
          </a:effectLst>
        </p:spPr>
      </p:pic>
      <p:sp>
        <p:nvSpPr>
          <p:cNvPr id="6"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p>
        </p:txBody>
      </p:sp>
      <p:sp>
        <p:nvSpPr>
          <p:cNvPr id="7"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9" name="Rectangle 2"/>
          <p:cNvSpPr txBox="1">
            <a:spLocks noChangeArrowheads="1"/>
          </p:cNvSpPr>
          <p:nvPr/>
        </p:nvSpPr>
        <p:spPr bwMode="auto">
          <a:xfrm>
            <a:off x="1331640"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buFont typeface="Wingdings" pitchFamily="2" charset="2"/>
              <a:buChar char="l"/>
            </a:pPr>
            <a:r>
              <a:rPr lang="zh-TW" altLang="en-US" sz="2400" b="1" u="sng"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建造可施工檢視</a:t>
            </a:r>
            <a:r>
              <a:rPr lang="en-US" altLang="zh-TW" sz="2400" b="1" kern="0" dirty="0" smtClean="0">
                <a:solidFill>
                  <a:srgbClr val="C00000"/>
                </a:solidFill>
                <a:effectLst>
                  <a:outerShdw blurRad="38100" dist="38100" dir="2700000" algn="tl">
                    <a:srgbClr val="C0C0C0"/>
                  </a:outerShdw>
                </a:effectLst>
                <a:latin typeface="微軟正黑體" pitchFamily="34" charset="-120"/>
                <a:ea typeface="微軟正黑體" pitchFamily="34" charset="-120"/>
              </a:rPr>
              <a:t>---</a:t>
            </a:r>
            <a:r>
              <a:rPr lang="zh-TW" altLang="en-US"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鋼構模組化吊裝</a:t>
            </a:r>
            <a:endParaRPr lang="en-US" altLang="zh-TW" sz="2000" b="1"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10" name="圖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100392" y="5229200"/>
            <a:ext cx="860723" cy="95014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noChangeArrowheads="1"/>
          </p:cNvPicPr>
          <p:nvPr/>
        </p:nvPicPr>
        <p:blipFill>
          <a:blip r:embed="rId2" cstate="print"/>
          <a:srcRect/>
          <a:stretch>
            <a:fillRect/>
          </a:stretch>
        </p:blipFill>
        <p:spPr bwMode="auto">
          <a:xfrm>
            <a:off x="204788" y="2486695"/>
            <a:ext cx="8767762" cy="3030537"/>
          </a:xfrm>
          <a:prstGeom prst="rect">
            <a:avLst/>
          </a:prstGeom>
          <a:noFill/>
          <a:ln w="9525">
            <a:noFill/>
            <a:miter lim="800000"/>
            <a:headEnd/>
            <a:tailEnd/>
          </a:ln>
        </p:spPr>
      </p:pic>
      <p:sp>
        <p:nvSpPr>
          <p:cNvPr id="5" name="文字方塊 3"/>
          <p:cNvSpPr txBox="1">
            <a:spLocks noChangeArrowheads="1"/>
          </p:cNvSpPr>
          <p:nvPr/>
        </p:nvSpPr>
        <p:spPr bwMode="auto">
          <a:xfrm>
            <a:off x="1259632" y="1887227"/>
            <a:ext cx="2216807" cy="461653"/>
          </a:xfrm>
          <a:prstGeom prst="rect">
            <a:avLst/>
          </a:prstGeom>
          <a:noFill/>
          <a:ln w="9525">
            <a:noFill/>
            <a:miter lim="800000"/>
            <a:headEnd/>
            <a:tailEnd/>
          </a:ln>
        </p:spPr>
        <p:txBody>
          <a:bodyPr wrap="square" lIns="91428" tIns="45714" rIns="91428" bIns="45714">
            <a:spAutoFit/>
          </a:bodyPr>
          <a:lstStyle/>
          <a:p>
            <a:pPr algn="ctr" fontAlgn="base">
              <a:spcBef>
                <a:spcPct val="0"/>
              </a:spcBef>
              <a:spcAft>
                <a:spcPct val="0"/>
              </a:spcAft>
              <a:defRPr/>
            </a:pPr>
            <a:r>
              <a:rPr kumimoji="1" lang="en-US" altLang="zh-CN" sz="2400" b="1" u="sng" dirty="0" smtClean="0">
                <a:solidFill>
                  <a:srgbClr val="0033CC"/>
                </a:solidFill>
                <a:latin typeface="微軟正黑體" pitchFamily="34" charset="-120"/>
                <a:ea typeface="微軟正黑體" pitchFamily="34" charset="-120"/>
              </a:rPr>
              <a:t>4D</a:t>
            </a:r>
            <a:r>
              <a:rPr kumimoji="1" lang="zh-TW" altLang="en-US" sz="2400" b="1" u="sng" dirty="0" smtClean="0">
                <a:solidFill>
                  <a:srgbClr val="0033CC"/>
                </a:solidFill>
                <a:latin typeface="微軟正黑體" pitchFamily="34" charset="-120"/>
                <a:ea typeface="微軟正黑體" pitchFamily="34" charset="-120"/>
              </a:rPr>
              <a:t>模擬</a:t>
            </a:r>
            <a:endParaRPr kumimoji="1" lang="zh-TW" altLang="en-US" sz="2400" b="1" u="sng" dirty="0">
              <a:solidFill>
                <a:srgbClr val="0033CC"/>
              </a:solidFill>
              <a:latin typeface="微軟正黑體" pitchFamily="34" charset="-120"/>
              <a:ea typeface="微軟正黑體" pitchFamily="34" charset="-120"/>
            </a:endParaRPr>
          </a:p>
        </p:txBody>
      </p:sp>
      <p:sp>
        <p:nvSpPr>
          <p:cNvPr id="7" name="文字方塊 3"/>
          <p:cNvSpPr txBox="1">
            <a:spLocks noChangeArrowheads="1"/>
          </p:cNvSpPr>
          <p:nvPr/>
        </p:nvSpPr>
        <p:spPr bwMode="auto">
          <a:xfrm>
            <a:off x="4860032" y="1953890"/>
            <a:ext cx="3816424" cy="461653"/>
          </a:xfrm>
          <a:prstGeom prst="rect">
            <a:avLst/>
          </a:prstGeom>
          <a:noFill/>
          <a:ln w="9525">
            <a:noFill/>
            <a:miter lim="800000"/>
            <a:headEnd/>
            <a:tailEnd/>
          </a:ln>
        </p:spPr>
        <p:txBody>
          <a:bodyPr wrap="square" lIns="91428" tIns="45714" rIns="91428" bIns="45714">
            <a:spAutoFit/>
          </a:bodyPr>
          <a:lstStyle/>
          <a:p>
            <a:pPr algn="ctr" fontAlgn="base">
              <a:spcBef>
                <a:spcPct val="0"/>
              </a:spcBef>
              <a:spcAft>
                <a:spcPct val="0"/>
              </a:spcAft>
              <a:defRPr/>
            </a:pPr>
            <a:r>
              <a:rPr kumimoji="1" lang="zh-TW" altLang="en-US" sz="2400" b="1" u="sng" dirty="0" smtClean="0">
                <a:solidFill>
                  <a:srgbClr val="0033CC"/>
                </a:solidFill>
                <a:latin typeface="微軟正黑體" pitchFamily="34" charset="-120"/>
                <a:ea typeface="微軟正黑體" pitchFamily="34" charset="-120"/>
              </a:rPr>
              <a:t>實際施工照片</a:t>
            </a:r>
            <a:endParaRPr kumimoji="1" lang="zh-TW" altLang="en-US" sz="2400" b="1" u="sng" dirty="0">
              <a:solidFill>
                <a:srgbClr val="0033CC"/>
              </a:solidFill>
              <a:latin typeface="微軟正黑體" pitchFamily="34" charset="-120"/>
              <a:ea typeface="微軟正黑體" pitchFamily="34" charset="-120"/>
            </a:endParaRPr>
          </a:p>
        </p:txBody>
      </p:sp>
      <p:sp>
        <p:nvSpPr>
          <p:cNvPr id="8" name="文字方塊 3"/>
          <p:cNvSpPr txBox="1">
            <a:spLocks noChangeArrowheads="1"/>
          </p:cNvSpPr>
          <p:nvPr/>
        </p:nvSpPr>
        <p:spPr bwMode="auto">
          <a:xfrm>
            <a:off x="4103948" y="1953890"/>
            <a:ext cx="1080119" cy="461653"/>
          </a:xfrm>
          <a:prstGeom prst="rect">
            <a:avLst/>
          </a:prstGeom>
          <a:noFill/>
          <a:ln w="9525">
            <a:noFill/>
            <a:miter lim="800000"/>
            <a:headEnd/>
            <a:tailEnd/>
          </a:ln>
        </p:spPr>
        <p:txBody>
          <a:bodyPr wrap="square" lIns="91428" tIns="45714" rIns="91428" bIns="45714">
            <a:spAutoFit/>
          </a:bodyPr>
          <a:lstStyle/>
          <a:p>
            <a:pPr algn="ctr" fontAlgn="base">
              <a:spcBef>
                <a:spcPct val="0"/>
              </a:spcBef>
              <a:spcAft>
                <a:spcPct val="0"/>
              </a:spcAft>
              <a:defRPr/>
            </a:pPr>
            <a:r>
              <a:rPr kumimoji="1" lang="en-US" altLang="zh-CN" sz="2400" b="1" dirty="0">
                <a:solidFill>
                  <a:srgbClr val="0033CC"/>
                </a:solidFill>
                <a:ea typeface="標楷體" pitchFamily="65" charset="-120"/>
              </a:rPr>
              <a:t>vs.</a:t>
            </a:r>
            <a:endParaRPr kumimoji="1" lang="zh-TW" altLang="en-US" sz="2400" b="1" dirty="0">
              <a:solidFill>
                <a:srgbClr val="0033CC"/>
              </a:solidFill>
              <a:ea typeface="標楷體" pitchFamily="65" charset="-120"/>
            </a:endParaRPr>
          </a:p>
        </p:txBody>
      </p:sp>
      <p:sp>
        <p:nvSpPr>
          <p:cNvPr id="9" name="Rectangle 2"/>
          <p:cNvSpPr>
            <a:spLocks noGrp="1" noChangeArrowheads="1"/>
          </p:cNvSpPr>
          <p:nvPr>
            <p:ph type="title"/>
          </p:nvPr>
        </p:nvSpPr>
        <p:spPr>
          <a:xfrm>
            <a:off x="971600" y="476672"/>
            <a:ext cx="7416824" cy="623754"/>
          </a:xfrm>
          <a:noFill/>
          <a:ln w="9525" algn="ctr">
            <a:noFill/>
            <a:miter lim="800000"/>
            <a:headEnd/>
            <a:tailEnd/>
          </a:ln>
        </p:spPr>
        <p:txBody>
          <a:bodyPr anchor="ctr">
            <a:normAutofit/>
          </a:bodyPr>
          <a:lstStyle/>
          <a:p>
            <a:r>
              <a:rPr kumimoji="1" lang="en-US" altLang="zh-TW" sz="2800" b="1" dirty="0" smtClean="0">
                <a:solidFill>
                  <a:srgbClr val="000000"/>
                </a:solidFill>
                <a:latin typeface="微軟正黑體" pitchFamily="34" charset="-120"/>
                <a:ea typeface="微軟正黑體" pitchFamily="34" charset="-120"/>
                <a:cs typeface="+mn-cs"/>
              </a:rPr>
              <a:t>2.</a:t>
            </a:r>
            <a:r>
              <a:rPr lang="zh-TW" altLang="en-US" sz="2800" dirty="0" smtClean="0">
                <a:solidFill>
                  <a:srgbClr val="000000"/>
                </a:solidFill>
                <a:latin typeface="微軟正黑體" pitchFamily="34" charset="-120"/>
                <a:ea typeface="微軟正黑體" pitchFamily="34" charset="-120"/>
                <a:cs typeface="+mn-cs"/>
              </a:rPr>
              <a:t>提昇施工品質管控機制</a:t>
            </a:r>
            <a:r>
              <a:rPr lang="en-US" altLang="zh-TW" sz="2800" dirty="0" smtClean="0">
                <a:solidFill>
                  <a:srgbClr val="0033CC"/>
                </a:solidFill>
                <a:latin typeface="微軟正黑體" pitchFamily="34" charset="-120"/>
                <a:ea typeface="微軟正黑體" pitchFamily="34" charset="-120"/>
                <a:cs typeface="+mn-cs"/>
              </a:rPr>
              <a:t>(</a:t>
            </a:r>
            <a:r>
              <a:rPr lang="zh-TW" altLang="en-US" sz="2800" dirty="0" smtClean="0">
                <a:solidFill>
                  <a:srgbClr val="0033CC"/>
                </a:solidFill>
                <a:latin typeface="微軟正黑體" pitchFamily="34" charset="-120"/>
                <a:ea typeface="微軟正黑體" pitchFamily="34" charset="-120"/>
                <a:cs typeface="+mn-cs"/>
              </a:rPr>
              <a:t>新增</a:t>
            </a:r>
            <a:r>
              <a:rPr lang="en-US" altLang="zh-TW" sz="2800" dirty="0" smtClean="0">
                <a:solidFill>
                  <a:srgbClr val="0033CC"/>
                </a:solidFill>
                <a:latin typeface="微軟正黑體" pitchFamily="34" charset="-120"/>
                <a:ea typeface="微軟正黑體" pitchFamily="34" charset="-120"/>
                <a:cs typeface="+mn-cs"/>
              </a:rPr>
              <a:t>)</a:t>
            </a:r>
            <a:endParaRPr lang="zh-TW" altLang="en-US" sz="2800" dirty="0" smtClean="0">
              <a:solidFill>
                <a:srgbClr val="0033CC"/>
              </a:solidFill>
              <a:latin typeface="微軟正黑體" pitchFamily="34" charset="-120"/>
              <a:ea typeface="微軟正黑體" pitchFamily="34" charset="-120"/>
              <a:cs typeface="+mn-cs"/>
            </a:endParaRPr>
          </a:p>
        </p:txBody>
      </p:sp>
      <p:sp>
        <p:nvSpPr>
          <p:cNvPr id="10"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1" name="Rectangle 2"/>
          <p:cNvSpPr txBox="1">
            <a:spLocks noChangeArrowheads="1"/>
          </p:cNvSpPr>
          <p:nvPr/>
        </p:nvSpPr>
        <p:spPr bwMode="auto">
          <a:xfrm>
            <a:off x="1187624" y="1052736"/>
            <a:ext cx="5184576"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365125" lvl="0" indent="-365125" eaLnBrk="0" hangingPunct="0"/>
            <a:r>
              <a:rPr lang="en-US" altLang="zh-TW" sz="28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4D </a:t>
            </a:r>
            <a:r>
              <a:rPr lang="zh-TW" altLang="en-US" sz="28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吊裝應用</a:t>
            </a:r>
            <a:endParaRPr lang="en-US" altLang="zh-TW" sz="28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ChangeArrowheads="1"/>
          </p:cNvSpPr>
          <p:nvPr/>
        </p:nvSpPr>
        <p:spPr bwMode="auto">
          <a:xfrm>
            <a:off x="0" y="0"/>
            <a:ext cx="9144000" cy="6949477"/>
          </a:xfrm>
          <a:prstGeom prst="rect">
            <a:avLst/>
          </a:prstGeom>
          <a:gradFill rotWithShape="1">
            <a:gsLst>
              <a:gs pos="0">
                <a:srgbClr val="66CCFF"/>
              </a:gs>
              <a:gs pos="100000">
                <a:srgbClr val="66CCFF">
                  <a:gamma/>
                  <a:tint val="10588"/>
                  <a:invGamma/>
                </a:srgbClr>
              </a:gs>
            </a:gsLst>
            <a:path path="shape">
              <a:fillToRect l="50000" t="50000" r="50000" b="50000"/>
            </a:path>
          </a:gradFill>
          <a:ln w="9525">
            <a:solidFill>
              <a:schemeClr val="tx1"/>
            </a:solidFill>
            <a:miter lim="800000"/>
            <a:headEnd/>
            <a:tailEnd/>
          </a:ln>
          <a:effectLst/>
        </p:spPr>
        <p:txBody>
          <a:bodyPr wrap="none" anchor="ctr"/>
          <a:lstStyle/>
          <a:p>
            <a:endParaRPr lang="zh-TW" altLang="en-US" sz="2000" dirty="0"/>
          </a:p>
        </p:txBody>
      </p:sp>
      <p:sp>
        <p:nvSpPr>
          <p:cNvPr id="424964" name="Text Box 4"/>
          <p:cNvSpPr txBox="1">
            <a:spLocks noChangeArrowheads="1"/>
          </p:cNvSpPr>
          <p:nvPr/>
        </p:nvSpPr>
        <p:spPr bwMode="auto">
          <a:xfrm>
            <a:off x="2555776" y="4293096"/>
            <a:ext cx="5472608" cy="1512168"/>
          </a:xfrm>
          <a:prstGeom prst="rect">
            <a:avLst/>
          </a:prstGeom>
          <a:noFill/>
          <a:ln w="9525" algn="ctr">
            <a:noFill/>
            <a:miter lim="800000"/>
            <a:headEnd/>
            <a:tailEnd/>
          </a:ln>
          <a:effectLst/>
        </p:spPr>
        <p:txBody>
          <a:bodyPr lIns="85944" tIns="42972" rIns="85944" bIns="42972"/>
          <a:lstStyle/>
          <a:p>
            <a:pPr marL="266700" indent="-266700" defTabSz="858838" eaLnBrk="0" hangingPunct="0">
              <a:spcBef>
                <a:spcPts val="600"/>
              </a:spcBef>
              <a:spcAft>
                <a:spcPts val="600"/>
              </a:spcAft>
              <a:buSzPct val="100000"/>
              <a:buFont typeface="Wingdings" pitchFamily="2" charset="2"/>
              <a:buAutoNum type="arabicPeriod"/>
            </a:pPr>
            <a:r>
              <a:rPr lang="zh-TW" altLang="en-US" sz="2000" b="1" dirty="0" smtClean="0">
                <a:solidFill>
                  <a:srgbClr val="000000"/>
                </a:solidFill>
                <a:latin typeface="微軟正黑體" pitchFamily="34" charset="-120"/>
                <a:ea typeface="微軟正黑體" pitchFamily="34" charset="-120"/>
              </a:rPr>
              <a:t>植入式基樁品質管理</a:t>
            </a:r>
          </a:p>
          <a:p>
            <a:pPr marL="266700" indent="-266700" defTabSz="858838" eaLnBrk="0" hangingPunct="0">
              <a:spcBef>
                <a:spcPts val="600"/>
              </a:spcBef>
              <a:spcAft>
                <a:spcPts val="600"/>
              </a:spcAft>
              <a:buSzPct val="100000"/>
              <a:buFont typeface="Wingdings" pitchFamily="2" charset="2"/>
              <a:buAutoNum type="arabicPeriod"/>
            </a:pPr>
            <a:r>
              <a:rPr lang="zh-TW" altLang="en-US" sz="2000" b="1" dirty="0" smtClean="0">
                <a:solidFill>
                  <a:srgbClr val="000000"/>
                </a:solidFill>
                <a:latin typeface="微軟正黑體" pitchFamily="34" charset="-120"/>
                <a:ea typeface="微軟正黑體" pitchFamily="34" charset="-120"/>
              </a:rPr>
              <a:t>鋼筋混凝土施工品質管理</a:t>
            </a:r>
            <a:endParaRPr lang="en-US" altLang="zh-TW" sz="2000" b="1" dirty="0" smtClean="0">
              <a:solidFill>
                <a:srgbClr val="000000"/>
              </a:solidFill>
              <a:latin typeface="微軟正黑體" pitchFamily="34" charset="-120"/>
              <a:ea typeface="微軟正黑體" pitchFamily="34" charset="-120"/>
            </a:endParaRPr>
          </a:p>
          <a:p>
            <a:pPr marL="266700" indent="-266700" defTabSz="858838" eaLnBrk="0" hangingPunct="0">
              <a:spcBef>
                <a:spcPts val="600"/>
              </a:spcBef>
              <a:spcAft>
                <a:spcPts val="600"/>
              </a:spcAft>
              <a:buSzPct val="100000"/>
              <a:buFont typeface="Wingdings" pitchFamily="2" charset="2"/>
              <a:buAutoNum type="arabicPeriod"/>
            </a:pPr>
            <a:r>
              <a:rPr lang="zh-TW" altLang="en-US" sz="2000" b="1" dirty="0" smtClean="0">
                <a:solidFill>
                  <a:srgbClr val="000000"/>
                </a:solidFill>
                <a:latin typeface="微軟正黑體" pitchFamily="34" charset="-120"/>
                <a:ea typeface="微軟正黑體" pitchFamily="34" charset="-120"/>
              </a:rPr>
              <a:t>鋼結構施工品質管理</a:t>
            </a:r>
            <a:endParaRPr lang="en-US" altLang="zh-TW" sz="2000" b="1" dirty="0" smtClean="0">
              <a:solidFill>
                <a:srgbClr val="000000"/>
              </a:solidFill>
              <a:latin typeface="微軟正黑體" pitchFamily="34" charset="-120"/>
              <a:ea typeface="微軟正黑體" pitchFamily="34" charset="-120"/>
            </a:endParaRPr>
          </a:p>
        </p:txBody>
      </p:sp>
      <p:sp>
        <p:nvSpPr>
          <p:cNvPr id="424965" name="Rectangle 5"/>
          <p:cNvSpPr>
            <a:spLocks noChangeArrowheads="1"/>
          </p:cNvSpPr>
          <p:nvPr/>
        </p:nvSpPr>
        <p:spPr bwMode="auto">
          <a:xfrm>
            <a:off x="0" y="2132856"/>
            <a:ext cx="9144000" cy="1656184"/>
          </a:xfrm>
          <a:prstGeom prst="rect">
            <a:avLst/>
          </a:prstGeom>
          <a:solidFill>
            <a:srgbClr val="FFFF00">
              <a:alpha val="46001"/>
            </a:srgbClr>
          </a:solidFill>
          <a:ln w="9525">
            <a:noFill/>
            <a:miter lim="800000"/>
            <a:headEnd/>
            <a:tailEnd/>
          </a:ln>
          <a:effectLst/>
        </p:spPr>
        <p:txBody>
          <a:bodyPr anchor="ctr"/>
          <a:lstStyle/>
          <a:p>
            <a:pPr algn="ctr">
              <a:lnSpc>
                <a:spcPct val="85000"/>
              </a:lnSpc>
            </a:pPr>
            <a:r>
              <a:rPr lang="en-US" altLang="zh-TW" sz="4400" b="1" dirty="0" smtClean="0">
                <a:solidFill>
                  <a:srgbClr val="C00000"/>
                </a:solidFill>
                <a:latin typeface="微軟正黑體" pitchFamily="34" charset="-120"/>
                <a:ea typeface="微軟正黑體" pitchFamily="34" charset="-120"/>
              </a:rPr>
              <a:t>Part II </a:t>
            </a:r>
            <a:r>
              <a:rPr lang="zh-TW" altLang="en-US" sz="4400" b="1" dirty="0" smtClean="0">
                <a:solidFill>
                  <a:srgbClr val="C00000"/>
                </a:solidFill>
                <a:latin typeface="微軟正黑體" pitchFamily="34" charset="-120"/>
                <a:ea typeface="微軟正黑體" pitchFamily="34" charset="-120"/>
              </a:rPr>
              <a:t>施工品質管理實務經驗分享</a:t>
            </a:r>
            <a:endParaRPr lang="zh-TW" altLang="en-US" sz="4400" b="1" dirty="0">
              <a:solidFill>
                <a:srgbClr val="C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橢圓 6"/>
          <p:cNvSpPr/>
          <p:nvPr/>
        </p:nvSpPr>
        <p:spPr>
          <a:xfrm>
            <a:off x="4283968" y="2420888"/>
            <a:ext cx="4860032" cy="3168352"/>
          </a:xfrm>
          <a:prstGeom prst="ellipse">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683568" y="1772816"/>
            <a:ext cx="4536504" cy="4632037"/>
          </a:xfrm>
          <a:prstGeom prst="rect">
            <a:avLst/>
          </a:prstGeom>
          <a:noFill/>
        </p:spPr>
        <p:txBody>
          <a:bodyPr wrap="square" rtlCol="0">
            <a:spAutoFit/>
          </a:bodyPr>
          <a:lstStyle/>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第一章計畫範圍</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第二章管理責任</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第三章施工要領</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第四章品質管理標準</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第五章材料及施工檢驗程序</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第六章設備功能運轉檢測程序及標準</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第七章自主檢查表</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第八章不合格品之管制</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第九章矯正與預防措施</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第十章內部品質稽核</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第十一章文件紀錄管理系統</a:t>
            </a:r>
            <a:endParaRPr lang="en-US" altLang="zh-TW" sz="2000" b="1" dirty="0" smtClean="0">
              <a:solidFill>
                <a:srgbClr val="0033CC"/>
              </a:solidFill>
              <a:latin typeface="微軟正黑體" pitchFamily="34" charset="-120"/>
              <a:ea typeface="微軟正黑體" pitchFamily="34" charset="-120"/>
            </a:endParaRPr>
          </a:p>
          <a:p>
            <a:pPr>
              <a:lnSpc>
                <a:spcPts val="2400"/>
              </a:lnSpc>
              <a:spcBef>
                <a:spcPts val="600"/>
              </a:spcBef>
            </a:pPr>
            <a:r>
              <a:rPr lang="zh-TW" altLang="en-US" sz="2000" b="1" dirty="0" smtClean="0">
                <a:solidFill>
                  <a:srgbClr val="0033CC"/>
                </a:solidFill>
                <a:latin typeface="微軟正黑體" pitchFamily="34" charset="-120"/>
                <a:ea typeface="微軟正黑體" pitchFamily="34" charset="-120"/>
              </a:rPr>
              <a:t>第十一章文件紀錄管理系統</a:t>
            </a:r>
            <a:endParaRPr lang="zh-TW" altLang="en-US" sz="2000" b="1" dirty="0">
              <a:solidFill>
                <a:srgbClr val="0033CC"/>
              </a:solidFill>
              <a:latin typeface="微軟正黑體" pitchFamily="34" charset="-120"/>
              <a:ea typeface="微軟正黑體" pitchFamily="34" charset="-120"/>
            </a:endParaRPr>
          </a:p>
        </p:txBody>
      </p:sp>
      <p:sp>
        <p:nvSpPr>
          <p:cNvPr id="3" name="Rectangle 2"/>
          <p:cNvSpPr txBox="1">
            <a:spLocks noChangeArrowheads="1"/>
          </p:cNvSpPr>
          <p:nvPr/>
        </p:nvSpPr>
        <p:spPr bwMode="auto">
          <a:xfrm>
            <a:off x="971600" y="188640"/>
            <a:ext cx="7416824" cy="76470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8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8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r>
              <a:rPr lang="en-US" altLang="zh-TW" sz="28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8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新增</a:t>
            </a:r>
            <a:r>
              <a:rPr lang="en-US" altLang="zh-TW" sz="2800" b="1" u="sng" dirty="0" smtClean="0">
                <a:solidFill>
                  <a:srgbClr val="0033CC"/>
                </a:solidFill>
                <a:effectLst>
                  <a:outerShdw blurRad="38100" dist="38100" dir="2700000" algn="tl">
                    <a:srgbClr val="C0C0C0"/>
                  </a:outerShdw>
                </a:effectLst>
                <a:latin typeface="Calibri" pitchFamily="34" charset="0"/>
                <a:ea typeface="微軟正黑體" pitchFamily="34" charset="-120"/>
                <a:cs typeface="Calibri" pitchFamily="34" charset="0"/>
              </a:rPr>
              <a:t>)</a:t>
            </a:r>
            <a:endParaRPr kumimoji="1" lang="en-US" altLang="zh-TW" sz="28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4" name="文字方塊 3"/>
          <p:cNvSpPr txBox="1">
            <a:spLocks noChangeArrowheads="1"/>
          </p:cNvSpPr>
          <p:nvPr/>
        </p:nvSpPr>
        <p:spPr bwMode="auto">
          <a:xfrm>
            <a:off x="1331640"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監造計劃暨品質計畫製作綱要</a:t>
            </a:r>
          </a:p>
        </p:txBody>
      </p:sp>
      <p:sp>
        <p:nvSpPr>
          <p:cNvPr id="5" name="橢圓 4"/>
          <p:cNvSpPr/>
          <p:nvPr/>
        </p:nvSpPr>
        <p:spPr>
          <a:xfrm>
            <a:off x="467544" y="2348880"/>
            <a:ext cx="5112568" cy="3096344"/>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388857" y="3501008"/>
            <a:ext cx="1199367" cy="646331"/>
          </a:xfrm>
          <a:prstGeom prst="rect">
            <a:avLst/>
          </a:prstGeom>
          <a:noFill/>
        </p:spPr>
        <p:txBody>
          <a:bodyPr wrap="none" rtlCol="0">
            <a:spAutoFit/>
          </a:bodyPr>
          <a:lstStyle/>
          <a:p>
            <a:r>
              <a:rPr lang="en-US" altLang="zh-TW" sz="3600" b="1" dirty="0" smtClean="0">
                <a:solidFill>
                  <a:srgbClr val="FF0000"/>
                </a:solidFill>
              </a:rPr>
              <a:t>V.S.</a:t>
            </a:r>
            <a:endParaRPr lang="zh-TW" altLang="en-US" sz="3600" b="1" dirty="0">
              <a:solidFill>
                <a:srgbClr val="FF0000"/>
              </a:solidFill>
            </a:endParaRPr>
          </a:p>
        </p:txBody>
      </p:sp>
      <p:sp>
        <p:nvSpPr>
          <p:cNvPr id="8" name="文字方塊 7"/>
          <p:cNvSpPr txBox="1"/>
          <p:nvPr/>
        </p:nvSpPr>
        <p:spPr>
          <a:xfrm>
            <a:off x="7020272" y="3068960"/>
            <a:ext cx="1210588" cy="707886"/>
          </a:xfrm>
          <a:prstGeom prst="rect">
            <a:avLst/>
          </a:prstGeom>
          <a:noFill/>
        </p:spPr>
        <p:txBody>
          <a:bodyPr wrap="none" rtlCol="0">
            <a:spAutoFit/>
          </a:bodyPr>
          <a:lstStyle/>
          <a:p>
            <a:r>
              <a:rPr lang="zh-TW" altLang="en-US" sz="4000" b="1" dirty="0" smtClean="0">
                <a:solidFill>
                  <a:srgbClr val="0033CC"/>
                </a:solidFill>
                <a:latin typeface="微軟正黑體" pitchFamily="34" charset="-120"/>
                <a:ea typeface="微軟正黑體" pitchFamily="34" charset="-120"/>
              </a:rPr>
              <a:t>成本</a:t>
            </a:r>
            <a:endParaRPr lang="zh-TW" altLang="en-US" sz="4000" b="1" dirty="0">
              <a:solidFill>
                <a:srgbClr val="0033CC"/>
              </a:solidFill>
              <a:latin typeface="微軟正黑體" pitchFamily="34" charset="-120"/>
              <a:ea typeface="微軟正黑體" pitchFamily="34" charset="-120"/>
            </a:endParaRPr>
          </a:p>
        </p:txBody>
      </p:sp>
      <p:sp>
        <p:nvSpPr>
          <p:cNvPr id="9" name="文字方塊 8"/>
          <p:cNvSpPr txBox="1"/>
          <p:nvPr/>
        </p:nvSpPr>
        <p:spPr>
          <a:xfrm>
            <a:off x="7020272" y="4005064"/>
            <a:ext cx="1210588" cy="707886"/>
          </a:xfrm>
          <a:prstGeom prst="rect">
            <a:avLst/>
          </a:prstGeom>
          <a:noFill/>
        </p:spPr>
        <p:txBody>
          <a:bodyPr wrap="none" rtlCol="0">
            <a:spAutoFit/>
          </a:bodyPr>
          <a:lstStyle/>
          <a:p>
            <a:r>
              <a:rPr lang="zh-TW" altLang="en-US" sz="4000" b="1" dirty="0" smtClean="0">
                <a:solidFill>
                  <a:srgbClr val="0033CC"/>
                </a:solidFill>
                <a:latin typeface="微軟正黑體" pitchFamily="34" charset="-120"/>
                <a:ea typeface="微軟正黑體" pitchFamily="34" charset="-120"/>
              </a:rPr>
              <a:t>進度</a:t>
            </a:r>
            <a:endParaRPr lang="zh-TW" altLang="en-US" sz="4000" b="1" dirty="0">
              <a:solidFill>
                <a:srgbClr val="0033CC"/>
              </a:solidFill>
              <a:latin typeface="微軟正黑體" pitchFamily="34" charset="-120"/>
              <a:ea typeface="微軟正黑體" pitchFamily="34"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ChangeArrowheads="1"/>
          </p:cNvSpPr>
          <p:nvPr/>
        </p:nvSpPr>
        <p:spPr bwMode="auto">
          <a:xfrm>
            <a:off x="0" y="0"/>
            <a:ext cx="9144000" cy="6949477"/>
          </a:xfrm>
          <a:prstGeom prst="rect">
            <a:avLst/>
          </a:prstGeom>
          <a:gradFill rotWithShape="1">
            <a:gsLst>
              <a:gs pos="0">
                <a:srgbClr val="66CCFF"/>
              </a:gs>
              <a:gs pos="100000">
                <a:srgbClr val="66CCFF">
                  <a:gamma/>
                  <a:tint val="10588"/>
                  <a:invGamma/>
                </a:srgbClr>
              </a:gs>
            </a:gsLst>
            <a:path path="shape">
              <a:fillToRect l="50000" t="50000" r="50000" b="50000"/>
            </a:path>
          </a:gradFill>
          <a:ln w="9525">
            <a:solidFill>
              <a:schemeClr val="tx1"/>
            </a:solidFill>
            <a:miter lim="800000"/>
            <a:headEnd/>
            <a:tailEnd/>
          </a:ln>
          <a:effectLst/>
        </p:spPr>
        <p:txBody>
          <a:bodyPr wrap="none" anchor="ctr"/>
          <a:lstStyle/>
          <a:p>
            <a:endParaRPr lang="zh-TW" altLang="en-US" sz="2000" dirty="0"/>
          </a:p>
        </p:txBody>
      </p:sp>
      <p:sp>
        <p:nvSpPr>
          <p:cNvPr id="424964" name="Text Box 4"/>
          <p:cNvSpPr txBox="1">
            <a:spLocks noChangeArrowheads="1"/>
          </p:cNvSpPr>
          <p:nvPr/>
        </p:nvSpPr>
        <p:spPr bwMode="auto">
          <a:xfrm>
            <a:off x="2555776" y="4293096"/>
            <a:ext cx="5472608" cy="1512168"/>
          </a:xfrm>
          <a:prstGeom prst="rect">
            <a:avLst/>
          </a:prstGeom>
          <a:noFill/>
          <a:ln w="9525" algn="ctr">
            <a:noFill/>
            <a:miter lim="800000"/>
            <a:headEnd/>
            <a:tailEnd/>
          </a:ln>
          <a:effectLst/>
        </p:spPr>
        <p:txBody>
          <a:bodyPr lIns="85944" tIns="42972" rIns="85944" bIns="42972"/>
          <a:lstStyle/>
          <a:p>
            <a:pPr marL="266700" indent="-266700" defTabSz="858838" eaLnBrk="0" hangingPunct="0">
              <a:spcBef>
                <a:spcPts val="600"/>
              </a:spcBef>
              <a:spcAft>
                <a:spcPts val="600"/>
              </a:spcAft>
              <a:buSzPct val="100000"/>
              <a:buFont typeface="Wingdings" pitchFamily="2" charset="2"/>
              <a:buAutoNum type="arabicPeriod"/>
            </a:pPr>
            <a:r>
              <a:rPr lang="zh-TW" altLang="en-US" sz="2000" b="1" dirty="0">
                <a:solidFill>
                  <a:srgbClr val="000000"/>
                </a:solidFill>
                <a:latin typeface="微軟正黑體" pitchFamily="34" charset="-120"/>
                <a:ea typeface="微軟正黑體" pitchFamily="34" charset="-120"/>
              </a:rPr>
              <a:t>工程品質管理概念</a:t>
            </a:r>
          </a:p>
          <a:p>
            <a:pPr marL="266700" indent="-266700" defTabSz="858838" eaLnBrk="0" hangingPunct="0">
              <a:spcBef>
                <a:spcPts val="600"/>
              </a:spcBef>
              <a:spcAft>
                <a:spcPts val="600"/>
              </a:spcAft>
              <a:buSzPct val="100000"/>
              <a:buFont typeface="Wingdings" pitchFamily="2" charset="2"/>
              <a:buAutoNum type="arabicPeriod"/>
            </a:pPr>
            <a:r>
              <a:rPr lang="zh-TW" altLang="en-US" sz="2000" b="1" dirty="0">
                <a:solidFill>
                  <a:srgbClr val="000000"/>
                </a:solidFill>
                <a:latin typeface="微軟正黑體" pitchFamily="34" charset="-120"/>
                <a:ea typeface="微軟正黑體" pitchFamily="34" charset="-120"/>
              </a:rPr>
              <a:t>提昇施工品質管理機制</a:t>
            </a:r>
          </a:p>
          <a:p>
            <a:pPr marL="800100" lvl="1" indent="-342900" defTabSz="858838" eaLnBrk="0" hangingPunct="0">
              <a:spcBef>
                <a:spcPts val="0"/>
              </a:spcBef>
              <a:spcAft>
                <a:spcPts val="200"/>
              </a:spcAft>
              <a:buSzPct val="100000"/>
              <a:buFont typeface="Wingdings" pitchFamily="2" charset="2"/>
              <a:buChar char="p"/>
            </a:pPr>
            <a:r>
              <a:rPr lang="zh-TW" altLang="en-US" b="1" dirty="0">
                <a:solidFill>
                  <a:srgbClr val="0000CC"/>
                </a:solidFill>
                <a:latin typeface="微軟正黑體" pitchFamily="34" charset="-120"/>
                <a:ea typeface="微軟正黑體" pitchFamily="34" charset="-120"/>
              </a:rPr>
              <a:t>器材採購品質管控</a:t>
            </a:r>
          </a:p>
          <a:p>
            <a:pPr marL="800100" lvl="1" indent="-342900" defTabSz="858838" eaLnBrk="0" hangingPunct="0">
              <a:spcBef>
                <a:spcPts val="0"/>
              </a:spcBef>
              <a:spcAft>
                <a:spcPts val="200"/>
              </a:spcAft>
              <a:buSzPct val="100000"/>
              <a:buFont typeface="Wingdings" pitchFamily="2" charset="2"/>
              <a:buChar char="p"/>
            </a:pPr>
            <a:r>
              <a:rPr lang="zh-TW" altLang="en-US" b="1" dirty="0">
                <a:solidFill>
                  <a:srgbClr val="0000CC"/>
                </a:solidFill>
                <a:latin typeface="微軟正黑體" pitchFamily="34" charset="-120"/>
                <a:ea typeface="微軟正黑體" pitchFamily="34" charset="-120"/>
              </a:rPr>
              <a:t>施工文件管理</a:t>
            </a:r>
          </a:p>
          <a:p>
            <a:pPr marL="800100" lvl="1" indent="-342900" defTabSz="858838" eaLnBrk="0" hangingPunct="0">
              <a:spcBef>
                <a:spcPts val="0"/>
              </a:spcBef>
              <a:spcAft>
                <a:spcPts val="200"/>
              </a:spcAft>
              <a:buSzPct val="100000"/>
              <a:buFont typeface="Wingdings" pitchFamily="2" charset="2"/>
              <a:buChar char="p"/>
            </a:pPr>
            <a:r>
              <a:rPr lang="zh-TW" altLang="en-US" b="1" dirty="0">
                <a:solidFill>
                  <a:srgbClr val="0000CC"/>
                </a:solidFill>
                <a:latin typeface="微軟正黑體" pitchFamily="34" charset="-120"/>
                <a:ea typeface="微軟正黑體" pitchFamily="34" charset="-120"/>
              </a:rPr>
              <a:t>工地器材儲存管理</a:t>
            </a:r>
          </a:p>
          <a:p>
            <a:pPr marL="800100" lvl="1" indent="-342900" defTabSz="858838" eaLnBrk="0" hangingPunct="0">
              <a:spcBef>
                <a:spcPts val="0"/>
              </a:spcBef>
              <a:spcAft>
                <a:spcPts val="200"/>
              </a:spcAft>
              <a:buSzPct val="100000"/>
              <a:buFont typeface="Wingdings" pitchFamily="2" charset="2"/>
              <a:buChar char="p"/>
            </a:pPr>
            <a:r>
              <a:rPr lang="zh-TW" altLang="en-US" b="1" dirty="0">
                <a:solidFill>
                  <a:srgbClr val="0000CC"/>
                </a:solidFill>
                <a:latin typeface="微軟正黑體" pitchFamily="34" charset="-120"/>
                <a:ea typeface="微軟正黑體" pitchFamily="34" charset="-120"/>
              </a:rPr>
              <a:t>強化權責人員認知</a:t>
            </a:r>
          </a:p>
          <a:p>
            <a:pPr marL="800100" lvl="1" indent="-342900" defTabSz="858838" eaLnBrk="0" hangingPunct="0">
              <a:spcBef>
                <a:spcPts val="0"/>
              </a:spcBef>
              <a:spcAft>
                <a:spcPts val="200"/>
              </a:spcAft>
              <a:buSzPct val="100000"/>
              <a:buFont typeface="Wingdings" pitchFamily="2" charset="2"/>
              <a:buChar char="p"/>
            </a:pPr>
            <a:r>
              <a:rPr lang="zh-TW" altLang="en-US" b="1" dirty="0">
                <a:solidFill>
                  <a:srgbClr val="0000CC"/>
                </a:solidFill>
                <a:latin typeface="微軟正黑體" pitchFamily="34" charset="-120"/>
                <a:ea typeface="微軟正黑體" pitchFamily="34" charset="-120"/>
              </a:rPr>
              <a:t>建造可施工檢視</a:t>
            </a:r>
          </a:p>
        </p:txBody>
      </p:sp>
      <p:sp>
        <p:nvSpPr>
          <p:cNvPr id="424965" name="Rectangle 5"/>
          <p:cNvSpPr>
            <a:spLocks noChangeArrowheads="1"/>
          </p:cNvSpPr>
          <p:nvPr/>
        </p:nvSpPr>
        <p:spPr bwMode="auto">
          <a:xfrm>
            <a:off x="0" y="2132856"/>
            <a:ext cx="9144000" cy="1656184"/>
          </a:xfrm>
          <a:prstGeom prst="rect">
            <a:avLst/>
          </a:prstGeom>
          <a:solidFill>
            <a:srgbClr val="FFFF00">
              <a:alpha val="46001"/>
            </a:srgbClr>
          </a:solidFill>
          <a:ln w="9525">
            <a:noFill/>
            <a:miter lim="800000"/>
            <a:headEnd/>
            <a:tailEnd/>
          </a:ln>
          <a:effectLst/>
        </p:spPr>
        <p:txBody>
          <a:bodyPr anchor="ctr"/>
          <a:lstStyle/>
          <a:p>
            <a:pPr algn="ctr">
              <a:lnSpc>
                <a:spcPct val="85000"/>
              </a:lnSpc>
            </a:pPr>
            <a:r>
              <a:rPr lang="en-US" altLang="zh-TW" sz="4400" b="1" dirty="0" smtClean="0">
                <a:solidFill>
                  <a:srgbClr val="C00000"/>
                </a:solidFill>
                <a:latin typeface="微軟正黑體" pitchFamily="34" charset="-120"/>
                <a:ea typeface="微軟正黑體" pitchFamily="34" charset="-120"/>
              </a:rPr>
              <a:t>Part I  </a:t>
            </a:r>
            <a:r>
              <a:rPr lang="zh-TW" altLang="en-US" sz="4400" b="1" dirty="0" smtClean="0">
                <a:solidFill>
                  <a:srgbClr val="C00000"/>
                </a:solidFill>
                <a:latin typeface="微軟正黑體" pitchFamily="34" charset="-120"/>
                <a:ea typeface="微軟正黑體" pitchFamily="34" charset="-120"/>
              </a:rPr>
              <a:t>工程</a:t>
            </a:r>
            <a:r>
              <a:rPr lang="zh-TW" altLang="en-US" sz="4400" b="1" dirty="0">
                <a:solidFill>
                  <a:srgbClr val="C00000"/>
                </a:solidFill>
                <a:latin typeface="微軟正黑體" pitchFamily="34" charset="-120"/>
                <a:ea typeface="微軟正黑體" pitchFamily="34" charset="-120"/>
              </a:rPr>
              <a:t>施工品質</a:t>
            </a:r>
            <a:r>
              <a:rPr lang="zh-TW" altLang="en-US" sz="4400" b="1" dirty="0" smtClean="0">
                <a:solidFill>
                  <a:srgbClr val="C00000"/>
                </a:solidFill>
                <a:latin typeface="微軟正黑體" pitchFamily="34" charset="-120"/>
                <a:ea typeface="微軟正黑體" pitchFamily="34" charset="-120"/>
              </a:rPr>
              <a:t>管理</a:t>
            </a:r>
            <a:endParaRPr lang="zh-TW" altLang="en-US" sz="4400" b="1" dirty="0">
              <a:solidFill>
                <a:srgbClr val="C00000"/>
              </a:solidFill>
              <a:latin typeface="微軟正黑體" pitchFamily="34" charset="-120"/>
              <a:ea typeface="微軟正黑體" pitchFamily="34" charset="-120"/>
            </a:endParaRPr>
          </a:p>
        </p:txBody>
      </p:sp>
    </p:spTree>
    <p:extLst>
      <p:ext uri="{BB962C8B-B14F-4D97-AF65-F5344CB8AC3E}">
        <p14:creationId xmlns="" xmlns:p14="http://schemas.microsoft.com/office/powerpoint/2010/main" val="3380390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32"/>
          <p:cNvSpPr txBox="1">
            <a:spLocks noChangeArrowheads="1"/>
          </p:cNvSpPr>
          <p:nvPr/>
        </p:nvSpPr>
        <p:spPr bwMode="auto">
          <a:xfrm>
            <a:off x="6227763" y="2637681"/>
            <a:ext cx="2881312" cy="1322387"/>
          </a:xfrm>
          <a:prstGeom prst="rect">
            <a:avLst/>
          </a:prstGeom>
          <a:noFill/>
          <a:ln w="9525">
            <a:noFill/>
            <a:miter lim="800000"/>
            <a:headEnd/>
            <a:tailEnd/>
          </a:ln>
        </p:spPr>
        <p:txBody>
          <a:bodyPr>
            <a:spAutoFit/>
          </a:bodyPr>
          <a:lstStyle/>
          <a:p>
            <a:pPr marL="177800" indent="-177800">
              <a:buFont typeface="Wingdings" pitchFamily="2" charset="2"/>
              <a:buChar char="l"/>
              <a:defRPr/>
            </a:pPr>
            <a:r>
              <a:rPr lang="zh-TW" altLang="en-US" sz="1600" b="1" dirty="0">
                <a:latin typeface="微軟正黑體" pitchFamily="34" charset="-120"/>
                <a:ea typeface="微軟正黑體" pitchFamily="34" charset="-120"/>
              </a:rPr>
              <a:t>專案整體品質計畫</a:t>
            </a:r>
            <a:endParaRPr lang="en-US" altLang="zh-TW" sz="1600" b="1" dirty="0">
              <a:latin typeface="微軟正黑體" pitchFamily="34" charset="-120"/>
              <a:ea typeface="微軟正黑體" pitchFamily="34" charset="-120"/>
            </a:endParaRPr>
          </a:p>
          <a:p>
            <a:pPr marL="177800" indent="-177800">
              <a:buFont typeface="Wingdings" pitchFamily="2" charset="2"/>
              <a:buChar char="l"/>
              <a:defRPr/>
            </a:pPr>
            <a:r>
              <a:rPr lang="zh-TW" altLang="en-US" sz="1600" b="1" dirty="0">
                <a:latin typeface="微軟正黑體" pitchFamily="34" charset="-120"/>
                <a:ea typeface="微軟正黑體" pitchFamily="34" charset="-120"/>
              </a:rPr>
              <a:t>植入式預力基樁混凝土工程施工及品質計畫</a:t>
            </a:r>
            <a:endParaRPr lang="en-US" altLang="zh-TW" sz="1600" b="1" dirty="0">
              <a:latin typeface="微軟正黑體" pitchFamily="34" charset="-120"/>
              <a:ea typeface="微軟正黑體" pitchFamily="34" charset="-120"/>
            </a:endParaRPr>
          </a:p>
          <a:p>
            <a:pPr>
              <a:buFont typeface="Wingdings" pitchFamily="2" charset="2"/>
              <a:buChar char="l"/>
              <a:defRPr/>
            </a:pPr>
            <a:r>
              <a:rPr lang="zh-TW" altLang="en-US" sz="1600" b="1" dirty="0">
                <a:latin typeface="微軟正黑體" pitchFamily="34" charset="-120"/>
                <a:ea typeface="微軟正黑體" pitchFamily="34" charset="-120"/>
              </a:rPr>
              <a:t>基樁設計標準制訂</a:t>
            </a:r>
            <a:endParaRPr lang="en-US" altLang="zh-TW" sz="1600" b="1" dirty="0">
              <a:latin typeface="微軟正黑體" pitchFamily="34" charset="-120"/>
              <a:ea typeface="微軟正黑體" pitchFamily="34" charset="-120"/>
            </a:endParaRPr>
          </a:p>
          <a:p>
            <a:pPr>
              <a:buFont typeface="Wingdings" pitchFamily="2" charset="2"/>
              <a:buChar char="l"/>
              <a:defRPr/>
            </a:pPr>
            <a:r>
              <a:rPr lang="zh-TW" altLang="en-US" sz="1600" b="1" dirty="0">
                <a:latin typeface="微軟正黑體" pitchFamily="34" charset="-120"/>
                <a:ea typeface="微軟正黑體" pitchFamily="34" charset="-120"/>
              </a:rPr>
              <a:t>基樁檢驗及合格標準制訂</a:t>
            </a:r>
            <a:endParaRPr lang="en-US" altLang="zh-TW" sz="1600" b="1" dirty="0">
              <a:latin typeface="微軟正黑體" pitchFamily="34" charset="-120"/>
              <a:ea typeface="微軟正黑體" pitchFamily="34" charset="-120"/>
            </a:endParaRPr>
          </a:p>
        </p:txBody>
      </p:sp>
      <p:sp>
        <p:nvSpPr>
          <p:cNvPr id="7172" name="Text Box 32"/>
          <p:cNvSpPr txBox="1">
            <a:spLocks noChangeArrowheads="1"/>
          </p:cNvSpPr>
          <p:nvPr/>
        </p:nvSpPr>
        <p:spPr bwMode="auto">
          <a:xfrm>
            <a:off x="5867400" y="5157043"/>
            <a:ext cx="3025775" cy="1077913"/>
          </a:xfrm>
          <a:prstGeom prst="rect">
            <a:avLst/>
          </a:prstGeom>
          <a:noFill/>
          <a:ln w="9525">
            <a:noFill/>
            <a:miter lim="800000"/>
            <a:headEnd/>
            <a:tailEnd/>
          </a:ln>
        </p:spPr>
        <p:txBody>
          <a:bodyPr>
            <a:spAutoFit/>
          </a:bodyPr>
          <a:lstStyle/>
          <a:p>
            <a:pPr marL="174625" indent="-174625">
              <a:buFont typeface="Wingdings" pitchFamily="2" charset="2"/>
              <a:buChar char="l"/>
            </a:pPr>
            <a:r>
              <a:rPr lang="zh-TW" altLang="en-US" sz="1600" b="1" dirty="0">
                <a:latin typeface="微軟正黑體" pitchFamily="34" charset="-120"/>
                <a:ea typeface="微軟正黑體" pitchFamily="34" charset="-120"/>
              </a:rPr>
              <a:t>基樁設計 </a:t>
            </a: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設計圖說</a:t>
            </a:r>
            <a:r>
              <a:rPr lang="en-US" altLang="zh-TW" sz="1600" b="1" dirty="0">
                <a:latin typeface="微軟正黑體" pitchFamily="34" charset="-120"/>
                <a:ea typeface="微軟正黑體" pitchFamily="34" charset="-120"/>
              </a:rPr>
              <a:t>)</a:t>
            </a:r>
          </a:p>
          <a:p>
            <a:pPr marL="174625" indent="-174625">
              <a:buFont typeface="Wingdings" pitchFamily="2" charset="2"/>
              <a:buChar char="l"/>
            </a:pPr>
            <a:r>
              <a:rPr lang="zh-TW" altLang="en-US" sz="1600" b="1" dirty="0">
                <a:latin typeface="微軟正黑體" pitchFamily="34" charset="-120"/>
                <a:ea typeface="微軟正黑體" pitchFamily="34" charset="-120"/>
              </a:rPr>
              <a:t>採購選商</a:t>
            </a: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合格供應商</a:t>
            </a:r>
            <a:r>
              <a:rPr lang="en-US" altLang="zh-TW" sz="1600" b="1" dirty="0">
                <a:latin typeface="微軟正黑體" pitchFamily="34" charset="-120"/>
                <a:ea typeface="微軟正黑體" pitchFamily="34" charset="-120"/>
              </a:rPr>
              <a:t>)</a:t>
            </a:r>
          </a:p>
          <a:p>
            <a:pPr marL="365125" lvl="1" indent="-182563">
              <a:buFont typeface="Arial" charset="0"/>
              <a:buChar char="•"/>
            </a:pPr>
            <a:r>
              <a:rPr lang="zh-TW" altLang="en-US" sz="1600" b="1" dirty="0">
                <a:latin typeface="微軟正黑體" pitchFamily="34" charset="-120"/>
                <a:ea typeface="微軟正黑體" pitchFamily="34" charset="-120"/>
              </a:rPr>
              <a:t>供應商基樁製造</a:t>
            </a:r>
            <a:endParaRPr lang="en-US" altLang="zh-TW" sz="1600" b="1" dirty="0">
              <a:latin typeface="微軟正黑體" pitchFamily="34" charset="-120"/>
              <a:ea typeface="微軟正黑體" pitchFamily="34" charset="-120"/>
            </a:endParaRPr>
          </a:p>
          <a:p>
            <a:pPr marL="365125" lvl="1" indent="-182563">
              <a:buFont typeface="Arial" charset="0"/>
              <a:buChar char="•"/>
            </a:pPr>
            <a:r>
              <a:rPr lang="zh-TW" altLang="en-US" sz="1600" b="1" dirty="0">
                <a:latin typeface="微軟正黑體" pitchFamily="34" charset="-120"/>
                <a:ea typeface="微軟正黑體" pitchFamily="34" charset="-120"/>
              </a:rPr>
              <a:t>供應商自主檢查</a:t>
            </a:r>
          </a:p>
        </p:txBody>
      </p:sp>
      <p:sp>
        <p:nvSpPr>
          <p:cNvPr id="7173" name="Text Box 32"/>
          <p:cNvSpPr txBox="1">
            <a:spLocks noChangeArrowheads="1"/>
          </p:cNvSpPr>
          <p:nvPr/>
        </p:nvSpPr>
        <p:spPr bwMode="auto">
          <a:xfrm>
            <a:off x="2771775" y="5665043"/>
            <a:ext cx="2736850" cy="830997"/>
          </a:xfrm>
          <a:prstGeom prst="rect">
            <a:avLst/>
          </a:prstGeom>
          <a:noFill/>
          <a:ln w="9525">
            <a:noFill/>
            <a:miter lim="800000"/>
            <a:headEnd/>
            <a:tailEnd/>
          </a:ln>
        </p:spPr>
        <p:txBody>
          <a:bodyPr>
            <a:spAutoFit/>
          </a:bodyPr>
          <a:lstStyle/>
          <a:p>
            <a:pPr marL="174625" indent="-174625">
              <a:buFont typeface="Wingdings" pitchFamily="2" charset="2"/>
              <a:buChar char="l"/>
            </a:pPr>
            <a:r>
              <a:rPr lang="zh-TW" altLang="en-US" sz="1600" b="1" dirty="0">
                <a:latin typeface="微軟正黑體" pitchFamily="34" charset="-120"/>
                <a:ea typeface="微軟正黑體" pitchFamily="34" charset="-120"/>
              </a:rPr>
              <a:t>基樁材料抽驗檢驗作業</a:t>
            </a:r>
            <a:endParaRPr lang="en-US" altLang="zh-TW" sz="1600" b="1" dirty="0">
              <a:latin typeface="微軟正黑體" pitchFamily="34" charset="-120"/>
              <a:ea typeface="微軟正黑體" pitchFamily="34" charset="-120"/>
            </a:endParaRPr>
          </a:p>
          <a:p>
            <a:pPr marL="174625" indent="-174625">
              <a:buFont typeface="Wingdings" pitchFamily="2" charset="2"/>
              <a:buChar char="l"/>
            </a:pPr>
            <a:r>
              <a:rPr lang="zh-TW" altLang="en-US" sz="1600" b="1" dirty="0">
                <a:latin typeface="微軟正黑體" pitchFamily="34" charset="-120"/>
                <a:ea typeface="微軟正黑體" pitchFamily="34" charset="-120"/>
              </a:rPr>
              <a:t>基樁成品廠驗抽驗作業</a:t>
            </a:r>
            <a:endParaRPr lang="en-US" altLang="zh-TW" sz="1600" b="1" dirty="0">
              <a:latin typeface="微軟正黑體" pitchFamily="34" charset="-120"/>
              <a:ea typeface="微軟正黑體" pitchFamily="34" charset="-120"/>
            </a:endParaRPr>
          </a:p>
          <a:p>
            <a:pPr marL="174625" indent="-174625">
              <a:buFont typeface="Wingdings" pitchFamily="2" charset="2"/>
              <a:buChar char="l"/>
            </a:pPr>
            <a:r>
              <a:rPr lang="zh-TW" altLang="en-US" sz="1600" b="1" dirty="0">
                <a:latin typeface="微軟正黑體" pitchFamily="34" charset="-120"/>
                <a:ea typeface="微軟正黑體" pitchFamily="34" charset="-120"/>
              </a:rPr>
              <a:t>基樁成品工地抽驗</a:t>
            </a:r>
            <a:r>
              <a:rPr lang="zh-TW" altLang="en-US" sz="1600" b="1" dirty="0" smtClean="0">
                <a:latin typeface="微軟正黑體" pitchFamily="34" charset="-120"/>
                <a:ea typeface="微軟正黑體" pitchFamily="34" charset="-120"/>
              </a:rPr>
              <a:t>作業</a:t>
            </a:r>
            <a:endParaRPr lang="zh-TW" altLang="en-US" sz="1600" b="1" u="sng" dirty="0">
              <a:solidFill>
                <a:srgbClr val="FF0000"/>
              </a:solidFill>
              <a:latin typeface="微軟正黑體" pitchFamily="34" charset="-120"/>
              <a:ea typeface="微軟正黑體" pitchFamily="34" charset="-120"/>
            </a:endParaRPr>
          </a:p>
        </p:txBody>
      </p:sp>
      <p:sp>
        <p:nvSpPr>
          <p:cNvPr id="54" name="Oval 12"/>
          <p:cNvSpPr>
            <a:spLocks noChangeArrowheads="1"/>
          </p:cNvSpPr>
          <p:nvPr/>
        </p:nvSpPr>
        <p:spPr bwMode="auto">
          <a:xfrm>
            <a:off x="4572000" y="3501479"/>
            <a:ext cx="1656184" cy="749300"/>
          </a:xfrm>
          <a:prstGeom prst="ellipse">
            <a:avLst/>
          </a:prstGeom>
          <a:solidFill>
            <a:schemeClr val="accent2">
              <a:lumMod val="75000"/>
            </a:schemeClr>
          </a:solidFill>
          <a:ln w="12700" cap="sq">
            <a:solidFill>
              <a:schemeClr val="tx1"/>
            </a:solidFill>
            <a:round/>
            <a:headEnd/>
            <a:tailEnd/>
          </a:ln>
          <a:effectLst>
            <a:glow rad="101600">
              <a:schemeClr val="accent6">
                <a:satMod val="175000"/>
                <a:alpha val="40000"/>
              </a:schemeClr>
            </a:glow>
          </a:effectLst>
        </p:spPr>
        <p:txBody>
          <a:bodyPr wrap="none" anchor="ctr"/>
          <a:lstStyle/>
          <a:p>
            <a:pPr algn="ctr">
              <a:defRPr/>
            </a:pPr>
            <a:r>
              <a:rPr lang="en-US" altLang="zh-TW" sz="2400" b="1" dirty="0">
                <a:solidFill>
                  <a:schemeClr val="bg1"/>
                </a:solidFill>
                <a:latin typeface="Arial" pitchFamily="34" charset="0"/>
                <a:ea typeface="新細明體" pitchFamily="18" charset="-120"/>
                <a:cs typeface="+mn-cs"/>
              </a:rPr>
              <a:t>PLAN</a:t>
            </a:r>
            <a:endParaRPr lang="en-US" altLang="zh-TW" sz="1600" b="1" dirty="0">
              <a:solidFill>
                <a:schemeClr val="bg1"/>
              </a:solidFill>
              <a:latin typeface="Arial" pitchFamily="34" charset="0"/>
              <a:ea typeface="新細明體" pitchFamily="18" charset="-120"/>
              <a:cs typeface="+mn-cs"/>
            </a:endParaRPr>
          </a:p>
        </p:txBody>
      </p:sp>
      <p:sp>
        <p:nvSpPr>
          <p:cNvPr id="55" name="Oval 13"/>
          <p:cNvSpPr>
            <a:spLocks noChangeArrowheads="1"/>
          </p:cNvSpPr>
          <p:nvPr/>
        </p:nvSpPr>
        <p:spPr bwMode="auto">
          <a:xfrm>
            <a:off x="4716016" y="4509591"/>
            <a:ext cx="1578988" cy="749300"/>
          </a:xfrm>
          <a:prstGeom prst="ellipse">
            <a:avLst/>
          </a:prstGeom>
          <a:solidFill>
            <a:schemeClr val="accent2">
              <a:lumMod val="75000"/>
            </a:schemeClr>
          </a:solidFill>
          <a:ln w="12700" cap="sq">
            <a:solidFill>
              <a:schemeClr val="tx1"/>
            </a:solidFill>
            <a:round/>
            <a:headEnd/>
            <a:tailEnd/>
          </a:ln>
          <a:effectLst>
            <a:glow rad="101600">
              <a:schemeClr val="accent6">
                <a:satMod val="175000"/>
                <a:alpha val="40000"/>
              </a:schemeClr>
            </a:glow>
          </a:effectLst>
        </p:spPr>
        <p:txBody>
          <a:bodyPr wrap="none" anchor="ctr"/>
          <a:lstStyle/>
          <a:p>
            <a:pPr algn="ctr">
              <a:defRPr/>
            </a:pPr>
            <a:r>
              <a:rPr lang="en-US" altLang="zh-TW" sz="2400" b="1" dirty="0">
                <a:solidFill>
                  <a:schemeClr val="bg1"/>
                </a:solidFill>
                <a:latin typeface="Arial" pitchFamily="34" charset="0"/>
                <a:ea typeface="新細明體" pitchFamily="18" charset="-120"/>
                <a:cs typeface="+mn-cs"/>
              </a:rPr>
              <a:t>DO</a:t>
            </a:r>
            <a:endParaRPr lang="en-US" altLang="zh-TW" sz="1600" b="1" dirty="0">
              <a:solidFill>
                <a:schemeClr val="bg1"/>
              </a:solidFill>
              <a:latin typeface="Arial" pitchFamily="34" charset="0"/>
              <a:ea typeface="新細明體" pitchFamily="18" charset="-120"/>
              <a:cs typeface="+mn-cs"/>
            </a:endParaRPr>
          </a:p>
        </p:txBody>
      </p:sp>
      <p:sp>
        <p:nvSpPr>
          <p:cNvPr id="56" name="Oval 14"/>
          <p:cNvSpPr>
            <a:spLocks noChangeArrowheads="1"/>
          </p:cNvSpPr>
          <p:nvPr/>
        </p:nvSpPr>
        <p:spPr bwMode="auto">
          <a:xfrm>
            <a:off x="2771800" y="4581599"/>
            <a:ext cx="1584176" cy="749300"/>
          </a:xfrm>
          <a:prstGeom prst="ellipse">
            <a:avLst/>
          </a:prstGeom>
          <a:solidFill>
            <a:schemeClr val="accent2">
              <a:lumMod val="75000"/>
            </a:schemeClr>
          </a:solidFill>
          <a:ln w="12700" cap="sq">
            <a:solidFill>
              <a:schemeClr val="tx1"/>
            </a:solidFill>
            <a:round/>
            <a:headEnd/>
            <a:tailEnd/>
          </a:ln>
          <a:effectLst>
            <a:glow rad="101600">
              <a:schemeClr val="accent6">
                <a:satMod val="175000"/>
                <a:alpha val="40000"/>
              </a:schemeClr>
            </a:glow>
          </a:effectLst>
        </p:spPr>
        <p:txBody>
          <a:bodyPr wrap="none" anchor="ctr"/>
          <a:lstStyle/>
          <a:p>
            <a:pPr algn="ctr">
              <a:defRPr/>
            </a:pPr>
            <a:r>
              <a:rPr lang="en-US" altLang="zh-TW" sz="2400" b="1" dirty="0">
                <a:solidFill>
                  <a:schemeClr val="bg1"/>
                </a:solidFill>
                <a:latin typeface="Arial" pitchFamily="34" charset="0"/>
                <a:ea typeface="新細明體" pitchFamily="18" charset="-120"/>
                <a:cs typeface="+mn-cs"/>
              </a:rPr>
              <a:t>CHECK</a:t>
            </a:r>
            <a:endParaRPr lang="en-US" altLang="zh-TW" sz="1600" b="1" dirty="0">
              <a:solidFill>
                <a:schemeClr val="bg1"/>
              </a:solidFill>
              <a:latin typeface="Arial" pitchFamily="34" charset="0"/>
              <a:ea typeface="新細明體" pitchFamily="18" charset="-120"/>
              <a:cs typeface="+mn-cs"/>
            </a:endParaRPr>
          </a:p>
        </p:txBody>
      </p:sp>
      <p:sp>
        <p:nvSpPr>
          <p:cNvPr id="57" name="Oval 15"/>
          <p:cNvSpPr>
            <a:spLocks noChangeArrowheads="1"/>
          </p:cNvSpPr>
          <p:nvPr/>
        </p:nvSpPr>
        <p:spPr bwMode="auto">
          <a:xfrm>
            <a:off x="2771800" y="3501479"/>
            <a:ext cx="1512168" cy="749300"/>
          </a:xfrm>
          <a:prstGeom prst="ellipse">
            <a:avLst/>
          </a:prstGeom>
          <a:solidFill>
            <a:schemeClr val="accent2">
              <a:lumMod val="75000"/>
            </a:schemeClr>
          </a:solidFill>
          <a:ln w="12700" cap="sq">
            <a:solidFill>
              <a:schemeClr val="tx1"/>
            </a:solidFill>
            <a:round/>
            <a:headEnd/>
            <a:tailEnd/>
          </a:ln>
          <a:effectLst>
            <a:glow rad="101600">
              <a:schemeClr val="accent6">
                <a:satMod val="175000"/>
                <a:alpha val="40000"/>
              </a:schemeClr>
            </a:glow>
          </a:effectLst>
        </p:spPr>
        <p:txBody>
          <a:bodyPr wrap="none" anchor="ctr"/>
          <a:lstStyle/>
          <a:p>
            <a:pPr algn="ctr">
              <a:defRPr/>
            </a:pPr>
            <a:r>
              <a:rPr lang="en-US" altLang="zh-TW" sz="2400" b="1" dirty="0">
                <a:solidFill>
                  <a:schemeClr val="bg1"/>
                </a:solidFill>
                <a:latin typeface="Arial" pitchFamily="34" charset="0"/>
                <a:ea typeface="新細明體" pitchFamily="18" charset="-120"/>
                <a:cs typeface="+mn-cs"/>
              </a:rPr>
              <a:t>ACTION</a:t>
            </a:r>
            <a:endParaRPr lang="en-US" altLang="zh-TW" sz="1600" b="1" dirty="0">
              <a:solidFill>
                <a:schemeClr val="bg1"/>
              </a:solidFill>
              <a:latin typeface="Arial" pitchFamily="34" charset="0"/>
              <a:ea typeface="新細明體" pitchFamily="18" charset="-120"/>
              <a:cs typeface="+mn-cs"/>
            </a:endParaRPr>
          </a:p>
        </p:txBody>
      </p:sp>
      <p:sp>
        <p:nvSpPr>
          <p:cNvPr id="7186" name="Text Box 32"/>
          <p:cNvSpPr txBox="1">
            <a:spLocks noChangeArrowheads="1"/>
          </p:cNvSpPr>
          <p:nvPr/>
        </p:nvSpPr>
        <p:spPr bwMode="auto">
          <a:xfrm>
            <a:off x="899592" y="2852936"/>
            <a:ext cx="2231926" cy="830997"/>
          </a:xfrm>
          <a:prstGeom prst="rect">
            <a:avLst/>
          </a:prstGeom>
          <a:noFill/>
          <a:ln w="9525">
            <a:noFill/>
            <a:miter lim="800000"/>
            <a:headEnd/>
            <a:tailEnd/>
          </a:ln>
        </p:spPr>
        <p:txBody>
          <a:bodyPr wrap="square">
            <a:spAutoFit/>
          </a:bodyPr>
          <a:lstStyle/>
          <a:p>
            <a:pPr marL="174625" indent="-174625"/>
            <a:r>
              <a:rPr lang="zh-TW" altLang="en-US" sz="1600" b="1" dirty="0">
                <a:latin typeface="微軟正黑體" pitchFamily="34" charset="-120"/>
                <a:ea typeface="微軟正黑體" pitchFamily="34" charset="-120"/>
              </a:rPr>
              <a:t>矯正與預防措施要求</a:t>
            </a:r>
            <a:endParaRPr lang="en-US" altLang="zh-TW" sz="1600" b="1" dirty="0">
              <a:latin typeface="微軟正黑體" pitchFamily="34" charset="-120"/>
              <a:ea typeface="微軟正黑體" pitchFamily="34" charset="-120"/>
            </a:endParaRPr>
          </a:p>
          <a:p>
            <a:pPr marL="174625" indent="-174625">
              <a:buFont typeface="Wingdings" pitchFamily="2" charset="2"/>
              <a:buChar char="l"/>
            </a:pPr>
            <a:r>
              <a:rPr lang="zh-TW" altLang="en-US" sz="1600" b="1" dirty="0" smtClean="0">
                <a:latin typeface="微軟正黑體" pitchFamily="34" charset="-120"/>
                <a:ea typeface="微軟正黑體" pitchFamily="34" charset="-120"/>
              </a:rPr>
              <a:t>立即</a:t>
            </a:r>
            <a:r>
              <a:rPr lang="zh-TW" altLang="en-US" sz="1600" b="1" dirty="0">
                <a:latin typeface="微軟正黑體" pitchFamily="34" charset="-120"/>
                <a:ea typeface="微軟正黑體" pitchFamily="34" charset="-120"/>
              </a:rPr>
              <a:t>處置措施</a:t>
            </a:r>
          </a:p>
          <a:p>
            <a:pPr marL="174625" indent="-174625">
              <a:buFont typeface="Wingdings" pitchFamily="2" charset="2"/>
              <a:buChar char="l"/>
            </a:pPr>
            <a:r>
              <a:rPr lang="zh-TW" altLang="en-US" sz="1600" b="1" dirty="0" smtClean="0">
                <a:latin typeface="微軟正黑體" pitchFamily="34" charset="-120"/>
                <a:ea typeface="微軟正黑體" pitchFamily="34" charset="-120"/>
              </a:rPr>
              <a:t>品</a:t>
            </a:r>
            <a:r>
              <a:rPr lang="zh-TW" altLang="en-US" sz="1600" b="1" dirty="0">
                <a:latin typeface="微軟正黑體" pitchFamily="34" charset="-120"/>
                <a:ea typeface="微軟正黑體" pitchFamily="34" charset="-120"/>
              </a:rPr>
              <a:t>管預防措施</a:t>
            </a:r>
          </a:p>
        </p:txBody>
      </p:sp>
      <p:sp>
        <p:nvSpPr>
          <p:cNvPr id="64" name="Rectangle 2"/>
          <p:cNvSpPr txBox="1">
            <a:spLocks noChangeArrowheads="1"/>
          </p:cNvSpPr>
          <p:nvPr/>
        </p:nvSpPr>
        <p:spPr>
          <a:xfrm>
            <a:off x="827584" y="1700808"/>
            <a:ext cx="4608512" cy="574675"/>
          </a:xfrm>
          <a:prstGeom prst="rect">
            <a:avLst/>
          </a:prstGeom>
        </p:spPr>
        <p:txBody>
          <a:bodyPr/>
          <a:lstStyle/>
          <a:p>
            <a:pPr>
              <a:defRPr/>
            </a:pPr>
            <a:r>
              <a:rPr lang="zh-TW" altLang="en-US" b="1" dirty="0">
                <a:solidFill>
                  <a:srgbClr val="0033CC"/>
                </a:solidFill>
                <a:latin typeface="微軟正黑體" pitchFamily="34" charset="-120"/>
                <a:ea typeface="微軟正黑體" pitchFamily="34" charset="-120"/>
                <a:cs typeface="+mn-cs"/>
              </a:rPr>
              <a:t>管理標準：  </a:t>
            </a:r>
            <a:r>
              <a:rPr lang="en-US" altLang="zh-TW" b="1" u="sng" dirty="0">
                <a:solidFill>
                  <a:srgbClr val="0033CC"/>
                </a:solidFill>
                <a:latin typeface="微軟正黑體" pitchFamily="34" charset="-120"/>
                <a:ea typeface="微軟正黑體" pitchFamily="34" charset="-120"/>
                <a:cs typeface="+mn-cs"/>
              </a:rPr>
              <a:t>ISO 9001</a:t>
            </a:r>
            <a:r>
              <a:rPr lang="zh-TW" altLang="en-US" b="1" u="sng" dirty="0">
                <a:solidFill>
                  <a:srgbClr val="0033CC"/>
                </a:solidFill>
                <a:latin typeface="微軟正黑體" pitchFamily="34" charset="-120"/>
                <a:ea typeface="微軟正黑體" pitchFamily="34" charset="-120"/>
                <a:cs typeface="+mn-cs"/>
              </a:rPr>
              <a:t>品質管理標準</a:t>
            </a:r>
            <a:endParaRPr lang="en-US" altLang="zh-TW" b="1" u="sng" dirty="0">
              <a:solidFill>
                <a:srgbClr val="0033CC"/>
              </a:solidFill>
              <a:latin typeface="微軟正黑體" pitchFamily="34" charset="-120"/>
              <a:ea typeface="微軟正黑體" pitchFamily="34" charset="-120"/>
              <a:cs typeface="+mn-cs"/>
            </a:endParaRPr>
          </a:p>
          <a:p>
            <a:pPr>
              <a:defRPr/>
            </a:pPr>
            <a:r>
              <a:rPr lang="zh-TW" altLang="en-US" b="1" dirty="0">
                <a:solidFill>
                  <a:srgbClr val="0033CC"/>
                </a:solidFill>
                <a:latin typeface="微軟正黑體" pitchFamily="34" charset="-120"/>
                <a:ea typeface="微軟正黑體" pitchFamily="34" charset="-120"/>
                <a:cs typeface="+mn-cs"/>
              </a:rPr>
              <a:t>                     </a:t>
            </a:r>
            <a:r>
              <a:rPr lang="zh-TW" altLang="en-US" b="1" u="sng" dirty="0">
                <a:solidFill>
                  <a:srgbClr val="0033CC"/>
                </a:solidFill>
                <a:latin typeface="微軟正黑體" pitchFamily="34" charset="-120"/>
                <a:ea typeface="微軟正黑體" pitchFamily="34" charset="-120"/>
                <a:cs typeface="+mn-cs"/>
              </a:rPr>
              <a:t>公共工程品質管理作業要點</a:t>
            </a:r>
            <a:endParaRPr lang="en-US" altLang="zh-TW" b="1" kern="0" dirty="0">
              <a:solidFill>
                <a:srgbClr val="0033CC"/>
              </a:solidFill>
              <a:latin typeface="微軟正黑體" pitchFamily="34" charset="-120"/>
              <a:ea typeface="微軟正黑體" pitchFamily="34" charset="-120"/>
              <a:cs typeface="+mj-cs"/>
            </a:endParaRPr>
          </a:p>
        </p:txBody>
      </p:sp>
      <p:sp>
        <p:nvSpPr>
          <p:cNvPr id="70" name="向下箭號 69"/>
          <p:cNvSpPr/>
          <p:nvPr/>
        </p:nvSpPr>
        <p:spPr>
          <a:xfrm>
            <a:off x="4427538" y="2564656"/>
            <a:ext cx="576262"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3" name="向下箭號 72"/>
          <p:cNvSpPr/>
          <p:nvPr/>
        </p:nvSpPr>
        <p:spPr>
          <a:xfrm>
            <a:off x="7451725" y="2421781"/>
            <a:ext cx="288925" cy="215900"/>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85" name="弧形接點 84"/>
          <p:cNvCxnSpPr/>
          <p:nvPr/>
        </p:nvCxnSpPr>
        <p:spPr>
          <a:xfrm rot="5400000" flipH="1" flipV="1">
            <a:off x="4464050" y="2564656"/>
            <a:ext cx="12700" cy="1873250"/>
          </a:xfrm>
          <a:prstGeom prst="curvedConnector3">
            <a:avLst>
              <a:gd name="adj1" fmla="val 1800000"/>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弧形接點 86"/>
          <p:cNvCxnSpPr>
            <a:stCxn id="54" idx="6"/>
            <a:endCxn id="55" idx="6"/>
          </p:cNvCxnSpPr>
          <p:nvPr/>
        </p:nvCxnSpPr>
        <p:spPr>
          <a:xfrm>
            <a:off x="6227763" y="3875931"/>
            <a:ext cx="66675" cy="1008062"/>
          </a:xfrm>
          <a:prstGeom prst="curvedConnector3">
            <a:avLst>
              <a:gd name="adj1" fmla="val 442113"/>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弧形接點 88"/>
          <p:cNvCxnSpPr>
            <a:stCxn id="55" idx="4"/>
            <a:endCxn id="56" idx="4"/>
          </p:cNvCxnSpPr>
          <p:nvPr/>
        </p:nvCxnSpPr>
        <p:spPr>
          <a:xfrm rot="5400000">
            <a:off x="4498181" y="4324400"/>
            <a:ext cx="73025" cy="1941512"/>
          </a:xfrm>
          <a:prstGeom prst="curvedConnector3">
            <a:avLst>
              <a:gd name="adj1" fmla="val 417465"/>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弧形接點 90"/>
          <p:cNvCxnSpPr/>
          <p:nvPr/>
        </p:nvCxnSpPr>
        <p:spPr>
          <a:xfrm rot="10800000">
            <a:off x="2771775" y="3875931"/>
            <a:ext cx="12700" cy="1081087"/>
          </a:xfrm>
          <a:prstGeom prst="curvedConnector3">
            <a:avLst>
              <a:gd name="adj1" fmla="val 1800000"/>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六角星形 91"/>
          <p:cNvSpPr/>
          <p:nvPr/>
        </p:nvSpPr>
        <p:spPr>
          <a:xfrm>
            <a:off x="611188" y="4653806"/>
            <a:ext cx="1873250" cy="1368425"/>
          </a:xfrm>
          <a:prstGeom prst="star6">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lumMod val="95000"/>
                    <a:lumOff val="5000"/>
                  </a:schemeClr>
                </a:solidFill>
                <a:latin typeface="微軟正黑體" pitchFamily="34" charset="-120"/>
                <a:ea typeface="微軟正黑體" pitchFamily="34" charset="-120"/>
              </a:rPr>
              <a:t>缺失發現</a:t>
            </a:r>
          </a:p>
        </p:txBody>
      </p:sp>
      <p:sp>
        <p:nvSpPr>
          <p:cNvPr id="93" name="弧形箭號 (左彎) 92"/>
          <p:cNvSpPr/>
          <p:nvPr/>
        </p:nvSpPr>
        <p:spPr>
          <a:xfrm rot="6994719">
            <a:off x="1989138" y="5822206"/>
            <a:ext cx="360362" cy="8175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95" name="向上箭號 94"/>
          <p:cNvSpPr/>
          <p:nvPr/>
        </p:nvSpPr>
        <p:spPr>
          <a:xfrm>
            <a:off x="1187450" y="4077543"/>
            <a:ext cx="431800" cy="360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Rectangle 2"/>
          <p:cNvSpPr txBox="1">
            <a:spLocks noChangeArrowheads="1"/>
          </p:cNvSpPr>
          <p:nvPr/>
        </p:nvSpPr>
        <p:spPr>
          <a:xfrm>
            <a:off x="5292725" y="1701056"/>
            <a:ext cx="3671888" cy="719137"/>
          </a:xfrm>
          <a:prstGeom prst="rect">
            <a:avLst/>
          </a:prstGeom>
        </p:spPr>
        <p:txBody>
          <a:bodyPr/>
          <a:lstStyle/>
          <a:p>
            <a:pPr>
              <a:defRPr/>
            </a:pPr>
            <a:r>
              <a:rPr lang="zh-TW" altLang="en-US" b="1" dirty="0" smtClean="0">
                <a:solidFill>
                  <a:srgbClr val="0033CC"/>
                </a:solidFill>
                <a:latin typeface="微軟正黑體" pitchFamily="34" charset="-120"/>
                <a:ea typeface="微軟正黑體" pitchFamily="34" charset="-120"/>
              </a:rPr>
              <a:t>設計</a:t>
            </a:r>
            <a:r>
              <a:rPr lang="en-US" altLang="zh-TW" b="1" dirty="0" smtClean="0">
                <a:solidFill>
                  <a:srgbClr val="0033CC"/>
                </a:solidFill>
                <a:latin typeface="微軟正黑體" pitchFamily="34" charset="-120"/>
                <a:ea typeface="微軟正黑體" pitchFamily="34" charset="-120"/>
              </a:rPr>
              <a:t>/</a:t>
            </a:r>
            <a:r>
              <a:rPr lang="zh-TW" altLang="en-US" b="1" dirty="0" smtClean="0">
                <a:solidFill>
                  <a:srgbClr val="0033CC"/>
                </a:solidFill>
                <a:latin typeface="微軟正黑體" pitchFamily="34" charset="-120"/>
                <a:ea typeface="微軟正黑體" pitchFamily="34" charset="-120"/>
              </a:rPr>
              <a:t>施工</a:t>
            </a:r>
            <a:r>
              <a:rPr lang="zh-TW" altLang="en-US" b="1" dirty="0" smtClean="0">
                <a:solidFill>
                  <a:srgbClr val="0033CC"/>
                </a:solidFill>
                <a:latin typeface="微軟正黑體" pitchFamily="34" charset="-120"/>
                <a:ea typeface="微軟正黑體" pitchFamily="34" charset="-120"/>
                <a:cs typeface="+mn-cs"/>
              </a:rPr>
              <a:t>標準：</a:t>
            </a:r>
            <a:endParaRPr lang="en-US" altLang="zh-TW" b="1" dirty="0" smtClean="0">
              <a:solidFill>
                <a:srgbClr val="0033CC"/>
              </a:solidFill>
              <a:latin typeface="微軟正黑體" pitchFamily="34" charset="-120"/>
              <a:ea typeface="微軟正黑體" pitchFamily="34" charset="-120"/>
              <a:cs typeface="+mn-cs"/>
            </a:endParaRPr>
          </a:p>
          <a:p>
            <a:pPr>
              <a:defRPr/>
            </a:pPr>
            <a:r>
              <a:rPr lang="zh-TW" altLang="en-US" b="1" dirty="0" smtClean="0">
                <a:solidFill>
                  <a:srgbClr val="0033CC"/>
                </a:solidFill>
                <a:latin typeface="微軟正黑體" pitchFamily="34" charset="-120"/>
                <a:ea typeface="微軟正黑體" pitchFamily="34" charset="-120"/>
              </a:rPr>
              <a:t>合約規範</a:t>
            </a:r>
            <a:r>
              <a:rPr lang="en-US" altLang="zh-TW" b="1" dirty="0" smtClean="0">
                <a:solidFill>
                  <a:srgbClr val="0033CC"/>
                </a:solidFill>
                <a:latin typeface="微軟正黑體" pitchFamily="34" charset="-120"/>
                <a:ea typeface="微軟正黑體" pitchFamily="34" charset="-120"/>
              </a:rPr>
              <a:t> </a:t>
            </a:r>
            <a:r>
              <a:rPr lang="zh-TW" altLang="en-US" b="1" dirty="0" smtClean="0">
                <a:solidFill>
                  <a:srgbClr val="0033CC"/>
                </a:solidFill>
                <a:latin typeface="微軟正黑體" pitchFamily="34" charset="-120"/>
                <a:ea typeface="微軟正黑體" pitchFamily="34" charset="-120"/>
              </a:rPr>
              <a:t>及</a:t>
            </a:r>
            <a:r>
              <a:rPr lang="en-US" altLang="zh-TW" b="1" dirty="0" smtClean="0">
                <a:solidFill>
                  <a:srgbClr val="0033CC"/>
                </a:solidFill>
                <a:latin typeface="微軟正黑體" pitchFamily="34" charset="-120"/>
                <a:ea typeface="微軟正黑體" pitchFamily="34" charset="-120"/>
              </a:rPr>
              <a:t>CNS </a:t>
            </a:r>
            <a:r>
              <a:rPr lang="en-US" altLang="zh-TW" b="1" dirty="0">
                <a:solidFill>
                  <a:srgbClr val="0033CC"/>
                </a:solidFill>
                <a:latin typeface="微軟正黑體" pitchFamily="34" charset="-120"/>
                <a:ea typeface="微軟正黑體" pitchFamily="34" charset="-120"/>
              </a:rPr>
              <a:t>2602_A2037</a:t>
            </a:r>
          </a:p>
        </p:txBody>
      </p:sp>
      <p:sp>
        <p:nvSpPr>
          <p:cNvPr id="24" name="文字方塊 23"/>
          <p:cNvSpPr txBox="1">
            <a:spLocks noChangeArrowheads="1"/>
          </p:cNvSpPr>
          <p:nvPr/>
        </p:nvSpPr>
        <p:spPr bwMode="auto">
          <a:xfrm>
            <a:off x="1259632"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品質管理流程</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25"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6"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7"/>
          <p:cNvGraphicFramePr>
            <a:graphicFrameLocks noGrp="1"/>
          </p:cNvGraphicFramePr>
          <p:nvPr/>
        </p:nvGraphicFramePr>
        <p:xfrm>
          <a:off x="611560" y="1844824"/>
          <a:ext cx="8064894" cy="4438507"/>
        </p:xfrm>
        <a:graphic>
          <a:graphicData uri="http://schemas.openxmlformats.org/drawingml/2006/table">
            <a:tbl>
              <a:tblPr/>
              <a:tblGrid>
                <a:gridCol w="753727"/>
                <a:gridCol w="3422736"/>
                <a:gridCol w="2736304"/>
                <a:gridCol w="1152127"/>
              </a:tblGrid>
              <a:tr h="35116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微軟正黑體" pitchFamily="34" charset="-120"/>
                          <a:ea typeface="微軟正黑體" pitchFamily="34" charset="-120"/>
                        </a:rPr>
                        <a:t>檢驗項目</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微軟正黑體" pitchFamily="34" charset="-120"/>
                          <a:ea typeface="微軟正黑體" pitchFamily="34" charset="-120"/>
                        </a:rPr>
                        <a:t>檢驗頻率</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微軟正黑體" pitchFamily="34" charset="-120"/>
                          <a:ea typeface="微軟正黑體" pitchFamily="34" charset="-120"/>
                        </a:rPr>
                        <a:t>規範章節</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r>
              <a:tr h="614545">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廠區檢驗</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鋼筋、預力鋼棒、混凝土相關骨材</a:t>
                      </a:r>
                      <a:r>
                        <a:rPr kumimoji="0" lang="en-US" altLang="zh-TW" sz="1800" b="1" i="0" u="none" strike="noStrike" cap="none" normalizeH="0" baseline="0" dirty="0" smtClean="0">
                          <a:ln>
                            <a:noFill/>
                          </a:ln>
                          <a:solidFill>
                            <a:srgbClr val="7030A0"/>
                          </a:solidFill>
                          <a:effectLst/>
                          <a:latin typeface="微軟正黑體" pitchFamily="34" charset="-120"/>
                          <a:ea typeface="微軟正黑體" pitchFamily="34" charset="-120"/>
                        </a:rPr>
                        <a:t>(</a:t>
                      </a: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砂石</a:t>
                      </a:r>
                      <a:r>
                        <a:rPr kumimoji="0" lang="en-US" altLang="zh-TW" sz="1800" b="1" i="0" u="none" strike="noStrike" cap="none" normalizeH="0" baseline="0" dirty="0" smtClean="0">
                          <a:ln>
                            <a:noFill/>
                          </a:ln>
                          <a:solidFill>
                            <a:srgbClr val="7030A0"/>
                          </a:solidFill>
                          <a:effectLst/>
                          <a:latin typeface="微軟正黑體" pitchFamily="34" charset="-120"/>
                          <a:ea typeface="微軟正黑體" pitchFamily="34" charset="-120"/>
                        </a:rPr>
                        <a:t>)</a:t>
                      </a: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等材料抽查檢驗</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0D0D0D"/>
                          </a:solidFill>
                          <a:effectLst/>
                          <a:latin typeface="微軟正黑體" pitchFamily="34" charset="-120"/>
                          <a:ea typeface="微軟正黑體" pitchFamily="34" charset="-120"/>
                        </a:rPr>
                        <a:t>無規定</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rgbClr val="0D0D0D"/>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2C2E0"/>
                    </a:solidFill>
                  </a:tcPr>
                </a:tc>
              </a:tr>
              <a:tr h="38579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外觀型狀、尺寸</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製造商全數檢驗</a:t>
                      </a:r>
                      <a:endParaRPr kumimoji="0" lang="zh-TW" altLang="en-US" sz="16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32190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D0D0D"/>
                          </a:solidFill>
                          <a:effectLst/>
                          <a:latin typeface="微軟正黑體" pitchFamily="34" charset="-120"/>
                          <a:ea typeface="微軟正黑體" pitchFamily="34" charset="-120"/>
                        </a:rPr>
                        <a:t>100</a:t>
                      </a:r>
                      <a:r>
                        <a:rPr kumimoji="0" lang="zh-TW" altLang="en-US" sz="1600" b="0" i="0" u="none" strike="noStrike" cap="none" normalizeH="0" baseline="0" dirty="0" smtClean="0">
                          <a:ln>
                            <a:noFill/>
                          </a:ln>
                          <a:solidFill>
                            <a:srgbClr val="0D0D0D"/>
                          </a:solidFill>
                          <a:effectLst/>
                          <a:latin typeface="微軟正黑體" pitchFamily="34" charset="-120"/>
                          <a:ea typeface="微軟正黑體" pitchFamily="34" charset="-120"/>
                        </a:rPr>
                        <a:t>節抽</a:t>
                      </a:r>
                      <a:r>
                        <a:rPr kumimoji="0" lang="en-US" altLang="zh-TW" sz="1600" b="0" i="0" u="none" strike="noStrike" cap="none" normalizeH="0" baseline="0" dirty="0" smtClean="0">
                          <a:ln>
                            <a:noFill/>
                          </a:ln>
                          <a:solidFill>
                            <a:srgbClr val="0D0D0D"/>
                          </a:solidFill>
                          <a:effectLst/>
                          <a:latin typeface="微軟正黑體" pitchFamily="34" charset="-120"/>
                          <a:ea typeface="微軟正黑體" pitchFamily="34" charset="-120"/>
                        </a:rPr>
                        <a:t>5</a:t>
                      </a:r>
                      <a:r>
                        <a:rPr kumimoji="0" lang="zh-TW" altLang="en-US" sz="1600" b="0" i="0" u="none" strike="noStrike" cap="none" normalizeH="0" baseline="0" dirty="0" smtClean="0">
                          <a:ln>
                            <a:noFill/>
                          </a:ln>
                          <a:solidFill>
                            <a:srgbClr val="0D0D0D"/>
                          </a:solidFill>
                          <a:effectLst/>
                          <a:latin typeface="微軟正黑體" pitchFamily="34" charset="-120"/>
                          <a:ea typeface="微軟正黑體" pitchFamily="34" charset="-120"/>
                        </a:rPr>
                        <a:t>節</a:t>
                      </a:r>
                      <a:endParaRPr kumimoji="0" lang="zh-TW" altLang="en-US" sz="1600" b="0" i="0" u="none" strike="noStrike" cap="none" normalizeH="0" baseline="0" dirty="0" smtClean="0">
                        <a:ln>
                          <a:noFill/>
                        </a:ln>
                        <a:solidFill>
                          <a:srgbClr val="0D0D0D"/>
                        </a:solidFill>
                        <a:effectLst/>
                        <a:latin typeface="Times New Roman" pitchFamily="18" charset="0"/>
                        <a:ea typeface="新細明體" pitchFamily="18"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rgbClr val="0D0D0D"/>
                        </a:solidFill>
                        <a:effectLst/>
                        <a:latin typeface="Times New Roman" pitchFamily="18" charset="0"/>
                        <a:ea typeface="新細明體" pitchFamily="18"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35116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構造檢查</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100</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節抽</a:t>
                      </a: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5</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35116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樁身抗彎</a:t>
                      </a:r>
                      <a:r>
                        <a:rPr kumimoji="0" lang="en-US" altLang="zh-TW" sz="1800" b="1" i="0" u="none" strike="noStrike" cap="none" normalizeH="0" baseline="0" dirty="0" smtClean="0">
                          <a:ln>
                            <a:noFill/>
                          </a:ln>
                          <a:solidFill>
                            <a:srgbClr val="7030A0"/>
                          </a:solidFill>
                          <a:effectLst/>
                          <a:latin typeface="微軟正黑體" pitchFamily="34" charset="-120"/>
                          <a:ea typeface="微軟正黑體" pitchFamily="34" charset="-120"/>
                        </a:rPr>
                        <a:t>(</a:t>
                      </a: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開裂彎矩</a:t>
                      </a:r>
                      <a:r>
                        <a:rPr kumimoji="0" lang="en-US" altLang="zh-TW" sz="1800" b="1" i="0" u="none" strike="noStrike" cap="none" normalizeH="0" baseline="0" dirty="0" smtClean="0">
                          <a:ln>
                            <a:noFill/>
                          </a:ln>
                          <a:solidFill>
                            <a:srgbClr val="7030A0"/>
                          </a:solidFill>
                          <a:effectLst/>
                          <a:latin typeface="微軟正黑體" pitchFamily="34" charset="-120"/>
                          <a:ea typeface="微軟正黑體" pitchFamily="34" charset="-120"/>
                        </a:rPr>
                        <a:t>)</a:t>
                      </a:r>
                      <a:endPar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100</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節抽</a:t>
                      </a: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2</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31691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樁身破壞檢驗</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rPr>
                        <a:t>得依買賣雙方之協議省略之</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45607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工地抽驗</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7030A0"/>
                          </a:solidFill>
                          <a:effectLst/>
                          <a:latin typeface="微軟正黑體" pitchFamily="34" charset="-120"/>
                          <a:ea typeface="微軟正黑體" pitchFamily="34" charset="-120"/>
                        </a:rPr>
                        <a:t>外觀型狀、尺寸</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100</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節抽</a:t>
                      </a: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5</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35116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7030A0"/>
                          </a:solidFill>
                          <a:effectLst/>
                          <a:latin typeface="微軟正黑體" pitchFamily="34" charset="-120"/>
                          <a:ea typeface="微軟正黑體" pitchFamily="34" charset="-120"/>
                        </a:rPr>
                        <a:t>構造檢查</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100</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節抽</a:t>
                      </a:r>
                      <a:r>
                        <a:rPr kumimoji="0" lang="en-US" altLang="zh-TW"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5</a:t>
                      </a: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r h="76086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7030A0"/>
                          </a:solidFill>
                          <a:effectLst/>
                          <a:latin typeface="微軟正黑體" pitchFamily="34" charset="-120"/>
                          <a:ea typeface="微軟正黑體" pitchFamily="34" charset="-120"/>
                        </a:rPr>
                        <a:t>核對出廠報告</a:t>
                      </a:r>
                      <a:endParaRPr kumimoji="0" lang="en-US" altLang="zh-TW" sz="1800" b="1" i="0" u="none" strike="noStrike" cap="none" normalizeH="0" baseline="0" dirty="0" smtClean="0">
                        <a:ln>
                          <a:noFill/>
                        </a:ln>
                        <a:solidFill>
                          <a:srgbClr val="7030A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rgbClr val="7030A0"/>
                          </a:solidFill>
                          <a:effectLst/>
                          <a:latin typeface="微軟正黑體" pitchFamily="34" charset="-120"/>
                          <a:ea typeface="微軟正黑體" pitchFamily="34" charset="-120"/>
                        </a:rPr>
                        <a:t>(</a:t>
                      </a:r>
                      <a:r>
                        <a:rPr kumimoji="0" lang="zh-TW" altLang="en-US" sz="1400" b="1" i="0" u="none" strike="noStrike" cap="none" normalizeH="0" baseline="0" dirty="0" smtClean="0">
                          <a:ln>
                            <a:noFill/>
                          </a:ln>
                          <a:solidFill>
                            <a:srgbClr val="7030A0"/>
                          </a:solidFill>
                          <a:effectLst/>
                          <a:latin typeface="微軟正黑體" pitchFamily="34" charset="-120"/>
                          <a:ea typeface="微軟正黑體" pitchFamily="34" charset="-120"/>
                        </a:rPr>
                        <a:t>外觀型狀、尺寸自主檢查表及各項材質證明、試驗報告</a:t>
                      </a:r>
                      <a:r>
                        <a:rPr kumimoji="0" lang="en-US" altLang="zh-TW" sz="1400" b="1" i="0" u="none" strike="noStrike" cap="none" normalizeH="0" baseline="0" dirty="0" smtClean="0">
                          <a:ln>
                            <a:noFill/>
                          </a:ln>
                          <a:solidFill>
                            <a:srgbClr val="7030A0"/>
                          </a:solidFill>
                          <a:effectLst/>
                          <a:latin typeface="微軟正黑體" pitchFamily="34" charset="-120"/>
                          <a:ea typeface="微軟正黑體" pitchFamily="34" charset="-120"/>
                        </a:rPr>
                        <a:t>)</a:t>
                      </a:r>
                      <a:endParaRPr kumimoji="0" lang="zh-TW" altLang="en-US" sz="14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rPr>
                        <a:t>每批進場</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kern="1200" cap="none" normalizeH="0" baseline="0" dirty="0" smtClean="0">
                        <a:ln>
                          <a:noFill/>
                        </a:ln>
                        <a:solidFill>
                          <a:srgbClr val="0D0D0D"/>
                        </a:solidFill>
                        <a:effectLst/>
                        <a:latin typeface="微軟正黑體" pitchFamily="34" charset="-120"/>
                        <a:ea typeface="微軟正黑體" pitchFamily="34" charset="-120"/>
                        <a:cs typeface="+mn-cs"/>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2C2E0"/>
                    </a:solidFill>
                  </a:tcPr>
                </a:tc>
              </a:tr>
            </a:tbl>
          </a:graphicData>
        </a:graphic>
      </p:graphicFrame>
      <p:sp>
        <p:nvSpPr>
          <p:cNvPr id="4" name="Rectangle 10"/>
          <p:cNvSpPr>
            <a:spLocks noChangeArrowheads="1"/>
          </p:cNvSpPr>
          <p:nvPr/>
        </p:nvSpPr>
        <p:spPr bwMode="auto">
          <a:xfrm>
            <a:off x="1187624" y="1052736"/>
            <a:ext cx="3535122" cy="390098"/>
          </a:xfrm>
          <a:prstGeom prst="rect">
            <a:avLst/>
          </a:prstGeom>
          <a:noFill/>
          <a:ln w="9525" algn="ctr">
            <a:noFill/>
            <a:miter lim="800000"/>
            <a:headEnd/>
            <a:tailEnd/>
          </a:ln>
          <a:effectLst/>
        </p:spPr>
        <p:txBody>
          <a:bodyPr anchor="ctr"/>
          <a:lstStyle/>
          <a:p>
            <a:pPr marL="342900" indent="-342900">
              <a:spcBef>
                <a:spcPct val="55000"/>
              </a:spcBef>
              <a:buSzPct val="150000"/>
              <a:defRPr/>
            </a:pPr>
            <a:endParaRPr lang="zh-TW" altLang="en-US" sz="2000" b="1" u="sng" dirty="0">
              <a:solidFill>
                <a:srgbClr val="FF0000"/>
              </a:solidFill>
              <a:latin typeface="微軟正黑體" pitchFamily="34" charset="-120"/>
              <a:ea typeface="微軟正黑體" pitchFamily="34" charset="-120"/>
              <a:cs typeface="+mj-cs"/>
            </a:endParaRPr>
          </a:p>
        </p:txBody>
      </p:sp>
      <p:sp>
        <p:nvSpPr>
          <p:cNvPr id="6" name="文字方塊 5"/>
          <p:cNvSpPr txBox="1">
            <a:spLocks noChangeArrowheads="1"/>
          </p:cNvSpPr>
          <p:nvPr/>
        </p:nvSpPr>
        <p:spPr bwMode="auto">
          <a:xfrm>
            <a:off x="1259632"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規範說明</a:t>
            </a:r>
            <a:r>
              <a:rPr lang="en-US" altLang="zh-TW"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en-US" altLang="zh-TW" sz="2400" b="1" dirty="0" smtClean="0">
                <a:latin typeface="微軟正黑體" pitchFamily="34" charset="-120"/>
                <a:ea typeface="微軟正黑體" pitchFamily="34" charset="-120"/>
              </a:rPr>
              <a:t> CNS 2602_A2037</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8"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9"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l="49423" t="8180" r="2255" b="29056"/>
          <a:stretch>
            <a:fillRect/>
          </a:stretch>
        </p:blipFill>
        <p:spPr bwMode="auto">
          <a:xfrm>
            <a:off x="6012160" y="4221088"/>
            <a:ext cx="2880320" cy="2048825"/>
          </a:xfrm>
          <a:prstGeom prst="rect">
            <a:avLst/>
          </a:prstGeom>
          <a:noFill/>
          <a:ln w="9525">
            <a:noFill/>
            <a:miter lim="800000"/>
            <a:headEnd/>
            <a:tailEnd/>
          </a:ln>
        </p:spPr>
      </p:pic>
      <p:pic>
        <p:nvPicPr>
          <p:cNvPr id="13" name="Picture 2" descr="D:\第十硫磺專案\4.0 材料 施工判定單\1.0土木材料\KDX00-EMC-006 植入式基樁材成品檢驗\0913 基樁廠驗照片\基樁10m試驗 (編號 128)\DSCN3393.JPG"/>
          <p:cNvPicPr>
            <a:picLocks noChangeAspect="1" noChangeArrowheads="1"/>
          </p:cNvPicPr>
          <p:nvPr/>
        </p:nvPicPr>
        <p:blipFill>
          <a:blip r:embed="rId3" cstate="print"/>
          <a:srcRect/>
          <a:stretch>
            <a:fillRect/>
          </a:stretch>
        </p:blipFill>
        <p:spPr bwMode="auto">
          <a:xfrm>
            <a:off x="251520" y="4230380"/>
            <a:ext cx="2736064" cy="1979717"/>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16" name="Rectangle 5"/>
          <p:cNvSpPr>
            <a:spLocks noChangeArrowheads="1"/>
          </p:cNvSpPr>
          <p:nvPr/>
        </p:nvSpPr>
        <p:spPr bwMode="auto">
          <a:xfrm>
            <a:off x="6084168" y="6237312"/>
            <a:ext cx="2736304" cy="36004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smtClean="0">
                <a:solidFill>
                  <a:schemeClr val="tx1"/>
                </a:solidFill>
                <a:latin typeface="微軟正黑體" pitchFamily="34" charset="-120"/>
                <a:ea typeface="微軟正黑體" pitchFamily="34" charset="-120"/>
                <a:sym typeface="Wingdings" pitchFamily="2" charset="2"/>
              </a:rPr>
              <a:t>每節基樁簽名</a:t>
            </a:r>
            <a:endParaRPr lang="zh-TW" altLang="en-US" sz="1600" b="1" dirty="0">
              <a:solidFill>
                <a:schemeClr val="tx1"/>
              </a:solidFill>
              <a:latin typeface="微軟正黑體" pitchFamily="34" charset="-120"/>
              <a:ea typeface="微軟正黑體" pitchFamily="34" charset="-120"/>
              <a:sym typeface="Wingdings" pitchFamily="2" charset="2"/>
            </a:endParaRPr>
          </a:p>
        </p:txBody>
      </p:sp>
      <p:sp>
        <p:nvSpPr>
          <p:cNvPr id="23" name="Rectangle 2"/>
          <p:cNvSpPr txBox="1">
            <a:spLocks noChangeArrowheads="1"/>
          </p:cNvSpPr>
          <p:nvPr/>
        </p:nvSpPr>
        <p:spPr>
          <a:xfrm>
            <a:off x="971600" y="42898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4" name="文字方塊 23"/>
          <p:cNvSpPr txBox="1">
            <a:spLocks noChangeArrowheads="1"/>
          </p:cNvSpPr>
          <p:nvPr/>
        </p:nvSpPr>
        <p:spPr bwMode="auto">
          <a:xfrm>
            <a:off x="1043608"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基樁製造階段品質管理</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20" name="Picture 3"/>
          <p:cNvPicPr>
            <a:picLocks noChangeAspect="1" noChangeArrowheads="1"/>
          </p:cNvPicPr>
          <p:nvPr/>
        </p:nvPicPr>
        <p:blipFill>
          <a:blip r:embed="rId2" cstate="print"/>
          <a:srcRect l="2197" t="8180" r="50566" b="29056"/>
          <a:stretch>
            <a:fillRect/>
          </a:stretch>
        </p:blipFill>
        <p:spPr bwMode="auto">
          <a:xfrm>
            <a:off x="3059832" y="4221088"/>
            <a:ext cx="2912996" cy="2003709"/>
          </a:xfrm>
          <a:prstGeom prst="rect">
            <a:avLst/>
          </a:prstGeom>
          <a:noFill/>
          <a:ln w="9525">
            <a:noFill/>
            <a:miter lim="800000"/>
            <a:headEnd/>
            <a:tailEnd/>
          </a:ln>
        </p:spPr>
      </p:pic>
      <p:sp>
        <p:nvSpPr>
          <p:cNvPr id="30" name="Rectangle 5"/>
          <p:cNvSpPr>
            <a:spLocks noChangeArrowheads="1"/>
          </p:cNvSpPr>
          <p:nvPr/>
        </p:nvSpPr>
        <p:spPr bwMode="auto">
          <a:xfrm>
            <a:off x="3131840" y="6237312"/>
            <a:ext cx="2880320" cy="35074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smtClean="0">
                <a:solidFill>
                  <a:schemeClr val="tx1"/>
                </a:solidFill>
                <a:latin typeface="微軟正黑體" pitchFamily="34" charset="-120"/>
                <a:ea typeface="微軟正黑體" pitchFamily="34" charset="-120"/>
                <a:sym typeface="Wingdings" pitchFamily="2" charset="2"/>
              </a:rPr>
              <a:t>製造過程全程監督管控</a:t>
            </a:r>
          </a:p>
        </p:txBody>
      </p:sp>
      <p:sp>
        <p:nvSpPr>
          <p:cNvPr id="19"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21" name="圖片 10" descr="IMG_3643.JPG"/>
          <p:cNvPicPr>
            <a:picLocks noChangeAspect="1"/>
          </p:cNvPicPr>
          <p:nvPr/>
        </p:nvPicPr>
        <p:blipFill>
          <a:blip r:embed="rId4" cstate="print"/>
          <a:srcRect/>
          <a:stretch>
            <a:fillRect/>
          </a:stretch>
        </p:blipFill>
        <p:spPr bwMode="auto">
          <a:xfrm>
            <a:off x="683568" y="1844824"/>
            <a:ext cx="2645544" cy="1953466"/>
          </a:xfrm>
          <a:prstGeom prst="rect">
            <a:avLst/>
          </a:prstGeom>
          <a:noFill/>
          <a:ln w="38100">
            <a:solidFill>
              <a:srgbClr val="008080"/>
            </a:solidFill>
            <a:miter lim="800000"/>
            <a:headEnd/>
            <a:tailEnd/>
          </a:ln>
        </p:spPr>
      </p:pic>
      <p:sp>
        <p:nvSpPr>
          <p:cNvPr id="26" name="Rectangle 5"/>
          <p:cNvSpPr>
            <a:spLocks noChangeArrowheads="1"/>
          </p:cNvSpPr>
          <p:nvPr/>
        </p:nvSpPr>
        <p:spPr bwMode="auto">
          <a:xfrm>
            <a:off x="251520" y="6237312"/>
            <a:ext cx="2736304" cy="35074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smtClean="0">
                <a:solidFill>
                  <a:schemeClr val="tx1"/>
                </a:solidFill>
                <a:latin typeface="微軟正黑體" pitchFamily="34" charset="-120"/>
                <a:ea typeface="微軟正黑體" pitchFamily="34" charset="-120"/>
                <a:sym typeface="Wingdings" pitchFamily="2" charset="2"/>
              </a:rPr>
              <a:t>廠驗基樁尺寸抽驗</a:t>
            </a:r>
          </a:p>
        </p:txBody>
      </p:sp>
      <p:pic>
        <p:nvPicPr>
          <p:cNvPr id="31" name="圖片 9" descr="IMG_3653.JPG"/>
          <p:cNvPicPr>
            <a:picLocks noChangeAspect="1"/>
          </p:cNvPicPr>
          <p:nvPr/>
        </p:nvPicPr>
        <p:blipFill>
          <a:blip r:embed="rId5" cstate="print"/>
          <a:srcRect/>
          <a:stretch>
            <a:fillRect/>
          </a:stretch>
        </p:blipFill>
        <p:spPr bwMode="auto">
          <a:xfrm>
            <a:off x="6228184" y="1898230"/>
            <a:ext cx="2681040" cy="1890810"/>
          </a:xfrm>
          <a:prstGeom prst="rect">
            <a:avLst/>
          </a:prstGeom>
          <a:noFill/>
          <a:ln w="38100">
            <a:solidFill>
              <a:srgbClr val="008080"/>
            </a:solidFill>
            <a:miter lim="800000"/>
            <a:headEnd/>
            <a:tailEnd/>
          </a:ln>
        </p:spPr>
      </p:pic>
      <p:pic>
        <p:nvPicPr>
          <p:cNvPr id="32" name="圖片 13" descr="IMG_3656.JPG"/>
          <p:cNvPicPr>
            <a:picLocks noChangeAspect="1"/>
          </p:cNvPicPr>
          <p:nvPr/>
        </p:nvPicPr>
        <p:blipFill>
          <a:blip r:embed="rId6" cstate="print"/>
          <a:srcRect/>
          <a:stretch>
            <a:fillRect/>
          </a:stretch>
        </p:blipFill>
        <p:spPr bwMode="auto">
          <a:xfrm>
            <a:off x="3203848" y="1826812"/>
            <a:ext cx="3024336" cy="2267883"/>
          </a:xfrm>
          <a:prstGeom prst="rect">
            <a:avLst/>
          </a:prstGeom>
          <a:noFill/>
          <a:ln w="9525">
            <a:noFill/>
            <a:miter lim="800000"/>
            <a:headEnd/>
            <a:tailEnd/>
          </a:ln>
        </p:spPr>
      </p:pic>
      <p:sp>
        <p:nvSpPr>
          <p:cNvPr id="15" name="橢圓 14"/>
          <p:cNvSpPr/>
          <p:nvPr/>
        </p:nvSpPr>
        <p:spPr>
          <a:xfrm>
            <a:off x="3329112" y="3284984"/>
            <a:ext cx="275505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3635896" y="3563724"/>
            <a:ext cx="2376264" cy="369332"/>
          </a:xfrm>
          <a:prstGeom prst="rect">
            <a:avLst/>
          </a:prstGeom>
          <a:noFill/>
        </p:spPr>
        <p:txBody>
          <a:bodyPr wrap="square" rtlCol="0">
            <a:spAutoFit/>
          </a:bodyPr>
          <a:lstStyle/>
          <a:p>
            <a:r>
              <a:rPr lang="zh-TW" altLang="en-US" b="1" dirty="0" smtClean="0">
                <a:latin typeface="微軟正黑體" pitchFamily="34" charset="-120"/>
                <a:ea typeface="微軟正黑體" pitchFamily="34" charset="-120"/>
                <a:sym typeface="Wingdings" pitchFamily="2" charset="2"/>
              </a:rPr>
              <a:t>基樁</a:t>
            </a:r>
            <a:r>
              <a:rPr lang="en-US" altLang="zh-TW" b="1" dirty="0" smtClean="0">
                <a:latin typeface="微軟正黑體" pitchFamily="34" charset="-120"/>
                <a:ea typeface="微軟正黑體" pitchFamily="34" charset="-120"/>
                <a:sym typeface="Wingdings" pitchFamily="2" charset="2"/>
              </a:rPr>
              <a:t>(</a:t>
            </a:r>
            <a:r>
              <a:rPr lang="zh-TW" altLang="en-US" b="1" dirty="0" smtClean="0">
                <a:latin typeface="微軟正黑體" pitchFamily="34" charset="-120"/>
                <a:ea typeface="微軟正黑體" pitchFamily="34" charset="-120"/>
                <a:sym typeface="Wingdings" pitchFamily="2" charset="2"/>
              </a:rPr>
              <a:t>離心試體取樣</a:t>
            </a:r>
            <a:r>
              <a:rPr lang="en-US" altLang="zh-TW" b="1" dirty="0" smtClean="0">
                <a:latin typeface="微軟正黑體" pitchFamily="34" charset="-120"/>
                <a:ea typeface="微軟正黑體" pitchFamily="34" charset="-120"/>
                <a:sym typeface="Wingdings" pitchFamily="2" charset="2"/>
              </a:rPr>
              <a:t>)</a:t>
            </a:r>
            <a:endParaRPr lang="zh-TW" altLang="en-US" dirty="0"/>
          </a:p>
        </p:txBody>
      </p:sp>
      <p:sp>
        <p:nvSpPr>
          <p:cNvPr id="2" name="矩形 1"/>
          <p:cNvSpPr/>
          <p:nvPr/>
        </p:nvSpPr>
        <p:spPr>
          <a:xfrm>
            <a:off x="7568704" y="1988840"/>
            <a:ext cx="6757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988009" y="2996952"/>
            <a:ext cx="567767"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5292080" y="1700808"/>
            <a:ext cx="2736304" cy="2357680"/>
            <a:chOff x="3203848" y="3870340"/>
            <a:chExt cx="2736304" cy="2357680"/>
          </a:xfrm>
        </p:grpSpPr>
        <p:pic>
          <p:nvPicPr>
            <p:cNvPr id="3" name="Picture 7" descr="D:\第十硫磺專案\4.0 材料 施工判定單\1.0土木材料\KDX00-EMC-006 植入式基樁材成品檢驗\0913 基樁廠驗照片\基樁10m試驗 (編號 288)\IMG_3597.JPG"/>
            <p:cNvPicPr>
              <a:picLocks noChangeAspect="1" noChangeArrowheads="1"/>
            </p:cNvPicPr>
            <p:nvPr/>
          </p:nvPicPr>
          <p:blipFill>
            <a:blip r:embed="rId2" cstate="print"/>
            <a:srcRect/>
            <a:stretch>
              <a:fillRect/>
            </a:stretch>
          </p:blipFill>
          <p:spPr bwMode="auto">
            <a:xfrm>
              <a:off x="3203848" y="3870340"/>
              <a:ext cx="2736026" cy="1979824"/>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4" name="Rectangle 5"/>
            <p:cNvSpPr>
              <a:spLocks noChangeArrowheads="1"/>
            </p:cNvSpPr>
            <p:nvPr/>
          </p:nvSpPr>
          <p:spPr bwMode="auto">
            <a:xfrm>
              <a:off x="3203848" y="5877272"/>
              <a:ext cx="2736304" cy="35074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kumimoji="1" lang="zh-TW" altLang="en-US" sz="1600" b="1" dirty="0" smtClean="0">
                  <a:solidFill>
                    <a:schemeClr val="tx1"/>
                  </a:solidFill>
                  <a:latin typeface="微軟正黑體" pitchFamily="34" charset="-120"/>
                  <a:ea typeface="微軟正黑體" pitchFamily="34" charset="-120"/>
                  <a:sym typeface="Wingdings" pitchFamily="2" charset="2"/>
                </a:rPr>
                <a:t>基樁抗彎試驗</a:t>
              </a:r>
              <a:r>
                <a:rPr kumimoji="1" lang="en-US" altLang="zh-TW" sz="1600" b="1" dirty="0" smtClean="0">
                  <a:solidFill>
                    <a:schemeClr val="tx1"/>
                  </a:solidFill>
                  <a:latin typeface="微軟正黑體" pitchFamily="34" charset="-120"/>
                  <a:ea typeface="微軟正黑體" pitchFamily="34" charset="-120"/>
                  <a:sym typeface="Wingdings" pitchFamily="2" charset="2"/>
                </a:rPr>
                <a:t>(</a:t>
              </a:r>
              <a:r>
                <a:rPr kumimoji="1" lang="en-US" altLang="zh-TW" sz="1600" b="1" dirty="0" err="1" smtClean="0">
                  <a:solidFill>
                    <a:schemeClr val="tx1"/>
                  </a:solidFill>
                  <a:latin typeface="微軟正黑體" pitchFamily="34" charset="-120"/>
                  <a:ea typeface="微軟正黑體" pitchFamily="34" charset="-120"/>
                  <a:sym typeface="Wingdings" pitchFamily="2" charset="2"/>
                </a:rPr>
                <a:t>Mcr</a:t>
              </a:r>
              <a:r>
                <a:rPr kumimoji="1" lang="en-US" altLang="zh-TW" sz="1600" b="1" dirty="0" smtClean="0">
                  <a:solidFill>
                    <a:schemeClr val="tx1"/>
                  </a:solidFill>
                  <a:latin typeface="微軟正黑體" pitchFamily="34" charset="-120"/>
                  <a:ea typeface="微軟正黑體" pitchFamily="34" charset="-120"/>
                  <a:sym typeface="Wingdings" pitchFamily="2" charset="2"/>
                </a:rPr>
                <a:t>)</a:t>
              </a:r>
              <a:endParaRPr kumimoji="1" lang="zh-TW" altLang="en-US" sz="1600" b="1" dirty="0" smtClean="0">
                <a:solidFill>
                  <a:schemeClr val="tx1"/>
                </a:solidFill>
                <a:latin typeface="微軟正黑體" pitchFamily="34" charset="-120"/>
                <a:ea typeface="微軟正黑體" pitchFamily="34" charset="-120"/>
                <a:sym typeface="Wingdings" pitchFamily="2" charset="2"/>
              </a:endParaRPr>
            </a:p>
          </p:txBody>
        </p:sp>
      </p:grpSp>
      <p:pic>
        <p:nvPicPr>
          <p:cNvPr id="6" name="Picture 5" descr="D:\第十硫磺專案\4.0 材料 施工判定單\1.0土木材料\KDX00-EMC-006 植入式基樁材成品檢驗\0913 基樁廠驗照片\破壞樁身檢驗 (編號288)\IMG_3668.JPG"/>
          <p:cNvPicPr>
            <a:picLocks noChangeAspect="1" noChangeArrowheads="1"/>
          </p:cNvPicPr>
          <p:nvPr/>
        </p:nvPicPr>
        <p:blipFill>
          <a:blip r:embed="rId3" cstate="print"/>
          <a:srcRect/>
          <a:stretch>
            <a:fillRect/>
          </a:stretch>
        </p:blipFill>
        <p:spPr bwMode="auto">
          <a:xfrm>
            <a:off x="5220072" y="4365104"/>
            <a:ext cx="2736026" cy="1979824"/>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8" name="Rectangle 5"/>
          <p:cNvSpPr>
            <a:spLocks noChangeArrowheads="1"/>
          </p:cNvSpPr>
          <p:nvPr/>
        </p:nvSpPr>
        <p:spPr bwMode="auto">
          <a:xfrm>
            <a:off x="5220072" y="6237312"/>
            <a:ext cx="2736304" cy="35074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kumimoji="1" lang="zh-TW" altLang="en-US" sz="1600" b="1" dirty="0" smtClean="0">
                <a:solidFill>
                  <a:schemeClr val="tx1"/>
                </a:solidFill>
                <a:latin typeface="微軟正黑體" pitchFamily="34" charset="-120"/>
                <a:ea typeface="微軟正黑體" pitchFamily="34" charset="-120"/>
                <a:sym typeface="Wingdings" pitchFamily="2" charset="2"/>
              </a:rPr>
              <a:t>基樁破壞檢測</a:t>
            </a:r>
          </a:p>
        </p:txBody>
      </p:sp>
      <p:sp>
        <p:nvSpPr>
          <p:cNvPr id="7" name="Rectangle 2"/>
          <p:cNvSpPr txBox="1">
            <a:spLocks noChangeArrowheads="1"/>
          </p:cNvSpPr>
          <p:nvPr/>
        </p:nvSpPr>
        <p:spPr>
          <a:xfrm>
            <a:off x="971600" y="42898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9" name="文字方塊 8"/>
          <p:cNvSpPr txBox="1">
            <a:spLocks noChangeArrowheads="1"/>
          </p:cNvSpPr>
          <p:nvPr/>
        </p:nvSpPr>
        <p:spPr bwMode="auto">
          <a:xfrm>
            <a:off x="1043608"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基樁抗彎檢驗</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0"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11" name="Picture 45" descr="photo(99-12-29)EMC-039 001"/>
          <p:cNvPicPr>
            <a:picLocks noChangeAspect="1" noChangeArrowheads="1"/>
          </p:cNvPicPr>
          <p:nvPr/>
        </p:nvPicPr>
        <p:blipFill>
          <a:blip r:embed="rId4" cstate="print">
            <a:lum bright="18000"/>
          </a:blip>
          <a:srcRect/>
          <a:stretch>
            <a:fillRect/>
          </a:stretch>
        </p:blipFill>
        <p:spPr bwMode="auto">
          <a:xfrm>
            <a:off x="755577" y="1898890"/>
            <a:ext cx="4032448" cy="3023971"/>
          </a:xfrm>
          <a:prstGeom prst="rect">
            <a:avLst/>
          </a:prstGeom>
          <a:noFill/>
          <a:ln w="9525">
            <a:noFill/>
            <a:miter lim="800000"/>
            <a:headEnd/>
            <a:tailEnd/>
          </a:ln>
        </p:spPr>
      </p:pic>
      <p:sp>
        <p:nvSpPr>
          <p:cNvPr id="12" name="橢圓 11"/>
          <p:cNvSpPr/>
          <p:nvPr/>
        </p:nvSpPr>
        <p:spPr>
          <a:xfrm>
            <a:off x="2051720" y="3933056"/>
            <a:ext cx="3024336"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411760" y="4221088"/>
            <a:ext cx="2448272" cy="369332"/>
          </a:xfrm>
          <a:prstGeom prst="rect">
            <a:avLst/>
          </a:prstGeom>
          <a:noFill/>
        </p:spPr>
        <p:txBody>
          <a:bodyPr wrap="square" rtlCol="0">
            <a:spAutoFit/>
          </a:bodyPr>
          <a:lstStyle/>
          <a:p>
            <a:pPr algn="ctr"/>
            <a:r>
              <a:rPr lang="zh-TW" altLang="en-US" b="1" dirty="0" smtClean="0">
                <a:latin typeface="微軟正黑體" pitchFamily="34" charset="-120"/>
                <a:ea typeface="微軟正黑體" pitchFamily="34" charset="-120"/>
              </a:rPr>
              <a:t>抽檢</a:t>
            </a:r>
            <a:r>
              <a:rPr lang="en-US" altLang="zh-TW" b="1" dirty="0" smtClean="0">
                <a:latin typeface="微軟正黑體" pitchFamily="34" charset="-120"/>
                <a:ea typeface="微軟正黑體" pitchFamily="34" charset="-120"/>
              </a:rPr>
              <a:t>5%</a:t>
            </a:r>
            <a:r>
              <a:rPr lang="zh-TW" altLang="en-US" b="1" dirty="0" smtClean="0">
                <a:latin typeface="微軟正黑體" pitchFamily="34" charset="-120"/>
                <a:ea typeface="微軟正黑體" pitchFamily="34" charset="-120"/>
              </a:rPr>
              <a:t>執行抗彎檢驗</a:t>
            </a:r>
            <a:endParaRPr lang="zh-TW" altLang="en-US" b="1" dirty="0">
              <a:latin typeface="微軟正黑體" pitchFamily="34" charset="-120"/>
              <a:ea typeface="微軟正黑體" pitchFamily="34" charset="-120"/>
            </a:endParaRPr>
          </a:p>
        </p:txBody>
      </p:sp>
      <p:sp>
        <p:nvSpPr>
          <p:cNvPr id="5" name="矩形 4"/>
          <p:cNvSpPr/>
          <p:nvPr/>
        </p:nvSpPr>
        <p:spPr>
          <a:xfrm rot="20949581">
            <a:off x="882616" y="4042172"/>
            <a:ext cx="669529" cy="11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018994" y="4445940"/>
            <a:ext cx="1001278" cy="207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下箭號 13"/>
          <p:cNvSpPr/>
          <p:nvPr/>
        </p:nvSpPr>
        <p:spPr>
          <a:xfrm>
            <a:off x="5940152" y="4221088"/>
            <a:ext cx="792088" cy="7200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rot="21202528">
            <a:off x="6458762" y="2425083"/>
            <a:ext cx="571036" cy="11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五角星形 44"/>
          <p:cNvSpPr/>
          <p:nvPr/>
        </p:nvSpPr>
        <p:spPr>
          <a:xfrm>
            <a:off x="-772550" y="3501007"/>
            <a:ext cx="129312" cy="144017"/>
          </a:xfrm>
          <a:prstGeom prst="star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字方塊 9"/>
          <p:cNvSpPr txBox="1">
            <a:spLocks noChangeArrowheads="1"/>
          </p:cNvSpPr>
          <p:nvPr/>
        </p:nvSpPr>
        <p:spPr bwMode="auto">
          <a:xfrm>
            <a:off x="1259632" y="1124744"/>
            <a:ext cx="2808312"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基樁設計品質管理</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2"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18" name="群組 17"/>
          <p:cNvGrpSpPr/>
          <p:nvPr/>
        </p:nvGrpSpPr>
        <p:grpSpPr>
          <a:xfrm>
            <a:off x="755576" y="2204864"/>
            <a:ext cx="7200800" cy="4248472"/>
            <a:chOff x="755576" y="1855658"/>
            <a:chExt cx="7315200" cy="4525670"/>
          </a:xfrm>
        </p:grpSpPr>
        <p:pic>
          <p:nvPicPr>
            <p:cNvPr id="17" name="圖片 6" descr="基礎平面圖.jpg"/>
            <p:cNvPicPr>
              <a:picLocks noChangeAspect="1"/>
            </p:cNvPicPr>
            <p:nvPr/>
          </p:nvPicPr>
          <p:blipFill>
            <a:blip r:embed="rId2" cstate="print"/>
            <a:srcRect/>
            <a:stretch>
              <a:fillRect/>
            </a:stretch>
          </p:blipFill>
          <p:spPr bwMode="auto">
            <a:xfrm>
              <a:off x="755576" y="1855658"/>
              <a:ext cx="7315200" cy="4525670"/>
            </a:xfrm>
            <a:prstGeom prst="rect">
              <a:avLst/>
            </a:prstGeom>
            <a:noFill/>
            <a:ln w="9525">
              <a:noFill/>
              <a:miter lim="800000"/>
              <a:headEnd/>
              <a:tailEnd/>
            </a:ln>
          </p:spPr>
        </p:pic>
        <p:sp>
          <p:nvSpPr>
            <p:cNvPr id="15" name="橢圓 14"/>
            <p:cNvSpPr/>
            <p:nvPr/>
          </p:nvSpPr>
          <p:spPr>
            <a:xfrm>
              <a:off x="6804248" y="3645024"/>
              <a:ext cx="432048" cy="36004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7380312" y="3573016"/>
              <a:ext cx="432048" cy="432048"/>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Rectangle 2"/>
          <p:cNvSpPr txBox="1">
            <a:spLocks noChangeArrowheads="1"/>
          </p:cNvSpPr>
          <p:nvPr/>
        </p:nvSpPr>
        <p:spPr>
          <a:xfrm>
            <a:off x="1259632" y="1628800"/>
            <a:ext cx="6696744" cy="432048"/>
          </a:xfrm>
          <a:prstGeom prst="rect">
            <a:avLst/>
          </a:prstGeom>
        </p:spPr>
        <p:txBody>
          <a:bodyPr/>
          <a:lstStyle/>
          <a:p>
            <a:pPr>
              <a:defRPr/>
            </a:pPr>
            <a:r>
              <a:rPr lang="zh-TW" altLang="en-US" sz="2000" b="1" dirty="0" smtClean="0">
                <a:solidFill>
                  <a:srgbClr val="0033CC"/>
                </a:solidFill>
                <a:latin typeface="微軟正黑體" pitchFamily="34" charset="-120"/>
                <a:ea typeface="微軟正黑體" pitchFamily="34" charset="-120"/>
                <a:cs typeface="+mn-cs"/>
              </a:rPr>
              <a:t>載重試驗結果回歸</a:t>
            </a:r>
            <a:r>
              <a:rPr lang="zh-TW" altLang="en-US" sz="2000" b="1" dirty="0" smtClean="0">
                <a:solidFill>
                  <a:srgbClr val="0033CC"/>
                </a:solidFill>
                <a:latin typeface="微軟正黑體" pitchFamily="34" charset="-120"/>
                <a:ea typeface="微軟正黑體" pitchFamily="34" charset="-120"/>
              </a:rPr>
              <a:t>設計檢討，確認基樁設計承載符合要求</a:t>
            </a:r>
            <a:endParaRPr lang="en-US" altLang="zh-TW" sz="2000" b="1" dirty="0">
              <a:solidFill>
                <a:srgbClr val="0033CC"/>
              </a:solidFill>
              <a:latin typeface="微軟正黑體" pitchFamily="34" charset="-120"/>
              <a:ea typeface="微軟正黑體" pitchFamily="34" charset="-120"/>
            </a:endParaRPr>
          </a:p>
        </p:txBody>
      </p:sp>
      <p:sp>
        <p:nvSpPr>
          <p:cNvPr id="20" name="六角星形 19"/>
          <p:cNvSpPr/>
          <p:nvPr/>
        </p:nvSpPr>
        <p:spPr>
          <a:xfrm>
            <a:off x="4556297" y="3356992"/>
            <a:ext cx="3544095" cy="1825132"/>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lumMod val="95000"/>
                    <a:lumOff val="5000"/>
                  </a:schemeClr>
                </a:solidFill>
                <a:latin typeface="微軟正黑體" pitchFamily="34" charset="-120"/>
                <a:ea typeface="微軟正黑體" pitchFamily="34" charset="-120"/>
              </a:rPr>
              <a:t>樁載重試驗</a:t>
            </a:r>
            <a:endParaRPr lang="en-US" altLang="zh-TW" sz="2800" b="1" dirty="0" smtClean="0">
              <a:solidFill>
                <a:schemeClr val="tx1">
                  <a:lumMod val="95000"/>
                  <a:lumOff val="5000"/>
                </a:schemeClr>
              </a:solidFill>
              <a:latin typeface="微軟正黑體" pitchFamily="34" charset="-120"/>
              <a:ea typeface="微軟正黑體" pitchFamily="34" charset="-120"/>
            </a:endParaRPr>
          </a:p>
        </p:txBody>
      </p:sp>
      <p:sp>
        <p:nvSpPr>
          <p:cNvPr id="21"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7" descr="IMG_4164.JPG"/>
          <p:cNvPicPr>
            <a:picLocks noChangeAspect="1"/>
          </p:cNvPicPr>
          <p:nvPr/>
        </p:nvPicPr>
        <p:blipFill>
          <a:blip r:embed="rId2" cstate="print"/>
          <a:srcRect/>
          <a:stretch>
            <a:fillRect/>
          </a:stretch>
        </p:blipFill>
        <p:spPr bwMode="auto">
          <a:xfrm>
            <a:off x="4427984" y="4221088"/>
            <a:ext cx="3257550" cy="2443162"/>
          </a:xfrm>
          <a:prstGeom prst="rect">
            <a:avLst/>
          </a:prstGeom>
          <a:noFill/>
          <a:ln w="9525">
            <a:solidFill>
              <a:schemeClr val="tx2">
                <a:lumMod val="50000"/>
              </a:schemeClr>
            </a:solidFill>
            <a:miter lim="800000"/>
            <a:headEnd/>
            <a:tailEnd/>
          </a:ln>
        </p:spPr>
      </p:pic>
      <p:pic>
        <p:nvPicPr>
          <p:cNvPr id="5" name="圖片 9" descr="IMG_4186.JPG"/>
          <p:cNvPicPr>
            <a:picLocks noChangeAspect="1"/>
          </p:cNvPicPr>
          <p:nvPr/>
        </p:nvPicPr>
        <p:blipFill>
          <a:blip r:embed="rId3" cstate="print"/>
          <a:srcRect/>
          <a:stretch>
            <a:fillRect/>
          </a:stretch>
        </p:blipFill>
        <p:spPr bwMode="auto">
          <a:xfrm>
            <a:off x="971600" y="4203086"/>
            <a:ext cx="3185542" cy="2389156"/>
          </a:xfrm>
          <a:prstGeom prst="rect">
            <a:avLst/>
          </a:prstGeom>
          <a:noFill/>
          <a:ln w="9525">
            <a:solidFill>
              <a:schemeClr val="tx2">
                <a:lumMod val="50000"/>
              </a:schemeClr>
            </a:solidFill>
            <a:miter lim="800000"/>
            <a:headEnd/>
            <a:tailEnd/>
          </a:ln>
        </p:spPr>
      </p:pic>
      <p:sp>
        <p:nvSpPr>
          <p:cNvPr id="6"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7" name="文字方塊 6"/>
          <p:cNvSpPr txBox="1">
            <a:spLocks noChangeArrowheads="1"/>
          </p:cNvSpPr>
          <p:nvPr/>
        </p:nvSpPr>
        <p:spPr bwMode="auto">
          <a:xfrm>
            <a:off x="1259632"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基樁施工品質管理</a:t>
            </a:r>
            <a:r>
              <a:rPr lang="en-US" altLang="zh-TW"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rPr>
              <a:t>施工現場收料檢驗</a:t>
            </a:r>
            <a:endParaRPr lang="en-US" altLang="zh-TW" b="1" dirty="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8"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9" name="圖片 8" descr="IMG_4166.JPG"/>
          <p:cNvPicPr>
            <a:picLocks noChangeAspect="1"/>
          </p:cNvPicPr>
          <p:nvPr/>
        </p:nvPicPr>
        <p:blipFill>
          <a:blip r:embed="rId4" cstate="print"/>
          <a:srcRect/>
          <a:stretch>
            <a:fillRect/>
          </a:stretch>
        </p:blipFill>
        <p:spPr bwMode="auto">
          <a:xfrm>
            <a:off x="4427984" y="1700808"/>
            <a:ext cx="3257550" cy="2441575"/>
          </a:xfrm>
          <a:prstGeom prst="rect">
            <a:avLst/>
          </a:prstGeom>
          <a:noFill/>
          <a:ln w="9525">
            <a:solidFill>
              <a:schemeClr val="tx2">
                <a:lumMod val="50000"/>
              </a:schemeClr>
            </a:solidFill>
            <a:miter lim="800000"/>
            <a:headEnd/>
            <a:tailEnd/>
          </a:ln>
        </p:spPr>
      </p:pic>
      <p:sp>
        <p:nvSpPr>
          <p:cNvPr id="10" name="矩形 9"/>
          <p:cNvSpPr/>
          <p:nvPr/>
        </p:nvSpPr>
        <p:spPr>
          <a:xfrm>
            <a:off x="5940152" y="1700808"/>
            <a:ext cx="115212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1115616" y="2060848"/>
            <a:ext cx="2880320" cy="1656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000"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rPr>
              <a:t>外觀尺寸</a:t>
            </a:r>
            <a:endParaRPr lang="en-US" altLang="zh-TW" sz="2000"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endParaRPr>
          </a:p>
          <a:p>
            <a:pPr algn="ctr">
              <a:defRPr/>
            </a:pPr>
            <a:r>
              <a:rPr lang="zh-TW" altLang="en-US" sz="2000"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rPr>
              <a:t>及</a:t>
            </a:r>
            <a:endParaRPr lang="en-US" altLang="zh-TW" sz="2000"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endParaRPr>
          </a:p>
          <a:p>
            <a:pPr algn="ctr">
              <a:defRPr/>
            </a:pPr>
            <a:r>
              <a:rPr lang="zh-TW" altLang="en-US" sz="2000" b="1" dirty="0" smtClean="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rPr>
              <a:t>鋼筋探測</a:t>
            </a:r>
            <a:endParaRPr lang="en-US" altLang="zh-TW" sz="2000" b="1" dirty="0">
              <a:solidFill>
                <a:srgbClr val="0000CC"/>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2" name="矩形 11"/>
          <p:cNvSpPr/>
          <p:nvPr/>
        </p:nvSpPr>
        <p:spPr>
          <a:xfrm rot="21298474">
            <a:off x="2305487" y="4238941"/>
            <a:ext cx="589508" cy="162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321671" y="4640129"/>
            <a:ext cx="589508" cy="81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群組 29"/>
          <p:cNvGrpSpPr/>
          <p:nvPr/>
        </p:nvGrpSpPr>
        <p:grpSpPr>
          <a:xfrm>
            <a:off x="1763688" y="2780928"/>
            <a:ext cx="2531184" cy="3409359"/>
            <a:chOff x="1691680" y="2564904"/>
            <a:chExt cx="2531184" cy="3409359"/>
          </a:xfrm>
        </p:grpSpPr>
        <p:pic>
          <p:nvPicPr>
            <p:cNvPr id="173057" name="Picture 1" descr="C:\Documents and Settings\21771\My Documents\untitled.JPG"/>
            <p:cNvPicPr>
              <a:picLocks noChangeAspect="1" noChangeArrowheads="1"/>
            </p:cNvPicPr>
            <p:nvPr/>
          </p:nvPicPr>
          <p:blipFill>
            <a:blip r:embed="rId2" cstate="print"/>
            <a:srcRect/>
            <a:stretch>
              <a:fillRect/>
            </a:stretch>
          </p:blipFill>
          <p:spPr bwMode="auto">
            <a:xfrm>
              <a:off x="1691680" y="2564904"/>
              <a:ext cx="2531184" cy="3409359"/>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28" name="矩形 27"/>
            <p:cNvSpPr/>
            <p:nvPr/>
          </p:nvSpPr>
          <p:spPr>
            <a:xfrm>
              <a:off x="1835696" y="2564904"/>
              <a:ext cx="23042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3" name="群組 32"/>
          <p:cNvGrpSpPr/>
          <p:nvPr/>
        </p:nvGrpSpPr>
        <p:grpSpPr>
          <a:xfrm>
            <a:off x="3298004" y="3140967"/>
            <a:ext cx="2498132" cy="3528393"/>
            <a:chOff x="3298004" y="3140967"/>
            <a:chExt cx="2498132" cy="3528393"/>
          </a:xfrm>
        </p:grpSpPr>
        <p:pic>
          <p:nvPicPr>
            <p:cNvPr id="14" name="Picture 5"/>
            <p:cNvPicPr>
              <a:picLocks noChangeAspect="1" noChangeArrowheads="1"/>
            </p:cNvPicPr>
            <p:nvPr/>
          </p:nvPicPr>
          <p:blipFill>
            <a:blip r:embed="rId3" cstate="print"/>
            <a:srcRect/>
            <a:stretch>
              <a:fillRect/>
            </a:stretch>
          </p:blipFill>
          <p:spPr bwMode="auto">
            <a:xfrm>
              <a:off x="3298004" y="3140968"/>
              <a:ext cx="2498132" cy="3528392"/>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31" name="矩形 30"/>
            <p:cNvSpPr/>
            <p:nvPr/>
          </p:nvSpPr>
          <p:spPr>
            <a:xfrm>
              <a:off x="3347864" y="3140967"/>
              <a:ext cx="2376264" cy="24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矩形 112"/>
          <p:cNvSpPr>
            <a:spLocks noChangeArrowheads="1"/>
          </p:cNvSpPr>
          <p:nvPr/>
        </p:nvSpPr>
        <p:spPr bwMode="auto">
          <a:xfrm>
            <a:off x="4067944" y="1196752"/>
            <a:ext cx="4608512" cy="639021"/>
          </a:xfrm>
          <a:prstGeom prst="rect">
            <a:avLst/>
          </a:prstGeom>
          <a:noFill/>
          <a:ln w="9525" algn="ctr">
            <a:noFill/>
            <a:miter lim="800000"/>
            <a:headEnd/>
            <a:tailEnd/>
          </a:ln>
        </p:spPr>
        <p:txBody>
          <a:bodyPr wrap="square">
            <a:spAutoFit/>
          </a:bodyPr>
          <a:lstStyle/>
          <a:p>
            <a:pPr marL="266700" indent="-266700">
              <a:lnSpc>
                <a:spcPts val="2200"/>
              </a:lnSpc>
              <a:buClr>
                <a:srgbClr val="009900"/>
              </a:buClr>
              <a:buSzPct val="80000"/>
              <a:buFont typeface="Wingdings" pitchFamily="2" charset="2"/>
              <a:buChar char="l"/>
              <a:defRPr/>
            </a:pPr>
            <a:r>
              <a:rPr lang="zh-TW" altLang="en-US" b="1" dirty="0" smtClean="0">
                <a:solidFill>
                  <a:srgbClr val="4C216D"/>
                </a:solidFill>
                <a:latin typeface="微軟正黑體" pitchFamily="34" charset="-120"/>
                <a:ea typeface="微軟正黑體" pitchFamily="34" charset="-120"/>
                <a:sym typeface="Wingdings" pitchFamily="2" charset="2"/>
              </a:rPr>
              <a:t>制定檢驗停留點、抽驗頻率、接受基準。</a:t>
            </a:r>
            <a:endParaRPr lang="en-US" altLang="zh-TW" b="1" dirty="0" smtClean="0">
              <a:solidFill>
                <a:srgbClr val="4C216D"/>
              </a:solidFill>
              <a:latin typeface="微軟正黑體" pitchFamily="34" charset="-120"/>
              <a:ea typeface="微軟正黑體" pitchFamily="34" charset="-120"/>
              <a:sym typeface="Wingdings" pitchFamily="2" charset="2"/>
            </a:endParaRPr>
          </a:p>
          <a:p>
            <a:pPr marL="266700" indent="-266700">
              <a:lnSpc>
                <a:spcPts val="2200"/>
              </a:lnSpc>
              <a:buClr>
                <a:srgbClr val="009900"/>
              </a:buClr>
              <a:buSzPct val="80000"/>
              <a:buFont typeface="Wingdings" pitchFamily="2" charset="2"/>
              <a:buChar char="l"/>
              <a:defRPr/>
            </a:pPr>
            <a:r>
              <a:rPr lang="zh-TW" altLang="en-US" b="1" dirty="0" smtClean="0">
                <a:solidFill>
                  <a:srgbClr val="4C216D"/>
                </a:solidFill>
                <a:latin typeface="微軟正黑體" pitchFamily="34" charset="-120"/>
                <a:ea typeface="微軟正黑體" pitchFamily="34" charset="-120"/>
                <a:sym typeface="Wingdings" pitchFamily="2" charset="2"/>
              </a:rPr>
              <a:t>依據抽樣比例執行破壞檢測基樁。</a:t>
            </a:r>
          </a:p>
        </p:txBody>
      </p:sp>
      <p:sp>
        <p:nvSpPr>
          <p:cNvPr id="36" name="Rectangle 2"/>
          <p:cNvSpPr txBox="1">
            <a:spLocks noChangeArrowheads="1"/>
          </p:cNvSpPr>
          <p:nvPr/>
        </p:nvSpPr>
        <p:spPr bwMode="auto">
          <a:xfrm>
            <a:off x="1331640" y="1556792"/>
            <a:ext cx="2940847" cy="34418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r>
              <a:rPr kumimoji="0" lang="zh-TW" altLang="zh-TW" b="1" dirty="0" smtClean="0">
                <a:latin typeface="微軟正黑體" pitchFamily="34" charset="-120"/>
                <a:ea typeface="微軟正黑體" pitchFamily="34" charset="-120"/>
                <a:cs typeface="+mj-cs"/>
              </a:rPr>
              <a:t>植入式基樁施工抽驗</a:t>
            </a:r>
            <a:endParaRPr kumimoji="0" lang="zh-TW" altLang="en-US"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endParaRPr>
          </a:p>
        </p:txBody>
      </p:sp>
      <p:sp>
        <p:nvSpPr>
          <p:cNvPr id="23"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4" name="文字方塊 23"/>
          <p:cNvSpPr txBox="1">
            <a:spLocks noChangeArrowheads="1"/>
          </p:cNvSpPr>
          <p:nvPr/>
        </p:nvSpPr>
        <p:spPr bwMode="auto">
          <a:xfrm>
            <a:off x="1259632" y="1196752"/>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基樁施工品質管理</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grpSp>
        <p:nvGrpSpPr>
          <p:cNvPr id="27" name="群組 26"/>
          <p:cNvGrpSpPr/>
          <p:nvPr/>
        </p:nvGrpSpPr>
        <p:grpSpPr>
          <a:xfrm>
            <a:off x="323528" y="2276872"/>
            <a:ext cx="2520280" cy="3474025"/>
            <a:chOff x="179512" y="2060848"/>
            <a:chExt cx="2520280" cy="3474025"/>
          </a:xfrm>
        </p:grpSpPr>
        <p:pic>
          <p:nvPicPr>
            <p:cNvPr id="32" name="Picture 2" descr="C:\Documents and Settings\21771\My Documents\untitled.JPG"/>
            <p:cNvPicPr>
              <a:picLocks noChangeAspect="1" noChangeArrowheads="1"/>
            </p:cNvPicPr>
            <p:nvPr/>
          </p:nvPicPr>
          <p:blipFill>
            <a:blip r:embed="rId4" cstate="print"/>
            <a:srcRect/>
            <a:stretch>
              <a:fillRect/>
            </a:stretch>
          </p:blipFill>
          <p:spPr bwMode="auto">
            <a:xfrm>
              <a:off x="179512" y="2060848"/>
              <a:ext cx="2520280" cy="3474025"/>
            </a:xfrm>
            <a:prstGeom prst="rect">
              <a:avLst/>
            </a:prstGeom>
            <a:noFill/>
            <a:ln w="12700">
              <a:solidFill>
                <a:schemeClr val="tx1"/>
              </a:solidFill>
            </a:ln>
            <a:effectLst>
              <a:outerShdw blurRad="50800" dist="76200" dir="18900000" algn="bl" rotWithShape="0">
                <a:prstClr val="black">
                  <a:alpha val="40000"/>
                </a:prstClr>
              </a:outerShdw>
            </a:effectLst>
          </p:spPr>
        </p:pic>
        <p:sp>
          <p:nvSpPr>
            <p:cNvPr id="26" name="矩形 25"/>
            <p:cNvSpPr/>
            <p:nvPr/>
          </p:nvSpPr>
          <p:spPr>
            <a:xfrm>
              <a:off x="251520" y="2060848"/>
              <a:ext cx="2376264" cy="237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AutoShape 12"/>
          <p:cNvSpPr>
            <a:spLocks noChangeArrowheads="1"/>
          </p:cNvSpPr>
          <p:nvPr/>
        </p:nvSpPr>
        <p:spPr bwMode="auto">
          <a:xfrm>
            <a:off x="539552" y="5805264"/>
            <a:ext cx="2520280" cy="720080"/>
          </a:xfrm>
          <a:prstGeom prst="wedgeEllipseCallout">
            <a:avLst>
              <a:gd name="adj1" fmla="val 47355"/>
              <a:gd name="adj2" fmla="val -108381"/>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eaLnBrk="0" hangingPunct="0"/>
            <a:r>
              <a:rPr kumimoji="1" lang="zh-TW" altLang="en-US" sz="1400" b="1" dirty="0" smtClean="0">
                <a:solidFill>
                  <a:schemeClr val="tx1"/>
                </a:solidFill>
                <a:latin typeface="微軟正黑體" pitchFamily="34" charset="-120"/>
                <a:ea typeface="微軟正黑體" pitchFamily="34" charset="-120"/>
                <a:sym typeface="Wingdings" pitchFamily="2" charset="2"/>
              </a:rPr>
              <a:t>   樁蕊數量</a:t>
            </a:r>
            <a:r>
              <a:rPr kumimoji="1" lang="en-US" altLang="zh-TW" sz="1400" b="1" dirty="0" smtClean="0">
                <a:solidFill>
                  <a:schemeClr val="tx1"/>
                </a:solidFill>
                <a:latin typeface="微軟正黑體" pitchFamily="34" charset="-120"/>
                <a:ea typeface="微軟正黑體" pitchFamily="34" charset="-120"/>
                <a:sym typeface="Wingdings" pitchFamily="2" charset="2"/>
              </a:rPr>
              <a:t>/</a:t>
            </a:r>
            <a:r>
              <a:rPr kumimoji="1" lang="zh-TW" altLang="en-US" sz="1400" b="1" dirty="0" smtClean="0">
                <a:solidFill>
                  <a:schemeClr val="tx1"/>
                </a:solidFill>
                <a:latin typeface="微軟正黑體" pitchFamily="34" charset="-120"/>
                <a:ea typeface="微軟正黑體" pitchFamily="34" charset="-120"/>
                <a:sym typeface="Wingdings" pitchFamily="2" charset="2"/>
              </a:rPr>
              <a:t>間距</a:t>
            </a:r>
            <a:r>
              <a:rPr kumimoji="1" lang="en-US" altLang="zh-TW" sz="1400" b="1" dirty="0" smtClean="0">
                <a:solidFill>
                  <a:schemeClr val="tx1"/>
                </a:solidFill>
                <a:latin typeface="微軟正黑體" pitchFamily="34" charset="-120"/>
                <a:ea typeface="微軟正黑體" pitchFamily="34" charset="-120"/>
                <a:sym typeface="Wingdings" pitchFamily="2" charset="2"/>
              </a:rPr>
              <a:t>/</a:t>
            </a:r>
            <a:r>
              <a:rPr kumimoji="1" lang="zh-TW" altLang="en-US" sz="1400" b="1" dirty="0" smtClean="0">
                <a:solidFill>
                  <a:schemeClr val="tx1"/>
                </a:solidFill>
                <a:latin typeface="微軟正黑體" pitchFamily="34" charset="-120"/>
                <a:ea typeface="微軟正黑體" pitchFamily="34" charset="-120"/>
                <a:sym typeface="Wingdings" pitchFamily="2" charset="2"/>
              </a:rPr>
              <a:t>深度</a:t>
            </a:r>
            <a:r>
              <a:rPr kumimoji="1" lang="en-US" altLang="zh-TW" sz="1400" b="1" dirty="0" smtClean="0">
                <a:solidFill>
                  <a:schemeClr val="tx1"/>
                </a:solidFill>
                <a:latin typeface="微軟正黑體" pitchFamily="34" charset="-120"/>
                <a:ea typeface="微軟正黑體" pitchFamily="34" charset="-120"/>
                <a:sym typeface="Wingdings" pitchFamily="2" charset="2"/>
              </a:rPr>
              <a:t>/</a:t>
            </a:r>
            <a:r>
              <a:rPr kumimoji="1" lang="zh-TW" altLang="en-US" sz="1400" b="1" dirty="0" smtClean="0">
                <a:solidFill>
                  <a:schemeClr val="tx1"/>
                </a:solidFill>
                <a:latin typeface="微軟正黑體" pitchFamily="34" charset="-120"/>
                <a:ea typeface="微軟正黑體" pitchFamily="34" charset="-120"/>
                <a:sym typeface="Wingdings" pitchFamily="2" charset="2"/>
              </a:rPr>
              <a:t>潔淨度</a:t>
            </a:r>
            <a:r>
              <a:rPr kumimoji="1" lang="en-US" altLang="zh-TW" sz="1400" b="1" dirty="0" smtClean="0">
                <a:solidFill>
                  <a:schemeClr val="tx1"/>
                </a:solidFill>
                <a:latin typeface="微軟正黑體" pitchFamily="34" charset="-120"/>
                <a:ea typeface="微軟正黑體" pitchFamily="34" charset="-120"/>
                <a:sym typeface="Wingdings" pitchFamily="2" charset="2"/>
              </a:rPr>
              <a:t>/</a:t>
            </a:r>
            <a:r>
              <a:rPr kumimoji="1" lang="zh-TW" altLang="en-US" sz="1400" b="1" dirty="0" smtClean="0">
                <a:solidFill>
                  <a:schemeClr val="tx1"/>
                </a:solidFill>
                <a:latin typeface="微軟正黑體" pitchFamily="34" charset="-120"/>
                <a:ea typeface="微軟正黑體" pitchFamily="34" charset="-120"/>
                <a:sym typeface="Wingdings" pitchFamily="2" charset="2"/>
              </a:rPr>
              <a:t>長度檢測</a:t>
            </a:r>
            <a:endParaRPr kumimoji="1" lang="zh-TW" altLang="en-US" sz="1400" b="1" dirty="0">
              <a:solidFill>
                <a:schemeClr val="tx1"/>
              </a:solidFill>
              <a:latin typeface="微軟正黑體" pitchFamily="34" charset="-120"/>
              <a:ea typeface="微軟正黑體" pitchFamily="34" charset="-120"/>
              <a:sym typeface="Wingdings" pitchFamily="2" charset="2"/>
            </a:endParaRPr>
          </a:p>
        </p:txBody>
      </p:sp>
      <p:sp>
        <p:nvSpPr>
          <p:cNvPr id="35"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40" name="Picture 52" descr="DSCF1622P02"/>
          <p:cNvPicPr>
            <a:picLocks noChangeAspect="1" noChangeArrowheads="1"/>
          </p:cNvPicPr>
          <p:nvPr/>
        </p:nvPicPr>
        <p:blipFill>
          <a:blip r:embed="rId5" cstate="print"/>
          <a:srcRect/>
          <a:stretch>
            <a:fillRect/>
          </a:stretch>
        </p:blipFill>
        <p:spPr bwMode="auto">
          <a:xfrm>
            <a:off x="6012160" y="2636912"/>
            <a:ext cx="2808312" cy="2106750"/>
          </a:xfrm>
          <a:prstGeom prst="rect">
            <a:avLst/>
          </a:prstGeom>
          <a:noFill/>
          <a:ln w="9525">
            <a:noFill/>
            <a:miter lim="800000"/>
            <a:headEnd/>
            <a:tailEnd/>
          </a:ln>
        </p:spPr>
      </p:pic>
      <p:sp>
        <p:nvSpPr>
          <p:cNvPr id="3" name="矩形 2"/>
          <p:cNvSpPr/>
          <p:nvPr/>
        </p:nvSpPr>
        <p:spPr>
          <a:xfrm>
            <a:off x="4932040" y="5750897"/>
            <a:ext cx="432048" cy="173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27984" y="4783779"/>
            <a:ext cx="252028" cy="121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rot="21108032">
            <a:off x="5169241" y="4605824"/>
            <a:ext cx="252028" cy="121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1764735" y="2924945"/>
            <a:ext cx="327589" cy="5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4996588" y="3429000"/>
            <a:ext cx="511515" cy="261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AutoShape 12"/>
          <p:cNvSpPr>
            <a:spLocks noChangeArrowheads="1"/>
          </p:cNvSpPr>
          <p:nvPr/>
        </p:nvSpPr>
        <p:spPr bwMode="auto">
          <a:xfrm>
            <a:off x="3563888" y="1844824"/>
            <a:ext cx="2592288" cy="792088"/>
          </a:xfrm>
          <a:prstGeom prst="wedgeEllipseCallout">
            <a:avLst>
              <a:gd name="adj1" fmla="val 6452"/>
              <a:gd name="adj2" fmla="val 161001"/>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r>
              <a:rPr kumimoji="1" lang="zh-TW" altLang="en-US" sz="1400" b="1" dirty="0" smtClean="0">
                <a:solidFill>
                  <a:schemeClr val="tx1"/>
                </a:solidFill>
                <a:latin typeface="微軟正黑體" pitchFamily="34" charset="-120"/>
                <a:ea typeface="微軟正黑體" pitchFamily="34" charset="-120"/>
              </a:rPr>
              <a:t>看板註記檢驗項目日期、會驗人員姓名</a:t>
            </a:r>
            <a:endParaRPr kumimoji="1" lang="zh-TW" altLang="en-US" sz="1400" b="1" dirty="0">
              <a:solidFill>
                <a:schemeClr val="tx1"/>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lang="zh-TW" altLang="en-US" sz="28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植入式基樁</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3" name="文字方塊 12"/>
          <p:cNvSpPr txBox="1">
            <a:spLocks noChangeArrowheads="1"/>
          </p:cNvSpPr>
          <p:nvPr/>
        </p:nvSpPr>
        <p:spPr bwMode="auto">
          <a:xfrm>
            <a:off x="1259632" y="1124744"/>
            <a:ext cx="6552728" cy="461665"/>
          </a:xfrm>
          <a:prstGeom prst="rect">
            <a:avLst/>
          </a:prstGeom>
          <a:noFill/>
          <a:ln w="9525">
            <a:noFill/>
            <a:miter lim="800000"/>
            <a:headEnd/>
            <a:tailEnd/>
          </a:ln>
        </p:spPr>
        <p:txBody>
          <a:bodyPr wrap="square">
            <a:spAutoFit/>
          </a:bodyPr>
          <a:lstStyle/>
          <a:p>
            <a:pPr>
              <a:defRPr/>
            </a:pPr>
            <a:r>
              <a:rPr lang="zh-TW" altLang="en-US" sz="2400" b="1"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基樁施工品質管理</a:t>
            </a:r>
            <a:endParaRPr lang="en-US" altLang="zh-TW" sz="2400" b="1"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4"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17" name="群組 16"/>
          <p:cNvGrpSpPr/>
          <p:nvPr/>
        </p:nvGrpSpPr>
        <p:grpSpPr>
          <a:xfrm>
            <a:off x="4834880" y="4299193"/>
            <a:ext cx="2916237" cy="2442175"/>
            <a:chOff x="4834880" y="4299193"/>
            <a:chExt cx="2916237" cy="2442175"/>
          </a:xfrm>
        </p:grpSpPr>
        <p:pic>
          <p:nvPicPr>
            <p:cNvPr id="4" name="內容版面配置區 24" descr="DSCN8593.jpg"/>
            <p:cNvPicPr>
              <a:picLocks noChangeAspect="1"/>
            </p:cNvPicPr>
            <p:nvPr/>
          </p:nvPicPr>
          <p:blipFill>
            <a:blip r:embed="rId2" cstate="print"/>
            <a:srcRect/>
            <a:stretch>
              <a:fillRect/>
            </a:stretch>
          </p:blipFill>
          <p:spPr bwMode="auto">
            <a:xfrm>
              <a:off x="4834880" y="4299193"/>
              <a:ext cx="2916237" cy="2187575"/>
            </a:xfrm>
            <a:prstGeom prst="rect">
              <a:avLst/>
            </a:prstGeom>
            <a:noFill/>
            <a:ln w="38100">
              <a:solidFill>
                <a:srgbClr val="008080"/>
              </a:solidFill>
              <a:miter lim="800000"/>
              <a:headEnd/>
              <a:tailEnd/>
            </a:ln>
          </p:spPr>
        </p:pic>
        <p:sp>
          <p:nvSpPr>
            <p:cNvPr id="5" name="Text Box 8"/>
            <p:cNvSpPr txBox="1">
              <a:spLocks noChangeArrowheads="1"/>
            </p:cNvSpPr>
            <p:nvPr/>
          </p:nvSpPr>
          <p:spPr bwMode="auto">
            <a:xfrm>
              <a:off x="4860032" y="6402814"/>
              <a:ext cx="2880320" cy="3385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a:solidFill>
                    <a:schemeClr val="bg2">
                      <a:lumMod val="50000"/>
                    </a:schemeClr>
                  </a:solidFill>
                  <a:latin typeface="微軟正黑體" pitchFamily="34" charset="-120"/>
                  <a:ea typeface="微軟正黑體" pitchFamily="34" charset="-120"/>
                  <a:sym typeface="Wingdings" pitchFamily="2" charset="2"/>
                </a:rPr>
                <a:t>樁頭高程檢驗</a:t>
              </a:r>
            </a:p>
          </p:txBody>
        </p:sp>
        <p:sp>
          <p:nvSpPr>
            <p:cNvPr id="15" name="矩形 14"/>
            <p:cNvSpPr/>
            <p:nvPr/>
          </p:nvSpPr>
          <p:spPr>
            <a:xfrm>
              <a:off x="6300192" y="5517232"/>
              <a:ext cx="9361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4788024" y="1556792"/>
            <a:ext cx="2914650" cy="2520280"/>
            <a:chOff x="4788024" y="1556792"/>
            <a:chExt cx="2914650" cy="2520280"/>
          </a:xfrm>
        </p:grpSpPr>
        <p:pic>
          <p:nvPicPr>
            <p:cNvPr id="7" name="內容版面配置區 22" descr="DSCN8585.jpg"/>
            <p:cNvPicPr>
              <a:picLocks noChangeAspect="1"/>
            </p:cNvPicPr>
            <p:nvPr/>
          </p:nvPicPr>
          <p:blipFill>
            <a:blip r:embed="rId3" cstate="print"/>
            <a:srcRect/>
            <a:stretch>
              <a:fillRect/>
            </a:stretch>
          </p:blipFill>
          <p:spPr bwMode="auto">
            <a:xfrm>
              <a:off x="4788024" y="1556792"/>
              <a:ext cx="2914650" cy="2185988"/>
            </a:xfrm>
            <a:prstGeom prst="rect">
              <a:avLst/>
            </a:prstGeom>
            <a:noFill/>
            <a:ln w="38100">
              <a:solidFill>
                <a:srgbClr val="008080"/>
              </a:solidFill>
              <a:miter lim="800000"/>
              <a:headEnd/>
              <a:tailEnd/>
            </a:ln>
          </p:spPr>
        </p:pic>
        <p:sp>
          <p:nvSpPr>
            <p:cNvPr id="6" name="Text Box 10"/>
            <p:cNvSpPr txBox="1">
              <a:spLocks noChangeArrowheads="1"/>
            </p:cNvSpPr>
            <p:nvPr/>
          </p:nvSpPr>
          <p:spPr bwMode="auto">
            <a:xfrm>
              <a:off x="4860032" y="3738518"/>
              <a:ext cx="2808312" cy="3385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a:solidFill>
                    <a:schemeClr val="tx1">
                      <a:lumMod val="95000"/>
                      <a:lumOff val="5000"/>
                    </a:schemeClr>
                  </a:solidFill>
                  <a:latin typeface="微軟正黑體" pitchFamily="34" charset="-120"/>
                  <a:ea typeface="微軟正黑體" pitchFamily="34" charset="-120"/>
                  <a:sym typeface="Wingdings" pitchFamily="2" charset="2"/>
                </a:rPr>
                <a:t>接樁銲道查驗</a:t>
              </a:r>
            </a:p>
          </p:txBody>
        </p:sp>
        <p:sp>
          <p:nvSpPr>
            <p:cNvPr id="16" name="矩形 15"/>
            <p:cNvSpPr/>
            <p:nvPr/>
          </p:nvSpPr>
          <p:spPr>
            <a:xfrm rot="378409">
              <a:off x="5236797" y="2475170"/>
              <a:ext cx="100811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p:cNvGrpSpPr/>
          <p:nvPr/>
        </p:nvGrpSpPr>
        <p:grpSpPr>
          <a:xfrm>
            <a:off x="1259632" y="4227185"/>
            <a:ext cx="2952328" cy="2514183"/>
            <a:chOff x="1259632" y="4227185"/>
            <a:chExt cx="2952328" cy="2514183"/>
          </a:xfrm>
        </p:grpSpPr>
        <p:pic>
          <p:nvPicPr>
            <p:cNvPr id="9" name="Picture 18" descr="DSCN2004"/>
            <p:cNvPicPr>
              <a:picLocks noChangeAspect="1" noChangeArrowheads="1"/>
            </p:cNvPicPr>
            <p:nvPr/>
          </p:nvPicPr>
          <p:blipFill>
            <a:blip r:embed="rId4" cstate="print"/>
            <a:srcRect/>
            <a:stretch>
              <a:fillRect/>
            </a:stretch>
          </p:blipFill>
          <p:spPr bwMode="auto">
            <a:xfrm>
              <a:off x="1259632" y="4227185"/>
              <a:ext cx="2952328" cy="2214621"/>
            </a:xfrm>
            <a:prstGeom prst="rect">
              <a:avLst/>
            </a:prstGeom>
            <a:noFill/>
            <a:ln w="38100">
              <a:solidFill>
                <a:srgbClr val="008080"/>
              </a:solidFill>
              <a:miter lim="800000"/>
              <a:headEnd/>
              <a:tailEnd/>
            </a:ln>
          </p:spPr>
        </p:pic>
        <p:sp>
          <p:nvSpPr>
            <p:cNvPr id="11" name="Text Box 10"/>
            <p:cNvSpPr txBox="1">
              <a:spLocks noChangeArrowheads="1"/>
            </p:cNvSpPr>
            <p:nvPr/>
          </p:nvSpPr>
          <p:spPr bwMode="auto">
            <a:xfrm flipH="1">
              <a:off x="1331640" y="6402814"/>
              <a:ext cx="2880320" cy="3385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a:solidFill>
                    <a:schemeClr val="bg2">
                      <a:lumMod val="50000"/>
                    </a:schemeClr>
                  </a:solidFill>
                  <a:latin typeface="微軟正黑體" pitchFamily="34" charset="-120"/>
                  <a:ea typeface="微軟正黑體" pitchFamily="34" charset="-120"/>
                  <a:sym typeface="Wingdings" pitchFamily="2" charset="2"/>
                </a:rPr>
                <a:t>樁頭鋼筋籠檢查</a:t>
              </a:r>
            </a:p>
          </p:txBody>
        </p:sp>
        <p:sp>
          <p:nvSpPr>
            <p:cNvPr id="19" name="矩形 18"/>
            <p:cNvSpPr/>
            <p:nvPr/>
          </p:nvSpPr>
          <p:spPr>
            <a:xfrm rot="19747424">
              <a:off x="1445984" y="5024789"/>
              <a:ext cx="877664" cy="153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a:off x="1259632" y="1588637"/>
            <a:ext cx="2952328" cy="2488435"/>
            <a:chOff x="1259632" y="1588637"/>
            <a:chExt cx="2952328" cy="2488435"/>
          </a:xfrm>
        </p:grpSpPr>
        <p:pic>
          <p:nvPicPr>
            <p:cNvPr id="8" name="Picture 16" descr="DSCN1998"/>
            <p:cNvPicPr>
              <a:picLocks noChangeAspect="1" noChangeArrowheads="1"/>
            </p:cNvPicPr>
            <p:nvPr/>
          </p:nvPicPr>
          <p:blipFill>
            <a:blip r:embed="rId5" cstate="print"/>
            <a:srcRect/>
            <a:stretch>
              <a:fillRect/>
            </a:stretch>
          </p:blipFill>
          <p:spPr bwMode="auto">
            <a:xfrm>
              <a:off x="1259632" y="1588637"/>
              <a:ext cx="2952328" cy="2214621"/>
            </a:xfrm>
            <a:prstGeom prst="rect">
              <a:avLst/>
            </a:prstGeom>
            <a:noFill/>
            <a:ln w="38100">
              <a:solidFill>
                <a:srgbClr val="008080"/>
              </a:solidFill>
              <a:miter lim="800000"/>
              <a:headEnd/>
              <a:tailEnd/>
            </a:ln>
          </p:spPr>
        </p:pic>
        <p:sp>
          <p:nvSpPr>
            <p:cNvPr id="10" name="Text Box 10"/>
            <p:cNvSpPr txBox="1">
              <a:spLocks noChangeArrowheads="1"/>
            </p:cNvSpPr>
            <p:nvPr/>
          </p:nvSpPr>
          <p:spPr bwMode="auto">
            <a:xfrm>
              <a:off x="1331640" y="3738518"/>
              <a:ext cx="2880320" cy="3385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a:solidFill>
                    <a:schemeClr val="bg2">
                      <a:lumMod val="50000"/>
                    </a:schemeClr>
                  </a:solidFill>
                  <a:latin typeface="微軟正黑體" pitchFamily="34" charset="-120"/>
                  <a:ea typeface="微軟正黑體" pitchFamily="34" charset="-120"/>
                  <a:sym typeface="Wingdings" pitchFamily="2" charset="2"/>
                </a:rPr>
                <a:t>樁心座標、高程檢查</a:t>
              </a:r>
              <a:endParaRPr lang="en-US" altLang="zh-TW" sz="1600" b="1" dirty="0">
                <a:solidFill>
                  <a:schemeClr val="bg2">
                    <a:lumMod val="50000"/>
                  </a:schemeClr>
                </a:solidFill>
                <a:latin typeface="微軟正黑體" pitchFamily="34" charset="-120"/>
                <a:ea typeface="微軟正黑體" pitchFamily="34" charset="-120"/>
                <a:sym typeface="Wingdings" pitchFamily="2" charset="2"/>
              </a:endParaRPr>
            </a:p>
          </p:txBody>
        </p:sp>
        <p:sp>
          <p:nvSpPr>
            <p:cNvPr id="20" name="矩形 19"/>
            <p:cNvSpPr/>
            <p:nvPr/>
          </p:nvSpPr>
          <p:spPr>
            <a:xfrm>
              <a:off x="2915816" y="2348880"/>
              <a:ext cx="100811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331640" y="1844824"/>
            <a:ext cx="6984776" cy="3862596"/>
          </a:xfrm>
          <a:prstGeom prst="rect">
            <a:avLst/>
          </a:prstGeom>
          <a:noFill/>
        </p:spPr>
        <p:txBody>
          <a:bodyPr wrap="square" rtlCol="0">
            <a:spAutoFit/>
          </a:bodyPr>
          <a:lstStyle/>
          <a:p>
            <a:r>
              <a:rPr lang="zh-TW" altLang="en-US" sz="2000" b="1" dirty="0" smtClean="0">
                <a:latin typeface="微軟正黑體" pitchFamily="34" charset="-120"/>
                <a:ea typeface="微軟正黑體" pitchFamily="34" charset="-120"/>
              </a:rPr>
              <a:t>內政部營建署「結構混凝土施工規範」</a:t>
            </a:r>
            <a:r>
              <a:rPr lang="en-US" altLang="zh-TW" sz="2000" b="1" dirty="0" smtClean="0">
                <a:latin typeface="微軟正黑體" pitchFamily="34" charset="-120"/>
                <a:ea typeface="微軟正黑體" pitchFamily="34" charset="-120"/>
              </a:rPr>
              <a:t>(2011 07 04)</a:t>
            </a:r>
          </a:p>
          <a:p>
            <a:pPr lvl="1" indent="-274638">
              <a:spcBef>
                <a:spcPts val="600"/>
              </a:spcBef>
            </a:pPr>
            <a:r>
              <a:rPr lang="en-US" altLang="zh-TW" dirty="0" smtClean="0">
                <a:solidFill>
                  <a:srgbClr val="0033CC"/>
                </a:solidFill>
                <a:latin typeface="微軟正黑體" pitchFamily="34" charset="-120"/>
                <a:ea typeface="微軟正黑體" pitchFamily="34" charset="-120"/>
              </a:rPr>
              <a:t>(</a:t>
            </a:r>
            <a:r>
              <a:rPr lang="en-US" altLang="zh-TW" sz="2000" dirty="0" smtClean="0">
                <a:solidFill>
                  <a:srgbClr val="0033CC"/>
                </a:solidFill>
                <a:latin typeface="微軟正黑體" pitchFamily="34" charset="-120"/>
                <a:ea typeface="微軟正黑體" pitchFamily="34" charset="-120"/>
              </a:rPr>
              <a:t>1) </a:t>
            </a:r>
            <a:r>
              <a:rPr lang="zh-TW" altLang="en-US" sz="2000" dirty="0" smtClean="0">
                <a:solidFill>
                  <a:srgbClr val="0033CC"/>
                </a:solidFill>
                <a:latin typeface="微軟正黑體" pitchFamily="34" charset="-120"/>
                <a:ea typeface="微軟正黑體" pitchFamily="34" charset="-120"/>
              </a:rPr>
              <a:t>結構物各</a:t>
            </a:r>
            <a:r>
              <a:rPr lang="zh-TW" altLang="en-US" sz="2000" b="1" dirty="0" smtClean="0">
                <a:solidFill>
                  <a:srgbClr val="0033CC"/>
                </a:solidFill>
                <a:latin typeface="微軟正黑體" pitchFamily="34" charset="-120"/>
                <a:ea typeface="微軟正黑體" pitchFamily="34" charset="-120"/>
              </a:rPr>
              <a:t>構件之位置及尺寸</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(2) </a:t>
            </a:r>
            <a:r>
              <a:rPr lang="zh-TW" altLang="en-US" sz="2000" dirty="0" smtClean="0">
                <a:solidFill>
                  <a:srgbClr val="0033CC"/>
                </a:solidFill>
                <a:latin typeface="微軟正黑體" pitchFamily="34" charset="-120"/>
                <a:ea typeface="微軟正黑體" pitchFamily="34" charset="-120"/>
              </a:rPr>
              <a:t>模板及支撐之</a:t>
            </a:r>
            <a:r>
              <a:rPr lang="zh-TW" altLang="en-US" sz="2000" b="1" dirty="0" smtClean="0">
                <a:solidFill>
                  <a:srgbClr val="0033CC"/>
                </a:solidFill>
                <a:latin typeface="微軟正黑體" pitchFamily="34" charset="-120"/>
                <a:ea typeface="微軟正黑體" pitchFamily="34" charset="-120"/>
              </a:rPr>
              <a:t>品質、安裝及拆除</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(3) </a:t>
            </a:r>
            <a:r>
              <a:rPr lang="zh-TW" altLang="en-US" sz="2000" dirty="0" smtClean="0">
                <a:solidFill>
                  <a:srgbClr val="0033CC"/>
                </a:solidFill>
                <a:latin typeface="微軟正黑體" pitchFamily="34" charset="-120"/>
                <a:ea typeface="微軟正黑體" pitchFamily="34" charset="-120"/>
              </a:rPr>
              <a:t>鋼筋之</a:t>
            </a:r>
            <a:r>
              <a:rPr lang="zh-TW" altLang="en-US" sz="2000" b="1" dirty="0" smtClean="0">
                <a:solidFill>
                  <a:srgbClr val="0033CC"/>
                </a:solidFill>
                <a:latin typeface="微軟正黑體" pitchFamily="34" charset="-120"/>
                <a:ea typeface="微軟正黑體" pitchFamily="34" charset="-120"/>
              </a:rPr>
              <a:t>品質、加工、續接及排置</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(4) </a:t>
            </a:r>
            <a:r>
              <a:rPr lang="zh-TW" altLang="en-US" sz="2000" dirty="0" smtClean="0">
                <a:solidFill>
                  <a:srgbClr val="0033CC"/>
                </a:solidFill>
                <a:latin typeface="微軟正黑體" pitchFamily="34" charset="-120"/>
                <a:ea typeface="微軟正黑體" pitchFamily="34" charset="-120"/>
              </a:rPr>
              <a:t>混凝土</a:t>
            </a:r>
            <a:r>
              <a:rPr lang="en-US" altLang="zh-TW" sz="2000" dirty="0" smtClean="0">
                <a:solidFill>
                  <a:srgbClr val="0033CC"/>
                </a:solidFill>
                <a:latin typeface="微軟正黑體" pitchFamily="34" charset="-120"/>
                <a:ea typeface="微軟正黑體" pitchFamily="34" charset="-120"/>
              </a:rPr>
              <a:t>(</a:t>
            </a:r>
            <a:r>
              <a:rPr lang="zh-TW" altLang="en-US" sz="2000" dirty="0" smtClean="0">
                <a:solidFill>
                  <a:srgbClr val="0033CC"/>
                </a:solidFill>
                <a:latin typeface="微軟正黑體" pitchFamily="34" charset="-120"/>
                <a:ea typeface="微軟正黑體" pitchFamily="34" charset="-120"/>
              </a:rPr>
              <a:t>含材料</a:t>
            </a:r>
            <a:r>
              <a:rPr lang="en-US" altLang="zh-TW" sz="2000" dirty="0" smtClean="0">
                <a:solidFill>
                  <a:srgbClr val="0033CC"/>
                </a:solidFill>
                <a:latin typeface="微軟正黑體" pitchFamily="34" charset="-120"/>
                <a:ea typeface="微軟正黑體" pitchFamily="34" charset="-120"/>
              </a:rPr>
              <a:t>)</a:t>
            </a:r>
            <a:r>
              <a:rPr lang="zh-TW" altLang="en-US" sz="2000" dirty="0" smtClean="0">
                <a:solidFill>
                  <a:srgbClr val="0033CC"/>
                </a:solidFill>
                <a:latin typeface="微軟正黑體" pitchFamily="34" charset="-120"/>
                <a:ea typeface="微軟正黑體" pitchFamily="34" charset="-120"/>
              </a:rPr>
              <a:t>之</a:t>
            </a:r>
            <a:r>
              <a:rPr lang="zh-TW" altLang="en-US" sz="2000" b="1" dirty="0" smtClean="0">
                <a:solidFill>
                  <a:srgbClr val="0033CC"/>
                </a:solidFill>
                <a:latin typeface="微軟正黑體" pitchFamily="34" charset="-120"/>
                <a:ea typeface="微軟正黑體" pitchFamily="34" charset="-120"/>
              </a:rPr>
              <a:t>配比及品質</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(5) </a:t>
            </a:r>
            <a:r>
              <a:rPr lang="zh-TW" altLang="en-US" sz="2000" dirty="0" smtClean="0">
                <a:solidFill>
                  <a:srgbClr val="0033CC"/>
                </a:solidFill>
                <a:latin typeface="微軟正黑體" pitchFamily="34" charset="-120"/>
                <a:ea typeface="微軟正黑體" pitchFamily="34" charset="-120"/>
              </a:rPr>
              <a:t>混凝土之</a:t>
            </a:r>
            <a:r>
              <a:rPr lang="zh-TW" altLang="en-US" sz="2000" b="1" dirty="0" smtClean="0">
                <a:solidFill>
                  <a:srgbClr val="0033CC"/>
                </a:solidFill>
                <a:latin typeface="微軟正黑體" pitchFamily="34" charset="-120"/>
                <a:ea typeface="微軟正黑體" pitchFamily="34" charset="-120"/>
              </a:rPr>
              <a:t>拌和、輸送、澆置及養護</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(6) </a:t>
            </a:r>
            <a:r>
              <a:rPr lang="zh-TW" altLang="en-US" sz="2000" dirty="0" smtClean="0">
                <a:solidFill>
                  <a:srgbClr val="0033CC"/>
                </a:solidFill>
                <a:latin typeface="微軟正黑體" pitchFamily="34" charset="-120"/>
                <a:ea typeface="微軟正黑體" pitchFamily="34" charset="-120"/>
              </a:rPr>
              <a:t>預力鋼腱之</a:t>
            </a:r>
            <a:r>
              <a:rPr lang="zh-TW" altLang="en-US" sz="2000" b="1" dirty="0" smtClean="0">
                <a:solidFill>
                  <a:srgbClr val="0033CC"/>
                </a:solidFill>
                <a:latin typeface="微軟正黑體" pitchFamily="34" charset="-120"/>
                <a:ea typeface="微軟正黑體" pitchFamily="34" charset="-120"/>
              </a:rPr>
              <a:t>材料品質、安裝及預力</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(7) </a:t>
            </a:r>
            <a:r>
              <a:rPr lang="zh-TW" altLang="en-US" sz="2000" dirty="0" smtClean="0">
                <a:solidFill>
                  <a:srgbClr val="0033CC"/>
                </a:solidFill>
                <a:latin typeface="微軟正黑體" pitchFamily="34" charset="-120"/>
                <a:ea typeface="微軟正黑體" pitchFamily="34" charset="-120"/>
              </a:rPr>
              <a:t>預鑄混凝土構材之</a:t>
            </a:r>
            <a:r>
              <a:rPr lang="zh-TW" altLang="en-US" sz="2000" b="1" dirty="0" smtClean="0">
                <a:solidFill>
                  <a:srgbClr val="0033CC"/>
                </a:solidFill>
                <a:latin typeface="微軟正黑體" pitchFamily="34" charset="-120"/>
                <a:ea typeface="微軟正黑體" pitchFamily="34" charset="-120"/>
              </a:rPr>
              <a:t>品質，構材接合細部及接合程序</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(8) </a:t>
            </a:r>
            <a:r>
              <a:rPr lang="zh-TW" altLang="en-US" sz="2000" dirty="0" smtClean="0">
                <a:solidFill>
                  <a:srgbClr val="0033CC"/>
                </a:solidFill>
                <a:latin typeface="微軟正黑體" pitchFamily="34" charset="-120"/>
                <a:ea typeface="微軟正黑體" pitchFamily="34" charset="-120"/>
              </a:rPr>
              <a:t>施工</a:t>
            </a:r>
            <a:r>
              <a:rPr lang="zh-TW" altLang="en-US" sz="2000" b="1" dirty="0" smtClean="0">
                <a:solidFill>
                  <a:srgbClr val="0033CC"/>
                </a:solidFill>
                <a:latin typeface="微軟正黑體" pitchFamily="34" charset="-120"/>
                <a:ea typeface="微軟正黑體" pitchFamily="34" charset="-120"/>
              </a:rPr>
              <a:t>載重查核</a:t>
            </a:r>
            <a:r>
              <a:rPr lang="zh-TW" altLang="en-US" sz="2000" dirty="0" smtClean="0">
                <a:solidFill>
                  <a:srgbClr val="0033CC"/>
                </a:solidFill>
                <a:latin typeface="微軟正黑體" pitchFamily="34" charset="-120"/>
                <a:ea typeface="微軟正黑體" pitchFamily="34" charset="-120"/>
              </a:rPr>
              <a:t>。</a:t>
            </a:r>
          </a:p>
          <a:p>
            <a:pPr lvl="1" indent="-274638">
              <a:spcBef>
                <a:spcPts val="600"/>
              </a:spcBef>
            </a:pPr>
            <a:r>
              <a:rPr lang="en-US" altLang="zh-TW" sz="2000" dirty="0" smtClean="0">
                <a:solidFill>
                  <a:srgbClr val="0033CC"/>
                </a:solidFill>
                <a:latin typeface="微軟正黑體" pitchFamily="34" charset="-120"/>
                <a:ea typeface="微軟正黑體" pitchFamily="34" charset="-120"/>
              </a:rPr>
              <a:t>(9) </a:t>
            </a:r>
            <a:r>
              <a:rPr lang="zh-TW" altLang="en-US" sz="2000" dirty="0" smtClean="0">
                <a:solidFill>
                  <a:srgbClr val="0033CC"/>
                </a:solidFill>
                <a:latin typeface="微軟正黑體" pitchFamily="34" charset="-120"/>
                <a:ea typeface="微軟正黑體" pitchFamily="34" charset="-120"/>
              </a:rPr>
              <a:t>施工進度及相關事項</a:t>
            </a:r>
            <a:r>
              <a:rPr lang="zh-TW" altLang="en-US" dirty="0" smtClean="0">
                <a:solidFill>
                  <a:srgbClr val="0033CC"/>
                </a:solidFill>
                <a:latin typeface="微軟正黑體" pitchFamily="34" charset="-120"/>
                <a:ea typeface="微軟正黑體" pitchFamily="34" charset="-120"/>
              </a:rPr>
              <a:t>。</a:t>
            </a:r>
            <a:endParaRPr lang="zh-TW" altLang="en-US" dirty="0">
              <a:solidFill>
                <a:srgbClr val="0033CC"/>
              </a:solidFill>
              <a:latin typeface="微軟正黑體" pitchFamily="34" charset="-120"/>
              <a:ea typeface="微軟正黑體" pitchFamily="34" charset="-120"/>
            </a:endParaRPr>
          </a:p>
        </p:txBody>
      </p:sp>
      <p:sp>
        <p:nvSpPr>
          <p:cNvPr id="6"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鋼筋混凝土施工品質管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7" name="文字方塊 6"/>
          <p:cNvSpPr txBox="1">
            <a:spLocks noChangeArrowheads="1"/>
          </p:cNvSpPr>
          <p:nvPr/>
        </p:nvSpPr>
        <p:spPr bwMode="auto">
          <a:xfrm>
            <a:off x="1331640"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鋼筋混凝土施工檢查重點</a:t>
            </a:r>
          </a:p>
        </p:txBody>
      </p:sp>
      <p:sp>
        <p:nvSpPr>
          <p:cNvPr id="8"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9"/>
          <p:cNvSpPr>
            <a:spLocks noGrp="1"/>
          </p:cNvSpPr>
          <p:nvPr>
            <p:ph type="sldNum" sz="quarter" idx="4294967295"/>
          </p:nvPr>
        </p:nvSpPr>
        <p:spPr>
          <a:xfrm>
            <a:off x="6553200" y="6248400"/>
            <a:ext cx="2133600" cy="457200"/>
          </a:xfrm>
          <a:prstGeom prst="rect">
            <a:avLst/>
          </a:prstGeom>
        </p:spPr>
        <p:txBody>
          <a:bodyPr/>
          <a:lstStyle/>
          <a:p>
            <a:pPr>
              <a:defRPr/>
            </a:pPr>
            <a:fld id="{A4187C00-6771-4FBD-A94D-55F73D9BA394}" type="slidenum">
              <a:rPr lang="zh-TW" altLang="en-US" smtClean="0"/>
              <a:pPr>
                <a:defRPr/>
              </a:pPr>
              <a:t>49</a:t>
            </a:fld>
            <a:endParaRPr lang="en-US" altLang="zh-TW"/>
          </a:p>
        </p:txBody>
      </p:sp>
      <p:sp>
        <p:nvSpPr>
          <p:cNvPr id="24"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鋼筋混凝土施工品質管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5" name="文字方塊 24"/>
          <p:cNvSpPr txBox="1">
            <a:spLocks noChangeArrowheads="1"/>
          </p:cNvSpPr>
          <p:nvPr/>
        </p:nvSpPr>
        <p:spPr bwMode="auto">
          <a:xfrm>
            <a:off x="1331640" y="1196752"/>
            <a:ext cx="4320480"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材料進場及檢驗 </a:t>
            </a:r>
            <a:endParaRPr lang="en-US" altLang="zh-TW" sz="2400" b="1" u="sng"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1"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81921" name="Picture 1"/>
          <p:cNvPicPr>
            <a:picLocks noChangeAspect="1" noChangeArrowheads="1"/>
          </p:cNvPicPr>
          <p:nvPr/>
        </p:nvPicPr>
        <p:blipFill>
          <a:blip r:embed="rId2" cstate="print"/>
          <a:srcRect/>
          <a:stretch>
            <a:fillRect/>
          </a:stretch>
        </p:blipFill>
        <p:spPr bwMode="auto">
          <a:xfrm>
            <a:off x="755576" y="1772816"/>
            <a:ext cx="7920880" cy="4466123"/>
          </a:xfrm>
          <a:prstGeom prst="rect">
            <a:avLst/>
          </a:prstGeom>
          <a:noFill/>
          <a:ln w="9525">
            <a:noFill/>
            <a:miter lim="800000"/>
            <a:headEnd/>
            <a:tailEnd/>
          </a:ln>
        </p:spPr>
      </p:pic>
      <p:grpSp>
        <p:nvGrpSpPr>
          <p:cNvPr id="9" name="群組 8"/>
          <p:cNvGrpSpPr/>
          <p:nvPr/>
        </p:nvGrpSpPr>
        <p:grpSpPr>
          <a:xfrm>
            <a:off x="2339752" y="3573016"/>
            <a:ext cx="5905500" cy="2981325"/>
            <a:chOff x="2339752" y="3573016"/>
            <a:chExt cx="5905500" cy="2981325"/>
          </a:xfrm>
        </p:grpSpPr>
        <p:pic>
          <p:nvPicPr>
            <p:cNvPr id="81922" name="Picture 2"/>
            <p:cNvPicPr>
              <a:picLocks noChangeAspect="1" noChangeArrowheads="1"/>
            </p:cNvPicPr>
            <p:nvPr/>
          </p:nvPicPr>
          <p:blipFill>
            <a:blip r:embed="rId3" cstate="print"/>
            <a:srcRect/>
            <a:stretch>
              <a:fillRect/>
            </a:stretch>
          </p:blipFill>
          <p:spPr bwMode="auto">
            <a:xfrm>
              <a:off x="2339752" y="3573016"/>
              <a:ext cx="5905500" cy="2981325"/>
            </a:xfrm>
            <a:prstGeom prst="rect">
              <a:avLst/>
            </a:prstGeom>
            <a:noFill/>
            <a:ln w="19050">
              <a:solidFill>
                <a:schemeClr val="tx2">
                  <a:lumMod val="50000"/>
                </a:schemeClr>
              </a:solidFill>
              <a:miter lim="800000"/>
              <a:headEnd/>
              <a:tailEnd/>
            </a:ln>
          </p:spPr>
        </p:pic>
        <p:sp>
          <p:nvSpPr>
            <p:cNvPr id="8" name="矩形 7"/>
            <p:cNvSpPr/>
            <p:nvPr/>
          </p:nvSpPr>
          <p:spPr>
            <a:xfrm>
              <a:off x="5652120" y="3933056"/>
              <a:ext cx="864096" cy="7920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矩形 11"/>
          <p:cNvSpPr/>
          <p:nvPr/>
        </p:nvSpPr>
        <p:spPr>
          <a:xfrm>
            <a:off x="755576" y="2276872"/>
            <a:ext cx="936104" cy="266429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995936" y="4581128"/>
            <a:ext cx="1944216" cy="18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p:cNvCxnSpPr>
            <a:stCxn id="12" idx="3"/>
          </p:cNvCxnSpPr>
          <p:nvPr/>
        </p:nvCxnSpPr>
        <p:spPr>
          <a:xfrm>
            <a:off x="1691680" y="3609020"/>
            <a:ext cx="2304256" cy="205222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7437120" y="2129820"/>
            <a:ext cx="190500" cy="12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Grp="1" noChangeArrowheads="1"/>
          </p:cNvSpPr>
          <p:nvPr>
            <p:ph type="title"/>
          </p:nvPr>
        </p:nvSpPr>
        <p:spPr>
          <a:xfrm>
            <a:off x="35496" y="1052858"/>
            <a:ext cx="1872208" cy="504056"/>
          </a:xfrm>
          <a:solidFill>
            <a:srgbClr val="FFFF00"/>
          </a:solidFill>
        </p:spPr>
        <p:txBody>
          <a:bodyPr anchor="ctr">
            <a:noAutofit/>
          </a:bodyPr>
          <a:lstStyle/>
          <a:p>
            <a:pPr marL="182563" indent="-182563" algn="ctr" eaLnBrk="1" hangingPunct="1"/>
            <a:r>
              <a:rPr lang="zh-TW" altLang="en-US" sz="2000" b="1" dirty="0" smtClean="0">
                <a:latin typeface="微軟正黑體" pitchFamily="34" charset="-120"/>
                <a:ea typeface="微軟正黑體" pitchFamily="34" charset="-120"/>
              </a:rPr>
              <a:t>品質觀念演進</a:t>
            </a:r>
          </a:p>
        </p:txBody>
      </p:sp>
      <p:sp>
        <p:nvSpPr>
          <p:cNvPr id="10244" name="Text Box 7"/>
          <p:cNvSpPr txBox="1">
            <a:spLocks noChangeArrowheads="1"/>
          </p:cNvSpPr>
          <p:nvPr/>
        </p:nvSpPr>
        <p:spPr bwMode="auto">
          <a:xfrm>
            <a:off x="1908175" y="1362956"/>
            <a:ext cx="1415772" cy="553998"/>
          </a:xfrm>
          <a:prstGeom prst="rect">
            <a:avLst/>
          </a:prstGeom>
          <a:noFill/>
          <a:ln w="9525">
            <a:noFill/>
            <a:miter lim="800000"/>
            <a:headEnd/>
            <a:tailEnd/>
          </a:ln>
        </p:spPr>
        <p:txBody>
          <a:bodyPr wrap="none">
            <a:spAutoFit/>
          </a:bodyPr>
          <a:lstStyle/>
          <a:p>
            <a:pPr algn="ctr"/>
            <a:r>
              <a:rPr lang="zh-TW" altLang="en-US" sz="1600" b="1" dirty="0">
                <a:solidFill>
                  <a:srgbClr val="000099"/>
                </a:solidFill>
                <a:latin typeface="微軟正黑體" pitchFamily="34" charset="-120"/>
                <a:ea typeface="微軟正黑體" pitchFamily="34" charset="-120"/>
              </a:rPr>
              <a:t>作業員之品管</a:t>
            </a:r>
          </a:p>
          <a:p>
            <a:pPr algn="ctr"/>
            <a:r>
              <a:rPr kumimoji="0" lang="en-US" altLang="zh-TW" sz="1400" dirty="0">
                <a:latin typeface="微軟正黑體" pitchFamily="34" charset="-120"/>
                <a:ea typeface="微軟正黑體" pitchFamily="34" charset="-120"/>
              </a:rPr>
              <a:t>1900</a:t>
            </a:r>
            <a:r>
              <a:rPr kumimoji="0" lang="zh-TW" altLang="en-US" sz="1400" dirty="0">
                <a:latin typeface="微軟正黑體" pitchFamily="34" charset="-120"/>
                <a:ea typeface="微軟正黑體" pitchFamily="34" charset="-120"/>
              </a:rPr>
              <a:t>年以前</a:t>
            </a:r>
          </a:p>
        </p:txBody>
      </p:sp>
      <p:sp>
        <p:nvSpPr>
          <p:cNvPr id="10245" name="Rectangle 9"/>
          <p:cNvSpPr>
            <a:spLocks noChangeArrowheads="1"/>
          </p:cNvSpPr>
          <p:nvPr/>
        </p:nvSpPr>
        <p:spPr bwMode="auto">
          <a:xfrm>
            <a:off x="3347864" y="2132978"/>
            <a:ext cx="1152128" cy="576386"/>
          </a:xfrm>
          <a:prstGeom prst="rect">
            <a:avLst/>
          </a:prstGeom>
          <a:solidFill>
            <a:srgbClr val="CCFF99"/>
          </a:solidFill>
          <a:ln w="38100" algn="ctr">
            <a:noFill/>
            <a:miter lim="800000"/>
            <a:headEnd/>
            <a:tailEnd/>
          </a:ln>
        </p:spPr>
        <p:txBody>
          <a:bodyPr wrap="none" anchor="ctr"/>
          <a:lstStyle/>
          <a:p>
            <a:pPr algn="ctr"/>
            <a:r>
              <a:rPr lang="zh-TW" altLang="en-US" sz="1600" b="1" dirty="0">
                <a:latin typeface="微軟正黑體" pitchFamily="34" charset="-120"/>
                <a:ea typeface="微軟正黑體" pitchFamily="34" charset="-120"/>
              </a:rPr>
              <a:t>品質</a:t>
            </a:r>
            <a:r>
              <a:rPr lang="zh-TW" altLang="en-US" sz="1600" b="1" dirty="0" smtClean="0">
                <a:latin typeface="微軟正黑體" pitchFamily="34" charset="-120"/>
                <a:ea typeface="微軟正黑體" pitchFamily="34" charset="-120"/>
              </a:rPr>
              <a:t>是</a:t>
            </a:r>
            <a:endParaRPr lang="en-US" altLang="zh-TW" sz="1600" b="1" dirty="0" smtClean="0">
              <a:latin typeface="微軟正黑體" pitchFamily="34" charset="-120"/>
              <a:ea typeface="微軟正黑體" pitchFamily="34" charset="-120"/>
            </a:endParaRPr>
          </a:p>
          <a:p>
            <a:pPr algn="ctr"/>
            <a:r>
              <a:rPr lang="zh-TW" altLang="en-US" sz="1600" b="1" dirty="0" smtClean="0">
                <a:solidFill>
                  <a:srgbClr val="C00000"/>
                </a:solidFill>
                <a:latin typeface="微軟正黑體" pitchFamily="34" charset="-120"/>
                <a:ea typeface="微軟正黑體" pitchFamily="34" charset="-120"/>
              </a:rPr>
              <a:t>檢驗</a:t>
            </a:r>
            <a:r>
              <a:rPr lang="zh-TW" altLang="en-US" sz="1600" b="1" dirty="0">
                <a:latin typeface="微軟正黑體" pitchFamily="34" charset="-120"/>
                <a:ea typeface="微軟正黑體" pitchFamily="34" charset="-120"/>
              </a:rPr>
              <a:t>出來</a:t>
            </a:r>
          </a:p>
        </p:txBody>
      </p:sp>
      <p:sp>
        <p:nvSpPr>
          <p:cNvPr id="10246" name="Rectangle 10"/>
          <p:cNvSpPr>
            <a:spLocks noChangeArrowheads="1"/>
          </p:cNvSpPr>
          <p:nvPr/>
        </p:nvSpPr>
        <p:spPr bwMode="auto">
          <a:xfrm>
            <a:off x="3347864" y="2781050"/>
            <a:ext cx="1152128" cy="648394"/>
          </a:xfrm>
          <a:prstGeom prst="rect">
            <a:avLst/>
          </a:prstGeom>
          <a:solidFill>
            <a:srgbClr val="CCFF99"/>
          </a:solidFill>
          <a:ln w="38100" algn="ctr">
            <a:noFill/>
            <a:miter lim="800000"/>
            <a:headEnd/>
            <a:tailEnd/>
          </a:ln>
        </p:spPr>
        <p:txBody>
          <a:bodyPr wrap="none" anchor="ctr"/>
          <a:lstStyle/>
          <a:p>
            <a:pPr algn="ctr"/>
            <a:r>
              <a:rPr lang="zh-TW" altLang="en-US" sz="1600" b="1" dirty="0">
                <a:latin typeface="微軟正黑體" pitchFamily="34" charset="-120"/>
                <a:ea typeface="微軟正黑體" pitchFamily="34" charset="-120"/>
              </a:rPr>
              <a:t>品質</a:t>
            </a:r>
            <a:r>
              <a:rPr lang="zh-TW" altLang="en-US" sz="1600" b="1" dirty="0" smtClean="0">
                <a:latin typeface="微軟正黑體" pitchFamily="34" charset="-120"/>
                <a:ea typeface="微軟正黑體" pitchFamily="34" charset="-120"/>
              </a:rPr>
              <a:t>是</a:t>
            </a:r>
            <a:endParaRPr lang="en-US" altLang="zh-TW" sz="1600" b="1" dirty="0" smtClean="0">
              <a:latin typeface="微軟正黑體" pitchFamily="34" charset="-120"/>
              <a:ea typeface="微軟正黑體" pitchFamily="34" charset="-120"/>
            </a:endParaRPr>
          </a:p>
          <a:p>
            <a:pPr algn="ctr"/>
            <a:r>
              <a:rPr lang="zh-TW" altLang="en-US" sz="1600" b="1" dirty="0" smtClean="0">
                <a:solidFill>
                  <a:srgbClr val="C00000"/>
                </a:solidFill>
                <a:latin typeface="微軟正黑體" pitchFamily="34" charset="-120"/>
                <a:ea typeface="微軟正黑體" pitchFamily="34" charset="-120"/>
              </a:rPr>
              <a:t>製造</a:t>
            </a:r>
            <a:r>
              <a:rPr lang="zh-TW" altLang="en-US" sz="1600" b="1" dirty="0">
                <a:latin typeface="微軟正黑體" pitchFamily="34" charset="-120"/>
                <a:ea typeface="微軟正黑體" pitchFamily="34" charset="-120"/>
              </a:rPr>
              <a:t>出來</a:t>
            </a:r>
          </a:p>
        </p:txBody>
      </p:sp>
      <p:sp>
        <p:nvSpPr>
          <p:cNvPr id="10249" name="Rectangle 13"/>
          <p:cNvSpPr>
            <a:spLocks noChangeArrowheads="1"/>
          </p:cNvSpPr>
          <p:nvPr/>
        </p:nvSpPr>
        <p:spPr bwMode="auto">
          <a:xfrm>
            <a:off x="1691680" y="4797274"/>
            <a:ext cx="1512168" cy="360040"/>
          </a:xfrm>
          <a:prstGeom prst="rect">
            <a:avLst/>
          </a:prstGeom>
          <a:solidFill>
            <a:srgbClr val="FFC000"/>
          </a:solidFill>
          <a:ln w="38100">
            <a:noFill/>
            <a:miter lim="800000"/>
            <a:headEnd/>
            <a:tailEnd/>
          </a:ln>
        </p:spPr>
        <p:txBody>
          <a:bodyPr wrap="none" anchor="ctr"/>
          <a:lstStyle/>
          <a:p>
            <a:pPr algn="ctr"/>
            <a:r>
              <a:rPr lang="zh-TW" altLang="en-US" sz="1600" b="1" dirty="0">
                <a:latin typeface="微軟正黑體" pitchFamily="34" charset="-120"/>
                <a:ea typeface="微軟正黑體" pitchFamily="34" charset="-120"/>
              </a:rPr>
              <a:t>品質是習慣出來</a:t>
            </a:r>
          </a:p>
        </p:txBody>
      </p:sp>
      <p:sp>
        <p:nvSpPr>
          <p:cNvPr id="10250" name="Line 18"/>
          <p:cNvSpPr>
            <a:spLocks noChangeShapeType="1"/>
          </p:cNvSpPr>
          <p:nvPr/>
        </p:nvSpPr>
        <p:spPr bwMode="auto">
          <a:xfrm>
            <a:off x="1981200" y="1988962"/>
            <a:ext cx="1438275" cy="0"/>
          </a:xfrm>
          <a:prstGeom prst="line">
            <a:avLst/>
          </a:prstGeom>
          <a:noFill/>
          <a:ln w="28575">
            <a:solidFill>
              <a:schemeClr val="tx1"/>
            </a:solidFill>
            <a:round/>
            <a:headEnd/>
            <a:tailEnd/>
          </a:ln>
        </p:spPr>
        <p:txBody>
          <a:bodyPr wrap="none" anchor="ctr"/>
          <a:lstStyle/>
          <a:p>
            <a:endParaRPr lang="zh-TW" altLang="en-US">
              <a:latin typeface="微軟正黑體" pitchFamily="34" charset="-120"/>
              <a:ea typeface="微軟正黑體" pitchFamily="34" charset="-120"/>
            </a:endParaRPr>
          </a:p>
        </p:txBody>
      </p:sp>
      <p:sp>
        <p:nvSpPr>
          <p:cNvPr id="10252" name="Line 20"/>
          <p:cNvSpPr>
            <a:spLocks noChangeShapeType="1"/>
          </p:cNvSpPr>
          <p:nvPr/>
        </p:nvSpPr>
        <p:spPr bwMode="auto">
          <a:xfrm flipV="1">
            <a:off x="1981200" y="4003599"/>
            <a:ext cx="1438275" cy="1587"/>
          </a:xfrm>
          <a:prstGeom prst="line">
            <a:avLst/>
          </a:prstGeom>
          <a:noFill/>
          <a:ln w="28575">
            <a:solidFill>
              <a:schemeClr val="tx1"/>
            </a:solidFill>
            <a:round/>
            <a:headEnd/>
            <a:tailEnd/>
          </a:ln>
        </p:spPr>
        <p:txBody>
          <a:bodyPr wrap="none" anchor="ctr"/>
          <a:lstStyle/>
          <a:p>
            <a:endParaRPr lang="zh-TW" altLang="en-US">
              <a:latin typeface="微軟正黑體" pitchFamily="34" charset="-120"/>
              <a:ea typeface="微軟正黑體" pitchFamily="34" charset="-120"/>
            </a:endParaRPr>
          </a:p>
        </p:txBody>
      </p:sp>
      <p:sp>
        <p:nvSpPr>
          <p:cNvPr id="10255" name="Line 25"/>
          <p:cNvSpPr>
            <a:spLocks noChangeShapeType="1"/>
          </p:cNvSpPr>
          <p:nvPr/>
        </p:nvSpPr>
        <p:spPr bwMode="auto">
          <a:xfrm>
            <a:off x="3275856" y="1988962"/>
            <a:ext cx="0" cy="2016224"/>
          </a:xfrm>
          <a:prstGeom prst="line">
            <a:avLst/>
          </a:prstGeom>
          <a:noFill/>
          <a:ln w="28575">
            <a:solidFill>
              <a:schemeClr val="tx1"/>
            </a:solidFill>
            <a:round/>
            <a:headEnd type="triangle" w="med" len="med"/>
            <a:tailEnd type="triangle" w="med" len="med"/>
          </a:ln>
        </p:spPr>
        <p:txBody>
          <a:bodyPr wrap="none" anchor="ctr"/>
          <a:lstStyle/>
          <a:p>
            <a:endParaRPr lang="zh-TW" altLang="en-US">
              <a:latin typeface="微軟正黑體" pitchFamily="34" charset="-120"/>
              <a:ea typeface="微軟正黑體" pitchFamily="34" charset="-120"/>
            </a:endParaRPr>
          </a:p>
        </p:txBody>
      </p:sp>
      <p:sp>
        <p:nvSpPr>
          <p:cNvPr id="10257" name="Line 27"/>
          <p:cNvSpPr>
            <a:spLocks noChangeShapeType="1"/>
          </p:cNvSpPr>
          <p:nvPr/>
        </p:nvSpPr>
        <p:spPr bwMode="auto">
          <a:xfrm flipV="1">
            <a:off x="3275856" y="4653258"/>
            <a:ext cx="744" cy="1656184"/>
          </a:xfrm>
          <a:prstGeom prst="line">
            <a:avLst/>
          </a:prstGeom>
          <a:noFill/>
          <a:ln w="28575">
            <a:solidFill>
              <a:schemeClr val="tx1"/>
            </a:solidFill>
            <a:round/>
            <a:headEnd/>
            <a:tailEnd type="triangle" w="med" len="med"/>
          </a:ln>
        </p:spPr>
        <p:txBody>
          <a:bodyPr wrap="none" anchor="ctr"/>
          <a:lstStyle/>
          <a:p>
            <a:endParaRPr lang="zh-TW" altLang="en-US">
              <a:latin typeface="微軟正黑體" pitchFamily="34" charset="-120"/>
              <a:ea typeface="微軟正黑體" pitchFamily="34" charset="-120"/>
            </a:endParaRPr>
          </a:p>
        </p:txBody>
      </p:sp>
      <p:sp>
        <p:nvSpPr>
          <p:cNvPr id="10258" name="Text Box 28"/>
          <p:cNvSpPr txBox="1">
            <a:spLocks noChangeArrowheads="1"/>
          </p:cNvSpPr>
          <p:nvPr/>
        </p:nvSpPr>
        <p:spPr bwMode="auto">
          <a:xfrm>
            <a:off x="1981200" y="1988962"/>
            <a:ext cx="1210588" cy="338554"/>
          </a:xfrm>
          <a:prstGeom prst="rect">
            <a:avLst/>
          </a:prstGeom>
          <a:noFill/>
          <a:ln w="9525">
            <a:noFill/>
            <a:miter lim="800000"/>
            <a:headEnd/>
            <a:tailEnd/>
          </a:ln>
        </p:spPr>
        <p:txBody>
          <a:bodyPr wrap="none">
            <a:spAutoFit/>
          </a:bodyPr>
          <a:lstStyle/>
          <a:p>
            <a:r>
              <a:rPr lang="zh-TW" altLang="en-US" sz="1600" b="1" dirty="0">
                <a:solidFill>
                  <a:srgbClr val="000099"/>
                </a:solidFill>
                <a:latin typeface="微軟正黑體" pitchFamily="34" charset="-120"/>
                <a:ea typeface="微軟正黑體" pitchFamily="34" charset="-120"/>
              </a:rPr>
              <a:t>領班之品</a:t>
            </a:r>
            <a:r>
              <a:rPr lang="zh-TW" altLang="en-US" sz="1600" b="1" dirty="0" smtClean="0">
                <a:solidFill>
                  <a:srgbClr val="000099"/>
                </a:solidFill>
                <a:latin typeface="微軟正黑體" pitchFamily="34" charset="-120"/>
                <a:ea typeface="微軟正黑體" pitchFamily="34" charset="-120"/>
              </a:rPr>
              <a:t>管</a:t>
            </a:r>
            <a:endParaRPr lang="zh-TW" altLang="en-US" sz="1400" dirty="0">
              <a:latin typeface="微軟正黑體" pitchFamily="34" charset="-120"/>
              <a:ea typeface="微軟正黑體" pitchFamily="34" charset="-120"/>
            </a:endParaRPr>
          </a:p>
        </p:txBody>
      </p:sp>
      <p:sp>
        <p:nvSpPr>
          <p:cNvPr id="10259" name="Text Box 29"/>
          <p:cNvSpPr txBox="1">
            <a:spLocks noChangeArrowheads="1"/>
          </p:cNvSpPr>
          <p:nvPr/>
        </p:nvSpPr>
        <p:spPr bwMode="auto">
          <a:xfrm>
            <a:off x="1907704" y="2493018"/>
            <a:ext cx="1415772" cy="338554"/>
          </a:xfrm>
          <a:prstGeom prst="rect">
            <a:avLst/>
          </a:prstGeom>
          <a:noFill/>
          <a:ln w="9525">
            <a:noFill/>
            <a:miter lim="800000"/>
            <a:headEnd/>
            <a:tailEnd/>
          </a:ln>
        </p:spPr>
        <p:txBody>
          <a:bodyPr wrap="none">
            <a:spAutoFit/>
          </a:bodyPr>
          <a:lstStyle/>
          <a:p>
            <a:r>
              <a:rPr lang="zh-TW" altLang="en-US" sz="1600" b="1" dirty="0">
                <a:solidFill>
                  <a:srgbClr val="000099"/>
                </a:solidFill>
                <a:latin typeface="微軟正黑體" pitchFamily="34" charset="-120"/>
                <a:ea typeface="微軟正黑體" pitchFamily="34" charset="-120"/>
              </a:rPr>
              <a:t>檢驗員之品</a:t>
            </a:r>
            <a:r>
              <a:rPr lang="zh-TW" altLang="en-US" sz="1600" b="1" dirty="0" smtClean="0">
                <a:solidFill>
                  <a:srgbClr val="000099"/>
                </a:solidFill>
                <a:latin typeface="微軟正黑體" pitchFamily="34" charset="-120"/>
                <a:ea typeface="微軟正黑體" pitchFamily="34" charset="-120"/>
              </a:rPr>
              <a:t>管</a:t>
            </a:r>
            <a:endParaRPr lang="zh-TW" altLang="en-US" sz="1400" dirty="0">
              <a:latin typeface="微軟正黑體" pitchFamily="34" charset="-120"/>
              <a:ea typeface="微軟正黑體" pitchFamily="34" charset="-120"/>
            </a:endParaRPr>
          </a:p>
        </p:txBody>
      </p:sp>
      <p:sp>
        <p:nvSpPr>
          <p:cNvPr id="10260" name="Text Box 30"/>
          <p:cNvSpPr txBox="1">
            <a:spLocks noChangeArrowheads="1"/>
          </p:cNvSpPr>
          <p:nvPr/>
        </p:nvSpPr>
        <p:spPr bwMode="auto">
          <a:xfrm>
            <a:off x="2123728" y="2925066"/>
            <a:ext cx="1005403" cy="338554"/>
          </a:xfrm>
          <a:prstGeom prst="rect">
            <a:avLst/>
          </a:prstGeom>
          <a:noFill/>
          <a:ln w="9525">
            <a:noFill/>
            <a:miter lim="800000"/>
            <a:headEnd/>
            <a:tailEnd/>
          </a:ln>
        </p:spPr>
        <p:txBody>
          <a:bodyPr wrap="none">
            <a:spAutoFit/>
          </a:bodyPr>
          <a:lstStyle/>
          <a:p>
            <a:r>
              <a:rPr lang="zh-TW" altLang="en-US" sz="1600" b="1" dirty="0">
                <a:solidFill>
                  <a:srgbClr val="000099"/>
                </a:solidFill>
                <a:latin typeface="微軟正黑體" pitchFamily="34" charset="-120"/>
                <a:ea typeface="微軟正黑體" pitchFamily="34" charset="-120"/>
              </a:rPr>
              <a:t>統計品</a:t>
            </a:r>
            <a:r>
              <a:rPr lang="zh-TW" altLang="en-US" sz="1600" b="1" dirty="0" smtClean="0">
                <a:solidFill>
                  <a:srgbClr val="000099"/>
                </a:solidFill>
                <a:latin typeface="微軟正黑體" pitchFamily="34" charset="-120"/>
                <a:ea typeface="微軟正黑體" pitchFamily="34" charset="-120"/>
              </a:rPr>
              <a:t>管</a:t>
            </a:r>
            <a:endParaRPr lang="zh-TW" altLang="en-US" sz="1400" dirty="0">
              <a:latin typeface="微軟正黑體" pitchFamily="34" charset="-120"/>
              <a:ea typeface="微軟正黑體" pitchFamily="34" charset="-120"/>
            </a:endParaRPr>
          </a:p>
        </p:txBody>
      </p:sp>
      <p:sp>
        <p:nvSpPr>
          <p:cNvPr id="10261" name="Text Box 31"/>
          <p:cNvSpPr txBox="1">
            <a:spLocks noChangeArrowheads="1"/>
          </p:cNvSpPr>
          <p:nvPr/>
        </p:nvSpPr>
        <p:spPr bwMode="auto">
          <a:xfrm>
            <a:off x="2051720" y="3429122"/>
            <a:ext cx="1224136" cy="553998"/>
          </a:xfrm>
          <a:prstGeom prst="rect">
            <a:avLst/>
          </a:prstGeom>
          <a:noFill/>
          <a:ln w="9525">
            <a:noFill/>
            <a:miter lim="800000"/>
            <a:headEnd/>
            <a:tailEnd/>
          </a:ln>
        </p:spPr>
        <p:txBody>
          <a:bodyPr wrap="square">
            <a:spAutoFit/>
          </a:bodyPr>
          <a:lstStyle/>
          <a:p>
            <a:r>
              <a:rPr lang="zh-TW" altLang="en-US" sz="1600" b="1" dirty="0">
                <a:solidFill>
                  <a:srgbClr val="FF0000"/>
                </a:solidFill>
                <a:latin typeface="微軟正黑體" pitchFamily="34" charset="-120"/>
                <a:ea typeface="微軟正黑體" pitchFamily="34" charset="-120"/>
              </a:rPr>
              <a:t>統計保證</a:t>
            </a:r>
          </a:p>
          <a:p>
            <a:r>
              <a:rPr lang="en-US" altLang="zh-TW" sz="1400" dirty="0">
                <a:latin typeface="微軟正黑體" pitchFamily="34" charset="-120"/>
                <a:ea typeface="微軟正黑體" pitchFamily="34" charset="-120"/>
              </a:rPr>
              <a:t>1960</a:t>
            </a:r>
            <a:r>
              <a:rPr lang="zh-TW" altLang="en-US" sz="1400" dirty="0">
                <a:latin typeface="微軟正黑體" pitchFamily="34" charset="-120"/>
                <a:ea typeface="微軟正黑體" pitchFamily="34" charset="-120"/>
              </a:rPr>
              <a:t>年以前</a:t>
            </a:r>
          </a:p>
        </p:txBody>
      </p:sp>
      <p:sp>
        <p:nvSpPr>
          <p:cNvPr id="10262" name="Line 33"/>
          <p:cNvSpPr>
            <a:spLocks noChangeShapeType="1"/>
          </p:cNvSpPr>
          <p:nvPr/>
        </p:nvSpPr>
        <p:spPr bwMode="auto">
          <a:xfrm>
            <a:off x="3275856" y="1268882"/>
            <a:ext cx="744" cy="718766"/>
          </a:xfrm>
          <a:prstGeom prst="line">
            <a:avLst/>
          </a:prstGeom>
          <a:noFill/>
          <a:ln w="28575">
            <a:solidFill>
              <a:schemeClr val="tx1"/>
            </a:solidFill>
            <a:round/>
            <a:headEnd/>
            <a:tailEnd type="triangle" w="med" len="med"/>
          </a:ln>
        </p:spPr>
        <p:txBody>
          <a:bodyPr wrap="none" anchor="ctr"/>
          <a:lstStyle/>
          <a:p>
            <a:endParaRPr lang="zh-TW" altLang="en-US">
              <a:latin typeface="微軟正黑體" pitchFamily="34" charset="-120"/>
              <a:ea typeface="微軟正黑體" pitchFamily="34" charset="-120"/>
            </a:endParaRPr>
          </a:p>
        </p:txBody>
      </p:sp>
      <p:sp>
        <p:nvSpPr>
          <p:cNvPr id="10268" name="Rectangle 37"/>
          <p:cNvSpPr>
            <a:spLocks noChangeArrowheads="1"/>
          </p:cNvSpPr>
          <p:nvPr/>
        </p:nvSpPr>
        <p:spPr bwMode="auto">
          <a:xfrm>
            <a:off x="6163248" y="475657"/>
            <a:ext cx="1399686" cy="575942"/>
          </a:xfrm>
          <a:prstGeom prst="rect">
            <a:avLst/>
          </a:prstGeom>
          <a:solidFill>
            <a:srgbClr val="CCFFFF"/>
          </a:solidFill>
          <a:ln w="9525">
            <a:solidFill>
              <a:schemeClr val="tx1"/>
            </a:solidFill>
            <a:miter lim="800000"/>
            <a:headEnd/>
            <a:tailEnd/>
          </a:ln>
        </p:spPr>
        <p:txBody>
          <a:bodyPr wrap="none" anchor="ctr"/>
          <a:lstStyle/>
          <a:p>
            <a:pPr algn="ctr"/>
            <a:r>
              <a:rPr lang="zh-TW" altLang="en-US" sz="1200" dirty="0">
                <a:latin typeface="微軟正黑體" pitchFamily="34" charset="-120"/>
                <a:ea typeface="微軟正黑體" pitchFamily="34" charset="-120"/>
              </a:rPr>
              <a:t>大量生產</a:t>
            </a:r>
            <a:r>
              <a:rPr lang="en-US" altLang="zh-TW" sz="1200" dirty="0">
                <a:latin typeface="微軟正黑體" pitchFamily="34" charset="-120"/>
                <a:ea typeface="微軟正黑體" pitchFamily="34" charset="-120"/>
              </a:rPr>
              <a:t>(1780)</a:t>
            </a:r>
          </a:p>
          <a:p>
            <a:pPr algn="ctr"/>
            <a:r>
              <a:rPr lang="zh-TW" altLang="en-US" sz="1200" dirty="0">
                <a:latin typeface="微軟正黑體" pitchFamily="34" charset="-120"/>
                <a:ea typeface="微軟正黑體" pitchFamily="34" charset="-120"/>
              </a:rPr>
              <a:t>單邊檢驗</a:t>
            </a:r>
            <a:r>
              <a:rPr lang="en-US" altLang="zh-TW" sz="1200" dirty="0">
                <a:latin typeface="微軟正黑體" pitchFamily="34" charset="-120"/>
                <a:ea typeface="微軟正黑體" pitchFamily="34" charset="-120"/>
              </a:rPr>
              <a:t>(1840)</a:t>
            </a:r>
          </a:p>
          <a:p>
            <a:pPr algn="ctr"/>
            <a:r>
              <a:rPr lang="zh-TW" altLang="en-US" sz="1200" dirty="0">
                <a:latin typeface="微軟正黑體" pitchFamily="34" charset="-120"/>
                <a:ea typeface="微軟正黑體" pitchFamily="34" charset="-120"/>
              </a:rPr>
              <a:t>雙邊檢驗</a:t>
            </a:r>
            <a:r>
              <a:rPr lang="en-US" altLang="zh-TW" sz="1200" dirty="0">
                <a:latin typeface="微軟正黑體" pitchFamily="34" charset="-120"/>
                <a:ea typeface="微軟正黑體" pitchFamily="34" charset="-120"/>
              </a:rPr>
              <a:t>(1870)</a:t>
            </a:r>
          </a:p>
        </p:txBody>
      </p:sp>
      <p:sp>
        <p:nvSpPr>
          <p:cNvPr id="10269" name="Rectangle 40"/>
          <p:cNvSpPr>
            <a:spLocks noChangeArrowheads="1"/>
          </p:cNvSpPr>
          <p:nvPr/>
        </p:nvSpPr>
        <p:spPr bwMode="auto">
          <a:xfrm>
            <a:off x="4763562" y="1123159"/>
            <a:ext cx="1399686" cy="287338"/>
          </a:xfrm>
          <a:prstGeom prst="rect">
            <a:avLst/>
          </a:prstGeom>
          <a:solidFill>
            <a:srgbClr val="CCFFFF"/>
          </a:solidFill>
          <a:ln w="9525">
            <a:solidFill>
              <a:schemeClr val="tx1"/>
            </a:solidFill>
            <a:miter lim="800000"/>
            <a:headEnd/>
            <a:tailEnd/>
          </a:ln>
        </p:spPr>
        <p:txBody>
          <a:bodyPr wrap="none" anchor="ctr"/>
          <a:lstStyle/>
          <a:p>
            <a:pPr algn="ctr"/>
            <a:r>
              <a:rPr lang="zh-TW" altLang="en-US" sz="1400">
                <a:latin typeface="微軟正黑體" pitchFamily="34" charset="-120"/>
                <a:ea typeface="微軟正黑體" pitchFamily="34" charset="-120"/>
              </a:rPr>
              <a:t>科學管理法</a:t>
            </a:r>
            <a:r>
              <a:rPr lang="en-US" altLang="zh-TW" sz="1400">
                <a:latin typeface="微軟正黑體" pitchFamily="34" charset="-120"/>
                <a:ea typeface="微軟正黑體" pitchFamily="34" charset="-120"/>
              </a:rPr>
              <a:t>(1890)</a:t>
            </a:r>
          </a:p>
        </p:txBody>
      </p:sp>
      <p:sp>
        <p:nvSpPr>
          <p:cNvPr id="10270" name="Rectangle 41"/>
          <p:cNvSpPr>
            <a:spLocks noChangeArrowheads="1"/>
          </p:cNvSpPr>
          <p:nvPr/>
        </p:nvSpPr>
        <p:spPr bwMode="auto">
          <a:xfrm>
            <a:off x="7842254" y="1051721"/>
            <a:ext cx="1050922" cy="503238"/>
          </a:xfrm>
          <a:prstGeom prst="rect">
            <a:avLst/>
          </a:prstGeom>
          <a:solidFill>
            <a:srgbClr val="CCFFFF"/>
          </a:solidFill>
          <a:ln w="9525">
            <a:solidFill>
              <a:schemeClr val="tx1"/>
            </a:solidFill>
            <a:miter lim="800000"/>
            <a:headEnd/>
            <a:tailEnd/>
          </a:ln>
        </p:spPr>
        <p:txBody>
          <a:bodyPr wrap="none" anchor="ctr"/>
          <a:lstStyle/>
          <a:p>
            <a:pPr algn="ctr"/>
            <a:r>
              <a:rPr lang="zh-TW" altLang="en-US" sz="1400" dirty="0">
                <a:latin typeface="微軟正黑體" pitchFamily="34" charset="-120"/>
                <a:ea typeface="微軟正黑體" pitchFamily="34" charset="-120"/>
              </a:rPr>
              <a:t>敘述統計學</a:t>
            </a:r>
          </a:p>
          <a:p>
            <a:pPr algn="ctr"/>
            <a:r>
              <a:rPr lang="en-US" altLang="zh-TW" sz="1400" dirty="0">
                <a:latin typeface="微軟正黑體" pitchFamily="34" charset="-120"/>
                <a:ea typeface="微軟正黑體" pitchFamily="34" charset="-120"/>
              </a:rPr>
              <a:t>(1980)</a:t>
            </a:r>
          </a:p>
        </p:txBody>
      </p:sp>
      <p:sp>
        <p:nvSpPr>
          <p:cNvPr id="10271" name="Rectangle 42"/>
          <p:cNvSpPr>
            <a:spLocks noChangeArrowheads="1"/>
          </p:cNvSpPr>
          <p:nvPr/>
        </p:nvSpPr>
        <p:spPr bwMode="auto">
          <a:xfrm>
            <a:off x="4763562" y="1627984"/>
            <a:ext cx="1399686" cy="287338"/>
          </a:xfrm>
          <a:prstGeom prst="rect">
            <a:avLst/>
          </a:prstGeom>
          <a:solidFill>
            <a:srgbClr val="CCFFFF"/>
          </a:solidFill>
          <a:ln w="9525">
            <a:solidFill>
              <a:schemeClr val="tx1"/>
            </a:solidFill>
            <a:miter lim="800000"/>
            <a:headEnd/>
            <a:tailEnd/>
          </a:ln>
        </p:spPr>
        <p:txBody>
          <a:bodyPr wrap="none" anchor="ctr"/>
          <a:lstStyle/>
          <a:p>
            <a:pPr algn="ctr"/>
            <a:r>
              <a:rPr lang="zh-TW" altLang="en-US" sz="1400" dirty="0">
                <a:latin typeface="微軟正黑體" pitchFamily="34" charset="-120"/>
                <a:ea typeface="微軟正黑體" pitchFamily="34" charset="-120"/>
              </a:rPr>
              <a:t>工作研究</a:t>
            </a:r>
            <a:r>
              <a:rPr lang="en-US" altLang="zh-TW" sz="1400" dirty="0">
                <a:latin typeface="微軟正黑體" pitchFamily="34" charset="-120"/>
                <a:ea typeface="微軟正黑體" pitchFamily="34" charset="-120"/>
              </a:rPr>
              <a:t>(1900)</a:t>
            </a:r>
          </a:p>
        </p:txBody>
      </p:sp>
      <p:sp>
        <p:nvSpPr>
          <p:cNvPr id="10272" name="Rectangle 43"/>
          <p:cNvSpPr>
            <a:spLocks noChangeArrowheads="1"/>
          </p:cNvSpPr>
          <p:nvPr/>
        </p:nvSpPr>
        <p:spPr bwMode="auto">
          <a:xfrm>
            <a:off x="4763562" y="2059784"/>
            <a:ext cx="1399686" cy="287338"/>
          </a:xfrm>
          <a:prstGeom prst="rect">
            <a:avLst/>
          </a:prstGeom>
          <a:solidFill>
            <a:srgbClr val="CCFFFF"/>
          </a:solidFill>
          <a:ln w="9525">
            <a:solidFill>
              <a:schemeClr val="tx1"/>
            </a:solidFill>
            <a:miter lim="800000"/>
            <a:headEnd/>
            <a:tailEnd/>
          </a:ln>
        </p:spPr>
        <p:txBody>
          <a:bodyPr wrap="none" anchor="ctr"/>
          <a:lstStyle/>
          <a:p>
            <a:pPr algn="ctr"/>
            <a:r>
              <a:rPr lang="zh-TW" altLang="en-US" sz="1400">
                <a:latin typeface="微軟正黑體" pitchFamily="34" charset="-120"/>
                <a:ea typeface="微軟正黑體" pitchFamily="34" charset="-120"/>
              </a:rPr>
              <a:t>標準化</a:t>
            </a:r>
            <a:r>
              <a:rPr lang="en-US" altLang="zh-TW" sz="1400">
                <a:latin typeface="微軟正黑體" pitchFamily="34" charset="-120"/>
                <a:ea typeface="微軟正黑體" pitchFamily="34" charset="-120"/>
              </a:rPr>
              <a:t>(1910)</a:t>
            </a:r>
          </a:p>
        </p:txBody>
      </p:sp>
      <p:sp>
        <p:nvSpPr>
          <p:cNvPr id="10273" name="Rectangle 45"/>
          <p:cNvSpPr>
            <a:spLocks noChangeArrowheads="1"/>
          </p:cNvSpPr>
          <p:nvPr/>
        </p:nvSpPr>
        <p:spPr bwMode="auto">
          <a:xfrm>
            <a:off x="7842254" y="2347122"/>
            <a:ext cx="1050922" cy="504825"/>
          </a:xfrm>
          <a:prstGeom prst="rect">
            <a:avLst/>
          </a:prstGeom>
          <a:solidFill>
            <a:srgbClr val="CCFFFF"/>
          </a:solidFill>
          <a:ln w="9525">
            <a:solidFill>
              <a:schemeClr val="tx1"/>
            </a:solidFill>
            <a:miter lim="800000"/>
            <a:headEnd/>
            <a:tailEnd/>
          </a:ln>
        </p:spPr>
        <p:txBody>
          <a:bodyPr wrap="none" anchor="ctr"/>
          <a:lstStyle/>
          <a:p>
            <a:pPr algn="ctr"/>
            <a:r>
              <a:rPr lang="zh-TW" altLang="zh-TW" sz="1400">
                <a:latin typeface="微軟正黑體" pitchFamily="34" charset="-120"/>
                <a:ea typeface="微軟正黑體" pitchFamily="34" charset="-120"/>
              </a:rPr>
              <a:t>推測統計學</a:t>
            </a:r>
            <a:endParaRPr lang="zh-TW" altLang="en-US" sz="1400">
              <a:latin typeface="微軟正黑體" pitchFamily="34" charset="-120"/>
              <a:ea typeface="微軟正黑體" pitchFamily="34" charset="-120"/>
            </a:endParaRPr>
          </a:p>
          <a:p>
            <a:pPr algn="ctr"/>
            <a:r>
              <a:rPr lang="zh-TW" altLang="zh-TW" sz="1400">
                <a:latin typeface="微軟正黑體" pitchFamily="34" charset="-120"/>
                <a:ea typeface="微軟正黑體" pitchFamily="34" charset="-120"/>
              </a:rPr>
              <a:t>(1920)</a:t>
            </a:r>
            <a:endParaRPr lang="en-US" altLang="zh-TW" sz="1400">
              <a:latin typeface="微軟正黑體" pitchFamily="34" charset="-120"/>
              <a:ea typeface="微軟正黑體" pitchFamily="34" charset="-120"/>
            </a:endParaRPr>
          </a:p>
        </p:txBody>
      </p:sp>
      <p:sp>
        <p:nvSpPr>
          <p:cNvPr id="10274" name="Rectangle 46"/>
          <p:cNvSpPr>
            <a:spLocks noChangeArrowheads="1"/>
          </p:cNvSpPr>
          <p:nvPr/>
        </p:nvSpPr>
        <p:spPr bwMode="auto">
          <a:xfrm>
            <a:off x="4762019" y="2636047"/>
            <a:ext cx="1679006" cy="647700"/>
          </a:xfrm>
          <a:prstGeom prst="rect">
            <a:avLst/>
          </a:prstGeom>
          <a:solidFill>
            <a:srgbClr val="CCFFFF"/>
          </a:solidFill>
          <a:ln w="9525">
            <a:solidFill>
              <a:schemeClr val="tx1"/>
            </a:solidFill>
            <a:miter lim="800000"/>
            <a:headEnd/>
            <a:tailEnd/>
          </a:ln>
        </p:spPr>
        <p:txBody>
          <a:bodyPr wrap="none" anchor="ctr"/>
          <a:lstStyle/>
          <a:p>
            <a:pPr algn="ctr"/>
            <a:r>
              <a:rPr lang="zh-TW" altLang="en-US" sz="1400" dirty="0">
                <a:latin typeface="微軟正黑體" pitchFamily="34" charset="-120"/>
                <a:ea typeface="微軟正黑體" pitchFamily="34" charset="-120"/>
              </a:rPr>
              <a:t>品質管制</a:t>
            </a:r>
          </a:p>
          <a:p>
            <a:pPr algn="ctr"/>
            <a:r>
              <a:rPr lang="zh-TW" altLang="en-US" sz="1400" dirty="0">
                <a:latin typeface="微軟正黑體" pitchFamily="34" charset="-120"/>
                <a:ea typeface="微軟正黑體" pitchFamily="34" charset="-120"/>
              </a:rPr>
              <a:t>抽樣檢驗 </a:t>
            </a:r>
            <a:r>
              <a:rPr lang="en-US" altLang="zh-TW" sz="1400" dirty="0">
                <a:latin typeface="微軟正黑體" pitchFamily="34" charset="-120"/>
                <a:ea typeface="微軟正黑體" pitchFamily="34" charset="-120"/>
              </a:rPr>
              <a:t>1923</a:t>
            </a:r>
            <a:r>
              <a:rPr lang="zh-TW" altLang="en-US" sz="1400" dirty="0">
                <a:latin typeface="微軟正黑體" pitchFamily="34" charset="-120"/>
                <a:ea typeface="微軟正黑體" pitchFamily="34" charset="-120"/>
              </a:rPr>
              <a:t>年</a:t>
            </a:r>
          </a:p>
          <a:p>
            <a:pPr algn="ctr"/>
            <a:r>
              <a:rPr lang="zh-TW" altLang="en-US" sz="1400" dirty="0">
                <a:latin typeface="微軟正黑體" pitchFamily="34" charset="-120"/>
                <a:ea typeface="微軟正黑體" pitchFamily="34" charset="-120"/>
              </a:rPr>
              <a:t>品質管制圖 </a:t>
            </a:r>
            <a:r>
              <a:rPr lang="en-US" altLang="zh-TW" sz="1400" dirty="0">
                <a:latin typeface="微軟正黑體" pitchFamily="34" charset="-120"/>
                <a:ea typeface="微軟正黑體" pitchFamily="34" charset="-120"/>
              </a:rPr>
              <a:t>1924</a:t>
            </a:r>
            <a:r>
              <a:rPr lang="zh-TW" altLang="en-US" sz="1400" dirty="0">
                <a:latin typeface="微軟正黑體" pitchFamily="34" charset="-120"/>
                <a:ea typeface="微軟正黑體" pitchFamily="34" charset="-120"/>
              </a:rPr>
              <a:t>年</a:t>
            </a:r>
          </a:p>
        </p:txBody>
      </p:sp>
      <p:sp>
        <p:nvSpPr>
          <p:cNvPr id="10275" name="Rectangle 47"/>
          <p:cNvSpPr>
            <a:spLocks noChangeArrowheads="1"/>
          </p:cNvSpPr>
          <p:nvPr/>
        </p:nvSpPr>
        <p:spPr bwMode="auto">
          <a:xfrm>
            <a:off x="4762019" y="3644131"/>
            <a:ext cx="1679006" cy="288925"/>
          </a:xfrm>
          <a:prstGeom prst="rect">
            <a:avLst/>
          </a:prstGeom>
          <a:solidFill>
            <a:srgbClr val="CCFFFF"/>
          </a:solidFill>
          <a:ln w="9525">
            <a:solidFill>
              <a:schemeClr val="tx1"/>
            </a:solidFill>
            <a:miter lim="800000"/>
            <a:headEnd/>
            <a:tailEnd/>
          </a:ln>
        </p:spPr>
        <p:txBody>
          <a:bodyPr wrap="none" anchor="ctr"/>
          <a:lstStyle/>
          <a:p>
            <a:pPr algn="ctr"/>
            <a:r>
              <a:rPr lang="zh-TW" altLang="en-US" sz="1400" dirty="0">
                <a:latin typeface="微軟正黑體" pitchFamily="34" charset="-120"/>
                <a:ea typeface="微軟正黑體" pitchFamily="34" charset="-120"/>
              </a:rPr>
              <a:t>品質保證</a:t>
            </a:r>
            <a:r>
              <a:rPr lang="en-US" altLang="zh-TW" sz="1400" dirty="0">
                <a:latin typeface="微軟正黑體" pitchFamily="34" charset="-120"/>
                <a:ea typeface="微軟正黑體" pitchFamily="34" charset="-120"/>
              </a:rPr>
              <a:t>(1950)</a:t>
            </a:r>
          </a:p>
        </p:txBody>
      </p:sp>
      <p:sp>
        <p:nvSpPr>
          <p:cNvPr id="10276" name="Rectangle 48"/>
          <p:cNvSpPr>
            <a:spLocks noChangeArrowheads="1"/>
          </p:cNvSpPr>
          <p:nvPr/>
        </p:nvSpPr>
        <p:spPr bwMode="auto">
          <a:xfrm>
            <a:off x="4762019" y="4148187"/>
            <a:ext cx="1679006" cy="288925"/>
          </a:xfrm>
          <a:prstGeom prst="rect">
            <a:avLst/>
          </a:prstGeom>
          <a:solidFill>
            <a:srgbClr val="FFCCFF"/>
          </a:solidFill>
          <a:ln w="28575">
            <a:solidFill>
              <a:schemeClr val="tx1"/>
            </a:solidFill>
            <a:miter lim="800000"/>
            <a:headEnd/>
            <a:tailEnd/>
          </a:ln>
        </p:spPr>
        <p:txBody>
          <a:bodyPr wrap="none" anchor="ctr"/>
          <a:lstStyle/>
          <a:p>
            <a:pPr algn="ctr"/>
            <a:r>
              <a:rPr lang="zh-TW" altLang="en-US" sz="1400" b="1" dirty="0">
                <a:latin typeface="微軟正黑體" pitchFamily="34" charset="-120"/>
                <a:ea typeface="微軟正黑體" pitchFamily="34" charset="-120"/>
              </a:rPr>
              <a:t>全面品質管制</a:t>
            </a:r>
            <a:r>
              <a:rPr lang="en-US" altLang="zh-TW" sz="1400" b="1" dirty="0">
                <a:latin typeface="微軟正黑體" pitchFamily="34" charset="-120"/>
                <a:ea typeface="微軟正黑體" pitchFamily="34" charset="-120"/>
              </a:rPr>
              <a:t>(1960)</a:t>
            </a:r>
          </a:p>
        </p:txBody>
      </p:sp>
      <p:sp>
        <p:nvSpPr>
          <p:cNvPr id="10277" name="Rectangle 49"/>
          <p:cNvSpPr>
            <a:spLocks noChangeArrowheads="1"/>
          </p:cNvSpPr>
          <p:nvPr/>
        </p:nvSpPr>
        <p:spPr bwMode="auto">
          <a:xfrm>
            <a:off x="4762019" y="4652243"/>
            <a:ext cx="1679006" cy="288925"/>
          </a:xfrm>
          <a:prstGeom prst="rect">
            <a:avLst/>
          </a:prstGeom>
          <a:solidFill>
            <a:srgbClr val="FFC000"/>
          </a:solidFill>
          <a:ln w="28575">
            <a:solidFill>
              <a:schemeClr val="tx1"/>
            </a:solidFill>
            <a:miter lim="800000"/>
            <a:headEnd/>
            <a:tailEnd/>
          </a:ln>
        </p:spPr>
        <p:txBody>
          <a:bodyPr wrap="none" anchor="ctr"/>
          <a:lstStyle/>
          <a:p>
            <a:pPr algn="ctr"/>
            <a:r>
              <a:rPr lang="zh-TW" altLang="en-US" sz="1400" b="1">
                <a:latin typeface="微軟正黑體" pitchFamily="34" charset="-120"/>
                <a:ea typeface="微軟正黑體" pitchFamily="34" charset="-120"/>
              </a:rPr>
              <a:t>全面品質管理</a:t>
            </a:r>
            <a:r>
              <a:rPr lang="en-US" altLang="zh-TW" sz="1400" b="1">
                <a:latin typeface="微軟正黑體" pitchFamily="34" charset="-120"/>
                <a:ea typeface="微軟正黑體" pitchFamily="34" charset="-120"/>
              </a:rPr>
              <a:t>(1980)</a:t>
            </a:r>
          </a:p>
        </p:txBody>
      </p:sp>
      <p:sp>
        <p:nvSpPr>
          <p:cNvPr id="10278" name="Rectangle 50"/>
          <p:cNvSpPr>
            <a:spLocks noChangeArrowheads="1"/>
          </p:cNvSpPr>
          <p:nvPr/>
        </p:nvSpPr>
        <p:spPr bwMode="auto">
          <a:xfrm>
            <a:off x="3491880" y="3501378"/>
            <a:ext cx="908947" cy="431800"/>
          </a:xfrm>
          <a:prstGeom prst="rect">
            <a:avLst/>
          </a:prstGeom>
          <a:solidFill>
            <a:srgbClr val="CCFFFF"/>
          </a:solidFill>
          <a:ln w="9525">
            <a:solidFill>
              <a:schemeClr val="tx1"/>
            </a:solidFill>
            <a:miter lim="800000"/>
            <a:headEnd/>
            <a:tailEnd/>
          </a:ln>
        </p:spPr>
        <p:txBody>
          <a:bodyPr wrap="none" anchor="ctr"/>
          <a:lstStyle/>
          <a:p>
            <a:pPr algn="ctr"/>
            <a:r>
              <a:rPr lang="zh-TW" altLang="en-US" sz="1400" dirty="0">
                <a:latin typeface="微軟正黑體" pitchFamily="34" charset="-120"/>
                <a:ea typeface="微軟正黑體" pitchFamily="34" charset="-120"/>
              </a:rPr>
              <a:t>做業研究</a:t>
            </a:r>
          </a:p>
          <a:p>
            <a:pPr algn="ctr"/>
            <a:r>
              <a:rPr lang="en-US" altLang="zh-TW" sz="1400" dirty="0">
                <a:latin typeface="微軟正黑體" pitchFamily="34" charset="-120"/>
                <a:ea typeface="微軟正黑體" pitchFamily="34" charset="-120"/>
              </a:rPr>
              <a:t>(1940)</a:t>
            </a:r>
          </a:p>
        </p:txBody>
      </p:sp>
      <p:cxnSp>
        <p:nvCxnSpPr>
          <p:cNvPr id="10279" name="AutoShape 51"/>
          <p:cNvCxnSpPr>
            <a:cxnSpLocks noChangeShapeType="1"/>
            <a:stCxn id="10269" idx="2"/>
            <a:endCxn id="10271" idx="0"/>
          </p:cNvCxnSpPr>
          <p:nvPr/>
        </p:nvCxnSpPr>
        <p:spPr bwMode="auto">
          <a:xfrm rot="5400000">
            <a:off x="5354661" y="1520034"/>
            <a:ext cx="217488" cy="0"/>
          </a:xfrm>
          <a:prstGeom prst="straightConnector1">
            <a:avLst/>
          </a:prstGeom>
          <a:noFill/>
          <a:ln w="9525">
            <a:solidFill>
              <a:schemeClr val="tx1"/>
            </a:solidFill>
            <a:round/>
            <a:headEnd/>
            <a:tailEnd type="triangle" w="med" len="med"/>
          </a:ln>
        </p:spPr>
      </p:cxnSp>
      <p:cxnSp>
        <p:nvCxnSpPr>
          <p:cNvPr id="10280" name="AutoShape 52"/>
          <p:cNvCxnSpPr>
            <a:cxnSpLocks noChangeShapeType="1"/>
            <a:stCxn id="10271" idx="2"/>
            <a:endCxn id="10272" idx="0"/>
          </p:cNvCxnSpPr>
          <p:nvPr/>
        </p:nvCxnSpPr>
        <p:spPr bwMode="auto">
          <a:xfrm rot="5400000">
            <a:off x="5391174" y="1988347"/>
            <a:ext cx="144463" cy="0"/>
          </a:xfrm>
          <a:prstGeom prst="straightConnector1">
            <a:avLst/>
          </a:prstGeom>
          <a:noFill/>
          <a:ln w="9525">
            <a:solidFill>
              <a:schemeClr val="tx1"/>
            </a:solidFill>
            <a:round/>
            <a:headEnd/>
            <a:tailEnd type="triangle" w="med" len="med"/>
          </a:ln>
        </p:spPr>
      </p:cxnSp>
      <p:cxnSp>
        <p:nvCxnSpPr>
          <p:cNvPr id="10281" name="AutoShape 53"/>
          <p:cNvCxnSpPr>
            <a:cxnSpLocks noChangeShapeType="1"/>
            <a:stCxn id="10272" idx="2"/>
            <a:endCxn id="10274" idx="0"/>
          </p:cNvCxnSpPr>
          <p:nvPr/>
        </p:nvCxnSpPr>
        <p:spPr bwMode="auto">
          <a:xfrm rot="16200000" flipH="1">
            <a:off x="5389158" y="2421324"/>
            <a:ext cx="288925" cy="137346"/>
          </a:xfrm>
          <a:prstGeom prst="bentConnector3">
            <a:avLst>
              <a:gd name="adj1" fmla="val 49449"/>
            </a:avLst>
          </a:prstGeom>
          <a:noFill/>
          <a:ln w="9525">
            <a:solidFill>
              <a:schemeClr val="tx1"/>
            </a:solidFill>
            <a:miter lim="800000"/>
            <a:headEnd/>
            <a:tailEnd type="triangle" w="med" len="med"/>
          </a:ln>
        </p:spPr>
      </p:cxnSp>
      <p:cxnSp>
        <p:nvCxnSpPr>
          <p:cNvPr id="10282" name="AutoShape 54"/>
          <p:cNvCxnSpPr>
            <a:cxnSpLocks noChangeShapeType="1"/>
            <a:stCxn id="10273" idx="1"/>
            <a:endCxn id="10274" idx="3"/>
          </p:cNvCxnSpPr>
          <p:nvPr/>
        </p:nvCxnSpPr>
        <p:spPr bwMode="auto">
          <a:xfrm rot="10800000" flipV="1">
            <a:off x="6441025" y="2599535"/>
            <a:ext cx="1401229" cy="360363"/>
          </a:xfrm>
          <a:prstGeom prst="bentConnector3">
            <a:avLst>
              <a:gd name="adj1" fmla="val 50000"/>
            </a:avLst>
          </a:prstGeom>
          <a:noFill/>
          <a:ln w="9525">
            <a:solidFill>
              <a:schemeClr val="tx1"/>
            </a:solidFill>
            <a:miter lim="800000"/>
            <a:headEnd/>
            <a:tailEnd type="triangle" w="med" len="med"/>
          </a:ln>
        </p:spPr>
      </p:cxnSp>
      <p:cxnSp>
        <p:nvCxnSpPr>
          <p:cNvPr id="10283" name="AutoShape 55"/>
          <p:cNvCxnSpPr>
            <a:cxnSpLocks noChangeShapeType="1"/>
            <a:stCxn id="10270" idx="1"/>
            <a:endCxn id="10274" idx="3"/>
          </p:cNvCxnSpPr>
          <p:nvPr/>
        </p:nvCxnSpPr>
        <p:spPr bwMode="auto">
          <a:xfrm rot="10800000" flipV="1">
            <a:off x="6441025" y="1304134"/>
            <a:ext cx="1401229" cy="1655764"/>
          </a:xfrm>
          <a:prstGeom prst="bentConnector3">
            <a:avLst>
              <a:gd name="adj1" fmla="val 50000"/>
            </a:avLst>
          </a:prstGeom>
          <a:noFill/>
          <a:ln w="9525">
            <a:solidFill>
              <a:schemeClr val="tx1"/>
            </a:solidFill>
            <a:miter lim="800000"/>
            <a:headEnd/>
            <a:tailEnd type="triangle" w="med" len="med"/>
          </a:ln>
        </p:spPr>
      </p:cxnSp>
      <p:cxnSp>
        <p:nvCxnSpPr>
          <p:cNvPr id="10287" name="AutoShape 59"/>
          <p:cNvCxnSpPr>
            <a:cxnSpLocks noChangeShapeType="1"/>
            <a:stCxn id="10276" idx="2"/>
            <a:endCxn id="10277" idx="0"/>
          </p:cNvCxnSpPr>
          <p:nvPr/>
        </p:nvCxnSpPr>
        <p:spPr bwMode="auto">
          <a:xfrm>
            <a:off x="5601522" y="4437112"/>
            <a:ext cx="0" cy="215131"/>
          </a:xfrm>
          <a:prstGeom prst="straightConnector1">
            <a:avLst/>
          </a:prstGeom>
          <a:noFill/>
          <a:ln w="9525">
            <a:solidFill>
              <a:schemeClr val="tx1"/>
            </a:solidFill>
            <a:round/>
            <a:headEnd/>
            <a:tailEnd type="triangle" w="med" len="med"/>
          </a:ln>
        </p:spPr>
      </p:cxnSp>
      <p:cxnSp>
        <p:nvCxnSpPr>
          <p:cNvPr id="10288" name="AutoShape 60"/>
          <p:cNvCxnSpPr>
            <a:cxnSpLocks noChangeShapeType="1"/>
            <a:stCxn id="10275" idx="2"/>
            <a:endCxn id="10276" idx="0"/>
          </p:cNvCxnSpPr>
          <p:nvPr/>
        </p:nvCxnSpPr>
        <p:spPr bwMode="auto">
          <a:xfrm>
            <a:off x="5601522" y="3933056"/>
            <a:ext cx="0" cy="215131"/>
          </a:xfrm>
          <a:prstGeom prst="straightConnector1">
            <a:avLst/>
          </a:prstGeom>
          <a:noFill/>
          <a:ln w="9525">
            <a:solidFill>
              <a:schemeClr val="tx1"/>
            </a:solidFill>
            <a:round/>
            <a:headEnd/>
            <a:tailEnd type="triangle" w="med" len="med"/>
          </a:ln>
        </p:spPr>
      </p:cxnSp>
      <p:sp>
        <p:nvSpPr>
          <p:cNvPr id="51"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52"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54" name="Text Box 31"/>
          <p:cNvSpPr txBox="1">
            <a:spLocks noChangeArrowheads="1"/>
          </p:cNvSpPr>
          <p:nvPr/>
        </p:nvSpPr>
        <p:spPr bwMode="auto">
          <a:xfrm>
            <a:off x="1907704" y="4365226"/>
            <a:ext cx="1295400" cy="307777"/>
          </a:xfrm>
          <a:prstGeom prst="rect">
            <a:avLst/>
          </a:prstGeom>
          <a:noFill/>
          <a:ln w="9525">
            <a:noFill/>
            <a:miter lim="800000"/>
            <a:headEnd/>
            <a:tailEnd/>
          </a:ln>
        </p:spPr>
        <p:txBody>
          <a:bodyPr>
            <a:spAutoFit/>
          </a:bodyPr>
          <a:lstStyle/>
          <a:p>
            <a:r>
              <a:rPr lang="en-US" altLang="zh-TW" sz="1400" dirty="0" smtClean="0">
                <a:latin typeface="微軟正黑體" pitchFamily="34" charset="-120"/>
                <a:ea typeface="微軟正黑體" pitchFamily="34" charset="-120"/>
              </a:rPr>
              <a:t>1980</a:t>
            </a:r>
            <a:r>
              <a:rPr lang="zh-TW" altLang="en-US" sz="1400" dirty="0">
                <a:latin typeface="微軟正黑體" pitchFamily="34" charset="-120"/>
                <a:ea typeface="微軟正黑體" pitchFamily="34" charset="-120"/>
              </a:rPr>
              <a:t>年以前</a:t>
            </a:r>
          </a:p>
        </p:txBody>
      </p:sp>
      <p:sp>
        <p:nvSpPr>
          <p:cNvPr id="55" name="Line 21"/>
          <p:cNvSpPr>
            <a:spLocks noChangeShapeType="1"/>
          </p:cNvSpPr>
          <p:nvPr/>
        </p:nvSpPr>
        <p:spPr bwMode="auto">
          <a:xfrm flipV="1">
            <a:off x="1979712" y="4653258"/>
            <a:ext cx="1430288" cy="7492"/>
          </a:xfrm>
          <a:prstGeom prst="line">
            <a:avLst/>
          </a:prstGeom>
          <a:noFill/>
          <a:ln w="28575">
            <a:solidFill>
              <a:schemeClr val="tx1"/>
            </a:solidFill>
            <a:round/>
            <a:headEnd/>
            <a:tailEnd/>
          </a:ln>
        </p:spPr>
        <p:txBody>
          <a:bodyPr wrap="none" anchor="ctr"/>
          <a:lstStyle/>
          <a:p>
            <a:endParaRPr lang="zh-TW" altLang="en-US">
              <a:latin typeface="微軟正黑體" pitchFamily="34" charset="-120"/>
              <a:ea typeface="微軟正黑體" pitchFamily="34" charset="-120"/>
            </a:endParaRPr>
          </a:p>
        </p:txBody>
      </p:sp>
      <p:sp>
        <p:nvSpPr>
          <p:cNvPr id="56" name="Line 26"/>
          <p:cNvSpPr>
            <a:spLocks noChangeShapeType="1"/>
          </p:cNvSpPr>
          <p:nvPr/>
        </p:nvSpPr>
        <p:spPr bwMode="auto">
          <a:xfrm>
            <a:off x="3275856" y="4005186"/>
            <a:ext cx="0" cy="648072"/>
          </a:xfrm>
          <a:prstGeom prst="line">
            <a:avLst/>
          </a:prstGeom>
          <a:noFill/>
          <a:ln w="28575">
            <a:solidFill>
              <a:schemeClr val="tx1"/>
            </a:solidFill>
            <a:round/>
            <a:headEnd type="triangle" w="med" len="med"/>
            <a:tailEnd type="triangle" w="med" len="med"/>
          </a:ln>
        </p:spPr>
        <p:txBody>
          <a:bodyPr wrap="none" anchor="ctr"/>
          <a:lstStyle/>
          <a:p>
            <a:endParaRPr lang="zh-TW" altLang="en-US">
              <a:latin typeface="微軟正黑體" pitchFamily="34" charset="-120"/>
              <a:ea typeface="微軟正黑體" pitchFamily="34" charset="-120"/>
            </a:endParaRPr>
          </a:p>
        </p:txBody>
      </p:sp>
      <p:cxnSp>
        <p:nvCxnSpPr>
          <p:cNvPr id="60" name="直線接點 59"/>
          <p:cNvCxnSpPr/>
          <p:nvPr/>
        </p:nvCxnSpPr>
        <p:spPr>
          <a:xfrm>
            <a:off x="5652120" y="2492003"/>
            <a:ext cx="864096"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a:off x="6516216" y="1051843"/>
            <a:ext cx="0" cy="1440160"/>
          </a:xfrm>
          <a:prstGeom prst="straightConnector1">
            <a:avLst/>
          </a:prstGeom>
          <a:ln w="19050">
            <a:solidFill>
              <a:schemeClr val="tx1">
                <a:lumMod val="95000"/>
                <a:lumOff val="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向下箭號 77"/>
          <p:cNvSpPr/>
          <p:nvPr/>
        </p:nvSpPr>
        <p:spPr>
          <a:xfrm>
            <a:off x="2483768" y="2276994"/>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向下箭號 78"/>
          <p:cNvSpPr/>
          <p:nvPr/>
        </p:nvSpPr>
        <p:spPr>
          <a:xfrm>
            <a:off x="2483768" y="2781050"/>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向下箭號 79"/>
          <p:cNvSpPr/>
          <p:nvPr/>
        </p:nvSpPr>
        <p:spPr>
          <a:xfrm>
            <a:off x="2483768" y="3285106"/>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4" name="群組 83"/>
          <p:cNvGrpSpPr/>
          <p:nvPr/>
        </p:nvGrpSpPr>
        <p:grpSpPr>
          <a:xfrm>
            <a:off x="395536" y="2276994"/>
            <a:ext cx="1440160" cy="1080120"/>
            <a:chOff x="395536" y="2276872"/>
            <a:chExt cx="1440160" cy="1080120"/>
          </a:xfrm>
        </p:grpSpPr>
        <p:sp>
          <p:nvSpPr>
            <p:cNvPr id="81" name="橢圓 80"/>
            <p:cNvSpPr/>
            <p:nvPr/>
          </p:nvSpPr>
          <p:spPr>
            <a:xfrm>
              <a:off x="395536" y="2276872"/>
              <a:ext cx="1440160" cy="1080120"/>
            </a:xfrm>
            <a:prstGeom prst="ellipse">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文字方塊 81"/>
            <p:cNvSpPr txBox="1"/>
            <p:nvPr/>
          </p:nvSpPr>
          <p:spPr>
            <a:xfrm>
              <a:off x="467544" y="2492896"/>
              <a:ext cx="1296144" cy="646331"/>
            </a:xfrm>
            <a:prstGeom prst="rect">
              <a:avLst/>
            </a:prstGeom>
            <a:noFill/>
          </p:spPr>
          <p:txBody>
            <a:bodyPr wrap="square" rtlCol="0">
              <a:spAutoFit/>
            </a:bodyPr>
            <a:lstStyle/>
            <a:p>
              <a:pPr algn="ctr"/>
              <a:r>
                <a:rPr lang="zh-TW" altLang="en-US" b="1" dirty="0" smtClean="0">
                  <a:latin typeface="微軟正黑體" pitchFamily="34" charset="-120"/>
                  <a:ea typeface="微軟正黑體" pitchFamily="34" charset="-120"/>
                </a:rPr>
                <a:t>統計</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品質管制</a:t>
              </a:r>
              <a:endParaRPr lang="zh-TW" altLang="en-US" b="1" dirty="0">
                <a:latin typeface="微軟正黑體" pitchFamily="34" charset="-120"/>
                <a:ea typeface="微軟正黑體" pitchFamily="34" charset="-120"/>
              </a:endParaRPr>
            </a:p>
          </p:txBody>
        </p:sp>
      </p:grpSp>
      <p:grpSp>
        <p:nvGrpSpPr>
          <p:cNvPr id="85" name="群組 84"/>
          <p:cNvGrpSpPr/>
          <p:nvPr/>
        </p:nvGrpSpPr>
        <p:grpSpPr>
          <a:xfrm>
            <a:off x="395536" y="3789162"/>
            <a:ext cx="1440160" cy="1080120"/>
            <a:chOff x="395536" y="2276872"/>
            <a:chExt cx="1440160" cy="1080120"/>
          </a:xfrm>
        </p:grpSpPr>
        <p:sp>
          <p:nvSpPr>
            <p:cNvPr id="86" name="橢圓 85"/>
            <p:cNvSpPr/>
            <p:nvPr/>
          </p:nvSpPr>
          <p:spPr>
            <a:xfrm>
              <a:off x="395536" y="2276872"/>
              <a:ext cx="1440160" cy="108012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文字方塊 86"/>
            <p:cNvSpPr txBox="1"/>
            <p:nvPr/>
          </p:nvSpPr>
          <p:spPr>
            <a:xfrm>
              <a:off x="467544" y="2492896"/>
              <a:ext cx="1296144" cy="646331"/>
            </a:xfrm>
            <a:prstGeom prst="rect">
              <a:avLst/>
            </a:prstGeom>
            <a:noFill/>
          </p:spPr>
          <p:txBody>
            <a:bodyPr wrap="square" rtlCol="0">
              <a:spAutoFit/>
            </a:bodyPr>
            <a:lstStyle/>
            <a:p>
              <a:pPr algn="ctr"/>
              <a:r>
                <a:rPr lang="zh-TW" altLang="en-US" b="1" dirty="0" smtClean="0">
                  <a:latin typeface="微軟正黑體" pitchFamily="34" charset="-120"/>
                  <a:ea typeface="微軟正黑體" pitchFamily="34" charset="-120"/>
                </a:rPr>
                <a:t>全面</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品質管制</a:t>
              </a:r>
              <a:endParaRPr lang="zh-TW" altLang="en-US" b="1" dirty="0">
                <a:latin typeface="微軟正黑體" pitchFamily="34" charset="-120"/>
                <a:ea typeface="微軟正黑體" pitchFamily="34" charset="-120"/>
              </a:endParaRPr>
            </a:p>
          </p:txBody>
        </p:sp>
      </p:grpSp>
      <p:grpSp>
        <p:nvGrpSpPr>
          <p:cNvPr id="88" name="群組 87"/>
          <p:cNvGrpSpPr/>
          <p:nvPr/>
        </p:nvGrpSpPr>
        <p:grpSpPr>
          <a:xfrm>
            <a:off x="395536" y="5085306"/>
            <a:ext cx="1440160" cy="1080120"/>
            <a:chOff x="395536" y="2276872"/>
            <a:chExt cx="1440160" cy="1080120"/>
          </a:xfrm>
        </p:grpSpPr>
        <p:sp>
          <p:nvSpPr>
            <p:cNvPr id="89" name="橢圓 88"/>
            <p:cNvSpPr/>
            <p:nvPr/>
          </p:nvSpPr>
          <p:spPr>
            <a:xfrm>
              <a:off x="395536" y="2276872"/>
              <a:ext cx="1440160" cy="1080120"/>
            </a:xfrm>
            <a:prstGeom prst="ellipse">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文字方塊 89"/>
            <p:cNvSpPr txBox="1"/>
            <p:nvPr/>
          </p:nvSpPr>
          <p:spPr>
            <a:xfrm>
              <a:off x="467544" y="2348880"/>
              <a:ext cx="1296144" cy="923330"/>
            </a:xfrm>
            <a:prstGeom prst="rect">
              <a:avLst/>
            </a:prstGeom>
            <a:noFill/>
          </p:spPr>
          <p:txBody>
            <a:bodyPr wrap="square" rtlCol="0">
              <a:spAutoFit/>
            </a:bodyPr>
            <a:lstStyle/>
            <a:p>
              <a:pPr algn="ctr"/>
              <a:r>
                <a:rPr lang="zh-TW" altLang="en-US" b="1" dirty="0" smtClean="0">
                  <a:latin typeface="微軟正黑體" pitchFamily="34" charset="-120"/>
                  <a:ea typeface="微軟正黑體" pitchFamily="34" charset="-120"/>
                </a:rPr>
                <a:t>全面</a:t>
              </a:r>
              <a:endParaRPr lang="en-US" altLang="zh-TW" b="1" dirty="0" smtClean="0">
                <a:latin typeface="微軟正黑體" pitchFamily="34" charset="-120"/>
                <a:ea typeface="微軟正黑體" pitchFamily="34" charset="-120"/>
              </a:endParaRPr>
            </a:p>
            <a:p>
              <a:pPr algn="ctr"/>
              <a:r>
                <a:rPr lang="zh-TW" altLang="en-US" b="1" dirty="0" smtClean="0">
                  <a:latin typeface="微軟正黑體" pitchFamily="34" charset="-120"/>
                  <a:ea typeface="微軟正黑體" pitchFamily="34" charset="-120"/>
                </a:rPr>
                <a:t>品質管理方法</a:t>
              </a:r>
              <a:endParaRPr lang="zh-TW" altLang="en-US" b="1" dirty="0">
                <a:latin typeface="微軟正黑體" pitchFamily="34" charset="-120"/>
                <a:ea typeface="微軟正黑體" pitchFamily="34" charset="-120"/>
              </a:endParaRPr>
            </a:p>
          </p:txBody>
        </p:sp>
      </p:grpSp>
      <p:sp>
        <p:nvSpPr>
          <p:cNvPr id="91" name="圓角矩形 90"/>
          <p:cNvSpPr/>
          <p:nvPr/>
        </p:nvSpPr>
        <p:spPr>
          <a:xfrm>
            <a:off x="3491880" y="5013298"/>
            <a:ext cx="5256584" cy="1512168"/>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buFont typeface="Wingdings" pitchFamily="2" charset="2"/>
              <a:buChar char="l"/>
            </a:pPr>
            <a:r>
              <a:rPr lang="en-US" altLang="zh-TW" sz="1600" b="1" dirty="0" smtClean="0">
                <a:solidFill>
                  <a:schemeClr val="bg1"/>
                </a:solidFill>
                <a:latin typeface="微軟正黑體" pitchFamily="34" charset="-120"/>
                <a:ea typeface="微軟正黑體" pitchFamily="34" charset="-120"/>
              </a:rPr>
              <a:t>1980-90</a:t>
            </a:r>
            <a:r>
              <a:rPr lang="zh-TW" altLang="en-US" sz="1600" b="1" dirty="0" smtClean="0">
                <a:solidFill>
                  <a:schemeClr val="bg1"/>
                </a:solidFill>
                <a:latin typeface="微軟正黑體" pitchFamily="34" charset="-120"/>
                <a:ea typeface="微軟正黑體" pitchFamily="34" charset="-120"/>
              </a:rPr>
              <a:t>年代，倡行全面品質管理方法（</a:t>
            </a:r>
            <a:r>
              <a:rPr lang="en-US" altLang="zh-TW" sz="1600" b="1" dirty="0" smtClean="0">
                <a:solidFill>
                  <a:schemeClr val="bg1"/>
                </a:solidFill>
                <a:latin typeface="微軟正黑體" pitchFamily="34" charset="-120"/>
                <a:ea typeface="微軟正黑體" pitchFamily="34" charset="-120"/>
              </a:rPr>
              <a:t>Total Quality Management</a:t>
            </a:r>
            <a:r>
              <a:rPr lang="zh-TW" altLang="en-US" sz="1600" b="1" dirty="0" smtClean="0">
                <a:solidFill>
                  <a:schemeClr val="bg1"/>
                </a:solidFill>
                <a:latin typeface="微軟正黑體" pitchFamily="34" charset="-120"/>
                <a:ea typeface="微軟正黑體" pitchFamily="34" charset="-120"/>
              </a:rPr>
              <a:t>，</a:t>
            </a:r>
            <a:r>
              <a:rPr lang="en-US" altLang="zh-TW" sz="1600" b="1" dirty="0" smtClean="0">
                <a:solidFill>
                  <a:schemeClr val="bg1"/>
                </a:solidFill>
                <a:latin typeface="微軟正黑體" pitchFamily="34" charset="-120"/>
                <a:ea typeface="微軟正黑體" pitchFamily="34" charset="-120"/>
              </a:rPr>
              <a:t>TQM)</a:t>
            </a:r>
          </a:p>
          <a:p>
            <a:pPr marL="174625" indent="-174625">
              <a:buFont typeface="Wingdings" pitchFamily="2" charset="2"/>
              <a:buChar char="l"/>
            </a:pPr>
            <a:r>
              <a:rPr lang="en-US" altLang="zh-TW" sz="1600" b="1" dirty="0" smtClean="0">
                <a:solidFill>
                  <a:schemeClr val="bg1"/>
                </a:solidFill>
                <a:latin typeface="微軟正黑體" pitchFamily="34" charset="-120"/>
                <a:ea typeface="微軟正黑體" pitchFamily="34" charset="-120"/>
              </a:rPr>
              <a:t>1987</a:t>
            </a:r>
            <a:r>
              <a:rPr lang="zh-TW" altLang="en-US" sz="1600" b="1" dirty="0" smtClean="0">
                <a:solidFill>
                  <a:schemeClr val="bg1"/>
                </a:solidFill>
                <a:latin typeface="微軟正黑體" pitchFamily="34" charset="-120"/>
                <a:ea typeface="微軟正黑體" pitchFamily="34" charset="-120"/>
              </a:rPr>
              <a:t>年出現</a:t>
            </a:r>
            <a:r>
              <a:rPr lang="en-US" altLang="zh-TW" sz="1600" b="1" dirty="0" smtClean="0">
                <a:solidFill>
                  <a:schemeClr val="bg1"/>
                </a:solidFill>
                <a:latin typeface="微軟正黑體" pitchFamily="34" charset="-120"/>
                <a:ea typeface="微軟正黑體" pitchFamily="34" charset="-120"/>
              </a:rPr>
              <a:t>ISO-9000</a:t>
            </a:r>
            <a:r>
              <a:rPr lang="zh-TW" altLang="en-US" sz="1600" b="1" dirty="0" smtClean="0">
                <a:solidFill>
                  <a:schemeClr val="bg1"/>
                </a:solidFill>
                <a:latin typeface="微軟正黑體" pitchFamily="34" charset="-120"/>
                <a:ea typeface="微軟正黑體" pitchFamily="34" charset="-120"/>
              </a:rPr>
              <a:t>品質管理系統</a:t>
            </a:r>
            <a:endParaRPr lang="en-US" altLang="zh-TW" sz="1600" b="1" dirty="0" smtClean="0">
              <a:solidFill>
                <a:schemeClr val="bg1"/>
              </a:solidFill>
              <a:latin typeface="微軟正黑體" pitchFamily="34" charset="-120"/>
              <a:ea typeface="微軟正黑體" pitchFamily="34" charset="-120"/>
            </a:endParaRPr>
          </a:p>
          <a:p>
            <a:pPr marL="174625" indent="-174625">
              <a:buFont typeface="Wingdings" pitchFamily="2" charset="2"/>
              <a:buChar char="l"/>
            </a:pPr>
            <a:r>
              <a:rPr lang="en-US" altLang="zh-TW" sz="1600" b="1" dirty="0" smtClean="0">
                <a:solidFill>
                  <a:schemeClr val="bg1"/>
                </a:solidFill>
                <a:latin typeface="微軟正黑體" pitchFamily="34" charset="-120"/>
                <a:ea typeface="微軟正黑體" pitchFamily="34" charset="-120"/>
              </a:rPr>
              <a:t>1987</a:t>
            </a:r>
            <a:r>
              <a:rPr lang="zh-TW" altLang="en-US" sz="1600" b="1" dirty="0" smtClean="0">
                <a:solidFill>
                  <a:schemeClr val="bg1"/>
                </a:solidFill>
                <a:latin typeface="微軟正黑體" pitchFamily="34" charset="-120"/>
                <a:ea typeface="微軟正黑體" pitchFamily="34" charset="-120"/>
              </a:rPr>
              <a:t>年</a:t>
            </a:r>
            <a:r>
              <a:rPr lang="en-US" altLang="zh-TW" sz="1600" b="1" dirty="0" smtClean="0">
                <a:solidFill>
                  <a:schemeClr val="bg1"/>
                </a:solidFill>
                <a:latin typeface="微軟正黑體" pitchFamily="34" charset="-120"/>
                <a:ea typeface="微軟正黑體" pitchFamily="34" charset="-120"/>
              </a:rPr>
              <a:t>Motorola </a:t>
            </a:r>
            <a:r>
              <a:rPr lang="zh-TW" altLang="en-US" sz="1600" b="1" dirty="0" smtClean="0">
                <a:solidFill>
                  <a:schemeClr val="bg1"/>
                </a:solidFill>
                <a:latin typeface="微軟正黑體" pitchFamily="34" charset="-120"/>
                <a:ea typeface="微軟正黑體" pitchFamily="34" charset="-120"/>
              </a:rPr>
              <a:t>提出6 </a:t>
            </a:r>
            <a:r>
              <a:rPr lang="en-US" altLang="zh-TW" sz="1600" b="1" dirty="0" smtClean="0">
                <a:solidFill>
                  <a:schemeClr val="bg1"/>
                </a:solidFill>
                <a:latin typeface="微軟正黑體" pitchFamily="34" charset="-120"/>
                <a:ea typeface="微軟正黑體" pitchFamily="34" charset="-120"/>
              </a:rPr>
              <a:t>Sigma</a:t>
            </a:r>
            <a:r>
              <a:rPr lang="zh-TW" altLang="en-US" sz="1600" b="1" dirty="0" smtClean="0">
                <a:solidFill>
                  <a:schemeClr val="bg1"/>
                </a:solidFill>
                <a:latin typeface="微軟正黑體" pitchFamily="34" charset="-120"/>
                <a:ea typeface="微軟正黑體" pitchFamily="34" charset="-120"/>
              </a:rPr>
              <a:t>手法</a:t>
            </a:r>
            <a:endParaRPr lang="en-US" altLang="zh-TW" sz="1600" b="1" dirty="0" smtClean="0">
              <a:solidFill>
                <a:schemeClr val="bg1"/>
              </a:solidFill>
              <a:latin typeface="微軟正黑體" pitchFamily="34" charset="-120"/>
              <a:ea typeface="微軟正黑體" pitchFamily="34" charset="-120"/>
            </a:endParaRPr>
          </a:p>
          <a:p>
            <a:pPr marL="174625" indent="-174625">
              <a:buFont typeface="Wingdings" pitchFamily="2" charset="2"/>
              <a:buChar char="l"/>
            </a:pPr>
            <a:r>
              <a:rPr lang="zh-TW" altLang="en-US" sz="1600" b="1" dirty="0" smtClean="0">
                <a:solidFill>
                  <a:schemeClr val="bg1"/>
                </a:solidFill>
                <a:latin typeface="微軟正黑體" pitchFamily="34" charset="-120"/>
                <a:ea typeface="微軟正黑體" pitchFamily="34" charset="-120"/>
              </a:rPr>
              <a:t>現代有</a:t>
            </a:r>
            <a:r>
              <a:rPr lang="en-US" altLang="zh-TW" sz="1600" b="1" dirty="0" smtClean="0">
                <a:solidFill>
                  <a:schemeClr val="bg1"/>
                </a:solidFill>
                <a:latin typeface="微軟正黑體" pitchFamily="34" charset="-120"/>
                <a:ea typeface="微軟正黑體" pitchFamily="34" charset="-120"/>
              </a:rPr>
              <a:t>Six Sigma Design </a:t>
            </a:r>
            <a:r>
              <a:rPr lang="zh-TW" altLang="en-US" sz="1600" b="1" dirty="0" smtClean="0">
                <a:solidFill>
                  <a:schemeClr val="bg1"/>
                </a:solidFill>
                <a:latin typeface="微軟正黑體" pitchFamily="34" charset="-120"/>
                <a:ea typeface="微軟正黑體" pitchFamily="34" charset="-120"/>
              </a:rPr>
              <a:t>、</a:t>
            </a:r>
            <a:r>
              <a:rPr lang="en-US" altLang="zh-TW" sz="1600" b="1" dirty="0" smtClean="0">
                <a:solidFill>
                  <a:schemeClr val="bg1"/>
                </a:solidFill>
                <a:latin typeface="微軟正黑體" pitchFamily="34" charset="-120"/>
                <a:ea typeface="微軟正黑體" pitchFamily="34" charset="-120"/>
              </a:rPr>
              <a:t>Lean Sigma ..</a:t>
            </a:r>
            <a:r>
              <a:rPr lang="zh-TW" altLang="en-US" sz="1600" b="1" dirty="0" smtClean="0">
                <a:solidFill>
                  <a:schemeClr val="bg1"/>
                </a:solidFill>
                <a:latin typeface="微軟正黑體" pitchFamily="34" charset="-120"/>
                <a:ea typeface="微軟正黑體" pitchFamily="34" charset="-120"/>
              </a:rPr>
              <a:t>等手法</a:t>
            </a:r>
            <a:endParaRPr lang="en-US" altLang="zh-TW" sz="1600" b="1" dirty="0" smtClean="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9"/>
          <p:cNvSpPr>
            <a:spLocks noGrp="1" noChangeArrowheads="1"/>
          </p:cNvSpPr>
          <p:nvPr>
            <p:ph type="title" idx="4294967295"/>
          </p:nvPr>
        </p:nvSpPr>
        <p:spPr>
          <a:xfrm>
            <a:off x="1691680" y="6309319"/>
            <a:ext cx="2525712" cy="433388"/>
          </a:xfrm>
        </p:spPr>
        <p:txBody>
          <a:bodyPr/>
          <a:lstStyle/>
          <a:p>
            <a:pPr eaLnBrk="1" hangingPunct="1">
              <a:lnSpc>
                <a:spcPct val="95000"/>
              </a:lnSpc>
            </a:pPr>
            <a:r>
              <a:rPr lang="zh-TW" altLang="en-US" sz="2400" b="1" dirty="0" smtClean="0">
                <a:solidFill>
                  <a:schemeClr val="tx1"/>
                </a:solidFill>
                <a:latin typeface="微軟正黑體" pitchFamily="34" charset="-120"/>
                <a:ea typeface="微軟正黑體" pitchFamily="34" charset="-120"/>
              </a:rPr>
              <a:t> </a:t>
            </a:r>
            <a:r>
              <a:rPr lang="zh-TW" altLang="en-US" sz="1800" b="1" dirty="0" smtClean="0">
                <a:solidFill>
                  <a:schemeClr val="tx1"/>
                </a:solidFill>
                <a:latin typeface="微軟正黑體" pitchFamily="34" charset="-120"/>
                <a:ea typeface="微軟正黑體" pitchFamily="34" charset="-120"/>
              </a:rPr>
              <a:t>鋼筋材料進場查驗</a:t>
            </a:r>
            <a:r>
              <a:rPr lang="en-US" altLang="zh-TW" sz="1800" b="1" dirty="0" smtClean="0">
                <a:solidFill>
                  <a:schemeClr val="tx1"/>
                </a:solidFill>
                <a:latin typeface="微軟正黑體" pitchFamily="34" charset="-120"/>
                <a:ea typeface="微軟正黑體" pitchFamily="34" charset="-120"/>
              </a:rPr>
              <a:t> </a:t>
            </a:r>
          </a:p>
        </p:txBody>
      </p:sp>
      <p:sp>
        <p:nvSpPr>
          <p:cNvPr id="14" name="Rectangle 49"/>
          <p:cNvSpPr txBox="1">
            <a:spLocks noChangeArrowheads="1"/>
          </p:cNvSpPr>
          <p:nvPr/>
        </p:nvSpPr>
        <p:spPr bwMode="auto">
          <a:xfrm>
            <a:off x="4932040" y="6237312"/>
            <a:ext cx="2857500" cy="431800"/>
          </a:xfrm>
          <a:prstGeom prst="rect">
            <a:avLst/>
          </a:prstGeom>
          <a:noFill/>
          <a:ln w="9525">
            <a:noFill/>
            <a:miter lim="800000"/>
            <a:headEnd/>
            <a:tailEnd/>
          </a:ln>
        </p:spPr>
        <p:txBody>
          <a:bodyPr lIns="0" rIns="0" bIns="0" anchor="b"/>
          <a:lstStyle/>
          <a:p>
            <a:pPr algn="ctr">
              <a:lnSpc>
                <a:spcPct val="95000"/>
              </a:lnSpc>
              <a:defRPr/>
            </a:pPr>
            <a:r>
              <a:rPr kumimoji="0" lang="zh-TW" altLang="en-US" sz="2400" b="1" dirty="0">
                <a:latin typeface="微軟正黑體" pitchFamily="34" charset="-120"/>
                <a:ea typeface="微軟正黑體" pitchFamily="34" charset="-120"/>
                <a:cs typeface="+mj-cs"/>
              </a:rPr>
              <a:t> </a:t>
            </a:r>
            <a:r>
              <a:rPr kumimoji="0" lang="zh-TW" altLang="en-US" b="1" dirty="0" smtClean="0">
                <a:latin typeface="微軟正黑體" pitchFamily="34" charset="-120"/>
                <a:ea typeface="微軟正黑體" pitchFamily="34" charset="-120"/>
                <a:cs typeface="+mj-cs"/>
              </a:rPr>
              <a:t>鋼筋送實驗室試驗</a:t>
            </a:r>
            <a:endParaRPr kumimoji="0" lang="en-US" altLang="zh-TW" b="1" dirty="0">
              <a:latin typeface="微軟正黑體" pitchFamily="34" charset="-120"/>
              <a:ea typeface="微軟正黑體" pitchFamily="34" charset="-120"/>
              <a:cs typeface="+mj-cs"/>
            </a:endParaRPr>
          </a:p>
        </p:txBody>
      </p:sp>
      <p:pic>
        <p:nvPicPr>
          <p:cNvPr id="30727" name="圖片 15" descr="IMG_1854.JPG"/>
          <p:cNvPicPr>
            <a:picLocks noChangeAspect="1"/>
          </p:cNvPicPr>
          <p:nvPr/>
        </p:nvPicPr>
        <p:blipFill>
          <a:blip r:embed="rId3" cstate="print"/>
          <a:srcRect/>
          <a:stretch>
            <a:fillRect/>
          </a:stretch>
        </p:blipFill>
        <p:spPr bwMode="auto">
          <a:xfrm>
            <a:off x="1259632" y="1484784"/>
            <a:ext cx="3096914" cy="2376264"/>
          </a:xfrm>
          <a:prstGeom prst="rect">
            <a:avLst/>
          </a:prstGeom>
          <a:noFill/>
          <a:ln w="9525">
            <a:noFill/>
            <a:miter lim="800000"/>
            <a:headEnd/>
            <a:tailEnd/>
          </a:ln>
        </p:spPr>
      </p:pic>
      <p:pic>
        <p:nvPicPr>
          <p:cNvPr id="30728" name="圖片 16" descr="IMG_1857.JPG"/>
          <p:cNvPicPr>
            <a:picLocks noChangeAspect="1"/>
          </p:cNvPicPr>
          <p:nvPr/>
        </p:nvPicPr>
        <p:blipFill>
          <a:blip r:embed="rId4" cstate="print"/>
          <a:srcRect/>
          <a:stretch>
            <a:fillRect/>
          </a:stretch>
        </p:blipFill>
        <p:spPr bwMode="auto">
          <a:xfrm>
            <a:off x="1259632" y="3933055"/>
            <a:ext cx="3069421" cy="2376264"/>
          </a:xfrm>
          <a:prstGeom prst="rect">
            <a:avLst/>
          </a:prstGeom>
          <a:noFill/>
          <a:ln w="9525">
            <a:noFill/>
            <a:miter lim="800000"/>
            <a:headEnd/>
            <a:tailEnd/>
          </a:ln>
        </p:spPr>
      </p:pic>
      <p:pic>
        <p:nvPicPr>
          <p:cNvPr id="30729" name="圖片 17" descr="IMG_1860.JPG"/>
          <p:cNvPicPr>
            <a:picLocks noChangeAspect="1"/>
          </p:cNvPicPr>
          <p:nvPr/>
        </p:nvPicPr>
        <p:blipFill>
          <a:blip r:embed="rId5" cstate="print"/>
          <a:srcRect/>
          <a:stretch>
            <a:fillRect/>
          </a:stretch>
        </p:blipFill>
        <p:spPr bwMode="auto">
          <a:xfrm>
            <a:off x="4716016" y="1484784"/>
            <a:ext cx="3136974" cy="2359149"/>
          </a:xfrm>
          <a:prstGeom prst="rect">
            <a:avLst/>
          </a:prstGeom>
          <a:noFill/>
          <a:ln w="9525">
            <a:noFill/>
            <a:miter lim="800000"/>
            <a:headEnd/>
            <a:tailEnd/>
          </a:ln>
        </p:spPr>
      </p:pic>
      <p:pic>
        <p:nvPicPr>
          <p:cNvPr id="30730" name="圖片 18" descr="IMG_1866.JPG"/>
          <p:cNvPicPr>
            <a:picLocks noChangeAspect="1"/>
          </p:cNvPicPr>
          <p:nvPr/>
        </p:nvPicPr>
        <p:blipFill>
          <a:blip r:embed="rId6" cstate="print"/>
          <a:srcRect/>
          <a:stretch>
            <a:fillRect/>
          </a:stretch>
        </p:blipFill>
        <p:spPr bwMode="auto">
          <a:xfrm>
            <a:off x="4716016" y="3933055"/>
            <a:ext cx="3179502" cy="2376264"/>
          </a:xfrm>
          <a:prstGeom prst="rect">
            <a:avLst/>
          </a:prstGeom>
          <a:noFill/>
          <a:ln w="9525">
            <a:noFill/>
            <a:miter lim="800000"/>
            <a:headEnd/>
            <a:tailEnd/>
          </a:ln>
        </p:spPr>
      </p:pic>
      <p:sp>
        <p:nvSpPr>
          <p:cNvPr id="8"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鋼筋混凝土施工品質管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9" name="文字方塊 8"/>
          <p:cNvSpPr txBox="1">
            <a:spLocks noChangeArrowheads="1"/>
          </p:cNvSpPr>
          <p:nvPr/>
        </p:nvSpPr>
        <p:spPr bwMode="auto">
          <a:xfrm>
            <a:off x="1259632" y="1124744"/>
            <a:ext cx="4320480"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材料進場及檢驗 </a:t>
            </a:r>
            <a:endParaRPr lang="en-US" altLang="zh-TW" sz="2400" b="1" u="sng"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0"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1" name="矩形 10"/>
          <p:cNvSpPr/>
          <p:nvPr/>
        </p:nvSpPr>
        <p:spPr>
          <a:xfrm>
            <a:off x="5436096" y="4149080"/>
            <a:ext cx="151216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508104" y="2708920"/>
            <a:ext cx="136815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619672" y="4442812"/>
            <a:ext cx="10081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鋼筋混凝土施工品質管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5" name="文字方塊 24"/>
          <p:cNvSpPr txBox="1">
            <a:spLocks noChangeArrowheads="1"/>
          </p:cNvSpPr>
          <p:nvPr/>
        </p:nvSpPr>
        <p:spPr bwMode="auto">
          <a:xfrm>
            <a:off x="1331640"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混凝土材料及施工檢驗品質管控 </a:t>
            </a:r>
            <a:endParaRPr lang="en-US" altLang="zh-TW" sz="2400" b="1" u="sng"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33"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80898" name="Picture 2"/>
          <p:cNvPicPr>
            <a:picLocks noChangeAspect="1" noChangeArrowheads="1"/>
          </p:cNvPicPr>
          <p:nvPr/>
        </p:nvPicPr>
        <p:blipFill>
          <a:blip r:embed="rId2" cstate="print"/>
          <a:srcRect/>
          <a:stretch>
            <a:fillRect/>
          </a:stretch>
        </p:blipFill>
        <p:spPr bwMode="auto">
          <a:xfrm>
            <a:off x="191963" y="2996952"/>
            <a:ext cx="8772525" cy="3371850"/>
          </a:xfrm>
          <a:prstGeom prst="rect">
            <a:avLst/>
          </a:prstGeom>
          <a:noFill/>
          <a:ln w="9525">
            <a:noFill/>
            <a:miter lim="800000"/>
            <a:headEnd/>
            <a:tailEnd/>
          </a:ln>
        </p:spPr>
      </p:pic>
      <p:pic>
        <p:nvPicPr>
          <p:cNvPr id="80897" name="Picture 1"/>
          <p:cNvPicPr>
            <a:picLocks noChangeAspect="1" noChangeArrowheads="1"/>
          </p:cNvPicPr>
          <p:nvPr/>
        </p:nvPicPr>
        <p:blipFill>
          <a:blip r:embed="rId3" cstate="print"/>
          <a:srcRect/>
          <a:stretch>
            <a:fillRect/>
          </a:stretch>
        </p:blipFill>
        <p:spPr bwMode="auto">
          <a:xfrm>
            <a:off x="2663280" y="1844824"/>
            <a:ext cx="6480720" cy="2011258"/>
          </a:xfrm>
          <a:prstGeom prst="rect">
            <a:avLst/>
          </a:prstGeom>
          <a:noFill/>
          <a:ln w="9525">
            <a:noFill/>
            <a:miter lim="800000"/>
            <a:headEnd/>
            <a:tailEnd/>
          </a:ln>
        </p:spPr>
      </p:pic>
      <p:sp>
        <p:nvSpPr>
          <p:cNvPr id="17" name="矩形 16"/>
          <p:cNvSpPr/>
          <p:nvPr/>
        </p:nvSpPr>
        <p:spPr>
          <a:xfrm>
            <a:off x="2771800" y="1916832"/>
            <a:ext cx="1584176" cy="1080120"/>
          </a:xfrm>
          <a:prstGeom prst="rect">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331640" y="4725144"/>
            <a:ext cx="1224136" cy="1512168"/>
          </a:xfrm>
          <a:prstGeom prst="rect">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4932040" y="2060848"/>
            <a:ext cx="1368152" cy="79208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23528" y="4725144"/>
            <a:ext cx="936104" cy="151216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4" name="直線單箭頭接點 33"/>
          <p:cNvCxnSpPr>
            <a:stCxn id="21" idx="0"/>
          </p:cNvCxnSpPr>
          <p:nvPr/>
        </p:nvCxnSpPr>
        <p:spPr>
          <a:xfrm flipV="1">
            <a:off x="791580" y="2852936"/>
            <a:ext cx="4212468" cy="187220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2123728" y="2996952"/>
            <a:ext cx="1296144" cy="1728192"/>
          </a:xfrm>
          <a:prstGeom prst="straightConnector1">
            <a:avLst/>
          </a:prstGeom>
          <a:ln w="28575">
            <a:solidFill>
              <a:srgbClr val="0033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294967295"/>
          </p:nvPr>
        </p:nvSpPr>
        <p:spPr>
          <a:xfrm>
            <a:off x="6553200" y="6248400"/>
            <a:ext cx="2133600" cy="457200"/>
          </a:xfrm>
          <a:prstGeom prst="rect">
            <a:avLst/>
          </a:prstGeom>
        </p:spPr>
        <p:txBody>
          <a:bodyPr/>
          <a:lstStyle/>
          <a:p>
            <a:pPr>
              <a:defRPr/>
            </a:pPr>
            <a:fld id="{2EF93A56-F8F2-4D91-8A05-7B7D95CCC5E2}" type="slidenum">
              <a:rPr lang="en-US" altLang="zh-TW" smtClean="0"/>
              <a:pPr>
                <a:defRPr/>
              </a:pPr>
              <a:t>52</a:t>
            </a:fld>
            <a:endParaRPr lang="en-US" altLang="zh-TW"/>
          </a:p>
        </p:txBody>
      </p:sp>
      <p:sp>
        <p:nvSpPr>
          <p:cNvPr id="3"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鋼筋混凝土施工品質管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4" name="文字方塊 3"/>
          <p:cNvSpPr txBox="1">
            <a:spLocks noChangeArrowheads="1"/>
          </p:cNvSpPr>
          <p:nvPr/>
        </p:nvSpPr>
        <p:spPr bwMode="auto">
          <a:xfrm>
            <a:off x="1115616"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鋼筋組立後混凝土澆置前檢驗</a:t>
            </a:r>
            <a:endParaRPr lang="en-US" altLang="zh-TW" sz="2400" b="1" u="sng"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pic>
        <p:nvPicPr>
          <p:cNvPr id="5" name="圖片 15" descr="PhotoCap-1_001.jpg"/>
          <p:cNvPicPr>
            <a:picLocks noChangeAspect="1"/>
          </p:cNvPicPr>
          <p:nvPr/>
        </p:nvPicPr>
        <p:blipFill>
          <a:blip r:embed="rId2" cstate="print"/>
          <a:srcRect/>
          <a:stretch>
            <a:fillRect/>
          </a:stretch>
        </p:blipFill>
        <p:spPr bwMode="auto">
          <a:xfrm>
            <a:off x="1043608" y="1700808"/>
            <a:ext cx="3282702" cy="2376264"/>
          </a:xfrm>
          <a:prstGeom prst="rect">
            <a:avLst/>
          </a:prstGeom>
          <a:noFill/>
          <a:ln w="9525">
            <a:noFill/>
            <a:miter lim="800000"/>
            <a:headEnd/>
            <a:tailEnd/>
          </a:ln>
        </p:spPr>
      </p:pic>
      <p:pic>
        <p:nvPicPr>
          <p:cNvPr id="6" name="Picture 11" descr="DSCN8107"/>
          <p:cNvPicPr>
            <a:picLocks noChangeAspect="1" noChangeArrowheads="1"/>
          </p:cNvPicPr>
          <p:nvPr/>
        </p:nvPicPr>
        <p:blipFill>
          <a:blip r:embed="rId3" cstate="print"/>
          <a:srcRect/>
          <a:stretch>
            <a:fillRect/>
          </a:stretch>
        </p:blipFill>
        <p:spPr bwMode="auto">
          <a:xfrm>
            <a:off x="1043608" y="4293096"/>
            <a:ext cx="3240087" cy="230346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4788024" y="1700808"/>
            <a:ext cx="3458078" cy="2304256"/>
          </a:xfrm>
          <a:prstGeom prst="rect">
            <a:avLst/>
          </a:prstGeom>
          <a:noFill/>
          <a:ln w="12700" cap="sq">
            <a:noFill/>
            <a:miter lim="800000"/>
            <a:headEnd type="none" w="sm" len="sm"/>
            <a:tailEnd type="none" w="sm" len="sm"/>
          </a:ln>
        </p:spPr>
      </p:pic>
      <p:pic>
        <p:nvPicPr>
          <p:cNvPr id="8" name="圖片 14" descr="PhotoCap01_001.jpg"/>
          <p:cNvPicPr>
            <a:picLocks noChangeAspect="1"/>
          </p:cNvPicPr>
          <p:nvPr/>
        </p:nvPicPr>
        <p:blipFill>
          <a:blip r:embed="rId5" cstate="print"/>
          <a:srcRect/>
          <a:stretch>
            <a:fillRect/>
          </a:stretch>
        </p:blipFill>
        <p:spPr bwMode="auto">
          <a:xfrm>
            <a:off x="4860032" y="4293096"/>
            <a:ext cx="3384376" cy="2308221"/>
          </a:xfrm>
          <a:prstGeom prst="rect">
            <a:avLst/>
          </a:prstGeom>
          <a:noFill/>
          <a:ln w="9525">
            <a:noFill/>
            <a:miter lim="800000"/>
            <a:headEnd/>
            <a:tailEnd/>
          </a:ln>
        </p:spPr>
      </p:pic>
      <p:sp>
        <p:nvSpPr>
          <p:cNvPr id="10"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1" name="矩形 10"/>
          <p:cNvSpPr/>
          <p:nvPr/>
        </p:nvSpPr>
        <p:spPr>
          <a:xfrm rot="549264">
            <a:off x="2910749" y="4831646"/>
            <a:ext cx="1296144" cy="296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804248" y="5133063"/>
            <a:ext cx="847382" cy="240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438400" y="2025650"/>
            <a:ext cx="748734" cy="203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3"/>
          <p:cNvGraphicFramePr>
            <a:graphicFrameLocks/>
          </p:cNvGraphicFramePr>
          <p:nvPr>
            <p:extLst>
              <p:ext uri="{D42A27DB-BD31-4B8C-83A1-F6EECF244321}">
                <p14:modId xmlns="" xmlns:p14="http://schemas.microsoft.com/office/powerpoint/2010/main" val="3810044155"/>
              </p:ext>
            </p:extLst>
          </p:nvPr>
        </p:nvGraphicFramePr>
        <p:xfrm>
          <a:off x="1691680" y="3212976"/>
          <a:ext cx="5904656"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方塊 2"/>
          <p:cNvSpPr txBox="1"/>
          <p:nvPr/>
        </p:nvSpPr>
        <p:spPr>
          <a:xfrm>
            <a:off x="1403648" y="1772816"/>
            <a:ext cx="5955476" cy="369332"/>
          </a:xfrm>
          <a:prstGeom prst="rect">
            <a:avLst/>
          </a:prstGeom>
          <a:noFill/>
        </p:spPr>
        <p:txBody>
          <a:bodyPr wrap="none" rtlCol="0">
            <a:spAutoFit/>
          </a:bodyPr>
          <a:lstStyle/>
          <a:p>
            <a:r>
              <a:rPr kumimoji="0" lang="zh-TW" altLang="en-US" b="1" dirty="0" smtClean="0">
                <a:solidFill>
                  <a:schemeClr val="tx1">
                    <a:lumMod val="95000"/>
                    <a:lumOff val="5000"/>
                  </a:schemeClr>
                </a:solidFill>
                <a:latin typeface="微軟正黑體" pitchFamily="34" charset="-120"/>
                <a:ea typeface="微軟正黑體" pitchFamily="34" charset="-120"/>
              </a:rPr>
              <a:t>以統計方法計算中心值及管制界限，區分是否變異與正常</a:t>
            </a:r>
            <a:endParaRPr lang="zh-TW" altLang="en-US" b="1" dirty="0">
              <a:solidFill>
                <a:schemeClr val="tx1">
                  <a:lumMod val="95000"/>
                  <a:lumOff val="5000"/>
                </a:schemeClr>
              </a:solidFill>
              <a:latin typeface="微軟正黑體" pitchFamily="34" charset="-120"/>
              <a:ea typeface="微軟正黑體" pitchFamily="34" charset="-120"/>
            </a:endParaRPr>
          </a:p>
        </p:txBody>
      </p:sp>
      <p:sp>
        <p:nvSpPr>
          <p:cNvPr id="4" name="Rectangle 3"/>
          <p:cNvSpPr>
            <a:spLocks noChangeArrowheads="1"/>
          </p:cNvSpPr>
          <p:nvPr/>
        </p:nvSpPr>
        <p:spPr bwMode="auto">
          <a:xfrm>
            <a:off x="1115616" y="1196752"/>
            <a:ext cx="4787900" cy="457200"/>
          </a:xfrm>
          <a:prstGeom prst="rect">
            <a:avLst/>
          </a:prstGeom>
          <a:noFill/>
          <a:ln w="9525" algn="ctr">
            <a:noFill/>
            <a:miter lim="800000"/>
            <a:headEnd/>
            <a:tailEnd/>
          </a:ln>
          <a:effectLst/>
        </p:spPr>
        <p:txBody>
          <a:bodyPr/>
          <a:lstStyle/>
          <a:p>
            <a:pPr marL="342900" indent="-342900">
              <a:lnSpc>
                <a:spcPct val="70000"/>
              </a:lnSpc>
              <a:spcBef>
                <a:spcPct val="55000"/>
              </a:spcBef>
              <a:buSzPct val="150000"/>
              <a:buFontTx/>
              <a:buBlip>
                <a:blip r:embed="rId4"/>
              </a:buBlip>
              <a:defRPr/>
            </a:pPr>
            <a:endParaRPr lang="zh-TW" altLang="en-US" sz="2600" b="1" dirty="0">
              <a:solidFill>
                <a:srgbClr val="003300"/>
              </a:solidFill>
              <a:effectLst>
                <a:outerShdw blurRad="38100" dist="38100" dir="2700000" algn="tl">
                  <a:srgbClr val="C0C0C0"/>
                </a:outerShdw>
              </a:effectLst>
              <a:latin typeface="微軟正黑體" pitchFamily="34" charset="-120"/>
              <a:ea typeface="微軟正黑體" pitchFamily="34" charset="-120"/>
            </a:endParaRPr>
          </a:p>
        </p:txBody>
      </p:sp>
      <p:pic>
        <p:nvPicPr>
          <p:cNvPr id="7" name="Picture 86" descr="三人-讨论"/>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67744" y="2276872"/>
            <a:ext cx="1134365" cy="823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4" descr="三人看电脑"/>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220072" y="2348880"/>
            <a:ext cx="1156829" cy="781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文字方塊 9"/>
          <p:cNvSpPr txBox="1">
            <a:spLocks noChangeArrowheads="1"/>
          </p:cNvSpPr>
          <p:nvPr/>
        </p:nvSpPr>
        <p:spPr bwMode="auto">
          <a:xfrm>
            <a:off x="1187624"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統計分析掌握混凝土強度趨勢</a:t>
            </a:r>
            <a:endParaRPr lang="en-US" altLang="zh-TW" sz="2400" b="1" u="sng"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1"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2.</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鋼筋混凝土施工品質管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3"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8"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6" name="文字方塊 5"/>
          <p:cNvSpPr txBox="1"/>
          <p:nvPr/>
        </p:nvSpPr>
        <p:spPr>
          <a:xfrm>
            <a:off x="1259632" y="1772816"/>
            <a:ext cx="7560840" cy="4462760"/>
          </a:xfrm>
          <a:prstGeom prst="rect">
            <a:avLst/>
          </a:prstGeom>
          <a:noFill/>
        </p:spPr>
        <p:txBody>
          <a:bodyPr wrap="square" rtlCol="0">
            <a:spAutoFit/>
          </a:bodyPr>
          <a:lstStyle/>
          <a:p>
            <a:r>
              <a:rPr lang="zh-TW" altLang="en-US" sz="2000" b="1" dirty="0" smtClean="0">
                <a:latin typeface="微軟正黑體" pitchFamily="34" charset="-120"/>
                <a:ea typeface="微軟正黑體" pitchFamily="34" charset="-120"/>
              </a:rPr>
              <a:t>內政部營建署「鋼構造建築物鋼結構施工規範」</a:t>
            </a:r>
            <a:endParaRPr lang="en-US" altLang="zh-TW" sz="2000" b="1" dirty="0" smtClean="0">
              <a:latin typeface="微軟正黑體" pitchFamily="34" charset="-120"/>
              <a:ea typeface="微軟正黑體" pitchFamily="34" charset="-120"/>
            </a:endParaRPr>
          </a:p>
          <a:p>
            <a:pPr lvl="1" indent="-274638">
              <a:spcBef>
                <a:spcPts val="600"/>
              </a:spcBef>
            </a:pPr>
            <a:r>
              <a:rPr lang="en-US" altLang="zh-TW" dirty="0" smtClean="0">
                <a:solidFill>
                  <a:srgbClr val="0033CC"/>
                </a:solidFill>
                <a:latin typeface="微軟正黑體" pitchFamily="34" charset="-120"/>
                <a:ea typeface="微軟正黑體" pitchFamily="34" charset="-120"/>
              </a:rPr>
              <a:t>(</a:t>
            </a:r>
            <a:r>
              <a:rPr lang="en-US" altLang="zh-TW" sz="2000" b="1" dirty="0" smtClean="0">
                <a:solidFill>
                  <a:srgbClr val="0033CC"/>
                </a:solidFill>
                <a:latin typeface="微軟正黑體" pitchFamily="34" charset="-120"/>
                <a:ea typeface="微軟正黑體" pitchFamily="34" charset="-120"/>
              </a:rPr>
              <a:t>1)</a:t>
            </a:r>
            <a:r>
              <a:rPr lang="zh-TW" altLang="en-US" sz="2000" b="1" dirty="0" smtClean="0">
                <a:solidFill>
                  <a:srgbClr val="0033CC"/>
                </a:solidFill>
                <a:latin typeface="微軟正黑體" pitchFamily="34" charset="-120"/>
                <a:ea typeface="微軟正黑體" pitchFamily="34" charset="-120"/>
              </a:rPr>
              <a:t>鋼構廠商之選定</a:t>
            </a:r>
            <a:endParaRPr lang="en-US" altLang="zh-TW" sz="2000" b="1" dirty="0" smtClean="0">
              <a:solidFill>
                <a:srgbClr val="0033CC"/>
              </a:solidFill>
              <a:latin typeface="微軟正黑體" pitchFamily="34" charset="-120"/>
              <a:ea typeface="微軟正黑體" pitchFamily="34" charset="-120"/>
            </a:endParaRPr>
          </a:p>
          <a:p>
            <a:pPr lvl="1" indent="-6350">
              <a:spcBef>
                <a:spcPts val="600"/>
              </a:spcBef>
            </a:pPr>
            <a:r>
              <a:rPr lang="zh-TW" altLang="en-US" sz="1600" dirty="0" smtClean="0">
                <a:solidFill>
                  <a:srgbClr val="0033CC"/>
                </a:solidFill>
                <a:latin typeface="微軟正黑體" pitchFamily="34" charset="-120"/>
                <a:ea typeface="微軟正黑體" pitchFamily="34" charset="-120"/>
              </a:rPr>
              <a:t>鋼構廠商之規模，設備、實績、技術以及可靠的品管程度予以充分考量後選定合適之鋼構廠商</a:t>
            </a:r>
            <a:endParaRPr lang="en-US" altLang="zh-TW" sz="1600" dirty="0" smtClean="0">
              <a:solidFill>
                <a:srgbClr val="0033CC"/>
              </a:solidFill>
              <a:latin typeface="微軟正黑體" pitchFamily="34" charset="-120"/>
              <a:ea typeface="微軟正黑體" pitchFamily="34" charset="-120"/>
            </a:endParaRPr>
          </a:p>
          <a:p>
            <a:pPr lvl="1" indent="-274638">
              <a:spcBef>
                <a:spcPts val="600"/>
              </a:spcBef>
            </a:pPr>
            <a:r>
              <a:rPr lang="en-US" altLang="zh-TW" sz="2000" dirty="0" smtClean="0">
                <a:solidFill>
                  <a:srgbClr val="0033CC"/>
                </a:solidFill>
                <a:latin typeface="微軟正黑體" pitchFamily="34" charset="-120"/>
                <a:ea typeface="微軟正黑體" pitchFamily="34" charset="-120"/>
              </a:rPr>
              <a:t>(</a:t>
            </a:r>
            <a:r>
              <a:rPr lang="en-US" altLang="zh-TW" sz="2000" b="1" dirty="0" smtClean="0">
                <a:solidFill>
                  <a:srgbClr val="0033CC"/>
                </a:solidFill>
                <a:latin typeface="微軟正黑體" pitchFamily="34" charset="-120"/>
                <a:ea typeface="微軟正黑體" pitchFamily="34" charset="-120"/>
              </a:rPr>
              <a:t>2)</a:t>
            </a:r>
            <a:r>
              <a:rPr lang="zh-TW" altLang="en-US" sz="2000" b="1" dirty="0" smtClean="0">
                <a:solidFill>
                  <a:srgbClr val="0033CC"/>
                </a:solidFill>
                <a:latin typeface="微軟正黑體" pitchFamily="34" charset="-120"/>
                <a:ea typeface="微軟正黑體" pitchFamily="34" charset="-120"/>
              </a:rPr>
              <a:t>施工計畫</a:t>
            </a:r>
            <a:endParaRPr lang="en-US" altLang="zh-TW" sz="2000" b="1" dirty="0" smtClean="0">
              <a:solidFill>
                <a:srgbClr val="0033CC"/>
              </a:solidFill>
              <a:latin typeface="微軟正黑體" pitchFamily="34" charset="-120"/>
              <a:ea typeface="微軟正黑體" pitchFamily="34" charset="-120"/>
            </a:endParaRPr>
          </a:p>
          <a:p>
            <a:pPr marL="450850" lvl="2" indent="6350">
              <a:spcBef>
                <a:spcPts val="600"/>
              </a:spcBef>
            </a:pPr>
            <a:r>
              <a:rPr lang="zh-TW" altLang="en-US" sz="1600" dirty="0" smtClean="0">
                <a:solidFill>
                  <a:srgbClr val="0033CC"/>
                </a:solidFill>
                <a:latin typeface="微軟正黑體" pitchFamily="34" charset="-120"/>
                <a:ea typeface="微軟正黑體" pitchFamily="34" charset="-120"/>
              </a:rPr>
              <a:t>工廠製造計畫書、現場安裝計畫及品質管制計畫書</a:t>
            </a:r>
          </a:p>
          <a:p>
            <a:pPr lvl="1" indent="-274638">
              <a:spcBef>
                <a:spcPts val="600"/>
              </a:spcBef>
            </a:pPr>
            <a:r>
              <a:rPr lang="en-US" altLang="zh-TW" sz="2000" b="1" dirty="0" smtClean="0">
                <a:solidFill>
                  <a:srgbClr val="0033CC"/>
                </a:solidFill>
                <a:latin typeface="微軟正黑體" pitchFamily="34" charset="-120"/>
                <a:ea typeface="微軟正黑體" pitchFamily="34" charset="-120"/>
              </a:rPr>
              <a:t>(2)</a:t>
            </a:r>
            <a:r>
              <a:rPr lang="zh-TW" altLang="en-US" sz="2000" b="1" dirty="0" smtClean="0">
                <a:solidFill>
                  <a:srgbClr val="0033CC"/>
                </a:solidFill>
                <a:latin typeface="微軟正黑體" pitchFamily="34" charset="-120"/>
                <a:ea typeface="微軟正黑體" pitchFamily="34" charset="-120"/>
              </a:rPr>
              <a:t>鋼構造施工圖</a:t>
            </a:r>
            <a:endParaRPr lang="en-US" altLang="zh-TW" sz="2000" b="1" dirty="0" smtClean="0">
              <a:solidFill>
                <a:srgbClr val="0033CC"/>
              </a:solidFill>
              <a:latin typeface="微軟正黑體" pitchFamily="34" charset="-120"/>
              <a:ea typeface="微軟正黑體" pitchFamily="34" charset="-120"/>
            </a:endParaRPr>
          </a:p>
          <a:p>
            <a:pPr lvl="1" indent="-6350">
              <a:spcBef>
                <a:spcPts val="600"/>
              </a:spcBef>
            </a:pPr>
            <a:r>
              <a:rPr lang="zh-TW" altLang="en-US" sz="1600" dirty="0" smtClean="0">
                <a:solidFill>
                  <a:srgbClr val="0033CC"/>
                </a:solidFill>
                <a:latin typeface="微軟正黑體" pitchFamily="34" charset="-120"/>
                <a:ea typeface="微軟正黑體" pitchFamily="34" charset="-120"/>
              </a:rPr>
              <a:t>製圖規定</a:t>
            </a:r>
            <a:r>
              <a:rPr lang="en-US" altLang="zh-TW" sz="1600" dirty="0" smtClean="0">
                <a:solidFill>
                  <a:srgbClr val="0033CC"/>
                </a:solidFill>
                <a:latin typeface="微軟正黑體" pitchFamily="34" charset="-120"/>
                <a:ea typeface="微軟正黑體" pitchFamily="34" charset="-120"/>
              </a:rPr>
              <a:t>(</a:t>
            </a:r>
            <a:r>
              <a:rPr lang="zh-TW" altLang="en-US" sz="1600" dirty="0" smtClean="0">
                <a:solidFill>
                  <a:srgbClr val="0033CC"/>
                </a:solidFill>
                <a:latin typeface="微軟正黑體" pitchFamily="34" charset="-120"/>
                <a:ea typeface="微軟正黑體" pitchFamily="34" charset="-120"/>
              </a:rPr>
              <a:t>製圖比例、圖線規定、構材符號、鋼材符號、銲接符號</a:t>
            </a:r>
            <a:r>
              <a:rPr lang="en-US" altLang="zh-TW" sz="1600" dirty="0" smtClean="0">
                <a:solidFill>
                  <a:srgbClr val="0033CC"/>
                </a:solidFill>
                <a:latin typeface="微軟正黑體" pitchFamily="34" charset="-120"/>
                <a:ea typeface="微軟正黑體" pitchFamily="34" charset="-120"/>
              </a:rPr>
              <a:t>)</a:t>
            </a:r>
            <a:endParaRPr lang="zh-TW" altLang="en-US" sz="1600" dirty="0" smtClean="0">
              <a:solidFill>
                <a:srgbClr val="0033CC"/>
              </a:solidFill>
              <a:latin typeface="微軟正黑體" pitchFamily="34" charset="-120"/>
              <a:ea typeface="微軟正黑體" pitchFamily="34" charset="-120"/>
            </a:endParaRPr>
          </a:p>
          <a:p>
            <a:pPr lvl="1" indent="-274638">
              <a:spcBef>
                <a:spcPts val="600"/>
              </a:spcBef>
            </a:pPr>
            <a:r>
              <a:rPr lang="en-US" altLang="zh-TW" sz="2000" b="1" dirty="0" smtClean="0">
                <a:solidFill>
                  <a:srgbClr val="0033CC"/>
                </a:solidFill>
                <a:latin typeface="微軟正黑體" pitchFamily="34" charset="-120"/>
                <a:ea typeface="微軟正黑體" pitchFamily="34" charset="-120"/>
              </a:rPr>
              <a:t>(3)</a:t>
            </a:r>
            <a:r>
              <a:rPr lang="zh-TW" altLang="en-US" sz="2000" b="1" dirty="0" smtClean="0">
                <a:solidFill>
                  <a:srgbClr val="0033CC"/>
                </a:solidFill>
                <a:latin typeface="微軟正黑體" pitchFamily="34" charset="-120"/>
                <a:ea typeface="微軟正黑體" pitchFamily="34" charset="-120"/>
              </a:rPr>
              <a:t>鋼結構之材料</a:t>
            </a:r>
            <a:endParaRPr lang="en-US" altLang="zh-TW" sz="2000" b="1" dirty="0" smtClean="0">
              <a:solidFill>
                <a:srgbClr val="0033CC"/>
              </a:solidFill>
              <a:latin typeface="微軟正黑體" pitchFamily="34" charset="-120"/>
              <a:ea typeface="微軟正黑體" pitchFamily="34" charset="-120"/>
            </a:endParaRPr>
          </a:p>
          <a:p>
            <a:pPr lvl="1" indent="-6350">
              <a:spcBef>
                <a:spcPts val="600"/>
              </a:spcBef>
            </a:pPr>
            <a:r>
              <a:rPr lang="en-US" altLang="zh-TW" sz="1600" dirty="0" smtClean="0">
                <a:solidFill>
                  <a:srgbClr val="0033CC"/>
                </a:solidFill>
                <a:latin typeface="微軟正黑體" pitchFamily="34" charset="-120"/>
                <a:ea typeface="微軟正黑體" pitchFamily="34" charset="-120"/>
              </a:rPr>
              <a:t>(</a:t>
            </a:r>
            <a:r>
              <a:rPr lang="zh-TW" altLang="en-US" sz="1600" dirty="0" smtClean="0">
                <a:solidFill>
                  <a:srgbClr val="0033CC"/>
                </a:solidFill>
                <a:latin typeface="微軟正黑體" pitchFamily="34" charset="-120"/>
                <a:ea typeface="微軟正黑體" pitchFamily="34" charset="-120"/>
              </a:rPr>
              <a:t>含結構用鋼板、棒鋼、型鋼、結構用鋼管、鑄鋼件等以及浪型鋼板、螺栓、螺帽、墊圈及剪力釘與銲接材料等各項材料</a:t>
            </a:r>
            <a:r>
              <a:rPr lang="en-US" altLang="zh-TW" sz="1600" dirty="0" smtClean="0">
                <a:solidFill>
                  <a:srgbClr val="0033CC"/>
                </a:solidFill>
                <a:latin typeface="微軟正黑體" pitchFamily="34" charset="-120"/>
                <a:ea typeface="微軟正黑體" pitchFamily="34" charset="-120"/>
              </a:rPr>
              <a:t>)</a:t>
            </a:r>
          </a:p>
          <a:p>
            <a:pPr marL="444500" lvl="1" indent="6350">
              <a:spcBef>
                <a:spcPts val="0"/>
              </a:spcBef>
            </a:pPr>
            <a:r>
              <a:rPr lang="zh-TW" altLang="en-US" sz="1600" dirty="0" smtClean="0">
                <a:solidFill>
                  <a:srgbClr val="0033CC"/>
                </a:solidFill>
                <a:latin typeface="微軟正黑體" pitchFamily="34" charset="-120"/>
                <a:ea typeface="微軟正黑體" pitchFamily="34" charset="-120"/>
              </a:rPr>
              <a:t>鋼構造所使用之各項材料其化學成份、機械性質、衝擊值等特性，均應符合</a:t>
            </a:r>
            <a:r>
              <a:rPr lang="en-US" altLang="zh-TW" sz="1600" dirty="0" smtClean="0">
                <a:solidFill>
                  <a:srgbClr val="0033CC"/>
                </a:solidFill>
                <a:latin typeface="微軟正黑體" pitchFamily="34" charset="-120"/>
                <a:ea typeface="微軟正黑體" pitchFamily="34" charset="-120"/>
              </a:rPr>
              <a:t>CNS </a:t>
            </a:r>
            <a:r>
              <a:rPr lang="zh-TW" altLang="en-US" sz="1600" dirty="0" smtClean="0">
                <a:solidFill>
                  <a:srgbClr val="0033CC"/>
                </a:solidFill>
                <a:latin typeface="微軟正黑體" pitchFamily="34" charset="-120"/>
                <a:ea typeface="微軟正黑體" pitchFamily="34" charset="-120"/>
              </a:rPr>
              <a:t>所訂定之相關規定，若有未能符合規定需求之鋼材，</a:t>
            </a:r>
            <a:r>
              <a:rPr lang="zh-TW" altLang="en-US" sz="1600" b="1" dirty="0" smtClean="0">
                <a:solidFill>
                  <a:srgbClr val="FF0000"/>
                </a:solidFill>
                <a:latin typeface="微軟正黑體" pitchFamily="34" charset="-120"/>
                <a:ea typeface="微軟正黑體" pitchFamily="34" charset="-120"/>
              </a:rPr>
              <a:t>除經設計者同意</a:t>
            </a:r>
            <a:r>
              <a:rPr lang="zh-TW" altLang="en-US" sz="1600" dirty="0" smtClean="0">
                <a:solidFill>
                  <a:srgbClr val="0033CC"/>
                </a:solidFill>
                <a:latin typeface="微軟正黑體" pitchFamily="34" charset="-120"/>
                <a:ea typeface="微軟正黑體" pitchFamily="34" charset="-120"/>
              </a:rPr>
              <a:t>，否則不應使用。至於品質之認定方法，依原生產工廠所出具之品質證明書為準</a:t>
            </a:r>
            <a:endParaRPr lang="zh-TW" altLang="en-US" dirty="0">
              <a:solidFill>
                <a:srgbClr val="0033CC"/>
              </a:solidFill>
              <a:latin typeface="微軟正黑體" pitchFamily="34" charset="-120"/>
              <a:ea typeface="微軟正黑體" pitchFamily="34" charset="-120"/>
            </a:endParaRPr>
          </a:p>
        </p:txBody>
      </p:sp>
      <p:sp>
        <p:nvSpPr>
          <p:cNvPr id="7" name="文字方塊 6"/>
          <p:cNvSpPr txBox="1">
            <a:spLocks noChangeArrowheads="1"/>
          </p:cNvSpPr>
          <p:nvPr/>
        </p:nvSpPr>
        <p:spPr bwMode="auto">
          <a:xfrm>
            <a:off x="1259632"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鋼結構施工品質管控重點  </a:t>
            </a:r>
            <a:r>
              <a:rPr lang="en-US" altLang="zh-TW" sz="1600" dirty="0" smtClean="0">
                <a:solidFill>
                  <a:srgbClr val="C00000"/>
                </a:solidFill>
                <a:latin typeface="Calibri" pitchFamily="34" charset="0"/>
                <a:ea typeface="微軟正黑體" pitchFamily="34" charset="-120"/>
                <a:cs typeface="Calibri" pitchFamily="34" charset="0"/>
              </a:rPr>
              <a:t>(1/3)</a:t>
            </a:r>
            <a:endParaRPr lang="zh-TW" altLang="en-US" sz="1600" dirty="0" smtClean="0">
              <a:solidFill>
                <a:srgbClr val="C00000"/>
              </a:solidFill>
              <a:latin typeface="Calibri" pitchFamily="34" charset="0"/>
              <a:ea typeface="微軟正黑體" pitchFamily="34" charset="-120"/>
              <a:cs typeface="Calibri" pitchFamily="34" charset="0"/>
            </a:endParaRPr>
          </a:p>
        </p:txBody>
      </p:sp>
      <p:pic>
        <p:nvPicPr>
          <p:cNvPr id="8" name="圖片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452320" y="1124744"/>
            <a:ext cx="1224136" cy="1202534"/>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467544" y="1628800"/>
            <a:ext cx="8381680" cy="4392488"/>
          </a:xfrm>
          <a:prstGeom prst="rect">
            <a:avLst/>
          </a:prstGeom>
          <a:noFill/>
          <a:ln w="9525">
            <a:solidFill>
              <a:srgbClr val="0000CC"/>
            </a:solidFill>
            <a:miter lim="800000"/>
            <a:headEnd/>
            <a:tailEnd/>
          </a:ln>
        </p:spPr>
      </p:pic>
      <p:pic>
        <p:nvPicPr>
          <p:cNvPr id="101379" name="Picture 3"/>
          <p:cNvPicPr>
            <a:picLocks noChangeAspect="1" noChangeArrowheads="1"/>
          </p:cNvPicPr>
          <p:nvPr/>
        </p:nvPicPr>
        <p:blipFill>
          <a:blip r:embed="rId3" cstate="print"/>
          <a:srcRect/>
          <a:stretch>
            <a:fillRect/>
          </a:stretch>
        </p:blipFill>
        <p:spPr bwMode="auto">
          <a:xfrm>
            <a:off x="2123728" y="3356992"/>
            <a:ext cx="6955972" cy="3024336"/>
          </a:xfrm>
          <a:prstGeom prst="rect">
            <a:avLst/>
          </a:prstGeom>
          <a:noFill/>
          <a:ln w="9525">
            <a:solidFill>
              <a:srgbClr val="0000CC"/>
            </a:solidFill>
            <a:miter lim="800000"/>
            <a:headEnd/>
            <a:tailEnd/>
          </a:ln>
        </p:spPr>
      </p:pic>
      <p:sp>
        <p:nvSpPr>
          <p:cNvPr id="6" name="矩形 5"/>
          <p:cNvSpPr/>
          <p:nvPr/>
        </p:nvSpPr>
        <p:spPr>
          <a:xfrm>
            <a:off x="467544" y="2204864"/>
            <a:ext cx="864096" cy="374441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4067944" y="4077072"/>
            <a:ext cx="1728192" cy="122413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a:off x="1403648" y="4077072"/>
            <a:ext cx="2592288" cy="648072"/>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1"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2" name="文字方塊 11"/>
          <p:cNvSpPr txBox="1">
            <a:spLocks noChangeArrowheads="1"/>
          </p:cNvSpPr>
          <p:nvPr/>
        </p:nvSpPr>
        <p:spPr bwMode="auto">
          <a:xfrm>
            <a:off x="1259632"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鋼結構施工品質管控重點  </a:t>
            </a:r>
            <a:r>
              <a:rPr lang="en-US" altLang="zh-TW" sz="1600" dirty="0" smtClean="0">
                <a:solidFill>
                  <a:srgbClr val="C00000"/>
                </a:solidFill>
                <a:latin typeface="Calibri" pitchFamily="34" charset="0"/>
                <a:ea typeface="微軟正黑體" pitchFamily="34" charset="-120"/>
                <a:cs typeface="Calibri" pitchFamily="34" charset="0"/>
              </a:rPr>
              <a:t>(2/3)</a:t>
            </a:r>
            <a:endParaRPr lang="zh-TW" altLang="en-US" sz="1600" dirty="0" smtClean="0">
              <a:solidFill>
                <a:srgbClr val="C00000"/>
              </a:solidFill>
              <a:latin typeface="Calibri" pitchFamily="34" charset="0"/>
              <a:ea typeface="微軟正黑體" pitchFamily="34" charset="-120"/>
              <a:cs typeface="Calibri" pitchFamily="34" charset="0"/>
            </a:endParaRPr>
          </a:p>
        </p:txBody>
      </p:sp>
      <p:sp>
        <p:nvSpPr>
          <p:cNvPr id="13" name="矩形 12"/>
          <p:cNvSpPr/>
          <p:nvPr/>
        </p:nvSpPr>
        <p:spPr>
          <a:xfrm>
            <a:off x="7236296" y="1700808"/>
            <a:ext cx="825664" cy="47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228184" y="3745788"/>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IMG_1485"/>
          <p:cNvPicPr>
            <a:picLocks noChangeAspect="1" noChangeArrowheads="1"/>
          </p:cNvPicPr>
          <p:nvPr/>
        </p:nvPicPr>
        <p:blipFill>
          <a:blip r:embed="rId3" cstate="print"/>
          <a:srcRect/>
          <a:stretch>
            <a:fillRect/>
          </a:stretch>
        </p:blipFill>
        <p:spPr bwMode="auto">
          <a:xfrm>
            <a:off x="1204913" y="1666800"/>
            <a:ext cx="3097212" cy="2016125"/>
          </a:xfrm>
          <a:prstGeom prst="rect">
            <a:avLst/>
          </a:prstGeom>
          <a:noFill/>
          <a:ln w="9525">
            <a:noFill/>
            <a:miter lim="800000"/>
            <a:headEnd/>
            <a:tailEnd/>
          </a:ln>
        </p:spPr>
      </p:pic>
      <p:pic>
        <p:nvPicPr>
          <p:cNvPr id="5125" name="Picture 11" descr="P1140894"/>
          <p:cNvPicPr>
            <a:picLocks noChangeAspect="1" noChangeArrowheads="1"/>
          </p:cNvPicPr>
          <p:nvPr/>
        </p:nvPicPr>
        <p:blipFill>
          <a:blip r:embed="rId4" cstate="print"/>
          <a:srcRect/>
          <a:stretch>
            <a:fillRect/>
          </a:stretch>
        </p:blipFill>
        <p:spPr bwMode="auto">
          <a:xfrm>
            <a:off x="4876800" y="1666800"/>
            <a:ext cx="3097213" cy="2016125"/>
          </a:xfrm>
          <a:prstGeom prst="rect">
            <a:avLst/>
          </a:prstGeom>
          <a:noFill/>
          <a:ln w="9525">
            <a:noFill/>
            <a:miter lim="800000"/>
            <a:headEnd/>
            <a:tailEnd/>
          </a:ln>
        </p:spPr>
      </p:pic>
      <p:sp>
        <p:nvSpPr>
          <p:cNvPr id="5126" name="Text Box 6"/>
          <p:cNvSpPr txBox="1">
            <a:spLocks noChangeArrowheads="1"/>
          </p:cNvSpPr>
          <p:nvPr/>
        </p:nvSpPr>
        <p:spPr bwMode="auto">
          <a:xfrm>
            <a:off x="1763688" y="3717032"/>
            <a:ext cx="2016125" cy="368300"/>
          </a:xfrm>
          <a:prstGeom prst="rect">
            <a:avLst/>
          </a:prstGeom>
          <a:noFill/>
          <a:ln w="9525">
            <a:noFill/>
            <a:miter lim="800000"/>
            <a:headEnd/>
            <a:tailEnd/>
          </a:ln>
        </p:spPr>
        <p:txBody>
          <a:bodyPr>
            <a:spAutoFit/>
          </a:bodyPr>
          <a:lstStyle/>
          <a:p>
            <a:pPr algn="ctr"/>
            <a:r>
              <a:rPr lang="zh-TW" altLang="en-US" b="1" dirty="0">
                <a:solidFill>
                  <a:srgbClr val="000000"/>
                </a:solidFill>
                <a:latin typeface="微軟正黑體" pitchFamily="34" charset="-120"/>
                <a:ea typeface="微軟正黑體" pitchFamily="34" charset="-120"/>
              </a:rPr>
              <a:t>型鋼抽驗</a:t>
            </a:r>
          </a:p>
        </p:txBody>
      </p:sp>
      <p:sp>
        <p:nvSpPr>
          <p:cNvPr id="5127" name="Text Box 7"/>
          <p:cNvSpPr txBox="1">
            <a:spLocks noChangeArrowheads="1"/>
          </p:cNvSpPr>
          <p:nvPr/>
        </p:nvSpPr>
        <p:spPr bwMode="auto">
          <a:xfrm>
            <a:off x="5165725" y="3755950"/>
            <a:ext cx="2520950" cy="369888"/>
          </a:xfrm>
          <a:prstGeom prst="rect">
            <a:avLst/>
          </a:prstGeom>
          <a:noFill/>
          <a:ln w="9525">
            <a:noFill/>
            <a:miter lim="800000"/>
            <a:headEnd/>
            <a:tailEnd/>
          </a:ln>
        </p:spPr>
        <p:txBody>
          <a:bodyPr>
            <a:spAutoFit/>
          </a:bodyPr>
          <a:lstStyle/>
          <a:p>
            <a:r>
              <a:rPr lang="zh-TW" altLang="en-US" b="1" dirty="0">
                <a:solidFill>
                  <a:srgbClr val="000000"/>
                </a:solidFill>
                <a:latin typeface="微軟正黑體" pitchFamily="34" charset="-120"/>
                <a:ea typeface="微軟正黑體" pitchFamily="34" charset="-120"/>
              </a:rPr>
              <a:t>鋼構材料送實驗室檢驗</a:t>
            </a:r>
          </a:p>
        </p:txBody>
      </p:sp>
      <p:pic>
        <p:nvPicPr>
          <p:cNvPr id="5128" name="Picture 12" descr="P1160104"/>
          <p:cNvPicPr>
            <a:picLocks noChangeAspect="1" noChangeArrowheads="1"/>
          </p:cNvPicPr>
          <p:nvPr/>
        </p:nvPicPr>
        <p:blipFill>
          <a:blip r:embed="rId5" cstate="print"/>
          <a:srcRect/>
          <a:stretch>
            <a:fillRect/>
          </a:stretch>
        </p:blipFill>
        <p:spPr bwMode="auto">
          <a:xfrm>
            <a:off x="1204913" y="4259188"/>
            <a:ext cx="3167062" cy="2043112"/>
          </a:xfrm>
          <a:prstGeom prst="rect">
            <a:avLst/>
          </a:prstGeom>
          <a:noFill/>
          <a:ln w="9525">
            <a:noFill/>
            <a:miter lim="800000"/>
            <a:headEnd/>
            <a:tailEnd/>
          </a:ln>
        </p:spPr>
      </p:pic>
      <p:sp>
        <p:nvSpPr>
          <p:cNvPr id="5129" name="Text Box 9"/>
          <p:cNvSpPr txBox="1">
            <a:spLocks noChangeArrowheads="1"/>
          </p:cNvSpPr>
          <p:nvPr/>
        </p:nvSpPr>
        <p:spPr bwMode="auto">
          <a:xfrm>
            <a:off x="5308600" y="6348338"/>
            <a:ext cx="2160588" cy="366712"/>
          </a:xfrm>
          <a:prstGeom prst="rect">
            <a:avLst/>
          </a:prstGeom>
          <a:noFill/>
          <a:ln w="9525">
            <a:noFill/>
            <a:miter lim="800000"/>
            <a:headEnd/>
            <a:tailEnd/>
          </a:ln>
        </p:spPr>
        <p:txBody>
          <a:bodyPr>
            <a:spAutoFit/>
          </a:bodyPr>
          <a:lstStyle/>
          <a:p>
            <a:r>
              <a:rPr lang="zh-TW" altLang="en-US" b="1" dirty="0">
                <a:solidFill>
                  <a:srgbClr val="000000"/>
                </a:solidFill>
                <a:latin typeface="微軟正黑體" pitchFamily="34" charset="-120"/>
                <a:ea typeface="微軟正黑體" pitchFamily="34" charset="-120"/>
              </a:rPr>
              <a:t>格柵鈑鍍鋅量檢測</a:t>
            </a:r>
          </a:p>
        </p:txBody>
      </p:sp>
      <p:sp>
        <p:nvSpPr>
          <p:cNvPr id="5130" name="Text Box 10"/>
          <p:cNvSpPr txBox="1">
            <a:spLocks noChangeArrowheads="1"/>
          </p:cNvSpPr>
          <p:nvPr/>
        </p:nvSpPr>
        <p:spPr bwMode="auto">
          <a:xfrm>
            <a:off x="1403648" y="6374655"/>
            <a:ext cx="2519362" cy="366713"/>
          </a:xfrm>
          <a:prstGeom prst="rect">
            <a:avLst/>
          </a:prstGeom>
          <a:noFill/>
          <a:ln w="9525">
            <a:noFill/>
            <a:miter lim="800000"/>
            <a:headEnd/>
            <a:tailEnd/>
          </a:ln>
        </p:spPr>
        <p:txBody>
          <a:bodyPr>
            <a:spAutoFit/>
          </a:bodyPr>
          <a:lstStyle/>
          <a:p>
            <a:r>
              <a:rPr lang="zh-TW" altLang="en-US" b="1" dirty="0">
                <a:solidFill>
                  <a:srgbClr val="000000"/>
                </a:solidFill>
                <a:latin typeface="微軟正黑體" pitchFamily="34" charset="-120"/>
                <a:ea typeface="微軟正黑體" pitchFamily="34" charset="-120"/>
              </a:rPr>
              <a:t>鋼構材料送實驗室檢驗</a:t>
            </a:r>
          </a:p>
        </p:txBody>
      </p:sp>
      <p:pic>
        <p:nvPicPr>
          <p:cNvPr id="5131" name="Picture 13" descr="DSC00145 (1)"/>
          <p:cNvPicPr>
            <a:picLocks noChangeAspect="1" noChangeArrowheads="1"/>
          </p:cNvPicPr>
          <p:nvPr/>
        </p:nvPicPr>
        <p:blipFill>
          <a:blip r:embed="rId6" cstate="print"/>
          <a:srcRect/>
          <a:stretch>
            <a:fillRect/>
          </a:stretch>
        </p:blipFill>
        <p:spPr bwMode="auto">
          <a:xfrm>
            <a:off x="4876800" y="4259188"/>
            <a:ext cx="3097213" cy="2016125"/>
          </a:xfrm>
          <a:prstGeom prst="rect">
            <a:avLst/>
          </a:prstGeom>
          <a:noFill/>
          <a:ln w="9525">
            <a:noFill/>
            <a:miter lim="800000"/>
            <a:headEnd/>
            <a:tailEnd/>
          </a:ln>
        </p:spPr>
      </p:pic>
      <p:sp>
        <p:nvSpPr>
          <p:cNvPr id="12"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3"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5" name="Rectangle 2"/>
          <p:cNvSpPr txBox="1">
            <a:spLocks noChangeArrowheads="1"/>
          </p:cNvSpPr>
          <p:nvPr/>
        </p:nvSpPr>
        <p:spPr bwMode="auto">
          <a:xfrm>
            <a:off x="1043608" y="1124744"/>
            <a:ext cx="3585592" cy="4616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eaLnBrk="0" hangingPunct="0">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鋼構材料</a:t>
            </a:r>
            <a:endParaRPr kumimoji="1" lang="en-US" altLang="zh-TW" sz="2400" b="1" i="0" u="sng" strike="noStrike" kern="1200" cap="none" spc="0" normalizeH="0" baseline="0" noProof="0" dirty="0" smtClean="0">
              <a:ln>
                <a:noFill/>
              </a:ln>
              <a:solidFill>
                <a:srgbClr val="C00000"/>
              </a:solidFill>
              <a:effectLst>
                <a:outerShdw blurRad="38100" dist="38100" dir="2700000" algn="tl">
                  <a:srgbClr val="C0C0C0"/>
                </a:outerShdw>
              </a:effectLst>
              <a:uLnTx/>
              <a:uFillTx/>
              <a:latin typeface="Calibri" pitchFamily="34" charset="0"/>
              <a:ea typeface="微軟正黑體" pitchFamily="34" charset="-120"/>
              <a:cs typeface="Calibri" pitchFamily="34" charset="0"/>
            </a:endParaRPr>
          </a:p>
        </p:txBody>
      </p:sp>
      <p:sp>
        <p:nvSpPr>
          <p:cNvPr id="14" name="矩形 13"/>
          <p:cNvSpPr/>
          <p:nvPr/>
        </p:nvSpPr>
        <p:spPr>
          <a:xfrm>
            <a:off x="5796136" y="2636912"/>
            <a:ext cx="100811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rot="21265843">
            <a:off x="5061758" y="4540995"/>
            <a:ext cx="2160240" cy="39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rot="211781">
            <a:off x="1403648" y="5347284"/>
            <a:ext cx="928926" cy="43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2771800" y="2060848"/>
            <a:ext cx="7920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467544" y="1628800"/>
            <a:ext cx="8381680" cy="4392488"/>
          </a:xfrm>
          <a:prstGeom prst="rect">
            <a:avLst/>
          </a:prstGeom>
          <a:noFill/>
          <a:ln w="9525">
            <a:solidFill>
              <a:srgbClr val="0000CC"/>
            </a:solidFill>
            <a:miter lim="800000"/>
            <a:headEnd/>
            <a:tailEnd/>
          </a:ln>
        </p:spPr>
      </p:pic>
      <p:pic>
        <p:nvPicPr>
          <p:cNvPr id="101379" name="Picture 3"/>
          <p:cNvPicPr>
            <a:picLocks noChangeAspect="1" noChangeArrowheads="1"/>
          </p:cNvPicPr>
          <p:nvPr/>
        </p:nvPicPr>
        <p:blipFill>
          <a:blip r:embed="rId3" cstate="print"/>
          <a:srcRect/>
          <a:stretch>
            <a:fillRect/>
          </a:stretch>
        </p:blipFill>
        <p:spPr bwMode="auto">
          <a:xfrm>
            <a:off x="2123728" y="3356992"/>
            <a:ext cx="6955972" cy="3024336"/>
          </a:xfrm>
          <a:prstGeom prst="rect">
            <a:avLst/>
          </a:prstGeom>
          <a:noFill/>
          <a:ln w="9525">
            <a:solidFill>
              <a:srgbClr val="0000CC"/>
            </a:solidFill>
            <a:miter lim="800000"/>
            <a:headEnd/>
            <a:tailEnd/>
          </a:ln>
        </p:spPr>
      </p:pic>
      <p:sp>
        <p:nvSpPr>
          <p:cNvPr id="6" name="矩形 5"/>
          <p:cNvSpPr/>
          <p:nvPr/>
        </p:nvSpPr>
        <p:spPr>
          <a:xfrm>
            <a:off x="1259632" y="1844824"/>
            <a:ext cx="864096" cy="165618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444208" y="4005064"/>
            <a:ext cx="2405016" cy="14401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a:off x="2213992" y="3356992"/>
            <a:ext cx="629816" cy="648072"/>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2" name="矩形 11"/>
          <p:cNvSpPr/>
          <p:nvPr/>
        </p:nvSpPr>
        <p:spPr>
          <a:xfrm>
            <a:off x="7668344" y="2060848"/>
            <a:ext cx="408856" cy="10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p:cNvSpPr/>
          <p:nvPr/>
        </p:nvSpPr>
        <p:spPr>
          <a:xfrm>
            <a:off x="4355976" y="1844824"/>
            <a:ext cx="2880320" cy="43204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267744" y="4005064"/>
            <a:ext cx="1296144" cy="86409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p:cNvCxnSpPr/>
          <p:nvPr/>
        </p:nvCxnSpPr>
        <p:spPr>
          <a:xfrm>
            <a:off x="6228184" y="2276872"/>
            <a:ext cx="864096" cy="1728192"/>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7" name="文字方塊 16"/>
          <p:cNvSpPr txBox="1">
            <a:spLocks noChangeArrowheads="1"/>
          </p:cNvSpPr>
          <p:nvPr/>
        </p:nvSpPr>
        <p:spPr bwMode="auto">
          <a:xfrm>
            <a:off x="1259632" y="1196752"/>
            <a:ext cx="4968552"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鋼結構施工品質管控重點  </a:t>
            </a:r>
            <a:r>
              <a:rPr lang="en-US" altLang="zh-TW" sz="1600" dirty="0" smtClean="0">
                <a:solidFill>
                  <a:srgbClr val="C00000"/>
                </a:solidFill>
                <a:latin typeface="Calibri" pitchFamily="34" charset="0"/>
                <a:ea typeface="微軟正黑體" pitchFamily="34" charset="-120"/>
                <a:cs typeface="Calibri" pitchFamily="34" charset="0"/>
              </a:rPr>
              <a:t>(3/3)</a:t>
            </a:r>
            <a:endParaRPr lang="zh-TW" altLang="en-US" sz="1600" dirty="0" smtClean="0">
              <a:solidFill>
                <a:srgbClr val="C00000"/>
              </a:solidFill>
              <a:latin typeface="Calibri" pitchFamily="34" charset="0"/>
              <a:ea typeface="微軟正黑體" pitchFamily="34" charset="-120"/>
              <a:cs typeface="Calibri" pitchFamily="34" charset="0"/>
            </a:endParaRPr>
          </a:p>
        </p:txBody>
      </p:sp>
      <p:sp>
        <p:nvSpPr>
          <p:cNvPr id="18" name="矩形 17"/>
          <p:cNvSpPr/>
          <p:nvPr/>
        </p:nvSpPr>
        <p:spPr>
          <a:xfrm>
            <a:off x="6228184" y="371703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115616" y="1268760"/>
            <a:ext cx="3312368" cy="461665"/>
          </a:xfrm>
          <a:noFill/>
          <a:ln w="9525">
            <a:noFill/>
            <a:miter lim="800000"/>
            <a:headEnd/>
            <a:tailEnd/>
          </a:ln>
        </p:spPr>
        <p:txBody>
          <a:bodyPr wrap="square">
            <a:spAutoFit/>
          </a:bodyPr>
          <a:lstStyle/>
          <a:p>
            <a:pPr>
              <a:defRPr/>
            </a:pPr>
            <a:r>
              <a:rPr lang="zh-TW" altLang="en-US" sz="2400" u="sng" kern="1200" dirty="0" smtClean="0">
                <a:solidFill>
                  <a:srgbClr val="C00000"/>
                </a:solidFill>
                <a:latin typeface="Calibri" pitchFamily="34" charset="0"/>
                <a:ea typeface="微軟正黑體" pitchFamily="34" charset="-120"/>
                <a:cs typeface="Calibri" pitchFamily="34" charset="0"/>
              </a:rPr>
              <a:t>鋼構</a:t>
            </a:r>
            <a:r>
              <a:rPr lang="en-US" altLang="zh-TW" sz="2400" u="sng" kern="1200" dirty="0" smtClean="0">
                <a:solidFill>
                  <a:srgbClr val="C00000"/>
                </a:solidFill>
                <a:latin typeface="Calibri" pitchFamily="34" charset="0"/>
                <a:ea typeface="微軟正黑體" pitchFamily="34" charset="-120"/>
                <a:cs typeface="Calibri" pitchFamily="34" charset="0"/>
              </a:rPr>
              <a:t>(</a:t>
            </a:r>
            <a:r>
              <a:rPr lang="zh-TW" altLang="en-US" sz="2400" u="sng" kern="1200" dirty="0" smtClean="0">
                <a:solidFill>
                  <a:srgbClr val="C00000"/>
                </a:solidFill>
                <a:latin typeface="Calibri" pitchFamily="34" charset="0"/>
                <a:ea typeface="微軟正黑體" pitchFamily="34" charset="-120"/>
                <a:cs typeface="Calibri" pitchFamily="34" charset="0"/>
              </a:rPr>
              <a:t>外觀尺寸檢查</a:t>
            </a:r>
            <a:r>
              <a:rPr lang="en-US" altLang="zh-TW" sz="2400" u="sng" kern="1200" dirty="0" smtClean="0">
                <a:solidFill>
                  <a:srgbClr val="C00000"/>
                </a:solidFill>
                <a:latin typeface="Calibri" pitchFamily="34" charset="0"/>
                <a:ea typeface="微軟正黑體" pitchFamily="34" charset="-120"/>
                <a:cs typeface="Calibri" pitchFamily="34" charset="0"/>
              </a:rPr>
              <a:t>)</a:t>
            </a:r>
            <a:endParaRPr lang="zh-TW" altLang="en-US" sz="2400" u="sng" kern="1200" dirty="0" smtClean="0">
              <a:solidFill>
                <a:srgbClr val="C00000"/>
              </a:solidFill>
              <a:latin typeface="Calibri" pitchFamily="34" charset="0"/>
              <a:ea typeface="微軟正黑體" pitchFamily="34" charset="-120"/>
              <a:cs typeface="Calibri" pitchFamily="34" charset="0"/>
            </a:endParaRPr>
          </a:p>
        </p:txBody>
      </p:sp>
      <p:pic>
        <p:nvPicPr>
          <p:cNvPr id="6" name="Picture 4" descr="DSCN4958"/>
          <p:cNvPicPr>
            <a:picLocks noChangeAspect="1" noChangeArrowheads="1"/>
          </p:cNvPicPr>
          <p:nvPr/>
        </p:nvPicPr>
        <p:blipFill>
          <a:blip r:embed="rId2" cstate="print"/>
          <a:srcRect/>
          <a:stretch>
            <a:fillRect/>
          </a:stretch>
        </p:blipFill>
        <p:spPr bwMode="auto">
          <a:xfrm>
            <a:off x="1835696" y="1844824"/>
            <a:ext cx="3024336" cy="2212190"/>
          </a:xfrm>
          <a:prstGeom prst="rect">
            <a:avLst/>
          </a:prstGeom>
          <a:noFill/>
          <a:ln w="38100" cmpd="dbl" algn="ctr">
            <a:solidFill>
              <a:srgbClr val="008080"/>
            </a:solidFill>
            <a:miter lim="800000"/>
            <a:headEnd/>
            <a:tailEnd/>
          </a:ln>
        </p:spPr>
      </p:pic>
      <p:pic>
        <p:nvPicPr>
          <p:cNvPr id="7" name="Picture 7" descr="DSCN4956"/>
          <p:cNvPicPr>
            <a:picLocks noChangeAspect="1" noChangeArrowheads="1"/>
          </p:cNvPicPr>
          <p:nvPr/>
        </p:nvPicPr>
        <p:blipFill>
          <a:blip r:embed="rId3" cstate="print"/>
          <a:srcRect/>
          <a:stretch>
            <a:fillRect/>
          </a:stretch>
        </p:blipFill>
        <p:spPr bwMode="auto">
          <a:xfrm>
            <a:off x="5292080" y="1772816"/>
            <a:ext cx="2952328" cy="2248266"/>
          </a:xfrm>
          <a:prstGeom prst="rect">
            <a:avLst/>
          </a:prstGeom>
          <a:noFill/>
          <a:ln w="38100" cmpd="dbl" algn="ctr">
            <a:solidFill>
              <a:srgbClr val="008080"/>
            </a:solidFill>
            <a:miter lim="800000"/>
            <a:headEnd/>
            <a:tailEnd/>
          </a:ln>
        </p:spPr>
      </p:pic>
      <p:pic>
        <p:nvPicPr>
          <p:cNvPr id="8" name="Picture 9" descr="DSCN4960"/>
          <p:cNvPicPr>
            <a:picLocks noChangeAspect="1" noChangeArrowheads="1"/>
          </p:cNvPicPr>
          <p:nvPr/>
        </p:nvPicPr>
        <p:blipFill>
          <a:blip r:embed="rId4" cstate="print"/>
          <a:srcRect/>
          <a:stretch>
            <a:fillRect/>
          </a:stretch>
        </p:blipFill>
        <p:spPr bwMode="auto">
          <a:xfrm>
            <a:off x="1835696" y="4221088"/>
            <a:ext cx="3096344" cy="2318086"/>
          </a:xfrm>
          <a:prstGeom prst="rect">
            <a:avLst/>
          </a:prstGeom>
          <a:noFill/>
          <a:ln w="38100" cmpd="dbl" algn="ctr">
            <a:solidFill>
              <a:srgbClr val="008080"/>
            </a:solidFill>
            <a:miter lim="800000"/>
            <a:headEnd/>
            <a:tailEnd/>
          </a:ln>
        </p:spPr>
      </p:pic>
      <p:sp>
        <p:nvSpPr>
          <p:cNvPr id="9"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0"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12" name="圖片 11"/>
          <p:cNvPicPr>
            <a:picLocks noChangeAspect="1"/>
          </p:cNvPicPr>
          <p:nvPr/>
        </p:nvPicPr>
        <p:blipFill>
          <a:blip r:embed="rId5"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5940152" y="4221088"/>
            <a:ext cx="2016224" cy="2340673"/>
          </a:xfrm>
          <a:prstGeom prst="rect">
            <a:avLst/>
          </a:prstGeom>
        </p:spPr>
      </p:pic>
      <p:sp>
        <p:nvSpPr>
          <p:cNvPr id="2" name="矩形 1"/>
          <p:cNvSpPr/>
          <p:nvPr/>
        </p:nvSpPr>
        <p:spPr>
          <a:xfrm rot="21272016">
            <a:off x="3316907" y="5377137"/>
            <a:ext cx="43204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rot="1081433">
            <a:off x="7020701" y="2789068"/>
            <a:ext cx="43204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rot="20717358">
            <a:off x="7604993" y="2654228"/>
            <a:ext cx="212850" cy="9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432925" y="2702058"/>
            <a:ext cx="212850" cy="5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6"/>
          <p:cNvSpPr>
            <a:spLocks noGrp="1" noChangeArrowheads="1"/>
          </p:cNvSpPr>
          <p:nvPr>
            <p:ph type="sldNum" sz="quarter" idx="4294967295"/>
          </p:nvPr>
        </p:nvSpPr>
        <p:spPr>
          <a:xfrm>
            <a:off x="6553200" y="6248400"/>
            <a:ext cx="2133600" cy="457200"/>
          </a:xfrm>
          <a:prstGeom prst="rect">
            <a:avLst/>
          </a:prstGeom>
        </p:spPr>
        <p:txBody>
          <a:bodyPr/>
          <a:lstStyle/>
          <a:p>
            <a:pPr>
              <a:defRPr/>
            </a:pPr>
            <a:fld id="{FAC59EAD-1D21-4545-AA9B-439010D3E83B}" type="slidenum">
              <a:rPr lang="en-US" altLang="zh-TW"/>
              <a:pPr>
                <a:defRPr/>
              </a:pPr>
              <a:t>59</a:t>
            </a:fld>
            <a:r>
              <a:rPr lang="en-US" altLang="zh-TW"/>
              <a:t>/82</a:t>
            </a:r>
          </a:p>
        </p:txBody>
      </p:sp>
      <p:sp>
        <p:nvSpPr>
          <p:cNvPr id="3075" name="Rectangle 2"/>
          <p:cNvSpPr>
            <a:spLocks noGrp="1" noChangeArrowheads="1"/>
          </p:cNvSpPr>
          <p:nvPr>
            <p:ph type="title" idx="4294967295"/>
          </p:nvPr>
        </p:nvSpPr>
        <p:spPr>
          <a:xfrm>
            <a:off x="1043608" y="1124744"/>
            <a:ext cx="3585592" cy="461665"/>
          </a:xfr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a:defRPr/>
            </a:pPr>
            <a:r>
              <a:rPr lang="zh-TW" altLang="en-US" sz="2400" u="sng" kern="1200" dirty="0" smtClean="0">
                <a:solidFill>
                  <a:srgbClr val="C00000"/>
                </a:solidFill>
                <a:latin typeface="Calibri" pitchFamily="34" charset="0"/>
                <a:ea typeface="微軟正黑體" pitchFamily="34" charset="-120"/>
                <a:cs typeface="Calibri" pitchFamily="34" charset="0"/>
              </a:rPr>
              <a:t>鋼構</a:t>
            </a:r>
            <a:r>
              <a:rPr lang="en-US" altLang="zh-TW" sz="2400" u="sng" kern="1200" dirty="0" smtClean="0">
                <a:solidFill>
                  <a:srgbClr val="C00000"/>
                </a:solidFill>
                <a:latin typeface="Calibri" pitchFamily="34" charset="0"/>
                <a:ea typeface="微軟正黑體" pitchFamily="34" charset="-120"/>
                <a:cs typeface="Calibri" pitchFamily="34" charset="0"/>
              </a:rPr>
              <a:t>(</a:t>
            </a:r>
            <a:r>
              <a:rPr lang="zh-TW" altLang="en-US" sz="2400" u="sng" kern="1200" dirty="0" smtClean="0">
                <a:solidFill>
                  <a:srgbClr val="C00000"/>
                </a:solidFill>
                <a:latin typeface="Calibri" pitchFamily="34" charset="0"/>
                <a:ea typeface="微軟正黑體" pitchFamily="34" charset="-120"/>
                <a:cs typeface="Calibri" pitchFamily="34" charset="0"/>
              </a:rPr>
              <a:t>預製安裝</a:t>
            </a:r>
            <a:r>
              <a:rPr lang="en-US" altLang="zh-TW" sz="2400" u="sng" kern="1200" dirty="0" smtClean="0">
                <a:solidFill>
                  <a:srgbClr val="C00000"/>
                </a:solidFill>
                <a:latin typeface="Calibri" pitchFamily="34" charset="0"/>
                <a:ea typeface="微軟正黑體" pitchFamily="34" charset="-120"/>
                <a:cs typeface="Calibri" pitchFamily="34" charset="0"/>
              </a:rPr>
              <a:t>)</a:t>
            </a:r>
            <a:r>
              <a:rPr lang="zh-TW" altLang="en-US" sz="2400" u="sng" kern="1200" dirty="0" smtClean="0">
                <a:solidFill>
                  <a:srgbClr val="C00000"/>
                </a:solidFill>
                <a:latin typeface="Calibri" pitchFamily="34" charset="0"/>
                <a:ea typeface="微軟正黑體" pitchFamily="34" charset="-120"/>
                <a:cs typeface="Calibri" pitchFamily="34" charset="0"/>
              </a:rPr>
              <a:t>施工</a:t>
            </a:r>
            <a:endParaRPr lang="en-US" altLang="zh-TW" sz="2400" u="sng" kern="1200" dirty="0" smtClean="0">
              <a:solidFill>
                <a:srgbClr val="C00000"/>
              </a:solidFill>
              <a:latin typeface="Calibri" pitchFamily="34" charset="0"/>
              <a:ea typeface="微軟正黑體" pitchFamily="34" charset="-120"/>
              <a:cs typeface="Calibri" pitchFamily="34" charset="0"/>
            </a:endParaRPr>
          </a:p>
        </p:txBody>
      </p:sp>
      <p:sp>
        <p:nvSpPr>
          <p:cNvPr id="3076" name="Text Box 4"/>
          <p:cNvSpPr txBox="1">
            <a:spLocks noChangeArrowheads="1"/>
          </p:cNvSpPr>
          <p:nvPr/>
        </p:nvSpPr>
        <p:spPr bwMode="auto">
          <a:xfrm>
            <a:off x="7524750" y="6296744"/>
            <a:ext cx="720725" cy="214313"/>
          </a:xfrm>
          <a:prstGeom prst="rect">
            <a:avLst/>
          </a:prstGeom>
          <a:noFill/>
          <a:ln w="9525">
            <a:noFill/>
            <a:miter lim="800000"/>
            <a:headEnd/>
            <a:tailEnd/>
          </a:ln>
        </p:spPr>
        <p:txBody>
          <a:bodyPr>
            <a:spAutoFit/>
          </a:bodyPr>
          <a:lstStyle/>
          <a:p>
            <a:pPr>
              <a:spcBef>
                <a:spcPct val="50000"/>
              </a:spcBef>
            </a:pPr>
            <a:r>
              <a:rPr lang="en-US" altLang="zh-TW" sz="800" u="none">
                <a:solidFill>
                  <a:schemeClr val="bg1"/>
                </a:solidFill>
                <a:ea typeface="標楷體" pitchFamily="65" charset="-120"/>
              </a:rPr>
              <a:t>93.02.08</a:t>
            </a:r>
          </a:p>
        </p:txBody>
      </p:sp>
      <p:sp>
        <p:nvSpPr>
          <p:cNvPr id="3077" name="Text Box 5"/>
          <p:cNvSpPr txBox="1">
            <a:spLocks noChangeArrowheads="1"/>
          </p:cNvSpPr>
          <p:nvPr/>
        </p:nvSpPr>
        <p:spPr bwMode="auto">
          <a:xfrm>
            <a:off x="7380288" y="836613"/>
            <a:ext cx="684212" cy="366712"/>
          </a:xfrm>
          <a:prstGeom prst="rect">
            <a:avLst/>
          </a:prstGeom>
          <a:noFill/>
          <a:ln w="9525">
            <a:noFill/>
            <a:miter lim="800000"/>
            <a:headEnd/>
            <a:tailEnd/>
          </a:ln>
        </p:spPr>
        <p:txBody>
          <a:bodyPr>
            <a:spAutoFit/>
          </a:bodyPr>
          <a:lstStyle/>
          <a:p>
            <a:pPr>
              <a:spcBef>
                <a:spcPct val="50000"/>
              </a:spcBef>
            </a:pPr>
            <a:endParaRPr lang="zh-TW" altLang="zh-TW" u="none">
              <a:ea typeface="標楷體" pitchFamily="65" charset="-120"/>
            </a:endParaRPr>
          </a:p>
        </p:txBody>
      </p:sp>
      <p:pic>
        <p:nvPicPr>
          <p:cNvPr id="3078" name="Picture 11" descr="DSCN0060"/>
          <p:cNvPicPr>
            <a:picLocks noChangeAspect="1" noChangeArrowheads="1"/>
          </p:cNvPicPr>
          <p:nvPr/>
        </p:nvPicPr>
        <p:blipFill>
          <a:blip r:embed="rId3" cstate="print"/>
          <a:srcRect/>
          <a:stretch>
            <a:fillRect/>
          </a:stretch>
        </p:blipFill>
        <p:spPr bwMode="auto">
          <a:xfrm>
            <a:off x="4787900" y="1616794"/>
            <a:ext cx="3017838" cy="2262188"/>
          </a:xfrm>
          <a:prstGeom prst="rect">
            <a:avLst/>
          </a:prstGeom>
          <a:noFill/>
          <a:ln w="38100">
            <a:solidFill>
              <a:srgbClr val="008080"/>
            </a:solidFill>
            <a:miter lim="800000"/>
            <a:headEnd/>
            <a:tailEnd/>
          </a:ln>
        </p:spPr>
      </p:pic>
      <p:pic>
        <p:nvPicPr>
          <p:cNvPr id="3079" name="Picture 13" descr="DSCN0048"/>
          <p:cNvPicPr>
            <a:picLocks noChangeAspect="1" noChangeArrowheads="1"/>
          </p:cNvPicPr>
          <p:nvPr/>
        </p:nvPicPr>
        <p:blipFill>
          <a:blip r:embed="rId4" cstate="print"/>
          <a:srcRect/>
          <a:stretch>
            <a:fillRect/>
          </a:stretch>
        </p:blipFill>
        <p:spPr bwMode="auto">
          <a:xfrm>
            <a:off x="4787900" y="4365104"/>
            <a:ext cx="3024188" cy="2100262"/>
          </a:xfrm>
          <a:prstGeom prst="rect">
            <a:avLst/>
          </a:prstGeom>
          <a:noFill/>
          <a:ln w="38100">
            <a:solidFill>
              <a:srgbClr val="008080"/>
            </a:solidFill>
            <a:miter lim="800000"/>
            <a:headEnd/>
            <a:tailEnd/>
          </a:ln>
        </p:spPr>
      </p:pic>
      <p:sp>
        <p:nvSpPr>
          <p:cNvPr id="30" name="AutoShape 57"/>
          <p:cNvSpPr>
            <a:spLocks noChangeArrowheads="1"/>
          </p:cNvSpPr>
          <p:nvPr/>
        </p:nvSpPr>
        <p:spPr bwMode="auto">
          <a:xfrm>
            <a:off x="1547664" y="6177334"/>
            <a:ext cx="1538288" cy="360363"/>
          </a:xfrm>
          <a:prstGeom prst="flowChartAlternateProcess">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8575">
            <a:solidFill>
              <a:schemeClr val="bg1"/>
            </a:solidFill>
            <a:miter lim="800000"/>
            <a:headEnd/>
            <a:tailEnd/>
          </a:ln>
          <a:effectLst>
            <a:prstShdw prst="shdw17" dist="17961" dir="2700000">
              <a:schemeClr val="bg1">
                <a:gamma/>
                <a:shade val="60000"/>
                <a:invGamma/>
              </a:schemeClr>
            </a:prstShdw>
          </a:effectLst>
        </p:spPr>
        <p:txBody>
          <a:bodyPr wrap="none" anchor="ctr"/>
          <a:lstStyle/>
          <a:p>
            <a:pPr algn="ctr">
              <a:defRPr/>
            </a:pPr>
            <a:r>
              <a:rPr lang="zh-TW" altLang="en-US" sz="1600" b="1" dirty="0">
                <a:solidFill>
                  <a:srgbClr val="6600CC"/>
                </a:solidFill>
                <a:latin typeface="微軟正黑體" pitchFamily="34" charset="-120"/>
                <a:ea typeface="微軟正黑體" pitchFamily="34" charset="-120"/>
              </a:rPr>
              <a:t>鋼構安裝</a:t>
            </a:r>
            <a:endParaRPr lang="zh-TW" altLang="en-US" sz="1600" dirty="0">
              <a:solidFill>
                <a:srgbClr val="6600CC"/>
              </a:solidFill>
              <a:latin typeface="微軟正黑體" pitchFamily="34" charset="-120"/>
              <a:ea typeface="微軟正黑體" pitchFamily="34" charset="-120"/>
            </a:endParaRPr>
          </a:p>
        </p:txBody>
      </p:sp>
      <p:grpSp>
        <p:nvGrpSpPr>
          <p:cNvPr id="3" name="Group 74"/>
          <p:cNvGrpSpPr>
            <a:grpSpLocks/>
          </p:cNvGrpSpPr>
          <p:nvPr/>
        </p:nvGrpSpPr>
        <p:grpSpPr bwMode="auto">
          <a:xfrm>
            <a:off x="942975" y="4365104"/>
            <a:ext cx="2922588" cy="2085975"/>
            <a:chOff x="249" y="2523"/>
            <a:chExt cx="1588" cy="1151"/>
          </a:xfrm>
        </p:grpSpPr>
        <p:pic>
          <p:nvPicPr>
            <p:cNvPr id="3088" name="Picture 33" descr="5"/>
            <p:cNvPicPr>
              <a:picLocks noChangeAspect="1" noChangeArrowheads="1"/>
            </p:cNvPicPr>
            <p:nvPr/>
          </p:nvPicPr>
          <p:blipFill>
            <a:blip r:embed="rId5" cstate="print"/>
            <a:srcRect/>
            <a:stretch>
              <a:fillRect/>
            </a:stretch>
          </p:blipFill>
          <p:spPr bwMode="auto">
            <a:xfrm>
              <a:off x="249" y="2523"/>
              <a:ext cx="1588" cy="1151"/>
            </a:xfrm>
            <a:prstGeom prst="rect">
              <a:avLst/>
            </a:prstGeom>
            <a:noFill/>
            <a:ln w="38100">
              <a:solidFill>
                <a:srgbClr val="008080"/>
              </a:solidFill>
              <a:miter lim="800000"/>
              <a:headEnd/>
              <a:tailEnd/>
            </a:ln>
          </p:spPr>
        </p:pic>
        <p:sp>
          <p:nvSpPr>
            <p:cNvPr id="3089" name="Text Box 8"/>
            <p:cNvSpPr txBox="1">
              <a:spLocks noChangeArrowheads="1"/>
            </p:cNvSpPr>
            <p:nvPr/>
          </p:nvSpPr>
          <p:spPr bwMode="auto">
            <a:xfrm>
              <a:off x="1292" y="3521"/>
              <a:ext cx="499" cy="136"/>
            </a:xfrm>
            <a:prstGeom prst="rect">
              <a:avLst/>
            </a:prstGeom>
            <a:noFill/>
            <a:ln w="9525">
              <a:noFill/>
              <a:miter lim="800000"/>
              <a:headEnd/>
              <a:tailEnd/>
            </a:ln>
          </p:spPr>
          <p:txBody>
            <a:bodyPr/>
            <a:lstStyle/>
            <a:p>
              <a:r>
                <a:rPr lang="en-US" altLang="zh-TW" sz="900" b="1">
                  <a:solidFill>
                    <a:srgbClr val="FF0000"/>
                  </a:solidFill>
                  <a:latin typeface="微軟正黑體" pitchFamily="34" charset="-120"/>
                  <a:ea typeface="微軟正黑體" pitchFamily="34" charset="-120"/>
                  <a:cs typeface="Arial Unicode MS" pitchFamily="34" charset="-120"/>
                </a:rPr>
                <a:t>2013.08.26</a:t>
              </a:r>
            </a:p>
          </p:txBody>
        </p:sp>
      </p:grpSp>
      <p:pic>
        <p:nvPicPr>
          <p:cNvPr id="3086" name="Picture 13"/>
          <p:cNvPicPr>
            <a:picLocks noChangeAspect="1" noChangeArrowheads="1"/>
          </p:cNvPicPr>
          <p:nvPr/>
        </p:nvPicPr>
        <p:blipFill>
          <a:blip r:embed="rId6" cstate="print"/>
          <a:srcRect/>
          <a:stretch>
            <a:fillRect/>
          </a:stretch>
        </p:blipFill>
        <p:spPr bwMode="auto">
          <a:xfrm>
            <a:off x="942975" y="1677218"/>
            <a:ext cx="3009900" cy="2255838"/>
          </a:xfrm>
          <a:prstGeom prst="rect">
            <a:avLst/>
          </a:prstGeom>
          <a:noFill/>
          <a:ln w="9525">
            <a:noFill/>
            <a:miter lim="800000"/>
            <a:headEnd/>
            <a:tailEnd/>
          </a:ln>
        </p:spPr>
      </p:pic>
      <p:sp>
        <p:nvSpPr>
          <p:cNvPr id="2" name="矩形 1"/>
          <p:cNvSpPr/>
          <p:nvPr/>
        </p:nvSpPr>
        <p:spPr>
          <a:xfrm>
            <a:off x="1187624" y="3936203"/>
            <a:ext cx="2393950" cy="374461"/>
          </a:xfrm>
          <a:prstGeom prst="rect">
            <a:avLst/>
          </a:prstGeom>
        </p:spPr>
        <p:txBody>
          <a:bodyPr wrap="square">
            <a:spAutoFit/>
          </a:bodyPr>
          <a:lstStyle/>
          <a:p>
            <a:pPr marL="179388" algn="ctr">
              <a:lnSpc>
                <a:spcPts val="2200"/>
              </a:lnSpc>
              <a:tabLst>
                <a:tab pos="800100" algn="l"/>
              </a:tabLst>
            </a:pPr>
            <a:r>
              <a:rPr lang="zh-TW" altLang="en-US" b="1" dirty="0">
                <a:latin typeface="微軟正黑體" pitchFamily="34" charset="-120"/>
                <a:ea typeface="微軟正黑體" pitchFamily="34" charset="-120"/>
                <a:cs typeface="Arial" charset="0"/>
              </a:rPr>
              <a:t>構件螺栓鎖</a:t>
            </a:r>
            <a:r>
              <a:rPr lang="zh-TW" altLang="en-US" b="1" dirty="0" smtClean="0">
                <a:latin typeface="微軟正黑體" pitchFamily="34" charset="-120"/>
                <a:ea typeface="微軟正黑體" pitchFamily="34" charset="-120"/>
                <a:cs typeface="Arial" charset="0"/>
              </a:rPr>
              <a:t>固</a:t>
            </a:r>
            <a:endParaRPr lang="zh-TW" altLang="zh-TW" b="1" dirty="0">
              <a:latin typeface="微軟正黑體" pitchFamily="34" charset="-120"/>
              <a:ea typeface="微軟正黑體" pitchFamily="34" charset="-120"/>
              <a:cs typeface="Arial" charset="0"/>
            </a:endParaRPr>
          </a:p>
        </p:txBody>
      </p:sp>
      <p:sp>
        <p:nvSpPr>
          <p:cNvPr id="18" name="矩形 17"/>
          <p:cNvSpPr/>
          <p:nvPr/>
        </p:nvSpPr>
        <p:spPr>
          <a:xfrm>
            <a:off x="5076056" y="3933056"/>
            <a:ext cx="2393950" cy="356893"/>
          </a:xfrm>
          <a:prstGeom prst="rect">
            <a:avLst/>
          </a:prstGeom>
        </p:spPr>
        <p:txBody>
          <a:bodyPr wrap="square">
            <a:spAutoFit/>
          </a:bodyPr>
          <a:lstStyle/>
          <a:p>
            <a:pPr marL="179388" algn="ctr">
              <a:lnSpc>
                <a:spcPts val="2200"/>
              </a:lnSpc>
              <a:tabLst>
                <a:tab pos="800100" algn="l"/>
              </a:tabLst>
            </a:pPr>
            <a:r>
              <a:rPr lang="zh-TW" altLang="en-US" b="1" dirty="0" smtClean="0">
                <a:latin typeface="微軟正黑體" pitchFamily="34" charset="-120"/>
                <a:ea typeface="微軟正黑體" pitchFamily="34" charset="-120"/>
                <a:cs typeface="Arial" charset="0"/>
              </a:rPr>
              <a:t>噴砂潔淨度</a:t>
            </a:r>
            <a:endParaRPr lang="zh-TW" altLang="en-US" b="1" dirty="0">
              <a:latin typeface="微軟正黑體" pitchFamily="34" charset="-120"/>
              <a:ea typeface="微軟正黑體" pitchFamily="34" charset="-120"/>
              <a:cs typeface="Arial" charset="0"/>
            </a:endParaRPr>
          </a:p>
        </p:txBody>
      </p:sp>
      <p:sp>
        <p:nvSpPr>
          <p:cNvPr id="19" name="矩形 18"/>
          <p:cNvSpPr/>
          <p:nvPr/>
        </p:nvSpPr>
        <p:spPr>
          <a:xfrm>
            <a:off x="5148064" y="6456483"/>
            <a:ext cx="2393950" cy="356893"/>
          </a:xfrm>
          <a:prstGeom prst="rect">
            <a:avLst/>
          </a:prstGeom>
        </p:spPr>
        <p:txBody>
          <a:bodyPr wrap="square">
            <a:spAutoFit/>
          </a:bodyPr>
          <a:lstStyle/>
          <a:p>
            <a:pPr marL="179388" algn="ctr">
              <a:lnSpc>
                <a:spcPts val="2200"/>
              </a:lnSpc>
              <a:tabLst>
                <a:tab pos="800100" algn="l"/>
              </a:tabLst>
            </a:pPr>
            <a:r>
              <a:rPr lang="zh-TW" altLang="en-US" b="1" dirty="0" smtClean="0">
                <a:latin typeface="微軟正黑體" pitchFamily="34" charset="-120"/>
                <a:ea typeface="微軟正黑體" pitchFamily="34" charset="-120"/>
                <a:cs typeface="Arial" charset="0"/>
              </a:rPr>
              <a:t>油漆膜厚</a:t>
            </a:r>
          </a:p>
        </p:txBody>
      </p:sp>
      <p:sp>
        <p:nvSpPr>
          <p:cNvPr id="20"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1"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2" name="矩形 21"/>
          <p:cNvSpPr/>
          <p:nvPr/>
        </p:nvSpPr>
        <p:spPr>
          <a:xfrm>
            <a:off x="1115616" y="6501107"/>
            <a:ext cx="2393950" cy="356893"/>
          </a:xfrm>
          <a:prstGeom prst="rect">
            <a:avLst/>
          </a:prstGeom>
        </p:spPr>
        <p:txBody>
          <a:bodyPr wrap="square">
            <a:spAutoFit/>
          </a:bodyPr>
          <a:lstStyle/>
          <a:p>
            <a:pPr marL="179388" algn="ctr">
              <a:lnSpc>
                <a:spcPts val="2200"/>
              </a:lnSpc>
              <a:tabLst>
                <a:tab pos="800100" algn="l"/>
              </a:tabLst>
            </a:pPr>
            <a:r>
              <a:rPr lang="zh-TW" altLang="en-US" b="1" dirty="0" smtClean="0">
                <a:latin typeface="微軟正黑體" pitchFamily="34" charset="-120"/>
                <a:ea typeface="微軟正黑體" pitchFamily="34" charset="-120"/>
                <a:cs typeface="Arial" charset="0"/>
              </a:rPr>
              <a:t>油漆膜厚</a:t>
            </a:r>
          </a:p>
        </p:txBody>
      </p:sp>
      <p:sp>
        <p:nvSpPr>
          <p:cNvPr id="23" name="矩形 22"/>
          <p:cNvSpPr/>
          <p:nvPr/>
        </p:nvSpPr>
        <p:spPr>
          <a:xfrm rot="21037469">
            <a:off x="1037044" y="2637218"/>
            <a:ext cx="1368152" cy="36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p:nvPr/>
        </p:nvCxnSpPr>
        <p:spPr>
          <a:xfrm rot="5400000">
            <a:off x="-228600" y="3276600"/>
            <a:ext cx="3200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1371600" y="4876800"/>
            <a:ext cx="6400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838200" y="2514600"/>
            <a:ext cx="461665" cy="1143000"/>
          </a:xfrm>
          <a:prstGeom prst="rect">
            <a:avLst/>
          </a:prstGeom>
          <a:noFill/>
        </p:spPr>
        <p:txBody>
          <a:bodyPr vert="eaVert">
            <a:spAutoFit/>
          </a:bodyPr>
          <a:lstStyle/>
          <a:p>
            <a:pPr fontAlgn="auto">
              <a:spcBef>
                <a:spcPts val="0"/>
              </a:spcBef>
              <a:spcAft>
                <a:spcPts val="0"/>
              </a:spcAft>
              <a:defRPr/>
            </a:pPr>
            <a:r>
              <a:rPr kumimoji="0" lang="zh-TW" alt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rPr>
              <a:t>企業績效</a:t>
            </a:r>
            <a:endParaRPr kumimoji="0" 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endParaRPr>
          </a:p>
        </p:txBody>
      </p:sp>
      <p:sp>
        <p:nvSpPr>
          <p:cNvPr id="8" name="文字方塊 7"/>
          <p:cNvSpPr txBox="1"/>
          <p:nvPr/>
        </p:nvSpPr>
        <p:spPr>
          <a:xfrm>
            <a:off x="3352800" y="5075892"/>
            <a:ext cx="2057400" cy="369332"/>
          </a:xfrm>
          <a:prstGeom prst="rect">
            <a:avLst/>
          </a:prstGeom>
          <a:noFill/>
        </p:spPr>
        <p:txBody>
          <a:bodyPr>
            <a:spAutoFit/>
          </a:bodyPr>
          <a:lstStyle/>
          <a:p>
            <a:pPr fontAlgn="auto">
              <a:spcBef>
                <a:spcPts val="0"/>
              </a:spcBef>
              <a:spcAft>
                <a:spcPts val="0"/>
              </a:spcAft>
              <a:defRPr/>
            </a:pPr>
            <a:r>
              <a:rPr kumimoji="0" lang="zh-TW" alt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rPr>
              <a:t>品質系統成熟度</a:t>
            </a:r>
            <a:endParaRPr kumimoji="0" 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endParaRPr>
          </a:p>
        </p:txBody>
      </p:sp>
      <p:cxnSp>
        <p:nvCxnSpPr>
          <p:cNvPr id="13" name="直線接點 12"/>
          <p:cNvCxnSpPr/>
          <p:nvPr/>
        </p:nvCxnSpPr>
        <p:spPr>
          <a:xfrm>
            <a:off x="2362200" y="5410200"/>
            <a:ext cx="4114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1295400" y="5363924"/>
            <a:ext cx="1188368" cy="369332"/>
          </a:xfrm>
          <a:prstGeom prst="rect">
            <a:avLst/>
          </a:prstGeom>
          <a:noFill/>
        </p:spPr>
        <p:txBody>
          <a:bodyPr wrap="square">
            <a:spAutoFit/>
          </a:bodyPr>
          <a:lstStyle/>
          <a:p>
            <a:pPr fontAlgn="auto">
              <a:spcBef>
                <a:spcPts val="0"/>
              </a:spcBef>
              <a:spcAft>
                <a:spcPts val="0"/>
              </a:spcAft>
              <a:defRPr/>
            </a:pPr>
            <a:r>
              <a:rPr kumimoji="0" lang="zh-TW" alt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rPr>
              <a:t>改善導向</a:t>
            </a:r>
            <a:endParaRPr kumimoji="0" 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endParaRPr>
          </a:p>
        </p:txBody>
      </p:sp>
      <p:sp>
        <p:nvSpPr>
          <p:cNvPr id="15" name="文字方塊 14"/>
          <p:cNvSpPr txBox="1"/>
          <p:nvPr/>
        </p:nvSpPr>
        <p:spPr>
          <a:xfrm>
            <a:off x="6769224" y="5301208"/>
            <a:ext cx="1259160" cy="369332"/>
          </a:xfrm>
          <a:prstGeom prst="rect">
            <a:avLst/>
          </a:prstGeom>
          <a:noFill/>
        </p:spPr>
        <p:txBody>
          <a:bodyPr wrap="square">
            <a:spAutoFit/>
          </a:bodyPr>
          <a:lstStyle/>
          <a:p>
            <a:pPr fontAlgn="auto">
              <a:spcBef>
                <a:spcPts val="0"/>
              </a:spcBef>
              <a:spcAft>
                <a:spcPts val="0"/>
              </a:spcAft>
              <a:defRPr/>
            </a:pPr>
            <a:r>
              <a:rPr kumimoji="0" lang="zh-TW" alt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rPr>
              <a:t>績效導向</a:t>
            </a:r>
            <a:endParaRPr kumimoji="0" lang="en-US"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endParaRPr>
          </a:p>
        </p:txBody>
      </p:sp>
      <p:sp>
        <p:nvSpPr>
          <p:cNvPr id="16" name="文字方塊 15"/>
          <p:cNvSpPr txBox="1"/>
          <p:nvPr/>
        </p:nvSpPr>
        <p:spPr>
          <a:xfrm>
            <a:off x="3276600" y="5791200"/>
            <a:ext cx="2057400" cy="400110"/>
          </a:xfrm>
          <a:prstGeom prst="rect">
            <a:avLst/>
          </a:prstGeom>
          <a:noFill/>
        </p:spPr>
        <p:txBody>
          <a:bodyPr>
            <a:spAutoFit/>
          </a:bodyPr>
          <a:lstStyle/>
          <a:p>
            <a:pPr fontAlgn="auto">
              <a:spcBef>
                <a:spcPts val="0"/>
              </a:spcBef>
              <a:spcAft>
                <a:spcPts val="0"/>
              </a:spcAft>
              <a:defRPr/>
            </a:pPr>
            <a:r>
              <a:rPr kumimoji="0" lang="zh-TW" altLang="en-US" sz="2000"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rPr>
              <a:t>品質管理之發展</a:t>
            </a:r>
            <a:endParaRPr kumimoji="0" lang="en-US" sz="2000" b="1" spc="50" dirty="0">
              <a:ln w="13500">
                <a:solidFill>
                  <a:schemeClr val="accent1">
                    <a:shade val="2500"/>
                    <a:alpha val="6500"/>
                  </a:schemeClr>
                </a:solidFill>
                <a:prstDash val="solid"/>
              </a:ln>
              <a:solidFill>
                <a:schemeClr val="bg2">
                  <a:lumMod val="50000"/>
                </a:schemeClr>
              </a:solidFill>
              <a:effectLst>
                <a:innerShdw blurRad="50900" dist="38500" dir="13500000">
                  <a:srgbClr val="000000">
                    <a:alpha val="60000"/>
                  </a:srgbClr>
                </a:innerShdw>
              </a:effectLst>
              <a:latin typeface="微軟正黑體" pitchFamily="34" charset="-120"/>
              <a:ea typeface="微軟正黑體" pitchFamily="34" charset="-120"/>
            </a:endParaRPr>
          </a:p>
        </p:txBody>
      </p:sp>
      <p:cxnSp>
        <p:nvCxnSpPr>
          <p:cNvPr id="17" name="直線接點 16"/>
          <p:cNvCxnSpPr/>
          <p:nvPr/>
        </p:nvCxnSpPr>
        <p:spPr>
          <a:xfrm>
            <a:off x="1524000" y="4973216"/>
            <a:ext cx="6400800"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rot="5400000">
            <a:off x="-76200" y="3373016"/>
            <a:ext cx="3200400"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514600" y="5562600"/>
            <a:ext cx="4114800" cy="0"/>
          </a:xfrm>
          <a:prstGeom prst="line">
            <a:avLst/>
          </a:prstGeom>
          <a:ln w="63500">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
          <p:cNvSpPr txBox="1">
            <a:spLocks noChangeArrowheads="1"/>
          </p:cNvSpPr>
          <p:nvPr/>
        </p:nvSpPr>
        <p:spPr bwMode="auto">
          <a:xfrm>
            <a:off x="0" y="0"/>
            <a:ext cx="3635896"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smtClean="0">
                <a:solidFill>
                  <a:schemeClr val="accent1">
                    <a:lumMod val="50000"/>
                  </a:schemeClr>
                </a:solidFill>
                <a:latin typeface="微軟正黑體" pitchFamily="34" charset="-120"/>
                <a:ea typeface="微軟正黑體" pitchFamily="34" charset="-120"/>
              </a:rPr>
              <a:t>工程施工品質管理</a:t>
            </a:r>
            <a:r>
              <a:rPr lang="en-US" altLang="zh-TW" sz="2000" b="1" dirty="0" smtClean="0">
                <a:solidFill>
                  <a:schemeClr val="accent1">
                    <a:lumMod val="50000"/>
                  </a:schemeClr>
                </a:solidFill>
                <a:latin typeface="微軟正黑體" pitchFamily="34" charset="-120"/>
                <a:ea typeface="微軟正黑體" pitchFamily="34" charset="-120"/>
              </a:rPr>
              <a:t>---</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24" name="群組 23"/>
          <p:cNvGrpSpPr/>
          <p:nvPr/>
        </p:nvGrpSpPr>
        <p:grpSpPr>
          <a:xfrm>
            <a:off x="1763688" y="3844655"/>
            <a:ext cx="1224136" cy="808481"/>
            <a:chOff x="1763688" y="2564904"/>
            <a:chExt cx="1224136" cy="808481"/>
          </a:xfrm>
        </p:grpSpPr>
        <p:pic>
          <p:nvPicPr>
            <p:cNvPr id="22" name="圖片 2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63688" y="2564904"/>
              <a:ext cx="1224136" cy="808481"/>
            </a:xfrm>
            <a:prstGeom prst="rect">
              <a:avLst/>
            </a:prstGeom>
          </p:spPr>
        </p:pic>
        <p:sp>
          <p:nvSpPr>
            <p:cNvPr id="23" name="文字方塊 22"/>
            <p:cNvSpPr txBox="1"/>
            <p:nvPr/>
          </p:nvSpPr>
          <p:spPr>
            <a:xfrm>
              <a:off x="1835696" y="2716602"/>
              <a:ext cx="1027846" cy="584775"/>
            </a:xfrm>
            <a:prstGeom prst="rect">
              <a:avLst/>
            </a:prstGeom>
            <a:noFill/>
          </p:spPr>
          <p:txBody>
            <a:bodyPr wrap="none" rtlCol="0">
              <a:spAutoFit/>
            </a:bodyPr>
            <a:lstStyle/>
            <a:p>
              <a:pPr algn="ctr"/>
              <a:r>
                <a:rPr lang="en-US" altLang="zh-TW" sz="1600" b="1" dirty="0" smtClean="0">
                  <a:solidFill>
                    <a:schemeClr val="bg1"/>
                  </a:solidFill>
                </a:rPr>
                <a:t>Control</a:t>
              </a:r>
            </a:p>
            <a:p>
              <a:pPr algn="ctr"/>
              <a:r>
                <a:rPr lang="en-US" altLang="zh-TW" sz="1600" b="1" dirty="0" smtClean="0">
                  <a:solidFill>
                    <a:schemeClr val="bg1"/>
                  </a:solidFill>
                </a:rPr>
                <a:t>Chart</a:t>
              </a:r>
              <a:endParaRPr lang="zh-TW" altLang="en-US" sz="1600" b="1" dirty="0">
                <a:solidFill>
                  <a:schemeClr val="bg1"/>
                </a:solidFill>
              </a:endParaRPr>
            </a:p>
          </p:txBody>
        </p:sp>
      </p:grpSp>
      <p:grpSp>
        <p:nvGrpSpPr>
          <p:cNvPr id="27" name="群組 26"/>
          <p:cNvGrpSpPr/>
          <p:nvPr/>
        </p:nvGrpSpPr>
        <p:grpSpPr>
          <a:xfrm>
            <a:off x="3059832" y="3573016"/>
            <a:ext cx="1224136" cy="864096"/>
            <a:chOff x="3203848" y="2204864"/>
            <a:chExt cx="1224136" cy="864096"/>
          </a:xfrm>
        </p:grpSpPr>
        <p:pic>
          <p:nvPicPr>
            <p:cNvPr id="25" name="圖片 2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03848" y="2204864"/>
              <a:ext cx="1224136" cy="864096"/>
            </a:xfrm>
            <a:prstGeom prst="rect">
              <a:avLst/>
            </a:prstGeom>
          </p:spPr>
        </p:pic>
        <p:sp>
          <p:nvSpPr>
            <p:cNvPr id="26" name="文字方塊 25"/>
            <p:cNvSpPr txBox="1"/>
            <p:nvPr/>
          </p:nvSpPr>
          <p:spPr>
            <a:xfrm>
              <a:off x="3480671" y="2348880"/>
              <a:ext cx="731289" cy="584775"/>
            </a:xfrm>
            <a:prstGeom prst="rect">
              <a:avLst/>
            </a:prstGeom>
            <a:noFill/>
          </p:spPr>
          <p:txBody>
            <a:bodyPr wrap="none" rtlCol="0">
              <a:spAutoFit/>
            </a:bodyPr>
            <a:lstStyle/>
            <a:p>
              <a:pPr algn="ctr"/>
              <a:r>
                <a:rPr lang="en-US" altLang="zh-TW" sz="1600" b="1" dirty="0" smtClean="0">
                  <a:solidFill>
                    <a:schemeClr val="bg1"/>
                  </a:solidFill>
                </a:rPr>
                <a:t>TQC;</a:t>
              </a:r>
            </a:p>
            <a:p>
              <a:pPr algn="ctr"/>
              <a:r>
                <a:rPr lang="en-US" altLang="zh-TW" sz="1600" b="1" dirty="0" smtClean="0">
                  <a:solidFill>
                    <a:schemeClr val="bg1"/>
                  </a:solidFill>
                </a:rPr>
                <a:t>QCC</a:t>
              </a:r>
            </a:p>
          </p:txBody>
        </p:sp>
      </p:grpSp>
      <p:grpSp>
        <p:nvGrpSpPr>
          <p:cNvPr id="29" name="群組 28"/>
          <p:cNvGrpSpPr/>
          <p:nvPr/>
        </p:nvGrpSpPr>
        <p:grpSpPr>
          <a:xfrm>
            <a:off x="5508104" y="2492896"/>
            <a:ext cx="1224136" cy="864096"/>
            <a:chOff x="2195736" y="2924944"/>
            <a:chExt cx="1224136" cy="864096"/>
          </a:xfrm>
        </p:grpSpPr>
        <p:pic>
          <p:nvPicPr>
            <p:cNvPr id="30" name="圖片 2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95736" y="2924944"/>
              <a:ext cx="1224136" cy="864096"/>
            </a:xfrm>
            <a:prstGeom prst="rect">
              <a:avLst/>
            </a:prstGeom>
          </p:spPr>
        </p:pic>
        <p:sp>
          <p:nvSpPr>
            <p:cNvPr id="31" name="文字方塊 30"/>
            <p:cNvSpPr txBox="1"/>
            <p:nvPr/>
          </p:nvSpPr>
          <p:spPr>
            <a:xfrm>
              <a:off x="2483768" y="3162454"/>
              <a:ext cx="692818" cy="338554"/>
            </a:xfrm>
            <a:prstGeom prst="rect">
              <a:avLst/>
            </a:prstGeom>
            <a:noFill/>
          </p:spPr>
          <p:txBody>
            <a:bodyPr wrap="none" rtlCol="0">
              <a:spAutoFit/>
            </a:bodyPr>
            <a:lstStyle/>
            <a:p>
              <a:pPr algn="ctr"/>
              <a:r>
                <a:rPr lang="en-US" altLang="zh-TW" sz="1600" b="1" dirty="0" smtClean="0">
                  <a:solidFill>
                    <a:schemeClr val="bg1"/>
                  </a:solidFill>
                </a:rPr>
                <a:t>TQM</a:t>
              </a:r>
            </a:p>
          </p:txBody>
        </p:sp>
      </p:grpSp>
      <p:grpSp>
        <p:nvGrpSpPr>
          <p:cNvPr id="32" name="群組 31"/>
          <p:cNvGrpSpPr/>
          <p:nvPr/>
        </p:nvGrpSpPr>
        <p:grpSpPr>
          <a:xfrm>
            <a:off x="4427984" y="3140968"/>
            <a:ext cx="1224136" cy="808481"/>
            <a:chOff x="1763688" y="2564904"/>
            <a:chExt cx="1224136" cy="808481"/>
          </a:xfrm>
        </p:grpSpPr>
        <p:pic>
          <p:nvPicPr>
            <p:cNvPr id="33" name="圖片 3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63688" y="2564904"/>
              <a:ext cx="1224136" cy="808481"/>
            </a:xfrm>
            <a:prstGeom prst="rect">
              <a:avLst/>
            </a:prstGeom>
          </p:spPr>
        </p:pic>
        <p:sp>
          <p:nvSpPr>
            <p:cNvPr id="34" name="文字方塊 33"/>
            <p:cNvSpPr txBox="1"/>
            <p:nvPr/>
          </p:nvSpPr>
          <p:spPr>
            <a:xfrm>
              <a:off x="2003641" y="2716602"/>
              <a:ext cx="768159" cy="584775"/>
            </a:xfrm>
            <a:prstGeom prst="rect">
              <a:avLst/>
            </a:prstGeom>
            <a:noFill/>
          </p:spPr>
          <p:txBody>
            <a:bodyPr wrap="none" rtlCol="0">
              <a:spAutoFit/>
            </a:bodyPr>
            <a:lstStyle/>
            <a:p>
              <a:pPr algn="ctr"/>
              <a:r>
                <a:rPr lang="en-US" altLang="zh-TW" sz="1600" b="1" dirty="0" smtClean="0">
                  <a:solidFill>
                    <a:schemeClr val="bg1"/>
                  </a:solidFill>
                </a:rPr>
                <a:t>ISO </a:t>
              </a:r>
            </a:p>
            <a:p>
              <a:pPr algn="ctr"/>
              <a:r>
                <a:rPr lang="en-US" altLang="zh-TW" sz="1600" b="1" dirty="0" smtClean="0">
                  <a:solidFill>
                    <a:schemeClr val="bg1"/>
                  </a:solidFill>
                </a:rPr>
                <a:t>9000</a:t>
              </a:r>
            </a:p>
          </p:txBody>
        </p:sp>
      </p:grpSp>
      <p:grpSp>
        <p:nvGrpSpPr>
          <p:cNvPr id="35" name="群組 34"/>
          <p:cNvGrpSpPr/>
          <p:nvPr/>
        </p:nvGrpSpPr>
        <p:grpSpPr>
          <a:xfrm>
            <a:off x="6516216" y="1772816"/>
            <a:ext cx="1224136" cy="808481"/>
            <a:chOff x="1763688" y="2564904"/>
            <a:chExt cx="1224136" cy="808481"/>
          </a:xfrm>
        </p:grpSpPr>
        <p:pic>
          <p:nvPicPr>
            <p:cNvPr id="36" name="圖片 3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63688" y="2564904"/>
              <a:ext cx="1224136" cy="808481"/>
            </a:xfrm>
            <a:prstGeom prst="rect">
              <a:avLst/>
            </a:prstGeom>
          </p:spPr>
        </p:pic>
        <p:sp>
          <p:nvSpPr>
            <p:cNvPr id="37" name="文字方塊 36"/>
            <p:cNvSpPr txBox="1"/>
            <p:nvPr/>
          </p:nvSpPr>
          <p:spPr>
            <a:xfrm>
              <a:off x="1937918" y="2636912"/>
              <a:ext cx="899605" cy="584775"/>
            </a:xfrm>
            <a:prstGeom prst="rect">
              <a:avLst/>
            </a:prstGeom>
            <a:noFill/>
          </p:spPr>
          <p:txBody>
            <a:bodyPr wrap="none" rtlCol="0">
              <a:spAutoFit/>
            </a:bodyPr>
            <a:lstStyle/>
            <a:p>
              <a:pPr algn="ctr"/>
              <a:r>
                <a:rPr lang="en-US" altLang="zh-TW" sz="1600" b="1" dirty="0" smtClean="0">
                  <a:solidFill>
                    <a:schemeClr val="bg1"/>
                  </a:solidFill>
                </a:rPr>
                <a:t>Six </a:t>
              </a:r>
            </a:p>
            <a:p>
              <a:pPr algn="ctr"/>
              <a:r>
                <a:rPr lang="en-US" altLang="zh-TW" sz="1600" b="1" dirty="0" smtClean="0">
                  <a:solidFill>
                    <a:schemeClr val="bg1"/>
                  </a:solidFill>
                </a:rPr>
                <a:t>Sigma</a:t>
              </a:r>
            </a:p>
          </p:txBody>
        </p:sp>
      </p:grpSp>
      <p:sp>
        <p:nvSpPr>
          <p:cNvPr id="38"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12"/>
          <p:cNvPicPr>
            <a:picLocks noChangeAspect="1" noChangeArrowheads="1"/>
          </p:cNvPicPr>
          <p:nvPr/>
        </p:nvPicPr>
        <p:blipFill>
          <a:blip r:embed="rId3" cstate="print"/>
          <a:srcRect/>
          <a:stretch>
            <a:fillRect/>
          </a:stretch>
        </p:blipFill>
        <p:spPr bwMode="auto">
          <a:xfrm>
            <a:off x="4932040" y="4221088"/>
            <a:ext cx="2808312" cy="2159353"/>
          </a:xfrm>
          <a:prstGeom prst="rect">
            <a:avLst/>
          </a:prstGeom>
          <a:noFill/>
          <a:ln w="38100">
            <a:solidFill>
              <a:srgbClr val="008080"/>
            </a:solidFill>
            <a:miter lim="800000"/>
            <a:headEnd/>
            <a:tailEnd/>
          </a:ln>
        </p:spPr>
      </p:pic>
      <p:pic>
        <p:nvPicPr>
          <p:cNvPr id="4103" name="Picture 13"/>
          <p:cNvPicPr>
            <a:picLocks noChangeAspect="1" noChangeArrowheads="1"/>
          </p:cNvPicPr>
          <p:nvPr/>
        </p:nvPicPr>
        <p:blipFill>
          <a:blip r:embed="rId4" cstate="print"/>
          <a:srcRect/>
          <a:stretch>
            <a:fillRect/>
          </a:stretch>
        </p:blipFill>
        <p:spPr bwMode="auto">
          <a:xfrm>
            <a:off x="4932040" y="1628800"/>
            <a:ext cx="2782641" cy="2076642"/>
          </a:xfrm>
          <a:prstGeom prst="rect">
            <a:avLst/>
          </a:prstGeom>
          <a:noFill/>
          <a:ln w="38100">
            <a:solidFill>
              <a:srgbClr val="008080"/>
            </a:solidFill>
            <a:miter lim="800000"/>
            <a:headEnd/>
            <a:tailEnd/>
          </a:ln>
        </p:spPr>
      </p:pic>
      <p:pic>
        <p:nvPicPr>
          <p:cNvPr id="4104" name="Picture 14" descr="IMG_0203"/>
          <p:cNvPicPr>
            <a:picLocks noChangeAspect="1" noChangeArrowheads="1"/>
          </p:cNvPicPr>
          <p:nvPr/>
        </p:nvPicPr>
        <p:blipFill>
          <a:blip r:embed="rId5" cstate="print"/>
          <a:srcRect/>
          <a:stretch>
            <a:fillRect/>
          </a:stretch>
        </p:blipFill>
        <p:spPr bwMode="auto">
          <a:xfrm>
            <a:off x="1187624" y="1628800"/>
            <a:ext cx="2880122" cy="2160830"/>
          </a:xfrm>
          <a:prstGeom prst="rect">
            <a:avLst/>
          </a:prstGeom>
          <a:noFill/>
          <a:ln w="38100">
            <a:solidFill>
              <a:srgbClr val="008080"/>
            </a:solidFill>
            <a:miter lim="800000"/>
            <a:headEnd/>
            <a:tailEnd/>
          </a:ln>
        </p:spPr>
      </p:pic>
      <p:pic>
        <p:nvPicPr>
          <p:cNvPr id="4105" name="Picture 16"/>
          <p:cNvPicPr>
            <a:picLocks noChangeAspect="1" noChangeArrowheads="1"/>
          </p:cNvPicPr>
          <p:nvPr/>
        </p:nvPicPr>
        <p:blipFill>
          <a:blip r:embed="rId6" cstate="print"/>
          <a:srcRect/>
          <a:stretch>
            <a:fillRect/>
          </a:stretch>
        </p:blipFill>
        <p:spPr bwMode="auto">
          <a:xfrm>
            <a:off x="1187822" y="4221088"/>
            <a:ext cx="2880122" cy="2138675"/>
          </a:xfrm>
          <a:prstGeom prst="rect">
            <a:avLst/>
          </a:prstGeom>
          <a:noFill/>
          <a:ln w="38100">
            <a:solidFill>
              <a:srgbClr val="008080"/>
            </a:solidFill>
            <a:miter lim="800000"/>
            <a:headEnd/>
            <a:tailEnd/>
          </a:ln>
        </p:spPr>
      </p:pic>
      <p:sp>
        <p:nvSpPr>
          <p:cNvPr id="12"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3"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4" name="Text Box 6"/>
          <p:cNvSpPr txBox="1">
            <a:spLocks noChangeArrowheads="1"/>
          </p:cNvSpPr>
          <p:nvPr/>
        </p:nvSpPr>
        <p:spPr bwMode="auto">
          <a:xfrm>
            <a:off x="5364088" y="3717032"/>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垂直度檢查</a:t>
            </a:r>
          </a:p>
        </p:txBody>
      </p:sp>
      <p:sp>
        <p:nvSpPr>
          <p:cNvPr id="15" name="Rectangle 2"/>
          <p:cNvSpPr txBox="1">
            <a:spLocks noChangeArrowheads="1"/>
          </p:cNvSpPr>
          <p:nvPr/>
        </p:nvSpPr>
        <p:spPr bwMode="auto">
          <a:xfrm>
            <a:off x="1043608" y="1124744"/>
            <a:ext cx="3585592" cy="4616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eaLnBrk="0" hangingPunct="0">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鋼構</a:t>
            </a:r>
            <a:r>
              <a:rPr lang="en-US" altLang="zh-TW"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現場</a:t>
            </a:r>
            <a:r>
              <a:rPr lang="en-US" altLang="zh-TW"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a:t>
            </a: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施工檢查</a:t>
            </a:r>
            <a:endParaRPr kumimoji="1" lang="en-US" altLang="zh-TW" sz="2400" b="1" i="0" u="sng" strike="noStrike" kern="1200" cap="none" spc="0" normalizeH="0" baseline="0" noProof="0" dirty="0" smtClean="0">
              <a:ln>
                <a:noFill/>
              </a:ln>
              <a:solidFill>
                <a:srgbClr val="C00000"/>
              </a:solidFill>
              <a:effectLst>
                <a:outerShdw blurRad="38100" dist="38100" dir="2700000" algn="tl">
                  <a:srgbClr val="C0C0C0"/>
                </a:outerShdw>
              </a:effectLst>
              <a:uLnTx/>
              <a:uFillTx/>
              <a:latin typeface="Calibri" pitchFamily="34" charset="0"/>
              <a:ea typeface="微軟正黑體" pitchFamily="34" charset="-120"/>
              <a:cs typeface="Calibri" pitchFamily="34" charset="0"/>
            </a:endParaRPr>
          </a:p>
        </p:txBody>
      </p:sp>
      <p:sp>
        <p:nvSpPr>
          <p:cNvPr id="16" name="Text Box 6"/>
          <p:cNvSpPr txBox="1">
            <a:spLocks noChangeArrowheads="1"/>
          </p:cNvSpPr>
          <p:nvPr/>
        </p:nvSpPr>
        <p:spPr bwMode="auto">
          <a:xfrm>
            <a:off x="1547862" y="6396127"/>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灰誌高程檢查</a:t>
            </a:r>
          </a:p>
        </p:txBody>
      </p:sp>
      <p:sp>
        <p:nvSpPr>
          <p:cNvPr id="17" name="Text Box 6"/>
          <p:cNvSpPr txBox="1">
            <a:spLocks noChangeArrowheads="1"/>
          </p:cNvSpPr>
          <p:nvPr/>
        </p:nvSpPr>
        <p:spPr bwMode="auto">
          <a:xfrm>
            <a:off x="1628056" y="3789040"/>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無收縮厚度檢查</a:t>
            </a:r>
          </a:p>
        </p:txBody>
      </p:sp>
      <p:sp>
        <p:nvSpPr>
          <p:cNvPr id="18" name="Text Box 6"/>
          <p:cNvSpPr txBox="1">
            <a:spLocks noChangeArrowheads="1"/>
          </p:cNvSpPr>
          <p:nvPr/>
        </p:nvSpPr>
        <p:spPr bwMode="auto">
          <a:xfrm>
            <a:off x="5292080" y="6381328"/>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垂直度檢查</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8"/>
          <p:cNvSpPr txBox="1">
            <a:spLocks noChangeArrowheads="1"/>
          </p:cNvSpPr>
          <p:nvPr/>
        </p:nvSpPr>
        <p:spPr bwMode="auto">
          <a:xfrm>
            <a:off x="8243888" y="4483248"/>
            <a:ext cx="457200" cy="366713"/>
          </a:xfrm>
          <a:prstGeom prst="rect">
            <a:avLst/>
          </a:prstGeom>
          <a:noFill/>
          <a:ln w="9525">
            <a:noFill/>
            <a:miter lim="800000"/>
            <a:headEnd/>
            <a:tailEnd/>
          </a:ln>
        </p:spPr>
        <p:txBody>
          <a:bodyPr>
            <a:spAutoFit/>
          </a:bodyPr>
          <a:lstStyle/>
          <a:p>
            <a:pPr>
              <a:spcBef>
                <a:spcPct val="50000"/>
              </a:spcBef>
            </a:pPr>
            <a:endParaRPr kumimoji="0" lang="zh-TW" altLang="en-US" u="none">
              <a:solidFill>
                <a:srgbClr val="0000FF"/>
              </a:solidFill>
              <a:latin typeface="Verdana" pitchFamily="34" charset="0"/>
              <a:ea typeface="標楷體" pitchFamily="65" charset="-120"/>
            </a:endParaRPr>
          </a:p>
        </p:txBody>
      </p:sp>
      <p:pic>
        <p:nvPicPr>
          <p:cNvPr id="6150" name="Picture 8" descr="DSCN1302"/>
          <p:cNvPicPr>
            <a:picLocks noChangeAspect="1" noChangeArrowheads="1"/>
          </p:cNvPicPr>
          <p:nvPr/>
        </p:nvPicPr>
        <p:blipFill>
          <a:blip r:embed="rId3" cstate="print"/>
          <a:srcRect/>
          <a:stretch>
            <a:fillRect/>
          </a:stretch>
        </p:blipFill>
        <p:spPr bwMode="auto">
          <a:xfrm>
            <a:off x="4752298" y="1604038"/>
            <a:ext cx="2987335" cy="2241267"/>
          </a:xfrm>
          <a:prstGeom prst="rect">
            <a:avLst/>
          </a:prstGeom>
          <a:noFill/>
          <a:ln w="9525">
            <a:noFill/>
            <a:miter lim="800000"/>
            <a:headEnd/>
            <a:tailEnd/>
          </a:ln>
        </p:spPr>
      </p:pic>
      <p:pic>
        <p:nvPicPr>
          <p:cNvPr id="6151" name="Picture 9" descr="IMG_9800"/>
          <p:cNvPicPr>
            <a:picLocks noChangeAspect="1" noChangeArrowheads="1"/>
          </p:cNvPicPr>
          <p:nvPr/>
        </p:nvPicPr>
        <p:blipFill>
          <a:blip r:embed="rId4" cstate="print"/>
          <a:srcRect/>
          <a:stretch>
            <a:fillRect/>
          </a:stretch>
        </p:blipFill>
        <p:spPr bwMode="auto">
          <a:xfrm>
            <a:off x="4752132" y="4324051"/>
            <a:ext cx="2982738" cy="2085007"/>
          </a:xfrm>
          <a:prstGeom prst="rect">
            <a:avLst/>
          </a:prstGeom>
          <a:noFill/>
          <a:ln w="9525">
            <a:noFill/>
            <a:miter lim="800000"/>
            <a:headEnd/>
            <a:tailEnd/>
          </a:ln>
        </p:spPr>
      </p:pic>
      <p:pic>
        <p:nvPicPr>
          <p:cNvPr id="6152" name="Picture 10" descr="DSCN1643"/>
          <p:cNvPicPr>
            <a:picLocks noChangeAspect="1" noChangeArrowheads="1"/>
          </p:cNvPicPr>
          <p:nvPr/>
        </p:nvPicPr>
        <p:blipFill>
          <a:blip r:embed="rId5" cstate="print"/>
          <a:srcRect/>
          <a:stretch>
            <a:fillRect/>
          </a:stretch>
        </p:blipFill>
        <p:spPr bwMode="auto">
          <a:xfrm>
            <a:off x="935874" y="1628799"/>
            <a:ext cx="2987335" cy="2242799"/>
          </a:xfrm>
          <a:prstGeom prst="rect">
            <a:avLst/>
          </a:prstGeom>
          <a:noFill/>
          <a:ln w="9525">
            <a:noFill/>
            <a:miter lim="800000"/>
            <a:headEnd/>
            <a:tailEnd/>
          </a:ln>
        </p:spPr>
      </p:pic>
      <p:pic>
        <p:nvPicPr>
          <p:cNvPr id="6153" name="Picture 11" descr="DSCN1653"/>
          <p:cNvPicPr>
            <a:picLocks noChangeAspect="1" noChangeArrowheads="1"/>
          </p:cNvPicPr>
          <p:nvPr/>
        </p:nvPicPr>
        <p:blipFill>
          <a:blip r:embed="rId6" cstate="print"/>
          <a:srcRect/>
          <a:stretch>
            <a:fillRect/>
          </a:stretch>
        </p:blipFill>
        <p:spPr bwMode="auto">
          <a:xfrm>
            <a:off x="938427" y="4325885"/>
            <a:ext cx="3057806" cy="2135562"/>
          </a:xfrm>
          <a:prstGeom prst="rect">
            <a:avLst/>
          </a:prstGeom>
          <a:noFill/>
          <a:ln w="9525">
            <a:noFill/>
            <a:miter lim="800000"/>
            <a:headEnd/>
            <a:tailEnd/>
          </a:ln>
        </p:spPr>
      </p:pic>
      <p:sp>
        <p:nvSpPr>
          <p:cNvPr id="15"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6"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7" name="Text Box 6"/>
          <p:cNvSpPr txBox="1">
            <a:spLocks noChangeArrowheads="1"/>
          </p:cNvSpPr>
          <p:nvPr/>
        </p:nvSpPr>
        <p:spPr bwMode="auto">
          <a:xfrm>
            <a:off x="1475656" y="3851756"/>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拌和配比檢查</a:t>
            </a:r>
            <a:endParaRPr lang="zh-TW" altLang="en-US" b="1" dirty="0">
              <a:solidFill>
                <a:srgbClr val="000000"/>
              </a:solidFill>
              <a:latin typeface="微軟正黑體" pitchFamily="34" charset="-120"/>
              <a:ea typeface="微軟正黑體" pitchFamily="34" charset="-120"/>
            </a:endParaRPr>
          </a:p>
        </p:txBody>
      </p:sp>
      <p:sp>
        <p:nvSpPr>
          <p:cNvPr id="18" name="Rectangle 2"/>
          <p:cNvSpPr txBox="1">
            <a:spLocks noChangeArrowheads="1"/>
          </p:cNvSpPr>
          <p:nvPr/>
        </p:nvSpPr>
        <p:spPr bwMode="auto">
          <a:xfrm>
            <a:off x="1043608" y="1124744"/>
            <a:ext cx="3585592" cy="4616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p>
            <a:pPr lvl="0" eaLnBrk="0" hangingPunct="0">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防火披覆施工</a:t>
            </a:r>
            <a:endParaRPr kumimoji="1" lang="en-US" altLang="zh-TW" sz="2400" b="1" i="0" u="sng" strike="noStrike" kern="1200" cap="none" spc="0" normalizeH="0" baseline="0" noProof="0" dirty="0" smtClean="0">
              <a:ln>
                <a:noFill/>
              </a:ln>
              <a:solidFill>
                <a:srgbClr val="C00000"/>
              </a:solidFill>
              <a:effectLst>
                <a:outerShdw blurRad="38100" dist="38100" dir="2700000" algn="tl">
                  <a:srgbClr val="C0C0C0"/>
                </a:outerShdw>
              </a:effectLst>
              <a:uLnTx/>
              <a:uFillTx/>
              <a:latin typeface="Calibri" pitchFamily="34" charset="0"/>
              <a:ea typeface="微軟正黑體" pitchFamily="34" charset="-120"/>
              <a:cs typeface="Calibri" pitchFamily="34" charset="0"/>
            </a:endParaRPr>
          </a:p>
        </p:txBody>
      </p:sp>
      <p:sp>
        <p:nvSpPr>
          <p:cNvPr id="19" name="Text Box 6"/>
          <p:cNvSpPr txBox="1">
            <a:spLocks noChangeArrowheads="1"/>
          </p:cNvSpPr>
          <p:nvPr/>
        </p:nvSpPr>
        <p:spPr bwMode="auto">
          <a:xfrm>
            <a:off x="1475755" y="6445076"/>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坍度檢查</a:t>
            </a:r>
          </a:p>
        </p:txBody>
      </p:sp>
      <p:sp>
        <p:nvSpPr>
          <p:cNvPr id="20" name="Text Box 6"/>
          <p:cNvSpPr txBox="1">
            <a:spLocks noChangeArrowheads="1"/>
          </p:cNvSpPr>
          <p:nvPr/>
        </p:nvSpPr>
        <p:spPr bwMode="auto">
          <a:xfrm>
            <a:off x="5292179" y="6400452"/>
            <a:ext cx="2016125" cy="368300"/>
          </a:xfrm>
          <a:prstGeom prst="rect">
            <a:avLst/>
          </a:prstGeom>
          <a:noFill/>
          <a:ln w="9525">
            <a:noFill/>
            <a:miter lim="800000"/>
            <a:headEnd/>
            <a:tailEnd/>
          </a:ln>
        </p:spPr>
        <p:txBody>
          <a:bodyPr>
            <a:spAutoFit/>
          </a:bodyPr>
          <a:lstStyle/>
          <a:p>
            <a:pPr algn="ctr"/>
            <a:r>
              <a:rPr lang="zh-TW" altLang="en-US" b="1" dirty="0" smtClean="0">
                <a:solidFill>
                  <a:srgbClr val="000000"/>
                </a:solidFill>
                <a:latin typeface="微軟正黑體" pitchFamily="34" charset="-120"/>
                <a:ea typeface="微軟正黑體" pitchFamily="34" charset="-120"/>
              </a:rPr>
              <a:t>防火披覆厚度檢查</a:t>
            </a:r>
          </a:p>
        </p:txBody>
      </p:sp>
      <p:sp>
        <p:nvSpPr>
          <p:cNvPr id="21" name="Text Box 6"/>
          <p:cNvSpPr txBox="1">
            <a:spLocks noChangeArrowheads="1"/>
          </p:cNvSpPr>
          <p:nvPr/>
        </p:nvSpPr>
        <p:spPr bwMode="auto">
          <a:xfrm>
            <a:off x="4860032" y="3851756"/>
            <a:ext cx="2736304" cy="369332"/>
          </a:xfrm>
          <a:prstGeom prst="rect">
            <a:avLst/>
          </a:prstGeom>
          <a:noFill/>
          <a:ln w="9525">
            <a:noFill/>
            <a:miter lim="800000"/>
            <a:headEnd/>
            <a:tailEnd/>
          </a:ln>
        </p:spPr>
        <p:txBody>
          <a:bodyPr wrap="square">
            <a:spAutoFit/>
          </a:bodyPr>
          <a:lstStyle/>
          <a:p>
            <a:pPr algn="ctr"/>
            <a:r>
              <a:rPr lang="zh-TW" altLang="en-US" b="1" dirty="0" smtClean="0">
                <a:solidFill>
                  <a:srgbClr val="000000"/>
                </a:solidFill>
                <a:latin typeface="微軟正黑體" pitchFamily="34" charset="-120"/>
                <a:ea typeface="微軟正黑體" pitchFamily="34" charset="-120"/>
              </a:rPr>
              <a:t>網目搭接、潔淨度檢查</a:t>
            </a:r>
          </a:p>
        </p:txBody>
      </p:sp>
      <p:sp>
        <p:nvSpPr>
          <p:cNvPr id="14" name="矩形 13"/>
          <p:cNvSpPr/>
          <p:nvPr/>
        </p:nvSpPr>
        <p:spPr>
          <a:xfrm>
            <a:off x="1115616" y="1733006"/>
            <a:ext cx="1296144" cy="255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rot="21378828">
            <a:off x="6505791" y="2657089"/>
            <a:ext cx="818933" cy="13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rot="21219036">
            <a:off x="2278026" y="5246011"/>
            <a:ext cx="179133" cy="13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noChangeArrowheads="1"/>
          </p:cNvPicPr>
          <p:nvPr/>
        </p:nvPicPr>
        <p:blipFill>
          <a:blip r:embed="rId3" cstate="print"/>
          <a:srcRect/>
          <a:stretch>
            <a:fillRect/>
          </a:stretch>
        </p:blipFill>
        <p:spPr bwMode="auto">
          <a:xfrm>
            <a:off x="3275856" y="2631008"/>
            <a:ext cx="2451102" cy="1739829"/>
          </a:xfrm>
          <a:prstGeom prst="rect">
            <a:avLst/>
          </a:prstGeom>
          <a:noFill/>
          <a:ln w="12700">
            <a:solidFill>
              <a:schemeClr val="tx1"/>
            </a:solidFill>
          </a:ln>
          <a:effectLst>
            <a:outerShdw blurRad="50800" dist="76200" dir="18900000" algn="bl" rotWithShape="0">
              <a:prstClr val="black">
                <a:alpha val="40000"/>
              </a:prstClr>
            </a:outerShdw>
          </a:effectLst>
        </p:spPr>
      </p:pic>
      <p:pic>
        <p:nvPicPr>
          <p:cNvPr id="26" name="Picture 2"/>
          <p:cNvPicPr>
            <a:picLocks noChangeAspect="1" noChangeArrowheads="1"/>
          </p:cNvPicPr>
          <p:nvPr/>
        </p:nvPicPr>
        <p:blipFill>
          <a:blip r:embed="rId4" cstate="print"/>
          <a:srcRect/>
          <a:stretch>
            <a:fillRect/>
          </a:stretch>
        </p:blipFill>
        <p:spPr bwMode="auto">
          <a:xfrm>
            <a:off x="5868144" y="838321"/>
            <a:ext cx="2398134" cy="1702232"/>
          </a:xfrm>
          <a:prstGeom prst="rect">
            <a:avLst/>
          </a:prstGeom>
          <a:noFill/>
          <a:ln w="12700">
            <a:solidFill>
              <a:schemeClr val="tx1"/>
            </a:solidFill>
          </a:ln>
          <a:effectLst>
            <a:outerShdw blurRad="50800" dist="76200" dir="18900000" algn="bl" rotWithShape="0">
              <a:prstClr val="black">
                <a:alpha val="40000"/>
              </a:prstClr>
            </a:outerShdw>
          </a:effectLst>
        </p:spPr>
      </p:pic>
      <p:graphicFrame>
        <p:nvGraphicFramePr>
          <p:cNvPr id="3074" name="Object 2"/>
          <p:cNvGraphicFramePr>
            <a:graphicFrameLocks noChangeAspect="1"/>
          </p:cNvGraphicFramePr>
          <p:nvPr>
            <p:extLst>
              <p:ext uri="{D42A27DB-BD31-4B8C-83A1-F6EECF244321}">
                <p14:modId xmlns="" xmlns:p14="http://schemas.microsoft.com/office/powerpoint/2010/main" val="3815949196"/>
              </p:ext>
            </p:extLst>
          </p:nvPr>
        </p:nvGraphicFramePr>
        <p:xfrm>
          <a:off x="5822584" y="2631008"/>
          <a:ext cx="2565840" cy="1734556"/>
        </p:xfrm>
        <a:graphic>
          <a:graphicData uri="http://schemas.openxmlformats.org/presentationml/2006/ole">
            <p:oleObj spid="_x0000_s31766" name="Acrobat Document" r:id="rId5" imgW="10064520" imgH="7111800" progId="AcroExch.Document.7">
              <p:embed/>
            </p:oleObj>
          </a:graphicData>
        </a:graphic>
      </p:graphicFrame>
      <p:sp>
        <p:nvSpPr>
          <p:cNvPr id="29" name="矩形 28"/>
          <p:cNvSpPr/>
          <p:nvPr/>
        </p:nvSpPr>
        <p:spPr>
          <a:xfrm>
            <a:off x="5966600" y="2653152"/>
            <a:ext cx="2160240" cy="276225"/>
          </a:xfrm>
          <a:prstGeom prst="rect">
            <a:avLst/>
          </a:prstGeom>
          <a:solidFill>
            <a:schemeClr val="bg1"/>
          </a:solidFill>
        </p:spPr>
        <p:txBody>
          <a:bodyPr/>
          <a:lstStyle/>
          <a:p>
            <a:pPr algn="ctr" eaLnBrk="0" hangingPunct="0">
              <a:lnSpc>
                <a:spcPct val="95000"/>
              </a:lnSpc>
              <a:defRPr/>
            </a:pPr>
            <a:r>
              <a:rPr lang="zh-TW" altLang="en-US" sz="1600" b="1" kern="0" dirty="0">
                <a:solidFill>
                  <a:srgbClr val="7030A0"/>
                </a:solidFill>
                <a:latin typeface="微軟正黑體" pitchFamily="34" charset="-120"/>
                <a:ea typeface="微軟正黑體" pitchFamily="34" charset="-120"/>
                <a:cs typeface="+mj-cs"/>
                <a:sym typeface="Wingdings" pitchFamily="2" charset="2"/>
              </a:rPr>
              <a:t>每日銲材保溫紀錄</a:t>
            </a:r>
            <a:endParaRPr lang="en-US" altLang="en-US" sz="1600" b="1" kern="0" dirty="0">
              <a:solidFill>
                <a:srgbClr val="7030A0"/>
              </a:solidFill>
              <a:latin typeface="微軟正黑體" pitchFamily="34" charset="-120"/>
              <a:ea typeface="微軟正黑體" pitchFamily="34" charset="-120"/>
              <a:cs typeface="+mj-cs"/>
              <a:sym typeface="Wingdings" pitchFamily="2" charset="2"/>
            </a:endParaRPr>
          </a:p>
        </p:txBody>
      </p:sp>
      <p:graphicFrame>
        <p:nvGraphicFramePr>
          <p:cNvPr id="3076" name="Object 4"/>
          <p:cNvGraphicFramePr>
            <a:graphicFrameLocks noChangeAspect="1"/>
          </p:cNvGraphicFramePr>
          <p:nvPr>
            <p:extLst>
              <p:ext uri="{D42A27DB-BD31-4B8C-83A1-F6EECF244321}">
                <p14:modId xmlns="" xmlns:p14="http://schemas.microsoft.com/office/powerpoint/2010/main" val="3970382208"/>
              </p:ext>
            </p:extLst>
          </p:nvPr>
        </p:nvGraphicFramePr>
        <p:xfrm>
          <a:off x="467544" y="3044956"/>
          <a:ext cx="2520280" cy="3360375"/>
        </p:xfrm>
        <a:graphic>
          <a:graphicData uri="http://schemas.openxmlformats.org/presentationml/2006/ole">
            <p:oleObj spid="_x0000_s31767" name="Acrobat Document" r:id="rId6" imgW="7111800" imgH="10064520" progId="AcroExch.Document.7">
              <p:embed/>
            </p:oleObj>
          </a:graphicData>
        </a:graphic>
      </p:graphicFrame>
      <p:sp>
        <p:nvSpPr>
          <p:cNvPr id="18" name="AutoShape 12"/>
          <p:cNvSpPr>
            <a:spLocks noChangeArrowheads="1"/>
          </p:cNvSpPr>
          <p:nvPr/>
        </p:nvSpPr>
        <p:spPr bwMode="auto">
          <a:xfrm>
            <a:off x="7380312" y="1700808"/>
            <a:ext cx="1656184" cy="1080120"/>
          </a:xfrm>
          <a:prstGeom prst="wedgeEllipseCallout">
            <a:avLst>
              <a:gd name="adj1" fmla="val -30059"/>
              <a:gd name="adj2" fmla="val -61654"/>
            </a:avLst>
          </a:prstGeom>
          <a:solidFill>
            <a:srgbClr val="FF9999"/>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lstStyle/>
          <a:p>
            <a:pPr algn="ctr" eaLnBrk="0" hangingPunct="0">
              <a:defRPr/>
            </a:pPr>
            <a:r>
              <a:rPr lang="zh-TW" altLang="en-US" sz="1600" b="1" dirty="0" smtClean="0">
                <a:solidFill>
                  <a:schemeClr val="tx1"/>
                </a:solidFill>
                <a:latin typeface="微軟正黑體" pitchFamily="34" charset="-120"/>
                <a:ea typeface="微軟正黑體" pitchFamily="34" charset="-120"/>
                <a:sym typeface="Wingdings" pitchFamily="2" charset="2"/>
              </a:rPr>
              <a:t>銲材烘烤</a:t>
            </a:r>
            <a:r>
              <a:rPr lang="en-US" altLang="zh-TW" sz="1600" b="1" dirty="0">
                <a:solidFill>
                  <a:schemeClr val="tx1"/>
                </a:solidFill>
                <a:latin typeface="微軟正黑體" pitchFamily="34" charset="-120"/>
                <a:ea typeface="微軟正黑體" pitchFamily="34" charset="-120"/>
                <a:sym typeface="Wingdings" pitchFamily="2" charset="2"/>
              </a:rPr>
              <a:t>/</a:t>
            </a:r>
            <a:r>
              <a:rPr lang="zh-TW" altLang="en-US" sz="1600" b="1" dirty="0">
                <a:solidFill>
                  <a:schemeClr val="tx1"/>
                </a:solidFill>
                <a:latin typeface="微軟正黑體" pitchFamily="34" charset="-120"/>
                <a:ea typeface="微軟正黑體" pitchFamily="34" charset="-120"/>
                <a:sym typeface="Wingdings" pitchFamily="2" charset="2"/>
              </a:rPr>
              <a:t>持溫溫度時間標示清楚</a:t>
            </a:r>
          </a:p>
        </p:txBody>
      </p:sp>
      <p:sp>
        <p:nvSpPr>
          <p:cNvPr id="3094" name="矩形 112"/>
          <p:cNvSpPr>
            <a:spLocks noChangeArrowheads="1"/>
          </p:cNvSpPr>
          <p:nvPr/>
        </p:nvSpPr>
        <p:spPr bwMode="auto">
          <a:xfrm>
            <a:off x="755576" y="1628800"/>
            <a:ext cx="3240087" cy="1200329"/>
          </a:xfrm>
          <a:prstGeom prst="rect">
            <a:avLst/>
          </a:prstGeom>
          <a:noFill/>
          <a:ln w="9525" algn="ctr">
            <a:noFill/>
            <a:miter lim="800000"/>
            <a:headEnd/>
            <a:tailEnd/>
          </a:ln>
        </p:spPr>
        <p:txBody>
          <a:bodyPr>
            <a:spAutoFit/>
          </a:bodyPr>
          <a:lstStyle/>
          <a:p>
            <a:pPr marL="285750" indent="-285750">
              <a:spcBef>
                <a:spcPts val="0"/>
              </a:spcBef>
              <a:buClr>
                <a:srgbClr val="009900"/>
              </a:buClr>
              <a:buSzPct val="80000"/>
              <a:buBlip>
                <a:blip r:embed="rId7"/>
              </a:buBlip>
            </a:pPr>
            <a:r>
              <a:rPr lang="zh-TW" altLang="en-US" b="1" dirty="0" smtClean="0">
                <a:solidFill>
                  <a:schemeClr val="accent1">
                    <a:lumMod val="50000"/>
                  </a:schemeClr>
                </a:solidFill>
                <a:latin typeface="微軟正黑體" pitchFamily="34" charset="-120"/>
                <a:ea typeface="微軟正黑體" pitchFamily="34" charset="-120"/>
              </a:rPr>
              <a:t>銲材請購、收料儲存</a:t>
            </a:r>
            <a:endParaRPr lang="en-US" altLang="zh-TW" b="1" dirty="0" smtClean="0">
              <a:solidFill>
                <a:schemeClr val="accent1">
                  <a:lumMod val="50000"/>
                </a:schemeClr>
              </a:solidFill>
              <a:latin typeface="微軟正黑體" pitchFamily="34" charset="-120"/>
              <a:ea typeface="微軟正黑體" pitchFamily="34" charset="-120"/>
              <a:sym typeface="Wingdings" pitchFamily="2" charset="2"/>
            </a:endParaRPr>
          </a:p>
          <a:p>
            <a:pPr marL="285750" indent="-285750">
              <a:spcBef>
                <a:spcPts val="0"/>
              </a:spcBef>
              <a:buClr>
                <a:srgbClr val="009900"/>
              </a:buClr>
              <a:buSzPct val="80000"/>
              <a:buBlip>
                <a:blip r:embed="rId7"/>
              </a:buBlip>
            </a:pPr>
            <a:r>
              <a:rPr lang="zh-TW" altLang="en-US" b="1" dirty="0" smtClean="0">
                <a:solidFill>
                  <a:schemeClr val="accent1">
                    <a:lumMod val="50000"/>
                  </a:schemeClr>
                </a:solidFill>
                <a:latin typeface="微軟正黑體" pitchFamily="34" charset="-120"/>
                <a:ea typeface="微軟正黑體" pitchFamily="34" charset="-120"/>
                <a:sym typeface="Wingdings" pitchFamily="2" charset="2"/>
              </a:rPr>
              <a:t>銲</a:t>
            </a:r>
            <a:r>
              <a:rPr lang="zh-TW" altLang="en-US" b="1" dirty="0">
                <a:solidFill>
                  <a:schemeClr val="accent1">
                    <a:lumMod val="50000"/>
                  </a:schemeClr>
                </a:solidFill>
                <a:latin typeface="微軟正黑體" pitchFamily="34" charset="-120"/>
                <a:ea typeface="微軟正黑體" pitchFamily="34" charset="-120"/>
                <a:sym typeface="Wingdings" pitchFamily="2" charset="2"/>
              </a:rPr>
              <a:t>材領用保溫乾燥</a:t>
            </a:r>
            <a:r>
              <a:rPr lang="zh-TW" altLang="en-US" b="1" dirty="0" smtClean="0">
                <a:solidFill>
                  <a:schemeClr val="accent1">
                    <a:lumMod val="50000"/>
                  </a:schemeClr>
                </a:solidFill>
                <a:latin typeface="微軟正黑體" pitchFamily="34" charset="-120"/>
                <a:ea typeface="微軟正黑體" pitchFamily="34" charset="-120"/>
                <a:sym typeface="Wingdings" pitchFamily="2" charset="2"/>
              </a:rPr>
              <a:t>管制</a:t>
            </a:r>
            <a:endParaRPr lang="en-US" altLang="zh-TW" b="1" dirty="0">
              <a:solidFill>
                <a:schemeClr val="accent1">
                  <a:lumMod val="50000"/>
                </a:schemeClr>
              </a:solidFill>
              <a:latin typeface="微軟正黑體" pitchFamily="34" charset="-120"/>
              <a:ea typeface="微軟正黑體" pitchFamily="34" charset="-120"/>
              <a:sym typeface="Wingdings" pitchFamily="2" charset="2"/>
            </a:endParaRPr>
          </a:p>
          <a:p>
            <a:pPr marL="285750" indent="-285750">
              <a:spcBef>
                <a:spcPts val="0"/>
              </a:spcBef>
              <a:buClr>
                <a:srgbClr val="009900"/>
              </a:buClr>
              <a:buSzPct val="80000"/>
              <a:buBlip>
                <a:blip r:embed="rId7"/>
              </a:buBlip>
            </a:pPr>
            <a:r>
              <a:rPr lang="zh-TW" altLang="en-US" b="1" dirty="0">
                <a:solidFill>
                  <a:schemeClr val="accent1">
                    <a:lumMod val="50000"/>
                  </a:schemeClr>
                </a:solidFill>
                <a:latin typeface="微軟正黑體" pitchFamily="34" charset="-120"/>
                <a:ea typeface="微軟正黑體" pitchFamily="34" charset="-120"/>
                <a:sym typeface="Wingdings" pitchFamily="2" charset="2"/>
              </a:rPr>
              <a:t>銲工不定期現場</a:t>
            </a:r>
            <a:r>
              <a:rPr lang="zh-TW" altLang="en-US" b="1" dirty="0" smtClean="0">
                <a:solidFill>
                  <a:schemeClr val="accent1">
                    <a:lumMod val="50000"/>
                  </a:schemeClr>
                </a:solidFill>
                <a:latin typeface="微軟正黑體" pitchFamily="34" charset="-120"/>
                <a:ea typeface="微軟正黑體" pitchFamily="34" charset="-120"/>
                <a:sym typeface="Wingdings" pitchFamily="2" charset="2"/>
              </a:rPr>
              <a:t>抽</a:t>
            </a:r>
            <a:endParaRPr lang="en-US" altLang="zh-TW" b="1" dirty="0">
              <a:solidFill>
                <a:schemeClr val="accent1">
                  <a:lumMod val="50000"/>
                </a:schemeClr>
              </a:solidFill>
              <a:latin typeface="微軟正黑體" pitchFamily="34" charset="-120"/>
              <a:ea typeface="微軟正黑體" pitchFamily="34" charset="-120"/>
              <a:sym typeface="Wingdings" pitchFamily="2" charset="2"/>
            </a:endParaRPr>
          </a:p>
          <a:p>
            <a:pPr marL="285750" indent="-285750">
              <a:spcBef>
                <a:spcPts val="0"/>
              </a:spcBef>
              <a:buClr>
                <a:srgbClr val="009900"/>
              </a:buClr>
              <a:buSzPct val="80000"/>
              <a:buBlip>
                <a:blip r:embed="rId7"/>
              </a:buBlip>
            </a:pPr>
            <a:r>
              <a:rPr lang="zh-TW" altLang="en-US" b="1" dirty="0" smtClean="0">
                <a:solidFill>
                  <a:schemeClr val="accent1">
                    <a:lumMod val="50000"/>
                  </a:schemeClr>
                </a:solidFill>
                <a:latin typeface="微軟正黑體" pitchFamily="34" charset="-120"/>
                <a:ea typeface="微軟正黑體" pitchFamily="34" charset="-120"/>
                <a:sym typeface="Wingdings" pitchFamily="2" charset="2"/>
              </a:rPr>
              <a:t>銲工銲</a:t>
            </a:r>
            <a:r>
              <a:rPr lang="zh-TW" altLang="en-US" b="1" dirty="0">
                <a:solidFill>
                  <a:schemeClr val="accent1">
                    <a:lumMod val="50000"/>
                  </a:schemeClr>
                </a:solidFill>
                <a:latin typeface="微軟正黑體" pitchFamily="34" charset="-120"/>
                <a:ea typeface="微軟正黑體" pitchFamily="34" charset="-120"/>
                <a:sym typeface="Wingdings" pitchFamily="2" charset="2"/>
              </a:rPr>
              <a:t>接鏟修率管</a:t>
            </a:r>
            <a:r>
              <a:rPr lang="zh-TW" altLang="en-US" b="1" dirty="0" smtClean="0">
                <a:solidFill>
                  <a:schemeClr val="accent1">
                    <a:lumMod val="50000"/>
                  </a:schemeClr>
                </a:solidFill>
                <a:latin typeface="微軟正黑體" pitchFamily="34" charset="-120"/>
                <a:ea typeface="微軟正黑體" pitchFamily="34" charset="-120"/>
                <a:sym typeface="Wingdings" pitchFamily="2" charset="2"/>
              </a:rPr>
              <a:t>控</a:t>
            </a:r>
            <a:endParaRPr lang="zh-TW" altLang="en-US" b="1" dirty="0">
              <a:solidFill>
                <a:schemeClr val="accent1">
                  <a:lumMod val="50000"/>
                </a:schemeClr>
              </a:solidFill>
              <a:latin typeface="微軟正黑體" pitchFamily="34" charset="-120"/>
              <a:ea typeface="微軟正黑體" pitchFamily="34" charset="-120"/>
              <a:sym typeface="Wingdings" pitchFamily="2" charset="2"/>
            </a:endParaRPr>
          </a:p>
        </p:txBody>
      </p:sp>
      <p:pic>
        <p:nvPicPr>
          <p:cNvPr id="3077" name="Picture 5"/>
          <p:cNvPicPr>
            <a:picLocks noChangeAspect="1" noChangeArrowheads="1"/>
          </p:cNvPicPr>
          <p:nvPr/>
        </p:nvPicPr>
        <p:blipFill>
          <a:blip r:embed="rId8" cstate="print"/>
          <a:srcRect/>
          <a:stretch>
            <a:fillRect/>
          </a:stretch>
        </p:blipFill>
        <p:spPr bwMode="auto">
          <a:xfrm>
            <a:off x="561020" y="4599815"/>
            <a:ext cx="2304256" cy="1624682"/>
          </a:xfrm>
          <a:prstGeom prst="rect">
            <a:avLst/>
          </a:prstGeom>
          <a:noFill/>
          <a:ln w="12700">
            <a:solidFill>
              <a:schemeClr val="tx1"/>
            </a:solidFill>
          </a:ln>
          <a:effectLst>
            <a:outerShdw blurRad="50800" dist="76200" dir="18900000" algn="bl" rotWithShape="0">
              <a:prstClr val="black">
                <a:alpha val="40000"/>
              </a:prstClr>
            </a:outerShdw>
          </a:effectLst>
        </p:spPr>
      </p:pic>
      <p:graphicFrame>
        <p:nvGraphicFramePr>
          <p:cNvPr id="17" name="Chart 1"/>
          <p:cNvGraphicFramePr>
            <a:graphicFrameLocks/>
          </p:cNvGraphicFramePr>
          <p:nvPr>
            <p:extLst>
              <p:ext uri="{D42A27DB-BD31-4B8C-83A1-F6EECF244321}">
                <p14:modId xmlns="" xmlns:p14="http://schemas.microsoft.com/office/powerpoint/2010/main" val="685220477"/>
              </p:ext>
            </p:extLst>
          </p:nvPr>
        </p:nvGraphicFramePr>
        <p:xfrm>
          <a:off x="3203848" y="4405542"/>
          <a:ext cx="5832648" cy="2071529"/>
        </p:xfrm>
        <a:graphic>
          <a:graphicData uri="http://schemas.openxmlformats.org/drawingml/2006/chart">
            <c:chart xmlns:c="http://schemas.openxmlformats.org/drawingml/2006/chart" xmlns:r="http://schemas.openxmlformats.org/officeDocument/2006/relationships" r:id="rId9"/>
          </a:graphicData>
        </a:graphic>
      </p:graphicFrame>
      <p:sp>
        <p:nvSpPr>
          <p:cNvPr id="15" name="文字方塊 14"/>
          <p:cNvSpPr txBox="1">
            <a:spLocks noChangeArrowheads="1"/>
          </p:cNvSpPr>
          <p:nvPr/>
        </p:nvSpPr>
        <p:spPr bwMode="auto">
          <a:xfrm>
            <a:off x="1187624" y="1124744"/>
            <a:ext cx="4464496" cy="461665"/>
          </a:xfrm>
          <a:prstGeom prst="rect">
            <a:avLst/>
          </a:prstGeom>
          <a:noFill/>
          <a:ln w="9525">
            <a:noFill/>
            <a:miter lim="800000"/>
            <a:headEnd/>
            <a:tailEnd/>
          </a:ln>
        </p:spPr>
        <p:txBody>
          <a:bodyPr wrap="square">
            <a:spAutoFit/>
          </a:bodyPr>
          <a:lstStyle/>
          <a:p>
            <a:pPr>
              <a:defRPr/>
            </a:pPr>
            <a:r>
              <a:rPr lang="zh-TW" altLang="en-US" sz="2400" b="1" u="sng" dirty="0" smtClean="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rPr>
              <a:t>銲接材料品質管控 </a:t>
            </a:r>
            <a:endParaRPr lang="en-US" altLang="zh-TW" sz="2400" b="1" u="sng" dirty="0">
              <a:solidFill>
                <a:srgbClr val="C00000"/>
              </a:solidFill>
              <a:effectLst>
                <a:outerShdw blurRad="38100" dist="38100" dir="2700000" algn="tl">
                  <a:srgbClr val="C0C0C0"/>
                </a:outerShdw>
              </a:effectLst>
              <a:latin typeface="Calibri" pitchFamily="34" charset="0"/>
              <a:ea typeface="微軟正黑體" pitchFamily="34" charset="-120"/>
              <a:cs typeface="Calibri" pitchFamily="34" charset="0"/>
            </a:endParaRPr>
          </a:p>
        </p:txBody>
      </p:sp>
      <p:sp>
        <p:nvSpPr>
          <p:cNvPr id="16" name="Rectangle 2"/>
          <p:cNvSpPr txBox="1">
            <a:spLocks noChangeArrowheads="1"/>
          </p:cNvSpPr>
          <p:nvPr/>
        </p:nvSpPr>
        <p:spPr bwMode="auto">
          <a:xfrm>
            <a:off x="0" y="0"/>
            <a:ext cx="4427984" cy="40466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II  </a:t>
            </a:r>
            <a:r>
              <a:rPr lang="zh-TW" altLang="en-US" sz="2000" b="1" kern="0" dirty="0" smtClean="0">
                <a:solidFill>
                  <a:schemeClr val="accent1">
                    <a:lumMod val="50000"/>
                  </a:schemeClr>
                </a:solidFill>
                <a:effectLst>
                  <a:outerShdw blurRad="38100" dist="38100" dir="2700000" algn="tl">
                    <a:srgbClr val="C0C0C0"/>
                  </a:outerShdw>
                </a:effectLst>
                <a:latin typeface="微軟正黑體" pitchFamily="34" charset="-120"/>
                <a:ea typeface="微軟正黑體" pitchFamily="34" charset="-120"/>
              </a:rPr>
              <a:t>施工品質管理實務經驗分享</a:t>
            </a:r>
            <a:endPar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19" name="Rectangle 2"/>
          <p:cNvSpPr txBox="1">
            <a:spLocks noChangeArrowheads="1"/>
          </p:cNvSpPr>
          <p:nvPr/>
        </p:nvSpPr>
        <p:spPr>
          <a:xfrm>
            <a:off x="971600" y="476672"/>
            <a:ext cx="7416824" cy="623754"/>
          </a:xfrm>
          <a:prstGeom prst="rect">
            <a:avLst/>
          </a:prstGeom>
          <a:noFill/>
          <a:ln w="9525" algn="ctr">
            <a:noFill/>
            <a:miter lim="800000"/>
            <a:headEnd/>
            <a:tailEnd/>
          </a:ln>
        </p:spPr>
        <p:txBody>
          <a:bodyPr anchor="ctr">
            <a:normAutofit/>
          </a:bodyPr>
          <a:lstStyle/>
          <a:p>
            <a:pPr lvl="0" eaLnBrk="0" hangingPunct="0">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3.</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鋼結構</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施工品質管</a:t>
            </a:r>
            <a:r>
              <a:rPr lang="zh-TW" altLang="en-US" sz="2800" b="1" kern="0" dirty="0" smtClean="0">
                <a:solidFill>
                  <a:srgbClr val="000000"/>
                </a:solidFill>
                <a:effectLst>
                  <a:outerShdw blurRad="38100" dist="38100" dir="2700000" algn="tl">
                    <a:srgbClr val="C0C0C0"/>
                  </a:outerShdw>
                </a:effectLst>
                <a:latin typeface="微軟正黑體" pitchFamily="34" charset="-120"/>
                <a:ea typeface="微軟正黑體" pitchFamily="34" charset="-120"/>
              </a:rPr>
              <a:t>理</a:t>
            </a:r>
            <a:endPar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
        <p:nvSpPr>
          <p:cNvPr id="2" name="矩形 1"/>
          <p:cNvSpPr/>
          <p:nvPr/>
        </p:nvSpPr>
        <p:spPr>
          <a:xfrm>
            <a:off x="5868143" y="2912268"/>
            <a:ext cx="708869" cy="84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755576" y="3309155"/>
            <a:ext cx="648072" cy="191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1023962" y="3106500"/>
            <a:ext cx="1296144" cy="287338"/>
          </a:xfrm>
          <a:prstGeom prst="rect">
            <a:avLst/>
          </a:prstGeom>
          <a:solidFill>
            <a:schemeClr val="bg1"/>
          </a:solidFill>
        </p:spPr>
        <p:txBody>
          <a:bodyPr/>
          <a:lstStyle/>
          <a:p>
            <a:pPr algn="ctr" eaLnBrk="0" hangingPunct="0">
              <a:lnSpc>
                <a:spcPct val="95000"/>
              </a:lnSpc>
              <a:defRPr/>
            </a:pPr>
            <a:r>
              <a:rPr lang="zh-TW" altLang="en-US" sz="1600" b="1" kern="0" dirty="0">
                <a:solidFill>
                  <a:srgbClr val="7030A0"/>
                </a:solidFill>
                <a:latin typeface="微軟正黑體" pitchFamily="34" charset="-120"/>
                <a:ea typeface="微軟正黑體" pitchFamily="34" charset="-120"/>
                <a:cs typeface="+mj-cs"/>
                <a:sym typeface="Wingdings" pitchFamily="2" charset="2"/>
              </a:rPr>
              <a:t>銲材領用單</a:t>
            </a:r>
            <a:endParaRPr lang="en-US" altLang="en-US" sz="1600" b="1" kern="0" dirty="0">
              <a:solidFill>
                <a:srgbClr val="7030A0"/>
              </a:solidFill>
              <a:latin typeface="微軟正黑體" pitchFamily="34" charset="-120"/>
              <a:ea typeface="微軟正黑體" pitchFamily="34" charset="-120"/>
              <a:cs typeface="+mj-cs"/>
              <a:sym typeface="Wingdings" pitchFamily="2" charset="2"/>
            </a:endParaRPr>
          </a:p>
        </p:txBody>
      </p:sp>
    </p:spTree>
    <p:extLst>
      <p:ext uri="{BB962C8B-B14F-4D97-AF65-F5344CB8AC3E}">
        <p14:creationId xmlns="" xmlns:p14="http://schemas.microsoft.com/office/powerpoint/2010/main" val="102943635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41538" y="2709863"/>
            <a:ext cx="5108575" cy="898525"/>
          </a:xfrm>
          <a:prstGeom prst="rect">
            <a:avLst/>
          </a:prstGeom>
        </p:spPr>
        <p:txBody>
          <a:bodyPr wrap="none">
            <a:spAutoFit/>
          </a:bodyPr>
          <a:lstStyle/>
          <a:p>
            <a:pPr>
              <a:buFontTx/>
              <a:buNone/>
              <a:defRPr/>
            </a:pPr>
            <a:r>
              <a:rPr lang="zh-TW" altLang="en-US" sz="4800" b="1" dirty="0">
                <a:solidFill>
                  <a:srgbClr val="0033CC"/>
                </a:solidFill>
                <a:latin typeface="微軟正黑體" pitchFamily="34" charset="-120"/>
                <a:ea typeface="微軟正黑體" pitchFamily="34" charset="-120"/>
              </a:rPr>
              <a:t>簡報結束，謝謝</a:t>
            </a:r>
            <a:r>
              <a:rPr lang="zh-TW" altLang="en-US" sz="4800" b="1" dirty="0">
                <a:solidFill>
                  <a:srgbClr val="0033CC"/>
                </a:solidFill>
                <a:latin typeface="+mj-lt"/>
                <a:ea typeface="微軟正黑體" pitchFamily="34" charset="-120"/>
              </a:rPr>
              <a:t>！</a:t>
            </a:r>
            <a:endParaRPr lang="en-US" sz="4800" b="1" dirty="0">
              <a:solidFill>
                <a:srgbClr val="0033CC"/>
              </a:solidFill>
              <a:latin typeface="+mj-lt"/>
              <a:ea typeface="微軟正黑體" pitchFamily="34"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684568"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a:solidFill>
                  <a:schemeClr val="accent1">
                    <a:lumMod val="50000"/>
                  </a:schemeClr>
                </a:solidFill>
                <a:latin typeface="微軟正黑體" pitchFamily="34" charset="-120"/>
                <a:ea typeface="微軟正黑體" pitchFamily="34" charset="-120"/>
              </a:rPr>
              <a:t>品質成本管理</a:t>
            </a:r>
            <a:r>
              <a:rPr lang="en-US" altLang="zh-TW" sz="2000" b="1" dirty="0" smtClean="0">
                <a:solidFill>
                  <a:schemeClr val="accent1">
                    <a:lumMod val="50000"/>
                  </a:schemeClr>
                </a:solidFill>
                <a:latin typeface="微軟正黑體" pitchFamily="34" charset="-120"/>
                <a:ea typeface="微軟正黑體" pitchFamily="34" charset="-120"/>
              </a:rPr>
              <a:t>---</a:t>
            </a:r>
            <a:endParaRPr lang="en-US" altLang="zh-TW" sz="2000" b="1" dirty="0">
              <a:solidFill>
                <a:schemeClr val="accent1">
                  <a:lumMod val="50000"/>
                </a:schemeClr>
              </a:solidFill>
              <a:latin typeface="微軟正黑體" pitchFamily="34" charset="-120"/>
              <a:ea typeface="微軟正黑體" pitchFamily="34" charset="-120"/>
            </a:endParaRPr>
          </a:p>
        </p:txBody>
      </p:sp>
      <p:sp>
        <p:nvSpPr>
          <p:cNvPr id="6" name="矩形 5"/>
          <p:cNvSpPr/>
          <p:nvPr/>
        </p:nvSpPr>
        <p:spPr>
          <a:xfrm>
            <a:off x="1115616" y="1228263"/>
            <a:ext cx="7776864" cy="1768689"/>
          </a:xfrm>
          <a:prstGeom prst="rect">
            <a:avLst/>
          </a:prstGeom>
        </p:spPr>
        <p:txBody>
          <a:bodyPr wrap="square">
            <a:spAutoFit/>
          </a:bodyPr>
          <a:lstStyle/>
          <a:p>
            <a:pPr marL="285750" indent="-200025">
              <a:lnSpc>
                <a:spcPct val="110000"/>
              </a:lnSpc>
              <a:spcBef>
                <a:spcPts val="200"/>
              </a:spcBef>
              <a:buSzPct val="70000"/>
              <a:buFont typeface="Wingdings" pitchFamily="2" charset="2"/>
              <a:buChar char="l"/>
            </a:pPr>
            <a:r>
              <a:rPr lang="zh-TW" altLang="en-US" sz="1600" dirty="0">
                <a:latin typeface="微軟正黑體" pitchFamily="34" charset="-120"/>
                <a:ea typeface="微軟正黑體" pitchFamily="34" charset="-120"/>
              </a:rPr>
              <a:t>品質</a:t>
            </a:r>
            <a:r>
              <a:rPr lang="zh-TW" altLang="en-US" sz="1600" dirty="0" smtClean="0">
                <a:latin typeface="微軟正黑體" pitchFamily="34" charset="-120"/>
                <a:ea typeface="微軟正黑體" pitchFamily="34" charset="-120"/>
              </a:rPr>
              <a:t>成本</a:t>
            </a:r>
            <a:r>
              <a:rPr lang="zh-TW" altLang="en-US" sz="1600" dirty="0">
                <a:latin typeface="微軟正黑體" pitchFamily="34" charset="-120"/>
                <a:ea typeface="微軟正黑體" pitchFamily="34" charset="-120"/>
              </a:rPr>
              <a:t>管理</a:t>
            </a:r>
            <a:r>
              <a:rPr lang="zh-TW" altLang="en-US" sz="1600" dirty="0" smtClean="0">
                <a:latin typeface="微軟正黑體" pitchFamily="34" charset="-120"/>
                <a:ea typeface="微軟正黑體" pitchFamily="34" charset="-120"/>
              </a:rPr>
              <a:t>成功個關鍵在於</a:t>
            </a:r>
            <a:r>
              <a:rPr lang="zh-TW" altLang="en-US" sz="1600" b="1" dirty="0" smtClean="0">
                <a:solidFill>
                  <a:srgbClr val="FF0000"/>
                </a:solidFill>
                <a:latin typeface="微軟正黑體" pitchFamily="34" charset="-120"/>
                <a:ea typeface="微軟正黑體" pitchFamily="34" charset="-120"/>
              </a:rPr>
              <a:t>預防</a:t>
            </a:r>
            <a:r>
              <a:rPr lang="zh-TW" altLang="en-US" sz="1600" dirty="0" smtClean="0">
                <a:latin typeface="微軟正黑體" pitchFamily="34" charset="-120"/>
                <a:ea typeface="微軟正黑體" pitchFamily="34" charset="-120"/>
              </a:rPr>
              <a:t>，前期投入預防成本可避免中後期的品質問題、風險及費用；預防活動可包含</a:t>
            </a:r>
            <a:r>
              <a:rPr lang="zh-TW" altLang="en-US" sz="1600" b="1" dirty="0" smtClean="0">
                <a:solidFill>
                  <a:srgbClr val="FF0000"/>
                </a:solidFill>
                <a:latin typeface="微軟正黑體" pitchFamily="34" charset="-120"/>
                <a:ea typeface="微軟正黑體" pitchFamily="34" charset="-120"/>
              </a:rPr>
              <a:t>品質計畫、品質管理系統、訓練、過程管制、事前嚴謹審核</a:t>
            </a:r>
            <a:r>
              <a:rPr lang="en-US" altLang="zh-TW" sz="1600" dirty="0" smtClean="0">
                <a:latin typeface="微軟正黑體" pitchFamily="34" charset="-120"/>
                <a:ea typeface="微軟正黑體" pitchFamily="34" charset="-120"/>
              </a:rPr>
              <a:t>…</a:t>
            </a:r>
            <a:r>
              <a:rPr lang="zh-TW" altLang="en-US" sz="1600" dirty="0" smtClean="0">
                <a:latin typeface="微軟正黑體" pitchFamily="34" charset="-120"/>
                <a:ea typeface="微軟正黑體" pitchFamily="34" charset="-120"/>
              </a:rPr>
              <a:t>等</a:t>
            </a:r>
            <a:endParaRPr lang="en-US" altLang="zh-TW" sz="1600" dirty="0">
              <a:latin typeface="微軟正黑體" pitchFamily="34" charset="-120"/>
              <a:ea typeface="微軟正黑體" pitchFamily="34" charset="-120"/>
            </a:endParaRPr>
          </a:p>
          <a:p>
            <a:pPr marL="285750" indent="-200025">
              <a:lnSpc>
                <a:spcPct val="110000"/>
              </a:lnSpc>
              <a:spcBef>
                <a:spcPts val="200"/>
              </a:spcBef>
              <a:buSzPct val="70000"/>
              <a:buFont typeface="Wingdings" pitchFamily="2" charset="2"/>
              <a:buChar char="l"/>
            </a:pPr>
            <a:r>
              <a:rPr lang="zh-TW" altLang="en-US" sz="1600" dirty="0">
                <a:latin typeface="微軟正黑體" pitchFamily="34" charset="-120"/>
                <a:ea typeface="微軟正黑體" pitchFamily="34" charset="-120"/>
              </a:rPr>
              <a:t>藉</a:t>
            </a:r>
            <a:r>
              <a:rPr lang="zh-TW" altLang="en-US" sz="1600" dirty="0" smtClean="0">
                <a:latin typeface="微軟正黑體" pitchFamily="34" charset="-120"/>
                <a:ea typeface="微軟正黑體" pitchFamily="34" charset="-120"/>
              </a:rPr>
              <a:t>預防問題，可降低失效成本</a:t>
            </a:r>
            <a:r>
              <a:rPr lang="en-US" altLang="zh-TW" sz="1600" dirty="0" smtClean="0">
                <a:latin typeface="微軟正黑體" pitchFamily="34" charset="-120"/>
                <a:ea typeface="微軟正黑體" pitchFamily="34" charset="-120"/>
              </a:rPr>
              <a:t>(ex.</a:t>
            </a:r>
            <a:r>
              <a:rPr lang="zh-TW" altLang="en-US" sz="1600" dirty="0" smtClean="0">
                <a:latin typeface="微軟正黑體" pitchFamily="34" charset="-120"/>
                <a:ea typeface="微軟正黑體" pitchFamily="34" charset="-120"/>
              </a:rPr>
              <a:t>採取改善措施而產生之重作、修改、補強、報廢等成本，更甚為停工損失等</a:t>
            </a:r>
            <a:r>
              <a:rPr lang="en-US" altLang="zh-TW" sz="1600" dirty="0" smtClean="0">
                <a:latin typeface="微軟正黑體" pitchFamily="34" charset="-120"/>
                <a:ea typeface="微軟正黑體" pitchFamily="34" charset="-120"/>
              </a:rPr>
              <a:t>)</a:t>
            </a:r>
            <a:r>
              <a:rPr lang="zh-TW" altLang="en-US" sz="1600" dirty="0" smtClean="0">
                <a:latin typeface="微軟正黑體" pitchFamily="34" charset="-120"/>
                <a:ea typeface="微軟正黑體" pitchFamily="34" charset="-120"/>
              </a:rPr>
              <a:t>，</a:t>
            </a:r>
            <a:endParaRPr lang="en-US" altLang="zh-TW" sz="1600" dirty="0" smtClean="0">
              <a:latin typeface="微軟正黑體" pitchFamily="34" charset="-120"/>
              <a:ea typeface="微軟正黑體" pitchFamily="34" charset="-120"/>
            </a:endParaRPr>
          </a:p>
          <a:p>
            <a:pPr marL="285750" indent="-200025">
              <a:lnSpc>
                <a:spcPct val="110000"/>
              </a:lnSpc>
              <a:spcBef>
                <a:spcPts val="200"/>
              </a:spcBef>
              <a:buSzPct val="70000"/>
              <a:buFont typeface="Wingdings" pitchFamily="2" charset="2"/>
              <a:buChar char="l"/>
            </a:pPr>
            <a:r>
              <a:rPr lang="zh-TW" altLang="en-US" sz="1600" b="1" dirty="0" smtClean="0">
                <a:solidFill>
                  <a:srgbClr val="FF0000"/>
                </a:solidFill>
                <a:latin typeface="微軟正黑體" pitchFamily="34" charset="-120"/>
                <a:ea typeface="微軟正黑體" pitchFamily="34" charset="-120"/>
              </a:rPr>
              <a:t>有效的預防成本管理，可獲相對大幅之品質改善，並確保整體品質成本於預算</a:t>
            </a:r>
            <a:r>
              <a:rPr lang="zh-TW" altLang="en-US" sz="1600" dirty="0" smtClean="0">
                <a:latin typeface="微軟正黑體" pitchFamily="34" charset="-120"/>
                <a:ea typeface="微軟正黑體" pitchFamily="34" charset="-120"/>
              </a:rPr>
              <a:t>內</a:t>
            </a:r>
            <a:endParaRPr lang="en-US" altLang="zh-TW" sz="1600" dirty="0">
              <a:latin typeface="微軟正黑體" pitchFamily="34" charset="-120"/>
              <a:ea typeface="微軟正黑體" pitchFamily="34" charset="-120"/>
            </a:endParaRPr>
          </a:p>
        </p:txBody>
      </p:sp>
      <p:sp>
        <p:nvSpPr>
          <p:cNvPr id="15" name="文字方塊 14"/>
          <p:cNvSpPr txBox="1"/>
          <p:nvPr/>
        </p:nvSpPr>
        <p:spPr>
          <a:xfrm flipH="1">
            <a:off x="7524328" y="5877272"/>
            <a:ext cx="827585" cy="338554"/>
          </a:xfrm>
          <a:prstGeom prst="rect">
            <a:avLst/>
          </a:prstGeom>
          <a:noFill/>
        </p:spPr>
        <p:txBody>
          <a:bodyPr wrap="square" rtlCol="0">
            <a:spAutoFit/>
          </a:bodyPr>
          <a:lstStyle/>
          <a:p>
            <a:r>
              <a:rPr lang="zh-TW" altLang="en-US" sz="1600" b="1" dirty="0" smtClean="0">
                <a:solidFill>
                  <a:schemeClr val="tx1">
                    <a:lumMod val="95000"/>
                    <a:lumOff val="5000"/>
                  </a:schemeClr>
                </a:solidFill>
                <a:latin typeface="微軟正黑體" pitchFamily="34" charset="-120"/>
                <a:ea typeface="微軟正黑體" pitchFamily="34" charset="-120"/>
              </a:rPr>
              <a:t>時間</a:t>
            </a:r>
            <a:endParaRPr lang="zh-TW" altLang="en-US" sz="1600" b="1" dirty="0">
              <a:solidFill>
                <a:schemeClr val="tx1">
                  <a:lumMod val="95000"/>
                  <a:lumOff val="5000"/>
                </a:schemeClr>
              </a:solidFill>
              <a:latin typeface="微軟正黑體" pitchFamily="34" charset="-120"/>
              <a:ea typeface="微軟正黑體" pitchFamily="34" charset="-120"/>
            </a:endParaRPr>
          </a:p>
        </p:txBody>
      </p:sp>
      <p:sp>
        <p:nvSpPr>
          <p:cNvPr id="18" name="文字方塊 17"/>
          <p:cNvSpPr txBox="1"/>
          <p:nvPr/>
        </p:nvSpPr>
        <p:spPr>
          <a:xfrm flipH="1">
            <a:off x="1835696" y="3276273"/>
            <a:ext cx="827585" cy="584775"/>
          </a:xfrm>
          <a:prstGeom prst="rect">
            <a:avLst/>
          </a:prstGeom>
          <a:noFill/>
        </p:spPr>
        <p:txBody>
          <a:bodyPr wrap="square" rtlCol="0">
            <a:spAutoFit/>
          </a:bodyPr>
          <a:lstStyle/>
          <a:p>
            <a:pPr algn="ctr"/>
            <a:r>
              <a:rPr lang="zh-TW" altLang="en-US" sz="1600" b="1" dirty="0" smtClean="0">
                <a:solidFill>
                  <a:schemeClr val="tx1">
                    <a:lumMod val="95000"/>
                    <a:lumOff val="5000"/>
                  </a:schemeClr>
                </a:solidFill>
                <a:latin typeface="微軟正黑體" pitchFamily="34" charset="-120"/>
                <a:ea typeface="微軟正黑體" pitchFamily="34" charset="-120"/>
              </a:rPr>
              <a:t>工程</a:t>
            </a:r>
            <a:endParaRPr lang="en-US" altLang="zh-TW" sz="1600" b="1" dirty="0" smtClean="0">
              <a:solidFill>
                <a:schemeClr val="tx1">
                  <a:lumMod val="95000"/>
                  <a:lumOff val="5000"/>
                </a:schemeClr>
              </a:solidFill>
              <a:latin typeface="微軟正黑體" pitchFamily="34" charset="-120"/>
              <a:ea typeface="微軟正黑體" pitchFamily="34" charset="-120"/>
            </a:endParaRPr>
          </a:p>
          <a:p>
            <a:pPr algn="ctr"/>
            <a:r>
              <a:rPr lang="zh-TW" altLang="en-US" sz="1600" b="1" dirty="0" smtClean="0">
                <a:solidFill>
                  <a:schemeClr val="tx1">
                    <a:lumMod val="95000"/>
                    <a:lumOff val="5000"/>
                  </a:schemeClr>
                </a:solidFill>
                <a:latin typeface="微軟正黑體" pitchFamily="34" charset="-120"/>
                <a:ea typeface="微軟正黑體" pitchFamily="34" charset="-120"/>
              </a:rPr>
              <a:t>成本</a:t>
            </a:r>
            <a:endParaRPr lang="zh-TW" altLang="en-US" sz="1600" b="1" dirty="0">
              <a:solidFill>
                <a:schemeClr val="tx1">
                  <a:lumMod val="95000"/>
                  <a:lumOff val="5000"/>
                </a:schemeClr>
              </a:solidFill>
              <a:latin typeface="微軟正黑體" pitchFamily="34" charset="-120"/>
              <a:ea typeface="微軟正黑體" pitchFamily="34" charset="-120"/>
            </a:endParaRPr>
          </a:p>
        </p:txBody>
      </p:sp>
      <p:sp>
        <p:nvSpPr>
          <p:cNvPr id="19" name="文字方塊 18"/>
          <p:cNvSpPr txBox="1"/>
          <p:nvPr/>
        </p:nvSpPr>
        <p:spPr>
          <a:xfrm>
            <a:off x="2699792" y="4428401"/>
            <a:ext cx="1929332" cy="584775"/>
          </a:xfrm>
          <a:prstGeom prst="rect">
            <a:avLst/>
          </a:prstGeom>
          <a:noFill/>
        </p:spPr>
        <p:txBody>
          <a:bodyPr wrap="square" rtlCol="0">
            <a:spAutoFit/>
          </a:bodyPr>
          <a:lstStyle/>
          <a:p>
            <a:r>
              <a:rPr lang="zh-TW" altLang="en-US" sz="1600" b="1" dirty="0" smtClean="0">
                <a:solidFill>
                  <a:srgbClr val="660066"/>
                </a:solidFill>
                <a:latin typeface="微軟正黑體" pitchFamily="34" charset="-120"/>
                <a:ea typeface="微軟正黑體" pitchFamily="34" charset="-120"/>
              </a:rPr>
              <a:t>前期投入</a:t>
            </a:r>
            <a:r>
              <a:rPr lang="zh-TW" altLang="en-US" sz="1600" b="1" u="sng" dirty="0" smtClean="0">
                <a:solidFill>
                  <a:srgbClr val="660066"/>
                </a:solidFill>
                <a:latin typeface="微軟正黑體" pitchFamily="34" charset="-120"/>
                <a:ea typeface="微軟正黑體" pitchFamily="34" charset="-120"/>
              </a:rPr>
              <a:t>合理的</a:t>
            </a:r>
            <a:r>
              <a:rPr lang="zh-TW" altLang="en-US" sz="1600" b="1" dirty="0" smtClean="0">
                <a:solidFill>
                  <a:srgbClr val="660066"/>
                </a:solidFill>
                <a:latin typeface="微軟正黑體" pitchFamily="34" charset="-120"/>
                <a:ea typeface="微軟正黑體" pitchFamily="34" charset="-120"/>
              </a:rPr>
              <a:t>品質管理資源及成本</a:t>
            </a:r>
            <a:endParaRPr lang="zh-TW" altLang="en-US" sz="1600" b="1" dirty="0">
              <a:solidFill>
                <a:srgbClr val="660066"/>
              </a:solidFill>
              <a:latin typeface="微軟正黑體" pitchFamily="34" charset="-120"/>
              <a:ea typeface="微軟正黑體" pitchFamily="34" charset="-120"/>
            </a:endParaRPr>
          </a:p>
        </p:txBody>
      </p:sp>
      <p:sp>
        <p:nvSpPr>
          <p:cNvPr id="20" name="文字方塊 19"/>
          <p:cNvSpPr txBox="1"/>
          <p:nvPr/>
        </p:nvSpPr>
        <p:spPr>
          <a:xfrm>
            <a:off x="5724128" y="4368006"/>
            <a:ext cx="2217363" cy="1077218"/>
          </a:xfrm>
          <a:prstGeom prst="rect">
            <a:avLst/>
          </a:prstGeom>
          <a:noFill/>
        </p:spPr>
        <p:txBody>
          <a:bodyPr wrap="square" rtlCol="0">
            <a:spAutoFit/>
          </a:bodyPr>
          <a:lstStyle/>
          <a:p>
            <a:r>
              <a:rPr lang="zh-TW" altLang="en-US" sz="1600" b="1" dirty="0" smtClean="0">
                <a:solidFill>
                  <a:srgbClr val="993300"/>
                </a:solidFill>
                <a:latin typeface="微軟正黑體" pitchFamily="34" charset="-120"/>
                <a:ea typeface="微軟正黑體" pitchFamily="34" charset="-120"/>
              </a:rPr>
              <a:t>前期投入極少品質管理資源及成本，中後期多顯現出品質問題，需要花費更多成本處理</a:t>
            </a:r>
            <a:endParaRPr lang="zh-TW" altLang="en-US" sz="1600" b="1" dirty="0">
              <a:solidFill>
                <a:srgbClr val="993300"/>
              </a:solidFill>
              <a:latin typeface="微軟正黑體" pitchFamily="34" charset="-120"/>
              <a:ea typeface="微軟正黑體" pitchFamily="34" charset="-120"/>
            </a:endParaRPr>
          </a:p>
        </p:txBody>
      </p:sp>
      <p:cxnSp>
        <p:nvCxnSpPr>
          <p:cNvPr id="17" name="直線接點 16"/>
          <p:cNvCxnSpPr/>
          <p:nvPr/>
        </p:nvCxnSpPr>
        <p:spPr>
          <a:xfrm>
            <a:off x="1605604" y="3903251"/>
            <a:ext cx="475252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1691680" y="5013176"/>
            <a:ext cx="64807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8675" name="Picture 3"/>
          <p:cNvPicPr>
            <a:picLocks noChangeAspect="1" noChangeArrowheads="1"/>
          </p:cNvPicPr>
          <p:nvPr/>
        </p:nvPicPr>
        <p:blipFill>
          <a:blip r:embed="rId2" cstate="print"/>
          <a:srcRect/>
          <a:stretch>
            <a:fillRect/>
          </a:stretch>
        </p:blipFill>
        <p:spPr bwMode="auto">
          <a:xfrm>
            <a:off x="2051720" y="3717032"/>
            <a:ext cx="5618435" cy="2567265"/>
          </a:xfrm>
          <a:prstGeom prst="rect">
            <a:avLst/>
          </a:prstGeom>
          <a:noFill/>
          <a:ln w="9525">
            <a:noFill/>
            <a:miter lim="800000"/>
            <a:headEnd/>
            <a:tailEnd/>
          </a:ln>
          <a:effectLst/>
        </p:spPr>
      </p:pic>
      <p:sp>
        <p:nvSpPr>
          <p:cNvPr id="32" name="文字方塊 31"/>
          <p:cNvSpPr txBox="1"/>
          <p:nvPr/>
        </p:nvSpPr>
        <p:spPr>
          <a:xfrm>
            <a:off x="2915816" y="6211669"/>
            <a:ext cx="3024336" cy="369332"/>
          </a:xfrm>
          <a:prstGeom prst="rect">
            <a:avLst/>
          </a:prstGeom>
          <a:noFill/>
        </p:spPr>
        <p:txBody>
          <a:bodyPr wrap="square" rtlCol="0">
            <a:spAutoFit/>
          </a:bodyPr>
          <a:lstStyle/>
          <a:p>
            <a:pPr algn="ctr"/>
            <a:r>
              <a:rPr lang="zh-TW" altLang="en-US" b="1" u="sng" dirty="0" smtClean="0">
                <a:solidFill>
                  <a:srgbClr val="000000"/>
                </a:solidFill>
                <a:latin typeface="微軟正黑體" pitchFamily="34" charset="-120"/>
                <a:ea typeface="微軟正黑體" pitchFamily="34" charset="-120"/>
              </a:rPr>
              <a:t>品質</a:t>
            </a:r>
            <a:r>
              <a:rPr lang="zh-TW" altLang="en-US" b="1" u="sng" smtClean="0">
                <a:solidFill>
                  <a:srgbClr val="000000"/>
                </a:solidFill>
                <a:latin typeface="微軟正黑體" pitchFamily="34" charset="-120"/>
                <a:ea typeface="微軟正黑體" pitchFamily="34" charset="-120"/>
              </a:rPr>
              <a:t>成本管理曲線圖</a:t>
            </a:r>
            <a:endParaRPr lang="zh-TW" altLang="en-US" b="1" u="sng" dirty="0"/>
          </a:p>
        </p:txBody>
      </p:sp>
      <p:sp>
        <p:nvSpPr>
          <p:cNvPr id="34" name="左大括弧 33"/>
          <p:cNvSpPr/>
          <p:nvPr/>
        </p:nvSpPr>
        <p:spPr>
          <a:xfrm>
            <a:off x="1475656" y="3933056"/>
            <a:ext cx="144016" cy="108012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solidFill>
                <a:schemeClr val="tx1">
                  <a:lumMod val="95000"/>
                  <a:lumOff val="5000"/>
                </a:schemeClr>
              </a:solidFill>
            </a:endParaRPr>
          </a:p>
        </p:txBody>
      </p:sp>
      <p:sp>
        <p:nvSpPr>
          <p:cNvPr id="35" name="文字方塊 34"/>
          <p:cNvSpPr txBox="1"/>
          <p:nvPr/>
        </p:nvSpPr>
        <p:spPr>
          <a:xfrm>
            <a:off x="395536" y="4365104"/>
            <a:ext cx="1107996" cy="369332"/>
          </a:xfrm>
          <a:prstGeom prst="rect">
            <a:avLst/>
          </a:prstGeom>
          <a:noFill/>
        </p:spPr>
        <p:txBody>
          <a:bodyPr wrap="none" rtlCol="0">
            <a:spAutoFit/>
          </a:bodyPr>
          <a:lstStyle/>
          <a:p>
            <a:r>
              <a:rPr lang="zh-TW" altLang="en-US" b="1" dirty="0" smtClean="0">
                <a:latin typeface="微軟正黑體" pitchFamily="34" charset="-120"/>
                <a:ea typeface="微軟正黑體" pitchFamily="34" charset="-120"/>
              </a:rPr>
              <a:t>成本差異</a:t>
            </a:r>
            <a:endParaRPr lang="zh-TW" altLang="en-US" b="1" dirty="0">
              <a:latin typeface="微軟正黑體" pitchFamily="34" charset="-120"/>
              <a:ea typeface="微軟正黑體" pitchFamily="34" charset="-120"/>
            </a:endParaRPr>
          </a:p>
        </p:txBody>
      </p:sp>
      <p:sp>
        <p:nvSpPr>
          <p:cNvPr id="16"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extLst>
      <p:ext uri="{BB962C8B-B14F-4D97-AF65-F5344CB8AC3E}">
        <p14:creationId xmlns="" xmlns:p14="http://schemas.microsoft.com/office/powerpoint/2010/main" val="1064593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3568" y="4627289"/>
            <a:ext cx="2016224" cy="1584176"/>
          </a:xfrm>
          <a:prstGeom prst="rect">
            <a:avLst/>
          </a:prstGeom>
        </p:spPr>
      </p:pic>
      <p:sp>
        <p:nvSpPr>
          <p:cNvPr id="22" name="Rectangle 2"/>
          <p:cNvSpPr txBox="1">
            <a:spLocks noChangeArrowheads="1"/>
          </p:cNvSpPr>
          <p:nvPr/>
        </p:nvSpPr>
        <p:spPr bwMode="auto">
          <a:xfrm>
            <a:off x="0" y="0"/>
            <a:ext cx="9144000"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a:solidFill>
                  <a:schemeClr val="accent1">
                    <a:lumMod val="50000"/>
                  </a:schemeClr>
                </a:solidFill>
                <a:latin typeface="微軟正黑體" pitchFamily="34" charset="-120"/>
                <a:ea typeface="微軟正黑體" pitchFamily="34" charset="-120"/>
              </a:rPr>
              <a:t>品質成本管理</a:t>
            </a:r>
            <a:r>
              <a:rPr lang="en-US" altLang="zh-TW" sz="2000" b="1" dirty="0" smtClean="0">
                <a:solidFill>
                  <a:schemeClr val="accent1">
                    <a:lumMod val="50000"/>
                  </a:schemeClr>
                </a:solidFill>
                <a:latin typeface="微軟正黑體" pitchFamily="34" charset="-120"/>
                <a:ea typeface="微軟正黑體" pitchFamily="34" charset="-120"/>
              </a:rPr>
              <a:t>---</a:t>
            </a:r>
            <a:endParaRPr lang="en-US" altLang="zh-TW" sz="2000" b="1" dirty="0">
              <a:solidFill>
                <a:schemeClr val="accent1">
                  <a:lumMod val="50000"/>
                </a:schemeClr>
              </a:solidFill>
              <a:latin typeface="微軟正黑體" pitchFamily="34" charset="-120"/>
              <a:ea typeface="微軟正黑體" pitchFamily="34" charset="-120"/>
            </a:endParaRPr>
          </a:p>
        </p:txBody>
      </p:sp>
      <p:sp>
        <p:nvSpPr>
          <p:cNvPr id="23"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grpSp>
        <p:nvGrpSpPr>
          <p:cNvPr id="16" name="群組 15"/>
          <p:cNvGrpSpPr/>
          <p:nvPr/>
        </p:nvGrpSpPr>
        <p:grpSpPr>
          <a:xfrm>
            <a:off x="683568" y="1916832"/>
            <a:ext cx="2016224" cy="1584176"/>
            <a:chOff x="899592" y="2420888"/>
            <a:chExt cx="2016224" cy="1584176"/>
          </a:xfrm>
        </p:grpSpPr>
        <p:pic>
          <p:nvPicPr>
            <p:cNvPr id="6" name="圖片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99592" y="2420888"/>
              <a:ext cx="2016224" cy="1584176"/>
            </a:xfrm>
            <a:prstGeom prst="rect">
              <a:avLst/>
            </a:prstGeom>
          </p:spPr>
        </p:pic>
        <p:sp>
          <p:nvSpPr>
            <p:cNvPr id="8" name="文字方塊 7"/>
            <p:cNvSpPr txBox="1"/>
            <p:nvPr/>
          </p:nvSpPr>
          <p:spPr>
            <a:xfrm>
              <a:off x="1043608" y="2924944"/>
              <a:ext cx="1800200" cy="523220"/>
            </a:xfrm>
            <a:prstGeom prst="rect">
              <a:avLst/>
            </a:prstGeom>
            <a:noFill/>
          </p:spPr>
          <p:txBody>
            <a:bodyPr wrap="square" rtlCol="0">
              <a:spAutoFit/>
            </a:bodyPr>
            <a:lstStyle/>
            <a:p>
              <a:pPr algn="ctr"/>
              <a:r>
                <a:rPr lang="zh-TW" altLang="en-US" sz="2800" b="1" dirty="0" smtClean="0">
                  <a:solidFill>
                    <a:schemeClr val="bg1"/>
                  </a:solidFill>
                  <a:latin typeface="微軟正黑體" pitchFamily="34" charset="-120"/>
                  <a:ea typeface="微軟正黑體" pitchFamily="34" charset="-120"/>
                </a:rPr>
                <a:t>預防成本</a:t>
              </a:r>
              <a:endParaRPr lang="zh-TW" altLang="en-US" sz="2800" dirty="0">
                <a:solidFill>
                  <a:schemeClr val="bg1"/>
                </a:solidFill>
              </a:endParaRPr>
            </a:p>
          </p:txBody>
        </p:sp>
      </p:grpSp>
      <p:sp>
        <p:nvSpPr>
          <p:cNvPr id="9" name="文字方塊 8"/>
          <p:cNvSpPr txBox="1"/>
          <p:nvPr/>
        </p:nvSpPr>
        <p:spPr>
          <a:xfrm>
            <a:off x="2771800" y="1844824"/>
            <a:ext cx="5760640" cy="2246769"/>
          </a:xfrm>
          <a:prstGeom prst="rect">
            <a:avLst/>
          </a:prstGeom>
          <a:solidFill>
            <a:srgbClr val="FF6699">
              <a:alpha val="13000"/>
            </a:srgbClr>
          </a:solidFill>
        </p:spPr>
        <p:txBody>
          <a:bodyPr wrap="square" rtlCol="0">
            <a:spAutoFit/>
          </a:bodyPr>
          <a:lstStyle/>
          <a:p>
            <a:pPr marL="266700" lvl="1" indent="-266700">
              <a:lnSpc>
                <a:spcPts val="2800"/>
              </a:lnSpc>
              <a:buFont typeface="Wingdings" pitchFamily="2" charset="2"/>
              <a:buChar char="l"/>
            </a:pPr>
            <a:r>
              <a:rPr lang="zh-TW" altLang="en-US" sz="2000" b="1" dirty="0" smtClean="0">
                <a:latin typeface="微軟正黑體" pitchFamily="34" charset="-120"/>
                <a:ea typeface="微軟正黑體" pitchFamily="34" charset="-120"/>
              </a:rPr>
              <a:t>品質計劃之費用</a:t>
            </a:r>
          </a:p>
          <a:p>
            <a:pPr marL="266700" lvl="1" indent="-266700">
              <a:lnSpc>
                <a:spcPts val="2800"/>
              </a:lnSpc>
              <a:buFont typeface="Wingdings" pitchFamily="2" charset="2"/>
              <a:buChar char="l"/>
            </a:pPr>
            <a:r>
              <a:rPr lang="zh-TW" altLang="en-US" sz="2000" b="1" dirty="0" smtClean="0">
                <a:latin typeface="微軟正黑體" pitchFamily="34" charset="-120"/>
                <a:ea typeface="微軟正黑體" pitchFamily="34" charset="-120"/>
              </a:rPr>
              <a:t>品質資料之整理、分析與回饋及預防發生不良品質之費用</a:t>
            </a:r>
          </a:p>
          <a:p>
            <a:pPr marL="266700" lvl="1" indent="-266700">
              <a:lnSpc>
                <a:spcPts val="2800"/>
              </a:lnSpc>
              <a:buFont typeface="Wingdings" pitchFamily="2" charset="2"/>
              <a:buChar char="l"/>
            </a:pPr>
            <a:r>
              <a:rPr lang="zh-TW" altLang="en-US" sz="2000" b="1" dirty="0" smtClean="0">
                <a:latin typeface="微軟正黑體" pitchFamily="34" charset="-120"/>
                <a:ea typeface="微軟正黑體" pitchFamily="34" charset="-120"/>
              </a:rPr>
              <a:t>量測設備之設計與發展之費用</a:t>
            </a:r>
          </a:p>
          <a:p>
            <a:pPr marL="266700" lvl="1" indent="-266700">
              <a:lnSpc>
                <a:spcPts val="2800"/>
              </a:lnSpc>
              <a:buFont typeface="Wingdings" pitchFamily="2" charset="2"/>
              <a:buChar char="l"/>
            </a:pPr>
            <a:r>
              <a:rPr lang="zh-TW" altLang="en-US" sz="2000" b="1" dirty="0" smtClean="0">
                <a:latin typeface="微軟正黑體" pitchFamily="34" charset="-120"/>
                <a:ea typeface="微軟正黑體" pitchFamily="34" charset="-120"/>
              </a:rPr>
              <a:t>品質管制會議、報告和改良計劃等之費用</a:t>
            </a:r>
          </a:p>
          <a:p>
            <a:pPr marL="266700" lvl="1" indent="-266700">
              <a:lnSpc>
                <a:spcPts val="2800"/>
              </a:lnSpc>
              <a:buFont typeface="Wingdings" pitchFamily="2" charset="2"/>
              <a:buChar char="l"/>
            </a:pPr>
            <a:r>
              <a:rPr lang="zh-TW" altLang="en-US" sz="2000" b="1" dirty="0" smtClean="0">
                <a:latin typeface="微軟正黑體" pitchFamily="34" charset="-120"/>
                <a:ea typeface="微軟正黑體" pitchFamily="34" charset="-120"/>
              </a:rPr>
              <a:t>品質管制教育與訓練之費用</a:t>
            </a:r>
            <a:endParaRPr lang="zh-TW" altLang="en-US" sz="2000" b="1" dirty="0">
              <a:solidFill>
                <a:schemeClr val="tx1">
                  <a:lumMod val="95000"/>
                  <a:lumOff val="5000"/>
                </a:schemeClr>
              </a:solidFill>
              <a:latin typeface="微軟正黑體" pitchFamily="34" charset="-120"/>
              <a:ea typeface="微軟正黑體" pitchFamily="34" charset="-120"/>
            </a:endParaRPr>
          </a:p>
        </p:txBody>
      </p:sp>
      <p:sp>
        <p:nvSpPr>
          <p:cNvPr id="11" name="文字方塊 10"/>
          <p:cNvSpPr txBox="1"/>
          <p:nvPr/>
        </p:nvSpPr>
        <p:spPr>
          <a:xfrm>
            <a:off x="755576" y="5131345"/>
            <a:ext cx="1800200" cy="523220"/>
          </a:xfrm>
          <a:prstGeom prst="rect">
            <a:avLst/>
          </a:prstGeom>
          <a:noFill/>
        </p:spPr>
        <p:txBody>
          <a:bodyPr wrap="square" rtlCol="0">
            <a:spAutoFit/>
          </a:bodyPr>
          <a:lstStyle/>
          <a:p>
            <a:pPr algn="ctr"/>
            <a:r>
              <a:rPr lang="zh-TW" altLang="en-US" sz="2800" b="1" dirty="0" smtClean="0">
                <a:solidFill>
                  <a:schemeClr val="bg1"/>
                </a:solidFill>
                <a:latin typeface="微軟正黑體" pitchFamily="34" charset="-120"/>
                <a:ea typeface="微軟正黑體" pitchFamily="34" charset="-120"/>
              </a:rPr>
              <a:t>檢驗成本</a:t>
            </a:r>
          </a:p>
        </p:txBody>
      </p:sp>
      <p:sp>
        <p:nvSpPr>
          <p:cNvPr id="20" name="文字方塊 19"/>
          <p:cNvSpPr txBox="1"/>
          <p:nvPr/>
        </p:nvSpPr>
        <p:spPr>
          <a:xfrm>
            <a:off x="2771800" y="4549864"/>
            <a:ext cx="5832648" cy="1759456"/>
          </a:xfrm>
          <a:prstGeom prst="rect">
            <a:avLst/>
          </a:prstGeom>
          <a:solidFill>
            <a:srgbClr val="CC66FF">
              <a:alpha val="17000"/>
            </a:srgbClr>
          </a:solidFill>
        </p:spPr>
        <p:txBody>
          <a:bodyPr wrap="square" rtlCol="0">
            <a:spAutoFit/>
          </a:bodyPr>
          <a:lstStyle/>
          <a:p>
            <a:pPr marL="365125" lvl="1" indent="-365125">
              <a:lnSpc>
                <a:spcPts val="2600"/>
              </a:lnSpc>
              <a:buFont typeface="Wingdings" pitchFamily="2" charset="2"/>
              <a:buChar char="l"/>
            </a:pPr>
            <a:r>
              <a:rPr lang="zh-TW" altLang="en-US" sz="2000" b="1" dirty="0" smtClean="0">
                <a:solidFill>
                  <a:schemeClr val="tx1">
                    <a:lumMod val="95000"/>
                    <a:lumOff val="5000"/>
                  </a:schemeClr>
                </a:solidFill>
                <a:latin typeface="微軟正黑體" pitchFamily="34" charset="-120"/>
                <a:ea typeface="微軟正黑體" pitchFamily="34" charset="-120"/>
              </a:rPr>
              <a:t>進料、製程、成品及出貨等之各項之檢驗費用</a:t>
            </a:r>
          </a:p>
          <a:p>
            <a:pPr marL="365125" lvl="1" indent="-365125">
              <a:lnSpc>
                <a:spcPts val="2600"/>
              </a:lnSpc>
              <a:buFont typeface="Wingdings" pitchFamily="2" charset="2"/>
              <a:buChar char="l"/>
            </a:pPr>
            <a:r>
              <a:rPr lang="zh-TW" altLang="en-US" sz="2000" b="1" dirty="0" smtClean="0">
                <a:solidFill>
                  <a:schemeClr val="tx1">
                    <a:lumMod val="95000"/>
                    <a:lumOff val="5000"/>
                  </a:schemeClr>
                </a:solidFill>
                <a:latin typeface="微軟正黑體" pitchFamily="34" charset="-120"/>
                <a:ea typeface="微軟正黑體" pitchFamily="34" charset="-120"/>
              </a:rPr>
              <a:t>測試和檢驗機器之維護、校正、購置之費用</a:t>
            </a:r>
          </a:p>
          <a:p>
            <a:pPr marL="365125" lvl="1" indent="-365125">
              <a:lnSpc>
                <a:spcPts val="2600"/>
              </a:lnSpc>
              <a:buFont typeface="Wingdings" pitchFamily="2" charset="2"/>
              <a:buChar char="l"/>
            </a:pPr>
            <a:r>
              <a:rPr lang="zh-TW" altLang="en-US" sz="2000" b="1" dirty="0" smtClean="0">
                <a:solidFill>
                  <a:schemeClr val="tx1">
                    <a:lumMod val="95000"/>
                    <a:lumOff val="5000"/>
                  </a:schemeClr>
                </a:solidFill>
                <a:latin typeface="微軟正黑體" pitchFamily="34" charset="-120"/>
                <a:ea typeface="微軟正黑體" pitchFamily="34" charset="-120"/>
              </a:rPr>
              <a:t>檢驗人員的薪資</a:t>
            </a:r>
          </a:p>
          <a:p>
            <a:pPr marL="365125" lvl="1" indent="-365125">
              <a:lnSpc>
                <a:spcPts val="2600"/>
              </a:lnSpc>
              <a:buFont typeface="Wingdings" pitchFamily="2" charset="2"/>
              <a:buChar char="l"/>
            </a:pPr>
            <a:r>
              <a:rPr lang="zh-TW" altLang="en-US" sz="2000" b="1" dirty="0" smtClean="0">
                <a:solidFill>
                  <a:schemeClr val="tx1">
                    <a:lumMod val="95000"/>
                    <a:lumOff val="5000"/>
                  </a:schemeClr>
                </a:solidFill>
                <a:latin typeface="微軟正黑體" pitchFamily="34" charset="-120"/>
                <a:ea typeface="微軟正黑體" pitchFamily="34" charset="-120"/>
              </a:rPr>
              <a:t>為了評估品質計劃執行情形</a:t>
            </a:r>
            <a:r>
              <a:rPr lang="en-US" altLang="zh-TW" sz="2000" b="1" dirty="0" smtClean="0">
                <a:solidFill>
                  <a:schemeClr val="tx1">
                    <a:lumMod val="95000"/>
                    <a:lumOff val="5000"/>
                  </a:schemeClr>
                </a:solidFill>
                <a:latin typeface="微軟正黑體" pitchFamily="34" charset="-120"/>
                <a:ea typeface="微軟正黑體" pitchFamily="34" charset="-120"/>
              </a:rPr>
              <a:t>(</a:t>
            </a:r>
            <a:r>
              <a:rPr lang="zh-TW" altLang="en-US" sz="2000" b="1" dirty="0" smtClean="0">
                <a:solidFill>
                  <a:schemeClr val="tx1">
                    <a:lumMod val="95000"/>
                    <a:lumOff val="5000"/>
                  </a:schemeClr>
                </a:solidFill>
                <a:latin typeface="微軟正黑體" pitchFamily="34" charset="-120"/>
                <a:ea typeface="微軟正黑體" pitchFamily="34" charset="-120"/>
              </a:rPr>
              <a:t>即品質稽核</a:t>
            </a:r>
            <a:r>
              <a:rPr lang="en-US" altLang="zh-TW" sz="2000" b="1" dirty="0" smtClean="0">
                <a:solidFill>
                  <a:schemeClr val="tx1">
                    <a:lumMod val="95000"/>
                    <a:lumOff val="5000"/>
                  </a:schemeClr>
                </a:solidFill>
                <a:latin typeface="微軟正黑體" pitchFamily="34" charset="-120"/>
                <a:ea typeface="微軟正黑體" pitchFamily="34" charset="-120"/>
              </a:rPr>
              <a:t>)</a:t>
            </a:r>
            <a:r>
              <a:rPr lang="zh-TW" altLang="en-US" sz="2000" b="1" dirty="0" smtClean="0">
                <a:solidFill>
                  <a:schemeClr val="tx1">
                    <a:lumMod val="95000"/>
                    <a:lumOff val="5000"/>
                  </a:schemeClr>
                </a:solidFill>
                <a:latin typeface="微軟正黑體" pitchFamily="34" charset="-120"/>
                <a:ea typeface="微軟正黑體" pitchFamily="34" charset="-120"/>
              </a:rPr>
              <a:t>之成本</a:t>
            </a:r>
          </a:p>
          <a:p>
            <a:pPr marL="365125" lvl="1" indent="-365125">
              <a:lnSpc>
                <a:spcPts val="2600"/>
              </a:lnSpc>
              <a:buFont typeface="Wingdings" pitchFamily="2" charset="2"/>
              <a:buChar char="l"/>
            </a:pPr>
            <a:r>
              <a:rPr lang="zh-TW" altLang="en-US" sz="2000" b="1" dirty="0" smtClean="0">
                <a:solidFill>
                  <a:schemeClr val="tx1">
                    <a:lumMod val="95000"/>
                    <a:lumOff val="5000"/>
                  </a:schemeClr>
                </a:solidFill>
                <a:latin typeface="微軟正黑體" pitchFamily="34" charset="-120"/>
                <a:ea typeface="微軟正黑體" pitchFamily="34" charset="-120"/>
              </a:rPr>
              <a:t>其他因檢測作業進行而發生的費用</a:t>
            </a:r>
            <a:endParaRPr lang="en-US" altLang="zh-TW" sz="2000" b="1" dirty="0" smtClean="0">
              <a:solidFill>
                <a:schemeClr val="tx1">
                  <a:lumMod val="95000"/>
                  <a:lumOff val="5000"/>
                </a:schemeClr>
              </a:solidFill>
              <a:latin typeface="微軟正黑體" pitchFamily="34" charset="-120"/>
              <a:ea typeface="微軟正黑體" pitchFamily="34" charset="-120"/>
            </a:endParaRPr>
          </a:p>
        </p:txBody>
      </p:sp>
      <p:sp>
        <p:nvSpPr>
          <p:cNvPr id="21" name="矩形 20"/>
          <p:cNvSpPr/>
          <p:nvPr/>
        </p:nvSpPr>
        <p:spPr>
          <a:xfrm>
            <a:off x="1259632" y="1124744"/>
            <a:ext cx="5472608" cy="412934"/>
          </a:xfrm>
          <a:prstGeom prst="rect">
            <a:avLst/>
          </a:prstGeom>
        </p:spPr>
        <p:txBody>
          <a:bodyPr wrap="square">
            <a:spAutoFit/>
          </a:bodyPr>
          <a:lstStyle/>
          <a:p>
            <a:pPr marL="342900" indent="-257175" eaLnBrk="0" hangingPunct="0">
              <a:lnSpc>
                <a:spcPts val="2500"/>
              </a:lnSpc>
              <a:spcBef>
                <a:spcPts val="1200"/>
              </a:spcBef>
              <a:buClr>
                <a:schemeClr val="tx2"/>
              </a:buClr>
              <a:buSzPct val="75000"/>
              <a:buNone/>
              <a:defRPr/>
            </a:pPr>
            <a:r>
              <a:rPr lang="en-US" altLang="zh-TW" sz="2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ISO 9004--</a:t>
            </a:r>
            <a:r>
              <a:rPr lang="zh-TW" altLang="en-US" sz="2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品質成本概念    </a:t>
            </a:r>
            <a:r>
              <a:rPr lang="en-US" altLang="zh-TW" sz="1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(1/3)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bwMode="auto">
          <a:xfrm>
            <a:off x="0" y="0"/>
            <a:ext cx="9144000" cy="47667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lvl="0" eaLnBrk="0" hangingPunct="0"/>
            <a:r>
              <a:rPr kumimoji="1" lang="en-US" altLang="zh-TW" sz="2000" b="1" i="0" u="none" strike="noStrike" kern="0" cap="none" spc="0" normalizeH="0" baseline="0" noProof="0" dirty="0" smtClean="0">
                <a:ln>
                  <a:noFill/>
                </a:ln>
                <a:solidFill>
                  <a:schemeClr val="accent1">
                    <a:lumMod val="50000"/>
                  </a:schemeClr>
                </a:solidFill>
                <a:effectLst>
                  <a:outerShdw blurRad="38100" dist="38100" dir="2700000" algn="tl">
                    <a:srgbClr val="C0C0C0"/>
                  </a:outerShdw>
                </a:effectLst>
                <a:uLnTx/>
                <a:uFillTx/>
                <a:latin typeface="微軟正黑體" pitchFamily="34" charset="-120"/>
                <a:ea typeface="微軟正黑體" pitchFamily="34" charset="-120"/>
                <a:cs typeface="+mn-cs"/>
              </a:rPr>
              <a:t>Part I  </a:t>
            </a:r>
            <a:r>
              <a:rPr lang="zh-TW" altLang="en-US" sz="2000" b="1" dirty="0">
                <a:solidFill>
                  <a:schemeClr val="accent1">
                    <a:lumMod val="50000"/>
                  </a:schemeClr>
                </a:solidFill>
                <a:latin typeface="微軟正黑體" pitchFamily="34" charset="-120"/>
                <a:ea typeface="微軟正黑體" pitchFamily="34" charset="-120"/>
              </a:rPr>
              <a:t>品質成本管理</a:t>
            </a:r>
            <a:r>
              <a:rPr lang="en-US" altLang="zh-TW" sz="2000" b="1" dirty="0" smtClean="0">
                <a:solidFill>
                  <a:schemeClr val="accent1">
                    <a:lumMod val="50000"/>
                  </a:schemeClr>
                </a:solidFill>
                <a:latin typeface="微軟正黑體" pitchFamily="34" charset="-120"/>
                <a:ea typeface="微軟正黑體" pitchFamily="34" charset="-120"/>
              </a:rPr>
              <a:t>---</a:t>
            </a:r>
            <a:endParaRPr lang="en-US" altLang="zh-TW" sz="2000" b="1" dirty="0">
              <a:solidFill>
                <a:schemeClr val="accent1">
                  <a:lumMod val="50000"/>
                </a:schemeClr>
              </a:solidFill>
              <a:latin typeface="微軟正黑體" pitchFamily="34" charset="-120"/>
              <a:ea typeface="微軟正黑體" pitchFamily="34" charset="-120"/>
            </a:endParaRPr>
          </a:p>
        </p:txBody>
      </p:sp>
      <p:sp>
        <p:nvSpPr>
          <p:cNvPr id="23" name="Rectangle 2"/>
          <p:cNvSpPr txBox="1">
            <a:spLocks noChangeArrowheads="1"/>
          </p:cNvSpPr>
          <p:nvPr/>
        </p:nvSpPr>
        <p:spPr bwMode="auto">
          <a:xfrm>
            <a:off x="971600" y="404664"/>
            <a:ext cx="7416824" cy="623754"/>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1.</a:t>
            </a:r>
            <a:r>
              <a:rPr kumimoji="1" lang="zh-TW" altLang="en-US"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rPr>
              <a:t> 工程品質管理概念</a:t>
            </a:r>
            <a:endParaRPr kumimoji="1" lang="en-US" altLang="zh-TW" sz="2800" b="1" i="0" u="none" strike="noStrike" kern="0" cap="none" spc="0" normalizeH="0" baseline="0" noProof="0" dirty="0" smtClean="0">
              <a:ln>
                <a:noFill/>
              </a:ln>
              <a:solidFill>
                <a:srgbClr val="000000"/>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pic>
        <p:nvPicPr>
          <p:cNvPr id="6" name="圖片 5"/>
          <p:cNvPicPr>
            <a:picLocks noChangeAspect="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539552" y="2132856"/>
            <a:ext cx="2016224" cy="1512168"/>
          </a:xfrm>
          <a:prstGeom prst="rect">
            <a:avLst/>
          </a:prstGeom>
          <a:noFill/>
          <a:ln>
            <a:noFill/>
          </a:ln>
        </p:spPr>
      </p:pic>
      <p:sp>
        <p:nvSpPr>
          <p:cNvPr id="8" name="文字方塊 7"/>
          <p:cNvSpPr txBox="1"/>
          <p:nvPr/>
        </p:nvSpPr>
        <p:spPr>
          <a:xfrm>
            <a:off x="611560" y="2348880"/>
            <a:ext cx="1800200" cy="954107"/>
          </a:xfrm>
          <a:prstGeom prst="rect">
            <a:avLst/>
          </a:prstGeom>
          <a:noFill/>
        </p:spPr>
        <p:txBody>
          <a:bodyPr wrap="square" rtlCol="0">
            <a:spAutoFit/>
          </a:bodyPr>
          <a:lstStyle/>
          <a:p>
            <a:pPr algn="ctr"/>
            <a:r>
              <a:rPr lang="zh-TW" altLang="en-US" sz="2800" b="1" dirty="0" smtClean="0">
                <a:solidFill>
                  <a:schemeClr val="bg1"/>
                </a:solidFill>
                <a:latin typeface="微軟正黑體" pitchFamily="34" charset="-120"/>
                <a:ea typeface="微軟正黑體" pitchFamily="34" charset="-120"/>
              </a:rPr>
              <a:t>內部</a:t>
            </a:r>
            <a:endParaRPr lang="en-US" altLang="zh-TW" sz="2800" b="1" dirty="0" smtClean="0">
              <a:solidFill>
                <a:schemeClr val="bg1"/>
              </a:solidFill>
              <a:latin typeface="微軟正黑體" pitchFamily="34" charset="-120"/>
              <a:ea typeface="微軟正黑體" pitchFamily="34" charset="-120"/>
            </a:endParaRPr>
          </a:p>
          <a:p>
            <a:pPr algn="ctr"/>
            <a:r>
              <a:rPr lang="zh-TW" altLang="en-US" sz="2800" b="1" dirty="0" smtClean="0">
                <a:solidFill>
                  <a:schemeClr val="bg1"/>
                </a:solidFill>
                <a:latin typeface="微軟正黑體" pitchFamily="34" charset="-120"/>
                <a:ea typeface="微軟正黑體" pitchFamily="34" charset="-120"/>
              </a:rPr>
              <a:t>失敗成本</a:t>
            </a:r>
          </a:p>
        </p:txBody>
      </p:sp>
      <p:sp>
        <p:nvSpPr>
          <p:cNvPr id="9" name="文字方塊 8"/>
          <p:cNvSpPr txBox="1"/>
          <p:nvPr/>
        </p:nvSpPr>
        <p:spPr>
          <a:xfrm>
            <a:off x="2627784" y="1772816"/>
            <a:ext cx="5976664" cy="1990288"/>
          </a:xfrm>
          <a:prstGeom prst="rect">
            <a:avLst/>
          </a:prstGeom>
          <a:solidFill>
            <a:schemeClr val="accent3">
              <a:lumMod val="75000"/>
              <a:alpha val="13000"/>
            </a:schemeClr>
          </a:solidFill>
        </p:spPr>
        <p:txBody>
          <a:bodyPr wrap="square" rtlCol="0">
            <a:spAutoFit/>
          </a:bodyPr>
          <a:lstStyle/>
          <a:p>
            <a:pPr marL="0" lvl="1">
              <a:lnSpc>
                <a:spcPts val="2800"/>
              </a:lnSpc>
            </a:pPr>
            <a:r>
              <a:rPr lang="zh-TW" altLang="en-US" b="1" dirty="0" smtClean="0">
                <a:solidFill>
                  <a:srgbClr val="0000CC"/>
                </a:solidFill>
                <a:latin typeface="微軟正黑體" pitchFamily="34" charset="-120"/>
                <a:ea typeface="微軟正黑體" pitchFamily="34" charset="-120"/>
              </a:rPr>
              <a:t>產品交運顧客之前所發現之缺點而予以處理所需花費</a:t>
            </a:r>
          </a:p>
          <a:p>
            <a:pPr marL="266700" lvl="1" indent="-266700">
              <a:lnSpc>
                <a:spcPts val="2000"/>
              </a:lnSpc>
              <a:buFont typeface="Wingdings" pitchFamily="2" charset="2"/>
              <a:buChar char="l"/>
            </a:pPr>
            <a:r>
              <a:rPr lang="zh-TW" altLang="en-US" sz="1600" b="1" dirty="0" smtClean="0">
                <a:latin typeface="微軟正黑體" pitchFamily="34" charset="-120"/>
                <a:ea typeface="微軟正黑體" pitchFamily="34" charset="-120"/>
              </a:rPr>
              <a:t>廠內發生之不良品之選別、修理、報廢等之材料費、人工費與各項的管理費。</a:t>
            </a:r>
          </a:p>
          <a:p>
            <a:pPr marL="266700" lvl="1" indent="-266700">
              <a:lnSpc>
                <a:spcPts val="2000"/>
              </a:lnSpc>
              <a:buFont typeface="Wingdings" pitchFamily="2" charset="2"/>
              <a:buChar char="l"/>
            </a:pPr>
            <a:r>
              <a:rPr lang="zh-TW" altLang="en-US" sz="1600" b="1" dirty="0" smtClean="0">
                <a:latin typeface="微軟正黑體" pitchFamily="34" charset="-120"/>
                <a:ea typeface="微軟正黑體" pitchFamily="34" charset="-120"/>
              </a:rPr>
              <a:t>失敗分析：分析產品失敗原因之成本。</a:t>
            </a:r>
          </a:p>
          <a:p>
            <a:pPr marL="266700" lvl="1" indent="-266700">
              <a:lnSpc>
                <a:spcPts val="2000"/>
              </a:lnSpc>
              <a:buFont typeface="Wingdings" pitchFamily="2" charset="2"/>
              <a:buChar char="l"/>
            </a:pPr>
            <a:r>
              <a:rPr lang="zh-TW" altLang="en-US" sz="1600" b="1" dirty="0" smtClean="0">
                <a:latin typeface="微軟正黑體" pitchFamily="34" charset="-120"/>
                <a:ea typeface="微軟正黑體" pitchFamily="34" charset="-120"/>
              </a:rPr>
              <a:t>不良品發生原因的調查及聯繫之費用。</a:t>
            </a:r>
          </a:p>
          <a:p>
            <a:pPr marL="266700" lvl="1" indent="-266700">
              <a:lnSpc>
                <a:spcPts val="2000"/>
              </a:lnSpc>
              <a:buFont typeface="Wingdings" pitchFamily="2" charset="2"/>
              <a:buChar char="l"/>
            </a:pPr>
            <a:r>
              <a:rPr lang="zh-TW" altLang="en-US" sz="1600" b="1" dirty="0" smtClean="0">
                <a:latin typeface="微軟正黑體" pitchFamily="34" charset="-120"/>
                <a:ea typeface="微軟正黑體" pitchFamily="34" charset="-120"/>
              </a:rPr>
              <a:t>時間耗損、產量損失、重驗、重新包裝等所發生之成本。</a:t>
            </a:r>
          </a:p>
          <a:p>
            <a:pPr marL="266700" lvl="1" indent="-266700">
              <a:lnSpc>
                <a:spcPts val="2000"/>
              </a:lnSpc>
              <a:buFont typeface="Wingdings" pitchFamily="2" charset="2"/>
              <a:buChar char="l"/>
            </a:pPr>
            <a:r>
              <a:rPr lang="zh-TW" altLang="en-US" sz="1600" b="1" dirty="0" smtClean="0">
                <a:latin typeface="微軟正黑體" pitchFamily="34" charset="-120"/>
                <a:ea typeface="微軟正黑體" pitchFamily="34" charset="-120"/>
              </a:rPr>
              <a:t>怠工：由於不合格品</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例如材料</a:t>
            </a:r>
            <a:r>
              <a:rPr lang="en-US" altLang="zh-TW" sz="1600" b="1" dirty="0" smtClean="0">
                <a:latin typeface="微軟正黑體" pitchFamily="34" charset="-120"/>
                <a:ea typeface="微軟正黑體" pitchFamily="34" charset="-120"/>
              </a:rPr>
              <a:t>)</a:t>
            </a:r>
            <a:r>
              <a:rPr lang="zh-TW" altLang="en-US" sz="1600" b="1" dirty="0" smtClean="0">
                <a:latin typeface="微軟正黑體" pitchFamily="34" charset="-120"/>
                <a:ea typeface="微軟正黑體" pitchFamily="34" charset="-120"/>
              </a:rPr>
              <a:t>使生產設備怠工所發生之成本。</a:t>
            </a:r>
          </a:p>
        </p:txBody>
      </p:sp>
      <p:grpSp>
        <p:nvGrpSpPr>
          <p:cNvPr id="12" name="群組 11"/>
          <p:cNvGrpSpPr/>
          <p:nvPr/>
        </p:nvGrpSpPr>
        <p:grpSpPr>
          <a:xfrm>
            <a:off x="539552" y="4581128"/>
            <a:ext cx="2016224" cy="1584176"/>
            <a:chOff x="611560" y="4725144"/>
            <a:chExt cx="2016224" cy="1584176"/>
          </a:xfrm>
        </p:grpSpPr>
        <p:pic>
          <p:nvPicPr>
            <p:cNvPr id="19" name="圖片 18"/>
            <p:cNvPicPr>
              <a:picLocks noChangeAspect="1"/>
            </p:cNvPicPr>
            <p:nvPr/>
          </p:nvPicPr>
          <p:blipFill>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611560" y="4725144"/>
              <a:ext cx="2016224" cy="1584176"/>
            </a:xfrm>
            <a:prstGeom prst="rect">
              <a:avLst/>
            </a:prstGeom>
          </p:spPr>
        </p:pic>
        <p:sp>
          <p:nvSpPr>
            <p:cNvPr id="11" name="文字方塊 10"/>
            <p:cNvSpPr txBox="1"/>
            <p:nvPr/>
          </p:nvSpPr>
          <p:spPr>
            <a:xfrm>
              <a:off x="755576" y="4941168"/>
              <a:ext cx="1800200" cy="954107"/>
            </a:xfrm>
            <a:prstGeom prst="rect">
              <a:avLst/>
            </a:prstGeom>
            <a:noFill/>
          </p:spPr>
          <p:txBody>
            <a:bodyPr wrap="square" rtlCol="0">
              <a:spAutoFit/>
            </a:bodyPr>
            <a:lstStyle/>
            <a:p>
              <a:pPr algn="ctr"/>
              <a:r>
                <a:rPr lang="zh-TW" altLang="en-US" sz="2800" b="1" dirty="0" smtClean="0">
                  <a:solidFill>
                    <a:schemeClr val="tx2">
                      <a:lumMod val="50000"/>
                    </a:schemeClr>
                  </a:solidFill>
                  <a:latin typeface="微軟正黑體" pitchFamily="34" charset="-120"/>
                  <a:ea typeface="微軟正黑體" pitchFamily="34" charset="-120"/>
                </a:rPr>
                <a:t>外部</a:t>
              </a:r>
              <a:endParaRPr lang="en-US" altLang="zh-TW" sz="2800" b="1" dirty="0" smtClean="0">
                <a:solidFill>
                  <a:schemeClr val="tx2">
                    <a:lumMod val="50000"/>
                  </a:schemeClr>
                </a:solidFill>
                <a:latin typeface="微軟正黑體" pitchFamily="34" charset="-120"/>
                <a:ea typeface="微軟正黑體" pitchFamily="34" charset="-120"/>
              </a:endParaRPr>
            </a:p>
            <a:p>
              <a:pPr algn="ctr"/>
              <a:r>
                <a:rPr lang="zh-TW" altLang="en-US" sz="2800" b="1" dirty="0" smtClean="0">
                  <a:solidFill>
                    <a:schemeClr val="tx2">
                      <a:lumMod val="50000"/>
                    </a:schemeClr>
                  </a:solidFill>
                  <a:latin typeface="微軟正黑體" pitchFamily="34" charset="-120"/>
                  <a:ea typeface="微軟正黑體" pitchFamily="34" charset="-120"/>
                </a:rPr>
                <a:t>失敗成本</a:t>
              </a:r>
            </a:p>
          </p:txBody>
        </p:sp>
      </p:grpSp>
      <p:sp>
        <p:nvSpPr>
          <p:cNvPr id="20" name="文字方塊 19"/>
          <p:cNvSpPr txBox="1"/>
          <p:nvPr/>
        </p:nvSpPr>
        <p:spPr>
          <a:xfrm>
            <a:off x="2627784" y="4272672"/>
            <a:ext cx="5904656" cy="1964640"/>
          </a:xfrm>
          <a:prstGeom prst="rect">
            <a:avLst/>
          </a:prstGeom>
          <a:solidFill>
            <a:schemeClr val="accent1">
              <a:lumMod val="60000"/>
              <a:lumOff val="40000"/>
              <a:alpha val="17000"/>
            </a:schemeClr>
          </a:solidFill>
        </p:spPr>
        <p:txBody>
          <a:bodyPr wrap="square" rtlCol="0">
            <a:spAutoFit/>
          </a:bodyPr>
          <a:lstStyle/>
          <a:p>
            <a:pPr marL="0" lvl="1">
              <a:lnSpc>
                <a:spcPts val="2600"/>
              </a:lnSpc>
            </a:pPr>
            <a:r>
              <a:rPr lang="zh-TW" altLang="en-US" b="1" dirty="0" smtClean="0">
                <a:solidFill>
                  <a:srgbClr val="0000CC"/>
                </a:solidFill>
                <a:latin typeface="微軟正黑體" pitchFamily="34" charset="-120"/>
                <a:ea typeface="微軟正黑體" pitchFamily="34" charset="-120"/>
              </a:rPr>
              <a:t>產品已運交顧客後所發現的不良或不合格導致之損失成本</a:t>
            </a:r>
            <a:endParaRPr lang="en-US" altLang="zh-TW" b="1" dirty="0" smtClean="0">
              <a:solidFill>
                <a:srgbClr val="0000CC"/>
              </a:solidFill>
              <a:latin typeface="微軟正黑體" pitchFamily="34" charset="-120"/>
              <a:ea typeface="微軟正黑體" pitchFamily="34" charset="-120"/>
            </a:endParaRPr>
          </a:p>
          <a:p>
            <a:pPr marL="365125" lvl="1" indent="-365125">
              <a:lnSpc>
                <a:spcPts val="2000"/>
              </a:lnSpc>
              <a:buFont typeface="Wingdings" pitchFamily="2" charset="2"/>
              <a:buChar char="l"/>
            </a:pPr>
            <a:r>
              <a:rPr lang="zh-TW" altLang="en-US" sz="1600" b="1" dirty="0" smtClean="0">
                <a:solidFill>
                  <a:schemeClr val="tx1">
                    <a:lumMod val="95000"/>
                    <a:lumOff val="5000"/>
                  </a:schemeClr>
                </a:solidFill>
                <a:latin typeface="微軟正黑體" pitchFamily="34" charset="-120"/>
                <a:ea typeface="微軟正黑體" pitchFamily="34" charset="-120"/>
              </a:rPr>
              <a:t>申訴、退回、保證、折扣之成本。</a:t>
            </a:r>
          </a:p>
          <a:p>
            <a:pPr marL="365125" lvl="1" indent="-365125">
              <a:lnSpc>
                <a:spcPts val="2000"/>
              </a:lnSpc>
              <a:buFont typeface="Wingdings" pitchFamily="2" charset="2"/>
              <a:buChar char="l"/>
            </a:pPr>
            <a:r>
              <a:rPr lang="zh-TW" altLang="en-US" sz="1600" b="1" dirty="0" smtClean="0">
                <a:solidFill>
                  <a:schemeClr val="tx1">
                    <a:lumMod val="95000"/>
                    <a:lumOff val="5000"/>
                  </a:schemeClr>
                </a:solidFill>
                <a:latin typeface="微軟正黑體" pitchFamily="34" charset="-120"/>
                <a:ea typeface="微軟正黑體" pitchFamily="34" charset="-120"/>
              </a:rPr>
              <a:t>售後服務之人工、材料費。</a:t>
            </a:r>
          </a:p>
          <a:p>
            <a:pPr marL="365125" lvl="1" indent="-365125">
              <a:lnSpc>
                <a:spcPts val="2000"/>
              </a:lnSpc>
              <a:buFont typeface="Wingdings" pitchFamily="2" charset="2"/>
              <a:buChar char="l"/>
            </a:pPr>
            <a:r>
              <a:rPr lang="zh-TW" altLang="en-US" sz="1600" b="1" dirty="0" smtClean="0">
                <a:solidFill>
                  <a:schemeClr val="tx1">
                    <a:lumMod val="95000"/>
                    <a:lumOff val="5000"/>
                  </a:schemeClr>
                </a:solidFill>
                <a:latin typeface="微軟正黑體" pitchFamily="34" charset="-120"/>
                <a:ea typeface="微軟正黑體" pitchFamily="34" charset="-120"/>
              </a:rPr>
              <a:t>交通運輸作業之成本。</a:t>
            </a:r>
          </a:p>
          <a:p>
            <a:pPr marL="365125" lvl="1" indent="-365125">
              <a:lnSpc>
                <a:spcPts val="2000"/>
              </a:lnSpc>
              <a:buFont typeface="Wingdings" pitchFamily="2" charset="2"/>
              <a:buChar char="l"/>
            </a:pPr>
            <a:r>
              <a:rPr lang="zh-TW" altLang="en-US" sz="1600" b="1" dirty="0" smtClean="0">
                <a:solidFill>
                  <a:schemeClr val="tx1">
                    <a:lumMod val="95000"/>
                    <a:lumOff val="5000"/>
                  </a:schemeClr>
                </a:solidFill>
                <a:latin typeface="微軟正黑體" pitchFamily="34" charset="-120"/>
                <a:ea typeface="微軟正黑體" pitchFamily="34" charset="-120"/>
              </a:rPr>
              <a:t>商譽、名聲之損失。</a:t>
            </a:r>
          </a:p>
          <a:p>
            <a:pPr marL="365125" lvl="1" indent="-365125">
              <a:lnSpc>
                <a:spcPts val="2000"/>
              </a:lnSpc>
              <a:buFont typeface="Wingdings" pitchFamily="2" charset="2"/>
              <a:buChar char="l"/>
            </a:pPr>
            <a:r>
              <a:rPr lang="zh-TW" altLang="en-US" sz="1600" b="1" dirty="0" smtClean="0">
                <a:solidFill>
                  <a:schemeClr val="tx1">
                    <a:lumMod val="95000"/>
                    <a:lumOff val="5000"/>
                  </a:schemeClr>
                </a:solidFill>
                <a:latin typeface="微軟正黑體" pitchFamily="34" charset="-120"/>
                <a:ea typeface="微軟正黑體" pitchFamily="34" charset="-120"/>
              </a:rPr>
              <a:t>保證費用：在保證期間服務之成本。</a:t>
            </a:r>
          </a:p>
          <a:p>
            <a:pPr marL="365125" lvl="1" indent="-365125">
              <a:lnSpc>
                <a:spcPts val="2000"/>
              </a:lnSpc>
              <a:buFont typeface="Wingdings" pitchFamily="2" charset="2"/>
              <a:buChar char="l"/>
            </a:pPr>
            <a:r>
              <a:rPr lang="zh-TW" altLang="en-US" sz="1600" b="1" dirty="0" smtClean="0">
                <a:solidFill>
                  <a:schemeClr val="tx1">
                    <a:lumMod val="95000"/>
                    <a:lumOff val="5000"/>
                  </a:schemeClr>
                </a:solidFill>
                <a:latin typeface="微軟正黑體" pitchFamily="34" charset="-120"/>
                <a:ea typeface="微軟正黑體" pitchFamily="34" charset="-120"/>
              </a:rPr>
              <a:t>責任成本：因產品責任訴訟所產生的成本或賠償。</a:t>
            </a:r>
            <a:endParaRPr lang="en-US" altLang="zh-TW" sz="1600" b="1" dirty="0" smtClean="0">
              <a:solidFill>
                <a:schemeClr val="tx1">
                  <a:lumMod val="95000"/>
                  <a:lumOff val="5000"/>
                </a:schemeClr>
              </a:solidFill>
              <a:latin typeface="微軟正黑體" pitchFamily="34" charset="-120"/>
              <a:ea typeface="微軟正黑體" pitchFamily="34" charset="-120"/>
            </a:endParaRPr>
          </a:p>
        </p:txBody>
      </p:sp>
      <p:sp>
        <p:nvSpPr>
          <p:cNvPr id="13" name="矩形 12"/>
          <p:cNvSpPr/>
          <p:nvPr/>
        </p:nvSpPr>
        <p:spPr>
          <a:xfrm>
            <a:off x="1259632" y="1124744"/>
            <a:ext cx="5472608" cy="412934"/>
          </a:xfrm>
          <a:prstGeom prst="rect">
            <a:avLst/>
          </a:prstGeom>
        </p:spPr>
        <p:txBody>
          <a:bodyPr wrap="square">
            <a:spAutoFit/>
          </a:bodyPr>
          <a:lstStyle/>
          <a:p>
            <a:pPr marL="342900" indent="-257175" eaLnBrk="0" hangingPunct="0">
              <a:lnSpc>
                <a:spcPts val="2500"/>
              </a:lnSpc>
              <a:spcBef>
                <a:spcPts val="1200"/>
              </a:spcBef>
              <a:buClr>
                <a:schemeClr val="tx2"/>
              </a:buClr>
              <a:buSzPct val="75000"/>
              <a:buNone/>
              <a:defRPr/>
            </a:pPr>
            <a:r>
              <a:rPr lang="en-US" altLang="zh-TW" sz="2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ISO 9004--</a:t>
            </a:r>
            <a:r>
              <a:rPr lang="zh-TW" altLang="en-US" sz="2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品質成本概念    </a:t>
            </a:r>
            <a:r>
              <a:rPr lang="en-US" altLang="zh-TW" sz="1400" b="1" u="sng" kern="0" dirty="0" smtClean="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(2/3)</a:t>
            </a:r>
          </a:p>
        </p:txBody>
      </p:sp>
    </p:spTree>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83.jpeg"/></Relationships>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自訂 1">
    <a:majorFont>
      <a:latin typeface="Arial"/>
      <a:ea typeface="標楷體"/>
      <a:cs typeface=""/>
    </a:majorFont>
    <a:minorFont>
      <a:latin typeface="Arial"/>
      <a:ea typeface="標楷體"/>
      <a:cs typeface=""/>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8591</TotalTime>
  <Words>5094</Words>
  <Application>Microsoft Office PowerPoint</Application>
  <PresentationFormat>如螢幕大小 (4:3)</PresentationFormat>
  <Paragraphs>786</Paragraphs>
  <Slides>63</Slides>
  <Notes>10</Notes>
  <HiddenSlides>0</HiddenSlides>
  <MMClips>0</MMClips>
  <ScaleCrop>false</ScaleCrop>
  <HeadingPairs>
    <vt:vector size="6" baseType="variant">
      <vt:variant>
        <vt:lpstr>佈景主題</vt:lpstr>
      </vt:variant>
      <vt:variant>
        <vt:i4>1</vt:i4>
      </vt:variant>
      <vt:variant>
        <vt:lpstr>內嵌 OLE 伺服程式</vt:lpstr>
      </vt:variant>
      <vt:variant>
        <vt:i4>3</vt:i4>
      </vt:variant>
      <vt:variant>
        <vt:lpstr>投影片標題</vt:lpstr>
      </vt:variant>
      <vt:variant>
        <vt:i4>63</vt:i4>
      </vt:variant>
    </vt:vector>
  </HeadingPairs>
  <TitlesOfParts>
    <vt:vector size="67" baseType="lpstr">
      <vt:lpstr>Eclipse</vt:lpstr>
      <vt:lpstr>Acrobat Document</vt:lpstr>
      <vt:lpstr>Clip</vt:lpstr>
      <vt:lpstr>Visio</vt:lpstr>
      <vt:lpstr>工程施工品質管理暨工程查核經驗分享</vt:lpstr>
      <vt:lpstr>投影片 2</vt:lpstr>
      <vt:lpstr>投影片 3</vt:lpstr>
      <vt:lpstr>投影片 4</vt:lpstr>
      <vt:lpstr>品質觀念演進</vt:lpstr>
      <vt:lpstr>投影片 6</vt:lpstr>
      <vt:lpstr>投影片 7</vt:lpstr>
      <vt:lpstr>投影片 8</vt:lpstr>
      <vt:lpstr>投影片 9</vt:lpstr>
      <vt:lpstr>投影片 10</vt:lpstr>
      <vt:lpstr>投影片 11</vt:lpstr>
      <vt:lpstr>2.提昇施工品質管理機制</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2.提昇施工品質管控機制</vt:lpstr>
      <vt:lpstr>2.提昇施工品質管控機制</vt:lpstr>
      <vt:lpstr>2.提昇施工品質管控機制</vt:lpstr>
      <vt:lpstr>2.提昇施工品質管控機制</vt:lpstr>
      <vt:lpstr>2.提昇施工品質管控機制</vt:lpstr>
      <vt:lpstr>2.提昇施工品質管控機制</vt:lpstr>
      <vt:lpstr>2.提昇施工品質管控機制</vt:lpstr>
      <vt:lpstr>2.提昇施工品質管控機制(新增)</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 鋼筋材料進場查驗 </vt:lpstr>
      <vt:lpstr>投影片 51</vt:lpstr>
      <vt:lpstr>投影片 52</vt:lpstr>
      <vt:lpstr>投影片 53</vt:lpstr>
      <vt:lpstr>投影片 54</vt:lpstr>
      <vt:lpstr>投影片 55</vt:lpstr>
      <vt:lpstr>投影片 56</vt:lpstr>
      <vt:lpstr>投影片 57</vt:lpstr>
      <vt:lpstr>鋼構(外觀尺寸檢查)</vt:lpstr>
      <vt:lpstr>鋼構(預製安裝)施工</vt:lpstr>
      <vt:lpstr>投影片 60</vt:lpstr>
      <vt:lpstr>投影片 61</vt:lpstr>
      <vt:lpstr>投影片 62</vt:lpstr>
      <vt:lpstr>投影片 63</vt:lpstr>
    </vt:vector>
  </TitlesOfParts>
  <Company>中鼎工程股份有限公司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CPC RFCC PROJECT</dc:title>
  <dc:creator>Administrator</dc:creator>
  <cp:lastModifiedBy>26099</cp:lastModifiedBy>
  <cp:revision>638</cp:revision>
  <cp:lastPrinted>2014-09-05T07:56:19Z</cp:lastPrinted>
  <dcterms:created xsi:type="dcterms:W3CDTF">2008-02-12T05:19:40Z</dcterms:created>
  <dcterms:modified xsi:type="dcterms:W3CDTF">2014-09-10T11:31:11Z</dcterms:modified>
</cp:coreProperties>
</file>