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313" r:id="rId4"/>
    <p:sldId id="305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03" r:id="rId13"/>
    <p:sldId id="301" r:id="rId14"/>
    <p:sldId id="302" r:id="rId15"/>
    <p:sldId id="314" r:id="rId16"/>
    <p:sldId id="286" r:id="rId17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  <a:srgbClr val="0000CC"/>
    <a:srgbClr val="FF0066"/>
    <a:srgbClr val="FFFFCC"/>
    <a:srgbClr val="CC6600"/>
    <a:srgbClr val="CC99FF"/>
    <a:srgbClr val="99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743" autoAdjust="0"/>
  </p:normalViewPr>
  <p:slideViewPr>
    <p:cSldViewPr>
      <p:cViewPr varScale="1">
        <p:scale>
          <a:sx n="74" d="100"/>
          <a:sy n="74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076773915876759E-2"/>
          <c:y val="1.63075314864005E-2"/>
          <c:w val="0.96061186945614818"/>
          <c:h val="0.816939742385526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102年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0000CC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工作表2!$A$2:$A$22</c:f>
              <c:strCache>
                <c:ptCount val="21"/>
                <c:pt idx="0">
                  <c:v>宜蘭縣政府</c:v>
                </c:pt>
                <c:pt idx="1">
                  <c:v>花蓮縣政府</c:v>
                </c:pt>
                <c:pt idx="2">
                  <c:v>金門縣政府</c:v>
                </c:pt>
                <c:pt idx="3">
                  <c:v>南投縣政府</c:v>
                </c:pt>
                <c:pt idx="4">
                  <c:v>屏東縣政府</c:v>
                </c:pt>
                <c:pt idx="5">
                  <c:v>苗栗縣政府</c:v>
                </c:pt>
                <c:pt idx="6">
                  <c:v>桃園縣政府</c:v>
                </c:pt>
                <c:pt idx="7">
                  <c:v>高雄市政府</c:v>
                </c:pt>
                <c:pt idx="8">
                  <c:v>基隆市政府</c:v>
                </c:pt>
                <c:pt idx="9">
                  <c:v>雲林縣政府</c:v>
                </c:pt>
                <c:pt idx="10">
                  <c:v>新北市政府</c:v>
                </c:pt>
                <c:pt idx="11">
                  <c:v>新竹市政府</c:v>
                </c:pt>
                <c:pt idx="12">
                  <c:v>新竹縣政府</c:v>
                </c:pt>
                <c:pt idx="13">
                  <c:v>嘉義市政府</c:v>
                </c:pt>
                <c:pt idx="14">
                  <c:v>嘉義縣政府</c:v>
                </c:pt>
                <c:pt idx="15">
                  <c:v>彰化縣政府</c:v>
                </c:pt>
                <c:pt idx="16">
                  <c:v>臺中市政府</c:v>
                </c:pt>
                <c:pt idx="17">
                  <c:v>臺北市政府</c:v>
                </c:pt>
                <c:pt idx="18">
                  <c:v>臺東縣政府</c:v>
                </c:pt>
                <c:pt idx="19">
                  <c:v>臺南市政府</c:v>
                </c:pt>
                <c:pt idx="20">
                  <c:v>澎湖縣政府</c:v>
                </c:pt>
              </c:strCache>
            </c:strRef>
          </c:cat>
          <c:val>
            <c:numRef>
              <c:f>工作表2!$B$2:$B$22</c:f>
              <c:numCache>
                <c:formatCode>General</c:formatCode>
                <c:ptCount val="21"/>
                <c:pt idx="0">
                  <c:v>27</c:v>
                </c:pt>
                <c:pt idx="1">
                  <c:v>17</c:v>
                </c:pt>
                <c:pt idx="2">
                  <c:v>17</c:v>
                </c:pt>
                <c:pt idx="3">
                  <c:v>21</c:v>
                </c:pt>
                <c:pt idx="4">
                  <c:v>37</c:v>
                </c:pt>
                <c:pt idx="5">
                  <c:v>32</c:v>
                </c:pt>
                <c:pt idx="6">
                  <c:v>152</c:v>
                </c:pt>
                <c:pt idx="7">
                  <c:v>182</c:v>
                </c:pt>
                <c:pt idx="8">
                  <c:v>20</c:v>
                </c:pt>
                <c:pt idx="9">
                  <c:v>41</c:v>
                </c:pt>
                <c:pt idx="10">
                  <c:v>644</c:v>
                </c:pt>
                <c:pt idx="11">
                  <c:v>21</c:v>
                </c:pt>
                <c:pt idx="12">
                  <c:v>26</c:v>
                </c:pt>
                <c:pt idx="13">
                  <c:v>6</c:v>
                </c:pt>
                <c:pt idx="14">
                  <c:v>13</c:v>
                </c:pt>
                <c:pt idx="15">
                  <c:v>41</c:v>
                </c:pt>
                <c:pt idx="16">
                  <c:v>76</c:v>
                </c:pt>
                <c:pt idx="17">
                  <c:v>142</c:v>
                </c:pt>
                <c:pt idx="18">
                  <c:v>7</c:v>
                </c:pt>
                <c:pt idx="19">
                  <c:v>103</c:v>
                </c:pt>
                <c:pt idx="20">
                  <c:v>8</c:v>
                </c:pt>
              </c:numCache>
            </c:numRef>
          </c:val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103年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1116650121312687E-3"/>
                  <c:y val="-1.847656956003853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5633101698375E-3"/>
                  <c:y val="5.0391226371673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893320097049626E-3"/>
                  <c:y val="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16650121312687E-3"/>
                  <c:y val="1.7636929230085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912662033967552E-2"/>
                  <c:y val="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2669990072788655E-3"/>
                  <c:y val="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1116650121312687E-3"/>
                  <c:y val="2.5195613185835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1116650121312687E-3"/>
                  <c:y val="-5.0391226371673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1378664019410029E-2"/>
                  <c:y val="1.5117367911501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5339980145575228E-3"/>
                  <c:y val="4.031298109733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9563310169837761E-3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5.6893320097049106E-3"/>
                  <c:y val="-7.5586839557510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1378664019410029E-2"/>
                  <c:y val="-2.5195613185837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工作表2!$A$2:$A$22</c:f>
              <c:strCache>
                <c:ptCount val="21"/>
                <c:pt idx="0">
                  <c:v>宜蘭縣政府</c:v>
                </c:pt>
                <c:pt idx="1">
                  <c:v>花蓮縣政府</c:v>
                </c:pt>
                <c:pt idx="2">
                  <c:v>金門縣政府</c:v>
                </c:pt>
                <c:pt idx="3">
                  <c:v>南投縣政府</c:v>
                </c:pt>
                <c:pt idx="4">
                  <c:v>屏東縣政府</c:v>
                </c:pt>
                <c:pt idx="5">
                  <c:v>苗栗縣政府</c:v>
                </c:pt>
                <c:pt idx="6">
                  <c:v>桃園縣政府</c:v>
                </c:pt>
                <c:pt idx="7">
                  <c:v>高雄市政府</c:v>
                </c:pt>
                <c:pt idx="8">
                  <c:v>基隆市政府</c:v>
                </c:pt>
                <c:pt idx="9">
                  <c:v>雲林縣政府</c:v>
                </c:pt>
                <c:pt idx="10">
                  <c:v>新北市政府</c:v>
                </c:pt>
                <c:pt idx="11">
                  <c:v>新竹市政府</c:v>
                </c:pt>
                <c:pt idx="12">
                  <c:v>新竹縣政府</c:v>
                </c:pt>
                <c:pt idx="13">
                  <c:v>嘉義市政府</c:v>
                </c:pt>
                <c:pt idx="14">
                  <c:v>嘉義縣政府</c:v>
                </c:pt>
                <c:pt idx="15">
                  <c:v>彰化縣政府</c:v>
                </c:pt>
                <c:pt idx="16">
                  <c:v>臺中市政府</c:v>
                </c:pt>
                <c:pt idx="17">
                  <c:v>臺北市政府</c:v>
                </c:pt>
                <c:pt idx="18">
                  <c:v>臺東縣政府</c:v>
                </c:pt>
                <c:pt idx="19">
                  <c:v>臺南市政府</c:v>
                </c:pt>
                <c:pt idx="20">
                  <c:v>澎湖縣政府</c:v>
                </c:pt>
              </c:strCache>
            </c:strRef>
          </c:cat>
          <c:val>
            <c:numRef>
              <c:f>工作表2!$C$2:$C$22</c:f>
              <c:numCache>
                <c:formatCode>General</c:formatCode>
                <c:ptCount val="21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16</c:v>
                </c:pt>
                <c:pt idx="5">
                  <c:v>7</c:v>
                </c:pt>
                <c:pt idx="6">
                  <c:v>49</c:v>
                </c:pt>
                <c:pt idx="7">
                  <c:v>75</c:v>
                </c:pt>
                <c:pt idx="8">
                  <c:v>10</c:v>
                </c:pt>
                <c:pt idx="9">
                  <c:v>19</c:v>
                </c:pt>
                <c:pt idx="10">
                  <c:v>300</c:v>
                </c:pt>
                <c:pt idx="11">
                  <c:v>10</c:v>
                </c:pt>
                <c:pt idx="12">
                  <c:v>12</c:v>
                </c:pt>
                <c:pt idx="13">
                  <c:v>2</c:v>
                </c:pt>
                <c:pt idx="14">
                  <c:v>9</c:v>
                </c:pt>
                <c:pt idx="15">
                  <c:v>18</c:v>
                </c:pt>
                <c:pt idx="16">
                  <c:v>69</c:v>
                </c:pt>
                <c:pt idx="17">
                  <c:v>117</c:v>
                </c:pt>
                <c:pt idx="18">
                  <c:v>11</c:v>
                </c:pt>
                <c:pt idx="19">
                  <c:v>59</c:v>
                </c:pt>
                <c:pt idx="2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57024"/>
        <c:axId val="88646784"/>
        <c:axId val="0"/>
      </c:bar3DChart>
      <c:catAx>
        <c:axId val="3385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88646784"/>
        <c:crosses val="autoZero"/>
        <c:auto val="1"/>
        <c:lblAlgn val="ctr"/>
        <c:lblOffset val="100"/>
        <c:noMultiLvlLbl val="0"/>
      </c:catAx>
      <c:valAx>
        <c:axId val="8864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5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52961748211549"/>
          <c:y val="3.7477106920779886E-2"/>
          <c:w val="0.10305255937746048"/>
          <c:h val="0.10466135075900657"/>
        </c:manualLayout>
      </c:layout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0.02419</cdr:x>
      <cdr:y>0</cdr:y>
    </cdr:from>
    <cdr:to>
      <cdr:x>0.83065</cdr:x>
      <cdr:y>1</cdr:y>
    </cdr:to>
    <cdr:cxnSp macro="">
      <cdr:nvCxnSpPr>
        <cdr:cNvPr id="5" name="肘形接點 4"/>
        <cdr:cNvCxnSpPr/>
      </cdr:nvCxnSpPr>
      <cdr:spPr bwMode="auto">
        <a:xfrm xmlns:a="http://schemas.openxmlformats.org/drawingml/2006/main" rot="16200000" flipH="1">
          <a:off x="216023" y="1656184"/>
          <a:ext cx="7200802" cy="7200801"/>
        </a:xfrm>
        <a:prstGeom xmlns:a="http://schemas.openxmlformats.org/drawingml/2006/main" prst="bentConnector3">
          <a:avLst/>
        </a:prstGeom>
        <a:blipFill xmlns:a="http://schemas.openxmlformats.org/drawingml/2006/main" dpi="0" rotWithShape="1">
          <a:blip xmlns:r="http://schemas.openxmlformats.org/officeDocument/2006/relationships" r:embed="rId1"/>
          <a:srcRect/>
          <a:stretch>
            <a:fillRect/>
          </a:stretch>
        </a:blip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0.04623</cdr:x>
      <cdr:y>0.73111</cdr:y>
    </cdr:from>
    <cdr:to>
      <cdr:x>0.99893</cdr:x>
      <cdr:y>0.73111</cdr:y>
    </cdr:to>
    <cdr:cxnSp macro="">
      <cdr:nvCxnSpPr>
        <cdr:cNvPr id="6" name="直線接點 5"/>
        <cdr:cNvCxnSpPr/>
      </cdr:nvCxnSpPr>
      <cdr:spPr>
        <a:xfrm xmlns:a="http://schemas.openxmlformats.org/drawingml/2006/main">
          <a:off x="412800" y="3685183"/>
          <a:ext cx="8506667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7D1A7D-EDEE-44C1-BA8B-29B6A24BA3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07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1209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66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8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81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989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10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5766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90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916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337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78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508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17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338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293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1A7D-EDEE-44C1-BA8B-29B6A24BA32F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24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63CFF79A-A996-46A7-8EF7-F5653052EB0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152" name="Picture 80" descr="C:\Users\AJ7306\Desktop\小花02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20" y="5196115"/>
            <a:ext cx="899800" cy="10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27EFE-48D3-4176-946C-7D20380E8D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804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A047E-B3D5-4A6E-BB65-2699DDB9AC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932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2ADE749C-E7B3-4932-BEB2-A612125343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68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3824-D325-4BAB-9836-71C8967DE50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315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DFE3A-D8E6-4DB9-9D34-5CEB6ECDA2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D9E1-EEF0-4DE2-83C9-0EB4A00EA2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177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D1C2-A98A-48B0-B0C8-E22AD58328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97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33938-77EF-48E7-9B42-7DF4637525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796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43D23-8D78-4070-B238-373F6A34C0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188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78CEE-1091-4010-8FF1-330C591335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960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12300-D5EA-40EB-8C09-0238CC49DC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588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a typeface="新細明體" charset="-120"/>
              </a:defRPr>
            </a:lvl1pPr>
          </a:lstStyle>
          <a:p>
            <a:fld id="{1AF8B625-C410-431C-9792-B94538480BE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8899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1100" i="1" dirty="0" smtClean="0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t>新北市政府</a:t>
            </a:r>
            <a:endParaRPr lang="en-US" altLang="zh-TW" sz="1100" i="1" dirty="0">
              <a:solidFill>
                <a:srgbClr val="FFFFFF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i="0" dirty="0" smtClean="0">
                <a:latin typeface="+mj-lt"/>
                <a:ea typeface="新細明體" charset="-120"/>
              </a:rPr>
              <a:t>103</a:t>
            </a:r>
            <a:r>
              <a:rPr lang="zh-TW" altLang="en-US" b="1" i="0" dirty="0" smtClean="0">
                <a:latin typeface="+mj-lt"/>
                <a:ea typeface="新細明體" charset="-120"/>
              </a:rPr>
              <a:t>年</a:t>
            </a:r>
            <a:r>
              <a:rPr lang="en-US" altLang="zh-TW" b="1" i="0" dirty="0" smtClean="0">
                <a:latin typeface="+mj-lt"/>
                <a:ea typeface="新細明體" charset="-120"/>
              </a:rPr>
              <a:t>8</a:t>
            </a:r>
            <a:r>
              <a:rPr lang="zh-TW" altLang="en-US" b="1" i="0" dirty="0" smtClean="0">
                <a:latin typeface="+mj-lt"/>
                <a:ea typeface="新細明體" charset="-120"/>
              </a:rPr>
              <a:t>月</a:t>
            </a:r>
            <a:r>
              <a:rPr lang="en-US" altLang="zh-TW" b="1" i="0" dirty="0" smtClean="0">
                <a:latin typeface="+mj-lt"/>
                <a:ea typeface="新細明體" charset="-120"/>
              </a:rPr>
              <a:t>20</a:t>
            </a:r>
            <a:r>
              <a:rPr lang="zh-TW" altLang="en-US" b="1" i="0" dirty="0" smtClean="0">
                <a:latin typeface="+mj-lt"/>
                <a:ea typeface="新細明體" charset="-120"/>
              </a:rPr>
              <a:t>日</a:t>
            </a:r>
            <a:endParaRPr lang="en-US" altLang="zh-TW" b="1" i="0" dirty="0">
              <a:latin typeface="+mj-lt"/>
              <a:ea typeface="新細明體" charset="-12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全民督工</a:t>
            </a:r>
            <a:r>
              <a:rPr lang="en-US" altLang="zh-TW" sz="2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kern="1200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新北市政府經驗分享</a:t>
            </a:r>
            <a:endParaRPr lang="en-US" altLang="zh-TW" sz="4400" kern="1200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211144" cy="8683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納入本府績效考核評比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33938-77EF-48E7-9B42-7DF46375256C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3" name="Rectangle 17"/>
          <p:cNvSpPr txBox="1">
            <a:spLocks/>
          </p:cNvSpPr>
          <p:nvPr/>
        </p:nvSpPr>
        <p:spPr>
          <a:xfrm>
            <a:off x="323528" y="1340768"/>
            <a:ext cx="8424863" cy="3240088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p"/>
              <a:defRPr/>
            </a:pP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季辦理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考評</a:t>
            </a:r>
            <a:endParaRPr lang="en-US" altLang="zh-TW" sz="3200" b="1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p"/>
              <a:defRPr/>
            </a:pP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32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年度將績效考核結果於市政會議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endParaRPr lang="zh-TW" altLang="en-US" sz="32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90000"/>
              </a:lnSpc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  <a:defRPr/>
            </a:pPr>
            <a:endParaRPr lang="zh-TW" altLang="en-US" sz="3600" b="1" dirty="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4" name="AutoShape 7" descr="111"/>
          <p:cNvSpPr>
            <a:spLocks noChangeArrowheads="1"/>
          </p:cNvSpPr>
          <p:nvPr/>
        </p:nvSpPr>
        <p:spPr bwMode="auto">
          <a:xfrm>
            <a:off x="447042" y="2564904"/>
            <a:ext cx="7889875" cy="3528392"/>
          </a:xfrm>
          <a:prstGeom prst="flowChartDocumen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1058" y="2996680"/>
            <a:ext cx="7560840" cy="194448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158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33938-77EF-48E7-9B42-7DF46375256C}" type="slidenum">
              <a:rPr lang="en-US" altLang="zh-TW" smtClean="0"/>
              <a:pPr/>
              <a:t>11</a:t>
            </a:fld>
            <a:endParaRPr lang="en-US" altLang="zh-TW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73438" y="2936030"/>
            <a:ext cx="5311775" cy="1285057"/>
            <a:chOff x="720" y="1392"/>
            <a:chExt cx="4058" cy="480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9" name="Text Box 25"/>
          <p:cNvSpPr txBox="1">
            <a:spLocks noChangeArrowheads="1"/>
          </p:cNvSpPr>
          <p:nvPr/>
        </p:nvSpPr>
        <p:spPr bwMode="white">
          <a:xfrm>
            <a:off x="2438186" y="317056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TW" sz="48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48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年精進措施</a:t>
            </a:r>
            <a:endParaRPr lang="en-US" altLang="zh-TW" sz="48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8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76198" y="3043560"/>
            <a:ext cx="792163" cy="15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4"/>
          <p:cNvSpPr txBox="1">
            <a:spLocks noChangeArrowheads="1"/>
          </p:cNvSpPr>
          <p:nvPr/>
        </p:nvSpPr>
        <p:spPr bwMode="white">
          <a:xfrm>
            <a:off x="2098461" y="3178497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b="1" dirty="0">
                <a:solidFill>
                  <a:srgbClr val="FFFFFF"/>
                </a:solidFill>
                <a:ea typeface="新細明體" charset="-12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89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7756" r="34694" b="13250"/>
          <a:stretch/>
        </p:blipFill>
        <p:spPr bwMode="auto">
          <a:xfrm>
            <a:off x="4427983" y="1196752"/>
            <a:ext cx="468092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white">
          <a:xfrm>
            <a:off x="5157620" y="6165304"/>
            <a:ext cx="3221649" cy="615553"/>
          </a:xfrm>
          <a:prstGeom prst="rect">
            <a:avLst/>
          </a:prstGeom>
          <a:solidFill>
            <a:srgbClr val="FFC000"/>
          </a:solidFill>
          <a:ln>
            <a:solidFill>
              <a:srgbClr val="0000CC"/>
            </a:solidFill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 wrap="square">
            <a:spAutoFit/>
          </a:bodyPr>
          <a:lstStyle/>
          <a:p>
            <a:pPr algn="l" eaLnBrk="0" hangingPunct="0"/>
            <a:r>
              <a:rPr lang="zh-TW" altLang="en-US" sz="17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立即瞭解通報內容及改善方向</a:t>
            </a:r>
            <a:endParaRPr lang="en-US" altLang="zh-TW" sz="17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l" eaLnBrk="0" hangingPunct="0"/>
            <a:r>
              <a:rPr lang="zh-TW" altLang="en-US" sz="17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以爭取改善時效及通報人滿意度</a:t>
            </a:r>
            <a:endParaRPr lang="zh-TW" altLang="en-US" sz="17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320480" cy="54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縮短策略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267744" y="3140969"/>
            <a:ext cx="1768050" cy="5339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27892" y="5085184"/>
            <a:ext cx="4436596" cy="10081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4012" r="29565" b="2854"/>
          <a:stretch/>
        </p:blipFill>
        <p:spPr bwMode="auto">
          <a:xfrm>
            <a:off x="5364088" y="1340768"/>
            <a:ext cx="3117891" cy="2808312"/>
          </a:xfrm>
          <a:prstGeom prst="rect">
            <a:avLst/>
          </a:prstGeom>
          <a:solidFill>
            <a:srgbClr val="0000CC"/>
          </a:solidFill>
          <a:ln w="19050">
            <a:solidFill>
              <a:srgbClr val="0000CC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reeform 8"/>
          <p:cNvSpPr>
            <a:spLocks/>
          </p:cNvSpPr>
          <p:nvPr/>
        </p:nvSpPr>
        <p:spPr bwMode="gray">
          <a:xfrm rot="5400000">
            <a:off x="8069253" y="209454"/>
            <a:ext cx="504057" cy="606448"/>
          </a:xfrm>
          <a:custGeom>
            <a:avLst/>
            <a:gdLst>
              <a:gd name="T0" fmla="*/ 782 w 867"/>
              <a:gd name="T1" fmla="*/ 0 h 689"/>
              <a:gd name="T2" fmla="*/ 625 w 867"/>
              <a:gd name="T3" fmla="*/ 115 h 689"/>
              <a:gd name="T4" fmla="*/ 692 w 867"/>
              <a:gd name="T5" fmla="*/ 138 h 689"/>
              <a:gd name="T6" fmla="*/ 509 w 867"/>
              <a:gd name="T7" fmla="*/ 426 h 689"/>
              <a:gd name="T8" fmla="*/ 0 w 867"/>
              <a:gd name="T9" fmla="*/ 689 h 689"/>
              <a:gd name="T10" fmla="*/ 529 w 867"/>
              <a:gd name="T11" fmla="*/ 484 h 689"/>
              <a:gd name="T12" fmla="*/ 790 w 867"/>
              <a:gd name="T13" fmla="*/ 173 h 689"/>
              <a:gd name="T14" fmla="*/ 867 w 867"/>
              <a:gd name="T15" fmla="*/ 203 h 689"/>
              <a:gd name="T16" fmla="*/ 782 w 867"/>
              <a:gd name="T17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" h="689">
                <a:moveTo>
                  <a:pt x="782" y="0"/>
                </a:moveTo>
                <a:lnTo>
                  <a:pt x="625" y="115"/>
                </a:lnTo>
                <a:lnTo>
                  <a:pt x="692" y="138"/>
                </a:lnTo>
                <a:cubicBezTo>
                  <a:pt x="657" y="248"/>
                  <a:pt x="579" y="368"/>
                  <a:pt x="509" y="426"/>
                </a:cubicBezTo>
                <a:cubicBezTo>
                  <a:pt x="438" y="486"/>
                  <a:pt x="241" y="606"/>
                  <a:pt x="0" y="689"/>
                </a:cubicBezTo>
                <a:cubicBezTo>
                  <a:pt x="201" y="632"/>
                  <a:pt x="395" y="577"/>
                  <a:pt x="529" y="484"/>
                </a:cubicBezTo>
                <a:cubicBezTo>
                  <a:pt x="662" y="390"/>
                  <a:pt x="735" y="290"/>
                  <a:pt x="790" y="173"/>
                </a:cubicBezTo>
                <a:lnTo>
                  <a:pt x="867" y="203"/>
                </a:lnTo>
                <a:cubicBezTo>
                  <a:pt x="811" y="82"/>
                  <a:pt x="782" y="0"/>
                  <a:pt x="782" y="0"/>
                </a:cubicBezTo>
                <a:close/>
              </a:path>
            </a:pathLst>
          </a:custGeom>
          <a:gradFill rotWithShape="1">
            <a:gsLst>
              <a:gs pos="0">
                <a:srgbClr val="DBB203"/>
              </a:gs>
              <a:gs pos="100000">
                <a:srgbClr val="DBB203">
                  <a:gamma/>
                  <a:tint val="4117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547665" y="3151711"/>
            <a:ext cx="720080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1400" b="1" cap="none" spc="50" dirty="0" smtClean="0">
                <a:ln w="11430"/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400" b="1" cap="none" spc="50" dirty="0" smtClean="0">
                <a:ln w="11430"/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年精進</a:t>
            </a:r>
            <a:endParaRPr lang="zh-TW" altLang="en-US" sz="1400" b="1" cap="none" spc="50" dirty="0">
              <a:ln w="11430"/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73316" y="4153689"/>
            <a:ext cx="2398239" cy="7078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000" b="1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平均結案天數縮短為</a:t>
            </a:r>
            <a:r>
              <a:rPr lang="en-US" altLang="zh-TW" sz="2000" b="1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90%</a:t>
            </a:r>
            <a:endParaRPr lang="zh-TW" altLang="en-US" sz="2000" b="1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5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40"/>
                            </p:stCondLst>
                            <p:childTnLst>
                              <p:par>
                                <p:cTn id="23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59"/>
            <a:ext cx="5040560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問卷填報率提升機制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8" name="圖片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2919" r="29346" b="1829"/>
          <a:stretch/>
        </p:blipFill>
        <p:spPr bwMode="auto">
          <a:xfrm>
            <a:off x="5234508" y="1556792"/>
            <a:ext cx="365797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reeform 8"/>
          <p:cNvSpPr>
            <a:spLocks/>
          </p:cNvSpPr>
          <p:nvPr/>
        </p:nvSpPr>
        <p:spPr bwMode="gray">
          <a:xfrm>
            <a:off x="6627933" y="2204864"/>
            <a:ext cx="1112419" cy="1508866"/>
          </a:xfrm>
          <a:custGeom>
            <a:avLst/>
            <a:gdLst>
              <a:gd name="T0" fmla="*/ 782 w 867"/>
              <a:gd name="T1" fmla="*/ 0 h 689"/>
              <a:gd name="T2" fmla="*/ 625 w 867"/>
              <a:gd name="T3" fmla="*/ 115 h 689"/>
              <a:gd name="T4" fmla="*/ 692 w 867"/>
              <a:gd name="T5" fmla="*/ 138 h 689"/>
              <a:gd name="T6" fmla="*/ 509 w 867"/>
              <a:gd name="T7" fmla="*/ 426 h 689"/>
              <a:gd name="T8" fmla="*/ 0 w 867"/>
              <a:gd name="T9" fmla="*/ 689 h 689"/>
              <a:gd name="T10" fmla="*/ 529 w 867"/>
              <a:gd name="T11" fmla="*/ 484 h 689"/>
              <a:gd name="T12" fmla="*/ 790 w 867"/>
              <a:gd name="T13" fmla="*/ 173 h 689"/>
              <a:gd name="T14" fmla="*/ 867 w 867"/>
              <a:gd name="T15" fmla="*/ 203 h 689"/>
              <a:gd name="T16" fmla="*/ 782 w 867"/>
              <a:gd name="T17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" h="689">
                <a:moveTo>
                  <a:pt x="782" y="0"/>
                </a:moveTo>
                <a:lnTo>
                  <a:pt x="625" y="115"/>
                </a:lnTo>
                <a:lnTo>
                  <a:pt x="692" y="138"/>
                </a:lnTo>
                <a:cubicBezTo>
                  <a:pt x="657" y="248"/>
                  <a:pt x="579" y="368"/>
                  <a:pt x="509" y="426"/>
                </a:cubicBezTo>
                <a:cubicBezTo>
                  <a:pt x="438" y="486"/>
                  <a:pt x="241" y="606"/>
                  <a:pt x="0" y="689"/>
                </a:cubicBezTo>
                <a:cubicBezTo>
                  <a:pt x="201" y="632"/>
                  <a:pt x="395" y="577"/>
                  <a:pt x="529" y="484"/>
                </a:cubicBezTo>
                <a:cubicBezTo>
                  <a:pt x="662" y="390"/>
                  <a:pt x="735" y="290"/>
                  <a:pt x="790" y="173"/>
                </a:cubicBezTo>
                <a:lnTo>
                  <a:pt x="867" y="203"/>
                </a:lnTo>
                <a:cubicBezTo>
                  <a:pt x="811" y="82"/>
                  <a:pt x="782" y="0"/>
                  <a:pt x="782" y="0"/>
                </a:cubicBezTo>
                <a:close/>
              </a:path>
            </a:pathLst>
          </a:custGeom>
          <a:gradFill rotWithShape="1">
            <a:gsLst>
              <a:gs pos="0">
                <a:srgbClr val="DBB203"/>
              </a:gs>
              <a:gs pos="100000">
                <a:srgbClr val="DBB203">
                  <a:gamma/>
                  <a:tint val="4117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025153" y="4725143"/>
            <a:ext cx="40766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問卷填報率提升</a:t>
            </a:r>
            <a:r>
              <a:rPr lang="en-US" altLang="zh-TW" sz="36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  <a:endParaRPr lang="zh-TW" altLang="en-US" sz="3600" b="1" cap="none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7824" y="3284984"/>
            <a:ext cx="2246684" cy="93610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87824" y="4005064"/>
            <a:ext cx="224668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年精進</a:t>
            </a:r>
            <a:endParaRPr lang="zh-TW" altLang="en-US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5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06304"/>
            <a:ext cx="5508104" cy="57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11292" r="34352" b="23898"/>
          <a:stretch/>
        </p:blipFill>
        <p:spPr bwMode="auto">
          <a:xfrm>
            <a:off x="4432083" y="1006304"/>
            <a:ext cx="4712795" cy="353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960" y="240259"/>
            <a:ext cx="6477000" cy="8683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提昇滿意度機制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2172527" y="3573016"/>
            <a:ext cx="1884377" cy="32403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2653" r="30781" b="2095"/>
          <a:stretch/>
        </p:blipFill>
        <p:spPr bwMode="auto">
          <a:xfrm>
            <a:off x="5652120" y="3944230"/>
            <a:ext cx="3252976" cy="2797138"/>
          </a:xfrm>
          <a:prstGeom prst="rect">
            <a:avLst/>
          </a:prstGeom>
          <a:solidFill>
            <a:srgbClr val="0000CC"/>
          </a:solidFill>
          <a:ln w="38100">
            <a:solidFill>
              <a:srgbClr val="0000CC"/>
            </a:solidFill>
            <a:prstDash val="sys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reeform 8"/>
          <p:cNvSpPr>
            <a:spLocks/>
          </p:cNvSpPr>
          <p:nvPr/>
        </p:nvSpPr>
        <p:spPr bwMode="gray">
          <a:xfrm>
            <a:off x="6891460" y="4537059"/>
            <a:ext cx="1112419" cy="1364088"/>
          </a:xfrm>
          <a:custGeom>
            <a:avLst/>
            <a:gdLst>
              <a:gd name="T0" fmla="*/ 782 w 867"/>
              <a:gd name="T1" fmla="*/ 0 h 689"/>
              <a:gd name="T2" fmla="*/ 625 w 867"/>
              <a:gd name="T3" fmla="*/ 115 h 689"/>
              <a:gd name="T4" fmla="*/ 692 w 867"/>
              <a:gd name="T5" fmla="*/ 138 h 689"/>
              <a:gd name="T6" fmla="*/ 509 w 867"/>
              <a:gd name="T7" fmla="*/ 426 h 689"/>
              <a:gd name="T8" fmla="*/ 0 w 867"/>
              <a:gd name="T9" fmla="*/ 689 h 689"/>
              <a:gd name="T10" fmla="*/ 529 w 867"/>
              <a:gd name="T11" fmla="*/ 484 h 689"/>
              <a:gd name="T12" fmla="*/ 790 w 867"/>
              <a:gd name="T13" fmla="*/ 173 h 689"/>
              <a:gd name="T14" fmla="*/ 867 w 867"/>
              <a:gd name="T15" fmla="*/ 203 h 689"/>
              <a:gd name="T16" fmla="*/ 782 w 867"/>
              <a:gd name="T17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" h="689">
                <a:moveTo>
                  <a:pt x="782" y="0"/>
                </a:moveTo>
                <a:lnTo>
                  <a:pt x="625" y="115"/>
                </a:lnTo>
                <a:lnTo>
                  <a:pt x="692" y="138"/>
                </a:lnTo>
                <a:cubicBezTo>
                  <a:pt x="657" y="248"/>
                  <a:pt x="579" y="368"/>
                  <a:pt x="509" y="426"/>
                </a:cubicBezTo>
                <a:cubicBezTo>
                  <a:pt x="438" y="486"/>
                  <a:pt x="241" y="606"/>
                  <a:pt x="0" y="689"/>
                </a:cubicBezTo>
                <a:cubicBezTo>
                  <a:pt x="201" y="632"/>
                  <a:pt x="395" y="577"/>
                  <a:pt x="529" y="484"/>
                </a:cubicBezTo>
                <a:cubicBezTo>
                  <a:pt x="662" y="390"/>
                  <a:pt x="735" y="290"/>
                  <a:pt x="790" y="173"/>
                </a:cubicBezTo>
                <a:lnTo>
                  <a:pt x="867" y="203"/>
                </a:lnTo>
                <a:cubicBezTo>
                  <a:pt x="811" y="82"/>
                  <a:pt x="782" y="0"/>
                  <a:pt x="782" y="0"/>
                </a:cubicBezTo>
                <a:close/>
              </a:path>
            </a:pathLst>
          </a:custGeom>
          <a:gradFill rotWithShape="1">
            <a:gsLst>
              <a:gs pos="0">
                <a:srgbClr val="DBB203"/>
              </a:gs>
              <a:gs pos="100000">
                <a:srgbClr val="DBB203">
                  <a:gamma/>
                  <a:tint val="4117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2203676" y="1158286"/>
            <a:ext cx="1826690" cy="1748247"/>
            <a:chOff x="6589461" y="1881398"/>
            <a:chExt cx="1826690" cy="1748247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 rot="18892993">
              <a:off x="6628682" y="1842177"/>
              <a:ext cx="1748247" cy="1826690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50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0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7" name="WordArt 9"/>
            <p:cNvSpPr>
              <a:spLocks noChangeArrowheads="1" noChangeShapeType="1" noTextEdit="1"/>
            </p:cNvSpPr>
            <p:nvPr/>
          </p:nvSpPr>
          <p:spPr bwMode="gray">
            <a:xfrm rot="18992296">
              <a:off x="6648215" y="2222079"/>
              <a:ext cx="1140216" cy="5470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109127"/>
                </a:avLst>
              </a:prstTxWarp>
            </a:bodyPr>
            <a:lstStyle/>
            <a:p>
              <a:pPr algn="ctr"/>
              <a:r>
                <a:rPr lang="zh-TW" altLang="en-US" b="1" kern="1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  加強溝通   </a:t>
              </a:r>
              <a:endParaRPr lang="zh-TW" altLang="en-US" b="1" kern="1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193630" y="1155068"/>
            <a:ext cx="1819155" cy="1755488"/>
            <a:chOff x="6579415" y="1878180"/>
            <a:chExt cx="1819155" cy="1755488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ltGray">
            <a:xfrm rot="2692993">
              <a:off x="6579415" y="1878180"/>
              <a:ext cx="1819155" cy="1755488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50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0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0" name="WordArt 10"/>
            <p:cNvSpPr>
              <a:spLocks noChangeArrowheads="1" noChangeShapeType="1" noTextEdit="1"/>
            </p:cNvSpPr>
            <p:nvPr/>
          </p:nvSpPr>
          <p:spPr bwMode="black">
            <a:xfrm rot="2855621">
              <a:off x="7251115" y="2193726"/>
              <a:ext cx="1095772" cy="56927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061081"/>
                </a:avLst>
              </a:prstTxWarp>
            </a:bodyPr>
            <a:lstStyle/>
            <a:p>
              <a:pPr algn="ctr"/>
              <a:r>
                <a:rPr lang="zh-TW" altLang="en-US" b="1" kern="1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  積極改善  </a:t>
              </a:r>
              <a:endParaRPr lang="zh-TW" altLang="en-US" b="1" kern="1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207024" y="1142335"/>
            <a:ext cx="1819155" cy="1786346"/>
            <a:chOff x="6592809" y="1865447"/>
            <a:chExt cx="1819155" cy="1762973"/>
          </a:xfrm>
        </p:grpSpPr>
        <p:sp>
          <p:nvSpPr>
            <p:cNvPr id="22" name="AutoShape 8"/>
            <p:cNvSpPr>
              <a:spLocks noChangeArrowheads="1"/>
            </p:cNvSpPr>
            <p:nvPr/>
          </p:nvSpPr>
          <p:spPr bwMode="ltGray">
            <a:xfrm rot="2692993" flipH="1" flipV="1">
              <a:off x="6592809" y="1865447"/>
              <a:ext cx="1819155" cy="1755488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50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0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3" name="WordArt 11"/>
            <p:cNvSpPr>
              <a:spLocks noChangeArrowheads="1" noChangeShapeType="1" noTextEdit="1"/>
            </p:cNvSpPr>
            <p:nvPr/>
          </p:nvSpPr>
          <p:spPr bwMode="black">
            <a:xfrm rot="2855621">
              <a:off x="6625716" y="2795898"/>
              <a:ext cx="1095772" cy="56927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367497"/>
                </a:avLst>
              </a:prstTxWarp>
            </a:bodyPr>
            <a:lstStyle/>
            <a:p>
              <a:pPr algn="ctr"/>
              <a:r>
                <a:rPr lang="zh-TW" altLang="en-US" b="1" kern="1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加強內部控管</a:t>
              </a:r>
              <a:endParaRPr lang="zh-TW" altLang="en-US" b="1" kern="1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2159135" y="1068729"/>
            <a:ext cx="1836801" cy="1856215"/>
            <a:chOff x="6577740" y="1905234"/>
            <a:chExt cx="1819155" cy="1755488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invGray">
            <a:xfrm rot="18907007" flipV="1">
              <a:off x="6577740" y="1905234"/>
              <a:ext cx="1819155" cy="1755488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50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0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6" name="WordArt 12"/>
            <p:cNvSpPr>
              <a:spLocks noChangeArrowheads="1" noChangeShapeType="1" noTextEdit="1"/>
            </p:cNvSpPr>
            <p:nvPr/>
          </p:nvSpPr>
          <p:spPr bwMode="gray">
            <a:xfrm rot="18739395">
              <a:off x="7266763" y="2779523"/>
              <a:ext cx="1095772" cy="60359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440847"/>
                </a:avLst>
              </a:prstTxWarp>
            </a:bodyPr>
            <a:lstStyle/>
            <a:p>
              <a:pPr algn="ctr"/>
              <a:r>
                <a:rPr lang="zh-TW" altLang="en-US" b="1" kern="1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</a:rPr>
                <a:t>  主動回覆  </a:t>
              </a:r>
              <a:endParaRPr lang="zh-TW" altLang="en-US" b="1" kern="1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gray">
          <a:xfrm>
            <a:off x="2594242" y="1655443"/>
            <a:ext cx="1040945" cy="80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endParaRPr lang="en-US" altLang="zh-TW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</a:t>
            </a:r>
            <a:endParaRPr lang="en-US" altLang="zh-TW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24126" y="3648913"/>
            <a:ext cx="32529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滿意度提升</a:t>
            </a:r>
            <a:r>
              <a:rPr lang="en-US" altLang="zh-TW" sz="28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35.4%</a:t>
            </a:r>
            <a:endParaRPr lang="zh-TW" altLang="en-US" sz="2800" b="1" cap="none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72000" y="2996951"/>
            <a:ext cx="4405103" cy="6519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2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white">
          <a:xfrm>
            <a:off x="4572000" y="2635392"/>
            <a:ext cx="4405103" cy="353943"/>
          </a:xfrm>
          <a:prstGeom prst="rect">
            <a:avLst/>
          </a:prstGeom>
          <a:solidFill>
            <a:srgbClr val="FFC000"/>
          </a:solidFill>
          <a:ln>
            <a:solidFill>
              <a:srgbClr val="0000CC"/>
            </a:solidFill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 wrap="square">
            <a:spAutoFit/>
          </a:bodyPr>
          <a:lstStyle/>
          <a:p>
            <a:pPr algn="l" eaLnBrk="0" hangingPunct="0"/>
            <a:r>
              <a:rPr lang="zh-TW" altLang="en-US" sz="17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列管民眾不滿意案件，並發文催辦。</a:t>
            </a:r>
            <a:endParaRPr lang="zh-TW" altLang="en-US" sz="17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84194" y="3138265"/>
            <a:ext cx="188437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年精進</a:t>
            </a:r>
            <a:endParaRPr lang="zh-TW" altLang="en-US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5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8" grpId="0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116764" y="6323013"/>
            <a:ext cx="1438952" cy="290512"/>
          </a:xfrm>
        </p:spPr>
        <p:txBody>
          <a:bodyPr/>
          <a:lstStyle/>
          <a:p>
            <a:fld id="{E9133824-D325-4BAB-9836-71C8967DE508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 bwMode="gray">
          <a:xfrm>
            <a:off x="7116764" y="6323013"/>
            <a:ext cx="143895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9133824-D325-4BAB-9836-71C8967DE508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824780" y="2709189"/>
            <a:ext cx="7139708" cy="1079500"/>
          </a:xfrm>
          <a:prstGeom prst="roundRect">
            <a:avLst>
              <a:gd name="adj" fmla="val 16667"/>
            </a:avLst>
          </a:prstGeom>
          <a:solidFill>
            <a:srgbClr val="39527B">
              <a:lumMod val="40000"/>
              <a:lumOff val="60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積極面對處理 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加強橫向溝通 提昇辦理時效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24780" y="3788689"/>
            <a:ext cx="7139708" cy="1079500"/>
          </a:xfrm>
          <a:prstGeom prst="roundRect">
            <a:avLst>
              <a:gd name="adj" fmla="val 16667"/>
            </a:avLst>
          </a:prstGeom>
          <a:solidFill>
            <a:srgbClr val="78648E">
              <a:lumMod val="60000"/>
              <a:lumOff val="40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2800" b="1" kern="0" dirty="0" smtClean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加強內部</a:t>
            </a:r>
            <a:r>
              <a:rPr kumimoji="1" lang="zh-TW" altLang="en-US" sz="2800" b="1" kern="0" dirty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kumimoji="1" lang="zh-TW" altLang="en-US" sz="2800" b="1" kern="0" dirty="0" smtClean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 提高結案標準 精</a:t>
            </a:r>
            <a:r>
              <a:rPr kumimoji="1" lang="zh-TW" altLang="en-US" sz="2800" b="1" kern="0" dirty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進結案</a:t>
            </a:r>
            <a:r>
              <a:rPr kumimoji="1" lang="zh-TW" altLang="en-US" sz="2800" b="1" kern="0" dirty="0" smtClean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endParaRPr kumimoji="1" lang="zh-TW" altLang="en-US" sz="2800" b="1" kern="0" dirty="0">
              <a:solidFill>
                <a:srgbClr val="39527B">
                  <a:lumMod val="50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824780" y="4868193"/>
            <a:ext cx="7139708" cy="1081087"/>
          </a:xfrm>
          <a:prstGeom prst="roundRect">
            <a:avLst>
              <a:gd name="adj" fmla="val 16667"/>
            </a:avLst>
          </a:prstGeom>
          <a:solidFill>
            <a:srgbClr val="39527B">
              <a:lumMod val="40000"/>
              <a:lumOff val="60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kern="0" dirty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不斷回饋</a:t>
            </a:r>
            <a:r>
              <a:rPr kumimoji="1" lang="zh-TW" altLang="en-US" sz="2800" b="1" kern="0" dirty="0" smtClean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檢討 擬訂改善措施 </a:t>
            </a:r>
            <a:r>
              <a:rPr kumimoji="1" lang="zh-TW" altLang="en-US" sz="2800" b="1" kern="0" smtClean="0"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減少問題重犯</a:t>
            </a:r>
            <a:endParaRPr kumimoji="1" lang="en-US" altLang="zh-TW" sz="2800" b="1" kern="0" dirty="0">
              <a:solidFill>
                <a:srgbClr val="39527B">
                  <a:lumMod val="50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76138" y="1628101"/>
            <a:ext cx="1111725" cy="1081088"/>
          </a:xfrm>
          <a:prstGeom prst="roundRect">
            <a:avLst>
              <a:gd name="adj" fmla="val 16667"/>
            </a:avLst>
          </a:prstGeom>
          <a:solidFill>
            <a:srgbClr val="78648E">
              <a:lumMod val="75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vl="0"/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重視</a:t>
            </a:r>
            <a:endParaRPr lang="en-US" altLang="zh-TW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民意</a:t>
            </a:r>
            <a:endParaRPr lang="zh-TW" alt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76138" y="2709193"/>
            <a:ext cx="1111725" cy="1081087"/>
          </a:xfrm>
          <a:prstGeom prst="roundRect">
            <a:avLst>
              <a:gd name="adj" fmla="val 16667"/>
            </a:avLst>
          </a:prstGeom>
          <a:solidFill>
            <a:srgbClr val="39527B">
              <a:lumMod val="75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endParaRPr kumimoji="1" lang="en-US" altLang="zh-TW" sz="3000" b="1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kumimoji="1" lang="zh-TW" altLang="en-US" sz="3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576138" y="4868193"/>
            <a:ext cx="1111725" cy="1081087"/>
          </a:xfrm>
          <a:prstGeom prst="roundRect">
            <a:avLst>
              <a:gd name="adj" fmla="val 16667"/>
            </a:avLst>
          </a:prstGeom>
          <a:solidFill>
            <a:srgbClr val="39527B">
              <a:lumMod val="75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加強</a:t>
            </a:r>
            <a:endParaRPr kumimoji="1" lang="en-US" altLang="zh-TW" sz="3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kumimoji="1" lang="en-US" altLang="zh-TW" sz="3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76138" y="3788693"/>
            <a:ext cx="1111725" cy="1081087"/>
          </a:xfrm>
          <a:prstGeom prst="roundRect">
            <a:avLst>
              <a:gd name="adj" fmla="val 16667"/>
            </a:avLst>
          </a:prstGeom>
          <a:solidFill>
            <a:srgbClr val="78648E">
              <a:lumMod val="75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endParaRPr kumimoji="1" lang="en-US" altLang="zh-TW" sz="3000" b="1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內控</a:t>
            </a:r>
            <a:endParaRPr kumimoji="1" lang="zh-TW" altLang="en-US" sz="3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824780" y="1628101"/>
            <a:ext cx="7139708" cy="1079500"/>
          </a:xfrm>
          <a:prstGeom prst="roundRect">
            <a:avLst>
              <a:gd name="adj" fmla="val 16667"/>
            </a:avLst>
          </a:prstGeom>
          <a:solidFill>
            <a:srgbClr val="78648E">
              <a:lumMod val="60000"/>
              <a:lumOff val="40000"/>
            </a:srgbClr>
          </a:solidFill>
          <a:ln w="76200" cap="sq">
            <a:solidFill>
              <a:sysClr val="window" lastClr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9527B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以民眾觀感為第一考量 充分瞭解民眾需求</a:t>
            </a:r>
          </a:p>
        </p:txBody>
      </p:sp>
    </p:spTree>
    <p:extLst>
      <p:ext uri="{BB962C8B-B14F-4D97-AF65-F5344CB8AC3E}">
        <p14:creationId xmlns:p14="http://schemas.microsoft.com/office/powerpoint/2010/main" val="157699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新北市政府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87824" y="2996952"/>
            <a:ext cx="6019800" cy="1470025"/>
          </a:xfrm>
          <a:effectLst>
            <a:outerShdw blurRad="50800" dist="38100" dir="2700000" sx="112000" sy="112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zh-TW" altLang="en-US" sz="5400" kern="1200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簡報完畢 </a:t>
            </a:r>
            <a:r>
              <a:rPr lang="en-US" altLang="zh-TW" sz="5400" kern="1200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5400" kern="1200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zh-TW" altLang="en-US" sz="5400" kern="1200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敬請指教</a:t>
            </a:r>
            <a:endParaRPr lang="en-US" altLang="zh-TW" sz="5400" kern="1200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2</a:t>
            </a:fld>
            <a:endParaRPr lang="en-US" altLang="zh-TW"/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364190" y="2909672"/>
            <a:ext cx="6407631" cy="1291379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1845773" y="3112865"/>
            <a:ext cx="57820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TW" sz="48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48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上半年執行情形</a:t>
            </a:r>
            <a:endParaRPr lang="en-US" altLang="zh-TW" sz="48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168928" y="2904910"/>
            <a:ext cx="792162" cy="17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1489603" y="3143644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b="1" dirty="0">
                <a:solidFill>
                  <a:srgbClr val="FFFFFF"/>
                </a:solidFill>
                <a:ea typeface="新細明體" charset="-120"/>
                <a:cs typeface="Arial" charset="0"/>
              </a:rPr>
              <a:t>1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1219200" y="1676400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38125"/>
            <a:ext cx="6768752" cy="868363"/>
          </a:xfrm>
        </p:spPr>
        <p:txBody>
          <a:bodyPr/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102/103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月中 案件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量統計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3</a:t>
            </a:fld>
            <a:endParaRPr lang="en-US" altLang="zh-TW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19566"/>
              </p:ext>
            </p:extLst>
          </p:nvPr>
        </p:nvGraphicFramePr>
        <p:xfrm>
          <a:off x="107504" y="1196752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539552" y="3147442"/>
            <a:ext cx="2016224" cy="1368152"/>
          </a:xfrm>
          <a:prstGeom prst="wedgeRectCallout">
            <a:avLst>
              <a:gd name="adj1" fmla="val -15164"/>
              <a:gd name="adj2" fmla="val 77816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年平均案件數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77.7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北市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8.3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七角星形 10"/>
          <p:cNvSpPr/>
          <p:nvPr/>
        </p:nvSpPr>
        <p:spPr>
          <a:xfrm>
            <a:off x="4211960" y="1124744"/>
            <a:ext cx="914400" cy="914400"/>
          </a:xfrm>
          <a:prstGeom prst="star7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七角星形 11"/>
          <p:cNvSpPr/>
          <p:nvPr/>
        </p:nvSpPr>
        <p:spPr>
          <a:xfrm>
            <a:off x="4427984" y="2975062"/>
            <a:ext cx="914400" cy="914400"/>
          </a:xfrm>
          <a:prstGeom prst="star7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228184" y="5997624"/>
            <a:ext cx="269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全民監督公共工程資訊系統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39552" y="5997624"/>
            <a:ext cx="373211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年系統統計期間</a:t>
            </a:r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~8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案件限辦日期起迄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7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新北市上半年執行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4012" r="29565" b="2854"/>
          <a:stretch/>
        </p:blipFill>
        <p:spPr bwMode="auto">
          <a:xfrm>
            <a:off x="2411760" y="1484784"/>
            <a:ext cx="4032448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2832674" y="5098167"/>
            <a:ext cx="32529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平均結案天數縮短為</a:t>
            </a:r>
            <a:r>
              <a:rPr lang="en-US" altLang="zh-TW" sz="3600" b="1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90%</a:t>
            </a:r>
            <a:endParaRPr lang="zh-TW" altLang="en-US" sz="3600" b="1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92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新北市上半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年執行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1140835" y="5151914"/>
            <a:ext cx="27363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問卷填報率提升</a:t>
            </a:r>
            <a:r>
              <a:rPr lang="en-US" altLang="zh-TW" sz="36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45%</a:t>
            </a:r>
            <a:endParaRPr lang="zh-TW" altLang="en-US" sz="3600" b="1" cap="none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9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2919" r="29346" b="1829"/>
          <a:stretch/>
        </p:blipFill>
        <p:spPr bwMode="auto">
          <a:xfrm>
            <a:off x="492763" y="1416836"/>
            <a:ext cx="4104456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圖片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2653" r="30781" b="2095"/>
          <a:stretch/>
        </p:blipFill>
        <p:spPr bwMode="auto">
          <a:xfrm>
            <a:off x="4569443" y="1416836"/>
            <a:ext cx="3988215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矩形 15"/>
          <p:cNvSpPr/>
          <p:nvPr/>
        </p:nvSpPr>
        <p:spPr>
          <a:xfrm>
            <a:off x="5029266" y="5151914"/>
            <a:ext cx="32529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滿意度提升</a:t>
            </a:r>
            <a:r>
              <a:rPr lang="en-US" altLang="zh-TW" sz="3600" b="1" spc="50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35.4%</a:t>
            </a:r>
            <a:endParaRPr lang="zh-TW" altLang="en-US" sz="3600" b="1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1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6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3824-D325-4BAB-9836-71C8967DE508}" type="slidenum">
              <a:rPr lang="en-US" altLang="zh-TW" smtClean="0"/>
              <a:pPr/>
              <a:t>6</a:t>
            </a:fld>
            <a:endParaRPr lang="en-US" altLang="zh-TW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897850" y="2835282"/>
            <a:ext cx="5311775" cy="1285057"/>
            <a:chOff x="720" y="1392"/>
            <a:chExt cx="4058" cy="48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2" name="Text Box 24"/>
          <p:cNvSpPr txBox="1">
            <a:spLocks noChangeArrowheads="1"/>
          </p:cNvSpPr>
          <p:nvPr/>
        </p:nvSpPr>
        <p:spPr bwMode="white">
          <a:xfrm>
            <a:off x="2505863" y="306231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4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既有管控機制</a:t>
            </a:r>
            <a:endParaRPr lang="en-US" altLang="zh-TW" sz="4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pic>
        <p:nvPicPr>
          <p:cNvPr id="13" name="Picture 29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13700" y="2824170"/>
            <a:ext cx="792163" cy="17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3"/>
          <p:cNvSpPr txBox="1">
            <a:spLocks noChangeArrowheads="1"/>
          </p:cNvSpPr>
          <p:nvPr/>
        </p:nvSpPr>
        <p:spPr bwMode="white">
          <a:xfrm>
            <a:off x="2033922" y="3093089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b="1" dirty="0">
                <a:solidFill>
                  <a:srgbClr val="FFFFFF"/>
                </a:solidFill>
                <a:ea typeface="新細明體" charset="-12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73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31972" r="27268" b="22845"/>
          <a:stretch/>
        </p:blipFill>
        <p:spPr bwMode="auto">
          <a:xfrm>
            <a:off x="4683607" y="1665068"/>
            <a:ext cx="4460393" cy="30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19318" r="27280" b="6950"/>
          <a:stretch/>
        </p:blipFill>
        <p:spPr bwMode="auto">
          <a:xfrm>
            <a:off x="107505" y="1529869"/>
            <a:ext cx="4625912" cy="50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每週報告執行情形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49C-E7B3-4932-BEB2-A6121253434C}" type="slidenum">
              <a:rPr lang="en-US" altLang="zh-TW" smtClean="0"/>
              <a:pPr/>
              <a:t>7</a:t>
            </a:fld>
            <a:endParaRPr lang="en-US" altLang="zh-TW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00844" y="1045369"/>
            <a:ext cx="2857500" cy="466725"/>
            <a:chOff x="752" y="1413"/>
            <a:chExt cx="1321" cy="294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" name="Text Box 18"/>
          <p:cNvSpPr txBox="1">
            <a:spLocks noChangeArrowheads="1"/>
          </p:cNvSpPr>
          <p:nvPr/>
        </p:nvSpPr>
        <p:spPr bwMode="white">
          <a:xfrm>
            <a:off x="467543" y="1124744"/>
            <a:ext cx="2238375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8F8F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局務會議提報</a:t>
            </a:r>
            <a:endParaRPr lang="en-US" altLang="zh-TW" sz="2000" b="1" dirty="0">
              <a:solidFill>
                <a:srgbClr val="F8F8F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33415" y="2751336"/>
            <a:ext cx="4410584" cy="2117823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18183" y="5589240"/>
            <a:ext cx="4615234" cy="864096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733414" y="1676376"/>
            <a:ext cx="4410585" cy="1032544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0" y="5280669"/>
            <a:ext cx="652711" cy="654769"/>
            <a:chOff x="5004048" y="4991818"/>
            <a:chExt cx="1439863" cy="1463676"/>
          </a:xfrm>
        </p:grpSpPr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5004048" y="4991818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5004048" y="5015631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5094536" y="5087068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9" name="Oval 88"/>
            <p:cNvSpPr>
              <a:spLocks noChangeArrowheads="1"/>
            </p:cNvSpPr>
            <p:nvPr/>
          </p:nvSpPr>
          <p:spPr bwMode="gray">
            <a:xfrm>
              <a:off x="5080248" y="5096593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0" name="Oval 89"/>
            <p:cNvSpPr>
              <a:spLocks noChangeArrowheads="1"/>
            </p:cNvSpPr>
            <p:nvPr/>
          </p:nvSpPr>
          <p:spPr bwMode="gray">
            <a:xfrm>
              <a:off x="5156448" y="5158506"/>
              <a:ext cx="1125538" cy="112553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5180261" y="5166443"/>
              <a:ext cx="1090613" cy="1106488"/>
              <a:chOff x="4166" y="1706"/>
              <a:chExt cx="1252" cy="1252"/>
            </a:xfrm>
          </p:grpSpPr>
          <p:sp>
            <p:nvSpPr>
              <p:cNvPr id="32" name="Oval 9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3" name="Oval 9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4" name="Oval 9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5" name="Oval 9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48952" y="5389155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000" b="1" dirty="0" smtClean="0">
                <a:solidFill>
                  <a:srgbClr val="080808"/>
                </a:solidFill>
                <a:ea typeface="新細明體" charset="-120"/>
              </a:rPr>
              <a:t>1</a:t>
            </a:r>
            <a:endParaRPr lang="en-US" altLang="zh-TW" sz="2000" b="1" dirty="0">
              <a:solidFill>
                <a:srgbClr val="080808"/>
              </a:solidFill>
              <a:ea typeface="新細明體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4491356" y="1406079"/>
            <a:ext cx="652711" cy="654769"/>
            <a:chOff x="5004048" y="4991818"/>
            <a:chExt cx="1439863" cy="1463676"/>
          </a:xfrm>
        </p:grpSpPr>
        <p:sp>
          <p:nvSpPr>
            <p:cNvPr id="38" name="Oval 85"/>
            <p:cNvSpPr>
              <a:spLocks noChangeArrowheads="1"/>
            </p:cNvSpPr>
            <p:nvPr/>
          </p:nvSpPr>
          <p:spPr bwMode="gray">
            <a:xfrm>
              <a:off x="5004048" y="4991818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9" name="Oval 86"/>
            <p:cNvSpPr>
              <a:spLocks noChangeArrowheads="1"/>
            </p:cNvSpPr>
            <p:nvPr/>
          </p:nvSpPr>
          <p:spPr bwMode="gray">
            <a:xfrm>
              <a:off x="5004048" y="5015631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0" name="Oval 87"/>
            <p:cNvSpPr>
              <a:spLocks noChangeArrowheads="1"/>
            </p:cNvSpPr>
            <p:nvPr/>
          </p:nvSpPr>
          <p:spPr bwMode="gray">
            <a:xfrm>
              <a:off x="5094536" y="5087068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1" name="Oval 88"/>
            <p:cNvSpPr>
              <a:spLocks noChangeArrowheads="1"/>
            </p:cNvSpPr>
            <p:nvPr/>
          </p:nvSpPr>
          <p:spPr bwMode="gray">
            <a:xfrm>
              <a:off x="5080248" y="5096593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2" name="Oval 89"/>
            <p:cNvSpPr>
              <a:spLocks noChangeArrowheads="1"/>
            </p:cNvSpPr>
            <p:nvPr/>
          </p:nvSpPr>
          <p:spPr bwMode="gray">
            <a:xfrm>
              <a:off x="5156448" y="5158506"/>
              <a:ext cx="1125538" cy="112553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43" name="Group 90"/>
            <p:cNvGrpSpPr>
              <a:grpSpLocks/>
            </p:cNvGrpSpPr>
            <p:nvPr/>
          </p:nvGrpSpPr>
          <p:grpSpPr bwMode="auto">
            <a:xfrm>
              <a:off x="5180261" y="5166443"/>
              <a:ext cx="1090613" cy="1106488"/>
              <a:chOff x="4166" y="1706"/>
              <a:chExt cx="1252" cy="1252"/>
            </a:xfrm>
          </p:grpSpPr>
          <p:sp>
            <p:nvSpPr>
              <p:cNvPr id="44" name="Oval 9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5" name="Oval 9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6" name="Oval 9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7" name="Oval 9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4640308" y="1514565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000" b="1" dirty="0" smtClean="0">
                <a:solidFill>
                  <a:srgbClr val="080808"/>
                </a:solidFill>
                <a:ea typeface="新細明體" charset="-120"/>
              </a:rPr>
              <a:t>2</a:t>
            </a:r>
            <a:endParaRPr lang="en-US" altLang="zh-TW" sz="2000" b="1" dirty="0">
              <a:solidFill>
                <a:srgbClr val="080808"/>
              </a:solidFill>
              <a:ea typeface="新細明體" charset="-120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4499992" y="2636912"/>
            <a:ext cx="652711" cy="654769"/>
            <a:chOff x="5004048" y="4991818"/>
            <a:chExt cx="1439863" cy="1463676"/>
          </a:xfrm>
        </p:grpSpPr>
        <p:sp>
          <p:nvSpPr>
            <p:cNvPr id="50" name="Oval 85"/>
            <p:cNvSpPr>
              <a:spLocks noChangeArrowheads="1"/>
            </p:cNvSpPr>
            <p:nvPr/>
          </p:nvSpPr>
          <p:spPr bwMode="gray">
            <a:xfrm>
              <a:off x="5004048" y="4991818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1" name="Oval 86"/>
            <p:cNvSpPr>
              <a:spLocks noChangeArrowheads="1"/>
            </p:cNvSpPr>
            <p:nvPr/>
          </p:nvSpPr>
          <p:spPr bwMode="gray">
            <a:xfrm>
              <a:off x="5004048" y="5015631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2" name="Oval 87"/>
            <p:cNvSpPr>
              <a:spLocks noChangeArrowheads="1"/>
            </p:cNvSpPr>
            <p:nvPr/>
          </p:nvSpPr>
          <p:spPr bwMode="gray">
            <a:xfrm>
              <a:off x="5094536" y="5087068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3" name="Oval 88"/>
            <p:cNvSpPr>
              <a:spLocks noChangeArrowheads="1"/>
            </p:cNvSpPr>
            <p:nvPr/>
          </p:nvSpPr>
          <p:spPr bwMode="gray">
            <a:xfrm>
              <a:off x="5080248" y="5096593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4" name="Oval 89"/>
            <p:cNvSpPr>
              <a:spLocks noChangeArrowheads="1"/>
            </p:cNvSpPr>
            <p:nvPr/>
          </p:nvSpPr>
          <p:spPr bwMode="gray">
            <a:xfrm>
              <a:off x="5156448" y="5158506"/>
              <a:ext cx="1125538" cy="112553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55" name="Group 90"/>
            <p:cNvGrpSpPr>
              <a:grpSpLocks/>
            </p:cNvGrpSpPr>
            <p:nvPr/>
          </p:nvGrpSpPr>
          <p:grpSpPr bwMode="auto">
            <a:xfrm>
              <a:off x="5180261" y="5166443"/>
              <a:ext cx="1090613" cy="1106488"/>
              <a:chOff x="4166" y="1706"/>
              <a:chExt cx="1252" cy="1252"/>
            </a:xfrm>
          </p:grpSpPr>
          <p:sp>
            <p:nvSpPr>
              <p:cNvPr id="56" name="Oval 9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7" name="Oval 9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8" name="Oval 9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9" name="Oval 9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4644305" y="2745398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000" b="1" dirty="0" smtClean="0">
                <a:solidFill>
                  <a:srgbClr val="080808"/>
                </a:solidFill>
                <a:ea typeface="新細明體" charset="-120"/>
              </a:rPr>
              <a:t>3</a:t>
            </a:r>
            <a:endParaRPr lang="en-US" altLang="zh-TW" sz="2000" b="1" dirty="0">
              <a:solidFill>
                <a:srgbClr val="080808"/>
              </a:solidFill>
              <a:ea typeface="新細明體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733416" y="5034856"/>
            <a:ext cx="4312209" cy="1346472"/>
          </a:xfrm>
          <a:prstGeom prst="rect">
            <a:avLst/>
          </a:prstGeom>
          <a:solidFill>
            <a:srgbClr val="D0BDF2">
              <a:alpha val="14118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局務會議提報</a:t>
            </a:r>
            <a:r>
              <a:rPr lang="en-US" altLang="zh-TW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algn="l"/>
            <a:r>
              <a:rPr lang="en-US" altLang="zh-TW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結案天數</a:t>
            </a:r>
            <a:endParaRPr lang="en-US" altLang="zh-TW" b="1" dirty="0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</a:t>
            </a:r>
            <a:endParaRPr lang="en-US" altLang="zh-TW" b="1" dirty="0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未結案件數</a:t>
            </a:r>
            <a:endParaRPr lang="zh-TW" altLang="en-US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07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4924424" y="1323956"/>
            <a:ext cx="4003951" cy="5201388"/>
            <a:chOff x="1060950" y="744278"/>
            <a:chExt cx="5258054" cy="655526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3" t="10853" r="35671" b="13250"/>
            <a:stretch/>
          </p:blipFill>
          <p:spPr bwMode="auto">
            <a:xfrm>
              <a:off x="1060950" y="744278"/>
              <a:ext cx="5258054" cy="520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8" t="52100" r="35670" b="28211"/>
            <a:stretch/>
          </p:blipFill>
          <p:spPr bwMode="auto">
            <a:xfrm>
              <a:off x="1177424" y="5949280"/>
              <a:ext cx="5141578" cy="135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100940" y="1277144"/>
            <a:ext cx="4903107" cy="5400838"/>
            <a:chOff x="-1" y="-99392"/>
            <a:chExt cx="4903107" cy="745226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9" t="7441" r="37646" b="18915"/>
            <a:stretch/>
          </p:blipFill>
          <p:spPr bwMode="auto">
            <a:xfrm>
              <a:off x="0" y="-99392"/>
              <a:ext cx="4712988" cy="505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8" t="45935" r="35869" b="18760"/>
            <a:stretch/>
          </p:blipFill>
          <p:spPr bwMode="auto">
            <a:xfrm>
              <a:off x="-1" y="4931677"/>
              <a:ext cx="4903107" cy="242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雙週檢討未結案件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49C-E7B3-4932-BEB2-A6121253434C}" type="slidenum">
              <a:rPr lang="en-US" altLang="zh-TW" smtClean="0"/>
              <a:pPr/>
              <a:t>8</a:t>
            </a:fld>
            <a:endParaRPr lang="en-US" altLang="zh-TW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00844" y="1045369"/>
            <a:ext cx="2857500" cy="466725"/>
            <a:chOff x="752" y="1413"/>
            <a:chExt cx="1321" cy="294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" name="Text Box 18"/>
          <p:cNvSpPr txBox="1">
            <a:spLocks noChangeArrowheads="1"/>
          </p:cNvSpPr>
          <p:nvPr/>
        </p:nvSpPr>
        <p:spPr bwMode="white">
          <a:xfrm>
            <a:off x="510406" y="1078676"/>
            <a:ext cx="2238375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8F8F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未結案件檢討會議</a:t>
            </a:r>
            <a:endParaRPr lang="en-US" altLang="zh-TW" sz="2000" b="1" dirty="0">
              <a:solidFill>
                <a:srgbClr val="F8F8F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179512" y="3573016"/>
            <a:ext cx="2088232" cy="303936"/>
          </a:xfrm>
          <a:prstGeom prst="ellipse">
            <a:avLst/>
          </a:prstGeom>
          <a:noFill/>
          <a:ln w="127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267744" y="2204864"/>
            <a:ext cx="2154114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</a:t>
            </a:r>
            <a:r>
              <a:rPr lang="en-US" altLang="zh-TW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採購處處長</a:t>
            </a:r>
            <a:endParaRPr lang="zh-TW" altLang="en-US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924424" y="6056170"/>
            <a:ext cx="3536008" cy="541182"/>
          </a:xfrm>
          <a:prstGeom prst="ellipse">
            <a:avLst/>
          </a:prstGeom>
          <a:noFill/>
          <a:ln w="127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016464" y="3861048"/>
            <a:ext cx="2020032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副本抄送長官知悉</a:t>
            </a:r>
            <a:endParaRPr lang="zh-TW" altLang="en-US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ltGray">
          <a:xfrm flipV="1">
            <a:off x="2061791" y="2574196"/>
            <a:ext cx="395643" cy="1150788"/>
          </a:xfrm>
          <a:prstGeom prst="line">
            <a:avLst/>
          </a:prstGeom>
          <a:noFill/>
          <a:ln w="57150" cap="rnd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ltGray">
          <a:xfrm flipV="1">
            <a:off x="8003752" y="4230380"/>
            <a:ext cx="22728" cy="1928241"/>
          </a:xfrm>
          <a:prstGeom prst="line">
            <a:avLst/>
          </a:prstGeom>
          <a:noFill/>
          <a:ln w="57150" cap="rnd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3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766907" y="1049653"/>
            <a:ext cx="4288501" cy="5691715"/>
            <a:chOff x="1584251" y="-990669"/>
            <a:chExt cx="5144897" cy="773203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2" t="11163" r="34779" b="13333"/>
            <a:stretch/>
          </p:blipFill>
          <p:spPr bwMode="auto">
            <a:xfrm>
              <a:off x="1584251" y="-990669"/>
              <a:ext cx="5144897" cy="5178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9" t="34733" r="34933" b="28029"/>
            <a:stretch/>
          </p:blipFill>
          <p:spPr bwMode="auto">
            <a:xfrm>
              <a:off x="1584251" y="4187563"/>
              <a:ext cx="5144897" cy="255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85447" y="1049653"/>
            <a:ext cx="4702577" cy="5691715"/>
            <a:chOff x="1037821" y="144513"/>
            <a:chExt cx="5235389" cy="76209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0" t="11008" r="35640" b="12791"/>
            <a:stretch/>
          </p:blipFill>
          <p:spPr bwMode="auto">
            <a:xfrm>
              <a:off x="1037821" y="144513"/>
              <a:ext cx="5235389" cy="5225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7" t="41042" r="35370" b="23645"/>
            <a:stretch/>
          </p:blipFill>
          <p:spPr bwMode="auto">
            <a:xfrm>
              <a:off x="1120681" y="5343630"/>
              <a:ext cx="5152527" cy="242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每季統計缺失回饋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49C-E7B3-4932-BEB2-A6121253434C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224653" y="5717700"/>
            <a:ext cx="4563369" cy="1023668"/>
          </a:xfrm>
          <a:prstGeom prst="rect">
            <a:avLst/>
          </a:prstGeom>
          <a:noFill/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60032" y="1088026"/>
            <a:ext cx="4154844" cy="2340974"/>
          </a:xfrm>
          <a:prstGeom prst="rect">
            <a:avLst/>
          </a:prstGeom>
          <a:noFill/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60031" y="3428999"/>
            <a:ext cx="4137473" cy="162146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27584" y="1952118"/>
            <a:ext cx="1781925" cy="505483"/>
          </a:xfrm>
          <a:prstGeom prst="rect">
            <a:avLst/>
          </a:prstGeom>
          <a:solidFill>
            <a:srgbClr val="7EDD71"/>
          </a:solidFill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每季常見</a:t>
            </a:r>
            <a:r>
              <a:rPr lang="zh-TW" altLang="en-US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缺失</a:t>
            </a:r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ltGray">
          <a:xfrm flipV="1">
            <a:off x="1547664" y="2457601"/>
            <a:ext cx="0" cy="3238779"/>
          </a:xfrm>
          <a:prstGeom prst="line">
            <a:avLst/>
          </a:prstGeom>
          <a:noFill/>
          <a:ln w="57150" cap="rnd">
            <a:solidFill>
              <a:srgbClr val="0033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2" name="Line 50"/>
          <p:cNvSpPr>
            <a:spLocks noChangeShapeType="1"/>
          </p:cNvSpPr>
          <p:nvPr/>
        </p:nvSpPr>
        <p:spPr bwMode="ltGray">
          <a:xfrm flipH="1" flipV="1">
            <a:off x="2609509" y="2204859"/>
            <a:ext cx="2192999" cy="158"/>
          </a:xfrm>
          <a:prstGeom prst="line">
            <a:avLst/>
          </a:prstGeom>
          <a:noFill/>
          <a:ln w="57150" cap="rnd">
            <a:solidFill>
              <a:srgbClr val="0033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861407" y="3948584"/>
            <a:ext cx="1689201" cy="47760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檢討結案天數</a:t>
            </a:r>
            <a:endParaRPr lang="zh-TW" altLang="en-US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716016" y="5689474"/>
            <a:ext cx="4409964" cy="1004014"/>
            <a:chOff x="1241425" y="4535484"/>
            <a:chExt cx="4052881" cy="200472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1241425" y="4535484"/>
              <a:ext cx="4015970" cy="200472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79216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99190" dir="2388334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zh-TW">
                <a:cs typeface="Arial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gray">
            <a:xfrm>
              <a:off x="1909526" y="4745036"/>
              <a:ext cx="3193997" cy="16615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white">
            <a:xfrm>
              <a:off x="1886815" y="4770922"/>
              <a:ext cx="3407491" cy="162803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zh-TW" altLang="en-US" sz="17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要求各機關配合全民督工運作機制，</a:t>
              </a:r>
              <a:endParaRPr lang="en-US" altLang="zh-TW" sz="17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  <a:p>
              <a:pPr algn="l" eaLnBrk="0" hangingPunct="0"/>
              <a:r>
                <a:rPr lang="zh-TW" altLang="en-US" sz="17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並於後續工程中避免類似情形再次發生！</a:t>
              </a:r>
              <a:endParaRPr lang="zh-TW" altLang="en-US" sz="17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264674" y="4936429"/>
              <a:ext cx="668101" cy="119960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zh-TW" altLang="en-US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回饋</a:t>
              </a:r>
              <a:endPara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  <a:p>
              <a:pPr algn="l" eaLnBrk="0" hangingPunct="0"/>
              <a:r>
                <a:rPr lang="zh-TW" altLang="en-US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rPr>
                <a:t>機制</a:t>
              </a:r>
              <a:endPara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endParaRPr>
            </a:p>
          </p:txBody>
        </p:sp>
      </p:grpSp>
      <p:sp>
        <p:nvSpPr>
          <p:cNvPr id="25" name="Line 50"/>
          <p:cNvSpPr>
            <a:spLocks noChangeShapeType="1"/>
          </p:cNvSpPr>
          <p:nvPr/>
        </p:nvSpPr>
        <p:spPr bwMode="ltGray">
          <a:xfrm flipH="1" flipV="1">
            <a:off x="4550607" y="4221088"/>
            <a:ext cx="309423" cy="0"/>
          </a:xfrm>
          <a:prstGeom prst="line">
            <a:avLst/>
          </a:prstGeom>
          <a:noFill/>
          <a:ln w="57150" cap="rnd">
            <a:solidFill>
              <a:srgbClr val="0033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0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4908</TotalTime>
  <Words>400</Words>
  <Application>Microsoft Office PowerPoint</Application>
  <PresentationFormat>如螢幕大小 (4:3)</PresentationFormat>
  <Paragraphs>120</Paragraphs>
  <Slides>16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574TGp_natural_light</vt:lpstr>
      <vt:lpstr>全民督工 新北市政府經驗分享</vt:lpstr>
      <vt:lpstr>PowerPoint 簡報</vt:lpstr>
      <vt:lpstr>102/103年8月中 案件量統計</vt:lpstr>
      <vt:lpstr>新北市上半年執行成效-1</vt:lpstr>
      <vt:lpstr>新北市上半年執行成效-2</vt:lpstr>
      <vt:lpstr>PowerPoint 簡報</vt:lpstr>
      <vt:lpstr>每週報告執行情形</vt:lpstr>
      <vt:lpstr>雙週檢討未結案件</vt:lpstr>
      <vt:lpstr>每季統計缺失回饋</vt:lpstr>
      <vt:lpstr>納入本府績效考核評比</vt:lpstr>
      <vt:lpstr>PowerPoint 簡報</vt:lpstr>
      <vt:lpstr>結案天數縮短策略</vt:lpstr>
      <vt:lpstr>問卷填報率提升機制</vt:lpstr>
      <vt:lpstr>提昇滿意度機制</vt:lpstr>
      <vt:lpstr>結語</vt:lpstr>
      <vt:lpstr>簡報完畢         敬請指教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吳雋瑋</dc:creator>
  <cp:lastModifiedBy>吳雋瑋</cp:lastModifiedBy>
  <cp:revision>94</cp:revision>
  <cp:lastPrinted>2014-08-20T05:11:27Z</cp:lastPrinted>
  <dcterms:created xsi:type="dcterms:W3CDTF">2014-08-06T06:57:57Z</dcterms:created>
  <dcterms:modified xsi:type="dcterms:W3CDTF">2014-08-20T05:24:38Z</dcterms:modified>
</cp:coreProperties>
</file>