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9" r:id="rId4"/>
    <p:sldId id="270" r:id="rId5"/>
    <p:sldId id="256" r:id="rId6"/>
    <p:sldId id="257" r:id="rId7"/>
    <p:sldId id="258" r:id="rId8"/>
    <p:sldId id="259" r:id="rId9"/>
    <p:sldId id="260" r:id="rId10"/>
    <p:sldId id="261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876428"/>
          </a:xfrm>
        </p:spPr>
        <p:txBody>
          <a:bodyPr anchor="b"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1753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86644" y="274640"/>
            <a:ext cx="1400156" cy="5851525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829444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54150"/>
            <a:ext cx="7772400" cy="186085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2356428"/>
            <a:ext cx="7772400" cy="15012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6258" y="381000"/>
            <a:ext cx="2667000" cy="183355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2800" y="380999"/>
            <a:ext cx="541020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26258" y="2214554"/>
            <a:ext cx="2667000" cy="3912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580474" y="553734"/>
            <a:ext cx="7349244" cy="4741531"/>
            <a:chOff x="428596" y="553734"/>
            <a:chExt cx="7349244" cy="4741531"/>
          </a:xfrm>
        </p:grpSpPr>
        <p:sp>
          <p:nvSpPr>
            <p:cNvPr id="16" name="矩形 15"/>
            <p:cNvSpPr/>
            <p:nvPr/>
          </p:nvSpPr>
          <p:spPr>
            <a:xfrm rot="21480000">
              <a:off x="428596" y="580356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1540000">
              <a:off x="437473" y="571479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437481" y="553734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651912" y="612776"/>
            <a:ext cx="7215238" cy="4602175"/>
          </a:xfrm>
          <a:solidFill>
            <a:schemeClr val="bg2">
              <a:tint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 useBgFill="1"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95295"/>
            <a:ext cx="1357290" cy="5691227"/>
          </a:xfrm>
          <a:noFill/>
        </p:spPr>
        <p:txBody>
          <a:bodyPr vert="eaVert" anchor="ctr">
            <a:noAutofit/>
          </a:bodyPr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14480" y="5481658"/>
            <a:ext cx="7215238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8" y="6483997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13B8-09C0-4E1C-8C9E-8AEE417E5DD9}" type="datetimeFigureOut">
              <a:rPr lang="zh-TW" altLang="en-US" smtClean="0"/>
              <a:t>2013/9/24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483997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2644" y="6483997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63FE-EC54-4C4E-A863-BED54EDFC7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000" b="1" kern="1200" cap="all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90000"/>
        <a:buFont typeface="Cambria"/>
        <a:buChar char="+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Ï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90000"/>
        <a:buFont typeface="Calibri"/>
        <a:buChar char="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=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cc.com.tw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7388" y="177116"/>
            <a:ext cx="906049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北市推</a:t>
            </a:r>
            <a:r>
              <a:rPr kumimoji="1" lang="zh-TW" altLang="zh-TW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綠屋頂 </a:t>
            </a:r>
            <a:r>
              <a:rPr kumimoji="1" lang="zh-TW" altLang="zh-TW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市有建築明年起擴大</a:t>
            </a:r>
            <a:r>
              <a:rPr kumimoji="1" lang="zh-TW" altLang="zh-TW" sz="36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戴綠帽</a:t>
            </a:r>
            <a:r>
              <a:rPr kumimoji="1" lang="zh-TW" altLang="zh-TW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子</a:t>
            </a:r>
            <a:endParaRPr kumimoji="1" lang="zh-TW" altLang="zh-TW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AutoShape 3" descr="中廣新聞網">
            <a:hlinkClick r:id="rId2" tgtFrame="_blank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34" y="1196752"/>
            <a:ext cx="9225602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中廣新聞網</a:t>
            </a:r>
            <a:r>
              <a:rPr kumimoji="1" lang="zh-TW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 </a:t>
            </a:r>
            <a:r>
              <a:rPr kumimoji="1" lang="en-US" altLang="zh-TW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– 2013</a:t>
            </a:r>
            <a:r>
              <a:rPr kumimoji="1" lang="zh-TW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年</a:t>
            </a:r>
            <a:r>
              <a:rPr kumimoji="1" lang="en-US" altLang="zh-TW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8</a:t>
            </a:r>
            <a:r>
              <a:rPr kumimoji="1" lang="zh-TW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月</a:t>
            </a:r>
            <a:r>
              <a:rPr kumimoji="1" lang="en-US" altLang="zh-TW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7</a:t>
            </a:r>
            <a:r>
              <a:rPr kumimoji="1" lang="zh-TW" alt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日 下午</a:t>
            </a:r>
            <a:r>
              <a:rPr kumimoji="1" lang="en-US" altLang="zh-TW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4:39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相關內容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北市推綠屋頂 市有建築明年起擴大戴綠帽子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為了改善都市的熱島效應，臺北市積極推動綠屋頂政策，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從明年開始，台北市政府所屬的市有建築物，只要工程造價五千萬元以上，都要設置綠屋頂，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北市府也著手修法，逐步要將「綠屋頂」計畫納入法令，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未來申請容獎的建物，可能都需要進行屋頂二分之一面積的綠美化。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林麗玉報導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)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台北市都發局建管處副總工程司邱英哲說，綠屋頂是台北市落實永續發展的重要策略，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北市府已經在北投圖書館、花博公園新生展館，引入綠屋頂設計，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並在錫 㚼環境綠化基金會協助下，完成信義區行政中心、劍潭里活動中心及信義國中等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薄層綠屋頂試驗實作，而根據信義區行政中心實測結果，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屋頂中央區綠化後，頂樓室內</a:t>
            </a:r>
            <a:r>
              <a:rPr kumimoji="1" lang="zh-TW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溫度降低約</a:t>
            </a:r>
            <a:r>
              <a:rPr kumimoji="1" lang="en-US" altLang="zh-TW" sz="2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3-5℃</a:t>
            </a:r>
            <a:r>
              <a:rPr kumimoji="1" lang="zh-TW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，也具有顯著的</a:t>
            </a:r>
            <a:r>
              <a:rPr kumimoji="1" lang="zh-TW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隔熱效果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。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臺北市政府為了擴大隔熱節能的效應，並以花園城市為願景，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從明年開始，市有的新建建築物，都要求朝屋頂 綠化的方向來設計，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從民國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103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年起，只要工程造價五千萬元以上的市有新建物，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都要設置綠屋頂，屋頂平臺應綠化一半以上的面積，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同時要求設置雨水回收系統與澆灌系統；明年也將擇定二所學校的屋頂完成綠化，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甚至未來，北市府也希望逐步要將「綠屋頂」計畫，納入法令，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希望今年底可以通過母法「台北市建築管理自治條例」修法，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擬定「台北市建築物綠化行政規則」，未來申請容獎的建物，都需要進行屋頂二分之一面積的綠化。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43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>
                <a:solidFill>
                  <a:srgbClr val="00B050"/>
                </a:solidFill>
              </a:rPr>
              <a:t>小綠牆</a:t>
            </a:r>
            <a:endParaRPr lang="zh-TW" altLang="en-US" sz="6000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844"/>
            <a:ext cx="9144000" cy="5494548"/>
          </a:xfrm>
        </p:spPr>
      </p:pic>
    </p:spTree>
    <p:extLst>
      <p:ext uri="{BB962C8B-B14F-4D97-AF65-F5344CB8AC3E}">
        <p14:creationId xmlns:p14="http://schemas.microsoft.com/office/powerpoint/2010/main" val="279165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C00000"/>
                </a:solidFill>
              </a:rPr>
              <a:t>還記得</a:t>
            </a:r>
            <a:r>
              <a:rPr lang="en-US" altLang="zh-TW" sz="4800" dirty="0" smtClean="0">
                <a:solidFill>
                  <a:srgbClr val="C00000"/>
                </a:solidFill>
              </a:rPr>
              <a:t>A</a:t>
            </a:r>
            <a:r>
              <a:rPr lang="zh-TW" altLang="en-US" sz="4800" dirty="0" smtClean="0">
                <a:solidFill>
                  <a:srgbClr val="C00000"/>
                </a:solidFill>
              </a:rPr>
              <a:t>棟</a:t>
            </a:r>
            <a:r>
              <a:rPr lang="en-US" altLang="zh-TW" sz="4800" dirty="0" smtClean="0">
                <a:solidFill>
                  <a:srgbClr val="C00000"/>
                </a:solidFill>
              </a:rPr>
              <a:t>1</a:t>
            </a:r>
            <a:r>
              <a:rPr lang="zh-TW" altLang="en-US" sz="4800" dirty="0" smtClean="0">
                <a:solidFill>
                  <a:srgbClr val="C00000"/>
                </a:solidFill>
              </a:rPr>
              <a:t>樓大廳的</a:t>
            </a:r>
            <a:r>
              <a:rPr lang="en-US" altLang="zh-TW" sz="4800" dirty="0" smtClean="0">
                <a:solidFill>
                  <a:srgbClr val="C00000"/>
                </a:solidFill>
              </a:rPr>
              <a:t>”</a:t>
            </a:r>
            <a:r>
              <a:rPr lang="zh-TW" altLang="en-US" sz="4800" dirty="0" smtClean="0">
                <a:solidFill>
                  <a:srgbClr val="00B050"/>
                </a:solidFill>
              </a:rPr>
              <a:t>布花園</a:t>
            </a:r>
            <a:r>
              <a:rPr lang="en-US" altLang="zh-TW" sz="4800" dirty="0" smtClean="0">
                <a:solidFill>
                  <a:srgbClr val="C00000"/>
                </a:solidFill>
              </a:rPr>
              <a:t>”</a:t>
            </a:r>
            <a:r>
              <a:rPr lang="zh-TW" altLang="en-US" sz="4800" dirty="0" smtClean="0">
                <a:solidFill>
                  <a:srgbClr val="C00000"/>
                </a:solidFill>
              </a:rPr>
              <a:t>嗎</a:t>
            </a:r>
            <a:endParaRPr lang="zh-TW" altLang="en-US" sz="4800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8511" y="1086501"/>
            <a:ext cx="6858000" cy="46849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2" y="937455"/>
            <a:ext cx="3711420" cy="49685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手繪多邊形 1"/>
          <p:cNvSpPr/>
          <p:nvPr/>
        </p:nvSpPr>
        <p:spPr>
          <a:xfrm>
            <a:off x="3570288" y="4002088"/>
            <a:ext cx="1546225" cy="722312"/>
          </a:xfrm>
          <a:custGeom>
            <a:avLst/>
            <a:gdLst>
              <a:gd name="connsiteX0" fmla="*/ 0 w 1676400"/>
              <a:gd name="connsiteY0" fmla="*/ 341071 h 722071"/>
              <a:gd name="connsiteX1" fmla="*/ 1314450 w 1676400"/>
              <a:gd name="connsiteY1" fmla="*/ 226771 h 722071"/>
              <a:gd name="connsiteX2" fmla="*/ 1238250 w 1676400"/>
              <a:gd name="connsiteY2" fmla="*/ 17221 h 722071"/>
              <a:gd name="connsiteX3" fmla="*/ 1676400 w 1676400"/>
              <a:gd name="connsiteY3" fmla="*/ 722071 h 72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722071">
                <a:moveTo>
                  <a:pt x="0" y="341071"/>
                </a:moveTo>
                <a:cubicBezTo>
                  <a:pt x="554037" y="310908"/>
                  <a:pt x="1108075" y="280746"/>
                  <a:pt x="1314450" y="226771"/>
                </a:cubicBezTo>
                <a:cubicBezTo>
                  <a:pt x="1520825" y="172796"/>
                  <a:pt x="1177925" y="-65329"/>
                  <a:pt x="1238250" y="17221"/>
                </a:cubicBezTo>
                <a:cubicBezTo>
                  <a:pt x="1298575" y="99771"/>
                  <a:pt x="1600200" y="582371"/>
                  <a:pt x="1676400" y="722071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701" name="文字方塊 7"/>
          <p:cNvSpPr txBox="1">
            <a:spLocks noChangeArrowheads="1"/>
          </p:cNvSpPr>
          <p:nvPr/>
        </p:nvSpPr>
        <p:spPr bwMode="auto">
          <a:xfrm>
            <a:off x="184150" y="-100013"/>
            <a:ext cx="3416300" cy="66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今周刊建築節能報導</a:t>
            </a:r>
            <a:endParaRPr lang="zh-TW" altLang="en-US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702" name="文字方塊 2"/>
          <p:cNvSpPr txBox="1">
            <a:spLocks noChangeArrowheads="1"/>
          </p:cNvSpPr>
          <p:nvPr/>
        </p:nvSpPr>
        <p:spPr bwMode="auto">
          <a:xfrm>
            <a:off x="252413" y="6092825"/>
            <a:ext cx="462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dirty="0">
                <a:latin typeface="Arial" pitchFamily="34" charset="0"/>
              </a:rPr>
              <a:t>源自今週刊第</a:t>
            </a:r>
            <a:r>
              <a:rPr lang="en-US" altLang="zh-TW" dirty="0">
                <a:latin typeface="Arial" pitchFamily="34" charset="0"/>
              </a:rPr>
              <a:t>853</a:t>
            </a:r>
            <a:r>
              <a:rPr lang="zh-TW" altLang="en-US" dirty="0">
                <a:latin typeface="Arial" pitchFamily="34" charset="0"/>
              </a:rPr>
              <a:t>期</a:t>
            </a:r>
            <a:r>
              <a:rPr lang="en-US" altLang="zh-TW" dirty="0">
                <a:latin typeface="Arial" pitchFamily="34" charset="0"/>
              </a:rPr>
              <a:t>2013.04.29~2013.05.05</a:t>
            </a:r>
            <a:endParaRPr lang="zh-TW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0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70" y="300344"/>
            <a:ext cx="4781194" cy="327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6" y="3578382"/>
            <a:ext cx="2783771" cy="287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2643206" cy="321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-8000" contras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970" y="3485643"/>
            <a:ext cx="211672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lum bright="-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64" y="3455838"/>
            <a:ext cx="274320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1262747" y="116632"/>
            <a:ext cx="4128053" cy="1015663"/>
          </a:xfrm>
          <a:prstGeom prst="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0"/>
          </a:effectLst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i="1" spc="150" dirty="0">
                <a:ln w="1143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itchFamily="49" charset="-120"/>
                <a:ea typeface="華康中圓體" pitchFamily="49" charset="-120"/>
              </a:rPr>
              <a:t>布花園概念</a:t>
            </a:r>
            <a:endParaRPr kumimoji="0" lang="zh-TW" altLang="en-US" sz="6000" b="1" i="1" spc="150" baseline="-25000" dirty="0">
              <a:ln w="1143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3568" y="630932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感謝本部技術處及紡織產業綜合研究所協力幫忙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529"/>
            <a:ext cx="9144000" cy="5468471"/>
          </a:xfrm>
          <a:prstGeom prst="rect">
            <a:avLst/>
          </a:prstGeom>
        </p:spPr>
      </p:pic>
      <p:sp>
        <p:nvSpPr>
          <p:cNvPr id="5" name="標題 3"/>
          <p:cNvSpPr txBox="1">
            <a:spLocks/>
          </p:cNvSpPr>
          <p:nvPr/>
        </p:nvSpPr>
        <p:spPr>
          <a:xfrm>
            <a:off x="459565" y="116632"/>
            <a:ext cx="8229600" cy="1143000"/>
          </a:xfrm>
          <a:prstGeom prst="rect">
            <a:avLst/>
          </a:prstGeom>
        </p:spPr>
        <p:txBody>
          <a:bodyPr vert="horz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 cap="all" spc="5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altLang="zh-TW" sz="5400" dirty="0" smtClean="0">
                <a:solidFill>
                  <a:srgbClr val="C00000"/>
                </a:solidFill>
              </a:rPr>
              <a:t>A</a:t>
            </a:r>
            <a:r>
              <a:rPr lang="zh-TW" altLang="en-US" sz="5400" dirty="0" smtClean="0">
                <a:solidFill>
                  <a:srgbClr val="C00000"/>
                </a:solidFill>
              </a:rPr>
              <a:t>棟頂樓</a:t>
            </a:r>
            <a:r>
              <a:rPr lang="zh-TW" altLang="en-US" sz="5400" dirty="0" smtClean="0">
                <a:solidFill>
                  <a:srgbClr val="00B050"/>
                </a:solidFill>
              </a:rPr>
              <a:t>綠屋頂</a:t>
            </a:r>
            <a:r>
              <a:rPr lang="en-US" altLang="zh-TW" sz="5400" dirty="0" smtClean="0">
                <a:solidFill>
                  <a:srgbClr val="C00000"/>
                </a:solidFill>
              </a:rPr>
              <a:t>--</a:t>
            </a:r>
            <a:r>
              <a:rPr lang="zh-TW" altLang="en-US" sz="5400" dirty="0" smtClean="0">
                <a:solidFill>
                  <a:srgbClr val="C00000"/>
                </a:solidFill>
              </a:rPr>
              <a:t>施工</a:t>
            </a:r>
            <a:r>
              <a:rPr lang="zh-TW" altLang="en-US" sz="5400" dirty="0" smtClean="0">
                <a:solidFill>
                  <a:srgbClr val="C00000"/>
                </a:solidFill>
              </a:rPr>
              <a:t>中</a:t>
            </a:r>
            <a:endParaRPr lang="zh-TW" alt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C00000"/>
                </a:solidFill>
              </a:rPr>
              <a:t>施工完成</a:t>
            </a:r>
            <a:endParaRPr lang="zh-TW" altLang="en-US" sz="5400" dirty="0">
              <a:solidFill>
                <a:srgbClr val="C0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" y="1412776"/>
            <a:ext cx="9131790" cy="5445224"/>
          </a:xfrm>
        </p:spPr>
      </p:pic>
    </p:spTree>
    <p:extLst>
      <p:ext uri="{BB962C8B-B14F-4D97-AF65-F5344CB8AC3E}">
        <p14:creationId xmlns:p14="http://schemas.microsoft.com/office/powerpoint/2010/main" val="38226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 smtClean="0">
                <a:solidFill>
                  <a:srgbClr val="C00000"/>
                </a:solidFill>
              </a:rPr>
              <a:t>我們的</a:t>
            </a:r>
            <a:r>
              <a:rPr lang="zh-TW" altLang="en-US" sz="6600" dirty="0" smtClean="0">
                <a:solidFill>
                  <a:srgbClr val="00B050"/>
                </a:solidFill>
              </a:rPr>
              <a:t>綠屋頂</a:t>
            </a:r>
            <a:endParaRPr lang="zh-TW" altLang="en-US" sz="6600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00599"/>
          </a:xfrm>
        </p:spPr>
      </p:pic>
    </p:spTree>
    <p:extLst>
      <p:ext uri="{BB962C8B-B14F-4D97-AF65-F5344CB8AC3E}">
        <p14:creationId xmlns:p14="http://schemas.microsoft.com/office/powerpoint/2010/main" val="16943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00B050"/>
                </a:solidFill>
              </a:rPr>
              <a:t>有空可以到頂樓欣賞喔</a:t>
            </a:r>
            <a:r>
              <a:rPr lang="en-US" altLang="zh-TW" sz="5400" dirty="0" smtClean="0">
                <a:solidFill>
                  <a:srgbClr val="00B050"/>
                </a:solidFill>
              </a:rPr>
              <a:t>~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</p:spPr>
      </p:pic>
    </p:spTree>
    <p:extLst>
      <p:ext uri="{BB962C8B-B14F-4D97-AF65-F5344CB8AC3E}">
        <p14:creationId xmlns:p14="http://schemas.microsoft.com/office/powerpoint/2010/main" val="22871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>
                <a:solidFill>
                  <a:srgbClr val="C00000"/>
                </a:solidFill>
              </a:rPr>
              <a:t>還有</a:t>
            </a:r>
            <a:r>
              <a:rPr lang="en-US" altLang="zh-TW" sz="5400" dirty="0" smtClean="0">
                <a:solidFill>
                  <a:srgbClr val="C00000"/>
                </a:solidFill>
              </a:rPr>
              <a:t>,</a:t>
            </a:r>
            <a:r>
              <a:rPr lang="zh-TW" altLang="en-US" sz="5400" dirty="0" smtClean="0">
                <a:solidFill>
                  <a:srgbClr val="C00000"/>
                </a:solidFill>
              </a:rPr>
              <a:t>還有</a:t>
            </a:r>
            <a:r>
              <a:rPr lang="en-US" altLang="zh-TW" sz="5400" dirty="0" smtClean="0">
                <a:solidFill>
                  <a:schemeClr val="tx1"/>
                </a:solidFill>
              </a:rPr>
              <a:t>—</a:t>
            </a:r>
            <a:r>
              <a:rPr lang="zh-TW" altLang="en-US" sz="5400" dirty="0" smtClean="0">
                <a:solidFill>
                  <a:srgbClr val="C00000"/>
                </a:solidFill>
              </a:rPr>
              <a:t>我們的</a:t>
            </a:r>
            <a:r>
              <a:rPr lang="zh-TW" altLang="en-US" sz="5400" dirty="0" smtClean="0">
                <a:solidFill>
                  <a:srgbClr val="00B050"/>
                </a:solidFill>
              </a:rPr>
              <a:t>綠牆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491597"/>
          </a:xfrm>
        </p:spPr>
      </p:pic>
    </p:spTree>
    <p:extLst>
      <p:ext uri="{BB962C8B-B14F-4D97-AF65-F5344CB8AC3E}">
        <p14:creationId xmlns:p14="http://schemas.microsoft.com/office/powerpoint/2010/main" val="39585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行雲流水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雲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106</TotalTime>
  <Words>85</Words>
  <Application>Microsoft Office PowerPoint</Application>
  <PresentationFormat>如螢幕大小 (4:3)</PresentationFormat>
  <Paragraphs>32</Paragraphs>
  <Slides>10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行雲流水</vt:lpstr>
      <vt:lpstr>PowerPoint 簡報</vt:lpstr>
      <vt:lpstr>還記得A棟1樓大廳的”布花園”嗎</vt:lpstr>
      <vt:lpstr>PowerPoint 簡報</vt:lpstr>
      <vt:lpstr>PowerPoint 簡報</vt:lpstr>
      <vt:lpstr>PowerPoint 簡報</vt:lpstr>
      <vt:lpstr>施工完成</vt:lpstr>
      <vt:lpstr>我們的綠屋頂</vt:lpstr>
      <vt:lpstr>有空可以到頂樓欣賞喔~</vt:lpstr>
      <vt:lpstr>還有,還有—我們的綠牆</vt:lpstr>
      <vt:lpstr>小綠牆</vt:lpstr>
    </vt:vector>
  </TitlesOfParts>
  <Company>MOEA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李憶雯</dc:creator>
  <cp:lastModifiedBy>李憶雯</cp:lastModifiedBy>
  <cp:revision>8</cp:revision>
  <dcterms:created xsi:type="dcterms:W3CDTF">2013-09-24T02:15:30Z</dcterms:created>
  <dcterms:modified xsi:type="dcterms:W3CDTF">2013-09-24T05:41:56Z</dcterms:modified>
</cp:coreProperties>
</file>