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handoutMasterIdLst>
    <p:handoutMasterId r:id="rId24"/>
  </p:handoutMasterIdLst>
  <p:sldIdLst>
    <p:sldId id="256" r:id="rId2"/>
    <p:sldId id="260" r:id="rId3"/>
    <p:sldId id="271" r:id="rId4"/>
    <p:sldId id="272" r:id="rId5"/>
    <p:sldId id="274" r:id="rId6"/>
    <p:sldId id="275" r:id="rId7"/>
    <p:sldId id="276" r:id="rId8"/>
    <p:sldId id="278" r:id="rId9"/>
    <p:sldId id="265" r:id="rId10"/>
    <p:sldId id="266" r:id="rId11"/>
    <p:sldId id="264" r:id="rId12"/>
    <p:sldId id="267" r:id="rId13"/>
    <p:sldId id="270" r:id="rId14"/>
    <p:sldId id="262" r:id="rId15"/>
    <p:sldId id="268" r:id="rId16"/>
    <p:sldId id="257" r:id="rId17"/>
    <p:sldId id="258" r:id="rId18"/>
    <p:sldId id="259" r:id="rId19"/>
    <p:sldId id="273" r:id="rId20"/>
    <p:sldId id="277" r:id="rId21"/>
    <p:sldId id="269" r:id="rId22"/>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50D0D"/>
    <a:srgbClr val="FFFFFF"/>
    <a:srgbClr val="F7A3A3"/>
    <a:srgbClr val="F16F6F"/>
    <a:srgbClr val="F15551"/>
    <a:srgbClr val="DC1212"/>
    <a:srgbClr val="D71515"/>
    <a:srgbClr val="CAAC3C"/>
    <a:srgbClr val="C7A9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淺色樣式 2 - 輔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63" d="100"/>
          <a:sy n="63" d="100"/>
        </p:scale>
        <p:origin x="1308"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2530FB4-94F4-461E-B0F7-A9171C237A6A}" type="datetimeFigureOut">
              <a:rPr lang="zh-TW" altLang="en-US" smtClean="0"/>
              <a:t>2016/9/20</a:t>
            </a:fld>
            <a:endParaRPr lang="zh-TW" altLang="en-US"/>
          </a:p>
        </p:txBody>
      </p:sp>
      <p:sp>
        <p:nvSpPr>
          <p:cNvPr id="4" name="頁尾版面配置區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2E7A481-C9BD-40F4-B860-C58EB63966C0}" type="slidenum">
              <a:rPr lang="zh-TW" altLang="en-US" smtClean="0"/>
              <a:t>‹#›</a:t>
            </a:fld>
            <a:endParaRPr lang="zh-TW" altLang="en-US"/>
          </a:p>
        </p:txBody>
      </p:sp>
    </p:spTree>
    <p:extLst>
      <p:ext uri="{BB962C8B-B14F-4D97-AF65-F5344CB8AC3E}">
        <p14:creationId xmlns:p14="http://schemas.microsoft.com/office/powerpoint/2010/main" val="423389414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E420A2F-B720-4C3E-85CE-C9C666CDC993}" type="datetimeFigureOut">
              <a:rPr lang="zh-TW" altLang="en-US" smtClean="0"/>
              <a:t>2016/9/20</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B609FEE-9DEB-4E6A-9690-59779A933503}" type="slidenum">
              <a:rPr lang="zh-TW" altLang="en-US" smtClean="0"/>
              <a:t>‹#›</a:t>
            </a:fld>
            <a:endParaRPr lang="zh-TW" altLang="en-US"/>
          </a:p>
        </p:txBody>
      </p:sp>
    </p:spTree>
    <p:extLst>
      <p:ext uri="{BB962C8B-B14F-4D97-AF65-F5344CB8AC3E}">
        <p14:creationId xmlns:p14="http://schemas.microsoft.com/office/powerpoint/2010/main" val="23257938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頁尾版面配置區 3"/>
          <p:cNvSpPr>
            <a:spLocks noGrp="1"/>
          </p:cNvSpPr>
          <p:nvPr>
            <p:ph type="ftr" sz="quarter" idx="10"/>
          </p:nvPr>
        </p:nvSpPr>
        <p:spPr/>
        <p:txBody>
          <a:bodyPr/>
          <a:lstStyle/>
          <a:p>
            <a:endParaRPr lang="zh-TW" altLang="en-US"/>
          </a:p>
        </p:txBody>
      </p:sp>
      <p:sp>
        <p:nvSpPr>
          <p:cNvPr id="5" name="投影片編號版面配置區 4"/>
          <p:cNvSpPr>
            <a:spLocks noGrp="1"/>
          </p:cNvSpPr>
          <p:nvPr>
            <p:ph type="sldNum" sz="quarter" idx="11"/>
          </p:nvPr>
        </p:nvSpPr>
        <p:spPr/>
        <p:txBody>
          <a:bodyPr/>
          <a:lstStyle/>
          <a:p>
            <a:fld id="{2B609FEE-9DEB-4E6A-9690-59779A933503}" type="slidenum">
              <a:rPr lang="zh-TW" altLang="en-US" smtClean="0"/>
              <a:t>2</a:t>
            </a:fld>
            <a:endParaRPr lang="zh-TW" altLang="en-US"/>
          </a:p>
        </p:txBody>
      </p:sp>
    </p:spTree>
    <p:extLst>
      <p:ext uri="{BB962C8B-B14F-4D97-AF65-F5344CB8AC3E}">
        <p14:creationId xmlns:p14="http://schemas.microsoft.com/office/powerpoint/2010/main" val="2789892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頁尾版面配置區 3"/>
          <p:cNvSpPr>
            <a:spLocks noGrp="1"/>
          </p:cNvSpPr>
          <p:nvPr>
            <p:ph type="ftr" sz="quarter" idx="10"/>
          </p:nvPr>
        </p:nvSpPr>
        <p:spPr/>
        <p:txBody>
          <a:bodyPr/>
          <a:lstStyle/>
          <a:p>
            <a:endParaRPr lang="zh-TW" altLang="en-US"/>
          </a:p>
        </p:txBody>
      </p:sp>
      <p:sp>
        <p:nvSpPr>
          <p:cNvPr id="5" name="投影片編號版面配置區 4"/>
          <p:cNvSpPr>
            <a:spLocks noGrp="1"/>
          </p:cNvSpPr>
          <p:nvPr>
            <p:ph type="sldNum" sz="quarter" idx="11"/>
          </p:nvPr>
        </p:nvSpPr>
        <p:spPr/>
        <p:txBody>
          <a:bodyPr/>
          <a:lstStyle/>
          <a:p>
            <a:fld id="{2B609FEE-9DEB-4E6A-9690-59779A933503}" type="slidenum">
              <a:rPr lang="zh-TW" altLang="en-US" smtClean="0"/>
              <a:t>3</a:t>
            </a:fld>
            <a:endParaRPr lang="zh-TW" altLang="en-US"/>
          </a:p>
        </p:txBody>
      </p:sp>
    </p:spTree>
    <p:extLst>
      <p:ext uri="{BB962C8B-B14F-4D97-AF65-F5344CB8AC3E}">
        <p14:creationId xmlns:p14="http://schemas.microsoft.com/office/powerpoint/2010/main" val="2011767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頁尾版面配置區 3"/>
          <p:cNvSpPr>
            <a:spLocks noGrp="1"/>
          </p:cNvSpPr>
          <p:nvPr>
            <p:ph type="ftr" sz="quarter" idx="10"/>
          </p:nvPr>
        </p:nvSpPr>
        <p:spPr/>
        <p:txBody>
          <a:bodyPr/>
          <a:lstStyle/>
          <a:p>
            <a:endParaRPr lang="zh-TW" altLang="en-US"/>
          </a:p>
        </p:txBody>
      </p:sp>
      <p:sp>
        <p:nvSpPr>
          <p:cNvPr id="5" name="投影片編號版面配置區 4"/>
          <p:cNvSpPr>
            <a:spLocks noGrp="1"/>
          </p:cNvSpPr>
          <p:nvPr>
            <p:ph type="sldNum" sz="quarter" idx="11"/>
          </p:nvPr>
        </p:nvSpPr>
        <p:spPr/>
        <p:txBody>
          <a:bodyPr/>
          <a:lstStyle/>
          <a:p>
            <a:fld id="{2B609FEE-9DEB-4E6A-9690-59779A933503}" type="slidenum">
              <a:rPr lang="zh-TW" altLang="en-US" smtClean="0"/>
              <a:t>19</a:t>
            </a:fld>
            <a:endParaRPr lang="zh-TW" altLang="en-US"/>
          </a:p>
        </p:txBody>
      </p:sp>
    </p:spTree>
    <p:extLst>
      <p:ext uri="{BB962C8B-B14F-4D97-AF65-F5344CB8AC3E}">
        <p14:creationId xmlns:p14="http://schemas.microsoft.com/office/powerpoint/2010/main" val="3843155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頁尾版面配置區 3"/>
          <p:cNvSpPr>
            <a:spLocks noGrp="1"/>
          </p:cNvSpPr>
          <p:nvPr>
            <p:ph type="ftr" sz="quarter" idx="10"/>
          </p:nvPr>
        </p:nvSpPr>
        <p:spPr/>
        <p:txBody>
          <a:bodyPr/>
          <a:lstStyle/>
          <a:p>
            <a:endParaRPr lang="zh-TW" altLang="en-US"/>
          </a:p>
        </p:txBody>
      </p:sp>
      <p:sp>
        <p:nvSpPr>
          <p:cNvPr id="5" name="投影片編號版面配置區 4"/>
          <p:cNvSpPr>
            <a:spLocks noGrp="1"/>
          </p:cNvSpPr>
          <p:nvPr>
            <p:ph type="sldNum" sz="quarter" idx="11"/>
          </p:nvPr>
        </p:nvSpPr>
        <p:spPr/>
        <p:txBody>
          <a:bodyPr/>
          <a:lstStyle/>
          <a:p>
            <a:fld id="{2B609FEE-9DEB-4E6A-9690-59779A933503}" type="slidenum">
              <a:rPr lang="zh-TW" altLang="en-US" smtClean="0"/>
              <a:t>20</a:t>
            </a:fld>
            <a:endParaRPr lang="zh-TW" altLang="en-US"/>
          </a:p>
        </p:txBody>
      </p:sp>
    </p:spTree>
    <p:extLst>
      <p:ext uri="{BB962C8B-B14F-4D97-AF65-F5344CB8AC3E}">
        <p14:creationId xmlns:p14="http://schemas.microsoft.com/office/powerpoint/2010/main" val="4070097731"/>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3175" y="3789363"/>
            <a:ext cx="9144000" cy="3095625"/>
          </a:xfrm>
          <a:prstGeom prst="rect">
            <a:avLst/>
          </a:prstGeom>
          <a:gradFill rotWithShape="1">
            <a:gsLst>
              <a:gs pos="0">
                <a:schemeClr val="bg1"/>
              </a:gs>
              <a:gs pos="100000">
                <a:srgbClr val="3399FF"/>
              </a:gs>
            </a:gsLst>
            <a:lin ang="5400000" scaled="1"/>
          </a:gradFill>
          <a:ln>
            <a:noFill/>
          </a:ln>
          <a:effectLst/>
          <a:extLst/>
        </p:spPr>
        <p:txBody>
          <a:bodyPr wrap="none" anchor="ctr"/>
          <a:lstStyle>
            <a:lvl1pPr eaLnBrk="0" hangingPunct="0">
              <a:defRPr>
                <a:solidFill>
                  <a:schemeClr val="tx1"/>
                </a:solidFill>
                <a:latin typeface="Arial" charset="0"/>
                <a:ea typeface="新細明體" charset="-120"/>
              </a:defRPr>
            </a:lvl1pPr>
            <a:lvl2pPr marL="742950" indent="-285750" eaLnBrk="0" hangingPunct="0">
              <a:defRPr>
                <a:solidFill>
                  <a:schemeClr val="tx1"/>
                </a:solidFill>
                <a:latin typeface="Arial" charset="0"/>
                <a:ea typeface="新細明體" charset="-120"/>
              </a:defRPr>
            </a:lvl2pPr>
            <a:lvl3pPr marL="1143000" indent="-228600" eaLnBrk="0" hangingPunct="0">
              <a:defRPr>
                <a:solidFill>
                  <a:schemeClr val="tx1"/>
                </a:solidFill>
                <a:latin typeface="Arial" charset="0"/>
                <a:ea typeface="新細明體" charset="-120"/>
              </a:defRPr>
            </a:lvl3pPr>
            <a:lvl4pPr marL="1600200" indent="-228600" eaLnBrk="0" hangingPunct="0">
              <a:defRPr>
                <a:solidFill>
                  <a:schemeClr val="tx1"/>
                </a:solidFill>
                <a:latin typeface="Arial" charset="0"/>
                <a:ea typeface="新細明體" charset="-120"/>
              </a:defRPr>
            </a:lvl4pPr>
            <a:lvl5pPr marL="2057400" indent="-228600" eaLnBrk="0" hangingPunct="0">
              <a:defRPr>
                <a:solidFill>
                  <a:schemeClr val="tx1"/>
                </a:solidFill>
                <a:latin typeface="Arial" charset="0"/>
                <a:ea typeface="新細明體" charset="-120"/>
              </a:defRPr>
            </a:lvl5pPr>
            <a:lvl6pPr marL="2514600" indent="-228600" eaLnBrk="0" fontAlgn="base" hangingPunct="0">
              <a:spcBef>
                <a:spcPct val="0"/>
              </a:spcBef>
              <a:spcAft>
                <a:spcPct val="0"/>
              </a:spcAft>
              <a:defRPr>
                <a:solidFill>
                  <a:schemeClr val="tx1"/>
                </a:solidFill>
                <a:latin typeface="Arial" charset="0"/>
                <a:ea typeface="新細明體" charset="-120"/>
              </a:defRPr>
            </a:lvl6pPr>
            <a:lvl7pPr marL="2971800" indent="-228600" eaLnBrk="0" fontAlgn="base" hangingPunct="0">
              <a:spcBef>
                <a:spcPct val="0"/>
              </a:spcBef>
              <a:spcAft>
                <a:spcPct val="0"/>
              </a:spcAft>
              <a:defRPr>
                <a:solidFill>
                  <a:schemeClr val="tx1"/>
                </a:solidFill>
                <a:latin typeface="Arial" charset="0"/>
                <a:ea typeface="新細明體" charset="-120"/>
              </a:defRPr>
            </a:lvl7pPr>
            <a:lvl8pPr marL="3429000" indent="-228600" eaLnBrk="0" fontAlgn="base" hangingPunct="0">
              <a:spcBef>
                <a:spcPct val="0"/>
              </a:spcBef>
              <a:spcAft>
                <a:spcPct val="0"/>
              </a:spcAft>
              <a:defRPr>
                <a:solidFill>
                  <a:schemeClr val="tx1"/>
                </a:solidFill>
                <a:latin typeface="Arial" charset="0"/>
                <a:ea typeface="新細明體" charset="-120"/>
              </a:defRPr>
            </a:lvl8pPr>
            <a:lvl9pPr marL="3886200" indent="-228600" eaLnBrk="0" fontAlgn="base" hangingPunct="0">
              <a:spcBef>
                <a:spcPct val="0"/>
              </a:spcBef>
              <a:spcAft>
                <a:spcPct val="0"/>
              </a:spcAft>
              <a:defRPr>
                <a:solidFill>
                  <a:schemeClr val="tx1"/>
                </a:solidFill>
                <a:latin typeface="Arial" charset="0"/>
                <a:ea typeface="新細明體" charset="-120"/>
              </a:defRPr>
            </a:lvl9pPr>
          </a:lstStyle>
          <a:p>
            <a:pPr eaLnBrk="1" hangingPunct="1">
              <a:defRPr/>
            </a:pPr>
            <a:endParaRPr lang="zh-TW" altLang="en-US" smtClean="0"/>
          </a:p>
        </p:txBody>
      </p:sp>
      <p:sp>
        <p:nvSpPr>
          <p:cNvPr id="5" name="Rectangle 3"/>
          <p:cNvSpPr>
            <a:spLocks noChangeArrowheads="1"/>
          </p:cNvSpPr>
          <p:nvPr/>
        </p:nvSpPr>
        <p:spPr bwMode="auto">
          <a:xfrm>
            <a:off x="0" y="3213100"/>
            <a:ext cx="9144000" cy="1116013"/>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extLst/>
        </p:spPr>
        <p:txBody>
          <a:bodyPr wrap="none" anchor="ctr"/>
          <a:lstStyle>
            <a:lvl1pPr eaLnBrk="0" hangingPunct="0">
              <a:defRPr>
                <a:solidFill>
                  <a:schemeClr val="tx1"/>
                </a:solidFill>
                <a:latin typeface="Arial" charset="0"/>
                <a:ea typeface="新細明體" charset="-120"/>
              </a:defRPr>
            </a:lvl1pPr>
            <a:lvl2pPr marL="742950" indent="-285750" eaLnBrk="0" hangingPunct="0">
              <a:defRPr>
                <a:solidFill>
                  <a:schemeClr val="tx1"/>
                </a:solidFill>
                <a:latin typeface="Arial" charset="0"/>
                <a:ea typeface="新細明體" charset="-120"/>
              </a:defRPr>
            </a:lvl2pPr>
            <a:lvl3pPr marL="1143000" indent="-228600" eaLnBrk="0" hangingPunct="0">
              <a:defRPr>
                <a:solidFill>
                  <a:schemeClr val="tx1"/>
                </a:solidFill>
                <a:latin typeface="Arial" charset="0"/>
                <a:ea typeface="新細明體" charset="-120"/>
              </a:defRPr>
            </a:lvl3pPr>
            <a:lvl4pPr marL="1600200" indent="-228600" eaLnBrk="0" hangingPunct="0">
              <a:defRPr>
                <a:solidFill>
                  <a:schemeClr val="tx1"/>
                </a:solidFill>
                <a:latin typeface="Arial" charset="0"/>
                <a:ea typeface="新細明體" charset="-120"/>
              </a:defRPr>
            </a:lvl4pPr>
            <a:lvl5pPr marL="2057400" indent="-228600" eaLnBrk="0" hangingPunct="0">
              <a:defRPr>
                <a:solidFill>
                  <a:schemeClr val="tx1"/>
                </a:solidFill>
                <a:latin typeface="Arial" charset="0"/>
                <a:ea typeface="新細明體" charset="-120"/>
              </a:defRPr>
            </a:lvl5pPr>
            <a:lvl6pPr marL="2514600" indent="-228600" eaLnBrk="0" fontAlgn="base" hangingPunct="0">
              <a:spcBef>
                <a:spcPct val="0"/>
              </a:spcBef>
              <a:spcAft>
                <a:spcPct val="0"/>
              </a:spcAft>
              <a:defRPr>
                <a:solidFill>
                  <a:schemeClr val="tx1"/>
                </a:solidFill>
                <a:latin typeface="Arial" charset="0"/>
                <a:ea typeface="新細明體" charset="-120"/>
              </a:defRPr>
            </a:lvl6pPr>
            <a:lvl7pPr marL="2971800" indent="-228600" eaLnBrk="0" fontAlgn="base" hangingPunct="0">
              <a:spcBef>
                <a:spcPct val="0"/>
              </a:spcBef>
              <a:spcAft>
                <a:spcPct val="0"/>
              </a:spcAft>
              <a:defRPr>
                <a:solidFill>
                  <a:schemeClr val="tx1"/>
                </a:solidFill>
                <a:latin typeface="Arial" charset="0"/>
                <a:ea typeface="新細明體" charset="-120"/>
              </a:defRPr>
            </a:lvl7pPr>
            <a:lvl8pPr marL="3429000" indent="-228600" eaLnBrk="0" fontAlgn="base" hangingPunct="0">
              <a:spcBef>
                <a:spcPct val="0"/>
              </a:spcBef>
              <a:spcAft>
                <a:spcPct val="0"/>
              </a:spcAft>
              <a:defRPr>
                <a:solidFill>
                  <a:schemeClr val="tx1"/>
                </a:solidFill>
                <a:latin typeface="Arial" charset="0"/>
                <a:ea typeface="新細明體" charset="-120"/>
              </a:defRPr>
            </a:lvl8pPr>
            <a:lvl9pPr marL="3886200" indent="-228600" eaLnBrk="0" fontAlgn="base" hangingPunct="0">
              <a:spcBef>
                <a:spcPct val="0"/>
              </a:spcBef>
              <a:spcAft>
                <a:spcPct val="0"/>
              </a:spcAft>
              <a:defRPr>
                <a:solidFill>
                  <a:schemeClr val="tx1"/>
                </a:solidFill>
                <a:latin typeface="Arial" charset="0"/>
                <a:ea typeface="新細明體" charset="-120"/>
              </a:defRPr>
            </a:lvl9pPr>
          </a:lstStyle>
          <a:p>
            <a:pPr eaLnBrk="1" hangingPunct="1">
              <a:defRPr/>
            </a:pPr>
            <a:endParaRPr lang="zh-TW" altLang="en-US" smtClean="0"/>
          </a:p>
        </p:txBody>
      </p:sp>
      <p:pic>
        <p:nvPicPr>
          <p:cNvPr id="6" name="Picture 4" descr="left_pic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404813"/>
            <a:ext cx="1871662" cy="1439862"/>
          </a:xfrm>
          <a:prstGeom prst="rect">
            <a:avLst/>
          </a:prstGeom>
          <a:noFill/>
          <a:ln w="57150" cmpd="thinThick">
            <a:solidFill>
              <a:srgbClr val="003366"/>
            </a:solidFill>
            <a:miter lim="800000"/>
            <a:headEnd/>
            <a:tailEnd/>
          </a:ln>
          <a:extLst>
            <a:ext uri="{909E8E84-426E-40DD-AFC4-6F175D3DCCD1}">
              <a14:hiddenFill xmlns:a14="http://schemas.microsoft.com/office/drawing/2010/main">
                <a:solidFill>
                  <a:srgbClr val="FFFFFF"/>
                </a:solidFill>
              </a14:hiddenFill>
            </a:ext>
          </a:extLst>
        </p:spPr>
      </p:pic>
      <p:pic>
        <p:nvPicPr>
          <p:cNvPr id="17" name="Picture 19" descr="大湳場鳥瞰2"/>
          <p:cNvPicPr>
            <a:picLocks noChangeAspect="1" noChangeArrowheads="1"/>
          </p:cNvPicPr>
          <p:nvPr/>
        </p:nvPicPr>
        <p:blipFill>
          <a:blip r:embed="rId4">
            <a:lum bright="-6000" contrast="6000"/>
            <a:extLst>
              <a:ext uri="{28A0092B-C50C-407E-A947-70E740481C1C}">
                <a14:useLocalDpi xmlns:a14="http://schemas.microsoft.com/office/drawing/2010/main" val="0"/>
              </a:ext>
            </a:extLst>
          </a:blip>
          <a:srcRect/>
          <a:stretch>
            <a:fillRect/>
          </a:stretch>
        </p:blipFill>
        <p:spPr bwMode="auto">
          <a:xfrm>
            <a:off x="1042988" y="1052513"/>
            <a:ext cx="1833562" cy="1260475"/>
          </a:xfrm>
          <a:prstGeom prst="rect">
            <a:avLst/>
          </a:prstGeom>
          <a:noFill/>
          <a:ln w="57150" cmpd="thinThick">
            <a:solidFill>
              <a:srgbClr val="003366"/>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20" descr="台水94年經濟部運動會廣告稿"/>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213" y="1196975"/>
            <a:ext cx="1800225" cy="1522413"/>
          </a:xfrm>
          <a:prstGeom prst="rect">
            <a:avLst/>
          </a:prstGeom>
          <a:noFill/>
          <a:ln w="57150" cmpd="thinThick">
            <a:solidFill>
              <a:srgbClr val="003366"/>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1863" y="1341438"/>
            <a:ext cx="2305050" cy="1504950"/>
          </a:xfrm>
          <a:prstGeom prst="rect">
            <a:avLst/>
          </a:prstGeom>
          <a:noFill/>
          <a:ln w="57150" cmpd="thinThick">
            <a:solidFill>
              <a:srgbClr val="003366"/>
            </a:solidFill>
            <a:miter lim="800000"/>
            <a:headEnd/>
            <a:tailEnd/>
          </a:ln>
          <a:extLst>
            <a:ext uri="{909E8E84-426E-40DD-AFC4-6F175D3DCCD1}">
              <a14:hiddenFill xmlns:a14="http://schemas.microsoft.com/office/drawing/2010/main">
                <a:solidFill>
                  <a:srgbClr val="FFFFFF"/>
                </a:solidFill>
              </a14:hiddenFill>
            </a:ext>
          </a:extLst>
        </p:spPr>
      </p:pic>
      <p:pic>
        <p:nvPicPr>
          <p:cNvPr id="20" name="Picture 5" descr="twc"/>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4508500"/>
            <a:ext cx="97155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7"/>
          <p:cNvSpPr txBox="1">
            <a:spLocks noChangeArrowheads="1"/>
          </p:cNvSpPr>
          <p:nvPr/>
        </p:nvSpPr>
        <p:spPr bwMode="auto">
          <a:xfrm>
            <a:off x="3059113" y="4581525"/>
            <a:ext cx="4968875" cy="609600"/>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spcBef>
                <a:spcPct val="50000"/>
              </a:spcBef>
              <a:defRPr/>
            </a:pPr>
            <a:r>
              <a:rPr kumimoji="0" lang="zh-TW" altLang="en-US" sz="3400" b="1" dirty="0" smtClean="0">
                <a:solidFill>
                  <a:schemeClr val="accent4">
                    <a:lumMod val="75000"/>
                  </a:schemeClr>
                </a:solidFill>
                <a:effectLst>
                  <a:outerShdw blurRad="38100" dist="38100" dir="2700000" algn="tl">
                    <a:srgbClr val="C0C0C0"/>
                  </a:outerShdw>
                </a:effectLst>
                <a:latin typeface="標楷體" panose="03000509000000000000" pitchFamily="65" charset="-120"/>
                <a:ea typeface="標楷體" panose="03000509000000000000" pitchFamily="65" charset="-120"/>
              </a:rPr>
              <a:t>經濟部台灣自來水公司</a:t>
            </a:r>
          </a:p>
        </p:txBody>
      </p:sp>
      <p:pic>
        <p:nvPicPr>
          <p:cNvPr id="22" name="Picture 24" descr="p1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161925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1" name="Rectangle 5"/>
          <p:cNvSpPr>
            <a:spLocks noGrp="1" noChangeArrowheads="1"/>
          </p:cNvSpPr>
          <p:nvPr>
            <p:ph type="subTitle" idx="1"/>
          </p:nvPr>
        </p:nvSpPr>
        <p:spPr bwMode="grayWhite">
          <a:xfrm>
            <a:off x="3059113" y="5805488"/>
            <a:ext cx="6019800" cy="576262"/>
          </a:xfrm>
          <a:extLst>
            <a:ext uri="{909E8E84-426E-40DD-AFC4-6F175D3DCCD1}">
              <a14:hiddenFill xmlns:a14="http://schemas.microsoft.com/office/drawing/2010/main">
                <a:solidFill>
                  <a:schemeClr val="tx1"/>
                </a:solidFill>
              </a14:hiddenFill>
            </a:ext>
          </a:extLst>
        </p:spPr>
        <p:txBody>
          <a:bodyPr/>
          <a:lstStyle>
            <a:lvl1pPr marL="0" indent="0" algn="ctr">
              <a:buFont typeface="Wingdings" pitchFamily="2" charset="2"/>
              <a:buNone/>
              <a:defRPr sz="2800">
                <a:solidFill>
                  <a:srgbClr val="FF3300"/>
                </a:solidFill>
                <a:latin typeface="標楷體" panose="03000509000000000000" pitchFamily="65" charset="-120"/>
                <a:ea typeface="標楷體" panose="03000509000000000000" pitchFamily="65" charset="-120"/>
              </a:defRPr>
            </a:lvl1pPr>
          </a:lstStyle>
          <a:p>
            <a:pPr lvl="0"/>
            <a:r>
              <a:rPr lang="zh-TW" altLang="en-US" noProof="0" smtClean="0"/>
              <a:t>按一下以編輯母片副標題樣式</a:t>
            </a:r>
          </a:p>
        </p:txBody>
      </p:sp>
      <p:sp>
        <p:nvSpPr>
          <p:cNvPr id="80904" name="Rectangle 8"/>
          <p:cNvSpPr>
            <a:spLocks noGrp="1" noChangeArrowheads="1"/>
          </p:cNvSpPr>
          <p:nvPr>
            <p:ph type="ctrTitle"/>
          </p:nvPr>
        </p:nvSpPr>
        <p:spPr bwMode="ltGray">
          <a:xfrm>
            <a:off x="827088" y="3068638"/>
            <a:ext cx="7993062" cy="1223962"/>
          </a:xfrm>
          <a:extLst>
            <a:ext uri="{AF507438-7753-43E0-B8FC-AC1667EBCBE1}">
              <a14:hiddenEffects xmlns:a14="http://schemas.microsoft.com/office/drawing/2010/main">
                <a:effectLst>
                  <a:outerShdw dist="53882" dir="2700000" algn="ctr" rotWithShape="0">
                    <a:srgbClr val="000000"/>
                  </a:outerShdw>
                </a:effectLst>
              </a14:hiddenEffects>
            </a:ext>
          </a:extLst>
        </p:spPr>
        <p:txBody>
          <a:bodyPr/>
          <a:lstStyle>
            <a:lvl1pPr>
              <a:defRPr>
                <a:latin typeface="標楷體" panose="03000509000000000000" pitchFamily="65" charset="-120"/>
                <a:ea typeface="標楷體" panose="03000509000000000000" pitchFamily="65" charset="-120"/>
              </a:defRPr>
            </a:lvl1pPr>
          </a:lstStyle>
          <a:p>
            <a:pPr lvl="0"/>
            <a:r>
              <a:rPr lang="zh-TW" altLang="en-US" noProof="0" dirty="0" smtClean="0"/>
              <a:t>按一下以編輯母片標題樣式</a:t>
            </a:r>
          </a:p>
        </p:txBody>
      </p:sp>
      <p:sp>
        <p:nvSpPr>
          <p:cNvPr id="23" name="Rectangle 6"/>
          <p:cNvSpPr>
            <a:spLocks noGrp="1" noChangeArrowheads="1"/>
          </p:cNvSpPr>
          <p:nvPr>
            <p:ph type="dt" sz="half" idx="10"/>
          </p:nvPr>
        </p:nvSpPr>
        <p:spPr bwMode="auto">
          <a:xfrm>
            <a:off x="457200" y="6400800"/>
            <a:ext cx="2133600" cy="3206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2"/>
                </a:solidFill>
                <a:latin typeface="Arial" charset="0"/>
                <a:ea typeface="新細明體" pitchFamily="18" charset="-120"/>
              </a:defRPr>
            </a:lvl1pPr>
          </a:lstStyle>
          <a:p>
            <a:endParaRPr lang="zh-TW" altLang="en-US"/>
          </a:p>
        </p:txBody>
      </p:sp>
      <p:sp>
        <p:nvSpPr>
          <p:cNvPr id="24" name="Rectangle 7"/>
          <p:cNvSpPr>
            <a:spLocks noGrp="1" noChangeArrowheads="1"/>
          </p:cNvSpPr>
          <p:nvPr>
            <p:ph type="ftr" sz="quarter" idx="11"/>
          </p:nvPr>
        </p:nvSpPr>
        <p:spPr bwMode="auto">
          <a:xfrm>
            <a:off x="3124200" y="6400800"/>
            <a:ext cx="2895600" cy="3206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2"/>
                </a:solidFill>
                <a:latin typeface="Arial" charset="0"/>
                <a:ea typeface="新細明體" pitchFamily="18" charset="-120"/>
              </a:defRPr>
            </a:lvl1pPr>
          </a:lstStyle>
          <a:p>
            <a:endParaRPr lang="zh-TW" altLang="en-US" dirty="0"/>
          </a:p>
        </p:txBody>
      </p:sp>
      <p:sp>
        <p:nvSpPr>
          <p:cNvPr id="15"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269468969"/>
      </p:ext>
    </p:extLst>
  </p:cSld>
  <p:clrMapOvr>
    <a:masterClrMapping/>
  </p:clrMapOvr>
  <p:transition spd="med">
    <p:split orient="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363176037"/>
      </p:ext>
    </p:extLst>
  </p:cSld>
  <p:clrMapOvr>
    <a:masterClrMapping/>
  </p:clrMapOvr>
  <p:transition spd="med">
    <p:split orient="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711950" y="476250"/>
            <a:ext cx="2128838" cy="5962650"/>
          </a:xfrm>
        </p:spPr>
        <p:txBody>
          <a:bodyPr vert="eaVert"/>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直排文字版面配置區 2"/>
          <p:cNvSpPr>
            <a:spLocks noGrp="1"/>
          </p:cNvSpPr>
          <p:nvPr>
            <p:ph type="body" orient="vert" idx="1"/>
          </p:nvPr>
        </p:nvSpPr>
        <p:spPr>
          <a:xfrm>
            <a:off x="323850" y="476250"/>
            <a:ext cx="6235700" cy="596265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479641322"/>
      </p:ext>
    </p:extLst>
  </p:cSld>
  <p:clrMapOvr>
    <a:masterClrMapping/>
  </p:clrMapOvr>
  <p:transition spd="med">
    <p:split orient="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323850" y="476250"/>
            <a:ext cx="7561263" cy="504825"/>
          </a:xfrm>
        </p:spPr>
        <p:txBody>
          <a:bodyPr/>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表格版面配置區 2"/>
          <p:cNvSpPr>
            <a:spLocks noGrp="1"/>
          </p:cNvSpPr>
          <p:nvPr>
            <p:ph type="tbl" idx="1"/>
          </p:nvPr>
        </p:nvSpPr>
        <p:spPr>
          <a:xfrm>
            <a:off x="611188" y="1412875"/>
            <a:ext cx="8229600" cy="5026025"/>
          </a:xfrm>
        </p:spPr>
        <p:txBody>
          <a:bodyPr/>
          <a:lstStyle>
            <a:lvl1pPr>
              <a:defRPr>
                <a:latin typeface="標楷體" panose="03000509000000000000" pitchFamily="65" charset="-120"/>
                <a:ea typeface="標楷體" panose="03000509000000000000" pitchFamily="65" charset="-120"/>
              </a:defRPr>
            </a:lvl1pPr>
          </a:lstStyle>
          <a:p>
            <a:pPr lvl="0"/>
            <a:r>
              <a:rPr lang="zh-TW" altLang="en-US" noProof="0" dirty="0" smtClean="0"/>
              <a:t>按一下圖示以新增表格</a:t>
            </a:r>
          </a:p>
        </p:txBody>
      </p:sp>
      <p:sp>
        <p:nvSpPr>
          <p:cNvPr id="4"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dirty="0"/>
          </a:p>
        </p:txBody>
      </p:sp>
    </p:spTree>
    <p:extLst>
      <p:ext uri="{BB962C8B-B14F-4D97-AF65-F5344CB8AC3E}">
        <p14:creationId xmlns:p14="http://schemas.microsoft.com/office/powerpoint/2010/main" val="3786609473"/>
      </p:ext>
    </p:extLst>
  </p:cSld>
  <p:clrMapOvr>
    <a:masterClrMapping/>
  </p:clrMapOvr>
  <p:transition spd="med">
    <p:split orient="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7"/>
          <p:cNvSpPr>
            <a:spLocks noGrp="1" noChangeArrowheads="1"/>
          </p:cNvSpPr>
          <p:nvPr>
            <p:ph type="ftr" sz="quarter" idx="11"/>
          </p:nvPr>
        </p:nvSpPr>
        <p:spPr bwMode="auto">
          <a:xfrm>
            <a:off x="8100391" y="5877273"/>
            <a:ext cx="761189" cy="28803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2"/>
                </a:solidFill>
                <a:latin typeface="Arial" charset="0"/>
                <a:ea typeface="新細明體" pitchFamily="18" charset="-120"/>
              </a:defRPr>
            </a:lvl1pPr>
          </a:lstStyle>
          <a:p>
            <a:endParaRPr lang="zh-TW" altLang="en-US" dirty="0"/>
          </a:p>
        </p:txBody>
      </p:sp>
      <p:sp>
        <p:nvSpPr>
          <p:cNvPr id="5"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2529019248"/>
      </p:ext>
    </p:extLst>
  </p:cSld>
  <p:clrMapOvr>
    <a:masterClrMapping/>
  </p:clrMapOvr>
  <p:transition spd="med">
    <p:split orient="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478517284"/>
      </p:ext>
    </p:extLst>
  </p:cSld>
  <p:clrMapOvr>
    <a:masterClrMapping/>
  </p:clrMapOvr>
  <p:transition spd="med">
    <p:split orient="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11188" y="1412875"/>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802188" y="1412875"/>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782437986"/>
      </p:ext>
    </p:extLst>
  </p:cSld>
  <p:clrMapOvr>
    <a:masterClrMapping/>
  </p:clrMapOvr>
  <p:transition spd="med">
    <p:split orient="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投影片編號版面配置區 1"/>
          <p:cNvSpPr>
            <a:spLocks noGrp="1"/>
          </p:cNvSpPr>
          <p:nvPr>
            <p:ph type="sldNum" sz="quarter" idx="10"/>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693749"/>
      </p:ext>
    </p:extLst>
  </p:cSld>
  <p:clrMapOvr>
    <a:masterClrMapping/>
  </p:clrMapOvr>
  <p:transition spd="med">
    <p:split orient="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3637646098"/>
      </p:ext>
    </p:extLst>
  </p:cSld>
  <p:clrMapOvr>
    <a:masterClrMapping/>
  </p:clrMapOvr>
  <p:transition spd="med">
    <p:split orient="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796917288"/>
      </p:ext>
    </p:extLst>
  </p:cSld>
  <p:clrMapOvr>
    <a:masterClrMapping/>
  </p:clrMapOvr>
  <p:transition spd="med">
    <p:split orient="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599732591"/>
      </p:ext>
    </p:extLst>
  </p:cSld>
  <p:clrMapOvr>
    <a:masterClrMapping/>
  </p:clrMapOvr>
  <p:transition spd="med">
    <p:split orient="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extLst>
      <p:ext uri="{BB962C8B-B14F-4D97-AF65-F5344CB8AC3E}">
        <p14:creationId xmlns:p14="http://schemas.microsoft.com/office/powerpoint/2010/main" val="1831299375"/>
      </p:ext>
    </p:extLst>
  </p:cSld>
  <p:clrMapOvr>
    <a:masterClrMapping/>
  </p:clrMapOvr>
  <p:transition spd="med">
    <p:split orient="vert"/>
  </p:transition>
  <p:timing>
    <p:tnLst>
      <p:par>
        <p:cTn id="1" dur="indefinite" restart="never" nodeType="tmRoot"/>
      </p:par>
    </p:tnLst>
  </p:timing>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ChangeArrowheads="1"/>
          </p:cNvSpPr>
          <p:nvPr/>
        </p:nvSpPr>
        <p:spPr bwMode="gray">
          <a:xfrm>
            <a:off x="0" y="0"/>
            <a:ext cx="9144000" cy="981075"/>
          </a:xfrm>
          <a:prstGeom prst="rect">
            <a:avLst/>
          </a:prstGeom>
          <a:gradFill rotWithShape="0">
            <a:gsLst>
              <a:gs pos="0">
                <a:srgbClr val="3399FF"/>
              </a:gs>
              <a:gs pos="100000">
                <a:schemeClr val="hlink">
                  <a:gamma/>
                  <a:tint val="21176"/>
                  <a:invGamma/>
                </a:schemeClr>
              </a:gs>
            </a:gsLst>
            <a:lin ang="0" scaled="1"/>
          </a:gradFill>
          <a:ln>
            <a:noFill/>
          </a:ln>
          <a:effectLst/>
          <a:extLst/>
        </p:spPr>
        <p:txBody>
          <a:bodyPr wrap="none" anchor="ctr"/>
          <a:lstStyle/>
          <a:p>
            <a:pPr>
              <a:defRPr/>
            </a:pPr>
            <a:endParaRPr lang="zh-TW" altLang="en-US">
              <a:ea typeface="新細明體" pitchFamily="18" charset="-120"/>
            </a:endParaRPr>
          </a:p>
        </p:txBody>
      </p:sp>
      <p:pic>
        <p:nvPicPr>
          <p:cNvPr id="1027" name="Picture 3" descr="6_0"/>
          <p:cNvPicPr>
            <a:picLocks noChangeAspect="1" noChangeArrowheads="1"/>
          </p:cNvPicPr>
          <p:nvPr/>
        </p:nvPicPr>
        <p:blipFill>
          <a:blip r:embed="rId14">
            <a:extLst>
              <a:ext uri="{28A0092B-C50C-407E-A947-70E740481C1C}">
                <a14:useLocalDpi xmlns:a14="http://schemas.microsoft.com/office/drawing/2010/main" val="0"/>
              </a:ext>
            </a:extLst>
          </a:blip>
          <a:srcRect l="23421" t="12587" r="31543" b="39171"/>
          <a:stretch>
            <a:fillRect/>
          </a:stretch>
        </p:blipFill>
        <p:spPr bwMode="auto">
          <a:xfrm>
            <a:off x="34925" y="2708275"/>
            <a:ext cx="5184775"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6" name="Picture 4" descr="水"/>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524625"/>
            <a:ext cx="9144000"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pic>
      <p:grpSp>
        <p:nvGrpSpPr>
          <p:cNvPr id="1029" name="Group 5"/>
          <p:cNvGrpSpPr>
            <a:grpSpLocks/>
          </p:cNvGrpSpPr>
          <p:nvPr/>
        </p:nvGrpSpPr>
        <p:grpSpPr bwMode="auto">
          <a:xfrm>
            <a:off x="0" y="879475"/>
            <a:ext cx="9144000" cy="144463"/>
            <a:chOff x="1519" y="554"/>
            <a:chExt cx="4241" cy="91"/>
          </a:xfrm>
        </p:grpSpPr>
        <p:sp>
          <p:nvSpPr>
            <p:cNvPr id="1040" name="Line 6"/>
            <p:cNvSpPr>
              <a:spLocks noChangeShapeType="1"/>
            </p:cNvSpPr>
            <p:nvPr userDrawn="1"/>
          </p:nvSpPr>
          <p:spPr bwMode="white">
            <a:xfrm>
              <a:off x="1519" y="554"/>
              <a:ext cx="4241" cy="0"/>
            </a:xfrm>
            <a:prstGeom prst="line">
              <a:avLst/>
            </a:prstGeom>
            <a:noFill/>
            <a:ln w="1270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sp>
          <p:nvSpPr>
            <p:cNvPr id="1041" name="Line 7"/>
            <p:cNvSpPr>
              <a:spLocks noChangeShapeType="1"/>
            </p:cNvSpPr>
            <p:nvPr userDrawn="1"/>
          </p:nvSpPr>
          <p:spPr bwMode="white">
            <a:xfrm>
              <a:off x="1519" y="599"/>
              <a:ext cx="4241" cy="0"/>
            </a:xfrm>
            <a:prstGeom prst="line">
              <a:avLst/>
            </a:prstGeom>
            <a:noFill/>
            <a:ln w="1270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sp>
          <p:nvSpPr>
            <p:cNvPr id="1042" name="Line 8"/>
            <p:cNvSpPr>
              <a:spLocks noChangeShapeType="1"/>
            </p:cNvSpPr>
            <p:nvPr userDrawn="1"/>
          </p:nvSpPr>
          <p:spPr bwMode="white">
            <a:xfrm>
              <a:off x="1519" y="645"/>
              <a:ext cx="4241" cy="0"/>
            </a:xfrm>
            <a:prstGeom prst="line">
              <a:avLst/>
            </a:prstGeom>
            <a:noFill/>
            <a:ln w="1270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grpSp>
      <p:sp>
        <p:nvSpPr>
          <p:cNvPr id="79881" name="Rectangle 9"/>
          <p:cNvSpPr>
            <a:spLocks noGrp="1" noChangeArrowheads="1"/>
          </p:cNvSpPr>
          <p:nvPr>
            <p:ph type="body" idx="1"/>
          </p:nvPr>
        </p:nvSpPr>
        <p:spPr bwMode="auto">
          <a:xfrm>
            <a:off x="611188" y="1412875"/>
            <a:ext cx="8229600" cy="502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dirty="0" smtClean="0"/>
              <a:t>按一下以編輯母片</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p>
        </p:txBody>
      </p:sp>
      <p:sp>
        <p:nvSpPr>
          <p:cNvPr id="79887" name="Rectangle 15"/>
          <p:cNvSpPr>
            <a:spLocks noGrp="1" noChangeArrowheads="1"/>
          </p:cNvSpPr>
          <p:nvPr>
            <p:ph type="title"/>
          </p:nvPr>
        </p:nvSpPr>
        <p:spPr bwMode="auto">
          <a:xfrm>
            <a:off x="323689" y="86470"/>
            <a:ext cx="8496622" cy="864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8900000" algn="ctr" rotWithShape="0">
                    <a:srgbClr val="000000">
                      <a:alpha val="50000"/>
                    </a:srgbClr>
                  </a:outerShdw>
                </a:effectLst>
              </a14:hiddenEffects>
            </a:ext>
          </a:extLst>
        </p:spPr>
        <p:txBody>
          <a:bodyPr vert="horz" wrap="square" lIns="91440" tIns="45720" rIns="91440" bIns="45720" numCol="1" anchor="ctr" anchorCtr="0" compatLnSpc="1">
            <a:prstTxWarp prst="textNoShape">
              <a:avLst/>
            </a:prstTxWarp>
          </a:bodyPr>
          <a:lstStyle/>
          <a:p>
            <a:pPr lvl="0"/>
            <a:r>
              <a:rPr lang="zh-TW" altLang="en-US" dirty="0" smtClean="0"/>
              <a:t>按一下以編輯母片標題樣式</a:t>
            </a:r>
          </a:p>
        </p:txBody>
      </p:sp>
      <p:sp>
        <p:nvSpPr>
          <p:cNvPr id="1034" name="Text Box 7"/>
          <p:cNvSpPr txBox="1">
            <a:spLocks noChangeArrowheads="1"/>
          </p:cNvSpPr>
          <p:nvPr/>
        </p:nvSpPr>
        <p:spPr bwMode="auto">
          <a:xfrm>
            <a:off x="6786563" y="6213475"/>
            <a:ext cx="30718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新細明體" pitchFamily="18" charset="-120"/>
              </a:defRPr>
            </a:lvl1pPr>
            <a:lvl2pPr marL="742950" indent="-285750" eaLnBrk="0" hangingPunct="0">
              <a:defRPr>
                <a:solidFill>
                  <a:schemeClr val="tx1"/>
                </a:solidFill>
                <a:latin typeface="Arial" pitchFamily="34" charset="0"/>
                <a:ea typeface="新細明體" pitchFamily="18" charset="-120"/>
              </a:defRPr>
            </a:lvl2pPr>
            <a:lvl3pPr marL="1143000" indent="-228600" eaLnBrk="0" hangingPunct="0">
              <a:defRPr>
                <a:solidFill>
                  <a:schemeClr val="tx1"/>
                </a:solidFill>
                <a:latin typeface="Arial" pitchFamily="34" charset="0"/>
                <a:ea typeface="新細明體" pitchFamily="18" charset="-120"/>
              </a:defRPr>
            </a:lvl3pPr>
            <a:lvl4pPr marL="1600200" indent="-228600" eaLnBrk="0" hangingPunct="0">
              <a:defRPr>
                <a:solidFill>
                  <a:schemeClr val="tx1"/>
                </a:solidFill>
                <a:latin typeface="Arial" pitchFamily="34" charset="0"/>
                <a:ea typeface="新細明體" pitchFamily="18" charset="-120"/>
              </a:defRPr>
            </a:lvl4pPr>
            <a:lvl5pPr marL="2057400" indent="-228600" eaLnBrk="0" hangingPunct="0">
              <a:defRPr>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a:solidFill>
                  <a:schemeClr val="tx1"/>
                </a:solidFill>
                <a:latin typeface="Arial" pitchFamily="34" charset="0"/>
                <a:ea typeface="新細明體" pitchFamily="18" charset="-120"/>
              </a:defRPr>
            </a:lvl9pPr>
          </a:lstStyle>
          <a:p>
            <a:pPr eaLnBrk="1" hangingPunct="1">
              <a:spcBef>
                <a:spcPct val="50000"/>
              </a:spcBef>
              <a:defRPr/>
            </a:pPr>
            <a:r>
              <a:rPr lang="zh-TW" altLang="en-US" sz="2200" b="1" dirty="0" smtClean="0">
                <a:latin typeface="標楷體" pitchFamily="65" charset="-120"/>
                <a:ea typeface="標楷體" pitchFamily="65" charset="-120"/>
              </a:rPr>
              <a:t>台灣自來水公司</a:t>
            </a:r>
          </a:p>
        </p:txBody>
      </p:sp>
      <p:grpSp>
        <p:nvGrpSpPr>
          <p:cNvPr id="1035" name="Group 3"/>
          <p:cNvGrpSpPr>
            <a:grpSpLocks/>
          </p:cNvGrpSpPr>
          <p:nvPr/>
        </p:nvGrpSpPr>
        <p:grpSpPr bwMode="auto">
          <a:xfrm>
            <a:off x="6286500" y="6202363"/>
            <a:ext cx="576263" cy="512762"/>
            <a:chOff x="930" y="709"/>
            <a:chExt cx="685" cy="608"/>
          </a:xfrm>
        </p:grpSpPr>
        <p:sp>
          <p:nvSpPr>
            <p:cNvPr id="1038" name="Oval 4"/>
            <p:cNvSpPr>
              <a:spLocks noChangeArrowheads="1"/>
            </p:cNvSpPr>
            <p:nvPr/>
          </p:nvSpPr>
          <p:spPr bwMode="auto">
            <a:xfrm>
              <a:off x="943" y="728"/>
              <a:ext cx="645" cy="58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新細明體" charset="-120"/>
                </a:defRPr>
              </a:lvl1pPr>
              <a:lvl2pPr marL="742950" indent="-285750" eaLnBrk="0" hangingPunct="0">
                <a:defRPr>
                  <a:solidFill>
                    <a:schemeClr val="tx1"/>
                  </a:solidFill>
                  <a:latin typeface="Arial" charset="0"/>
                  <a:ea typeface="新細明體" charset="-120"/>
                </a:defRPr>
              </a:lvl2pPr>
              <a:lvl3pPr marL="1143000" indent="-228600" eaLnBrk="0" hangingPunct="0">
                <a:defRPr>
                  <a:solidFill>
                    <a:schemeClr val="tx1"/>
                  </a:solidFill>
                  <a:latin typeface="Arial" charset="0"/>
                  <a:ea typeface="新細明體" charset="-120"/>
                </a:defRPr>
              </a:lvl3pPr>
              <a:lvl4pPr marL="1600200" indent="-228600" eaLnBrk="0" hangingPunct="0">
                <a:defRPr>
                  <a:solidFill>
                    <a:schemeClr val="tx1"/>
                  </a:solidFill>
                  <a:latin typeface="Arial" charset="0"/>
                  <a:ea typeface="新細明體" charset="-120"/>
                </a:defRPr>
              </a:lvl4pPr>
              <a:lvl5pPr marL="2057400" indent="-228600" eaLnBrk="0" hangingPunct="0">
                <a:defRPr>
                  <a:solidFill>
                    <a:schemeClr val="tx1"/>
                  </a:solidFill>
                  <a:latin typeface="Arial" charset="0"/>
                  <a:ea typeface="新細明體" charset="-120"/>
                </a:defRPr>
              </a:lvl5pPr>
              <a:lvl6pPr marL="2514600" indent="-228600" eaLnBrk="0" fontAlgn="base" hangingPunct="0">
                <a:spcBef>
                  <a:spcPct val="0"/>
                </a:spcBef>
                <a:spcAft>
                  <a:spcPct val="0"/>
                </a:spcAft>
                <a:defRPr>
                  <a:solidFill>
                    <a:schemeClr val="tx1"/>
                  </a:solidFill>
                  <a:latin typeface="Arial" charset="0"/>
                  <a:ea typeface="新細明體" charset="-120"/>
                </a:defRPr>
              </a:lvl6pPr>
              <a:lvl7pPr marL="2971800" indent="-228600" eaLnBrk="0" fontAlgn="base" hangingPunct="0">
                <a:spcBef>
                  <a:spcPct val="0"/>
                </a:spcBef>
                <a:spcAft>
                  <a:spcPct val="0"/>
                </a:spcAft>
                <a:defRPr>
                  <a:solidFill>
                    <a:schemeClr val="tx1"/>
                  </a:solidFill>
                  <a:latin typeface="Arial" charset="0"/>
                  <a:ea typeface="新細明體" charset="-120"/>
                </a:defRPr>
              </a:lvl7pPr>
              <a:lvl8pPr marL="3429000" indent="-228600" eaLnBrk="0" fontAlgn="base" hangingPunct="0">
                <a:spcBef>
                  <a:spcPct val="0"/>
                </a:spcBef>
                <a:spcAft>
                  <a:spcPct val="0"/>
                </a:spcAft>
                <a:defRPr>
                  <a:solidFill>
                    <a:schemeClr val="tx1"/>
                  </a:solidFill>
                  <a:latin typeface="Arial" charset="0"/>
                  <a:ea typeface="新細明體" charset="-120"/>
                </a:defRPr>
              </a:lvl8pPr>
              <a:lvl9pPr marL="3886200" indent="-228600" eaLnBrk="0" fontAlgn="base" hangingPunct="0">
                <a:spcBef>
                  <a:spcPct val="0"/>
                </a:spcBef>
                <a:spcAft>
                  <a:spcPct val="0"/>
                </a:spcAft>
                <a:defRPr>
                  <a:solidFill>
                    <a:schemeClr val="tx1"/>
                  </a:solidFill>
                  <a:latin typeface="Arial" charset="0"/>
                  <a:ea typeface="新細明體" charset="-120"/>
                </a:defRPr>
              </a:lvl9pPr>
            </a:lstStyle>
            <a:p>
              <a:pPr eaLnBrk="1" hangingPunct="1">
                <a:defRPr/>
              </a:pPr>
              <a:endParaRPr lang="zh-TW" altLang="en-US" smtClean="0">
                <a:latin typeface="標楷體" pitchFamily="65" charset="-120"/>
              </a:endParaRPr>
            </a:p>
          </p:txBody>
        </p:sp>
        <p:pic>
          <p:nvPicPr>
            <p:cNvPr id="1039" name="Picture 5" descr="twc"/>
            <p:cNvPicPr>
              <a:picLocks noChangeAspect="1" noChangeArrowheads="1" noCrop="1"/>
            </p:cNvPicPr>
            <p:nvPr/>
          </p:nvPicPr>
          <p:blipFill>
            <a:blip r:embed="rId16">
              <a:extLst>
                <a:ext uri="{28A0092B-C50C-407E-A947-70E740481C1C}">
                  <a14:useLocalDpi xmlns:a14="http://schemas.microsoft.com/office/drawing/2010/main" val="0"/>
                </a:ext>
              </a:extLst>
            </a:blip>
            <a:srcRect/>
            <a:stretch>
              <a:fillRect/>
            </a:stretch>
          </p:blipFill>
          <p:spPr bwMode="auto">
            <a:xfrm>
              <a:off x="930" y="709"/>
              <a:ext cx="685" cy="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投影片編號版面配置區 1"/>
          <p:cNvSpPr>
            <a:spLocks noGrp="1"/>
          </p:cNvSpPr>
          <p:nvPr>
            <p:ph type="sldNum" sz="quarter" idx="4"/>
          </p:nvPr>
        </p:nvSpPr>
        <p:spPr>
          <a:xfrm>
            <a:off x="6787745" y="5969180"/>
            <a:ext cx="2057400" cy="365125"/>
          </a:xfrm>
          <a:prstGeom prst="rect">
            <a:avLst/>
          </a:prstGeom>
        </p:spPr>
        <p:txBody>
          <a:bodyPr vert="horz" lIns="91440" tIns="45720" rIns="91440" bIns="45720" rtlCol="0" anchor="ctr"/>
          <a:lstStyle>
            <a:lvl1pPr algn="r">
              <a:defRPr sz="2000" b="1">
                <a:solidFill>
                  <a:srgbClr val="000000"/>
                </a:solidFill>
                <a:latin typeface="Times New Roman" panose="02020603050405020304" pitchFamily="18" charset="0"/>
                <a:cs typeface="Times New Roman" panose="02020603050405020304" pitchFamily="18" charset="0"/>
              </a:defRPr>
            </a:lvl1pPr>
          </a:lstStyle>
          <a:p>
            <a:fld id="{1CDC5465-99F0-4D02-9BA2-CC114781C9CB}"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withEffect">
                                  <p:stCondLst>
                                    <p:cond delay="0"/>
                                  </p:stCondLst>
                                  <p:childTnLst>
                                    <p:set>
                                      <p:cBhvr>
                                        <p:cTn id="6" dur="1" fill="hold">
                                          <p:stCondLst>
                                            <p:cond delay="0"/>
                                          </p:stCondLst>
                                        </p:cTn>
                                        <p:tgtEl>
                                          <p:spTgt spid="79876"/>
                                        </p:tgtEl>
                                        <p:attrNameLst>
                                          <p:attrName>style.visibility</p:attrName>
                                        </p:attrNameLst>
                                      </p:cBhvr>
                                      <p:to>
                                        <p:strVal val="visible"/>
                                      </p:to>
                                    </p:set>
                                    <p:anim calcmode="lin" valueType="num">
                                      <p:cBhvr>
                                        <p:cTn id="7" dur="500" fill="hold"/>
                                        <p:tgtEl>
                                          <p:spTgt spid="79876"/>
                                        </p:tgtEl>
                                        <p:attrNameLst>
                                          <p:attrName>ppt_x</p:attrName>
                                        </p:attrNameLst>
                                      </p:cBhvr>
                                      <p:tavLst>
                                        <p:tav tm="0">
                                          <p:val>
                                            <p:strVal val="#ppt_x-.2"/>
                                          </p:val>
                                        </p:tav>
                                        <p:tav tm="100000">
                                          <p:val>
                                            <p:strVal val="#ppt_x"/>
                                          </p:val>
                                        </p:tav>
                                      </p:tavLst>
                                    </p:anim>
                                    <p:anim calcmode="lin" valueType="num">
                                      <p:cBhvr>
                                        <p:cTn id="8" dur="500" fill="hold"/>
                                        <p:tgtEl>
                                          <p:spTgt spid="79876"/>
                                        </p:tgtEl>
                                        <p:attrNameLst>
                                          <p:attrName>ppt_y</p:attrName>
                                        </p:attrNameLst>
                                      </p:cBhvr>
                                      <p:tavLst>
                                        <p:tav tm="0">
                                          <p:val>
                                            <p:strVal val="#ppt_y"/>
                                          </p:val>
                                        </p:tav>
                                        <p:tav tm="100000">
                                          <p:val>
                                            <p:strVal val="#ppt_y"/>
                                          </p:val>
                                        </p:tav>
                                      </p:tavLst>
                                    </p:anim>
                                    <p:animEffect transition="in" filter="wipe(right)" prLst="gradientSize: 0.1">
                                      <p:cBhvr>
                                        <p:cTn id="9" dur="500"/>
                                        <p:tgtEl>
                                          <p:spTgt spid="79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ctr" rtl="0" eaLnBrk="1" fontAlgn="base" hangingPunct="1">
        <a:spcBef>
          <a:spcPct val="0"/>
        </a:spcBef>
        <a:spcAft>
          <a:spcPct val="0"/>
        </a:spcAft>
        <a:defRPr sz="3600" b="1">
          <a:solidFill>
            <a:srgbClr val="FF0000"/>
          </a:solidFill>
          <a:latin typeface="微軟正黑體" panose="020B0604030504040204" pitchFamily="34" charset="-120"/>
          <a:ea typeface="微軟正黑體" panose="020B0604030504040204" pitchFamily="34" charset="-120"/>
          <a:cs typeface="+mj-cs"/>
        </a:defRPr>
      </a:lvl1pPr>
      <a:lvl2pPr algn="ctr" rtl="0" eaLnBrk="1" fontAlgn="base" hangingPunct="1">
        <a:spcBef>
          <a:spcPct val="0"/>
        </a:spcBef>
        <a:spcAft>
          <a:spcPct val="0"/>
        </a:spcAft>
        <a:defRPr sz="3600" b="1">
          <a:solidFill>
            <a:schemeClr val="bg1"/>
          </a:solidFill>
          <a:latin typeface="標楷體" pitchFamily="65" charset="-120"/>
          <a:ea typeface="標楷體" pitchFamily="65" charset="-120"/>
        </a:defRPr>
      </a:lvl2pPr>
      <a:lvl3pPr algn="ctr" rtl="0" eaLnBrk="1" fontAlgn="base" hangingPunct="1">
        <a:spcBef>
          <a:spcPct val="0"/>
        </a:spcBef>
        <a:spcAft>
          <a:spcPct val="0"/>
        </a:spcAft>
        <a:defRPr sz="3600" b="1">
          <a:solidFill>
            <a:schemeClr val="bg1"/>
          </a:solidFill>
          <a:latin typeface="標楷體" pitchFamily="65" charset="-120"/>
          <a:ea typeface="標楷體" pitchFamily="65" charset="-120"/>
        </a:defRPr>
      </a:lvl3pPr>
      <a:lvl4pPr algn="ctr" rtl="0" eaLnBrk="1" fontAlgn="base" hangingPunct="1">
        <a:spcBef>
          <a:spcPct val="0"/>
        </a:spcBef>
        <a:spcAft>
          <a:spcPct val="0"/>
        </a:spcAft>
        <a:defRPr sz="3600" b="1">
          <a:solidFill>
            <a:schemeClr val="bg1"/>
          </a:solidFill>
          <a:latin typeface="標楷體" pitchFamily="65" charset="-120"/>
          <a:ea typeface="標楷體" pitchFamily="65" charset="-120"/>
        </a:defRPr>
      </a:lvl4pPr>
      <a:lvl5pPr algn="ctr" rtl="0" eaLnBrk="1" fontAlgn="base" hangingPunct="1">
        <a:spcBef>
          <a:spcPct val="0"/>
        </a:spcBef>
        <a:spcAft>
          <a:spcPct val="0"/>
        </a:spcAft>
        <a:defRPr sz="3600" b="1">
          <a:solidFill>
            <a:schemeClr val="bg1"/>
          </a:solidFill>
          <a:latin typeface="標楷體" pitchFamily="65" charset="-120"/>
          <a:ea typeface="標楷體" pitchFamily="65" charset="-120"/>
        </a:defRPr>
      </a:lvl5pPr>
      <a:lvl6pPr marL="457200" algn="ctr" rtl="0" eaLnBrk="1" fontAlgn="base" hangingPunct="1">
        <a:spcBef>
          <a:spcPct val="0"/>
        </a:spcBef>
        <a:spcAft>
          <a:spcPct val="0"/>
        </a:spcAft>
        <a:defRPr sz="3600" b="1">
          <a:solidFill>
            <a:schemeClr val="bg1"/>
          </a:solidFill>
          <a:latin typeface="標楷體" pitchFamily="65" charset="-120"/>
          <a:ea typeface="標楷體" pitchFamily="65" charset="-120"/>
        </a:defRPr>
      </a:lvl6pPr>
      <a:lvl7pPr marL="914400" algn="ctr" rtl="0" eaLnBrk="1" fontAlgn="base" hangingPunct="1">
        <a:spcBef>
          <a:spcPct val="0"/>
        </a:spcBef>
        <a:spcAft>
          <a:spcPct val="0"/>
        </a:spcAft>
        <a:defRPr sz="3600" b="1">
          <a:solidFill>
            <a:schemeClr val="bg1"/>
          </a:solidFill>
          <a:latin typeface="標楷體" pitchFamily="65" charset="-120"/>
          <a:ea typeface="標楷體" pitchFamily="65" charset="-120"/>
        </a:defRPr>
      </a:lvl7pPr>
      <a:lvl8pPr marL="1371600" algn="ctr" rtl="0" eaLnBrk="1" fontAlgn="base" hangingPunct="1">
        <a:spcBef>
          <a:spcPct val="0"/>
        </a:spcBef>
        <a:spcAft>
          <a:spcPct val="0"/>
        </a:spcAft>
        <a:defRPr sz="3600" b="1">
          <a:solidFill>
            <a:schemeClr val="bg1"/>
          </a:solidFill>
          <a:latin typeface="標楷體" pitchFamily="65" charset="-120"/>
          <a:ea typeface="標楷體" pitchFamily="65" charset="-120"/>
        </a:defRPr>
      </a:lvl8pPr>
      <a:lvl9pPr marL="1828800" algn="ctr" rtl="0" eaLnBrk="1" fontAlgn="base" hangingPunct="1">
        <a:spcBef>
          <a:spcPct val="0"/>
        </a:spcBef>
        <a:spcAft>
          <a:spcPct val="0"/>
        </a:spcAft>
        <a:defRPr sz="3600" b="1">
          <a:solidFill>
            <a:schemeClr val="bg1"/>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標題 2"/>
          <p:cNvSpPr>
            <a:spLocks noGrp="1"/>
          </p:cNvSpPr>
          <p:nvPr>
            <p:ph type="subTitle" idx="1"/>
          </p:nvPr>
        </p:nvSpPr>
        <p:spPr/>
        <p:txBody>
          <a:bodyPr/>
          <a:lstStyle/>
          <a:p>
            <a:r>
              <a:rPr lang="zh-TW" altLang="en-US" dirty="0" smtClean="0">
                <a:solidFill>
                  <a:srgbClr val="002060"/>
                </a:solidFill>
                <a:latin typeface="+mn-ea"/>
                <a:ea typeface="+mn-ea"/>
              </a:rPr>
              <a:t>報</a:t>
            </a:r>
            <a:r>
              <a:rPr lang="zh-TW" altLang="en-US" dirty="0">
                <a:solidFill>
                  <a:srgbClr val="002060"/>
                </a:solidFill>
                <a:latin typeface="+mn-ea"/>
                <a:ea typeface="+mn-ea"/>
              </a:rPr>
              <a:t>告</a:t>
            </a:r>
            <a:r>
              <a:rPr lang="zh-TW" altLang="en-US" dirty="0" smtClean="0">
                <a:solidFill>
                  <a:srgbClr val="002060"/>
                </a:solidFill>
                <a:latin typeface="+mn-ea"/>
                <a:ea typeface="+mn-ea"/>
              </a:rPr>
              <a:t>人：水質處  洪世政處長</a:t>
            </a:r>
            <a:endParaRPr lang="zh-TW" altLang="en-US" dirty="0">
              <a:solidFill>
                <a:srgbClr val="002060"/>
              </a:solidFill>
              <a:latin typeface="+mn-ea"/>
              <a:ea typeface="+mn-ea"/>
            </a:endParaRPr>
          </a:p>
        </p:txBody>
      </p:sp>
      <p:sp>
        <p:nvSpPr>
          <p:cNvPr id="2" name="標題 1"/>
          <p:cNvSpPr>
            <a:spLocks noGrp="1"/>
          </p:cNvSpPr>
          <p:nvPr>
            <p:ph type="ctrTitle"/>
          </p:nvPr>
        </p:nvSpPr>
        <p:spPr>
          <a:xfrm>
            <a:off x="395536" y="3068638"/>
            <a:ext cx="8424614" cy="1223962"/>
          </a:xfrm>
        </p:spPr>
        <p:txBody>
          <a:bodyPr/>
          <a:lstStyle/>
          <a:p>
            <a:r>
              <a:rPr lang="zh-TW" altLang="en-US" sz="3200" dirty="0">
                <a:solidFill>
                  <a:schemeClr val="bg1"/>
                </a:solidFill>
                <a:latin typeface="+mn-ea"/>
                <a:ea typeface="+mn-ea"/>
              </a:rPr>
              <a:t>配合政府資訊開放水質資料更新策進作為</a:t>
            </a:r>
          </a:p>
        </p:txBody>
      </p:sp>
      <p:sp>
        <p:nvSpPr>
          <p:cNvPr id="5"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a:solidFill>
                  <a:prstClr val="black"/>
                </a:solidFill>
                <a:ea typeface="標楷體" pitchFamily="65" charset="-120"/>
              </a:rPr>
              <a:t>1</a:t>
            </a:r>
            <a:endParaRPr kumimoji="0" lang="en-US" altLang="zh-TW" sz="1600" b="1" dirty="0" smtClean="0">
              <a:solidFill>
                <a:prstClr val="black"/>
              </a:solidFill>
              <a:ea typeface="標楷體" pitchFamily="65" charset="-120"/>
            </a:endParaRPr>
          </a:p>
        </p:txBody>
      </p:sp>
      <p:sp>
        <p:nvSpPr>
          <p:cNvPr id="6" name="頁尾版面配置區 5"/>
          <p:cNvSpPr>
            <a:spLocks noGrp="1"/>
          </p:cNvSpPr>
          <p:nvPr>
            <p:ph type="ftr" sz="quarter" idx="11"/>
          </p:nvPr>
        </p:nvSpPr>
        <p:spPr/>
        <p:txBody>
          <a:bodyPr/>
          <a:lstStyle/>
          <a:p>
            <a:endParaRPr lang="zh-TW" altLang="en-US" dirty="0"/>
          </a:p>
        </p:txBody>
      </p:sp>
    </p:spTree>
    <p:extLst>
      <p:ext uri="{BB962C8B-B14F-4D97-AF65-F5344CB8AC3E}">
        <p14:creationId xmlns:p14="http://schemas.microsoft.com/office/powerpoint/2010/main" val="1491724152"/>
      </p:ext>
    </p:extLst>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我國</a:t>
            </a:r>
            <a:r>
              <a:rPr lang="zh-TW" altLang="en-US" dirty="0" smtClean="0"/>
              <a:t>飲用水水質管理法規</a:t>
            </a:r>
            <a:endParaRPr lang="zh-TW" altLang="en-US" dirty="0"/>
          </a:p>
        </p:txBody>
      </p:sp>
      <p:sp>
        <p:nvSpPr>
          <p:cNvPr id="3" name="直排文字版面配置區 2"/>
          <p:cNvSpPr>
            <a:spLocks noGrp="1"/>
          </p:cNvSpPr>
          <p:nvPr>
            <p:ph type="body" orient="vert" idx="1"/>
          </p:nvPr>
        </p:nvSpPr>
        <p:spPr>
          <a:xfrm>
            <a:off x="4572000" y="1412875"/>
            <a:ext cx="4176464" cy="5026025"/>
          </a:xfrm>
        </p:spPr>
        <p:txBody>
          <a:bodyPr vert="horz"/>
          <a:lstStyle/>
          <a:p>
            <a:pPr algn="just"/>
            <a:r>
              <a:rPr lang="zh-TW" altLang="en-US" sz="2800" dirty="0" smtClean="0">
                <a:solidFill>
                  <a:schemeClr val="tx2"/>
                </a:solidFill>
                <a:latin typeface="標楷體" panose="03000509000000000000" pitchFamily="65" charset="-120"/>
                <a:ea typeface="標楷體" panose="03000509000000000000" pitchFamily="65" charset="-120"/>
              </a:rPr>
              <a:t>行政院</a:t>
            </a:r>
            <a:r>
              <a:rPr lang="zh-TW" altLang="en-US" sz="2800" dirty="0">
                <a:solidFill>
                  <a:schemeClr val="tx2"/>
                </a:solidFill>
                <a:latin typeface="標楷體" panose="03000509000000000000" pitchFamily="65" charset="-120"/>
                <a:ea typeface="標楷體" panose="03000509000000000000" pitchFamily="65" charset="-120"/>
              </a:rPr>
              <a:t>環境保護署公告之</a:t>
            </a:r>
            <a:r>
              <a:rPr lang="zh-TW" altLang="en-US" sz="2800" dirty="0">
                <a:solidFill>
                  <a:srgbClr val="FF0000"/>
                </a:solidFill>
                <a:latin typeface="標楷體" panose="03000509000000000000" pitchFamily="65" charset="-120"/>
                <a:ea typeface="標楷體" panose="03000509000000000000" pitchFamily="65" charset="-120"/>
              </a:rPr>
              <a:t>「飲用水水質標準</a:t>
            </a:r>
            <a:r>
              <a:rPr lang="zh-TW" altLang="en-US" sz="2800" dirty="0" smtClean="0">
                <a:solidFill>
                  <a:srgbClr val="FF0000"/>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 </a:t>
            </a:r>
            <a:r>
              <a:rPr lang="zh-TW" altLang="en-US" sz="2800" dirty="0" smtClean="0">
                <a:solidFill>
                  <a:schemeClr val="tx2"/>
                </a:solidFill>
                <a:latin typeface="標楷體" panose="03000509000000000000" pitchFamily="65" charset="-120"/>
                <a:ea typeface="標楷體" panose="03000509000000000000" pitchFamily="65" charset="-120"/>
              </a:rPr>
              <a:t>包含</a:t>
            </a:r>
            <a:r>
              <a:rPr lang="zh-TW" altLang="en-US" sz="2800" dirty="0">
                <a:solidFill>
                  <a:schemeClr val="tx2"/>
                </a:solidFill>
                <a:latin typeface="標楷體" panose="03000509000000000000" pitchFamily="65" charset="-120"/>
                <a:ea typeface="標楷體" panose="03000509000000000000" pitchFamily="65" charset="-120"/>
              </a:rPr>
              <a:t>細菌性、物理性、化學性標準等</a:t>
            </a:r>
            <a:r>
              <a:rPr lang="en-US" altLang="zh-TW" sz="2800" dirty="0">
                <a:solidFill>
                  <a:schemeClr val="tx2"/>
                </a:solidFill>
                <a:latin typeface="標楷體" panose="03000509000000000000" pitchFamily="65" charset="-120"/>
                <a:ea typeface="標楷體" panose="03000509000000000000" pitchFamily="65" charset="-120"/>
              </a:rPr>
              <a:t>68</a:t>
            </a:r>
            <a:r>
              <a:rPr lang="zh-TW" altLang="en-US" sz="2800" dirty="0">
                <a:solidFill>
                  <a:schemeClr val="tx2"/>
                </a:solidFill>
                <a:latin typeface="標楷體" panose="03000509000000000000" pitchFamily="65" charset="-120"/>
                <a:ea typeface="標楷體" panose="03000509000000000000" pitchFamily="65" charset="-120"/>
              </a:rPr>
              <a:t>項。</a:t>
            </a:r>
            <a:endParaRPr lang="zh-TW" altLang="en-US" dirty="0">
              <a:solidFill>
                <a:srgbClr val="002060"/>
              </a:solidFill>
              <a:latin typeface="標楷體" panose="03000509000000000000" pitchFamily="65" charset="-120"/>
              <a:ea typeface="標楷體" panose="03000509000000000000" pitchFamily="65" charset="-120"/>
            </a:endParaRPr>
          </a:p>
        </p:txBody>
      </p:sp>
      <p:pic>
        <p:nvPicPr>
          <p:cNvPr id="5" name="圖片 4"/>
          <p:cNvPicPr>
            <a:picLocks noChangeAspect="1"/>
          </p:cNvPicPr>
          <p:nvPr/>
        </p:nvPicPr>
        <p:blipFill>
          <a:blip r:embed="rId2"/>
          <a:stretch>
            <a:fillRect/>
          </a:stretch>
        </p:blipFill>
        <p:spPr>
          <a:xfrm>
            <a:off x="395536" y="1052736"/>
            <a:ext cx="3816424" cy="5502318"/>
          </a:xfrm>
          <a:prstGeom prst="rect">
            <a:avLst/>
          </a:prstGeom>
          <a:ln w="12700">
            <a:solidFill>
              <a:srgbClr val="000000"/>
            </a:solidFill>
          </a:ln>
        </p:spPr>
      </p:pic>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10</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3543550726"/>
      </p:ext>
    </p:extLst>
  </p:cSld>
  <p:clrMapOvr>
    <a:masterClrMapping/>
  </p:clrMapOvr>
  <p:transition spd="med">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8900000" algn="ctr" rotWithShape="0">
                    <a:srgbClr val="000000">
                      <a:alpha val="50000"/>
                    </a:srgbClr>
                  </a:outerShdw>
                </a:effectLst>
              </a14:hiddenEffects>
            </a:ext>
          </a:extLst>
        </p:spPr>
        <p:txBody>
          <a:bodyPr vert="horz" wrap="square" lIns="91440" tIns="45720" rIns="91440" bIns="45720" numCol="1" anchor="ctr" anchorCtr="0" compatLnSpc="1">
            <a:prstTxWarp prst="textNoShape">
              <a:avLst/>
            </a:prstTxWarp>
          </a:bodyPr>
          <a:lstStyle/>
          <a:p>
            <a:r>
              <a:rPr lang="zh-TW" altLang="en-US" dirty="0" smtClean="0"/>
              <a:t>評比項目</a:t>
            </a:r>
            <a:r>
              <a:rPr lang="zh-TW" altLang="en-US" dirty="0"/>
              <a:t>與我國水質管理法規比較</a:t>
            </a:r>
          </a:p>
        </p:txBody>
      </p:sp>
      <p:graphicFrame>
        <p:nvGraphicFramePr>
          <p:cNvPr id="4" name="表格 3"/>
          <p:cNvGraphicFramePr>
            <a:graphicFrameLocks noGrp="1"/>
          </p:cNvGraphicFramePr>
          <p:nvPr>
            <p:extLst>
              <p:ext uri="{D42A27DB-BD31-4B8C-83A1-F6EECF244321}">
                <p14:modId xmlns:p14="http://schemas.microsoft.com/office/powerpoint/2010/main" val="3535517527"/>
              </p:ext>
            </p:extLst>
          </p:nvPr>
        </p:nvGraphicFramePr>
        <p:xfrm>
          <a:off x="323689" y="1268760"/>
          <a:ext cx="8568791" cy="4748767"/>
        </p:xfrm>
        <a:graphic>
          <a:graphicData uri="http://schemas.openxmlformats.org/drawingml/2006/table">
            <a:tbl>
              <a:tblPr firstRow="1" bandRow="1">
                <a:tableStyleId>{ED083AE6-46FA-4A59-8FB0-9F97EB10719F}</a:tableStyleId>
              </a:tblPr>
              <a:tblGrid>
                <a:gridCol w="2160079"/>
                <a:gridCol w="3456384"/>
                <a:gridCol w="2952328"/>
              </a:tblGrid>
              <a:tr h="1152127">
                <a:tc>
                  <a:txBody>
                    <a:bodyPr/>
                    <a:lstStyle/>
                    <a:p>
                      <a:endParaRPr lang="zh-TW" altLang="en-US" sz="2800" dirty="0"/>
                    </a:p>
                  </a:txBody>
                  <a:tcPr/>
                </a:tc>
                <a:tc>
                  <a:txBody>
                    <a:bodyPr/>
                    <a:lstStyle/>
                    <a:p>
                      <a:r>
                        <a:rPr lang="zh-TW" altLang="en-US" sz="2800" dirty="0" smtClean="0"/>
                        <a:t>飲用水水源水質標準第</a:t>
                      </a:r>
                      <a:r>
                        <a:rPr lang="en-US" altLang="zh-TW" sz="2800" dirty="0" smtClean="0"/>
                        <a:t>5</a:t>
                      </a:r>
                      <a:r>
                        <a:rPr lang="zh-TW" altLang="en-US" sz="2800" dirty="0" smtClean="0"/>
                        <a:t>條</a:t>
                      </a:r>
                      <a:endParaRPr lang="zh-TW" altLang="en-US" sz="2800" dirty="0"/>
                    </a:p>
                  </a:txBody>
                  <a:tcPr/>
                </a:tc>
                <a:tc>
                  <a:txBody>
                    <a:bodyPr/>
                    <a:lstStyle/>
                    <a:p>
                      <a:pPr algn="ctr"/>
                      <a:r>
                        <a:rPr lang="zh-TW" altLang="en-US" sz="2800" dirty="0" smtClean="0"/>
                        <a:t>飲用水水質標準</a:t>
                      </a:r>
                      <a:endParaRPr lang="zh-TW" altLang="en-US" sz="2800" dirty="0"/>
                    </a:p>
                  </a:txBody>
                  <a:tcPr anchor="ctr"/>
                </a:tc>
              </a:tr>
              <a:tr h="1608178">
                <a:tc>
                  <a:txBody>
                    <a:bodyPr/>
                    <a:lstStyle/>
                    <a:p>
                      <a:pPr algn="ctr"/>
                      <a:r>
                        <a:rPr lang="zh-TW" altLang="en-US" sz="2800" dirty="0" smtClean="0"/>
                        <a:t>與評比項目相同</a:t>
                      </a:r>
                      <a:endParaRPr lang="zh-TW" altLang="en-US" sz="2800" dirty="0">
                        <a:solidFill>
                          <a:srgbClr val="000000"/>
                        </a:solidFill>
                      </a:endParaRPr>
                    </a:p>
                  </a:txBody>
                  <a:tcPr anchor="ctr"/>
                </a:tc>
                <a:tc>
                  <a:txBody>
                    <a:bodyPr/>
                    <a:lstStyle/>
                    <a:p>
                      <a:pPr algn="ctr"/>
                      <a:r>
                        <a:rPr lang="zh-TW" altLang="en-US" sz="2800" dirty="0" smtClean="0"/>
                        <a:t>砷</a:t>
                      </a:r>
                      <a:endParaRPr lang="zh-TW" altLang="en-US" sz="2800" dirty="0">
                        <a:solidFill>
                          <a:srgbClr val="000000"/>
                        </a:solidFill>
                      </a:endParaRPr>
                    </a:p>
                  </a:txBody>
                  <a:tcPr anchor="ctr"/>
                </a:tc>
                <a:tc>
                  <a:txBody>
                    <a:bodyPr/>
                    <a:lstStyle/>
                    <a:p>
                      <a:pPr marL="182563" lvl="1" indent="0" algn="l"/>
                      <a:r>
                        <a:rPr lang="zh-TW" altLang="zh-TW" sz="2800" kern="1200" dirty="0" smtClean="0"/>
                        <a:t>砷</a:t>
                      </a:r>
                      <a:endParaRPr lang="en-US" altLang="zh-TW" sz="2800" kern="1200" dirty="0" smtClean="0"/>
                    </a:p>
                    <a:p>
                      <a:pPr marL="182563" lvl="1" indent="0" algn="l"/>
                      <a:r>
                        <a:rPr lang="zh-TW" altLang="zh-TW" sz="2800" kern="1200" dirty="0" smtClean="0"/>
                        <a:t>氟鹽</a:t>
                      </a:r>
                      <a:endParaRPr lang="en-US" altLang="zh-TW" sz="2800" kern="1200" dirty="0" smtClean="0"/>
                    </a:p>
                    <a:p>
                      <a:pPr marL="182563" lvl="1" indent="0" algn="l"/>
                      <a:r>
                        <a:rPr lang="zh-TW" altLang="zh-TW" sz="2800" kern="1200" dirty="0" smtClean="0"/>
                        <a:t>硝酸鹽氮</a:t>
                      </a:r>
                      <a:endParaRPr lang="en-US" altLang="zh-TW" sz="2800" kern="1200" dirty="0" smtClean="0"/>
                    </a:p>
                    <a:p>
                      <a:pPr marL="182563" lvl="1" indent="0" algn="l"/>
                      <a:r>
                        <a:rPr lang="zh-TW" altLang="zh-TW" sz="2800" kern="1200" dirty="0" smtClean="0"/>
                        <a:t>總溶解固體量</a:t>
                      </a:r>
                      <a:endParaRPr lang="zh-TW" altLang="en-US" sz="2800" kern="1200" dirty="0" smtClean="0">
                        <a:solidFill>
                          <a:srgbClr val="000000"/>
                        </a:solidFill>
                        <a:latin typeface="標楷體" panose="03000509000000000000" pitchFamily="65" charset="-120"/>
                        <a:ea typeface="標楷體" panose="03000509000000000000" pitchFamily="65" charset="-120"/>
                        <a:cs typeface="+mn-cs"/>
                      </a:endParaRPr>
                    </a:p>
                  </a:txBody>
                  <a:tcPr anchor="ctr"/>
                </a:tc>
              </a:tr>
              <a:tr h="1608178">
                <a:tc>
                  <a:txBody>
                    <a:bodyPr/>
                    <a:lstStyle/>
                    <a:p>
                      <a:pPr algn="ctr"/>
                      <a:r>
                        <a:rPr lang="zh-TW" altLang="en-US" sz="2800" dirty="0" smtClean="0"/>
                        <a:t>與評比項目不同</a:t>
                      </a:r>
                      <a:endParaRPr lang="zh-TW" altLang="en-US" sz="2800" dirty="0">
                        <a:solidFill>
                          <a:srgbClr val="000000"/>
                        </a:solidFill>
                      </a:endParaRPr>
                    </a:p>
                  </a:txBody>
                  <a:tcPr anchor="ctr"/>
                </a:tc>
                <a:tc>
                  <a:txBody>
                    <a:bodyPr/>
                    <a:lstStyle/>
                    <a:p>
                      <a:pPr lvl="1"/>
                      <a:r>
                        <a:rPr lang="zh-TW" altLang="zh-TW" sz="2800" dirty="0" smtClean="0"/>
                        <a:t>氟鹽</a:t>
                      </a:r>
                      <a:endParaRPr lang="en-US" altLang="zh-TW" sz="2800" dirty="0" smtClean="0"/>
                    </a:p>
                    <a:p>
                      <a:pPr lvl="1"/>
                      <a:r>
                        <a:rPr lang="zh-TW" altLang="zh-TW" sz="2800" dirty="0" smtClean="0"/>
                        <a:t>硝酸鹽氮</a:t>
                      </a:r>
                      <a:endParaRPr lang="en-US" altLang="zh-TW" sz="2800" dirty="0" smtClean="0"/>
                    </a:p>
                    <a:p>
                      <a:pPr lvl="1"/>
                      <a:r>
                        <a:rPr lang="zh-TW" altLang="zh-TW" sz="2800" dirty="0" smtClean="0"/>
                        <a:t>總溶解固體量</a:t>
                      </a:r>
                      <a:endParaRPr lang="en-US" altLang="zh-TW" sz="2800" dirty="0" smtClean="0"/>
                    </a:p>
                    <a:p>
                      <a:pPr lvl="1"/>
                      <a:r>
                        <a:rPr lang="zh-TW" altLang="zh-TW" sz="2800" dirty="0" smtClean="0"/>
                        <a:t>糞便型大腸桿菌</a:t>
                      </a:r>
                      <a:endParaRPr lang="zh-TW" altLang="en-US" sz="2800" dirty="0" smtClean="0">
                        <a:solidFill>
                          <a:srgbClr val="000000"/>
                        </a:solidFill>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zh-TW" sz="2800" dirty="0" smtClean="0"/>
                        <a:t>糞便型大腸桿菌</a:t>
                      </a:r>
                      <a:endParaRPr lang="en-US" altLang="zh-TW" sz="2800" dirty="0" smtClean="0"/>
                    </a:p>
                    <a:p>
                      <a:pPr algn="ctr"/>
                      <a:endParaRPr lang="zh-TW" altLang="en-US" sz="2800" dirty="0">
                        <a:solidFill>
                          <a:srgbClr val="000000"/>
                        </a:solidFill>
                      </a:endParaRPr>
                    </a:p>
                  </a:txBody>
                  <a:tcPr anchor="ctr"/>
                </a:tc>
              </a:tr>
            </a:tbl>
          </a:graphicData>
        </a:graphic>
      </p:graphicFrame>
      <p:sp>
        <p:nvSpPr>
          <p:cNvPr id="5"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11</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1813472806"/>
      </p:ext>
    </p:extLst>
  </p:cSld>
  <p:clrMapOvr>
    <a:masterClrMapping/>
  </p:clrMapOvr>
  <p:transition spd="med">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台</a:t>
            </a:r>
            <a:r>
              <a:rPr lang="zh-TW" altLang="en-US" dirty="0"/>
              <a:t>水公司水質管理</a:t>
            </a:r>
            <a:r>
              <a:rPr lang="zh-TW" altLang="en-US" dirty="0" smtClean="0"/>
              <a:t>現況</a:t>
            </a:r>
            <a:r>
              <a:rPr lang="en-US" altLang="zh-TW" dirty="0" smtClean="0"/>
              <a:t>(1)</a:t>
            </a:r>
            <a:endParaRPr lang="zh-TW" altLang="en-US" dirty="0"/>
          </a:p>
        </p:txBody>
      </p:sp>
      <p:sp>
        <p:nvSpPr>
          <p:cNvPr id="3" name="直排文字版面配置區 2"/>
          <p:cNvSpPr>
            <a:spLocks noGrp="1"/>
          </p:cNvSpPr>
          <p:nvPr>
            <p:ph type="body" orient="vert" idx="1"/>
          </p:nvPr>
        </p:nvSpPr>
        <p:spPr/>
        <p:txBody>
          <a:bodyPr vert="horz"/>
          <a:lstStyle/>
          <a:p>
            <a:pPr algn="just"/>
            <a:r>
              <a:rPr lang="zh-TW" altLang="en-US" sz="2800" dirty="0" smtClean="0">
                <a:solidFill>
                  <a:schemeClr val="tx2"/>
                </a:solidFill>
                <a:latin typeface="標楷體" panose="03000509000000000000" pitchFamily="65" charset="-120"/>
                <a:ea typeface="標楷體" panose="03000509000000000000" pitchFamily="65" charset="-120"/>
              </a:rPr>
              <a:t>依</a:t>
            </a:r>
            <a:r>
              <a:rPr lang="zh-TW" altLang="en-US" sz="2800" dirty="0">
                <a:solidFill>
                  <a:schemeClr val="tx2"/>
                </a:solidFill>
                <a:latin typeface="標楷體" panose="03000509000000000000" pitchFamily="65" charset="-120"/>
                <a:ea typeface="標楷體" panose="03000509000000000000" pitchFamily="65" charset="-120"/>
              </a:rPr>
              <a:t>台水公司水質檢驗規範，水質檢驗單位的權責劃分如下：</a:t>
            </a:r>
          </a:p>
          <a:p>
            <a:pPr lvl="1" algn="just"/>
            <a:r>
              <a:rPr lang="zh-TW" altLang="en-US" sz="2400" dirty="0" smtClean="0">
                <a:solidFill>
                  <a:schemeClr val="tx2"/>
                </a:solidFill>
                <a:latin typeface="標楷體" panose="03000509000000000000" pitchFamily="65" charset="-120"/>
                <a:ea typeface="標楷體" panose="03000509000000000000" pitchFamily="65" charset="-120"/>
              </a:rPr>
              <a:t>水質</a:t>
            </a:r>
            <a:r>
              <a:rPr lang="zh-TW" altLang="en-US" sz="2400" dirty="0">
                <a:solidFill>
                  <a:schemeClr val="tx2"/>
                </a:solidFill>
                <a:latin typeface="標楷體" panose="03000509000000000000" pitchFamily="65" charset="-120"/>
                <a:ea typeface="標楷體" panose="03000509000000000000" pitchFamily="65" charset="-120"/>
              </a:rPr>
              <a:t>課：執行區處內各場站原水、清水、配水和廢水之水質檢驗，並依檢驗結果編製水質報表。</a:t>
            </a:r>
          </a:p>
          <a:p>
            <a:pPr lvl="1" algn="just"/>
            <a:r>
              <a:rPr lang="zh-TW" altLang="en-US" sz="2400" dirty="0">
                <a:solidFill>
                  <a:schemeClr val="tx2"/>
                </a:solidFill>
                <a:latin typeface="標楷體" panose="03000509000000000000" pitchFamily="65" charset="-120"/>
                <a:ea typeface="標楷體" panose="03000509000000000000" pitchFamily="65" charset="-120"/>
              </a:rPr>
              <a:t>給水廠</a:t>
            </a:r>
            <a:r>
              <a:rPr lang="en-US" altLang="zh-TW" sz="2400" dirty="0">
                <a:solidFill>
                  <a:schemeClr val="tx2"/>
                </a:solidFill>
                <a:latin typeface="標楷體" panose="03000509000000000000" pitchFamily="65" charset="-120"/>
                <a:ea typeface="標楷體" panose="03000509000000000000" pitchFamily="65" charset="-120"/>
              </a:rPr>
              <a:t>(</a:t>
            </a:r>
            <a:r>
              <a:rPr lang="zh-TW" altLang="en-US" sz="2400" dirty="0">
                <a:solidFill>
                  <a:schemeClr val="tx2"/>
                </a:solidFill>
                <a:latin typeface="標楷體" panose="03000509000000000000" pitchFamily="65" charset="-120"/>
                <a:ea typeface="標楷體" panose="03000509000000000000" pitchFamily="65" charset="-120"/>
              </a:rPr>
              <a:t>營運所</a:t>
            </a:r>
            <a:r>
              <a:rPr lang="en-US" altLang="zh-TW" sz="2400" dirty="0">
                <a:solidFill>
                  <a:schemeClr val="tx2"/>
                </a:solidFill>
                <a:latin typeface="標楷體" panose="03000509000000000000" pitchFamily="65" charset="-120"/>
                <a:ea typeface="標楷體" panose="03000509000000000000" pitchFamily="65" charset="-120"/>
              </a:rPr>
              <a:t>)</a:t>
            </a:r>
            <a:r>
              <a:rPr lang="zh-TW" altLang="en-US" sz="2400" dirty="0">
                <a:solidFill>
                  <a:schemeClr val="tx2"/>
                </a:solidFill>
                <a:latin typeface="標楷體" panose="03000509000000000000" pitchFamily="65" charset="-120"/>
                <a:ea typeface="標楷體" panose="03000509000000000000" pitchFamily="65" charset="-120"/>
              </a:rPr>
              <a:t> ：</a:t>
            </a:r>
            <a:r>
              <a:rPr lang="zh-TW" altLang="en-US" sz="2400" dirty="0" smtClean="0">
                <a:solidFill>
                  <a:schemeClr val="tx2"/>
                </a:solidFill>
                <a:latin typeface="標楷體" panose="03000509000000000000" pitchFamily="65" charset="-120"/>
                <a:ea typeface="標楷體" panose="03000509000000000000" pitchFamily="65" charset="-120"/>
              </a:rPr>
              <a:t>執行原</a:t>
            </a:r>
            <a:r>
              <a:rPr lang="zh-TW" altLang="en-US" sz="2400" dirty="0">
                <a:solidFill>
                  <a:schemeClr val="tx2"/>
                </a:solidFill>
                <a:latin typeface="標楷體" panose="03000509000000000000" pitchFamily="65" charset="-120"/>
                <a:ea typeface="標楷體" panose="03000509000000000000" pitchFamily="65" charset="-120"/>
              </a:rPr>
              <a:t>水、沉澱水、過濾水、清水、配水和廢水之水質檢驗，瞭解水質情況，以為淨水操作之依據。</a:t>
            </a:r>
          </a:p>
          <a:p>
            <a:pPr algn="just"/>
            <a:r>
              <a:rPr lang="en-US" altLang="zh-TW" sz="2800" dirty="0" smtClean="0">
                <a:solidFill>
                  <a:schemeClr val="tx2"/>
                </a:solidFill>
                <a:latin typeface="標楷體" panose="03000509000000000000" pitchFamily="65" charset="-120"/>
                <a:ea typeface="標楷體" panose="03000509000000000000" pitchFamily="65" charset="-120"/>
              </a:rPr>
              <a:t>101</a:t>
            </a:r>
            <a:r>
              <a:rPr lang="zh-TW" altLang="en-US" sz="2800" dirty="0">
                <a:solidFill>
                  <a:schemeClr val="tx2"/>
                </a:solidFill>
                <a:latin typeface="標楷體" panose="03000509000000000000" pitchFamily="65" charset="-120"/>
                <a:ea typeface="標楷體" panose="03000509000000000000" pitchFamily="65" charset="-120"/>
              </a:rPr>
              <a:t>年起，台水</a:t>
            </a:r>
            <a:r>
              <a:rPr lang="zh-TW" altLang="en-US" sz="2800" dirty="0" smtClean="0">
                <a:solidFill>
                  <a:schemeClr val="tx2"/>
                </a:solidFill>
                <a:latin typeface="標楷體" panose="03000509000000000000" pitchFamily="65" charset="-120"/>
                <a:ea typeface="標楷體" panose="03000509000000000000" pitchFamily="65" charset="-120"/>
              </a:rPr>
              <a:t>公司再</a:t>
            </a:r>
            <a:r>
              <a:rPr lang="zh-TW" altLang="en-US" sz="2800" dirty="0">
                <a:solidFill>
                  <a:schemeClr val="tx2"/>
                </a:solidFill>
                <a:latin typeface="標楷體" panose="03000509000000000000" pitchFamily="65" charset="-120"/>
                <a:ea typeface="標楷體" panose="03000509000000000000" pitchFamily="65" charset="-120"/>
              </a:rPr>
              <a:t>將多處未納入定期檢驗之淨水場再納入檢驗排程，綜此，水質檢驗人力已達捉襟見肘程度，故考量人力及經費，乃降低分工檢驗之頻率，由每季改為每半年或一年一次。</a:t>
            </a: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12</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2109143302"/>
      </p:ext>
    </p:extLst>
  </p:cSld>
  <p:clrMapOvr>
    <a:masterClrMapping/>
  </p:clrMapOvr>
  <p:transition spd="med">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台水公司水質管理現況</a:t>
            </a:r>
            <a:r>
              <a:rPr lang="en-US" altLang="zh-TW" dirty="0" smtClean="0"/>
              <a:t>(2)</a:t>
            </a:r>
            <a:endParaRPr lang="zh-TW" altLang="en-US" dirty="0"/>
          </a:p>
        </p:txBody>
      </p:sp>
      <p:graphicFrame>
        <p:nvGraphicFramePr>
          <p:cNvPr id="3" name="內容版面配置區 5"/>
          <p:cNvGraphicFramePr>
            <a:graphicFrameLocks/>
          </p:cNvGraphicFramePr>
          <p:nvPr>
            <p:extLst>
              <p:ext uri="{D42A27DB-BD31-4B8C-83A1-F6EECF244321}">
                <p14:modId xmlns:p14="http://schemas.microsoft.com/office/powerpoint/2010/main" val="457337801"/>
              </p:ext>
            </p:extLst>
          </p:nvPr>
        </p:nvGraphicFramePr>
        <p:xfrm>
          <a:off x="611560" y="1340768"/>
          <a:ext cx="8208751" cy="4465636"/>
        </p:xfrm>
        <a:graphic>
          <a:graphicData uri="http://schemas.openxmlformats.org/drawingml/2006/table">
            <a:tbl>
              <a:tblPr firstRow="1" bandRow="1">
                <a:tableStyleId>{5940675A-B579-460E-94D1-54222C63F5DA}</a:tableStyleId>
              </a:tblPr>
              <a:tblGrid>
                <a:gridCol w="3364457"/>
                <a:gridCol w="2708466"/>
                <a:gridCol w="2135828"/>
              </a:tblGrid>
              <a:tr h="1116409">
                <a:tc>
                  <a:txBody>
                    <a:bodyPr/>
                    <a:lstStyle/>
                    <a:p>
                      <a:pPr algn="ctr" fontAlgn="ctr"/>
                      <a:r>
                        <a:rPr lang="zh-TW" altLang="en-US" sz="2800" u="none" strike="noStrike" dirty="0">
                          <a:solidFill>
                            <a:schemeClr val="tx2"/>
                          </a:solidFill>
                          <a:effectLst/>
                          <a:latin typeface="標楷體" panose="03000509000000000000" pitchFamily="65" charset="-120"/>
                          <a:ea typeface="標楷體" panose="03000509000000000000" pitchFamily="65" charset="-120"/>
                        </a:rPr>
                        <a:t>自來公司名稱</a:t>
                      </a:r>
                      <a:endParaRPr lang="zh-TW" altLang="en-US"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zh-TW" altLang="en-US" sz="2800" u="none" strike="noStrike" dirty="0">
                          <a:solidFill>
                            <a:schemeClr val="tx2"/>
                          </a:solidFill>
                          <a:effectLst/>
                          <a:latin typeface="標楷體" panose="03000509000000000000" pitchFamily="65" charset="-120"/>
                          <a:ea typeface="標楷體" panose="03000509000000000000" pitchFamily="65" charset="-120"/>
                        </a:rPr>
                        <a:t>日出</a:t>
                      </a:r>
                      <a:r>
                        <a:rPr lang="zh-TW" altLang="en-US" sz="2800" u="none" strike="noStrike" dirty="0" smtClean="0">
                          <a:solidFill>
                            <a:schemeClr val="tx2"/>
                          </a:solidFill>
                          <a:effectLst/>
                          <a:latin typeface="標楷體" panose="03000509000000000000" pitchFamily="65" charset="-120"/>
                          <a:ea typeface="標楷體" panose="03000509000000000000" pitchFamily="65" charset="-120"/>
                        </a:rPr>
                        <a:t>水量</a:t>
                      </a:r>
                      <a:endParaRPr lang="en-US" altLang="zh-TW" sz="2800" u="none" strike="noStrike" dirty="0" smtClean="0">
                        <a:solidFill>
                          <a:schemeClr val="tx2"/>
                        </a:solidFill>
                        <a:effectLst/>
                        <a:latin typeface="標楷體" panose="03000509000000000000" pitchFamily="65" charset="-120"/>
                        <a:ea typeface="標楷體" panose="03000509000000000000" pitchFamily="65" charset="-120"/>
                      </a:endParaRPr>
                    </a:p>
                    <a:p>
                      <a:pPr algn="ctr" fontAlgn="ctr"/>
                      <a:r>
                        <a:rPr lang="en-US" altLang="zh-TW" sz="2800" u="none" strike="noStrike" dirty="0" smtClean="0">
                          <a:solidFill>
                            <a:schemeClr val="tx2"/>
                          </a:solidFill>
                          <a:effectLst/>
                          <a:latin typeface="標楷體" panose="03000509000000000000" pitchFamily="65" charset="-120"/>
                          <a:ea typeface="標楷體" panose="03000509000000000000" pitchFamily="65" charset="-120"/>
                        </a:rPr>
                        <a:t>(</a:t>
                      </a:r>
                      <a:r>
                        <a:rPr lang="zh-TW" altLang="en-US" sz="2800" u="none" strike="noStrike" dirty="0">
                          <a:solidFill>
                            <a:schemeClr val="tx2"/>
                          </a:solidFill>
                          <a:effectLst/>
                          <a:latin typeface="標楷體" panose="03000509000000000000" pitchFamily="65" charset="-120"/>
                          <a:ea typeface="標楷體" panose="03000509000000000000" pitchFamily="65" charset="-120"/>
                        </a:rPr>
                        <a:t>萬噸</a:t>
                      </a:r>
                      <a:r>
                        <a:rPr lang="en-US" altLang="zh-TW" sz="2800" u="none" strike="noStrike" dirty="0">
                          <a:solidFill>
                            <a:schemeClr val="tx2"/>
                          </a:solidFill>
                          <a:effectLst/>
                          <a:latin typeface="標楷體" panose="03000509000000000000" pitchFamily="65" charset="-120"/>
                          <a:ea typeface="標楷體" panose="03000509000000000000" pitchFamily="65" charset="-120"/>
                        </a:rPr>
                        <a:t>/</a:t>
                      </a:r>
                      <a:r>
                        <a:rPr lang="zh-TW" altLang="en-US" sz="2800" u="none" strike="noStrike" dirty="0">
                          <a:solidFill>
                            <a:schemeClr val="tx2"/>
                          </a:solidFill>
                          <a:effectLst/>
                          <a:latin typeface="標楷體" panose="03000509000000000000" pitchFamily="65" charset="-120"/>
                          <a:ea typeface="標楷體" panose="03000509000000000000" pitchFamily="65" charset="-120"/>
                        </a:rPr>
                        <a:t>日</a:t>
                      </a:r>
                      <a:r>
                        <a:rPr lang="en-US" altLang="zh-TW" sz="2800" u="none" strike="noStrike" dirty="0">
                          <a:solidFill>
                            <a:schemeClr val="tx2"/>
                          </a:solidFill>
                          <a:effectLst/>
                          <a:latin typeface="標楷體" panose="03000509000000000000" pitchFamily="65" charset="-120"/>
                          <a:ea typeface="標楷體" panose="03000509000000000000" pitchFamily="65" charset="-120"/>
                        </a:rPr>
                        <a:t>)</a:t>
                      </a:r>
                      <a:endParaRPr lang="en-US" altLang="zh-TW"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zh-TW" altLang="en-US" sz="2800" u="none" strike="noStrike" dirty="0" smtClean="0">
                          <a:solidFill>
                            <a:schemeClr val="tx2"/>
                          </a:solidFill>
                          <a:effectLst/>
                          <a:latin typeface="標楷體" panose="03000509000000000000" pitchFamily="65" charset="-120"/>
                          <a:ea typeface="標楷體" panose="03000509000000000000" pitchFamily="65" charset="-120"/>
                        </a:rPr>
                        <a:t>水質人力</a:t>
                      </a:r>
                      <a:endParaRPr lang="zh-TW" altLang="en-US"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r>
              <a:tr h="1116409">
                <a:tc>
                  <a:txBody>
                    <a:bodyPr/>
                    <a:lstStyle/>
                    <a:p>
                      <a:pPr algn="ctr" fontAlgn="ctr"/>
                      <a:r>
                        <a:rPr lang="zh-TW" altLang="en-US" sz="2800" u="none" strike="noStrike" dirty="0">
                          <a:solidFill>
                            <a:schemeClr val="tx2"/>
                          </a:solidFill>
                          <a:effectLst/>
                          <a:latin typeface="標楷體" panose="03000509000000000000" pitchFamily="65" charset="-120"/>
                          <a:ea typeface="標楷體" panose="03000509000000000000" pitchFamily="65" charset="-120"/>
                        </a:rPr>
                        <a:t>日本東京</a:t>
                      </a:r>
                      <a:r>
                        <a:rPr lang="zh-TW" altLang="en-US" sz="2800" u="none" strike="noStrike" dirty="0" smtClean="0">
                          <a:solidFill>
                            <a:schemeClr val="tx2"/>
                          </a:solidFill>
                          <a:effectLst/>
                          <a:latin typeface="標楷體" panose="03000509000000000000" pitchFamily="65" charset="-120"/>
                          <a:ea typeface="標楷體" panose="03000509000000000000" pitchFamily="65" charset="-120"/>
                        </a:rPr>
                        <a:t>都</a:t>
                      </a:r>
                      <a:endParaRPr lang="en-US" altLang="zh-TW" sz="2800" u="none" strike="noStrike" dirty="0" smtClean="0">
                        <a:solidFill>
                          <a:schemeClr val="tx2"/>
                        </a:solidFill>
                        <a:effectLst/>
                        <a:latin typeface="標楷體" panose="03000509000000000000" pitchFamily="65" charset="-120"/>
                        <a:ea typeface="標楷體" panose="03000509000000000000" pitchFamily="65" charset="-120"/>
                      </a:endParaRPr>
                    </a:p>
                    <a:p>
                      <a:pPr algn="ctr" fontAlgn="ctr"/>
                      <a:r>
                        <a:rPr lang="zh-TW" altLang="en-US" sz="2800" u="none" strike="noStrike" dirty="0" smtClean="0">
                          <a:solidFill>
                            <a:schemeClr val="tx2"/>
                          </a:solidFill>
                          <a:effectLst/>
                          <a:latin typeface="標楷體" panose="03000509000000000000" pitchFamily="65" charset="-120"/>
                          <a:ea typeface="標楷體" panose="03000509000000000000" pitchFamily="65" charset="-120"/>
                        </a:rPr>
                        <a:t>水道</a:t>
                      </a:r>
                      <a:r>
                        <a:rPr lang="zh-TW" altLang="en-US" sz="2800" u="none" strike="noStrike" dirty="0">
                          <a:solidFill>
                            <a:schemeClr val="tx2"/>
                          </a:solidFill>
                          <a:effectLst/>
                          <a:latin typeface="標楷體" panose="03000509000000000000" pitchFamily="65" charset="-120"/>
                          <a:ea typeface="標楷體" panose="03000509000000000000" pitchFamily="65" charset="-120"/>
                        </a:rPr>
                        <a:t>局</a:t>
                      </a:r>
                      <a:endParaRPr lang="zh-TW" altLang="en-US"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800" u="none" strike="noStrike" dirty="0">
                          <a:solidFill>
                            <a:schemeClr val="tx2"/>
                          </a:solidFill>
                          <a:effectLst/>
                          <a:latin typeface="標楷體" panose="03000509000000000000" pitchFamily="65" charset="-120"/>
                          <a:ea typeface="標楷體" panose="03000509000000000000" pitchFamily="65" charset="-120"/>
                        </a:rPr>
                        <a:t>686</a:t>
                      </a:r>
                      <a:endParaRPr lang="en-US" altLang="zh-TW"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800" u="none" strike="noStrike">
                          <a:solidFill>
                            <a:schemeClr val="tx2"/>
                          </a:solidFill>
                          <a:effectLst/>
                          <a:latin typeface="標楷體" panose="03000509000000000000" pitchFamily="65" charset="-120"/>
                          <a:ea typeface="標楷體" panose="03000509000000000000" pitchFamily="65" charset="-120"/>
                        </a:rPr>
                        <a:t>150</a:t>
                      </a:r>
                      <a:endParaRPr lang="en-US" altLang="zh-TW" sz="2800" b="0" i="0" u="none" strike="noStrike">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r>
              <a:tr h="1116409">
                <a:tc>
                  <a:txBody>
                    <a:bodyPr/>
                    <a:lstStyle/>
                    <a:p>
                      <a:pPr algn="ctr" fontAlgn="ctr"/>
                      <a:r>
                        <a:rPr lang="zh-TW" altLang="en-US" sz="2800" u="none" strike="noStrike" dirty="0">
                          <a:solidFill>
                            <a:schemeClr val="tx2"/>
                          </a:solidFill>
                          <a:effectLst/>
                          <a:latin typeface="標楷體" panose="03000509000000000000" pitchFamily="65" charset="-120"/>
                          <a:ea typeface="標楷體" panose="03000509000000000000" pitchFamily="65" charset="-120"/>
                        </a:rPr>
                        <a:t>美國南加州大都會自來水局</a:t>
                      </a:r>
                      <a:endParaRPr lang="zh-TW" altLang="en-US"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800" u="none" strike="noStrike" dirty="0">
                          <a:solidFill>
                            <a:schemeClr val="tx2"/>
                          </a:solidFill>
                          <a:effectLst/>
                          <a:latin typeface="標楷體" panose="03000509000000000000" pitchFamily="65" charset="-120"/>
                          <a:ea typeface="標楷體" panose="03000509000000000000" pitchFamily="65" charset="-120"/>
                        </a:rPr>
                        <a:t>674</a:t>
                      </a:r>
                      <a:endParaRPr lang="en-US" altLang="zh-TW"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800" u="none" strike="noStrike" dirty="0">
                          <a:solidFill>
                            <a:schemeClr val="tx2"/>
                          </a:solidFill>
                          <a:effectLst/>
                          <a:latin typeface="標楷體" panose="03000509000000000000" pitchFamily="65" charset="-120"/>
                          <a:ea typeface="標楷體" panose="03000509000000000000" pitchFamily="65" charset="-120"/>
                        </a:rPr>
                        <a:t>121</a:t>
                      </a:r>
                      <a:endParaRPr lang="en-US" altLang="zh-TW" sz="28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r>
              <a:tr h="1116409">
                <a:tc>
                  <a:txBody>
                    <a:bodyPr/>
                    <a:lstStyle/>
                    <a:p>
                      <a:pPr algn="ctr" fontAlgn="ctr"/>
                      <a:r>
                        <a:rPr lang="zh-TW" altLang="en-US" sz="2800" u="none" strike="noStrike" dirty="0" smtClean="0">
                          <a:solidFill>
                            <a:srgbClr val="FF0000"/>
                          </a:solidFill>
                          <a:effectLst/>
                          <a:latin typeface="標楷體" panose="03000509000000000000" pitchFamily="65" charset="-120"/>
                          <a:ea typeface="標楷體" panose="03000509000000000000" pitchFamily="65" charset="-120"/>
                        </a:rPr>
                        <a:t>台水公司</a:t>
                      </a:r>
                      <a:endParaRPr lang="zh-TW" altLang="en-US" sz="2800" b="0"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800" u="none" strike="noStrike" dirty="0">
                          <a:solidFill>
                            <a:srgbClr val="FF0000"/>
                          </a:solidFill>
                          <a:effectLst/>
                          <a:latin typeface="標楷體" panose="03000509000000000000" pitchFamily="65" charset="-120"/>
                          <a:ea typeface="標楷體" panose="03000509000000000000" pitchFamily="65" charset="-120"/>
                        </a:rPr>
                        <a:t>1341</a:t>
                      </a:r>
                      <a:endParaRPr lang="en-US" altLang="zh-TW" sz="2800" b="0"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800" u="none" strike="noStrike" dirty="0" smtClean="0">
                          <a:solidFill>
                            <a:srgbClr val="FF0000"/>
                          </a:solidFill>
                          <a:effectLst/>
                          <a:latin typeface="標楷體" panose="03000509000000000000" pitchFamily="65" charset="-120"/>
                          <a:ea typeface="標楷體" panose="03000509000000000000" pitchFamily="65" charset="-120"/>
                        </a:rPr>
                        <a:t>149</a:t>
                      </a:r>
                      <a:endParaRPr lang="en-US" altLang="zh-TW" sz="2800" b="0"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r>
            </a:tbl>
          </a:graphicData>
        </a:graphic>
      </p:graphicFrame>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13</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4236562604"/>
      </p:ext>
    </p:extLst>
  </p:cSld>
  <p:clrMapOvr>
    <a:masterClrMapping/>
  </p:clrMapOvr>
  <p:transition spd="med">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參與資料</a:t>
            </a:r>
            <a:r>
              <a:rPr lang="zh-TW" altLang="zh-TW" dirty="0"/>
              <a:t>開放國際評比水質檢驗計畫</a:t>
            </a:r>
            <a:r>
              <a:rPr lang="en-US" altLang="zh-TW" dirty="0" smtClean="0"/>
              <a:t>(1)</a:t>
            </a:r>
            <a:endParaRPr lang="zh-TW" altLang="en-US" dirty="0"/>
          </a:p>
        </p:txBody>
      </p:sp>
      <p:sp>
        <p:nvSpPr>
          <p:cNvPr id="3" name="直排文字版面配置區 2"/>
          <p:cNvSpPr>
            <a:spLocks noGrp="1"/>
          </p:cNvSpPr>
          <p:nvPr>
            <p:ph type="body" orient="vert" idx="1"/>
          </p:nvPr>
        </p:nvSpPr>
        <p:spPr/>
        <p:txBody>
          <a:bodyPr vert="horz"/>
          <a:lstStyle/>
          <a:p>
            <a:pPr algn="just"/>
            <a:r>
              <a:rPr lang="zh-TW" altLang="en-US" sz="2800" dirty="0">
                <a:solidFill>
                  <a:schemeClr val="tx2"/>
                </a:solidFill>
                <a:latin typeface="標楷體" panose="03000509000000000000" pitchFamily="65" charset="-120"/>
                <a:ea typeface="標楷體" panose="03000509000000000000" pitchFamily="65" charset="-120"/>
              </a:rPr>
              <a:t>為</a:t>
            </a:r>
            <a:r>
              <a:rPr lang="zh-TW" altLang="zh-TW" sz="2800" dirty="0" smtClean="0">
                <a:solidFill>
                  <a:schemeClr val="tx2"/>
                </a:solidFill>
                <a:latin typeface="標楷體" panose="03000509000000000000" pitchFamily="65" charset="-120"/>
                <a:ea typeface="標楷體" panose="03000509000000000000" pitchFamily="65" charset="-120"/>
              </a:rPr>
              <a:t>配合</a:t>
            </a:r>
            <a:r>
              <a:rPr lang="zh-TW" altLang="zh-TW" sz="2800" dirty="0">
                <a:solidFill>
                  <a:schemeClr val="tx2"/>
                </a:solidFill>
                <a:latin typeface="標楷體" panose="03000509000000000000" pitchFamily="65" charset="-120"/>
                <a:ea typeface="標楷體" panose="03000509000000000000" pitchFamily="65" charset="-120"/>
              </a:rPr>
              <a:t>行政院「政府資料開放進階行動方案</a:t>
            </a:r>
            <a:r>
              <a:rPr lang="zh-TW" altLang="zh-TW" sz="2800" dirty="0" smtClean="0">
                <a:solidFill>
                  <a:schemeClr val="tx2"/>
                </a:solidFill>
                <a:latin typeface="標楷體" panose="03000509000000000000" pitchFamily="65" charset="-120"/>
                <a:ea typeface="標楷體" panose="03000509000000000000" pitchFamily="65" charset="-120"/>
              </a:rPr>
              <a:t>」，</a:t>
            </a:r>
            <a:r>
              <a:rPr lang="zh-TW" altLang="zh-TW" sz="2800" dirty="0">
                <a:solidFill>
                  <a:schemeClr val="tx2"/>
                </a:solidFill>
                <a:latin typeface="標楷體" panose="03000509000000000000" pitchFamily="65" charset="-120"/>
                <a:ea typeface="標楷體" panose="03000509000000000000" pitchFamily="65" charset="-120"/>
              </a:rPr>
              <a:t>並落實政府資料開放政策</a:t>
            </a:r>
            <a:r>
              <a:rPr lang="zh-TW" altLang="zh-TW" sz="2800" dirty="0" smtClean="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台水</a:t>
            </a:r>
            <a:r>
              <a:rPr lang="zh-TW" altLang="en-US" sz="2800" dirty="0" smtClean="0">
                <a:solidFill>
                  <a:schemeClr val="tx2"/>
                </a:solidFill>
                <a:latin typeface="標楷體" panose="03000509000000000000" pitchFamily="65" charset="-120"/>
                <a:ea typeface="標楷體" panose="03000509000000000000" pitchFamily="65" charset="-120"/>
              </a:rPr>
              <a:t>公司</a:t>
            </a:r>
            <a:r>
              <a:rPr lang="zh-TW" altLang="zh-TW" sz="2800" dirty="0" smtClean="0">
                <a:solidFill>
                  <a:schemeClr val="tx2"/>
                </a:solidFill>
                <a:latin typeface="標楷體" panose="03000509000000000000" pitchFamily="65" charset="-120"/>
                <a:ea typeface="標楷體" panose="03000509000000000000" pitchFamily="65" charset="-120"/>
              </a:rPr>
              <a:t>依</a:t>
            </a:r>
            <a:r>
              <a:rPr lang="zh-TW" altLang="en-US" sz="2800" dirty="0">
                <a:solidFill>
                  <a:schemeClr val="tx2"/>
                </a:solidFill>
                <a:latin typeface="標楷體" panose="03000509000000000000" pitchFamily="65" charset="-120"/>
                <a:ea typeface="標楷體" panose="03000509000000000000" pitchFamily="65" charset="-120"/>
              </a:rPr>
              <a:t>英國開放資料推動組織</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開放知識基金會（</a:t>
            </a:r>
            <a:r>
              <a:rPr lang="en-US" altLang="zh-TW" sz="2800" dirty="0">
                <a:solidFill>
                  <a:schemeClr val="tx2"/>
                </a:solidFill>
                <a:latin typeface="標楷體" panose="03000509000000000000" pitchFamily="65" charset="-120"/>
                <a:ea typeface="標楷體" panose="03000509000000000000" pitchFamily="65" charset="-120"/>
              </a:rPr>
              <a:t>Open Knowledge International</a:t>
            </a:r>
            <a:r>
              <a:rPr lang="zh-TW" altLang="en-US" sz="2800" dirty="0">
                <a:solidFill>
                  <a:schemeClr val="tx2"/>
                </a:solidFill>
                <a:latin typeface="標楷體" panose="03000509000000000000" pitchFamily="65" charset="-120"/>
                <a:ea typeface="標楷體" panose="03000509000000000000" pitchFamily="65" charset="-120"/>
              </a:rPr>
              <a:t>）</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研擬之政府開放資料評鑑指標</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全球開放資料指標（</a:t>
            </a:r>
            <a:r>
              <a:rPr lang="en-US" altLang="zh-TW" sz="2800" dirty="0">
                <a:solidFill>
                  <a:schemeClr val="tx2"/>
                </a:solidFill>
                <a:latin typeface="標楷體" panose="03000509000000000000" pitchFamily="65" charset="-120"/>
                <a:ea typeface="標楷體" panose="03000509000000000000" pitchFamily="65" charset="-120"/>
              </a:rPr>
              <a:t>Global Open Data Index</a:t>
            </a:r>
            <a:r>
              <a:rPr lang="zh-TW" altLang="en-US" sz="2800" dirty="0">
                <a:solidFill>
                  <a:schemeClr val="tx2"/>
                </a:solidFill>
                <a:latin typeface="標楷體" panose="03000509000000000000" pitchFamily="65" charset="-120"/>
                <a:ea typeface="標楷體" panose="03000509000000000000" pitchFamily="65" charset="-120"/>
              </a:rPr>
              <a:t>）</a:t>
            </a:r>
            <a:r>
              <a:rPr lang="zh-TW" altLang="zh-TW" sz="2800" dirty="0" smtClean="0">
                <a:solidFill>
                  <a:schemeClr val="tx2"/>
                </a:solidFill>
                <a:latin typeface="標楷體" panose="03000509000000000000" pitchFamily="65" charset="-120"/>
                <a:ea typeface="標楷體" panose="03000509000000000000" pitchFamily="65" charset="-120"/>
              </a:rPr>
              <a:t>辦理</a:t>
            </a:r>
            <a:r>
              <a:rPr lang="zh-TW" altLang="zh-TW" sz="2800" dirty="0">
                <a:solidFill>
                  <a:schemeClr val="tx2"/>
                </a:solidFill>
                <a:latin typeface="標楷體" panose="03000509000000000000" pitchFamily="65" charset="-120"/>
                <a:ea typeface="標楷體" panose="03000509000000000000" pitchFamily="65" charset="-120"/>
              </a:rPr>
              <a:t>「水質」評比項目檢驗，訂定</a:t>
            </a:r>
            <a:r>
              <a:rPr lang="zh-TW" altLang="zh-TW" sz="2800" dirty="0">
                <a:solidFill>
                  <a:srgbClr val="002060"/>
                </a:solidFill>
                <a:latin typeface="標楷體" panose="03000509000000000000" pitchFamily="65" charset="-120"/>
                <a:ea typeface="標楷體" panose="03000509000000000000" pitchFamily="65" charset="-120"/>
              </a:rPr>
              <a:t>「</a:t>
            </a:r>
            <a:r>
              <a:rPr lang="zh-TW" altLang="zh-TW" sz="2800" dirty="0">
                <a:solidFill>
                  <a:srgbClr val="FF0000"/>
                </a:solidFill>
                <a:latin typeface="標楷體" panose="03000509000000000000" pitchFamily="65" charset="-120"/>
                <a:ea typeface="標楷體" panose="03000509000000000000" pitchFamily="65" charset="-120"/>
              </a:rPr>
              <a:t>台灣自來水公司配合資料開放國際評比水質檢驗</a:t>
            </a:r>
            <a:r>
              <a:rPr lang="zh-TW" altLang="zh-TW" sz="2800" dirty="0" smtClean="0">
                <a:solidFill>
                  <a:srgbClr val="FF0000"/>
                </a:solidFill>
                <a:latin typeface="標楷體" panose="03000509000000000000" pitchFamily="65" charset="-120"/>
                <a:ea typeface="標楷體" panose="03000509000000000000" pitchFamily="65" charset="-120"/>
              </a:rPr>
              <a:t>計畫</a:t>
            </a:r>
            <a:r>
              <a:rPr lang="zh-TW" altLang="zh-TW" sz="2800" dirty="0" smtClean="0">
                <a:solidFill>
                  <a:srgbClr val="002060"/>
                </a:solidFill>
                <a:latin typeface="標楷體" panose="03000509000000000000" pitchFamily="65" charset="-120"/>
                <a:ea typeface="標楷體" panose="03000509000000000000" pitchFamily="65" charset="-120"/>
              </a:rPr>
              <a:t>」。</a:t>
            </a:r>
            <a:endParaRPr lang="zh-TW" altLang="en-US" sz="2800" dirty="0">
              <a:solidFill>
                <a:srgbClr val="002060"/>
              </a:solidFill>
              <a:latin typeface="標楷體" panose="03000509000000000000" pitchFamily="65" charset="-120"/>
              <a:ea typeface="標楷體" panose="03000509000000000000" pitchFamily="65" charset="-120"/>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14</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1386556863"/>
      </p:ext>
    </p:extLst>
  </p:cSld>
  <p:clrMapOvr>
    <a:masterClrMapping/>
  </p:clrMapOvr>
  <p:transition spd="med">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參與資料</a:t>
            </a:r>
            <a:r>
              <a:rPr lang="zh-TW" altLang="zh-TW" dirty="0"/>
              <a:t>開放國際評比水質檢驗計畫</a:t>
            </a:r>
            <a:r>
              <a:rPr lang="en-US" altLang="zh-TW" dirty="0" smtClean="0"/>
              <a:t>(2)</a:t>
            </a:r>
            <a:endParaRPr lang="zh-TW" altLang="en-US" dirty="0"/>
          </a:p>
        </p:txBody>
      </p:sp>
      <p:sp>
        <p:nvSpPr>
          <p:cNvPr id="3" name="直排文字版面配置區 2"/>
          <p:cNvSpPr>
            <a:spLocks noGrp="1"/>
          </p:cNvSpPr>
          <p:nvPr>
            <p:ph type="body" orient="vert" idx="1"/>
          </p:nvPr>
        </p:nvSpPr>
        <p:spPr/>
        <p:txBody>
          <a:bodyPr vert="horz"/>
          <a:lstStyle/>
          <a:p>
            <a:pPr algn="just"/>
            <a:r>
              <a:rPr lang="zh-TW" altLang="en-US" sz="2800" dirty="0">
                <a:solidFill>
                  <a:schemeClr val="tx2"/>
                </a:solidFill>
                <a:latin typeface="標楷體" panose="03000509000000000000" pitchFamily="65" charset="-120"/>
                <a:ea typeface="標楷體" panose="03000509000000000000" pitchFamily="65" charset="-120"/>
              </a:rPr>
              <a:t>台水公司在有限人力考量下，分成</a:t>
            </a:r>
            <a:r>
              <a:rPr lang="en-US" altLang="zh-TW" sz="2800" dirty="0">
                <a:solidFill>
                  <a:schemeClr val="tx2"/>
                </a:solidFill>
                <a:latin typeface="標楷體" panose="03000509000000000000" pitchFamily="65" charset="-120"/>
                <a:ea typeface="標楷體" panose="03000509000000000000" pitchFamily="65" charset="-120"/>
              </a:rPr>
              <a:t>2</a:t>
            </a:r>
            <a:r>
              <a:rPr lang="zh-TW" altLang="en-US" sz="2800" dirty="0">
                <a:solidFill>
                  <a:schemeClr val="tx2"/>
                </a:solidFill>
                <a:latin typeface="標楷體" panose="03000509000000000000" pitchFamily="65" charset="-120"/>
                <a:ea typeface="標楷體" panose="03000509000000000000" pitchFamily="65" charset="-120"/>
              </a:rPr>
              <a:t>階段執行</a:t>
            </a:r>
            <a:r>
              <a:rPr lang="zh-TW" altLang="en-US" sz="2800" dirty="0" smtClean="0">
                <a:solidFill>
                  <a:schemeClr val="tx2"/>
                </a:solidFill>
                <a:latin typeface="標楷體" panose="03000509000000000000" pitchFamily="65" charset="-120"/>
                <a:ea typeface="標楷體" panose="03000509000000000000" pitchFamily="65" charset="-120"/>
              </a:rPr>
              <a:t>：</a:t>
            </a:r>
            <a:endParaRPr lang="en-US" altLang="zh-TW" sz="2800" dirty="0" smtClean="0">
              <a:solidFill>
                <a:schemeClr val="tx2"/>
              </a:solidFill>
              <a:latin typeface="標楷體" panose="03000509000000000000" pitchFamily="65" charset="-120"/>
              <a:ea typeface="標楷體" panose="03000509000000000000" pitchFamily="65" charset="-120"/>
            </a:endParaRPr>
          </a:p>
          <a:p>
            <a:pPr lvl="1" algn="just"/>
            <a:r>
              <a:rPr lang="zh-TW" altLang="en-US" sz="2400" dirty="0" smtClean="0">
                <a:solidFill>
                  <a:schemeClr val="tx2"/>
                </a:solidFill>
                <a:latin typeface="標楷體" panose="03000509000000000000" pitchFamily="65" charset="-120"/>
                <a:ea typeface="標楷體" panose="03000509000000000000" pitchFamily="65" charset="-120"/>
              </a:rPr>
              <a:t>第一階段</a:t>
            </a:r>
            <a:r>
              <a:rPr lang="en-US" altLang="zh-TW" sz="2400" dirty="0">
                <a:solidFill>
                  <a:schemeClr val="tx2"/>
                </a:solidFill>
                <a:latin typeface="標楷體" panose="03000509000000000000" pitchFamily="65" charset="-120"/>
                <a:ea typeface="標楷體" panose="03000509000000000000" pitchFamily="65" charset="-120"/>
              </a:rPr>
              <a:t>-105</a:t>
            </a:r>
            <a:r>
              <a:rPr lang="zh-TW" altLang="en-US" sz="2400" dirty="0">
                <a:solidFill>
                  <a:schemeClr val="tx2"/>
                </a:solidFill>
                <a:latin typeface="標楷體" panose="03000509000000000000" pitchFamily="65" charset="-120"/>
                <a:ea typeface="標楷體" panose="03000509000000000000" pitchFamily="65" charset="-120"/>
              </a:rPr>
              <a:t>年</a:t>
            </a:r>
            <a:r>
              <a:rPr lang="en-US" altLang="zh-TW" sz="2400" dirty="0">
                <a:solidFill>
                  <a:schemeClr val="tx2"/>
                </a:solidFill>
                <a:latin typeface="標楷體" panose="03000509000000000000" pitchFamily="65" charset="-120"/>
                <a:ea typeface="標楷體" panose="03000509000000000000" pitchFamily="65" charset="-120"/>
              </a:rPr>
              <a:t>11</a:t>
            </a:r>
            <a:r>
              <a:rPr lang="zh-TW" altLang="en-US" sz="2400" dirty="0" smtClean="0">
                <a:solidFill>
                  <a:schemeClr val="tx2"/>
                </a:solidFill>
                <a:latin typeface="標楷體" panose="03000509000000000000" pitchFamily="65" charset="-120"/>
                <a:ea typeface="標楷體" panose="03000509000000000000" pitchFamily="65" charset="-120"/>
              </a:rPr>
              <a:t>月針對</a:t>
            </a:r>
            <a:r>
              <a:rPr lang="zh-TW" altLang="en-US" sz="2400" dirty="0">
                <a:solidFill>
                  <a:schemeClr val="tx2"/>
                </a:solidFill>
                <a:latin typeface="標楷體" panose="03000509000000000000" pitchFamily="65" charset="-120"/>
                <a:ea typeface="標楷體" panose="03000509000000000000" pitchFamily="65" charset="-120"/>
              </a:rPr>
              <a:t>各區</a:t>
            </a:r>
            <a:r>
              <a:rPr lang="zh-TW" altLang="en-US" sz="2400" dirty="0" smtClean="0">
                <a:solidFill>
                  <a:schemeClr val="tx2"/>
                </a:solidFill>
                <a:latin typeface="標楷體" panose="03000509000000000000" pitchFamily="65" charset="-120"/>
                <a:ea typeface="標楷體" panose="03000509000000000000" pitchFamily="65" charset="-120"/>
              </a:rPr>
              <a:t>管理處給水</a:t>
            </a:r>
            <a:r>
              <a:rPr lang="zh-TW" altLang="en-US" sz="2400" dirty="0">
                <a:solidFill>
                  <a:schemeClr val="tx2"/>
                </a:solidFill>
                <a:latin typeface="標楷體" panose="03000509000000000000" pitchFamily="65" charset="-120"/>
                <a:ea typeface="標楷體" panose="03000509000000000000" pitchFamily="65" charset="-120"/>
              </a:rPr>
              <a:t>廠</a:t>
            </a:r>
            <a:r>
              <a:rPr lang="en-US" altLang="zh-TW" sz="2400" dirty="0">
                <a:solidFill>
                  <a:schemeClr val="tx2"/>
                </a:solidFill>
                <a:latin typeface="標楷體" panose="03000509000000000000" pitchFamily="65" charset="-120"/>
                <a:ea typeface="標楷體" panose="03000509000000000000" pitchFamily="65" charset="-120"/>
              </a:rPr>
              <a:t>(</a:t>
            </a:r>
            <a:r>
              <a:rPr lang="zh-TW" altLang="en-US" sz="2400" dirty="0">
                <a:solidFill>
                  <a:schemeClr val="tx2"/>
                </a:solidFill>
                <a:latin typeface="標楷體" panose="03000509000000000000" pitchFamily="65" charset="-120"/>
                <a:ea typeface="標楷體" panose="03000509000000000000" pitchFamily="65" charset="-120"/>
              </a:rPr>
              <a:t>營運所</a:t>
            </a:r>
            <a:r>
              <a:rPr lang="en-US" altLang="zh-TW" sz="2400" dirty="0" smtClean="0">
                <a:solidFill>
                  <a:schemeClr val="tx2"/>
                </a:solidFill>
                <a:latin typeface="標楷體" panose="03000509000000000000" pitchFamily="65" charset="-120"/>
                <a:ea typeface="標楷體" panose="03000509000000000000" pitchFamily="65" charset="-120"/>
              </a:rPr>
              <a:t>)</a:t>
            </a:r>
            <a:r>
              <a:rPr lang="zh-TW" altLang="en-US" sz="2400" dirty="0" smtClean="0">
                <a:solidFill>
                  <a:schemeClr val="tx2"/>
                </a:solidFill>
                <a:latin typeface="標楷體" panose="03000509000000000000" pitchFamily="65" charset="-120"/>
                <a:ea typeface="標楷體" panose="03000509000000000000" pitchFamily="65" charset="-120"/>
              </a:rPr>
              <a:t> 原</a:t>
            </a:r>
            <a:r>
              <a:rPr lang="zh-TW" altLang="en-US" sz="2400" dirty="0">
                <a:solidFill>
                  <a:schemeClr val="tx2"/>
                </a:solidFill>
                <a:latin typeface="標楷體" panose="03000509000000000000" pitchFamily="65" charset="-120"/>
                <a:ea typeface="標楷體" panose="03000509000000000000" pitchFamily="65" charset="-120"/>
              </a:rPr>
              <a:t>水</a:t>
            </a:r>
            <a:r>
              <a:rPr lang="zh-TW" altLang="en-US" sz="2400" dirty="0" smtClean="0">
                <a:solidFill>
                  <a:schemeClr val="tx2"/>
                </a:solidFill>
                <a:latin typeface="標楷體" panose="03000509000000000000" pitchFamily="65" charset="-120"/>
                <a:ea typeface="標楷體" panose="03000509000000000000" pitchFamily="65" charset="-120"/>
              </a:rPr>
              <a:t>、清水</a:t>
            </a:r>
            <a:r>
              <a:rPr lang="zh-TW" altLang="en-US" sz="2400" dirty="0">
                <a:solidFill>
                  <a:schemeClr val="tx2"/>
                </a:solidFill>
                <a:latin typeface="標楷體" panose="03000509000000000000" pitchFamily="65" charset="-120"/>
                <a:ea typeface="標楷體" panose="03000509000000000000" pitchFamily="65" charset="-120"/>
              </a:rPr>
              <a:t>之</a:t>
            </a:r>
            <a:r>
              <a:rPr lang="zh-TW" altLang="en-US" sz="2400" u="sng" dirty="0">
                <a:solidFill>
                  <a:srgbClr val="FF0000"/>
                </a:solidFill>
                <a:latin typeface="標楷體" panose="03000509000000000000" pitchFamily="65" charset="-120"/>
                <a:ea typeface="標楷體" panose="03000509000000000000" pitchFamily="65" charset="-120"/>
              </a:rPr>
              <a:t>硝酸鹽氮</a:t>
            </a:r>
            <a:r>
              <a:rPr lang="zh-TW" altLang="en-US" sz="2400" dirty="0">
                <a:solidFill>
                  <a:schemeClr val="tx2"/>
                </a:solidFill>
                <a:latin typeface="標楷體" panose="03000509000000000000" pitchFamily="65" charset="-120"/>
                <a:ea typeface="標楷體" panose="03000509000000000000" pitchFamily="65" charset="-120"/>
              </a:rPr>
              <a:t>檢驗工作，並每週更新發佈至政府資料開放平臺網站</a:t>
            </a:r>
            <a:r>
              <a:rPr lang="en-US" altLang="zh-TW" sz="2400" dirty="0">
                <a:solidFill>
                  <a:schemeClr val="tx2"/>
                </a:solidFill>
                <a:latin typeface="標楷體" panose="03000509000000000000" pitchFamily="65" charset="-120"/>
                <a:ea typeface="標楷體" panose="03000509000000000000" pitchFamily="65" charset="-120"/>
              </a:rPr>
              <a:t>(data.gov.tw)</a:t>
            </a:r>
            <a:r>
              <a:rPr lang="zh-TW" altLang="en-US" sz="2400" dirty="0" smtClean="0">
                <a:solidFill>
                  <a:schemeClr val="tx2"/>
                </a:solidFill>
                <a:latin typeface="標楷體" panose="03000509000000000000" pitchFamily="65" charset="-120"/>
                <a:ea typeface="標楷體" panose="03000509000000000000" pitchFamily="65" charset="-120"/>
              </a:rPr>
              <a:t>。</a:t>
            </a:r>
            <a:endParaRPr lang="en-US" altLang="zh-TW" sz="2400" dirty="0" smtClean="0">
              <a:solidFill>
                <a:schemeClr val="tx2"/>
              </a:solidFill>
              <a:latin typeface="標楷體" panose="03000509000000000000" pitchFamily="65" charset="-120"/>
              <a:ea typeface="標楷體" panose="03000509000000000000" pitchFamily="65" charset="-120"/>
            </a:endParaRPr>
          </a:p>
          <a:p>
            <a:pPr lvl="1" algn="just"/>
            <a:endParaRPr lang="en-US" altLang="zh-TW" sz="2400" dirty="0" smtClean="0">
              <a:solidFill>
                <a:schemeClr val="tx2"/>
              </a:solidFill>
              <a:latin typeface="標楷體" panose="03000509000000000000" pitchFamily="65" charset="-120"/>
              <a:ea typeface="標楷體" panose="03000509000000000000" pitchFamily="65" charset="-120"/>
            </a:endParaRPr>
          </a:p>
          <a:p>
            <a:pPr lvl="1" algn="just"/>
            <a:r>
              <a:rPr lang="zh-TW" altLang="en-US" sz="2400" dirty="0" smtClean="0">
                <a:solidFill>
                  <a:schemeClr val="tx2"/>
                </a:solidFill>
                <a:latin typeface="標楷體" panose="03000509000000000000" pitchFamily="65" charset="-120"/>
                <a:ea typeface="標楷體" panose="03000509000000000000" pitchFamily="65" charset="-120"/>
              </a:rPr>
              <a:t>第二階段</a:t>
            </a:r>
            <a:r>
              <a:rPr lang="en-US" altLang="zh-TW" sz="2400" dirty="0">
                <a:solidFill>
                  <a:schemeClr val="tx2"/>
                </a:solidFill>
                <a:latin typeface="標楷體" panose="03000509000000000000" pitchFamily="65" charset="-120"/>
                <a:ea typeface="標楷體" panose="03000509000000000000" pitchFamily="65" charset="-120"/>
              </a:rPr>
              <a:t>-106</a:t>
            </a:r>
            <a:r>
              <a:rPr lang="zh-TW" altLang="en-US" sz="2400" dirty="0">
                <a:solidFill>
                  <a:schemeClr val="tx2"/>
                </a:solidFill>
                <a:latin typeface="標楷體" panose="03000509000000000000" pitchFamily="65" charset="-120"/>
                <a:ea typeface="標楷體" panose="03000509000000000000" pitchFamily="65" charset="-120"/>
              </a:rPr>
              <a:t>年</a:t>
            </a:r>
            <a:r>
              <a:rPr lang="en-US" altLang="zh-TW" sz="2400" dirty="0" smtClean="0">
                <a:solidFill>
                  <a:schemeClr val="tx2"/>
                </a:solidFill>
                <a:latin typeface="標楷體" panose="03000509000000000000" pitchFamily="65" charset="-120"/>
                <a:ea typeface="標楷體" panose="03000509000000000000" pitchFamily="65" charset="-120"/>
              </a:rPr>
              <a:t>4</a:t>
            </a:r>
            <a:r>
              <a:rPr lang="zh-TW" altLang="en-US" sz="2400" dirty="0" smtClean="0">
                <a:solidFill>
                  <a:schemeClr val="tx2"/>
                </a:solidFill>
                <a:latin typeface="標楷體" panose="03000509000000000000" pitchFamily="65" charset="-120"/>
                <a:ea typeface="標楷體" panose="03000509000000000000" pitchFamily="65" charset="-120"/>
              </a:rPr>
              <a:t>月</a:t>
            </a:r>
            <a:r>
              <a:rPr lang="zh-TW" altLang="en-US" sz="2400" dirty="0">
                <a:solidFill>
                  <a:schemeClr val="tx2"/>
                </a:solidFill>
                <a:latin typeface="標楷體" panose="03000509000000000000" pitchFamily="65" charset="-120"/>
                <a:ea typeface="標楷體" panose="03000509000000000000" pitchFamily="65" charset="-120"/>
              </a:rPr>
              <a:t>針對各區</a:t>
            </a:r>
            <a:r>
              <a:rPr lang="zh-TW" altLang="en-US" sz="2400" dirty="0" smtClean="0">
                <a:solidFill>
                  <a:schemeClr val="tx2"/>
                </a:solidFill>
                <a:latin typeface="標楷體" panose="03000509000000000000" pitchFamily="65" charset="-120"/>
                <a:ea typeface="標楷體" panose="03000509000000000000" pitchFamily="65" charset="-120"/>
              </a:rPr>
              <a:t>管理處給水</a:t>
            </a:r>
            <a:r>
              <a:rPr lang="zh-TW" altLang="en-US" sz="2400" dirty="0">
                <a:solidFill>
                  <a:schemeClr val="tx2"/>
                </a:solidFill>
                <a:latin typeface="標楷體" panose="03000509000000000000" pitchFamily="65" charset="-120"/>
                <a:ea typeface="標楷體" panose="03000509000000000000" pitchFamily="65" charset="-120"/>
              </a:rPr>
              <a:t>廠</a:t>
            </a:r>
            <a:r>
              <a:rPr lang="en-US" altLang="zh-TW" sz="2400" dirty="0">
                <a:solidFill>
                  <a:schemeClr val="tx2"/>
                </a:solidFill>
                <a:latin typeface="標楷體" panose="03000509000000000000" pitchFamily="65" charset="-120"/>
                <a:ea typeface="標楷體" panose="03000509000000000000" pitchFamily="65" charset="-120"/>
              </a:rPr>
              <a:t>(</a:t>
            </a:r>
            <a:r>
              <a:rPr lang="zh-TW" altLang="en-US" sz="2400" dirty="0">
                <a:solidFill>
                  <a:schemeClr val="tx2"/>
                </a:solidFill>
                <a:latin typeface="標楷體" panose="03000509000000000000" pitchFamily="65" charset="-120"/>
                <a:ea typeface="標楷體" panose="03000509000000000000" pitchFamily="65" charset="-120"/>
              </a:rPr>
              <a:t>營運所</a:t>
            </a:r>
            <a:r>
              <a:rPr lang="en-US" altLang="zh-TW" sz="2400" dirty="0" smtClean="0">
                <a:solidFill>
                  <a:schemeClr val="tx2"/>
                </a:solidFill>
                <a:latin typeface="標楷體" panose="03000509000000000000" pitchFamily="65" charset="-120"/>
                <a:ea typeface="標楷體" panose="03000509000000000000" pitchFamily="65" charset="-120"/>
              </a:rPr>
              <a:t>)</a:t>
            </a:r>
            <a:r>
              <a:rPr lang="zh-TW" altLang="en-US" sz="2400" dirty="0" smtClean="0">
                <a:solidFill>
                  <a:schemeClr val="tx2"/>
                </a:solidFill>
                <a:latin typeface="標楷體" panose="03000509000000000000" pitchFamily="65" charset="-120"/>
                <a:ea typeface="標楷體" panose="03000509000000000000" pitchFamily="65" charset="-120"/>
              </a:rPr>
              <a:t> 原</a:t>
            </a:r>
            <a:r>
              <a:rPr lang="zh-TW" altLang="en-US" sz="2400" dirty="0">
                <a:solidFill>
                  <a:schemeClr val="tx2"/>
                </a:solidFill>
                <a:latin typeface="標楷體" panose="03000509000000000000" pitchFamily="65" charset="-120"/>
                <a:ea typeface="標楷體" panose="03000509000000000000" pitchFamily="65" charset="-120"/>
              </a:rPr>
              <a:t>水</a:t>
            </a:r>
            <a:r>
              <a:rPr lang="zh-TW" altLang="en-US" sz="2400" dirty="0" smtClean="0">
                <a:solidFill>
                  <a:schemeClr val="tx2"/>
                </a:solidFill>
                <a:latin typeface="標楷體" panose="03000509000000000000" pitchFamily="65" charset="-120"/>
                <a:ea typeface="標楷體" panose="03000509000000000000" pitchFamily="65" charset="-120"/>
              </a:rPr>
              <a:t>、清水</a:t>
            </a:r>
            <a:r>
              <a:rPr lang="zh-TW" altLang="en-US" sz="2400" dirty="0">
                <a:solidFill>
                  <a:schemeClr val="tx2"/>
                </a:solidFill>
                <a:latin typeface="標楷體" panose="03000509000000000000" pitchFamily="65" charset="-120"/>
                <a:ea typeface="標楷體" panose="03000509000000000000" pitchFamily="65" charset="-120"/>
              </a:rPr>
              <a:t>之</a:t>
            </a:r>
            <a:r>
              <a:rPr lang="zh-TW" altLang="en-US" sz="2400" u="sng" dirty="0">
                <a:solidFill>
                  <a:srgbClr val="FF0000"/>
                </a:solidFill>
                <a:latin typeface="標楷體" panose="03000509000000000000" pitchFamily="65" charset="-120"/>
                <a:ea typeface="標楷體" panose="03000509000000000000" pitchFamily="65" charset="-120"/>
              </a:rPr>
              <a:t>糞便型大腸桿菌、砷、氟鹽、硝酸鹽氮、總溶解固體量</a:t>
            </a:r>
            <a:r>
              <a:rPr lang="zh-TW" altLang="en-US" sz="2400" dirty="0">
                <a:solidFill>
                  <a:schemeClr val="tx2"/>
                </a:solidFill>
                <a:latin typeface="標楷體" panose="03000509000000000000" pitchFamily="65" charset="-120"/>
                <a:ea typeface="標楷體" panose="03000509000000000000" pitchFamily="65" charset="-120"/>
              </a:rPr>
              <a:t>等</a:t>
            </a:r>
            <a:r>
              <a:rPr lang="en-US" altLang="zh-TW" sz="2400" dirty="0">
                <a:solidFill>
                  <a:schemeClr val="tx2"/>
                </a:solidFill>
                <a:latin typeface="標楷體" panose="03000509000000000000" pitchFamily="65" charset="-120"/>
                <a:ea typeface="標楷體" panose="03000509000000000000" pitchFamily="65" charset="-120"/>
              </a:rPr>
              <a:t>5</a:t>
            </a:r>
            <a:r>
              <a:rPr lang="zh-TW" altLang="en-US" sz="2400" dirty="0">
                <a:solidFill>
                  <a:schemeClr val="tx2"/>
                </a:solidFill>
                <a:latin typeface="標楷體" panose="03000509000000000000" pitchFamily="65" charset="-120"/>
                <a:ea typeface="標楷體" panose="03000509000000000000" pitchFamily="65" charset="-120"/>
              </a:rPr>
              <a:t>項，並每週更新發佈至政府資料開放平臺網站</a:t>
            </a:r>
            <a:r>
              <a:rPr lang="en-US" altLang="zh-TW" sz="2400" dirty="0">
                <a:solidFill>
                  <a:schemeClr val="tx2"/>
                </a:solidFill>
                <a:latin typeface="標楷體" panose="03000509000000000000" pitchFamily="65" charset="-120"/>
                <a:ea typeface="標楷體" panose="03000509000000000000" pitchFamily="65" charset="-120"/>
              </a:rPr>
              <a:t>(data.gov.tw</a:t>
            </a:r>
            <a:r>
              <a:rPr lang="en-US" altLang="zh-TW" sz="2400" dirty="0" smtClean="0">
                <a:solidFill>
                  <a:schemeClr val="tx2"/>
                </a:solidFill>
                <a:latin typeface="標楷體" panose="03000509000000000000" pitchFamily="65" charset="-120"/>
                <a:ea typeface="標楷體" panose="03000509000000000000" pitchFamily="65" charset="-120"/>
              </a:rPr>
              <a:t>)</a:t>
            </a:r>
            <a:r>
              <a:rPr lang="zh-TW" altLang="en-US" sz="2400" dirty="0" smtClean="0">
                <a:solidFill>
                  <a:schemeClr val="tx2"/>
                </a:solidFill>
                <a:latin typeface="標楷體" panose="03000509000000000000" pitchFamily="65" charset="-120"/>
                <a:ea typeface="標楷體" panose="03000509000000000000" pitchFamily="65" charset="-120"/>
              </a:rPr>
              <a:t> 。</a:t>
            </a:r>
            <a:endParaRPr lang="zh-TW" altLang="en-US" sz="2400" dirty="0">
              <a:solidFill>
                <a:srgbClr val="002060"/>
              </a:solidFill>
              <a:latin typeface="標楷體" panose="03000509000000000000" pitchFamily="65" charset="-120"/>
              <a:ea typeface="標楷體" panose="03000509000000000000" pitchFamily="65" charset="-120"/>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15</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3592953900"/>
      </p:ext>
    </p:extLst>
  </p:cSld>
  <p:clrMapOvr>
    <a:masterClrMapping/>
  </p:clrMapOvr>
  <p:transition spd="med">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計畫推動時</a:t>
            </a:r>
            <a:r>
              <a:rPr lang="zh-TW" altLang="en-US" dirty="0" smtClean="0"/>
              <a:t>程</a:t>
            </a:r>
            <a:r>
              <a:rPr lang="en-US" altLang="zh-TW" dirty="0" smtClean="0"/>
              <a:t>(1)</a:t>
            </a:r>
            <a:endParaRPr lang="zh-TW" altLang="en-US" dirty="0"/>
          </a:p>
        </p:txBody>
      </p:sp>
      <p:graphicFrame>
        <p:nvGraphicFramePr>
          <p:cNvPr id="3" name="表格 2"/>
          <p:cNvGraphicFramePr>
            <a:graphicFrameLocks noGrp="1"/>
          </p:cNvGraphicFramePr>
          <p:nvPr>
            <p:extLst>
              <p:ext uri="{D42A27DB-BD31-4B8C-83A1-F6EECF244321}">
                <p14:modId xmlns:p14="http://schemas.microsoft.com/office/powerpoint/2010/main" val="2470706442"/>
              </p:ext>
            </p:extLst>
          </p:nvPr>
        </p:nvGraphicFramePr>
        <p:xfrm>
          <a:off x="294776" y="1052737"/>
          <a:ext cx="8597703" cy="5119826"/>
        </p:xfrm>
        <a:graphic>
          <a:graphicData uri="http://schemas.openxmlformats.org/drawingml/2006/table">
            <a:tbl>
              <a:tblPr firstRow="1" firstCol="1" bandRow="1"/>
              <a:tblGrid>
                <a:gridCol w="676824"/>
                <a:gridCol w="5328592"/>
                <a:gridCol w="2592287"/>
              </a:tblGrid>
              <a:tr h="370162">
                <a:tc>
                  <a:txBody>
                    <a:bodyPr/>
                    <a:lstStyle/>
                    <a:p>
                      <a:pPr algn="ctr">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期別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 marR="3934" marT="3934" marB="3934"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algn="ctr">
                        <a:spcAft>
                          <a:spcPts val="0"/>
                        </a:spcAft>
                      </a:pPr>
                      <a:r>
                        <a:rPr lang="zh-TW" sz="2000" b="1"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工作項目</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algn="ctr">
                        <a:spcAft>
                          <a:spcPts val="0"/>
                        </a:spcAft>
                      </a:pPr>
                      <a:r>
                        <a:rPr lang="zh-TW" sz="2000" b="1"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預估執行期間</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r h="958591">
                <a:tc rowSpan="5">
                  <a:txBody>
                    <a:bodyPr/>
                    <a:lstStyle/>
                    <a:p>
                      <a:pPr algn="ctr">
                        <a:lnSpc>
                          <a:spcPts val="2200"/>
                        </a:lnSpc>
                        <a:spcAft>
                          <a:spcPts val="0"/>
                        </a:spcAft>
                      </a:pPr>
                      <a:r>
                        <a:rPr lang="zh-TW" sz="2000" b="1"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籌</a:t>
                      </a:r>
                      <a:endParaRPr lang="zh-TW" sz="20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備</a:t>
                      </a:r>
                      <a:endParaRPr lang="zh-TW" sz="20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規</a:t>
                      </a:r>
                      <a:endParaRPr lang="zh-TW" sz="20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劃</a:t>
                      </a:r>
                      <a:endParaRPr lang="zh-TW" sz="20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階</a:t>
                      </a:r>
                      <a:endParaRPr lang="zh-TW" sz="2000" kern="100" dirty="0">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rgbClr val="000000"/>
                          </a:solidFill>
                          <a:effectLst/>
                          <a:latin typeface="標楷體" panose="03000509000000000000" pitchFamily="65" charset="-120"/>
                          <a:ea typeface="標楷體" panose="03000509000000000000" pitchFamily="65" charset="-120"/>
                          <a:cs typeface="Times New Roman" panose="02020603050405020304" pitchFamily="18" charset="0"/>
                        </a:rPr>
                        <a:t>段</a:t>
                      </a:r>
                      <a:endParaRPr lang="zh-TW" sz="2000" kern="100" dirty="0">
                        <a:effectLst/>
                        <a:latin typeface="標楷體" panose="03000509000000000000" pitchFamily="65" charset="-120"/>
                        <a:ea typeface="標楷體" panose="03000509000000000000" pitchFamily="65" charset="-120"/>
                        <a:cs typeface="Times New Roman" panose="02020603050405020304" pitchFamily="18" charset="0"/>
                      </a:endParaRPr>
                    </a:p>
                  </a:txBody>
                  <a:tcPr marL="3934" marR="3934" marT="3934" marB="3934"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D6EE"/>
                    </a:solidFill>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規劃資料開放國際評比水質檢驗計畫</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檢驗項目、給水廠或營運所之淨水場、執行階段、檢驗方法、檢驗儀器確認、檢驗分析流程確認</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8591">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檢驗儀器及實驗藥品需求調查、費用估算</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含檢驗儀器、實驗藥品及人員訓練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並廣納各區管理處意見</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14</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2805">
                <a:tc vMerge="1">
                  <a:txBody>
                    <a:bodyPr/>
                    <a:lstStyle/>
                    <a:p>
                      <a:endParaRPr lang="zh-TW" altLang="en-US"/>
                    </a:p>
                  </a:txBody>
                  <a:tcPr/>
                </a:tc>
                <a:tc>
                  <a:txBody>
                    <a:bodyPr/>
                    <a:lstStyle/>
                    <a:p>
                      <a:pPr>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檢驗方法評估確效</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30</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第一階段</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23</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4026">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檢驗報表及彙整表設計、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LIMS</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系統處理</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31</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4376">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函頒「台灣自來水公司參與資料開放國際評比水質檢驗計畫」</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23</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16</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3816279795"/>
      </p:ext>
    </p:extLst>
  </p:cSld>
  <p:clrMapOvr>
    <a:masterClrMapping/>
  </p:clrMapOvr>
  <p:transition spd="med">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計畫推動時</a:t>
            </a:r>
            <a:r>
              <a:rPr lang="zh-TW" altLang="en-US" dirty="0" smtClean="0"/>
              <a:t>程</a:t>
            </a:r>
            <a:r>
              <a:rPr lang="en-US" altLang="zh-TW" dirty="0" smtClean="0"/>
              <a:t>(2)</a:t>
            </a:r>
            <a:endParaRPr lang="zh-TW" altLang="en-US" dirty="0"/>
          </a:p>
        </p:txBody>
      </p:sp>
      <p:graphicFrame>
        <p:nvGraphicFramePr>
          <p:cNvPr id="6" name="表格 5"/>
          <p:cNvGraphicFramePr>
            <a:graphicFrameLocks noGrp="1"/>
          </p:cNvGraphicFramePr>
          <p:nvPr>
            <p:extLst>
              <p:ext uri="{D42A27DB-BD31-4B8C-83A1-F6EECF244321}">
                <p14:modId xmlns:p14="http://schemas.microsoft.com/office/powerpoint/2010/main" val="648474678"/>
              </p:ext>
            </p:extLst>
          </p:nvPr>
        </p:nvGraphicFramePr>
        <p:xfrm>
          <a:off x="294776" y="1052737"/>
          <a:ext cx="8601751" cy="4428432"/>
        </p:xfrm>
        <a:graphic>
          <a:graphicData uri="http://schemas.openxmlformats.org/drawingml/2006/table">
            <a:tbl>
              <a:tblPr firstRow="1" firstCol="1" bandRow="1"/>
              <a:tblGrid>
                <a:gridCol w="680873"/>
                <a:gridCol w="5328592"/>
                <a:gridCol w="2592286"/>
              </a:tblGrid>
              <a:tr h="519763">
                <a:tc>
                  <a:txBody>
                    <a:bodyPr/>
                    <a:lstStyle/>
                    <a:p>
                      <a:pPr algn="ctr">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期別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 marR="3934" marT="3934" marB="3934"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algn="ctr">
                        <a:spcAft>
                          <a:spcPts val="0"/>
                        </a:spcAft>
                      </a:pPr>
                      <a:r>
                        <a:rPr lang="zh-TW" sz="2000" b="1"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工作項目</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algn="ctr">
                        <a:spcAft>
                          <a:spcPts val="0"/>
                        </a:spcAft>
                      </a:pPr>
                      <a:r>
                        <a:rPr lang="zh-TW" sz="2000" b="1"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預估執行期間</a:t>
                      </a:r>
                      <a:endParaRPr lang="zh-TW" sz="2000" kern="10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r h="211396">
                <a:tc rowSpan="3">
                  <a:txBody>
                    <a:bodyPr/>
                    <a:lstStyle/>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執</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行</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運</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作</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第</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一</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階</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段</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 marR="3934" marT="3934" marB="3934"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DD6EE"/>
                    </a:solidFill>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檢驗方法之實驗藥品採購</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硝酸鹽氮</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19</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p>
                    <a:p>
                      <a:pPr>
                        <a:spcAft>
                          <a:spcPts val="0"/>
                        </a:spcAft>
                      </a:pP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14</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857">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人員教育訓練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儀器操作、檢驗結果比對、檢驗數據審核與登入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LIMS(</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或</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e-mail</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傳送</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、檢驗數據彙整</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17</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p>
                    <a:p>
                      <a:pPr>
                        <a:spcAft>
                          <a:spcPts val="0"/>
                        </a:spcAft>
                      </a:pP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21</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7309">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正式執行檢驗工作並每週更新發佈至政府資料開放平臺網站</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(data.gov.tw)</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11</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月起</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17</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2496284248"/>
      </p:ext>
    </p:extLst>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計畫推動時</a:t>
            </a:r>
            <a:r>
              <a:rPr lang="zh-TW" altLang="en-US" dirty="0" smtClean="0"/>
              <a:t>程</a:t>
            </a:r>
            <a:r>
              <a:rPr lang="en-US" altLang="zh-TW" dirty="0" smtClean="0"/>
              <a:t>(3)</a:t>
            </a:r>
            <a:endParaRPr lang="zh-TW" altLang="en-US" dirty="0"/>
          </a:p>
        </p:txBody>
      </p:sp>
      <p:graphicFrame>
        <p:nvGraphicFramePr>
          <p:cNvPr id="3" name="表格 2"/>
          <p:cNvGraphicFramePr>
            <a:graphicFrameLocks noGrp="1"/>
          </p:cNvGraphicFramePr>
          <p:nvPr>
            <p:extLst>
              <p:ext uri="{D42A27DB-BD31-4B8C-83A1-F6EECF244321}">
                <p14:modId xmlns:p14="http://schemas.microsoft.com/office/powerpoint/2010/main" val="3106433065"/>
              </p:ext>
            </p:extLst>
          </p:nvPr>
        </p:nvGraphicFramePr>
        <p:xfrm>
          <a:off x="294776" y="1052737"/>
          <a:ext cx="8601751" cy="3888430"/>
        </p:xfrm>
        <a:graphic>
          <a:graphicData uri="http://schemas.openxmlformats.org/drawingml/2006/table">
            <a:tbl>
              <a:tblPr firstRow="1" firstCol="1" bandRow="1"/>
              <a:tblGrid>
                <a:gridCol w="676824"/>
                <a:gridCol w="5328592"/>
                <a:gridCol w="2596335"/>
              </a:tblGrid>
              <a:tr h="433293">
                <a:tc>
                  <a:txBody>
                    <a:bodyPr/>
                    <a:lstStyle/>
                    <a:p>
                      <a:pPr algn="ctr">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期別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 marR="3934" marT="3934" marB="3934">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algn="ctr">
                        <a:spcAft>
                          <a:spcPts val="0"/>
                        </a:spcAft>
                      </a:pPr>
                      <a:r>
                        <a:rPr lang="zh-TW" sz="2000" b="1"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工作項目</a:t>
                      </a:r>
                      <a:endParaRPr lang="zh-TW" sz="2000" kern="10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c>
                  <a:txBody>
                    <a:bodyPr/>
                    <a:lstStyle/>
                    <a:p>
                      <a:pPr algn="ctr">
                        <a:spcAft>
                          <a:spcPts val="0"/>
                        </a:spcAft>
                      </a:pPr>
                      <a:r>
                        <a:rPr lang="zh-TW" sz="2000" b="1"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預估執行期間</a:t>
                      </a:r>
                      <a:endParaRPr lang="zh-TW" sz="2000" kern="10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E599"/>
                    </a:solidFill>
                  </a:tcPr>
                </a:tc>
              </a:tr>
              <a:tr h="777686">
                <a:tc rowSpan="4">
                  <a:txBody>
                    <a:bodyPr/>
                    <a:lstStyle/>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執</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行</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運</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作</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第</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二</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階</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lgn="ctr">
                        <a:lnSpc>
                          <a:spcPts val="2200"/>
                        </a:lnSpc>
                        <a:spcAft>
                          <a:spcPts val="0"/>
                        </a:spcAft>
                      </a:pPr>
                      <a:r>
                        <a:rPr lang="zh-TW" sz="2000" b="1"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rPr>
                        <a:t>段</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 marR="3934" marT="3934" marB="3934" anchor="ctr">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BDD6EE"/>
                    </a:solidFill>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檢驗儀器及實驗藥品調查及預算分配</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11</a:t>
                      </a:r>
                      <a:r>
                        <a:rPr lang="zh-TW"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a:t>
                      </a:r>
                      <a:r>
                        <a:rPr lang="zh-TW"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p>
                      <a:pPr>
                        <a:spcAft>
                          <a:spcPts val="0"/>
                        </a:spcAft>
                      </a:pP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11</a:t>
                      </a:r>
                      <a:r>
                        <a:rPr lang="zh-TW"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30</a:t>
                      </a:r>
                      <a:r>
                        <a:rPr lang="zh-TW" sz="2000" ker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7686">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檢驗儀器及實驗藥品採購</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發包採購及交貨驗收共</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個月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105</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p>
                    <a:p>
                      <a:pPr>
                        <a:spcAft>
                          <a:spcPts val="0"/>
                        </a:spcAft>
                      </a:pP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106</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2</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28</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22079">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人員教育訓練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儀器操作、檢驗結果比對、檢驗數據審核與登入</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LIMS(</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或</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e-mail</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傳送</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、檢驗數據彙整</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106</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a:t>
                      </a:r>
                    </a:p>
                    <a:p>
                      <a:pPr>
                        <a:spcAft>
                          <a:spcPts val="0"/>
                        </a:spcAft>
                      </a:pPr>
                      <a:r>
                        <a:rPr lang="en-US" sz="2000" kern="0" dirty="0" smtClean="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106</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31</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日</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7686">
                <a:tc vMerge="1">
                  <a:txBody>
                    <a:bodyPr/>
                    <a:lstStyle/>
                    <a:p>
                      <a:endParaRPr lang="zh-TW" altLang="en-US"/>
                    </a:p>
                  </a:txBody>
                  <a:tcPr/>
                </a:tc>
                <a:tc>
                  <a:txBody>
                    <a:bodyPr/>
                    <a:lstStyle/>
                    <a:p>
                      <a:pPr algn="just">
                        <a:spcAft>
                          <a:spcPts val="0"/>
                        </a:spcAft>
                      </a:pP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正式執行檢驗工作並每週更新發佈至政府資料開放平臺網站</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(data.gov.tw)</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spcAft>
                          <a:spcPts val="0"/>
                        </a:spcAft>
                      </a:pP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106</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年</a:t>
                      </a:r>
                      <a:r>
                        <a:rPr lang="en-US"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4</a:t>
                      </a:r>
                      <a:r>
                        <a:rPr lang="zh-TW" sz="2000" kern="0" dirty="0">
                          <a:solidFill>
                            <a:schemeClr val="tx2"/>
                          </a:solidFill>
                          <a:effectLst/>
                          <a:latin typeface="標楷體" panose="03000509000000000000" pitchFamily="65" charset="-120"/>
                          <a:ea typeface="標楷體" panose="03000509000000000000" pitchFamily="65" charset="-120"/>
                          <a:cs typeface="Helvetica" panose="020B0604020202020204" pitchFamily="34" charset="0"/>
                        </a:rPr>
                        <a:t>月起</a:t>
                      </a:r>
                      <a:endParaRPr lang="zh-TW" sz="2000" kern="100" dirty="0">
                        <a:solidFill>
                          <a:schemeClr val="tx2"/>
                        </a:solidFill>
                        <a:effectLst/>
                        <a:latin typeface="標楷體" panose="03000509000000000000" pitchFamily="65" charset="-120"/>
                        <a:ea typeface="標楷體" panose="03000509000000000000" pitchFamily="65" charset="-120"/>
                        <a:cs typeface="Times New Roman" panose="02020603050405020304" pitchFamily="18" charset="0"/>
                      </a:endParaRPr>
                    </a:p>
                  </a:txBody>
                  <a:tcPr marL="39340" marR="39340" marT="39340" marB="3934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18</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1713196203"/>
      </p:ext>
    </p:extLst>
  </p:cSld>
  <p:clrMapOvr>
    <a:masterClrMapping/>
  </p:clrMapOvr>
  <p:transition spd="med">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結論</a:t>
            </a:r>
            <a:r>
              <a:rPr lang="en-US" altLang="zh-TW" dirty="0" smtClean="0"/>
              <a:t>(1)</a:t>
            </a:r>
            <a:endParaRPr lang="zh-TW" altLang="en-US" dirty="0"/>
          </a:p>
        </p:txBody>
      </p:sp>
      <p:sp>
        <p:nvSpPr>
          <p:cNvPr id="3" name="直排文字版面配置區 2"/>
          <p:cNvSpPr>
            <a:spLocks noGrp="1"/>
          </p:cNvSpPr>
          <p:nvPr>
            <p:ph type="body" orient="vert" idx="1"/>
          </p:nvPr>
        </p:nvSpPr>
        <p:spPr>
          <a:xfrm>
            <a:off x="323689" y="1412875"/>
            <a:ext cx="8614159" cy="5026025"/>
          </a:xfrm>
        </p:spPr>
        <p:txBody>
          <a:bodyPr vert="horz"/>
          <a:lstStyle/>
          <a:p>
            <a:r>
              <a:rPr lang="zh-TW" altLang="en-US" dirty="0">
                <a:solidFill>
                  <a:srgbClr val="000000"/>
                </a:solidFill>
                <a:latin typeface="+mn-ea"/>
                <a:ea typeface="+mn-ea"/>
              </a:rPr>
              <a:t>考量目前現階段大部份國家幾乎無法達成每週乙次之更新頻率，而台水公司更因受限於人力及預算限制，無法一步到位，惟仍竭力於</a:t>
            </a:r>
            <a:r>
              <a:rPr lang="en-US" altLang="zh-TW" dirty="0">
                <a:solidFill>
                  <a:srgbClr val="000000"/>
                </a:solidFill>
                <a:latin typeface="+mn-ea"/>
                <a:ea typeface="+mn-ea"/>
              </a:rPr>
              <a:t>105</a:t>
            </a:r>
            <a:r>
              <a:rPr lang="zh-TW" altLang="en-US" dirty="0">
                <a:solidFill>
                  <a:srgbClr val="000000"/>
                </a:solidFill>
                <a:latin typeface="+mn-ea"/>
                <a:ea typeface="+mn-ea"/>
              </a:rPr>
              <a:t>年</a:t>
            </a:r>
            <a:r>
              <a:rPr lang="en-US" altLang="zh-TW" dirty="0">
                <a:solidFill>
                  <a:srgbClr val="000000"/>
                </a:solidFill>
                <a:latin typeface="+mn-ea"/>
                <a:ea typeface="+mn-ea"/>
              </a:rPr>
              <a:t>11</a:t>
            </a:r>
            <a:r>
              <a:rPr lang="zh-TW" altLang="en-US" dirty="0">
                <a:solidFill>
                  <a:srgbClr val="000000"/>
                </a:solidFill>
                <a:latin typeface="+mn-ea"/>
                <a:ea typeface="+mn-ea"/>
              </a:rPr>
              <a:t>月及</a:t>
            </a:r>
            <a:r>
              <a:rPr lang="en-US" altLang="zh-TW" dirty="0">
                <a:solidFill>
                  <a:srgbClr val="000000"/>
                </a:solidFill>
                <a:latin typeface="+mn-ea"/>
                <a:ea typeface="+mn-ea"/>
              </a:rPr>
              <a:t>106</a:t>
            </a:r>
            <a:r>
              <a:rPr lang="zh-TW" altLang="en-US" dirty="0">
                <a:solidFill>
                  <a:srgbClr val="000000"/>
                </a:solidFill>
                <a:latin typeface="+mn-ea"/>
                <a:ea typeface="+mn-ea"/>
              </a:rPr>
              <a:t>年</a:t>
            </a:r>
            <a:r>
              <a:rPr lang="en-US" altLang="zh-TW" dirty="0">
                <a:solidFill>
                  <a:srgbClr val="000000"/>
                </a:solidFill>
                <a:latin typeface="+mn-ea"/>
                <a:ea typeface="+mn-ea"/>
              </a:rPr>
              <a:t>4</a:t>
            </a:r>
            <a:r>
              <a:rPr lang="zh-TW" altLang="en-US" dirty="0">
                <a:solidFill>
                  <a:srgbClr val="000000"/>
                </a:solidFill>
                <a:latin typeface="+mn-ea"/>
                <a:ea typeface="+mn-ea"/>
              </a:rPr>
              <a:t>月分階段開始水質檢驗工作，並懇請放寬更新頻率由每週乙次至每月乙次，以確保能落實政府資料開放政策</a:t>
            </a:r>
            <a:r>
              <a:rPr lang="zh-TW" altLang="en-US" dirty="0" smtClean="0">
                <a:solidFill>
                  <a:srgbClr val="000000"/>
                </a:solidFill>
                <a:latin typeface="+mn-ea"/>
                <a:ea typeface="+mn-ea"/>
              </a:rPr>
              <a:t>。</a:t>
            </a:r>
            <a:endParaRPr lang="en-US" altLang="zh-TW" dirty="0" smtClean="0">
              <a:solidFill>
                <a:srgbClr val="000000"/>
              </a:solidFill>
              <a:latin typeface="+mn-ea"/>
              <a:ea typeface="+mn-ea"/>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19</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1240554576"/>
      </p:ext>
    </p:extLst>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緣起</a:t>
            </a:r>
            <a:endParaRPr lang="zh-TW" altLang="en-US" dirty="0"/>
          </a:p>
        </p:txBody>
      </p:sp>
      <p:sp>
        <p:nvSpPr>
          <p:cNvPr id="3" name="直排文字版面配置區 2"/>
          <p:cNvSpPr>
            <a:spLocks noGrp="1"/>
          </p:cNvSpPr>
          <p:nvPr>
            <p:ph type="body" orient="vert" idx="1"/>
          </p:nvPr>
        </p:nvSpPr>
        <p:spPr/>
        <p:txBody>
          <a:bodyPr vert="horz"/>
          <a:lstStyle/>
          <a:p>
            <a:pPr algn="just"/>
            <a:r>
              <a:rPr lang="zh-TW" altLang="en-US" sz="2800" dirty="0" smtClean="0">
                <a:solidFill>
                  <a:schemeClr val="tx2"/>
                </a:solidFill>
                <a:latin typeface="標楷體" panose="03000509000000000000" pitchFamily="65" charset="-120"/>
                <a:ea typeface="標楷體" panose="03000509000000000000" pitchFamily="65" charset="-120"/>
              </a:rPr>
              <a:t>依據</a:t>
            </a:r>
            <a:r>
              <a:rPr lang="zh-TW" altLang="en-US" sz="2800" dirty="0">
                <a:solidFill>
                  <a:schemeClr val="tx2"/>
                </a:solidFill>
                <a:latin typeface="標楷體" panose="03000509000000000000" pitchFamily="65" charset="-120"/>
                <a:ea typeface="標楷體" panose="03000509000000000000" pitchFamily="65" charset="-120"/>
              </a:rPr>
              <a:t>行政院</a:t>
            </a:r>
            <a:r>
              <a:rPr lang="en-US" altLang="zh-TW" sz="2800" dirty="0" smtClean="0">
                <a:solidFill>
                  <a:schemeClr val="tx2"/>
                </a:solidFill>
                <a:latin typeface="標楷體" panose="03000509000000000000" pitchFamily="65" charset="-120"/>
                <a:ea typeface="標楷體" panose="03000509000000000000" pitchFamily="65" charset="-120"/>
              </a:rPr>
              <a:t>104</a:t>
            </a:r>
            <a:r>
              <a:rPr lang="zh-TW" altLang="en-US" sz="2800" dirty="0" smtClean="0">
                <a:solidFill>
                  <a:schemeClr val="tx2"/>
                </a:solidFill>
                <a:latin typeface="標楷體" panose="03000509000000000000" pitchFamily="65" charset="-120"/>
                <a:ea typeface="標楷體" panose="03000509000000000000" pitchFamily="65" charset="-120"/>
              </a:rPr>
              <a:t>年</a:t>
            </a:r>
            <a:r>
              <a:rPr lang="en-US" altLang="zh-TW" sz="2800" dirty="0" smtClean="0">
                <a:solidFill>
                  <a:schemeClr val="tx2"/>
                </a:solidFill>
                <a:latin typeface="標楷體" panose="03000509000000000000" pitchFamily="65" charset="-120"/>
                <a:ea typeface="標楷體" panose="03000509000000000000" pitchFamily="65" charset="-120"/>
              </a:rPr>
              <a:t>12</a:t>
            </a:r>
            <a:r>
              <a:rPr lang="zh-TW" altLang="en-US" sz="2800" dirty="0" smtClean="0">
                <a:solidFill>
                  <a:schemeClr val="tx2"/>
                </a:solidFill>
                <a:latin typeface="標楷體" panose="03000509000000000000" pitchFamily="65" charset="-120"/>
                <a:ea typeface="標楷體" panose="03000509000000000000" pitchFamily="65" charset="-120"/>
              </a:rPr>
              <a:t>月</a:t>
            </a:r>
            <a:r>
              <a:rPr lang="en-US" altLang="zh-TW" sz="2800" dirty="0" smtClean="0">
                <a:solidFill>
                  <a:schemeClr val="tx2"/>
                </a:solidFill>
                <a:latin typeface="標楷體" panose="03000509000000000000" pitchFamily="65" charset="-120"/>
                <a:ea typeface="標楷體" panose="03000509000000000000" pitchFamily="65" charset="-120"/>
              </a:rPr>
              <a:t>28</a:t>
            </a:r>
            <a:r>
              <a:rPr lang="zh-TW" altLang="en-US" sz="2800" dirty="0" smtClean="0">
                <a:solidFill>
                  <a:schemeClr val="tx2"/>
                </a:solidFill>
                <a:latin typeface="標楷體" panose="03000509000000000000" pitchFamily="65" charset="-120"/>
                <a:ea typeface="標楷體" panose="03000509000000000000" pitchFamily="65" charset="-120"/>
              </a:rPr>
              <a:t>日</a:t>
            </a:r>
            <a:r>
              <a:rPr lang="zh-TW" altLang="en-US" sz="2800" dirty="0">
                <a:solidFill>
                  <a:schemeClr val="tx2"/>
                </a:solidFill>
                <a:latin typeface="標楷體" panose="03000509000000000000" pitchFamily="65" charset="-120"/>
                <a:ea typeface="標楷體" panose="03000509000000000000" pitchFamily="65" charset="-120"/>
              </a:rPr>
              <a:t>院授發資字第</a:t>
            </a:r>
            <a:r>
              <a:rPr lang="en-US" altLang="zh-TW" sz="2800" dirty="0" smtClean="0">
                <a:solidFill>
                  <a:schemeClr val="tx2"/>
                </a:solidFill>
                <a:latin typeface="標楷體" panose="03000509000000000000" pitchFamily="65" charset="-120"/>
                <a:ea typeface="標楷體" panose="03000509000000000000" pitchFamily="65" charset="-120"/>
              </a:rPr>
              <a:t>1041501693</a:t>
            </a:r>
            <a:r>
              <a:rPr lang="zh-TW" altLang="en-US" sz="2800" dirty="0" smtClean="0">
                <a:solidFill>
                  <a:schemeClr val="tx2"/>
                </a:solidFill>
                <a:latin typeface="標楷體" panose="03000509000000000000" pitchFamily="65" charset="-120"/>
                <a:ea typeface="標楷體" panose="03000509000000000000" pitchFamily="65" charset="-120"/>
              </a:rPr>
              <a:t>號</a:t>
            </a:r>
            <a:r>
              <a:rPr lang="zh-TW" altLang="en-US" sz="2800" dirty="0">
                <a:solidFill>
                  <a:schemeClr val="tx2"/>
                </a:solidFill>
                <a:latin typeface="標楷體" panose="03000509000000000000" pitchFamily="65" charset="-120"/>
                <a:ea typeface="標楷體" panose="03000509000000000000" pitchFamily="65" charset="-120"/>
              </a:rPr>
              <a:t>函頒之「</a:t>
            </a:r>
            <a:r>
              <a:rPr lang="zh-TW" altLang="en-US" sz="2800" dirty="0">
                <a:solidFill>
                  <a:srgbClr val="FF0000"/>
                </a:solidFill>
                <a:latin typeface="標楷體" panose="03000509000000000000" pitchFamily="65" charset="-120"/>
                <a:ea typeface="標楷體" panose="03000509000000000000" pitchFamily="65" charset="-120"/>
              </a:rPr>
              <a:t>政府資料開放進階行動方案</a:t>
            </a:r>
            <a:r>
              <a:rPr lang="zh-TW" altLang="en-US" sz="2800" dirty="0">
                <a:solidFill>
                  <a:schemeClr val="tx2"/>
                </a:solidFill>
                <a:latin typeface="標楷體" panose="03000509000000000000" pitchFamily="65" charset="-120"/>
                <a:ea typeface="標楷體" panose="03000509000000000000" pitchFamily="65" charset="-120"/>
              </a:rPr>
              <a:t>」，機關應參考國際資料開放相關評比（評鑑）項目及指標、其他國家作法與我國現行法制規範，定期檢討強化各項政府資料開放範圍及機制</a:t>
            </a:r>
            <a:r>
              <a:rPr lang="zh-TW" altLang="en-US" sz="2800" dirty="0" smtClean="0">
                <a:solidFill>
                  <a:schemeClr val="tx2"/>
                </a:solidFill>
                <a:latin typeface="標楷體" panose="03000509000000000000" pitchFamily="65" charset="-120"/>
                <a:ea typeface="標楷體" panose="03000509000000000000" pitchFamily="65" charset="-120"/>
              </a:rPr>
              <a:t>。</a:t>
            </a:r>
            <a:endParaRPr lang="en-US" altLang="zh-TW" sz="2800" dirty="0" smtClean="0">
              <a:solidFill>
                <a:schemeClr val="tx2"/>
              </a:solidFill>
              <a:latin typeface="標楷體" panose="03000509000000000000" pitchFamily="65" charset="-120"/>
              <a:ea typeface="標楷體" panose="03000509000000000000" pitchFamily="65" charset="-120"/>
            </a:endParaRPr>
          </a:p>
          <a:p>
            <a:pPr marL="0" indent="0" algn="just">
              <a:buNone/>
            </a:pPr>
            <a:endParaRPr lang="en-US" altLang="zh-TW" sz="2800" dirty="0" smtClean="0">
              <a:solidFill>
                <a:srgbClr val="002060"/>
              </a:solidFill>
              <a:latin typeface="標楷體" panose="03000509000000000000" pitchFamily="65" charset="-120"/>
              <a:ea typeface="標楷體" panose="03000509000000000000" pitchFamily="65" charset="-120"/>
            </a:endParaRPr>
          </a:p>
          <a:p>
            <a:pPr algn="just"/>
            <a:r>
              <a:rPr lang="zh-TW" altLang="en-US" sz="2800" dirty="0">
                <a:solidFill>
                  <a:schemeClr val="tx2"/>
                </a:solidFill>
                <a:latin typeface="標楷體" panose="03000509000000000000" pitchFamily="65" charset="-120"/>
                <a:ea typeface="標楷體" panose="03000509000000000000" pitchFamily="65" charset="-120"/>
              </a:rPr>
              <a:t>評比（評鑑）項目及指標係指英國開放資料推動組織</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開放知識基金會（</a:t>
            </a:r>
            <a:r>
              <a:rPr lang="en-US" altLang="zh-TW" sz="2800" dirty="0">
                <a:solidFill>
                  <a:schemeClr val="tx2"/>
                </a:solidFill>
                <a:latin typeface="標楷體" panose="03000509000000000000" pitchFamily="65" charset="-120"/>
                <a:ea typeface="標楷體" panose="03000509000000000000" pitchFamily="65" charset="-120"/>
              </a:rPr>
              <a:t>Open Knowledge International</a:t>
            </a:r>
            <a:r>
              <a:rPr lang="zh-TW" altLang="en-US" sz="2800" dirty="0">
                <a:solidFill>
                  <a:schemeClr val="tx2"/>
                </a:solidFill>
                <a:latin typeface="標楷體" panose="03000509000000000000" pitchFamily="65" charset="-120"/>
                <a:ea typeface="標楷體" panose="03000509000000000000" pitchFamily="65" charset="-120"/>
              </a:rPr>
              <a:t>）</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研擬之</a:t>
            </a:r>
            <a:r>
              <a:rPr lang="zh-TW" altLang="en-US" sz="2800" dirty="0">
                <a:solidFill>
                  <a:srgbClr val="FF0000"/>
                </a:solidFill>
                <a:latin typeface="標楷體" panose="03000509000000000000" pitchFamily="65" charset="-120"/>
                <a:ea typeface="標楷體" panose="03000509000000000000" pitchFamily="65" charset="-120"/>
              </a:rPr>
              <a:t>政府開放資料評鑑指標</a:t>
            </a:r>
            <a:r>
              <a:rPr lang="en-US" altLang="zh-TW" sz="2800" dirty="0">
                <a:solidFill>
                  <a:srgbClr val="FF0000"/>
                </a:solidFill>
                <a:latin typeface="標楷體" panose="03000509000000000000" pitchFamily="65" charset="-120"/>
                <a:ea typeface="標楷體" panose="03000509000000000000" pitchFamily="65" charset="-120"/>
              </a:rPr>
              <a:t>-</a:t>
            </a:r>
            <a:r>
              <a:rPr lang="zh-TW" altLang="en-US" sz="2800" dirty="0">
                <a:solidFill>
                  <a:srgbClr val="FF0000"/>
                </a:solidFill>
                <a:latin typeface="標楷體" panose="03000509000000000000" pitchFamily="65" charset="-120"/>
                <a:ea typeface="標楷體" panose="03000509000000000000" pitchFamily="65" charset="-120"/>
              </a:rPr>
              <a:t>全球開放資料指標（</a:t>
            </a:r>
            <a:r>
              <a:rPr lang="en-US" altLang="zh-TW" sz="2800" dirty="0">
                <a:solidFill>
                  <a:srgbClr val="FF0000"/>
                </a:solidFill>
                <a:latin typeface="標楷體" panose="03000509000000000000" pitchFamily="65" charset="-120"/>
                <a:ea typeface="標楷體" panose="03000509000000000000" pitchFamily="65" charset="-120"/>
              </a:rPr>
              <a:t>Global Open Data Index</a:t>
            </a:r>
            <a:r>
              <a:rPr lang="zh-TW" altLang="en-US" sz="2800" dirty="0">
                <a:solidFill>
                  <a:srgbClr val="FF0000"/>
                </a:solidFill>
                <a:latin typeface="標楷體" panose="03000509000000000000" pitchFamily="65" charset="-120"/>
                <a:ea typeface="標楷體" panose="03000509000000000000" pitchFamily="65" charset="-120"/>
              </a:rPr>
              <a:t>）。</a:t>
            </a: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2</a:t>
            </a:r>
          </a:p>
        </p:txBody>
      </p:sp>
    </p:spTree>
    <p:extLst>
      <p:ext uri="{BB962C8B-B14F-4D97-AF65-F5344CB8AC3E}">
        <p14:creationId xmlns:p14="http://schemas.microsoft.com/office/powerpoint/2010/main" val="2514842220"/>
      </p:ext>
    </p:extLst>
  </p:cSld>
  <p:clrMapOvr>
    <a:masterClrMapping/>
  </p:clrMapOvr>
  <p:transition spd="med">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結論</a:t>
            </a:r>
            <a:r>
              <a:rPr lang="en-US" altLang="zh-TW" dirty="0" smtClean="0"/>
              <a:t>(2)</a:t>
            </a:r>
            <a:endParaRPr lang="zh-TW" altLang="en-US" dirty="0"/>
          </a:p>
        </p:txBody>
      </p:sp>
      <p:sp>
        <p:nvSpPr>
          <p:cNvPr id="3" name="直排文字版面配置區 2"/>
          <p:cNvSpPr>
            <a:spLocks noGrp="1"/>
          </p:cNvSpPr>
          <p:nvPr>
            <p:ph type="body" orient="vert" idx="1"/>
          </p:nvPr>
        </p:nvSpPr>
        <p:spPr>
          <a:xfrm>
            <a:off x="323689" y="1412875"/>
            <a:ext cx="8614159" cy="5026025"/>
          </a:xfrm>
        </p:spPr>
        <p:txBody>
          <a:bodyPr vert="horz"/>
          <a:lstStyle/>
          <a:p>
            <a:r>
              <a:rPr lang="zh-TW" altLang="en-US" dirty="0" smtClean="0">
                <a:solidFill>
                  <a:srgbClr val="000000"/>
                </a:solidFill>
                <a:latin typeface="+mn-ea"/>
                <a:ea typeface="+mn-ea"/>
              </a:rPr>
              <a:t>因</a:t>
            </a:r>
            <a:r>
              <a:rPr lang="zh-TW" altLang="en-US" dirty="0">
                <a:solidFill>
                  <a:srgbClr val="000000"/>
                </a:solidFill>
                <a:latin typeface="+mn-ea"/>
                <a:ea typeface="+mn-ea"/>
              </a:rPr>
              <a:t>全球開放資料水質指標項目定義不夠明確，且各國提供資料皆不盡相同。再者，有關水資源包含可供灌溉、給水、養殖等用途的地面水、伏流水、地下水及再生水等水源，建議應以整體水資源水質考量，並依全球開放資料說明由環境保護主管機關</a:t>
            </a:r>
            <a:r>
              <a:rPr lang="en-US" altLang="zh-TW" dirty="0">
                <a:solidFill>
                  <a:srgbClr val="000000"/>
                </a:solidFill>
                <a:latin typeface="+mn-ea"/>
                <a:ea typeface="+mn-ea"/>
              </a:rPr>
              <a:t>-</a:t>
            </a:r>
            <a:r>
              <a:rPr lang="zh-TW" altLang="en-US" dirty="0">
                <a:solidFill>
                  <a:srgbClr val="000000"/>
                </a:solidFill>
                <a:latin typeface="+mn-ea"/>
                <a:ea typeface="+mn-ea"/>
              </a:rPr>
              <a:t>行政院環境保護署統一彙整相關資料，以求事權統一。</a:t>
            </a:r>
            <a:endParaRPr lang="en-US" altLang="zh-TW" dirty="0" smtClean="0">
              <a:solidFill>
                <a:srgbClr val="000000"/>
              </a:solidFill>
              <a:latin typeface="+mn-ea"/>
              <a:ea typeface="+mn-ea"/>
            </a:endParaRPr>
          </a:p>
          <a:p>
            <a:endParaRPr lang="zh-TW" altLang="en-US" dirty="0">
              <a:solidFill>
                <a:srgbClr val="000000"/>
              </a:solidFill>
              <a:latin typeface="+mn-ea"/>
              <a:ea typeface="+mn-ea"/>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20</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408111229"/>
      </p:ext>
    </p:extLst>
  </p:cSld>
  <p:clrMapOvr>
    <a:masterClrMapping/>
  </p:clrMapOvr>
  <p:transition spd="med">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排文字版面配置區 2"/>
          <p:cNvSpPr>
            <a:spLocks noGrp="1"/>
          </p:cNvSpPr>
          <p:nvPr>
            <p:ph type="body" orient="vert" idx="1"/>
          </p:nvPr>
        </p:nvSpPr>
        <p:spPr/>
        <p:txBody>
          <a:bodyPr vert="horz"/>
          <a:lstStyle/>
          <a:p>
            <a:pPr marL="0" indent="0" algn="ctr">
              <a:buNone/>
            </a:pPr>
            <a:endParaRPr lang="en-US" altLang="zh-TW" sz="2000" dirty="0" smtClean="0">
              <a:solidFill>
                <a:srgbClr val="002060"/>
              </a:solidFill>
              <a:latin typeface="標楷體" panose="03000509000000000000" pitchFamily="65" charset="-120"/>
              <a:ea typeface="標楷體" panose="03000509000000000000" pitchFamily="65" charset="-120"/>
            </a:endParaRPr>
          </a:p>
          <a:p>
            <a:pPr marL="0" indent="0" algn="ctr">
              <a:buNone/>
            </a:pPr>
            <a:r>
              <a:rPr lang="zh-TW" altLang="en-US" sz="8000" dirty="0" smtClean="0">
                <a:solidFill>
                  <a:srgbClr val="002060"/>
                </a:solidFill>
                <a:latin typeface="標楷體" panose="03000509000000000000" pitchFamily="65" charset="-120"/>
                <a:ea typeface="標楷體" panose="03000509000000000000" pitchFamily="65" charset="-120"/>
              </a:rPr>
              <a:t>謝謝聆聽</a:t>
            </a:r>
            <a:endParaRPr lang="en-US" altLang="zh-TW" sz="8000" dirty="0" smtClean="0">
              <a:solidFill>
                <a:srgbClr val="002060"/>
              </a:solidFill>
              <a:latin typeface="標楷體" panose="03000509000000000000" pitchFamily="65" charset="-120"/>
              <a:ea typeface="標楷體" panose="03000509000000000000" pitchFamily="65" charset="-120"/>
            </a:endParaRPr>
          </a:p>
          <a:p>
            <a:pPr marL="0" indent="0" algn="ctr">
              <a:buNone/>
            </a:pPr>
            <a:r>
              <a:rPr lang="zh-TW" altLang="en-US" sz="8000" dirty="0">
                <a:solidFill>
                  <a:srgbClr val="002060"/>
                </a:solidFill>
                <a:latin typeface="標楷體" panose="03000509000000000000" pitchFamily="65" charset="-120"/>
                <a:ea typeface="標楷體" panose="03000509000000000000" pitchFamily="65" charset="-120"/>
              </a:rPr>
              <a:t>敬請指教</a:t>
            </a: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21</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2235698285"/>
      </p:ext>
    </p:extLst>
  </p:cSld>
  <p:clrMapOvr>
    <a:masterClrMapping/>
  </p:clrMapOvr>
  <p:transition spd="med">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全球開放資料</a:t>
            </a:r>
            <a:r>
              <a:rPr lang="zh-TW" altLang="en-US" dirty="0" smtClean="0"/>
              <a:t>指標</a:t>
            </a:r>
            <a:r>
              <a:rPr lang="en-US" altLang="zh-TW" dirty="0" smtClean="0"/>
              <a:t>(1)</a:t>
            </a:r>
            <a:endParaRPr lang="zh-TW" altLang="en-US" dirty="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4785"/>
          <a:stretch/>
        </p:blipFill>
        <p:spPr bwMode="auto">
          <a:xfrm>
            <a:off x="187648" y="1156196"/>
            <a:ext cx="5175901" cy="5366444"/>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bwMode="auto">
          <a:xfrm>
            <a:off x="251520" y="1844824"/>
            <a:ext cx="3600400" cy="360040"/>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5" name="矩形 4"/>
          <p:cNvSpPr/>
          <p:nvPr/>
        </p:nvSpPr>
        <p:spPr bwMode="auto">
          <a:xfrm>
            <a:off x="251520" y="2420888"/>
            <a:ext cx="4968552" cy="180020"/>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6" name="矩形 5"/>
          <p:cNvSpPr/>
          <p:nvPr/>
        </p:nvSpPr>
        <p:spPr bwMode="auto">
          <a:xfrm>
            <a:off x="251520" y="2621902"/>
            <a:ext cx="504056" cy="180020"/>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7" name="直排文字版面配置區 2"/>
          <p:cNvSpPr txBox="1">
            <a:spLocks/>
          </p:cNvSpPr>
          <p:nvPr/>
        </p:nvSpPr>
        <p:spPr>
          <a:xfrm>
            <a:off x="5508104" y="1164814"/>
            <a:ext cx="3456384" cy="5026025"/>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algn="just"/>
            <a:r>
              <a:rPr lang="zh-TW" altLang="en-US" sz="2800" dirty="0" smtClean="0">
                <a:solidFill>
                  <a:schemeClr val="tx2"/>
                </a:solidFill>
                <a:latin typeface="標楷體" panose="03000509000000000000" pitchFamily="65" charset="-120"/>
                <a:ea typeface="標楷體" panose="03000509000000000000" pitchFamily="65" charset="-120"/>
              </a:rPr>
              <a:t>「全球</a:t>
            </a:r>
            <a:r>
              <a:rPr lang="zh-TW" altLang="en-US" sz="2800" dirty="0">
                <a:solidFill>
                  <a:schemeClr val="tx2"/>
                </a:solidFill>
                <a:latin typeface="標楷體" panose="03000509000000000000" pitchFamily="65" charset="-120"/>
                <a:ea typeface="標楷體" panose="03000509000000000000" pitchFamily="65" charset="-120"/>
              </a:rPr>
              <a:t>開放資料</a:t>
            </a:r>
            <a:r>
              <a:rPr lang="zh-TW" altLang="en-US" sz="2800" dirty="0" smtClean="0">
                <a:solidFill>
                  <a:schemeClr val="tx2"/>
                </a:solidFill>
                <a:latin typeface="標楷體" panose="03000509000000000000" pitchFamily="65" charset="-120"/>
                <a:ea typeface="標楷體" panose="03000509000000000000" pitchFamily="65" charset="-120"/>
              </a:rPr>
              <a:t>指標」係依據其方法概要蒐集並呈現世界上現有之開放資料。</a:t>
            </a:r>
            <a:endParaRPr lang="en-US" altLang="zh-TW" sz="2800" dirty="0" smtClean="0">
              <a:solidFill>
                <a:schemeClr val="tx2"/>
              </a:solidFill>
              <a:latin typeface="標楷體" panose="03000509000000000000" pitchFamily="65" charset="-120"/>
              <a:ea typeface="標楷體" panose="03000509000000000000" pitchFamily="65" charset="-120"/>
            </a:endParaRPr>
          </a:p>
          <a:p>
            <a:r>
              <a:rPr lang="en-US" altLang="zh-TW" sz="2800" dirty="0" smtClean="0">
                <a:solidFill>
                  <a:schemeClr val="tx2"/>
                </a:solidFill>
                <a:latin typeface="標楷體" panose="03000509000000000000" pitchFamily="65" charset="-120"/>
                <a:ea typeface="標楷體" panose="03000509000000000000" pitchFamily="65" charset="-120"/>
              </a:rPr>
              <a:t>2015</a:t>
            </a:r>
            <a:r>
              <a:rPr lang="zh-TW" altLang="en-US" sz="2800" dirty="0" smtClean="0">
                <a:solidFill>
                  <a:schemeClr val="tx2"/>
                </a:solidFill>
                <a:latin typeface="標楷體" panose="03000509000000000000" pitchFamily="65" charset="-120"/>
                <a:ea typeface="標楷體" panose="03000509000000000000" pitchFamily="65" charset="-120"/>
              </a:rPr>
              <a:t>年新增「水質</a:t>
            </a:r>
            <a:r>
              <a:rPr lang="en-US" altLang="zh-TW" sz="2800" dirty="0" smtClean="0">
                <a:solidFill>
                  <a:schemeClr val="tx2"/>
                </a:solidFill>
                <a:latin typeface="標楷體" panose="03000509000000000000" pitchFamily="65" charset="-120"/>
                <a:ea typeface="標楷體" panose="03000509000000000000" pitchFamily="65" charset="-120"/>
              </a:rPr>
              <a:t>(water quality)</a:t>
            </a:r>
            <a:r>
              <a:rPr lang="zh-TW" altLang="en-US" sz="2800" dirty="0" smtClean="0">
                <a:solidFill>
                  <a:schemeClr val="tx2"/>
                </a:solidFill>
                <a:latin typeface="標楷體" panose="03000509000000000000" pitchFamily="65" charset="-120"/>
                <a:ea typeface="標楷體" panose="03000509000000000000" pitchFamily="65" charset="-120"/>
              </a:rPr>
              <a:t>項目。</a:t>
            </a:r>
            <a:endParaRPr lang="zh-TW" altLang="en-US" dirty="0">
              <a:solidFill>
                <a:srgbClr val="002060"/>
              </a:solidFill>
              <a:latin typeface="標楷體" panose="03000509000000000000" pitchFamily="65" charset="-120"/>
              <a:ea typeface="標楷體" panose="03000509000000000000" pitchFamily="65" charset="-120"/>
            </a:endParaRPr>
          </a:p>
        </p:txBody>
      </p:sp>
      <p:sp>
        <p:nvSpPr>
          <p:cNvPr id="8"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3</a:t>
            </a:r>
          </a:p>
        </p:txBody>
      </p:sp>
    </p:spTree>
    <p:extLst>
      <p:ext uri="{BB962C8B-B14F-4D97-AF65-F5344CB8AC3E}">
        <p14:creationId xmlns:p14="http://schemas.microsoft.com/office/powerpoint/2010/main" val="2464123111"/>
      </p:ext>
    </p:extLst>
  </p:cSld>
  <p:clrMapOvr>
    <a:masterClrMapping/>
  </p:clrMapOvr>
  <p:transition spd="med">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全球開放資料指標</a:t>
            </a:r>
            <a:r>
              <a:rPr lang="en-US" altLang="zh-TW" dirty="0" smtClean="0"/>
              <a:t>(2)</a:t>
            </a:r>
            <a:endParaRPr lang="zh-TW" alt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100" y="1052737"/>
            <a:ext cx="8712968" cy="3015878"/>
          </a:xfrm>
          <a:prstGeom prst="rect">
            <a:avLst/>
          </a:prstGeom>
          <a:noFill/>
          <a:ln w="12700">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p:nvPr/>
        </p:nvSpPr>
        <p:spPr bwMode="auto">
          <a:xfrm>
            <a:off x="3566898" y="1196752"/>
            <a:ext cx="1869198" cy="216024"/>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5" name="直排文字版面配置區 2"/>
          <p:cNvSpPr txBox="1">
            <a:spLocks/>
          </p:cNvSpPr>
          <p:nvPr/>
        </p:nvSpPr>
        <p:spPr>
          <a:xfrm>
            <a:off x="219100" y="4068615"/>
            <a:ext cx="8621688" cy="2456729"/>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r>
              <a:rPr lang="zh-TW" altLang="en-US" sz="2800" dirty="0" smtClean="0">
                <a:solidFill>
                  <a:schemeClr val="tx2"/>
                </a:solidFill>
                <a:latin typeface="標楷體" panose="03000509000000000000" pitchFamily="65" charset="-120"/>
                <a:ea typeface="標楷體" panose="03000509000000000000" pitchFamily="65" charset="-120"/>
              </a:rPr>
              <a:t>新增</a:t>
            </a:r>
            <a:r>
              <a:rPr lang="zh-TW" altLang="zh-TW" sz="2800" dirty="0" smtClean="0">
                <a:solidFill>
                  <a:schemeClr val="tx2"/>
                </a:solidFill>
                <a:latin typeface="標楷體" panose="03000509000000000000" pitchFamily="65" charset="-120"/>
                <a:ea typeface="標楷體" panose="03000509000000000000" pitchFamily="65" charset="-120"/>
              </a:rPr>
              <a:t>「水質」項目係指</a:t>
            </a:r>
            <a:r>
              <a:rPr lang="zh-TW" altLang="en-US" sz="2800" dirty="0" smtClean="0">
                <a:solidFill>
                  <a:schemeClr val="tx2"/>
                </a:solidFill>
                <a:latin typeface="標楷體" panose="03000509000000000000" pitchFamily="65" charset="-120"/>
                <a:ea typeface="標楷體" panose="03000509000000000000" pitchFamily="65" charset="-120"/>
              </a:rPr>
              <a:t>每週更新下列水源檢驗數據：</a:t>
            </a:r>
            <a:endParaRPr lang="en-US" altLang="zh-TW" sz="2800" dirty="0" smtClean="0">
              <a:solidFill>
                <a:schemeClr val="tx2"/>
              </a:solidFill>
              <a:latin typeface="標楷體" panose="03000509000000000000" pitchFamily="65" charset="-120"/>
              <a:ea typeface="標楷體" panose="03000509000000000000" pitchFamily="65" charset="-120"/>
            </a:endParaRPr>
          </a:p>
          <a:p>
            <a:pPr lvl="1"/>
            <a:r>
              <a:rPr lang="zh-TW" altLang="zh-TW" sz="2000" dirty="0" smtClean="0">
                <a:solidFill>
                  <a:srgbClr val="002060"/>
                </a:solidFill>
                <a:latin typeface="標楷體" panose="03000509000000000000" pitchFamily="65" charset="-120"/>
                <a:ea typeface="標楷體" panose="03000509000000000000" pitchFamily="65" charset="-120"/>
              </a:rPr>
              <a:t>糞便型大腸桿菌</a:t>
            </a:r>
            <a:r>
              <a:rPr lang="en-US" altLang="zh-TW" sz="2000" dirty="0" smtClean="0">
                <a:solidFill>
                  <a:srgbClr val="002060"/>
                </a:solidFill>
                <a:latin typeface="標楷體" panose="03000509000000000000" pitchFamily="65" charset="-120"/>
                <a:ea typeface="標楷體" panose="03000509000000000000" pitchFamily="65" charset="-120"/>
              </a:rPr>
              <a:t>(fecal coliform)</a:t>
            </a:r>
          </a:p>
          <a:p>
            <a:pPr lvl="1"/>
            <a:r>
              <a:rPr lang="zh-TW" altLang="zh-TW" sz="2000" dirty="0" smtClean="0">
                <a:solidFill>
                  <a:srgbClr val="002060"/>
                </a:solidFill>
                <a:latin typeface="標楷體" panose="03000509000000000000" pitchFamily="65" charset="-120"/>
                <a:ea typeface="標楷體" panose="03000509000000000000" pitchFamily="65" charset="-120"/>
              </a:rPr>
              <a:t>砷</a:t>
            </a:r>
            <a:r>
              <a:rPr lang="en-US" altLang="zh-TW" sz="2000" dirty="0" smtClean="0">
                <a:solidFill>
                  <a:srgbClr val="002060"/>
                </a:solidFill>
                <a:latin typeface="標楷體" panose="03000509000000000000" pitchFamily="65" charset="-120"/>
                <a:ea typeface="標楷體" panose="03000509000000000000" pitchFamily="65" charset="-120"/>
              </a:rPr>
              <a:t>(arsenic)</a:t>
            </a:r>
          </a:p>
          <a:p>
            <a:pPr lvl="1"/>
            <a:r>
              <a:rPr lang="zh-TW" altLang="zh-TW" sz="2000" dirty="0" smtClean="0">
                <a:solidFill>
                  <a:srgbClr val="002060"/>
                </a:solidFill>
                <a:latin typeface="標楷體" panose="03000509000000000000" pitchFamily="65" charset="-120"/>
                <a:ea typeface="標楷體" panose="03000509000000000000" pitchFamily="65" charset="-120"/>
              </a:rPr>
              <a:t>氟鹽</a:t>
            </a:r>
            <a:r>
              <a:rPr lang="en-US" altLang="zh-TW" sz="2000" dirty="0" smtClean="0">
                <a:solidFill>
                  <a:srgbClr val="002060"/>
                </a:solidFill>
                <a:latin typeface="標楷體" panose="03000509000000000000" pitchFamily="65" charset="-120"/>
                <a:ea typeface="標楷體" panose="03000509000000000000" pitchFamily="65" charset="-120"/>
              </a:rPr>
              <a:t>(fluoride levels)</a:t>
            </a:r>
          </a:p>
          <a:p>
            <a:pPr lvl="1"/>
            <a:r>
              <a:rPr lang="zh-TW" altLang="zh-TW" sz="2000" dirty="0" smtClean="0">
                <a:solidFill>
                  <a:srgbClr val="002060"/>
                </a:solidFill>
                <a:latin typeface="標楷體" panose="03000509000000000000" pitchFamily="65" charset="-120"/>
                <a:ea typeface="標楷體" panose="03000509000000000000" pitchFamily="65" charset="-120"/>
              </a:rPr>
              <a:t>硝酸鹽氮 </a:t>
            </a:r>
            <a:r>
              <a:rPr lang="en-US" altLang="zh-TW" sz="2000" dirty="0" smtClean="0">
                <a:solidFill>
                  <a:srgbClr val="002060"/>
                </a:solidFill>
                <a:latin typeface="標楷體" panose="03000509000000000000" pitchFamily="65" charset="-120"/>
                <a:ea typeface="標楷體" panose="03000509000000000000" pitchFamily="65" charset="-120"/>
              </a:rPr>
              <a:t>(nitrates)</a:t>
            </a:r>
          </a:p>
          <a:p>
            <a:pPr lvl="1"/>
            <a:r>
              <a:rPr lang="zh-TW" altLang="zh-TW" sz="2000" dirty="0" smtClean="0">
                <a:solidFill>
                  <a:srgbClr val="002060"/>
                </a:solidFill>
                <a:latin typeface="標楷體" panose="03000509000000000000" pitchFamily="65" charset="-120"/>
                <a:ea typeface="標楷體" panose="03000509000000000000" pitchFamily="65" charset="-120"/>
              </a:rPr>
              <a:t>總溶解固體量</a:t>
            </a:r>
            <a:r>
              <a:rPr lang="en-US" altLang="zh-TW" sz="2000" dirty="0" smtClean="0">
                <a:solidFill>
                  <a:srgbClr val="002060"/>
                </a:solidFill>
                <a:latin typeface="標楷體" panose="03000509000000000000" pitchFamily="65" charset="-120"/>
                <a:ea typeface="標楷體" panose="03000509000000000000" pitchFamily="65" charset="-120"/>
              </a:rPr>
              <a:t>(TDS)</a:t>
            </a:r>
            <a:r>
              <a:rPr lang="zh-TW" altLang="zh-TW" sz="2000" dirty="0" smtClean="0">
                <a:solidFill>
                  <a:srgbClr val="002060"/>
                </a:solidFill>
                <a:latin typeface="標楷體" panose="03000509000000000000" pitchFamily="65" charset="-120"/>
                <a:ea typeface="標楷體" panose="03000509000000000000" pitchFamily="65" charset="-120"/>
              </a:rPr>
              <a:t> </a:t>
            </a:r>
            <a:endParaRPr lang="zh-TW" altLang="en-US" sz="2000" dirty="0">
              <a:solidFill>
                <a:srgbClr val="002060"/>
              </a:solidFill>
              <a:latin typeface="標楷體" panose="03000509000000000000" pitchFamily="65" charset="-120"/>
              <a:ea typeface="標楷體" panose="03000509000000000000" pitchFamily="65" charset="-120"/>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4</a:t>
            </a:r>
          </a:p>
        </p:txBody>
      </p:sp>
    </p:spTree>
    <p:extLst>
      <p:ext uri="{BB962C8B-B14F-4D97-AF65-F5344CB8AC3E}">
        <p14:creationId xmlns:p14="http://schemas.microsoft.com/office/powerpoint/2010/main" val="3483009867"/>
      </p:ext>
    </p:extLst>
  </p:cSld>
  <p:clrMapOvr>
    <a:masterClrMapping/>
  </p:clrMapOvr>
  <p:transition spd="med">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全球開放資料指標</a:t>
            </a:r>
            <a:r>
              <a:rPr lang="en-US" altLang="zh-TW" dirty="0" smtClean="0"/>
              <a:t>(3)</a:t>
            </a:r>
            <a:endParaRPr lang="zh-TW"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644" y="1005880"/>
            <a:ext cx="3897458" cy="5444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bwMode="auto">
          <a:xfrm>
            <a:off x="467544" y="5805264"/>
            <a:ext cx="3600400" cy="288032"/>
          </a:xfrm>
          <a:prstGeom prst="rect">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8" name="矩形 7"/>
          <p:cNvSpPr/>
          <p:nvPr/>
        </p:nvSpPr>
        <p:spPr bwMode="auto">
          <a:xfrm>
            <a:off x="305644" y="1700808"/>
            <a:ext cx="3600400" cy="648072"/>
          </a:xfrm>
          <a:prstGeom prst="rect">
            <a:avLst/>
          </a:prstGeom>
          <a:noFill/>
          <a:ln w="1905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cxnSp>
        <p:nvCxnSpPr>
          <p:cNvPr id="9" name="直線單箭頭接點 8"/>
          <p:cNvCxnSpPr/>
          <p:nvPr/>
        </p:nvCxnSpPr>
        <p:spPr bwMode="auto">
          <a:xfrm>
            <a:off x="2483768" y="2348880"/>
            <a:ext cx="0" cy="3456384"/>
          </a:xfrm>
          <a:prstGeom prst="straightConnector1">
            <a:avLst/>
          </a:prstGeom>
          <a:noFill/>
          <a:ln w="19050" cap="flat" cmpd="sng" algn="ctr">
            <a:solidFill>
              <a:srgbClr val="FF0000"/>
            </a:solidFill>
            <a:prstDash val="solid"/>
            <a:round/>
            <a:headEnd type="none" w="med" len="med"/>
            <a:tailEnd type="triangle" w="lg" len="lg"/>
          </a:ln>
          <a:effectLst/>
          <a:extLst/>
        </p:spPr>
      </p:cxnSp>
      <p:sp>
        <p:nvSpPr>
          <p:cNvPr id="11" name="矩形 10"/>
          <p:cNvSpPr/>
          <p:nvPr/>
        </p:nvSpPr>
        <p:spPr bwMode="auto">
          <a:xfrm>
            <a:off x="429512" y="1700808"/>
            <a:ext cx="3206383" cy="648072"/>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12" name="矩形 11"/>
          <p:cNvSpPr/>
          <p:nvPr/>
        </p:nvSpPr>
        <p:spPr bwMode="auto">
          <a:xfrm>
            <a:off x="523003" y="5824803"/>
            <a:ext cx="3544941" cy="268493"/>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13" name="直排文字版面配置區 2"/>
          <p:cNvSpPr txBox="1">
            <a:spLocks/>
          </p:cNvSpPr>
          <p:nvPr/>
        </p:nvSpPr>
        <p:spPr>
          <a:xfrm>
            <a:off x="4355976" y="1164814"/>
            <a:ext cx="4608512" cy="5026025"/>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algn="just"/>
            <a:r>
              <a:rPr lang="zh-TW" altLang="en-US" dirty="0" smtClean="0">
                <a:solidFill>
                  <a:schemeClr val="tx2"/>
                </a:solidFill>
                <a:latin typeface="標楷體" panose="03000509000000000000" pitchFamily="65" charset="-120"/>
                <a:ea typeface="標楷體" panose="03000509000000000000" pitchFamily="65" charset="-120"/>
              </a:rPr>
              <a:t>另外，有關「水質」新增項目之補充說明指出，水質資料不僅是用於監控飲用水水質安全，更可提供各界使用，可見其定義不限於飲用水水質，更包括水源水質、再生水及污水下水道等水質資料。</a:t>
            </a:r>
            <a:endParaRPr lang="zh-TW" altLang="en-US" dirty="0">
              <a:solidFill>
                <a:schemeClr val="tx2"/>
              </a:solidFill>
              <a:latin typeface="標楷體" panose="03000509000000000000" pitchFamily="65" charset="-120"/>
              <a:ea typeface="標楷體" panose="03000509000000000000" pitchFamily="65" charset="-120"/>
            </a:endParaRPr>
          </a:p>
        </p:txBody>
      </p:sp>
      <p:sp>
        <p:nvSpPr>
          <p:cNvPr id="10"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5</a:t>
            </a:r>
          </a:p>
        </p:txBody>
      </p:sp>
    </p:spTree>
    <p:extLst>
      <p:ext uri="{BB962C8B-B14F-4D97-AF65-F5344CB8AC3E}">
        <p14:creationId xmlns:p14="http://schemas.microsoft.com/office/powerpoint/2010/main" val="3861616566"/>
      </p:ext>
    </p:extLst>
  </p:cSld>
  <p:clrMapOvr>
    <a:masterClrMapping/>
  </p:clrMapOvr>
  <p:transition spd="med">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全球開放資料指標</a:t>
            </a:r>
            <a:r>
              <a:rPr lang="en-US" altLang="zh-TW" dirty="0" smtClean="0"/>
              <a:t>(4)</a:t>
            </a:r>
            <a:endParaRPr lang="zh-TW" altLang="en-US" dirty="0"/>
          </a:p>
        </p:txBody>
      </p:sp>
      <p:grpSp>
        <p:nvGrpSpPr>
          <p:cNvPr id="3" name="群組 2"/>
          <p:cNvGrpSpPr/>
          <p:nvPr/>
        </p:nvGrpSpPr>
        <p:grpSpPr>
          <a:xfrm>
            <a:off x="273088" y="990934"/>
            <a:ext cx="4658952" cy="2203446"/>
            <a:chOff x="273088" y="990934"/>
            <a:chExt cx="8547383" cy="3950234"/>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3088" y="990934"/>
              <a:ext cx="8547383" cy="395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bwMode="auto">
            <a:xfrm>
              <a:off x="7380312" y="3194381"/>
              <a:ext cx="1440159" cy="180000"/>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5" name="矩形 4"/>
            <p:cNvSpPr/>
            <p:nvPr/>
          </p:nvSpPr>
          <p:spPr bwMode="auto">
            <a:xfrm>
              <a:off x="273088" y="3392419"/>
              <a:ext cx="8403368" cy="288000"/>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6" name="矩形 5"/>
            <p:cNvSpPr/>
            <p:nvPr/>
          </p:nvSpPr>
          <p:spPr bwMode="auto">
            <a:xfrm>
              <a:off x="273088" y="3680419"/>
              <a:ext cx="3578832" cy="216000"/>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7" name="矩形 6"/>
            <p:cNvSpPr/>
            <p:nvPr/>
          </p:nvSpPr>
          <p:spPr bwMode="auto">
            <a:xfrm>
              <a:off x="2062504" y="2672339"/>
              <a:ext cx="6253912" cy="293712"/>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sp>
          <p:nvSpPr>
            <p:cNvPr id="8" name="矩形 7"/>
            <p:cNvSpPr/>
            <p:nvPr/>
          </p:nvSpPr>
          <p:spPr bwMode="auto">
            <a:xfrm flipH="1" flipV="1">
              <a:off x="273088" y="2951986"/>
              <a:ext cx="4658952" cy="242394"/>
            </a:xfrm>
            <a:prstGeom prst="rect">
              <a:avLst/>
            </a:prstGeom>
            <a:solidFill>
              <a:srgbClr val="FFFF00">
                <a:alpha val="19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cap="none" normalizeH="0" baseline="0" smtClean="0">
                <a:ln>
                  <a:noFill/>
                </a:ln>
                <a:solidFill>
                  <a:schemeClr val="tx1"/>
                </a:solidFill>
                <a:effectLst/>
                <a:latin typeface="Arial" charset="0"/>
                <a:ea typeface="新細明體" pitchFamily="18" charset="-120"/>
              </a:endParaRPr>
            </a:p>
          </p:txBody>
        </p:sp>
      </p:grpSp>
      <p:sp>
        <p:nvSpPr>
          <p:cNvPr id="9" name="直排文字版面配置區 2"/>
          <p:cNvSpPr txBox="1">
            <a:spLocks/>
          </p:cNvSpPr>
          <p:nvPr/>
        </p:nvSpPr>
        <p:spPr>
          <a:xfrm>
            <a:off x="313605" y="3284984"/>
            <a:ext cx="8691400" cy="3096344"/>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algn="just"/>
            <a:r>
              <a:rPr lang="zh-TW" altLang="en-US" dirty="0" smtClean="0">
                <a:solidFill>
                  <a:schemeClr val="tx2"/>
                </a:solidFill>
                <a:latin typeface="標楷體" panose="03000509000000000000" pitchFamily="65" charset="-120"/>
                <a:ea typeface="標楷體" panose="03000509000000000000" pitchFamily="65" charset="-120"/>
              </a:rPr>
              <a:t>此外，補充說明亦提及為避免家庭及工業生產之排放水對人體健康造成危害，對於處理後放流水需要以水質檢測來確保其風險。</a:t>
            </a:r>
            <a:endParaRPr lang="en-US" altLang="zh-TW" dirty="0" smtClean="0">
              <a:solidFill>
                <a:schemeClr val="tx2"/>
              </a:solidFill>
              <a:latin typeface="標楷體" panose="03000509000000000000" pitchFamily="65" charset="-120"/>
              <a:ea typeface="標楷體" panose="03000509000000000000" pitchFamily="65" charset="-120"/>
            </a:endParaRPr>
          </a:p>
          <a:p>
            <a:pPr algn="just"/>
            <a:r>
              <a:rPr lang="zh-TW" altLang="en-US" dirty="0">
                <a:solidFill>
                  <a:schemeClr val="tx2"/>
                </a:solidFill>
                <a:latin typeface="標楷體" panose="03000509000000000000" pitchFamily="65" charset="-120"/>
                <a:ea typeface="標楷體" panose="03000509000000000000" pitchFamily="65" charset="-120"/>
              </a:rPr>
              <a:t>一般來說，各國通常是以環境保護</a:t>
            </a:r>
            <a:r>
              <a:rPr lang="zh-TW" altLang="en-US" dirty="0" smtClean="0">
                <a:solidFill>
                  <a:schemeClr val="tx2"/>
                </a:solidFill>
                <a:latin typeface="標楷體" panose="03000509000000000000" pitchFamily="65" charset="-120"/>
                <a:ea typeface="標楷體" panose="03000509000000000000" pitchFamily="65" charset="-120"/>
              </a:rPr>
              <a:t>或公共衛生機構來負責監測之任務。</a:t>
            </a:r>
            <a:endParaRPr lang="zh-TW" altLang="en-US" dirty="0">
              <a:solidFill>
                <a:schemeClr val="tx2"/>
              </a:solidFill>
              <a:latin typeface="標楷體" panose="03000509000000000000" pitchFamily="65" charset="-120"/>
              <a:ea typeface="標楷體" panose="03000509000000000000" pitchFamily="65" charset="-120"/>
            </a:endParaRPr>
          </a:p>
        </p:txBody>
      </p:sp>
      <p:sp>
        <p:nvSpPr>
          <p:cNvPr id="11"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6</a:t>
            </a:r>
          </a:p>
        </p:txBody>
      </p:sp>
    </p:spTree>
    <p:extLst>
      <p:ext uri="{BB962C8B-B14F-4D97-AF65-F5344CB8AC3E}">
        <p14:creationId xmlns:p14="http://schemas.microsoft.com/office/powerpoint/2010/main" val="4132128061"/>
      </p:ext>
    </p:extLst>
  </p:cSld>
  <p:clrMapOvr>
    <a:masterClrMapping/>
  </p:clrMapOvr>
  <p:transition spd="med">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全球開放資料指標</a:t>
            </a:r>
            <a:r>
              <a:rPr lang="en-US" altLang="zh-TW" dirty="0" smtClean="0"/>
              <a:t>(5)</a:t>
            </a:r>
            <a:endParaRPr lang="zh-TW" alt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124744"/>
            <a:ext cx="4697311"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直排文字版面配置區 2"/>
          <p:cNvSpPr txBox="1">
            <a:spLocks/>
          </p:cNvSpPr>
          <p:nvPr/>
        </p:nvSpPr>
        <p:spPr>
          <a:xfrm>
            <a:off x="313605" y="3717032"/>
            <a:ext cx="8691400" cy="2664296"/>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algn="just"/>
            <a:r>
              <a:rPr lang="zh-TW" altLang="en-US" dirty="0" smtClean="0">
                <a:solidFill>
                  <a:schemeClr val="tx2"/>
                </a:solidFill>
                <a:latin typeface="標楷體" panose="03000509000000000000" pitchFamily="65" charset="-120"/>
                <a:ea typeface="標楷體" panose="03000509000000000000" pitchFamily="65" charset="-120"/>
              </a:rPr>
              <a:t>依據</a:t>
            </a:r>
            <a:r>
              <a:rPr lang="en-US" altLang="zh-TW" dirty="0" smtClean="0">
                <a:solidFill>
                  <a:schemeClr val="tx2"/>
                </a:solidFill>
                <a:latin typeface="標楷體" panose="03000509000000000000" pitchFamily="65" charset="-120"/>
                <a:ea typeface="標楷體" panose="03000509000000000000" pitchFamily="65" charset="-120"/>
              </a:rPr>
              <a:t>2015</a:t>
            </a:r>
            <a:r>
              <a:rPr lang="zh-TW" altLang="en-US" dirty="0" smtClean="0">
                <a:solidFill>
                  <a:schemeClr val="tx2"/>
                </a:solidFill>
                <a:latin typeface="標楷體" panose="03000509000000000000" pitchFamily="65" charset="-120"/>
                <a:ea typeface="標楷體" panose="03000509000000000000" pitchFamily="65" charset="-120"/>
              </a:rPr>
              <a:t>年各國提供水質開放資料顯示，有水庫水源水質</a:t>
            </a:r>
            <a:r>
              <a:rPr lang="zh-TW" altLang="en-US" dirty="0">
                <a:solidFill>
                  <a:schemeClr val="tx2"/>
                </a:solidFill>
                <a:latin typeface="標楷體" panose="03000509000000000000" pitchFamily="65" charset="-120"/>
                <a:ea typeface="標楷體" panose="03000509000000000000" pitchFamily="65" charset="-120"/>
              </a:rPr>
              <a:t>、地下水水質及飲用水</a:t>
            </a:r>
            <a:r>
              <a:rPr lang="zh-TW" altLang="en-US" dirty="0" smtClean="0">
                <a:solidFill>
                  <a:schemeClr val="tx2"/>
                </a:solidFill>
                <a:latin typeface="標楷體" panose="03000509000000000000" pitchFamily="65" charset="-120"/>
                <a:ea typeface="標楷體" panose="03000509000000000000" pitchFamily="65" charset="-120"/>
              </a:rPr>
              <a:t>水質</a:t>
            </a:r>
            <a:r>
              <a:rPr lang="zh-TW" altLang="en-US" dirty="0">
                <a:solidFill>
                  <a:schemeClr val="tx2"/>
                </a:solidFill>
                <a:latin typeface="標楷體" panose="03000509000000000000" pitchFamily="65" charset="-120"/>
                <a:ea typeface="標楷體" panose="03000509000000000000" pitchFamily="65" charset="-120"/>
              </a:rPr>
              <a:t>資料</a:t>
            </a:r>
            <a:r>
              <a:rPr lang="zh-TW" altLang="en-US" dirty="0" smtClean="0">
                <a:solidFill>
                  <a:schemeClr val="tx2"/>
                </a:solidFill>
                <a:latin typeface="標楷體" panose="03000509000000000000" pitchFamily="65" charset="-120"/>
                <a:ea typeface="標楷體" panose="03000509000000000000" pitchFamily="65" charset="-120"/>
              </a:rPr>
              <a:t>等不一致情形。</a:t>
            </a:r>
          </a:p>
        </p:txBody>
      </p:sp>
      <p:sp>
        <p:nvSpPr>
          <p:cNvPr id="5"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7</a:t>
            </a:r>
          </a:p>
        </p:txBody>
      </p:sp>
    </p:spTree>
    <p:extLst>
      <p:ext uri="{BB962C8B-B14F-4D97-AF65-F5344CB8AC3E}">
        <p14:creationId xmlns:p14="http://schemas.microsoft.com/office/powerpoint/2010/main" val="4274911416"/>
      </p:ext>
    </p:extLst>
  </p:cSld>
  <p:clrMapOvr>
    <a:masterClrMapping/>
  </p:clrMapOvr>
  <p:transition spd="med">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n-ea"/>
                <a:ea typeface="+mn-ea"/>
              </a:rPr>
              <a:t>全球開放資料指標</a:t>
            </a:r>
            <a:r>
              <a:rPr lang="en-US" altLang="zh-TW" dirty="0" smtClean="0">
                <a:latin typeface="+mn-ea"/>
                <a:ea typeface="+mn-ea"/>
              </a:rPr>
              <a:t>(6)</a:t>
            </a:r>
            <a:endParaRPr lang="zh-TW" altLang="en-US" dirty="0">
              <a:latin typeface="+mn-ea"/>
              <a:ea typeface="+mn-ea"/>
            </a:endParaRPr>
          </a:p>
        </p:txBody>
      </p:sp>
      <p:graphicFrame>
        <p:nvGraphicFramePr>
          <p:cNvPr id="7" name="內容版面配置區 6"/>
          <p:cNvGraphicFramePr>
            <a:graphicFrameLocks noGrp="1"/>
          </p:cNvGraphicFramePr>
          <p:nvPr>
            <p:ph idx="1"/>
          </p:nvPr>
        </p:nvGraphicFramePr>
        <p:xfrm>
          <a:off x="590711" y="2188409"/>
          <a:ext cx="8229600" cy="3528392"/>
        </p:xfrm>
        <a:graphic>
          <a:graphicData uri="http://schemas.openxmlformats.org/drawingml/2006/table">
            <a:tbl>
              <a:tblPr firstRow="1" bandRow="1">
                <a:tableStyleId>{C4B1156A-380E-4F78-BDF5-A606A8083BF9}</a:tableStyleId>
              </a:tblPr>
              <a:tblGrid>
                <a:gridCol w="2160612"/>
                <a:gridCol w="3325788"/>
                <a:gridCol w="2743200"/>
              </a:tblGrid>
              <a:tr h="504056">
                <a:tc>
                  <a:txBody>
                    <a:bodyPr/>
                    <a:lstStyle/>
                    <a:p>
                      <a:pPr algn="ctr"/>
                      <a:r>
                        <a:rPr lang="zh-TW" altLang="en-US" sz="2400" dirty="0" smtClean="0"/>
                        <a:t>國家</a:t>
                      </a:r>
                      <a:endParaRPr lang="zh-TW" altLang="en-US" sz="2400" dirty="0"/>
                    </a:p>
                  </a:txBody>
                  <a:tcPr/>
                </a:tc>
                <a:tc>
                  <a:txBody>
                    <a:bodyPr/>
                    <a:lstStyle/>
                    <a:p>
                      <a:pPr algn="ctr"/>
                      <a:r>
                        <a:rPr lang="zh-TW" altLang="en-US" sz="2400" dirty="0" smtClean="0"/>
                        <a:t> 檢驗水體</a:t>
                      </a:r>
                      <a:endParaRPr lang="zh-TW" altLang="en-US" sz="2400" dirty="0"/>
                    </a:p>
                  </a:txBody>
                  <a:tcPr/>
                </a:tc>
                <a:tc>
                  <a:txBody>
                    <a:bodyPr/>
                    <a:lstStyle/>
                    <a:p>
                      <a:pPr algn="ctr"/>
                      <a:r>
                        <a:rPr lang="zh-TW" altLang="en-US" sz="2400" dirty="0" smtClean="0"/>
                        <a:t>更新頻率</a:t>
                      </a:r>
                      <a:endParaRPr lang="zh-TW" altLang="en-US" sz="2400" dirty="0"/>
                    </a:p>
                  </a:txBody>
                  <a:tcPr/>
                </a:tc>
              </a:tr>
              <a:tr h="504056">
                <a:tc>
                  <a:txBody>
                    <a:bodyPr/>
                    <a:lstStyle/>
                    <a:p>
                      <a:pPr algn="ctr"/>
                      <a:r>
                        <a:rPr lang="zh-TW" altLang="en-US" sz="2400" dirty="0" smtClean="0"/>
                        <a:t>新加坡</a:t>
                      </a:r>
                      <a:endParaRPr lang="zh-TW" altLang="en-US" sz="2400" dirty="0"/>
                    </a:p>
                  </a:txBody>
                  <a:tcPr/>
                </a:tc>
                <a:tc>
                  <a:txBody>
                    <a:bodyPr/>
                    <a:lstStyle/>
                    <a:p>
                      <a:pPr algn="ctr"/>
                      <a:r>
                        <a:rPr lang="en-US" altLang="zh-TW" sz="2400" dirty="0" smtClean="0"/>
                        <a:t>New</a:t>
                      </a:r>
                      <a:r>
                        <a:rPr lang="en-US" altLang="zh-TW" sz="2400" baseline="0" dirty="0" smtClean="0"/>
                        <a:t> water(</a:t>
                      </a:r>
                      <a:r>
                        <a:rPr lang="zh-TW" altLang="en-US" sz="2400" baseline="0" dirty="0" smtClean="0"/>
                        <a:t>再生水</a:t>
                      </a:r>
                      <a:r>
                        <a:rPr lang="en-US" altLang="zh-TW" sz="2400" baseline="0" dirty="0" smtClean="0"/>
                        <a:t>)</a:t>
                      </a:r>
                      <a:endParaRPr lang="zh-TW" altLang="en-US" sz="2400" dirty="0"/>
                    </a:p>
                  </a:txBody>
                  <a:tcPr/>
                </a:tc>
                <a:tc>
                  <a:txBody>
                    <a:bodyPr/>
                    <a:lstStyle/>
                    <a:p>
                      <a:pPr algn="ctr"/>
                      <a:r>
                        <a:rPr lang="zh-TW" altLang="en-US" sz="2400" dirty="0" smtClean="0"/>
                        <a:t>未每週更新</a:t>
                      </a:r>
                      <a:endParaRPr lang="zh-TW" altLang="en-US" sz="2400" dirty="0"/>
                    </a:p>
                  </a:txBody>
                  <a:tcPr/>
                </a:tc>
              </a:tr>
              <a:tr h="504056">
                <a:tc>
                  <a:txBody>
                    <a:bodyPr/>
                    <a:lstStyle/>
                    <a:p>
                      <a:pPr algn="ctr"/>
                      <a:r>
                        <a:rPr lang="zh-TW" altLang="en-US" sz="2400" dirty="0" smtClean="0"/>
                        <a:t>日本</a:t>
                      </a:r>
                      <a:endParaRPr lang="zh-TW" altLang="en-US" sz="2400" dirty="0"/>
                    </a:p>
                  </a:txBody>
                  <a:tcPr/>
                </a:tc>
                <a:tc>
                  <a:txBody>
                    <a:bodyPr/>
                    <a:lstStyle/>
                    <a:p>
                      <a:pPr algn="ctr"/>
                      <a:r>
                        <a:rPr lang="zh-TW" altLang="en-US" sz="2400" dirty="0" smtClean="0"/>
                        <a:t>公用水域水質</a:t>
                      </a:r>
                      <a:endParaRPr lang="zh-TW" altLang="en-US" sz="2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dirty="0" smtClean="0"/>
                        <a:t>未每週更新</a:t>
                      </a:r>
                    </a:p>
                  </a:txBody>
                  <a:tcPr/>
                </a:tc>
              </a:tr>
              <a:tr h="504056">
                <a:tc>
                  <a:txBody>
                    <a:bodyPr/>
                    <a:lstStyle/>
                    <a:p>
                      <a:pPr algn="ctr"/>
                      <a:r>
                        <a:rPr lang="zh-TW" altLang="en-US" sz="2400" dirty="0" smtClean="0"/>
                        <a:t>加拿大</a:t>
                      </a:r>
                      <a:endParaRPr lang="zh-TW" altLang="en-US" sz="2400" dirty="0"/>
                    </a:p>
                  </a:txBody>
                  <a:tcPr/>
                </a:tc>
                <a:tc>
                  <a:txBody>
                    <a:bodyPr/>
                    <a:lstStyle/>
                    <a:p>
                      <a:pPr algn="ctr"/>
                      <a:r>
                        <a:rPr lang="en-US" altLang="zh-TW" sz="2400" dirty="0" smtClean="0"/>
                        <a:t>fresh water(</a:t>
                      </a:r>
                      <a:r>
                        <a:rPr lang="zh-TW" altLang="en-US" sz="2400" dirty="0" smtClean="0"/>
                        <a:t>水源水質</a:t>
                      </a:r>
                      <a:r>
                        <a:rPr lang="en-US" altLang="zh-TW" sz="2400" dirty="0" smtClean="0"/>
                        <a:t>)</a:t>
                      </a:r>
                      <a:endParaRPr lang="zh-TW" altLang="en-US" sz="2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dirty="0" smtClean="0"/>
                        <a:t>未每週更新</a:t>
                      </a:r>
                    </a:p>
                  </a:txBody>
                  <a:tcPr/>
                </a:tc>
              </a:tr>
              <a:tr h="504056">
                <a:tc>
                  <a:txBody>
                    <a:bodyPr/>
                    <a:lstStyle/>
                    <a:p>
                      <a:pPr algn="ctr"/>
                      <a:r>
                        <a:rPr lang="zh-TW" altLang="en-US" sz="2400" dirty="0" smtClean="0"/>
                        <a:t>韓國</a:t>
                      </a:r>
                      <a:endParaRPr lang="zh-TW" altLang="en-US" sz="2400" dirty="0"/>
                    </a:p>
                  </a:txBody>
                  <a:tcPr/>
                </a:tc>
                <a:tc>
                  <a:txBody>
                    <a:bodyPr/>
                    <a:lstStyle/>
                    <a:p>
                      <a:pPr algn="ctr"/>
                      <a:r>
                        <a:rPr lang="zh-TW" altLang="en-US" sz="2400" dirty="0" smtClean="0"/>
                        <a:t>飲用水</a:t>
                      </a:r>
                      <a:endParaRPr lang="zh-TW" altLang="en-US" sz="2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dirty="0" smtClean="0"/>
                        <a:t>未每週更新</a:t>
                      </a:r>
                    </a:p>
                  </a:txBody>
                  <a:tcPr/>
                </a:tc>
              </a:tr>
              <a:tr h="504056">
                <a:tc>
                  <a:txBody>
                    <a:bodyPr/>
                    <a:lstStyle/>
                    <a:p>
                      <a:pPr algn="ctr"/>
                      <a:r>
                        <a:rPr lang="zh-TW" altLang="en-US" sz="2400" dirty="0" smtClean="0"/>
                        <a:t>以色列</a:t>
                      </a:r>
                      <a:endParaRPr lang="zh-TW" altLang="en-US" sz="2400" dirty="0"/>
                    </a:p>
                  </a:txBody>
                  <a:tcPr/>
                </a:tc>
                <a:tc>
                  <a:txBody>
                    <a:bodyPr/>
                    <a:lstStyle/>
                    <a:p>
                      <a:pPr algn="ctr"/>
                      <a:r>
                        <a:rPr lang="zh-TW" altLang="en-US" sz="2400" dirty="0" smtClean="0"/>
                        <a:t>水源水質</a:t>
                      </a:r>
                      <a:endParaRPr lang="zh-TW" altLang="en-US" sz="2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400" dirty="0" smtClean="0"/>
                        <a:t>未每週更新</a:t>
                      </a:r>
                    </a:p>
                  </a:txBody>
                  <a:tcPr/>
                </a:tc>
              </a:tr>
              <a:tr h="504056">
                <a:tc>
                  <a:txBody>
                    <a:bodyPr/>
                    <a:lstStyle/>
                    <a:p>
                      <a:pPr algn="ctr"/>
                      <a:r>
                        <a:rPr lang="zh-TW" altLang="en-US" sz="2400" dirty="0" smtClean="0"/>
                        <a:t>菲律賓</a:t>
                      </a:r>
                      <a:endParaRPr lang="zh-TW" altLang="en-US" sz="2400" dirty="0"/>
                    </a:p>
                  </a:txBody>
                  <a:tcPr/>
                </a:tc>
                <a:tc>
                  <a:txBody>
                    <a:bodyPr/>
                    <a:lstStyle/>
                    <a:p>
                      <a:pPr algn="ctr"/>
                      <a:r>
                        <a:rPr lang="zh-TW" altLang="en-US" sz="2400" dirty="0" smtClean="0"/>
                        <a:t>地下水</a:t>
                      </a:r>
                      <a:endParaRPr lang="zh-TW" altLang="en-US" sz="2400" dirty="0"/>
                    </a:p>
                  </a:txBody>
                  <a:tcPr/>
                </a:tc>
                <a:tc>
                  <a:txBody>
                    <a:bodyPr/>
                    <a:lstStyle/>
                    <a:p>
                      <a:pPr algn="ctr"/>
                      <a:r>
                        <a:rPr lang="zh-TW" altLang="en-US" sz="2400" dirty="0" smtClean="0"/>
                        <a:t>未註明</a:t>
                      </a:r>
                      <a:endParaRPr lang="zh-TW" altLang="en-US" sz="2400" dirty="0"/>
                    </a:p>
                  </a:txBody>
                  <a:tcPr/>
                </a:tc>
              </a:tr>
            </a:tbl>
          </a:graphicData>
        </a:graphic>
      </p:graphicFrame>
      <p:sp>
        <p:nvSpPr>
          <p:cNvPr id="4" name="頁尾版面配置區 3"/>
          <p:cNvSpPr>
            <a:spLocks noGrp="1"/>
          </p:cNvSpPr>
          <p:nvPr>
            <p:ph type="ftr" sz="quarter" idx="11"/>
          </p:nvPr>
        </p:nvSpPr>
        <p:spPr/>
        <p:txBody>
          <a:bodyPr/>
          <a:lstStyle/>
          <a:p>
            <a:endParaRPr lang="zh-TW" altLang="en-US" dirty="0"/>
          </a:p>
        </p:txBody>
      </p:sp>
      <p:sp>
        <p:nvSpPr>
          <p:cNvPr id="5" name="投影片編號版面配置區 4"/>
          <p:cNvSpPr>
            <a:spLocks noGrp="1"/>
          </p:cNvSpPr>
          <p:nvPr>
            <p:ph type="sldNum" sz="quarter" idx="4"/>
          </p:nvPr>
        </p:nvSpPr>
        <p:spPr/>
        <p:txBody>
          <a:bodyPr/>
          <a:lstStyle/>
          <a:p>
            <a:fld id="{1CDC5465-99F0-4D02-9BA2-CC114781C9CB}" type="slidenum">
              <a:rPr lang="zh-TW" altLang="en-US" smtClean="0"/>
              <a:pPr/>
              <a:t>8</a:t>
            </a:fld>
            <a:endParaRPr lang="zh-TW" altLang="en-US"/>
          </a:p>
        </p:txBody>
      </p:sp>
      <p:sp>
        <p:nvSpPr>
          <p:cNvPr id="8" name="直排文字版面配置區 2"/>
          <p:cNvSpPr txBox="1">
            <a:spLocks/>
          </p:cNvSpPr>
          <p:nvPr/>
        </p:nvSpPr>
        <p:spPr>
          <a:xfrm>
            <a:off x="175116" y="1360901"/>
            <a:ext cx="8691400" cy="802004"/>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algn="just"/>
            <a:r>
              <a:rPr lang="zh-TW" altLang="en-US" dirty="0">
                <a:solidFill>
                  <a:schemeClr val="tx2"/>
                </a:solidFill>
                <a:latin typeface="標楷體" panose="03000509000000000000" pitchFamily="65" charset="-120"/>
                <a:ea typeface="標楷體" panose="03000509000000000000" pitchFamily="65" charset="-120"/>
              </a:rPr>
              <a:t>各國水質資料不一致且更新</a:t>
            </a:r>
            <a:r>
              <a:rPr lang="zh-TW" altLang="en-US" dirty="0" smtClean="0">
                <a:solidFill>
                  <a:schemeClr val="tx2"/>
                </a:solidFill>
                <a:latin typeface="標楷體" panose="03000509000000000000" pitchFamily="65" charset="-120"/>
                <a:ea typeface="標楷體" panose="03000509000000000000" pitchFamily="65" charset="-120"/>
              </a:rPr>
              <a:t>頻率無法每週</a:t>
            </a:r>
            <a:r>
              <a:rPr lang="zh-TW" altLang="en-US" dirty="0">
                <a:solidFill>
                  <a:schemeClr val="tx2"/>
                </a:solidFill>
                <a:latin typeface="標楷體" panose="03000509000000000000" pitchFamily="65" charset="-120"/>
                <a:ea typeface="標楷體" panose="03000509000000000000" pitchFamily="65" charset="-120"/>
              </a:rPr>
              <a:t>乙</a:t>
            </a:r>
            <a:r>
              <a:rPr lang="zh-TW" altLang="en-US" dirty="0" smtClean="0">
                <a:solidFill>
                  <a:schemeClr val="tx2"/>
                </a:solidFill>
                <a:latin typeface="標楷體" panose="03000509000000000000" pitchFamily="65" charset="-120"/>
                <a:ea typeface="標楷體" panose="03000509000000000000" pitchFamily="65" charset="-120"/>
              </a:rPr>
              <a:t>次</a:t>
            </a:r>
            <a:endParaRPr lang="zh-TW" altLang="en-US" dirty="0" smtClean="0">
              <a:solidFill>
                <a:schemeClr val="tx2"/>
              </a:solidFill>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220443366"/>
      </p:ext>
    </p:extLst>
  </p:cSld>
  <p:clrMapOvr>
    <a:masterClrMapping/>
  </p:clrMapOvr>
  <p:transition spd="med">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我國飲用水水源水質管理法規</a:t>
            </a:r>
          </a:p>
        </p:txBody>
      </p:sp>
      <p:sp>
        <p:nvSpPr>
          <p:cNvPr id="3" name="直排文字版面配置區 2"/>
          <p:cNvSpPr>
            <a:spLocks noGrp="1"/>
          </p:cNvSpPr>
          <p:nvPr>
            <p:ph type="body" orient="vert" idx="1"/>
          </p:nvPr>
        </p:nvSpPr>
        <p:spPr>
          <a:xfrm>
            <a:off x="4572000" y="1412875"/>
            <a:ext cx="4176464" cy="5026025"/>
          </a:xfrm>
        </p:spPr>
        <p:txBody>
          <a:bodyPr vert="horz"/>
          <a:lstStyle/>
          <a:p>
            <a:pPr algn="just"/>
            <a:r>
              <a:rPr lang="zh-TW" altLang="en-US" sz="2800" dirty="0" smtClean="0">
                <a:solidFill>
                  <a:schemeClr val="tx2"/>
                </a:solidFill>
                <a:latin typeface="標楷體" panose="03000509000000000000" pitchFamily="65" charset="-120"/>
                <a:ea typeface="標楷體" panose="03000509000000000000" pitchFamily="65" charset="-120"/>
              </a:rPr>
              <a:t>行政院</a:t>
            </a:r>
            <a:r>
              <a:rPr lang="zh-TW" altLang="en-US" sz="2800" dirty="0">
                <a:solidFill>
                  <a:schemeClr val="tx2"/>
                </a:solidFill>
                <a:latin typeface="標楷體" panose="03000509000000000000" pitchFamily="65" charset="-120"/>
                <a:ea typeface="標楷體" panose="03000509000000000000" pitchFamily="65" charset="-120"/>
              </a:rPr>
              <a:t>環境保護署公告之</a:t>
            </a:r>
            <a:r>
              <a:rPr lang="zh-TW" altLang="en-US" sz="2800" dirty="0">
                <a:solidFill>
                  <a:srgbClr val="FF0000"/>
                </a:solidFill>
                <a:latin typeface="標楷體" panose="03000509000000000000" pitchFamily="65" charset="-120"/>
                <a:ea typeface="標楷體" panose="03000509000000000000" pitchFamily="65" charset="-120"/>
              </a:rPr>
              <a:t>「飲用水水源水質</a:t>
            </a:r>
            <a:r>
              <a:rPr lang="zh-TW" altLang="en-US" sz="2800" dirty="0" smtClean="0">
                <a:solidFill>
                  <a:srgbClr val="FF0000"/>
                </a:solidFill>
                <a:latin typeface="標楷體" panose="03000509000000000000" pitchFamily="65" charset="-120"/>
                <a:ea typeface="標楷體" panose="03000509000000000000" pitchFamily="65" charset="-120"/>
              </a:rPr>
              <a:t>標準第</a:t>
            </a:r>
            <a:r>
              <a:rPr lang="en-US" altLang="zh-TW" sz="2800" dirty="0">
                <a:solidFill>
                  <a:srgbClr val="FF0000"/>
                </a:solidFill>
                <a:latin typeface="標楷體" panose="03000509000000000000" pitchFamily="65" charset="-120"/>
                <a:ea typeface="標楷體" panose="03000509000000000000" pitchFamily="65" charset="-120"/>
              </a:rPr>
              <a:t>5</a:t>
            </a:r>
            <a:r>
              <a:rPr lang="zh-TW" altLang="en-US" sz="2800" dirty="0">
                <a:solidFill>
                  <a:srgbClr val="FF0000"/>
                </a:solidFill>
                <a:latin typeface="標楷體" panose="03000509000000000000" pitchFamily="65" charset="-120"/>
                <a:ea typeface="標楷體" panose="03000509000000000000" pitchFamily="65" charset="-120"/>
              </a:rPr>
              <a:t>條</a:t>
            </a:r>
            <a:r>
              <a:rPr lang="zh-TW" altLang="en-US" sz="2800" dirty="0" smtClean="0">
                <a:solidFill>
                  <a:srgbClr val="FF0000"/>
                </a:solidFill>
                <a:latin typeface="標楷體" panose="03000509000000000000" pitchFamily="65" charset="-120"/>
                <a:ea typeface="標楷體" panose="03000509000000000000" pitchFamily="65" charset="-120"/>
              </a:rPr>
              <a:t>規定」</a:t>
            </a:r>
            <a:r>
              <a:rPr lang="zh-TW" altLang="en-US" sz="2800" dirty="0">
                <a:solidFill>
                  <a:schemeClr val="tx2"/>
                </a:solidFill>
                <a:latin typeface="標楷體" panose="03000509000000000000" pitchFamily="65" charset="-120"/>
                <a:ea typeface="標楷體" panose="03000509000000000000" pitchFamily="65" charset="-120"/>
              </a:rPr>
              <a:t>項目</a:t>
            </a:r>
            <a:r>
              <a:rPr lang="zh-TW" altLang="en-US" sz="2800" dirty="0" smtClean="0">
                <a:solidFill>
                  <a:schemeClr val="tx2"/>
                </a:solidFill>
                <a:latin typeface="標楷體" panose="03000509000000000000" pitchFamily="65" charset="-120"/>
                <a:ea typeface="標楷體" panose="03000509000000000000" pitchFamily="65" charset="-120"/>
              </a:rPr>
              <a:t>為大腸桿菌</a:t>
            </a:r>
            <a:r>
              <a:rPr lang="zh-TW" altLang="en-US" sz="2800" dirty="0">
                <a:solidFill>
                  <a:schemeClr val="tx2"/>
                </a:solidFill>
                <a:latin typeface="標楷體" panose="03000509000000000000" pitchFamily="65" charset="-120"/>
                <a:ea typeface="標楷體" panose="03000509000000000000" pitchFamily="65" charset="-120"/>
              </a:rPr>
              <a:t>群密度、氨氮、化學需氧量、總有機碳、砷、鉛、鎘、鉻、汞及硒等</a:t>
            </a:r>
            <a:r>
              <a:rPr lang="en-US" altLang="zh-TW" sz="2800" dirty="0">
                <a:solidFill>
                  <a:schemeClr val="tx2"/>
                </a:solidFill>
                <a:latin typeface="標楷體" panose="03000509000000000000" pitchFamily="65" charset="-120"/>
                <a:ea typeface="標楷體" panose="03000509000000000000" pitchFamily="65" charset="-120"/>
              </a:rPr>
              <a:t>10</a:t>
            </a:r>
            <a:r>
              <a:rPr lang="zh-TW" altLang="en-US" sz="2800" dirty="0" smtClean="0">
                <a:solidFill>
                  <a:schemeClr val="tx2"/>
                </a:solidFill>
                <a:latin typeface="標楷體" panose="03000509000000000000" pitchFamily="65" charset="-120"/>
                <a:ea typeface="標楷體" panose="03000509000000000000" pitchFamily="65" charset="-120"/>
              </a:rPr>
              <a:t>項</a:t>
            </a:r>
            <a:r>
              <a:rPr lang="zh-TW" altLang="en-US" dirty="0">
                <a:solidFill>
                  <a:schemeClr val="tx2"/>
                </a:solidFill>
                <a:latin typeface="標楷體" panose="03000509000000000000" pitchFamily="65" charset="-120"/>
                <a:ea typeface="標楷體" panose="03000509000000000000" pitchFamily="65" charset="-120"/>
              </a:rPr>
              <a:t>。</a:t>
            </a:r>
            <a:endParaRPr lang="zh-TW" altLang="en-US" dirty="0">
              <a:solidFill>
                <a:srgbClr val="002060"/>
              </a:solidFill>
              <a:latin typeface="標楷體" panose="03000509000000000000" pitchFamily="65" charset="-120"/>
              <a:ea typeface="標楷體" panose="03000509000000000000" pitchFamily="65" charset="-120"/>
            </a:endParaRPr>
          </a:p>
        </p:txBody>
      </p:sp>
      <p:pic>
        <p:nvPicPr>
          <p:cNvPr id="4" name="圖片 3"/>
          <p:cNvPicPr>
            <a:picLocks noChangeAspect="1"/>
          </p:cNvPicPr>
          <p:nvPr/>
        </p:nvPicPr>
        <p:blipFill>
          <a:blip r:embed="rId2"/>
          <a:stretch>
            <a:fillRect/>
          </a:stretch>
        </p:blipFill>
        <p:spPr>
          <a:xfrm>
            <a:off x="467544" y="1146657"/>
            <a:ext cx="3800323" cy="5292243"/>
          </a:xfrm>
          <a:prstGeom prst="rect">
            <a:avLst/>
          </a:prstGeom>
          <a:ln w="12700">
            <a:solidFill>
              <a:schemeClr val="tx2"/>
            </a:solidFill>
          </a:ln>
        </p:spPr>
      </p:pic>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9</a:t>
            </a:r>
            <a:endParaRPr kumimoji="0" lang="en-US" altLang="zh-TW" sz="1600" b="1" dirty="0" smtClean="0">
              <a:solidFill>
                <a:prstClr val="black"/>
              </a:solidFill>
              <a:ea typeface="標楷體" pitchFamily="65" charset="-120"/>
            </a:endParaRPr>
          </a:p>
        </p:txBody>
      </p:sp>
    </p:spTree>
    <p:extLst>
      <p:ext uri="{BB962C8B-B14F-4D97-AF65-F5344CB8AC3E}">
        <p14:creationId xmlns:p14="http://schemas.microsoft.com/office/powerpoint/2010/main" val="2462113215"/>
      </p:ext>
    </p:extLst>
  </p:cSld>
  <p:clrMapOvr>
    <a:masterClrMapping/>
  </p:clrMapOvr>
  <p:transition spd="med">
    <p:split orient="vert"/>
  </p:transition>
  <p:timing>
    <p:tnLst>
      <p:par>
        <p:cTn id="1" dur="indefinite" restart="never" nodeType="tmRoot"/>
      </p:par>
    </p:tnLst>
  </p:timing>
</p:sld>
</file>

<file path=ppt/theme/theme1.xml><?xml version="1.0" encoding="utf-8"?>
<a:theme xmlns:a="http://schemas.openxmlformats.org/drawingml/2006/main" name="佈景主題1">
  <a:themeElements>
    <a:clrScheme name="藍綠 1">
      <a:dk1>
        <a:srgbClr val="1D528D"/>
      </a:dk1>
      <a:lt1>
        <a:srgbClr val="FFFFFF"/>
      </a:lt1>
      <a:dk2>
        <a:srgbClr val="000000"/>
      </a:dk2>
      <a:lt2>
        <a:srgbClr val="B2B2B2"/>
      </a:lt2>
      <a:accent1>
        <a:srgbClr val="2D6BC7"/>
      </a:accent1>
      <a:accent2>
        <a:srgbClr val="FF9900"/>
      </a:accent2>
      <a:accent3>
        <a:srgbClr val="FFFFFF"/>
      </a:accent3>
      <a:accent4>
        <a:srgbClr val="174578"/>
      </a:accent4>
      <a:accent5>
        <a:srgbClr val="ADBAE0"/>
      </a:accent5>
      <a:accent6>
        <a:srgbClr val="E78A00"/>
      </a:accent6>
      <a:hlink>
        <a:srgbClr val="9999FF"/>
      </a:hlink>
      <a:folHlink>
        <a:srgbClr val="969696"/>
      </a:folHlink>
    </a:clrScheme>
    <a:fontScheme name="藍綠">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9525" cap="flat" cmpd="sng" algn="ctr">
          <a:noFill/>
          <a:prstDash val="solid"/>
          <a:round/>
          <a:headEnd type="none" w="med" len="med"/>
          <a:tailEnd type="none" w="med" len="med"/>
        </a:ln>
        <a:effectLst/>
        <a:scene3d>
          <a:camera prst="isometricOffAxis1Right">
            <a:rot lat="1080000" lon="18390000" rev="0"/>
          </a:camera>
          <a:lightRig rig="threePt" dir="t"/>
        </a:scene3d>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TW" sz="1800" b="0" i="0" u="none" strike="noStrike" cap="none" normalizeH="0" baseline="0" smtClean="0">
            <a:ln>
              <a:noFill/>
            </a:ln>
            <a:solidFill>
              <a:schemeClr val="tx1"/>
            </a:solidFill>
            <a:effectLst/>
            <a:latin typeface="Arial" charset="0"/>
            <a:ea typeface="新細明體" pitchFamily="18" charset="-120"/>
          </a:defRPr>
        </a:defPPr>
      </a:lstStyle>
    </a:lnDef>
  </a:objectDefaults>
  <a:extraClrSchemeLst>
    <a:extraClrScheme>
      <a:clrScheme name="藍綠 1">
        <a:dk1>
          <a:srgbClr val="1D528D"/>
        </a:dk1>
        <a:lt1>
          <a:srgbClr val="FFFFFF"/>
        </a:lt1>
        <a:dk2>
          <a:srgbClr val="000000"/>
        </a:dk2>
        <a:lt2>
          <a:srgbClr val="B2B2B2"/>
        </a:lt2>
        <a:accent1>
          <a:srgbClr val="2D6BC7"/>
        </a:accent1>
        <a:accent2>
          <a:srgbClr val="FF9900"/>
        </a:accent2>
        <a:accent3>
          <a:srgbClr val="FFFFFF"/>
        </a:accent3>
        <a:accent4>
          <a:srgbClr val="174578"/>
        </a:accent4>
        <a:accent5>
          <a:srgbClr val="ADBAE0"/>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藍綠 2">
        <a:dk1>
          <a:srgbClr val="808080"/>
        </a:dk1>
        <a:lt1>
          <a:srgbClr val="FFFFFF"/>
        </a:lt1>
        <a:dk2>
          <a:srgbClr val="000000"/>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藍綠 3">
        <a:dk1>
          <a:srgbClr val="1D528D"/>
        </a:dk1>
        <a:lt1>
          <a:srgbClr val="FFFFFF"/>
        </a:lt1>
        <a:dk2>
          <a:srgbClr val="000000"/>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佈景主題1</Template>
  <TotalTime>2372</TotalTime>
  <Words>1603</Words>
  <Application>Microsoft Office PowerPoint</Application>
  <PresentationFormat>如螢幕大小 (4:3)</PresentationFormat>
  <Paragraphs>191</Paragraphs>
  <Slides>21</Slides>
  <Notes>4</Notes>
  <HiddenSlides>0</HiddenSlides>
  <MMClips>0</MMClips>
  <ScaleCrop>false</ScaleCrop>
  <HeadingPairs>
    <vt:vector size="6" baseType="variant">
      <vt:variant>
        <vt:lpstr>使用字型</vt:lpstr>
      </vt:variant>
      <vt:variant>
        <vt:i4>9</vt:i4>
      </vt:variant>
      <vt:variant>
        <vt:lpstr>佈景主題</vt:lpstr>
      </vt:variant>
      <vt:variant>
        <vt:i4>1</vt:i4>
      </vt:variant>
      <vt:variant>
        <vt:lpstr>投影片標題</vt:lpstr>
      </vt:variant>
      <vt:variant>
        <vt:i4>21</vt:i4>
      </vt:variant>
    </vt:vector>
  </HeadingPairs>
  <TitlesOfParts>
    <vt:vector size="31" baseType="lpstr">
      <vt:lpstr>微軟正黑體</vt:lpstr>
      <vt:lpstr>新細明體</vt:lpstr>
      <vt:lpstr>標楷體</vt:lpstr>
      <vt:lpstr>Arial</vt:lpstr>
      <vt:lpstr>Calibri</vt:lpstr>
      <vt:lpstr>Helvetica</vt:lpstr>
      <vt:lpstr>Times New Roman</vt:lpstr>
      <vt:lpstr>Wingdings</vt:lpstr>
      <vt:lpstr>Wingdings 2</vt:lpstr>
      <vt:lpstr>佈景主題1</vt:lpstr>
      <vt:lpstr>配合政府資訊開放水質資料更新策進作為</vt:lpstr>
      <vt:lpstr>緣起</vt:lpstr>
      <vt:lpstr>全球開放資料指標(1)</vt:lpstr>
      <vt:lpstr>全球開放資料指標(2)</vt:lpstr>
      <vt:lpstr>全球開放資料指標(3)</vt:lpstr>
      <vt:lpstr>全球開放資料指標(4)</vt:lpstr>
      <vt:lpstr>全球開放資料指標(5)</vt:lpstr>
      <vt:lpstr>全球開放資料指標(6)</vt:lpstr>
      <vt:lpstr>我國飲用水水源水質管理法規</vt:lpstr>
      <vt:lpstr>我國飲用水水質管理法規</vt:lpstr>
      <vt:lpstr>評比項目與我國水質管理法規比較</vt:lpstr>
      <vt:lpstr>台水公司水質管理現況(1)</vt:lpstr>
      <vt:lpstr>台水公司水質管理現況(2)</vt:lpstr>
      <vt:lpstr>參與資料開放國際評比水質檢驗計畫(1)</vt:lpstr>
      <vt:lpstr>參與資料開放國際評比水質檢驗計畫(2)</vt:lpstr>
      <vt:lpstr>計畫推動時程(1)</vt:lpstr>
      <vt:lpstr>計畫推動時程(2)</vt:lpstr>
      <vt:lpstr>計畫推動時程(3)</vt:lpstr>
      <vt:lpstr>結論(1)</vt:lpstr>
      <vt:lpstr>結論(2)</vt:lpstr>
      <vt:lpstr>PowerPoint 簡報</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oilfish</dc:creator>
  <cp:lastModifiedBy>游育晟</cp:lastModifiedBy>
  <cp:revision>162</cp:revision>
  <cp:lastPrinted>2016-09-20T01:16:21Z</cp:lastPrinted>
  <dcterms:created xsi:type="dcterms:W3CDTF">2014-10-27T16:40:23Z</dcterms:created>
  <dcterms:modified xsi:type="dcterms:W3CDTF">2016-09-20T08:55:33Z</dcterms:modified>
</cp:coreProperties>
</file>