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456" r:id="rId1"/>
  </p:sldMasterIdLst>
  <p:notesMasterIdLst>
    <p:notesMasterId r:id="rId63"/>
  </p:notesMasterIdLst>
  <p:handoutMasterIdLst>
    <p:handoutMasterId r:id="rId64"/>
  </p:handoutMasterIdLst>
  <p:sldIdLst>
    <p:sldId id="629" r:id="rId2"/>
    <p:sldId id="1414" r:id="rId3"/>
    <p:sldId id="1434" r:id="rId4"/>
    <p:sldId id="1435" r:id="rId5"/>
    <p:sldId id="1436" r:id="rId6"/>
    <p:sldId id="1437" r:id="rId7"/>
    <p:sldId id="1438" r:id="rId8"/>
    <p:sldId id="1439" r:id="rId9"/>
    <p:sldId id="1440" r:id="rId10"/>
    <p:sldId id="1441" r:id="rId11"/>
    <p:sldId id="1442" r:id="rId12"/>
    <p:sldId id="1443" r:id="rId13"/>
    <p:sldId id="1444" r:id="rId14"/>
    <p:sldId id="1445" r:id="rId15"/>
    <p:sldId id="1446" r:id="rId16"/>
    <p:sldId id="1447" r:id="rId17"/>
    <p:sldId id="1448" r:id="rId18"/>
    <p:sldId id="1449" r:id="rId19"/>
    <p:sldId id="1450" r:id="rId20"/>
    <p:sldId id="1451" r:id="rId21"/>
    <p:sldId id="1452" r:id="rId22"/>
    <p:sldId id="1453" r:id="rId23"/>
    <p:sldId id="1454" r:id="rId24"/>
    <p:sldId id="1455" r:id="rId25"/>
    <p:sldId id="1456" r:id="rId26"/>
    <p:sldId id="1415" r:id="rId27"/>
    <p:sldId id="1416" r:id="rId28"/>
    <p:sldId id="1417" r:id="rId29"/>
    <p:sldId id="1418" r:id="rId30"/>
    <p:sldId id="1419" r:id="rId31"/>
    <p:sldId id="1420" r:id="rId32"/>
    <p:sldId id="1421" r:id="rId33"/>
    <p:sldId id="1422" r:id="rId34"/>
    <p:sldId id="1423" r:id="rId35"/>
    <p:sldId id="1424" r:id="rId36"/>
    <p:sldId id="1425" r:id="rId37"/>
    <p:sldId id="1426" r:id="rId38"/>
    <p:sldId id="1427" r:id="rId39"/>
    <p:sldId id="1428" r:id="rId40"/>
    <p:sldId id="1429" r:id="rId41"/>
    <p:sldId id="1430" r:id="rId42"/>
    <p:sldId id="1431" r:id="rId43"/>
    <p:sldId id="1432" r:id="rId44"/>
    <p:sldId id="1433" r:id="rId45"/>
    <p:sldId id="1400" r:id="rId46"/>
    <p:sldId id="1401" r:id="rId47"/>
    <p:sldId id="1402" r:id="rId48"/>
    <p:sldId id="1403" r:id="rId49"/>
    <p:sldId id="1404" r:id="rId50"/>
    <p:sldId id="1405" r:id="rId51"/>
    <p:sldId id="1406" r:id="rId52"/>
    <p:sldId id="1407" r:id="rId53"/>
    <p:sldId id="1408" r:id="rId54"/>
    <p:sldId id="1409" r:id="rId55"/>
    <p:sldId id="1410" r:id="rId56"/>
    <p:sldId id="1411" r:id="rId57"/>
    <p:sldId id="708" r:id="rId58"/>
    <p:sldId id="1333" r:id="rId59"/>
    <p:sldId id="1357" r:id="rId60"/>
    <p:sldId id="1399" r:id="rId61"/>
    <p:sldId id="1358" r:id="rId62"/>
  </p:sldIdLst>
  <p:sldSz cx="9144000" cy="6858000" type="screen4x3"/>
  <p:notesSz cx="9867900" cy="6734175"/>
  <p:embeddedFontLst>
    <p:embeddedFont>
      <p:font typeface="Calibri" panose="020F0502020204030204" pitchFamily="34" charset="0"/>
      <p:regular r:id="rId65"/>
      <p:bold r:id="rId66"/>
      <p:italic r:id="rId67"/>
      <p:boldItalic r:id="rId68"/>
    </p:embeddedFont>
    <p:embeddedFont>
      <p:font typeface="Wingdings 2" panose="05020102010507070707" pitchFamily="18" charset="2"/>
      <p:regular r:id="rId69"/>
    </p:embeddedFont>
    <p:embeddedFont>
      <p:font typeface="微軟正黑體" panose="020B0604030504040204" pitchFamily="34" charset="-120"/>
      <p:regular r:id="rId70"/>
      <p:bold r:id="rId71"/>
    </p:embeddedFont>
    <p:embeddedFont>
      <p:font typeface="標楷體" panose="03000509000000000000" pitchFamily="65" charset="-120"/>
      <p:regular r:id="rId72"/>
    </p:embeddedFont>
  </p:embeddedFontLst>
  <p:defaultTextStyle>
    <a:defPPr>
      <a:defRPr lang="zh-TW"/>
    </a:defPPr>
    <a:lvl1pPr algn="l" rtl="0" fontAlgn="base">
      <a:spcBef>
        <a:spcPct val="0"/>
      </a:spcBef>
      <a:spcAft>
        <a:spcPct val="0"/>
      </a:spcAft>
      <a:defRPr kumimoji="1" sz="2000" kern="1200">
        <a:solidFill>
          <a:srgbClr val="FFFFFF"/>
        </a:solidFill>
        <a:latin typeface="微軟正黑體" pitchFamily="34" charset="-120"/>
        <a:ea typeface="新細明體" charset="-120"/>
        <a:cs typeface="+mn-cs"/>
      </a:defRPr>
    </a:lvl1pPr>
    <a:lvl2pPr marL="4572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2pPr>
    <a:lvl3pPr marL="9144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3pPr>
    <a:lvl4pPr marL="13716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4pPr>
    <a:lvl5pPr marL="18288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5pPr>
    <a:lvl6pPr marL="2286000" algn="l" defTabSz="914400" rtl="0" eaLnBrk="1" latinLnBrk="0" hangingPunct="1">
      <a:defRPr kumimoji="1" sz="2000" kern="1200">
        <a:solidFill>
          <a:srgbClr val="FFFFFF"/>
        </a:solidFill>
        <a:latin typeface="微軟正黑體" pitchFamily="34" charset="-120"/>
        <a:ea typeface="新細明體" charset="-120"/>
        <a:cs typeface="+mn-cs"/>
      </a:defRPr>
    </a:lvl6pPr>
    <a:lvl7pPr marL="2743200" algn="l" defTabSz="914400" rtl="0" eaLnBrk="1" latinLnBrk="0" hangingPunct="1">
      <a:defRPr kumimoji="1" sz="2000" kern="1200">
        <a:solidFill>
          <a:srgbClr val="FFFFFF"/>
        </a:solidFill>
        <a:latin typeface="微軟正黑體" pitchFamily="34" charset="-120"/>
        <a:ea typeface="新細明體" charset="-120"/>
        <a:cs typeface="+mn-cs"/>
      </a:defRPr>
    </a:lvl7pPr>
    <a:lvl8pPr marL="3200400" algn="l" defTabSz="914400" rtl="0" eaLnBrk="1" latinLnBrk="0" hangingPunct="1">
      <a:defRPr kumimoji="1" sz="2000" kern="1200">
        <a:solidFill>
          <a:srgbClr val="FFFFFF"/>
        </a:solidFill>
        <a:latin typeface="微軟正黑體" pitchFamily="34" charset="-120"/>
        <a:ea typeface="新細明體" charset="-120"/>
        <a:cs typeface="+mn-cs"/>
      </a:defRPr>
    </a:lvl8pPr>
    <a:lvl9pPr marL="3657600" algn="l" defTabSz="914400" rtl="0" eaLnBrk="1" latinLnBrk="0" hangingPunct="1">
      <a:defRPr kumimoji="1" sz="2000" kern="1200">
        <a:solidFill>
          <a:srgbClr val="FFFFFF"/>
        </a:solidFill>
        <a:latin typeface="微軟正黑體" pitchFamily="34" charset="-120"/>
        <a:ea typeface="新細明體" charset="-120"/>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121">
          <p15:clr>
            <a:srgbClr val="A4A3A4"/>
          </p15:clr>
        </p15:guide>
        <p15:guide id="2" pos="31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E63A"/>
    <a:srgbClr val="FFFF99"/>
    <a:srgbClr val="FFFFCC"/>
    <a:srgbClr val="FFCCFF"/>
    <a:srgbClr val="FF9999"/>
    <a:srgbClr val="0000FF"/>
    <a:srgbClr val="FF99FF"/>
    <a:srgbClr val="FF33CC"/>
    <a:srgbClr val="FF3300"/>
    <a:srgbClr val="CDD3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淺色樣式 2 - 輔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7CE84F3-28C3-443E-9E96-99CF82512B78}" styleName="深色樣式 1 - 輔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深色樣式 2 - 輔色 5/輔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FD4443E-F989-4FC4-A0C8-D5A2AF1F390B}" styleName="深色樣式 1 - 輔色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深色樣式 1 - 輔色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深色樣式 1 - 輔色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深色樣式 1 - 輔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深色樣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淺色樣式 1 - 輔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淺色樣式 1 - 輔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淺色樣式 1 - 輔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5BE263C-DBD7-4A20-BB59-AAB30ACAA65A}" styleName="中等深淺樣式 3 - 輔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35" autoAdjust="0"/>
    <p:restoredTop sz="98138" autoAdjust="0"/>
  </p:normalViewPr>
  <p:slideViewPr>
    <p:cSldViewPr>
      <p:cViewPr>
        <p:scale>
          <a:sx n="80" d="100"/>
          <a:sy n="80" d="100"/>
        </p:scale>
        <p:origin x="-1094" y="-44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9112"/>
    </p:cViewPr>
  </p:sorterViewPr>
  <p:notesViewPr>
    <p:cSldViewPr>
      <p:cViewPr varScale="1">
        <p:scale>
          <a:sx n="80" d="100"/>
          <a:sy n="80" d="100"/>
        </p:scale>
        <p:origin x="-534" y="-90"/>
      </p:cViewPr>
      <p:guideLst>
        <p:guide orient="horz" pos="2121"/>
        <p:guide pos="31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font" Target="fonts/font4.fntdata"/><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2.fntdata"/><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1.fntdata"/><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6.fntdata"/><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875330097506114"/>
          <c:y val="0.19677179054661473"/>
          <c:w val="0.40249339804987788"/>
          <c:h val="0.66354188119685775"/>
        </c:manualLayout>
      </c:layout>
      <c:radarChart>
        <c:radarStyle val="marker"/>
        <c:varyColors val="0"/>
        <c:ser>
          <c:idx val="0"/>
          <c:order val="0"/>
          <c:spPr>
            <a:ln w="34925" cap="rnd">
              <a:solidFill>
                <a:schemeClr val="accent1"/>
              </a:solidFill>
              <a:round/>
            </a:ln>
            <a:effectLst>
              <a:outerShdw blurRad="40000" dist="23000" dir="5400000" rotWithShape="0">
                <a:srgbClr val="000000">
                  <a:alpha val="35000"/>
                </a:srgbClr>
              </a:outerShdw>
            </a:effectLst>
          </c:spPr>
          <c:marker>
            <c:symbol val="none"/>
          </c:marker>
          <c:dLbls>
            <c:dLbl>
              <c:idx val="1"/>
              <c:layout>
                <c:manualLayout>
                  <c:x val="3.4627085866745344E-2"/>
                  <c:y val="-4.411149358779475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8.971563156384052E-2"/>
                  <c:y val="2.075834992366812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0828130181979337E-2"/>
                  <c:y val="0.1427136557252183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4.0922919660699171E-2"/>
                  <c:y val="3.373231862596069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4.2496878109187619E-2"/>
                  <c:y val="5.18958748091703E-3"/>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9.1289590012328919E-2"/>
                  <c:y val="-5.7085462290087347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TW"/>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評鑑範例表!$M$35:$M$41</c:f>
              <c:strCache>
                <c:ptCount val="7"/>
                <c:pt idx="0">
                  <c:v>連結有效性</c:v>
                </c:pt>
                <c:pt idx="1">
                  <c:v>資料資源可直接下載</c:v>
                </c:pt>
                <c:pt idx="2">
                  <c:v>資料資源屬結構化檔案格式</c:v>
                </c:pt>
                <c:pt idx="3">
                  <c:v>詮釋資料欄位描述與資料資源相符</c:v>
                </c:pt>
                <c:pt idx="4">
                  <c:v>詮釋資料編碼描述與資料資源相符</c:v>
                </c:pt>
                <c:pt idx="5">
                  <c:v>資料更新時效性
(人工檢核)</c:v>
                </c:pt>
                <c:pt idx="6">
                  <c:v>民間回應錯誤之回復效率
(人工檢核)</c:v>
                </c:pt>
              </c:strCache>
            </c:strRef>
          </c:cat>
          <c:val>
            <c:numRef>
              <c:f>評鑑範例表!$N$35:$N$41</c:f>
              <c:numCache>
                <c:formatCode>0%</c:formatCode>
                <c:ptCount val="7"/>
                <c:pt idx="0">
                  <c:v>1</c:v>
                </c:pt>
                <c:pt idx="1">
                  <c:v>0.95000000000000007</c:v>
                </c:pt>
                <c:pt idx="2">
                  <c:v>0.25</c:v>
                </c:pt>
                <c:pt idx="3">
                  <c:v>9.0000000000000011E-2</c:v>
                </c:pt>
                <c:pt idx="4">
                  <c:v>0.8</c:v>
                </c:pt>
                <c:pt idx="5">
                  <c:v>0.5</c:v>
                </c:pt>
                <c:pt idx="6">
                  <c:v>1</c:v>
                </c:pt>
              </c:numCache>
            </c:numRef>
          </c:val>
          <c:extLst xmlns:c16r2="http://schemas.microsoft.com/office/drawing/2015/06/chart">
            <c:ext xmlns:c16="http://schemas.microsoft.com/office/drawing/2014/chart" uri="{C3380CC4-5D6E-409C-BE32-E72D297353CC}">
              <c16:uniqueId val="{00000000-67C6-4158-A518-C43ACAB04FB0}"/>
            </c:ext>
          </c:extLst>
        </c:ser>
        <c:dLbls>
          <c:showLegendKey val="0"/>
          <c:showVal val="1"/>
          <c:showCatName val="0"/>
          <c:showSerName val="0"/>
          <c:showPercent val="0"/>
          <c:showBubbleSize val="0"/>
        </c:dLbls>
        <c:axId val="35685504"/>
        <c:axId val="53750016"/>
      </c:radarChart>
      <c:catAx>
        <c:axId val="3568550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rgbClr val="0070C0"/>
                </a:solidFill>
                <a:latin typeface="+mn-lt"/>
                <a:ea typeface="+mn-ea"/>
                <a:cs typeface="+mn-cs"/>
              </a:defRPr>
            </a:pPr>
            <a:endParaRPr lang="zh-TW"/>
          </a:p>
        </c:txPr>
        <c:crossAx val="53750016"/>
        <c:crosses val="autoZero"/>
        <c:auto val="1"/>
        <c:lblAlgn val="ctr"/>
        <c:lblOffset val="100"/>
        <c:noMultiLvlLbl val="0"/>
      </c:catAx>
      <c:valAx>
        <c:axId val="5375001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crossAx val="35685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TW"/>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A82954-4DD1-4406-A31C-40FD93F136D1}" type="doc">
      <dgm:prSet loTypeId="urn:microsoft.com/office/officeart/2005/8/layout/list1" loCatId="list" qsTypeId="urn:microsoft.com/office/officeart/2005/8/quickstyle/simple1" qsCatId="simple" csTypeId="urn:microsoft.com/office/officeart/2005/8/colors/colorful1#2" csCatId="colorful" phldr="1"/>
      <dgm:spPr/>
      <dgm:t>
        <a:bodyPr/>
        <a:lstStyle/>
        <a:p>
          <a:endParaRPr lang="zh-TW" altLang="en-US"/>
        </a:p>
      </dgm:t>
    </dgm:pt>
    <dgm:pt modelId="{146F6BE6-47B8-4CDA-AFDD-3847183DD614}">
      <dgm:prSet custT="1"/>
      <dgm:spPr/>
      <dgm:t>
        <a:bodyPr/>
        <a:lstStyle/>
        <a:p>
          <a:pPr rtl="0"/>
          <a:r>
            <a:rPr kumimoji="1" lang="zh-TW" altLang="en-US" sz="2800" dirty="0" smtClean="0">
              <a:latin typeface="微軟正黑體" panose="020B0604030504040204" pitchFamily="34" charset="-120"/>
              <a:ea typeface="微軟正黑體" panose="020B0604030504040204" pitchFamily="34" charset="-120"/>
            </a:rPr>
            <a:t>建立政府資料開放諮詢機制</a:t>
          </a:r>
          <a:endParaRPr lang="zh-TW" altLang="en-US" sz="2800" dirty="0">
            <a:latin typeface="微軟正黑體" panose="020B0604030504040204" pitchFamily="34" charset="-120"/>
            <a:ea typeface="微軟正黑體" panose="020B0604030504040204" pitchFamily="34" charset="-120"/>
          </a:endParaRPr>
        </a:p>
      </dgm:t>
    </dgm:pt>
    <dgm:pt modelId="{E74C25D1-74F2-411B-82D1-B55E7F773995}" type="parTrans" cxnId="{4B155DFE-DE30-4B30-B5CB-2B9EDF25FD4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C90F571-0770-4296-93AE-264B55A92766}" type="sibTrans" cxnId="{4B155DFE-DE30-4B30-B5CB-2B9EDF25FD47}">
      <dgm:prSet/>
      <dgm:spPr/>
      <dgm:t>
        <a:bodyPr/>
        <a:lstStyle/>
        <a:p>
          <a:endParaRPr lang="zh-TW" altLang="en-US">
            <a:latin typeface="微軟正黑體" panose="020B0604030504040204" pitchFamily="34" charset="-120"/>
            <a:ea typeface="微軟正黑體" panose="020B0604030504040204" pitchFamily="34" charset="-120"/>
          </a:endParaRPr>
        </a:p>
      </dgm:t>
    </dgm:pt>
    <dgm:pt modelId="{8EDEE51C-1526-49FA-ADB5-97B2340847B9}">
      <dgm:prSet/>
      <dgm:spPr/>
      <dgm:t>
        <a:bodyPr/>
        <a:lstStyle/>
        <a:p>
          <a:pPr rtl="0"/>
          <a:r>
            <a:rPr kumimoji="1" lang="zh-TW" dirty="0" smtClean="0">
              <a:latin typeface="微軟正黑體" panose="020B0604030504040204" pitchFamily="34" charset="-120"/>
              <a:ea typeface="微軟正黑體" panose="020B0604030504040204" pitchFamily="34" charset="-120"/>
            </a:rPr>
            <a:t>研擬中央二級資料開放諮詢小組運作指引</a:t>
          </a:r>
          <a:endParaRPr lang="zh-TW" dirty="0">
            <a:latin typeface="微軟正黑體" panose="020B0604030504040204" pitchFamily="34" charset="-120"/>
            <a:ea typeface="微軟正黑體" panose="020B0604030504040204" pitchFamily="34" charset="-120"/>
          </a:endParaRPr>
        </a:p>
      </dgm:t>
    </dgm:pt>
    <dgm:pt modelId="{EC0F7C09-62A2-40A9-909B-3BCD53653260}" type="parTrans" cxnId="{38466D2E-FE8A-4FD4-9A3A-B9579B3E6F78}">
      <dgm:prSet/>
      <dgm:spPr/>
      <dgm:t>
        <a:bodyPr/>
        <a:lstStyle/>
        <a:p>
          <a:endParaRPr lang="zh-TW" altLang="en-US">
            <a:latin typeface="微軟正黑體" panose="020B0604030504040204" pitchFamily="34" charset="-120"/>
            <a:ea typeface="微軟正黑體" panose="020B0604030504040204" pitchFamily="34" charset="-120"/>
          </a:endParaRPr>
        </a:p>
      </dgm:t>
    </dgm:pt>
    <dgm:pt modelId="{2D768F6A-D3FC-44D2-A105-7860C2D5A7DD}" type="sibTrans" cxnId="{38466D2E-FE8A-4FD4-9A3A-B9579B3E6F78}">
      <dgm:prSet/>
      <dgm:spPr/>
      <dgm:t>
        <a:bodyPr/>
        <a:lstStyle/>
        <a:p>
          <a:endParaRPr lang="zh-TW" altLang="en-US">
            <a:latin typeface="微軟正黑體" panose="020B0604030504040204" pitchFamily="34" charset="-120"/>
            <a:ea typeface="微軟正黑體" panose="020B0604030504040204" pitchFamily="34" charset="-120"/>
          </a:endParaRPr>
        </a:p>
      </dgm:t>
    </dgm:pt>
    <dgm:pt modelId="{BFF33B3F-52FE-4351-AD2B-55E5A556E980}">
      <dgm:prSet custT="1"/>
      <dgm:spPr/>
      <dgm:t>
        <a:bodyPr/>
        <a:lstStyle/>
        <a:p>
          <a:pPr rtl="0"/>
          <a:r>
            <a:rPr kumimoji="1" lang="zh-TW" altLang="en-US" sz="2800" dirty="0" smtClean="0">
              <a:latin typeface="微軟正黑體" panose="020B0604030504040204" pitchFamily="34" charset="-120"/>
              <a:ea typeface="微軟正黑體" panose="020B0604030504040204" pitchFamily="34" charset="-120"/>
            </a:rPr>
            <a:t>完備信賴之資料開放環境</a:t>
          </a:r>
          <a:endParaRPr lang="zh-TW" altLang="en-US" sz="2800" dirty="0">
            <a:latin typeface="微軟正黑體" panose="020B0604030504040204" pitchFamily="34" charset="-120"/>
            <a:ea typeface="微軟正黑體" panose="020B0604030504040204" pitchFamily="34" charset="-120"/>
          </a:endParaRPr>
        </a:p>
      </dgm:t>
    </dgm:pt>
    <dgm:pt modelId="{F87B7E48-2A2E-43D9-8962-15F0863BE15A}" type="parTrans" cxnId="{1E46FA2F-869D-4A4A-A2A5-A4DB2A985B8E}">
      <dgm:prSet/>
      <dgm:spPr/>
      <dgm:t>
        <a:bodyPr/>
        <a:lstStyle/>
        <a:p>
          <a:endParaRPr lang="zh-TW" altLang="en-US">
            <a:latin typeface="微軟正黑體" panose="020B0604030504040204" pitchFamily="34" charset="-120"/>
            <a:ea typeface="微軟正黑體" panose="020B0604030504040204" pitchFamily="34" charset="-120"/>
          </a:endParaRPr>
        </a:p>
      </dgm:t>
    </dgm:pt>
    <dgm:pt modelId="{47AB8159-E38B-4263-9C77-7770F718DB30}" type="sibTrans" cxnId="{1E46FA2F-869D-4A4A-A2A5-A4DB2A985B8E}">
      <dgm:prSet/>
      <dgm:spPr/>
      <dgm:t>
        <a:bodyPr/>
        <a:lstStyle/>
        <a:p>
          <a:endParaRPr lang="zh-TW" altLang="en-US">
            <a:latin typeface="微軟正黑體" panose="020B0604030504040204" pitchFamily="34" charset="-120"/>
            <a:ea typeface="微軟正黑體" panose="020B0604030504040204" pitchFamily="34" charset="-120"/>
          </a:endParaRPr>
        </a:p>
      </dgm:t>
    </dgm:pt>
    <dgm:pt modelId="{EB5FC00C-F79A-44B9-996D-F89711A6F564}">
      <dgm:prSet/>
      <dgm:spPr/>
      <dgm:t>
        <a:bodyPr/>
        <a:lstStyle/>
        <a:p>
          <a:pPr rtl="0"/>
          <a:r>
            <a:rPr kumimoji="1" lang="zh-TW" dirty="0" smtClean="0">
              <a:latin typeface="微軟正黑體" panose="020B0604030504040204" pitchFamily="34" charset="-120"/>
              <a:ea typeface="微軟正黑體" panose="020B0604030504040204" pitchFamily="34" charset="-120"/>
            </a:rPr>
            <a:t>研擬資料集品質評鑑機制</a:t>
          </a:r>
          <a:endParaRPr lang="zh-TW" dirty="0">
            <a:latin typeface="微軟正黑體" panose="020B0604030504040204" pitchFamily="34" charset="-120"/>
            <a:ea typeface="微軟正黑體" panose="020B0604030504040204" pitchFamily="34" charset="-120"/>
          </a:endParaRPr>
        </a:p>
      </dgm:t>
    </dgm:pt>
    <dgm:pt modelId="{C0903E10-B077-4A4F-A5C1-822D08AC4D9E}" type="parTrans" cxnId="{A0627571-EC07-4A26-8157-B36DB4AA2EA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E9906FA6-783A-458A-A486-B9F0148E9F42}" type="sibTrans" cxnId="{A0627571-EC07-4A26-8157-B36DB4AA2EA5}">
      <dgm:prSet/>
      <dgm:spPr/>
      <dgm:t>
        <a:bodyPr/>
        <a:lstStyle/>
        <a:p>
          <a:endParaRPr lang="zh-TW" altLang="en-US">
            <a:latin typeface="微軟正黑體" panose="020B0604030504040204" pitchFamily="34" charset="-120"/>
            <a:ea typeface="微軟正黑體" panose="020B0604030504040204" pitchFamily="34" charset="-120"/>
          </a:endParaRPr>
        </a:p>
      </dgm:t>
    </dgm:pt>
    <dgm:pt modelId="{3378F405-23A9-4147-8142-0BD677D0D0D5}">
      <dgm:prSet/>
      <dgm:spPr/>
      <dgm:t>
        <a:bodyPr/>
        <a:lstStyle/>
        <a:p>
          <a:pPr rtl="0"/>
          <a:r>
            <a:rPr kumimoji="1" lang="zh-TW" smtClean="0">
              <a:latin typeface="微軟正黑體" panose="020B0604030504040204" pitchFamily="34" charset="-120"/>
              <a:ea typeface="微軟正黑體" panose="020B0604030504040204" pitchFamily="34" charset="-120"/>
            </a:rPr>
            <a:t>訂定領域資料標準及開放流程</a:t>
          </a:r>
          <a:endParaRPr lang="zh-TW">
            <a:latin typeface="微軟正黑體" panose="020B0604030504040204" pitchFamily="34" charset="-120"/>
            <a:ea typeface="微軟正黑體" panose="020B0604030504040204" pitchFamily="34" charset="-120"/>
          </a:endParaRPr>
        </a:p>
      </dgm:t>
    </dgm:pt>
    <dgm:pt modelId="{B21F59AD-F6EE-4CB0-92CB-6C140F71CC93}" type="parTrans" cxnId="{BF612124-6391-491B-8CB2-8F997C12D5DB}">
      <dgm:prSet/>
      <dgm:spPr/>
      <dgm:t>
        <a:bodyPr/>
        <a:lstStyle/>
        <a:p>
          <a:endParaRPr lang="zh-TW" altLang="en-US">
            <a:latin typeface="微軟正黑體" panose="020B0604030504040204" pitchFamily="34" charset="-120"/>
            <a:ea typeface="微軟正黑體" panose="020B0604030504040204" pitchFamily="34" charset="-120"/>
          </a:endParaRPr>
        </a:p>
      </dgm:t>
    </dgm:pt>
    <dgm:pt modelId="{EACEF97F-7B78-4B02-BF86-144BBE249974}" type="sibTrans" cxnId="{BF612124-6391-491B-8CB2-8F997C12D5DB}">
      <dgm:prSet/>
      <dgm:spPr/>
      <dgm:t>
        <a:bodyPr/>
        <a:lstStyle/>
        <a:p>
          <a:endParaRPr lang="zh-TW" altLang="en-US">
            <a:latin typeface="微軟正黑體" panose="020B0604030504040204" pitchFamily="34" charset="-120"/>
            <a:ea typeface="微軟正黑體" panose="020B0604030504040204" pitchFamily="34" charset="-120"/>
          </a:endParaRPr>
        </a:p>
      </dgm:t>
    </dgm:pt>
    <dgm:pt modelId="{D6662CA0-E0E0-4388-BE3F-913FFAA99B10}">
      <dgm:prSet custT="1"/>
      <dgm:spPr/>
      <dgm:t>
        <a:bodyPr/>
        <a:lstStyle/>
        <a:p>
          <a:pPr rtl="0"/>
          <a:r>
            <a:rPr kumimoji="1" lang="zh-TW" altLang="en-US" sz="2800" dirty="0" smtClean="0">
              <a:latin typeface="微軟正黑體" panose="020B0604030504040204" pitchFamily="34" charset="-120"/>
              <a:ea typeface="微軟正黑體" panose="020B0604030504040204" pitchFamily="34" charset="-120"/>
            </a:rPr>
            <a:t>公私跨域合作應用推廣</a:t>
          </a:r>
          <a:endParaRPr lang="zh-TW" altLang="en-US" sz="2800" dirty="0">
            <a:latin typeface="微軟正黑體" panose="020B0604030504040204" pitchFamily="34" charset="-120"/>
            <a:ea typeface="微軟正黑體" panose="020B0604030504040204" pitchFamily="34" charset="-120"/>
          </a:endParaRPr>
        </a:p>
      </dgm:t>
    </dgm:pt>
    <dgm:pt modelId="{F83E7B18-48CB-4DF3-BE54-0BEFC82C3016}" type="parTrans" cxnId="{3C9595C9-63C0-4AEF-B760-C5370B9B844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286FAB09-B3F4-4A41-8DAC-10B707A08AED}" type="sibTrans" cxnId="{3C9595C9-63C0-4AEF-B760-C5370B9B8441}">
      <dgm:prSet/>
      <dgm:spPr/>
      <dgm:t>
        <a:bodyPr/>
        <a:lstStyle/>
        <a:p>
          <a:endParaRPr lang="zh-TW" altLang="en-US">
            <a:latin typeface="微軟正黑體" panose="020B0604030504040204" pitchFamily="34" charset="-120"/>
            <a:ea typeface="微軟正黑體" panose="020B0604030504040204" pitchFamily="34" charset="-120"/>
          </a:endParaRPr>
        </a:p>
      </dgm:t>
    </dgm:pt>
    <dgm:pt modelId="{1BC5B02D-4DEB-4E2D-8275-31BDCEABB6BC}">
      <dgm:prSet/>
      <dgm:spPr/>
      <dgm:t>
        <a:bodyPr/>
        <a:lstStyle/>
        <a:p>
          <a:pPr rtl="0"/>
          <a:r>
            <a:rPr kumimoji="1" lang="zh-TW" dirty="0" smtClean="0">
              <a:latin typeface="微軟正黑體" panose="020B0604030504040204" pitchFamily="34" charset="-120"/>
              <a:ea typeface="微軟正黑體" panose="020B0604030504040204" pitchFamily="34" charset="-120"/>
            </a:rPr>
            <a:t>中央、地方政府及民間協作推動策略</a:t>
          </a:r>
          <a:endParaRPr lang="zh-TW" dirty="0">
            <a:latin typeface="微軟正黑體" panose="020B0604030504040204" pitchFamily="34" charset="-120"/>
            <a:ea typeface="微軟正黑體" panose="020B0604030504040204" pitchFamily="34" charset="-120"/>
          </a:endParaRPr>
        </a:p>
      </dgm:t>
    </dgm:pt>
    <dgm:pt modelId="{1EA14ECC-210D-45DF-AEE1-9E762644F48A}" type="parTrans" cxnId="{65AA474C-B55E-4E07-8E60-D81A39B0FC2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0736B7F2-852B-40CA-8F3A-7DD751C9A0BA}" type="sibTrans" cxnId="{65AA474C-B55E-4E07-8E60-D81A39B0FC22}">
      <dgm:prSet/>
      <dgm:spPr/>
      <dgm:t>
        <a:bodyPr/>
        <a:lstStyle/>
        <a:p>
          <a:endParaRPr lang="zh-TW" altLang="en-US">
            <a:latin typeface="微軟正黑體" panose="020B0604030504040204" pitchFamily="34" charset="-120"/>
            <a:ea typeface="微軟正黑體" panose="020B0604030504040204" pitchFamily="34" charset="-120"/>
          </a:endParaRPr>
        </a:p>
      </dgm:t>
    </dgm:pt>
    <dgm:pt modelId="{D6B3932E-1014-4EB0-A05E-77C1101E843B}">
      <dgm:prSet/>
      <dgm:spPr/>
      <dgm:t>
        <a:bodyPr/>
        <a:lstStyle/>
        <a:p>
          <a:pPr rtl="0"/>
          <a:r>
            <a:rPr kumimoji="1" lang="zh-TW" dirty="0" smtClean="0">
              <a:latin typeface="微軟正黑體" panose="020B0604030504040204" pitchFamily="34" charset="-120"/>
              <a:ea typeface="微軟正黑體" panose="020B0604030504040204" pitchFamily="34" charset="-120"/>
            </a:rPr>
            <a:t>修正政府資料開放作業原則</a:t>
          </a:r>
          <a:endParaRPr lang="zh-TW" dirty="0">
            <a:latin typeface="微軟正黑體" panose="020B0604030504040204" pitchFamily="34" charset="-120"/>
            <a:ea typeface="微軟正黑體" panose="020B0604030504040204" pitchFamily="34" charset="-120"/>
          </a:endParaRPr>
        </a:p>
      </dgm:t>
    </dgm:pt>
    <dgm:pt modelId="{BA4BA4B6-8662-49DD-AA63-3A08B254B74C}" type="parTrans" cxnId="{20768D94-71C2-4A37-AC2F-FB0137687349}">
      <dgm:prSet/>
      <dgm:spPr/>
      <dgm:t>
        <a:bodyPr/>
        <a:lstStyle/>
        <a:p>
          <a:endParaRPr lang="zh-TW" altLang="en-US"/>
        </a:p>
      </dgm:t>
    </dgm:pt>
    <dgm:pt modelId="{7AFE18D8-C9B2-4114-89C7-672D2BD546CB}" type="sibTrans" cxnId="{20768D94-71C2-4A37-AC2F-FB0137687349}">
      <dgm:prSet/>
      <dgm:spPr/>
      <dgm:t>
        <a:bodyPr/>
        <a:lstStyle/>
        <a:p>
          <a:endParaRPr lang="zh-TW" altLang="en-US"/>
        </a:p>
      </dgm:t>
    </dgm:pt>
    <dgm:pt modelId="{0FD807D4-2A8D-4227-A0B6-D6770F0F73A7}">
      <dgm:prSet/>
      <dgm:spPr/>
      <dgm:t>
        <a:bodyPr/>
        <a:lstStyle/>
        <a:p>
          <a:pPr rtl="0"/>
          <a:r>
            <a:rPr lang="zh-TW" altLang="en-US" dirty="0" smtClean="0">
              <a:solidFill>
                <a:schemeClr val="bg1">
                  <a:lumMod val="75000"/>
                </a:schemeClr>
              </a:solidFill>
              <a:latin typeface="微軟正黑體" panose="020B0604030504040204" pitchFamily="34" charset="-120"/>
              <a:ea typeface="微軟正黑體" panose="020B0604030504040204" pitchFamily="34" charset="-120"/>
            </a:rPr>
            <a:t>訂定政府資料開放諮詢小組設置要點</a:t>
          </a:r>
          <a:endParaRPr lang="zh-TW" dirty="0">
            <a:solidFill>
              <a:schemeClr val="bg1">
                <a:lumMod val="75000"/>
              </a:schemeClr>
            </a:solidFill>
            <a:latin typeface="微軟正黑體" panose="020B0604030504040204" pitchFamily="34" charset="-120"/>
            <a:ea typeface="微軟正黑體" panose="020B0604030504040204" pitchFamily="34" charset="-120"/>
          </a:endParaRPr>
        </a:p>
      </dgm:t>
    </dgm:pt>
    <dgm:pt modelId="{E621CA37-F5B8-4A25-A595-D9E555DA06EC}" type="parTrans" cxnId="{986C1ECC-D0C7-492D-B7FE-B429BA377705}">
      <dgm:prSet/>
      <dgm:spPr/>
      <dgm:t>
        <a:bodyPr/>
        <a:lstStyle/>
        <a:p>
          <a:endParaRPr lang="zh-TW" altLang="en-US"/>
        </a:p>
      </dgm:t>
    </dgm:pt>
    <dgm:pt modelId="{A3D0798A-B6E4-445B-80CF-24654DDCB5B2}" type="sibTrans" cxnId="{986C1ECC-D0C7-492D-B7FE-B429BA377705}">
      <dgm:prSet/>
      <dgm:spPr/>
      <dgm:t>
        <a:bodyPr/>
        <a:lstStyle/>
        <a:p>
          <a:endParaRPr lang="zh-TW" altLang="en-US"/>
        </a:p>
      </dgm:t>
    </dgm:pt>
    <dgm:pt modelId="{EF36C8CA-759E-423B-881C-5CD03801BBD7}">
      <dgm:prSet/>
      <dgm:spPr/>
      <dgm:t>
        <a:bodyPr/>
        <a:lstStyle/>
        <a:p>
          <a:pPr rtl="0"/>
          <a:r>
            <a:rPr lang="zh-TW" altLang="en-US" dirty="0" smtClean="0">
              <a:solidFill>
                <a:schemeClr val="bg1">
                  <a:lumMod val="75000"/>
                </a:schemeClr>
              </a:solidFill>
              <a:latin typeface="微軟正黑體" panose="020B0604030504040204" pitchFamily="34" charset="-120"/>
              <a:ea typeface="微軟正黑體" panose="020B0604030504040204" pitchFamily="34" charset="-120"/>
            </a:rPr>
            <a:t>訂定政府資料開放相關規範</a:t>
          </a:r>
          <a:endParaRPr lang="zh-TW" dirty="0">
            <a:solidFill>
              <a:schemeClr val="bg1">
                <a:lumMod val="75000"/>
              </a:schemeClr>
            </a:solidFill>
            <a:latin typeface="微軟正黑體" panose="020B0604030504040204" pitchFamily="34" charset="-120"/>
            <a:ea typeface="微軟正黑體" panose="020B0604030504040204" pitchFamily="34" charset="-120"/>
          </a:endParaRPr>
        </a:p>
      </dgm:t>
    </dgm:pt>
    <dgm:pt modelId="{FC280D3B-E8E8-4C2E-9794-EFBEA1A48B9C}" type="parTrans" cxnId="{1D27A2B8-4CB6-49E2-9834-785173AD7D58}">
      <dgm:prSet/>
      <dgm:spPr/>
      <dgm:t>
        <a:bodyPr/>
        <a:lstStyle/>
        <a:p>
          <a:endParaRPr lang="zh-TW" altLang="en-US"/>
        </a:p>
      </dgm:t>
    </dgm:pt>
    <dgm:pt modelId="{194814B4-55B4-498C-B82C-AAAAFB918D26}" type="sibTrans" cxnId="{1D27A2B8-4CB6-49E2-9834-785173AD7D58}">
      <dgm:prSet/>
      <dgm:spPr/>
      <dgm:t>
        <a:bodyPr/>
        <a:lstStyle/>
        <a:p>
          <a:endParaRPr lang="zh-TW" altLang="en-US"/>
        </a:p>
      </dgm:t>
    </dgm:pt>
    <dgm:pt modelId="{6ED5762D-8E1E-4227-ACD2-29CD9563D360}">
      <dgm:prSet/>
      <dgm:spPr/>
      <dgm:t>
        <a:bodyPr/>
        <a:lstStyle/>
        <a:p>
          <a:pPr rtl="0"/>
          <a:r>
            <a:rPr lang="zh-TW" altLang="en-US" dirty="0" smtClean="0">
              <a:solidFill>
                <a:schemeClr val="bg1">
                  <a:lumMod val="75000"/>
                </a:schemeClr>
              </a:solidFill>
              <a:latin typeface="微軟正黑體" panose="020B0604030504040204" pitchFamily="34" charset="-120"/>
              <a:ea typeface="微軟正黑體" panose="020B0604030504040204" pitchFamily="34" charset="-120"/>
            </a:rPr>
            <a:t>訂定個人資料去識別化國家標準</a:t>
          </a:r>
          <a:endParaRPr lang="zh-TW" dirty="0">
            <a:solidFill>
              <a:schemeClr val="bg1">
                <a:lumMod val="75000"/>
              </a:schemeClr>
            </a:solidFill>
            <a:latin typeface="微軟正黑體" panose="020B0604030504040204" pitchFamily="34" charset="-120"/>
            <a:ea typeface="微軟正黑體" panose="020B0604030504040204" pitchFamily="34" charset="-120"/>
          </a:endParaRPr>
        </a:p>
      </dgm:t>
    </dgm:pt>
    <dgm:pt modelId="{4AE73B76-4BFB-4DAA-9EC9-7D9CEE84323A}" type="parTrans" cxnId="{EA35D13B-FDB3-4015-88B6-A6CAC73571B0}">
      <dgm:prSet/>
      <dgm:spPr/>
      <dgm:t>
        <a:bodyPr/>
        <a:lstStyle/>
        <a:p>
          <a:endParaRPr lang="zh-TW" altLang="en-US"/>
        </a:p>
      </dgm:t>
    </dgm:pt>
    <dgm:pt modelId="{060521C4-5436-416E-8FB3-C395707F32F3}" type="sibTrans" cxnId="{EA35D13B-FDB3-4015-88B6-A6CAC73571B0}">
      <dgm:prSet/>
      <dgm:spPr/>
      <dgm:t>
        <a:bodyPr/>
        <a:lstStyle/>
        <a:p>
          <a:endParaRPr lang="zh-TW" altLang="en-US"/>
        </a:p>
      </dgm:t>
    </dgm:pt>
    <dgm:pt modelId="{25FF866C-AAEA-40FD-8B1A-CD012FF54748}">
      <dgm:prSet/>
      <dgm:spPr/>
      <dgm:t>
        <a:bodyPr/>
        <a:lstStyle/>
        <a:p>
          <a:pPr rtl="0"/>
          <a:r>
            <a:rPr lang="zh-TW" altLang="en-US" dirty="0" smtClean="0">
              <a:solidFill>
                <a:schemeClr val="bg1">
                  <a:lumMod val="75000"/>
                </a:schemeClr>
              </a:solidFill>
              <a:latin typeface="微軟正黑體" panose="020B0604030504040204" pitchFamily="34" charset="-120"/>
              <a:ea typeface="微軟正黑體" panose="020B0604030504040204" pitchFamily="34" charset="-120"/>
            </a:rPr>
            <a:t>辦理民間資料應用競賽及新創公司輔導</a:t>
          </a:r>
          <a:endParaRPr lang="zh-TW" dirty="0">
            <a:solidFill>
              <a:schemeClr val="bg1">
                <a:lumMod val="75000"/>
              </a:schemeClr>
            </a:solidFill>
            <a:latin typeface="微軟正黑體" panose="020B0604030504040204" pitchFamily="34" charset="-120"/>
            <a:ea typeface="微軟正黑體" panose="020B0604030504040204" pitchFamily="34" charset="-120"/>
          </a:endParaRPr>
        </a:p>
      </dgm:t>
    </dgm:pt>
    <dgm:pt modelId="{199132D0-4C1A-4A71-A84F-C14F3F6E1B8A}" type="parTrans" cxnId="{7F23186B-B699-46A4-B2D7-73FEA01B7DFA}">
      <dgm:prSet/>
      <dgm:spPr/>
      <dgm:t>
        <a:bodyPr/>
        <a:lstStyle/>
        <a:p>
          <a:endParaRPr lang="zh-TW" altLang="en-US"/>
        </a:p>
      </dgm:t>
    </dgm:pt>
    <dgm:pt modelId="{2B69B271-49DC-44F0-93B5-70DFA1FB2B0D}" type="sibTrans" cxnId="{7F23186B-B699-46A4-B2D7-73FEA01B7DFA}">
      <dgm:prSet/>
      <dgm:spPr/>
      <dgm:t>
        <a:bodyPr/>
        <a:lstStyle/>
        <a:p>
          <a:endParaRPr lang="zh-TW" altLang="en-US"/>
        </a:p>
      </dgm:t>
    </dgm:pt>
    <dgm:pt modelId="{1E687E03-90F1-4B44-9F2E-EEE9C74F3B0B}">
      <dgm:prSet/>
      <dgm:spPr/>
      <dgm:t>
        <a:bodyPr/>
        <a:lstStyle/>
        <a:p>
          <a:r>
            <a:rPr lang="zh-TW" altLang="en-US" dirty="0">
              <a:solidFill>
                <a:schemeClr val="bg1">
                  <a:lumMod val="75000"/>
                </a:schemeClr>
              </a:solidFill>
              <a:latin typeface="微軟正黑體" panose="020B0604030504040204" pitchFamily="34" charset="-120"/>
              <a:ea typeface="微軟正黑體" panose="020B0604030504040204" pitchFamily="34" charset="-120"/>
            </a:rPr>
            <a:t>擴增政府資料開放國際合作範圍</a:t>
          </a:r>
        </a:p>
      </dgm:t>
    </dgm:pt>
    <dgm:pt modelId="{E3090EC2-4CB8-47CB-86AD-515718AAE24D}" type="parTrans" cxnId="{6F223BDD-921F-4EC1-BB4D-26735BB6B7F8}">
      <dgm:prSet/>
      <dgm:spPr/>
      <dgm:t>
        <a:bodyPr/>
        <a:lstStyle/>
        <a:p>
          <a:endParaRPr lang="zh-TW" altLang="en-US"/>
        </a:p>
      </dgm:t>
    </dgm:pt>
    <dgm:pt modelId="{36E8544D-FF6D-4BE1-884B-56908E7427F2}" type="sibTrans" cxnId="{6F223BDD-921F-4EC1-BB4D-26735BB6B7F8}">
      <dgm:prSet/>
      <dgm:spPr/>
      <dgm:t>
        <a:bodyPr/>
        <a:lstStyle/>
        <a:p>
          <a:endParaRPr lang="zh-TW" altLang="en-US"/>
        </a:p>
      </dgm:t>
    </dgm:pt>
    <dgm:pt modelId="{F90E9B57-7A33-48A3-BC3F-3C1BC0408E1B}">
      <dgm:prSet/>
      <dgm:spPr/>
      <dgm:t>
        <a:bodyPr/>
        <a:lstStyle/>
        <a:p>
          <a:pPr rtl="0"/>
          <a:r>
            <a:rPr lang="zh-TW" altLang="en-US" dirty="0" smtClean="0">
              <a:latin typeface="微軟正黑體" panose="020B0604030504040204" pitchFamily="34" charset="-120"/>
              <a:ea typeface="微軟正黑體" panose="020B0604030504040204" pitchFamily="34" charset="-120"/>
            </a:rPr>
            <a:t>強化資料開放國際評比項目</a:t>
          </a:r>
          <a:endParaRPr lang="zh-TW" dirty="0">
            <a:latin typeface="微軟正黑體" panose="020B0604030504040204" pitchFamily="34" charset="-120"/>
            <a:ea typeface="微軟正黑體" panose="020B0604030504040204" pitchFamily="34" charset="-120"/>
          </a:endParaRPr>
        </a:p>
      </dgm:t>
    </dgm:pt>
    <dgm:pt modelId="{8DF67C7B-4C6A-46D8-AED8-1860CA62662C}" type="parTrans" cxnId="{EA2FB6DC-6931-49AB-A832-AA5F779247ED}">
      <dgm:prSet/>
      <dgm:spPr/>
      <dgm:t>
        <a:bodyPr/>
        <a:lstStyle/>
        <a:p>
          <a:endParaRPr lang="zh-TW" altLang="en-US"/>
        </a:p>
      </dgm:t>
    </dgm:pt>
    <dgm:pt modelId="{6BC58D45-DA9E-45E7-9701-5971F1FE958F}" type="sibTrans" cxnId="{EA2FB6DC-6931-49AB-A832-AA5F779247ED}">
      <dgm:prSet/>
      <dgm:spPr/>
      <dgm:t>
        <a:bodyPr/>
        <a:lstStyle/>
        <a:p>
          <a:endParaRPr lang="zh-TW" altLang="en-US"/>
        </a:p>
      </dgm:t>
    </dgm:pt>
    <dgm:pt modelId="{865711DE-C950-475B-9929-9BA9FD96102C}" type="pres">
      <dgm:prSet presAssocID="{EAA82954-4DD1-4406-A31C-40FD93F136D1}" presName="linear" presStyleCnt="0">
        <dgm:presLayoutVars>
          <dgm:dir/>
          <dgm:animLvl val="lvl"/>
          <dgm:resizeHandles val="exact"/>
        </dgm:presLayoutVars>
      </dgm:prSet>
      <dgm:spPr/>
      <dgm:t>
        <a:bodyPr/>
        <a:lstStyle/>
        <a:p>
          <a:endParaRPr lang="zh-TW" altLang="en-US"/>
        </a:p>
      </dgm:t>
    </dgm:pt>
    <dgm:pt modelId="{71C20875-06BB-406A-A130-0C5053236F69}" type="pres">
      <dgm:prSet presAssocID="{146F6BE6-47B8-4CDA-AFDD-3847183DD614}" presName="parentLin" presStyleCnt="0"/>
      <dgm:spPr/>
    </dgm:pt>
    <dgm:pt modelId="{FEF1C75D-9461-402A-9D1A-E50FA833F79C}" type="pres">
      <dgm:prSet presAssocID="{146F6BE6-47B8-4CDA-AFDD-3847183DD614}" presName="parentLeftMargin" presStyleLbl="node1" presStyleIdx="0" presStyleCnt="3"/>
      <dgm:spPr/>
      <dgm:t>
        <a:bodyPr/>
        <a:lstStyle/>
        <a:p>
          <a:endParaRPr lang="zh-TW" altLang="en-US"/>
        </a:p>
      </dgm:t>
    </dgm:pt>
    <dgm:pt modelId="{1590526F-3D3F-42E2-9C46-BF9F47C43208}" type="pres">
      <dgm:prSet presAssocID="{146F6BE6-47B8-4CDA-AFDD-3847183DD614}" presName="parentText" presStyleLbl="node1" presStyleIdx="0" presStyleCnt="3">
        <dgm:presLayoutVars>
          <dgm:chMax val="0"/>
          <dgm:bulletEnabled val="1"/>
        </dgm:presLayoutVars>
      </dgm:prSet>
      <dgm:spPr/>
      <dgm:t>
        <a:bodyPr/>
        <a:lstStyle/>
        <a:p>
          <a:endParaRPr lang="zh-TW" altLang="en-US"/>
        </a:p>
      </dgm:t>
    </dgm:pt>
    <dgm:pt modelId="{8FAC2973-3160-4EAF-BDE4-CE34FE1C6B2E}" type="pres">
      <dgm:prSet presAssocID="{146F6BE6-47B8-4CDA-AFDD-3847183DD614}" presName="negativeSpace" presStyleCnt="0"/>
      <dgm:spPr/>
    </dgm:pt>
    <dgm:pt modelId="{5A511093-E267-4F44-A38B-CB30C060B51E}" type="pres">
      <dgm:prSet presAssocID="{146F6BE6-47B8-4CDA-AFDD-3847183DD614}" presName="childText" presStyleLbl="conFgAcc1" presStyleIdx="0" presStyleCnt="3">
        <dgm:presLayoutVars>
          <dgm:bulletEnabled val="1"/>
        </dgm:presLayoutVars>
      </dgm:prSet>
      <dgm:spPr/>
      <dgm:t>
        <a:bodyPr/>
        <a:lstStyle/>
        <a:p>
          <a:endParaRPr lang="zh-TW" altLang="en-US"/>
        </a:p>
      </dgm:t>
    </dgm:pt>
    <dgm:pt modelId="{8ACEBC15-1E93-4D9C-81DA-D09D3867AD95}" type="pres">
      <dgm:prSet presAssocID="{8C90F571-0770-4296-93AE-264B55A92766}" presName="spaceBetweenRectangles" presStyleCnt="0"/>
      <dgm:spPr/>
    </dgm:pt>
    <dgm:pt modelId="{AB13A027-3CCA-4DB9-B6E8-D626BC46A94E}" type="pres">
      <dgm:prSet presAssocID="{BFF33B3F-52FE-4351-AD2B-55E5A556E980}" presName="parentLin" presStyleCnt="0"/>
      <dgm:spPr/>
    </dgm:pt>
    <dgm:pt modelId="{53A332C3-D23F-4EEC-8313-945F150BC1AE}" type="pres">
      <dgm:prSet presAssocID="{BFF33B3F-52FE-4351-AD2B-55E5A556E980}" presName="parentLeftMargin" presStyleLbl="node1" presStyleIdx="0" presStyleCnt="3"/>
      <dgm:spPr/>
      <dgm:t>
        <a:bodyPr/>
        <a:lstStyle/>
        <a:p>
          <a:endParaRPr lang="zh-TW" altLang="en-US"/>
        </a:p>
      </dgm:t>
    </dgm:pt>
    <dgm:pt modelId="{58213B39-40CF-42A1-AF51-37F377870FEA}" type="pres">
      <dgm:prSet presAssocID="{BFF33B3F-52FE-4351-AD2B-55E5A556E980}" presName="parentText" presStyleLbl="node1" presStyleIdx="1" presStyleCnt="3">
        <dgm:presLayoutVars>
          <dgm:chMax val="0"/>
          <dgm:bulletEnabled val="1"/>
        </dgm:presLayoutVars>
      </dgm:prSet>
      <dgm:spPr/>
      <dgm:t>
        <a:bodyPr/>
        <a:lstStyle/>
        <a:p>
          <a:endParaRPr lang="zh-TW" altLang="en-US"/>
        </a:p>
      </dgm:t>
    </dgm:pt>
    <dgm:pt modelId="{37F413F6-EC2D-4C55-8575-D8F5C2881576}" type="pres">
      <dgm:prSet presAssocID="{BFF33B3F-52FE-4351-AD2B-55E5A556E980}" presName="negativeSpace" presStyleCnt="0"/>
      <dgm:spPr/>
    </dgm:pt>
    <dgm:pt modelId="{31A74DB6-1601-42D3-925A-31C6AD7E5C6F}" type="pres">
      <dgm:prSet presAssocID="{BFF33B3F-52FE-4351-AD2B-55E5A556E980}" presName="childText" presStyleLbl="conFgAcc1" presStyleIdx="1" presStyleCnt="3">
        <dgm:presLayoutVars>
          <dgm:bulletEnabled val="1"/>
        </dgm:presLayoutVars>
      </dgm:prSet>
      <dgm:spPr/>
      <dgm:t>
        <a:bodyPr/>
        <a:lstStyle/>
        <a:p>
          <a:endParaRPr lang="zh-TW" altLang="en-US"/>
        </a:p>
      </dgm:t>
    </dgm:pt>
    <dgm:pt modelId="{7AA1E169-A506-40B7-8F1E-993E6C541FBE}" type="pres">
      <dgm:prSet presAssocID="{47AB8159-E38B-4263-9C77-7770F718DB30}" presName="spaceBetweenRectangles" presStyleCnt="0"/>
      <dgm:spPr/>
    </dgm:pt>
    <dgm:pt modelId="{860344A4-781B-4D0E-AB7A-573F67B6AE5E}" type="pres">
      <dgm:prSet presAssocID="{D6662CA0-E0E0-4388-BE3F-913FFAA99B10}" presName="parentLin" presStyleCnt="0"/>
      <dgm:spPr/>
    </dgm:pt>
    <dgm:pt modelId="{73A05A7F-115A-4B38-8E67-FC37C2077571}" type="pres">
      <dgm:prSet presAssocID="{D6662CA0-E0E0-4388-BE3F-913FFAA99B10}" presName="parentLeftMargin" presStyleLbl="node1" presStyleIdx="1" presStyleCnt="3"/>
      <dgm:spPr/>
      <dgm:t>
        <a:bodyPr/>
        <a:lstStyle/>
        <a:p>
          <a:endParaRPr lang="zh-TW" altLang="en-US"/>
        </a:p>
      </dgm:t>
    </dgm:pt>
    <dgm:pt modelId="{825791F4-C8BE-4ED0-800C-A6337DA2FE7F}" type="pres">
      <dgm:prSet presAssocID="{D6662CA0-E0E0-4388-BE3F-913FFAA99B10}" presName="parentText" presStyleLbl="node1" presStyleIdx="2" presStyleCnt="3">
        <dgm:presLayoutVars>
          <dgm:chMax val="0"/>
          <dgm:bulletEnabled val="1"/>
        </dgm:presLayoutVars>
      </dgm:prSet>
      <dgm:spPr/>
      <dgm:t>
        <a:bodyPr/>
        <a:lstStyle/>
        <a:p>
          <a:endParaRPr lang="zh-TW" altLang="en-US"/>
        </a:p>
      </dgm:t>
    </dgm:pt>
    <dgm:pt modelId="{2068DF9B-3688-4324-89C2-BBC8705BE820}" type="pres">
      <dgm:prSet presAssocID="{D6662CA0-E0E0-4388-BE3F-913FFAA99B10}" presName="negativeSpace" presStyleCnt="0"/>
      <dgm:spPr/>
    </dgm:pt>
    <dgm:pt modelId="{AEC08DA5-B11C-408E-A516-6770353D2806}" type="pres">
      <dgm:prSet presAssocID="{D6662CA0-E0E0-4388-BE3F-913FFAA99B10}" presName="childText" presStyleLbl="conFgAcc1" presStyleIdx="2" presStyleCnt="3">
        <dgm:presLayoutVars>
          <dgm:bulletEnabled val="1"/>
        </dgm:presLayoutVars>
      </dgm:prSet>
      <dgm:spPr/>
      <dgm:t>
        <a:bodyPr/>
        <a:lstStyle/>
        <a:p>
          <a:endParaRPr lang="zh-TW" altLang="en-US"/>
        </a:p>
      </dgm:t>
    </dgm:pt>
  </dgm:ptLst>
  <dgm:cxnLst>
    <dgm:cxn modelId="{1D27A2B8-4CB6-49E2-9834-785173AD7D58}" srcId="{BFF33B3F-52FE-4351-AD2B-55E5A556E980}" destId="{EF36C8CA-759E-423B-881C-5CD03801BBD7}" srcOrd="0" destOrd="0" parTransId="{FC280D3B-E8E8-4C2E-9794-EFBEA1A48B9C}" sibTransId="{194814B4-55B4-498C-B82C-AAAAFB918D26}"/>
    <dgm:cxn modelId="{4B155DFE-DE30-4B30-B5CB-2B9EDF25FD47}" srcId="{EAA82954-4DD1-4406-A31C-40FD93F136D1}" destId="{146F6BE6-47B8-4CDA-AFDD-3847183DD614}" srcOrd="0" destOrd="0" parTransId="{E74C25D1-74F2-411B-82D1-B55E7F773995}" sibTransId="{8C90F571-0770-4296-93AE-264B55A92766}"/>
    <dgm:cxn modelId="{52D163EA-B3CD-496F-93BC-57BA34A00BEA}" type="presOf" srcId="{EAA82954-4DD1-4406-A31C-40FD93F136D1}" destId="{865711DE-C950-475B-9929-9BA9FD96102C}" srcOrd="0" destOrd="0" presId="urn:microsoft.com/office/officeart/2005/8/layout/list1"/>
    <dgm:cxn modelId="{04371F7A-9262-48C5-A01D-BCBEA0726B86}" type="presOf" srcId="{EF36C8CA-759E-423B-881C-5CD03801BBD7}" destId="{31A74DB6-1601-42D3-925A-31C6AD7E5C6F}" srcOrd="0" destOrd="0" presId="urn:microsoft.com/office/officeart/2005/8/layout/list1"/>
    <dgm:cxn modelId="{7CAAF209-DAA3-4FBF-AB7B-F6C4FE8B4FC3}" type="presOf" srcId="{146F6BE6-47B8-4CDA-AFDD-3847183DD614}" destId="{FEF1C75D-9461-402A-9D1A-E50FA833F79C}" srcOrd="0" destOrd="0" presId="urn:microsoft.com/office/officeart/2005/8/layout/list1"/>
    <dgm:cxn modelId="{7F23186B-B699-46A4-B2D7-73FEA01B7DFA}" srcId="{D6662CA0-E0E0-4388-BE3F-913FFAA99B10}" destId="{25FF866C-AAEA-40FD-8B1A-CD012FF54748}" srcOrd="0" destOrd="0" parTransId="{199132D0-4C1A-4A71-A84F-C14F3F6E1B8A}" sibTransId="{2B69B271-49DC-44F0-93B5-70DFA1FB2B0D}"/>
    <dgm:cxn modelId="{A0627571-EC07-4A26-8157-B36DB4AA2EA5}" srcId="{BFF33B3F-52FE-4351-AD2B-55E5A556E980}" destId="{EB5FC00C-F79A-44B9-996D-F89711A6F564}" srcOrd="3" destOrd="0" parTransId="{C0903E10-B077-4A4F-A5C1-822D08AC4D9E}" sibTransId="{E9906FA6-783A-458A-A486-B9F0148E9F42}"/>
    <dgm:cxn modelId="{38466D2E-FE8A-4FD4-9A3A-B9579B3E6F78}" srcId="{146F6BE6-47B8-4CDA-AFDD-3847183DD614}" destId="{8EDEE51C-1526-49FA-ADB5-97B2340847B9}" srcOrd="1" destOrd="0" parTransId="{EC0F7C09-62A2-40A9-909B-3BCD53653260}" sibTransId="{2D768F6A-D3FC-44D2-A105-7860C2D5A7DD}"/>
    <dgm:cxn modelId="{3C9595C9-63C0-4AEF-B760-C5370B9B8441}" srcId="{EAA82954-4DD1-4406-A31C-40FD93F136D1}" destId="{D6662CA0-E0E0-4388-BE3F-913FFAA99B10}" srcOrd="2" destOrd="0" parTransId="{F83E7B18-48CB-4DF3-BE54-0BEFC82C3016}" sibTransId="{286FAB09-B3F4-4A41-8DAC-10B707A08AED}"/>
    <dgm:cxn modelId="{84B90888-9A1A-4ABA-9391-22141E4F7D63}" type="presOf" srcId="{0FD807D4-2A8D-4227-A0B6-D6770F0F73A7}" destId="{5A511093-E267-4F44-A38B-CB30C060B51E}" srcOrd="0" destOrd="0" presId="urn:microsoft.com/office/officeart/2005/8/layout/list1"/>
    <dgm:cxn modelId="{771026FB-05F4-4F8A-A2E2-75D8A6C611C6}" type="presOf" srcId="{6ED5762D-8E1E-4227-ACD2-29CD9563D360}" destId="{31A74DB6-1601-42D3-925A-31C6AD7E5C6F}" srcOrd="0" destOrd="1" presId="urn:microsoft.com/office/officeart/2005/8/layout/list1"/>
    <dgm:cxn modelId="{0736E22A-A40A-44AF-BA7C-00438DD073C5}" type="presOf" srcId="{3378F405-23A9-4147-8142-0BD677D0D0D5}" destId="{31A74DB6-1601-42D3-925A-31C6AD7E5C6F}" srcOrd="0" destOrd="4" presId="urn:microsoft.com/office/officeart/2005/8/layout/list1"/>
    <dgm:cxn modelId="{EA2FB6DC-6931-49AB-A832-AA5F779247ED}" srcId="{D6662CA0-E0E0-4388-BE3F-913FFAA99B10}" destId="{F90E9B57-7A33-48A3-BC3F-3C1BC0408E1B}" srcOrd="3" destOrd="0" parTransId="{8DF67C7B-4C6A-46D8-AED8-1860CA62662C}" sibTransId="{6BC58D45-DA9E-45E7-9701-5971F1FE958F}"/>
    <dgm:cxn modelId="{DC1BFF10-7904-4092-AACF-47D9848E49CA}" type="presOf" srcId="{8EDEE51C-1526-49FA-ADB5-97B2340847B9}" destId="{5A511093-E267-4F44-A38B-CB30C060B51E}" srcOrd="0" destOrd="1" presId="urn:microsoft.com/office/officeart/2005/8/layout/list1"/>
    <dgm:cxn modelId="{8F8807C1-2539-41DF-8900-B05CA96D7D74}" type="presOf" srcId="{D6B3932E-1014-4EB0-A05E-77C1101E843B}" destId="{31A74DB6-1601-42D3-925A-31C6AD7E5C6F}" srcOrd="0" destOrd="2" presId="urn:microsoft.com/office/officeart/2005/8/layout/list1"/>
    <dgm:cxn modelId="{1E46FA2F-869D-4A4A-A2A5-A4DB2A985B8E}" srcId="{EAA82954-4DD1-4406-A31C-40FD93F136D1}" destId="{BFF33B3F-52FE-4351-AD2B-55E5A556E980}" srcOrd="1" destOrd="0" parTransId="{F87B7E48-2A2E-43D9-8962-15F0863BE15A}" sibTransId="{47AB8159-E38B-4263-9C77-7770F718DB30}"/>
    <dgm:cxn modelId="{6633B522-CA5E-462B-9261-A935F2861106}" type="presOf" srcId="{EB5FC00C-F79A-44B9-996D-F89711A6F564}" destId="{31A74DB6-1601-42D3-925A-31C6AD7E5C6F}" srcOrd="0" destOrd="3" presId="urn:microsoft.com/office/officeart/2005/8/layout/list1"/>
    <dgm:cxn modelId="{44C85126-BE7D-401F-8537-F1051FAB5594}" type="presOf" srcId="{25FF866C-AAEA-40FD-8B1A-CD012FF54748}" destId="{AEC08DA5-B11C-408E-A516-6770353D2806}" srcOrd="0" destOrd="0" presId="urn:microsoft.com/office/officeart/2005/8/layout/list1"/>
    <dgm:cxn modelId="{0C3CE0B8-3BAD-423F-8E5D-C5C6B853485B}" type="presOf" srcId="{BFF33B3F-52FE-4351-AD2B-55E5A556E980}" destId="{58213B39-40CF-42A1-AF51-37F377870FEA}" srcOrd="1" destOrd="0" presId="urn:microsoft.com/office/officeart/2005/8/layout/list1"/>
    <dgm:cxn modelId="{20768D94-71C2-4A37-AC2F-FB0137687349}" srcId="{BFF33B3F-52FE-4351-AD2B-55E5A556E980}" destId="{D6B3932E-1014-4EB0-A05E-77C1101E843B}" srcOrd="2" destOrd="0" parTransId="{BA4BA4B6-8662-49DD-AA63-3A08B254B74C}" sibTransId="{7AFE18D8-C9B2-4114-89C7-672D2BD546CB}"/>
    <dgm:cxn modelId="{BF612124-6391-491B-8CB2-8F997C12D5DB}" srcId="{BFF33B3F-52FE-4351-AD2B-55E5A556E980}" destId="{3378F405-23A9-4147-8142-0BD677D0D0D5}" srcOrd="4" destOrd="0" parTransId="{B21F59AD-F6EE-4CB0-92CB-6C140F71CC93}" sibTransId="{EACEF97F-7B78-4B02-BF86-144BBE249974}"/>
    <dgm:cxn modelId="{4C48A21D-39EA-4D70-ABE8-B1D94B814749}" type="presOf" srcId="{BFF33B3F-52FE-4351-AD2B-55E5A556E980}" destId="{53A332C3-D23F-4EEC-8313-945F150BC1AE}" srcOrd="0" destOrd="0" presId="urn:microsoft.com/office/officeart/2005/8/layout/list1"/>
    <dgm:cxn modelId="{34CF68AE-7629-4826-A7D4-2645200DD935}" type="presOf" srcId="{1E687E03-90F1-4B44-9F2E-EEE9C74F3B0B}" destId="{AEC08DA5-B11C-408E-A516-6770353D2806}" srcOrd="0" destOrd="1" presId="urn:microsoft.com/office/officeart/2005/8/layout/list1"/>
    <dgm:cxn modelId="{6AA56EB2-676D-40DC-8286-65934F24360A}" type="presOf" srcId="{F90E9B57-7A33-48A3-BC3F-3C1BC0408E1B}" destId="{AEC08DA5-B11C-408E-A516-6770353D2806}" srcOrd="0" destOrd="3" presId="urn:microsoft.com/office/officeart/2005/8/layout/list1"/>
    <dgm:cxn modelId="{65AA474C-B55E-4E07-8E60-D81A39B0FC22}" srcId="{D6662CA0-E0E0-4388-BE3F-913FFAA99B10}" destId="{1BC5B02D-4DEB-4E2D-8275-31BDCEABB6BC}" srcOrd="2" destOrd="0" parTransId="{1EA14ECC-210D-45DF-AEE1-9E762644F48A}" sibTransId="{0736B7F2-852B-40CA-8F3A-7DD751C9A0BA}"/>
    <dgm:cxn modelId="{986C1ECC-D0C7-492D-B7FE-B429BA377705}" srcId="{146F6BE6-47B8-4CDA-AFDD-3847183DD614}" destId="{0FD807D4-2A8D-4227-A0B6-D6770F0F73A7}" srcOrd="0" destOrd="0" parTransId="{E621CA37-F5B8-4A25-A595-D9E555DA06EC}" sibTransId="{A3D0798A-B6E4-445B-80CF-24654DDCB5B2}"/>
    <dgm:cxn modelId="{CA77925E-32DA-4341-A29F-780493105C9D}" type="presOf" srcId="{146F6BE6-47B8-4CDA-AFDD-3847183DD614}" destId="{1590526F-3D3F-42E2-9C46-BF9F47C43208}" srcOrd="1" destOrd="0" presId="urn:microsoft.com/office/officeart/2005/8/layout/list1"/>
    <dgm:cxn modelId="{EA35D13B-FDB3-4015-88B6-A6CAC73571B0}" srcId="{BFF33B3F-52FE-4351-AD2B-55E5A556E980}" destId="{6ED5762D-8E1E-4227-ACD2-29CD9563D360}" srcOrd="1" destOrd="0" parTransId="{4AE73B76-4BFB-4DAA-9EC9-7D9CEE84323A}" sibTransId="{060521C4-5436-416E-8FB3-C395707F32F3}"/>
    <dgm:cxn modelId="{22A696E8-28D1-4679-AD04-D08D5EA42679}" type="presOf" srcId="{D6662CA0-E0E0-4388-BE3F-913FFAA99B10}" destId="{73A05A7F-115A-4B38-8E67-FC37C2077571}" srcOrd="0" destOrd="0" presId="urn:microsoft.com/office/officeart/2005/8/layout/list1"/>
    <dgm:cxn modelId="{ADE165D0-7361-4E3D-8483-7BC03928FFF9}" type="presOf" srcId="{1BC5B02D-4DEB-4E2D-8275-31BDCEABB6BC}" destId="{AEC08DA5-B11C-408E-A516-6770353D2806}" srcOrd="0" destOrd="2" presId="urn:microsoft.com/office/officeart/2005/8/layout/list1"/>
    <dgm:cxn modelId="{6F223BDD-921F-4EC1-BB4D-26735BB6B7F8}" srcId="{D6662CA0-E0E0-4388-BE3F-913FFAA99B10}" destId="{1E687E03-90F1-4B44-9F2E-EEE9C74F3B0B}" srcOrd="1" destOrd="0" parTransId="{E3090EC2-4CB8-47CB-86AD-515718AAE24D}" sibTransId="{36E8544D-FF6D-4BE1-884B-56908E7427F2}"/>
    <dgm:cxn modelId="{FE1E6F8D-8A35-4F95-B1FB-87F158779A10}" type="presOf" srcId="{D6662CA0-E0E0-4388-BE3F-913FFAA99B10}" destId="{825791F4-C8BE-4ED0-800C-A6337DA2FE7F}" srcOrd="1" destOrd="0" presId="urn:microsoft.com/office/officeart/2005/8/layout/list1"/>
    <dgm:cxn modelId="{704C327A-6A49-4929-9977-7368C70D6C2E}" type="presParOf" srcId="{865711DE-C950-475B-9929-9BA9FD96102C}" destId="{71C20875-06BB-406A-A130-0C5053236F69}" srcOrd="0" destOrd="0" presId="urn:microsoft.com/office/officeart/2005/8/layout/list1"/>
    <dgm:cxn modelId="{07B8CDCA-DCFC-4370-97DF-C1B179072BF1}" type="presParOf" srcId="{71C20875-06BB-406A-A130-0C5053236F69}" destId="{FEF1C75D-9461-402A-9D1A-E50FA833F79C}" srcOrd="0" destOrd="0" presId="urn:microsoft.com/office/officeart/2005/8/layout/list1"/>
    <dgm:cxn modelId="{10005F4E-5B41-475D-88F3-7B92B95E92B6}" type="presParOf" srcId="{71C20875-06BB-406A-A130-0C5053236F69}" destId="{1590526F-3D3F-42E2-9C46-BF9F47C43208}" srcOrd="1" destOrd="0" presId="urn:microsoft.com/office/officeart/2005/8/layout/list1"/>
    <dgm:cxn modelId="{95323964-0D10-4D3D-A22F-22BC5C03C829}" type="presParOf" srcId="{865711DE-C950-475B-9929-9BA9FD96102C}" destId="{8FAC2973-3160-4EAF-BDE4-CE34FE1C6B2E}" srcOrd="1" destOrd="0" presId="urn:microsoft.com/office/officeart/2005/8/layout/list1"/>
    <dgm:cxn modelId="{51D34B60-3203-4EB0-AA91-71D300809CE2}" type="presParOf" srcId="{865711DE-C950-475B-9929-9BA9FD96102C}" destId="{5A511093-E267-4F44-A38B-CB30C060B51E}" srcOrd="2" destOrd="0" presId="urn:microsoft.com/office/officeart/2005/8/layout/list1"/>
    <dgm:cxn modelId="{AAB8397A-2070-4333-89FB-DCF542A8659D}" type="presParOf" srcId="{865711DE-C950-475B-9929-9BA9FD96102C}" destId="{8ACEBC15-1E93-4D9C-81DA-D09D3867AD95}" srcOrd="3" destOrd="0" presId="urn:microsoft.com/office/officeart/2005/8/layout/list1"/>
    <dgm:cxn modelId="{66627ADF-70B3-4C5B-A28D-72CC61EC342F}" type="presParOf" srcId="{865711DE-C950-475B-9929-9BA9FD96102C}" destId="{AB13A027-3CCA-4DB9-B6E8-D626BC46A94E}" srcOrd="4" destOrd="0" presId="urn:microsoft.com/office/officeart/2005/8/layout/list1"/>
    <dgm:cxn modelId="{89D9E8E1-4947-40DB-A895-5E3C1EB8E5A9}" type="presParOf" srcId="{AB13A027-3CCA-4DB9-B6E8-D626BC46A94E}" destId="{53A332C3-D23F-4EEC-8313-945F150BC1AE}" srcOrd="0" destOrd="0" presId="urn:microsoft.com/office/officeart/2005/8/layout/list1"/>
    <dgm:cxn modelId="{C745E6EF-BEE0-4401-BC7E-F344606946FC}" type="presParOf" srcId="{AB13A027-3CCA-4DB9-B6E8-D626BC46A94E}" destId="{58213B39-40CF-42A1-AF51-37F377870FEA}" srcOrd="1" destOrd="0" presId="urn:microsoft.com/office/officeart/2005/8/layout/list1"/>
    <dgm:cxn modelId="{DE5B69CB-EAA2-4A30-A26F-D5C1197394D1}" type="presParOf" srcId="{865711DE-C950-475B-9929-9BA9FD96102C}" destId="{37F413F6-EC2D-4C55-8575-D8F5C2881576}" srcOrd="5" destOrd="0" presId="urn:microsoft.com/office/officeart/2005/8/layout/list1"/>
    <dgm:cxn modelId="{A290B56D-E954-43C8-BF68-67528C2CF3C8}" type="presParOf" srcId="{865711DE-C950-475B-9929-9BA9FD96102C}" destId="{31A74DB6-1601-42D3-925A-31C6AD7E5C6F}" srcOrd="6" destOrd="0" presId="urn:microsoft.com/office/officeart/2005/8/layout/list1"/>
    <dgm:cxn modelId="{EC2D96CE-83A7-4591-B2A8-5A0288705F7D}" type="presParOf" srcId="{865711DE-C950-475B-9929-9BA9FD96102C}" destId="{7AA1E169-A506-40B7-8F1E-993E6C541FBE}" srcOrd="7" destOrd="0" presId="urn:microsoft.com/office/officeart/2005/8/layout/list1"/>
    <dgm:cxn modelId="{75C3B2C8-9649-458F-ACDB-8D0BD995AB77}" type="presParOf" srcId="{865711DE-C950-475B-9929-9BA9FD96102C}" destId="{860344A4-781B-4D0E-AB7A-573F67B6AE5E}" srcOrd="8" destOrd="0" presId="urn:microsoft.com/office/officeart/2005/8/layout/list1"/>
    <dgm:cxn modelId="{36B65027-77E6-4A4B-A7F1-A6A12464F39A}" type="presParOf" srcId="{860344A4-781B-4D0E-AB7A-573F67B6AE5E}" destId="{73A05A7F-115A-4B38-8E67-FC37C2077571}" srcOrd="0" destOrd="0" presId="urn:microsoft.com/office/officeart/2005/8/layout/list1"/>
    <dgm:cxn modelId="{815B3BAC-AC33-481A-BF06-B13D7126078C}" type="presParOf" srcId="{860344A4-781B-4D0E-AB7A-573F67B6AE5E}" destId="{825791F4-C8BE-4ED0-800C-A6337DA2FE7F}" srcOrd="1" destOrd="0" presId="urn:microsoft.com/office/officeart/2005/8/layout/list1"/>
    <dgm:cxn modelId="{7B543A88-6D8C-4347-A076-96EA3FABDC6C}" type="presParOf" srcId="{865711DE-C950-475B-9929-9BA9FD96102C}" destId="{2068DF9B-3688-4324-89C2-BBC8705BE820}" srcOrd="9" destOrd="0" presId="urn:microsoft.com/office/officeart/2005/8/layout/list1"/>
    <dgm:cxn modelId="{74F9920A-FB36-41BD-89BB-1B3E2540637E}" type="presParOf" srcId="{865711DE-C950-475B-9929-9BA9FD96102C}" destId="{AEC08DA5-B11C-408E-A516-6770353D2806}"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0CA910-A21D-43E9-8196-1477C07B8D3C}" type="doc">
      <dgm:prSet loTypeId="urn:microsoft.com/office/officeart/2005/8/layout/chevron2" loCatId="process" qsTypeId="urn:microsoft.com/office/officeart/2005/8/quickstyle/simple1" qsCatId="simple" csTypeId="urn:microsoft.com/office/officeart/2005/8/colors/colorful2" csCatId="colorful" phldr="1"/>
      <dgm:spPr/>
      <dgm:t>
        <a:bodyPr/>
        <a:lstStyle/>
        <a:p>
          <a:endParaRPr lang="zh-TW" altLang="en-US"/>
        </a:p>
      </dgm:t>
    </dgm:pt>
    <dgm:pt modelId="{E1AE117B-F9E5-42B3-B0EF-0C3DBE5A3CF9}">
      <dgm:prSet phldrT="[文字]" custT="1"/>
      <dgm:spPr/>
      <dgm:t>
        <a:bodyPr/>
        <a:lstStyle/>
        <a:p>
          <a:r>
            <a:rPr lang="zh-TW" altLang="en-US" sz="2000" b="1" dirty="0">
              <a:latin typeface="微軟正黑體" panose="020B0604030504040204" pitchFamily="34" charset="-120"/>
              <a:ea typeface="微軟正黑體" panose="020B0604030504040204" pitchFamily="34" charset="-120"/>
            </a:rPr>
            <a:t>召開會議</a:t>
          </a:r>
        </a:p>
      </dgm:t>
    </dgm:pt>
    <dgm:pt modelId="{55AEB794-9FCE-443E-95F6-DBD0D74DEDC8}" type="parTrans" cxnId="{56571552-3CB5-410B-BC86-2431FE00B1A5}">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39468185-E1F3-4F97-8564-F8982930180C}" type="sibTrans" cxnId="{56571552-3CB5-410B-BC86-2431FE00B1A5}">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8B850B05-3F35-4A72-AAF0-1F22C5593943}">
      <dgm:prSet phldrT="[文字]" custT="1"/>
      <dgm:spPr/>
      <dgm:t>
        <a:bodyPr/>
        <a:lstStyle/>
        <a:p>
          <a:r>
            <a:rPr lang="zh-TW" altLang="en-US" sz="2000" dirty="0">
              <a:latin typeface="微軟正黑體" panose="020B0604030504040204" pitchFamily="34" charset="-120"/>
              <a:ea typeface="微軟正黑體" panose="020B0604030504040204" pitchFamily="34" charset="-120"/>
            </a:rPr>
            <a:t>開會：每季</a:t>
          </a:r>
          <a:r>
            <a:rPr lang="zh-TW" sz="2000" b="0" dirty="0">
              <a:latin typeface="微軟正黑體" panose="020B0604030504040204" pitchFamily="34" charset="-120"/>
              <a:ea typeface="微軟正黑體" panose="020B0604030504040204" pitchFamily="34" charset="-120"/>
            </a:rPr>
            <a:t>召開</a:t>
          </a:r>
          <a:r>
            <a:rPr lang="en-US" sz="2000" b="0" dirty="0">
              <a:solidFill>
                <a:srgbClr val="FF0000"/>
              </a:solidFill>
              <a:latin typeface="微軟正黑體" panose="020B0604030504040204" pitchFamily="34" charset="-120"/>
              <a:ea typeface="微軟正黑體" panose="020B0604030504040204" pitchFamily="34" charset="-120"/>
            </a:rPr>
            <a:t>1</a:t>
          </a:r>
          <a:r>
            <a:rPr lang="zh-TW" sz="2000" b="0" dirty="0">
              <a:solidFill>
                <a:srgbClr val="FF0000"/>
              </a:solidFill>
              <a:latin typeface="微軟正黑體" panose="020B0604030504040204" pitchFamily="34" charset="-120"/>
              <a:ea typeface="微軟正黑體" panose="020B0604030504040204" pitchFamily="34" charset="-120"/>
            </a:rPr>
            <a:t>次</a:t>
          </a:r>
          <a:r>
            <a:rPr lang="zh-TW" sz="2000" b="0" dirty="0">
              <a:latin typeface="微軟正黑體" panose="020B0604030504040204" pitchFamily="34" charset="-120"/>
              <a:ea typeface="微軟正黑體" panose="020B0604030504040204" pitchFamily="34" charset="-120"/>
            </a:rPr>
            <a:t>為原則，並得視</a:t>
          </a:r>
          <a:r>
            <a:rPr lang="zh-TW" sz="2000" b="0" dirty="0" smtClean="0">
              <a:latin typeface="微軟正黑體" panose="020B0604030504040204" pitchFamily="34" charset="-120"/>
              <a:ea typeface="微軟正黑體" panose="020B0604030504040204" pitchFamily="34" charset="-120"/>
            </a:rPr>
            <a:t>需要</a:t>
          </a:r>
          <a:r>
            <a:rPr lang="zh-TW" altLang="en-US" sz="2000" b="0" dirty="0" smtClean="0">
              <a:latin typeface="微軟正黑體" panose="020B0604030504040204" pitchFamily="34" charset="-120"/>
              <a:ea typeface="微軟正黑體" panose="020B0604030504040204" pitchFamily="34" charset="-120"/>
            </a:rPr>
            <a:t>召開臨時會議</a:t>
          </a:r>
          <a:r>
            <a:rPr lang="zh-TW" sz="2000" b="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dgm:t>
    </dgm:pt>
    <dgm:pt modelId="{BA88A28E-91C7-445F-AD6B-73AE5F0D18A5}" type="parTrans" cxnId="{DF4169E0-7B7C-4292-A94D-E4FA281BE5FB}">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ACC65653-A1F1-4845-B782-943137981ECA}" type="sibTrans" cxnId="{DF4169E0-7B7C-4292-A94D-E4FA281BE5FB}">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20C017B7-0152-471C-875B-510FF6289E79}">
      <dgm:prSet phldrT="[文字]" custT="1"/>
      <dgm:spPr/>
      <dgm:t>
        <a:bodyPr/>
        <a:lstStyle/>
        <a:p>
          <a:r>
            <a:rPr lang="zh-TW" altLang="en-US" sz="2000" b="1" dirty="0">
              <a:latin typeface="微軟正黑體" panose="020B0604030504040204" pitchFamily="34" charset="-120"/>
              <a:ea typeface="微軟正黑體" panose="020B0604030504040204" pitchFamily="34" charset="-120"/>
            </a:rPr>
            <a:t>議事重點</a:t>
          </a:r>
        </a:p>
      </dgm:t>
    </dgm:pt>
    <dgm:pt modelId="{31A2D358-8C30-484C-AD4B-2FCE69B526BA}" type="parTrans" cxnId="{956A599D-5780-463E-8688-EFB2E4988912}">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33D4D5C3-4FCE-48A7-BC41-A0575D64BA8D}" type="sibTrans" cxnId="{956A599D-5780-463E-8688-EFB2E4988912}">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99D072FC-68E8-4312-A11B-1D42986892EF}">
      <dgm:prSet phldrT="[文字]" custT="1"/>
      <dgm:spPr/>
      <dgm:t>
        <a:bodyPr/>
        <a:lstStyle/>
        <a:p>
          <a:r>
            <a:rPr lang="zh-TW" altLang="en-US" sz="2000" dirty="0">
              <a:latin typeface="微軟正黑體" panose="020B0604030504040204" pitchFamily="34" charset="-120"/>
              <a:ea typeface="微軟正黑體" panose="020B0604030504040204" pitchFamily="34" charset="-120"/>
            </a:rPr>
            <a:t>策略規劃、資料盤點、溝通推廣、資料品質</a:t>
          </a:r>
        </a:p>
      </dgm:t>
    </dgm:pt>
    <dgm:pt modelId="{B7E83C50-456C-4B75-91E3-2D6D6DBC3F5A}" type="parTrans" cxnId="{4D3D2ED2-A6A3-4BAF-A970-811EC2EE0A6D}">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5EA57ED5-39A8-4B6F-96D3-443EB7D2BE0F}" type="sibTrans" cxnId="{4D3D2ED2-A6A3-4BAF-A970-811EC2EE0A6D}">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67CDFF1F-3A0B-429B-800B-B65BF7B13A5A}">
      <dgm:prSet phldrT="[文字]" custT="1"/>
      <dgm:spPr/>
      <dgm:t>
        <a:bodyPr/>
        <a:lstStyle/>
        <a:p>
          <a:r>
            <a:rPr lang="zh-TW" altLang="en-US" sz="2000" b="1" dirty="0">
              <a:latin typeface="微軟正黑體" panose="020B0604030504040204" pitchFamily="34" charset="-120"/>
              <a:ea typeface="微軟正黑體" panose="020B0604030504040204" pitchFamily="34" charset="-120"/>
            </a:rPr>
            <a:t>會議資料 開放</a:t>
          </a:r>
        </a:p>
      </dgm:t>
    </dgm:pt>
    <dgm:pt modelId="{EAF5F67D-0C18-4CCB-A15D-0E796ADA3EEC}" type="parTrans" cxnId="{B6580F38-28CF-46E0-8748-20083A2BD748}">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BB63EB29-E145-4B2C-A265-8D32938994AF}" type="sibTrans" cxnId="{B6580F38-28CF-46E0-8748-20083A2BD748}">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BD0507D5-FB38-498F-9870-DD9AF7F07EF9}">
      <dgm:prSet phldrT="[文字]" custT="1"/>
      <dgm:spPr/>
      <dgm:t>
        <a:bodyPr/>
        <a:lstStyle/>
        <a:p>
          <a:r>
            <a:rPr lang="zh-TW" altLang="zh-TW" sz="2000" b="0" dirty="0">
              <a:latin typeface="微軟正黑體" panose="020B0604030504040204" pitchFamily="34" charset="-120"/>
              <a:ea typeface="微軟正黑體" panose="020B0604030504040204" pitchFamily="34" charset="-120"/>
            </a:rPr>
            <a:t>會議召開</a:t>
          </a:r>
          <a:r>
            <a:rPr lang="zh-TW" altLang="zh-TW" sz="2000" b="0" dirty="0" smtClean="0">
              <a:latin typeface="微軟正黑體" panose="020B0604030504040204" pitchFamily="34" charset="-120"/>
              <a:ea typeface="微軟正黑體" panose="020B0604030504040204" pitchFamily="34" charset="-120"/>
            </a:rPr>
            <a:t>後，</a:t>
          </a:r>
          <a:r>
            <a:rPr lang="zh-TW" altLang="zh-TW" sz="2000" b="0" dirty="0">
              <a:latin typeface="微軟正黑體" panose="020B0604030504040204" pitchFamily="34" charset="-120"/>
              <a:ea typeface="微軟正黑體" panose="020B0604030504040204" pitchFamily="34" charset="-120"/>
            </a:rPr>
            <a:t>將</a:t>
          </a:r>
          <a:r>
            <a:rPr lang="zh-TW" altLang="en-US" sz="2000" b="0" dirty="0">
              <a:latin typeface="微軟正黑體" panose="020B0604030504040204" pitchFamily="34" charset="-120"/>
              <a:ea typeface="微軟正黑體" panose="020B0604030504040204" pitchFamily="34" charset="-120"/>
            </a:rPr>
            <a:t>會議議程、會議資料、</a:t>
          </a:r>
          <a:r>
            <a:rPr lang="zh-TW" altLang="zh-TW" sz="2000" b="0" dirty="0">
              <a:latin typeface="微軟正黑體" panose="020B0604030504040204" pitchFamily="34" charset="-120"/>
              <a:ea typeface="微軟正黑體" panose="020B0604030504040204" pitchFamily="34" charset="-120"/>
            </a:rPr>
            <a:t>會議紀錄等資料，</a:t>
          </a:r>
          <a:r>
            <a:rPr lang="zh-TW" altLang="en-US" sz="2000" b="0" dirty="0">
              <a:latin typeface="微軟正黑體" panose="020B0604030504040204" pitchFamily="34" charset="-120"/>
              <a:ea typeface="微軟正黑體" panose="020B0604030504040204" pitchFamily="34" charset="-120"/>
            </a:rPr>
            <a:t>開放</a:t>
          </a:r>
          <a:r>
            <a:rPr lang="zh-TW" altLang="zh-TW" sz="2000" b="0" dirty="0">
              <a:latin typeface="微軟正黑體" panose="020B0604030504040204" pitchFamily="34" charset="-120"/>
              <a:ea typeface="微軟正黑體" panose="020B0604030504040204" pitchFamily="34" charset="-120"/>
            </a:rPr>
            <a:t>於政府資料開放平臺，供外界檢視。</a:t>
          </a:r>
          <a:endParaRPr lang="zh-TW" altLang="en-US" sz="2000" dirty="0">
            <a:latin typeface="微軟正黑體" panose="020B0604030504040204" pitchFamily="34" charset="-120"/>
            <a:ea typeface="微軟正黑體" panose="020B0604030504040204" pitchFamily="34" charset="-120"/>
          </a:endParaRPr>
        </a:p>
      </dgm:t>
    </dgm:pt>
    <dgm:pt modelId="{369E4DCB-44E6-4E79-AC93-B54DCC5D9957}" type="parTrans" cxnId="{1DC608E9-2EDD-4706-B873-08E2039F900F}">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9E65F40F-E15C-494A-B20B-FF358519C408}" type="sibTrans" cxnId="{1DC608E9-2EDD-4706-B873-08E2039F900F}">
      <dgm:prSet/>
      <dgm:spPr/>
      <dgm:t>
        <a:bodyPr/>
        <a:lstStyle/>
        <a:p>
          <a:endParaRPr lang="zh-TW" altLang="en-US" sz="2000">
            <a:latin typeface="微軟正黑體" panose="020B0604030504040204" pitchFamily="34" charset="-120"/>
            <a:ea typeface="微軟正黑體" panose="020B0604030504040204" pitchFamily="34" charset="-120"/>
          </a:endParaRPr>
        </a:p>
      </dgm:t>
    </dgm:pt>
    <dgm:pt modelId="{59C9CA4E-FC06-446B-8FAA-1B2A735E7BFB}">
      <dgm:prSet phldrT="[文字]" custT="1"/>
      <dgm:spPr/>
      <dgm:t>
        <a:bodyPr/>
        <a:lstStyle/>
        <a:p>
          <a:pPr rtl="0"/>
          <a:r>
            <a:rPr lang="zh-TW" altLang="en-US" sz="2000" b="0" dirty="0" smtClean="0">
              <a:latin typeface="微軟正黑體" panose="020B0604030504040204" pitchFamily="34" charset="-120"/>
              <a:ea typeface="微軟正黑體" panose="020B0604030504040204" pitchFamily="34" charset="-120"/>
            </a:rPr>
            <a:t>機關至少於會議召開前</a:t>
          </a:r>
          <a:r>
            <a:rPr lang="en-US" altLang="zh-TW" sz="2000" b="0" dirty="0" smtClean="0">
              <a:latin typeface="微軟正黑體" panose="020B0604030504040204" pitchFamily="34" charset="-120"/>
              <a:ea typeface="微軟正黑體" panose="020B0604030504040204" pitchFamily="34" charset="-120"/>
            </a:rPr>
            <a:t>1</a:t>
          </a:r>
          <a:r>
            <a:rPr lang="zh-TW" altLang="en-US" sz="2000" b="0" dirty="0" smtClean="0">
              <a:latin typeface="微軟正黑體" panose="020B0604030504040204" pitchFamily="34" charset="-120"/>
              <a:ea typeface="微軟正黑體" panose="020B0604030504040204" pitchFamily="34" charset="-120"/>
            </a:rPr>
            <a:t>日，將會議議程、會議資料提供委員及與會相關人員參閱。</a:t>
          </a:r>
          <a:endParaRPr lang="zh-TW" altLang="en-US" sz="2000" dirty="0">
            <a:latin typeface="微軟正黑體" panose="020B0604030504040204" pitchFamily="34" charset="-120"/>
            <a:ea typeface="微軟正黑體" panose="020B0604030504040204" pitchFamily="34" charset="-120"/>
          </a:endParaRPr>
        </a:p>
      </dgm:t>
    </dgm:pt>
    <dgm:pt modelId="{74D1EC4D-3463-4615-ADAE-07DA721F99E2}" type="parTrans" cxnId="{2BDF98EF-93F1-40B7-A655-49A6E62F17C1}">
      <dgm:prSet/>
      <dgm:spPr/>
      <dgm:t>
        <a:bodyPr/>
        <a:lstStyle/>
        <a:p>
          <a:endParaRPr lang="zh-TW" altLang="en-US"/>
        </a:p>
      </dgm:t>
    </dgm:pt>
    <dgm:pt modelId="{12A31BB2-50D0-4569-8B06-E6DB28818126}" type="sibTrans" cxnId="{2BDF98EF-93F1-40B7-A655-49A6E62F17C1}">
      <dgm:prSet/>
      <dgm:spPr/>
      <dgm:t>
        <a:bodyPr/>
        <a:lstStyle/>
        <a:p>
          <a:endParaRPr lang="zh-TW" altLang="en-US"/>
        </a:p>
      </dgm:t>
    </dgm:pt>
    <dgm:pt modelId="{3AED5F40-713E-465B-956F-C724A22C76C7}">
      <dgm:prSet phldrT="[文字]" custT="1"/>
      <dgm:spPr/>
      <dgm:t>
        <a:bodyPr/>
        <a:lstStyle/>
        <a:p>
          <a:pPr rtl="0"/>
          <a:r>
            <a:rPr lang="zh-TW" altLang="en-US" sz="2000" b="0" dirty="0">
              <a:latin typeface="微軟正黑體" panose="020B0604030504040204" pitchFamily="34" charset="-120"/>
              <a:ea typeface="微軟正黑體" panose="020B0604030504040204" pitchFamily="34" charset="-120"/>
            </a:rPr>
            <a:t>會議紀錄應載明各方意見，以記名、公開為原則</a:t>
          </a:r>
          <a:endParaRPr lang="zh-TW" altLang="en-US" sz="2000" dirty="0">
            <a:latin typeface="微軟正黑體" panose="020B0604030504040204" pitchFamily="34" charset="-120"/>
            <a:ea typeface="微軟正黑體" panose="020B0604030504040204" pitchFamily="34" charset="-120"/>
          </a:endParaRPr>
        </a:p>
      </dgm:t>
    </dgm:pt>
    <dgm:pt modelId="{4D541D21-6848-4BC7-845D-8912EC75D4D1}" type="parTrans" cxnId="{34315571-151D-4658-8083-8A5C82DC6B70}">
      <dgm:prSet/>
      <dgm:spPr/>
      <dgm:t>
        <a:bodyPr/>
        <a:lstStyle/>
        <a:p>
          <a:endParaRPr lang="zh-TW" altLang="en-US"/>
        </a:p>
      </dgm:t>
    </dgm:pt>
    <dgm:pt modelId="{C7C65214-589E-4A26-8ACD-0676C71F1869}" type="sibTrans" cxnId="{34315571-151D-4658-8083-8A5C82DC6B70}">
      <dgm:prSet/>
      <dgm:spPr/>
      <dgm:t>
        <a:bodyPr/>
        <a:lstStyle/>
        <a:p>
          <a:endParaRPr lang="zh-TW" altLang="en-US"/>
        </a:p>
      </dgm:t>
    </dgm:pt>
    <dgm:pt modelId="{662F7A39-90F6-4C34-91CA-3E0AFB4FF2AF}">
      <dgm:prSet phldrT="[文字]" custT="1"/>
      <dgm:spPr/>
      <dgm:t>
        <a:bodyPr/>
        <a:lstStyle/>
        <a:p>
          <a:r>
            <a:rPr lang="zh-TW" altLang="en-US" sz="2000" b="0" dirty="0" smtClean="0">
              <a:latin typeface="微軟正黑體" panose="020B0604030504040204" pitchFamily="34" charset="-120"/>
              <a:ea typeface="微軟正黑體" panose="020B0604030504040204" pitchFamily="34" charset="-120"/>
            </a:rPr>
            <a:t>提報</a:t>
          </a:r>
          <a:r>
            <a:rPr lang="zh-TW" altLang="en-US" sz="2000" b="0" dirty="0">
              <a:latin typeface="微軟正黑體" panose="020B0604030504040204" pitchFamily="34" charset="-120"/>
              <a:ea typeface="微軟正黑體" panose="020B0604030504040204" pitchFamily="34" charset="-120"/>
            </a:rPr>
            <a:t>資料開放推動成果至行政院諮詢小組備查。</a:t>
          </a:r>
          <a:endParaRPr lang="zh-TW" altLang="en-US" sz="2000" dirty="0">
            <a:latin typeface="微軟正黑體" panose="020B0604030504040204" pitchFamily="34" charset="-120"/>
            <a:ea typeface="微軟正黑體" panose="020B0604030504040204" pitchFamily="34" charset="-120"/>
          </a:endParaRPr>
        </a:p>
      </dgm:t>
    </dgm:pt>
    <dgm:pt modelId="{16D8EEAA-2B09-4251-8CC0-E0F0605C8560}" type="parTrans" cxnId="{47B95B8A-1456-4C56-BAEB-60E0A30D6DCD}">
      <dgm:prSet/>
      <dgm:spPr/>
      <dgm:t>
        <a:bodyPr/>
        <a:lstStyle/>
        <a:p>
          <a:endParaRPr lang="zh-TW" altLang="en-US"/>
        </a:p>
      </dgm:t>
    </dgm:pt>
    <dgm:pt modelId="{208566E2-C109-4559-885C-014C21FB1211}" type="sibTrans" cxnId="{47B95B8A-1456-4C56-BAEB-60E0A30D6DCD}">
      <dgm:prSet/>
      <dgm:spPr/>
      <dgm:t>
        <a:bodyPr/>
        <a:lstStyle/>
        <a:p>
          <a:endParaRPr lang="zh-TW" altLang="en-US"/>
        </a:p>
      </dgm:t>
    </dgm:pt>
    <dgm:pt modelId="{0AD0940D-750F-4527-8D60-2F02FC05B843}" type="pres">
      <dgm:prSet presAssocID="{250CA910-A21D-43E9-8196-1477C07B8D3C}" presName="linearFlow" presStyleCnt="0">
        <dgm:presLayoutVars>
          <dgm:dir/>
          <dgm:animLvl val="lvl"/>
          <dgm:resizeHandles val="exact"/>
        </dgm:presLayoutVars>
      </dgm:prSet>
      <dgm:spPr/>
      <dgm:t>
        <a:bodyPr/>
        <a:lstStyle/>
        <a:p>
          <a:endParaRPr lang="zh-TW" altLang="en-US"/>
        </a:p>
      </dgm:t>
    </dgm:pt>
    <dgm:pt modelId="{1E7DC8D1-B484-4DCE-B2B3-A06518AB957D}" type="pres">
      <dgm:prSet presAssocID="{E1AE117B-F9E5-42B3-B0EF-0C3DBE5A3CF9}" presName="composite" presStyleCnt="0"/>
      <dgm:spPr/>
    </dgm:pt>
    <dgm:pt modelId="{B8BF2B89-E9E1-4E9D-8842-6C04F52E4B09}" type="pres">
      <dgm:prSet presAssocID="{E1AE117B-F9E5-42B3-B0EF-0C3DBE5A3CF9}" presName="parentText" presStyleLbl="alignNode1" presStyleIdx="0" presStyleCnt="3">
        <dgm:presLayoutVars>
          <dgm:chMax val="1"/>
          <dgm:bulletEnabled val="1"/>
        </dgm:presLayoutVars>
      </dgm:prSet>
      <dgm:spPr/>
      <dgm:t>
        <a:bodyPr/>
        <a:lstStyle/>
        <a:p>
          <a:endParaRPr lang="zh-TW" altLang="en-US"/>
        </a:p>
      </dgm:t>
    </dgm:pt>
    <dgm:pt modelId="{4AAC171F-668F-4468-8ED9-796B7A1521C3}" type="pres">
      <dgm:prSet presAssocID="{E1AE117B-F9E5-42B3-B0EF-0C3DBE5A3CF9}" presName="descendantText" presStyleLbl="alignAcc1" presStyleIdx="0" presStyleCnt="3" custScaleY="197502">
        <dgm:presLayoutVars>
          <dgm:bulletEnabled val="1"/>
        </dgm:presLayoutVars>
      </dgm:prSet>
      <dgm:spPr/>
      <dgm:t>
        <a:bodyPr/>
        <a:lstStyle/>
        <a:p>
          <a:endParaRPr lang="zh-TW" altLang="en-US"/>
        </a:p>
      </dgm:t>
    </dgm:pt>
    <dgm:pt modelId="{4BBF462B-EA12-473F-ABE4-B2C34E5FAB18}" type="pres">
      <dgm:prSet presAssocID="{39468185-E1F3-4F97-8564-F8982930180C}" presName="sp" presStyleCnt="0"/>
      <dgm:spPr/>
    </dgm:pt>
    <dgm:pt modelId="{9105C066-8749-4F9C-B9C3-E11E937BB4F2}" type="pres">
      <dgm:prSet presAssocID="{20C017B7-0152-471C-875B-510FF6289E79}" presName="composite" presStyleCnt="0"/>
      <dgm:spPr/>
    </dgm:pt>
    <dgm:pt modelId="{681428DF-D5DA-473B-B0C2-81345AA0EAC7}" type="pres">
      <dgm:prSet presAssocID="{20C017B7-0152-471C-875B-510FF6289E79}" presName="parentText" presStyleLbl="alignNode1" presStyleIdx="1" presStyleCnt="3" custLinFactNeighborY="13132">
        <dgm:presLayoutVars>
          <dgm:chMax val="1"/>
          <dgm:bulletEnabled val="1"/>
        </dgm:presLayoutVars>
      </dgm:prSet>
      <dgm:spPr/>
      <dgm:t>
        <a:bodyPr/>
        <a:lstStyle/>
        <a:p>
          <a:endParaRPr lang="zh-TW" altLang="en-US"/>
        </a:p>
      </dgm:t>
    </dgm:pt>
    <dgm:pt modelId="{4621DF5F-60A3-4877-959C-2C731DFA3131}" type="pres">
      <dgm:prSet presAssocID="{20C017B7-0152-471C-875B-510FF6289E79}" presName="descendantText" presStyleLbl="alignAcc1" presStyleIdx="1" presStyleCnt="3" custScaleY="71956" custLinFactNeighborY="10101">
        <dgm:presLayoutVars>
          <dgm:bulletEnabled val="1"/>
        </dgm:presLayoutVars>
      </dgm:prSet>
      <dgm:spPr/>
      <dgm:t>
        <a:bodyPr/>
        <a:lstStyle/>
        <a:p>
          <a:endParaRPr lang="zh-TW" altLang="en-US"/>
        </a:p>
      </dgm:t>
    </dgm:pt>
    <dgm:pt modelId="{BA8E4BED-5806-45AF-AD6A-4EA5EB58B138}" type="pres">
      <dgm:prSet presAssocID="{33D4D5C3-4FCE-48A7-BC41-A0575D64BA8D}" presName="sp" presStyleCnt="0"/>
      <dgm:spPr/>
    </dgm:pt>
    <dgm:pt modelId="{131DD1E8-CF79-4FB4-B99D-A041E4CD6B15}" type="pres">
      <dgm:prSet presAssocID="{67CDFF1F-3A0B-429B-800B-B65BF7B13A5A}" presName="composite" presStyleCnt="0"/>
      <dgm:spPr/>
    </dgm:pt>
    <dgm:pt modelId="{E3575FB6-3E1E-4296-84BF-AE8ACA7AD420}" type="pres">
      <dgm:prSet presAssocID="{67CDFF1F-3A0B-429B-800B-B65BF7B13A5A}" presName="parentText" presStyleLbl="alignNode1" presStyleIdx="2" presStyleCnt="3">
        <dgm:presLayoutVars>
          <dgm:chMax val="1"/>
          <dgm:bulletEnabled val="1"/>
        </dgm:presLayoutVars>
      </dgm:prSet>
      <dgm:spPr/>
      <dgm:t>
        <a:bodyPr/>
        <a:lstStyle/>
        <a:p>
          <a:endParaRPr lang="zh-TW" altLang="en-US"/>
        </a:p>
      </dgm:t>
    </dgm:pt>
    <dgm:pt modelId="{65DCEF8C-4CB2-4D85-A01E-257E0E44AED9}" type="pres">
      <dgm:prSet presAssocID="{67CDFF1F-3A0B-429B-800B-B65BF7B13A5A}" presName="descendantText" presStyleLbl="alignAcc1" presStyleIdx="2" presStyleCnt="3" custScaleY="156729">
        <dgm:presLayoutVars>
          <dgm:bulletEnabled val="1"/>
        </dgm:presLayoutVars>
      </dgm:prSet>
      <dgm:spPr/>
      <dgm:t>
        <a:bodyPr/>
        <a:lstStyle/>
        <a:p>
          <a:endParaRPr lang="zh-TW" altLang="en-US"/>
        </a:p>
      </dgm:t>
    </dgm:pt>
  </dgm:ptLst>
  <dgm:cxnLst>
    <dgm:cxn modelId="{FCD03AA8-4525-4EFE-9EE3-34FCBAF2790B}" type="presOf" srcId="{20C017B7-0152-471C-875B-510FF6289E79}" destId="{681428DF-D5DA-473B-B0C2-81345AA0EAC7}" srcOrd="0" destOrd="0" presId="urn:microsoft.com/office/officeart/2005/8/layout/chevron2"/>
    <dgm:cxn modelId="{56571552-3CB5-410B-BC86-2431FE00B1A5}" srcId="{250CA910-A21D-43E9-8196-1477C07B8D3C}" destId="{E1AE117B-F9E5-42B3-B0EF-0C3DBE5A3CF9}" srcOrd="0" destOrd="0" parTransId="{55AEB794-9FCE-443E-95F6-DBD0D74DEDC8}" sibTransId="{39468185-E1F3-4F97-8564-F8982930180C}"/>
    <dgm:cxn modelId="{2BDF98EF-93F1-40B7-A655-49A6E62F17C1}" srcId="{E1AE117B-F9E5-42B3-B0EF-0C3DBE5A3CF9}" destId="{59C9CA4E-FC06-446B-8FAA-1B2A735E7BFB}" srcOrd="1" destOrd="0" parTransId="{74D1EC4D-3463-4615-ADAE-07DA721F99E2}" sibTransId="{12A31BB2-50D0-4569-8B06-E6DB28818126}"/>
    <dgm:cxn modelId="{A1EC918F-645E-4E36-905B-B70CA8EB137A}" type="presOf" srcId="{E1AE117B-F9E5-42B3-B0EF-0C3DBE5A3CF9}" destId="{B8BF2B89-E9E1-4E9D-8842-6C04F52E4B09}" srcOrd="0" destOrd="0" presId="urn:microsoft.com/office/officeart/2005/8/layout/chevron2"/>
    <dgm:cxn modelId="{4D3D2ED2-A6A3-4BAF-A970-811EC2EE0A6D}" srcId="{20C017B7-0152-471C-875B-510FF6289E79}" destId="{99D072FC-68E8-4312-A11B-1D42986892EF}" srcOrd="0" destOrd="0" parTransId="{B7E83C50-456C-4B75-91E3-2D6D6DBC3F5A}" sibTransId="{5EA57ED5-39A8-4B6F-96D3-443EB7D2BE0F}"/>
    <dgm:cxn modelId="{6EBA18A5-0A2A-4CC1-AE00-0683AC4F1835}" type="presOf" srcId="{99D072FC-68E8-4312-A11B-1D42986892EF}" destId="{4621DF5F-60A3-4877-959C-2C731DFA3131}" srcOrd="0" destOrd="0" presId="urn:microsoft.com/office/officeart/2005/8/layout/chevron2"/>
    <dgm:cxn modelId="{47B95B8A-1456-4C56-BAEB-60E0A30D6DCD}" srcId="{67CDFF1F-3A0B-429B-800B-B65BF7B13A5A}" destId="{662F7A39-90F6-4C34-91CA-3E0AFB4FF2AF}" srcOrd="1" destOrd="0" parTransId="{16D8EEAA-2B09-4251-8CC0-E0F0605C8560}" sibTransId="{208566E2-C109-4559-885C-014C21FB1211}"/>
    <dgm:cxn modelId="{34315571-151D-4658-8083-8A5C82DC6B70}" srcId="{E1AE117B-F9E5-42B3-B0EF-0C3DBE5A3CF9}" destId="{3AED5F40-713E-465B-956F-C724A22C76C7}" srcOrd="2" destOrd="0" parTransId="{4D541D21-6848-4BC7-845D-8912EC75D4D1}" sibTransId="{C7C65214-589E-4A26-8ACD-0676C71F1869}"/>
    <dgm:cxn modelId="{956A599D-5780-463E-8688-EFB2E4988912}" srcId="{250CA910-A21D-43E9-8196-1477C07B8D3C}" destId="{20C017B7-0152-471C-875B-510FF6289E79}" srcOrd="1" destOrd="0" parTransId="{31A2D358-8C30-484C-AD4B-2FCE69B526BA}" sibTransId="{33D4D5C3-4FCE-48A7-BC41-A0575D64BA8D}"/>
    <dgm:cxn modelId="{ED0E81CA-A72E-43D1-B427-A5C015AABC65}" type="presOf" srcId="{BD0507D5-FB38-498F-9870-DD9AF7F07EF9}" destId="{65DCEF8C-4CB2-4D85-A01E-257E0E44AED9}" srcOrd="0" destOrd="0" presId="urn:microsoft.com/office/officeart/2005/8/layout/chevron2"/>
    <dgm:cxn modelId="{DF4169E0-7B7C-4292-A94D-E4FA281BE5FB}" srcId="{E1AE117B-F9E5-42B3-B0EF-0C3DBE5A3CF9}" destId="{8B850B05-3F35-4A72-AAF0-1F22C5593943}" srcOrd="0" destOrd="0" parTransId="{BA88A28E-91C7-445F-AD6B-73AE5F0D18A5}" sibTransId="{ACC65653-A1F1-4845-B782-943137981ECA}"/>
    <dgm:cxn modelId="{F2CFEC31-198F-405E-BF9B-DE0141AB2C48}" type="presOf" srcId="{8B850B05-3F35-4A72-AAF0-1F22C5593943}" destId="{4AAC171F-668F-4468-8ED9-796B7A1521C3}" srcOrd="0" destOrd="0" presId="urn:microsoft.com/office/officeart/2005/8/layout/chevron2"/>
    <dgm:cxn modelId="{84FE3675-7540-4D2A-9595-AC39941D1F53}" type="presOf" srcId="{662F7A39-90F6-4C34-91CA-3E0AFB4FF2AF}" destId="{65DCEF8C-4CB2-4D85-A01E-257E0E44AED9}" srcOrd="0" destOrd="1" presId="urn:microsoft.com/office/officeart/2005/8/layout/chevron2"/>
    <dgm:cxn modelId="{B6580F38-28CF-46E0-8748-20083A2BD748}" srcId="{250CA910-A21D-43E9-8196-1477C07B8D3C}" destId="{67CDFF1F-3A0B-429B-800B-B65BF7B13A5A}" srcOrd="2" destOrd="0" parTransId="{EAF5F67D-0C18-4CCB-A15D-0E796ADA3EEC}" sibTransId="{BB63EB29-E145-4B2C-A265-8D32938994AF}"/>
    <dgm:cxn modelId="{92221232-FAED-4F5D-A6E9-ACE8CFF6D355}" type="presOf" srcId="{67CDFF1F-3A0B-429B-800B-B65BF7B13A5A}" destId="{E3575FB6-3E1E-4296-84BF-AE8ACA7AD420}" srcOrd="0" destOrd="0" presId="urn:microsoft.com/office/officeart/2005/8/layout/chevron2"/>
    <dgm:cxn modelId="{9EF5DD36-6EC3-43BB-8F22-C5B9D61EEBAE}" type="presOf" srcId="{59C9CA4E-FC06-446B-8FAA-1B2A735E7BFB}" destId="{4AAC171F-668F-4468-8ED9-796B7A1521C3}" srcOrd="0" destOrd="1" presId="urn:microsoft.com/office/officeart/2005/8/layout/chevron2"/>
    <dgm:cxn modelId="{1DC608E9-2EDD-4706-B873-08E2039F900F}" srcId="{67CDFF1F-3A0B-429B-800B-B65BF7B13A5A}" destId="{BD0507D5-FB38-498F-9870-DD9AF7F07EF9}" srcOrd="0" destOrd="0" parTransId="{369E4DCB-44E6-4E79-AC93-B54DCC5D9957}" sibTransId="{9E65F40F-E15C-494A-B20B-FF358519C408}"/>
    <dgm:cxn modelId="{610BE6AD-F71F-4632-9509-5FC35481441B}" type="presOf" srcId="{3AED5F40-713E-465B-956F-C724A22C76C7}" destId="{4AAC171F-668F-4468-8ED9-796B7A1521C3}" srcOrd="0" destOrd="2" presId="urn:microsoft.com/office/officeart/2005/8/layout/chevron2"/>
    <dgm:cxn modelId="{76CF3AB8-C243-4F91-A289-A8541AC1BC14}" type="presOf" srcId="{250CA910-A21D-43E9-8196-1477C07B8D3C}" destId="{0AD0940D-750F-4527-8D60-2F02FC05B843}" srcOrd="0" destOrd="0" presId="urn:microsoft.com/office/officeart/2005/8/layout/chevron2"/>
    <dgm:cxn modelId="{79937242-F849-44F8-BECE-79BEA158650B}" type="presParOf" srcId="{0AD0940D-750F-4527-8D60-2F02FC05B843}" destId="{1E7DC8D1-B484-4DCE-B2B3-A06518AB957D}" srcOrd="0" destOrd="0" presId="urn:microsoft.com/office/officeart/2005/8/layout/chevron2"/>
    <dgm:cxn modelId="{EDA8E7FC-D71C-40FF-B94F-A7F994B0F2EF}" type="presParOf" srcId="{1E7DC8D1-B484-4DCE-B2B3-A06518AB957D}" destId="{B8BF2B89-E9E1-4E9D-8842-6C04F52E4B09}" srcOrd="0" destOrd="0" presId="urn:microsoft.com/office/officeart/2005/8/layout/chevron2"/>
    <dgm:cxn modelId="{1239DFD6-4BC6-478E-BF42-C6D9DAEEDFB8}" type="presParOf" srcId="{1E7DC8D1-B484-4DCE-B2B3-A06518AB957D}" destId="{4AAC171F-668F-4468-8ED9-796B7A1521C3}" srcOrd="1" destOrd="0" presId="urn:microsoft.com/office/officeart/2005/8/layout/chevron2"/>
    <dgm:cxn modelId="{68E4172E-A468-4E60-BB97-B14A72CB309F}" type="presParOf" srcId="{0AD0940D-750F-4527-8D60-2F02FC05B843}" destId="{4BBF462B-EA12-473F-ABE4-B2C34E5FAB18}" srcOrd="1" destOrd="0" presId="urn:microsoft.com/office/officeart/2005/8/layout/chevron2"/>
    <dgm:cxn modelId="{5738600C-397A-48A5-B1B2-E28BD9FBBD85}" type="presParOf" srcId="{0AD0940D-750F-4527-8D60-2F02FC05B843}" destId="{9105C066-8749-4F9C-B9C3-E11E937BB4F2}" srcOrd="2" destOrd="0" presId="urn:microsoft.com/office/officeart/2005/8/layout/chevron2"/>
    <dgm:cxn modelId="{97F02FE0-C25F-44EE-9E72-F9D2666970C3}" type="presParOf" srcId="{9105C066-8749-4F9C-B9C3-E11E937BB4F2}" destId="{681428DF-D5DA-473B-B0C2-81345AA0EAC7}" srcOrd="0" destOrd="0" presId="urn:microsoft.com/office/officeart/2005/8/layout/chevron2"/>
    <dgm:cxn modelId="{33370283-3A39-4CAD-A52A-E7E456E53D08}" type="presParOf" srcId="{9105C066-8749-4F9C-B9C3-E11E937BB4F2}" destId="{4621DF5F-60A3-4877-959C-2C731DFA3131}" srcOrd="1" destOrd="0" presId="urn:microsoft.com/office/officeart/2005/8/layout/chevron2"/>
    <dgm:cxn modelId="{BA20970A-67DD-4D08-8D0D-136EA72006A6}" type="presParOf" srcId="{0AD0940D-750F-4527-8D60-2F02FC05B843}" destId="{BA8E4BED-5806-45AF-AD6A-4EA5EB58B138}" srcOrd="3" destOrd="0" presId="urn:microsoft.com/office/officeart/2005/8/layout/chevron2"/>
    <dgm:cxn modelId="{AC6A597C-6A76-41F1-99EB-3BB53E510506}" type="presParOf" srcId="{0AD0940D-750F-4527-8D60-2F02FC05B843}" destId="{131DD1E8-CF79-4FB4-B99D-A041E4CD6B15}" srcOrd="4" destOrd="0" presId="urn:microsoft.com/office/officeart/2005/8/layout/chevron2"/>
    <dgm:cxn modelId="{09766911-1F6C-410F-B4F2-4BE63E6704FC}" type="presParOf" srcId="{131DD1E8-CF79-4FB4-B99D-A041E4CD6B15}" destId="{E3575FB6-3E1E-4296-84BF-AE8ACA7AD420}" srcOrd="0" destOrd="0" presId="urn:microsoft.com/office/officeart/2005/8/layout/chevron2"/>
    <dgm:cxn modelId="{EC51255C-FB6F-41DD-AAE5-73D10B33DB28}" type="presParOf" srcId="{131DD1E8-CF79-4FB4-B99D-A041E4CD6B15}" destId="{65DCEF8C-4CB2-4D85-A01E-257E0E44AED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51C31B-4593-4BDE-B08C-F380B7519017}" type="doc">
      <dgm:prSet loTypeId="urn:microsoft.com/office/officeart/2005/8/layout/cycle8" loCatId="cycle" qsTypeId="urn:microsoft.com/office/officeart/2005/8/quickstyle/simple5" qsCatId="simple" csTypeId="urn:microsoft.com/office/officeart/2005/8/colors/colorful2" csCatId="colorful" phldr="1"/>
      <dgm:spPr/>
    </dgm:pt>
    <dgm:pt modelId="{7CE1E2E2-79DD-4566-BDA5-4C3BEF845EEA}">
      <dgm:prSet phldrT="[文字]"/>
      <dgm:spPr/>
      <dgm:t>
        <a:bodyPr/>
        <a:lstStyle/>
        <a:p>
          <a:r>
            <a:rPr lang="zh-TW" altLang="en-US" b="1"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t>資料</a:t>
          </a:r>
          <a:r>
            <a:rPr lang="en-US" altLang="zh-TW" b="1"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t/>
          </a:r>
          <a:br>
            <a:rPr lang="en-US" altLang="zh-TW" b="1"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br>
          <a:r>
            <a:rPr lang="zh-TW" altLang="en-US" b="1"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t>可取得</a:t>
          </a:r>
          <a:endParaRPr lang="zh-TW" altLang="en-US" b="1" dirty="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endParaRPr>
        </a:p>
      </dgm:t>
    </dgm:pt>
    <dgm:pt modelId="{86A1792A-C635-4130-85D1-BE989295D5AC}" type="parTrans" cxnId="{39059295-72E1-457C-A511-6E455481542B}">
      <dgm:prSet/>
      <dgm:spPr/>
      <dgm:t>
        <a:bodyPr/>
        <a:lstStyle/>
        <a:p>
          <a:endParaRPr lang="zh-TW" altLang="en-US"/>
        </a:p>
      </dgm:t>
    </dgm:pt>
    <dgm:pt modelId="{C57AD848-047A-4BCC-838E-54AAE1283AD3}" type="sibTrans" cxnId="{39059295-72E1-457C-A511-6E455481542B}">
      <dgm:prSet/>
      <dgm:spPr/>
      <dgm:t>
        <a:bodyPr/>
        <a:lstStyle/>
        <a:p>
          <a:endParaRPr lang="zh-TW" altLang="en-US"/>
        </a:p>
      </dgm:t>
    </dgm:pt>
    <dgm:pt modelId="{2996EDC9-E4A4-4B25-AB89-00AB69645885}">
      <dgm:prSet phldrT="[文字]"/>
      <dgm:spPr/>
      <dgm:t>
        <a:bodyPr/>
        <a:lstStyle/>
        <a:p>
          <a:r>
            <a:rPr lang="zh-TW" altLang="en-US" b="1" dirty="0" smtClean="0">
              <a:effectLst>
                <a:outerShdw blurRad="50800" dist="38100" dir="13500000" algn="br" rotWithShape="0">
                  <a:prstClr val="black">
                    <a:alpha val="40000"/>
                  </a:prstClr>
                </a:outerShdw>
              </a:effectLst>
              <a:latin typeface="微軟正黑體" panose="020B0604030504040204" pitchFamily="34" charset="-120"/>
              <a:ea typeface="微軟正黑體" panose="020B0604030504040204" pitchFamily="34" charset="-120"/>
            </a:rPr>
            <a:t>資料易於被處理</a:t>
          </a:r>
          <a:endParaRPr lang="zh-TW" altLang="en-US" b="1" dirty="0">
            <a:effectLst>
              <a:outerShdw blurRad="50800" dist="38100" dir="13500000" algn="br" rotWithShape="0">
                <a:prstClr val="black">
                  <a:alpha val="40000"/>
                </a:prstClr>
              </a:outerShdw>
            </a:effectLst>
            <a:latin typeface="微軟正黑體" panose="020B0604030504040204" pitchFamily="34" charset="-120"/>
            <a:ea typeface="微軟正黑體" panose="020B0604030504040204" pitchFamily="34" charset="-120"/>
          </a:endParaRPr>
        </a:p>
      </dgm:t>
    </dgm:pt>
    <dgm:pt modelId="{1E9813B7-5DFC-4FF6-AE7C-2F2978D4600A}" type="parTrans" cxnId="{3B554AEE-27D5-4531-9E28-64E9E41F17B8}">
      <dgm:prSet/>
      <dgm:spPr/>
      <dgm:t>
        <a:bodyPr/>
        <a:lstStyle/>
        <a:p>
          <a:endParaRPr lang="zh-TW" altLang="en-US"/>
        </a:p>
      </dgm:t>
    </dgm:pt>
    <dgm:pt modelId="{681839EF-CF26-4CC5-BA80-4856BD5E800B}" type="sibTrans" cxnId="{3B554AEE-27D5-4531-9E28-64E9E41F17B8}">
      <dgm:prSet/>
      <dgm:spPr/>
      <dgm:t>
        <a:bodyPr/>
        <a:lstStyle/>
        <a:p>
          <a:endParaRPr lang="zh-TW" altLang="en-US"/>
        </a:p>
      </dgm:t>
    </dgm:pt>
    <dgm:pt modelId="{F6D8F05F-9CEC-4EDA-9CF1-889CE9062095}">
      <dgm:prSet phldrT="[文字]"/>
      <dgm:spPr/>
      <dgm:t>
        <a:bodyPr/>
        <a:lstStyle/>
        <a:p>
          <a:r>
            <a:rPr lang="zh-TW" altLang="en-US" b="1" i="0" dirty="0" smtClean="0">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rPr>
            <a:t>民眾意見回饋</a:t>
          </a:r>
          <a:endParaRPr lang="zh-TW" altLang="en-US" dirty="0">
            <a:effectLst>
              <a:outerShdw blurRad="50800" dist="38100" dir="2700000" algn="tl" rotWithShape="0">
                <a:prstClr val="black">
                  <a:alpha val="40000"/>
                </a:prstClr>
              </a:outerShdw>
            </a:effectLst>
          </a:endParaRPr>
        </a:p>
      </dgm:t>
    </dgm:pt>
    <dgm:pt modelId="{C827DC8C-50F5-4749-B317-F2BDD2988801}" type="parTrans" cxnId="{80E45136-DC12-4A4C-950D-B8E739BBC7B2}">
      <dgm:prSet/>
      <dgm:spPr/>
      <dgm:t>
        <a:bodyPr/>
        <a:lstStyle/>
        <a:p>
          <a:endParaRPr lang="zh-TW" altLang="en-US"/>
        </a:p>
      </dgm:t>
    </dgm:pt>
    <dgm:pt modelId="{16C86050-306D-4899-8C9B-807352244A52}" type="sibTrans" cxnId="{80E45136-DC12-4A4C-950D-B8E739BBC7B2}">
      <dgm:prSet/>
      <dgm:spPr/>
      <dgm:t>
        <a:bodyPr/>
        <a:lstStyle/>
        <a:p>
          <a:endParaRPr lang="zh-TW" altLang="en-US"/>
        </a:p>
      </dgm:t>
    </dgm:pt>
    <dgm:pt modelId="{B3B1E6EB-993B-456E-B4B2-91B29BDDE3D8}">
      <dgm:prSet/>
      <dgm:spPr/>
      <dgm:t>
        <a:bodyPr/>
        <a:lstStyle/>
        <a:p>
          <a:r>
            <a:rPr lang="zh-TW" altLang="en-US" b="1" smtClean="0">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rPr>
            <a:t>資料</a:t>
          </a:r>
          <a:r>
            <a:rPr lang="zh-TW" altLang="en-US" b="1" smtClean="0">
              <a:ln>
                <a:noFill/>
              </a:ln>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rPr>
            <a:t>易於</a:t>
          </a:r>
          <a:r>
            <a:rPr lang="zh-TW" altLang="en-US" b="1" smtClean="0">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rPr>
            <a:t>理解</a:t>
          </a:r>
          <a:endParaRPr lang="zh-TW" altLang="en-US" b="1" dirty="0">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endParaRPr>
        </a:p>
      </dgm:t>
    </dgm:pt>
    <dgm:pt modelId="{68E955A7-61F6-4D6B-9C42-06088F076492}" type="parTrans" cxnId="{38190E48-ECA3-4269-B173-F232DD16F0FF}">
      <dgm:prSet/>
      <dgm:spPr/>
      <dgm:t>
        <a:bodyPr/>
        <a:lstStyle/>
        <a:p>
          <a:endParaRPr lang="zh-TW" altLang="en-US"/>
        </a:p>
      </dgm:t>
    </dgm:pt>
    <dgm:pt modelId="{FB1B79C5-3809-4DEB-B626-07EBB67BC1B8}" type="sibTrans" cxnId="{38190E48-ECA3-4269-B173-F232DD16F0FF}">
      <dgm:prSet/>
      <dgm:spPr/>
      <dgm:t>
        <a:bodyPr/>
        <a:lstStyle/>
        <a:p>
          <a:endParaRPr lang="zh-TW" altLang="en-US"/>
        </a:p>
      </dgm:t>
    </dgm:pt>
    <dgm:pt modelId="{DF6CF152-84CC-481F-9E66-05DE31B90C44}" type="pres">
      <dgm:prSet presAssocID="{1051C31B-4593-4BDE-B08C-F380B7519017}" presName="compositeShape" presStyleCnt="0">
        <dgm:presLayoutVars>
          <dgm:chMax val="7"/>
          <dgm:dir/>
          <dgm:resizeHandles val="exact"/>
        </dgm:presLayoutVars>
      </dgm:prSet>
      <dgm:spPr/>
    </dgm:pt>
    <dgm:pt modelId="{022D28A6-193E-42A6-9A2D-43A8D3A06915}" type="pres">
      <dgm:prSet presAssocID="{1051C31B-4593-4BDE-B08C-F380B7519017}" presName="wedge1" presStyleLbl="node1" presStyleIdx="0" presStyleCnt="4"/>
      <dgm:spPr/>
      <dgm:t>
        <a:bodyPr/>
        <a:lstStyle/>
        <a:p>
          <a:endParaRPr lang="zh-TW" altLang="en-US"/>
        </a:p>
      </dgm:t>
    </dgm:pt>
    <dgm:pt modelId="{C97902DC-B8DD-440A-8A01-B2415EDA1281}" type="pres">
      <dgm:prSet presAssocID="{1051C31B-4593-4BDE-B08C-F380B7519017}" presName="dummy1a" presStyleCnt="0"/>
      <dgm:spPr/>
    </dgm:pt>
    <dgm:pt modelId="{625962EF-DEB6-4BEA-AF16-DD11C024672E}" type="pres">
      <dgm:prSet presAssocID="{1051C31B-4593-4BDE-B08C-F380B7519017}" presName="dummy1b" presStyleCnt="0"/>
      <dgm:spPr/>
    </dgm:pt>
    <dgm:pt modelId="{E01EBC96-A98F-4E9B-8A4F-162D3BF675D4}" type="pres">
      <dgm:prSet presAssocID="{1051C31B-4593-4BDE-B08C-F380B7519017}" presName="wedge1Tx" presStyleLbl="node1" presStyleIdx="0" presStyleCnt="4">
        <dgm:presLayoutVars>
          <dgm:chMax val="0"/>
          <dgm:chPref val="0"/>
          <dgm:bulletEnabled val="1"/>
        </dgm:presLayoutVars>
      </dgm:prSet>
      <dgm:spPr/>
      <dgm:t>
        <a:bodyPr/>
        <a:lstStyle/>
        <a:p>
          <a:endParaRPr lang="zh-TW" altLang="en-US"/>
        </a:p>
      </dgm:t>
    </dgm:pt>
    <dgm:pt modelId="{7C412055-40C3-43EF-ACDB-3ACB012BFF55}" type="pres">
      <dgm:prSet presAssocID="{1051C31B-4593-4BDE-B08C-F380B7519017}" presName="wedge2" presStyleLbl="node1" presStyleIdx="1" presStyleCnt="4"/>
      <dgm:spPr/>
      <dgm:t>
        <a:bodyPr/>
        <a:lstStyle/>
        <a:p>
          <a:endParaRPr lang="zh-TW" altLang="en-US"/>
        </a:p>
      </dgm:t>
    </dgm:pt>
    <dgm:pt modelId="{7D1D0B57-B7A5-45B6-AE29-F674C2D75A5C}" type="pres">
      <dgm:prSet presAssocID="{1051C31B-4593-4BDE-B08C-F380B7519017}" presName="dummy2a" presStyleCnt="0"/>
      <dgm:spPr/>
    </dgm:pt>
    <dgm:pt modelId="{1FEDB231-4468-4653-A232-284444963715}" type="pres">
      <dgm:prSet presAssocID="{1051C31B-4593-4BDE-B08C-F380B7519017}" presName="dummy2b" presStyleCnt="0"/>
      <dgm:spPr/>
    </dgm:pt>
    <dgm:pt modelId="{5BB999E9-881A-4DCE-B4DD-7256BEE2C8E8}" type="pres">
      <dgm:prSet presAssocID="{1051C31B-4593-4BDE-B08C-F380B7519017}" presName="wedge2Tx" presStyleLbl="node1" presStyleIdx="1" presStyleCnt="4">
        <dgm:presLayoutVars>
          <dgm:chMax val="0"/>
          <dgm:chPref val="0"/>
          <dgm:bulletEnabled val="1"/>
        </dgm:presLayoutVars>
      </dgm:prSet>
      <dgm:spPr/>
      <dgm:t>
        <a:bodyPr/>
        <a:lstStyle/>
        <a:p>
          <a:endParaRPr lang="zh-TW" altLang="en-US"/>
        </a:p>
      </dgm:t>
    </dgm:pt>
    <dgm:pt modelId="{9A366F1E-A312-45C1-AFA6-95E35789D675}" type="pres">
      <dgm:prSet presAssocID="{1051C31B-4593-4BDE-B08C-F380B7519017}" presName="wedge3" presStyleLbl="node1" presStyleIdx="2" presStyleCnt="4"/>
      <dgm:spPr/>
      <dgm:t>
        <a:bodyPr/>
        <a:lstStyle/>
        <a:p>
          <a:endParaRPr lang="zh-TW" altLang="en-US"/>
        </a:p>
      </dgm:t>
    </dgm:pt>
    <dgm:pt modelId="{28669885-239C-461D-A281-EA8FDAB0FC02}" type="pres">
      <dgm:prSet presAssocID="{1051C31B-4593-4BDE-B08C-F380B7519017}" presName="dummy3a" presStyleCnt="0"/>
      <dgm:spPr/>
    </dgm:pt>
    <dgm:pt modelId="{D017140A-AB84-482F-A5C1-B251EC7C0730}" type="pres">
      <dgm:prSet presAssocID="{1051C31B-4593-4BDE-B08C-F380B7519017}" presName="dummy3b" presStyleCnt="0"/>
      <dgm:spPr/>
    </dgm:pt>
    <dgm:pt modelId="{C5B48144-79AD-4EC1-98EE-06FDA023896D}" type="pres">
      <dgm:prSet presAssocID="{1051C31B-4593-4BDE-B08C-F380B7519017}" presName="wedge3Tx" presStyleLbl="node1" presStyleIdx="2" presStyleCnt="4">
        <dgm:presLayoutVars>
          <dgm:chMax val="0"/>
          <dgm:chPref val="0"/>
          <dgm:bulletEnabled val="1"/>
        </dgm:presLayoutVars>
      </dgm:prSet>
      <dgm:spPr/>
      <dgm:t>
        <a:bodyPr/>
        <a:lstStyle/>
        <a:p>
          <a:endParaRPr lang="zh-TW" altLang="en-US"/>
        </a:p>
      </dgm:t>
    </dgm:pt>
    <dgm:pt modelId="{99BDD487-E9BB-4874-AA4C-70C7B10C6CF4}" type="pres">
      <dgm:prSet presAssocID="{1051C31B-4593-4BDE-B08C-F380B7519017}" presName="wedge4" presStyleLbl="node1" presStyleIdx="3" presStyleCnt="4"/>
      <dgm:spPr/>
      <dgm:t>
        <a:bodyPr/>
        <a:lstStyle/>
        <a:p>
          <a:endParaRPr lang="zh-TW" altLang="en-US"/>
        </a:p>
      </dgm:t>
    </dgm:pt>
    <dgm:pt modelId="{5C72CF0F-C7EE-430D-9D05-75574E720D8E}" type="pres">
      <dgm:prSet presAssocID="{1051C31B-4593-4BDE-B08C-F380B7519017}" presName="dummy4a" presStyleCnt="0"/>
      <dgm:spPr/>
    </dgm:pt>
    <dgm:pt modelId="{5824634D-A68C-478C-9BEE-D8F421A9C431}" type="pres">
      <dgm:prSet presAssocID="{1051C31B-4593-4BDE-B08C-F380B7519017}" presName="dummy4b" presStyleCnt="0"/>
      <dgm:spPr/>
    </dgm:pt>
    <dgm:pt modelId="{B835F494-33CF-4E09-A281-935CD5C155FC}" type="pres">
      <dgm:prSet presAssocID="{1051C31B-4593-4BDE-B08C-F380B7519017}" presName="wedge4Tx" presStyleLbl="node1" presStyleIdx="3" presStyleCnt="4">
        <dgm:presLayoutVars>
          <dgm:chMax val="0"/>
          <dgm:chPref val="0"/>
          <dgm:bulletEnabled val="1"/>
        </dgm:presLayoutVars>
      </dgm:prSet>
      <dgm:spPr/>
      <dgm:t>
        <a:bodyPr/>
        <a:lstStyle/>
        <a:p>
          <a:endParaRPr lang="zh-TW" altLang="en-US"/>
        </a:p>
      </dgm:t>
    </dgm:pt>
    <dgm:pt modelId="{30C4DD5C-411B-4521-A652-8094093E5DF9}" type="pres">
      <dgm:prSet presAssocID="{C57AD848-047A-4BCC-838E-54AAE1283AD3}" presName="arrowWedge1" presStyleLbl="fgSibTrans2D1" presStyleIdx="0" presStyleCnt="4"/>
      <dgm:spPr/>
    </dgm:pt>
    <dgm:pt modelId="{C546736F-AD07-4F8C-99D0-0B334325C381}" type="pres">
      <dgm:prSet presAssocID="{681839EF-CF26-4CC5-BA80-4856BD5E800B}" presName="arrowWedge2" presStyleLbl="fgSibTrans2D1" presStyleIdx="1" presStyleCnt="4"/>
      <dgm:spPr/>
    </dgm:pt>
    <dgm:pt modelId="{79A1762D-399B-4935-9ACE-1E6F6303D638}" type="pres">
      <dgm:prSet presAssocID="{FB1B79C5-3809-4DEB-B626-07EBB67BC1B8}" presName="arrowWedge3" presStyleLbl="fgSibTrans2D1" presStyleIdx="2" presStyleCnt="4"/>
      <dgm:spPr/>
    </dgm:pt>
    <dgm:pt modelId="{13604D1A-A350-4755-8454-BA76F64E5ABC}" type="pres">
      <dgm:prSet presAssocID="{16C86050-306D-4899-8C9B-807352244A52}" presName="arrowWedge4" presStyleLbl="fgSibTrans2D1" presStyleIdx="3" presStyleCnt="4"/>
      <dgm:spPr/>
    </dgm:pt>
  </dgm:ptLst>
  <dgm:cxnLst>
    <dgm:cxn modelId="{CA8C312C-9EEF-4ECF-951F-3B50BA1FA43B}" type="presOf" srcId="{7CE1E2E2-79DD-4566-BDA5-4C3BEF845EEA}" destId="{022D28A6-193E-42A6-9A2D-43A8D3A06915}" srcOrd="0" destOrd="0" presId="urn:microsoft.com/office/officeart/2005/8/layout/cycle8"/>
    <dgm:cxn modelId="{825BD406-0069-4A68-ABEE-19754C02F8A9}" type="presOf" srcId="{1051C31B-4593-4BDE-B08C-F380B7519017}" destId="{DF6CF152-84CC-481F-9E66-05DE31B90C44}" srcOrd="0" destOrd="0" presId="urn:microsoft.com/office/officeart/2005/8/layout/cycle8"/>
    <dgm:cxn modelId="{80E45136-DC12-4A4C-950D-B8E739BBC7B2}" srcId="{1051C31B-4593-4BDE-B08C-F380B7519017}" destId="{F6D8F05F-9CEC-4EDA-9CF1-889CE9062095}" srcOrd="3" destOrd="0" parTransId="{C827DC8C-50F5-4749-B317-F2BDD2988801}" sibTransId="{16C86050-306D-4899-8C9B-807352244A52}"/>
    <dgm:cxn modelId="{95158FC8-A84E-4C48-A63C-6708C77657E5}" type="presOf" srcId="{2996EDC9-E4A4-4B25-AB89-00AB69645885}" destId="{5BB999E9-881A-4DCE-B4DD-7256BEE2C8E8}" srcOrd="1" destOrd="0" presId="urn:microsoft.com/office/officeart/2005/8/layout/cycle8"/>
    <dgm:cxn modelId="{E4605885-DB10-4C17-A0CC-DAAFAF568FCC}" type="presOf" srcId="{B3B1E6EB-993B-456E-B4B2-91B29BDDE3D8}" destId="{C5B48144-79AD-4EC1-98EE-06FDA023896D}" srcOrd="1" destOrd="0" presId="urn:microsoft.com/office/officeart/2005/8/layout/cycle8"/>
    <dgm:cxn modelId="{DF021888-A0F7-42BE-8AA7-9052FE776B1B}" type="presOf" srcId="{F6D8F05F-9CEC-4EDA-9CF1-889CE9062095}" destId="{B835F494-33CF-4E09-A281-935CD5C155FC}" srcOrd="1" destOrd="0" presId="urn:microsoft.com/office/officeart/2005/8/layout/cycle8"/>
    <dgm:cxn modelId="{3B554AEE-27D5-4531-9E28-64E9E41F17B8}" srcId="{1051C31B-4593-4BDE-B08C-F380B7519017}" destId="{2996EDC9-E4A4-4B25-AB89-00AB69645885}" srcOrd="1" destOrd="0" parTransId="{1E9813B7-5DFC-4FF6-AE7C-2F2978D4600A}" sibTransId="{681839EF-CF26-4CC5-BA80-4856BD5E800B}"/>
    <dgm:cxn modelId="{FA9EE911-CECD-4D30-A048-3AD98F633109}" type="presOf" srcId="{F6D8F05F-9CEC-4EDA-9CF1-889CE9062095}" destId="{99BDD487-E9BB-4874-AA4C-70C7B10C6CF4}" srcOrd="0" destOrd="0" presId="urn:microsoft.com/office/officeart/2005/8/layout/cycle8"/>
    <dgm:cxn modelId="{0CF2C151-8D12-4E2B-A36D-5D9CF6DED8D0}" type="presOf" srcId="{7CE1E2E2-79DD-4566-BDA5-4C3BEF845EEA}" destId="{E01EBC96-A98F-4E9B-8A4F-162D3BF675D4}" srcOrd="1" destOrd="0" presId="urn:microsoft.com/office/officeart/2005/8/layout/cycle8"/>
    <dgm:cxn modelId="{39059295-72E1-457C-A511-6E455481542B}" srcId="{1051C31B-4593-4BDE-B08C-F380B7519017}" destId="{7CE1E2E2-79DD-4566-BDA5-4C3BEF845EEA}" srcOrd="0" destOrd="0" parTransId="{86A1792A-C635-4130-85D1-BE989295D5AC}" sibTransId="{C57AD848-047A-4BCC-838E-54AAE1283AD3}"/>
    <dgm:cxn modelId="{FB4843BD-5361-4C06-9704-94092108D853}" type="presOf" srcId="{2996EDC9-E4A4-4B25-AB89-00AB69645885}" destId="{7C412055-40C3-43EF-ACDB-3ACB012BFF55}" srcOrd="0" destOrd="0" presId="urn:microsoft.com/office/officeart/2005/8/layout/cycle8"/>
    <dgm:cxn modelId="{38190E48-ECA3-4269-B173-F232DD16F0FF}" srcId="{1051C31B-4593-4BDE-B08C-F380B7519017}" destId="{B3B1E6EB-993B-456E-B4B2-91B29BDDE3D8}" srcOrd="2" destOrd="0" parTransId="{68E955A7-61F6-4D6B-9C42-06088F076492}" sibTransId="{FB1B79C5-3809-4DEB-B626-07EBB67BC1B8}"/>
    <dgm:cxn modelId="{BC51F485-A0DE-4B71-8607-AE9EB3C4802E}" type="presOf" srcId="{B3B1E6EB-993B-456E-B4B2-91B29BDDE3D8}" destId="{9A366F1E-A312-45C1-AFA6-95E35789D675}" srcOrd="0" destOrd="0" presId="urn:microsoft.com/office/officeart/2005/8/layout/cycle8"/>
    <dgm:cxn modelId="{E5E711F4-AF0C-4BD4-B1C8-3AB9F72943B6}" type="presParOf" srcId="{DF6CF152-84CC-481F-9E66-05DE31B90C44}" destId="{022D28A6-193E-42A6-9A2D-43A8D3A06915}" srcOrd="0" destOrd="0" presId="urn:microsoft.com/office/officeart/2005/8/layout/cycle8"/>
    <dgm:cxn modelId="{94DCA3EB-88C8-499C-9905-6032E57D7135}" type="presParOf" srcId="{DF6CF152-84CC-481F-9E66-05DE31B90C44}" destId="{C97902DC-B8DD-440A-8A01-B2415EDA1281}" srcOrd="1" destOrd="0" presId="urn:microsoft.com/office/officeart/2005/8/layout/cycle8"/>
    <dgm:cxn modelId="{6AC28637-AF8F-4E3D-B060-1AAD792997F3}" type="presParOf" srcId="{DF6CF152-84CC-481F-9E66-05DE31B90C44}" destId="{625962EF-DEB6-4BEA-AF16-DD11C024672E}" srcOrd="2" destOrd="0" presId="urn:microsoft.com/office/officeart/2005/8/layout/cycle8"/>
    <dgm:cxn modelId="{4173FB3B-0E88-46CE-A4F3-51B49A18C1DF}" type="presParOf" srcId="{DF6CF152-84CC-481F-9E66-05DE31B90C44}" destId="{E01EBC96-A98F-4E9B-8A4F-162D3BF675D4}" srcOrd="3" destOrd="0" presId="urn:microsoft.com/office/officeart/2005/8/layout/cycle8"/>
    <dgm:cxn modelId="{A8EECA5E-9A1A-4C1A-B5DC-8C8F5F43D0FF}" type="presParOf" srcId="{DF6CF152-84CC-481F-9E66-05DE31B90C44}" destId="{7C412055-40C3-43EF-ACDB-3ACB012BFF55}" srcOrd="4" destOrd="0" presId="urn:microsoft.com/office/officeart/2005/8/layout/cycle8"/>
    <dgm:cxn modelId="{630A69B8-F87C-45A3-8684-0C63C49136A9}" type="presParOf" srcId="{DF6CF152-84CC-481F-9E66-05DE31B90C44}" destId="{7D1D0B57-B7A5-45B6-AE29-F674C2D75A5C}" srcOrd="5" destOrd="0" presId="urn:microsoft.com/office/officeart/2005/8/layout/cycle8"/>
    <dgm:cxn modelId="{6D5CD4C2-F563-4427-BD8C-801306EB1934}" type="presParOf" srcId="{DF6CF152-84CC-481F-9E66-05DE31B90C44}" destId="{1FEDB231-4468-4653-A232-284444963715}" srcOrd="6" destOrd="0" presId="urn:microsoft.com/office/officeart/2005/8/layout/cycle8"/>
    <dgm:cxn modelId="{40F1D0D9-A74E-400E-B7B6-E86A12020108}" type="presParOf" srcId="{DF6CF152-84CC-481F-9E66-05DE31B90C44}" destId="{5BB999E9-881A-4DCE-B4DD-7256BEE2C8E8}" srcOrd="7" destOrd="0" presId="urn:microsoft.com/office/officeart/2005/8/layout/cycle8"/>
    <dgm:cxn modelId="{A5C8F1FF-0DF3-49F0-8FD1-90364C626D41}" type="presParOf" srcId="{DF6CF152-84CC-481F-9E66-05DE31B90C44}" destId="{9A366F1E-A312-45C1-AFA6-95E35789D675}" srcOrd="8" destOrd="0" presId="urn:microsoft.com/office/officeart/2005/8/layout/cycle8"/>
    <dgm:cxn modelId="{D25E3777-8CF9-41A3-B06E-895B6CD8CFC6}" type="presParOf" srcId="{DF6CF152-84CC-481F-9E66-05DE31B90C44}" destId="{28669885-239C-461D-A281-EA8FDAB0FC02}" srcOrd="9" destOrd="0" presId="urn:microsoft.com/office/officeart/2005/8/layout/cycle8"/>
    <dgm:cxn modelId="{C01911A8-F23B-4D79-9E23-25A51A6621B5}" type="presParOf" srcId="{DF6CF152-84CC-481F-9E66-05DE31B90C44}" destId="{D017140A-AB84-482F-A5C1-B251EC7C0730}" srcOrd="10" destOrd="0" presId="urn:microsoft.com/office/officeart/2005/8/layout/cycle8"/>
    <dgm:cxn modelId="{20F7A872-F906-4D7B-9F3C-267C27D354F1}" type="presParOf" srcId="{DF6CF152-84CC-481F-9E66-05DE31B90C44}" destId="{C5B48144-79AD-4EC1-98EE-06FDA023896D}" srcOrd="11" destOrd="0" presId="urn:microsoft.com/office/officeart/2005/8/layout/cycle8"/>
    <dgm:cxn modelId="{38A6008A-4BD0-4A99-A10E-9EA5A4A3F18C}" type="presParOf" srcId="{DF6CF152-84CC-481F-9E66-05DE31B90C44}" destId="{99BDD487-E9BB-4874-AA4C-70C7B10C6CF4}" srcOrd="12" destOrd="0" presId="urn:microsoft.com/office/officeart/2005/8/layout/cycle8"/>
    <dgm:cxn modelId="{682394F8-0AD4-4001-B87D-6A04E3BCB9A1}" type="presParOf" srcId="{DF6CF152-84CC-481F-9E66-05DE31B90C44}" destId="{5C72CF0F-C7EE-430D-9D05-75574E720D8E}" srcOrd="13" destOrd="0" presId="urn:microsoft.com/office/officeart/2005/8/layout/cycle8"/>
    <dgm:cxn modelId="{5CF3220A-26F4-432E-B769-ACDA1E4C756F}" type="presParOf" srcId="{DF6CF152-84CC-481F-9E66-05DE31B90C44}" destId="{5824634D-A68C-478C-9BEE-D8F421A9C431}" srcOrd="14" destOrd="0" presId="urn:microsoft.com/office/officeart/2005/8/layout/cycle8"/>
    <dgm:cxn modelId="{6641AF08-0479-4635-BA83-900CB87DF5C8}" type="presParOf" srcId="{DF6CF152-84CC-481F-9E66-05DE31B90C44}" destId="{B835F494-33CF-4E09-A281-935CD5C155FC}" srcOrd="15" destOrd="0" presId="urn:microsoft.com/office/officeart/2005/8/layout/cycle8"/>
    <dgm:cxn modelId="{AFC3A025-5BCC-41C1-AACD-62341AF6084D}" type="presParOf" srcId="{DF6CF152-84CC-481F-9E66-05DE31B90C44}" destId="{30C4DD5C-411B-4521-A652-8094093E5DF9}" srcOrd="16" destOrd="0" presId="urn:microsoft.com/office/officeart/2005/8/layout/cycle8"/>
    <dgm:cxn modelId="{A53341F2-1AC3-4C23-A65D-40C52FF38052}" type="presParOf" srcId="{DF6CF152-84CC-481F-9E66-05DE31B90C44}" destId="{C546736F-AD07-4F8C-99D0-0B334325C381}" srcOrd="17" destOrd="0" presId="urn:microsoft.com/office/officeart/2005/8/layout/cycle8"/>
    <dgm:cxn modelId="{00FC9A47-6036-4486-B3AF-BFEC4A047710}" type="presParOf" srcId="{DF6CF152-84CC-481F-9E66-05DE31B90C44}" destId="{79A1762D-399B-4935-9ACE-1E6F6303D638}" srcOrd="18" destOrd="0" presId="urn:microsoft.com/office/officeart/2005/8/layout/cycle8"/>
    <dgm:cxn modelId="{5429D3C8-60BE-4E5E-803E-C800C8BABFD8}" type="presParOf" srcId="{DF6CF152-84CC-481F-9E66-05DE31B90C44}" destId="{13604D1A-A350-4755-8454-BA76F64E5ABC}"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64D2568-5B9B-4F8E-B2AB-B9F3019FB442}" type="doc">
      <dgm:prSet loTypeId="urn:microsoft.com/office/officeart/2005/8/layout/gear1" loCatId="cycle" qsTypeId="urn:microsoft.com/office/officeart/2005/8/quickstyle/simple1" qsCatId="simple" csTypeId="urn:microsoft.com/office/officeart/2005/8/colors/accent1_2" csCatId="accent1" phldr="1"/>
      <dgm:spPr/>
    </dgm:pt>
    <dgm:pt modelId="{43EF485D-004F-48CF-9E75-8EEAA2684249}">
      <dgm:prSet phldrT="[文字]" custT="1"/>
      <dgm:spPr>
        <a:solidFill>
          <a:schemeClr val="accent2">
            <a:lumMod val="60000"/>
            <a:lumOff val="40000"/>
          </a:schemeClr>
        </a:solidFill>
      </dgm:spPr>
      <dgm:t>
        <a:bodyPr/>
        <a:lstStyle/>
        <a:p>
          <a:pPr>
            <a:lnSpc>
              <a:spcPct val="100000"/>
            </a:lnSpc>
            <a:spcAft>
              <a:spcPts val="0"/>
            </a:spcAft>
          </a:pPr>
          <a:r>
            <a:rPr lang="zh-TW" altLang="en-US" sz="2000" b="1" dirty="0" smtClean="0">
              <a:solidFill>
                <a:srgbClr val="FF0000"/>
              </a:solidFill>
              <a:latin typeface="微軟正黑體"/>
              <a:ea typeface="微軟正黑體"/>
            </a:rPr>
            <a:t>  </a:t>
          </a:r>
          <a:r>
            <a:rPr lang="en-US" altLang="zh-TW" sz="2000" b="1" dirty="0" smtClean="0">
              <a:solidFill>
                <a:srgbClr val="FF0000"/>
              </a:solidFill>
              <a:latin typeface="微軟正黑體"/>
              <a:ea typeface="微軟正黑體"/>
            </a:rPr>
            <a:t>2</a:t>
          </a:r>
        </a:p>
        <a:p>
          <a:pPr>
            <a:lnSpc>
              <a:spcPct val="100000"/>
            </a:lnSpc>
            <a:spcAft>
              <a:spcPts val="0"/>
            </a:spcAft>
          </a:pPr>
          <a:r>
            <a:rPr lang="zh-TW" altLang="en-US" sz="2000" b="1" dirty="0" smtClean="0">
              <a:solidFill>
                <a:srgbClr val="FF0000"/>
              </a:solidFill>
              <a:latin typeface="微軟正黑體"/>
              <a:ea typeface="微軟正黑體"/>
            </a:rPr>
            <a:t>           </a:t>
          </a:r>
          <a:r>
            <a:rPr lang="zh-TW" altLang="en-US" sz="1900" b="1" dirty="0" smtClean="0">
              <a:solidFill>
                <a:srgbClr val="FF0000"/>
              </a:solidFill>
              <a:latin typeface="微軟正黑體"/>
              <a:ea typeface="微軟正黑體"/>
            </a:rPr>
            <a:t>開放主題式資料</a:t>
          </a:r>
          <a:r>
            <a:rPr lang="zh-TW" altLang="en-US" sz="2000" b="1" dirty="0" smtClean="0">
              <a:solidFill>
                <a:srgbClr val="FF0000"/>
              </a:solidFill>
              <a:latin typeface="微軟正黑體"/>
              <a:ea typeface="微軟正黑體"/>
            </a:rPr>
            <a:t>、精進品質作業</a:t>
          </a:r>
          <a:endParaRPr lang="zh-TW" altLang="en-US" sz="2000" b="1" dirty="0">
            <a:solidFill>
              <a:srgbClr val="FF0000"/>
            </a:solidFill>
            <a:latin typeface="微軟正黑體"/>
            <a:ea typeface="微軟正黑體"/>
          </a:endParaRPr>
        </a:p>
      </dgm:t>
    </dgm:pt>
    <dgm:pt modelId="{A1DBDCFE-33E0-44A2-9A2D-3D7FA9A21FE9}" type="parTrans" cxnId="{1E4BE5F1-2448-4E19-9C00-FFED9AECD946}">
      <dgm:prSet/>
      <dgm:spPr/>
      <dgm:t>
        <a:bodyPr/>
        <a:lstStyle/>
        <a:p>
          <a:endParaRPr lang="zh-TW" altLang="en-US"/>
        </a:p>
      </dgm:t>
    </dgm:pt>
    <dgm:pt modelId="{B3B57ED6-63B4-4D03-BBB0-073FBEA00B09}" type="sibTrans" cxnId="{1E4BE5F1-2448-4E19-9C00-FFED9AECD946}">
      <dgm:prSet/>
      <dgm:spPr/>
      <dgm:t>
        <a:bodyPr/>
        <a:lstStyle/>
        <a:p>
          <a:endParaRPr lang="zh-TW" altLang="en-US"/>
        </a:p>
      </dgm:t>
    </dgm:pt>
    <dgm:pt modelId="{C1100B4C-32B0-419B-9506-0A36229FE5DD}">
      <dgm:prSet phldrT="[文字]" custT="1"/>
      <dgm:spPr/>
      <dgm:t>
        <a:bodyPr/>
        <a:lstStyle/>
        <a:p>
          <a:pPr>
            <a:spcAft>
              <a:spcPct val="35000"/>
            </a:spcAft>
          </a:pPr>
          <a:endParaRPr lang="en-US" altLang="zh-TW" sz="2000" b="1" dirty="0" smtClean="0">
            <a:solidFill>
              <a:srgbClr val="FF0000"/>
            </a:solidFill>
          </a:endParaRPr>
        </a:p>
        <a:p>
          <a:pPr>
            <a:spcAft>
              <a:spcPts val="0"/>
            </a:spcAft>
          </a:pPr>
          <a:r>
            <a:rPr lang="en-US" altLang="zh-TW" sz="2000" b="1" dirty="0" smtClean="0">
              <a:solidFill>
                <a:srgbClr val="FF0000"/>
              </a:solidFill>
              <a:latin typeface="微軟正黑體"/>
              <a:ea typeface="微軟正黑體"/>
            </a:rPr>
            <a:t>3</a:t>
          </a:r>
        </a:p>
        <a:p>
          <a:pPr>
            <a:spcAft>
              <a:spcPts val="0"/>
            </a:spcAft>
          </a:pPr>
          <a:r>
            <a:rPr lang="zh-TW" altLang="en-US" sz="2000" b="1" dirty="0" smtClean="0">
              <a:solidFill>
                <a:srgbClr val="FF0000"/>
              </a:solidFill>
              <a:latin typeface="微軟正黑體"/>
              <a:ea typeface="微軟正黑體"/>
            </a:rPr>
            <a:t>強化推廣研討、推動應用服務</a:t>
          </a:r>
          <a:endParaRPr lang="zh-TW" altLang="en-US" sz="2000" b="1" dirty="0">
            <a:solidFill>
              <a:srgbClr val="FF0000"/>
            </a:solidFill>
            <a:latin typeface="微軟正黑體"/>
            <a:ea typeface="微軟正黑體"/>
          </a:endParaRPr>
        </a:p>
      </dgm:t>
    </dgm:pt>
    <dgm:pt modelId="{35CCF9E0-8759-47E3-BA89-567AE0C275EA}" type="parTrans" cxnId="{70713E9F-7A6E-4339-823A-7A6A02F296C3}">
      <dgm:prSet/>
      <dgm:spPr/>
      <dgm:t>
        <a:bodyPr/>
        <a:lstStyle/>
        <a:p>
          <a:endParaRPr lang="zh-TW" altLang="en-US"/>
        </a:p>
      </dgm:t>
    </dgm:pt>
    <dgm:pt modelId="{38DF0E2E-1E2E-4A4A-AE7E-AD85A1972B84}" type="sibTrans" cxnId="{70713E9F-7A6E-4339-823A-7A6A02F296C3}">
      <dgm:prSet/>
      <dgm:spPr/>
      <dgm:t>
        <a:bodyPr/>
        <a:lstStyle/>
        <a:p>
          <a:endParaRPr lang="zh-TW" altLang="en-US"/>
        </a:p>
      </dgm:t>
    </dgm:pt>
    <dgm:pt modelId="{A223CE28-0FC6-4E0B-AAA8-B46EFF7E778C}">
      <dgm:prSet phldrT="[文字]" custT="1"/>
      <dgm:spPr>
        <a:solidFill>
          <a:srgbClr val="92D050"/>
        </a:solidFill>
      </dgm:spPr>
      <dgm:t>
        <a:bodyPr/>
        <a:lstStyle/>
        <a:p>
          <a:pPr>
            <a:lnSpc>
              <a:spcPct val="100000"/>
            </a:lnSpc>
            <a:spcAft>
              <a:spcPts val="0"/>
            </a:spcAft>
          </a:pPr>
          <a:r>
            <a:rPr lang="en-US" altLang="zh-TW" sz="2000" b="1" dirty="0" smtClean="0">
              <a:solidFill>
                <a:srgbClr val="FF0000"/>
              </a:solidFill>
              <a:latin typeface="微軟正黑體"/>
              <a:ea typeface="微軟正黑體"/>
            </a:rPr>
            <a:t>1</a:t>
          </a:r>
          <a:r>
            <a:rPr lang="zh-TW" altLang="en-US" sz="2000" b="1" dirty="0" smtClean="0">
              <a:solidFill>
                <a:srgbClr val="FF0000"/>
              </a:solidFill>
              <a:latin typeface="微軟正黑體"/>
              <a:ea typeface="微軟正黑體"/>
            </a:rPr>
            <a:t> </a:t>
          </a:r>
          <a:endParaRPr lang="en-US" altLang="zh-TW" sz="2000" b="1" dirty="0" smtClean="0">
            <a:solidFill>
              <a:srgbClr val="FF0000"/>
            </a:solidFill>
            <a:latin typeface="微軟正黑體"/>
            <a:ea typeface="微軟正黑體"/>
          </a:endParaRPr>
        </a:p>
        <a:p>
          <a:pPr>
            <a:lnSpc>
              <a:spcPct val="100000"/>
            </a:lnSpc>
            <a:spcAft>
              <a:spcPts val="0"/>
            </a:spcAft>
          </a:pPr>
          <a:r>
            <a:rPr lang="zh-TW" altLang="en-US" sz="2000" b="1" dirty="0" smtClean="0">
              <a:solidFill>
                <a:srgbClr val="FF0000"/>
              </a:solidFill>
              <a:latin typeface="微軟正黑體"/>
              <a:ea typeface="微軟正黑體"/>
            </a:rPr>
            <a:t>運作諮詢小組、形成推動共識</a:t>
          </a:r>
          <a:endParaRPr lang="zh-TW" altLang="en-US" sz="2000" b="1" dirty="0">
            <a:solidFill>
              <a:srgbClr val="FF0000"/>
            </a:solidFill>
          </a:endParaRPr>
        </a:p>
      </dgm:t>
    </dgm:pt>
    <dgm:pt modelId="{93D5EEE0-8E51-40C6-8412-DD108C6D0427}" type="parTrans" cxnId="{82864B67-BF51-4E1E-9A95-96B0AEC7770C}">
      <dgm:prSet/>
      <dgm:spPr/>
      <dgm:t>
        <a:bodyPr/>
        <a:lstStyle/>
        <a:p>
          <a:endParaRPr lang="zh-TW" altLang="en-US"/>
        </a:p>
      </dgm:t>
    </dgm:pt>
    <dgm:pt modelId="{FBE03AF7-A719-4AF9-9AD5-D6136E394088}" type="sibTrans" cxnId="{82864B67-BF51-4E1E-9A95-96B0AEC7770C}">
      <dgm:prSet/>
      <dgm:spPr/>
      <dgm:t>
        <a:bodyPr/>
        <a:lstStyle/>
        <a:p>
          <a:endParaRPr lang="zh-TW" altLang="en-US"/>
        </a:p>
      </dgm:t>
    </dgm:pt>
    <dgm:pt modelId="{0263D25D-4CFC-4D6B-A017-89E827A3856E}" type="pres">
      <dgm:prSet presAssocID="{B64D2568-5B9B-4F8E-B2AB-B9F3019FB442}" presName="composite" presStyleCnt="0">
        <dgm:presLayoutVars>
          <dgm:chMax val="3"/>
          <dgm:animLvl val="lvl"/>
          <dgm:resizeHandles val="exact"/>
        </dgm:presLayoutVars>
      </dgm:prSet>
      <dgm:spPr/>
    </dgm:pt>
    <dgm:pt modelId="{2ADD6B13-AA30-430D-81B3-C8796D050B06}" type="pres">
      <dgm:prSet presAssocID="{43EF485D-004F-48CF-9E75-8EEAA2684249}" presName="gear1" presStyleLbl="node1" presStyleIdx="0" presStyleCnt="3" custScaleX="151296" custScaleY="101295" custLinFactNeighborY="-5066">
        <dgm:presLayoutVars>
          <dgm:chMax val="1"/>
          <dgm:bulletEnabled val="1"/>
        </dgm:presLayoutVars>
      </dgm:prSet>
      <dgm:spPr/>
      <dgm:t>
        <a:bodyPr/>
        <a:lstStyle/>
        <a:p>
          <a:endParaRPr lang="zh-TW" altLang="en-US"/>
        </a:p>
      </dgm:t>
    </dgm:pt>
    <dgm:pt modelId="{59E9CCFF-F6C0-4AD2-B507-29825AE36CD2}" type="pres">
      <dgm:prSet presAssocID="{43EF485D-004F-48CF-9E75-8EEAA2684249}" presName="gear1srcNode" presStyleLbl="node1" presStyleIdx="0" presStyleCnt="3"/>
      <dgm:spPr/>
      <dgm:t>
        <a:bodyPr/>
        <a:lstStyle/>
        <a:p>
          <a:endParaRPr lang="zh-TW" altLang="en-US"/>
        </a:p>
      </dgm:t>
    </dgm:pt>
    <dgm:pt modelId="{FA7810B2-3FB4-45F5-AC8C-ABD117BFDAEB}" type="pres">
      <dgm:prSet presAssocID="{43EF485D-004F-48CF-9E75-8EEAA2684249}" presName="gear1dstNode" presStyleLbl="node1" presStyleIdx="0" presStyleCnt="3"/>
      <dgm:spPr/>
      <dgm:t>
        <a:bodyPr/>
        <a:lstStyle/>
        <a:p>
          <a:endParaRPr lang="zh-TW" altLang="en-US"/>
        </a:p>
      </dgm:t>
    </dgm:pt>
    <dgm:pt modelId="{A5F1264E-7804-42CC-B718-3285BB562D3F}" type="pres">
      <dgm:prSet presAssocID="{C1100B4C-32B0-419B-9506-0A36229FE5DD}" presName="gear2" presStyleLbl="node1" presStyleIdx="1" presStyleCnt="3" custScaleX="181620" custScaleY="162503" custLinFactNeighborX="-15321" custLinFactNeighborY="5247">
        <dgm:presLayoutVars>
          <dgm:chMax val="1"/>
          <dgm:bulletEnabled val="1"/>
        </dgm:presLayoutVars>
      </dgm:prSet>
      <dgm:spPr/>
      <dgm:t>
        <a:bodyPr/>
        <a:lstStyle/>
        <a:p>
          <a:endParaRPr lang="zh-TW" altLang="en-US"/>
        </a:p>
      </dgm:t>
    </dgm:pt>
    <dgm:pt modelId="{276A0AE7-3441-4F4A-97A3-5FCB056FB749}" type="pres">
      <dgm:prSet presAssocID="{C1100B4C-32B0-419B-9506-0A36229FE5DD}" presName="gear2srcNode" presStyleLbl="node1" presStyleIdx="1" presStyleCnt="3"/>
      <dgm:spPr/>
      <dgm:t>
        <a:bodyPr/>
        <a:lstStyle/>
        <a:p>
          <a:endParaRPr lang="zh-TW" altLang="en-US"/>
        </a:p>
      </dgm:t>
    </dgm:pt>
    <dgm:pt modelId="{040244AE-1E04-4A03-9424-32586904F2FE}" type="pres">
      <dgm:prSet presAssocID="{C1100B4C-32B0-419B-9506-0A36229FE5DD}" presName="gear2dstNode" presStyleLbl="node1" presStyleIdx="1" presStyleCnt="3"/>
      <dgm:spPr/>
      <dgm:t>
        <a:bodyPr/>
        <a:lstStyle/>
        <a:p>
          <a:endParaRPr lang="zh-TW" altLang="en-US"/>
        </a:p>
      </dgm:t>
    </dgm:pt>
    <dgm:pt modelId="{1B383429-1042-4E33-9ED5-00B3D3111418}" type="pres">
      <dgm:prSet presAssocID="{A223CE28-0FC6-4E0B-AAA8-B46EFF7E778C}" presName="gear3" presStyleLbl="node1" presStyleIdx="2" presStyleCnt="3" custScaleX="189967" custScaleY="155873" custLinFactNeighborY="-1937"/>
      <dgm:spPr/>
      <dgm:t>
        <a:bodyPr/>
        <a:lstStyle/>
        <a:p>
          <a:endParaRPr lang="zh-TW" altLang="en-US"/>
        </a:p>
      </dgm:t>
    </dgm:pt>
    <dgm:pt modelId="{566997C0-4C84-4A91-A71F-4BB38448FC31}" type="pres">
      <dgm:prSet presAssocID="{A223CE28-0FC6-4E0B-AAA8-B46EFF7E778C}" presName="gear3tx" presStyleLbl="node1" presStyleIdx="2" presStyleCnt="3">
        <dgm:presLayoutVars>
          <dgm:chMax val="1"/>
          <dgm:bulletEnabled val="1"/>
        </dgm:presLayoutVars>
      </dgm:prSet>
      <dgm:spPr/>
      <dgm:t>
        <a:bodyPr/>
        <a:lstStyle/>
        <a:p>
          <a:endParaRPr lang="zh-TW" altLang="en-US"/>
        </a:p>
      </dgm:t>
    </dgm:pt>
    <dgm:pt modelId="{B94FE88C-9BEC-4796-B752-E53EB8525EED}" type="pres">
      <dgm:prSet presAssocID="{A223CE28-0FC6-4E0B-AAA8-B46EFF7E778C}" presName="gear3srcNode" presStyleLbl="node1" presStyleIdx="2" presStyleCnt="3"/>
      <dgm:spPr/>
      <dgm:t>
        <a:bodyPr/>
        <a:lstStyle/>
        <a:p>
          <a:endParaRPr lang="zh-TW" altLang="en-US"/>
        </a:p>
      </dgm:t>
    </dgm:pt>
    <dgm:pt modelId="{A77B8FA2-78A0-4CFF-8C76-C6A5B710076A}" type="pres">
      <dgm:prSet presAssocID="{A223CE28-0FC6-4E0B-AAA8-B46EFF7E778C}" presName="gear3dstNode" presStyleLbl="node1" presStyleIdx="2" presStyleCnt="3"/>
      <dgm:spPr/>
      <dgm:t>
        <a:bodyPr/>
        <a:lstStyle/>
        <a:p>
          <a:endParaRPr lang="zh-TW" altLang="en-US"/>
        </a:p>
      </dgm:t>
    </dgm:pt>
    <dgm:pt modelId="{46288EB1-1430-4E56-BE79-C1EE0868D375}" type="pres">
      <dgm:prSet presAssocID="{B3B57ED6-63B4-4D03-BBB0-073FBEA00B09}" presName="connector1" presStyleLbl="sibTrans2D1" presStyleIdx="0" presStyleCnt="3" custLinFactNeighborX="11488" custLinFactNeighborY="-10275"/>
      <dgm:spPr/>
      <dgm:t>
        <a:bodyPr/>
        <a:lstStyle/>
        <a:p>
          <a:endParaRPr lang="zh-TW" altLang="en-US"/>
        </a:p>
      </dgm:t>
    </dgm:pt>
    <dgm:pt modelId="{A0CBF93F-41A9-442A-A430-5A34C9F67EA4}" type="pres">
      <dgm:prSet presAssocID="{38DF0E2E-1E2E-4A4A-AE7E-AD85A1972B84}" presName="connector2" presStyleLbl="sibTrans2D1" presStyleIdx="1" presStyleCnt="3" custLinFactNeighborX="-39830" custLinFactNeighborY="5444"/>
      <dgm:spPr/>
      <dgm:t>
        <a:bodyPr/>
        <a:lstStyle/>
        <a:p>
          <a:endParaRPr lang="zh-TW" altLang="en-US"/>
        </a:p>
      </dgm:t>
    </dgm:pt>
    <dgm:pt modelId="{DC7049AC-B9B7-44FF-8023-83B7B21099E8}" type="pres">
      <dgm:prSet presAssocID="{FBE03AF7-A719-4AF9-9AD5-D6136E394088}" presName="connector3" presStyleLbl="sibTrans2D1" presStyleIdx="2" presStyleCnt="3"/>
      <dgm:spPr/>
      <dgm:t>
        <a:bodyPr/>
        <a:lstStyle/>
        <a:p>
          <a:endParaRPr lang="zh-TW" altLang="en-US"/>
        </a:p>
      </dgm:t>
    </dgm:pt>
  </dgm:ptLst>
  <dgm:cxnLst>
    <dgm:cxn modelId="{535DB992-65B2-4B27-B9C0-2385D0499C88}" type="presOf" srcId="{B3B57ED6-63B4-4D03-BBB0-073FBEA00B09}" destId="{46288EB1-1430-4E56-BE79-C1EE0868D375}" srcOrd="0" destOrd="0" presId="urn:microsoft.com/office/officeart/2005/8/layout/gear1"/>
    <dgm:cxn modelId="{5BDFB51A-813A-4C6B-B67B-F7A37D19E118}" type="presOf" srcId="{A223CE28-0FC6-4E0B-AAA8-B46EFF7E778C}" destId="{566997C0-4C84-4A91-A71F-4BB38448FC31}" srcOrd="1" destOrd="0" presId="urn:microsoft.com/office/officeart/2005/8/layout/gear1"/>
    <dgm:cxn modelId="{8C50429F-952E-4C89-B1F3-C7D341530A3E}" type="presOf" srcId="{C1100B4C-32B0-419B-9506-0A36229FE5DD}" destId="{040244AE-1E04-4A03-9424-32586904F2FE}" srcOrd="2" destOrd="0" presId="urn:microsoft.com/office/officeart/2005/8/layout/gear1"/>
    <dgm:cxn modelId="{9663ADFA-F731-4A97-93C0-9BEA0957872D}" type="presOf" srcId="{38DF0E2E-1E2E-4A4A-AE7E-AD85A1972B84}" destId="{A0CBF93F-41A9-442A-A430-5A34C9F67EA4}" srcOrd="0" destOrd="0" presId="urn:microsoft.com/office/officeart/2005/8/layout/gear1"/>
    <dgm:cxn modelId="{2E901636-273E-4B86-8FE9-952EEA27B49E}" type="presOf" srcId="{43EF485D-004F-48CF-9E75-8EEAA2684249}" destId="{2ADD6B13-AA30-430D-81B3-C8796D050B06}" srcOrd="0" destOrd="0" presId="urn:microsoft.com/office/officeart/2005/8/layout/gear1"/>
    <dgm:cxn modelId="{72DAA21C-2713-4647-B852-9BAD58273A0A}" type="presOf" srcId="{C1100B4C-32B0-419B-9506-0A36229FE5DD}" destId="{276A0AE7-3441-4F4A-97A3-5FCB056FB749}" srcOrd="1" destOrd="0" presId="urn:microsoft.com/office/officeart/2005/8/layout/gear1"/>
    <dgm:cxn modelId="{82864B67-BF51-4E1E-9A95-96B0AEC7770C}" srcId="{B64D2568-5B9B-4F8E-B2AB-B9F3019FB442}" destId="{A223CE28-0FC6-4E0B-AAA8-B46EFF7E778C}" srcOrd="2" destOrd="0" parTransId="{93D5EEE0-8E51-40C6-8412-DD108C6D0427}" sibTransId="{FBE03AF7-A719-4AF9-9AD5-D6136E394088}"/>
    <dgm:cxn modelId="{CB47BCB4-82A8-48EE-8FB3-66901BB449FB}" type="presOf" srcId="{FBE03AF7-A719-4AF9-9AD5-D6136E394088}" destId="{DC7049AC-B9B7-44FF-8023-83B7B21099E8}" srcOrd="0" destOrd="0" presId="urn:microsoft.com/office/officeart/2005/8/layout/gear1"/>
    <dgm:cxn modelId="{1E4BE5F1-2448-4E19-9C00-FFED9AECD946}" srcId="{B64D2568-5B9B-4F8E-B2AB-B9F3019FB442}" destId="{43EF485D-004F-48CF-9E75-8EEAA2684249}" srcOrd="0" destOrd="0" parTransId="{A1DBDCFE-33E0-44A2-9A2D-3D7FA9A21FE9}" sibTransId="{B3B57ED6-63B4-4D03-BBB0-073FBEA00B09}"/>
    <dgm:cxn modelId="{75B20856-D14B-4992-B4DB-B8F490D623C1}" type="presOf" srcId="{A223CE28-0FC6-4E0B-AAA8-B46EFF7E778C}" destId="{A77B8FA2-78A0-4CFF-8C76-C6A5B710076A}" srcOrd="3" destOrd="0" presId="urn:microsoft.com/office/officeart/2005/8/layout/gear1"/>
    <dgm:cxn modelId="{4B348D86-0A4E-4F4A-9C8C-8A07889408A9}" type="presOf" srcId="{B64D2568-5B9B-4F8E-B2AB-B9F3019FB442}" destId="{0263D25D-4CFC-4D6B-A017-89E827A3856E}" srcOrd="0" destOrd="0" presId="urn:microsoft.com/office/officeart/2005/8/layout/gear1"/>
    <dgm:cxn modelId="{70713E9F-7A6E-4339-823A-7A6A02F296C3}" srcId="{B64D2568-5B9B-4F8E-B2AB-B9F3019FB442}" destId="{C1100B4C-32B0-419B-9506-0A36229FE5DD}" srcOrd="1" destOrd="0" parTransId="{35CCF9E0-8759-47E3-BA89-567AE0C275EA}" sibTransId="{38DF0E2E-1E2E-4A4A-AE7E-AD85A1972B84}"/>
    <dgm:cxn modelId="{31F23CA8-E11A-4430-B8FD-3DB173F7415E}" type="presOf" srcId="{43EF485D-004F-48CF-9E75-8EEAA2684249}" destId="{FA7810B2-3FB4-45F5-AC8C-ABD117BFDAEB}" srcOrd="2" destOrd="0" presId="urn:microsoft.com/office/officeart/2005/8/layout/gear1"/>
    <dgm:cxn modelId="{33B5CE51-F9C6-4BF0-86CE-97A1ABC69CF3}" type="presOf" srcId="{43EF485D-004F-48CF-9E75-8EEAA2684249}" destId="{59E9CCFF-F6C0-4AD2-B507-29825AE36CD2}" srcOrd="1" destOrd="0" presId="urn:microsoft.com/office/officeart/2005/8/layout/gear1"/>
    <dgm:cxn modelId="{A455F0ED-70F7-4897-AE4E-1DCA56C853C2}" type="presOf" srcId="{A223CE28-0FC6-4E0B-AAA8-B46EFF7E778C}" destId="{1B383429-1042-4E33-9ED5-00B3D3111418}" srcOrd="0" destOrd="0" presId="urn:microsoft.com/office/officeart/2005/8/layout/gear1"/>
    <dgm:cxn modelId="{2A16E532-8D86-4932-9F8F-C2F3E1E5B1CD}" type="presOf" srcId="{A223CE28-0FC6-4E0B-AAA8-B46EFF7E778C}" destId="{B94FE88C-9BEC-4796-B752-E53EB8525EED}" srcOrd="2" destOrd="0" presId="urn:microsoft.com/office/officeart/2005/8/layout/gear1"/>
    <dgm:cxn modelId="{FD62C72B-EB14-4A3F-8E50-112054C137CD}" type="presOf" srcId="{C1100B4C-32B0-419B-9506-0A36229FE5DD}" destId="{A5F1264E-7804-42CC-B718-3285BB562D3F}" srcOrd="0" destOrd="0" presId="urn:microsoft.com/office/officeart/2005/8/layout/gear1"/>
    <dgm:cxn modelId="{8A72BE61-93FA-462C-9BB3-4591D4AE6278}" type="presParOf" srcId="{0263D25D-4CFC-4D6B-A017-89E827A3856E}" destId="{2ADD6B13-AA30-430D-81B3-C8796D050B06}" srcOrd="0" destOrd="0" presId="urn:microsoft.com/office/officeart/2005/8/layout/gear1"/>
    <dgm:cxn modelId="{F478928F-EDE1-4254-9847-519F9E63CDC4}" type="presParOf" srcId="{0263D25D-4CFC-4D6B-A017-89E827A3856E}" destId="{59E9CCFF-F6C0-4AD2-B507-29825AE36CD2}" srcOrd="1" destOrd="0" presId="urn:microsoft.com/office/officeart/2005/8/layout/gear1"/>
    <dgm:cxn modelId="{C67398A1-E88D-4D28-919B-9E3850D126C4}" type="presParOf" srcId="{0263D25D-4CFC-4D6B-A017-89E827A3856E}" destId="{FA7810B2-3FB4-45F5-AC8C-ABD117BFDAEB}" srcOrd="2" destOrd="0" presId="urn:microsoft.com/office/officeart/2005/8/layout/gear1"/>
    <dgm:cxn modelId="{8EAC146C-7CC0-43FD-AB54-179EA30C34DC}" type="presParOf" srcId="{0263D25D-4CFC-4D6B-A017-89E827A3856E}" destId="{A5F1264E-7804-42CC-B718-3285BB562D3F}" srcOrd="3" destOrd="0" presId="urn:microsoft.com/office/officeart/2005/8/layout/gear1"/>
    <dgm:cxn modelId="{EE79E75E-D39A-48BD-A72C-736EBE9AB385}" type="presParOf" srcId="{0263D25D-4CFC-4D6B-A017-89E827A3856E}" destId="{276A0AE7-3441-4F4A-97A3-5FCB056FB749}" srcOrd="4" destOrd="0" presId="urn:microsoft.com/office/officeart/2005/8/layout/gear1"/>
    <dgm:cxn modelId="{BBF72671-EEAE-46F8-BAE6-2FC4EC350039}" type="presParOf" srcId="{0263D25D-4CFC-4D6B-A017-89E827A3856E}" destId="{040244AE-1E04-4A03-9424-32586904F2FE}" srcOrd="5" destOrd="0" presId="urn:microsoft.com/office/officeart/2005/8/layout/gear1"/>
    <dgm:cxn modelId="{742B83DF-811B-4CB4-A7DC-6FE9AE134822}" type="presParOf" srcId="{0263D25D-4CFC-4D6B-A017-89E827A3856E}" destId="{1B383429-1042-4E33-9ED5-00B3D3111418}" srcOrd="6" destOrd="0" presId="urn:microsoft.com/office/officeart/2005/8/layout/gear1"/>
    <dgm:cxn modelId="{A042292C-3D5C-4570-A54A-D003026B69C8}" type="presParOf" srcId="{0263D25D-4CFC-4D6B-A017-89E827A3856E}" destId="{566997C0-4C84-4A91-A71F-4BB38448FC31}" srcOrd="7" destOrd="0" presId="urn:microsoft.com/office/officeart/2005/8/layout/gear1"/>
    <dgm:cxn modelId="{A4A83347-474A-4C6D-9462-3A30B3EDBE44}" type="presParOf" srcId="{0263D25D-4CFC-4D6B-A017-89E827A3856E}" destId="{B94FE88C-9BEC-4796-B752-E53EB8525EED}" srcOrd="8" destOrd="0" presId="urn:microsoft.com/office/officeart/2005/8/layout/gear1"/>
    <dgm:cxn modelId="{547E32BD-0797-4C7F-B681-17D732B3590E}" type="presParOf" srcId="{0263D25D-4CFC-4D6B-A017-89E827A3856E}" destId="{A77B8FA2-78A0-4CFF-8C76-C6A5B710076A}" srcOrd="9" destOrd="0" presId="urn:microsoft.com/office/officeart/2005/8/layout/gear1"/>
    <dgm:cxn modelId="{3E7E0039-19EC-4DD4-88FA-4B494FBFC2D7}" type="presParOf" srcId="{0263D25D-4CFC-4D6B-A017-89E827A3856E}" destId="{46288EB1-1430-4E56-BE79-C1EE0868D375}" srcOrd="10" destOrd="0" presId="urn:microsoft.com/office/officeart/2005/8/layout/gear1"/>
    <dgm:cxn modelId="{6C489D44-913E-459E-8856-D19A7202BCCF}" type="presParOf" srcId="{0263D25D-4CFC-4D6B-A017-89E827A3856E}" destId="{A0CBF93F-41A9-442A-A430-5A34C9F67EA4}" srcOrd="11" destOrd="0" presId="urn:microsoft.com/office/officeart/2005/8/layout/gear1"/>
    <dgm:cxn modelId="{6786126F-CB7D-46C8-B4B9-6594D36EF0BE}" type="presParOf" srcId="{0263D25D-4CFC-4D6B-A017-89E827A3856E}" destId="{DC7049AC-B9B7-44FF-8023-83B7B21099E8}"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511093-E267-4F44-A38B-CB30C060B51E}">
      <dsp:nvSpPr>
        <dsp:cNvPr id="0" name=""/>
        <dsp:cNvSpPr/>
      </dsp:nvSpPr>
      <dsp:spPr>
        <a:xfrm>
          <a:off x="0" y="391742"/>
          <a:ext cx="8239858" cy="1063125"/>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9505" tIns="312420" rIns="639505" bIns="106680" numCol="1" spcCol="1270" anchor="t" anchorCtr="0">
          <a:noAutofit/>
        </a:bodyPr>
        <a:lstStyle/>
        <a:p>
          <a:pPr marL="114300" lvl="1" indent="-114300" algn="l" defTabSz="666750" rtl="0">
            <a:lnSpc>
              <a:spcPct val="90000"/>
            </a:lnSpc>
            <a:spcBef>
              <a:spcPct val="0"/>
            </a:spcBef>
            <a:spcAft>
              <a:spcPct val="15000"/>
            </a:spcAft>
            <a:buChar char="••"/>
          </a:pPr>
          <a:r>
            <a:rPr lang="zh-TW" altLang="en-US" sz="1500" kern="1200" dirty="0" smtClean="0">
              <a:solidFill>
                <a:schemeClr val="bg1">
                  <a:lumMod val="75000"/>
                </a:schemeClr>
              </a:solidFill>
              <a:latin typeface="微軟正黑體" panose="020B0604030504040204" pitchFamily="34" charset="-120"/>
              <a:ea typeface="微軟正黑體" panose="020B0604030504040204" pitchFamily="34" charset="-120"/>
            </a:rPr>
            <a:t>訂定政府資料開放諮詢小組設置要點</a:t>
          </a:r>
          <a:endParaRPr lang="zh-TW" sz="1500" kern="1200" dirty="0">
            <a:solidFill>
              <a:schemeClr val="bg1">
                <a:lumMod val="75000"/>
              </a:schemeClr>
            </a:solidFill>
            <a:latin typeface="微軟正黑體" panose="020B0604030504040204" pitchFamily="34" charset="-120"/>
            <a:ea typeface="微軟正黑體" panose="020B0604030504040204" pitchFamily="34" charset="-120"/>
          </a:endParaRPr>
        </a:p>
        <a:p>
          <a:pPr marL="114300" lvl="1" indent="-114300" algn="l" defTabSz="666750" rtl="0">
            <a:lnSpc>
              <a:spcPct val="90000"/>
            </a:lnSpc>
            <a:spcBef>
              <a:spcPct val="0"/>
            </a:spcBef>
            <a:spcAft>
              <a:spcPct val="15000"/>
            </a:spcAft>
            <a:buChar char="••"/>
          </a:pPr>
          <a:r>
            <a:rPr kumimoji="1" lang="zh-TW" sz="1500" kern="1200" dirty="0" smtClean="0">
              <a:latin typeface="微軟正黑體" panose="020B0604030504040204" pitchFamily="34" charset="-120"/>
              <a:ea typeface="微軟正黑體" panose="020B0604030504040204" pitchFamily="34" charset="-120"/>
            </a:rPr>
            <a:t>研擬中央二級資料開放諮詢小組運作指引</a:t>
          </a:r>
          <a:endParaRPr lang="zh-TW" sz="1500" kern="1200" dirty="0">
            <a:latin typeface="微軟正黑體" panose="020B0604030504040204" pitchFamily="34" charset="-120"/>
            <a:ea typeface="微軟正黑體" panose="020B0604030504040204" pitchFamily="34" charset="-120"/>
          </a:endParaRPr>
        </a:p>
      </dsp:txBody>
      <dsp:txXfrm>
        <a:off x="0" y="391742"/>
        <a:ext cx="8239858" cy="1063125"/>
      </dsp:txXfrm>
    </dsp:sp>
    <dsp:sp modelId="{1590526F-3D3F-42E2-9C46-BF9F47C43208}">
      <dsp:nvSpPr>
        <dsp:cNvPr id="0" name=""/>
        <dsp:cNvSpPr/>
      </dsp:nvSpPr>
      <dsp:spPr>
        <a:xfrm>
          <a:off x="411992" y="170342"/>
          <a:ext cx="5767900" cy="4428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013" tIns="0" rIns="218013" bIns="0" numCol="1" spcCol="1270" anchor="ctr" anchorCtr="0">
          <a:noAutofit/>
        </a:bodyPr>
        <a:lstStyle/>
        <a:p>
          <a:pPr lvl="0" algn="l" defTabSz="1244600" rtl="0">
            <a:lnSpc>
              <a:spcPct val="90000"/>
            </a:lnSpc>
            <a:spcBef>
              <a:spcPct val="0"/>
            </a:spcBef>
            <a:spcAft>
              <a:spcPct val="35000"/>
            </a:spcAft>
          </a:pPr>
          <a:r>
            <a:rPr kumimoji="1" lang="zh-TW" altLang="en-US" sz="2800" kern="1200" dirty="0" smtClean="0">
              <a:latin typeface="微軟正黑體" panose="020B0604030504040204" pitchFamily="34" charset="-120"/>
              <a:ea typeface="微軟正黑體" panose="020B0604030504040204" pitchFamily="34" charset="-120"/>
            </a:rPr>
            <a:t>建立政府資料開放諮詢機制</a:t>
          </a:r>
          <a:endParaRPr lang="zh-TW" altLang="en-US" sz="2800" kern="1200" dirty="0">
            <a:latin typeface="微軟正黑體" panose="020B0604030504040204" pitchFamily="34" charset="-120"/>
            <a:ea typeface="微軟正黑體" panose="020B0604030504040204" pitchFamily="34" charset="-120"/>
          </a:endParaRPr>
        </a:p>
      </dsp:txBody>
      <dsp:txXfrm>
        <a:off x="433608" y="191958"/>
        <a:ext cx="5724668" cy="399568"/>
      </dsp:txXfrm>
    </dsp:sp>
    <dsp:sp modelId="{31A74DB6-1601-42D3-925A-31C6AD7E5C6F}">
      <dsp:nvSpPr>
        <dsp:cNvPr id="0" name=""/>
        <dsp:cNvSpPr/>
      </dsp:nvSpPr>
      <dsp:spPr>
        <a:xfrm>
          <a:off x="0" y="1757267"/>
          <a:ext cx="8239858" cy="212625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9505" tIns="312420" rIns="639505" bIns="106680" numCol="1" spcCol="1270" anchor="t" anchorCtr="0">
          <a:noAutofit/>
        </a:bodyPr>
        <a:lstStyle/>
        <a:p>
          <a:pPr marL="114300" lvl="1" indent="-114300" algn="l" defTabSz="666750" rtl="0">
            <a:lnSpc>
              <a:spcPct val="90000"/>
            </a:lnSpc>
            <a:spcBef>
              <a:spcPct val="0"/>
            </a:spcBef>
            <a:spcAft>
              <a:spcPct val="15000"/>
            </a:spcAft>
            <a:buChar char="••"/>
          </a:pPr>
          <a:r>
            <a:rPr lang="zh-TW" altLang="en-US" sz="1500" kern="1200" dirty="0" smtClean="0">
              <a:solidFill>
                <a:schemeClr val="bg1">
                  <a:lumMod val="75000"/>
                </a:schemeClr>
              </a:solidFill>
              <a:latin typeface="微軟正黑體" panose="020B0604030504040204" pitchFamily="34" charset="-120"/>
              <a:ea typeface="微軟正黑體" panose="020B0604030504040204" pitchFamily="34" charset="-120"/>
            </a:rPr>
            <a:t>訂定政府資料開放相關規範</a:t>
          </a:r>
          <a:endParaRPr lang="zh-TW" sz="1500" kern="1200" dirty="0">
            <a:solidFill>
              <a:schemeClr val="bg1">
                <a:lumMod val="75000"/>
              </a:schemeClr>
            </a:solidFill>
            <a:latin typeface="微軟正黑體" panose="020B0604030504040204" pitchFamily="34" charset="-120"/>
            <a:ea typeface="微軟正黑體" panose="020B0604030504040204" pitchFamily="34" charset="-120"/>
          </a:endParaRPr>
        </a:p>
        <a:p>
          <a:pPr marL="114300" lvl="1" indent="-114300" algn="l" defTabSz="666750" rtl="0">
            <a:lnSpc>
              <a:spcPct val="90000"/>
            </a:lnSpc>
            <a:spcBef>
              <a:spcPct val="0"/>
            </a:spcBef>
            <a:spcAft>
              <a:spcPct val="15000"/>
            </a:spcAft>
            <a:buChar char="••"/>
          </a:pPr>
          <a:r>
            <a:rPr lang="zh-TW" altLang="en-US" sz="1500" kern="1200" dirty="0" smtClean="0">
              <a:solidFill>
                <a:schemeClr val="bg1">
                  <a:lumMod val="75000"/>
                </a:schemeClr>
              </a:solidFill>
              <a:latin typeface="微軟正黑體" panose="020B0604030504040204" pitchFamily="34" charset="-120"/>
              <a:ea typeface="微軟正黑體" panose="020B0604030504040204" pitchFamily="34" charset="-120"/>
            </a:rPr>
            <a:t>訂定個人資料去識別化國家標準</a:t>
          </a:r>
          <a:endParaRPr lang="zh-TW" sz="1500" kern="1200" dirty="0">
            <a:solidFill>
              <a:schemeClr val="bg1">
                <a:lumMod val="75000"/>
              </a:schemeClr>
            </a:solidFill>
            <a:latin typeface="微軟正黑體" panose="020B0604030504040204" pitchFamily="34" charset="-120"/>
            <a:ea typeface="微軟正黑體" panose="020B0604030504040204" pitchFamily="34" charset="-120"/>
          </a:endParaRPr>
        </a:p>
        <a:p>
          <a:pPr marL="114300" lvl="1" indent="-114300" algn="l" defTabSz="666750" rtl="0">
            <a:lnSpc>
              <a:spcPct val="90000"/>
            </a:lnSpc>
            <a:spcBef>
              <a:spcPct val="0"/>
            </a:spcBef>
            <a:spcAft>
              <a:spcPct val="15000"/>
            </a:spcAft>
            <a:buChar char="••"/>
          </a:pPr>
          <a:r>
            <a:rPr kumimoji="1" lang="zh-TW" sz="1500" kern="1200" dirty="0" smtClean="0">
              <a:latin typeface="微軟正黑體" panose="020B0604030504040204" pitchFamily="34" charset="-120"/>
              <a:ea typeface="微軟正黑體" panose="020B0604030504040204" pitchFamily="34" charset="-120"/>
            </a:rPr>
            <a:t>修正政府資料開放作業原則</a:t>
          </a:r>
          <a:endParaRPr lang="zh-TW" sz="1500" kern="1200" dirty="0">
            <a:latin typeface="微軟正黑體" panose="020B0604030504040204" pitchFamily="34" charset="-120"/>
            <a:ea typeface="微軟正黑體" panose="020B0604030504040204" pitchFamily="34" charset="-120"/>
          </a:endParaRPr>
        </a:p>
        <a:p>
          <a:pPr marL="114300" lvl="1" indent="-114300" algn="l" defTabSz="666750" rtl="0">
            <a:lnSpc>
              <a:spcPct val="90000"/>
            </a:lnSpc>
            <a:spcBef>
              <a:spcPct val="0"/>
            </a:spcBef>
            <a:spcAft>
              <a:spcPct val="15000"/>
            </a:spcAft>
            <a:buChar char="••"/>
          </a:pPr>
          <a:r>
            <a:rPr kumimoji="1" lang="zh-TW" sz="1500" kern="1200" dirty="0" smtClean="0">
              <a:latin typeface="微軟正黑體" panose="020B0604030504040204" pitchFamily="34" charset="-120"/>
              <a:ea typeface="微軟正黑體" panose="020B0604030504040204" pitchFamily="34" charset="-120"/>
            </a:rPr>
            <a:t>研擬資料集品質評鑑機制</a:t>
          </a:r>
          <a:endParaRPr lang="zh-TW" sz="1500" kern="1200" dirty="0">
            <a:latin typeface="微軟正黑體" panose="020B0604030504040204" pitchFamily="34" charset="-120"/>
            <a:ea typeface="微軟正黑體" panose="020B0604030504040204" pitchFamily="34" charset="-120"/>
          </a:endParaRPr>
        </a:p>
        <a:p>
          <a:pPr marL="114300" lvl="1" indent="-114300" algn="l" defTabSz="666750" rtl="0">
            <a:lnSpc>
              <a:spcPct val="90000"/>
            </a:lnSpc>
            <a:spcBef>
              <a:spcPct val="0"/>
            </a:spcBef>
            <a:spcAft>
              <a:spcPct val="15000"/>
            </a:spcAft>
            <a:buChar char="••"/>
          </a:pPr>
          <a:r>
            <a:rPr kumimoji="1" lang="zh-TW" sz="1500" kern="1200" smtClean="0">
              <a:latin typeface="微軟正黑體" panose="020B0604030504040204" pitchFamily="34" charset="-120"/>
              <a:ea typeface="微軟正黑體" panose="020B0604030504040204" pitchFamily="34" charset="-120"/>
            </a:rPr>
            <a:t>訂定領域資料標準及開放流程</a:t>
          </a:r>
          <a:endParaRPr lang="zh-TW" sz="1500" kern="1200">
            <a:latin typeface="微軟正黑體" panose="020B0604030504040204" pitchFamily="34" charset="-120"/>
            <a:ea typeface="微軟正黑體" panose="020B0604030504040204" pitchFamily="34" charset="-120"/>
          </a:endParaRPr>
        </a:p>
      </dsp:txBody>
      <dsp:txXfrm>
        <a:off x="0" y="1757267"/>
        <a:ext cx="8239858" cy="2126250"/>
      </dsp:txXfrm>
    </dsp:sp>
    <dsp:sp modelId="{58213B39-40CF-42A1-AF51-37F377870FEA}">
      <dsp:nvSpPr>
        <dsp:cNvPr id="0" name=""/>
        <dsp:cNvSpPr/>
      </dsp:nvSpPr>
      <dsp:spPr>
        <a:xfrm>
          <a:off x="411992" y="1535867"/>
          <a:ext cx="5767900" cy="4428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013" tIns="0" rIns="218013" bIns="0" numCol="1" spcCol="1270" anchor="ctr" anchorCtr="0">
          <a:noAutofit/>
        </a:bodyPr>
        <a:lstStyle/>
        <a:p>
          <a:pPr lvl="0" algn="l" defTabSz="1244600" rtl="0">
            <a:lnSpc>
              <a:spcPct val="90000"/>
            </a:lnSpc>
            <a:spcBef>
              <a:spcPct val="0"/>
            </a:spcBef>
            <a:spcAft>
              <a:spcPct val="35000"/>
            </a:spcAft>
          </a:pPr>
          <a:r>
            <a:rPr kumimoji="1" lang="zh-TW" altLang="en-US" sz="2800" kern="1200" dirty="0" smtClean="0">
              <a:latin typeface="微軟正黑體" panose="020B0604030504040204" pitchFamily="34" charset="-120"/>
              <a:ea typeface="微軟正黑體" panose="020B0604030504040204" pitchFamily="34" charset="-120"/>
            </a:rPr>
            <a:t>完備信賴之資料開放環境</a:t>
          </a:r>
          <a:endParaRPr lang="zh-TW" altLang="en-US" sz="2800" kern="1200" dirty="0">
            <a:latin typeface="微軟正黑體" panose="020B0604030504040204" pitchFamily="34" charset="-120"/>
            <a:ea typeface="微軟正黑體" panose="020B0604030504040204" pitchFamily="34" charset="-120"/>
          </a:endParaRPr>
        </a:p>
      </dsp:txBody>
      <dsp:txXfrm>
        <a:off x="433608" y="1557483"/>
        <a:ext cx="5724668" cy="399568"/>
      </dsp:txXfrm>
    </dsp:sp>
    <dsp:sp modelId="{AEC08DA5-B11C-408E-A516-6770353D2806}">
      <dsp:nvSpPr>
        <dsp:cNvPr id="0" name=""/>
        <dsp:cNvSpPr/>
      </dsp:nvSpPr>
      <dsp:spPr>
        <a:xfrm>
          <a:off x="0" y="4185917"/>
          <a:ext cx="8239858" cy="17955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9505" tIns="312420" rIns="639505" bIns="106680" numCol="1" spcCol="1270" anchor="t" anchorCtr="0">
          <a:noAutofit/>
        </a:bodyPr>
        <a:lstStyle/>
        <a:p>
          <a:pPr marL="114300" lvl="1" indent="-114300" algn="l" defTabSz="666750" rtl="0">
            <a:lnSpc>
              <a:spcPct val="90000"/>
            </a:lnSpc>
            <a:spcBef>
              <a:spcPct val="0"/>
            </a:spcBef>
            <a:spcAft>
              <a:spcPct val="15000"/>
            </a:spcAft>
            <a:buChar char="••"/>
          </a:pPr>
          <a:r>
            <a:rPr lang="zh-TW" altLang="en-US" sz="1500" kern="1200" dirty="0" smtClean="0">
              <a:solidFill>
                <a:schemeClr val="bg1">
                  <a:lumMod val="75000"/>
                </a:schemeClr>
              </a:solidFill>
              <a:latin typeface="微軟正黑體" panose="020B0604030504040204" pitchFamily="34" charset="-120"/>
              <a:ea typeface="微軟正黑體" panose="020B0604030504040204" pitchFamily="34" charset="-120"/>
            </a:rPr>
            <a:t>辦理民間資料應用競賽及新創公司輔導</a:t>
          </a:r>
          <a:endParaRPr lang="zh-TW" sz="1500" kern="1200" dirty="0">
            <a:solidFill>
              <a:schemeClr val="bg1">
                <a:lumMod val="75000"/>
              </a:schemeClr>
            </a:solidFill>
            <a:latin typeface="微軟正黑體" panose="020B0604030504040204" pitchFamily="34" charset="-120"/>
            <a:ea typeface="微軟正黑體" panose="020B0604030504040204" pitchFamily="34" charset="-120"/>
          </a:endParaRPr>
        </a:p>
        <a:p>
          <a:pPr marL="114300" lvl="1" indent="-114300" algn="l" defTabSz="666750">
            <a:lnSpc>
              <a:spcPct val="90000"/>
            </a:lnSpc>
            <a:spcBef>
              <a:spcPct val="0"/>
            </a:spcBef>
            <a:spcAft>
              <a:spcPct val="15000"/>
            </a:spcAft>
            <a:buChar char="••"/>
          </a:pPr>
          <a:r>
            <a:rPr lang="zh-TW" altLang="en-US" sz="1500" kern="1200" dirty="0">
              <a:solidFill>
                <a:schemeClr val="bg1">
                  <a:lumMod val="75000"/>
                </a:schemeClr>
              </a:solidFill>
              <a:latin typeface="微軟正黑體" panose="020B0604030504040204" pitchFamily="34" charset="-120"/>
              <a:ea typeface="微軟正黑體" panose="020B0604030504040204" pitchFamily="34" charset="-120"/>
            </a:rPr>
            <a:t>擴增政府資料開放國際合作範圍</a:t>
          </a:r>
        </a:p>
        <a:p>
          <a:pPr marL="114300" lvl="1" indent="-114300" algn="l" defTabSz="666750" rtl="0">
            <a:lnSpc>
              <a:spcPct val="90000"/>
            </a:lnSpc>
            <a:spcBef>
              <a:spcPct val="0"/>
            </a:spcBef>
            <a:spcAft>
              <a:spcPct val="15000"/>
            </a:spcAft>
            <a:buChar char="••"/>
          </a:pPr>
          <a:r>
            <a:rPr kumimoji="1" lang="zh-TW" sz="1500" kern="1200" dirty="0" smtClean="0">
              <a:latin typeface="微軟正黑體" panose="020B0604030504040204" pitchFamily="34" charset="-120"/>
              <a:ea typeface="微軟正黑體" panose="020B0604030504040204" pitchFamily="34" charset="-120"/>
            </a:rPr>
            <a:t>中央、地方政府及民間協作推動策略</a:t>
          </a:r>
          <a:endParaRPr lang="zh-TW" sz="1500" kern="1200" dirty="0">
            <a:latin typeface="微軟正黑體" panose="020B0604030504040204" pitchFamily="34" charset="-120"/>
            <a:ea typeface="微軟正黑體" panose="020B0604030504040204" pitchFamily="34" charset="-120"/>
          </a:endParaRPr>
        </a:p>
        <a:p>
          <a:pPr marL="114300" lvl="1" indent="-114300" algn="l" defTabSz="666750" rtl="0">
            <a:lnSpc>
              <a:spcPct val="90000"/>
            </a:lnSpc>
            <a:spcBef>
              <a:spcPct val="0"/>
            </a:spcBef>
            <a:spcAft>
              <a:spcPct val="15000"/>
            </a:spcAft>
            <a:buChar char="••"/>
          </a:pPr>
          <a:r>
            <a:rPr lang="zh-TW" altLang="en-US" sz="1500" kern="1200" dirty="0" smtClean="0">
              <a:latin typeface="微軟正黑體" panose="020B0604030504040204" pitchFamily="34" charset="-120"/>
              <a:ea typeface="微軟正黑體" panose="020B0604030504040204" pitchFamily="34" charset="-120"/>
            </a:rPr>
            <a:t>強化資料開放國際評比項目</a:t>
          </a:r>
          <a:endParaRPr lang="zh-TW" sz="1500" kern="1200" dirty="0">
            <a:latin typeface="微軟正黑體" panose="020B0604030504040204" pitchFamily="34" charset="-120"/>
            <a:ea typeface="微軟正黑體" panose="020B0604030504040204" pitchFamily="34" charset="-120"/>
          </a:endParaRPr>
        </a:p>
      </dsp:txBody>
      <dsp:txXfrm>
        <a:off x="0" y="4185917"/>
        <a:ext cx="8239858" cy="1795500"/>
      </dsp:txXfrm>
    </dsp:sp>
    <dsp:sp modelId="{825791F4-C8BE-4ED0-800C-A6337DA2FE7F}">
      <dsp:nvSpPr>
        <dsp:cNvPr id="0" name=""/>
        <dsp:cNvSpPr/>
      </dsp:nvSpPr>
      <dsp:spPr>
        <a:xfrm>
          <a:off x="411992" y="3964517"/>
          <a:ext cx="5767900" cy="4428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8013" tIns="0" rIns="218013" bIns="0" numCol="1" spcCol="1270" anchor="ctr" anchorCtr="0">
          <a:noAutofit/>
        </a:bodyPr>
        <a:lstStyle/>
        <a:p>
          <a:pPr lvl="0" algn="l" defTabSz="1244600" rtl="0">
            <a:lnSpc>
              <a:spcPct val="90000"/>
            </a:lnSpc>
            <a:spcBef>
              <a:spcPct val="0"/>
            </a:spcBef>
            <a:spcAft>
              <a:spcPct val="35000"/>
            </a:spcAft>
          </a:pPr>
          <a:r>
            <a:rPr kumimoji="1" lang="zh-TW" altLang="en-US" sz="2800" kern="1200" dirty="0" smtClean="0">
              <a:latin typeface="微軟正黑體" panose="020B0604030504040204" pitchFamily="34" charset="-120"/>
              <a:ea typeface="微軟正黑體" panose="020B0604030504040204" pitchFamily="34" charset="-120"/>
            </a:rPr>
            <a:t>公私跨域合作應用推廣</a:t>
          </a:r>
          <a:endParaRPr lang="zh-TW" altLang="en-US" sz="2800" kern="1200" dirty="0">
            <a:latin typeface="微軟正黑體" panose="020B0604030504040204" pitchFamily="34" charset="-120"/>
            <a:ea typeface="微軟正黑體" panose="020B0604030504040204" pitchFamily="34" charset="-120"/>
          </a:endParaRPr>
        </a:p>
      </dsp:txBody>
      <dsp:txXfrm>
        <a:off x="433608" y="3986133"/>
        <a:ext cx="5724668"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BF2B89-E9E1-4E9D-8842-6C04F52E4B09}">
      <dsp:nvSpPr>
        <dsp:cNvPr id="0" name=""/>
        <dsp:cNvSpPr/>
      </dsp:nvSpPr>
      <dsp:spPr>
        <a:xfrm rot="5400000">
          <a:off x="-236014" y="751186"/>
          <a:ext cx="1573430" cy="110140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a:latin typeface="微軟正黑體" panose="020B0604030504040204" pitchFamily="34" charset="-120"/>
              <a:ea typeface="微軟正黑體" panose="020B0604030504040204" pitchFamily="34" charset="-120"/>
            </a:rPr>
            <a:t>召開會議</a:t>
          </a:r>
        </a:p>
      </dsp:txBody>
      <dsp:txXfrm rot="-5400000">
        <a:off x="1" y="1065873"/>
        <a:ext cx="1101401" cy="472029"/>
      </dsp:txXfrm>
    </dsp:sp>
    <dsp:sp modelId="{4AAC171F-668F-4468-8ED9-796B7A1521C3}">
      <dsp:nvSpPr>
        <dsp:cNvPr id="0" name=""/>
        <dsp:cNvSpPr/>
      </dsp:nvSpPr>
      <dsp:spPr>
        <a:xfrm rot="5400000">
          <a:off x="3873594" y="-2755612"/>
          <a:ext cx="2019911" cy="756429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a:latin typeface="微軟正黑體" panose="020B0604030504040204" pitchFamily="34" charset="-120"/>
              <a:ea typeface="微軟正黑體" panose="020B0604030504040204" pitchFamily="34" charset="-120"/>
            </a:rPr>
            <a:t>開會：每季</a:t>
          </a:r>
          <a:r>
            <a:rPr lang="zh-TW" sz="2000" b="0" kern="1200" dirty="0">
              <a:latin typeface="微軟正黑體" panose="020B0604030504040204" pitchFamily="34" charset="-120"/>
              <a:ea typeface="微軟正黑體" panose="020B0604030504040204" pitchFamily="34" charset="-120"/>
            </a:rPr>
            <a:t>召開</a:t>
          </a:r>
          <a:r>
            <a:rPr lang="en-US" sz="2000" b="0" kern="1200" dirty="0">
              <a:solidFill>
                <a:srgbClr val="FF0000"/>
              </a:solidFill>
              <a:latin typeface="微軟正黑體" panose="020B0604030504040204" pitchFamily="34" charset="-120"/>
              <a:ea typeface="微軟正黑體" panose="020B0604030504040204" pitchFamily="34" charset="-120"/>
            </a:rPr>
            <a:t>1</a:t>
          </a:r>
          <a:r>
            <a:rPr lang="zh-TW" sz="2000" b="0" kern="1200" dirty="0">
              <a:solidFill>
                <a:srgbClr val="FF0000"/>
              </a:solidFill>
              <a:latin typeface="微軟正黑體" panose="020B0604030504040204" pitchFamily="34" charset="-120"/>
              <a:ea typeface="微軟正黑體" panose="020B0604030504040204" pitchFamily="34" charset="-120"/>
            </a:rPr>
            <a:t>次</a:t>
          </a:r>
          <a:r>
            <a:rPr lang="zh-TW" sz="2000" b="0" kern="1200" dirty="0">
              <a:latin typeface="微軟正黑體" panose="020B0604030504040204" pitchFamily="34" charset="-120"/>
              <a:ea typeface="微軟正黑體" panose="020B0604030504040204" pitchFamily="34" charset="-120"/>
            </a:rPr>
            <a:t>為原則，並得視</a:t>
          </a:r>
          <a:r>
            <a:rPr lang="zh-TW" sz="2000" b="0" kern="1200" dirty="0" smtClean="0">
              <a:latin typeface="微軟正黑體" panose="020B0604030504040204" pitchFamily="34" charset="-120"/>
              <a:ea typeface="微軟正黑體" panose="020B0604030504040204" pitchFamily="34" charset="-120"/>
            </a:rPr>
            <a:t>需要</a:t>
          </a:r>
          <a:r>
            <a:rPr lang="zh-TW" altLang="en-US" sz="2000" b="0" kern="1200" dirty="0" smtClean="0">
              <a:latin typeface="微軟正黑體" panose="020B0604030504040204" pitchFamily="34" charset="-120"/>
              <a:ea typeface="微軟正黑體" panose="020B0604030504040204" pitchFamily="34" charset="-120"/>
            </a:rPr>
            <a:t>召開臨時會議</a:t>
          </a:r>
          <a:r>
            <a:rPr lang="zh-TW" sz="2000" b="0" kern="1200" dirty="0" smtClean="0">
              <a:latin typeface="微軟正黑體" panose="020B0604030504040204" pitchFamily="34" charset="-120"/>
              <a:ea typeface="微軟正黑體" panose="020B0604030504040204" pitchFamily="34" charset="-120"/>
            </a:rPr>
            <a:t>。</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rtl="0">
            <a:lnSpc>
              <a:spcPct val="90000"/>
            </a:lnSpc>
            <a:spcBef>
              <a:spcPct val="0"/>
            </a:spcBef>
            <a:spcAft>
              <a:spcPct val="15000"/>
            </a:spcAft>
            <a:buChar char="••"/>
          </a:pPr>
          <a:r>
            <a:rPr lang="zh-TW" altLang="en-US" sz="2000" b="0" kern="1200" dirty="0" smtClean="0">
              <a:latin typeface="微軟正黑體" panose="020B0604030504040204" pitchFamily="34" charset="-120"/>
              <a:ea typeface="微軟正黑體" panose="020B0604030504040204" pitchFamily="34" charset="-120"/>
            </a:rPr>
            <a:t>機關至少於會議召開前</a:t>
          </a:r>
          <a:r>
            <a:rPr lang="en-US" altLang="zh-TW" sz="2000" b="0" kern="1200" dirty="0" smtClean="0">
              <a:latin typeface="微軟正黑體" panose="020B0604030504040204" pitchFamily="34" charset="-120"/>
              <a:ea typeface="微軟正黑體" panose="020B0604030504040204" pitchFamily="34" charset="-120"/>
            </a:rPr>
            <a:t>1</a:t>
          </a:r>
          <a:r>
            <a:rPr lang="zh-TW" altLang="en-US" sz="2000" b="0" kern="1200" dirty="0" smtClean="0">
              <a:latin typeface="微軟正黑體" panose="020B0604030504040204" pitchFamily="34" charset="-120"/>
              <a:ea typeface="微軟正黑體" panose="020B0604030504040204" pitchFamily="34" charset="-120"/>
            </a:rPr>
            <a:t>日，將會議議程、會議資料提供委員及與會相關人員參閱。</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rtl="0">
            <a:lnSpc>
              <a:spcPct val="90000"/>
            </a:lnSpc>
            <a:spcBef>
              <a:spcPct val="0"/>
            </a:spcBef>
            <a:spcAft>
              <a:spcPct val="15000"/>
            </a:spcAft>
            <a:buChar char="••"/>
          </a:pPr>
          <a:r>
            <a:rPr lang="zh-TW" altLang="en-US" sz="2000" b="0" kern="1200" dirty="0">
              <a:latin typeface="微軟正黑體" panose="020B0604030504040204" pitchFamily="34" charset="-120"/>
              <a:ea typeface="微軟正黑體" panose="020B0604030504040204" pitchFamily="34" charset="-120"/>
            </a:rPr>
            <a:t>會議紀錄應載明各方意見，以記名、公開為原則</a:t>
          </a:r>
          <a:endParaRPr lang="zh-TW" altLang="en-US" sz="2000" kern="1200" dirty="0">
            <a:latin typeface="微軟正黑體" panose="020B0604030504040204" pitchFamily="34" charset="-120"/>
            <a:ea typeface="微軟正黑體" panose="020B0604030504040204" pitchFamily="34" charset="-120"/>
          </a:endParaRPr>
        </a:p>
      </dsp:txBody>
      <dsp:txXfrm rot="-5400000">
        <a:off x="1101401" y="115185"/>
        <a:ext cx="7465693" cy="1822703"/>
      </dsp:txXfrm>
    </dsp:sp>
    <dsp:sp modelId="{681428DF-D5DA-473B-B0C2-81345AA0EAC7}">
      <dsp:nvSpPr>
        <dsp:cNvPr id="0" name=""/>
        <dsp:cNvSpPr/>
      </dsp:nvSpPr>
      <dsp:spPr>
        <a:xfrm rot="5400000">
          <a:off x="-236014" y="2369751"/>
          <a:ext cx="1573430" cy="1101401"/>
        </a:xfrm>
        <a:prstGeom prst="chevron">
          <a:avLst/>
        </a:prstGeom>
        <a:solidFill>
          <a:schemeClr val="accent2">
            <a:hueOff val="2340759"/>
            <a:satOff val="-2919"/>
            <a:lumOff val="686"/>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a:latin typeface="微軟正黑體" panose="020B0604030504040204" pitchFamily="34" charset="-120"/>
              <a:ea typeface="微軟正黑體" panose="020B0604030504040204" pitchFamily="34" charset="-120"/>
            </a:rPr>
            <a:t>議事重點</a:t>
          </a:r>
        </a:p>
      </dsp:txBody>
      <dsp:txXfrm rot="-5400000">
        <a:off x="1" y="2684438"/>
        <a:ext cx="1101401" cy="472029"/>
      </dsp:txXfrm>
    </dsp:sp>
    <dsp:sp modelId="{4621DF5F-60A3-4877-959C-2C731DFA3131}">
      <dsp:nvSpPr>
        <dsp:cNvPr id="0" name=""/>
        <dsp:cNvSpPr/>
      </dsp:nvSpPr>
      <dsp:spPr>
        <a:xfrm rot="5400000">
          <a:off x="4515592" y="-1240364"/>
          <a:ext cx="735915" cy="7564297"/>
        </a:xfrm>
        <a:prstGeom prst="round2SameRect">
          <a:avLst/>
        </a:prstGeom>
        <a:solidFill>
          <a:schemeClr val="lt1">
            <a:alpha val="90000"/>
            <a:hueOff val="0"/>
            <a:satOff val="0"/>
            <a:lumOff val="0"/>
            <a:alphaOff val="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en-US" sz="2000" kern="1200" dirty="0">
              <a:latin typeface="微軟正黑體" panose="020B0604030504040204" pitchFamily="34" charset="-120"/>
              <a:ea typeface="微軟正黑體" panose="020B0604030504040204" pitchFamily="34" charset="-120"/>
            </a:rPr>
            <a:t>策略規劃、資料盤點、溝通推廣、資料品質</a:t>
          </a:r>
        </a:p>
      </dsp:txBody>
      <dsp:txXfrm rot="-5400000">
        <a:off x="1101401" y="2209751"/>
        <a:ext cx="7528373" cy="664067"/>
      </dsp:txXfrm>
    </dsp:sp>
    <dsp:sp modelId="{E3575FB6-3E1E-4296-84BF-AE8ACA7AD420}">
      <dsp:nvSpPr>
        <dsp:cNvPr id="0" name=""/>
        <dsp:cNvSpPr/>
      </dsp:nvSpPr>
      <dsp:spPr>
        <a:xfrm rot="5400000">
          <a:off x="-236014" y="3865315"/>
          <a:ext cx="1573430" cy="1101401"/>
        </a:xfrm>
        <a:prstGeom prst="chevron">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TW" altLang="en-US" sz="2000" b="1" kern="1200" dirty="0">
              <a:latin typeface="微軟正黑體" panose="020B0604030504040204" pitchFamily="34" charset="-120"/>
              <a:ea typeface="微軟正黑體" panose="020B0604030504040204" pitchFamily="34" charset="-120"/>
            </a:rPr>
            <a:t>會議資料 開放</a:t>
          </a:r>
        </a:p>
      </dsp:txBody>
      <dsp:txXfrm rot="-5400000">
        <a:off x="1" y="4180002"/>
        <a:ext cx="1101401" cy="472029"/>
      </dsp:txXfrm>
    </dsp:sp>
    <dsp:sp modelId="{65DCEF8C-4CB2-4D85-A01E-257E0E44AED9}">
      <dsp:nvSpPr>
        <dsp:cNvPr id="0" name=""/>
        <dsp:cNvSpPr/>
      </dsp:nvSpPr>
      <dsp:spPr>
        <a:xfrm rot="5400000">
          <a:off x="4081671" y="358785"/>
          <a:ext cx="1603756" cy="7564297"/>
        </a:xfrm>
        <a:prstGeom prst="round2Same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TW" altLang="zh-TW" sz="2000" b="0" kern="1200" dirty="0">
              <a:latin typeface="微軟正黑體" panose="020B0604030504040204" pitchFamily="34" charset="-120"/>
              <a:ea typeface="微軟正黑體" panose="020B0604030504040204" pitchFamily="34" charset="-120"/>
            </a:rPr>
            <a:t>會議召開</a:t>
          </a:r>
          <a:r>
            <a:rPr lang="zh-TW" altLang="zh-TW" sz="2000" b="0" kern="1200" dirty="0" smtClean="0">
              <a:latin typeface="微軟正黑體" panose="020B0604030504040204" pitchFamily="34" charset="-120"/>
              <a:ea typeface="微軟正黑體" panose="020B0604030504040204" pitchFamily="34" charset="-120"/>
            </a:rPr>
            <a:t>後，</a:t>
          </a:r>
          <a:r>
            <a:rPr lang="zh-TW" altLang="zh-TW" sz="2000" b="0" kern="1200" dirty="0">
              <a:latin typeface="微軟正黑體" panose="020B0604030504040204" pitchFamily="34" charset="-120"/>
              <a:ea typeface="微軟正黑體" panose="020B0604030504040204" pitchFamily="34" charset="-120"/>
            </a:rPr>
            <a:t>將</a:t>
          </a:r>
          <a:r>
            <a:rPr lang="zh-TW" altLang="en-US" sz="2000" b="0" kern="1200" dirty="0">
              <a:latin typeface="微軟正黑體" panose="020B0604030504040204" pitchFamily="34" charset="-120"/>
              <a:ea typeface="微軟正黑體" panose="020B0604030504040204" pitchFamily="34" charset="-120"/>
            </a:rPr>
            <a:t>會議議程、會議資料、</a:t>
          </a:r>
          <a:r>
            <a:rPr lang="zh-TW" altLang="zh-TW" sz="2000" b="0" kern="1200" dirty="0">
              <a:latin typeface="微軟正黑體" panose="020B0604030504040204" pitchFamily="34" charset="-120"/>
              <a:ea typeface="微軟正黑體" panose="020B0604030504040204" pitchFamily="34" charset="-120"/>
            </a:rPr>
            <a:t>會議紀錄等資料，</a:t>
          </a:r>
          <a:r>
            <a:rPr lang="zh-TW" altLang="en-US" sz="2000" b="0" kern="1200" dirty="0">
              <a:latin typeface="微軟正黑體" panose="020B0604030504040204" pitchFamily="34" charset="-120"/>
              <a:ea typeface="微軟正黑體" panose="020B0604030504040204" pitchFamily="34" charset="-120"/>
            </a:rPr>
            <a:t>開放</a:t>
          </a:r>
          <a:r>
            <a:rPr lang="zh-TW" altLang="zh-TW" sz="2000" b="0" kern="1200" dirty="0">
              <a:latin typeface="微軟正黑體" panose="020B0604030504040204" pitchFamily="34" charset="-120"/>
              <a:ea typeface="微軟正黑體" panose="020B0604030504040204" pitchFamily="34" charset="-120"/>
            </a:rPr>
            <a:t>於政府資料開放平臺，供外界檢視。</a:t>
          </a:r>
          <a:endParaRPr lang="zh-TW" altLang="en-US" sz="2000" kern="1200" dirty="0">
            <a:latin typeface="微軟正黑體" panose="020B0604030504040204" pitchFamily="34" charset="-120"/>
            <a:ea typeface="微軟正黑體" panose="020B0604030504040204" pitchFamily="34" charset="-120"/>
          </a:endParaRPr>
        </a:p>
        <a:p>
          <a:pPr marL="228600" lvl="1" indent="-228600" algn="l" defTabSz="889000">
            <a:lnSpc>
              <a:spcPct val="90000"/>
            </a:lnSpc>
            <a:spcBef>
              <a:spcPct val="0"/>
            </a:spcBef>
            <a:spcAft>
              <a:spcPct val="15000"/>
            </a:spcAft>
            <a:buChar char="••"/>
          </a:pPr>
          <a:r>
            <a:rPr lang="zh-TW" altLang="en-US" sz="2000" b="0" kern="1200" dirty="0" smtClean="0">
              <a:latin typeface="微軟正黑體" panose="020B0604030504040204" pitchFamily="34" charset="-120"/>
              <a:ea typeface="微軟正黑體" panose="020B0604030504040204" pitchFamily="34" charset="-120"/>
            </a:rPr>
            <a:t>提報</a:t>
          </a:r>
          <a:r>
            <a:rPr lang="zh-TW" altLang="en-US" sz="2000" b="0" kern="1200" dirty="0">
              <a:latin typeface="微軟正黑體" panose="020B0604030504040204" pitchFamily="34" charset="-120"/>
              <a:ea typeface="微軟正黑體" panose="020B0604030504040204" pitchFamily="34" charset="-120"/>
            </a:rPr>
            <a:t>資料開放推動成果至行政院諮詢小組備查。</a:t>
          </a:r>
          <a:endParaRPr lang="zh-TW" altLang="en-US" sz="2000" kern="1200" dirty="0">
            <a:latin typeface="微軟正黑體" panose="020B0604030504040204" pitchFamily="34" charset="-120"/>
            <a:ea typeface="微軟正黑體" panose="020B0604030504040204" pitchFamily="34" charset="-120"/>
          </a:endParaRPr>
        </a:p>
      </dsp:txBody>
      <dsp:txXfrm rot="-5400000">
        <a:off x="1101401" y="3417345"/>
        <a:ext cx="7486008" cy="14471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D28A6-193E-42A6-9A2D-43A8D3A06915}">
      <dsp:nvSpPr>
        <dsp:cNvPr id="0" name=""/>
        <dsp:cNvSpPr/>
      </dsp:nvSpPr>
      <dsp:spPr>
        <a:xfrm>
          <a:off x="1401239" y="324010"/>
          <a:ext cx="4359463" cy="4359463"/>
        </a:xfrm>
        <a:prstGeom prst="pie">
          <a:avLst>
            <a:gd name="adj1" fmla="val 16200000"/>
            <a:gd name="adj2" fmla="val 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TW" altLang="en-US" sz="2800" b="1" kern="1200"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t>資料</a:t>
          </a:r>
          <a:r>
            <a:rPr lang="en-US" altLang="zh-TW" sz="2800" b="1" kern="1200"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t/>
          </a:r>
          <a:br>
            <a:rPr lang="en-US" altLang="zh-TW" sz="2800" b="1" kern="1200"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br>
          <a:r>
            <a:rPr lang="zh-TW" altLang="en-US" sz="2800" b="1" kern="1200" dirty="0" smtClean="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rPr>
            <a:t>可取得</a:t>
          </a:r>
          <a:endParaRPr lang="zh-TW" altLang="en-US" sz="2800" b="1" kern="1200" dirty="0">
            <a:effectLst>
              <a:outerShdw blurRad="50800" dist="38100" dir="8100000" algn="tr" rotWithShape="0">
                <a:prstClr val="black">
                  <a:alpha val="40000"/>
                </a:prstClr>
              </a:outerShdw>
            </a:effectLst>
            <a:latin typeface="微軟正黑體" panose="020B0604030504040204" pitchFamily="34" charset="-120"/>
            <a:ea typeface="微軟正黑體" panose="020B0604030504040204" pitchFamily="34" charset="-120"/>
          </a:endParaRPr>
        </a:p>
      </dsp:txBody>
      <dsp:txXfrm>
        <a:off x="3715388" y="1227561"/>
        <a:ext cx="1608849" cy="1193662"/>
      </dsp:txXfrm>
    </dsp:sp>
    <dsp:sp modelId="{7C412055-40C3-43EF-ACDB-3ACB012BFF55}">
      <dsp:nvSpPr>
        <dsp:cNvPr id="0" name=""/>
        <dsp:cNvSpPr/>
      </dsp:nvSpPr>
      <dsp:spPr>
        <a:xfrm>
          <a:off x="1401239" y="470363"/>
          <a:ext cx="4359463" cy="4359463"/>
        </a:xfrm>
        <a:prstGeom prst="pie">
          <a:avLst>
            <a:gd name="adj1" fmla="val 0"/>
            <a:gd name="adj2" fmla="val 5400000"/>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TW" altLang="en-US" sz="2800" b="1" kern="1200" dirty="0" smtClean="0">
              <a:effectLst>
                <a:outerShdw blurRad="50800" dist="38100" dir="13500000" algn="br" rotWithShape="0">
                  <a:prstClr val="black">
                    <a:alpha val="40000"/>
                  </a:prstClr>
                </a:outerShdw>
              </a:effectLst>
              <a:latin typeface="微軟正黑體" panose="020B0604030504040204" pitchFamily="34" charset="-120"/>
              <a:ea typeface="微軟正黑體" panose="020B0604030504040204" pitchFamily="34" charset="-120"/>
            </a:rPr>
            <a:t>資料易於被處理</a:t>
          </a:r>
          <a:endParaRPr lang="zh-TW" altLang="en-US" sz="2800" b="1" kern="1200" dirty="0">
            <a:effectLst>
              <a:outerShdw blurRad="50800" dist="38100" dir="13500000" algn="br" rotWithShape="0">
                <a:prstClr val="black">
                  <a:alpha val="40000"/>
                </a:prstClr>
              </a:outerShdw>
            </a:effectLst>
            <a:latin typeface="微軟正黑體" panose="020B0604030504040204" pitchFamily="34" charset="-120"/>
            <a:ea typeface="微軟正黑體" panose="020B0604030504040204" pitchFamily="34" charset="-120"/>
          </a:endParaRPr>
        </a:p>
      </dsp:txBody>
      <dsp:txXfrm>
        <a:off x="3715388" y="2732614"/>
        <a:ext cx="1608849" cy="1193662"/>
      </dsp:txXfrm>
    </dsp:sp>
    <dsp:sp modelId="{9A366F1E-A312-45C1-AFA6-95E35789D675}">
      <dsp:nvSpPr>
        <dsp:cNvPr id="0" name=""/>
        <dsp:cNvSpPr/>
      </dsp:nvSpPr>
      <dsp:spPr>
        <a:xfrm>
          <a:off x="1254885" y="470363"/>
          <a:ext cx="4359463" cy="4359463"/>
        </a:xfrm>
        <a:prstGeom prst="pie">
          <a:avLst>
            <a:gd name="adj1" fmla="val 5400000"/>
            <a:gd name="adj2" fmla="val 10800000"/>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TW" altLang="en-US" sz="2800" b="1" kern="1200" smtClean="0">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rPr>
            <a:t>資料</a:t>
          </a:r>
          <a:r>
            <a:rPr lang="zh-TW" altLang="en-US" sz="2800" b="1" kern="1200" smtClean="0">
              <a:ln>
                <a:noFill/>
              </a:ln>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rPr>
            <a:t>易於</a:t>
          </a:r>
          <a:r>
            <a:rPr lang="zh-TW" altLang="en-US" sz="2800" b="1" kern="1200" smtClean="0">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rPr>
            <a:t>理解</a:t>
          </a:r>
          <a:endParaRPr lang="zh-TW" altLang="en-US" sz="2800" b="1" kern="1200" dirty="0">
            <a:effectLst>
              <a:outerShdw blurRad="50800" dist="38100" dir="18900000" algn="bl" rotWithShape="0">
                <a:prstClr val="black">
                  <a:alpha val="40000"/>
                </a:prstClr>
              </a:outerShdw>
            </a:effectLst>
            <a:latin typeface="微軟正黑體" panose="020B0604030504040204" pitchFamily="34" charset="-120"/>
            <a:ea typeface="微軟正黑體" panose="020B0604030504040204" pitchFamily="34" charset="-120"/>
          </a:endParaRPr>
        </a:p>
      </dsp:txBody>
      <dsp:txXfrm>
        <a:off x="1691351" y="2732614"/>
        <a:ext cx="1608849" cy="1193662"/>
      </dsp:txXfrm>
    </dsp:sp>
    <dsp:sp modelId="{99BDD487-E9BB-4874-AA4C-70C7B10C6CF4}">
      <dsp:nvSpPr>
        <dsp:cNvPr id="0" name=""/>
        <dsp:cNvSpPr/>
      </dsp:nvSpPr>
      <dsp:spPr>
        <a:xfrm>
          <a:off x="1254885" y="324010"/>
          <a:ext cx="4359463" cy="4359463"/>
        </a:xfrm>
        <a:prstGeom prst="pie">
          <a:avLst>
            <a:gd name="adj1" fmla="val 10800000"/>
            <a:gd name="adj2" fmla="val 16200000"/>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zh-TW" altLang="en-US" sz="2800" b="1" i="0" kern="1200" dirty="0" smtClean="0">
              <a:effectLst>
                <a:outerShdw blurRad="50800" dist="38100" dir="2700000" algn="tl" rotWithShape="0">
                  <a:prstClr val="black">
                    <a:alpha val="40000"/>
                  </a:prstClr>
                </a:outerShdw>
              </a:effectLst>
              <a:latin typeface="微軟正黑體" panose="020B0604030504040204" pitchFamily="34" charset="-120"/>
              <a:ea typeface="微軟正黑體" panose="020B0604030504040204" pitchFamily="34" charset="-120"/>
            </a:rPr>
            <a:t>民眾意見回饋</a:t>
          </a:r>
          <a:endParaRPr lang="zh-TW" altLang="en-US" sz="2800" kern="1200" dirty="0">
            <a:effectLst>
              <a:outerShdw blurRad="50800" dist="38100" dir="2700000" algn="tl" rotWithShape="0">
                <a:prstClr val="black">
                  <a:alpha val="40000"/>
                </a:prstClr>
              </a:outerShdw>
            </a:effectLst>
          </a:endParaRPr>
        </a:p>
      </dsp:txBody>
      <dsp:txXfrm>
        <a:off x="1691351" y="1227561"/>
        <a:ext cx="1608849" cy="1193662"/>
      </dsp:txXfrm>
    </dsp:sp>
    <dsp:sp modelId="{30C4DD5C-411B-4521-A652-8094093E5DF9}">
      <dsp:nvSpPr>
        <dsp:cNvPr id="0" name=""/>
        <dsp:cNvSpPr/>
      </dsp:nvSpPr>
      <dsp:spPr>
        <a:xfrm>
          <a:off x="1131367" y="54138"/>
          <a:ext cx="4899207" cy="4899207"/>
        </a:xfrm>
        <a:prstGeom prst="circularArrow">
          <a:avLst>
            <a:gd name="adj1" fmla="val 5085"/>
            <a:gd name="adj2" fmla="val 327528"/>
            <a:gd name="adj3" fmla="val 21272472"/>
            <a:gd name="adj4" fmla="val 16200000"/>
            <a:gd name="adj5" fmla="val 5932"/>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546736F-AD07-4F8C-99D0-0B334325C381}">
      <dsp:nvSpPr>
        <dsp:cNvPr id="0" name=""/>
        <dsp:cNvSpPr/>
      </dsp:nvSpPr>
      <dsp:spPr>
        <a:xfrm>
          <a:off x="1131367" y="200492"/>
          <a:ext cx="4899207" cy="4899207"/>
        </a:xfrm>
        <a:prstGeom prst="circularArrow">
          <a:avLst>
            <a:gd name="adj1" fmla="val 5085"/>
            <a:gd name="adj2" fmla="val 327528"/>
            <a:gd name="adj3" fmla="val 5072472"/>
            <a:gd name="adj4" fmla="val 0"/>
            <a:gd name="adj5" fmla="val 5932"/>
          </a:avLst>
        </a:prstGeom>
        <a:gradFill rotWithShape="0">
          <a:gsLst>
            <a:gs pos="0">
              <a:schemeClr val="accent2">
                <a:hueOff val="1560506"/>
                <a:satOff val="-1946"/>
                <a:lumOff val="458"/>
                <a:alphaOff val="0"/>
                <a:shade val="51000"/>
                <a:satMod val="130000"/>
              </a:schemeClr>
            </a:gs>
            <a:gs pos="80000">
              <a:schemeClr val="accent2">
                <a:hueOff val="1560506"/>
                <a:satOff val="-1946"/>
                <a:lumOff val="458"/>
                <a:alphaOff val="0"/>
                <a:shade val="93000"/>
                <a:satMod val="130000"/>
              </a:schemeClr>
            </a:gs>
            <a:gs pos="100000">
              <a:schemeClr val="accent2">
                <a:hueOff val="1560506"/>
                <a:satOff val="-1946"/>
                <a:lumOff val="45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9A1762D-399B-4935-9ACE-1E6F6303D638}">
      <dsp:nvSpPr>
        <dsp:cNvPr id="0" name=""/>
        <dsp:cNvSpPr/>
      </dsp:nvSpPr>
      <dsp:spPr>
        <a:xfrm>
          <a:off x="985014" y="200492"/>
          <a:ext cx="4899207" cy="4899207"/>
        </a:xfrm>
        <a:prstGeom prst="circularArrow">
          <a:avLst>
            <a:gd name="adj1" fmla="val 5085"/>
            <a:gd name="adj2" fmla="val 327528"/>
            <a:gd name="adj3" fmla="val 10472472"/>
            <a:gd name="adj4" fmla="val 5400000"/>
            <a:gd name="adj5" fmla="val 5932"/>
          </a:avLst>
        </a:prstGeom>
        <a:gradFill rotWithShape="0">
          <a:gsLst>
            <a:gs pos="0">
              <a:schemeClr val="accent2">
                <a:hueOff val="3121013"/>
                <a:satOff val="-3893"/>
                <a:lumOff val="915"/>
                <a:alphaOff val="0"/>
                <a:shade val="51000"/>
                <a:satMod val="130000"/>
              </a:schemeClr>
            </a:gs>
            <a:gs pos="80000">
              <a:schemeClr val="accent2">
                <a:hueOff val="3121013"/>
                <a:satOff val="-3893"/>
                <a:lumOff val="915"/>
                <a:alphaOff val="0"/>
                <a:shade val="93000"/>
                <a:satMod val="130000"/>
              </a:schemeClr>
            </a:gs>
            <a:gs pos="100000">
              <a:schemeClr val="accent2">
                <a:hueOff val="3121013"/>
                <a:satOff val="-3893"/>
                <a:lumOff val="9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3604D1A-A350-4755-8454-BA76F64E5ABC}">
      <dsp:nvSpPr>
        <dsp:cNvPr id="0" name=""/>
        <dsp:cNvSpPr/>
      </dsp:nvSpPr>
      <dsp:spPr>
        <a:xfrm>
          <a:off x="985014" y="54138"/>
          <a:ext cx="4899207" cy="4899207"/>
        </a:xfrm>
        <a:prstGeom prst="circularArrow">
          <a:avLst>
            <a:gd name="adj1" fmla="val 5085"/>
            <a:gd name="adj2" fmla="val 327528"/>
            <a:gd name="adj3" fmla="val 15872472"/>
            <a:gd name="adj4" fmla="val 10800000"/>
            <a:gd name="adj5" fmla="val 5932"/>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D6B13-AA30-430D-81B3-C8796D050B06}">
      <dsp:nvSpPr>
        <dsp:cNvPr id="0" name=""/>
        <dsp:cNvSpPr/>
      </dsp:nvSpPr>
      <dsp:spPr>
        <a:xfrm>
          <a:off x="1842281" y="2229795"/>
          <a:ext cx="3834871" cy="2567505"/>
        </a:xfrm>
        <a:prstGeom prst="gear9">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100000"/>
            </a:lnSpc>
            <a:spcBef>
              <a:spcPct val="0"/>
            </a:spcBef>
            <a:spcAft>
              <a:spcPts val="0"/>
            </a:spcAft>
          </a:pPr>
          <a:r>
            <a:rPr lang="zh-TW" altLang="en-US" sz="2000" b="1" kern="1200" dirty="0" smtClean="0">
              <a:solidFill>
                <a:srgbClr val="FF0000"/>
              </a:solidFill>
              <a:latin typeface="微軟正黑體"/>
              <a:ea typeface="微軟正黑體"/>
            </a:rPr>
            <a:t>  </a:t>
          </a:r>
          <a:r>
            <a:rPr lang="en-US" altLang="zh-TW" sz="2000" b="1" kern="1200" dirty="0" smtClean="0">
              <a:solidFill>
                <a:srgbClr val="FF0000"/>
              </a:solidFill>
              <a:latin typeface="微軟正黑體"/>
              <a:ea typeface="微軟正黑體"/>
            </a:rPr>
            <a:t>2</a:t>
          </a:r>
        </a:p>
        <a:p>
          <a:pPr lvl="0" algn="ctr" defTabSz="889000">
            <a:lnSpc>
              <a:spcPct val="100000"/>
            </a:lnSpc>
            <a:spcBef>
              <a:spcPct val="0"/>
            </a:spcBef>
            <a:spcAft>
              <a:spcPts val="0"/>
            </a:spcAft>
          </a:pPr>
          <a:r>
            <a:rPr lang="zh-TW" altLang="en-US" sz="2000" b="1" kern="1200" dirty="0" smtClean="0">
              <a:solidFill>
                <a:srgbClr val="FF0000"/>
              </a:solidFill>
              <a:latin typeface="微軟正黑體"/>
              <a:ea typeface="微軟正黑體"/>
            </a:rPr>
            <a:t>           </a:t>
          </a:r>
          <a:r>
            <a:rPr lang="zh-TW" altLang="en-US" sz="1900" b="1" kern="1200" dirty="0" smtClean="0">
              <a:solidFill>
                <a:srgbClr val="FF0000"/>
              </a:solidFill>
              <a:latin typeface="微軟正黑體"/>
              <a:ea typeface="微軟正黑體"/>
            </a:rPr>
            <a:t>開放主題式資料</a:t>
          </a:r>
          <a:r>
            <a:rPr lang="zh-TW" altLang="en-US" sz="2000" b="1" kern="1200" dirty="0" smtClean="0">
              <a:solidFill>
                <a:srgbClr val="FF0000"/>
              </a:solidFill>
              <a:latin typeface="微軟正黑體"/>
              <a:ea typeface="微軟正黑體"/>
            </a:rPr>
            <a:t>、精進品質作業</a:t>
          </a:r>
          <a:endParaRPr lang="zh-TW" altLang="en-US" sz="2000" b="1" kern="1200" dirty="0">
            <a:solidFill>
              <a:srgbClr val="FF0000"/>
            </a:solidFill>
            <a:latin typeface="微軟正黑體"/>
            <a:ea typeface="微軟正黑體"/>
          </a:endParaRPr>
        </a:p>
      </dsp:txBody>
      <dsp:txXfrm>
        <a:off x="2518539" y="2831221"/>
        <a:ext cx="2482355" cy="1319750"/>
      </dsp:txXfrm>
    </dsp:sp>
    <dsp:sp modelId="{A5F1264E-7804-42CC-B718-3285BB562D3F}">
      <dsp:nvSpPr>
        <dsp:cNvPr id="0" name=""/>
        <dsp:cNvSpPr/>
      </dsp:nvSpPr>
      <dsp:spPr>
        <a:xfrm>
          <a:off x="0" y="1296139"/>
          <a:ext cx="3347991" cy="2995588"/>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altLang="zh-TW" sz="2000" b="1" kern="1200" dirty="0" smtClean="0">
            <a:solidFill>
              <a:srgbClr val="FF0000"/>
            </a:solidFill>
          </a:endParaRPr>
        </a:p>
        <a:p>
          <a:pPr lvl="0" algn="ctr" defTabSz="889000">
            <a:lnSpc>
              <a:spcPct val="90000"/>
            </a:lnSpc>
            <a:spcBef>
              <a:spcPct val="0"/>
            </a:spcBef>
            <a:spcAft>
              <a:spcPts val="0"/>
            </a:spcAft>
          </a:pPr>
          <a:r>
            <a:rPr lang="en-US" altLang="zh-TW" sz="2000" b="1" kern="1200" dirty="0" smtClean="0">
              <a:solidFill>
                <a:srgbClr val="FF0000"/>
              </a:solidFill>
              <a:latin typeface="微軟正黑體"/>
              <a:ea typeface="微軟正黑體"/>
            </a:rPr>
            <a:t>3</a:t>
          </a:r>
        </a:p>
        <a:p>
          <a:pPr lvl="0" algn="ctr" defTabSz="889000">
            <a:lnSpc>
              <a:spcPct val="90000"/>
            </a:lnSpc>
            <a:spcBef>
              <a:spcPct val="0"/>
            </a:spcBef>
            <a:spcAft>
              <a:spcPts val="0"/>
            </a:spcAft>
          </a:pPr>
          <a:r>
            <a:rPr lang="zh-TW" altLang="en-US" sz="2000" b="1" kern="1200" dirty="0" smtClean="0">
              <a:solidFill>
                <a:srgbClr val="FF0000"/>
              </a:solidFill>
              <a:latin typeface="微軟正黑體"/>
              <a:ea typeface="微軟正黑體"/>
            </a:rPr>
            <a:t>強化推廣研討、推動應用服務</a:t>
          </a:r>
          <a:endParaRPr lang="zh-TW" altLang="en-US" sz="2000" b="1" kern="1200" dirty="0">
            <a:solidFill>
              <a:srgbClr val="FF0000"/>
            </a:solidFill>
            <a:latin typeface="微軟正黑體"/>
            <a:ea typeface="微軟正黑體"/>
          </a:endParaRPr>
        </a:p>
      </dsp:txBody>
      <dsp:txXfrm>
        <a:off x="805374" y="2054845"/>
        <a:ext cx="1737243" cy="1478176"/>
      </dsp:txXfrm>
    </dsp:sp>
    <dsp:sp modelId="{1B383429-1042-4E33-9ED5-00B3D3111418}">
      <dsp:nvSpPr>
        <dsp:cNvPr id="0" name=""/>
        <dsp:cNvSpPr/>
      </dsp:nvSpPr>
      <dsp:spPr>
        <a:xfrm rot="20700000">
          <a:off x="1124975" y="111866"/>
          <a:ext cx="3656504" cy="2589920"/>
        </a:xfrm>
        <a:prstGeom prst="gear6">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100000"/>
            </a:lnSpc>
            <a:spcBef>
              <a:spcPct val="0"/>
            </a:spcBef>
            <a:spcAft>
              <a:spcPts val="0"/>
            </a:spcAft>
          </a:pPr>
          <a:r>
            <a:rPr lang="en-US" altLang="zh-TW" sz="2000" b="1" kern="1200" dirty="0" smtClean="0">
              <a:solidFill>
                <a:srgbClr val="FF0000"/>
              </a:solidFill>
              <a:latin typeface="微軟正黑體"/>
              <a:ea typeface="微軟正黑體"/>
            </a:rPr>
            <a:t>1</a:t>
          </a:r>
          <a:r>
            <a:rPr lang="zh-TW" altLang="en-US" sz="2000" b="1" kern="1200" dirty="0" smtClean="0">
              <a:solidFill>
                <a:srgbClr val="FF0000"/>
              </a:solidFill>
              <a:latin typeface="微軟正黑體"/>
              <a:ea typeface="微軟正黑體"/>
            </a:rPr>
            <a:t> </a:t>
          </a:r>
          <a:endParaRPr lang="en-US" altLang="zh-TW" sz="2000" b="1" kern="1200" dirty="0" smtClean="0">
            <a:solidFill>
              <a:srgbClr val="FF0000"/>
            </a:solidFill>
            <a:latin typeface="微軟正黑體"/>
            <a:ea typeface="微軟正黑體"/>
          </a:endParaRPr>
        </a:p>
        <a:p>
          <a:pPr lvl="0" algn="ctr" defTabSz="889000">
            <a:lnSpc>
              <a:spcPct val="100000"/>
            </a:lnSpc>
            <a:spcBef>
              <a:spcPct val="0"/>
            </a:spcBef>
            <a:spcAft>
              <a:spcPts val="0"/>
            </a:spcAft>
          </a:pPr>
          <a:r>
            <a:rPr lang="zh-TW" altLang="en-US" sz="2000" b="1" kern="1200" dirty="0" smtClean="0">
              <a:solidFill>
                <a:srgbClr val="FF0000"/>
              </a:solidFill>
              <a:latin typeface="微軟正黑體"/>
              <a:ea typeface="微軟正黑體"/>
            </a:rPr>
            <a:t>運作諮詢小組、形成推動共識</a:t>
          </a:r>
          <a:endParaRPr lang="zh-TW" altLang="en-US" sz="2000" b="1" kern="1200" dirty="0">
            <a:solidFill>
              <a:srgbClr val="FF0000"/>
            </a:solidFill>
          </a:endParaRPr>
        </a:p>
      </dsp:txBody>
      <dsp:txXfrm rot="-20700000">
        <a:off x="1990215" y="616649"/>
        <a:ext cx="1926023" cy="1580353"/>
      </dsp:txXfrm>
    </dsp:sp>
    <dsp:sp modelId="{46288EB1-1430-4E56-BE79-C1EE0868D375}">
      <dsp:nvSpPr>
        <dsp:cNvPr id="0" name=""/>
        <dsp:cNvSpPr/>
      </dsp:nvSpPr>
      <dsp:spPr>
        <a:xfrm>
          <a:off x="2674762" y="1656170"/>
          <a:ext cx="3244392" cy="3244392"/>
        </a:xfrm>
        <a:prstGeom prst="circularArrow">
          <a:avLst>
            <a:gd name="adj1" fmla="val 4688"/>
            <a:gd name="adj2" fmla="val 299029"/>
            <a:gd name="adj3" fmla="val 2525252"/>
            <a:gd name="adj4" fmla="val 15841841"/>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0CBF93F-41A9-442A-A430-5A34C9F67EA4}">
      <dsp:nvSpPr>
        <dsp:cNvPr id="0" name=""/>
        <dsp:cNvSpPr/>
      </dsp:nvSpPr>
      <dsp:spPr>
        <a:xfrm>
          <a:off x="-247705" y="1494183"/>
          <a:ext cx="2357253" cy="2357253"/>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C7049AC-B9B7-44FF-8023-83B7B21099E8}">
      <dsp:nvSpPr>
        <dsp:cNvPr id="0" name=""/>
        <dsp:cNvSpPr/>
      </dsp:nvSpPr>
      <dsp:spPr>
        <a:xfrm>
          <a:off x="1632363" y="106351"/>
          <a:ext cx="2541594" cy="2541594"/>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4276725" cy="336550"/>
          </a:xfrm>
          <a:prstGeom prst="rect">
            <a:avLst/>
          </a:prstGeom>
        </p:spPr>
        <p:txBody>
          <a:bodyPr vert="horz" lIns="91430" tIns="45715" rIns="91430" bIns="45715"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sz="quarter" idx="1"/>
          </p:nvPr>
        </p:nvSpPr>
        <p:spPr>
          <a:xfrm>
            <a:off x="5588000" y="0"/>
            <a:ext cx="4278313" cy="336550"/>
          </a:xfrm>
          <a:prstGeom prst="rect">
            <a:avLst/>
          </a:prstGeom>
        </p:spPr>
        <p:txBody>
          <a:bodyPr vert="horz" lIns="91430" tIns="45715" rIns="91430" bIns="45715"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F5A88982-2C9E-453E-8C2F-2BEBB1F6C170}" type="datetimeFigureOut">
              <a:rPr lang="zh-TW" altLang="en-US"/>
              <a:pPr>
                <a:defRPr/>
              </a:pPr>
              <a:t>2016/9/20</a:t>
            </a:fld>
            <a:endParaRPr lang="zh-TW" altLang="en-US"/>
          </a:p>
        </p:txBody>
      </p:sp>
      <p:sp>
        <p:nvSpPr>
          <p:cNvPr id="4" name="頁尾版面配置區 3"/>
          <p:cNvSpPr>
            <a:spLocks noGrp="1"/>
          </p:cNvSpPr>
          <p:nvPr>
            <p:ph type="ftr" sz="quarter" idx="2"/>
          </p:nvPr>
        </p:nvSpPr>
        <p:spPr>
          <a:xfrm>
            <a:off x="0" y="6396038"/>
            <a:ext cx="4276725" cy="336550"/>
          </a:xfrm>
          <a:prstGeom prst="rect">
            <a:avLst/>
          </a:prstGeom>
        </p:spPr>
        <p:txBody>
          <a:bodyPr vert="horz" lIns="91430" tIns="45715" rIns="91430" bIns="45715"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5" name="投影片編號版面配置區 4"/>
          <p:cNvSpPr>
            <a:spLocks noGrp="1"/>
          </p:cNvSpPr>
          <p:nvPr>
            <p:ph type="sldNum" sz="quarter" idx="3"/>
          </p:nvPr>
        </p:nvSpPr>
        <p:spPr>
          <a:xfrm>
            <a:off x="5588000" y="6396038"/>
            <a:ext cx="4278313" cy="336550"/>
          </a:xfrm>
          <a:prstGeom prst="rect">
            <a:avLst/>
          </a:prstGeom>
        </p:spPr>
        <p:txBody>
          <a:bodyPr vert="horz" lIns="91430" tIns="45715" rIns="91430" bIns="45715"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35E36703-4086-4E0E-8F55-26514B791865}" type="slidenum">
              <a:rPr lang="zh-TW" altLang="en-US"/>
              <a:pPr>
                <a:defRPr/>
              </a:pPr>
              <a:t>‹#›</a:t>
            </a:fld>
            <a:endParaRPr lang="zh-TW" altLang="en-US"/>
          </a:p>
        </p:txBody>
      </p:sp>
    </p:spTree>
    <p:extLst>
      <p:ext uri="{BB962C8B-B14F-4D97-AF65-F5344CB8AC3E}">
        <p14:creationId xmlns:p14="http://schemas.microsoft.com/office/powerpoint/2010/main" val="73951419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4276725" cy="336550"/>
          </a:xfrm>
          <a:prstGeom prst="rect">
            <a:avLst/>
          </a:prstGeom>
        </p:spPr>
        <p:txBody>
          <a:bodyPr vert="horz" lIns="91430" tIns="45715" rIns="91430" bIns="45715"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idx="1"/>
          </p:nvPr>
        </p:nvSpPr>
        <p:spPr>
          <a:xfrm>
            <a:off x="5588000" y="0"/>
            <a:ext cx="4278313" cy="336550"/>
          </a:xfrm>
          <a:prstGeom prst="rect">
            <a:avLst/>
          </a:prstGeom>
        </p:spPr>
        <p:txBody>
          <a:bodyPr vert="horz" lIns="91430" tIns="45715" rIns="91430" bIns="45715"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E1FDFD5C-D33F-4EFA-813C-8DE35878BF11}" type="datetimeFigureOut">
              <a:rPr lang="zh-TW" altLang="en-US"/>
              <a:pPr>
                <a:defRPr/>
              </a:pPr>
              <a:t>2016/9/20</a:t>
            </a:fld>
            <a:endParaRPr lang="zh-TW" altLang="en-US"/>
          </a:p>
        </p:txBody>
      </p:sp>
      <p:sp>
        <p:nvSpPr>
          <p:cNvPr id="4" name="投影片圖像版面配置區 3"/>
          <p:cNvSpPr>
            <a:spLocks noGrp="1" noRot="1" noChangeAspect="1"/>
          </p:cNvSpPr>
          <p:nvPr>
            <p:ph type="sldImg" idx="2"/>
          </p:nvPr>
        </p:nvSpPr>
        <p:spPr>
          <a:xfrm>
            <a:off x="3249613" y="504825"/>
            <a:ext cx="3368675" cy="2527300"/>
          </a:xfrm>
          <a:prstGeom prst="rect">
            <a:avLst/>
          </a:prstGeom>
          <a:noFill/>
          <a:ln w="12700">
            <a:solidFill>
              <a:prstClr val="black"/>
            </a:solidFill>
          </a:ln>
        </p:spPr>
        <p:txBody>
          <a:bodyPr vert="horz" lIns="91430" tIns="45715" rIns="91430" bIns="45715" rtlCol="0" anchor="ctr"/>
          <a:lstStyle/>
          <a:p>
            <a:pPr lvl="0"/>
            <a:endParaRPr lang="zh-TW" altLang="en-US" noProof="0"/>
          </a:p>
        </p:txBody>
      </p:sp>
      <p:sp>
        <p:nvSpPr>
          <p:cNvPr id="5" name="備忘稿版面配置區 4"/>
          <p:cNvSpPr>
            <a:spLocks noGrp="1"/>
          </p:cNvSpPr>
          <p:nvPr>
            <p:ph type="body" sz="quarter" idx="3"/>
          </p:nvPr>
        </p:nvSpPr>
        <p:spPr>
          <a:xfrm>
            <a:off x="989013" y="3198813"/>
            <a:ext cx="7893050" cy="3030537"/>
          </a:xfrm>
          <a:prstGeom prst="rect">
            <a:avLst/>
          </a:prstGeom>
        </p:spPr>
        <p:txBody>
          <a:bodyPr vert="horz" lIns="91430" tIns="45715" rIns="91430" bIns="45715"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6396038"/>
            <a:ext cx="4276725" cy="336550"/>
          </a:xfrm>
          <a:prstGeom prst="rect">
            <a:avLst/>
          </a:prstGeom>
        </p:spPr>
        <p:txBody>
          <a:bodyPr vert="horz" lIns="91430" tIns="45715" rIns="91430" bIns="45715"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5588000" y="6396038"/>
            <a:ext cx="4278313" cy="336550"/>
          </a:xfrm>
          <a:prstGeom prst="rect">
            <a:avLst/>
          </a:prstGeom>
        </p:spPr>
        <p:txBody>
          <a:bodyPr vert="horz" lIns="91430" tIns="45715" rIns="91430" bIns="45715"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ADC4D659-4E0B-44D0-A8C6-E5476A169D72}" type="slidenum">
              <a:rPr lang="zh-TW" altLang="en-US"/>
              <a:pPr>
                <a:defRPr/>
              </a:pPr>
              <a:t>‹#›</a:t>
            </a:fld>
            <a:endParaRPr lang="zh-TW" altLang="en-US"/>
          </a:p>
        </p:txBody>
      </p:sp>
    </p:spTree>
    <p:extLst>
      <p:ext uri="{BB962C8B-B14F-4D97-AF65-F5344CB8AC3E}">
        <p14:creationId xmlns:p14="http://schemas.microsoft.com/office/powerpoint/2010/main" val="420034397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AE0F19F6-6D78-4E4D-8C1C-469BE49C7CBD}" type="slidenum">
              <a:rPr lang="en-US" altLang="zh-TW">
                <a:latin typeface="Times New Roman" pitchFamily="18" charset="0"/>
              </a:rPr>
              <a:pPr algn="r" eaLnBrk="1" fontAlgn="t" hangingPunct="1">
                <a:spcBef>
                  <a:spcPct val="0"/>
                </a:spcBef>
              </a:pPr>
              <a:t>8</a:t>
            </a:fld>
            <a:endParaRPr lang="en-US" altLang="zh-TW" dirty="0">
              <a:latin typeface="Times New Roman" pitchFamily="18" charset="0"/>
            </a:endParaRPr>
          </a:p>
        </p:txBody>
      </p:sp>
      <p:sp>
        <p:nvSpPr>
          <p:cNvPr id="23555"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6"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230549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770662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32344665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3799917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3042818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9137317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dirty="0" smtClean="0"/>
          </a:p>
        </p:txBody>
      </p:sp>
    </p:spTree>
    <p:extLst>
      <p:ext uri="{BB962C8B-B14F-4D97-AF65-F5344CB8AC3E}">
        <p14:creationId xmlns:p14="http://schemas.microsoft.com/office/powerpoint/2010/main" val="32261917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8306570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29527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址</a:t>
            </a:r>
            <a:endParaRPr lang="zh-TW" altLang="en-US" dirty="0"/>
          </a:p>
        </p:txBody>
      </p:sp>
    </p:spTree>
    <p:extLst>
      <p:ext uri="{BB962C8B-B14F-4D97-AF65-F5344CB8AC3E}">
        <p14:creationId xmlns:p14="http://schemas.microsoft.com/office/powerpoint/2010/main" val="385026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gn="l" fontAlgn="ctr"/>
            <a:r>
              <a:rPr lang="zh-TW" altLang="en-US" sz="1200" u="none" strike="noStrike" dirty="0" smtClean="0">
                <a:effectLst/>
              </a:rPr>
              <a:t>環境變化</a:t>
            </a:r>
            <a:endParaRPr lang="en-US" altLang="zh-TW" sz="1200" u="none" strike="noStrike" dirty="0" smtClean="0">
              <a:effectLst/>
            </a:endParaRPr>
          </a:p>
          <a:p>
            <a:pPr algn="l" fontAlgn="ctr"/>
            <a:r>
              <a:rPr lang="zh-TW" altLang="en-US" sz="1200" u="none" strike="noStrike" dirty="0" smtClean="0">
                <a:effectLst/>
              </a:rPr>
              <a:t>及需求</a:t>
            </a:r>
            <a:endParaRPr lang="zh-TW" altLang="en-US" sz="1200" b="0" i="0" u="none" strike="noStrike" dirty="0" smtClean="0">
              <a:solidFill>
                <a:srgbClr val="000000"/>
              </a:solidFill>
              <a:effectLst/>
              <a:latin typeface="標楷體"/>
            </a:endParaRPr>
          </a:p>
          <a:p>
            <a:endParaRPr lang="zh-TW" altLang="en-US" dirty="0"/>
          </a:p>
        </p:txBody>
      </p:sp>
    </p:spTree>
    <p:extLst>
      <p:ext uri="{BB962C8B-B14F-4D97-AF65-F5344CB8AC3E}">
        <p14:creationId xmlns:p14="http://schemas.microsoft.com/office/powerpoint/2010/main" val="4267820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70BF9B74-92EA-47DB-A514-7B807109C08D}" type="slidenum">
              <a:rPr lang="en-US" altLang="zh-TW">
                <a:latin typeface="Times New Roman" pitchFamily="18" charset="0"/>
              </a:rPr>
              <a:pPr algn="r" eaLnBrk="1" fontAlgn="t" hangingPunct="1">
                <a:spcBef>
                  <a:spcPct val="0"/>
                </a:spcBef>
              </a:pPr>
              <a:t>9</a:t>
            </a:fld>
            <a:endParaRPr lang="en-US" altLang="zh-TW" dirty="0">
              <a:latin typeface="Times New Roman" pitchFamily="18" charset="0"/>
            </a:endParaRPr>
          </a:p>
        </p:txBody>
      </p:sp>
      <p:sp>
        <p:nvSpPr>
          <p:cNvPr id="21507"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4272280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79874"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382123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370160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t">
              <a:spcBef>
                <a:spcPct val="0"/>
              </a:spcBef>
            </a:pPr>
            <a:endParaRPr kumimoji="1" lang="zh-TW" altLang="en-US" sz="2000">
              <a:solidFill>
                <a:srgbClr val="FFFFFF"/>
              </a:solidFill>
              <a:latin typeface="微軟正黑體" pitchFamily="34" charset="-120"/>
            </a:endParaRPr>
          </a:p>
        </p:txBody>
      </p:sp>
    </p:spTree>
    <p:extLst>
      <p:ext uri="{BB962C8B-B14F-4D97-AF65-F5344CB8AC3E}">
        <p14:creationId xmlns:p14="http://schemas.microsoft.com/office/powerpoint/2010/main" val="34878468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t">
              <a:spcBef>
                <a:spcPct val="0"/>
              </a:spcBef>
            </a:pPr>
            <a:endParaRPr kumimoji="1" lang="zh-TW" altLang="en-US" sz="2000">
              <a:solidFill>
                <a:srgbClr val="FFFFFF"/>
              </a:solidFill>
              <a:latin typeface="微軟正黑體" pitchFamily="34" charset="-120"/>
            </a:endParaRPr>
          </a:p>
        </p:txBody>
      </p:sp>
    </p:spTree>
    <p:extLst>
      <p:ext uri="{BB962C8B-B14F-4D97-AF65-F5344CB8AC3E}">
        <p14:creationId xmlns:p14="http://schemas.microsoft.com/office/powerpoint/2010/main" val="23049832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t">
              <a:spcBef>
                <a:spcPct val="0"/>
              </a:spcBef>
            </a:pPr>
            <a:endParaRPr kumimoji="1" lang="zh-TW" altLang="en-US" sz="2000" dirty="0">
              <a:solidFill>
                <a:srgbClr val="FFFFFF"/>
              </a:solidFill>
              <a:latin typeface="微軟正黑體" pitchFamily="34" charset="-120"/>
            </a:endParaRPr>
          </a:p>
        </p:txBody>
      </p:sp>
    </p:spTree>
    <p:extLst>
      <p:ext uri="{BB962C8B-B14F-4D97-AF65-F5344CB8AC3E}">
        <p14:creationId xmlns:p14="http://schemas.microsoft.com/office/powerpoint/2010/main" val="11190444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98306"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40798554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壤</a:t>
            </a:r>
            <a:r>
              <a:rPr lang="en-US" altLang="zh-TW" dirty="0" smtClean="0"/>
              <a:t>7</a:t>
            </a:r>
            <a:endParaRPr lang="zh-TW" altLang="en-US" dirty="0"/>
          </a:p>
        </p:txBody>
      </p:sp>
    </p:spTree>
    <p:extLst>
      <p:ext uri="{BB962C8B-B14F-4D97-AF65-F5344CB8AC3E}">
        <p14:creationId xmlns:p14="http://schemas.microsoft.com/office/powerpoint/2010/main" val="1222466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壤</a:t>
            </a:r>
            <a:r>
              <a:rPr lang="en-US" altLang="zh-TW" dirty="0" smtClean="0"/>
              <a:t>7</a:t>
            </a:r>
            <a:endParaRPr lang="zh-TW" altLang="en-US" dirty="0"/>
          </a:p>
        </p:txBody>
      </p:sp>
    </p:spTree>
    <p:extLst>
      <p:ext uri="{BB962C8B-B14F-4D97-AF65-F5344CB8AC3E}">
        <p14:creationId xmlns:p14="http://schemas.microsoft.com/office/powerpoint/2010/main" val="122246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4EA6E142-0D15-48A3-A077-71FEFD8CC2A8}" type="slidenum">
              <a:rPr lang="en-US" altLang="zh-TW">
                <a:latin typeface="Times New Roman" pitchFamily="18" charset="0"/>
              </a:rPr>
              <a:pPr algn="r" eaLnBrk="1" fontAlgn="t" hangingPunct="1">
                <a:spcBef>
                  <a:spcPct val="0"/>
                </a:spcBef>
              </a:pPr>
              <a:t>10</a:t>
            </a:fld>
            <a:endParaRPr lang="en-US" altLang="zh-TW" dirty="0">
              <a:latin typeface="Times New Roman" pitchFamily="18" charset="0"/>
            </a:endParaRPr>
          </a:p>
        </p:txBody>
      </p:sp>
      <p:sp>
        <p:nvSpPr>
          <p:cNvPr id="22531"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2"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1081744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E2E1455B-C57E-4D32-BE26-798CD9EF2D27}" type="slidenum">
              <a:rPr lang="en-US" altLang="zh-TW">
                <a:latin typeface="Times New Roman" pitchFamily="18" charset="0"/>
              </a:rPr>
              <a:pPr algn="r" eaLnBrk="1" fontAlgn="t" hangingPunct="1">
                <a:spcBef>
                  <a:spcPct val="0"/>
                </a:spcBef>
              </a:pPr>
              <a:t>11</a:t>
            </a:fld>
            <a:endParaRPr lang="en-US" altLang="zh-TW" dirty="0">
              <a:latin typeface="Times New Roman" pitchFamily="18" charset="0"/>
            </a:endParaRPr>
          </a:p>
        </p:txBody>
      </p:sp>
      <p:sp>
        <p:nvSpPr>
          <p:cNvPr id="24579"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3705100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82CAA56F-75D8-451E-890B-BCB58A623E4D}" type="slidenum">
              <a:rPr lang="en-US" altLang="zh-TW">
                <a:latin typeface="Times New Roman" pitchFamily="18" charset="0"/>
              </a:rPr>
              <a:pPr algn="r" eaLnBrk="1" fontAlgn="t" hangingPunct="1">
                <a:spcBef>
                  <a:spcPct val="0"/>
                </a:spcBef>
              </a:pPr>
              <a:t>12</a:t>
            </a:fld>
            <a:endParaRPr lang="en-US" altLang="zh-TW" dirty="0">
              <a:latin typeface="Times New Roman" pitchFamily="18" charset="0"/>
            </a:endParaRPr>
          </a:p>
        </p:txBody>
      </p:sp>
      <p:sp>
        <p:nvSpPr>
          <p:cNvPr id="25603"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4"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833138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472313D2-6989-4CD4-B09C-B112BDD704CF}" type="slidenum">
              <a:rPr lang="zh-TW" altLang="en-US" smtClean="0">
                <a:solidFill>
                  <a:srgbClr val="000000"/>
                </a:solidFill>
              </a:rPr>
              <a:pPr>
                <a:defRPr/>
              </a:pPr>
              <a:t>15</a:t>
            </a:fld>
            <a:endParaRPr lang="en-US" altLang="zh-TW" dirty="0">
              <a:solidFill>
                <a:srgbClr val="000000"/>
              </a:solidFill>
            </a:endParaRPr>
          </a:p>
        </p:txBody>
      </p:sp>
    </p:spTree>
    <p:extLst>
      <p:ext uri="{BB962C8B-B14F-4D97-AF65-F5344CB8AC3E}">
        <p14:creationId xmlns:p14="http://schemas.microsoft.com/office/powerpoint/2010/main" val="1452972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建立不同地方政府</a:t>
            </a:r>
            <a:r>
              <a:rPr lang="en-US" altLang="zh-TW" dirty="0"/>
              <a:t>model</a:t>
            </a:r>
          </a:p>
          <a:p>
            <a:endParaRPr lang="zh-TW" altLang="en-US" dirty="0"/>
          </a:p>
        </p:txBody>
      </p:sp>
      <p:sp>
        <p:nvSpPr>
          <p:cNvPr id="4" name="投影片編號版面配置區 3"/>
          <p:cNvSpPr>
            <a:spLocks noGrp="1"/>
          </p:cNvSpPr>
          <p:nvPr>
            <p:ph type="sldNum" sz="quarter" idx="10"/>
          </p:nvPr>
        </p:nvSpPr>
        <p:spPr/>
        <p:txBody>
          <a:bodyPr/>
          <a:lstStyle/>
          <a:p>
            <a:pPr>
              <a:defRPr/>
            </a:pPr>
            <a:fld id="{472313D2-6989-4CD4-B09C-B112BDD704CF}" type="slidenum">
              <a:rPr lang="zh-TW" altLang="en-US" smtClean="0"/>
              <a:pPr>
                <a:defRPr/>
              </a:pPr>
              <a:t>19</a:t>
            </a:fld>
            <a:endParaRPr lang="en-US" altLang="zh-TW" dirty="0"/>
          </a:p>
        </p:txBody>
      </p:sp>
    </p:spTree>
    <p:extLst>
      <p:ext uri="{BB962C8B-B14F-4D97-AF65-F5344CB8AC3E}">
        <p14:creationId xmlns:p14="http://schemas.microsoft.com/office/powerpoint/2010/main" val="452731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pPr>
              <a:defRPr/>
            </a:pPr>
            <a:fld id="{472313D2-6989-4CD4-B09C-B112BDD704CF}" type="slidenum">
              <a:rPr lang="zh-TW" altLang="en-US" smtClean="0"/>
              <a:pPr>
                <a:defRPr/>
              </a:pPr>
              <a:t>22</a:t>
            </a:fld>
            <a:endParaRPr lang="en-US" altLang="zh-TW" dirty="0"/>
          </a:p>
        </p:txBody>
      </p:sp>
    </p:spTree>
    <p:extLst>
      <p:ext uri="{BB962C8B-B14F-4D97-AF65-F5344CB8AC3E}">
        <p14:creationId xmlns:p14="http://schemas.microsoft.com/office/powerpoint/2010/main" val="3969529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79874"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900258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82E5DFE9-3FD5-4B71-A04F-AC7D08A0F96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C6B11671-5664-44E0-A175-503B4DBA39F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3C142E4C-E8C0-46D2-8B7F-E6334FB5A20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5C332B08-45C9-4D8D-9C8C-8A1FCB45E8F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00852C1F-76B3-4BF1-A7AF-1564C68B9D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E0D4293E-E0B9-44B7-8C75-AA1B61422C7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8" name="頁尾版面配置區 4"/>
          <p:cNvSpPr>
            <a:spLocks noGrp="1"/>
          </p:cNvSpPr>
          <p:nvPr>
            <p:ph type="ftr" sz="quarter" idx="11"/>
          </p:nvPr>
        </p:nvSpPr>
        <p:spPr/>
        <p:txBody>
          <a:bodyPr/>
          <a:lstStyle>
            <a:lvl1pPr>
              <a:defRPr/>
            </a:lvl1pPr>
          </a:lstStyle>
          <a:p>
            <a:pPr>
              <a:defRPr/>
            </a:pPr>
            <a:endParaRPr lang="en-US"/>
          </a:p>
        </p:txBody>
      </p:sp>
      <p:sp>
        <p:nvSpPr>
          <p:cNvPr id="9" name="投影片編號版面配置區 5"/>
          <p:cNvSpPr>
            <a:spLocks noGrp="1"/>
          </p:cNvSpPr>
          <p:nvPr>
            <p:ph type="sldNum" sz="quarter" idx="12"/>
          </p:nvPr>
        </p:nvSpPr>
        <p:spPr/>
        <p:txBody>
          <a:bodyPr/>
          <a:lstStyle>
            <a:lvl1pPr>
              <a:defRPr/>
            </a:lvl1pPr>
          </a:lstStyle>
          <a:p>
            <a:pPr>
              <a:defRPr/>
            </a:pPr>
            <a:fld id="{B57325F2-B009-474F-AD58-4013D16B927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a:p>
        </p:txBody>
      </p:sp>
      <p:sp>
        <p:nvSpPr>
          <p:cNvPr id="4" name="頁尾版面配置區 3"/>
          <p:cNvSpPr>
            <a:spLocks noGrp="1"/>
          </p:cNvSpPr>
          <p:nvPr>
            <p:ph type="ftr" sz="quarter" idx="11"/>
          </p:nvPr>
        </p:nvSpPr>
        <p:spPr/>
        <p:txBody>
          <a:bodyPr/>
          <a:lstStyle>
            <a:lvl1pPr>
              <a:defRPr/>
            </a:lvl1pPr>
          </a:lstStyle>
          <a:p>
            <a:pPr>
              <a:defRPr/>
            </a:pPr>
            <a:endParaRPr lang="zh-TW" altLang="en-US"/>
          </a:p>
        </p:txBody>
      </p:sp>
      <p:sp>
        <p:nvSpPr>
          <p:cNvPr id="5" name="投影片編號版面配置區 4"/>
          <p:cNvSpPr>
            <a:spLocks noGrp="1"/>
          </p:cNvSpPr>
          <p:nvPr>
            <p:ph type="sldNum" sz="quarter" idx="12"/>
          </p:nvPr>
        </p:nvSpPr>
        <p:spPr/>
        <p:txBody>
          <a:bodyPr/>
          <a:lstStyle>
            <a:lvl1pPr>
              <a:defRPr/>
            </a:lvl1pPr>
          </a:lstStyle>
          <a:p>
            <a:pPr>
              <a:defRPr/>
            </a:pPr>
            <a:fld id="{E89B9E03-6E71-46E6-B49C-DE2BE4C6A34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Picture 16" descr="p10-a"/>
          <p:cNvPicPr>
            <a:picLocks noChangeAspect="1" noChangeArrowheads="1"/>
          </p:cNvPicPr>
          <p:nvPr userDrawn="1"/>
        </p:nvPicPr>
        <p:blipFill>
          <a:blip r:embed="rId2"/>
          <a:srcRect/>
          <a:stretch>
            <a:fillRect/>
          </a:stretch>
        </p:blipFill>
        <p:spPr bwMode="auto">
          <a:xfrm>
            <a:off x="0" y="0"/>
            <a:ext cx="2133600" cy="690563"/>
          </a:xfrm>
          <a:prstGeom prst="rect">
            <a:avLst/>
          </a:prstGeom>
          <a:noFill/>
          <a:ln w="9525">
            <a:noFill/>
            <a:miter lim="800000"/>
            <a:headEnd/>
            <a:tailEnd/>
          </a:ln>
        </p:spPr>
      </p:pic>
      <p:sp>
        <p:nvSpPr>
          <p:cNvPr id="3" name="日期版面配置區 1"/>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4" name="頁尾版面配置區 2"/>
          <p:cNvSpPr>
            <a:spLocks noGrp="1"/>
          </p:cNvSpPr>
          <p:nvPr>
            <p:ph type="ftr" sz="quarter" idx="11"/>
          </p:nvPr>
        </p:nvSpPr>
        <p:spPr/>
        <p:txBody>
          <a:bodyPr/>
          <a:lstStyle>
            <a:lvl1pPr>
              <a:defRPr/>
            </a:lvl1pPr>
          </a:lstStyle>
          <a:p>
            <a:pPr>
              <a:defRPr/>
            </a:pPr>
            <a:endParaRPr lang="en-US"/>
          </a:p>
        </p:txBody>
      </p:sp>
      <p:sp>
        <p:nvSpPr>
          <p:cNvPr id="5" name="投影片編號版面配置區 3"/>
          <p:cNvSpPr>
            <a:spLocks noGrp="1"/>
          </p:cNvSpPr>
          <p:nvPr>
            <p:ph type="sldNum" sz="quarter" idx="12"/>
          </p:nvPr>
        </p:nvSpPr>
        <p:spPr/>
        <p:txBody>
          <a:bodyPr/>
          <a:lstStyle>
            <a:lvl1pPr>
              <a:defRPr/>
            </a:lvl1pPr>
          </a:lstStyle>
          <a:p>
            <a:pPr>
              <a:defRPr/>
            </a:pPr>
            <a:fld id="{23D3DD93-41E6-47E1-AE6A-DBB7FAB6A6F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pic>
        <p:nvPicPr>
          <p:cNvPr id="5" name="Picture 16" descr="p10-a"/>
          <p:cNvPicPr>
            <a:picLocks noChangeAspect="1" noChangeArrowheads="1"/>
          </p:cNvPicPr>
          <p:nvPr userDrawn="1"/>
        </p:nvPicPr>
        <p:blipFill>
          <a:blip r:embed="rId2"/>
          <a:srcRect/>
          <a:stretch>
            <a:fillRect/>
          </a:stretch>
        </p:blipFill>
        <p:spPr bwMode="auto">
          <a:xfrm>
            <a:off x="0" y="0"/>
            <a:ext cx="2133600" cy="690563"/>
          </a:xfrm>
          <a:prstGeom prst="rect">
            <a:avLst/>
          </a:prstGeom>
          <a:noFill/>
          <a:ln w="9525">
            <a:noFill/>
            <a:miter lim="800000"/>
            <a:headEnd/>
            <a:tailEnd/>
          </a:ln>
        </p:spPr>
      </p:pic>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6" name="日期版面配置區 4"/>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7" name="頁尾版面配置區 5"/>
          <p:cNvSpPr>
            <a:spLocks noGrp="1"/>
          </p:cNvSpPr>
          <p:nvPr>
            <p:ph type="ftr" sz="quarter" idx="11"/>
          </p:nvPr>
        </p:nvSpPr>
        <p:spPr/>
        <p:txBody>
          <a:bodyPr/>
          <a:lstStyle>
            <a:lvl1pPr>
              <a:defRPr/>
            </a:lvl1pPr>
          </a:lstStyle>
          <a:p>
            <a:pPr>
              <a:defRPr/>
            </a:pPr>
            <a:endParaRPr lang="en-US"/>
          </a:p>
        </p:txBody>
      </p:sp>
      <p:sp>
        <p:nvSpPr>
          <p:cNvPr id="8" name="投影片編號版面配置區 6"/>
          <p:cNvSpPr>
            <a:spLocks noGrp="1"/>
          </p:cNvSpPr>
          <p:nvPr>
            <p:ph type="sldNum" sz="quarter" idx="12"/>
          </p:nvPr>
        </p:nvSpPr>
        <p:spPr/>
        <p:txBody>
          <a:bodyPr/>
          <a:lstStyle>
            <a:lvl1pPr>
              <a:defRPr/>
            </a:lvl1pPr>
          </a:lstStyle>
          <a:p>
            <a:pPr>
              <a:defRPr/>
            </a:pPr>
            <a:fld id="{E60D18B1-4CC8-41FA-94B4-4AD9067ECA6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C14425FC-B96C-4BBF-AA77-334F54A5955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t">
              <a:defRPr sz="1200">
                <a:solidFill>
                  <a:schemeClr val="tx1">
                    <a:tint val="75000"/>
                  </a:schemeClr>
                </a:solidFill>
                <a:ea typeface="新細明體" pitchFamily="18" charset="-120"/>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t">
              <a:defRPr sz="1200">
                <a:solidFill>
                  <a:schemeClr val="tx1">
                    <a:tint val="75000"/>
                  </a:schemeClr>
                </a:solidFill>
                <a:ea typeface="新細明體" pitchFamily="18" charset="-120"/>
              </a:defRPr>
            </a:lvl1pPr>
          </a:lstStyle>
          <a:p>
            <a:pPr>
              <a:defRPr/>
            </a:pPr>
            <a:endParaRPr 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t">
              <a:defRPr sz="1200">
                <a:solidFill>
                  <a:schemeClr val="tx1">
                    <a:tint val="75000"/>
                  </a:schemeClr>
                </a:solidFill>
                <a:ea typeface="新細明體" pitchFamily="18" charset="-120"/>
              </a:defRPr>
            </a:lvl1pPr>
          </a:lstStyle>
          <a:p>
            <a:pPr>
              <a:defRPr/>
            </a:pPr>
            <a:fld id="{40C77433-7DE3-4567-A1FE-1817F734D119}" type="slidenum">
              <a:rPr lang="en-US"/>
              <a:pPr>
                <a:defRPr/>
              </a:pPr>
              <a:t>‹#›</a:t>
            </a:fld>
            <a:endParaRPr lang="en-US" dirty="0"/>
          </a:p>
        </p:txBody>
      </p:sp>
      <p:pic>
        <p:nvPicPr>
          <p:cNvPr id="1031" name="Picture 2"/>
          <p:cNvPicPr>
            <a:picLocks noChangeAspect="1" noChangeArrowheads="1"/>
          </p:cNvPicPr>
          <p:nvPr/>
        </p:nvPicPr>
        <p:blipFill>
          <a:blip r:embed="rId14"/>
          <a:srcRect/>
          <a:stretch>
            <a:fillRect/>
          </a:stretch>
        </p:blipFill>
        <p:spPr bwMode="auto">
          <a:xfrm>
            <a:off x="68263" y="44450"/>
            <a:ext cx="1695450" cy="504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69" r:id="rId1"/>
    <p:sldLayoutId id="2147484468" r:id="rId2"/>
    <p:sldLayoutId id="2147484467" r:id="rId3"/>
    <p:sldLayoutId id="2147484466" r:id="rId4"/>
    <p:sldLayoutId id="2147484465" r:id="rId5"/>
    <p:sldLayoutId id="2147484470" r:id="rId6"/>
    <p:sldLayoutId id="2147484471" r:id="rId7"/>
    <p:sldLayoutId id="2147484472" r:id="rId8"/>
    <p:sldLayoutId id="2147484464" r:id="rId9"/>
    <p:sldLayoutId id="2147484463" r:id="rId10"/>
    <p:sldLayoutId id="2147484462" r:id="rId11"/>
    <p:sldLayoutId id="2147484473"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png"/></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12"/>
          <p:cNvSpPr>
            <a:spLocks noChangeArrowheads="1"/>
          </p:cNvSpPr>
          <p:nvPr/>
        </p:nvSpPr>
        <p:spPr bwMode="auto">
          <a:xfrm>
            <a:off x="1979613" y="4797425"/>
            <a:ext cx="5616575" cy="830263"/>
          </a:xfrm>
          <a:prstGeom prst="rect">
            <a:avLst/>
          </a:prstGeom>
          <a:noFill/>
          <a:ln w="9525">
            <a:noFill/>
            <a:miter lim="800000"/>
            <a:headEnd/>
            <a:tailEnd/>
          </a:ln>
        </p:spPr>
        <p:txBody>
          <a:bodyPr>
            <a:spAutoFit/>
          </a:bodyPr>
          <a:lstStyle/>
          <a:p>
            <a:endParaRPr lang="en-US" altLang="zh-TW" sz="2400" b="1" dirty="0">
              <a:solidFill>
                <a:schemeClr val="tx1"/>
              </a:solidFill>
              <a:ea typeface="微軟正黑體" pitchFamily="34" charset="-120"/>
            </a:endParaRPr>
          </a:p>
          <a:p>
            <a:pPr algn="dist"/>
            <a:r>
              <a:rPr lang="zh-TW" altLang="en-US" sz="2400" b="1" dirty="0">
                <a:solidFill>
                  <a:schemeClr val="tx1"/>
                </a:solidFill>
                <a:ea typeface="微軟正黑體" pitchFamily="34" charset="-120"/>
              </a:rPr>
              <a:t>中華民國</a:t>
            </a:r>
            <a:r>
              <a:rPr lang="en-US" altLang="zh-TW" sz="2400" b="1" dirty="0">
                <a:solidFill>
                  <a:schemeClr val="tx1"/>
                </a:solidFill>
                <a:ea typeface="微軟正黑體" pitchFamily="34" charset="-120"/>
              </a:rPr>
              <a:t>105</a:t>
            </a:r>
            <a:r>
              <a:rPr lang="zh-TW" altLang="en-US" sz="2400" b="1" dirty="0" smtClean="0">
                <a:solidFill>
                  <a:schemeClr val="tx1"/>
                </a:solidFill>
                <a:ea typeface="微軟正黑體" pitchFamily="34" charset="-120"/>
              </a:rPr>
              <a:t>年</a:t>
            </a:r>
            <a:r>
              <a:rPr lang="en-US" altLang="zh-TW" sz="2400" b="1" dirty="0" smtClean="0">
                <a:solidFill>
                  <a:schemeClr val="tx1"/>
                </a:solidFill>
                <a:ea typeface="微軟正黑體" pitchFamily="34" charset="-120"/>
              </a:rPr>
              <a:t>9</a:t>
            </a:r>
            <a:r>
              <a:rPr lang="zh-TW" altLang="en-US" sz="2400" b="1" dirty="0" smtClean="0">
                <a:solidFill>
                  <a:schemeClr val="tx1"/>
                </a:solidFill>
                <a:ea typeface="微軟正黑體" pitchFamily="34" charset="-120"/>
              </a:rPr>
              <a:t>月</a:t>
            </a:r>
            <a:r>
              <a:rPr lang="en-US" altLang="zh-TW" sz="2400" b="1" dirty="0" smtClean="0">
                <a:solidFill>
                  <a:schemeClr val="tx1"/>
                </a:solidFill>
                <a:ea typeface="微軟正黑體" pitchFamily="34" charset="-120"/>
              </a:rPr>
              <a:t>21</a:t>
            </a:r>
            <a:r>
              <a:rPr lang="zh-TW" altLang="en-US" sz="2400" b="1" dirty="0" smtClean="0">
                <a:solidFill>
                  <a:schemeClr val="tx1"/>
                </a:solidFill>
                <a:ea typeface="微軟正黑體" pitchFamily="34" charset="-120"/>
              </a:rPr>
              <a:t>日</a:t>
            </a:r>
            <a:endParaRPr lang="zh-TW" altLang="zh-TW" sz="2400" b="1" dirty="0">
              <a:solidFill>
                <a:schemeClr val="tx1"/>
              </a:solidFill>
              <a:ea typeface="微軟正黑體" pitchFamily="34" charset="-120"/>
            </a:endParaRPr>
          </a:p>
        </p:txBody>
      </p:sp>
      <p:sp>
        <p:nvSpPr>
          <p:cNvPr id="5" name="矩形 4"/>
          <p:cNvSpPr/>
          <p:nvPr/>
        </p:nvSpPr>
        <p:spPr>
          <a:xfrm>
            <a:off x="828093" y="2060848"/>
            <a:ext cx="7560840" cy="1692771"/>
          </a:xfrm>
          <a:prstGeom prst="rect">
            <a:avLst/>
          </a:prstGeom>
        </p:spPr>
        <p:txBody>
          <a:bodyPr>
            <a:spAutoFit/>
          </a:bodyPr>
          <a:lstStyle/>
          <a:p>
            <a:pPr algn="ctr">
              <a:defRPr/>
            </a:pPr>
            <a:r>
              <a:rPr lang="zh-TW" altLang="en-US"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經濟部政府資料開放</a:t>
            </a:r>
            <a:endParaRPr lang="en-US" altLang="zh-TW"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endParaRPr>
          </a:p>
          <a:p>
            <a:pPr algn="ctr">
              <a:defRPr/>
            </a:pP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諮詢小組第</a:t>
            </a:r>
            <a:r>
              <a:rPr lang="en-US" altLang="zh-TW"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2</a:t>
            </a: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屆</a:t>
            </a:r>
            <a:r>
              <a:rPr lang="zh-TW" altLang="en-US"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第</a:t>
            </a:r>
            <a:r>
              <a:rPr lang="en-US" altLang="zh-TW"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2</a:t>
            </a:r>
            <a:r>
              <a:rPr lang="zh-TW" altLang="en-US"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次</a:t>
            </a: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會議</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887434008"/>
              </p:ext>
            </p:extLst>
          </p:nvPr>
        </p:nvGraphicFramePr>
        <p:xfrm>
          <a:off x="179388" y="1109662"/>
          <a:ext cx="8856662" cy="5399087"/>
        </p:xfrm>
        <a:graphic>
          <a:graphicData uri="http://schemas.openxmlformats.org/drawingml/2006/table">
            <a:tbl>
              <a:tblPr/>
              <a:tblGrid>
                <a:gridCol w="936625"/>
                <a:gridCol w="2231851"/>
                <a:gridCol w="3960986"/>
                <a:gridCol w="935038"/>
                <a:gridCol w="792162"/>
              </a:tblGrid>
              <a:tr h="722270">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76817">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105.6.22</a:t>
                      </a:r>
                    </a:p>
                  </a:txBody>
                  <a:tcPr marL="91431" marR="91431" marT="45743" marB="4574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algn="l" defTabSz="914400" rtl="0" eaLnBrk="1" latinLnBrk="0" hangingPunct="1">
                        <a:spcBef>
                          <a:spcPct val="20000"/>
                        </a:spcBef>
                        <a:buFont typeface="Arial" charset="0"/>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有關所提本部主題式開放資料推動策略，請提報單位再持續精進規劃，並分梯於本小組會議報告，俾於106年起提出具應用價值及高品質之開放資料。</a:t>
                      </a:r>
                      <a:endPar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43" marB="457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本部所屬機關</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構</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及商業司已補充構想，呈現於本會議簡報附件。</a:t>
                      </a: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已安排</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水利署、能源局</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等９個</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單位於本會議說明主題式開放資料推動策略，請與會委員指導並依會議結論修整後，據以進行</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106</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年度之資料開放推動工作。</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pP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其餘</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9</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個單位</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國際貿易局</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工業局</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標準檢驗局</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智慧財產局</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中小企業處</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加工出口區管理處</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投資審議委員會</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貿易調查委員會</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將於第</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屆第</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3</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次諮詢小組會議說明。</a:t>
                      </a:r>
                      <a:endPar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91431" marR="91431" marT="45743" marB="457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本部所屬機關</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及商業司</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335"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10</a:t>
            </a:fld>
            <a:endParaRPr lang="en-US" dirty="0"/>
          </a:p>
        </p:txBody>
      </p:sp>
    </p:spTree>
    <p:extLst>
      <p:ext uri="{BB962C8B-B14F-4D97-AF65-F5344CB8AC3E}">
        <p14:creationId xmlns:p14="http://schemas.microsoft.com/office/powerpoint/2010/main" val="2136359335"/>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744579537"/>
              </p:ext>
            </p:extLst>
          </p:nvPr>
        </p:nvGraphicFramePr>
        <p:xfrm>
          <a:off x="179388" y="1109663"/>
          <a:ext cx="8856663" cy="5419152"/>
        </p:xfrm>
        <a:graphic>
          <a:graphicData uri="http://schemas.openxmlformats.org/drawingml/2006/table">
            <a:tbl>
              <a:tblPr/>
              <a:tblGrid>
                <a:gridCol w="792212"/>
                <a:gridCol w="2448272"/>
                <a:gridCol w="3672408"/>
                <a:gridCol w="1151723"/>
                <a:gridCol w="792048"/>
              </a:tblGrid>
              <a:tr h="681013">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807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105.6.22</a:t>
                      </a:r>
                    </a:p>
                  </a:txBody>
                  <a:tcPr marL="91431" marR="91431" marT="45739" marB="4573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7.</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請水利署、能源局、礦務局、中央地質調查所、國營事業委員會、台灣電力公司、台灣中油公司、台灣糖業公司、台灣自來水公司等單位於下次會議針對主題式開放資料推動策略及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年開放標的等內容進行報告。</a:t>
                      </a:r>
                    </a:p>
                    <a:p>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已安排左列</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９個</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單位於本會議說明主題式開放資料推動策略</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水利署、能源局、礦務局、中央地質調查所、國營事業委員會、台灣電力公司、台灣中油公司、台灣糖業公司、台灣自來水公司</a:t>
                      </a:r>
                      <a:endPar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383"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11</a:t>
            </a:fld>
            <a:endParaRPr lang="en-US" dirty="0"/>
          </a:p>
        </p:txBody>
      </p:sp>
    </p:spTree>
    <p:extLst>
      <p:ext uri="{BB962C8B-B14F-4D97-AF65-F5344CB8AC3E}">
        <p14:creationId xmlns:p14="http://schemas.microsoft.com/office/powerpoint/2010/main" val="3637116486"/>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r" eaLnBrk="1" fontAlgn="t" hangingPunct="1">
              <a:spcBef>
                <a:spcPct val="0"/>
              </a:spcBef>
              <a:buFontTx/>
              <a:buNone/>
            </a:pPr>
            <a:fld id="{C5C8F856-DD26-4068-891D-6E083CC86D23}" type="slidenum">
              <a:rPr lang="en-US" altLang="zh-TW" sz="1500" b="1">
                <a:latin typeface="Times New Roman" pitchFamily="18" charset="0"/>
              </a:rPr>
              <a:pPr algn="r" eaLnBrk="1" fontAlgn="t" hangingPunct="1">
                <a:spcBef>
                  <a:spcPct val="0"/>
                </a:spcBef>
                <a:buFontTx/>
                <a:buNone/>
              </a:pPr>
              <a:t>12</a:t>
            </a:fld>
            <a:endParaRPr lang="en-US" altLang="zh-TW" sz="1500" b="1" dirty="0">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1491787004"/>
              </p:ext>
            </p:extLst>
          </p:nvPr>
        </p:nvGraphicFramePr>
        <p:xfrm>
          <a:off x="179388" y="1109663"/>
          <a:ext cx="8856662" cy="5487987"/>
        </p:xfrm>
        <a:graphic>
          <a:graphicData uri="http://schemas.openxmlformats.org/drawingml/2006/table">
            <a:tbl>
              <a:tblPr/>
              <a:tblGrid>
                <a:gridCol w="792212"/>
                <a:gridCol w="2448271"/>
                <a:gridCol w="3744417"/>
                <a:gridCol w="1079714"/>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105.6.22</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8.105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季工作重點，請各單位配合：</a:t>
                      </a:r>
                    </a:p>
                    <a:p>
                      <a:pPr marL="0" lv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進行本部第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季已開放資料集品質抽檢作業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( 7/30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lv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召開本部資料開放諮詢小組會議</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( 9/25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lv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本部資料蒐集及分析作業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預計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7</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月中旬至</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8</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月上旬辦理</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lv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辦理第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季資料集登載</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發布作業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( 9/30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lang="zh-TW" altLang="zh-TW"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已完成本部第２季已開放資料集品質檢核及修正作業</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於９月</a:t>
                      </a: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１日</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召開</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「經濟部政府</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資料開放諮詢小組第</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2</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屆第２次會議</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已於</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7</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月</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14</a:t>
                      </a:r>
                      <a:r>
                        <a:rPr lang="zh-TW" altLang="zh-TW" b="0" dirty="0" smtClean="0">
                          <a:solidFill>
                            <a:schemeClr val="tx1"/>
                          </a:solidFill>
                          <a:latin typeface="微軟正黑體"/>
                          <a:ea typeface="微軟正黑體"/>
                        </a:rPr>
                        <a:t>日</a:t>
                      </a:r>
                      <a:r>
                        <a:rPr lang="zh-TW" altLang="en-US" b="0" dirty="0" smtClean="0">
                          <a:solidFill>
                            <a:schemeClr val="tx1"/>
                          </a:solidFill>
                          <a:latin typeface="微軟正黑體"/>
                          <a:ea typeface="微軟正黑體"/>
                        </a:rPr>
                        <a:t>至</a:t>
                      </a:r>
                      <a:r>
                        <a:rPr lang="en-US" altLang="zh-TW" b="0" dirty="0" smtClean="0">
                          <a:solidFill>
                            <a:schemeClr val="tx1"/>
                          </a:solidFill>
                          <a:latin typeface="微軟正黑體"/>
                          <a:ea typeface="微軟正黑體"/>
                        </a:rPr>
                        <a:t>7</a:t>
                      </a:r>
                      <a:r>
                        <a:rPr lang="zh-TW" altLang="zh-TW" b="0" dirty="0" smtClean="0">
                          <a:solidFill>
                            <a:schemeClr val="tx1"/>
                          </a:solidFill>
                          <a:latin typeface="微軟正黑體"/>
                          <a:ea typeface="微軟正黑體"/>
                        </a:rPr>
                        <a:t>月</a:t>
                      </a:r>
                      <a:r>
                        <a:rPr lang="en-US" altLang="zh-TW" b="0" dirty="0" smtClean="0">
                          <a:solidFill>
                            <a:schemeClr val="tx1"/>
                          </a:solidFill>
                          <a:latin typeface="微軟正黑體"/>
                          <a:ea typeface="微軟正黑體"/>
                        </a:rPr>
                        <a:t>21</a:t>
                      </a:r>
                      <a:r>
                        <a:rPr lang="zh-TW" altLang="zh-TW" b="0" dirty="0" smtClean="0">
                          <a:solidFill>
                            <a:schemeClr val="tx1"/>
                          </a:solidFill>
                          <a:latin typeface="微軟正黑體"/>
                          <a:ea typeface="微軟正黑體"/>
                        </a:rPr>
                        <a:t>日</a:t>
                      </a:r>
                      <a:r>
                        <a:rPr lang="zh-TW" altLang="en-US" b="0" dirty="0" smtClean="0">
                          <a:solidFill>
                            <a:schemeClr val="tx1"/>
                          </a:solidFill>
                          <a:latin typeface="微軟正黑體"/>
                          <a:ea typeface="微軟正黑體"/>
                        </a:rPr>
                        <a:t>訪談本部</a:t>
                      </a:r>
                      <a:r>
                        <a:rPr lang="en-US" altLang="zh-TW" b="0" dirty="0" smtClean="0">
                          <a:solidFill>
                            <a:schemeClr val="tx1"/>
                          </a:solidFill>
                          <a:latin typeface="微軟正黑體"/>
                          <a:ea typeface="微軟正黑體"/>
                        </a:rPr>
                        <a:t>12</a:t>
                      </a:r>
                      <a:r>
                        <a:rPr lang="zh-TW" altLang="en-US" b="0" dirty="0" smtClean="0">
                          <a:solidFill>
                            <a:schemeClr val="tx1"/>
                          </a:solidFill>
                          <a:latin typeface="微軟正黑體"/>
                          <a:ea typeface="微軟正黑體"/>
                        </a:rPr>
                        <a:t>個單位完成資料蒐集及分析作業</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cap="none" normalizeH="0" baseline="0" dirty="0" smtClean="0">
                        <a:ln>
                          <a:noFill/>
                        </a:ln>
                        <a:solidFill>
                          <a:srgbClr val="FF0000"/>
                        </a:solidFill>
                        <a:effectLst/>
                        <a:latin typeface="微軟正黑體" pitchFamily="34" charset="-120"/>
                        <a:ea typeface="微軟正黑體" pitchFamily="34" charset="-120"/>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將於本次諮詢小組核定第３季資料集後，即辦理發布作業</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本部資訊中心及各機關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07"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12</a:t>
            </a:fld>
            <a:endParaRPr lang="en-US" dirty="0"/>
          </a:p>
        </p:txBody>
      </p:sp>
    </p:spTree>
    <p:extLst>
      <p:ext uri="{BB962C8B-B14F-4D97-AF65-F5344CB8AC3E}">
        <p14:creationId xmlns:p14="http://schemas.microsoft.com/office/powerpoint/2010/main" val="4139682390"/>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38914" name="文字方塊 3"/>
          <p:cNvSpPr txBox="1">
            <a:spLocks noChangeArrowheads="1"/>
          </p:cNvSpPr>
          <p:nvPr/>
        </p:nvSpPr>
        <p:spPr bwMode="auto">
          <a:xfrm>
            <a:off x="1116013" y="2198688"/>
            <a:ext cx="7559675" cy="1825625"/>
          </a:xfrm>
          <a:prstGeom prst="rect">
            <a:avLst/>
          </a:prstGeom>
          <a:noFill/>
          <a:ln w="9525">
            <a:noFill/>
            <a:miter lim="800000"/>
            <a:headEnd/>
            <a:tailEnd/>
          </a:ln>
        </p:spPr>
        <p:txBody>
          <a:bodyPr>
            <a:spAutoFit/>
          </a:bodyPr>
          <a:lstStyle/>
          <a:p>
            <a:pPr fontAlgn="t">
              <a:spcAft>
                <a:spcPts val="600"/>
              </a:spcAft>
            </a:pPr>
            <a:r>
              <a:rPr lang="zh-TW" altLang="en-US" sz="500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a:spcBef>
                <a:spcPct val="20000"/>
              </a:spcBef>
              <a:spcAft>
                <a:spcPts val="1800"/>
              </a:spcAft>
              <a:buClr>
                <a:schemeClr val="accent1"/>
              </a:buClr>
              <a:buFont typeface="Arial" charset="0"/>
              <a:buNone/>
            </a:pPr>
            <a:r>
              <a:rPr lang="zh-TW" altLang="en-US" sz="4800">
                <a:solidFill>
                  <a:schemeClr val="tx1"/>
                </a:solidFill>
                <a:ea typeface="微軟正黑體" pitchFamily="34" charset="-120"/>
              </a:rPr>
              <a:t>行政院開放資料配合事項</a:t>
            </a:r>
            <a:endParaRPr kumimoji="0" lang="zh-TW" altLang="en-US" sz="480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13</a:t>
            </a:fld>
            <a:endParaRPr lang="en-US" dirty="0"/>
          </a:p>
        </p:txBody>
      </p:sp>
    </p:spTree>
    <p:extLst>
      <p:ext uri="{BB962C8B-B14F-4D97-AF65-F5344CB8AC3E}">
        <p14:creationId xmlns:p14="http://schemas.microsoft.com/office/powerpoint/2010/main" val="28363717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4000" dirty="0"/>
              <a:t>後續</a:t>
            </a:r>
            <a:r>
              <a:rPr lang="zh-TW" altLang="en-US" sz="4000" dirty="0" smtClean="0"/>
              <a:t>推動重點</a:t>
            </a:r>
            <a:endParaRPr lang="zh-TW" altLang="en-US" dirty="0"/>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630018896"/>
              </p:ext>
            </p:extLst>
          </p:nvPr>
        </p:nvGraphicFramePr>
        <p:xfrm>
          <a:off x="457199" y="486016"/>
          <a:ext cx="8239858" cy="6151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14</a:t>
            </a:fld>
            <a:endParaRPr lang="en-US" altLang="zh-TW" dirty="0">
              <a:solidFill>
                <a:srgbClr val="000000"/>
              </a:solidFill>
            </a:endParaRPr>
          </a:p>
        </p:txBody>
      </p:sp>
      <p:sp>
        <p:nvSpPr>
          <p:cNvPr id="6" name="標題 1"/>
          <p:cNvSpPr txBox="1">
            <a:spLocks/>
          </p:cNvSpPr>
          <p:nvPr/>
        </p:nvSpPr>
        <p:spPr bwMode="auto">
          <a:xfrm>
            <a:off x="467457" y="26274"/>
            <a:ext cx="8229600" cy="6489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a:lstStyle>
          <a:p>
            <a:r>
              <a:rPr kumimoji="0" lang="zh-TW" altLang="en-US" sz="4000" dirty="0" smtClean="0">
                <a:latin typeface="微軟正黑體" panose="020B0604030504040204" pitchFamily="34" charset="-120"/>
                <a:ea typeface="微軟正黑體" panose="020B0604030504040204" pitchFamily="34" charset="-120"/>
              </a:rPr>
              <a:t>後續推動重點</a:t>
            </a:r>
            <a:endParaRPr kumimoji="0" lang="zh-TW" altLang="en-US" dirty="0">
              <a:latin typeface="微軟正黑體" panose="020B0604030504040204" pitchFamily="34" charset="-120"/>
              <a:ea typeface="微軟正黑體" panose="020B0604030504040204" pitchFamily="34" charset="-120"/>
            </a:endParaRPr>
          </a:p>
        </p:txBody>
      </p:sp>
      <p:sp>
        <p:nvSpPr>
          <p:cNvPr id="7"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Tree>
    <p:extLst>
      <p:ext uri="{BB962C8B-B14F-4D97-AF65-F5344CB8AC3E}">
        <p14:creationId xmlns:p14="http://schemas.microsoft.com/office/powerpoint/2010/main" val="41833244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63639" y="26274"/>
            <a:ext cx="7660889" cy="648928"/>
          </a:xfrm>
        </p:spPr>
        <p:txBody>
          <a:bodyPr/>
          <a:lstStyle/>
          <a:p>
            <a:r>
              <a:rPr lang="zh-TW" altLang="en-US" sz="3600" dirty="0">
                <a:latin typeface="微軟正黑體" panose="020B0604030504040204" pitchFamily="34" charset="-120"/>
                <a:ea typeface="微軟正黑體" panose="020B0604030504040204" pitchFamily="34" charset="-120"/>
              </a:rPr>
              <a:t>研擬中央二級諮詢小組運作</a:t>
            </a:r>
            <a:r>
              <a:rPr lang="zh-TW" altLang="en-US" sz="3600" dirty="0" smtClean="0">
                <a:latin typeface="微軟正黑體" panose="020B0604030504040204" pitchFamily="34" charset="-120"/>
                <a:ea typeface="微軟正黑體" panose="020B0604030504040204" pitchFamily="34" charset="-120"/>
              </a:rPr>
              <a:t>指引</a:t>
            </a:r>
            <a:r>
              <a:rPr lang="en-US" altLang="zh-TW" sz="3200" dirty="0" smtClean="0">
                <a:latin typeface="微軟正黑體" panose="020B0604030504040204" pitchFamily="34" charset="-120"/>
                <a:ea typeface="微軟正黑體" panose="020B0604030504040204" pitchFamily="34" charset="-120"/>
              </a:rPr>
              <a:t>(</a:t>
            </a:r>
            <a:r>
              <a:rPr lang="zh-TW" altLang="en-US" sz="3200" dirty="0" smtClean="0">
                <a:latin typeface="微軟正黑體" panose="020B0604030504040204" pitchFamily="34" charset="-120"/>
                <a:ea typeface="微軟正黑體" panose="020B0604030504040204" pitchFamily="34" charset="-120"/>
              </a:rPr>
              <a:t>草案</a:t>
            </a:r>
            <a:r>
              <a:rPr lang="en-US" altLang="zh-TW" sz="3200" dirty="0" smtClean="0">
                <a:latin typeface="微軟正黑體" panose="020B0604030504040204" pitchFamily="34" charset="-120"/>
                <a:ea typeface="微軟正黑體" panose="020B0604030504040204" pitchFamily="34" charset="-120"/>
              </a:rPr>
              <a:t>)</a:t>
            </a:r>
            <a:endParaRPr lang="zh-TW" altLang="en-US" sz="3200" dirty="0">
              <a:latin typeface="微軟正黑體" panose="020B0604030504040204" pitchFamily="34" charset="-120"/>
              <a:ea typeface="微軟正黑體" panose="020B0604030504040204" pitchFamily="34" charset="-120"/>
            </a:endParaRPr>
          </a:p>
        </p:txBody>
      </p:sp>
      <p:graphicFrame>
        <p:nvGraphicFramePr>
          <p:cNvPr id="6" name="資料庫圖表 5"/>
          <p:cNvGraphicFramePr/>
          <p:nvPr>
            <p:extLst/>
          </p:nvPr>
        </p:nvGraphicFramePr>
        <p:xfrm>
          <a:off x="211015" y="1068946"/>
          <a:ext cx="8665699" cy="5219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標題 3"/>
          <p:cNvSpPr txBox="1">
            <a:spLocks/>
          </p:cNvSpPr>
          <p:nvPr/>
        </p:nvSpPr>
        <p:spPr>
          <a:xfrm>
            <a:off x="35496" y="620688"/>
            <a:ext cx="1507167" cy="467223"/>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zh-TW" sz="1000" dirty="0">
                <a:solidFill>
                  <a:srgbClr val="1F497D"/>
                </a:solidFill>
                <a:latin typeface="微軟正黑體" panose="020B0604030504040204" pitchFamily="34" charset="-120"/>
                <a:ea typeface="微軟正黑體" panose="020B0604030504040204" pitchFamily="34" charset="-120"/>
              </a:rPr>
              <a:t>建立政府資料開放</a:t>
            </a:r>
            <a:endParaRPr lang="en-US" altLang="zh-TW" sz="1000" dirty="0">
              <a:solidFill>
                <a:srgbClr val="1F497D"/>
              </a:solidFill>
              <a:latin typeface="微軟正黑體" panose="020B0604030504040204" pitchFamily="34" charset="-120"/>
              <a:ea typeface="微軟正黑體" panose="020B0604030504040204" pitchFamily="34" charset="-120"/>
            </a:endParaRPr>
          </a:p>
          <a:p>
            <a:r>
              <a:rPr lang="zh-TW" altLang="zh-TW" sz="1000" dirty="0">
                <a:solidFill>
                  <a:srgbClr val="1F497D"/>
                </a:solidFill>
                <a:latin typeface="微軟正黑體" panose="020B0604030504040204" pitchFamily="34" charset="-120"/>
                <a:ea typeface="微軟正黑體" panose="020B0604030504040204" pitchFamily="34" charset="-120"/>
              </a:rPr>
              <a:t>諮詢機制</a:t>
            </a:r>
            <a:endParaRPr lang="zh-TW" altLang="en-US" sz="1000" dirty="0">
              <a:solidFill>
                <a:srgbClr val="1F497D"/>
              </a:solidFill>
              <a:latin typeface="微軟正黑體" panose="020B0604030504040204" pitchFamily="34" charset="-120"/>
              <a:ea typeface="微軟正黑體" panose="020B0604030504040204" pitchFamily="34" charset="-120"/>
            </a:endParaRPr>
          </a:p>
        </p:txBody>
      </p:sp>
      <p:sp>
        <p:nvSpPr>
          <p:cNvPr id="7"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
        <p:nvSpPr>
          <p:cNvPr id="8"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15</a:t>
            </a:fld>
            <a:endParaRPr lang="en-US" altLang="zh-TW" dirty="0">
              <a:solidFill>
                <a:srgbClr val="000000"/>
              </a:solidFill>
            </a:endParaRPr>
          </a:p>
        </p:txBody>
      </p:sp>
    </p:spTree>
    <p:extLst>
      <p:ext uri="{BB962C8B-B14F-4D97-AF65-F5344CB8AC3E}">
        <p14:creationId xmlns:p14="http://schemas.microsoft.com/office/powerpoint/2010/main" val="27797968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a:spLocks noGrp="1"/>
          </p:cNvSpPr>
          <p:nvPr>
            <p:ph type="title"/>
          </p:nvPr>
        </p:nvSpPr>
        <p:spPr>
          <a:xfrm>
            <a:off x="1531345" y="-99392"/>
            <a:ext cx="7793183" cy="755677"/>
          </a:xfrm>
        </p:spPr>
        <p:txBody>
          <a:bodyPr/>
          <a:lstStyle/>
          <a:p>
            <a:r>
              <a:rPr lang="zh-TW" altLang="en-US" sz="3600" dirty="0">
                <a:latin typeface="微軟正黑體" panose="020B0604030504040204" pitchFamily="34" charset="-120"/>
                <a:ea typeface="微軟正黑體" panose="020B0604030504040204" pitchFamily="34" charset="-120"/>
              </a:rPr>
              <a:t>修正政府資料開放</a:t>
            </a:r>
            <a:r>
              <a:rPr lang="zh-TW" altLang="en-US" sz="3600" dirty="0" smtClean="0">
                <a:latin typeface="微軟正黑體" panose="020B0604030504040204" pitchFamily="34" charset="-120"/>
                <a:ea typeface="微軟正黑體" panose="020B0604030504040204" pitchFamily="34" charset="-120"/>
              </a:rPr>
              <a:t>作業</a:t>
            </a:r>
            <a:r>
              <a:rPr lang="zh-TW" altLang="en-US" sz="3600" dirty="0">
                <a:latin typeface="微軟正黑體" panose="020B0604030504040204" pitchFamily="34" charset="-120"/>
                <a:ea typeface="微軟正黑體" panose="020B0604030504040204" pitchFamily="34" charset="-120"/>
              </a:rPr>
              <a:t>原則</a:t>
            </a:r>
            <a:r>
              <a:rPr lang="en-US" altLang="zh-TW" sz="3600" dirty="0" smtClean="0">
                <a:latin typeface="微軟正黑體" panose="020B0604030504040204" pitchFamily="34" charset="-120"/>
                <a:ea typeface="微軟正黑體" panose="020B0604030504040204" pitchFamily="34" charset="-120"/>
              </a:rPr>
              <a:t>(</a:t>
            </a:r>
            <a:r>
              <a:rPr lang="zh-TW" altLang="en-US" sz="3600" dirty="0" smtClean="0">
                <a:latin typeface="微軟正黑體" panose="020B0604030504040204" pitchFamily="34" charset="-120"/>
                <a:ea typeface="微軟正黑體" panose="020B0604030504040204" pitchFamily="34" charset="-120"/>
              </a:rPr>
              <a:t>草案</a:t>
            </a:r>
            <a:r>
              <a:rPr lang="en-US" altLang="zh-TW" sz="3600" dirty="0" smtClean="0">
                <a:latin typeface="微軟正黑體" panose="020B0604030504040204" pitchFamily="34" charset="-120"/>
                <a:ea typeface="微軟正黑體" panose="020B0604030504040204" pitchFamily="34" charset="-120"/>
              </a:rPr>
              <a:t>)</a:t>
            </a:r>
            <a:r>
              <a:rPr lang="zh-TW" altLang="en-US" sz="3600" dirty="0" smtClean="0">
                <a:latin typeface="微軟正黑體" panose="020B0604030504040204" pitchFamily="34" charset="-120"/>
                <a:ea typeface="微軟正黑體" panose="020B0604030504040204" pitchFamily="34" charset="-120"/>
              </a:rPr>
              <a:t> </a:t>
            </a:r>
            <a:endParaRPr lang="zh-TW" altLang="en-US" sz="3600" dirty="0">
              <a:latin typeface="微軟正黑體" panose="020B0604030504040204" pitchFamily="34" charset="-120"/>
              <a:ea typeface="微軟正黑體" panose="020B0604030504040204" pitchFamily="34" charset="-120"/>
            </a:endParaRPr>
          </a:p>
        </p:txBody>
      </p:sp>
      <p:sp>
        <p:nvSpPr>
          <p:cNvPr id="5" name="標題 3"/>
          <p:cNvSpPr txBox="1">
            <a:spLocks/>
          </p:cNvSpPr>
          <p:nvPr/>
        </p:nvSpPr>
        <p:spPr>
          <a:xfrm>
            <a:off x="-36513" y="548680"/>
            <a:ext cx="1331640" cy="544081"/>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en-US" sz="1000" dirty="0" smtClean="0">
                <a:solidFill>
                  <a:srgbClr val="1F497D"/>
                </a:solidFill>
                <a:latin typeface="微軟正黑體" panose="020B0604030504040204" pitchFamily="34" charset="-120"/>
                <a:ea typeface="微軟正黑體" panose="020B0604030504040204" pitchFamily="34" charset="-120"/>
              </a:rPr>
              <a:t>完備信賴之</a:t>
            </a:r>
            <a:endParaRPr lang="en-US" altLang="zh-TW" sz="1000" dirty="0" smtClean="0">
              <a:solidFill>
                <a:srgbClr val="1F497D"/>
              </a:solidFill>
              <a:latin typeface="微軟正黑體" panose="020B0604030504040204" pitchFamily="34" charset="-120"/>
              <a:ea typeface="微軟正黑體" panose="020B0604030504040204" pitchFamily="34" charset="-120"/>
            </a:endParaRPr>
          </a:p>
          <a:p>
            <a:r>
              <a:rPr lang="zh-TW" altLang="en-US" sz="1000" dirty="0" smtClean="0">
                <a:solidFill>
                  <a:srgbClr val="1F497D"/>
                </a:solidFill>
                <a:latin typeface="微軟正黑體" panose="020B0604030504040204" pitchFamily="34" charset="-120"/>
                <a:ea typeface="微軟正黑體" panose="020B0604030504040204" pitchFamily="34" charset="-120"/>
              </a:rPr>
              <a:t>資料開放環境</a:t>
            </a:r>
            <a:endParaRPr lang="zh-TW" altLang="en-US" sz="1000" dirty="0">
              <a:solidFill>
                <a:srgbClr val="1F497D"/>
              </a:solidFill>
              <a:latin typeface="微軟正黑體" panose="020B0604030504040204" pitchFamily="34" charset="-120"/>
              <a:ea typeface="微軟正黑體" panose="020B0604030504040204" pitchFamily="34" charset="-120"/>
            </a:endParaRPr>
          </a:p>
        </p:txBody>
      </p:sp>
      <p:sp>
        <p:nvSpPr>
          <p:cNvPr id="7"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16</a:t>
            </a:fld>
            <a:endParaRPr lang="en-US" altLang="zh-TW" dirty="0">
              <a:solidFill>
                <a:srgbClr val="000000"/>
              </a:solidFill>
            </a:endParaRPr>
          </a:p>
        </p:txBody>
      </p:sp>
      <p:sp>
        <p:nvSpPr>
          <p:cNvPr id="9"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
        <p:nvSpPr>
          <p:cNvPr id="8" name="Rectangle 3"/>
          <p:cNvSpPr txBox="1">
            <a:spLocks noChangeArrowheads="1"/>
          </p:cNvSpPr>
          <p:nvPr/>
        </p:nvSpPr>
        <p:spPr>
          <a:xfrm>
            <a:off x="936490" y="791495"/>
            <a:ext cx="7523942" cy="2315599"/>
          </a:xfrm>
          <a:prstGeom prst="rect">
            <a:avLst/>
          </a:prstGeom>
        </p:spPr>
        <p:txBody>
          <a:bodyPr/>
          <a:lstStyle>
            <a:lvl1pPr marL="316531" indent="-316531" algn="l" rtl="0" eaLnBrk="0" fontAlgn="base" hangingPunct="0">
              <a:spcBef>
                <a:spcPct val="20000"/>
              </a:spcBef>
              <a:spcAft>
                <a:spcPct val="0"/>
              </a:spcAft>
              <a:buSzPct val="100000"/>
              <a:buChar char="•"/>
              <a:defRPr kumimoji="1" sz="2954">
                <a:solidFill>
                  <a:schemeClr val="tx1"/>
                </a:solidFill>
                <a:latin typeface="微軟正黑體" panose="020B0604030504040204" pitchFamily="34" charset="-120"/>
                <a:ea typeface="微軟正黑體" panose="020B0604030504040204" pitchFamily="34" charset="-120"/>
                <a:cs typeface="華康龍門石碑"/>
              </a:defRPr>
            </a:lvl1pPr>
            <a:lvl2pPr marL="685817" indent="-263776" algn="l" rtl="0" eaLnBrk="0" fontAlgn="base" hangingPunct="0">
              <a:spcBef>
                <a:spcPct val="20000"/>
              </a:spcBef>
              <a:spcAft>
                <a:spcPct val="0"/>
              </a:spcAft>
              <a:buSzPct val="100000"/>
              <a:buChar char="–"/>
              <a:defRPr kumimoji="1" sz="2585">
                <a:solidFill>
                  <a:schemeClr val="tx1"/>
                </a:solidFill>
                <a:latin typeface="微軟正黑體" panose="020B0604030504040204" pitchFamily="34" charset="-120"/>
                <a:ea typeface="微軟正黑體" panose="020B0604030504040204" pitchFamily="34" charset="-120"/>
                <a:cs typeface="華康龍門石碑"/>
              </a:defRPr>
            </a:lvl2pPr>
            <a:lvl3pPr marL="1055103" indent="-211021" algn="l" rtl="0" eaLnBrk="0" fontAlgn="base" hangingPunct="0">
              <a:spcBef>
                <a:spcPct val="20000"/>
              </a:spcBef>
              <a:spcAft>
                <a:spcPct val="0"/>
              </a:spcAft>
              <a:buSzPct val="100000"/>
              <a:buChar char="•"/>
              <a:defRPr kumimoji="1" sz="2215">
                <a:solidFill>
                  <a:schemeClr val="tx1"/>
                </a:solidFill>
                <a:latin typeface="微軟正黑體" panose="020B0604030504040204" pitchFamily="34" charset="-120"/>
                <a:ea typeface="微軟正黑體" panose="020B0604030504040204" pitchFamily="34" charset="-120"/>
                <a:cs typeface="華康龍門石碑"/>
              </a:defRPr>
            </a:lvl3pPr>
            <a:lvl4pPr marL="1477145" indent="-211021" algn="l" rtl="0" eaLnBrk="0" fontAlgn="base" hangingPunct="0">
              <a:spcBef>
                <a:spcPct val="20000"/>
              </a:spcBef>
              <a:spcAft>
                <a:spcPct val="0"/>
              </a:spcAft>
              <a:buSzPct val="100000"/>
              <a:buChar char="–"/>
              <a:defRPr kumimoji="1" sz="1846">
                <a:solidFill>
                  <a:schemeClr val="tx1"/>
                </a:solidFill>
                <a:latin typeface="微軟正黑體" panose="020B0604030504040204" pitchFamily="34" charset="-120"/>
                <a:ea typeface="微軟正黑體" panose="020B0604030504040204" pitchFamily="34" charset="-120"/>
                <a:cs typeface="華康龍門石碑"/>
              </a:defRPr>
            </a:lvl4pPr>
            <a:lvl5pPr marL="1899186" indent="-211021" algn="l" rtl="0" eaLnBrk="0" fontAlgn="base" hangingPunct="0">
              <a:spcBef>
                <a:spcPct val="20000"/>
              </a:spcBef>
              <a:spcAft>
                <a:spcPct val="0"/>
              </a:spcAft>
              <a:buSzPct val="100000"/>
              <a:buChar char="•"/>
              <a:defRPr kumimoji="1" sz="1846">
                <a:solidFill>
                  <a:schemeClr val="tx1"/>
                </a:solidFill>
                <a:latin typeface="微軟正黑體" panose="020B0604030504040204" pitchFamily="34" charset="-120"/>
                <a:ea typeface="微軟正黑體" panose="020B0604030504040204" pitchFamily="34" charset="-120"/>
                <a:cs typeface="華康龍門石碑"/>
              </a:defRPr>
            </a:lvl5pPr>
            <a:lvl6pPr marL="2321227" indent="-211021" algn="l" rtl="0" fontAlgn="base">
              <a:spcBef>
                <a:spcPct val="20000"/>
              </a:spcBef>
              <a:spcAft>
                <a:spcPct val="0"/>
              </a:spcAft>
              <a:buSzPct val="100000"/>
              <a:buChar char="•"/>
              <a:defRPr kumimoji="1" sz="1846">
                <a:solidFill>
                  <a:schemeClr val="tx1"/>
                </a:solidFill>
                <a:latin typeface="+mn-lt"/>
                <a:ea typeface="+mn-ea"/>
              </a:defRPr>
            </a:lvl6pPr>
            <a:lvl7pPr marL="2743269" indent="-211021" algn="l" rtl="0" fontAlgn="base">
              <a:spcBef>
                <a:spcPct val="20000"/>
              </a:spcBef>
              <a:spcAft>
                <a:spcPct val="0"/>
              </a:spcAft>
              <a:buSzPct val="100000"/>
              <a:buChar char="•"/>
              <a:defRPr kumimoji="1" sz="1846">
                <a:solidFill>
                  <a:schemeClr val="tx1"/>
                </a:solidFill>
                <a:latin typeface="+mn-lt"/>
                <a:ea typeface="+mn-ea"/>
              </a:defRPr>
            </a:lvl7pPr>
            <a:lvl8pPr marL="3165310" indent="-211021" algn="l" rtl="0" fontAlgn="base">
              <a:spcBef>
                <a:spcPct val="20000"/>
              </a:spcBef>
              <a:spcAft>
                <a:spcPct val="0"/>
              </a:spcAft>
              <a:buSzPct val="100000"/>
              <a:buChar char="•"/>
              <a:defRPr kumimoji="1" sz="1846">
                <a:solidFill>
                  <a:schemeClr val="tx1"/>
                </a:solidFill>
                <a:latin typeface="+mn-lt"/>
                <a:ea typeface="+mn-ea"/>
              </a:defRPr>
            </a:lvl8pPr>
            <a:lvl9pPr marL="3587351" indent="-211021" algn="l" rtl="0" fontAlgn="base">
              <a:spcBef>
                <a:spcPct val="20000"/>
              </a:spcBef>
              <a:spcAft>
                <a:spcPct val="0"/>
              </a:spcAft>
              <a:buSzPct val="100000"/>
              <a:buChar char="•"/>
              <a:defRPr kumimoji="1" sz="1846">
                <a:solidFill>
                  <a:schemeClr val="tx1"/>
                </a:solidFill>
                <a:latin typeface="+mn-lt"/>
                <a:ea typeface="+mn-ea"/>
              </a:defRPr>
            </a:lvl9pPr>
          </a:lstStyle>
          <a:p>
            <a:pPr marL="0" indent="0" eaLnBrk="1" hangingPunct="1">
              <a:lnSpc>
                <a:spcPct val="120000"/>
              </a:lnSpc>
              <a:buNone/>
              <a:defRPr/>
            </a:pPr>
            <a:r>
              <a:rPr lang="zh-TW" altLang="en-US" sz="2400" b="1" kern="0" dirty="0" smtClean="0"/>
              <a:t>     緣由</a:t>
            </a:r>
            <a:endParaRPr lang="en-US" altLang="zh-TW" sz="2400" b="1" kern="0" dirty="0" smtClean="0"/>
          </a:p>
          <a:p>
            <a:pPr lvl="1" eaLnBrk="1" hangingPunct="1">
              <a:buFont typeface="Wingdings" panose="05000000000000000000" pitchFamily="2" charset="2"/>
              <a:buChar char="n"/>
              <a:defRPr/>
            </a:pPr>
            <a:r>
              <a:rPr lang="zh-TW" altLang="en-US" sz="1800" b="0" kern="0" dirty="0" smtClean="0"/>
              <a:t>配合</a:t>
            </a:r>
            <a:r>
              <a:rPr lang="zh-TW" altLang="en-US" sz="1800" b="0" kern="0" dirty="0"/>
              <a:t>行政院組織改造</a:t>
            </a:r>
            <a:r>
              <a:rPr lang="zh-TW" altLang="en-US" sz="1800" b="0" kern="0" dirty="0" smtClean="0"/>
              <a:t>作業及資料開放需要所訂定之「</a:t>
            </a:r>
            <a:r>
              <a:rPr lang="zh-TW" altLang="en-US" sz="1800" b="0" kern="0" dirty="0"/>
              <a:t>政府資料開放進階行動方案」、「行政院及所屬各機關政府資料分類及授權利用收費原則</a:t>
            </a:r>
            <a:r>
              <a:rPr lang="zh-TW" altLang="en-US" sz="1800" b="0" kern="0" dirty="0" smtClean="0"/>
              <a:t>」、「</a:t>
            </a:r>
            <a:r>
              <a:rPr lang="zh-TW" altLang="en-US" sz="1800" b="0" kern="0" dirty="0"/>
              <a:t>政府資料開放諮詢小組設置要點」等</a:t>
            </a:r>
            <a:r>
              <a:rPr lang="zh-TW" altLang="en-US" sz="1800" b="0" kern="0" dirty="0" smtClean="0"/>
              <a:t>規定，</a:t>
            </a:r>
            <a:r>
              <a:rPr lang="zh-TW" altLang="en-US" sz="1800" b="0" kern="0" dirty="0"/>
              <a:t>爰檢討</a:t>
            </a:r>
            <a:r>
              <a:rPr lang="zh-TW" altLang="en-US" sz="1800" b="0" kern="0" dirty="0" smtClean="0"/>
              <a:t>修正以契合</a:t>
            </a:r>
            <a:r>
              <a:rPr lang="zh-TW" altLang="en-US" sz="1800" b="0" kern="0" dirty="0"/>
              <a:t>運作現況</a:t>
            </a:r>
            <a:r>
              <a:rPr lang="zh-TW" altLang="en-US" sz="1800" b="0" kern="0" dirty="0" smtClean="0"/>
              <a:t>。</a:t>
            </a:r>
            <a:endParaRPr lang="en-US" altLang="zh-TW" sz="1800" b="0" kern="0" dirty="0" smtClean="0"/>
          </a:p>
          <a:p>
            <a:pPr lvl="1" eaLnBrk="1" hangingPunct="1">
              <a:buFont typeface="Wingdings" panose="05000000000000000000" pitchFamily="2" charset="2"/>
              <a:buChar char="n"/>
              <a:defRPr/>
            </a:pPr>
            <a:r>
              <a:rPr lang="zh-TW" altLang="en-US" sz="1800" b="0" kern="0" dirty="0" smtClean="0"/>
              <a:t>已</a:t>
            </a:r>
            <a:r>
              <a:rPr lang="zh-TW" altLang="en-US" sz="1800" b="0" kern="0" dirty="0"/>
              <a:t>於</a:t>
            </a:r>
            <a:r>
              <a:rPr lang="en-US" altLang="zh-TW" sz="1800" b="0" kern="0" dirty="0"/>
              <a:t>8</a:t>
            </a:r>
            <a:r>
              <a:rPr lang="zh-TW" altLang="en-US" sz="1800" b="0" kern="0" dirty="0"/>
              <a:t>月</a:t>
            </a:r>
            <a:r>
              <a:rPr lang="en-US" altLang="zh-TW" sz="1800" b="0" kern="0" dirty="0"/>
              <a:t>15</a:t>
            </a:r>
            <a:r>
              <a:rPr lang="zh-TW" altLang="en-US" sz="1800" b="0" kern="0" dirty="0"/>
              <a:t>日召開</a:t>
            </a:r>
            <a:r>
              <a:rPr lang="en-US" altLang="zh-TW" sz="1800" b="0" kern="0" dirty="0"/>
              <a:t>105</a:t>
            </a:r>
            <a:r>
              <a:rPr lang="zh-TW" altLang="en-US" sz="1800" b="0" kern="0" dirty="0"/>
              <a:t>年推動政府資料開放第</a:t>
            </a:r>
            <a:r>
              <a:rPr lang="en-US" altLang="zh-TW" sz="1800" b="0" kern="0" dirty="0"/>
              <a:t>1</a:t>
            </a:r>
            <a:r>
              <a:rPr lang="zh-TW" altLang="en-US" sz="1800" b="0" kern="0" dirty="0"/>
              <a:t>次工作小組會議，經部會討論修正，後續將報院核定後頒布施行。</a:t>
            </a:r>
            <a:endParaRPr lang="en-US" altLang="zh-TW" sz="1800" b="0" kern="0" dirty="0"/>
          </a:p>
          <a:p>
            <a:pPr eaLnBrk="1" hangingPunct="1">
              <a:lnSpc>
                <a:spcPct val="120000"/>
              </a:lnSpc>
              <a:buFont typeface="Wingdings" panose="05000000000000000000" pitchFamily="2" charset="2"/>
              <a:buChar char="Ø"/>
              <a:defRPr/>
            </a:pPr>
            <a:endParaRPr lang="en-US" altLang="zh-TW" sz="3323" b="0" kern="0" dirty="0"/>
          </a:p>
        </p:txBody>
      </p:sp>
      <p:sp>
        <p:nvSpPr>
          <p:cNvPr id="10" name="Rectangle 3"/>
          <p:cNvSpPr txBox="1">
            <a:spLocks noChangeArrowheads="1"/>
          </p:cNvSpPr>
          <p:nvPr/>
        </p:nvSpPr>
        <p:spPr>
          <a:xfrm>
            <a:off x="936490" y="3071263"/>
            <a:ext cx="7523942" cy="3301545"/>
          </a:xfrm>
          <a:prstGeom prst="rect">
            <a:avLst/>
          </a:prstGeom>
        </p:spPr>
        <p:txBody>
          <a:bodyPr/>
          <a:lstStyle>
            <a:lvl1pPr marL="316531" indent="-316531" algn="l" rtl="0" eaLnBrk="0" fontAlgn="base" hangingPunct="0">
              <a:spcBef>
                <a:spcPct val="20000"/>
              </a:spcBef>
              <a:spcAft>
                <a:spcPct val="0"/>
              </a:spcAft>
              <a:buSzPct val="100000"/>
              <a:buChar char="•"/>
              <a:defRPr kumimoji="1" sz="2954">
                <a:solidFill>
                  <a:schemeClr val="tx1"/>
                </a:solidFill>
                <a:latin typeface="微軟正黑體" panose="020B0604030504040204" pitchFamily="34" charset="-120"/>
                <a:ea typeface="微軟正黑體" panose="020B0604030504040204" pitchFamily="34" charset="-120"/>
                <a:cs typeface="華康龍門石碑"/>
              </a:defRPr>
            </a:lvl1pPr>
            <a:lvl2pPr marL="685817" indent="-263776" algn="l" rtl="0" eaLnBrk="0" fontAlgn="base" hangingPunct="0">
              <a:spcBef>
                <a:spcPct val="20000"/>
              </a:spcBef>
              <a:spcAft>
                <a:spcPct val="0"/>
              </a:spcAft>
              <a:buSzPct val="100000"/>
              <a:buChar char="–"/>
              <a:defRPr kumimoji="1" sz="2585">
                <a:solidFill>
                  <a:schemeClr val="tx1"/>
                </a:solidFill>
                <a:latin typeface="微軟正黑體" panose="020B0604030504040204" pitchFamily="34" charset="-120"/>
                <a:ea typeface="微軟正黑體" panose="020B0604030504040204" pitchFamily="34" charset="-120"/>
                <a:cs typeface="華康龍門石碑"/>
              </a:defRPr>
            </a:lvl2pPr>
            <a:lvl3pPr marL="1055103" indent="-211021" algn="l" rtl="0" eaLnBrk="0" fontAlgn="base" hangingPunct="0">
              <a:spcBef>
                <a:spcPct val="20000"/>
              </a:spcBef>
              <a:spcAft>
                <a:spcPct val="0"/>
              </a:spcAft>
              <a:buSzPct val="100000"/>
              <a:buChar char="•"/>
              <a:defRPr kumimoji="1" sz="2215">
                <a:solidFill>
                  <a:schemeClr val="tx1"/>
                </a:solidFill>
                <a:latin typeface="微軟正黑體" panose="020B0604030504040204" pitchFamily="34" charset="-120"/>
                <a:ea typeface="微軟正黑體" panose="020B0604030504040204" pitchFamily="34" charset="-120"/>
                <a:cs typeface="華康龍門石碑"/>
              </a:defRPr>
            </a:lvl3pPr>
            <a:lvl4pPr marL="1477145" indent="-211021" algn="l" rtl="0" eaLnBrk="0" fontAlgn="base" hangingPunct="0">
              <a:spcBef>
                <a:spcPct val="20000"/>
              </a:spcBef>
              <a:spcAft>
                <a:spcPct val="0"/>
              </a:spcAft>
              <a:buSzPct val="100000"/>
              <a:buChar char="–"/>
              <a:defRPr kumimoji="1" sz="1846">
                <a:solidFill>
                  <a:schemeClr val="tx1"/>
                </a:solidFill>
                <a:latin typeface="微軟正黑體" panose="020B0604030504040204" pitchFamily="34" charset="-120"/>
                <a:ea typeface="微軟正黑體" panose="020B0604030504040204" pitchFamily="34" charset="-120"/>
                <a:cs typeface="華康龍門石碑"/>
              </a:defRPr>
            </a:lvl4pPr>
            <a:lvl5pPr marL="1899186" indent="-211021" algn="l" rtl="0" eaLnBrk="0" fontAlgn="base" hangingPunct="0">
              <a:spcBef>
                <a:spcPct val="20000"/>
              </a:spcBef>
              <a:spcAft>
                <a:spcPct val="0"/>
              </a:spcAft>
              <a:buSzPct val="100000"/>
              <a:buChar char="•"/>
              <a:defRPr kumimoji="1" sz="1846">
                <a:solidFill>
                  <a:schemeClr val="tx1"/>
                </a:solidFill>
                <a:latin typeface="微軟正黑體" panose="020B0604030504040204" pitchFamily="34" charset="-120"/>
                <a:ea typeface="微軟正黑體" panose="020B0604030504040204" pitchFamily="34" charset="-120"/>
                <a:cs typeface="華康龍門石碑"/>
              </a:defRPr>
            </a:lvl5pPr>
            <a:lvl6pPr marL="2321227" indent="-211021" algn="l" rtl="0" fontAlgn="base">
              <a:spcBef>
                <a:spcPct val="20000"/>
              </a:spcBef>
              <a:spcAft>
                <a:spcPct val="0"/>
              </a:spcAft>
              <a:buSzPct val="100000"/>
              <a:buChar char="•"/>
              <a:defRPr kumimoji="1" sz="1846">
                <a:solidFill>
                  <a:schemeClr val="tx1"/>
                </a:solidFill>
                <a:latin typeface="+mn-lt"/>
                <a:ea typeface="+mn-ea"/>
              </a:defRPr>
            </a:lvl6pPr>
            <a:lvl7pPr marL="2743269" indent="-211021" algn="l" rtl="0" fontAlgn="base">
              <a:spcBef>
                <a:spcPct val="20000"/>
              </a:spcBef>
              <a:spcAft>
                <a:spcPct val="0"/>
              </a:spcAft>
              <a:buSzPct val="100000"/>
              <a:buChar char="•"/>
              <a:defRPr kumimoji="1" sz="1846">
                <a:solidFill>
                  <a:schemeClr val="tx1"/>
                </a:solidFill>
                <a:latin typeface="+mn-lt"/>
                <a:ea typeface="+mn-ea"/>
              </a:defRPr>
            </a:lvl7pPr>
            <a:lvl8pPr marL="3165310" indent="-211021" algn="l" rtl="0" fontAlgn="base">
              <a:spcBef>
                <a:spcPct val="20000"/>
              </a:spcBef>
              <a:spcAft>
                <a:spcPct val="0"/>
              </a:spcAft>
              <a:buSzPct val="100000"/>
              <a:buChar char="•"/>
              <a:defRPr kumimoji="1" sz="1846">
                <a:solidFill>
                  <a:schemeClr val="tx1"/>
                </a:solidFill>
                <a:latin typeface="+mn-lt"/>
                <a:ea typeface="+mn-ea"/>
              </a:defRPr>
            </a:lvl8pPr>
            <a:lvl9pPr marL="3587351" indent="-211021" algn="l" rtl="0" fontAlgn="base">
              <a:spcBef>
                <a:spcPct val="20000"/>
              </a:spcBef>
              <a:spcAft>
                <a:spcPct val="0"/>
              </a:spcAft>
              <a:buSzPct val="100000"/>
              <a:buChar char="•"/>
              <a:defRPr kumimoji="1" sz="1846">
                <a:solidFill>
                  <a:schemeClr val="tx1"/>
                </a:solidFill>
                <a:latin typeface="+mn-lt"/>
                <a:ea typeface="+mn-ea"/>
              </a:defRPr>
            </a:lvl9pPr>
          </a:lstStyle>
          <a:p>
            <a:pPr marL="0" indent="0" eaLnBrk="1" hangingPunct="1">
              <a:lnSpc>
                <a:spcPct val="120000"/>
              </a:lnSpc>
              <a:buNone/>
              <a:defRPr/>
            </a:pPr>
            <a:r>
              <a:rPr lang="zh-TW" altLang="en-US" sz="2400" kern="0" dirty="0" smtClean="0">
                <a:solidFill>
                  <a:srgbClr val="0000FF"/>
                </a:solidFill>
              </a:rPr>
              <a:t>   </a:t>
            </a:r>
            <a:r>
              <a:rPr lang="zh-TW" altLang="en-US" sz="2400" b="1" kern="0" dirty="0" smtClean="0">
                <a:solidFill>
                  <a:srgbClr val="0000FF"/>
                </a:solidFill>
              </a:rPr>
              <a:t>修改</a:t>
            </a:r>
            <a:r>
              <a:rPr lang="zh-TW" altLang="en-US" sz="2400" b="1" kern="0" dirty="0">
                <a:solidFill>
                  <a:srgbClr val="0000FF"/>
                </a:solidFill>
              </a:rPr>
              <a:t>重點</a:t>
            </a:r>
            <a:endParaRPr lang="en-US" altLang="zh-TW" sz="2400" b="1" kern="0" dirty="0">
              <a:solidFill>
                <a:srgbClr val="0000FF"/>
              </a:solidFill>
            </a:endParaRPr>
          </a:p>
          <a:p>
            <a:pPr lvl="1" eaLnBrk="1" hangingPunct="1">
              <a:buFont typeface="Wingdings" panose="05000000000000000000" pitchFamily="2" charset="2"/>
              <a:buChar char="n"/>
              <a:defRPr/>
            </a:pPr>
            <a:r>
              <a:rPr lang="zh-TW" altLang="en-US" sz="1800" b="0" kern="0" dirty="0" smtClean="0"/>
              <a:t>新增</a:t>
            </a:r>
            <a:r>
              <a:rPr lang="zh-TW" altLang="en-US" sz="1800" b="0" kern="0" dirty="0"/>
              <a:t>以統一使用行政院訂定之授權條款為原則；</a:t>
            </a:r>
            <a:r>
              <a:rPr lang="zh-TW" altLang="en-US" sz="1800" b="0" u="sng" kern="0" dirty="0">
                <a:solidFill>
                  <a:srgbClr val="0000FF"/>
                </a:solidFill>
              </a:rPr>
              <a:t>資料有限度利用</a:t>
            </a:r>
            <a:r>
              <a:rPr lang="zh-TW" altLang="en-US" sz="1800" b="0" u="sng" kern="0" dirty="0"/>
              <a:t>之</a:t>
            </a:r>
            <a:r>
              <a:rPr lang="zh-TW" altLang="en-US" sz="1800" b="0" u="sng" kern="0" dirty="0" smtClean="0"/>
              <a:t>必要時</a:t>
            </a:r>
            <a:r>
              <a:rPr lang="zh-TW" altLang="en-US" sz="1800" b="0" kern="0" dirty="0"/>
              <a:t>，得由</a:t>
            </a:r>
            <a:r>
              <a:rPr lang="zh-TW" altLang="en-US" sz="1800" b="0" u="sng" kern="0" dirty="0">
                <a:solidFill>
                  <a:srgbClr val="0000FF"/>
                </a:solidFill>
              </a:rPr>
              <a:t>各機關自行訂定授權條款</a:t>
            </a:r>
            <a:r>
              <a:rPr lang="zh-TW" altLang="en-US" sz="1800" b="0" kern="0" dirty="0"/>
              <a:t>。</a:t>
            </a:r>
            <a:r>
              <a:rPr lang="en-US" altLang="zh-TW" sz="1800" b="0" kern="0" dirty="0"/>
              <a:t>(</a:t>
            </a:r>
            <a:r>
              <a:rPr lang="zh-TW" altLang="en-US" sz="1800" b="0" kern="0" dirty="0"/>
              <a:t>修正作業原則第七點</a:t>
            </a:r>
            <a:r>
              <a:rPr lang="en-US" altLang="zh-TW" sz="1800" b="0" kern="0" dirty="0"/>
              <a:t>)</a:t>
            </a:r>
          </a:p>
          <a:p>
            <a:pPr lvl="1" eaLnBrk="1" hangingPunct="1">
              <a:buFont typeface="Wingdings" panose="05000000000000000000" pitchFamily="2" charset="2"/>
              <a:buChar char="n"/>
              <a:defRPr/>
            </a:pPr>
            <a:r>
              <a:rPr lang="zh-TW" altLang="en-US" sz="1800" b="0" kern="0" dirty="0" smtClean="0"/>
              <a:t>「</a:t>
            </a:r>
            <a:r>
              <a:rPr lang="zh-TW" altLang="en-US" sz="1800" b="0" kern="0" dirty="0"/>
              <a:t>使用規範」調整為「授權條款」。</a:t>
            </a:r>
            <a:r>
              <a:rPr lang="en-US" altLang="zh-TW" sz="1800" b="0" kern="0" dirty="0"/>
              <a:t>(</a:t>
            </a:r>
            <a:r>
              <a:rPr lang="zh-TW" altLang="en-US" sz="1800" b="0" kern="0" dirty="0"/>
              <a:t>修正作業原則第八點</a:t>
            </a:r>
            <a:r>
              <a:rPr lang="en-US" altLang="zh-TW" sz="1800" b="0" kern="0" dirty="0"/>
              <a:t>)</a:t>
            </a:r>
          </a:p>
          <a:p>
            <a:pPr lvl="1" eaLnBrk="1" hangingPunct="1">
              <a:buFont typeface="Wingdings" panose="05000000000000000000" pitchFamily="2" charset="2"/>
              <a:buChar char="n"/>
              <a:defRPr/>
            </a:pPr>
            <a:r>
              <a:rPr lang="zh-TW" altLang="en-US" sz="1800" b="0" u="sng" kern="0" dirty="0" smtClean="0">
                <a:solidFill>
                  <a:srgbClr val="0000FF"/>
                </a:solidFill>
              </a:rPr>
              <a:t>新增</a:t>
            </a:r>
            <a:r>
              <a:rPr lang="zh-TW" altLang="en-US" sz="1800" b="0" u="sng" kern="0" dirty="0">
                <a:solidFill>
                  <a:srgbClr val="0000FF"/>
                </a:solidFill>
              </a:rPr>
              <a:t>各機關以不自建資料開放平臺為原則</a:t>
            </a:r>
            <a:r>
              <a:rPr lang="zh-TW" altLang="en-US" sz="1800" b="0" kern="0" dirty="0"/>
              <a:t>。</a:t>
            </a:r>
            <a:r>
              <a:rPr lang="en-US" altLang="zh-TW" sz="1800" b="0" kern="0" dirty="0"/>
              <a:t>(</a:t>
            </a:r>
            <a:r>
              <a:rPr lang="zh-TW" altLang="en-US" sz="1800" b="0" kern="0" dirty="0"/>
              <a:t>修正作業原則第九點</a:t>
            </a:r>
            <a:r>
              <a:rPr lang="en-US" altLang="zh-TW" sz="1800" b="0" kern="0" dirty="0"/>
              <a:t>)</a:t>
            </a:r>
          </a:p>
          <a:p>
            <a:pPr lvl="1" eaLnBrk="1" hangingPunct="1">
              <a:buFont typeface="Wingdings" panose="05000000000000000000" pitchFamily="2" charset="2"/>
              <a:buChar char="n"/>
              <a:defRPr/>
            </a:pPr>
            <a:r>
              <a:rPr lang="zh-TW" altLang="en-US" sz="1800" b="0" kern="0" dirty="0" smtClean="0"/>
              <a:t>「</a:t>
            </a:r>
            <a:r>
              <a:rPr lang="zh-TW" altLang="en-US" sz="1800" b="0" kern="0" dirty="0"/>
              <a:t>行政院研究發展考核委員會」調整為「國家發展委員會」。</a:t>
            </a:r>
            <a:r>
              <a:rPr lang="en-US" altLang="zh-TW" sz="1800" b="0" kern="0" dirty="0"/>
              <a:t>(</a:t>
            </a:r>
            <a:r>
              <a:rPr lang="zh-TW" altLang="en-US" sz="1800" b="0" kern="0" dirty="0"/>
              <a:t>修正作業</a:t>
            </a:r>
            <a:r>
              <a:rPr lang="zh-TW" altLang="en-US" sz="1800" b="0" kern="0" dirty="0" smtClean="0"/>
              <a:t>原則</a:t>
            </a:r>
            <a:r>
              <a:rPr lang="zh-TW" altLang="en-US" sz="1800" b="0" kern="0" dirty="0"/>
              <a:t>第十點、第十四點</a:t>
            </a:r>
            <a:r>
              <a:rPr lang="en-US" altLang="zh-TW" sz="1800" b="0" kern="0" dirty="0"/>
              <a:t>)</a:t>
            </a:r>
          </a:p>
          <a:p>
            <a:pPr lvl="1" eaLnBrk="1" hangingPunct="1">
              <a:buFont typeface="Wingdings" panose="05000000000000000000" pitchFamily="2" charset="2"/>
              <a:buChar char="n"/>
              <a:defRPr/>
            </a:pPr>
            <a:r>
              <a:rPr lang="zh-TW" altLang="en-US" sz="1800" b="0" u="sng" kern="0" dirty="0" smtClean="0">
                <a:solidFill>
                  <a:srgbClr val="0000FF"/>
                </a:solidFill>
              </a:rPr>
              <a:t>擴大</a:t>
            </a:r>
            <a:r>
              <a:rPr lang="zh-TW" altLang="en-US" sz="1800" b="0" u="sng" kern="0" dirty="0">
                <a:solidFill>
                  <a:srgbClr val="0000FF"/>
                </a:solidFill>
              </a:rPr>
              <a:t>本作業原則準用對象</a:t>
            </a:r>
            <a:r>
              <a:rPr lang="zh-TW" altLang="en-US" sz="1800" b="0" kern="0" dirty="0"/>
              <a:t>，</a:t>
            </a:r>
            <a:r>
              <a:rPr lang="zh-TW" altLang="en-US" sz="1800" b="0" u="sng" kern="0" dirty="0">
                <a:solidFill>
                  <a:srgbClr val="0000FF"/>
                </a:solidFill>
              </a:rPr>
              <a:t>新增行政院及所屬各級機關以外之其他政府</a:t>
            </a:r>
          </a:p>
          <a:p>
            <a:pPr lvl="1" eaLnBrk="1" hangingPunct="1">
              <a:buFont typeface="Wingdings" panose="05000000000000000000" pitchFamily="2" charset="2"/>
              <a:buChar char="n"/>
              <a:defRPr/>
            </a:pPr>
            <a:r>
              <a:rPr lang="zh-TW" altLang="en-US" sz="1800" b="0" kern="0" dirty="0"/>
              <a:t>機關得準用本原則之規定辦理資料開放。（修正作業原則第十六點）</a:t>
            </a:r>
            <a:endParaRPr lang="en-US" altLang="zh-TW" sz="1800" b="0" kern="0" dirty="0"/>
          </a:p>
        </p:txBody>
      </p:sp>
    </p:spTree>
    <p:extLst>
      <p:ext uri="{BB962C8B-B14F-4D97-AF65-F5344CB8AC3E}">
        <p14:creationId xmlns:p14="http://schemas.microsoft.com/office/powerpoint/2010/main" val="3011039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圖表 4"/>
          <p:cNvGraphicFramePr>
            <a:graphicFrameLocks/>
          </p:cNvGraphicFramePr>
          <p:nvPr>
            <p:extLst>
              <p:ext uri="{D42A27DB-BD31-4B8C-83A1-F6EECF244321}">
                <p14:modId xmlns:p14="http://schemas.microsoft.com/office/powerpoint/2010/main" val="3087087434"/>
              </p:ext>
            </p:extLst>
          </p:nvPr>
        </p:nvGraphicFramePr>
        <p:xfrm>
          <a:off x="617972" y="387083"/>
          <a:ext cx="8068828" cy="489441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Box 7"/>
          <p:cNvSpPr txBox="1">
            <a:spLocks noChangeArrowheads="1"/>
          </p:cNvSpPr>
          <p:nvPr/>
        </p:nvSpPr>
        <p:spPr bwMode="auto">
          <a:xfrm>
            <a:off x="804286" y="5150778"/>
            <a:ext cx="7696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kumimoji="1">
                <a:solidFill>
                  <a:schemeClr val="tx1"/>
                </a:solidFill>
                <a:latin typeface="Arial" panose="020B0604020202020204" pitchFamily="34" charset="0"/>
                <a:ea typeface="新細明體" panose="02020500000000000000" pitchFamily="18" charset="-120"/>
              </a:defRPr>
            </a:lvl1pPr>
            <a:lvl2pPr marL="800100" indent="-342900">
              <a:defRPr kumimoji="1">
                <a:solidFill>
                  <a:schemeClr val="tx1"/>
                </a:solidFill>
                <a:latin typeface="Arial" panose="020B0604020202020204" pitchFamily="34" charset="0"/>
                <a:ea typeface="新細明體" panose="02020500000000000000" pitchFamily="18" charset="-120"/>
              </a:defRPr>
            </a:lvl2pPr>
            <a:lvl3pPr marL="1257300" indent="-342900">
              <a:defRPr kumimoji="1">
                <a:solidFill>
                  <a:schemeClr val="tx1"/>
                </a:solidFill>
                <a:latin typeface="Arial" panose="020B0604020202020204" pitchFamily="34" charset="0"/>
                <a:ea typeface="新細明體" panose="02020500000000000000" pitchFamily="18" charset="-120"/>
              </a:defRPr>
            </a:lvl3pPr>
            <a:lvl4pPr marL="1714500" indent="-342900">
              <a:defRPr kumimoji="1">
                <a:solidFill>
                  <a:schemeClr val="tx1"/>
                </a:solidFill>
                <a:latin typeface="Arial" panose="020B0604020202020204" pitchFamily="34" charset="0"/>
                <a:ea typeface="新細明體" panose="02020500000000000000" pitchFamily="18" charset="-120"/>
              </a:defRPr>
            </a:lvl4pPr>
            <a:lvl5pPr marL="2171700" indent="-342900">
              <a:defRPr kumimoji="1">
                <a:solidFill>
                  <a:schemeClr val="tx1"/>
                </a:solidFill>
                <a:latin typeface="Arial" panose="020B0604020202020204" pitchFamily="34" charset="0"/>
                <a:ea typeface="新細明體" panose="02020500000000000000" pitchFamily="18" charset="-120"/>
              </a:defRPr>
            </a:lvl5pPr>
            <a:lvl6pPr marL="2628900" indent="-3429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6pPr>
            <a:lvl7pPr marL="3086100" indent="-3429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7pPr>
            <a:lvl8pPr marL="3543300" indent="-3429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8pPr>
            <a:lvl9pPr marL="4000500" indent="-342900" eaLnBrk="0" fontAlgn="base" hangingPunct="0">
              <a:spcBef>
                <a:spcPct val="0"/>
              </a:spcBef>
              <a:spcAft>
                <a:spcPct val="0"/>
              </a:spcAft>
              <a:defRPr kumimoji="1">
                <a:solidFill>
                  <a:schemeClr val="tx1"/>
                </a:solidFill>
                <a:latin typeface="Arial" panose="020B0604020202020204" pitchFamily="34" charset="0"/>
                <a:ea typeface="新細明體" panose="02020500000000000000" pitchFamily="18" charset="-120"/>
              </a:defRPr>
            </a:lvl9pPr>
          </a:lstStyle>
          <a:p>
            <a:pPr eaLnBrk="1" hangingPunct="1">
              <a:spcBef>
                <a:spcPct val="50000"/>
              </a:spcBef>
              <a:buFont typeface="Wingdings" panose="05000000000000000000" pitchFamily="2" charset="2"/>
              <a:buChar char="n"/>
            </a:pPr>
            <a:r>
              <a:rPr lang="zh-TW" altLang="en-US" sz="2000" b="0" dirty="0" smtClean="0">
                <a:latin typeface="微軟正黑體" panose="020B0604030504040204" pitchFamily="34" charset="-120"/>
                <a:ea typeface="微軟正黑體" panose="020B0604030504040204" pitchFamily="34" charset="-120"/>
              </a:rPr>
              <a:t>預計</a:t>
            </a:r>
            <a:r>
              <a:rPr lang="en-US" altLang="zh-TW" sz="2000" b="0" dirty="0" smtClean="0">
                <a:latin typeface="微軟正黑體" panose="020B0604030504040204" pitchFamily="34" charset="-120"/>
                <a:ea typeface="微軟正黑體" panose="020B0604030504040204" pitchFamily="34" charset="-120"/>
              </a:rPr>
              <a:t>9</a:t>
            </a:r>
            <a:r>
              <a:rPr lang="zh-TW" altLang="en-US" sz="2000" b="0" dirty="0" smtClean="0">
                <a:latin typeface="微軟正黑體" panose="020B0604030504040204" pitchFamily="34" charset="-120"/>
                <a:ea typeface="微軟正黑體" panose="020B0604030504040204" pitchFamily="34" charset="-120"/>
              </a:rPr>
              <a:t>月開始試辦，於</a:t>
            </a:r>
            <a:r>
              <a:rPr lang="en-US" altLang="zh-TW" sz="2000" b="0" dirty="0" smtClean="0">
                <a:latin typeface="微軟正黑體" panose="020B0604030504040204" pitchFamily="34" charset="-120"/>
                <a:ea typeface="微軟正黑體" panose="020B0604030504040204" pitchFamily="34" charset="-120"/>
              </a:rPr>
              <a:t>106</a:t>
            </a:r>
            <a:r>
              <a:rPr lang="zh-TW" altLang="en-US" sz="2000" b="0" dirty="0" smtClean="0">
                <a:latin typeface="微軟正黑體" panose="020B0604030504040204" pitchFamily="34" charset="-120"/>
                <a:ea typeface="微軟正黑體" panose="020B0604030504040204" pitchFamily="34" charset="-120"/>
              </a:rPr>
              <a:t>年正式施行品質評鑑</a:t>
            </a:r>
            <a:endParaRPr lang="zh-TW" altLang="en-US" sz="2000" b="0" dirty="0">
              <a:latin typeface="微軟正黑體" panose="020B0604030504040204" pitchFamily="34" charset="-120"/>
              <a:ea typeface="微軟正黑體" panose="020B0604030504040204" pitchFamily="34" charset="-120"/>
            </a:endParaRPr>
          </a:p>
        </p:txBody>
      </p:sp>
      <p:sp>
        <p:nvSpPr>
          <p:cNvPr id="3" name="文字方塊 2"/>
          <p:cNvSpPr txBox="1"/>
          <p:nvPr/>
        </p:nvSpPr>
        <p:spPr>
          <a:xfrm>
            <a:off x="804286" y="829554"/>
            <a:ext cx="1980029" cy="400110"/>
          </a:xfrm>
          <a:prstGeom prst="rect">
            <a:avLst/>
          </a:prstGeom>
          <a:noFill/>
        </p:spPr>
        <p:txBody>
          <a:bodyPr wrap="none" rtlCol="0">
            <a:spAutoFit/>
          </a:bodyPr>
          <a:lstStyle/>
          <a:p>
            <a:r>
              <a:rPr lang="zh-TW" altLang="en-US" sz="2000" dirty="0" smtClean="0">
                <a:latin typeface="微軟正黑體" panose="020B0604030504040204" pitchFamily="34" charset="-120"/>
                <a:ea typeface="微軟正黑體" panose="020B0604030504040204" pitchFamily="34" charset="-120"/>
              </a:rPr>
              <a:t>評估結果示意圖</a:t>
            </a:r>
            <a:endParaRPr lang="zh-TW" altLang="en-US" sz="2000" dirty="0">
              <a:latin typeface="微軟正黑體" panose="020B0604030504040204" pitchFamily="34" charset="-120"/>
              <a:ea typeface="微軟正黑體" panose="020B0604030504040204" pitchFamily="34" charset="-120"/>
            </a:endParaRPr>
          </a:p>
        </p:txBody>
      </p:sp>
      <p:sp>
        <p:nvSpPr>
          <p:cNvPr id="7" name="標題 3"/>
          <p:cNvSpPr txBox="1">
            <a:spLocks/>
          </p:cNvSpPr>
          <p:nvPr/>
        </p:nvSpPr>
        <p:spPr>
          <a:xfrm>
            <a:off x="66674" y="729529"/>
            <a:ext cx="1284143" cy="467223"/>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en-US" sz="1000" dirty="0" smtClean="0">
                <a:solidFill>
                  <a:srgbClr val="1F497D"/>
                </a:solidFill>
                <a:latin typeface="微軟正黑體" panose="020B0604030504040204" pitchFamily="34" charset="-120"/>
                <a:ea typeface="微軟正黑體" panose="020B0604030504040204" pitchFamily="34" charset="-120"/>
              </a:rPr>
              <a:t>完備信賴之</a:t>
            </a:r>
            <a:endParaRPr lang="en-US" altLang="zh-TW" sz="1000" dirty="0" smtClean="0">
              <a:solidFill>
                <a:srgbClr val="1F497D"/>
              </a:solidFill>
              <a:latin typeface="微軟正黑體" panose="020B0604030504040204" pitchFamily="34" charset="-120"/>
              <a:ea typeface="微軟正黑體" panose="020B0604030504040204" pitchFamily="34" charset="-120"/>
            </a:endParaRPr>
          </a:p>
          <a:p>
            <a:r>
              <a:rPr lang="zh-TW" altLang="en-US" sz="1000" dirty="0" smtClean="0">
                <a:solidFill>
                  <a:srgbClr val="1F497D"/>
                </a:solidFill>
                <a:latin typeface="微軟正黑體" panose="020B0604030504040204" pitchFamily="34" charset="-120"/>
                <a:ea typeface="微軟正黑體" panose="020B0604030504040204" pitchFamily="34" charset="-120"/>
              </a:rPr>
              <a:t>資料開放環境</a:t>
            </a:r>
            <a:endParaRPr lang="zh-TW" altLang="en-US" sz="1000" dirty="0">
              <a:solidFill>
                <a:srgbClr val="1F497D"/>
              </a:solidFill>
              <a:latin typeface="微軟正黑體" panose="020B0604030504040204" pitchFamily="34" charset="-120"/>
              <a:ea typeface="微軟正黑體" panose="020B0604030504040204" pitchFamily="34" charset="-120"/>
            </a:endParaRPr>
          </a:p>
        </p:txBody>
      </p:sp>
      <p:sp>
        <p:nvSpPr>
          <p:cNvPr id="9" name="文字方塊 8"/>
          <p:cNvSpPr txBox="1"/>
          <p:nvPr/>
        </p:nvSpPr>
        <p:spPr>
          <a:xfrm>
            <a:off x="396552" y="-27384"/>
            <a:ext cx="9144000"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TW" altLang="en-US" sz="3600" dirty="0" smtClean="0">
                <a:solidFill>
                  <a:schemeClr val="tx1"/>
                </a:solidFill>
                <a:latin typeface="微軟正黑體" panose="020B0604030504040204" pitchFamily="34" charset="-120"/>
                <a:ea typeface="微軟正黑體" panose="020B0604030504040204" pitchFamily="34" charset="-120"/>
                <a:cs typeface="+mj-cs"/>
              </a:rPr>
              <a:t>         研</a:t>
            </a:r>
            <a:r>
              <a:rPr lang="zh-TW" altLang="en-US" sz="3600" dirty="0">
                <a:solidFill>
                  <a:schemeClr val="tx1"/>
                </a:solidFill>
                <a:latin typeface="微軟正黑體" panose="020B0604030504040204" pitchFamily="34" charset="-120"/>
                <a:ea typeface="微軟正黑體" panose="020B0604030504040204" pitchFamily="34" charset="-120"/>
                <a:cs typeface="+mj-cs"/>
              </a:rPr>
              <a:t>擬資料集品質評鑑</a:t>
            </a:r>
            <a:r>
              <a:rPr lang="zh-TW" altLang="en-US" sz="3600" dirty="0" smtClean="0">
                <a:solidFill>
                  <a:schemeClr val="tx1"/>
                </a:solidFill>
                <a:latin typeface="微軟正黑體" panose="020B0604030504040204" pitchFamily="34" charset="-120"/>
                <a:ea typeface="微軟正黑體" panose="020B0604030504040204" pitchFamily="34" charset="-120"/>
                <a:cs typeface="+mj-cs"/>
              </a:rPr>
              <a:t>機制 </a:t>
            </a:r>
            <a:r>
              <a:rPr lang="en-US" altLang="zh-TW" sz="3600" dirty="0" smtClean="0">
                <a:solidFill>
                  <a:schemeClr val="tx1"/>
                </a:solidFill>
                <a:latin typeface="微軟正黑體" panose="020B0604030504040204" pitchFamily="34" charset="-120"/>
                <a:ea typeface="微軟正黑體" panose="020B0604030504040204" pitchFamily="34" charset="-120"/>
                <a:cs typeface="+mj-cs"/>
              </a:rPr>
              <a:t>(</a:t>
            </a:r>
            <a:r>
              <a:rPr lang="zh-TW" altLang="en-US" sz="3600" dirty="0" smtClean="0">
                <a:solidFill>
                  <a:schemeClr val="tx1"/>
                </a:solidFill>
                <a:latin typeface="微軟正黑體" panose="020B0604030504040204" pitchFamily="34" charset="-120"/>
                <a:ea typeface="微軟正黑體" panose="020B0604030504040204" pitchFamily="34" charset="-120"/>
                <a:cs typeface="+mj-cs"/>
              </a:rPr>
              <a:t>草案</a:t>
            </a:r>
            <a:r>
              <a:rPr lang="en-US" altLang="zh-TW" sz="3600" dirty="0" smtClean="0">
                <a:solidFill>
                  <a:schemeClr val="tx1"/>
                </a:solidFill>
                <a:latin typeface="微軟正黑體" panose="020B0604030504040204" pitchFamily="34" charset="-120"/>
                <a:ea typeface="微軟正黑體" panose="020B0604030504040204" pitchFamily="34" charset="-120"/>
                <a:cs typeface="+mj-cs"/>
              </a:rPr>
              <a:t>)</a:t>
            </a:r>
            <a:r>
              <a:rPr lang="en-US" altLang="zh-TW" sz="2000" dirty="0" smtClean="0">
                <a:solidFill>
                  <a:schemeClr val="tx1"/>
                </a:solidFill>
                <a:latin typeface="微軟正黑體" panose="020B0604030504040204" pitchFamily="34" charset="-120"/>
                <a:ea typeface="微軟正黑體" panose="020B0604030504040204" pitchFamily="34" charset="-120"/>
                <a:cs typeface="+mj-cs"/>
              </a:rPr>
              <a:t>(1/2)</a:t>
            </a:r>
            <a:endParaRPr lang="zh-TW" altLang="en-US" sz="2000" dirty="0">
              <a:solidFill>
                <a:schemeClr val="tx1"/>
              </a:solidFill>
              <a:latin typeface="微軟正黑體" panose="020B0604030504040204" pitchFamily="34" charset="-120"/>
              <a:ea typeface="微軟正黑體" panose="020B0604030504040204" pitchFamily="34" charset="-120"/>
              <a:cs typeface="+mj-cs"/>
            </a:endParaRPr>
          </a:p>
        </p:txBody>
      </p:sp>
      <p:sp>
        <p:nvSpPr>
          <p:cNvPr id="10"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17</a:t>
            </a:fld>
            <a:endParaRPr lang="en-US" altLang="zh-TW" dirty="0">
              <a:solidFill>
                <a:srgbClr val="000000"/>
              </a:solidFill>
            </a:endParaRPr>
          </a:p>
        </p:txBody>
      </p:sp>
      <p:sp>
        <p:nvSpPr>
          <p:cNvPr id="11"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Tree>
    <p:extLst>
      <p:ext uri="{BB962C8B-B14F-4D97-AF65-F5344CB8AC3E}">
        <p14:creationId xmlns:p14="http://schemas.microsoft.com/office/powerpoint/2010/main" val="40508885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資料庫圖表 7"/>
          <p:cNvGraphicFramePr/>
          <p:nvPr>
            <p:extLst>
              <p:ext uri="{D42A27DB-BD31-4B8C-83A1-F6EECF244321}">
                <p14:modId xmlns:p14="http://schemas.microsoft.com/office/powerpoint/2010/main" val="3697608805"/>
              </p:ext>
            </p:extLst>
          </p:nvPr>
        </p:nvGraphicFramePr>
        <p:xfrm>
          <a:off x="1422497" y="886743"/>
          <a:ext cx="7051589" cy="5189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直線圖說文字 1 8"/>
          <p:cNvSpPr/>
          <p:nvPr/>
        </p:nvSpPr>
        <p:spPr>
          <a:xfrm>
            <a:off x="6769997" y="902629"/>
            <a:ext cx="2273643" cy="923330"/>
          </a:xfrm>
          <a:prstGeom prst="borderCallout1">
            <a:avLst>
              <a:gd name="adj1" fmla="val 49976"/>
              <a:gd name="adj2" fmla="val -1087"/>
              <a:gd name="adj3" fmla="val 90196"/>
              <a:gd name="adj4" fmla="val -19130"/>
            </a:avLst>
          </a:prstGeom>
          <a:noFill/>
        </p:spPr>
        <p:style>
          <a:lnRef idx="2">
            <a:schemeClr val="accent2"/>
          </a:lnRef>
          <a:fillRef idx="1">
            <a:schemeClr val="lt1"/>
          </a:fillRef>
          <a:effectRef idx="0">
            <a:schemeClr val="accent2"/>
          </a:effectRef>
          <a:fontRef idx="minor">
            <a:schemeClr val="dk1"/>
          </a:fontRef>
        </p:style>
        <p:txBody>
          <a:bodyPr wrap="square" rtlCol="0" anchor="ctr">
            <a:spAutoFit/>
          </a:bodyPr>
          <a:lstStyle/>
          <a:p>
            <a:pPr marL="342900" indent="-342900">
              <a:buFont typeface="Wingdings" panose="05000000000000000000" pitchFamily="2" charset="2"/>
              <a:buChar char="ü"/>
            </a:pPr>
            <a:r>
              <a:rPr lang="zh-TW" altLang="en-US" sz="1800" dirty="0">
                <a:solidFill>
                  <a:schemeClr val="tx1"/>
                </a:solidFill>
                <a:latin typeface="微軟正黑體" panose="020B0604030504040204" pitchFamily="34" charset="-120"/>
                <a:ea typeface="微軟正黑體" panose="020B0604030504040204" pitchFamily="34" charset="-120"/>
              </a:rPr>
              <a:t>連結有效性</a:t>
            </a:r>
          </a:p>
          <a:p>
            <a:pPr marL="342900" indent="-342900">
              <a:buFont typeface="Wingdings" panose="05000000000000000000" pitchFamily="2" charset="2"/>
              <a:buChar char="ü"/>
            </a:pPr>
            <a:r>
              <a:rPr lang="zh-TW" altLang="en-US" sz="1800" dirty="0">
                <a:solidFill>
                  <a:schemeClr val="tx1"/>
                </a:solidFill>
                <a:latin typeface="微軟正黑體" panose="020B0604030504040204" pitchFamily="34" charset="-120"/>
                <a:ea typeface="微軟正黑體" panose="020B0604030504040204" pitchFamily="34" charset="-120"/>
              </a:rPr>
              <a:t>資料資源可直接下載</a:t>
            </a:r>
            <a:endParaRPr lang="zh-TW" altLang="en-US" sz="1800" dirty="0" smtClean="0">
              <a:solidFill>
                <a:schemeClr val="tx1"/>
              </a:solidFill>
              <a:latin typeface="微軟正黑體" panose="020B0604030504040204" pitchFamily="34" charset="-120"/>
              <a:ea typeface="微軟正黑體" panose="020B0604030504040204" pitchFamily="34" charset="-120"/>
            </a:endParaRPr>
          </a:p>
        </p:txBody>
      </p:sp>
      <p:sp>
        <p:nvSpPr>
          <p:cNvPr id="10" name="直線圖說文字 1 9"/>
          <p:cNvSpPr/>
          <p:nvPr/>
        </p:nvSpPr>
        <p:spPr>
          <a:xfrm>
            <a:off x="6630871" y="5402808"/>
            <a:ext cx="2273643" cy="646331"/>
          </a:xfrm>
          <a:prstGeom prst="borderCallout1">
            <a:avLst>
              <a:gd name="adj1" fmla="val 49976"/>
              <a:gd name="adj2" fmla="val -1087"/>
              <a:gd name="adj3" fmla="val -13809"/>
              <a:gd name="adj4" fmla="val -13333"/>
            </a:avLst>
          </a:prstGeom>
          <a:noFill/>
        </p:spPr>
        <p:style>
          <a:lnRef idx="2">
            <a:schemeClr val="accent6"/>
          </a:lnRef>
          <a:fillRef idx="1">
            <a:schemeClr val="lt1"/>
          </a:fillRef>
          <a:effectRef idx="0">
            <a:schemeClr val="accent6"/>
          </a:effectRef>
          <a:fontRef idx="minor">
            <a:schemeClr val="dk1"/>
          </a:fontRef>
        </p:style>
        <p:txBody>
          <a:bodyPr wrap="square" rtlCol="0" anchor="ctr">
            <a:spAutoFit/>
          </a:bodyPr>
          <a:lstStyle/>
          <a:p>
            <a:pPr marL="342900" indent="-342900">
              <a:buFont typeface="Wingdings" panose="05000000000000000000" pitchFamily="2" charset="2"/>
              <a:buChar char="ü"/>
            </a:pPr>
            <a:r>
              <a:rPr lang="zh-TW" altLang="en-US" sz="1800" dirty="0">
                <a:solidFill>
                  <a:schemeClr val="tx1"/>
                </a:solidFill>
                <a:latin typeface="微軟正黑體" panose="020B0604030504040204" pitchFamily="34" charset="-120"/>
                <a:ea typeface="微軟正黑體" panose="020B0604030504040204" pitchFamily="34" charset="-120"/>
              </a:rPr>
              <a:t>資料資源屬結構化檔案格式</a:t>
            </a:r>
          </a:p>
        </p:txBody>
      </p:sp>
      <p:sp>
        <p:nvSpPr>
          <p:cNvPr id="11" name="直線圖說文字 1 10"/>
          <p:cNvSpPr/>
          <p:nvPr/>
        </p:nvSpPr>
        <p:spPr>
          <a:xfrm>
            <a:off x="439254" y="1198493"/>
            <a:ext cx="2652584" cy="646331"/>
          </a:xfrm>
          <a:prstGeom prst="borderCallout1">
            <a:avLst>
              <a:gd name="adj1" fmla="val 101723"/>
              <a:gd name="adj2" fmla="val 51812"/>
              <a:gd name="adj3" fmla="val 185405"/>
              <a:gd name="adj4" fmla="val 91532"/>
            </a:avLst>
          </a:prstGeom>
          <a:noFill/>
        </p:spPr>
        <p:style>
          <a:lnRef idx="2">
            <a:schemeClr val="accent3"/>
          </a:lnRef>
          <a:fillRef idx="1">
            <a:schemeClr val="lt1"/>
          </a:fillRef>
          <a:effectRef idx="0">
            <a:schemeClr val="accent3"/>
          </a:effectRef>
          <a:fontRef idx="minor">
            <a:schemeClr val="dk1"/>
          </a:fontRef>
        </p:style>
        <p:txBody>
          <a:bodyPr wrap="square" rtlCol="0" anchor="ctr">
            <a:spAutoFit/>
          </a:bodyPr>
          <a:lstStyle/>
          <a:p>
            <a:pPr marL="342900" indent="-342900">
              <a:buFont typeface="Wingdings" panose="05000000000000000000" pitchFamily="2" charset="2"/>
              <a:buChar char="ü"/>
            </a:pPr>
            <a:r>
              <a:rPr lang="zh-TW" altLang="en-US" sz="1800" dirty="0" smtClean="0">
                <a:solidFill>
                  <a:schemeClr val="tx1"/>
                </a:solidFill>
                <a:latin typeface="微軟正黑體" panose="020B0604030504040204" pitchFamily="34" charset="-120"/>
                <a:ea typeface="微軟正黑體" panose="020B0604030504040204" pitchFamily="34" charset="-120"/>
              </a:rPr>
              <a:t>民間</a:t>
            </a:r>
            <a:r>
              <a:rPr lang="zh-TW" altLang="en-US" sz="1800" dirty="0">
                <a:solidFill>
                  <a:schemeClr val="tx1"/>
                </a:solidFill>
                <a:latin typeface="微軟正黑體" panose="020B0604030504040204" pitchFamily="34" charset="-120"/>
                <a:ea typeface="微軟正黑體" panose="020B0604030504040204" pitchFamily="34" charset="-120"/>
              </a:rPr>
              <a:t>回應錯誤之回復效率 </a:t>
            </a:r>
            <a:r>
              <a:rPr lang="en-US" altLang="zh-TW" sz="1800" dirty="0">
                <a:solidFill>
                  <a:srgbClr val="FF0000"/>
                </a:solidFill>
                <a:latin typeface="微軟正黑體" panose="020B0604030504040204" pitchFamily="34" charset="-120"/>
                <a:ea typeface="微軟正黑體" panose="020B0604030504040204" pitchFamily="34" charset="-120"/>
              </a:rPr>
              <a:t>(</a:t>
            </a:r>
            <a:r>
              <a:rPr lang="zh-TW" altLang="en-US" sz="1800" dirty="0">
                <a:solidFill>
                  <a:srgbClr val="FF0000"/>
                </a:solidFill>
                <a:latin typeface="微軟正黑體" panose="020B0604030504040204" pitchFamily="34" charset="-120"/>
                <a:ea typeface="微軟正黑體" panose="020B0604030504040204" pitchFamily="34" charset="-120"/>
              </a:rPr>
              <a:t>人工檢核</a:t>
            </a:r>
            <a:r>
              <a:rPr lang="en-US" altLang="zh-TW" sz="1800" dirty="0" smtClean="0">
                <a:solidFill>
                  <a:srgbClr val="FF0000"/>
                </a:solidFill>
                <a:latin typeface="微軟正黑體" panose="020B0604030504040204" pitchFamily="34" charset="-120"/>
                <a:ea typeface="微軟正黑體" panose="020B0604030504040204" pitchFamily="34" charset="-120"/>
              </a:rPr>
              <a:t>)</a:t>
            </a:r>
            <a:endParaRPr lang="zh-TW" altLang="en-US" sz="1800" dirty="0" smtClean="0">
              <a:solidFill>
                <a:srgbClr val="FF0000"/>
              </a:solidFill>
              <a:latin typeface="微軟正黑體" panose="020B0604030504040204" pitchFamily="34" charset="-120"/>
              <a:ea typeface="微軟正黑體" panose="020B0604030504040204" pitchFamily="34" charset="-120"/>
            </a:endParaRPr>
          </a:p>
        </p:txBody>
      </p:sp>
      <p:sp>
        <p:nvSpPr>
          <p:cNvPr id="12" name="直線圖說文字 1 11"/>
          <p:cNvSpPr/>
          <p:nvPr/>
        </p:nvSpPr>
        <p:spPr>
          <a:xfrm>
            <a:off x="152695" y="5402808"/>
            <a:ext cx="3585518" cy="923330"/>
          </a:xfrm>
          <a:prstGeom prst="borderCallout1">
            <a:avLst>
              <a:gd name="adj1" fmla="val -2663"/>
              <a:gd name="adj2" fmla="val 50612"/>
              <a:gd name="adj3" fmla="val -66465"/>
              <a:gd name="adj4" fmla="val 79729"/>
            </a:avLst>
          </a:prstGeom>
          <a:noFill/>
          <a:ln>
            <a:solidFill>
              <a:srgbClr val="BCAF42"/>
            </a:solidFill>
          </a:ln>
        </p:spPr>
        <p:style>
          <a:lnRef idx="2">
            <a:schemeClr val="accent4"/>
          </a:lnRef>
          <a:fillRef idx="1">
            <a:schemeClr val="lt1"/>
          </a:fillRef>
          <a:effectRef idx="0">
            <a:schemeClr val="accent4"/>
          </a:effectRef>
          <a:fontRef idx="minor">
            <a:schemeClr val="dk1"/>
          </a:fontRef>
        </p:style>
        <p:txBody>
          <a:bodyPr wrap="square" rtlCol="0" anchor="ctr">
            <a:spAutoFit/>
          </a:bodyPr>
          <a:lstStyle/>
          <a:p>
            <a:pPr marL="342900" indent="-342900">
              <a:buFont typeface="Wingdings" panose="05000000000000000000" pitchFamily="2" charset="2"/>
              <a:buChar char="ü"/>
            </a:pPr>
            <a:r>
              <a:rPr lang="zh-TW" altLang="en-US" sz="1800" dirty="0">
                <a:solidFill>
                  <a:schemeClr val="tx1"/>
                </a:solidFill>
                <a:latin typeface="微軟正黑體" panose="020B0604030504040204" pitchFamily="34" charset="-120"/>
                <a:ea typeface="微軟正黑體" panose="020B0604030504040204" pitchFamily="34" charset="-120"/>
              </a:rPr>
              <a:t>詮釋資料欄位描述與資料相符</a:t>
            </a:r>
          </a:p>
          <a:p>
            <a:pPr marL="342900" indent="-342900">
              <a:buFont typeface="Wingdings" panose="05000000000000000000" pitchFamily="2" charset="2"/>
              <a:buChar char="ü"/>
            </a:pPr>
            <a:r>
              <a:rPr lang="zh-TW" altLang="en-US" sz="1800" dirty="0">
                <a:solidFill>
                  <a:schemeClr val="tx1"/>
                </a:solidFill>
                <a:latin typeface="微軟正黑體" panose="020B0604030504040204" pitchFamily="34" charset="-120"/>
                <a:ea typeface="微軟正黑體" panose="020B0604030504040204" pitchFamily="34" charset="-120"/>
              </a:rPr>
              <a:t>詮釋資料編碼描述與資料相符</a:t>
            </a:r>
          </a:p>
          <a:p>
            <a:pPr marL="342900" indent="-342900">
              <a:buFont typeface="Wingdings" panose="05000000000000000000" pitchFamily="2" charset="2"/>
              <a:buChar char="ü"/>
            </a:pPr>
            <a:r>
              <a:rPr lang="zh-TW" altLang="en-US" sz="1800" dirty="0">
                <a:solidFill>
                  <a:schemeClr val="tx1"/>
                </a:solidFill>
                <a:latin typeface="微軟正黑體" panose="020B0604030504040204" pitchFamily="34" charset="-120"/>
                <a:ea typeface="微軟正黑體" panose="020B0604030504040204" pitchFamily="34" charset="-120"/>
              </a:rPr>
              <a:t>資料更新時效性 </a:t>
            </a:r>
            <a:r>
              <a:rPr lang="en-US" altLang="zh-TW" sz="1800" dirty="0">
                <a:solidFill>
                  <a:srgbClr val="FF0000"/>
                </a:solidFill>
                <a:latin typeface="微軟正黑體" panose="020B0604030504040204" pitchFamily="34" charset="-120"/>
                <a:ea typeface="微軟正黑體" panose="020B0604030504040204" pitchFamily="34" charset="-120"/>
              </a:rPr>
              <a:t>(</a:t>
            </a:r>
            <a:r>
              <a:rPr lang="zh-TW" altLang="en-US" sz="1800" dirty="0">
                <a:solidFill>
                  <a:srgbClr val="FF0000"/>
                </a:solidFill>
                <a:latin typeface="微軟正黑體" panose="020B0604030504040204" pitchFamily="34" charset="-120"/>
                <a:ea typeface="微軟正黑體" panose="020B0604030504040204" pitchFamily="34" charset="-120"/>
              </a:rPr>
              <a:t>人工檢核</a:t>
            </a:r>
            <a:r>
              <a:rPr lang="en-US" altLang="zh-TW" sz="1800" dirty="0">
                <a:solidFill>
                  <a:srgbClr val="FF0000"/>
                </a:solidFill>
                <a:latin typeface="微軟正黑體" panose="020B0604030504040204" pitchFamily="34" charset="-120"/>
                <a:ea typeface="微軟正黑體" panose="020B0604030504040204" pitchFamily="34" charset="-120"/>
              </a:rPr>
              <a:t>)</a:t>
            </a:r>
            <a:endParaRPr lang="zh-TW" altLang="en-US" sz="1800" dirty="0" smtClean="0">
              <a:solidFill>
                <a:srgbClr val="FF0000"/>
              </a:solidFill>
              <a:latin typeface="微軟正黑體" panose="020B0604030504040204" pitchFamily="34" charset="-120"/>
              <a:ea typeface="微軟正黑體" panose="020B0604030504040204" pitchFamily="34" charset="-120"/>
            </a:endParaRPr>
          </a:p>
        </p:txBody>
      </p:sp>
      <p:sp>
        <p:nvSpPr>
          <p:cNvPr id="13" name="標題 3"/>
          <p:cNvSpPr txBox="1">
            <a:spLocks/>
          </p:cNvSpPr>
          <p:nvPr/>
        </p:nvSpPr>
        <p:spPr>
          <a:xfrm>
            <a:off x="35496" y="585513"/>
            <a:ext cx="1284143" cy="467223"/>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en-US" sz="1000" dirty="0" smtClean="0">
                <a:solidFill>
                  <a:srgbClr val="1F497D"/>
                </a:solidFill>
                <a:latin typeface="微軟正黑體" panose="020B0604030504040204" pitchFamily="34" charset="-120"/>
                <a:ea typeface="微軟正黑體" panose="020B0604030504040204" pitchFamily="34" charset="-120"/>
              </a:rPr>
              <a:t>完備信賴之</a:t>
            </a:r>
            <a:endParaRPr lang="en-US" altLang="zh-TW" sz="1000" dirty="0" smtClean="0">
              <a:solidFill>
                <a:srgbClr val="1F497D"/>
              </a:solidFill>
              <a:latin typeface="微軟正黑體" panose="020B0604030504040204" pitchFamily="34" charset="-120"/>
              <a:ea typeface="微軟正黑體" panose="020B0604030504040204" pitchFamily="34" charset="-120"/>
            </a:endParaRPr>
          </a:p>
          <a:p>
            <a:r>
              <a:rPr lang="zh-TW" altLang="en-US" sz="1000" dirty="0" smtClean="0">
                <a:solidFill>
                  <a:srgbClr val="1F497D"/>
                </a:solidFill>
                <a:latin typeface="微軟正黑體" panose="020B0604030504040204" pitchFamily="34" charset="-120"/>
                <a:ea typeface="微軟正黑體" panose="020B0604030504040204" pitchFamily="34" charset="-120"/>
              </a:rPr>
              <a:t>資料開放環境</a:t>
            </a:r>
            <a:endParaRPr lang="zh-TW" altLang="en-US" sz="1000" dirty="0">
              <a:solidFill>
                <a:srgbClr val="1F497D"/>
              </a:solidFill>
              <a:latin typeface="微軟正黑體" panose="020B0604030504040204" pitchFamily="34" charset="-120"/>
              <a:ea typeface="微軟正黑體" panose="020B0604030504040204" pitchFamily="34" charset="-120"/>
            </a:endParaRPr>
          </a:p>
        </p:txBody>
      </p:sp>
      <p:sp>
        <p:nvSpPr>
          <p:cNvPr id="14" name="文字方塊 13"/>
          <p:cNvSpPr txBox="1"/>
          <p:nvPr/>
        </p:nvSpPr>
        <p:spPr>
          <a:xfrm>
            <a:off x="396552" y="-27384"/>
            <a:ext cx="9144000"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TW" altLang="en-US" sz="3600" dirty="0" smtClean="0">
                <a:solidFill>
                  <a:schemeClr val="tx1"/>
                </a:solidFill>
                <a:ea typeface="微軟正黑體" panose="020B0604030504040204" pitchFamily="34" charset="-120"/>
              </a:rPr>
              <a:t>         研</a:t>
            </a:r>
            <a:r>
              <a:rPr lang="zh-TW" altLang="en-US" sz="3600" dirty="0">
                <a:solidFill>
                  <a:schemeClr val="tx1"/>
                </a:solidFill>
                <a:ea typeface="微軟正黑體" panose="020B0604030504040204" pitchFamily="34" charset="-120"/>
              </a:rPr>
              <a:t>擬資料集品質評鑑機制 </a:t>
            </a:r>
            <a:r>
              <a:rPr lang="en-US" altLang="zh-TW" sz="3600" dirty="0">
                <a:solidFill>
                  <a:schemeClr val="tx1"/>
                </a:solidFill>
                <a:ea typeface="微軟正黑體" panose="020B0604030504040204" pitchFamily="34" charset="-120"/>
              </a:rPr>
              <a:t>(</a:t>
            </a:r>
            <a:r>
              <a:rPr lang="zh-TW" altLang="en-US" sz="3600" dirty="0">
                <a:solidFill>
                  <a:schemeClr val="tx1"/>
                </a:solidFill>
                <a:ea typeface="微軟正黑體" panose="020B0604030504040204" pitchFamily="34" charset="-120"/>
              </a:rPr>
              <a:t>草案</a:t>
            </a:r>
            <a:r>
              <a:rPr lang="en-US" altLang="zh-TW" sz="3600" dirty="0" smtClean="0">
                <a:solidFill>
                  <a:schemeClr val="tx1"/>
                </a:solidFill>
                <a:ea typeface="微軟正黑體" panose="020B0604030504040204" pitchFamily="34" charset="-120"/>
              </a:rPr>
              <a:t>)</a:t>
            </a:r>
            <a:r>
              <a:rPr lang="en-US" altLang="zh-TW" dirty="0" smtClean="0">
                <a:solidFill>
                  <a:schemeClr val="tx1"/>
                </a:solidFill>
                <a:ea typeface="微軟正黑體" panose="020B0604030504040204" pitchFamily="34" charset="-120"/>
              </a:rPr>
              <a:t>(2/2</a:t>
            </a:r>
            <a:r>
              <a:rPr lang="en-US" altLang="zh-TW" dirty="0">
                <a:solidFill>
                  <a:schemeClr val="tx1"/>
                </a:solidFill>
                <a:ea typeface="微軟正黑體" panose="020B0604030504040204" pitchFamily="34" charset="-120"/>
              </a:rPr>
              <a:t>)</a:t>
            </a:r>
            <a:endParaRPr lang="zh-TW" altLang="en-US" dirty="0">
              <a:solidFill>
                <a:schemeClr val="tx1"/>
              </a:solidFill>
              <a:ea typeface="微軟正黑體" panose="020B0604030504040204" pitchFamily="34" charset="-120"/>
            </a:endParaRPr>
          </a:p>
        </p:txBody>
      </p:sp>
      <p:sp>
        <p:nvSpPr>
          <p:cNvPr id="15"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18</a:t>
            </a:fld>
            <a:endParaRPr lang="en-US" altLang="zh-TW" dirty="0">
              <a:solidFill>
                <a:srgbClr val="000000"/>
              </a:solidFill>
            </a:endParaRPr>
          </a:p>
        </p:txBody>
      </p:sp>
      <p:sp>
        <p:nvSpPr>
          <p:cNvPr id="16"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Tree>
    <p:extLst>
      <p:ext uri="{BB962C8B-B14F-4D97-AF65-F5344CB8AC3E}">
        <p14:creationId xmlns:p14="http://schemas.microsoft.com/office/powerpoint/2010/main" val="8213351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rotWithShape="1">
          <a:blip r:embed="rId3" cstate="print">
            <a:extLst>
              <a:ext uri="{28A0092B-C50C-407E-A947-70E740481C1C}">
                <a14:useLocalDpi xmlns:a14="http://schemas.microsoft.com/office/drawing/2010/main" val="0"/>
              </a:ext>
            </a:extLst>
          </a:blip>
          <a:srcRect l="4930" r="4930" b="12863"/>
          <a:stretch/>
        </p:blipFill>
        <p:spPr>
          <a:xfrm>
            <a:off x="274271" y="4591550"/>
            <a:ext cx="1199254" cy="1159279"/>
          </a:xfrm>
          <a:prstGeom prst="rect">
            <a:avLst/>
          </a:prstGeom>
        </p:spPr>
      </p:pic>
      <p:pic>
        <p:nvPicPr>
          <p:cNvPr id="4" name="圖片 3"/>
          <p:cNvPicPr>
            <a:picLocks noChangeAspect="1"/>
          </p:cNvPicPr>
          <p:nvPr/>
        </p:nvPicPr>
        <p:blipFill rotWithShape="1">
          <a:blip r:embed="rId4" cstate="print">
            <a:extLst>
              <a:ext uri="{28A0092B-C50C-407E-A947-70E740481C1C}">
                <a14:useLocalDpi xmlns:a14="http://schemas.microsoft.com/office/drawing/2010/main" val="0"/>
              </a:ext>
            </a:extLst>
          </a:blip>
          <a:srcRect l="8122" t="13146" r="8309" b="26761"/>
          <a:stretch/>
        </p:blipFill>
        <p:spPr>
          <a:xfrm>
            <a:off x="4760427" y="840817"/>
            <a:ext cx="1634198" cy="1175154"/>
          </a:xfrm>
          <a:prstGeom prst="rect">
            <a:avLst/>
          </a:prstGeom>
        </p:spPr>
      </p:pic>
      <p:sp>
        <p:nvSpPr>
          <p:cNvPr id="23" name="圓形箭號 22"/>
          <p:cNvSpPr>
            <a:spLocks noChangeAspect="1"/>
          </p:cNvSpPr>
          <p:nvPr/>
        </p:nvSpPr>
        <p:spPr>
          <a:xfrm rot="14788088">
            <a:off x="1963287" y="1607109"/>
            <a:ext cx="4907748" cy="4907748"/>
          </a:xfrm>
          <a:prstGeom prst="circularArrow">
            <a:avLst>
              <a:gd name="adj1" fmla="val 5544"/>
              <a:gd name="adj2" fmla="val 896864"/>
              <a:gd name="adj3" fmla="val 13815233"/>
              <a:gd name="adj4" fmla="val 16773990"/>
              <a:gd name="adj5" fmla="val 5757"/>
            </a:avLst>
          </a:prstGeom>
          <a:ln/>
        </p:spPr>
        <p:style>
          <a:lnRef idx="0">
            <a:schemeClr val="accent6"/>
          </a:lnRef>
          <a:fillRef idx="3">
            <a:schemeClr val="accent6"/>
          </a:fillRef>
          <a:effectRef idx="3">
            <a:schemeClr val="accent6"/>
          </a:effectRef>
          <a:fontRef idx="minor">
            <a:schemeClr val="lt1"/>
          </a:fontRef>
        </p:style>
      </p:sp>
      <p:sp>
        <p:nvSpPr>
          <p:cNvPr id="3" name="標題 3"/>
          <p:cNvSpPr txBox="1">
            <a:spLocks/>
          </p:cNvSpPr>
          <p:nvPr/>
        </p:nvSpPr>
        <p:spPr>
          <a:xfrm>
            <a:off x="0" y="0"/>
            <a:ext cx="9143999" cy="710666"/>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TW" altLang="en-US" sz="3600" dirty="0">
              <a:solidFill>
                <a:prstClr val="black"/>
              </a:solidFill>
              <a:latin typeface="微軟正黑體" panose="020B0604030504040204" pitchFamily="34" charset="-120"/>
              <a:ea typeface="微軟正黑體" panose="020B0604030504040204" pitchFamily="34" charset="-120"/>
            </a:endParaRPr>
          </a:p>
        </p:txBody>
      </p:sp>
      <p:sp>
        <p:nvSpPr>
          <p:cNvPr id="9" name="標題 3"/>
          <p:cNvSpPr txBox="1">
            <a:spLocks/>
          </p:cNvSpPr>
          <p:nvPr/>
        </p:nvSpPr>
        <p:spPr>
          <a:xfrm>
            <a:off x="1636060" y="-16000"/>
            <a:ext cx="8048508" cy="710666"/>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zh-TW" altLang="en-US" sz="3200" dirty="0">
                <a:latin typeface="微軟正黑體" panose="020B0604030504040204" pitchFamily="34" charset="-120"/>
                <a:ea typeface="微軟正黑體" panose="020B0604030504040204" pitchFamily="34" charset="-120"/>
              </a:rPr>
              <a:t>中央、地方政府及民間協作推動</a:t>
            </a:r>
            <a:r>
              <a:rPr lang="zh-TW" altLang="en-US" sz="3200" dirty="0" smtClean="0">
                <a:latin typeface="微軟正黑體" panose="020B0604030504040204" pitchFamily="34" charset="-120"/>
                <a:ea typeface="微軟正黑體" panose="020B0604030504040204" pitchFamily="34" charset="-120"/>
              </a:rPr>
              <a:t>策略</a:t>
            </a:r>
            <a:endParaRPr lang="zh-TW" altLang="zh-TW" sz="2000" dirty="0">
              <a:latin typeface="微軟正黑體" panose="020B0604030504040204" pitchFamily="34" charset="-120"/>
              <a:ea typeface="微軟正黑體" panose="020B0604030504040204" pitchFamily="34" charset="-120"/>
            </a:endParaRPr>
          </a:p>
        </p:txBody>
      </p:sp>
      <p:sp>
        <p:nvSpPr>
          <p:cNvPr id="12" name="手繪多邊形 11"/>
          <p:cNvSpPr/>
          <p:nvPr/>
        </p:nvSpPr>
        <p:spPr>
          <a:xfrm rot="16200734">
            <a:off x="4089172" y="2929309"/>
            <a:ext cx="533064" cy="47707"/>
          </a:xfrm>
          <a:custGeom>
            <a:avLst/>
            <a:gdLst>
              <a:gd name="connsiteX0" fmla="*/ 0 w 492640"/>
              <a:gd name="connsiteY0" fmla="*/ 19533 h 39067"/>
              <a:gd name="connsiteX1" fmla="*/ 492640 w 492640"/>
              <a:gd name="connsiteY1" fmla="*/ 19533 h 39067"/>
            </a:gdLst>
            <a:ahLst/>
            <a:cxnLst>
              <a:cxn ang="0">
                <a:pos x="connsiteX0" y="connsiteY0"/>
              </a:cxn>
              <a:cxn ang="0">
                <a:pos x="connsiteX1" y="connsiteY1"/>
              </a:cxn>
            </a:cxnLst>
            <a:rect l="l" t="t" r="r" b="b"/>
            <a:pathLst>
              <a:path w="492640" h="39067">
                <a:moveTo>
                  <a:pt x="0" y="19533"/>
                </a:moveTo>
                <a:lnTo>
                  <a:pt x="492640" y="19533"/>
                </a:lnTo>
              </a:path>
            </a:pathLst>
          </a:custGeom>
        </p:spPr>
        <p:style>
          <a:lnRef idx="2">
            <a:schemeClr val="accent1"/>
          </a:lnRef>
          <a:fillRef idx="0">
            <a:schemeClr val="accent1"/>
          </a:fillRef>
          <a:effectRef idx="1">
            <a:schemeClr val="accent1"/>
          </a:effectRef>
          <a:fontRef idx="minor">
            <a:schemeClr val="tx1"/>
          </a:fontRef>
        </p:style>
        <p:txBody>
          <a:bodyPr spcFirstLastPara="0" vert="horz" wrap="square" lIns="246704" tIns="7217" rIns="246703" bIns="7217" numCol="1" spcCol="1270" anchor="ctr" anchorCtr="0">
            <a:noAutofit/>
          </a:bodyPr>
          <a:lstStyle/>
          <a:p>
            <a:pPr lvl="0" algn="ctr" defTabSz="222250">
              <a:lnSpc>
                <a:spcPct val="90000"/>
              </a:lnSpc>
              <a:spcBef>
                <a:spcPct val="0"/>
              </a:spcBef>
              <a:spcAft>
                <a:spcPct val="35000"/>
              </a:spcAft>
            </a:pPr>
            <a:endParaRPr lang="zh-TW" altLang="en-US" sz="500" kern="1200">
              <a:latin typeface="微軟正黑體" panose="020B0604030504040204" pitchFamily="34" charset="-120"/>
              <a:ea typeface="微軟正黑體" panose="020B0604030504040204" pitchFamily="34" charset="-120"/>
            </a:endParaRPr>
          </a:p>
        </p:txBody>
      </p:sp>
      <p:sp>
        <p:nvSpPr>
          <p:cNvPr id="13" name="手繪多邊形 12"/>
          <p:cNvSpPr/>
          <p:nvPr/>
        </p:nvSpPr>
        <p:spPr>
          <a:xfrm rot="1982028">
            <a:off x="5208269" y="4563112"/>
            <a:ext cx="572913" cy="42273"/>
          </a:xfrm>
          <a:custGeom>
            <a:avLst/>
            <a:gdLst>
              <a:gd name="connsiteX0" fmla="*/ 0 w 469153"/>
              <a:gd name="connsiteY0" fmla="*/ 19533 h 39067"/>
              <a:gd name="connsiteX1" fmla="*/ 469153 w 469153"/>
              <a:gd name="connsiteY1" fmla="*/ 19533 h 39067"/>
            </a:gdLst>
            <a:ahLst/>
            <a:cxnLst>
              <a:cxn ang="0">
                <a:pos x="connsiteX0" y="connsiteY0"/>
              </a:cxn>
              <a:cxn ang="0">
                <a:pos x="connsiteX1" y="connsiteY1"/>
              </a:cxn>
            </a:cxnLst>
            <a:rect l="l" t="t" r="r" b="b"/>
            <a:pathLst>
              <a:path w="469153" h="39067">
                <a:moveTo>
                  <a:pt x="0" y="19533"/>
                </a:moveTo>
                <a:lnTo>
                  <a:pt x="469153" y="19533"/>
                </a:lnTo>
              </a:path>
            </a:pathLst>
          </a:custGeom>
        </p:spPr>
        <p:style>
          <a:lnRef idx="2">
            <a:schemeClr val="accent1"/>
          </a:lnRef>
          <a:fillRef idx="0">
            <a:schemeClr val="accent1"/>
          </a:fillRef>
          <a:effectRef idx="1">
            <a:schemeClr val="accent1"/>
          </a:effectRef>
          <a:fontRef idx="minor">
            <a:schemeClr val="tx1"/>
          </a:fontRef>
        </p:style>
        <p:txBody>
          <a:bodyPr spcFirstLastPara="0" vert="horz" wrap="square" lIns="235548" tIns="7804" rIns="235547" bIns="7805" numCol="1" spcCol="1270" anchor="ctr" anchorCtr="0">
            <a:noAutofit/>
          </a:bodyPr>
          <a:lstStyle/>
          <a:p>
            <a:pPr lvl="0" algn="ctr" defTabSz="222250">
              <a:lnSpc>
                <a:spcPct val="90000"/>
              </a:lnSpc>
              <a:spcBef>
                <a:spcPct val="0"/>
              </a:spcBef>
              <a:spcAft>
                <a:spcPct val="35000"/>
              </a:spcAft>
            </a:pPr>
            <a:endParaRPr lang="zh-TW" altLang="en-US" sz="500" kern="1200">
              <a:latin typeface="微軟正黑體" panose="020B0604030504040204" pitchFamily="34" charset="-120"/>
              <a:ea typeface="微軟正黑體" panose="020B0604030504040204" pitchFamily="34" charset="-120"/>
            </a:endParaRPr>
          </a:p>
        </p:txBody>
      </p:sp>
      <p:sp>
        <p:nvSpPr>
          <p:cNvPr id="14" name="手繪多邊形 13"/>
          <p:cNvSpPr/>
          <p:nvPr/>
        </p:nvSpPr>
        <p:spPr>
          <a:xfrm>
            <a:off x="5577526" y="4330287"/>
            <a:ext cx="1946802" cy="1725033"/>
          </a:xfrm>
          <a:custGeom>
            <a:avLst/>
            <a:gdLst>
              <a:gd name="connsiteX0" fmla="*/ 0 w 1594218"/>
              <a:gd name="connsiteY0" fmla="*/ 797109 h 1594218"/>
              <a:gd name="connsiteX1" fmla="*/ 797109 w 1594218"/>
              <a:gd name="connsiteY1" fmla="*/ 0 h 1594218"/>
              <a:gd name="connsiteX2" fmla="*/ 1594218 w 1594218"/>
              <a:gd name="connsiteY2" fmla="*/ 797109 h 1594218"/>
              <a:gd name="connsiteX3" fmla="*/ 797109 w 1594218"/>
              <a:gd name="connsiteY3" fmla="*/ 1594218 h 1594218"/>
              <a:gd name="connsiteX4" fmla="*/ 0 w 1594218"/>
              <a:gd name="connsiteY4" fmla="*/ 797109 h 1594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4218" h="1594218">
                <a:moveTo>
                  <a:pt x="0" y="797109"/>
                </a:moveTo>
                <a:cubicBezTo>
                  <a:pt x="0" y="356878"/>
                  <a:pt x="356878" y="0"/>
                  <a:pt x="797109" y="0"/>
                </a:cubicBezTo>
                <a:cubicBezTo>
                  <a:pt x="1237340" y="0"/>
                  <a:pt x="1594218" y="356878"/>
                  <a:pt x="1594218" y="797109"/>
                </a:cubicBezTo>
                <a:cubicBezTo>
                  <a:pt x="1594218" y="1237340"/>
                  <a:pt x="1237340" y="1594218"/>
                  <a:pt x="797109" y="1594218"/>
                </a:cubicBezTo>
                <a:cubicBezTo>
                  <a:pt x="356878" y="1594218"/>
                  <a:pt x="0" y="1237340"/>
                  <a:pt x="0" y="797109"/>
                </a:cubicBezTo>
                <a:close/>
              </a:path>
            </a:pathLst>
          </a:cu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p>
            <a:pPr lvl="0" algn="ctr" defTabSz="800100">
              <a:lnSpc>
                <a:spcPct val="90000"/>
              </a:lnSpc>
              <a:spcBef>
                <a:spcPct val="0"/>
              </a:spcBef>
              <a:spcAft>
                <a:spcPct val="35000"/>
              </a:spcAft>
            </a:pPr>
            <a:endParaRPr lang="zh-TW" altLang="en-US" sz="1800" b="1" kern="1200" dirty="0">
              <a:latin typeface="微軟正黑體" panose="020B0604030504040204" pitchFamily="34" charset="-120"/>
              <a:ea typeface="微軟正黑體" panose="020B0604030504040204" pitchFamily="34" charset="-120"/>
            </a:endParaRPr>
          </a:p>
        </p:txBody>
      </p:sp>
      <p:sp>
        <p:nvSpPr>
          <p:cNvPr id="15" name="手繪多邊形 14"/>
          <p:cNvSpPr/>
          <p:nvPr/>
        </p:nvSpPr>
        <p:spPr>
          <a:xfrm rot="19617247">
            <a:off x="2930684" y="4563090"/>
            <a:ext cx="572183" cy="42274"/>
          </a:xfrm>
          <a:custGeom>
            <a:avLst/>
            <a:gdLst>
              <a:gd name="connsiteX0" fmla="*/ 0 w 468554"/>
              <a:gd name="connsiteY0" fmla="*/ 19533 h 39067"/>
              <a:gd name="connsiteX1" fmla="*/ 468554 w 468554"/>
              <a:gd name="connsiteY1" fmla="*/ 19533 h 39067"/>
            </a:gdLst>
            <a:ahLst/>
            <a:cxnLst>
              <a:cxn ang="0">
                <a:pos x="connsiteX0" y="connsiteY0"/>
              </a:cxn>
              <a:cxn ang="0">
                <a:pos x="connsiteX1" y="connsiteY1"/>
              </a:cxn>
            </a:cxnLst>
            <a:rect l="l" t="t" r="r" b="b"/>
            <a:pathLst>
              <a:path w="468554" h="39067">
                <a:moveTo>
                  <a:pt x="468554" y="19534"/>
                </a:moveTo>
                <a:lnTo>
                  <a:pt x="0" y="19534"/>
                </a:lnTo>
              </a:path>
            </a:pathLst>
          </a:custGeom>
        </p:spPr>
        <p:style>
          <a:lnRef idx="2">
            <a:schemeClr val="accent1"/>
          </a:lnRef>
          <a:fillRef idx="0">
            <a:schemeClr val="accent1"/>
          </a:fillRef>
          <a:effectRef idx="1">
            <a:schemeClr val="accent1"/>
          </a:effectRef>
          <a:fontRef idx="minor">
            <a:schemeClr val="tx1"/>
          </a:fontRef>
        </p:style>
        <p:txBody>
          <a:bodyPr spcFirstLastPara="0" vert="horz" wrap="square" lIns="235263" tIns="7819" rIns="235264" bIns="7821" numCol="1" spcCol="1270" anchor="ctr" anchorCtr="0">
            <a:noAutofit/>
          </a:bodyPr>
          <a:lstStyle/>
          <a:p>
            <a:pPr lvl="0" algn="ctr" defTabSz="222250">
              <a:lnSpc>
                <a:spcPct val="90000"/>
              </a:lnSpc>
              <a:spcBef>
                <a:spcPct val="0"/>
              </a:spcBef>
              <a:spcAft>
                <a:spcPct val="35000"/>
              </a:spcAft>
            </a:pPr>
            <a:endParaRPr lang="zh-TW" altLang="en-US" sz="500" kern="1200">
              <a:latin typeface="微軟正黑體" panose="020B0604030504040204" pitchFamily="34" charset="-120"/>
              <a:ea typeface="微軟正黑體" panose="020B0604030504040204" pitchFamily="34" charset="-120"/>
            </a:endParaRPr>
          </a:p>
        </p:txBody>
      </p:sp>
      <p:sp>
        <p:nvSpPr>
          <p:cNvPr id="16" name="手繪多邊形 15"/>
          <p:cNvSpPr/>
          <p:nvPr/>
        </p:nvSpPr>
        <p:spPr>
          <a:xfrm>
            <a:off x="1187624" y="4330287"/>
            <a:ext cx="1946802" cy="1725033"/>
          </a:xfrm>
          <a:custGeom>
            <a:avLst/>
            <a:gdLst>
              <a:gd name="connsiteX0" fmla="*/ 0 w 1594218"/>
              <a:gd name="connsiteY0" fmla="*/ 797109 h 1594218"/>
              <a:gd name="connsiteX1" fmla="*/ 797109 w 1594218"/>
              <a:gd name="connsiteY1" fmla="*/ 0 h 1594218"/>
              <a:gd name="connsiteX2" fmla="*/ 1594218 w 1594218"/>
              <a:gd name="connsiteY2" fmla="*/ 797109 h 1594218"/>
              <a:gd name="connsiteX3" fmla="*/ 797109 w 1594218"/>
              <a:gd name="connsiteY3" fmla="*/ 1594218 h 1594218"/>
              <a:gd name="connsiteX4" fmla="*/ 0 w 1594218"/>
              <a:gd name="connsiteY4" fmla="*/ 797109 h 1594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4218" h="1594218">
                <a:moveTo>
                  <a:pt x="0" y="797109"/>
                </a:moveTo>
                <a:cubicBezTo>
                  <a:pt x="0" y="356878"/>
                  <a:pt x="356878" y="0"/>
                  <a:pt x="797109" y="0"/>
                </a:cubicBezTo>
                <a:cubicBezTo>
                  <a:pt x="1237340" y="0"/>
                  <a:pt x="1594218" y="356878"/>
                  <a:pt x="1594218" y="797109"/>
                </a:cubicBezTo>
                <a:cubicBezTo>
                  <a:pt x="1594218" y="1237340"/>
                  <a:pt x="1237340" y="1594218"/>
                  <a:pt x="797109" y="1594218"/>
                </a:cubicBezTo>
                <a:cubicBezTo>
                  <a:pt x="356878" y="1594218"/>
                  <a:pt x="0" y="1237340"/>
                  <a:pt x="0" y="797109"/>
                </a:cubicBezTo>
                <a:close/>
              </a:path>
            </a:pathLst>
          </a:cu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p>
            <a:pPr lvl="0" algn="ctr" defTabSz="800100">
              <a:lnSpc>
                <a:spcPct val="90000"/>
              </a:lnSpc>
              <a:spcBef>
                <a:spcPct val="0"/>
              </a:spcBef>
              <a:spcAft>
                <a:spcPct val="35000"/>
              </a:spcAft>
            </a:pPr>
            <a:endParaRPr lang="zh-TW" altLang="en-US" sz="1800" b="1" kern="1200" dirty="0">
              <a:latin typeface="微軟正黑體" panose="020B0604030504040204" pitchFamily="34" charset="-120"/>
              <a:ea typeface="微軟正黑體" panose="020B0604030504040204" pitchFamily="34" charset="-120"/>
            </a:endParaRPr>
          </a:p>
        </p:txBody>
      </p:sp>
      <p:grpSp>
        <p:nvGrpSpPr>
          <p:cNvPr id="17" name="群組 16"/>
          <p:cNvGrpSpPr/>
          <p:nvPr/>
        </p:nvGrpSpPr>
        <p:grpSpPr>
          <a:xfrm>
            <a:off x="3366472" y="961597"/>
            <a:ext cx="1962905" cy="1725033"/>
            <a:chOff x="3366472" y="1215597"/>
            <a:chExt cx="1962905" cy="1725033"/>
          </a:xfrm>
        </p:grpSpPr>
        <p:sp>
          <p:nvSpPr>
            <p:cNvPr id="18" name="手繪多邊形 17"/>
            <p:cNvSpPr/>
            <p:nvPr/>
          </p:nvSpPr>
          <p:spPr>
            <a:xfrm>
              <a:off x="3382575" y="1215597"/>
              <a:ext cx="1946802" cy="1725033"/>
            </a:xfrm>
            <a:custGeom>
              <a:avLst/>
              <a:gdLst>
                <a:gd name="connsiteX0" fmla="*/ 0 w 1594218"/>
                <a:gd name="connsiteY0" fmla="*/ 797109 h 1594218"/>
                <a:gd name="connsiteX1" fmla="*/ 797109 w 1594218"/>
                <a:gd name="connsiteY1" fmla="*/ 0 h 1594218"/>
                <a:gd name="connsiteX2" fmla="*/ 1594218 w 1594218"/>
                <a:gd name="connsiteY2" fmla="*/ 797109 h 1594218"/>
                <a:gd name="connsiteX3" fmla="*/ 797109 w 1594218"/>
                <a:gd name="connsiteY3" fmla="*/ 1594218 h 1594218"/>
                <a:gd name="connsiteX4" fmla="*/ 0 w 1594218"/>
                <a:gd name="connsiteY4" fmla="*/ 797109 h 15942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4218" h="1594218">
                  <a:moveTo>
                    <a:pt x="0" y="797109"/>
                  </a:moveTo>
                  <a:cubicBezTo>
                    <a:pt x="0" y="356878"/>
                    <a:pt x="356878" y="0"/>
                    <a:pt x="797109" y="0"/>
                  </a:cubicBezTo>
                  <a:cubicBezTo>
                    <a:pt x="1237340" y="0"/>
                    <a:pt x="1594218" y="356878"/>
                    <a:pt x="1594218" y="797109"/>
                  </a:cubicBezTo>
                  <a:cubicBezTo>
                    <a:pt x="1594218" y="1237340"/>
                    <a:pt x="1237340" y="1594218"/>
                    <a:pt x="797109" y="1594218"/>
                  </a:cubicBezTo>
                  <a:cubicBezTo>
                    <a:pt x="356878" y="1594218"/>
                    <a:pt x="0" y="1237340"/>
                    <a:pt x="0" y="797109"/>
                  </a:cubicBezTo>
                  <a:close/>
                </a:path>
              </a:pathLst>
            </a:cu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p>
              <a:pPr lvl="0" algn="ctr" defTabSz="800100">
                <a:lnSpc>
                  <a:spcPct val="90000"/>
                </a:lnSpc>
                <a:spcBef>
                  <a:spcPct val="0"/>
                </a:spcBef>
                <a:spcAft>
                  <a:spcPct val="35000"/>
                </a:spcAft>
              </a:pPr>
              <a:endParaRPr lang="zh-TW" altLang="en-US" sz="1800" b="1" kern="1200" dirty="0">
                <a:latin typeface="微軟正黑體" panose="020B0604030504040204" pitchFamily="34" charset="-120"/>
                <a:ea typeface="微軟正黑體" panose="020B0604030504040204" pitchFamily="34" charset="-120"/>
              </a:endParaRPr>
            </a:p>
          </p:txBody>
        </p:sp>
        <p:sp>
          <p:nvSpPr>
            <p:cNvPr id="19" name="Text Box 18"/>
            <p:cNvSpPr txBox="1">
              <a:spLocks noChangeArrowheads="1"/>
            </p:cNvSpPr>
            <p:nvPr/>
          </p:nvSpPr>
          <p:spPr bwMode="ltGray">
            <a:xfrm>
              <a:off x="3366472" y="1754947"/>
              <a:ext cx="1930641" cy="754053"/>
            </a:xfrm>
            <a:prstGeom prst="rect">
              <a:avLst/>
            </a:prstGeom>
            <a:noFill/>
            <a:ln>
              <a:noFill/>
            </a:ln>
            <a:extLst/>
          </p:spPr>
          <p:txBody>
            <a:bodyPr wrap="square">
              <a:spAutoFit/>
            </a:bodyPr>
            <a:lstStyle>
              <a:lvl1pPr algn="l" eaLnBrk="0" hangingPunct="0">
                <a:spcBef>
                  <a:spcPct val="0"/>
                </a:spcBef>
                <a:defRPr kumimoji="1" sz="2800" b="1">
                  <a:solidFill>
                    <a:schemeClr val="tx1"/>
                  </a:solidFill>
                  <a:latin typeface="Times New Roman" pitchFamily="18" charset="0"/>
                  <a:ea typeface="新細明體" pitchFamily="18" charset="-120"/>
                </a:defRPr>
              </a:lvl1pPr>
              <a:lvl2pPr marL="742950" indent="-285750" algn="l" eaLnBrk="0" hangingPunct="0">
                <a:spcBef>
                  <a:spcPct val="0"/>
                </a:spcBef>
                <a:defRPr kumimoji="1" sz="2800" b="1">
                  <a:solidFill>
                    <a:schemeClr val="tx1"/>
                  </a:solidFill>
                  <a:latin typeface="Times New Roman" pitchFamily="18" charset="0"/>
                  <a:ea typeface="新細明體" pitchFamily="18" charset="-120"/>
                </a:defRPr>
              </a:lvl2pPr>
              <a:lvl3pPr marL="1143000" indent="-228600" algn="l" eaLnBrk="0" hangingPunct="0">
                <a:spcBef>
                  <a:spcPct val="0"/>
                </a:spcBef>
                <a:defRPr kumimoji="1" sz="2800" b="1">
                  <a:solidFill>
                    <a:schemeClr val="tx1"/>
                  </a:solidFill>
                  <a:latin typeface="Times New Roman" pitchFamily="18" charset="0"/>
                  <a:ea typeface="新細明體" pitchFamily="18" charset="-120"/>
                </a:defRPr>
              </a:lvl3pPr>
              <a:lvl4pPr marL="1600200" indent="-228600" algn="l" eaLnBrk="0" hangingPunct="0">
                <a:spcBef>
                  <a:spcPct val="0"/>
                </a:spcBef>
                <a:defRPr kumimoji="1" sz="2800" b="1">
                  <a:solidFill>
                    <a:schemeClr val="tx1"/>
                  </a:solidFill>
                  <a:latin typeface="Times New Roman" pitchFamily="18" charset="0"/>
                  <a:ea typeface="新細明體" pitchFamily="18" charset="-120"/>
                </a:defRPr>
              </a:lvl4pPr>
              <a:lvl5pPr marL="2057400" indent="-228600" algn="l" eaLnBrk="0" hangingPunct="0">
                <a:spcBef>
                  <a:spcPct val="0"/>
                </a:spcBef>
                <a:defRPr kumimoji="1" sz="2800" b="1">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9pPr>
            </a:lstStyle>
            <a:p>
              <a:pPr lvl="0" algn="ctr" defTabSz="800100">
                <a:lnSpc>
                  <a:spcPct val="90000"/>
                </a:lnSpc>
                <a:spcAft>
                  <a:spcPct val="35000"/>
                </a:spcAft>
              </a:pPr>
              <a:r>
                <a:rPr lang="en-US" altLang="zh-TW" sz="2000" dirty="0">
                  <a:latin typeface="微軟正黑體" panose="020B0604030504040204" pitchFamily="34" charset="-120"/>
                  <a:ea typeface="微軟正黑體" panose="020B0604030504040204" pitchFamily="34" charset="-120"/>
                </a:rPr>
                <a:t>1.</a:t>
              </a:r>
              <a:r>
                <a:rPr lang="zh-TW" altLang="en-US" sz="2000" dirty="0">
                  <a:latin typeface="微軟正黑體" panose="020B0604030504040204" pitchFamily="34" charset="-120"/>
                  <a:ea typeface="微軟正黑體" panose="020B0604030504040204" pitchFamily="34" charset="-120"/>
                </a:rPr>
                <a:t>建立標竿</a:t>
              </a:r>
              <a:endParaRPr lang="en-US" altLang="zh-TW" sz="2000" dirty="0">
                <a:latin typeface="微軟正黑體" panose="020B0604030504040204" pitchFamily="34" charset="-120"/>
                <a:ea typeface="微軟正黑體" panose="020B0604030504040204" pitchFamily="34" charset="-120"/>
              </a:endParaRPr>
            </a:p>
            <a:p>
              <a:pPr lvl="0" algn="ctr" defTabSz="800100">
                <a:lnSpc>
                  <a:spcPct val="90000"/>
                </a:lnSpc>
                <a:spcAft>
                  <a:spcPct val="35000"/>
                </a:spcAft>
              </a:pPr>
              <a:r>
                <a:rPr lang="zh-TW" altLang="en-US" sz="2000" dirty="0">
                  <a:latin typeface="微軟正黑體" panose="020B0604030504040204" pitchFamily="34" charset="-120"/>
                  <a:ea typeface="微軟正黑體" panose="020B0604030504040204" pitchFamily="34" charset="-120"/>
                </a:rPr>
                <a:t>地方政府</a:t>
              </a:r>
              <a:endParaRPr lang="en-US" altLang="zh-TW" sz="2000" dirty="0">
                <a:latin typeface="微軟正黑體" panose="020B0604030504040204" pitchFamily="34" charset="-120"/>
                <a:ea typeface="微軟正黑體" panose="020B0604030504040204" pitchFamily="34" charset="-120"/>
              </a:endParaRPr>
            </a:p>
          </p:txBody>
        </p:sp>
      </p:grpSp>
      <p:sp>
        <p:nvSpPr>
          <p:cNvPr id="20" name="Text Box 18"/>
          <p:cNvSpPr txBox="1">
            <a:spLocks noChangeArrowheads="1"/>
          </p:cNvSpPr>
          <p:nvPr/>
        </p:nvSpPr>
        <p:spPr bwMode="ltGray">
          <a:xfrm>
            <a:off x="1197149" y="4903192"/>
            <a:ext cx="1937277" cy="754053"/>
          </a:xfrm>
          <a:prstGeom prst="rect">
            <a:avLst/>
          </a:prstGeom>
          <a:noFill/>
          <a:ln>
            <a:noFill/>
          </a:ln>
          <a:extLst/>
        </p:spPr>
        <p:txBody>
          <a:bodyPr wrap="square">
            <a:spAutoFit/>
          </a:bodyPr>
          <a:lstStyle>
            <a:lvl1pPr algn="l" eaLnBrk="0" hangingPunct="0">
              <a:spcBef>
                <a:spcPct val="0"/>
              </a:spcBef>
              <a:defRPr kumimoji="1" sz="2800" b="1">
                <a:solidFill>
                  <a:schemeClr val="tx1"/>
                </a:solidFill>
                <a:latin typeface="Times New Roman" pitchFamily="18" charset="0"/>
                <a:ea typeface="新細明體" pitchFamily="18" charset="-120"/>
              </a:defRPr>
            </a:lvl1pPr>
            <a:lvl2pPr marL="742950" indent="-285750" algn="l" eaLnBrk="0" hangingPunct="0">
              <a:spcBef>
                <a:spcPct val="0"/>
              </a:spcBef>
              <a:defRPr kumimoji="1" sz="2800" b="1">
                <a:solidFill>
                  <a:schemeClr val="tx1"/>
                </a:solidFill>
                <a:latin typeface="Times New Roman" pitchFamily="18" charset="0"/>
                <a:ea typeface="新細明體" pitchFamily="18" charset="-120"/>
              </a:defRPr>
            </a:lvl2pPr>
            <a:lvl3pPr marL="1143000" indent="-228600" algn="l" eaLnBrk="0" hangingPunct="0">
              <a:spcBef>
                <a:spcPct val="0"/>
              </a:spcBef>
              <a:defRPr kumimoji="1" sz="2800" b="1">
                <a:solidFill>
                  <a:schemeClr val="tx1"/>
                </a:solidFill>
                <a:latin typeface="Times New Roman" pitchFamily="18" charset="0"/>
                <a:ea typeface="新細明體" pitchFamily="18" charset="-120"/>
              </a:defRPr>
            </a:lvl3pPr>
            <a:lvl4pPr marL="1600200" indent="-228600" algn="l" eaLnBrk="0" hangingPunct="0">
              <a:spcBef>
                <a:spcPct val="0"/>
              </a:spcBef>
              <a:defRPr kumimoji="1" sz="2800" b="1">
                <a:solidFill>
                  <a:schemeClr val="tx1"/>
                </a:solidFill>
                <a:latin typeface="Times New Roman" pitchFamily="18" charset="0"/>
                <a:ea typeface="新細明體" pitchFamily="18" charset="-120"/>
              </a:defRPr>
            </a:lvl4pPr>
            <a:lvl5pPr marL="2057400" indent="-228600" algn="l" eaLnBrk="0" hangingPunct="0">
              <a:spcBef>
                <a:spcPct val="0"/>
              </a:spcBef>
              <a:defRPr kumimoji="1" sz="2800" b="1">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9pPr>
          </a:lstStyle>
          <a:p>
            <a:pPr lvl="0" algn="ctr" defTabSz="800100">
              <a:lnSpc>
                <a:spcPct val="90000"/>
              </a:lnSpc>
              <a:spcAft>
                <a:spcPct val="35000"/>
              </a:spcAft>
            </a:pPr>
            <a:r>
              <a:rPr lang="en-US" altLang="zh-TW" sz="2000" dirty="0">
                <a:latin typeface="微軟正黑體" panose="020B0604030504040204" pitchFamily="34" charset="-120"/>
                <a:ea typeface="微軟正黑體" panose="020B0604030504040204" pitchFamily="34" charset="-120"/>
              </a:rPr>
              <a:t>3.</a:t>
            </a:r>
            <a:r>
              <a:rPr lang="zh-TW" altLang="en-US" sz="2000" dirty="0">
                <a:latin typeface="微軟正黑體" panose="020B0604030504040204" pitchFamily="34" charset="-120"/>
                <a:ea typeface="微軟正黑體" panose="020B0604030504040204" pitchFamily="34" charset="-120"/>
              </a:rPr>
              <a:t>活化地方</a:t>
            </a:r>
            <a:endParaRPr lang="en-US" altLang="zh-TW" sz="2000" dirty="0">
              <a:latin typeface="微軟正黑體" panose="020B0604030504040204" pitchFamily="34" charset="-120"/>
              <a:ea typeface="微軟正黑體" panose="020B0604030504040204" pitchFamily="34" charset="-120"/>
            </a:endParaRPr>
          </a:p>
          <a:p>
            <a:pPr lvl="0" algn="ctr" defTabSz="800100">
              <a:lnSpc>
                <a:spcPct val="90000"/>
              </a:lnSpc>
              <a:spcAft>
                <a:spcPct val="35000"/>
              </a:spcAft>
            </a:pPr>
            <a:r>
              <a:rPr lang="zh-TW" altLang="en-US" sz="2000" dirty="0">
                <a:latin typeface="微軟正黑體" panose="020B0604030504040204" pitchFamily="34" charset="-120"/>
                <a:ea typeface="微軟正黑體" panose="020B0604030504040204" pitchFamily="34" charset="-120"/>
              </a:rPr>
              <a:t>資料經濟</a:t>
            </a:r>
          </a:p>
        </p:txBody>
      </p:sp>
      <p:sp>
        <p:nvSpPr>
          <p:cNvPr id="21" name="Text Box 18"/>
          <p:cNvSpPr txBox="1">
            <a:spLocks noChangeArrowheads="1"/>
          </p:cNvSpPr>
          <p:nvPr/>
        </p:nvSpPr>
        <p:spPr bwMode="ltGray">
          <a:xfrm>
            <a:off x="5580112" y="4897337"/>
            <a:ext cx="1930641" cy="754053"/>
          </a:xfrm>
          <a:prstGeom prst="rect">
            <a:avLst/>
          </a:prstGeom>
          <a:noFill/>
          <a:ln>
            <a:noFill/>
          </a:ln>
          <a:extLst/>
        </p:spPr>
        <p:txBody>
          <a:bodyPr wrap="square">
            <a:spAutoFit/>
          </a:bodyPr>
          <a:lstStyle>
            <a:lvl1pPr algn="l" eaLnBrk="0" hangingPunct="0">
              <a:spcBef>
                <a:spcPct val="0"/>
              </a:spcBef>
              <a:defRPr kumimoji="1" sz="2800" b="1">
                <a:solidFill>
                  <a:schemeClr val="tx1"/>
                </a:solidFill>
                <a:latin typeface="Times New Roman" pitchFamily="18" charset="0"/>
                <a:ea typeface="新細明體" pitchFamily="18" charset="-120"/>
              </a:defRPr>
            </a:lvl1pPr>
            <a:lvl2pPr marL="742950" indent="-285750" algn="l" eaLnBrk="0" hangingPunct="0">
              <a:spcBef>
                <a:spcPct val="0"/>
              </a:spcBef>
              <a:defRPr kumimoji="1" sz="2800" b="1">
                <a:solidFill>
                  <a:schemeClr val="tx1"/>
                </a:solidFill>
                <a:latin typeface="Times New Roman" pitchFamily="18" charset="0"/>
                <a:ea typeface="新細明體" pitchFamily="18" charset="-120"/>
              </a:defRPr>
            </a:lvl2pPr>
            <a:lvl3pPr marL="1143000" indent="-228600" algn="l" eaLnBrk="0" hangingPunct="0">
              <a:spcBef>
                <a:spcPct val="0"/>
              </a:spcBef>
              <a:defRPr kumimoji="1" sz="2800" b="1">
                <a:solidFill>
                  <a:schemeClr val="tx1"/>
                </a:solidFill>
                <a:latin typeface="Times New Roman" pitchFamily="18" charset="0"/>
                <a:ea typeface="新細明體" pitchFamily="18" charset="-120"/>
              </a:defRPr>
            </a:lvl3pPr>
            <a:lvl4pPr marL="1600200" indent="-228600" algn="l" eaLnBrk="0" hangingPunct="0">
              <a:spcBef>
                <a:spcPct val="0"/>
              </a:spcBef>
              <a:defRPr kumimoji="1" sz="2800" b="1">
                <a:solidFill>
                  <a:schemeClr val="tx1"/>
                </a:solidFill>
                <a:latin typeface="Times New Roman" pitchFamily="18" charset="0"/>
                <a:ea typeface="新細明體" pitchFamily="18" charset="-120"/>
              </a:defRPr>
            </a:lvl4pPr>
            <a:lvl5pPr marL="2057400" indent="-228600" algn="l" eaLnBrk="0" hangingPunct="0">
              <a:spcBef>
                <a:spcPct val="0"/>
              </a:spcBef>
              <a:defRPr kumimoji="1" sz="2800" b="1">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800" b="1">
                <a:solidFill>
                  <a:schemeClr val="tx1"/>
                </a:solidFill>
                <a:latin typeface="Times New Roman" pitchFamily="18" charset="0"/>
                <a:ea typeface="新細明體" pitchFamily="18" charset="-120"/>
              </a:defRPr>
            </a:lvl9pPr>
          </a:lstStyle>
          <a:p>
            <a:pPr lvl="0" algn="ctr" defTabSz="800100">
              <a:lnSpc>
                <a:spcPct val="90000"/>
              </a:lnSpc>
              <a:spcAft>
                <a:spcPct val="35000"/>
              </a:spcAft>
            </a:pPr>
            <a:r>
              <a:rPr lang="en-US" altLang="zh-TW" sz="2000" dirty="0">
                <a:latin typeface="微軟正黑體" panose="020B0604030504040204" pitchFamily="34" charset="-120"/>
                <a:ea typeface="微軟正黑體" panose="020B0604030504040204" pitchFamily="34" charset="-120"/>
              </a:rPr>
              <a:t>2.</a:t>
            </a:r>
            <a:r>
              <a:rPr lang="zh-TW" altLang="en-US" sz="2000" dirty="0">
                <a:latin typeface="微軟正黑體" panose="020B0604030504040204" pitchFamily="34" charset="-120"/>
                <a:ea typeface="微軟正黑體" panose="020B0604030504040204" pitchFamily="34" charset="-120"/>
              </a:rPr>
              <a:t>營造地方</a:t>
            </a:r>
            <a:endParaRPr lang="en-US" altLang="zh-TW" sz="2000" dirty="0">
              <a:latin typeface="微軟正黑體" panose="020B0604030504040204" pitchFamily="34" charset="-120"/>
              <a:ea typeface="微軟正黑體" panose="020B0604030504040204" pitchFamily="34" charset="-120"/>
            </a:endParaRPr>
          </a:p>
          <a:p>
            <a:pPr lvl="0" algn="ctr" defTabSz="800100">
              <a:lnSpc>
                <a:spcPct val="90000"/>
              </a:lnSpc>
              <a:spcAft>
                <a:spcPct val="35000"/>
              </a:spcAft>
            </a:pPr>
            <a:r>
              <a:rPr lang="zh-TW" altLang="en-US" sz="2000" dirty="0">
                <a:latin typeface="微軟正黑體" panose="020B0604030504040204" pitchFamily="34" charset="-120"/>
                <a:ea typeface="微軟正黑體" panose="020B0604030504040204" pitchFamily="34" charset="-120"/>
              </a:rPr>
              <a:t>競爭氛圍</a:t>
            </a:r>
          </a:p>
        </p:txBody>
      </p:sp>
      <p:sp>
        <p:nvSpPr>
          <p:cNvPr id="22" name="手繪多邊形 21"/>
          <p:cNvSpPr/>
          <p:nvPr/>
        </p:nvSpPr>
        <p:spPr>
          <a:xfrm>
            <a:off x="3086639" y="3219700"/>
            <a:ext cx="2824575" cy="1443595"/>
          </a:xfrm>
          <a:custGeom>
            <a:avLst/>
            <a:gdLst>
              <a:gd name="connsiteX0" fmla="*/ 0 w 2159815"/>
              <a:gd name="connsiteY0" fmla="*/ 654443 h 1308885"/>
              <a:gd name="connsiteX1" fmla="*/ 1079908 w 2159815"/>
              <a:gd name="connsiteY1" fmla="*/ 0 h 1308885"/>
              <a:gd name="connsiteX2" fmla="*/ 2159816 w 2159815"/>
              <a:gd name="connsiteY2" fmla="*/ 654443 h 1308885"/>
              <a:gd name="connsiteX3" fmla="*/ 1079908 w 2159815"/>
              <a:gd name="connsiteY3" fmla="*/ 1308886 h 1308885"/>
              <a:gd name="connsiteX4" fmla="*/ 0 w 2159815"/>
              <a:gd name="connsiteY4" fmla="*/ 654443 h 1308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815" h="1308885">
                <a:moveTo>
                  <a:pt x="0" y="654443"/>
                </a:moveTo>
                <a:cubicBezTo>
                  <a:pt x="0" y="293004"/>
                  <a:pt x="483491" y="0"/>
                  <a:pt x="1079908" y="0"/>
                </a:cubicBezTo>
                <a:cubicBezTo>
                  <a:pt x="1676325" y="0"/>
                  <a:pt x="2159816" y="293004"/>
                  <a:pt x="2159816" y="654443"/>
                </a:cubicBezTo>
                <a:cubicBezTo>
                  <a:pt x="2159816" y="1015882"/>
                  <a:pt x="1676325" y="1308886"/>
                  <a:pt x="1079908" y="1308886"/>
                </a:cubicBezTo>
                <a:cubicBezTo>
                  <a:pt x="483491" y="1308886"/>
                  <a:pt x="0" y="1015882"/>
                  <a:pt x="0" y="654443"/>
                </a:cubicBez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spcFirstLastPara="0" vert="horz" wrap="square" lIns="328998" tIns="204382" rIns="328998" bIns="204382" numCol="1" spcCol="1270" anchor="ctr" anchorCtr="0">
            <a:noAutofit/>
          </a:bodyPr>
          <a:lstStyle/>
          <a:p>
            <a:pPr lvl="0" algn="ctr" defTabSz="889000">
              <a:lnSpc>
                <a:spcPct val="90000"/>
              </a:lnSpc>
              <a:spcBef>
                <a:spcPct val="0"/>
              </a:spcBef>
              <a:spcAft>
                <a:spcPct val="35000"/>
              </a:spcAft>
            </a:pPr>
            <a:r>
              <a:rPr lang="zh-TW" altLang="en-US" sz="2000" b="1" kern="1200" dirty="0">
                <a:solidFill>
                  <a:schemeClr val="bg1"/>
                </a:solidFill>
                <a:latin typeface="微軟正黑體" panose="020B0604030504040204" pitchFamily="34" charset="-120"/>
                <a:ea typeface="微軟正黑體" panose="020B0604030504040204" pitchFamily="34" charset="-120"/>
                <a:cs typeface="Times New Roman" panose="02020603050405020304" pitchFamily="18" charset="0"/>
              </a:rPr>
              <a:t>地方政府資料開放</a:t>
            </a:r>
          </a:p>
        </p:txBody>
      </p:sp>
      <p:sp>
        <p:nvSpPr>
          <p:cNvPr id="24" name="標題 3"/>
          <p:cNvSpPr txBox="1">
            <a:spLocks/>
          </p:cNvSpPr>
          <p:nvPr/>
        </p:nvSpPr>
        <p:spPr>
          <a:xfrm>
            <a:off x="66674" y="117126"/>
            <a:ext cx="1284143" cy="467223"/>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en-US" sz="1000" dirty="0" smtClean="0">
                <a:solidFill>
                  <a:schemeClr val="tx2"/>
                </a:solidFill>
                <a:latin typeface="微軟正黑體" panose="020B0604030504040204" pitchFamily="34" charset="-120"/>
                <a:ea typeface="微軟正黑體" panose="020B0604030504040204" pitchFamily="34" charset="-120"/>
              </a:rPr>
              <a:t>公私跨域合作應用推廣</a:t>
            </a:r>
            <a:endParaRPr lang="zh-TW" altLang="en-US" sz="1000" dirty="0">
              <a:solidFill>
                <a:schemeClr val="tx2"/>
              </a:solidFill>
              <a:latin typeface="微軟正黑體" panose="020B0604030504040204" pitchFamily="34" charset="-120"/>
              <a:ea typeface="微軟正黑體" panose="020B0604030504040204" pitchFamily="34" charset="-120"/>
            </a:endParaRPr>
          </a:p>
        </p:txBody>
      </p:sp>
      <p:sp>
        <p:nvSpPr>
          <p:cNvPr id="25"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19</a:t>
            </a:fld>
            <a:endParaRPr lang="en-US" altLang="zh-TW" dirty="0">
              <a:solidFill>
                <a:srgbClr val="000000"/>
              </a:solidFill>
            </a:endParaRPr>
          </a:p>
        </p:txBody>
      </p:sp>
      <p:sp>
        <p:nvSpPr>
          <p:cNvPr id="26"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Tree>
    <p:extLst>
      <p:ext uri="{BB962C8B-B14F-4D97-AF65-F5344CB8AC3E}">
        <p14:creationId xmlns:p14="http://schemas.microsoft.com/office/powerpoint/2010/main" val="33233134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1"/>
          <p:cNvSpPr>
            <a:spLocks noChangeArrowheads="1"/>
          </p:cNvSpPr>
          <p:nvPr/>
        </p:nvSpPr>
        <p:spPr bwMode="auto">
          <a:xfrm>
            <a:off x="1908175" y="107950"/>
            <a:ext cx="5400675" cy="584200"/>
          </a:xfrm>
          <a:prstGeom prst="rect">
            <a:avLst/>
          </a:prstGeom>
          <a:noFill/>
          <a:ln w="9525">
            <a:noFill/>
            <a:miter lim="800000"/>
            <a:headEnd/>
            <a:tailEnd/>
          </a:ln>
        </p:spPr>
        <p:txBody>
          <a:bodyPr>
            <a:spAutoFit/>
          </a:bodyPr>
          <a:lstStyle/>
          <a:p>
            <a:pPr algn="ctr" fontAlgn="t"/>
            <a:r>
              <a:rPr lang="zh-TW" altLang="en-US" sz="3200" b="1" u="sng">
                <a:solidFill>
                  <a:srgbClr val="800000"/>
                </a:solidFill>
                <a:ea typeface="微軟正黑體" pitchFamily="34" charset="-120"/>
              </a:rPr>
              <a:t>會議議程</a:t>
            </a:r>
            <a:endParaRPr lang="zh-TW" altLang="en-US" sz="3200" b="1">
              <a:ea typeface="微軟正黑體" pitchFamily="34" charset="-120"/>
            </a:endParaRPr>
          </a:p>
        </p:txBody>
      </p:sp>
      <p:graphicFrame>
        <p:nvGraphicFramePr>
          <p:cNvPr id="8219" name="Group 27"/>
          <p:cNvGraphicFramePr>
            <a:graphicFrameLocks noGrp="1"/>
          </p:cNvGraphicFramePr>
          <p:nvPr>
            <p:extLst>
              <p:ext uri="{D42A27DB-BD31-4B8C-83A1-F6EECF244321}">
                <p14:modId xmlns:p14="http://schemas.microsoft.com/office/powerpoint/2010/main" val="2904869485"/>
              </p:ext>
            </p:extLst>
          </p:nvPr>
        </p:nvGraphicFramePr>
        <p:xfrm>
          <a:off x="162718" y="1340768"/>
          <a:ext cx="8891588" cy="5351012"/>
        </p:xfrm>
        <a:graphic>
          <a:graphicData uri="http://schemas.openxmlformats.org/drawingml/2006/table">
            <a:tbl>
              <a:tblPr/>
              <a:tblGrid>
                <a:gridCol w="1817787"/>
                <a:gridCol w="7073801"/>
              </a:tblGrid>
              <a:tr h="503996">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時間</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議題</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432199">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14:30~14:35</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主席致詞</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70582">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14:35</a:t>
                      </a:r>
                      <a:r>
                        <a:rPr kumimoji="1" lang="zh-TW" altLang="en-US"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a:t>
                      </a: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15:30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專題報告：</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水利署、能源局、礦務局、中央地質調查所、國營事業委員會、台灣電力公司、台灣中油公司、台灣糖業公司、台灣自來水公司</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每單位</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5</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分鐘</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051">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15:30~15:45</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報告事項：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行政院資料開放諮詢小組歷次小組會議結論追蹤報告</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經濟部資料開放諮詢小組歷次小組會議結論追蹤報告</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3.</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行政院開放資料配合事項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4.</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本部政府資料開放推動情形說明</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86021">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15:45~16:10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討論事項：</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本部政府資料開放推動策略草案討論</a:t>
                      </a:r>
                      <a:endPar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86021">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16:10~16:20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臨時提案</a:t>
                      </a:r>
                      <a:r>
                        <a:rPr kumimoji="0" lang="zh-TW" altLang="en-US" sz="2200" b="0" i="0" u="none" strike="noStrike" kern="1200" cap="none" normalizeH="0" baseline="0" dirty="0" smtClean="0">
                          <a:ln>
                            <a:noFill/>
                          </a:ln>
                          <a:solidFill>
                            <a:schemeClr val="tx1"/>
                          </a:solidFill>
                          <a:effectLst/>
                          <a:latin typeface="新細明體"/>
                          <a:ea typeface="新細明體"/>
                          <a:cs typeface="+mn-cs"/>
                        </a:rPr>
                        <a:t>：</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加速水質資料更新頻率</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討論</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報告單位</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台灣自來水公司</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endPar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5996">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16:20~16:30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臨時動議</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a:t>
            </a:fld>
            <a:endParaRPr lang="en-US" dirty="0"/>
          </a:p>
        </p:txBody>
      </p:sp>
    </p:spTree>
    <p:extLst>
      <p:ext uri="{BB962C8B-B14F-4D97-AF65-F5344CB8AC3E}">
        <p14:creationId xmlns:p14="http://schemas.microsoft.com/office/powerpoint/2010/main" val="24448638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51460" y="1292741"/>
            <a:ext cx="7879999" cy="1323439"/>
          </a:xfrm>
          <a:prstGeom prst="rect">
            <a:avLst/>
          </a:prstGeom>
        </p:spPr>
        <p:txBody>
          <a:bodyPr wrap="square">
            <a:spAutoFit/>
          </a:bodyPr>
          <a:lstStyle/>
          <a:p>
            <a:r>
              <a:rPr lang="zh-TW" altLang="en-US" sz="2000" b="0" cap="small" dirty="0">
                <a:solidFill>
                  <a:schemeClr val="tx1"/>
                </a:solidFill>
                <a:latin typeface="微軟正黑體" panose="020B0604030504040204" pitchFamily="34" charset="-120"/>
                <a:ea typeface="微軟正黑體" panose="020B0604030504040204" pitchFamily="34" charset="-120"/>
                <a:cs typeface="微軟正黑體"/>
              </a:rPr>
              <a:t>配合</a:t>
            </a:r>
            <a:r>
              <a:rPr lang="zh-TW" altLang="en-US" sz="2000" b="0" cap="small" dirty="0" smtClean="0">
                <a:solidFill>
                  <a:schemeClr val="tx1"/>
                </a:solidFill>
                <a:latin typeface="微軟正黑體" panose="020B0604030504040204" pitchFamily="34" charset="-120"/>
                <a:ea typeface="微軟正黑體" panose="020B0604030504040204" pitchFamily="34" charset="-120"/>
                <a:cs typeface="微軟正黑體"/>
              </a:rPr>
              <a:t>經濟部</a:t>
            </a:r>
            <a:r>
              <a:rPr lang="en-US" altLang="zh-TW" sz="2000" b="0" cap="small" dirty="0" smtClean="0">
                <a:solidFill>
                  <a:schemeClr val="tx1"/>
                </a:solidFill>
                <a:latin typeface="微軟正黑體" panose="020B0604030504040204" pitchFamily="34" charset="-120"/>
                <a:ea typeface="微軟正黑體" panose="020B0604030504040204" pitchFamily="34" charset="-120"/>
                <a:cs typeface="微軟正黑體"/>
              </a:rPr>
              <a:t>(</a:t>
            </a:r>
            <a:r>
              <a:rPr lang="zh-TW" altLang="en-US" sz="2000" b="0" cap="small" dirty="0" smtClean="0">
                <a:solidFill>
                  <a:schemeClr val="tx1"/>
                </a:solidFill>
                <a:latin typeface="微軟正黑體" panose="020B0604030504040204" pitchFamily="34" charset="-120"/>
                <a:ea typeface="微軟正黑體" panose="020B0604030504040204" pitchFamily="34" charset="-120"/>
                <a:cs typeface="微軟正黑體"/>
              </a:rPr>
              <a:t>工業局</a:t>
            </a:r>
            <a:r>
              <a:rPr lang="en-US" altLang="zh-TW" sz="2000" b="0" cap="small" dirty="0" smtClean="0">
                <a:solidFill>
                  <a:schemeClr val="tx1"/>
                </a:solidFill>
                <a:latin typeface="微軟正黑體" panose="020B0604030504040204" pitchFamily="34" charset="-120"/>
                <a:ea typeface="微軟正黑體" panose="020B0604030504040204" pitchFamily="34" charset="-120"/>
                <a:cs typeface="微軟正黑體"/>
              </a:rPr>
              <a:t>)</a:t>
            </a:r>
            <a:r>
              <a:rPr lang="zh-TW" altLang="en-US" sz="2000" b="0" u="sng" cap="small" dirty="0" smtClean="0">
                <a:solidFill>
                  <a:schemeClr val="tx1"/>
                </a:solidFill>
                <a:latin typeface="微軟正黑體" panose="020B0604030504040204" pitchFamily="34" charset="-120"/>
                <a:ea typeface="微軟正黑體" panose="020B0604030504040204" pitchFamily="34" charset="-120"/>
                <a:cs typeface="微軟正黑體"/>
              </a:rPr>
              <a:t>加速</a:t>
            </a:r>
            <a:r>
              <a:rPr lang="zh-TW" altLang="en-US" sz="2000" b="0" u="sng" cap="small" dirty="0">
                <a:solidFill>
                  <a:schemeClr val="tx1"/>
                </a:solidFill>
                <a:latin typeface="微軟正黑體" panose="020B0604030504040204" pitchFamily="34" charset="-120"/>
                <a:ea typeface="微軟正黑體" panose="020B0604030504040204" pitchFamily="34" charset="-120"/>
                <a:cs typeface="微軟正黑體"/>
              </a:rPr>
              <a:t>地方政府開放資料與應用加值計畫</a:t>
            </a:r>
            <a:r>
              <a:rPr lang="zh-TW" altLang="en-US" sz="2000" b="0" cap="small" dirty="0">
                <a:solidFill>
                  <a:schemeClr val="tx1"/>
                </a:solidFill>
                <a:latin typeface="微軟正黑體" panose="020B0604030504040204" pitchFamily="34" charset="-120"/>
                <a:ea typeface="微軟正黑體" panose="020B0604030504040204" pitchFamily="34" charset="-120"/>
                <a:cs typeface="微軟正黑體"/>
              </a:rPr>
              <a:t>，連結地方政府、民間組織與地方產業資源，建立具地方特色之資料應用案例，協助地方政府解決施政問題，促成地方政府資料開放，透過發展創新應用，活絡地方經濟。</a:t>
            </a:r>
          </a:p>
        </p:txBody>
      </p:sp>
      <p:pic>
        <p:nvPicPr>
          <p:cNvPr id="6" name="圖片 5"/>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181595" y="2616179"/>
            <a:ext cx="6792686" cy="3765149"/>
          </a:xfrm>
          <a:prstGeom prst="rect">
            <a:avLst/>
          </a:prstGeom>
          <a:noFill/>
        </p:spPr>
      </p:pic>
      <p:sp>
        <p:nvSpPr>
          <p:cNvPr id="7" name="標題 3"/>
          <p:cNvSpPr txBox="1">
            <a:spLocks/>
          </p:cNvSpPr>
          <p:nvPr/>
        </p:nvSpPr>
        <p:spPr>
          <a:xfrm>
            <a:off x="-32682" y="1059129"/>
            <a:ext cx="1284143" cy="467223"/>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en-US" sz="1000" dirty="0" smtClean="0">
                <a:solidFill>
                  <a:schemeClr val="tx2"/>
                </a:solidFill>
                <a:latin typeface="微軟正黑體" panose="020B0604030504040204" pitchFamily="34" charset="-120"/>
                <a:ea typeface="微軟正黑體" panose="020B0604030504040204" pitchFamily="34" charset="-120"/>
              </a:rPr>
              <a:t>公私跨域合作應用推廣</a:t>
            </a:r>
            <a:endParaRPr lang="zh-TW" altLang="en-US" sz="1000" dirty="0">
              <a:solidFill>
                <a:schemeClr val="tx2"/>
              </a:solidFill>
              <a:latin typeface="微軟正黑體" panose="020B0604030504040204" pitchFamily="34" charset="-120"/>
              <a:ea typeface="微軟正黑體" panose="020B0604030504040204" pitchFamily="34" charset="-120"/>
            </a:endParaRPr>
          </a:p>
        </p:txBody>
      </p:sp>
      <p:sp>
        <p:nvSpPr>
          <p:cNvPr id="8" name="標題 3"/>
          <p:cNvSpPr txBox="1">
            <a:spLocks/>
          </p:cNvSpPr>
          <p:nvPr/>
        </p:nvSpPr>
        <p:spPr>
          <a:xfrm>
            <a:off x="1564052" y="-16000"/>
            <a:ext cx="8048508" cy="710666"/>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zh-TW" altLang="en-US" sz="3200" dirty="0">
                <a:latin typeface="微軟正黑體" panose="020B0604030504040204" pitchFamily="34" charset="-120"/>
                <a:ea typeface="微軟正黑體" panose="020B0604030504040204" pitchFamily="34" charset="-120"/>
              </a:rPr>
              <a:t>中央、地方政府及民間協作推動</a:t>
            </a:r>
            <a:r>
              <a:rPr lang="zh-TW" altLang="en-US" sz="3200" dirty="0" smtClean="0">
                <a:latin typeface="微軟正黑體" panose="020B0604030504040204" pitchFamily="34" charset="-120"/>
                <a:ea typeface="微軟正黑體" panose="020B0604030504040204" pitchFamily="34" charset="-120"/>
              </a:rPr>
              <a:t>策略</a:t>
            </a:r>
            <a:endParaRPr lang="zh-TW" altLang="zh-TW" sz="2000" dirty="0">
              <a:latin typeface="微軟正黑體" panose="020B0604030504040204" pitchFamily="34" charset="-120"/>
              <a:ea typeface="微軟正黑體" panose="020B0604030504040204" pitchFamily="34" charset="-120"/>
            </a:endParaRPr>
          </a:p>
        </p:txBody>
      </p:sp>
      <p:sp>
        <p:nvSpPr>
          <p:cNvPr id="9" name="AutoShape 11"/>
          <p:cNvSpPr>
            <a:spLocks noChangeArrowheads="1"/>
          </p:cNvSpPr>
          <p:nvPr/>
        </p:nvSpPr>
        <p:spPr bwMode="auto">
          <a:xfrm>
            <a:off x="1592023" y="764704"/>
            <a:ext cx="3484033" cy="432048"/>
          </a:xfrm>
          <a:prstGeom prst="roundRect">
            <a:avLst>
              <a:gd name="adj" fmla="val 50000"/>
            </a:avLst>
          </a:prstGeom>
          <a:solidFill>
            <a:schemeClr val="accent5">
              <a:lumMod val="40000"/>
              <a:lumOff val="60000"/>
            </a:schemeClr>
          </a:solidFill>
          <a:ln>
            <a:noFill/>
          </a:ln>
          <a:effectLst>
            <a:outerShdw dist="35921" dir="2700000" algn="ctr" rotWithShape="0">
              <a:schemeClr val="bg2"/>
            </a:outerShdw>
          </a:effectLst>
        </p:spPr>
        <p:txBody>
          <a:bodyPr wrap="none" anchor="ctr"/>
          <a:lstStyle>
            <a:lvl1pPr>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742950" indent="-285750">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a:spcBef>
                <a:spcPts val="800"/>
              </a:spcBef>
              <a:buClr>
                <a:srgbClr val="FF3300"/>
              </a:buClr>
              <a:buNone/>
            </a:pPr>
            <a:r>
              <a:rPr lang="zh-TW" altLang="en-US" sz="2400" b="1" dirty="0" smtClean="0">
                <a:solidFill>
                  <a:prstClr val="black"/>
                </a:solidFill>
                <a:latin typeface="微軟正黑體" panose="020B0604030504040204" pitchFamily="34" charset="-120"/>
                <a:ea typeface="微軟正黑體" panose="020B0604030504040204" pitchFamily="34" charset="-120"/>
              </a:rPr>
              <a:t>活化</a:t>
            </a:r>
            <a:r>
              <a:rPr lang="zh-TW" altLang="en-US" sz="2400" b="1" dirty="0">
                <a:solidFill>
                  <a:prstClr val="black"/>
                </a:solidFill>
                <a:latin typeface="微軟正黑體" panose="020B0604030504040204" pitchFamily="34" charset="-120"/>
                <a:ea typeface="微軟正黑體" panose="020B0604030504040204" pitchFamily="34" charset="-120"/>
              </a:rPr>
              <a:t>地方資料經濟</a:t>
            </a:r>
            <a:r>
              <a:rPr lang="zh-TW" altLang="en-US" sz="2400" b="1" dirty="0" smtClean="0">
                <a:solidFill>
                  <a:prstClr val="black"/>
                </a:solidFill>
                <a:latin typeface="微軟正黑體" panose="020B0604030504040204" pitchFamily="34" charset="-120"/>
                <a:ea typeface="微軟正黑體" panose="020B0604030504040204" pitchFamily="34" charset="-120"/>
              </a:rPr>
              <a:t>發展</a:t>
            </a:r>
            <a:endParaRPr lang="zh-TW" altLang="en-US" sz="2400" b="1" dirty="0">
              <a:solidFill>
                <a:prstClr val="black"/>
              </a:solidFill>
              <a:latin typeface="微軟正黑體" panose="020B0604030504040204" pitchFamily="34" charset="-120"/>
              <a:ea typeface="微軟正黑體" panose="020B0604030504040204" pitchFamily="34" charset="-120"/>
            </a:endParaRPr>
          </a:p>
        </p:txBody>
      </p:sp>
      <p:sp>
        <p:nvSpPr>
          <p:cNvPr id="10"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20</a:t>
            </a:fld>
            <a:endParaRPr lang="en-US" altLang="zh-TW" dirty="0">
              <a:solidFill>
                <a:srgbClr val="000000"/>
              </a:solidFill>
            </a:endParaRPr>
          </a:p>
        </p:txBody>
      </p:sp>
      <p:sp>
        <p:nvSpPr>
          <p:cNvPr id="11" name="文字方塊 24"/>
          <p:cNvSpPr txBox="1">
            <a:spLocks noChangeArrowheads="1"/>
          </p:cNvSpPr>
          <p:nvPr/>
        </p:nvSpPr>
        <p:spPr bwMode="auto">
          <a:xfrm>
            <a:off x="-36513" y="6505575"/>
            <a:ext cx="2339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a:t>
            </a:r>
            <a:r>
              <a:rPr lang="zh-TW" altLang="en-US" sz="1400" b="1" dirty="0" smtClean="0">
                <a:latin typeface="新細明體" charset="-120"/>
              </a:rPr>
              <a:t>委員會</a:t>
            </a:r>
            <a:endParaRPr lang="zh-TW" altLang="en-US" sz="1400" b="1" dirty="0">
              <a:latin typeface="微軟正黑體" pitchFamily="34" charset="-120"/>
            </a:endParaRPr>
          </a:p>
        </p:txBody>
      </p:sp>
    </p:spTree>
    <p:extLst>
      <p:ext uri="{BB962C8B-B14F-4D97-AF65-F5344CB8AC3E}">
        <p14:creationId xmlns:p14="http://schemas.microsoft.com/office/powerpoint/2010/main" val="21353472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1"/>
          <p:cNvSpPr>
            <a:spLocks noGrp="1"/>
          </p:cNvSpPr>
          <p:nvPr>
            <p:ph type="title"/>
          </p:nvPr>
        </p:nvSpPr>
        <p:spPr>
          <a:xfrm>
            <a:off x="968494" y="691840"/>
            <a:ext cx="4410733" cy="648928"/>
          </a:xfrm>
        </p:spPr>
        <p:txBody>
          <a:bodyPr/>
          <a:lstStyle/>
          <a:p>
            <a:r>
              <a:rPr lang="en-US" altLang="zh-TW" sz="2400" dirty="0"/>
              <a:t>2015</a:t>
            </a:r>
            <a:r>
              <a:rPr lang="zh-TW" altLang="en-US" sz="2400" dirty="0"/>
              <a:t>年全球資料開放指標結果</a:t>
            </a:r>
          </a:p>
        </p:txBody>
      </p:sp>
      <p:graphicFrame>
        <p:nvGraphicFramePr>
          <p:cNvPr id="6" name="內容版面配置區 4"/>
          <p:cNvGraphicFramePr>
            <a:graphicFrameLocks/>
          </p:cNvGraphicFramePr>
          <p:nvPr>
            <p:extLst>
              <p:ext uri="{D42A27DB-BD31-4B8C-83A1-F6EECF244321}">
                <p14:modId xmlns:p14="http://schemas.microsoft.com/office/powerpoint/2010/main" val="2330001806"/>
              </p:ext>
            </p:extLst>
          </p:nvPr>
        </p:nvGraphicFramePr>
        <p:xfrm>
          <a:off x="114301" y="1238475"/>
          <a:ext cx="8884227" cy="5213832"/>
        </p:xfrm>
        <a:graphic>
          <a:graphicData uri="http://schemas.openxmlformats.org/drawingml/2006/table">
            <a:tbl>
              <a:tblPr firstRow="1" bandRow="1">
                <a:tableStyleId>{5940675A-B579-460E-94D1-54222C63F5DA}</a:tableStyleId>
              </a:tblPr>
              <a:tblGrid>
                <a:gridCol w="876687">
                  <a:extLst>
                    <a:ext uri="{9D8B030D-6E8A-4147-A177-3AD203B41FA5}">
                      <a16:colId xmlns:a16="http://schemas.microsoft.com/office/drawing/2014/main" xmlns="" val="20000"/>
                    </a:ext>
                  </a:extLst>
                </a:gridCol>
                <a:gridCol w="806640">
                  <a:extLst>
                    <a:ext uri="{9D8B030D-6E8A-4147-A177-3AD203B41FA5}">
                      <a16:colId xmlns:a16="http://schemas.microsoft.com/office/drawing/2014/main" xmlns="" val="20001"/>
                    </a:ext>
                  </a:extLst>
                </a:gridCol>
                <a:gridCol w="831272">
                  <a:extLst>
                    <a:ext uri="{9D8B030D-6E8A-4147-A177-3AD203B41FA5}">
                      <a16:colId xmlns:a16="http://schemas.microsoft.com/office/drawing/2014/main" xmlns="" val="20002"/>
                    </a:ext>
                  </a:extLst>
                </a:gridCol>
                <a:gridCol w="800100">
                  <a:extLst>
                    <a:ext uri="{9D8B030D-6E8A-4147-A177-3AD203B41FA5}">
                      <a16:colId xmlns:a16="http://schemas.microsoft.com/office/drawing/2014/main" xmlns="" val="20003"/>
                    </a:ext>
                  </a:extLst>
                </a:gridCol>
                <a:gridCol w="820882">
                  <a:extLst>
                    <a:ext uri="{9D8B030D-6E8A-4147-A177-3AD203B41FA5}">
                      <a16:colId xmlns:a16="http://schemas.microsoft.com/office/drawing/2014/main" xmlns="" val="20004"/>
                    </a:ext>
                  </a:extLst>
                </a:gridCol>
                <a:gridCol w="686986">
                  <a:extLst>
                    <a:ext uri="{9D8B030D-6E8A-4147-A177-3AD203B41FA5}">
                      <a16:colId xmlns:a16="http://schemas.microsoft.com/office/drawing/2014/main" xmlns="" val="20005"/>
                    </a:ext>
                  </a:extLst>
                </a:gridCol>
                <a:gridCol w="833560">
                  <a:extLst>
                    <a:ext uri="{9D8B030D-6E8A-4147-A177-3AD203B41FA5}">
                      <a16:colId xmlns:a16="http://schemas.microsoft.com/office/drawing/2014/main" xmlns="" val="20006"/>
                    </a:ext>
                  </a:extLst>
                </a:gridCol>
                <a:gridCol w="833560">
                  <a:extLst>
                    <a:ext uri="{9D8B030D-6E8A-4147-A177-3AD203B41FA5}">
                      <a16:colId xmlns:a16="http://schemas.microsoft.com/office/drawing/2014/main" xmlns="" val="20007"/>
                    </a:ext>
                  </a:extLst>
                </a:gridCol>
                <a:gridCol w="833560">
                  <a:extLst>
                    <a:ext uri="{9D8B030D-6E8A-4147-A177-3AD203B41FA5}">
                      <a16:colId xmlns:a16="http://schemas.microsoft.com/office/drawing/2014/main" xmlns="" val="20008"/>
                    </a:ext>
                  </a:extLst>
                </a:gridCol>
                <a:gridCol w="906352">
                  <a:extLst>
                    <a:ext uri="{9D8B030D-6E8A-4147-A177-3AD203B41FA5}">
                      <a16:colId xmlns:a16="http://schemas.microsoft.com/office/drawing/2014/main" xmlns="" val="20009"/>
                    </a:ext>
                  </a:extLst>
                </a:gridCol>
                <a:gridCol w="654628">
                  <a:extLst>
                    <a:ext uri="{9D8B030D-6E8A-4147-A177-3AD203B41FA5}">
                      <a16:colId xmlns:a16="http://schemas.microsoft.com/office/drawing/2014/main" xmlns="" val="20010"/>
                    </a:ext>
                  </a:extLst>
                </a:gridCol>
              </a:tblGrid>
              <a:tr h="413407">
                <a:tc>
                  <a:txBody>
                    <a:bodyPr/>
                    <a:lstStyle/>
                    <a:p>
                      <a:endParaRPr lang="zh-TW" altLang="en-US" sz="1400" dirty="0">
                        <a:latin typeface="微軟正黑體" panose="020B0604030504040204" pitchFamily="34" charset="-120"/>
                        <a:ea typeface="微軟正黑體" panose="020B0604030504040204" pitchFamily="34" charset="-120"/>
                      </a:endParaRPr>
                    </a:p>
                  </a:txBody>
                  <a:tcP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是否為開放授權</a:t>
                      </a:r>
                    </a:p>
                  </a:txBody>
                  <a:tcPr anchor="ct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是否為機器可讀</a:t>
                      </a:r>
                    </a:p>
                  </a:txBody>
                  <a:tcPr anchor="ct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是否可免費使用</a:t>
                      </a:r>
                      <a:endParaRPr lang="en-US" altLang="zh-TW"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是否可批次下載</a:t>
                      </a:r>
                    </a:p>
                  </a:txBody>
                  <a:tcPr anchor="ct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是否即時更新</a:t>
                      </a:r>
                    </a:p>
                  </a:txBody>
                  <a:tcPr anchor="ctr">
                    <a:solidFill>
                      <a:schemeClr val="bg1"/>
                    </a:solidFill>
                  </a:tcPr>
                </a:tc>
                <a:tc>
                  <a:txBody>
                    <a:bodyPr/>
                    <a:lstStyle/>
                    <a:p>
                      <a:pPr algn="ctr"/>
                      <a:r>
                        <a:rPr lang="zh-TW" altLang="en-US" sz="1200" dirty="0">
                          <a:latin typeface="微軟正黑體" panose="020B0604030504040204" pitchFamily="34" charset="-120"/>
                          <a:ea typeface="微軟正黑體" panose="020B0604030504040204" pitchFamily="34" charset="-120"/>
                        </a:rPr>
                        <a:t>是否可線上取得</a:t>
                      </a:r>
                    </a:p>
                  </a:txBody>
                  <a:tcPr anchor="ct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是否為數位化格式</a:t>
                      </a:r>
                    </a:p>
                  </a:txBody>
                  <a:tcPr anchor="ct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是否可公開取得</a:t>
                      </a:r>
                    </a:p>
                  </a:txBody>
                  <a:tcPr anchor="ctr">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TW" altLang="en-US" sz="1200" dirty="0">
                          <a:latin typeface="微軟正黑體" panose="020B0604030504040204" pitchFamily="34" charset="-120"/>
                          <a:ea typeface="微軟正黑體" panose="020B0604030504040204" pitchFamily="34" charset="-120"/>
                        </a:rPr>
                        <a:t>資料是否存在</a:t>
                      </a:r>
                    </a:p>
                  </a:txBody>
                  <a:tcPr anchor="ctr">
                    <a:solidFill>
                      <a:schemeClr val="bg1"/>
                    </a:solidFill>
                  </a:tcPr>
                </a:tc>
                <a:tc>
                  <a:txBody>
                    <a:bodyPr/>
                    <a:lstStyle/>
                    <a:p>
                      <a:pPr algn="ctr"/>
                      <a:r>
                        <a:rPr lang="zh-TW" altLang="en-US" sz="1200" dirty="0">
                          <a:latin typeface="微軟正黑體" panose="020B0604030504040204" pitchFamily="34" charset="-120"/>
                          <a:ea typeface="微軟正黑體" panose="020B0604030504040204" pitchFamily="34" charset="-120"/>
                        </a:rPr>
                        <a:t>總分</a:t>
                      </a:r>
                    </a:p>
                  </a:txBody>
                  <a:tcPr anchor="ctr">
                    <a:solidFill>
                      <a:schemeClr val="bg1"/>
                    </a:solidFill>
                  </a:tcPr>
                </a:tc>
                <a:extLst>
                  <a:ext uri="{0D108BD9-81ED-4DB2-BD59-A6C34878D82A}">
                    <a16:rowId xmlns:a16="http://schemas.microsoft.com/office/drawing/2014/main" xmlns="" val="10000"/>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國家統計</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1"/>
                  </a:ext>
                </a:extLst>
              </a:tr>
              <a:tr h="3582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200" u="sng" dirty="0">
                          <a:latin typeface="微軟正黑體" panose="020B0604030504040204" pitchFamily="34" charset="-120"/>
                          <a:ea typeface="微軟正黑體" panose="020B0604030504040204" pitchFamily="34" charset="-120"/>
                        </a:rPr>
                        <a:t>政府預算</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2"/>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法律規範</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3"/>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採購招標</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4"/>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選舉結果</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5"/>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地理圖資</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6"/>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天氣預報</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algn="ct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00CC"/>
                          </a:solidFill>
                          <a:effectLst/>
                          <a:uLnTx/>
                          <a:uFillTx/>
                          <a:latin typeface="微軟正黑體" panose="020B0604030504040204" pitchFamily="34" charset="-120"/>
                          <a:ea typeface="微軟正黑體" panose="020B0604030504040204" pitchFamily="34" charset="-120"/>
                          <a:cs typeface="+mn-cs"/>
                        </a:rPr>
                        <a:t>90</a:t>
                      </a:r>
                      <a:endParaRPr kumimoji="0" lang="zh-TW" altLang="en-US" sz="1200" b="1" i="0" u="none" strike="noStrike" kern="1200" cap="none" spc="0" normalizeH="0" baseline="0" noProof="0" dirty="0">
                        <a:ln>
                          <a:noFill/>
                        </a:ln>
                        <a:solidFill>
                          <a:srgbClr val="0000CC"/>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7"/>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汙染排放</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8"/>
                  </a:ext>
                </a:extLst>
              </a:tr>
              <a:tr h="358286">
                <a:tc>
                  <a:txBody>
                    <a:bodyPr/>
                    <a:lstStyle/>
                    <a:p>
                      <a:r>
                        <a:rPr lang="zh-TW" altLang="en-US" sz="1200" u="sng" dirty="0">
                          <a:latin typeface="微軟正黑體" panose="020B0604030504040204" pitchFamily="34" charset="-120"/>
                          <a:ea typeface="微軟正黑體" panose="020B0604030504040204" pitchFamily="34" charset="-120"/>
                        </a:rPr>
                        <a:t>公司登記</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100</a:t>
                      </a:r>
                      <a:endParaRPr kumimoji="0" lang="zh-TW" altLang="en-US" sz="12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09"/>
                  </a:ext>
                </a:extLst>
              </a:tr>
              <a:tr h="4134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200" u="sng" dirty="0">
                          <a:latin typeface="微軟正黑體" panose="020B0604030504040204" pitchFamily="34" charset="-120"/>
                          <a:ea typeface="微軟正黑體" panose="020B0604030504040204" pitchFamily="34" charset="-120"/>
                        </a:rPr>
                        <a:t>郵遞區號位址</a:t>
                      </a:r>
                      <a:endParaRPr lang="en-US" altLang="zh-TW"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10</a:t>
                      </a:r>
                      <a:endParaRPr kumimoji="0" lang="zh-TW" altLang="en-US" sz="12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10"/>
                  </a:ext>
                </a:extLst>
              </a:tr>
              <a:tr h="3582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200" u="sng" dirty="0">
                          <a:latin typeface="微軟正黑體" panose="020B0604030504040204" pitchFamily="34" charset="-120"/>
                          <a:ea typeface="微軟正黑體" panose="020B0604030504040204" pitchFamily="34" charset="-120"/>
                        </a:rPr>
                        <a:t>水質</a:t>
                      </a:r>
                      <a:endParaRPr lang="zh-TW" altLang="en-US" sz="12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0" i="0" u="none" strike="noStrike" kern="1200" cap="none" spc="0" normalizeH="0" baseline="0" noProof="0" dirty="0">
                        <a:ln>
                          <a:noFill/>
                        </a:ln>
                        <a:solidFill>
                          <a:prstClr val="black"/>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0000CC"/>
                          </a:solidFill>
                          <a:effectLst/>
                          <a:uLnTx/>
                          <a:uFillTx/>
                          <a:latin typeface="微軟正黑體" panose="020B0604030504040204" pitchFamily="34" charset="-120"/>
                          <a:ea typeface="微軟正黑體" panose="020B0604030504040204" pitchFamily="34" charset="-120"/>
                          <a:cs typeface="+mn-cs"/>
                        </a:rPr>
                        <a:t>90</a:t>
                      </a:r>
                      <a:endParaRPr kumimoji="0" lang="zh-TW" altLang="en-US" sz="1200" b="1" i="0" u="none" strike="noStrike" kern="1200" cap="none" spc="0" normalizeH="0" baseline="0" noProof="0" dirty="0">
                        <a:ln>
                          <a:noFill/>
                        </a:ln>
                        <a:solidFill>
                          <a:srgbClr val="0000CC"/>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11"/>
                  </a:ext>
                </a:extLst>
              </a:tr>
              <a:tr h="3582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200" u="sng" dirty="0">
                          <a:latin typeface="微軟正黑體" panose="020B0604030504040204" pitchFamily="34" charset="-120"/>
                          <a:ea typeface="微軟正黑體" panose="020B0604030504040204" pitchFamily="34" charset="-120"/>
                        </a:rPr>
                        <a:t>土地產權</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0" i="0" u="none" strike="noStrike" kern="1200" cap="none" spc="0" normalizeH="0" baseline="0" noProof="0" dirty="0">
                        <a:ln>
                          <a:noFill/>
                        </a:ln>
                        <a:solidFill>
                          <a:prstClr val="black"/>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10</a:t>
                      </a:r>
                      <a:endParaRPr kumimoji="0" lang="zh-TW" altLang="en-US" sz="12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12"/>
                  </a:ext>
                </a:extLst>
              </a:tr>
              <a:tr h="3582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200" u="sng" dirty="0">
                          <a:latin typeface="微軟正黑體" panose="020B0604030504040204" pitchFamily="34" charset="-120"/>
                          <a:ea typeface="微軟正黑體" panose="020B0604030504040204" pitchFamily="34" charset="-120"/>
                        </a:rPr>
                        <a:t>政府支出</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600" b="1" i="0" u="none" strike="noStrike" kern="1200" cap="none" spc="0" normalizeH="0" baseline="0" noProof="0" dirty="0">
                          <a:ln>
                            <a:noFill/>
                          </a:ln>
                          <a:solidFill>
                            <a:srgbClr val="0000FF"/>
                          </a:solidFill>
                          <a:effectLst/>
                          <a:uLnTx/>
                          <a:uFillTx/>
                          <a:latin typeface="微軟正黑體" panose="020B0604030504040204" pitchFamily="34" charset="-120"/>
                          <a:ea typeface="微軟正黑體" panose="020B0604030504040204" pitchFamily="34" charset="-120"/>
                          <a:cs typeface="+mn-cs"/>
                        </a:rPr>
                        <a:t>？</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600" b="1" i="0" u="none" strike="noStrike" kern="1200" cap="none" spc="0" normalizeH="0" baseline="0" noProof="0" dirty="0">
                          <a:ln>
                            <a:noFill/>
                          </a:ln>
                          <a:solidFill>
                            <a:srgbClr val="0000FF"/>
                          </a:solidFill>
                          <a:effectLst/>
                          <a:uLnTx/>
                          <a:uFillTx/>
                          <a:latin typeface="微軟正黑體" panose="020B0604030504040204" pitchFamily="34" charset="-120"/>
                          <a:ea typeface="微軟正黑體" panose="020B0604030504040204" pitchFamily="34" charset="-120"/>
                          <a:cs typeface="+mn-cs"/>
                        </a:rPr>
                        <a:t>？</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TW" altLang="en-US" sz="1600" b="1" i="0" u="none" strike="noStrike" kern="1200" cap="none" spc="0" normalizeH="0" baseline="0" noProof="0" dirty="0">
                          <a:ln>
                            <a:noFill/>
                          </a:ln>
                          <a:solidFill>
                            <a:srgbClr val="0000FF"/>
                          </a:solidFill>
                          <a:effectLst/>
                          <a:uLnTx/>
                          <a:uFillTx/>
                          <a:latin typeface="微軟正黑體" panose="020B0604030504040204" pitchFamily="34" charset="-120"/>
                          <a:ea typeface="微軟正黑體" panose="020B0604030504040204" pitchFamily="34" charset="-120"/>
                          <a:cs typeface="+mn-cs"/>
                        </a:rPr>
                        <a:t>？</a:t>
                      </a: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kumimoji="0" lang="zh-TW" altLang="en-US"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X</a:t>
                      </a:r>
                      <a:endParaRPr kumimoji="0" lang="zh-TW" altLang="en-US" sz="1600" b="0" i="0" u="none" strike="noStrike" kern="1200" cap="none" spc="0" normalizeH="0" baseline="0" noProof="0" dirty="0">
                        <a:ln>
                          <a:noFill/>
                        </a:ln>
                        <a:solidFill>
                          <a:prstClr val="black"/>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600" b="1" i="0" u="none" strike="noStrike" kern="1200" cap="none" spc="0" normalizeH="0" baseline="0" noProof="0" dirty="0">
                          <a:ln>
                            <a:noFill/>
                          </a:ln>
                          <a:solidFill>
                            <a:srgbClr val="00B050"/>
                          </a:solidFill>
                          <a:effectLst/>
                          <a:uLnTx/>
                          <a:uFillTx/>
                          <a:latin typeface="微軟正黑體" panose="020B0604030504040204" pitchFamily="34" charset="-120"/>
                          <a:ea typeface="微軟正黑體" panose="020B0604030504040204" pitchFamily="34" charset="-120"/>
                          <a:cs typeface="+mn-cs"/>
                        </a:rPr>
                        <a:t>O</a:t>
                      </a:r>
                      <a:endParaRPr lang="zh-TW" altLang="en-US" sz="1600" dirty="0">
                        <a:latin typeface="微軟正黑體" panose="020B0604030504040204" pitchFamily="34" charset="-120"/>
                        <a:ea typeface="微軟正黑體" panose="020B0604030504040204" pitchFamily="34" charset="-120"/>
                      </a:endParaRPr>
                    </a:p>
                  </a:txBody>
                  <a:tcPr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TW" sz="12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rPr>
                        <a:t>10</a:t>
                      </a:r>
                      <a:endParaRPr kumimoji="0" lang="zh-TW" altLang="en-US" sz="1200" b="1" i="0" u="none" strike="noStrike" kern="1200" cap="none" spc="0" normalizeH="0" baseline="0" noProof="0" dirty="0">
                        <a:ln>
                          <a:noFill/>
                        </a:ln>
                        <a:solidFill>
                          <a:srgbClr val="FF0000"/>
                        </a:solidFill>
                        <a:effectLst/>
                        <a:uLnTx/>
                        <a:uFillTx/>
                        <a:latin typeface="微軟正黑體" panose="020B0604030504040204" pitchFamily="34" charset="-120"/>
                        <a:ea typeface="微軟正黑體" panose="020B0604030504040204" pitchFamily="34" charset="-120"/>
                        <a:cs typeface="+mn-cs"/>
                      </a:endParaRPr>
                    </a:p>
                  </a:txBody>
                  <a:tcPr anchor="ctr">
                    <a:solidFill>
                      <a:schemeClr val="bg1"/>
                    </a:solidFill>
                  </a:tcPr>
                </a:tc>
                <a:extLst>
                  <a:ext uri="{0D108BD9-81ED-4DB2-BD59-A6C34878D82A}">
                    <a16:rowId xmlns:a16="http://schemas.microsoft.com/office/drawing/2014/main" xmlns="" val="10013"/>
                  </a:ext>
                </a:extLst>
              </a:tr>
            </a:tbl>
          </a:graphicData>
        </a:graphic>
      </p:graphicFrame>
      <p:pic>
        <p:nvPicPr>
          <p:cNvPr id="7" name="Picture 2" descr="https://avatars3.githubusercontent.com/u/304263?v=3&amp;s=2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9824" y="721574"/>
            <a:ext cx="519498" cy="516901"/>
          </a:xfrm>
          <a:prstGeom prst="rect">
            <a:avLst/>
          </a:prstGeom>
          <a:noFill/>
          <a:extLst>
            <a:ext uri="{909E8E84-426E-40DD-AFC4-6F175D3DCCD1}">
              <a14:hiddenFill xmlns:a14="http://schemas.microsoft.com/office/drawing/2010/main">
                <a:solidFill>
                  <a:srgbClr val="FFFFFF"/>
                </a:solidFill>
              </a14:hiddenFill>
            </a:ext>
          </a:extLst>
        </p:spPr>
      </p:pic>
      <p:sp>
        <p:nvSpPr>
          <p:cNvPr id="10" name="標題 3"/>
          <p:cNvSpPr txBox="1">
            <a:spLocks/>
          </p:cNvSpPr>
          <p:nvPr/>
        </p:nvSpPr>
        <p:spPr>
          <a:xfrm>
            <a:off x="66674" y="117126"/>
            <a:ext cx="1284143" cy="467223"/>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en-US" sz="1000" dirty="0" smtClean="0">
                <a:solidFill>
                  <a:schemeClr val="tx2"/>
                </a:solidFill>
                <a:latin typeface="微軟正黑體" panose="020B0604030504040204" pitchFamily="34" charset="-120"/>
                <a:ea typeface="微軟正黑體" panose="020B0604030504040204" pitchFamily="34" charset="-120"/>
              </a:rPr>
              <a:t>公私跨域合作應用推廣</a:t>
            </a:r>
            <a:endParaRPr lang="zh-TW" altLang="en-US" sz="1000" dirty="0">
              <a:solidFill>
                <a:schemeClr val="tx2"/>
              </a:solidFill>
              <a:latin typeface="微軟正黑體" panose="020B0604030504040204" pitchFamily="34" charset="-120"/>
              <a:ea typeface="微軟正黑體" panose="020B0604030504040204" pitchFamily="34" charset="-120"/>
            </a:endParaRPr>
          </a:p>
        </p:txBody>
      </p:sp>
      <p:sp>
        <p:nvSpPr>
          <p:cNvPr id="11" name="標題 1"/>
          <p:cNvSpPr txBox="1">
            <a:spLocks/>
          </p:cNvSpPr>
          <p:nvPr/>
        </p:nvSpPr>
        <p:spPr>
          <a:xfrm>
            <a:off x="1382960" y="26274"/>
            <a:ext cx="8229600" cy="648928"/>
          </a:xfrm>
          <a:prstGeom prst="rect">
            <a:avLst/>
          </a:prstGeom>
        </p:spPr>
        <p:txBody>
          <a:bodyPr/>
          <a:lstStyle>
            <a:lvl1pPr algn="ctr" rtl="0" eaLnBrk="0" fontAlgn="base" hangingPunct="0">
              <a:spcBef>
                <a:spcPct val="0"/>
              </a:spcBef>
              <a:spcAft>
                <a:spcPct val="0"/>
              </a:spcAft>
              <a:defRPr kumimoji="1" sz="3692" b="1">
                <a:solidFill>
                  <a:schemeClr val="tx1"/>
                </a:solidFill>
                <a:latin typeface="微軟正黑體" panose="020B0604030504040204" pitchFamily="34" charset="-120"/>
                <a:ea typeface="微軟正黑體" panose="020B0604030504040204" pitchFamily="34" charset="-120"/>
                <a:cs typeface="華康龍門石碑"/>
              </a:defRPr>
            </a:lvl1pPr>
            <a:lvl2pPr algn="ctr" rtl="0" eaLnBrk="0" fontAlgn="base" hangingPunct="0">
              <a:spcBef>
                <a:spcPct val="0"/>
              </a:spcBef>
              <a:spcAft>
                <a:spcPct val="0"/>
              </a:spcAft>
              <a:defRPr kumimoji="1" sz="4062">
                <a:solidFill>
                  <a:schemeClr val="tx2"/>
                </a:solidFill>
                <a:latin typeface="新細明體" charset="-120"/>
                <a:ea typeface="華康龍門石碑" pitchFamily="65" charset="-120"/>
                <a:cs typeface="華康龍門石碑"/>
              </a:defRPr>
            </a:lvl2pPr>
            <a:lvl3pPr algn="ctr" rtl="0" eaLnBrk="0" fontAlgn="base" hangingPunct="0">
              <a:spcBef>
                <a:spcPct val="0"/>
              </a:spcBef>
              <a:spcAft>
                <a:spcPct val="0"/>
              </a:spcAft>
              <a:defRPr kumimoji="1" sz="4062">
                <a:solidFill>
                  <a:schemeClr val="tx2"/>
                </a:solidFill>
                <a:latin typeface="新細明體" charset="-120"/>
                <a:ea typeface="華康龍門石碑" pitchFamily="65" charset="-120"/>
                <a:cs typeface="華康龍門石碑"/>
              </a:defRPr>
            </a:lvl3pPr>
            <a:lvl4pPr algn="ctr" rtl="0" eaLnBrk="0" fontAlgn="base" hangingPunct="0">
              <a:spcBef>
                <a:spcPct val="0"/>
              </a:spcBef>
              <a:spcAft>
                <a:spcPct val="0"/>
              </a:spcAft>
              <a:defRPr kumimoji="1" sz="4062">
                <a:solidFill>
                  <a:schemeClr val="tx2"/>
                </a:solidFill>
                <a:latin typeface="新細明體" charset="-120"/>
                <a:ea typeface="華康龍門石碑" pitchFamily="65" charset="-120"/>
                <a:cs typeface="華康龍門石碑"/>
              </a:defRPr>
            </a:lvl4pPr>
            <a:lvl5pPr algn="ctr" rtl="0" eaLnBrk="0" fontAlgn="base" hangingPunct="0">
              <a:spcBef>
                <a:spcPct val="0"/>
              </a:spcBef>
              <a:spcAft>
                <a:spcPct val="0"/>
              </a:spcAft>
              <a:defRPr kumimoji="1" sz="4062">
                <a:solidFill>
                  <a:schemeClr val="tx2"/>
                </a:solidFill>
                <a:latin typeface="新細明體" charset="-120"/>
                <a:ea typeface="華康龍門石碑" pitchFamily="65" charset="-120"/>
                <a:cs typeface="華康龍門石碑"/>
              </a:defRPr>
            </a:lvl5pPr>
            <a:lvl6pPr marL="422041" algn="ctr" rtl="0" fontAlgn="base">
              <a:spcBef>
                <a:spcPct val="0"/>
              </a:spcBef>
              <a:spcAft>
                <a:spcPct val="0"/>
              </a:spcAft>
              <a:defRPr kumimoji="1" sz="4062">
                <a:solidFill>
                  <a:schemeClr val="tx2"/>
                </a:solidFill>
                <a:latin typeface="新細明體" charset="-120"/>
                <a:ea typeface="華康龍門石碑" pitchFamily="65" charset="-120"/>
              </a:defRPr>
            </a:lvl6pPr>
            <a:lvl7pPr marL="844083" algn="ctr" rtl="0" fontAlgn="base">
              <a:spcBef>
                <a:spcPct val="0"/>
              </a:spcBef>
              <a:spcAft>
                <a:spcPct val="0"/>
              </a:spcAft>
              <a:defRPr kumimoji="1" sz="4062">
                <a:solidFill>
                  <a:schemeClr val="tx2"/>
                </a:solidFill>
                <a:latin typeface="新細明體" charset="-120"/>
                <a:ea typeface="華康龍門石碑" pitchFamily="65" charset="-120"/>
              </a:defRPr>
            </a:lvl7pPr>
            <a:lvl8pPr marL="1266124" algn="ctr" rtl="0" fontAlgn="base">
              <a:spcBef>
                <a:spcPct val="0"/>
              </a:spcBef>
              <a:spcAft>
                <a:spcPct val="0"/>
              </a:spcAft>
              <a:defRPr kumimoji="1" sz="4062">
                <a:solidFill>
                  <a:schemeClr val="tx2"/>
                </a:solidFill>
                <a:latin typeface="新細明體" charset="-120"/>
                <a:ea typeface="華康龍門石碑" pitchFamily="65" charset="-120"/>
              </a:defRPr>
            </a:lvl8pPr>
            <a:lvl9pPr marL="1688165" algn="ctr" rtl="0" fontAlgn="base">
              <a:spcBef>
                <a:spcPct val="0"/>
              </a:spcBef>
              <a:spcAft>
                <a:spcPct val="0"/>
              </a:spcAft>
              <a:defRPr kumimoji="1" sz="4062">
                <a:solidFill>
                  <a:schemeClr val="tx2"/>
                </a:solidFill>
                <a:latin typeface="新細明體" charset="-120"/>
                <a:ea typeface="華康龍門石碑" pitchFamily="65" charset="-120"/>
              </a:defRPr>
            </a:lvl9pPr>
          </a:lstStyle>
          <a:p>
            <a:r>
              <a:rPr lang="zh-TW" altLang="en-US" kern="0" dirty="0" smtClean="0"/>
              <a:t>強化資料開放國際評比項目</a:t>
            </a:r>
            <a:r>
              <a:rPr lang="en-US" altLang="zh-TW" sz="2000" kern="0" dirty="0" smtClean="0"/>
              <a:t>(1/2)</a:t>
            </a:r>
            <a:endParaRPr lang="zh-TW" altLang="en-US" sz="2000" kern="0" dirty="0"/>
          </a:p>
        </p:txBody>
      </p:sp>
      <p:sp>
        <p:nvSpPr>
          <p:cNvPr id="8" name="投影片編號版面配置區 2"/>
          <p:cNvSpPr>
            <a:spLocks noGrp="1"/>
          </p:cNvSpPr>
          <p:nvPr>
            <p:ph type="sldNum" sz="quarter" idx="10"/>
          </p:nvPr>
        </p:nvSpPr>
        <p:spPr>
          <a:xfrm>
            <a:off x="7010400" y="6492875"/>
            <a:ext cx="2133600" cy="365125"/>
          </a:xfrm>
        </p:spPr>
        <p:txBody>
          <a:bodyPr/>
          <a:lstStyle/>
          <a:p>
            <a:pPr algn="r">
              <a:defRPr/>
            </a:pPr>
            <a:fld id="{8F82551E-E30B-4F8E-AAAB-72DEEF19E439}" type="slidenum">
              <a:rPr lang="en-US" altLang="zh-TW" smtClean="0">
                <a:solidFill>
                  <a:srgbClr val="000000"/>
                </a:solidFill>
              </a:rPr>
              <a:pPr algn="r">
                <a:defRPr/>
              </a:pPr>
              <a:t>21</a:t>
            </a:fld>
            <a:endParaRPr lang="en-US" altLang="zh-TW" dirty="0">
              <a:solidFill>
                <a:srgbClr val="000000"/>
              </a:solidFill>
            </a:endParaRPr>
          </a:p>
        </p:txBody>
      </p:sp>
      <p:sp>
        <p:nvSpPr>
          <p:cNvPr id="9"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Tree>
    <p:extLst>
      <p:ext uri="{BB962C8B-B14F-4D97-AF65-F5344CB8AC3E}">
        <p14:creationId xmlns:p14="http://schemas.microsoft.com/office/powerpoint/2010/main" val="21665178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群組 5"/>
          <p:cNvGrpSpPr/>
          <p:nvPr/>
        </p:nvGrpSpPr>
        <p:grpSpPr>
          <a:xfrm>
            <a:off x="159674" y="1035088"/>
            <a:ext cx="8619067" cy="1630182"/>
            <a:chOff x="80434" y="1244871"/>
            <a:chExt cx="8619067" cy="1630182"/>
          </a:xfrm>
        </p:grpSpPr>
        <p:pic>
          <p:nvPicPr>
            <p:cNvPr id="7" name="圖片 6"/>
            <p:cNvPicPr>
              <a:picLocks noChangeAspect="1"/>
            </p:cNvPicPr>
            <p:nvPr/>
          </p:nvPicPr>
          <p:blipFill>
            <a:blip r:embed="rId3" cstate="print"/>
            <a:stretch>
              <a:fillRect/>
            </a:stretch>
          </p:blipFill>
          <p:spPr>
            <a:xfrm>
              <a:off x="80434" y="1244871"/>
              <a:ext cx="8619067" cy="1616075"/>
            </a:xfrm>
            <a:prstGeom prst="rect">
              <a:avLst/>
            </a:prstGeom>
          </p:spPr>
        </p:pic>
        <p:sp>
          <p:nvSpPr>
            <p:cNvPr id="8" name="矩形 7"/>
            <p:cNvSpPr/>
            <p:nvPr/>
          </p:nvSpPr>
          <p:spPr>
            <a:xfrm>
              <a:off x="5438294" y="1244871"/>
              <a:ext cx="457200" cy="1630182"/>
            </a:xfrm>
            <a:prstGeom prst="rect">
              <a:avLst/>
            </a:prstGeom>
            <a:noFill/>
            <a:effectLst>
              <a:glow rad="63500">
                <a:schemeClr val="accent4">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latin typeface="微軟正黑體" panose="020B0604030504040204" pitchFamily="34" charset="-120"/>
                <a:ea typeface="微軟正黑體" panose="020B0604030504040204" pitchFamily="34" charset="-120"/>
              </a:endParaRPr>
            </a:p>
          </p:txBody>
        </p:sp>
        <p:sp>
          <p:nvSpPr>
            <p:cNvPr id="9" name="矩形 8"/>
            <p:cNvSpPr/>
            <p:nvPr/>
          </p:nvSpPr>
          <p:spPr>
            <a:xfrm>
              <a:off x="6310361" y="1244871"/>
              <a:ext cx="457200" cy="1630182"/>
            </a:xfrm>
            <a:prstGeom prst="rect">
              <a:avLst/>
            </a:prstGeom>
            <a:noFill/>
            <a:effectLst>
              <a:glow rad="63500">
                <a:schemeClr val="accent4">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latin typeface="微軟正黑體" panose="020B0604030504040204" pitchFamily="34" charset="-120"/>
                <a:ea typeface="微軟正黑體" panose="020B0604030504040204" pitchFamily="34" charset="-120"/>
              </a:endParaRPr>
            </a:p>
          </p:txBody>
        </p:sp>
        <p:sp>
          <p:nvSpPr>
            <p:cNvPr id="10" name="矩形 9"/>
            <p:cNvSpPr/>
            <p:nvPr/>
          </p:nvSpPr>
          <p:spPr>
            <a:xfrm>
              <a:off x="7228993" y="1244871"/>
              <a:ext cx="457200" cy="1630182"/>
            </a:xfrm>
            <a:prstGeom prst="rect">
              <a:avLst/>
            </a:prstGeom>
            <a:noFill/>
            <a:effectLst>
              <a:glow rad="63500">
                <a:schemeClr val="accent4">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latin typeface="微軟正黑體" panose="020B0604030504040204" pitchFamily="34" charset="-120"/>
                <a:ea typeface="微軟正黑體" panose="020B0604030504040204" pitchFamily="34" charset="-120"/>
              </a:endParaRPr>
            </a:p>
          </p:txBody>
        </p:sp>
      </p:grpSp>
      <p:sp>
        <p:nvSpPr>
          <p:cNvPr id="11" name="矩形 10"/>
          <p:cNvSpPr/>
          <p:nvPr/>
        </p:nvSpPr>
        <p:spPr>
          <a:xfrm>
            <a:off x="66674" y="2780928"/>
            <a:ext cx="8805069" cy="3170099"/>
          </a:xfrm>
          <a:prstGeom prst="rect">
            <a:avLst/>
          </a:prstGeom>
        </p:spPr>
        <p:txBody>
          <a:bodyPr wrap="square">
            <a:spAutoFit/>
          </a:bodyPr>
          <a:lstStyle/>
          <a:p>
            <a:pPr marL="914400" lvl="1" indent="-457200">
              <a:lnSpc>
                <a:spcPts val="3000"/>
              </a:lnSpc>
              <a:buFont typeface="Wingdings" panose="05000000000000000000" pitchFamily="2" charset="2"/>
              <a:buChar char="ü"/>
            </a:pPr>
            <a:r>
              <a:rPr lang="zh-TW" altLang="en-US" sz="2000" b="1" dirty="0">
                <a:solidFill>
                  <a:schemeClr val="tx1"/>
                </a:solidFill>
                <a:latin typeface="微軟正黑體" panose="020B0604030504040204" pitchFamily="34" charset="-120"/>
                <a:ea typeface="微軟正黑體" panose="020B0604030504040204" pitchFamily="34" charset="-120"/>
              </a:rPr>
              <a:t>天氣預報</a:t>
            </a:r>
            <a:r>
              <a:rPr lang="zh-TW" altLang="en-US" sz="2000" dirty="0">
                <a:solidFill>
                  <a:schemeClr val="tx1"/>
                </a:solidFill>
                <a:latin typeface="微軟正黑體" panose="020B0604030504040204" pitchFamily="34" charset="-120"/>
                <a:ea typeface="微軟正黑體" panose="020B0604030504040204" pitchFamily="34" charset="-120"/>
              </a:rPr>
              <a:t>：</a:t>
            </a:r>
            <a:r>
              <a:rPr lang="zh-TW" altLang="en-US" sz="2000" b="0" dirty="0">
                <a:solidFill>
                  <a:schemeClr val="tx1"/>
                </a:solidFill>
                <a:latin typeface="微軟正黑體" panose="020B0604030504040204" pitchFamily="34" charset="-120"/>
                <a:ea typeface="微軟正黑體" panose="020B0604030504040204" pitchFamily="34" charset="-120"/>
              </a:rPr>
              <a:t>交通部將進行資料集整併作業。</a:t>
            </a:r>
            <a:endParaRPr lang="en-US" altLang="zh-TW" sz="2000" b="0" dirty="0">
              <a:solidFill>
                <a:schemeClr val="tx1"/>
              </a:solidFill>
              <a:latin typeface="微軟正黑體" panose="020B0604030504040204" pitchFamily="34" charset="-120"/>
              <a:ea typeface="微軟正黑體" panose="020B0604030504040204" pitchFamily="34" charset="-120"/>
            </a:endParaRPr>
          </a:p>
          <a:p>
            <a:pPr marL="914400" lvl="1" indent="-457200">
              <a:lnSpc>
                <a:spcPts val="3000"/>
              </a:lnSpc>
              <a:buFont typeface="Wingdings" panose="05000000000000000000" pitchFamily="2" charset="2"/>
              <a:buChar char="ü"/>
            </a:pPr>
            <a:r>
              <a:rPr lang="zh-TW" altLang="en-US" b="1" dirty="0">
                <a:solidFill>
                  <a:schemeClr val="tx1"/>
                </a:solidFill>
                <a:ea typeface="微軟正黑體" panose="020B0604030504040204" pitchFamily="34" charset="-120"/>
              </a:rPr>
              <a:t>郵遞區號位置</a:t>
            </a:r>
            <a:r>
              <a:rPr lang="zh-TW" altLang="en-US" sz="2000" b="0" dirty="0">
                <a:solidFill>
                  <a:schemeClr val="tx1"/>
                </a:solidFill>
                <a:latin typeface="微軟正黑體" panose="020B0604030504040204" pitchFamily="34" charset="-120"/>
                <a:ea typeface="微軟正黑體" panose="020B0604030504040204" pitchFamily="34" charset="-120"/>
              </a:rPr>
              <a:t>：交通部已開放</a:t>
            </a:r>
            <a:r>
              <a:rPr lang="zh-TW" altLang="en-US" sz="2000" b="0" dirty="0">
                <a:solidFill>
                  <a:schemeClr val="tx1"/>
                </a:solidFill>
                <a:latin typeface="標楷體" panose="03000509000000000000" pitchFamily="65" charset="-120"/>
                <a:ea typeface="標楷體" panose="03000509000000000000" pitchFamily="65" charset="-120"/>
              </a:rPr>
              <a:t>「</a:t>
            </a:r>
            <a:r>
              <a:rPr lang="en-US" altLang="zh-TW" sz="2000" b="0" dirty="0">
                <a:solidFill>
                  <a:schemeClr val="tx1"/>
                </a:solidFill>
                <a:latin typeface="微軟正黑體" panose="020B0604030504040204" pitchFamily="34" charset="-120"/>
                <a:ea typeface="微軟正黑體" panose="020B0604030504040204" pitchFamily="34" charset="-120"/>
              </a:rPr>
              <a:t>3</a:t>
            </a:r>
            <a:r>
              <a:rPr lang="zh-TW" altLang="en-US" sz="2000" b="0" dirty="0">
                <a:solidFill>
                  <a:schemeClr val="tx1"/>
                </a:solidFill>
                <a:latin typeface="微軟正黑體" panose="020B0604030504040204" pitchFamily="34" charset="-120"/>
                <a:ea typeface="微軟正黑體" panose="020B0604030504040204" pitchFamily="34" charset="-120"/>
              </a:rPr>
              <a:t>碼郵遞區號與行政區中心點經緯度對照表</a:t>
            </a:r>
            <a:r>
              <a:rPr lang="zh-TW" altLang="en-US" sz="2000" b="0" dirty="0">
                <a:solidFill>
                  <a:schemeClr val="tx1"/>
                </a:solidFill>
                <a:latin typeface="標楷體" panose="03000509000000000000" pitchFamily="65" charset="-120"/>
                <a:ea typeface="標楷體" panose="03000509000000000000" pitchFamily="65" charset="-120"/>
              </a:rPr>
              <a:t>」</a:t>
            </a:r>
            <a:r>
              <a:rPr lang="zh-TW" altLang="en-US" sz="2000" b="0" dirty="0">
                <a:solidFill>
                  <a:schemeClr val="tx1"/>
                </a:solidFill>
                <a:latin typeface="微軟正黑體" panose="020B0604030504040204" pitchFamily="34" charset="-120"/>
                <a:ea typeface="微軟正黑體" panose="020B0604030504040204" pitchFamily="34" charset="-120"/>
              </a:rPr>
              <a:t>，建議研議強化增列其管理邊界點位資料。</a:t>
            </a:r>
            <a:endParaRPr lang="en-US" altLang="zh-TW" sz="2000" b="0" dirty="0">
              <a:solidFill>
                <a:schemeClr val="tx1"/>
              </a:solidFill>
              <a:latin typeface="微軟正黑體" panose="020B0604030504040204" pitchFamily="34" charset="-120"/>
              <a:ea typeface="微軟正黑體" panose="020B0604030504040204" pitchFamily="34" charset="-120"/>
            </a:endParaRPr>
          </a:p>
          <a:p>
            <a:pPr marL="914400" lvl="1" indent="-457200">
              <a:lnSpc>
                <a:spcPts val="3000"/>
              </a:lnSpc>
              <a:buFont typeface="Wingdings" panose="05000000000000000000" pitchFamily="2" charset="2"/>
              <a:buChar char="ü"/>
            </a:pPr>
            <a:r>
              <a:rPr lang="zh-TW" altLang="en-US" b="1" dirty="0">
                <a:solidFill>
                  <a:schemeClr val="tx1"/>
                </a:solidFill>
                <a:ea typeface="微軟正黑體" panose="020B0604030504040204" pitchFamily="34" charset="-120"/>
              </a:rPr>
              <a:t>水質</a:t>
            </a:r>
            <a:r>
              <a:rPr lang="zh-TW" altLang="en-US" sz="2000" dirty="0">
                <a:solidFill>
                  <a:schemeClr val="tx1"/>
                </a:solidFill>
                <a:latin typeface="微軟正黑體" panose="020B0604030504040204" pitchFamily="34" charset="-120"/>
                <a:ea typeface="微軟正黑體" panose="020B0604030504040204" pitchFamily="34" charset="-120"/>
              </a:rPr>
              <a:t>：</a:t>
            </a:r>
            <a:r>
              <a:rPr lang="zh-TW" altLang="en-US" sz="2000" b="0" dirty="0">
                <a:solidFill>
                  <a:schemeClr val="tx1"/>
                </a:solidFill>
                <a:latin typeface="微軟正黑體" panose="020B0604030504040204" pitchFamily="34" charset="-120"/>
                <a:ea typeface="微軟正黑體" panose="020B0604030504040204" pitchFamily="34" charset="-120"/>
              </a:rPr>
              <a:t>建議</a:t>
            </a:r>
            <a:r>
              <a:rPr lang="zh-TW" altLang="zh-TW" sz="2000" b="0" dirty="0" smtClean="0">
                <a:solidFill>
                  <a:schemeClr val="tx1"/>
                </a:solidFill>
                <a:latin typeface="微軟正黑體" panose="020B0604030504040204" pitchFamily="34" charset="-120"/>
                <a:ea typeface="微軟正黑體" panose="020B0604030504040204" pitchFamily="34" charset="-120"/>
              </a:rPr>
              <a:t>經濟部</a:t>
            </a:r>
            <a:r>
              <a:rPr lang="zh-TW" altLang="en-US" sz="2000" b="0" dirty="0" smtClean="0">
                <a:solidFill>
                  <a:schemeClr val="tx1"/>
                </a:solidFill>
                <a:latin typeface="微軟正黑體" panose="020B0604030504040204" pitchFamily="34" charset="-120"/>
                <a:ea typeface="微軟正黑體" panose="020B0604030504040204" pitchFamily="34" charset="-120"/>
              </a:rPr>
              <a:t>及環保署</a:t>
            </a:r>
            <a:r>
              <a:rPr lang="zh-TW" altLang="zh-TW" sz="2000" b="0" dirty="0" smtClean="0">
                <a:solidFill>
                  <a:schemeClr val="tx1"/>
                </a:solidFill>
                <a:latin typeface="微軟正黑體" panose="020B0604030504040204" pitchFamily="34" charset="-120"/>
                <a:ea typeface="微軟正黑體" panose="020B0604030504040204" pitchFamily="34" charset="-120"/>
              </a:rPr>
              <a:t>研</a:t>
            </a:r>
            <a:r>
              <a:rPr lang="zh-TW" altLang="zh-TW" sz="2000" b="0" dirty="0">
                <a:solidFill>
                  <a:schemeClr val="tx1"/>
                </a:solidFill>
                <a:latin typeface="微軟正黑體" panose="020B0604030504040204" pitchFamily="34" charset="-120"/>
                <a:ea typeface="微軟正黑體" panose="020B0604030504040204" pitchFamily="34" charset="-120"/>
              </a:rPr>
              <a:t>議以符合國際評比需求之內容開放</a:t>
            </a:r>
            <a:r>
              <a:rPr lang="zh-TW" altLang="en-US" sz="2000" b="0" dirty="0">
                <a:solidFill>
                  <a:schemeClr val="tx1"/>
                </a:solidFill>
                <a:latin typeface="微軟正黑體" panose="020B0604030504040204" pitchFamily="34" charset="-120"/>
                <a:ea typeface="微軟正黑體" panose="020B0604030504040204" pitchFamily="34" charset="-120"/>
              </a:rPr>
              <a:t>。</a:t>
            </a:r>
            <a:endParaRPr lang="en-US" altLang="zh-TW" sz="2000" b="0" dirty="0">
              <a:solidFill>
                <a:schemeClr val="tx1"/>
              </a:solidFill>
              <a:latin typeface="微軟正黑體" panose="020B0604030504040204" pitchFamily="34" charset="-120"/>
              <a:ea typeface="微軟正黑體" panose="020B0604030504040204" pitchFamily="34" charset="-120"/>
            </a:endParaRPr>
          </a:p>
          <a:p>
            <a:pPr marL="914400" lvl="1" indent="-457200">
              <a:lnSpc>
                <a:spcPts val="3000"/>
              </a:lnSpc>
              <a:buFont typeface="Wingdings" panose="05000000000000000000" pitchFamily="2" charset="2"/>
              <a:buChar char="ü"/>
            </a:pPr>
            <a:r>
              <a:rPr lang="zh-TW" altLang="en-US" b="1" dirty="0">
                <a:solidFill>
                  <a:schemeClr val="tx1"/>
                </a:solidFill>
                <a:ea typeface="微軟正黑體" panose="020B0604030504040204" pitchFamily="34" charset="-120"/>
              </a:rPr>
              <a:t>土地產權</a:t>
            </a:r>
            <a:r>
              <a:rPr lang="zh-TW" altLang="en-US" sz="2000" b="0" dirty="0">
                <a:solidFill>
                  <a:schemeClr val="tx1"/>
                </a:solidFill>
                <a:latin typeface="微軟正黑體" panose="020B0604030504040204" pitchFamily="34" charset="-120"/>
                <a:ea typeface="微軟正黑體" panose="020B0604030504040204" pitchFamily="34" charset="-120"/>
              </a:rPr>
              <a:t>：建議內政部優先開放業管之國有土地資料</a:t>
            </a:r>
            <a:r>
              <a:rPr lang="zh-TW" altLang="zh-TW" sz="2000" b="0" dirty="0">
                <a:solidFill>
                  <a:schemeClr val="tx1"/>
                </a:solidFill>
                <a:latin typeface="微軟正黑體" panose="020B0604030504040204" pitchFamily="34" charset="-120"/>
                <a:ea typeface="微軟正黑體" panose="020B0604030504040204" pitchFamily="34" charset="-120"/>
              </a:rPr>
              <a:t>及其邊界線圖，後續再逐步開放其他國有土地資料。</a:t>
            </a:r>
            <a:endParaRPr lang="en-US" altLang="zh-TW" sz="2000" b="0" dirty="0">
              <a:solidFill>
                <a:schemeClr val="tx1"/>
              </a:solidFill>
              <a:latin typeface="微軟正黑體" panose="020B0604030504040204" pitchFamily="34" charset="-120"/>
              <a:ea typeface="微軟正黑體" panose="020B0604030504040204" pitchFamily="34" charset="-120"/>
            </a:endParaRPr>
          </a:p>
          <a:p>
            <a:pPr marL="914400" lvl="1" indent="-457200">
              <a:lnSpc>
                <a:spcPts val="3000"/>
              </a:lnSpc>
              <a:buFont typeface="Wingdings" panose="05000000000000000000" pitchFamily="2" charset="2"/>
              <a:buChar char="ü"/>
            </a:pPr>
            <a:r>
              <a:rPr lang="zh-TW" altLang="en-US" b="1" dirty="0">
                <a:solidFill>
                  <a:schemeClr val="tx1"/>
                </a:solidFill>
                <a:ea typeface="微軟正黑體" panose="020B0604030504040204" pitchFamily="34" charset="-120"/>
              </a:rPr>
              <a:t>政府支出</a:t>
            </a:r>
            <a:r>
              <a:rPr lang="zh-TW" altLang="en-US" sz="2000" b="0" dirty="0">
                <a:solidFill>
                  <a:schemeClr val="tx1"/>
                </a:solidFill>
                <a:latin typeface="微軟正黑體" panose="020B0604030504040204" pitchFamily="34" charset="-120"/>
                <a:ea typeface="微軟正黑體" panose="020B0604030504040204" pitchFamily="34" charset="-120"/>
              </a:rPr>
              <a:t>：請主計總處及財政部持續研議，</a:t>
            </a:r>
            <a:r>
              <a:rPr lang="zh-TW" altLang="zh-TW" sz="2000" b="0" dirty="0">
                <a:solidFill>
                  <a:schemeClr val="tx1"/>
                </a:solidFill>
                <a:latin typeface="微軟正黑體" panose="020B0604030504040204" pitchFamily="34" charset="-120"/>
                <a:ea typeface="微軟正黑體" panose="020B0604030504040204" pitchFamily="34" charset="-120"/>
              </a:rPr>
              <a:t>倘須進一步研議者，後續由本會召開研商會議</a:t>
            </a:r>
            <a:r>
              <a:rPr lang="zh-TW" altLang="en-US" sz="2000" b="0" dirty="0">
                <a:solidFill>
                  <a:schemeClr val="tx1"/>
                </a:solidFill>
                <a:latin typeface="微軟正黑體" panose="020B0604030504040204" pitchFamily="34" charset="-120"/>
                <a:ea typeface="微軟正黑體" panose="020B0604030504040204" pitchFamily="34" charset="-120"/>
              </a:rPr>
              <a:t>。</a:t>
            </a:r>
            <a:endParaRPr lang="en-US" altLang="zh-TW" sz="2000" b="0" dirty="0">
              <a:solidFill>
                <a:schemeClr val="tx1"/>
              </a:solidFill>
              <a:latin typeface="微軟正黑體" panose="020B0604030504040204" pitchFamily="34" charset="-120"/>
              <a:ea typeface="微軟正黑體" panose="020B0604030504040204" pitchFamily="34" charset="-120"/>
            </a:endParaRPr>
          </a:p>
        </p:txBody>
      </p:sp>
      <p:pic>
        <p:nvPicPr>
          <p:cNvPr id="5" name="Picture 2" descr="https://avatars3.githubusercontent.com/u/304263?v=3&amp;s=2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8775" y="1077306"/>
            <a:ext cx="1078170" cy="1072780"/>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125057" y="1020981"/>
            <a:ext cx="457200" cy="1630182"/>
          </a:xfrm>
          <a:prstGeom prst="rect">
            <a:avLst/>
          </a:prstGeom>
          <a:noFill/>
          <a:effectLst>
            <a:glow rad="63500">
              <a:schemeClr val="accent4">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latin typeface="微軟正黑體" panose="020B0604030504040204" pitchFamily="34" charset="-120"/>
              <a:ea typeface="微軟正黑體" panose="020B0604030504040204" pitchFamily="34" charset="-120"/>
            </a:endParaRPr>
          </a:p>
        </p:txBody>
      </p:sp>
      <p:sp>
        <p:nvSpPr>
          <p:cNvPr id="13" name="矩形 12"/>
          <p:cNvSpPr/>
          <p:nvPr/>
        </p:nvSpPr>
        <p:spPr>
          <a:xfrm>
            <a:off x="5990348" y="1035088"/>
            <a:ext cx="405620" cy="1630182"/>
          </a:xfrm>
          <a:prstGeom prst="rect">
            <a:avLst/>
          </a:prstGeom>
          <a:noFill/>
          <a:effectLst>
            <a:glow rad="63500">
              <a:schemeClr val="accent4">
                <a:satMod val="175000"/>
                <a:alpha val="40000"/>
              </a:schemeClr>
            </a:glo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latin typeface="微軟正黑體" panose="020B0604030504040204" pitchFamily="34" charset="-120"/>
              <a:ea typeface="微軟正黑體" panose="020B0604030504040204" pitchFamily="34" charset="-120"/>
            </a:endParaRPr>
          </a:p>
        </p:txBody>
      </p:sp>
      <p:sp>
        <p:nvSpPr>
          <p:cNvPr id="14" name="標題 3"/>
          <p:cNvSpPr txBox="1">
            <a:spLocks/>
          </p:cNvSpPr>
          <p:nvPr/>
        </p:nvSpPr>
        <p:spPr>
          <a:xfrm>
            <a:off x="28845" y="622537"/>
            <a:ext cx="1284143" cy="467223"/>
          </a:xfrm>
          <a:prstGeom prst="rect">
            <a:avLst/>
          </a:prstGeom>
          <a:solidFill>
            <a:schemeClr val="accent1">
              <a:lumMod val="20000"/>
              <a:lumOff val="80000"/>
            </a:schemeClr>
          </a:solidFill>
        </p:spPr>
        <p:style>
          <a:lnRef idx="0">
            <a:schemeClr val="accent6"/>
          </a:lnRef>
          <a:fillRef idx="3">
            <a:schemeClr val="accent6"/>
          </a:fillRef>
          <a:effectRef idx="3">
            <a:schemeClr val="accent6"/>
          </a:effectRef>
          <a:fontRef idx="minor">
            <a:schemeClr val="lt1"/>
          </a:fontRef>
        </p:style>
        <p:txBody>
          <a:bodyPr spcFirstLastPara="0" vert="horz" wrap="square" lIns="244898" tIns="244898" rIns="244898" bIns="244898" numCol="1" spcCol="1270" anchor="ctr" anchorCtr="0">
            <a:noAutofit/>
          </a:bodyPr>
          <a:lstStyle>
            <a:defPPr>
              <a:defRPr lang="zh-TW"/>
            </a:defPPr>
            <a:lvl1pPr lvl="0" algn="ctr" defTabSz="800100">
              <a:lnSpc>
                <a:spcPct val="90000"/>
              </a:lnSpc>
              <a:spcBef>
                <a:spcPct val="0"/>
              </a:spcBef>
              <a:spcAft>
                <a:spcPct val="35000"/>
              </a:spcAft>
              <a:defRPr b="1">
                <a:solidFill>
                  <a:schemeClr val="lt1"/>
                </a:solidFill>
                <a:latin typeface="標楷體" panose="03000509000000000000" pitchFamily="65" charset="-120"/>
                <a:ea typeface="標楷體" panose="03000509000000000000" pitchFamily="65" charset="-12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TW" altLang="en-US" sz="1000" dirty="0" smtClean="0">
                <a:solidFill>
                  <a:schemeClr val="tx2"/>
                </a:solidFill>
                <a:latin typeface="微軟正黑體" panose="020B0604030504040204" pitchFamily="34" charset="-120"/>
                <a:ea typeface="微軟正黑體" panose="020B0604030504040204" pitchFamily="34" charset="-120"/>
              </a:rPr>
              <a:t>公私跨域合作應用推廣</a:t>
            </a:r>
            <a:endParaRPr lang="zh-TW" altLang="en-US" sz="1000" dirty="0">
              <a:solidFill>
                <a:schemeClr val="tx2"/>
              </a:solidFill>
              <a:latin typeface="微軟正黑體" panose="020B0604030504040204" pitchFamily="34" charset="-120"/>
              <a:ea typeface="微軟正黑體" panose="020B0604030504040204" pitchFamily="34" charset="-120"/>
            </a:endParaRPr>
          </a:p>
        </p:txBody>
      </p:sp>
      <p:sp>
        <p:nvSpPr>
          <p:cNvPr id="15" name="標題 1"/>
          <p:cNvSpPr>
            <a:spLocks noGrp="1"/>
          </p:cNvSpPr>
          <p:nvPr>
            <p:ph type="title"/>
          </p:nvPr>
        </p:nvSpPr>
        <p:spPr>
          <a:xfrm>
            <a:off x="1094928" y="26274"/>
            <a:ext cx="8229600" cy="648928"/>
          </a:xfrm>
        </p:spPr>
        <p:txBody>
          <a:bodyPr/>
          <a:lstStyle/>
          <a:p>
            <a:r>
              <a:rPr lang="zh-TW" altLang="en-US" sz="3600" dirty="0">
                <a:latin typeface="微軟正黑體" panose="020B0604030504040204" pitchFamily="34" charset="-120"/>
                <a:ea typeface="微軟正黑體" panose="020B0604030504040204" pitchFamily="34" charset="-120"/>
              </a:rPr>
              <a:t>強化資料開放國際評比</a:t>
            </a:r>
            <a:r>
              <a:rPr lang="zh-TW" altLang="en-US" sz="3600" dirty="0" smtClean="0">
                <a:latin typeface="微軟正黑體" panose="020B0604030504040204" pitchFamily="34" charset="-120"/>
                <a:ea typeface="微軟正黑體" panose="020B0604030504040204" pitchFamily="34" charset="-120"/>
              </a:rPr>
              <a:t>項目</a:t>
            </a:r>
            <a:r>
              <a:rPr lang="en-US" altLang="zh-TW" sz="2000" dirty="0" smtClean="0"/>
              <a:t>(2/2)</a:t>
            </a:r>
            <a:endParaRPr lang="zh-TW" altLang="en-US" sz="2000" dirty="0"/>
          </a:p>
        </p:txBody>
      </p:sp>
      <p:sp>
        <p:nvSpPr>
          <p:cNvPr id="16" name="文字方塊 15"/>
          <p:cNvSpPr txBox="1"/>
          <p:nvPr/>
        </p:nvSpPr>
        <p:spPr>
          <a:xfrm>
            <a:off x="1611342" y="5949280"/>
            <a:ext cx="6596678" cy="400110"/>
          </a:xfrm>
          <a:prstGeom prst="rect">
            <a:avLst/>
          </a:prstGeom>
          <a:noFill/>
        </p:spPr>
        <p:txBody>
          <a:bodyPr wrap="none" rtlCol="0">
            <a:spAutoFit/>
          </a:bodyPr>
          <a:lstStyle/>
          <a:p>
            <a:r>
              <a:rPr lang="zh-TW" altLang="en-US" u="sng" dirty="0" smtClean="0">
                <a:solidFill>
                  <a:srgbClr val="FF0000"/>
                </a:solidFill>
              </a:rPr>
              <a:t>水質部分</a:t>
            </a:r>
            <a:r>
              <a:rPr lang="zh-TW" altLang="en-US" u="sng" dirty="0">
                <a:solidFill>
                  <a:srgbClr val="FF0000"/>
                </a:solidFill>
              </a:rPr>
              <a:t>刻</a:t>
            </a:r>
            <a:r>
              <a:rPr lang="zh-TW" altLang="en-US" u="sng" dirty="0" smtClean="0">
                <a:solidFill>
                  <a:srgbClr val="FF0000"/>
                </a:solidFill>
              </a:rPr>
              <a:t>正</a:t>
            </a:r>
            <a:r>
              <a:rPr lang="zh-TW" altLang="en-US" u="sng" dirty="0">
                <a:solidFill>
                  <a:srgbClr val="FF0000"/>
                </a:solidFill>
              </a:rPr>
              <a:t>由</a:t>
            </a:r>
            <a:r>
              <a:rPr lang="zh-TW" altLang="en-US" u="sng" dirty="0" smtClean="0">
                <a:solidFill>
                  <a:srgbClr val="FF0000"/>
                </a:solidFill>
              </a:rPr>
              <a:t>台灣自來水公司研議辦理並於本會議報告</a:t>
            </a:r>
            <a:endParaRPr lang="zh-TW" altLang="en-US" u="sng" dirty="0">
              <a:solidFill>
                <a:srgbClr val="FF0000"/>
              </a:solidFill>
            </a:endParaRPr>
          </a:p>
        </p:txBody>
      </p:sp>
      <p:sp>
        <p:nvSpPr>
          <p:cNvPr id="17"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5C332B08-45C9-4D8D-9C8C-8A1FCB45E8F3}" type="slidenum">
              <a:rPr lang="en-US" smtClean="0"/>
              <a:pPr>
                <a:defRPr/>
              </a:pPr>
              <a:t>22</a:t>
            </a:fld>
            <a:endParaRPr lang="en-US" dirty="0"/>
          </a:p>
        </p:txBody>
      </p:sp>
    </p:spTree>
    <p:extLst>
      <p:ext uri="{BB962C8B-B14F-4D97-AF65-F5344CB8AC3E}">
        <p14:creationId xmlns:p14="http://schemas.microsoft.com/office/powerpoint/2010/main" val="22620216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937807" y="19623"/>
            <a:ext cx="8229600" cy="817089"/>
          </a:xfrm>
        </p:spPr>
        <p:txBody>
          <a:bodyPr/>
          <a:lstStyle/>
          <a:p>
            <a:r>
              <a:rPr lang="zh-TW" altLang="en-US" sz="4000" dirty="0">
                <a:latin typeface="微軟正黑體" panose="020B0604030504040204" pitchFamily="34" charset="-120"/>
                <a:ea typeface="微軟正黑體" panose="020B0604030504040204" pitchFamily="34" charset="-120"/>
              </a:rPr>
              <a:t>民間回饋意見錯誤態</a:t>
            </a:r>
            <a:r>
              <a:rPr lang="zh-TW" altLang="en-US" sz="4000" dirty="0" smtClean="0">
                <a:latin typeface="微軟正黑體" panose="020B0604030504040204" pitchFamily="34" charset="-120"/>
                <a:ea typeface="微軟正黑體" panose="020B0604030504040204" pitchFamily="34" charset="-120"/>
              </a:rPr>
              <a:t>樣 </a:t>
            </a:r>
            <a:r>
              <a:rPr lang="en-US" altLang="zh-TW" sz="2000" dirty="0" smtClean="0"/>
              <a:t>(1/2)</a:t>
            </a:r>
            <a:endParaRPr lang="zh-TW" altLang="en-US" dirty="0"/>
          </a:p>
        </p:txBody>
      </p:sp>
      <p:grpSp>
        <p:nvGrpSpPr>
          <p:cNvPr id="13" name="群組 12"/>
          <p:cNvGrpSpPr/>
          <p:nvPr/>
        </p:nvGrpSpPr>
        <p:grpSpPr>
          <a:xfrm>
            <a:off x="0" y="1367347"/>
            <a:ext cx="9144000" cy="5037764"/>
            <a:chOff x="0" y="1367347"/>
            <a:chExt cx="9144000" cy="5037764"/>
          </a:xfrm>
        </p:grpSpPr>
        <p:pic>
          <p:nvPicPr>
            <p:cNvPr id="6" name="圖片 5"/>
            <p:cNvPicPr>
              <a:picLocks noChangeAspect="1"/>
            </p:cNvPicPr>
            <p:nvPr/>
          </p:nvPicPr>
          <p:blipFill>
            <a:blip r:embed="rId2"/>
            <a:stretch>
              <a:fillRect/>
            </a:stretch>
          </p:blipFill>
          <p:spPr>
            <a:xfrm>
              <a:off x="0" y="1367347"/>
              <a:ext cx="9144000" cy="3222961"/>
            </a:xfrm>
            <a:prstGeom prst="rect">
              <a:avLst/>
            </a:prstGeom>
          </p:spPr>
        </p:pic>
        <p:pic>
          <p:nvPicPr>
            <p:cNvPr id="7" name="圖片 6"/>
            <p:cNvPicPr>
              <a:picLocks noChangeAspect="1"/>
            </p:cNvPicPr>
            <p:nvPr/>
          </p:nvPicPr>
          <p:blipFill rotWithShape="1">
            <a:blip r:embed="rId3"/>
            <a:srcRect r="30488"/>
            <a:stretch/>
          </p:blipFill>
          <p:spPr>
            <a:xfrm>
              <a:off x="114300" y="4590308"/>
              <a:ext cx="8621765" cy="1814803"/>
            </a:xfrm>
            <a:prstGeom prst="rect">
              <a:avLst/>
            </a:prstGeom>
          </p:spPr>
        </p:pic>
        <p:cxnSp>
          <p:nvCxnSpPr>
            <p:cNvPr id="9" name="直線接點 8"/>
            <p:cNvCxnSpPr/>
            <p:nvPr/>
          </p:nvCxnSpPr>
          <p:spPr bwMode="auto">
            <a:xfrm flipV="1">
              <a:off x="3352800" y="6124576"/>
              <a:ext cx="4333875" cy="19049"/>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sp>
        <p:nvSpPr>
          <p:cNvPr id="12" name="文字方塊 11"/>
          <p:cNvSpPr txBox="1"/>
          <p:nvPr/>
        </p:nvSpPr>
        <p:spPr>
          <a:xfrm>
            <a:off x="961761" y="931791"/>
            <a:ext cx="7552067" cy="461665"/>
          </a:xfrm>
          <a:prstGeom prst="rect">
            <a:avLst/>
          </a:prstGeom>
          <a:noFill/>
        </p:spPr>
        <p:txBody>
          <a:bodyPr wrap="none" rtlCol="0">
            <a:spAutoFit/>
          </a:bodyPr>
          <a:lstStyle/>
          <a:p>
            <a:pPr marL="285750" indent="-285750">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依法</a:t>
            </a:r>
            <a:r>
              <a:rPr lang="zh-TW" altLang="en-US" sz="2400" b="1" dirty="0">
                <a:solidFill>
                  <a:srgbClr val="FF0000"/>
                </a:solidFill>
                <a:latin typeface="微軟正黑體" panose="020B0604030504040204" pitchFamily="34" charset="-120"/>
                <a:ea typeface="微軟正黑體" panose="020B0604030504040204" pitchFamily="34" charset="-120"/>
              </a:rPr>
              <a:t>已</a:t>
            </a:r>
            <a:r>
              <a:rPr lang="zh-TW" altLang="en-US" sz="2400" b="1" dirty="0" smtClean="0">
                <a:solidFill>
                  <a:srgbClr val="FF0000"/>
                </a:solidFill>
                <a:latin typeface="微軟正黑體" panose="020B0604030504040204" pitchFamily="34" charset="-120"/>
                <a:ea typeface="微軟正黑體" panose="020B0604030504040204" pitchFamily="34" charset="-120"/>
              </a:rPr>
              <a:t>公開之資訊，請主動開放至政府資料開放平臺</a:t>
            </a:r>
            <a:endParaRPr lang="zh-TW" altLang="en-US" sz="2400" b="1" dirty="0">
              <a:solidFill>
                <a:srgbClr val="FF0000"/>
              </a:solidFill>
              <a:latin typeface="微軟正黑體" panose="020B0604030504040204" pitchFamily="34" charset="-120"/>
              <a:ea typeface="微軟正黑體" panose="020B0604030504040204" pitchFamily="34" charset="-120"/>
            </a:endParaRPr>
          </a:p>
        </p:txBody>
      </p:sp>
      <p:grpSp>
        <p:nvGrpSpPr>
          <p:cNvPr id="18" name="群組 17"/>
          <p:cNvGrpSpPr/>
          <p:nvPr/>
        </p:nvGrpSpPr>
        <p:grpSpPr>
          <a:xfrm>
            <a:off x="5456" y="1491992"/>
            <a:ext cx="9138544" cy="4659747"/>
            <a:chOff x="0" y="1367347"/>
            <a:chExt cx="9217616" cy="4617493"/>
          </a:xfrm>
        </p:grpSpPr>
        <p:pic>
          <p:nvPicPr>
            <p:cNvPr id="14" name="圖片 13"/>
            <p:cNvPicPr>
              <a:picLocks noChangeAspect="1"/>
            </p:cNvPicPr>
            <p:nvPr/>
          </p:nvPicPr>
          <p:blipFill>
            <a:blip r:embed="rId4"/>
            <a:stretch>
              <a:fillRect/>
            </a:stretch>
          </p:blipFill>
          <p:spPr>
            <a:xfrm>
              <a:off x="3175" y="1367347"/>
              <a:ext cx="9214441" cy="2795078"/>
            </a:xfrm>
            <a:prstGeom prst="rect">
              <a:avLst/>
            </a:prstGeom>
          </p:spPr>
        </p:pic>
        <p:pic>
          <p:nvPicPr>
            <p:cNvPr id="15" name="圖片 14"/>
            <p:cNvPicPr>
              <a:picLocks noChangeAspect="1"/>
            </p:cNvPicPr>
            <p:nvPr/>
          </p:nvPicPr>
          <p:blipFill rotWithShape="1">
            <a:blip r:embed="rId5"/>
            <a:srcRect r="26718"/>
            <a:stretch/>
          </p:blipFill>
          <p:spPr>
            <a:xfrm>
              <a:off x="0" y="4531757"/>
              <a:ext cx="9106259" cy="1453083"/>
            </a:xfrm>
            <a:prstGeom prst="rect">
              <a:avLst/>
            </a:prstGeom>
          </p:spPr>
        </p:pic>
        <p:cxnSp>
          <p:nvCxnSpPr>
            <p:cNvPr id="17" name="直線接點 16"/>
            <p:cNvCxnSpPr/>
            <p:nvPr/>
          </p:nvCxnSpPr>
          <p:spPr bwMode="auto">
            <a:xfrm>
              <a:off x="4425182" y="5696693"/>
              <a:ext cx="4174306"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grpSp>
        <p:nvGrpSpPr>
          <p:cNvPr id="30" name="群組 29"/>
          <p:cNvGrpSpPr/>
          <p:nvPr/>
        </p:nvGrpSpPr>
        <p:grpSpPr>
          <a:xfrm>
            <a:off x="-43089" y="1453892"/>
            <a:ext cx="9239532" cy="4596430"/>
            <a:chOff x="-34031" y="1430664"/>
            <a:chExt cx="9239532" cy="4596430"/>
          </a:xfrm>
        </p:grpSpPr>
        <p:pic>
          <p:nvPicPr>
            <p:cNvPr id="26" name="圖片 25"/>
            <p:cNvPicPr>
              <a:picLocks noChangeAspect="1"/>
            </p:cNvPicPr>
            <p:nvPr/>
          </p:nvPicPr>
          <p:blipFill>
            <a:blip r:embed="rId6"/>
            <a:stretch>
              <a:fillRect/>
            </a:stretch>
          </p:blipFill>
          <p:spPr>
            <a:xfrm>
              <a:off x="66316" y="1430664"/>
              <a:ext cx="9038837" cy="2868564"/>
            </a:xfrm>
            <a:prstGeom prst="rect">
              <a:avLst/>
            </a:prstGeom>
          </p:spPr>
        </p:pic>
        <p:pic>
          <p:nvPicPr>
            <p:cNvPr id="27" name="圖片 26"/>
            <p:cNvPicPr>
              <a:picLocks noChangeAspect="1"/>
            </p:cNvPicPr>
            <p:nvPr/>
          </p:nvPicPr>
          <p:blipFill>
            <a:blip r:embed="rId7"/>
            <a:stretch>
              <a:fillRect/>
            </a:stretch>
          </p:blipFill>
          <p:spPr>
            <a:xfrm>
              <a:off x="-34031" y="4420744"/>
              <a:ext cx="9239532" cy="1606350"/>
            </a:xfrm>
            <a:prstGeom prst="rect">
              <a:avLst/>
            </a:prstGeom>
          </p:spPr>
        </p:pic>
        <p:cxnSp>
          <p:nvCxnSpPr>
            <p:cNvPr id="29" name="直線接點 28"/>
            <p:cNvCxnSpPr/>
            <p:nvPr/>
          </p:nvCxnSpPr>
          <p:spPr bwMode="auto">
            <a:xfrm>
              <a:off x="1866900" y="5736310"/>
              <a:ext cx="5686425"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sp>
        <p:nvSpPr>
          <p:cNvPr id="2" name="投影片編號版面配置區 1"/>
          <p:cNvSpPr>
            <a:spLocks noGrp="1"/>
          </p:cNvSpPr>
          <p:nvPr>
            <p:ph type="sldNum" sz="quarter" idx="12"/>
          </p:nvPr>
        </p:nvSpPr>
        <p:spPr>
          <a:xfrm>
            <a:off x="6974904" y="6520259"/>
            <a:ext cx="2133600" cy="365125"/>
          </a:xfrm>
        </p:spPr>
        <p:txBody>
          <a:bodyPr/>
          <a:lstStyle/>
          <a:p>
            <a:fld id="{ABBBA171-16A8-40F5-9E15-10FE100AC2AA}" type="slidenum">
              <a:rPr lang="zh-TW" altLang="en-US" smtClean="0"/>
              <a:t>23</a:t>
            </a:fld>
            <a:endParaRPr lang="zh-TW" altLang="en-US"/>
          </a:p>
        </p:txBody>
      </p:sp>
      <p:sp>
        <p:nvSpPr>
          <p:cNvPr id="21" name="文字方塊 24"/>
          <p:cNvSpPr txBox="1">
            <a:spLocks noChangeArrowheads="1"/>
          </p:cNvSpPr>
          <p:nvPr/>
        </p:nvSpPr>
        <p:spPr bwMode="auto">
          <a:xfrm>
            <a:off x="-36513" y="6505575"/>
            <a:ext cx="2339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a:t>
            </a:r>
            <a:r>
              <a:rPr lang="zh-TW" altLang="en-US" sz="1400" b="1" dirty="0" smtClean="0">
                <a:latin typeface="新細明體" charset="-120"/>
              </a:rPr>
              <a:t>委員會</a:t>
            </a:r>
            <a:endParaRPr lang="zh-TW" altLang="en-US" sz="1400" b="1" dirty="0">
              <a:latin typeface="微軟正黑體" pitchFamily="34" charset="-120"/>
            </a:endParaRPr>
          </a:p>
        </p:txBody>
      </p:sp>
    </p:spTree>
    <p:extLst>
      <p:ext uri="{BB962C8B-B14F-4D97-AF65-F5344CB8AC3E}">
        <p14:creationId xmlns:p14="http://schemas.microsoft.com/office/powerpoint/2010/main" val="2861983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字方塊 7"/>
          <p:cNvSpPr txBox="1"/>
          <p:nvPr/>
        </p:nvSpPr>
        <p:spPr>
          <a:xfrm>
            <a:off x="502597" y="989652"/>
            <a:ext cx="7673801" cy="1200329"/>
          </a:xfrm>
          <a:prstGeom prst="rect">
            <a:avLst/>
          </a:prstGeom>
          <a:noFill/>
        </p:spPr>
        <p:txBody>
          <a:bodyPr wrap="square" rtlCol="0">
            <a:spAutoFit/>
          </a:bodyPr>
          <a:lstStyle/>
          <a:p>
            <a:pPr marL="285750" indent="-285750">
              <a:buFont typeface="Wingdings" panose="05000000000000000000" pitchFamily="2" charset="2"/>
              <a:buChar char="ü"/>
            </a:pPr>
            <a:r>
              <a:rPr lang="zh-TW" altLang="en-US" sz="2400" b="1" dirty="0" smtClean="0">
                <a:solidFill>
                  <a:srgbClr val="FF0000"/>
                </a:solidFill>
                <a:latin typeface="微軟正黑體" panose="020B0604030504040204" pitchFamily="34" charset="-120"/>
                <a:ea typeface="微軟正黑體" panose="020B0604030504040204" pitchFamily="34" charset="-120"/>
              </a:rPr>
              <a:t>若需時間研議者</a:t>
            </a:r>
            <a:r>
              <a:rPr lang="en-US" altLang="zh-TW" sz="2400" b="1" dirty="0" smtClean="0">
                <a:solidFill>
                  <a:srgbClr val="FF0000"/>
                </a:solidFill>
                <a:latin typeface="微軟正黑體" panose="020B0604030504040204" pitchFamily="34" charset="-120"/>
                <a:ea typeface="微軟正黑體" panose="020B0604030504040204" pitchFamily="34" charset="-120"/>
              </a:rPr>
              <a:t>(</a:t>
            </a:r>
            <a:r>
              <a:rPr lang="zh-TW" altLang="en-US" sz="2400" b="1" u="sng" dirty="0" smtClean="0">
                <a:solidFill>
                  <a:srgbClr val="FF0000"/>
                </a:solidFill>
                <a:latin typeface="微軟正黑體" panose="020B0604030504040204" pitchFamily="34" charset="-120"/>
                <a:ea typeface="微軟正黑體" panose="020B0604030504040204" pitchFamily="34" charset="-120"/>
              </a:rPr>
              <a:t>應於</a:t>
            </a:r>
            <a:r>
              <a:rPr lang="en-US" altLang="zh-TW" sz="2400" b="1" u="sng" dirty="0" smtClean="0">
                <a:solidFill>
                  <a:srgbClr val="FF0000"/>
                </a:solidFill>
                <a:latin typeface="微軟正黑體" panose="020B0604030504040204" pitchFamily="34" charset="-120"/>
                <a:ea typeface="微軟正黑體" panose="020B0604030504040204" pitchFamily="34" charset="-120"/>
              </a:rPr>
              <a:t>7</a:t>
            </a:r>
            <a:r>
              <a:rPr lang="zh-TW" altLang="en-US" sz="2400" b="1" u="sng" dirty="0" smtClean="0">
                <a:solidFill>
                  <a:srgbClr val="FF0000"/>
                </a:solidFill>
                <a:latin typeface="微軟正黑體" panose="020B0604030504040204" pitchFamily="34" charset="-120"/>
                <a:ea typeface="微軟正黑體" panose="020B0604030504040204" pitchFamily="34" charset="-120"/>
              </a:rPr>
              <a:t>個日曆天內回覆</a:t>
            </a:r>
            <a:r>
              <a:rPr lang="en-US" altLang="zh-TW" sz="2400" b="1" dirty="0" smtClean="0">
                <a:solidFill>
                  <a:srgbClr val="FF0000"/>
                </a:solidFill>
                <a:latin typeface="微軟正黑體" panose="020B0604030504040204" pitchFamily="34" charset="-120"/>
                <a:ea typeface="微軟正黑體" panose="020B0604030504040204" pitchFamily="34" charset="-120"/>
              </a:rPr>
              <a:t>)</a:t>
            </a:r>
            <a:r>
              <a:rPr lang="zh-TW" altLang="en-US" sz="2400" b="1" dirty="0" smtClean="0">
                <a:solidFill>
                  <a:srgbClr val="FF0000"/>
                </a:solidFill>
                <a:latin typeface="微軟正黑體" panose="020B0604030504040204" pitchFamily="34" charset="-120"/>
                <a:ea typeface="微軟正黑體" panose="020B0604030504040204" pitchFamily="34" charset="-120"/>
              </a:rPr>
              <a:t>，請先回復民眾刻正研議中及預估時程；待研議完成</a:t>
            </a:r>
            <a:r>
              <a:rPr lang="zh-TW" altLang="en-US" sz="2400" b="1" dirty="0">
                <a:solidFill>
                  <a:srgbClr val="FF0000"/>
                </a:solidFill>
                <a:latin typeface="微軟正黑體" panose="020B0604030504040204" pitchFamily="34" charset="-120"/>
                <a:ea typeface="微軟正黑體" panose="020B0604030504040204" pitchFamily="34" charset="-120"/>
              </a:rPr>
              <a:t>應</a:t>
            </a:r>
            <a:r>
              <a:rPr lang="zh-TW" altLang="en-US" sz="2400" b="1" dirty="0" smtClean="0">
                <a:solidFill>
                  <a:srgbClr val="FF0000"/>
                </a:solidFill>
                <a:latin typeface="微軟正黑體" panose="020B0604030504040204" pitchFamily="34" charset="-120"/>
                <a:ea typeface="微軟正黑體" panose="020B0604030504040204" pitchFamily="34" charset="-120"/>
              </a:rPr>
              <a:t>主動回復民眾研議結果</a:t>
            </a:r>
            <a:endParaRPr lang="zh-TW" altLang="en-US" sz="2400" b="1" dirty="0">
              <a:solidFill>
                <a:srgbClr val="FF0000"/>
              </a:solidFill>
              <a:latin typeface="微軟正黑體" panose="020B0604030504040204" pitchFamily="34" charset="-120"/>
              <a:ea typeface="微軟正黑體" panose="020B0604030504040204" pitchFamily="34" charset="-120"/>
            </a:endParaRPr>
          </a:p>
        </p:txBody>
      </p:sp>
      <p:grpSp>
        <p:nvGrpSpPr>
          <p:cNvPr id="12" name="群組 11"/>
          <p:cNvGrpSpPr/>
          <p:nvPr/>
        </p:nvGrpSpPr>
        <p:grpSpPr>
          <a:xfrm>
            <a:off x="145561" y="1820649"/>
            <a:ext cx="8935932" cy="4778624"/>
            <a:chOff x="29984" y="1602032"/>
            <a:chExt cx="8935932" cy="4778624"/>
          </a:xfrm>
        </p:grpSpPr>
        <p:grpSp>
          <p:nvGrpSpPr>
            <p:cNvPr id="9" name="群組 8"/>
            <p:cNvGrpSpPr/>
            <p:nvPr/>
          </p:nvGrpSpPr>
          <p:grpSpPr>
            <a:xfrm>
              <a:off x="29984" y="1602032"/>
              <a:ext cx="8935932" cy="4778624"/>
              <a:chOff x="67416" y="1525832"/>
              <a:chExt cx="8935932" cy="4778624"/>
            </a:xfrm>
          </p:grpSpPr>
          <p:pic>
            <p:nvPicPr>
              <p:cNvPr id="3" name="圖片 2"/>
              <p:cNvPicPr>
                <a:picLocks noChangeAspect="1"/>
              </p:cNvPicPr>
              <p:nvPr/>
            </p:nvPicPr>
            <p:blipFill rotWithShape="1">
              <a:blip r:embed="rId2"/>
              <a:srcRect r="22550"/>
              <a:stretch/>
            </p:blipFill>
            <p:spPr>
              <a:xfrm>
                <a:off x="373746" y="1525832"/>
                <a:ext cx="8131411" cy="3226049"/>
              </a:xfrm>
              <a:prstGeom prst="rect">
                <a:avLst/>
              </a:prstGeom>
            </p:spPr>
          </p:pic>
          <p:pic>
            <p:nvPicPr>
              <p:cNvPr id="5" name="圖片 4"/>
              <p:cNvPicPr>
                <a:picLocks noChangeAspect="1"/>
              </p:cNvPicPr>
              <p:nvPr/>
            </p:nvPicPr>
            <p:blipFill>
              <a:blip r:embed="rId3"/>
              <a:stretch>
                <a:fillRect/>
              </a:stretch>
            </p:blipFill>
            <p:spPr>
              <a:xfrm>
                <a:off x="67416" y="4751881"/>
                <a:ext cx="8935932" cy="1552575"/>
              </a:xfrm>
              <a:prstGeom prst="rect">
                <a:avLst/>
              </a:prstGeom>
            </p:spPr>
          </p:pic>
        </p:grpSp>
        <p:cxnSp>
          <p:nvCxnSpPr>
            <p:cNvPr id="11" name="直線接點 10"/>
            <p:cNvCxnSpPr/>
            <p:nvPr/>
          </p:nvCxnSpPr>
          <p:spPr bwMode="auto">
            <a:xfrm>
              <a:off x="5267325" y="6067425"/>
              <a:ext cx="2933700" cy="9525"/>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grpSp>
        <p:nvGrpSpPr>
          <p:cNvPr id="19" name="群組 18"/>
          <p:cNvGrpSpPr/>
          <p:nvPr/>
        </p:nvGrpSpPr>
        <p:grpSpPr>
          <a:xfrm>
            <a:off x="145561" y="1746221"/>
            <a:ext cx="8785788" cy="4976555"/>
            <a:chOff x="0" y="1459680"/>
            <a:chExt cx="8890710" cy="4976555"/>
          </a:xfrm>
        </p:grpSpPr>
        <p:grpSp>
          <p:nvGrpSpPr>
            <p:cNvPr id="15" name="群組 14"/>
            <p:cNvGrpSpPr/>
            <p:nvPr/>
          </p:nvGrpSpPr>
          <p:grpSpPr>
            <a:xfrm>
              <a:off x="0" y="1459680"/>
              <a:ext cx="8890710" cy="4976555"/>
              <a:chOff x="75206" y="1446581"/>
              <a:chExt cx="8890710" cy="4976555"/>
            </a:xfrm>
          </p:grpSpPr>
          <p:pic>
            <p:nvPicPr>
              <p:cNvPr id="13" name="圖片 12"/>
              <p:cNvPicPr>
                <a:picLocks noChangeAspect="1"/>
              </p:cNvPicPr>
              <p:nvPr/>
            </p:nvPicPr>
            <p:blipFill>
              <a:blip r:embed="rId4"/>
              <a:stretch>
                <a:fillRect/>
              </a:stretch>
            </p:blipFill>
            <p:spPr>
              <a:xfrm>
                <a:off x="326625" y="1446581"/>
                <a:ext cx="8141100" cy="3419053"/>
              </a:xfrm>
              <a:prstGeom prst="rect">
                <a:avLst/>
              </a:prstGeom>
            </p:spPr>
          </p:pic>
          <p:pic>
            <p:nvPicPr>
              <p:cNvPr id="14" name="圖片 13"/>
              <p:cNvPicPr>
                <a:picLocks noChangeAspect="1"/>
              </p:cNvPicPr>
              <p:nvPr/>
            </p:nvPicPr>
            <p:blipFill>
              <a:blip r:embed="rId5"/>
              <a:stretch>
                <a:fillRect/>
              </a:stretch>
            </p:blipFill>
            <p:spPr>
              <a:xfrm>
                <a:off x="75206" y="4892672"/>
                <a:ext cx="8890710" cy="1530464"/>
              </a:xfrm>
              <a:prstGeom prst="rect">
                <a:avLst/>
              </a:prstGeom>
            </p:spPr>
          </p:pic>
        </p:grpSp>
        <p:cxnSp>
          <p:nvCxnSpPr>
            <p:cNvPr id="17" name="直線接點 16"/>
            <p:cNvCxnSpPr/>
            <p:nvPr/>
          </p:nvCxnSpPr>
          <p:spPr bwMode="auto">
            <a:xfrm>
              <a:off x="3914775" y="6105525"/>
              <a:ext cx="3352800" cy="0"/>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sp>
        <p:nvSpPr>
          <p:cNvPr id="2" name="投影片編號版面配置區 1"/>
          <p:cNvSpPr>
            <a:spLocks noGrp="1"/>
          </p:cNvSpPr>
          <p:nvPr>
            <p:ph type="sldNum" sz="quarter" idx="12"/>
          </p:nvPr>
        </p:nvSpPr>
        <p:spPr>
          <a:xfrm>
            <a:off x="7046912" y="6520259"/>
            <a:ext cx="2133600" cy="365125"/>
          </a:xfrm>
        </p:spPr>
        <p:txBody>
          <a:bodyPr/>
          <a:lstStyle/>
          <a:p>
            <a:fld id="{ABBBA171-16A8-40F5-9E15-10FE100AC2AA}" type="slidenum">
              <a:rPr lang="zh-TW" altLang="en-US" smtClean="0"/>
              <a:t>24</a:t>
            </a:fld>
            <a:endParaRPr lang="zh-TW" altLang="en-US" dirty="0"/>
          </a:p>
        </p:txBody>
      </p:sp>
      <p:sp>
        <p:nvSpPr>
          <p:cNvPr id="16" name="標題 3"/>
          <p:cNvSpPr>
            <a:spLocks noGrp="1"/>
          </p:cNvSpPr>
          <p:nvPr>
            <p:ph type="title"/>
          </p:nvPr>
        </p:nvSpPr>
        <p:spPr>
          <a:xfrm>
            <a:off x="937807" y="19623"/>
            <a:ext cx="8229600" cy="817089"/>
          </a:xfrm>
        </p:spPr>
        <p:txBody>
          <a:bodyPr/>
          <a:lstStyle/>
          <a:p>
            <a:r>
              <a:rPr lang="zh-TW" altLang="en-US" sz="4000" dirty="0">
                <a:latin typeface="微軟正黑體" panose="020B0604030504040204" pitchFamily="34" charset="-120"/>
                <a:ea typeface="微軟正黑體" panose="020B0604030504040204" pitchFamily="34" charset="-120"/>
              </a:rPr>
              <a:t>民間回饋意見錯誤態</a:t>
            </a:r>
            <a:r>
              <a:rPr lang="zh-TW" altLang="en-US" sz="4000" dirty="0" smtClean="0">
                <a:latin typeface="微軟正黑體" panose="020B0604030504040204" pitchFamily="34" charset="-120"/>
                <a:ea typeface="微軟正黑體" panose="020B0604030504040204" pitchFamily="34" charset="-120"/>
              </a:rPr>
              <a:t>樣 </a:t>
            </a:r>
            <a:r>
              <a:rPr lang="en-US" altLang="zh-TW" sz="2000" dirty="0" smtClean="0"/>
              <a:t>(2/2)</a:t>
            </a:r>
            <a:endParaRPr lang="zh-TW" altLang="en-US" dirty="0"/>
          </a:p>
        </p:txBody>
      </p:sp>
      <p:sp>
        <p:nvSpPr>
          <p:cNvPr id="18" name="文字方塊 24"/>
          <p:cNvSpPr txBox="1">
            <a:spLocks noChangeArrowheads="1"/>
          </p:cNvSpPr>
          <p:nvPr/>
        </p:nvSpPr>
        <p:spPr bwMode="auto">
          <a:xfrm>
            <a:off x="-36513" y="6505575"/>
            <a:ext cx="2339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a:t>
            </a:r>
            <a:r>
              <a:rPr lang="zh-TW" altLang="en-US" sz="1400" b="1" dirty="0" smtClean="0">
                <a:latin typeface="新細明體" charset="-120"/>
              </a:rPr>
              <a:t>委員會</a:t>
            </a:r>
            <a:endParaRPr lang="zh-TW" altLang="en-US" sz="1400" b="1" dirty="0">
              <a:latin typeface="微軟正黑體" pitchFamily="34" charset="-120"/>
            </a:endParaRPr>
          </a:p>
        </p:txBody>
      </p:sp>
    </p:spTree>
    <p:extLst>
      <p:ext uri="{BB962C8B-B14F-4D97-AF65-F5344CB8AC3E}">
        <p14:creationId xmlns:p14="http://schemas.microsoft.com/office/powerpoint/2010/main" val="267049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a:xfrm>
            <a:off x="518864" y="44624"/>
            <a:ext cx="8229600" cy="634082"/>
          </a:xfrm>
        </p:spPr>
        <p:txBody>
          <a:bodyPr/>
          <a:lstStyle/>
          <a:p>
            <a:r>
              <a:rPr lang="zh-TW" altLang="en-US" sz="4000" dirty="0">
                <a:latin typeface="微軟正黑體" panose="020B0604030504040204" pitchFamily="34" charset="-120"/>
                <a:ea typeface="微軟正黑體" panose="020B0604030504040204" pitchFamily="34" charset="-120"/>
              </a:rPr>
              <a:t>接獲非業管之民間需求</a:t>
            </a:r>
          </a:p>
        </p:txBody>
      </p:sp>
      <p:sp>
        <p:nvSpPr>
          <p:cNvPr id="6" name="內容版面配置區 5"/>
          <p:cNvSpPr>
            <a:spLocks noGrp="1"/>
          </p:cNvSpPr>
          <p:nvPr>
            <p:ph idx="1"/>
          </p:nvPr>
        </p:nvSpPr>
        <p:spPr/>
        <p:txBody>
          <a:bodyPr/>
          <a:lstStyle/>
          <a:p>
            <a:r>
              <a:rPr lang="zh-TW" altLang="zh-TW" dirty="0">
                <a:solidFill>
                  <a:schemeClr val="tx1"/>
                </a:solidFill>
                <a:latin typeface="微軟正黑體" panose="020B0604030504040204" pitchFamily="34" charset="-120"/>
                <a:ea typeface="微軟正黑體" panose="020B0604030504040204" pitchFamily="34" charset="-120"/>
              </a:rPr>
              <a:t>各部會如獲非屬業管之資料開放需求，請協助宣導民間善用政府資料開放平臺「</a:t>
            </a:r>
            <a:r>
              <a:rPr lang="zh-TW" altLang="zh-TW" dirty="0">
                <a:solidFill>
                  <a:srgbClr val="FF0000"/>
                </a:solidFill>
                <a:latin typeface="微軟正黑體" panose="020B0604030504040204" pitchFamily="34" charset="-120"/>
                <a:ea typeface="微軟正黑體" panose="020B0604030504040204" pitchFamily="34" charset="-120"/>
              </a:rPr>
              <a:t>我還想要</a:t>
            </a:r>
            <a:r>
              <a:rPr lang="zh-TW" altLang="zh-TW" dirty="0">
                <a:solidFill>
                  <a:schemeClr val="tx1"/>
                </a:solidFill>
                <a:latin typeface="微軟正黑體" panose="020B0604030504040204" pitchFamily="34" charset="-120"/>
                <a:ea typeface="微軟正黑體" panose="020B0604030504040204" pitchFamily="34" charset="-120"/>
              </a:rPr>
              <a:t>」及「</a:t>
            </a:r>
            <a:r>
              <a:rPr lang="zh-TW" altLang="zh-TW" dirty="0">
                <a:solidFill>
                  <a:srgbClr val="FF0000"/>
                </a:solidFill>
                <a:latin typeface="微軟正黑體" panose="020B0604030504040204" pitchFamily="34" charset="-120"/>
                <a:ea typeface="微軟正黑體" panose="020B0604030504040204" pitchFamily="34" charset="-120"/>
              </a:rPr>
              <a:t>我有話要說</a:t>
            </a:r>
            <a:r>
              <a:rPr lang="zh-TW" altLang="zh-TW" dirty="0">
                <a:solidFill>
                  <a:schemeClr val="tx1"/>
                </a:solidFill>
                <a:latin typeface="微軟正黑體" panose="020B0604030504040204" pitchFamily="34" charset="-120"/>
                <a:ea typeface="微軟正黑體" panose="020B0604030504040204" pitchFamily="34" charset="-120"/>
              </a:rPr>
              <a:t>」機制，線上分送業管部會研處，以節省公文流程，爭取行政效率。</a:t>
            </a:r>
            <a:endParaRPr lang="zh-TW" altLang="en-US" dirty="0">
              <a:solidFill>
                <a:schemeClr val="tx1"/>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ABBBA171-16A8-40F5-9E15-10FE100AC2AA}" type="slidenum">
              <a:rPr lang="zh-TW" altLang="en-US" smtClean="0"/>
              <a:t>25</a:t>
            </a:fld>
            <a:endParaRPr lang="zh-TW" altLang="en-US"/>
          </a:p>
        </p:txBody>
      </p:sp>
      <p:sp>
        <p:nvSpPr>
          <p:cNvPr id="7" name="文字方塊 24"/>
          <p:cNvSpPr txBox="1">
            <a:spLocks noChangeArrowheads="1"/>
          </p:cNvSpPr>
          <p:nvPr/>
        </p:nvSpPr>
        <p:spPr bwMode="auto">
          <a:xfrm>
            <a:off x="-36513" y="6505575"/>
            <a:ext cx="23383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400" b="1" dirty="0">
                <a:latin typeface="微軟正黑體" pitchFamily="34" charset="-120"/>
              </a:rPr>
              <a:t>資料來源</a:t>
            </a:r>
            <a:r>
              <a:rPr lang="zh-TW" altLang="en-US" sz="1400" b="1" dirty="0">
                <a:latin typeface="新細明體" charset="-120"/>
              </a:rPr>
              <a:t>：國家發展委員會</a:t>
            </a:r>
            <a:endParaRPr lang="zh-TW" altLang="en-US" sz="1400" b="1" dirty="0">
              <a:latin typeface="微軟正黑體" pitchFamily="34" charset="-120"/>
            </a:endParaRPr>
          </a:p>
        </p:txBody>
      </p:sp>
    </p:spTree>
    <p:extLst>
      <p:ext uri="{BB962C8B-B14F-4D97-AF65-F5344CB8AC3E}">
        <p14:creationId xmlns:p14="http://schemas.microsoft.com/office/powerpoint/2010/main" val="30337851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38914" name="文字方塊 3"/>
          <p:cNvSpPr txBox="1">
            <a:spLocks noChangeArrowheads="1"/>
          </p:cNvSpPr>
          <p:nvPr/>
        </p:nvSpPr>
        <p:spPr bwMode="auto">
          <a:xfrm>
            <a:off x="1116013" y="2198688"/>
            <a:ext cx="7559675" cy="3681008"/>
          </a:xfrm>
          <a:prstGeom prst="rect">
            <a:avLst/>
          </a:prstGeom>
          <a:noFill/>
          <a:ln w="9525">
            <a:noFill/>
            <a:miter lim="800000"/>
            <a:headEnd/>
            <a:tailEnd/>
          </a:ln>
        </p:spPr>
        <p:txBody>
          <a:bodyPr>
            <a:spAutoFit/>
          </a:bodyPr>
          <a:lstStyle/>
          <a:p>
            <a:pPr fontAlgn="t">
              <a:spcAft>
                <a:spcPts val="600"/>
              </a:spcAft>
            </a:pPr>
            <a:r>
              <a:rPr lang="zh-TW" altLang="en-US" sz="5000" dirty="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lvl="0">
              <a:spcBef>
                <a:spcPct val="20000"/>
              </a:spcBef>
              <a:spcAft>
                <a:spcPts val="1800"/>
              </a:spcAft>
              <a:buClr>
                <a:schemeClr val="accent1"/>
              </a:buClr>
            </a:pPr>
            <a:r>
              <a:rPr kumimoji="0" lang="zh-TW" altLang="zh-TW" sz="4800" dirty="0" smtClean="0">
                <a:solidFill>
                  <a:schemeClr val="tx1"/>
                </a:solidFill>
                <a:ea typeface="微軟正黑體" pitchFamily="34" charset="-120"/>
              </a:rPr>
              <a:t>本部</a:t>
            </a:r>
            <a:r>
              <a:rPr kumimoji="0" lang="zh-TW" altLang="zh-TW" sz="4800" dirty="0">
                <a:solidFill>
                  <a:schemeClr val="tx1"/>
                </a:solidFill>
                <a:ea typeface="微軟正黑體" pitchFamily="34" charset="-120"/>
              </a:rPr>
              <a:t>政府資料開放推動情形說明</a:t>
            </a:r>
          </a:p>
          <a:p>
            <a:pPr>
              <a:spcBef>
                <a:spcPct val="20000"/>
              </a:spcBef>
              <a:spcAft>
                <a:spcPts val="1800"/>
              </a:spcAft>
              <a:buClr>
                <a:schemeClr val="accent1"/>
              </a:buClr>
              <a:buFont typeface="Arial" charset="0"/>
              <a:buNone/>
            </a:pPr>
            <a:endParaRPr kumimoji="0" lang="zh-TW" altLang="en-US" sz="48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26</a:t>
            </a:fld>
            <a:endParaRPr lang="en-US" dirty="0"/>
          </a:p>
        </p:txBody>
      </p:sp>
    </p:spTree>
    <p:extLst>
      <p:ext uri="{BB962C8B-B14F-4D97-AF65-F5344CB8AC3E}">
        <p14:creationId xmlns:p14="http://schemas.microsoft.com/office/powerpoint/2010/main" val="30047851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FD1D77BD-6A83-4508-85BB-E600639D4A23}" type="slidenum">
              <a:rPr kumimoji="0" lang="zh-TW" altLang="en-US" sz="1200">
                <a:solidFill>
                  <a:schemeClr val="tx1"/>
                </a:solidFill>
                <a:ea typeface="微軟正黑體" pitchFamily="34" charset="-120"/>
              </a:rPr>
              <a:pPr algn="ctr"/>
              <a:t>27</a:t>
            </a:fld>
            <a:endParaRPr kumimoji="0" lang="en-US" altLang="zh-TW" sz="1200" dirty="0">
              <a:solidFill>
                <a:schemeClr val="tx1"/>
              </a:solidFill>
              <a:ea typeface="微軟正黑體" pitchFamily="34" charset="-120"/>
            </a:endParaRPr>
          </a:p>
        </p:txBody>
      </p:sp>
      <p:sp>
        <p:nvSpPr>
          <p:cNvPr id="78850" name="矩形 1"/>
          <p:cNvSpPr>
            <a:spLocks noChangeArrowheads="1"/>
          </p:cNvSpPr>
          <p:nvPr/>
        </p:nvSpPr>
        <p:spPr bwMode="auto">
          <a:xfrm>
            <a:off x="1619250" y="404813"/>
            <a:ext cx="5400675" cy="584200"/>
          </a:xfrm>
          <a:prstGeom prst="rect">
            <a:avLst/>
          </a:prstGeom>
          <a:noFill/>
          <a:ln w="9525">
            <a:noFill/>
            <a:miter lim="800000"/>
            <a:headEnd/>
            <a:tailEnd/>
          </a:ln>
        </p:spPr>
        <p:txBody>
          <a:bodyPr>
            <a:spAutoFit/>
          </a:bodyPr>
          <a:lstStyle/>
          <a:p>
            <a:pPr algn="ctr"/>
            <a:endParaRPr lang="zh-TW" altLang="en-US" sz="3200" b="1">
              <a:ea typeface="微軟正黑體" pitchFamily="34" charset="-120"/>
            </a:endParaRPr>
          </a:p>
        </p:txBody>
      </p:sp>
      <p:sp>
        <p:nvSpPr>
          <p:cNvPr id="78851" name="內容版面配置區 2"/>
          <p:cNvSpPr txBox="1">
            <a:spLocks/>
          </p:cNvSpPr>
          <p:nvPr/>
        </p:nvSpPr>
        <p:spPr bwMode="auto">
          <a:xfrm>
            <a:off x="611188" y="1341438"/>
            <a:ext cx="8207375" cy="4751387"/>
          </a:xfrm>
          <a:prstGeom prst="rect">
            <a:avLst/>
          </a:prstGeom>
          <a:noFill/>
          <a:ln w="9525">
            <a:noFill/>
            <a:miter lim="800000"/>
            <a:headEnd/>
            <a:tailEnd/>
          </a:ln>
        </p:spPr>
        <p:txBody>
          <a:bodyPr/>
          <a:lstStyle/>
          <a:p>
            <a:pPr marL="1028700" indent="-914400">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本部第</a:t>
            </a:r>
            <a:r>
              <a:rPr kumimoji="0" lang="en-US" altLang="zh-TW" sz="2800" b="1" dirty="0" smtClean="0">
                <a:solidFill>
                  <a:schemeClr val="tx1"/>
                </a:solidFill>
                <a:ea typeface="微軟正黑體" pitchFamily="34" charset="-120"/>
              </a:rPr>
              <a:t>3</a:t>
            </a:r>
            <a:r>
              <a:rPr kumimoji="0" lang="zh-TW" altLang="en-US" sz="2800" b="1" dirty="0" smtClean="0">
                <a:solidFill>
                  <a:schemeClr val="tx1"/>
                </a:solidFill>
                <a:ea typeface="微軟正黑體" pitchFamily="34" charset="-120"/>
              </a:rPr>
              <a:t>季</a:t>
            </a:r>
            <a:r>
              <a:rPr kumimoji="0" lang="zh-TW" altLang="en-US" sz="2800" b="1" dirty="0">
                <a:solidFill>
                  <a:schemeClr val="tx1"/>
                </a:solidFill>
                <a:ea typeface="微軟正黑體" pitchFamily="34" charset="-120"/>
              </a:rPr>
              <a:t>開放資料統計</a:t>
            </a:r>
            <a:endParaRPr kumimoji="0" lang="en-US" altLang="zh-TW" sz="2800" b="1" dirty="0">
              <a:solidFill>
                <a:schemeClr val="tx1"/>
              </a:solidFill>
              <a:ea typeface="微軟正黑體" pitchFamily="34" charset="-120"/>
            </a:endParaRPr>
          </a:p>
          <a:p>
            <a:pPr marL="1028700" indent="-914400">
              <a:spcBef>
                <a:spcPct val="20000"/>
              </a:spcBef>
              <a:spcAft>
                <a:spcPts val="1200"/>
              </a:spcAft>
              <a:buClr>
                <a:schemeClr val="tx1"/>
              </a:buClr>
              <a:buFont typeface="Calibri" pitchFamily="34" charset="0"/>
              <a:buAutoNum type="arabicPeriod"/>
            </a:pPr>
            <a:r>
              <a:rPr kumimoji="0" lang="zh-TW" altLang="en-US" sz="2800" b="1" dirty="0">
                <a:solidFill>
                  <a:schemeClr val="tx1"/>
                </a:solidFill>
                <a:ea typeface="微軟正黑體" pitchFamily="34" charset="-120"/>
              </a:rPr>
              <a:t>本部開放資料民間需求回應</a:t>
            </a:r>
            <a:r>
              <a:rPr kumimoji="0" lang="zh-TW" altLang="en-US" sz="2800" b="1" dirty="0" smtClean="0">
                <a:solidFill>
                  <a:schemeClr val="tx1"/>
                </a:solidFill>
                <a:ea typeface="微軟正黑體" pitchFamily="34" charset="-120"/>
              </a:rPr>
              <a:t>說明</a:t>
            </a:r>
            <a:endParaRPr kumimoji="0" lang="en-US" altLang="zh-TW" sz="2800" b="1" dirty="0" smtClean="0">
              <a:solidFill>
                <a:schemeClr val="tx1"/>
              </a:solidFill>
              <a:ea typeface="微軟正黑體" pitchFamily="34" charset="-120"/>
            </a:endParaRPr>
          </a:p>
          <a:p>
            <a:pPr marL="1028700" indent="-914400">
              <a:spcBef>
                <a:spcPct val="20000"/>
              </a:spcBef>
              <a:spcAft>
                <a:spcPts val="1200"/>
              </a:spcAft>
              <a:buClr>
                <a:schemeClr val="tx1"/>
              </a:buClr>
              <a:buFont typeface="Calibri" pitchFamily="34" charset="0"/>
              <a:buAutoNum type="arabicPeriod"/>
            </a:pPr>
            <a:r>
              <a:rPr kumimoji="0" lang="zh-TW" altLang="en-US" sz="2800" b="1" dirty="0">
                <a:solidFill>
                  <a:schemeClr val="tx1"/>
                </a:solidFill>
                <a:ea typeface="微軟正黑體" pitchFamily="34" charset="-120"/>
              </a:rPr>
              <a:t>本部第</a:t>
            </a:r>
            <a:r>
              <a:rPr kumimoji="0" lang="en-US" altLang="zh-TW" sz="2800" b="1" dirty="0">
                <a:solidFill>
                  <a:schemeClr val="tx1"/>
                </a:solidFill>
                <a:ea typeface="微軟正黑體" pitchFamily="34" charset="-120"/>
              </a:rPr>
              <a:t>2</a:t>
            </a:r>
            <a:r>
              <a:rPr kumimoji="0" lang="zh-TW" altLang="en-US" sz="2800" b="1" dirty="0">
                <a:solidFill>
                  <a:schemeClr val="tx1"/>
                </a:solidFill>
                <a:ea typeface="微軟正黑體" pitchFamily="34" charset="-120"/>
              </a:rPr>
              <a:t>季資料檢核情形</a:t>
            </a:r>
            <a:endParaRPr kumimoji="0" lang="en-US" altLang="zh-TW" sz="2800" b="1" dirty="0" smtClean="0">
              <a:solidFill>
                <a:schemeClr val="tx1"/>
              </a:solidFill>
              <a:ea typeface="微軟正黑體" pitchFamily="34" charset="-120"/>
            </a:endParaRPr>
          </a:p>
          <a:p>
            <a:pPr marL="1028700" indent="-914400">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本部主題</a:t>
            </a:r>
            <a:r>
              <a:rPr kumimoji="0" lang="zh-TW" altLang="en-US" sz="2800" b="1" dirty="0">
                <a:solidFill>
                  <a:schemeClr val="tx1"/>
                </a:solidFill>
                <a:ea typeface="微軟正黑體" pitchFamily="34" charset="-120"/>
              </a:rPr>
              <a:t>式</a:t>
            </a:r>
            <a:r>
              <a:rPr kumimoji="0" lang="zh-TW" altLang="zh-TW" sz="2800" b="1" dirty="0">
                <a:solidFill>
                  <a:schemeClr val="tx1"/>
                </a:solidFill>
                <a:ea typeface="微軟正黑體" pitchFamily="34" charset="-120"/>
              </a:rPr>
              <a:t>開放資料推動</a:t>
            </a:r>
            <a:r>
              <a:rPr kumimoji="0" lang="zh-TW" altLang="zh-TW" sz="2800" b="1" dirty="0" smtClean="0">
                <a:solidFill>
                  <a:schemeClr val="tx1"/>
                </a:solidFill>
                <a:ea typeface="微軟正黑體" pitchFamily="34" charset="-120"/>
              </a:rPr>
              <a:t>策略</a:t>
            </a:r>
            <a:r>
              <a:rPr kumimoji="0" lang="zh-TW" altLang="en-US" sz="2800" b="1" dirty="0" smtClean="0">
                <a:solidFill>
                  <a:schemeClr val="tx1"/>
                </a:solidFill>
                <a:ea typeface="微軟正黑體" pitchFamily="34" charset="-120"/>
              </a:rPr>
              <a:t>規劃情形</a:t>
            </a:r>
            <a:endParaRPr kumimoji="0" lang="en-US" altLang="zh-TW" sz="2800" b="1" dirty="0">
              <a:solidFill>
                <a:schemeClr val="tx1"/>
              </a:solidFill>
              <a:ea typeface="微軟正黑體" pitchFamily="34" charset="-120"/>
            </a:endParaRPr>
          </a:p>
          <a:p>
            <a:pPr marL="1028700" indent="-914400">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本部</a:t>
            </a:r>
            <a:r>
              <a:rPr kumimoji="0" lang="zh-TW" altLang="en-US" sz="2800" b="1" dirty="0">
                <a:solidFill>
                  <a:schemeClr val="tx1"/>
                </a:solidFill>
                <a:ea typeface="微軟正黑體" pitchFamily="34" charset="-120"/>
              </a:rPr>
              <a:t>開放資料</a:t>
            </a:r>
            <a:r>
              <a:rPr kumimoji="0" lang="zh-TW" altLang="en-US" sz="2800" b="1" dirty="0" smtClean="0">
                <a:solidFill>
                  <a:schemeClr val="tx1"/>
                </a:solidFill>
                <a:ea typeface="微軟正黑體" pitchFamily="34" charset="-120"/>
              </a:rPr>
              <a:t>配合事項</a:t>
            </a:r>
            <a:endParaRPr kumimoji="0" lang="en-US" altLang="zh-TW" sz="2800" b="1" dirty="0" smtClean="0">
              <a:solidFill>
                <a:schemeClr val="tx1"/>
              </a:solidFill>
              <a:ea typeface="微軟正黑體" pitchFamily="34" charset="-120"/>
            </a:endParaRPr>
          </a:p>
          <a:p>
            <a:pPr marL="1028700" indent="-914400">
              <a:spcBef>
                <a:spcPct val="20000"/>
              </a:spcBef>
              <a:spcAft>
                <a:spcPts val="1200"/>
              </a:spcAft>
              <a:buClr>
                <a:schemeClr val="tx1"/>
              </a:buClr>
              <a:buFont typeface="Calibri" pitchFamily="34" charset="0"/>
              <a:buAutoNum type="arabicPeriod"/>
            </a:pPr>
            <a:r>
              <a:rPr kumimoji="0" lang="en-US" altLang="zh-TW" sz="2800" b="1" dirty="0" smtClean="0">
                <a:solidFill>
                  <a:schemeClr val="tx1"/>
                </a:solidFill>
                <a:ea typeface="微軟正黑體" pitchFamily="34" charset="-120"/>
              </a:rPr>
              <a:t>105</a:t>
            </a:r>
            <a:r>
              <a:rPr kumimoji="0" lang="zh-TW" altLang="en-US" sz="2800" b="1" dirty="0">
                <a:solidFill>
                  <a:schemeClr val="tx1"/>
                </a:solidFill>
                <a:ea typeface="微軟正黑體" pitchFamily="34" charset="-120"/>
              </a:rPr>
              <a:t>年第</a:t>
            </a:r>
            <a:r>
              <a:rPr kumimoji="0" lang="en-US" altLang="zh-TW" sz="2800" b="1" dirty="0">
                <a:solidFill>
                  <a:schemeClr val="tx1"/>
                </a:solidFill>
                <a:ea typeface="微軟正黑體" pitchFamily="34" charset="-120"/>
              </a:rPr>
              <a:t>4</a:t>
            </a:r>
            <a:r>
              <a:rPr kumimoji="0" lang="zh-TW" altLang="en-US" sz="2800" b="1" dirty="0">
                <a:solidFill>
                  <a:schemeClr val="tx1"/>
                </a:solidFill>
                <a:ea typeface="微軟正黑體" pitchFamily="34" charset="-120"/>
              </a:rPr>
              <a:t>季工作重點</a:t>
            </a:r>
            <a:endParaRPr kumimoji="0" lang="en-US" altLang="zh-TW" sz="2800" b="1" dirty="0">
              <a:solidFill>
                <a:schemeClr val="tx1"/>
              </a:solidFill>
              <a:ea typeface="微軟正黑體" pitchFamily="34" charset="-120"/>
            </a:endParaRPr>
          </a:p>
          <a:p>
            <a:pPr marL="1028700" indent="-914400">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下次</a:t>
            </a:r>
            <a:r>
              <a:rPr kumimoji="0" lang="zh-TW" altLang="en-US" sz="2800" b="1" dirty="0">
                <a:solidFill>
                  <a:schemeClr val="tx1"/>
                </a:solidFill>
                <a:ea typeface="微軟正黑體" pitchFamily="34" charset="-120"/>
              </a:rPr>
              <a:t>諮詢小組會議</a:t>
            </a:r>
            <a:r>
              <a:rPr kumimoji="0" lang="zh-TW" altLang="en-US" sz="2800" b="1" dirty="0" smtClean="0">
                <a:solidFill>
                  <a:schemeClr val="tx1"/>
                </a:solidFill>
                <a:ea typeface="微軟正黑體" pitchFamily="34" charset="-120"/>
              </a:rPr>
              <a:t>專題報告單位</a:t>
            </a:r>
            <a:endParaRPr kumimoji="0" lang="zh-TW" altLang="en-US" sz="2800" b="1" dirty="0">
              <a:solidFill>
                <a:schemeClr val="tx1"/>
              </a:solidFill>
              <a:ea typeface="微軟正黑體" pitchFamily="34" charset="-120"/>
            </a:endParaRPr>
          </a:p>
          <a:p>
            <a:pPr marL="1028700" indent="-914400">
              <a:spcBef>
                <a:spcPct val="20000"/>
              </a:spcBef>
              <a:spcAft>
                <a:spcPts val="1800"/>
              </a:spcAft>
              <a:buClr>
                <a:schemeClr val="tx1"/>
              </a:buClr>
              <a:buFont typeface="Calibri" pitchFamily="34" charset="0"/>
              <a:buAutoNum type="arabicPeriod"/>
            </a:pPr>
            <a:endParaRPr kumimoji="0" lang="en-US" altLang="zh-TW" sz="3600" dirty="0">
              <a:solidFill>
                <a:schemeClr val="tx1"/>
              </a:solidFill>
              <a:ea typeface="微軟正黑體" pitchFamily="34" charset="-120"/>
            </a:endParaRPr>
          </a:p>
          <a:p>
            <a:pPr marL="1028700" indent="-914400">
              <a:spcBef>
                <a:spcPct val="20000"/>
              </a:spcBef>
              <a:spcAft>
                <a:spcPts val="1800"/>
              </a:spcAft>
              <a:buClr>
                <a:schemeClr val="tx1"/>
              </a:buClr>
              <a:buFont typeface="Calibri" pitchFamily="34" charset="0"/>
              <a:buAutoNum type="arabicPeriod"/>
            </a:pPr>
            <a:endParaRPr kumimoji="0" lang="en-US" altLang="zh-TW" sz="4400" dirty="0">
              <a:solidFill>
                <a:schemeClr val="tx1"/>
              </a:solidFill>
              <a:ea typeface="微軟正黑體" pitchFamily="34" charset="-120"/>
            </a:endParaRPr>
          </a:p>
        </p:txBody>
      </p:sp>
      <p:sp>
        <p:nvSpPr>
          <p:cNvPr id="78852" name="文字方塊 1"/>
          <p:cNvSpPr txBox="1">
            <a:spLocks noChangeArrowheads="1"/>
          </p:cNvSpPr>
          <p:nvPr/>
        </p:nvSpPr>
        <p:spPr bwMode="auto">
          <a:xfrm>
            <a:off x="3798888" y="234950"/>
            <a:ext cx="1619250" cy="923925"/>
          </a:xfrm>
          <a:prstGeom prst="rect">
            <a:avLst/>
          </a:prstGeom>
          <a:noFill/>
          <a:ln w="9525">
            <a:noFill/>
            <a:miter lim="800000"/>
            <a:headEnd/>
            <a:tailEnd/>
          </a:ln>
        </p:spPr>
        <p:txBody>
          <a:bodyPr>
            <a:spAutoFit/>
          </a:bodyPr>
          <a:lstStyle/>
          <a:p>
            <a:pPr fontAlgn="t"/>
            <a:r>
              <a:rPr lang="zh-TW" altLang="en-US" sz="5400">
                <a:solidFill>
                  <a:schemeClr val="tx1"/>
                </a:solidFill>
                <a:ea typeface="微軟正黑體" pitchFamily="34" charset="-120"/>
              </a:rPr>
              <a:t>大綱</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27</a:t>
            </a:fld>
            <a:endParaRPr lang="en-US" dirty="0"/>
          </a:p>
        </p:txBody>
      </p:sp>
    </p:spTree>
    <p:extLst>
      <p:ext uri="{BB962C8B-B14F-4D97-AF65-F5344CB8AC3E}">
        <p14:creationId xmlns:p14="http://schemas.microsoft.com/office/powerpoint/2010/main" val="1531318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11"/>
          <p:cNvSpPr>
            <a:spLocks noChangeArrowheads="1"/>
          </p:cNvSpPr>
          <p:nvPr/>
        </p:nvSpPr>
        <p:spPr bwMode="auto">
          <a:xfrm>
            <a:off x="179389" y="752475"/>
            <a:ext cx="2952451" cy="428625"/>
          </a:xfrm>
          <a:prstGeom prst="roundRect">
            <a:avLst>
              <a:gd name="adj" fmla="val 50000"/>
            </a:avLst>
          </a:prstGeom>
          <a:solidFill>
            <a:srgbClr val="800000"/>
          </a:solidFill>
          <a:ln>
            <a:noFill/>
          </a:ln>
          <a:effectLst>
            <a:outerShdw dist="35921" dir="2700000" algn="ctr" rotWithShape="0">
              <a:schemeClr val="bg2"/>
            </a:outerShdw>
          </a:effectLs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defRPr/>
            </a:pPr>
            <a:r>
              <a:rPr lang="zh-TW" altLang="en-US" sz="2400" b="1" dirty="0" smtClean="0">
                <a:solidFill>
                  <a:schemeClr val="bg1"/>
                </a:solidFill>
                <a:latin typeface="微軟正黑體" pitchFamily="34" charset="-120"/>
                <a:ea typeface="微軟正黑體" pitchFamily="34" charset="-120"/>
              </a:rPr>
              <a:t>數量統計</a:t>
            </a:r>
            <a:r>
              <a:rPr lang="en-US" altLang="zh-TW" sz="2400" b="1" dirty="0">
                <a:solidFill>
                  <a:schemeClr val="bg1"/>
                </a:solidFill>
                <a:latin typeface="微軟正黑體" pitchFamily="34" charset="-120"/>
                <a:ea typeface="微軟正黑體" pitchFamily="34" charset="-120"/>
              </a:rPr>
              <a:t>-</a:t>
            </a:r>
            <a:r>
              <a:rPr lang="zh-TW" altLang="en-US" sz="2400" b="1" dirty="0">
                <a:solidFill>
                  <a:schemeClr val="bg1"/>
                </a:solidFill>
                <a:latin typeface="微軟正黑體" pitchFamily="34" charset="-120"/>
                <a:ea typeface="微軟正黑體" pitchFamily="34" charset="-120"/>
              </a:rPr>
              <a:t>依機關別</a:t>
            </a:r>
            <a:endParaRPr lang="en-US" altLang="zh-TW" sz="2400" b="1" dirty="0">
              <a:solidFill>
                <a:schemeClr val="bg1"/>
              </a:solidFill>
              <a:latin typeface="微軟正黑體" pitchFamily="34" charset="-120"/>
              <a:ea typeface="微軟正黑體" pitchFamily="34" charset="-120"/>
            </a:endParaRPr>
          </a:p>
        </p:txBody>
      </p:sp>
      <p:graphicFrame>
        <p:nvGraphicFramePr>
          <p:cNvPr id="16476" name="Group 92"/>
          <p:cNvGraphicFramePr>
            <a:graphicFrameLocks noGrp="1"/>
          </p:cNvGraphicFramePr>
          <p:nvPr>
            <p:extLst>
              <p:ext uri="{D42A27DB-BD31-4B8C-83A1-F6EECF244321}">
                <p14:modId xmlns:p14="http://schemas.microsoft.com/office/powerpoint/2010/main" val="2560542012"/>
              </p:ext>
            </p:extLst>
          </p:nvPr>
        </p:nvGraphicFramePr>
        <p:xfrm>
          <a:off x="179512" y="1196752"/>
          <a:ext cx="8785101" cy="5224463"/>
        </p:xfrm>
        <a:graphic>
          <a:graphicData uri="http://schemas.openxmlformats.org/drawingml/2006/table">
            <a:tbl>
              <a:tblPr/>
              <a:tblGrid>
                <a:gridCol w="2447712"/>
                <a:gridCol w="1657373"/>
                <a:gridCol w="2735301"/>
                <a:gridCol w="1944715"/>
              </a:tblGrid>
              <a:tr h="431800">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商業</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司</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12</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能源</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21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技術</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礦務</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局</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國際</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合作處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中小企業</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處</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6</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投資</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業務處</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加工出口區</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管理處</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3</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資訊</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中心</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國營事業</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委員會</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中部</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辦公室</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貿易</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調查委員會</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427038">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水利</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署</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12</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專業人員</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研究中心</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2</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國際貿易</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局</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台灣</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電力公司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14</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工業局</a:t>
                      </a:r>
                      <a:endPar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台灣</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中油公司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4</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標準</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檢驗局</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7</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台灣</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自來水公司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2</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智慧</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財產局</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15</a:t>
                      </a:r>
                    </a:p>
                  </a:txBody>
                  <a:tcPr marL="9525" marR="9525" marT="9525"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l" defTabSz="914400" rtl="0" eaLnBrk="1" fontAlgn="ctr" latinLnBrk="0" hangingPunct="1"/>
                      <a:r>
                        <a:rPr lang="zh-TW" altLang="en-US" sz="2000" b="0" i="0" u="none" strike="noStrike" kern="1200" dirty="0" smtClean="0">
                          <a:solidFill>
                            <a:srgbClr val="000000"/>
                          </a:solidFill>
                          <a:effectLst/>
                          <a:latin typeface="微軟正黑體" panose="020B0604030504040204" pitchFamily="34" charset="-120"/>
                          <a:ea typeface="微軟正黑體" panose="020B0604030504040204" pitchFamily="34" charset="-120"/>
                          <a:cs typeface="+mn-cs"/>
                        </a:rPr>
                        <a:t>台灣</a:t>
                      </a:r>
                      <a:r>
                        <a:rPr lang="zh-TW" altLang="en-US"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糖業公司</a:t>
                      </a:r>
                    </a:p>
                  </a:txBody>
                  <a:tcPr marL="9525" marR="9525" marT="9525"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marL="0" algn="ctr" defTabSz="914400" rtl="0" eaLnBrk="1" fontAlgn="ctr" latinLnBrk="0" hangingPunct="1"/>
                      <a:r>
                        <a:rPr lang="en-US" altLang="zh-TW" sz="20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合計</a:t>
                      </a:r>
                    </a:p>
                  </a:txBody>
                  <a:tcPr marL="68583" marR="6858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gridSpan="3">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smtClean="0">
                          <a:ln>
                            <a:noFill/>
                          </a:ln>
                          <a:solidFill>
                            <a:schemeClr val="tx1"/>
                          </a:solidFill>
                          <a:effectLst/>
                          <a:latin typeface="微軟正黑體" pitchFamily="34" charset="-120"/>
                          <a:ea typeface="微軟正黑體" pitchFamily="34" charset="-120"/>
                        </a:rPr>
                        <a:t>137</a:t>
                      </a:r>
                      <a:endParaRPr kumimoji="0"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44" marR="91444"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hMerge="1">
                  <a:txBody>
                    <a:bodyPr/>
                    <a:lstStyle/>
                    <a:p>
                      <a:endParaRPr lang="zh-TW" altLang="en-US"/>
                    </a:p>
                  </a:txBody>
                  <a:tcPr/>
                </a:tc>
                <a:tc hMerge="1">
                  <a:txBody>
                    <a:bodyPr/>
                    <a:lstStyle/>
                    <a:p>
                      <a:endParaRPr lang="zh-TW" altLang="en-US"/>
                    </a:p>
                  </a:txBody>
                  <a:tcPr/>
                </a:tc>
              </a:tr>
            </a:tbl>
          </a:graphicData>
        </a:graphic>
      </p:graphicFrame>
      <p:sp>
        <p:nvSpPr>
          <p:cNvPr id="83017" name="文字方塊 1"/>
          <p:cNvSpPr txBox="1">
            <a:spLocks noChangeArrowheads="1"/>
          </p:cNvSpPr>
          <p:nvPr/>
        </p:nvSpPr>
        <p:spPr bwMode="auto">
          <a:xfrm>
            <a:off x="5652120" y="764704"/>
            <a:ext cx="3312493" cy="400110"/>
          </a:xfrm>
          <a:prstGeom prst="rect">
            <a:avLst/>
          </a:prstGeom>
          <a:noFill/>
          <a:ln w="9525">
            <a:noFill/>
            <a:miter lim="800000"/>
            <a:headEnd/>
            <a:tailEnd/>
          </a:ln>
        </p:spPr>
        <p:txBody>
          <a:bodyPr wrap="square">
            <a:spAutoFit/>
          </a:bodyPr>
          <a:lstStyle/>
          <a:p>
            <a:r>
              <a:rPr kumimoji="0" lang="en-US" altLang="zh-TW" b="1" dirty="0" smtClean="0">
                <a:solidFill>
                  <a:srgbClr val="0D1105"/>
                </a:solidFill>
                <a:ea typeface="微軟正黑體" pitchFamily="34" charset="-120"/>
              </a:rPr>
              <a:t>(</a:t>
            </a:r>
            <a:r>
              <a:rPr lang="zh-TW" altLang="en-US" u="sng" dirty="0">
                <a:solidFill>
                  <a:schemeClr val="tx1"/>
                </a:solidFill>
                <a:ea typeface="微軟正黑體" pitchFamily="34" charset="-120"/>
              </a:rPr>
              <a:t>開放資料</a:t>
            </a:r>
            <a:r>
              <a:rPr lang="zh-TW" altLang="en-US" u="sng" dirty="0" smtClean="0">
                <a:solidFill>
                  <a:schemeClr val="tx1"/>
                </a:solidFill>
                <a:ea typeface="微軟正黑體" pitchFamily="34" charset="-120"/>
              </a:rPr>
              <a:t>集一覽表</a:t>
            </a:r>
            <a:r>
              <a:rPr kumimoji="0" lang="zh-TW" altLang="en-US" dirty="0" smtClean="0">
                <a:solidFill>
                  <a:srgbClr val="0D1105"/>
                </a:solidFill>
                <a:ea typeface="微軟正黑體" pitchFamily="34" charset="-120"/>
              </a:rPr>
              <a:t>詳</a:t>
            </a:r>
            <a:r>
              <a:rPr kumimoji="0" lang="zh-TW" altLang="en-US" b="1" dirty="0" smtClean="0">
                <a:solidFill>
                  <a:srgbClr val="0D1105"/>
                </a:solidFill>
                <a:ea typeface="微軟正黑體" pitchFamily="34" charset="-120"/>
              </a:rPr>
              <a:t>附件</a:t>
            </a:r>
            <a:r>
              <a:rPr kumimoji="0" lang="en-US" altLang="zh-TW" b="1" dirty="0" smtClean="0">
                <a:solidFill>
                  <a:srgbClr val="0D1105"/>
                </a:solidFill>
                <a:ea typeface="微軟正黑體" pitchFamily="34" charset="-120"/>
              </a:rPr>
              <a:t>2)</a:t>
            </a:r>
            <a:endParaRPr lang="zh-TW" altLang="en-US" dirty="0"/>
          </a:p>
        </p:txBody>
      </p:sp>
      <p:sp>
        <p:nvSpPr>
          <p:cNvPr id="83018" name="文字方塊 1"/>
          <p:cNvSpPr txBox="1">
            <a:spLocks noChangeArrowheads="1"/>
          </p:cNvSpPr>
          <p:nvPr/>
        </p:nvSpPr>
        <p:spPr bwMode="auto">
          <a:xfrm>
            <a:off x="0" y="-4763"/>
            <a:ext cx="9144000" cy="707886"/>
          </a:xfrm>
          <a:prstGeom prst="rect">
            <a:avLst/>
          </a:prstGeom>
          <a:noFill/>
          <a:ln w="9525">
            <a:noFill/>
            <a:miter lim="800000"/>
            <a:headEnd/>
            <a:tailEnd/>
          </a:ln>
        </p:spPr>
        <p:txBody>
          <a:bodyPr>
            <a:spAutoFit/>
          </a:bodyPr>
          <a:lstStyle/>
          <a:p>
            <a:pPr algn="ctr" fontAlgn="t"/>
            <a:r>
              <a:rPr lang="zh-TW" altLang="en-US" sz="4000" dirty="0" smtClean="0">
                <a:solidFill>
                  <a:schemeClr val="tx1"/>
                </a:solidFill>
                <a:ea typeface="微軟正黑體" pitchFamily="34" charset="-120"/>
              </a:rPr>
              <a:t>           本部第</a:t>
            </a:r>
            <a:r>
              <a:rPr lang="en-US" altLang="zh-TW" sz="4000" dirty="0" smtClean="0">
                <a:solidFill>
                  <a:schemeClr val="tx1"/>
                </a:solidFill>
                <a:ea typeface="微軟正黑體" pitchFamily="34" charset="-120"/>
              </a:rPr>
              <a:t>3</a:t>
            </a:r>
            <a:r>
              <a:rPr lang="zh-TW" altLang="en-US" sz="4000" dirty="0" smtClean="0">
                <a:solidFill>
                  <a:schemeClr val="tx1"/>
                </a:solidFill>
                <a:ea typeface="微軟正黑體" pitchFamily="34" charset="-120"/>
              </a:rPr>
              <a:t>季</a:t>
            </a:r>
            <a:r>
              <a:rPr lang="zh-TW" altLang="en-US" sz="4000" dirty="0">
                <a:solidFill>
                  <a:schemeClr val="tx1"/>
                </a:solidFill>
                <a:ea typeface="微軟正黑體" pitchFamily="34" charset="-120"/>
              </a:rPr>
              <a:t>開放</a:t>
            </a:r>
            <a:r>
              <a:rPr lang="zh-TW" altLang="en-US" sz="4000" dirty="0" smtClean="0">
                <a:solidFill>
                  <a:schemeClr val="tx1"/>
                </a:solidFill>
                <a:ea typeface="微軟正黑體" pitchFamily="34" charset="-120"/>
              </a:rPr>
              <a:t>資料集數量</a:t>
            </a:r>
            <a:endParaRPr kumimoji="0" lang="zh-TW" altLang="en-US" sz="4000" dirty="0">
              <a:solidFill>
                <a:schemeClr val="tx1"/>
              </a:solidFill>
              <a:ea typeface="微軟正黑體" pitchFamily="34" charset="-120"/>
            </a:endParaRPr>
          </a:p>
        </p:txBody>
      </p:sp>
      <p:sp>
        <p:nvSpPr>
          <p:cNvPr id="2" name="文字方塊 1"/>
          <p:cNvSpPr txBox="1"/>
          <p:nvPr/>
        </p:nvSpPr>
        <p:spPr>
          <a:xfrm>
            <a:off x="179512" y="6453336"/>
            <a:ext cx="4839786" cy="400110"/>
          </a:xfrm>
          <a:prstGeom prst="rect">
            <a:avLst/>
          </a:prstGeom>
          <a:noFill/>
        </p:spPr>
        <p:txBody>
          <a:bodyPr wrap="none" rtlCol="0">
            <a:spAutoFit/>
          </a:bodyPr>
          <a:lstStyle/>
          <a:p>
            <a:r>
              <a:rPr lang="zh-TW" altLang="en-US" dirty="0" smtClean="0">
                <a:solidFill>
                  <a:schemeClr val="tx1"/>
                </a:solidFill>
                <a:ea typeface="微軟正黑體" panose="020B0604030504040204" pitchFamily="34" charset="-120"/>
              </a:rPr>
              <a:t>註：</a:t>
            </a:r>
            <a:r>
              <a:rPr kumimoji="0" lang="zh-TW" altLang="en-US" dirty="0">
                <a:solidFill>
                  <a:schemeClr val="tx1"/>
                </a:solidFill>
                <a:ea typeface="微軟正黑體" pitchFamily="34" charset="-120"/>
              </a:rPr>
              <a:t>本部政府資料開放推動</a:t>
            </a:r>
            <a:r>
              <a:rPr kumimoji="0" lang="zh-TW" altLang="en-US" dirty="0" smtClean="0">
                <a:solidFill>
                  <a:schemeClr val="tx1"/>
                </a:solidFill>
                <a:ea typeface="微軟正黑體" pitchFamily="34" charset="-120"/>
              </a:rPr>
              <a:t>成效詳附件</a:t>
            </a:r>
            <a:r>
              <a:rPr kumimoji="0" lang="en-US" altLang="zh-TW" dirty="0" smtClean="0">
                <a:solidFill>
                  <a:schemeClr val="tx1"/>
                </a:solidFill>
                <a:ea typeface="微軟正黑體" pitchFamily="34" charset="-120"/>
              </a:rPr>
              <a:t>1</a:t>
            </a:r>
            <a:endParaRPr kumimoji="0" lang="zh-TW" altLang="en-US" dirty="0">
              <a:solidFill>
                <a:schemeClr val="tx1"/>
              </a:solidFill>
              <a:ea typeface="微軟正黑體" pitchFamily="34" charset="-120"/>
            </a:endParaRPr>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28</a:t>
            </a:fld>
            <a:endParaRPr lang="en-US" dirty="0"/>
          </a:p>
        </p:txBody>
      </p:sp>
    </p:spTree>
    <p:extLst>
      <p:ext uri="{BB962C8B-B14F-4D97-AF65-F5344CB8AC3E}">
        <p14:creationId xmlns:p14="http://schemas.microsoft.com/office/powerpoint/2010/main" val="32053572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11"/>
          <p:cNvSpPr>
            <a:spLocks noChangeArrowheads="1"/>
          </p:cNvSpPr>
          <p:nvPr/>
        </p:nvSpPr>
        <p:spPr bwMode="auto">
          <a:xfrm>
            <a:off x="161925" y="765175"/>
            <a:ext cx="5058147" cy="576263"/>
          </a:xfrm>
          <a:prstGeom prst="roundRect">
            <a:avLst>
              <a:gd name="adj" fmla="val 50000"/>
            </a:avLst>
          </a:prstGeom>
          <a:solidFill>
            <a:srgbClr val="800000"/>
          </a:solidFill>
          <a:ln>
            <a:noFill/>
          </a:ln>
          <a:effectLst>
            <a:outerShdw dist="35921" dir="2700000" algn="ctr" rotWithShape="0">
              <a:schemeClr val="bg2"/>
            </a:outerShdw>
          </a:effectLs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defRPr/>
            </a:pPr>
            <a:r>
              <a:rPr lang="zh-TW" altLang="en-US" sz="2800" b="1" dirty="0">
                <a:solidFill>
                  <a:schemeClr val="bg1"/>
                </a:solidFill>
                <a:latin typeface="微軟正黑體" pitchFamily="34" charset="-120"/>
                <a:ea typeface="微軟正黑體" pitchFamily="34" charset="-120"/>
              </a:rPr>
              <a:t>預計</a:t>
            </a:r>
            <a:r>
              <a:rPr lang="zh-TW" altLang="en-US" sz="2800" b="1" dirty="0" smtClean="0">
                <a:solidFill>
                  <a:schemeClr val="bg1"/>
                </a:solidFill>
                <a:latin typeface="微軟正黑體" pitchFamily="34" charset="-120"/>
                <a:ea typeface="微軟正黑體" pitchFamily="34" charset="-120"/>
              </a:rPr>
              <a:t>開放</a:t>
            </a:r>
            <a:r>
              <a:rPr lang="zh-TW" altLang="en-US" sz="2800" b="1" dirty="0">
                <a:solidFill>
                  <a:schemeClr val="bg1"/>
                </a:solidFill>
                <a:latin typeface="微軟正黑體" pitchFamily="34" charset="-120"/>
                <a:ea typeface="微軟正黑體" pitchFamily="34" charset="-120"/>
              </a:rPr>
              <a:t>資料五顆星評</a:t>
            </a:r>
            <a:r>
              <a:rPr lang="zh-TW" altLang="en-US" sz="2800" b="1" dirty="0" smtClean="0">
                <a:solidFill>
                  <a:schemeClr val="bg1"/>
                </a:solidFill>
                <a:latin typeface="微軟正黑體" pitchFamily="34" charset="-120"/>
                <a:ea typeface="微軟正黑體" pitchFamily="34" charset="-120"/>
              </a:rPr>
              <a:t>等統計</a:t>
            </a:r>
            <a:endParaRPr lang="en-US" altLang="zh-TW" sz="2800" b="1" dirty="0">
              <a:solidFill>
                <a:schemeClr val="bg1"/>
              </a:solidFill>
              <a:latin typeface="微軟正黑體" pitchFamily="34" charset="-120"/>
              <a:ea typeface="微軟正黑體" pitchFamily="34" charset="-120"/>
            </a:endParaRPr>
          </a:p>
        </p:txBody>
      </p:sp>
      <p:graphicFrame>
        <p:nvGraphicFramePr>
          <p:cNvPr id="24612" name="Group 36"/>
          <p:cNvGraphicFramePr>
            <a:graphicFrameLocks noGrp="1"/>
          </p:cNvGraphicFramePr>
          <p:nvPr>
            <p:extLst>
              <p:ext uri="{D42A27DB-BD31-4B8C-83A1-F6EECF244321}">
                <p14:modId xmlns:p14="http://schemas.microsoft.com/office/powerpoint/2010/main" val="3691905949"/>
              </p:ext>
            </p:extLst>
          </p:nvPr>
        </p:nvGraphicFramePr>
        <p:xfrm>
          <a:off x="250825" y="1435101"/>
          <a:ext cx="8642350" cy="4729823"/>
        </p:xfrm>
        <a:graphic>
          <a:graphicData uri="http://schemas.openxmlformats.org/drawingml/2006/table">
            <a:tbl>
              <a:tblPr/>
              <a:tblGrid>
                <a:gridCol w="2808288"/>
                <a:gridCol w="4249737"/>
                <a:gridCol w="1584325"/>
              </a:tblGrid>
              <a:tr h="498754">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評等</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格式範例</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JPG</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ODT</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11</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XLSX</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ODS</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12</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TXT</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CSV</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XML</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JSON</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114</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RDF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SPARQL</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LOD</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合計</a:t>
                      </a: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137</a:t>
                      </a:r>
                      <a:endParaRPr kumimoji="0" lang="zh-TW" altLang="en-US"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84004" name="文字方塊 1"/>
          <p:cNvSpPr txBox="1">
            <a:spLocks noChangeArrowheads="1"/>
          </p:cNvSpPr>
          <p:nvPr/>
        </p:nvSpPr>
        <p:spPr bwMode="auto">
          <a:xfrm>
            <a:off x="0" y="-4763"/>
            <a:ext cx="9144000" cy="769441"/>
          </a:xfrm>
          <a:prstGeom prst="rect">
            <a:avLst/>
          </a:prstGeom>
          <a:noFill/>
          <a:ln w="9525">
            <a:noFill/>
            <a:miter lim="800000"/>
            <a:headEnd/>
            <a:tailEnd/>
          </a:ln>
        </p:spPr>
        <p:txBody>
          <a:bodyPr>
            <a:spAutoFit/>
          </a:bodyPr>
          <a:lstStyle/>
          <a:p>
            <a:pPr algn="ctr" fontAlgn="t"/>
            <a:r>
              <a:rPr lang="zh-TW" altLang="en-US" sz="4400" dirty="0" smtClean="0">
                <a:solidFill>
                  <a:schemeClr val="tx1"/>
                </a:solidFill>
                <a:ea typeface="微軟正黑體" pitchFamily="34" charset="-120"/>
              </a:rPr>
              <a:t>             </a:t>
            </a:r>
            <a:r>
              <a:rPr lang="zh-TW" altLang="en-US" sz="4000" dirty="0" smtClean="0">
                <a:solidFill>
                  <a:schemeClr val="tx1"/>
                </a:solidFill>
                <a:ea typeface="微軟正黑體" pitchFamily="34" charset="-120"/>
              </a:rPr>
              <a:t>本部第</a:t>
            </a:r>
            <a:r>
              <a:rPr lang="en-US" altLang="zh-TW" sz="4000" dirty="0" smtClean="0">
                <a:solidFill>
                  <a:schemeClr val="tx1"/>
                </a:solidFill>
                <a:ea typeface="微軟正黑體" pitchFamily="34" charset="-120"/>
              </a:rPr>
              <a:t>3</a:t>
            </a:r>
            <a:r>
              <a:rPr lang="zh-TW" altLang="en-US" sz="4000" smtClean="0">
                <a:solidFill>
                  <a:schemeClr val="tx1"/>
                </a:solidFill>
                <a:ea typeface="微軟正黑體" pitchFamily="34" charset="-120"/>
              </a:rPr>
              <a:t>季</a:t>
            </a:r>
            <a:r>
              <a:rPr lang="zh-TW" altLang="en-US" sz="4000" dirty="0">
                <a:solidFill>
                  <a:schemeClr val="tx1"/>
                </a:solidFill>
                <a:ea typeface="微軟正黑體" pitchFamily="34" charset="-120"/>
              </a:rPr>
              <a:t>開放資料</a:t>
            </a:r>
            <a:r>
              <a:rPr lang="zh-TW" altLang="en-US" sz="4000" dirty="0" smtClean="0">
                <a:solidFill>
                  <a:schemeClr val="tx1"/>
                </a:solidFill>
                <a:ea typeface="微軟正黑體" pitchFamily="34" charset="-120"/>
              </a:rPr>
              <a:t>集星等</a:t>
            </a:r>
            <a:endParaRPr kumimoji="0" lang="zh-TW" altLang="en-US" sz="4000" dirty="0">
              <a:solidFill>
                <a:schemeClr val="tx1"/>
              </a:solidFill>
              <a:ea typeface="微軟正黑體" pitchFamily="34" charset="-120"/>
            </a:endParaRPr>
          </a:p>
        </p:txBody>
      </p:sp>
      <p:sp>
        <p:nvSpPr>
          <p:cNvPr id="6" name="文字方塊 5"/>
          <p:cNvSpPr txBox="1"/>
          <p:nvPr/>
        </p:nvSpPr>
        <p:spPr>
          <a:xfrm>
            <a:off x="134567" y="6381328"/>
            <a:ext cx="6978192" cy="400110"/>
          </a:xfrm>
          <a:prstGeom prst="rect">
            <a:avLst/>
          </a:prstGeom>
          <a:noFill/>
        </p:spPr>
        <p:txBody>
          <a:bodyPr wrap="none" rtlCol="0">
            <a:spAutoFit/>
          </a:bodyPr>
          <a:lstStyle/>
          <a:p>
            <a:r>
              <a:rPr lang="zh-TW" altLang="en-US" dirty="0" smtClean="0">
                <a:solidFill>
                  <a:schemeClr val="tx1"/>
                </a:solidFill>
                <a:ea typeface="微軟正黑體" panose="020B0604030504040204" pitchFamily="34" charset="-120"/>
              </a:rPr>
              <a:t>註：</a:t>
            </a:r>
            <a:r>
              <a:rPr kumimoji="0" lang="zh-TW" altLang="en-US" dirty="0" smtClean="0">
                <a:solidFill>
                  <a:schemeClr val="tx1"/>
                </a:solidFill>
                <a:ea typeface="微軟正黑體" pitchFamily="34" charset="-120"/>
              </a:rPr>
              <a:t>本部開放資料</a:t>
            </a:r>
            <a:r>
              <a:rPr kumimoji="0" lang="zh-TW" altLang="en-US" dirty="0">
                <a:solidFill>
                  <a:schemeClr val="tx1"/>
                </a:solidFill>
                <a:ea typeface="微軟正黑體" pitchFamily="34" charset="-120"/>
              </a:rPr>
              <a:t>集累計</a:t>
            </a:r>
            <a:r>
              <a:rPr kumimoji="0" lang="zh-TW" altLang="en-US" dirty="0" smtClean="0">
                <a:solidFill>
                  <a:schemeClr val="tx1"/>
                </a:solidFill>
                <a:ea typeface="微軟正黑體" pitchFamily="34" charset="-120"/>
              </a:rPr>
              <a:t>至</a:t>
            </a:r>
            <a:r>
              <a:rPr kumimoji="0" lang="en-US" altLang="zh-TW" dirty="0" smtClean="0">
                <a:solidFill>
                  <a:schemeClr val="tx1"/>
                </a:solidFill>
                <a:ea typeface="微軟正黑體" pitchFamily="34" charset="-120"/>
              </a:rPr>
              <a:t>105</a:t>
            </a:r>
            <a:r>
              <a:rPr kumimoji="0" lang="zh-TW" altLang="en-US" dirty="0" smtClean="0">
                <a:solidFill>
                  <a:schemeClr val="tx1"/>
                </a:solidFill>
                <a:ea typeface="微軟正黑體" pitchFamily="34" charset="-120"/>
              </a:rPr>
              <a:t>年第</a:t>
            </a:r>
            <a:r>
              <a:rPr kumimoji="0" lang="en-US" altLang="zh-TW" dirty="0" smtClean="0">
                <a:solidFill>
                  <a:schemeClr val="tx1"/>
                </a:solidFill>
                <a:ea typeface="微軟正黑體" pitchFamily="34" charset="-120"/>
              </a:rPr>
              <a:t>2</a:t>
            </a:r>
            <a:r>
              <a:rPr kumimoji="0" lang="zh-TW" altLang="en-US" dirty="0" smtClean="0">
                <a:solidFill>
                  <a:schemeClr val="tx1"/>
                </a:solidFill>
                <a:ea typeface="微軟正黑體" pitchFamily="34" charset="-120"/>
              </a:rPr>
              <a:t>季之星等</a:t>
            </a:r>
            <a:r>
              <a:rPr kumimoji="0" lang="zh-TW" altLang="en-US" dirty="0">
                <a:solidFill>
                  <a:schemeClr val="tx1"/>
                </a:solidFill>
                <a:ea typeface="微軟正黑體" pitchFamily="34" charset="-120"/>
              </a:rPr>
              <a:t>統計</a:t>
            </a:r>
            <a:r>
              <a:rPr kumimoji="0" lang="zh-TW" altLang="en-US" dirty="0" smtClean="0">
                <a:solidFill>
                  <a:schemeClr val="tx1"/>
                </a:solidFill>
                <a:ea typeface="微軟正黑體" pitchFamily="34" charset="-120"/>
              </a:rPr>
              <a:t>詳附件</a:t>
            </a:r>
            <a:r>
              <a:rPr kumimoji="0" lang="en-US" altLang="zh-TW" dirty="0" smtClean="0">
                <a:solidFill>
                  <a:schemeClr val="tx1"/>
                </a:solidFill>
                <a:ea typeface="微軟正黑體" pitchFamily="34" charset="-120"/>
              </a:rPr>
              <a:t>1</a:t>
            </a:r>
            <a:endParaRPr kumimoji="0" lang="zh-TW" altLang="en-US"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29</a:t>
            </a:fld>
            <a:endParaRPr lang="en-US" dirty="0"/>
          </a:p>
        </p:txBody>
      </p:sp>
    </p:spTree>
    <p:extLst>
      <p:ext uri="{BB962C8B-B14F-4D97-AF65-F5344CB8AC3E}">
        <p14:creationId xmlns:p14="http://schemas.microsoft.com/office/powerpoint/2010/main" val="3886889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107950" y="476250"/>
            <a:ext cx="89376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19458" name="文字方塊 3"/>
          <p:cNvSpPr txBox="1">
            <a:spLocks noChangeArrowheads="1"/>
          </p:cNvSpPr>
          <p:nvPr/>
        </p:nvSpPr>
        <p:spPr bwMode="auto">
          <a:xfrm>
            <a:off x="827088" y="2017713"/>
            <a:ext cx="8147050" cy="3681412"/>
          </a:xfrm>
          <a:prstGeom prst="rect">
            <a:avLst/>
          </a:prstGeom>
          <a:noFill/>
          <a:ln w="9525">
            <a:noFill/>
            <a:miter lim="800000"/>
            <a:headEnd/>
            <a:tailEnd/>
          </a:ln>
        </p:spPr>
        <p:txBody>
          <a:bodyPr>
            <a:spAutoFit/>
          </a:bodyPr>
          <a:lstStyle/>
          <a:p>
            <a:pPr fontAlgn="t">
              <a:spcAft>
                <a:spcPts val="600"/>
              </a:spcAft>
            </a:pPr>
            <a:r>
              <a:rPr lang="zh-TW" altLang="en-US" sz="500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a:spcBef>
                <a:spcPct val="20000"/>
              </a:spcBef>
              <a:spcAft>
                <a:spcPts val="1800"/>
              </a:spcAft>
              <a:buClr>
                <a:schemeClr val="accent1"/>
              </a:buClr>
            </a:pPr>
            <a:r>
              <a:rPr lang="zh-TW" altLang="zh-TW" sz="4800">
                <a:solidFill>
                  <a:schemeClr val="tx1"/>
                </a:solidFill>
                <a:ea typeface="微軟正黑體" pitchFamily="34" charset="-120"/>
              </a:rPr>
              <a:t>行政院資料開放諮詢小組歷次小組會議結論追蹤報告</a:t>
            </a:r>
            <a:endParaRPr lang="en-US" altLang="zh-TW" sz="4800" dirty="0">
              <a:solidFill>
                <a:schemeClr val="tx1"/>
              </a:solidFill>
              <a:ea typeface="微軟正黑體" pitchFamily="34" charset="-120"/>
            </a:endParaRPr>
          </a:p>
          <a:p>
            <a:pPr>
              <a:spcBef>
                <a:spcPct val="20000"/>
              </a:spcBef>
              <a:spcAft>
                <a:spcPts val="1800"/>
              </a:spcAft>
              <a:buClr>
                <a:schemeClr val="accent1"/>
              </a:buClr>
              <a:buFont typeface="Arial" charset="0"/>
              <a:buNone/>
            </a:pPr>
            <a:endParaRPr kumimoji="0" lang="en-US" altLang="zh-TW" sz="48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a:t>
            </a:fld>
            <a:endParaRPr lang="en-US" dirty="0"/>
          </a:p>
        </p:txBody>
      </p:sp>
    </p:spTree>
    <p:extLst>
      <p:ext uri="{BB962C8B-B14F-4D97-AF65-F5344CB8AC3E}">
        <p14:creationId xmlns:p14="http://schemas.microsoft.com/office/powerpoint/2010/main" val="31612398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30</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796295405"/>
              </p:ext>
            </p:extLst>
          </p:nvPr>
        </p:nvGraphicFramePr>
        <p:xfrm>
          <a:off x="180974" y="1490956"/>
          <a:ext cx="8855076" cy="4845664"/>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「確保核安、穩健減核」網站資訊</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：「確保核安、穩健減核」網站資訊</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網站所有內容 </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網站下架原因</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「確保核安、穩健減核」網站具有大量能源相關資料，但是網站似乎被關閉了。電力資訊是討論電源開發的基礎，希望能將網站恢復。 </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為了避免政府有黑箱之嫌，請公布網站關閉的理由。</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Ex.</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「確保核安、穩健減核」不再是政府政策方向。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經濟部能源局</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本部因應</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100</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年日本福島核災及過去繼續使用核能發電之政策，所建置確保核安穩健減核網站已達成階段性任務。 基於現行能源已明定</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2025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年「非核家園」政策目標，原網站資訊內容多與目前政策目標未盡相同，為避免民眾對政府現行能源政策混淆爰不再刊出，尚請見諒。</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864909"/>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7020272" y="1071840"/>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24075" y="42863"/>
            <a:ext cx="6911975" cy="1446212"/>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p>
          <a:p>
            <a:pPr fontAlgn="t"/>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30</a:t>
            </a:fld>
            <a:endParaRPr lang="en-US" dirty="0"/>
          </a:p>
        </p:txBody>
      </p:sp>
    </p:spTree>
    <p:extLst>
      <p:ext uri="{BB962C8B-B14F-4D97-AF65-F5344CB8AC3E}">
        <p14:creationId xmlns:p14="http://schemas.microsoft.com/office/powerpoint/2010/main" val="9894545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31</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1254315069"/>
              </p:ext>
            </p:extLst>
          </p:nvPr>
        </p:nvGraphicFramePr>
        <p:xfrm>
          <a:off x="35496" y="1535663"/>
          <a:ext cx="9036497" cy="5181676"/>
        </p:xfrm>
        <a:graphic>
          <a:graphicData uri="http://schemas.openxmlformats.org/drawingml/2006/table">
            <a:tbl>
              <a:tblPr/>
              <a:tblGrid>
                <a:gridCol w="512890"/>
                <a:gridCol w="855262"/>
                <a:gridCol w="2232248"/>
                <a:gridCol w="720080"/>
                <a:gridCol w="720080"/>
                <a:gridCol w="3995937"/>
              </a:tblGrid>
              <a:tr h="792556">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41646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台電火力機組停機時間範圍的歷史資料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2005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2016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年台電各火力機組停機時間</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baseline="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機組別</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實際停機開始時間 </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實際停機結束時間 </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主要工作 </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：此份資料可以與台電「近十年歲修紀錄」相互對照，可具體說明台電各機組安排歲修之合理性。</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臺灣電力公司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一、「機組停機時間」與「機組安排歲修」二者並無關聯性，說明如下：</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一</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機組停機時間是指機組因歲修、檢修、調度、其他原因而停機的時間。</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二</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機組安排歲修是計畫性的維護工作，通常汽力機組以每</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年安排歲修</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次為原則，複循環機組、氣渦輪機、柴油機以廠家建議的機組等效運轉時數</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(EOH)</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進行歲修工作為原則。</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三</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機組安排歲修實際作業上須考慮電力系統需求、檢修人力調度、各機組歲修的重疊性等因素來調整歲修的安排期程，並非考慮「機組停機時間」。</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二、 上述已說明暫不提供「機組停機時間」資料，敬請見諒。</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41279" y="836513"/>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7020272" y="908720"/>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11444" y="42863"/>
            <a:ext cx="6911975" cy="1446212"/>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p>
          <a:p>
            <a:pPr fontAlgn="t"/>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31</a:t>
            </a:fld>
            <a:endParaRPr lang="en-US" dirty="0"/>
          </a:p>
        </p:txBody>
      </p:sp>
    </p:spTree>
    <p:extLst>
      <p:ext uri="{BB962C8B-B14F-4D97-AF65-F5344CB8AC3E}">
        <p14:creationId xmlns:p14="http://schemas.microsoft.com/office/powerpoint/2010/main" val="239292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32</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627809208"/>
              </p:ext>
            </p:extLst>
          </p:nvPr>
        </p:nvGraphicFramePr>
        <p:xfrm>
          <a:off x="180975" y="1844824"/>
          <a:ext cx="8855076" cy="4815740"/>
        </p:xfrm>
        <a:graphic>
          <a:graphicData uri="http://schemas.openxmlformats.org/drawingml/2006/table">
            <a:tbl>
              <a:tblPr/>
              <a:tblGrid>
                <a:gridCol w="502593"/>
                <a:gridCol w="576064"/>
                <a:gridCol w="3312368"/>
                <a:gridCol w="720080"/>
                <a:gridCol w="720080"/>
                <a:gridCol w="3023891"/>
              </a:tblGrid>
              <a:tr h="637680">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 台電委託調查研究案</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：「台灣電力公司 台電委託調查研究案」與「台電年度委託研究主題及研究重點」</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：歷年的委託調查研究案及結案報告</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：目前「台灣電力公司 台電委託調查研究案」與「台電年度委託研究主題及研究重點」， 都只有提供</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年度的相關列表。 是否提供更早之前的委託調查研究案？ 委託調查研究案的結案報告是否提供閱覽？</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臺灣電力公司</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本公司委託調查研究案的一般版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非限閱版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結案報告在國家圖書館或本公司網頁</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開放資料</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施政計畫、業務統計及研究報告</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研究報告</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(http://www.taipower.com.tw/content/announcement/ann01-3.aspx?BType=12)</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提供閱覽。 </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「台電年度委託研究主題及研究重點」目的在提供有興趣參與研究計畫之學術及研究機構知曉本公司當年度委託研究計畫項目。本公司委託外界之研究計畫可至政府採購網查詢。 </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71436"/>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985124" y="1259468"/>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24075" y="42863"/>
            <a:ext cx="6911975" cy="1446212"/>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p>
          <a:p>
            <a:pPr fontAlgn="t"/>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32</a:t>
            </a:fld>
            <a:endParaRPr lang="en-US" dirty="0"/>
          </a:p>
        </p:txBody>
      </p:sp>
    </p:spTree>
    <p:extLst>
      <p:ext uri="{BB962C8B-B14F-4D97-AF65-F5344CB8AC3E}">
        <p14:creationId xmlns:p14="http://schemas.microsoft.com/office/powerpoint/2010/main" val="7616113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33</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440170862"/>
              </p:ext>
            </p:extLst>
          </p:nvPr>
        </p:nvGraphicFramePr>
        <p:xfrm>
          <a:off x="180975" y="1340768"/>
          <a:ext cx="8855076" cy="5394304"/>
        </p:xfrm>
        <a:graphic>
          <a:graphicData uri="http://schemas.openxmlformats.org/drawingml/2006/table">
            <a:tbl>
              <a:tblPr/>
              <a:tblGrid>
                <a:gridCol w="502593"/>
                <a:gridCol w="936104"/>
                <a:gridCol w="2016224"/>
                <a:gridCol w="792088"/>
                <a:gridCol w="720080"/>
                <a:gridCol w="3887987"/>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是否可以請經濟部或台電公司 提供環境輻射監測資料</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：環境輻射監測</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：環境輻射監測</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：根據之前詢問的結果</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如下列網址</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http://data.gov.tw/node/6095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台電公司應該是有一個網站公布電廠附近的環境輻射監測值， 請問這些資料在哪邊可以取得，是否可以用</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google</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地圖或網頁的方式提供呢？</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臺灣電力公司</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電公司於核能一、二廠及龍門核能發電廠鄰近的台北、基隆、宜蘭等地區，以及核能三廠鄰近的屏東、高雄等地區，以及蘭嶼貯存場所在之蘭嶼全島，均設置直接輻射、空氣、水、生物樣、土壤、岸沙等輻射監測站，各項監測結果均定期陳報原能會，並公佈於原能會網站：</a:t>
                      </a: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http://www.aec.gov.tw/</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輻射安全</a:t>
                      </a: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輻安管制</a:t>
                      </a: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環境輻射監測結果報告</a:t>
                      </a: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環境輻射監測</a:t>
                      </a: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--4_28_118_298.html</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台電公司亦於各設施外圍設置直接輻射即時監測站，監測結果公佈於台電公司「核能看透透」網站：</a:t>
                      </a:r>
                      <a:r>
                        <a:rPr kumimoji="0" lang="en-US" altLang="zh-TW"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http://wapp4.taipower.com.tw/nsis/web/index.html</a:t>
                      </a:r>
                      <a:r>
                        <a:rPr kumimoji="0" lang="zh-TW" altLang="en-US" sz="17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上述各項監測結果評估各核能設施周圍民眾所接受之輻射劑量均符合法規限值，且在環境背景輻射變動範圍內，無輻射安全之影響。 </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323529" y="825063"/>
            <a:ext cx="6409060" cy="403047"/>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69100" y="899428"/>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24075" y="42863"/>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a:t>
            </a:r>
            <a:r>
              <a:rPr kumimoji="0" lang="zh-TW" altLang="en-US" sz="4400" dirty="0" smtClean="0">
                <a:solidFill>
                  <a:schemeClr val="tx1"/>
                </a:solidFill>
                <a:ea typeface="微軟正黑體" pitchFamily="34" charset="-120"/>
              </a:rPr>
              <a:t>需求</a:t>
            </a:r>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33</a:t>
            </a:fld>
            <a:endParaRPr lang="en-US" dirty="0"/>
          </a:p>
        </p:txBody>
      </p:sp>
    </p:spTree>
    <p:extLst>
      <p:ext uri="{BB962C8B-B14F-4D97-AF65-F5344CB8AC3E}">
        <p14:creationId xmlns:p14="http://schemas.microsoft.com/office/powerpoint/2010/main" val="224536310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34</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175851418"/>
              </p:ext>
            </p:extLst>
          </p:nvPr>
        </p:nvGraphicFramePr>
        <p:xfrm>
          <a:off x="180975" y="1927224"/>
          <a:ext cx="8855076" cy="4454103"/>
        </p:xfrm>
        <a:graphic>
          <a:graphicData uri="http://schemas.openxmlformats.org/drawingml/2006/table">
            <a:tbl>
              <a:tblPr/>
              <a:tblGrid>
                <a:gridCol w="502593"/>
                <a:gridCol w="936104"/>
                <a:gridCol w="2376264"/>
                <a:gridCol w="1008112"/>
                <a:gridCol w="1008112"/>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5</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台電不及底度用戶數歷史資料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：台電不及底度用戶數歷史資料</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：歷史資料</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：透過台電不及底度用戶數歷史資料的使用</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可以研究區域發展等等可能性</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是否能夠提供</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臺灣電力公司</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已開</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月起之資料集</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有關台電不及底度用戶數歷史資料資料集係於</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月上架時始統計編製，故無之前之歷史統計資料，惟未來將陸續保留各次更新之資料（近</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年），俾利民眾運用。</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588" y="1474788"/>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24075" y="42863"/>
            <a:ext cx="6911975" cy="1446212"/>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p>
          <a:p>
            <a:pPr fontAlgn="t"/>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34</a:t>
            </a:fld>
            <a:endParaRPr lang="en-US" dirty="0"/>
          </a:p>
        </p:txBody>
      </p:sp>
    </p:spTree>
    <p:extLst>
      <p:ext uri="{BB962C8B-B14F-4D97-AF65-F5344CB8AC3E}">
        <p14:creationId xmlns:p14="http://schemas.microsoft.com/office/powerpoint/2010/main" val="29126485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35</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1063519306"/>
              </p:ext>
            </p:extLst>
          </p:nvPr>
        </p:nvGraphicFramePr>
        <p:xfrm>
          <a:off x="180975" y="1927224"/>
          <a:ext cx="8855076" cy="4571344"/>
        </p:xfrm>
        <a:graphic>
          <a:graphicData uri="http://schemas.openxmlformats.org/drawingml/2006/table">
            <a:tbl>
              <a:tblPr/>
              <a:tblGrid>
                <a:gridCol w="502593"/>
                <a:gridCol w="936104"/>
                <a:gridCol w="2376264"/>
                <a:gridCol w="1008112"/>
                <a:gridCol w="936104"/>
                <a:gridCol w="3095899"/>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6</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可否提供台灣每年新創事業單位的平均員工人數、資本額、新創企業家數</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：新創企業</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：新創企業</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：作為新創事業統計用 新創企業家數、資本額、員工人數等</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中小企業處</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研議中</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關於每年新創事業單位的平均員工人數、資本額、新創企業家數等資料，其中每年新創家數部分，本部中小企業處已於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103</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年開放「按行業及規模別統計年度新設企業家數、銷售值、內銷值及出口值」資料集，您可在政府資料開放平臺下載，網址：</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http://data.gov.tw/node/9716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，其餘資料本部中小企業處現正與相關單位研議中，將會儘速回覆</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本項需求</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9</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日提出，為跨單位協調工作）</a:t>
                      </a:r>
                      <a:endPar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588" y="1474788"/>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24075" y="42863"/>
            <a:ext cx="6911975" cy="1446212"/>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p>
          <a:p>
            <a:pPr fontAlgn="t"/>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35</a:t>
            </a:fld>
            <a:endParaRPr lang="en-US" dirty="0"/>
          </a:p>
        </p:txBody>
      </p:sp>
    </p:spTree>
    <p:extLst>
      <p:ext uri="{BB962C8B-B14F-4D97-AF65-F5344CB8AC3E}">
        <p14:creationId xmlns:p14="http://schemas.microsoft.com/office/powerpoint/2010/main" val="33245188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7020272" y="6520259"/>
            <a:ext cx="2133600" cy="365125"/>
          </a:xfrm>
          <a:prstGeom prst="rect">
            <a:avLst/>
          </a:prstGeom>
          <a:noFill/>
          <a:ln w="9525">
            <a:noFill/>
            <a:miter lim="800000"/>
            <a:headEnd/>
            <a:tailEnd/>
          </a:ln>
        </p:spPr>
        <p:txBody>
          <a:bodyPr anchor="ctr"/>
          <a:lstStyle/>
          <a:p>
            <a:pPr algn="r"/>
            <a:fld id="{3DA7AA71-B214-423C-BFA2-B0EAFBAC8EDE}" type="slidenum">
              <a:rPr kumimoji="0" lang="zh-TW" altLang="en-US" sz="1200">
                <a:solidFill>
                  <a:schemeClr val="tx1"/>
                </a:solidFill>
                <a:ea typeface="微軟正黑體" pitchFamily="34" charset="-120"/>
              </a:rPr>
              <a:pPr algn="r"/>
              <a:t>36</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4000145123"/>
              </p:ext>
            </p:extLst>
          </p:nvPr>
        </p:nvGraphicFramePr>
        <p:xfrm>
          <a:off x="180975" y="1927224"/>
          <a:ext cx="8855076" cy="4432927"/>
        </p:xfrm>
        <a:graphic>
          <a:graphicData uri="http://schemas.openxmlformats.org/drawingml/2006/table">
            <a:tbl>
              <a:tblPr/>
              <a:tblGrid>
                <a:gridCol w="502593"/>
                <a:gridCol w="936104"/>
                <a:gridCol w="2376264"/>
                <a:gridCol w="1008112"/>
                <a:gridCol w="1008112"/>
                <a:gridCol w="3023891"/>
              </a:tblGrid>
              <a:tr h="709688">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建請新增石門水庫集水區範圍</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：建請新增石門水庫集水區範圍 </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：新增石門水庫集水區範圍 </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：水庫集水區（供家用或公共給水）屬全國區域計畫法</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水利署</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預計於</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12</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31</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日前</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有關您詢問之石門水庫集水區圖資事宜，</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本署目前正進行該圖資整理作業，預計於</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年度</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12</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31</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日前，以</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KML</a:t>
                      </a:r>
                      <a:r>
                        <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格式開放石門水庫集水區範圍圖資。</a:t>
                      </a:r>
                      <a:endPar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968375"/>
            <a:ext cx="6677025"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588" y="1474788"/>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24075" y="42863"/>
            <a:ext cx="6911975" cy="1446212"/>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p>
          <a:p>
            <a:pPr fontAlgn="t"/>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36</a:t>
            </a:fld>
            <a:endParaRPr lang="en-US" dirty="0"/>
          </a:p>
        </p:txBody>
      </p:sp>
    </p:spTree>
    <p:extLst>
      <p:ext uri="{BB962C8B-B14F-4D97-AF65-F5344CB8AC3E}">
        <p14:creationId xmlns:p14="http://schemas.microsoft.com/office/powerpoint/2010/main" val="26572896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011" name="Group 3"/>
          <p:cNvGraphicFramePr>
            <a:graphicFrameLocks noGrp="1"/>
          </p:cNvGraphicFramePr>
          <p:nvPr>
            <p:extLst>
              <p:ext uri="{D42A27DB-BD31-4B8C-83A1-F6EECF244321}">
                <p14:modId xmlns:p14="http://schemas.microsoft.com/office/powerpoint/2010/main" val="374438666"/>
              </p:ext>
            </p:extLst>
          </p:nvPr>
        </p:nvGraphicFramePr>
        <p:xfrm>
          <a:off x="180975" y="1412776"/>
          <a:ext cx="8855076" cy="5262780"/>
        </p:xfrm>
        <a:graphic>
          <a:graphicData uri="http://schemas.openxmlformats.org/drawingml/2006/table">
            <a:tbl>
              <a:tblPr/>
              <a:tblGrid>
                <a:gridCol w="502593"/>
                <a:gridCol w="360040"/>
                <a:gridCol w="1944216"/>
                <a:gridCol w="792088"/>
                <a:gridCol w="792088"/>
                <a:gridCol w="4464051"/>
              </a:tblGrid>
              <a:tr h="5760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ts val="2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8</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食品業者清單</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建議資料集名稱</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：全國食品業者清冊</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開放欄位</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：業者名稱、地址、負責人、所屬營業項目代碼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經濟部公告的營業項目代碼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、資本額</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u="sng" kern="1200" dirty="0" smtClean="0">
                          <a:solidFill>
                            <a:schemeClr val="tx1"/>
                          </a:solidFill>
                          <a:effectLst/>
                          <a:latin typeface="微軟正黑體" panose="020B0604030504040204" pitchFamily="34" charset="-120"/>
                          <a:ea typeface="微軟正黑體" panose="020B0604030504040204" pitchFamily="34" charset="-120"/>
                          <a:cs typeface="+mn-cs"/>
                        </a:rPr>
                        <a:t>建議原因</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：供民間進行食安研究</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(ex. </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各縣市食品業型態、各縣市食品業者數量與政府預算比例、各縣市食品業數量與稽查數量比例</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106</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季開放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有關全國食品業者清冊的需求，本司並無稱「食品業」之營業項目，故無法提供全國食品業的清冊。 僅有泛指食品相關營業項目，如營業項目類別</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C</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大類</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製造業</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與</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F</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大類</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批發、零售及餐飲業</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的細類內，如</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食品、飲料及菸類製造業</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食品什貨批發業及零售業</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食品添加物批發業及零售業</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等約有</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57</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項營業項目，與食品行業別較為相關，可從中找出有登記之公司及商業資料。 上列資料目前尚未開放，本司將規劃優先前述類別資料集排入明年度開放資料項目，開放欄位暫定為</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公司名稱</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統一編號</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登記地址</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資本額</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實收</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負責人</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 另關於陳先生的需求與食安相關資料，建議可由衛生福利部食品藥物管理局主辦之「食品業者登錄平台」查詢相關資料。</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415925" y="836513"/>
            <a:ext cx="6677025" cy="432247"/>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我還想要</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7057132" y="971436"/>
            <a:ext cx="2411412" cy="369332"/>
          </a:xfrm>
          <a:prstGeom prst="rect">
            <a:avLst/>
          </a:prstGeom>
          <a:noFill/>
          <a:ln w="9525">
            <a:noFill/>
            <a:miter lim="800000"/>
            <a:headEnd/>
            <a:tailEnd/>
          </a:ln>
        </p:spPr>
        <p:txBody>
          <a:bodyPr>
            <a:spAutoFit/>
          </a:bodyPr>
          <a:lstStyle/>
          <a:p>
            <a:pPr fontAlgn="t"/>
            <a:r>
              <a:rPr lang="en-US" altLang="zh-TW" sz="1800" dirty="0" smtClean="0">
                <a:solidFill>
                  <a:schemeClr val="tx1"/>
                </a:solidFill>
              </a:rPr>
              <a:t>105/6/18~105/9/9</a:t>
            </a:r>
            <a:endParaRPr lang="zh-TW" altLang="en-US" sz="1800" dirty="0">
              <a:solidFill>
                <a:schemeClr val="tx1"/>
              </a:solidFill>
            </a:endParaRPr>
          </a:p>
        </p:txBody>
      </p:sp>
      <p:sp>
        <p:nvSpPr>
          <p:cNvPr id="85019" name="文字方塊 1"/>
          <p:cNvSpPr txBox="1">
            <a:spLocks noChangeArrowheads="1"/>
          </p:cNvSpPr>
          <p:nvPr/>
        </p:nvSpPr>
        <p:spPr bwMode="auto">
          <a:xfrm>
            <a:off x="2124075" y="42863"/>
            <a:ext cx="6911975" cy="1446212"/>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p>
          <a:p>
            <a:pPr fontAlgn="t"/>
            <a:endParaRPr kumimoji="0" lang="zh-TW" altLang="en-US"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37</a:t>
            </a:fld>
            <a:endParaRPr lang="en-US" dirty="0"/>
          </a:p>
        </p:txBody>
      </p:sp>
    </p:spTree>
    <p:extLst>
      <p:ext uri="{BB962C8B-B14F-4D97-AF65-F5344CB8AC3E}">
        <p14:creationId xmlns:p14="http://schemas.microsoft.com/office/powerpoint/2010/main" val="5820803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文字方塊 1"/>
          <p:cNvSpPr txBox="1">
            <a:spLocks noChangeArrowheads="1"/>
          </p:cNvSpPr>
          <p:nvPr/>
        </p:nvSpPr>
        <p:spPr bwMode="auto">
          <a:xfrm>
            <a:off x="0" y="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t" hangingPunct="1">
              <a:spcBef>
                <a:spcPct val="0"/>
              </a:spcBef>
              <a:buFont typeface="Arial" charset="0"/>
              <a:buNone/>
            </a:pPr>
            <a:r>
              <a:rPr lang="zh-TW" altLang="en-US" sz="4800" dirty="0">
                <a:latin typeface="微軟正黑體" pitchFamily="34" charset="-120"/>
                <a:ea typeface="微軟正黑體" pitchFamily="34" charset="-120"/>
              </a:rPr>
              <a:t>            </a:t>
            </a:r>
            <a:r>
              <a:rPr lang="en-US" altLang="zh-TW" b="1" dirty="0">
                <a:latin typeface="微軟正黑體" pitchFamily="34" charset="-120"/>
                <a:ea typeface="微軟正黑體" pitchFamily="34" charset="-120"/>
              </a:rPr>
              <a:t>105</a:t>
            </a:r>
            <a:r>
              <a:rPr lang="zh-TW" altLang="en-US" b="1" dirty="0">
                <a:latin typeface="微軟正黑體" pitchFamily="34" charset="-120"/>
                <a:ea typeface="微軟正黑體" pitchFamily="34" charset="-120"/>
              </a:rPr>
              <a:t>年第</a:t>
            </a:r>
            <a:r>
              <a:rPr lang="en-US" altLang="zh-TW" b="1" dirty="0">
                <a:latin typeface="微軟正黑體" pitchFamily="34" charset="-120"/>
                <a:ea typeface="微軟正黑體" pitchFamily="34" charset="-120"/>
              </a:rPr>
              <a:t>3</a:t>
            </a:r>
            <a:r>
              <a:rPr lang="zh-TW" altLang="en-US" b="1" dirty="0">
                <a:latin typeface="微軟正黑體" pitchFamily="34" charset="-120"/>
                <a:ea typeface="微軟正黑體" pitchFamily="34" charset="-120"/>
              </a:rPr>
              <a:t>季先行</a:t>
            </a:r>
            <a:r>
              <a:rPr lang="zh-TW" altLang="en-US" b="1" dirty="0" smtClean="0">
                <a:latin typeface="微軟正黑體" pitchFamily="34" charset="-120"/>
                <a:ea typeface="微軟正黑體" pitchFamily="34" charset="-120"/>
              </a:rPr>
              <a:t>開放之</a:t>
            </a:r>
            <a:r>
              <a:rPr lang="zh-TW" altLang="zh-TW" b="1" dirty="0" smtClean="0">
                <a:latin typeface="微軟正黑體" pitchFamily="34" charset="-120"/>
                <a:ea typeface="微軟正黑體" pitchFamily="34" charset="-120"/>
              </a:rPr>
              <a:t>民間</a:t>
            </a:r>
            <a:r>
              <a:rPr lang="zh-TW" altLang="zh-TW" b="1" dirty="0">
                <a:latin typeface="微軟正黑體" pitchFamily="34" charset="-120"/>
                <a:ea typeface="微軟正黑體" pitchFamily="34" charset="-120"/>
              </a:rPr>
              <a:t>需求資料</a:t>
            </a:r>
            <a:r>
              <a:rPr lang="zh-TW" altLang="en-US" b="1" dirty="0">
                <a:latin typeface="微軟正黑體" pitchFamily="34" charset="-120"/>
                <a:ea typeface="微軟正黑體" pitchFamily="34" charset="-120"/>
              </a:rPr>
              <a:t>集</a:t>
            </a:r>
            <a:endParaRPr kumimoji="0" lang="en-US" altLang="zh-TW" b="1" dirty="0">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1263412378"/>
              </p:ext>
            </p:extLst>
          </p:nvPr>
        </p:nvGraphicFramePr>
        <p:xfrm>
          <a:off x="4716016" y="2035388"/>
          <a:ext cx="4572000" cy="4705980"/>
        </p:xfrm>
        <a:graphic>
          <a:graphicData uri="http://schemas.openxmlformats.org/drawingml/2006/table">
            <a:tbl>
              <a:tblPr firstRow="1" bandRow="1">
                <a:tableStyleId>{EB344D84-9AFB-497E-A393-DC336BA19D2E}</a:tableStyleId>
              </a:tblPr>
              <a:tblGrid>
                <a:gridCol w="4572000"/>
              </a:tblGrid>
              <a:tr h="438816">
                <a:tc>
                  <a:txBody>
                    <a:bodyPr/>
                    <a:lstStyle/>
                    <a:p>
                      <a:pPr algn="ctr"/>
                      <a:r>
                        <a:rPr lang="zh-TW" altLang="en-US" sz="2200" dirty="0" smtClean="0">
                          <a:solidFill>
                            <a:schemeClr val="tx1"/>
                          </a:solidFill>
                          <a:latin typeface="微軟正黑體" panose="020B0604030504040204" pitchFamily="34" charset="-120"/>
                          <a:ea typeface="微軟正黑體" panose="020B0604030504040204" pitchFamily="34" charset="-120"/>
                        </a:rPr>
                        <a:t>台電</a:t>
                      </a:r>
                      <a:endParaRPr lang="zh-TW" altLang="en-US" sz="2200" dirty="0">
                        <a:solidFill>
                          <a:schemeClr val="tx1"/>
                        </a:solidFill>
                        <a:latin typeface="微軟正黑體" panose="020B0604030504040204" pitchFamily="34" charset="-120"/>
                        <a:ea typeface="微軟正黑體" panose="020B0604030504040204" pitchFamily="34" charset="-120"/>
                      </a:endParaRPr>
                    </a:p>
                  </a:txBody>
                  <a:tcPr marL="91427" marR="91427" marT="45702" marB="45702" anchor="ctr">
                    <a:solidFill>
                      <a:schemeClr val="accent6">
                        <a:lumMod val="20000"/>
                        <a:lumOff val="80000"/>
                      </a:schemeClr>
                    </a:solidFill>
                  </a:tcPr>
                </a:tc>
              </a:tr>
              <a:tr h="3860134">
                <a:tc>
                  <a:txBody>
                    <a:bodyPr/>
                    <a:lstStyle/>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汽電共生購電實績</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太陽光電購電實績</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風力購電實績</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4.</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水力購電實績</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各縣市住宅、服務業及機</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關用電統計資料</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  </a:t>
                      </a:r>
                      <a:endPar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6.</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電桿坐標及桿號 </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7.</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未來一週電力供需預測 </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8.</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表燈用電不及底度用戶數</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9.</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核一、二、三及龍門廠機組歷次大修紀錄相關資料 </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10.</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近十年水力機組大修紀錄</a:t>
                      </a:r>
                    </a:p>
                    <a:p>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11.</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近十年火力機組大修紀錄</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b="0" kern="1200" dirty="0" smtClean="0">
                          <a:solidFill>
                            <a:schemeClr val="dk1"/>
                          </a:solidFill>
                          <a:effectLst/>
                          <a:latin typeface="微軟正黑體" panose="020B0604030504040204" pitchFamily="34" charset="-120"/>
                          <a:ea typeface="微軟正黑體" panose="020B0604030504040204" pitchFamily="34" charset="-120"/>
                          <a:cs typeface="+mn-cs"/>
                        </a:rPr>
                        <a:t>12.</a:t>
                      </a:r>
                      <a:r>
                        <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台灣</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電力公司</a:t>
                      </a: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近十年各類型火力機組可用率</a:t>
                      </a:r>
                    </a:p>
                  </a:txBody>
                  <a:tcPr marL="91427" marR="91427" marT="45702" marB="45702"/>
                </a:tc>
              </a:tr>
            </a:tbl>
          </a:graphicData>
        </a:graphic>
      </p:graphicFrame>
      <p:sp>
        <p:nvSpPr>
          <p:cNvPr id="38922" name="AutoShape 7"/>
          <p:cNvSpPr>
            <a:spLocks noChangeArrowheads="1"/>
          </p:cNvSpPr>
          <p:nvPr/>
        </p:nvSpPr>
        <p:spPr bwMode="auto">
          <a:xfrm>
            <a:off x="287338" y="836613"/>
            <a:ext cx="8642350" cy="1512887"/>
          </a:xfrm>
          <a:prstGeom prst="roundRect">
            <a:avLst>
              <a:gd name="adj" fmla="val 754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round/>
                <a:headEnd/>
                <a:tailEnd/>
              </a14:hiddenLine>
            </a:ext>
          </a:extLst>
        </p:spPr>
        <p:txBody>
          <a:bodyPr tIns="180000" anchor="ct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lnSpc>
                <a:spcPts val="2600"/>
              </a:lnSpc>
              <a:spcBef>
                <a:spcPct val="0"/>
              </a:spcBef>
              <a:buClr>
                <a:srgbClr val="FF6600"/>
              </a:buClr>
              <a:buSzPct val="120000"/>
              <a:buFont typeface="Wingdings" pitchFamily="2" charset="2"/>
              <a:buChar char="Ø"/>
            </a:pPr>
            <a:r>
              <a:rPr lang="zh-TW" altLang="en-US" sz="2000" b="1" dirty="0">
                <a:solidFill>
                  <a:srgbClr val="FF0000"/>
                </a:solidFill>
                <a:latin typeface="微軟正黑體" pitchFamily="34" charset="-120"/>
                <a:ea typeface="微軟正黑體" pitchFamily="34" charset="-120"/>
              </a:rPr>
              <a:t>台電</a:t>
            </a:r>
            <a:r>
              <a:rPr lang="zh-TW" altLang="en-US" sz="2000" b="1" dirty="0">
                <a:latin typeface="微軟正黑體" pitchFamily="34" charset="-120"/>
                <a:ea typeface="微軟正黑體" pitchFamily="34" charset="-120"/>
              </a:rPr>
              <a:t>回應</a:t>
            </a:r>
            <a:r>
              <a:rPr lang="zh-TW" altLang="en-US" sz="2000" b="1" dirty="0">
                <a:solidFill>
                  <a:srgbClr val="003300"/>
                </a:solidFill>
                <a:latin typeface="微軟正黑體" pitchFamily="34" charset="-120"/>
                <a:ea typeface="微軟正黑體" pitchFamily="34" charset="-120"/>
              </a:rPr>
              <a:t>民間</a:t>
            </a:r>
            <a:r>
              <a:rPr lang="zh-TW" altLang="en-US" sz="2000" b="1" dirty="0">
                <a:latin typeface="微軟正黑體" pitchFamily="34" charset="-120"/>
                <a:ea typeface="微軟正黑體" pitchFamily="34" charset="-120"/>
              </a:rPr>
              <a:t>需求已新增</a:t>
            </a:r>
            <a:r>
              <a:rPr lang="zh-TW" altLang="en-US" sz="2000" b="1" dirty="0">
                <a:solidFill>
                  <a:srgbClr val="FF0000"/>
                </a:solidFill>
                <a:latin typeface="微軟正黑體" pitchFamily="34" charset="-120"/>
                <a:ea typeface="微軟正黑體" pitchFamily="34" charset="-120"/>
              </a:rPr>
              <a:t>開放</a:t>
            </a:r>
            <a:r>
              <a:rPr lang="en-US" altLang="zh-TW" sz="2000" b="1" dirty="0" smtClean="0">
                <a:solidFill>
                  <a:srgbClr val="FF0000"/>
                </a:solidFill>
                <a:latin typeface="微軟正黑體" pitchFamily="34" charset="-120"/>
                <a:ea typeface="微軟正黑體" pitchFamily="34" charset="-120"/>
              </a:rPr>
              <a:t>12</a:t>
            </a:r>
            <a:r>
              <a:rPr lang="zh-TW" altLang="en-US" sz="2000" b="1" dirty="0" smtClean="0">
                <a:solidFill>
                  <a:srgbClr val="FF0000"/>
                </a:solidFill>
                <a:latin typeface="微軟正黑體" pitchFamily="34" charset="-120"/>
                <a:ea typeface="微軟正黑體" pitchFamily="34" charset="-120"/>
              </a:rPr>
              <a:t>項</a:t>
            </a:r>
            <a:r>
              <a:rPr lang="zh-TW" altLang="zh-TW" sz="2000" b="1" dirty="0">
                <a:latin typeface="微軟正黑體" pitchFamily="34" charset="-120"/>
                <a:ea typeface="微軟正黑體" pitchFamily="34" charset="-120"/>
              </a:rPr>
              <a:t>「</a:t>
            </a:r>
            <a:r>
              <a:rPr lang="en-US" altLang="zh-TW" sz="2000" b="1" dirty="0">
                <a:latin typeface="微軟正黑體" pitchFamily="34" charset="-120"/>
                <a:ea typeface="微軟正黑體" pitchFamily="34" charset="-120"/>
              </a:rPr>
              <a:t>  </a:t>
            </a:r>
            <a:r>
              <a:rPr lang="zh-TW" altLang="en-US" sz="2000" b="1" dirty="0">
                <a:solidFill>
                  <a:srgbClr val="FF0000"/>
                </a:solidFill>
                <a:latin typeface="微軟正黑體" pitchFamily="34" charset="-120"/>
                <a:ea typeface="微軟正黑體" pitchFamily="34" charset="-120"/>
              </a:rPr>
              <a:t>用電服務</a:t>
            </a:r>
            <a:r>
              <a:rPr lang="zh-TW" altLang="zh-TW" sz="2000" b="1" dirty="0">
                <a:solidFill>
                  <a:srgbClr val="FF0000"/>
                </a:solidFill>
                <a:latin typeface="微軟正黑體" pitchFamily="34" charset="-120"/>
                <a:ea typeface="微軟正黑體" pitchFamily="34" charset="-120"/>
              </a:rPr>
              <a:t> </a:t>
            </a:r>
            <a:r>
              <a:rPr lang="zh-TW" altLang="zh-TW" sz="2000" b="1" dirty="0">
                <a:latin typeface="微軟正黑體" pitchFamily="34" charset="-120"/>
                <a:ea typeface="微軟正黑體" pitchFamily="34" charset="-120"/>
              </a:rPr>
              <a:t>」</a:t>
            </a:r>
            <a:r>
              <a:rPr lang="zh-TW" altLang="en-US" sz="2000" b="1" dirty="0">
                <a:latin typeface="微軟正黑體" pitchFamily="34" charset="-120"/>
                <a:ea typeface="微軟正黑體" pitchFamily="34" charset="-120"/>
              </a:rPr>
              <a:t>主題式資料集</a:t>
            </a:r>
            <a:endParaRPr lang="en-US" altLang="zh-TW" sz="2000" b="1" dirty="0">
              <a:latin typeface="微軟正黑體" pitchFamily="34" charset="-120"/>
              <a:ea typeface="微軟正黑體" pitchFamily="34" charset="-120"/>
            </a:endParaRPr>
          </a:p>
          <a:p>
            <a:pPr eaLnBrk="1" hangingPunct="1">
              <a:lnSpc>
                <a:spcPts val="2600"/>
              </a:lnSpc>
              <a:spcBef>
                <a:spcPct val="0"/>
              </a:spcBef>
              <a:buClr>
                <a:srgbClr val="FF6600"/>
              </a:buClr>
              <a:buSzPct val="120000"/>
              <a:buFont typeface="Wingdings" pitchFamily="2" charset="2"/>
              <a:buChar char="Ø"/>
            </a:pPr>
            <a:r>
              <a:rPr lang="zh-TW" altLang="zh-TW" sz="2000" b="1" dirty="0">
                <a:solidFill>
                  <a:srgbClr val="FF0000"/>
                </a:solidFill>
                <a:latin typeface="微軟正黑體" pitchFamily="34" charset="-120"/>
                <a:ea typeface="微軟正黑體" pitchFamily="34" charset="-120"/>
              </a:rPr>
              <a:t>能源局</a:t>
            </a:r>
            <a:r>
              <a:rPr lang="zh-TW" altLang="en-US" sz="2000" b="1" dirty="0">
                <a:solidFill>
                  <a:srgbClr val="FF0000"/>
                </a:solidFill>
                <a:latin typeface="微軟正黑體" pitchFamily="34" charset="-120"/>
                <a:ea typeface="微軟正黑體" pitchFamily="34" charset="-120"/>
              </a:rPr>
              <a:t>新增</a:t>
            </a:r>
            <a:r>
              <a:rPr lang="zh-TW" altLang="zh-TW" sz="2000" b="1" dirty="0">
                <a:solidFill>
                  <a:srgbClr val="FF0000"/>
                </a:solidFill>
                <a:latin typeface="微軟正黑體" pitchFamily="34" charset="-120"/>
                <a:ea typeface="微軟正黑體" pitchFamily="34" charset="-120"/>
              </a:rPr>
              <a:t>開放</a:t>
            </a:r>
            <a:r>
              <a:rPr lang="en-US" altLang="zh-TW" sz="2000" b="1" dirty="0">
                <a:solidFill>
                  <a:srgbClr val="FF0000"/>
                </a:solidFill>
                <a:latin typeface="微軟正黑體" pitchFamily="34" charset="-120"/>
                <a:ea typeface="微軟正黑體" pitchFamily="34" charset="-120"/>
              </a:rPr>
              <a:t>12</a:t>
            </a:r>
            <a:r>
              <a:rPr lang="zh-TW" altLang="zh-TW" sz="2000" b="1" dirty="0">
                <a:solidFill>
                  <a:srgbClr val="FF0000"/>
                </a:solidFill>
                <a:latin typeface="微軟正黑體" pitchFamily="34" charset="-120"/>
                <a:ea typeface="微軟正黑體" pitchFamily="34" charset="-120"/>
              </a:rPr>
              <a:t>項</a:t>
            </a:r>
            <a:r>
              <a:rPr lang="zh-TW" altLang="zh-TW" sz="2000" b="1" dirty="0">
                <a:latin typeface="微軟正黑體" pitchFamily="34" charset="-120"/>
                <a:ea typeface="微軟正黑體" pitchFamily="34" charset="-120"/>
              </a:rPr>
              <a:t>「</a:t>
            </a:r>
            <a:r>
              <a:rPr lang="en-US" altLang="zh-TW" sz="2000" b="1" dirty="0">
                <a:latin typeface="微軟正黑體" pitchFamily="34" charset="-120"/>
                <a:ea typeface="微軟正黑體" pitchFamily="34" charset="-120"/>
              </a:rPr>
              <a:t> </a:t>
            </a:r>
            <a:r>
              <a:rPr lang="en-US" altLang="zh-TW" sz="2000" b="1" dirty="0">
                <a:solidFill>
                  <a:srgbClr val="FF0000"/>
                </a:solidFill>
                <a:latin typeface="微軟正黑體" pitchFamily="34" charset="-120"/>
                <a:ea typeface="微軟正黑體" pitchFamily="34" charset="-120"/>
              </a:rPr>
              <a:t> </a:t>
            </a:r>
            <a:r>
              <a:rPr lang="zh-TW" altLang="zh-TW" sz="2000" b="1" dirty="0">
                <a:solidFill>
                  <a:srgbClr val="FF0000"/>
                </a:solidFill>
                <a:latin typeface="微軟正黑體" pitchFamily="34" charset="-120"/>
                <a:ea typeface="微軟正黑體" pitchFamily="34" charset="-120"/>
              </a:rPr>
              <a:t>商品能源效率資訊揭露 </a:t>
            </a:r>
            <a:r>
              <a:rPr lang="zh-TW" altLang="zh-TW" sz="2000" b="1" dirty="0">
                <a:latin typeface="微軟正黑體" pitchFamily="34" charset="-120"/>
                <a:ea typeface="微軟正黑體" pitchFamily="34" charset="-120"/>
              </a:rPr>
              <a:t>」主題式資</a:t>
            </a:r>
            <a:r>
              <a:rPr lang="zh-TW" altLang="en-US" sz="2000" b="1" dirty="0">
                <a:latin typeface="微軟正黑體" pitchFamily="34" charset="-120"/>
                <a:ea typeface="微軟正黑體" pitchFamily="34" charset="-120"/>
              </a:rPr>
              <a:t>料集，</a:t>
            </a:r>
            <a:r>
              <a:rPr lang="zh-TW" altLang="en-US" sz="2000" b="1" dirty="0">
                <a:latin typeface="Arial" charset="0"/>
                <a:ea typeface="微軟正黑體" pitchFamily="34" charset="-120"/>
              </a:rPr>
              <a:t>以</a:t>
            </a:r>
            <a:r>
              <a:rPr lang="zh-TW" altLang="en-US" sz="2000" b="1" dirty="0">
                <a:latin typeface="微軟正黑體" pitchFamily="34" charset="-120"/>
                <a:ea typeface="微軟正黑體" pitchFamily="34" charset="-120"/>
              </a:rPr>
              <a:t>利</a:t>
            </a:r>
            <a:r>
              <a:rPr lang="zh-TW" altLang="en-US" sz="2000" b="1" dirty="0">
                <a:solidFill>
                  <a:srgbClr val="FF0000"/>
                </a:solidFill>
                <a:latin typeface="微軟正黑體" pitchFamily="34" charset="-120"/>
                <a:ea typeface="微軟正黑體" pitchFamily="34" charset="-120"/>
              </a:rPr>
              <a:t>資料社群</a:t>
            </a:r>
            <a:r>
              <a:rPr lang="zh-TW" altLang="en-US" sz="2000" b="1" dirty="0">
                <a:latin typeface="微軟正黑體" pitchFamily="34" charset="-120"/>
                <a:ea typeface="微軟正黑體" pitchFamily="34" charset="-120"/>
              </a:rPr>
              <a:t>開發「</a:t>
            </a:r>
            <a:r>
              <a:rPr lang="zh-TW" altLang="en-US" sz="2000" b="1" dirty="0">
                <a:solidFill>
                  <a:srgbClr val="FF0000"/>
                </a:solidFill>
                <a:latin typeface="微軟正黑體" pitchFamily="34" charset="-120"/>
                <a:ea typeface="微軟正黑體" pitchFamily="34" charset="-120"/>
              </a:rPr>
              <a:t>家戶自我能源診斷</a:t>
            </a:r>
            <a:r>
              <a:rPr lang="en-US" altLang="zh-TW" sz="2000" b="1" dirty="0">
                <a:solidFill>
                  <a:srgbClr val="FF0000"/>
                </a:solidFill>
                <a:latin typeface="微軟正黑體" pitchFamily="34" charset="-120"/>
                <a:ea typeface="微軟正黑體" pitchFamily="34" charset="-120"/>
              </a:rPr>
              <a:t>APP</a:t>
            </a:r>
            <a:r>
              <a:rPr lang="zh-TW" altLang="en-US" sz="2000" b="1" dirty="0">
                <a:latin typeface="微軟正黑體" pitchFamily="34" charset="-120"/>
                <a:ea typeface="微軟正黑體" pitchFamily="34" charset="-120"/>
              </a:rPr>
              <a:t>」（地球公民基金會提出之台電黑客松主題）</a:t>
            </a:r>
            <a:endParaRPr lang="en-US" altLang="zh-TW" sz="2000" b="1" dirty="0">
              <a:latin typeface="Arial" charset="0"/>
              <a:ea typeface="微軟正黑體" pitchFamily="34" charset="-120"/>
            </a:endParaRPr>
          </a:p>
        </p:txBody>
      </p:sp>
      <p:graphicFrame>
        <p:nvGraphicFramePr>
          <p:cNvPr id="5" name="表格 4"/>
          <p:cNvGraphicFramePr>
            <a:graphicFrameLocks noGrp="1"/>
          </p:cNvGraphicFramePr>
          <p:nvPr>
            <p:extLst>
              <p:ext uri="{D42A27DB-BD31-4B8C-83A1-F6EECF244321}">
                <p14:modId xmlns:p14="http://schemas.microsoft.com/office/powerpoint/2010/main" val="2022568164"/>
              </p:ext>
            </p:extLst>
          </p:nvPr>
        </p:nvGraphicFramePr>
        <p:xfrm>
          <a:off x="33413" y="2372132"/>
          <a:ext cx="4572000" cy="4084284"/>
        </p:xfrm>
        <a:graphic>
          <a:graphicData uri="http://schemas.openxmlformats.org/drawingml/2006/table">
            <a:tbl>
              <a:tblPr firstRow="1" bandRow="1">
                <a:tableStyleId>{EB344D84-9AFB-497E-A393-DC336BA19D2E}</a:tableStyleId>
              </a:tblPr>
              <a:tblGrid>
                <a:gridCol w="4572000"/>
              </a:tblGrid>
              <a:tr h="42545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200" b="1" kern="1200" dirty="0" smtClean="0">
                          <a:solidFill>
                            <a:schemeClr val="tx1"/>
                          </a:solidFill>
                          <a:latin typeface="微軟正黑體" panose="020B0604030504040204" pitchFamily="34" charset="-120"/>
                          <a:ea typeface="微軟正黑體" panose="020B0604030504040204" pitchFamily="34" charset="-120"/>
                          <a:cs typeface="+mn-cs"/>
                        </a:rPr>
                        <a:t>能源局</a:t>
                      </a:r>
                      <a:endParaRPr lang="en-US" altLang="zh-TW" sz="2200" b="1" kern="1200" dirty="0" smtClean="0">
                        <a:solidFill>
                          <a:schemeClr val="tx1"/>
                        </a:solidFill>
                        <a:latin typeface="微軟正黑體" panose="020B0604030504040204" pitchFamily="34" charset="-120"/>
                        <a:ea typeface="微軟正黑體" panose="020B0604030504040204" pitchFamily="34" charset="-120"/>
                        <a:cs typeface="+mn-cs"/>
                      </a:endParaRPr>
                    </a:p>
                  </a:txBody>
                  <a:tcPr marL="91427" marR="91427" marT="45711" marB="45711" anchor="ctr">
                    <a:solidFill>
                      <a:srgbClr val="FFFF99"/>
                    </a:solidFill>
                  </a:tcPr>
                </a:tc>
              </a:tr>
              <a:tr h="3647129">
                <a:tc>
                  <a:txBody>
                    <a:bodyPr/>
                    <a:lstStyle/>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冷氣機節能標章有效獲證產品</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除濕機節能標章有效獲證產品</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3.</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洗衣機節能標章有效獲證產品</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4.</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乾衣機節能標章有效獲證產品</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5.</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安定器內藏式螢光燈泡節能標章有效獲證產品</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6.</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電視機節能標章有效獲證產品</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7.</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溫熱型開飲機節能標章有效獲證資訊</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8.</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冰溫熱型開飲機節能標章有效獲證資訊</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9.</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電鍋電子鍋節能標章有效獲證資訊</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10.</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貯備型電熱水器節能標章有效獲證資訊</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11.</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發光二極體燈泡節能標章有效獲證資訊</a:t>
                      </a:r>
                      <a:endPar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marL="0" algn="l" defTabSz="914400" rtl="0" eaLnBrk="1" latinLnBrk="0" hangingPunct="1"/>
                      <a:r>
                        <a:rPr lang="en-US" altLang="zh-TW" sz="1800" kern="1200" dirty="0" smtClean="0">
                          <a:solidFill>
                            <a:schemeClr val="dk1"/>
                          </a:solidFill>
                          <a:effectLst/>
                          <a:latin typeface="微軟正黑體" panose="020B0604030504040204" pitchFamily="34" charset="-120"/>
                          <a:ea typeface="微軟正黑體" panose="020B0604030504040204" pitchFamily="34" charset="-120"/>
                          <a:cs typeface="+mn-cs"/>
                        </a:rPr>
                        <a:t>12.</a:t>
                      </a:r>
                      <a:r>
                        <a:rPr lang="zh-TW" altLang="en-US" sz="1800" kern="1200" dirty="0" smtClean="0">
                          <a:solidFill>
                            <a:schemeClr val="dk1"/>
                          </a:solidFill>
                          <a:effectLst/>
                          <a:latin typeface="微軟正黑體" panose="020B0604030504040204" pitchFamily="34" charset="-120"/>
                          <a:ea typeface="微軟正黑體" panose="020B0604030504040204" pitchFamily="34" charset="-120"/>
                          <a:cs typeface="+mn-cs"/>
                        </a:rPr>
                        <a:t>顯示器節能標章有效獲證資訊</a:t>
                      </a:r>
                    </a:p>
                  </a:txBody>
                  <a:tcPr marL="91427" marR="91427" marT="45711" marB="45711">
                    <a:solidFill>
                      <a:schemeClr val="accent3">
                        <a:lumMod val="40000"/>
                        <a:lumOff val="60000"/>
                      </a:schemeClr>
                    </a:solidFill>
                  </a:tcPr>
                </a:tc>
              </a:tr>
            </a:tbl>
          </a:graphicData>
        </a:graphic>
      </p:graphicFrame>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38</a:t>
            </a:fld>
            <a:endParaRPr lang="en-US" dirty="0"/>
          </a:p>
        </p:txBody>
      </p:sp>
      <p:sp>
        <p:nvSpPr>
          <p:cNvPr id="7" name="文字方塊 6"/>
          <p:cNvSpPr txBox="1"/>
          <p:nvPr/>
        </p:nvSpPr>
        <p:spPr>
          <a:xfrm>
            <a:off x="-36512" y="6485274"/>
            <a:ext cx="2627642" cy="369332"/>
          </a:xfrm>
          <a:prstGeom prst="rect">
            <a:avLst/>
          </a:prstGeom>
          <a:noFill/>
        </p:spPr>
        <p:txBody>
          <a:bodyPr wrap="none" rtlCol="0">
            <a:spAutoFit/>
          </a:bodyPr>
          <a:lstStyle/>
          <a:p>
            <a:r>
              <a:rPr lang="zh-TW" altLang="en-US" sz="1800" dirty="0" smtClean="0">
                <a:solidFill>
                  <a:schemeClr val="tx1"/>
                </a:solidFill>
                <a:ea typeface="微軟正黑體" panose="020B0604030504040204" pitchFamily="34" charset="-120"/>
              </a:rPr>
              <a:t>註：於</a:t>
            </a:r>
            <a:r>
              <a:rPr lang="en-US" altLang="zh-TW" sz="1800" dirty="0" smtClean="0">
                <a:solidFill>
                  <a:schemeClr val="tx1"/>
                </a:solidFill>
                <a:ea typeface="微軟正黑體" panose="020B0604030504040204" pitchFamily="34" charset="-120"/>
              </a:rPr>
              <a:t>8</a:t>
            </a:r>
            <a:r>
              <a:rPr lang="zh-TW" altLang="en-US" sz="1800" dirty="0" smtClean="0">
                <a:solidFill>
                  <a:schemeClr val="tx1"/>
                </a:solidFill>
                <a:ea typeface="微軟正黑體" panose="020B0604030504040204" pitchFamily="34" charset="-120"/>
              </a:rPr>
              <a:t>月</a:t>
            </a:r>
            <a:r>
              <a:rPr lang="en-US" altLang="zh-TW" sz="1800" dirty="0" smtClean="0">
                <a:solidFill>
                  <a:schemeClr val="tx1"/>
                </a:solidFill>
                <a:ea typeface="微軟正黑體" panose="020B0604030504040204" pitchFamily="34" charset="-120"/>
              </a:rPr>
              <a:t>-9</a:t>
            </a:r>
            <a:r>
              <a:rPr lang="zh-TW" altLang="en-US" sz="1800" dirty="0" smtClean="0">
                <a:solidFill>
                  <a:schemeClr val="tx1"/>
                </a:solidFill>
                <a:ea typeface="微軟正黑體" panose="020B0604030504040204" pitchFamily="34" charset="-120"/>
              </a:rPr>
              <a:t>月陸續開放</a:t>
            </a:r>
            <a:endParaRPr kumimoji="0" lang="zh-TW" altLang="en-US" sz="1800" dirty="0">
              <a:solidFill>
                <a:schemeClr val="tx1"/>
              </a:solidFill>
              <a:ea typeface="微軟正黑體" pitchFamily="34" charset="-120"/>
            </a:endParaRPr>
          </a:p>
        </p:txBody>
      </p:sp>
    </p:spTree>
    <p:extLst>
      <p:ext uri="{BB962C8B-B14F-4D97-AF65-F5344CB8AC3E}">
        <p14:creationId xmlns:p14="http://schemas.microsoft.com/office/powerpoint/2010/main" val="1267676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a:spLocks noChangeArrowheads="1"/>
          </p:cNvSpPr>
          <p:nvPr/>
        </p:nvSpPr>
        <p:spPr bwMode="auto">
          <a:xfrm>
            <a:off x="0" y="-4763"/>
            <a:ext cx="9144000" cy="769441"/>
          </a:xfrm>
          <a:prstGeom prst="rect">
            <a:avLst/>
          </a:prstGeom>
          <a:noFill/>
          <a:ln w="9525">
            <a:noFill/>
            <a:miter lim="800000"/>
            <a:headEnd/>
            <a:tailEnd/>
          </a:ln>
        </p:spPr>
        <p:txBody>
          <a:bodyPr>
            <a:spAutoFit/>
          </a:bodyPr>
          <a:lstStyle/>
          <a:p>
            <a:pPr algn="ctr" fontAlgn="t"/>
            <a:r>
              <a:rPr lang="zh-TW" altLang="en-US" sz="4400" dirty="0" smtClean="0">
                <a:solidFill>
                  <a:schemeClr val="tx1"/>
                </a:solidFill>
                <a:ea typeface="微軟正黑體" pitchFamily="34" charset="-120"/>
              </a:rPr>
              <a:t>             </a:t>
            </a:r>
            <a:r>
              <a:rPr lang="zh-TW" altLang="en-US" sz="4000" dirty="0" smtClean="0">
                <a:solidFill>
                  <a:schemeClr val="tx1"/>
                </a:solidFill>
                <a:ea typeface="微軟正黑體" pitchFamily="34" charset="-120"/>
              </a:rPr>
              <a:t>本部第</a:t>
            </a:r>
            <a:r>
              <a:rPr lang="en-US" altLang="zh-TW" sz="4000" dirty="0" smtClean="0">
                <a:solidFill>
                  <a:schemeClr val="tx1"/>
                </a:solidFill>
                <a:ea typeface="微軟正黑體" pitchFamily="34" charset="-120"/>
              </a:rPr>
              <a:t>2</a:t>
            </a:r>
            <a:r>
              <a:rPr lang="zh-TW" altLang="en-US" sz="4000" dirty="0" smtClean="0">
                <a:solidFill>
                  <a:schemeClr val="tx1"/>
                </a:solidFill>
                <a:ea typeface="微軟正黑體" pitchFamily="34" charset="-120"/>
              </a:rPr>
              <a:t>季資料檢核情形</a:t>
            </a:r>
            <a:endParaRPr kumimoji="0" lang="zh-TW" altLang="en-US" sz="4000" dirty="0">
              <a:solidFill>
                <a:schemeClr val="tx1"/>
              </a:solidFill>
              <a:ea typeface="微軟正黑體" pitchFamily="34" charset="-120"/>
            </a:endParaRPr>
          </a:p>
        </p:txBody>
      </p:sp>
      <p:graphicFrame>
        <p:nvGraphicFramePr>
          <p:cNvPr id="3" name="Group 104"/>
          <p:cNvGraphicFramePr>
            <a:graphicFrameLocks noGrp="1"/>
          </p:cNvGraphicFramePr>
          <p:nvPr>
            <p:extLst>
              <p:ext uri="{D42A27DB-BD31-4B8C-83A1-F6EECF244321}">
                <p14:modId xmlns:p14="http://schemas.microsoft.com/office/powerpoint/2010/main" val="3767051044"/>
              </p:ext>
            </p:extLst>
          </p:nvPr>
        </p:nvGraphicFramePr>
        <p:xfrm>
          <a:off x="287907" y="3234030"/>
          <a:ext cx="8532565" cy="3291314"/>
        </p:xfrm>
        <a:graphic>
          <a:graphicData uri="http://schemas.openxmlformats.org/drawingml/2006/table">
            <a:tbl>
              <a:tblPr/>
              <a:tblGrid>
                <a:gridCol w="4392042"/>
                <a:gridCol w="4140523"/>
              </a:tblGrid>
              <a:tr h="396813">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不合格常見樣態</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不合格常見樣態</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r>
              <a:tr h="699977">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1.</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編碼格式與實際標示不符，或三顆星</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含</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以上檔案格式，</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編碼方式為</a:t>
                      </a:r>
                      <a:r>
                        <a:rPr kumimoji="0" lang="en-US" altLang="zh-TW" sz="1800" b="0" i="0" u="sng" strike="noStrike" cap="none" normalizeH="0" baseline="0" dirty="0" smtClean="0">
                          <a:ln>
                            <a:noFill/>
                          </a:ln>
                          <a:solidFill>
                            <a:srgbClr val="C00000"/>
                          </a:solidFill>
                          <a:effectLst/>
                          <a:latin typeface="微軟正黑體" pitchFamily="34" charset="-120"/>
                          <a:ea typeface="微軟正黑體" pitchFamily="34" charset="-120"/>
                        </a:rPr>
                        <a:t>ANSI</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，非規定之</a:t>
                      </a:r>
                      <a:r>
                        <a:rPr kumimoji="0" lang="en-US" altLang="zh-TW" sz="1800" b="0" i="0" u="sng" strike="noStrike" cap="none" normalizeH="0" baseline="0" dirty="0" smtClean="0">
                          <a:ln>
                            <a:noFill/>
                          </a:ln>
                          <a:solidFill>
                            <a:srgbClr val="C00000"/>
                          </a:solidFill>
                          <a:effectLst/>
                          <a:latin typeface="微軟正黑體" pitchFamily="34" charset="-120"/>
                          <a:ea typeface="微軟正黑體" pitchFamily="34" charset="-120"/>
                        </a:rPr>
                        <a:t>UTF-8</a:t>
                      </a:r>
                      <a:r>
                        <a:rPr kumimoji="0" lang="zh-TW" altLang="zh-TW" sz="1800" b="0" i="0" u="sng" strike="noStrike" cap="none" normalizeH="0" baseline="0" dirty="0" smtClean="0">
                          <a:ln>
                            <a:noFill/>
                          </a:ln>
                          <a:solidFill>
                            <a:srgbClr val="C00000"/>
                          </a:solidFill>
                          <a:effectLst/>
                          <a:latin typeface="微軟正黑體" pitchFamily="34" charset="-120"/>
                          <a:ea typeface="微軟正黑體" pitchFamily="34" charset="-120"/>
                        </a:rPr>
                        <a:t>或</a:t>
                      </a:r>
                      <a:r>
                        <a:rPr kumimoji="0" lang="en-US" altLang="zh-TW" sz="1800" b="0" i="0" u="sng" strike="noStrike" cap="none" normalizeH="0" baseline="0" dirty="0" smtClean="0">
                          <a:ln>
                            <a:noFill/>
                          </a:ln>
                          <a:solidFill>
                            <a:srgbClr val="C00000"/>
                          </a:solidFill>
                          <a:effectLst/>
                          <a:latin typeface="微軟正黑體" pitchFamily="34" charset="-120"/>
                          <a:ea typeface="微軟正黑體" pitchFamily="34" charset="-120"/>
                        </a:rPr>
                        <a:t>Unicode</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2.</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兩顆星</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含</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以下檔案，編碼格式未填「</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無</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，例如：</a:t>
                      </a:r>
                      <a:r>
                        <a:rPr kumimoji="0" lang="en-US" altLang="zh-TW" sz="1800" b="0" i="0" u="none" strike="noStrike" cap="none" normalizeH="0" baseline="0" dirty="0" err="1" smtClean="0">
                          <a:ln>
                            <a:noFill/>
                          </a:ln>
                          <a:solidFill>
                            <a:srgbClr val="000000"/>
                          </a:solidFill>
                          <a:effectLst/>
                          <a:latin typeface="微軟正黑體" pitchFamily="34" charset="-120"/>
                          <a:ea typeface="微軟正黑體" pitchFamily="34" charset="-120"/>
                        </a:rPr>
                        <a:t>ods</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1800" b="0" i="0" u="none" strike="noStrike" cap="none" normalizeH="0" baseline="0" dirty="0" err="1" smtClean="0">
                          <a:ln>
                            <a:noFill/>
                          </a:ln>
                          <a:solidFill>
                            <a:srgbClr val="000000"/>
                          </a:solidFill>
                          <a:effectLst/>
                          <a:latin typeface="微軟正黑體" pitchFamily="34" charset="-120"/>
                          <a:ea typeface="微軟正黑體" pitchFamily="34" charset="-120"/>
                        </a:rPr>
                        <a:t>xls</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等。</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r>
              <a:tr h="640068">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3. </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檢核表填寫之「</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更新頻率</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」與「政府資料開放平臺」上</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填報</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內容</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不同</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4.</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以連結網址下載資料集時發生</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網址不存在</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r>
              <a:tr h="640068">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５</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未依據更新頻率更新</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資料集內容或沒有對應</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最近一次</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更新日期。</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6.</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下載</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檔案</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內容有亂碼</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r>
              <a:tr h="699977">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7.</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 「政府資料開放平臺」之「主要欄位說明」與資料集實際</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內容不符</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8.</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資料集及主要欄位</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說明太簡略</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r>
            </a:tbl>
          </a:graphicData>
        </a:graphic>
      </p:graphicFrame>
      <p:sp>
        <p:nvSpPr>
          <p:cNvPr id="4" name="AutoShape 11"/>
          <p:cNvSpPr>
            <a:spLocks noChangeArrowheads="1"/>
          </p:cNvSpPr>
          <p:nvPr/>
        </p:nvSpPr>
        <p:spPr bwMode="auto">
          <a:xfrm>
            <a:off x="251520" y="2616610"/>
            <a:ext cx="4752975" cy="576263"/>
          </a:xfrm>
          <a:prstGeom prst="roundRect">
            <a:avLst>
              <a:gd name="adj" fmla="val 50000"/>
            </a:avLst>
          </a:prstGeom>
          <a:solidFill>
            <a:srgbClr val="98E63A"/>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pPr>
            <a:r>
              <a:rPr lang="zh-TW" altLang="en-US" sz="2600" b="1" dirty="0">
                <a:solidFill>
                  <a:schemeClr val="bg1"/>
                </a:solidFill>
                <a:latin typeface="微軟正黑體" pitchFamily="34" charset="-120"/>
                <a:ea typeface="微軟正黑體" pitchFamily="34" charset="-120"/>
              </a:rPr>
              <a:t>開放資料</a:t>
            </a:r>
            <a:r>
              <a:rPr lang="zh-TW" altLang="en-US" sz="2600" b="1" dirty="0" smtClean="0">
                <a:solidFill>
                  <a:schemeClr val="bg1"/>
                </a:solidFill>
                <a:latin typeface="微軟正黑體" pitchFamily="34" charset="-120"/>
                <a:ea typeface="微軟正黑體" pitchFamily="34" charset="-120"/>
              </a:rPr>
              <a:t>品質不合格樣</a:t>
            </a:r>
            <a:r>
              <a:rPr lang="zh-TW" altLang="en-US" sz="2600" b="1" dirty="0">
                <a:solidFill>
                  <a:schemeClr val="bg1"/>
                </a:solidFill>
                <a:latin typeface="微軟正黑體" pitchFamily="34" charset="-120"/>
                <a:ea typeface="微軟正黑體" pitchFamily="34" charset="-120"/>
              </a:rPr>
              <a:t>態表</a:t>
            </a:r>
          </a:p>
        </p:txBody>
      </p:sp>
      <p:sp>
        <p:nvSpPr>
          <p:cNvPr id="5" name="AutoShape 7"/>
          <p:cNvSpPr>
            <a:spLocks noChangeArrowheads="1"/>
          </p:cNvSpPr>
          <p:nvPr/>
        </p:nvSpPr>
        <p:spPr bwMode="auto">
          <a:xfrm>
            <a:off x="323528" y="908720"/>
            <a:ext cx="8640960" cy="1512168"/>
          </a:xfrm>
          <a:prstGeom prst="roundRect">
            <a:avLst>
              <a:gd name="adj" fmla="val 7542"/>
            </a:avLst>
          </a:prstGeom>
          <a:no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6" name="文字方塊 5"/>
          <p:cNvSpPr txBox="1"/>
          <p:nvPr/>
        </p:nvSpPr>
        <p:spPr>
          <a:xfrm>
            <a:off x="242128" y="1025441"/>
            <a:ext cx="9005992" cy="1323439"/>
          </a:xfrm>
          <a:prstGeom prst="rect">
            <a:avLst/>
          </a:prstGeom>
          <a:noFill/>
        </p:spPr>
        <p:txBody>
          <a:bodyPr wrap="none" rtlCol="0">
            <a:spAutoFit/>
          </a:bodyPr>
          <a:lstStyle/>
          <a:p>
            <a:pPr marL="342900" indent="-342900">
              <a:lnSpc>
                <a:spcPts val="3200"/>
              </a:lnSpc>
              <a:buClr>
                <a:srgbClr val="FF0000"/>
              </a:buClr>
              <a:buFont typeface="Wingdings" panose="05000000000000000000" pitchFamily="2" charset="2"/>
              <a:buChar char="Ø"/>
            </a:pPr>
            <a:r>
              <a:rPr lang="zh-TW" altLang="en-US" sz="2400" dirty="0" smtClean="0">
                <a:solidFill>
                  <a:schemeClr val="tx1"/>
                </a:solidFill>
                <a:ea typeface="微軟正黑體" panose="020B0604030504040204" pitchFamily="34" charset="-120"/>
              </a:rPr>
              <a:t>本部及所屬機關</a:t>
            </a:r>
            <a:r>
              <a:rPr lang="en-US" altLang="zh-TW" sz="2400" dirty="0" smtClean="0">
                <a:solidFill>
                  <a:schemeClr val="tx1"/>
                </a:solidFill>
                <a:ea typeface="微軟正黑體" panose="020B0604030504040204" pitchFamily="34" charset="-120"/>
              </a:rPr>
              <a:t>(</a:t>
            </a:r>
            <a:r>
              <a:rPr lang="zh-TW" altLang="en-US" sz="2400" dirty="0" smtClean="0">
                <a:solidFill>
                  <a:schemeClr val="tx1"/>
                </a:solidFill>
                <a:ea typeface="微軟正黑體" panose="020B0604030504040204" pitchFamily="34" charset="-120"/>
              </a:rPr>
              <a:t>構</a:t>
            </a:r>
            <a:r>
              <a:rPr lang="en-US" altLang="zh-TW" sz="2400" dirty="0" smtClean="0">
                <a:solidFill>
                  <a:schemeClr val="tx1"/>
                </a:solidFill>
                <a:ea typeface="微軟正黑體" panose="020B0604030504040204" pitchFamily="34" charset="-120"/>
              </a:rPr>
              <a:t>)</a:t>
            </a:r>
            <a:r>
              <a:rPr lang="zh-TW" altLang="en-US" sz="2400" dirty="0" smtClean="0">
                <a:solidFill>
                  <a:schemeClr val="tx1"/>
                </a:solidFill>
                <a:ea typeface="微軟正黑體" panose="020B0604030504040204" pitchFamily="34" charset="-120"/>
              </a:rPr>
              <a:t>第</a:t>
            </a:r>
            <a:r>
              <a:rPr lang="en-US" altLang="zh-TW" sz="2400" dirty="0" smtClean="0">
                <a:solidFill>
                  <a:schemeClr val="tx1"/>
                </a:solidFill>
                <a:ea typeface="微軟正黑體" panose="020B0604030504040204" pitchFamily="34" charset="-120"/>
              </a:rPr>
              <a:t>2</a:t>
            </a:r>
            <a:r>
              <a:rPr lang="zh-TW" altLang="en-US" sz="2400" dirty="0" smtClean="0">
                <a:solidFill>
                  <a:schemeClr val="tx1"/>
                </a:solidFill>
                <a:ea typeface="微軟正黑體" panose="020B0604030504040204" pitchFamily="34" charset="-120"/>
              </a:rPr>
              <a:t>季自行檢核</a:t>
            </a:r>
            <a:r>
              <a:rPr lang="en-US" altLang="zh-TW" sz="2400" dirty="0" smtClean="0">
                <a:solidFill>
                  <a:schemeClr val="tx1"/>
                </a:solidFill>
                <a:ea typeface="微軟正黑體" panose="020B0604030504040204" pitchFamily="34" charset="-120"/>
              </a:rPr>
              <a:t>1614</a:t>
            </a:r>
            <a:r>
              <a:rPr lang="zh-TW" altLang="en-US" sz="2400" dirty="0" smtClean="0">
                <a:solidFill>
                  <a:schemeClr val="tx1"/>
                </a:solidFill>
                <a:ea typeface="微軟正黑體" panose="020B0604030504040204" pitchFamily="34" charset="-120"/>
              </a:rPr>
              <a:t>筆資料集，資訊中心</a:t>
            </a:r>
            <a:endParaRPr lang="en-US" altLang="zh-TW" sz="2400" dirty="0" smtClean="0">
              <a:solidFill>
                <a:schemeClr val="tx1"/>
              </a:solidFill>
              <a:ea typeface="微軟正黑體" panose="020B0604030504040204" pitchFamily="34" charset="-120"/>
            </a:endParaRPr>
          </a:p>
          <a:p>
            <a:pPr marL="441325">
              <a:lnSpc>
                <a:spcPts val="3200"/>
              </a:lnSpc>
              <a:buClr>
                <a:srgbClr val="FF0000"/>
              </a:buClr>
            </a:pPr>
            <a:r>
              <a:rPr lang="zh-TW" altLang="en-US" sz="2400" dirty="0" smtClean="0">
                <a:solidFill>
                  <a:schemeClr val="tx1"/>
                </a:solidFill>
                <a:ea typeface="微軟正黑體" panose="020B0604030504040204" pitchFamily="34" charset="-120"/>
              </a:rPr>
              <a:t>計抽檢</a:t>
            </a:r>
            <a:r>
              <a:rPr lang="en-US" altLang="zh-TW" sz="2400" dirty="0" smtClean="0">
                <a:solidFill>
                  <a:schemeClr val="tx1"/>
                </a:solidFill>
                <a:ea typeface="微軟正黑體" panose="020B0604030504040204" pitchFamily="34" charset="-120"/>
              </a:rPr>
              <a:t>89</a:t>
            </a:r>
            <a:r>
              <a:rPr lang="zh-TW" altLang="en-US" sz="2400" dirty="0" smtClean="0">
                <a:solidFill>
                  <a:schemeClr val="tx1"/>
                </a:solidFill>
                <a:ea typeface="微軟正黑體" panose="020B0604030504040204" pitchFamily="34" charset="-120"/>
              </a:rPr>
              <a:t>筆資料集，不通過為</a:t>
            </a:r>
            <a:r>
              <a:rPr lang="en-US" altLang="zh-TW" sz="2400" dirty="0" smtClean="0">
                <a:solidFill>
                  <a:schemeClr val="tx1"/>
                </a:solidFill>
                <a:ea typeface="微軟正黑體" panose="020B0604030504040204" pitchFamily="34" charset="-120"/>
              </a:rPr>
              <a:t>32</a:t>
            </a:r>
            <a:r>
              <a:rPr lang="zh-TW" altLang="en-US" sz="2400" dirty="0" smtClean="0">
                <a:solidFill>
                  <a:schemeClr val="tx1"/>
                </a:solidFill>
                <a:ea typeface="微軟正黑體" panose="020B0604030504040204" pitchFamily="34" charset="-120"/>
              </a:rPr>
              <a:t>筆，已通知各單位修正</a:t>
            </a:r>
            <a:r>
              <a:rPr lang="zh-TW" altLang="en-US" sz="2400" dirty="0" smtClean="0">
                <a:solidFill>
                  <a:schemeClr val="tx1"/>
                </a:solidFill>
                <a:latin typeface="新細明體"/>
                <a:ea typeface="新細明體"/>
              </a:rPr>
              <a:t>。</a:t>
            </a:r>
            <a:endParaRPr lang="en-US" altLang="zh-TW" sz="2400" dirty="0" smtClean="0">
              <a:solidFill>
                <a:schemeClr val="tx1"/>
              </a:solidFill>
              <a:latin typeface="新細明體"/>
              <a:ea typeface="新細明體"/>
            </a:endParaRPr>
          </a:p>
          <a:p>
            <a:pPr marL="342900" indent="-342900">
              <a:lnSpc>
                <a:spcPts val="3200"/>
              </a:lnSpc>
              <a:buClr>
                <a:srgbClr val="FF0000"/>
              </a:buClr>
              <a:buFont typeface="Wingdings" panose="05000000000000000000" pitchFamily="2" charset="2"/>
              <a:buChar char="Ø"/>
            </a:pPr>
            <a:r>
              <a:rPr lang="zh-TW" altLang="en-US" sz="2400" dirty="0" smtClean="0">
                <a:solidFill>
                  <a:schemeClr val="tx1"/>
                </a:solidFill>
                <a:ea typeface="微軟正黑體" panose="020B0604030504040204" pitchFamily="34" charset="-120"/>
              </a:rPr>
              <a:t>不</a:t>
            </a:r>
            <a:r>
              <a:rPr lang="zh-TW" altLang="en-US" sz="2400" dirty="0">
                <a:solidFill>
                  <a:schemeClr val="tx1"/>
                </a:solidFill>
                <a:ea typeface="微軟正黑體" panose="020B0604030504040204" pitchFamily="34" charset="-120"/>
              </a:rPr>
              <a:t>合格態</a:t>
            </a:r>
            <a:r>
              <a:rPr lang="zh-TW" altLang="en-US" sz="2400" dirty="0" smtClean="0">
                <a:solidFill>
                  <a:schemeClr val="tx1"/>
                </a:solidFill>
                <a:ea typeface="微軟正黑體" panose="020B0604030504040204" pitchFamily="34" charset="-120"/>
              </a:rPr>
              <a:t>樣說明如下</a:t>
            </a:r>
            <a:r>
              <a:rPr lang="zh-TW" altLang="en-US" sz="2400" dirty="0">
                <a:solidFill>
                  <a:schemeClr val="tx1"/>
                </a:solidFill>
                <a:ea typeface="微軟正黑體" panose="020B0604030504040204" pitchFamily="34" charset="-120"/>
              </a:rPr>
              <a:t>表</a:t>
            </a:r>
          </a:p>
        </p:txBody>
      </p:sp>
      <p:sp>
        <p:nvSpPr>
          <p:cNvPr id="7" name="投影片編號版面配置區 6"/>
          <p:cNvSpPr>
            <a:spLocks noGrp="1"/>
          </p:cNvSpPr>
          <p:nvPr>
            <p:ph type="sldNum" sz="quarter" idx="12"/>
          </p:nvPr>
        </p:nvSpPr>
        <p:spPr/>
        <p:txBody>
          <a:bodyPr/>
          <a:lstStyle/>
          <a:p>
            <a:pPr>
              <a:defRPr/>
            </a:pPr>
            <a:fld id="{23D3DD93-41E6-47E1-AE6A-DBB7FAB6A6FE}" type="slidenum">
              <a:rPr lang="en-US" smtClean="0"/>
              <a:pPr>
                <a:defRPr/>
              </a:pPr>
              <a:t>39</a:t>
            </a:fld>
            <a:endParaRPr lang="en-US" dirty="0"/>
          </a:p>
        </p:txBody>
      </p:sp>
    </p:spTree>
    <p:extLst>
      <p:ext uri="{BB962C8B-B14F-4D97-AF65-F5344CB8AC3E}">
        <p14:creationId xmlns:p14="http://schemas.microsoft.com/office/powerpoint/2010/main" val="839153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91733E09-E460-4B61-BC56-5153B9DE132F}" type="slidenum">
              <a:rPr lang="en-US" altLang="zh-TW" smtClean="0"/>
              <a:pPr>
                <a:defRPr/>
              </a:pPr>
              <a:t>4</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1162459489"/>
              </p:ext>
            </p:extLst>
          </p:nvPr>
        </p:nvGraphicFramePr>
        <p:xfrm>
          <a:off x="317500" y="1268413"/>
          <a:ext cx="8575675" cy="4752975"/>
        </p:xfrm>
        <a:graphic>
          <a:graphicData uri="http://schemas.openxmlformats.org/drawingml/2006/table">
            <a:tbl>
              <a:tblPr/>
              <a:tblGrid>
                <a:gridCol w="1230164"/>
                <a:gridCol w="2160240"/>
                <a:gridCol w="3257407"/>
                <a:gridCol w="1135667"/>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98859">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年度第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mn-lt"/>
                        <a:ea typeface="+mn-ea"/>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mn-lt"/>
                          <a:ea typeface="+mn-ea"/>
                        </a:rPr>
                        <a:t>104.8.20</a:t>
                      </a:r>
                      <a:endParaRPr kumimoji="1" lang="en-US" altLang="zh-TW" sz="2000" b="1" i="0" u="none" strike="noStrike" cap="none" normalizeH="0" baseline="0" dirty="0" smtClean="0">
                        <a:ln>
                          <a:noFill/>
                        </a:ln>
                        <a:solidFill>
                          <a:schemeClr val="tx1"/>
                        </a:solidFill>
                        <a:effectLst/>
                        <a:latin typeface="+mn-lt"/>
                        <a:ea typeface="+mn-ea"/>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請國發會以經濟成長、產業發展或國家發展等面向研提資料開放效益評估準則。</a:t>
                      </a: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kumimoji="0"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工業局回覆</a:t>
                      </a:r>
                      <a:r>
                        <a:rPr kumimoji="0" lang="zh-TW" altLang="en-US" sz="2000" b="0" i="0" u="none" strike="noStrike" cap="none" normalizeH="0" baseline="0" dirty="0" smtClean="0">
                          <a:ln>
                            <a:noFill/>
                          </a:ln>
                          <a:solidFill>
                            <a:schemeClr val="tx1"/>
                          </a:solidFill>
                          <a:effectLst/>
                          <a:latin typeface="新細明體"/>
                          <a:ea typeface="+mn-ea"/>
                        </a:rPr>
                        <a:t>：</a:t>
                      </a:r>
                      <a:endParaRPr kumimoji="0" lang="en-US" altLang="zh-TW" sz="2000" b="0" i="0" u="none" strike="noStrike" cap="none" normalizeH="0" baseline="0" dirty="0" smtClean="0">
                        <a:ln>
                          <a:noFill/>
                        </a:ln>
                        <a:solidFill>
                          <a:schemeClr val="tx1"/>
                        </a:solidFill>
                        <a:effectLst/>
                        <a:latin typeface="新細明體"/>
                        <a:ea typeface="+mn-ea"/>
                      </a:endParaRPr>
                    </a:p>
                    <a:p>
                      <a:pPr marL="0" marR="0" lvl="0" indent="0" algn="just"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kumimoji="0"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國發會已蒐集各國資料，刻正綜整研擬我國資料開放效益評估準則。</a:t>
                      </a:r>
                      <a:r>
                        <a:rPr kumimoji="0"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0"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將配合國發會時程</a:t>
                      </a:r>
                      <a:r>
                        <a:rPr kumimoji="0" lang="zh-TW"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整理產業應用政府開放資料之企業發展創新服務及應用案例，提供國發會參考。</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    工業局</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9"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42603856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351911504"/>
              </p:ext>
            </p:extLst>
          </p:nvPr>
        </p:nvGraphicFramePr>
        <p:xfrm>
          <a:off x="73025" y="764704"/>
          <a:ext cx="8891588" cy="5669600"/>
        </p:xfrm>
        <a:graphic>
          <a:graphicData uri="http://schemas.openxmlformats.org/drawingml/2006/table">
            <a:tbl>
              <a:tblPr>
                <a:tableStyleId>{5C22544A-7EE6-4342-B048-85BDC9FD1C3A}</a:tableStyleId>
              </a:tblPr>
              <a:tblGrid>
                <a:gridCol w="996470"/>
                <a:gridCol w="1916291"/>
                <a:gridCol w="5978827"/>
              </a:tblGrid>
              <a:tr h="296424">
                <a:tc>
                  <a:txBody>
                    <a:bodyPr/>
                    <a:lstStyle/>
                    <a:p>
                      <a:pPr algn="ctr" fontAlgn="ctr"/>
                      <a:r>
                        <a:rPr lang="zh-TW" altLang="en-US" sz="1600" b="1" u="none" strike="noStrike" dirty="0">
                          <a:effectLst/>
                          <a:latin typeface="微軟正黑體" panose="020B0604030504040204" pitchFamily="34" charset="-120"/>
                          <a:ea typeface="微軟正黑體" panose="020B0604030504040204" pitchFamily="34" charset="-120"/>
                        </a:rPr>
                        <a:t>單位名稱</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推 動 策 略</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策  略  意  涵</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r>
              <a:tr h="1070488">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水利</a:t>
                      </a:r>
                      <a:r>
                        <a:rPr lang="zh-TW" altLang="en-US" sz="1600" b="1" u="none" strike="noStrike" dirty="0">
                          <a:effectLst/>
                          <a:latin typeface="微軟正黑體" panose="020B0604030504040204" pitchFamily="34" charset="-120"/>
                          <a:ea typeface="微軟正黑體" panose="020B0604030504040204" pitchFamily="34" charset="-120"/>
                        </a:rPr>
                        <a:t>署</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en-US" altLang="zh-TW" sz="1400" u="none" strike="noStrike" dirty="0" smtClean="0">
                          <a:effectLst/>
                          <a:latin typeface="微軟正黑體" panose="020B0604030504040204" pitchFamily="34" charset="-120"/>
                          <a:ea typeface="微軟正黑體" panose="020B0604030504040204" pitchFamily="34" charset="-120"/>
                        </a:rPr>
                        <a:t>1.</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水</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防救災</a:t>
                      </a:r>
                      <a:r>
                        <a:rPr lang="zh-TW" altLang="en-US" sz="1400" u="none" strike="noStrike" dirty="0">
                          <a:effectLst/>
                          <a:latin typeface="微軟正黑體" panose="020B0604030504040204" pitchFamily="34" charset="-120"/>
                          <a:ea typeface="微軟正黑體" panose="020B0604030504040204" pitchFamily="34" charset="-120"/>
                        </a:rPr>
                        <a:t>資料開放推動</a:t>
                      </a:r>
                      <a:r>
                        <a:rPr lang="zh-TW" altLang="en-US" sz="1400" u="none" strike="noStrike" dirty="0" smtClean="0">
                          <a:effectLst/>
                          <a:latin typeface="微軟正黑體" panose="020B0604030504040204" pitchFamily="34" charset="-120"/>
                          <a:ea typeface="微軟正黑體" panose="020B0604030504040204" pitchFamily="34" charset="-120"/>
                        </a:rPr>
                        <a:t>策略</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marL="36000" algn="l" fontAlgn="ct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2</a:t>
                      </a:r>
                      <a:r>
                        <a:rPr lang="en-US" altLang="zh-TW" sz="1400" b="0" i="0" u="none" strike="noStrike" dirty="0" smtClean="0">
                          <a:solidFill>
                            <a:srgbClr val="FF0000"/>
                          </a:solidFill>
                          <a:effectLst/>
                          <a:latin typeface="微軟正黑體" panose="020B0604030504040204" pitchFamily="34" charset="-120"/>
                          <a:ea typeface="微軟正黑體" panose="020B0604030504040204" pitchFamily="34" charset="-120"/>
                        </a:rPr>
                        <a:t>.</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水資源</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環境</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敏感區域</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資料開放推動策略</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c>
                  <a:txBody>
                    <a:bodyPr/>
                    <a:lstStyle/>
                    <a:p>
                      <a:pPr marL="72000" algn="l" fontAlgn="ctr"/>
                      <a:r>
                        <a:rPr lang="en-US" altLang="zh-TW" sz="1400" u="none" strike="noStrike" dirty="0" smtClean="0">
                          <a:effectLst/>
                          <a:latin typeface="微軟正黑體" panose="020B0604030504040204" pitchFamily="34" charset="-120"/>
                          <a:ea typeface="微軟正黑體" panose="020B0604030504040204" pitchFamily="34" charset="-120"/>
                        </a:rPr>
                        <a:t>1.</a:t>
                      </a:r>
                      <a:r>
                        <a:rPr lang="zh-TW" altLang="en-US" sz="1400" u="none" strike="noStrike" dirty="0" smtClean="0">
                          <a:effectLst/>
                          <a:latin typeface="微軟正黑體" panose="020B0604030504040204" pitchFamily="34" charset="-120"/>
                          <a:ea typeface="微軟正黑體" panose="020B0604030504040204" pitchFamily="34" charset="-120"/>
                        </a:rPr>
                        <a:t>配合</a:t>
                      </a:r>
                      <a:r>
                        <a:rPr lang="zh-TW" altLang="en-US" sz="1400" u="none" strike="noStrike" dirty="0">
                          <a:effectLst/>
                          <a:latin typeface="微軟正黑體" panose="020B0604030504040204" pitchFamily="34" charset="-120"/>
                          <a:ea typeface="微軟正黑體" panose="020B0604030504040204" pitchFamily="34" charset="-120"/>
                        </a:rPr>
                        <a:t>「開放資料系統」推動</a:t>
                      </a:r>
                      <a:r>
                        <a:rPr lang="zh-TW" altLang="en-US" sz="1400" u="none" strike="noStrike" dirty="0" smtClean="0">
                          <a:effectLst/>
                          <a:latin typeface="微軟正黑體" panose="020B0604030504040204" pitchFamily="34" charset="-120"/>
                          <a:ea typeface="微軟正黑體" panose="020B0604030504040204" pitchFamily="34" charset="-120"/>
                        </a:rPr>
                        <a:t>；預計</a:t>
                      </a:r>
                      <a:r>
                        <a:rPr lang="en-US" altLang="zh-TW" sz="1400" u="none" strike="noStrike" dirty="0" smtClean="0">
                          <a:effectLst/>
                          <a:latin typeface="微軟正黑體" panose="020B0604030504040204" pitchFamily="34" charset="-120"/>
                          <a:ea typeface="微軟正黑體" panose="020B0604030504040204" pitchFamily="34" charset="-120"/>
                        </a:rPr>
                        <a:t>105</a:t>
                      </a:r>
                      <a:r>
                        <a:rPr lang="zh-TW" altLang="en-US" sz="1400" u="none" strike="noStrike" dirty="0" smtClean="0">
                          <a:effectLst/>
                          <a:latin typeface="微軟正黑體" panose="020B0604030504040204" pitchFamily="34" charset="-120"/>
                          <a:ea typeface="微軟正黑體" panose="020B0604030504040204" pitchFamily="34" charset="-120"/>
                        </a:rPr>
                        <a:t>年度開放</a:t>
                      </a:r>
                      <a:r>
                        <a:rPr lang="zh-TW" altLang="en-US" sz="1400" u="none" strike="noStrike" dirty="0">
                          <a:effectLst/>
                          <a:latin typeface="微軟正黑體" panose="020B0604030504040204" pitchFamily="34" charset="-120"/>
                          <a:ea typeface="微軟正黑體" panose="020B0604030504040204" pitchFamily="34" charset="-120"/>
                        </a:rPr>
                        <a:t>如</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防災</a:t>
                      </a:r>
                      <a:r>
                        <a:rPr lang="zh-TW" altLang="en-US" sz="1400" u="none" strike="noStrike" dirty="0">
                          <a:effectLst/>
                          <a:latin typeface="微軟正黑體" panose="020B0604030504040204" pitchFamily="34" charset="-120"/>
                          <a:ea typeface="微軟正黑體" panose="020B0604030504040204" pitchFamily="34" charset="-120"/>
                        </a:rPr>
                        <a:t>相關影像資料、當日水庫水位及</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警戒水位</a:t>
                      </a:r>
                      <a:r>
                        <a:rPr lang="zh-TW" altLang="en-US" sz="1400" u="none" strike="noStrike" dirty="0">
                          <a:effectLst/>
                          <a:latin typeface="微軟正黑體" panose="020B0604030504040204" pitchFamily="34" charset="-120"/>
                          <a:ea typeface="微軟正黑體" panose="020B0604030504040204" pitchFamily="34" charset="-120"/>
                        </a:rPr>
                        <a:t>值等，</a:t>
                      </a:r>
                      <a:r>
                        <a:rPr lang="en-US" altLang="zh-TW" sz="1400" u="none" strike="noStrike" dirty="0">
                          <a:effectLst/>
                          <a:latin typeface="微軟正黑體" panose="020B0604030504040204" pitchFamily="34" charset="-120"/>
                          <a:ea typeface="微軟正黑體" panose="020B0604030504040204" pitchFamily="34" charset="-120"/>
                        </a:rPr>
                        <a:t>106</a:t>
                      </a:r>
                      <a:r>
                        <a:rPr lang="zh-TW" altLang="en-US" sz="1400" u="none" strike="noStrike" dirty="0" smtClean="0">
                          <a:effectLst/>
                          <a:latin typeface="微軟正黑體" panose="020B0604030504040204" pitchFamily="34" charset="-120"/>
                          <a:ea typeface="微軟正黑體" panose="020B0604030504040204" pitchFamily="34" charset="-120"/>
                        </a:rPr>
                        <a:t>年度開放</a:t>
                      </a:r>
                      <a:r>
                        <a:rPr lang="zh-TW" altLang="en-US" sz="1400" u="none" strike="noStrike" dirty="0">
                          <a:effectLst/>
                          <a:latin typeface="微軟正黑體" panose="020B0604030504040204" pitchFamily="34" charset="-120"/>
                          <a:ea typeface="微軟正黑體" panose="020B0604030504040204" pitchFamily="34" charset="-120"/>
                        </a:rPr>
                        <a:t>易淹水計畫相關資料集，</a:t>
                      </a:r>
                      <a:r>
                        <a:rPr lang="en-US" altLang="zh-TW" sz="1400" u="none" strike="noStrike" dirty="0">
                          <a:effectLst/>
                          <a:latin typeface="微軟正黑體" panose="020B0604030504040204" pitchFamily="34" charset="-120"/>
                          <a:ea typeface="微軟正黑體" panose="020B0604030504040204" pitchFamily="34" charset="-120"/>
                        </a:rPr>
                        <a:t>107</a:t>
                      </a:r>
                      <a:r>
                        <a:rPr lang="zh-TW" altLang="en-US" sz="1400" u="none" strike="noStrike" dirty="0" smtClean="0">
                          <a:effectLst/>
                          <a:latin typeface="微軟正黑體" panose="020B0604030504040204" pitchFamily="34" charset="-120"/>
                          <a:ea typeface="微軟正黑體" panose="020B0604030504040204" pitchFamily="34" charset="-120"/>
                        </a:rPr>
                        <a:t>年開放</a:t>
                      </a:r>
                      <a:r>
                        <a:rPr lang="zh-TW" altLang="en-US" sz="1400" u="none" strike="noStrike" dirty="0">
                          <a:effectLst/>
                          <a:latin typeface="微軟正黑體" panose="020B0604030504040204" pitchFamily="34" charset="-120"/>
                          <a:ea typeface="微軟正黑體" panose="020B0604030504040204" pitchFamily="34" charset="-120"/>
                        </a:rPr>
                        <a:t>流域綜合治理相關資料集</a:t>
                      </a:r>
                      <a:r>
                        <a:rPr lang="zh-TW" altLang="en-US" sz="1400" u="none" strike="noStrike" dirty="0" smtClean="0">
                          <a:effectLst/>
                          <a:latin typeface="微軟正黑體" panose="020B0604030504040204" pitchFamily="34" charset="-120"/>
                          <a:ea typeface="微軟正黑體" panose="020B0604030504040204" pitchFamily="34" charset="-120"/>
                        </a:rPr>
                        <a:t>。</a:t>
                      </a:r>
                      <a:r>
                        <a:rPr lang="en-US" altLang="zh-TW" sz="1400" u="none" strike="noStrike" dirty="0" smtClean="0">
                          <a:effectLst/>
                          <a:latin typeface="微軟正黑體" panose="020B0604030504040204" pitchFamily="34" charset="-120"/>
                          <a:ea typeface="微軟正黑體" panose="020B0604030504040204" pitchFamily="34" charset="-120"/>
                        </a:rPr>
                        <a:t>2.</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預計</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105</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地層下陷監測井況</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、中央管</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河川區域</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範圍線，</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106</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年度開放水庫集水區範圍，</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107</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海堤區域線、排水設施</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範圍線</a:t>
                      </a:r>
                      <a:r>
                        <a:rPr lang="zh-TW" altLang="en-US" sz="1400" u="none" strike="noStrike" dirty="0" smtClean="0">
                          <a:effectLst/>
                          <a:latin typeface="微軟正黑體" panose="020B0604030504040204" pitchFamily="34" charset="-120"/>
                          <a:ea typeface="微軟正黑體" panose="020B0604030504040204" pitchFamily="34" charset="-120"/>
                        </a:rPr>
                        <a:t>。</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r>
              <a:tr h="430368">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能源</a:t>
                      </a:r>
                      <a:r>
                        <a:rPr lang="zh-TW" altLang="en-US" sz="1600" b="1" u="none" strike="noStrike" dirty="0">
                          <a:effectLst/>
                          <a:latin typeface="微軟正黑體" panose="020B0604030504040204" pitchFamily="34" charset="-120"/>
                          <a:ea typeface="微軟正黑體" panose="020B0604030504040204" pitchFamily="34" charset="-120"/>
                        </a:rPr>
                        <a:t>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b="0" u="none" strike="noStrike" dirty="0">
                          <a:solidFill>
                            <a:srgbClr val="FF0000"/>
                          </a:solidFill>
                          <a:effectLst/>
                          <a:latin typeface="微軟正黑體" panose="020B0604030504040204" pitchFamily="34" charset="-120"/>
                          <a:ea typeface="微軟正黑體" panose="020B0604030504040204" pitchFamily="34" charset="-120"/>
                        </a:rPr>
                        <a:t>商品能源效率</a:t>
                      </a:r>
                      <a:r>
                        <a:rPr lang="zh-TW" altLang="en-US" sz="1400" b="0" u="none" strike="noStrike" dirty="0">
                          <a:solidFill>
                            <a:schemeClr val="tx1"/>
                          </a:solidFill>
                          <a:effectLst/>
                          <a:latin typeface="微軟正黑體" panose="020B0604030504040204" pitchFamily="34" charset="-120"/>
                          <a:ea typeface="微軟正黑體" panose="020B0604030504040204" pitchFamily="34" charset="-120"/>
                        </a:rPr>
                        <a:t>資訊揭露 </a:t>
                      </a:r>
                      <a:endParaRPr lang="zh-TW" altLang="en-US" sz="1400" b="0" i="0" u="none" strike="noStrike" dirty="0">
                        <a:solidFill>
                          <a:schemeClr val="tx1"/>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3">
                        <a:lumMod val="20000"/>
                        <a:lumOff val="80000"/>
                      </a:schemeClr>
                    </a:solidFill>
                  </a:tcPr>
                </a:tc>
                <a:tc>
                  <a:txBody>
                    <a:bodyPr/>
                    <a:lstStyle/>
                    <a:p>
                      <a:pPr marL="72000" algn="l" fontAlgn="ctr"/>
                      <a:r>
                        <a:rPr lang="zh-TW" altLang="en-US" sz="1400" u="none" strike="noStrike" dirty="0" smtClean="0">
                          <a:effectLst/>
                          <a:latin typeface="微軟正黑體" panose="020B0604030504040204" pitchFamily="34" charset="-120"/>
                          <a:ea typeface="微軟正黑體" panose="020B0604030504040204" pitchFamily="34" charset="-120"/>
                        </a:rPr>
                        <a:t>推動依各類</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商品種類</a:t>
                      </a:r>
                      <a:r>
                        <a:rPr lang="zh-TW" altLang="en-US" sz="1400" u="none" strike="noStrike" dirty="0" smtClean="0">
                          <a:effectLst/>
                          <a:latin typeface="微軟正黑體" panose="020B0604030504040204" pitchFamily="34" charset="-120"/>
                          <a:ea typeface="微軟正黑體" panose="020B0604030504040204" pitchFamily="34" charset="-120"/>
                        </a:rPr>
                        <a:t>或</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用途</a:t>
                      </a:r>
                      <a:r>
                        <a:rPr lang="zh-TW" altLang="en-US" sz="1400" u="none" strike="noStrike" dirty="0" smtClean="0">
                          <a:effectLst/>
                          <a:latin typeface="微軟正黑體" panose="020B0604030504040204" pitchFamily="34" charset="-120"/>
                          <a:ea typeface="微軟正黑體" panose="020B0604030504040204" pitchFamily="34" charset="-120"/>
                        </a:rPr>
                        <a:t>別之</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節能</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標章登錄</a:t>
                      </a:r>
                      <a:r>
                        <a:rPr lang="zh-TW" altLang="en-US" sz="1400" u="none" strike="noStrike" dirty="0">
                          <a:effectLst/>
                          <a:latin typeface="微軟正黑體" panose="020B0604030504040204" pitchFamily="34" charset="-120"/>
                          <a:ea typeface="微軟正黑體" panose="020B0604030504040204" pitchFamily="34" charset="-120"/>
                        </a:rPr>
                        <a:t>及</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能源效率分級</a:t>
                      </a:r>
                      <a:r>
                        <a:rPr lang="zh-TW" altLang="en-US" sz="1400" u="none" strike="noStrike" dirty="0">
                          <a:effectLst/>
                          <a:latin typeface="微軟正黑體" panose="020B0604030504040204" pitchFamily="34" charset="-120"/>
                          <a:ea typeface="微軟正黑體" panose="020B0604030504040204" pitchFamily="34" charset="-120"/>
                        </a:rPr>
                        <a:t>標示等資訊（如：家電、照明、事機器、</a:t>
                      </a:r>
                      <a:r>
                        <a:rPr lang="en-US" altLang="zh-TW" sz="1400" u="none" strike="noStrike" dirty="0">
                          <a:effectLst/>
                          <a:latin typeface="微軟正黑體" panose="020B0604030504040204" pitchFamily="34" charset="-120"/>
                          <a:ea typeface="微軟正黑體" panose="020B0604030504040204" pitchFamily="34" charset="-120"/>
                        </a:rPr>
                        <a:t>3C</a:t>
                      </a:r>
                      <a:r>
                        <a:rPr lang="zh-TW" altLang="en-US" sz="1400" u="none" strike="noStrike" dirty="0">
                          <a:effectLst/>
                          <a:latin typeface="微軟正黑體" panose="020B0604030504040204" pitchFamily="34" charset="-120"/>
                          <a:ea typeface="微軟正黑體" panose="020B0604030504040204" pitchFamily="34" charset="-120"/>
                        </a:rPr>
                        <a:t>資訊、瓦斯爐、熱水器、汽車、機車等）。</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3">
                        <a:lumMod val="20000"/>
                        <a:lumOff val="80000"/>
                      </a:schemeClr>
                    </a:solidFill>
                  </a:tcPr>
                </a:tc>
              </a:tr>
              <a:tr h="430368">
                <a:tc>
                  <a:txBody>
                    <a:bodyPr/>
                    <a:lstStyle/>
                    <a:p>
                      <a:pPr marL="72000" algn="l" fontAlgn="ctr"/>
                      <a:r>
                        <a:rPr lang="zh-TW" altLang="en-US" sz="1600" b="1" u="sng" strike="noStrike" dirty="0" smtClean="0">
                          <a:effectLst/>
                          <a:latin typeface="微軟正黑體" panose="020B0604030504040204" pitchFamily="34" charset="-120"/>
                          <a:ea typeface="微軟正黑體" panose="020B0604030504040204" pitchFamily="34" charset="-120"/>
                        </a:rPr>
                        <a:t>礦務</a:t>
                      </a:r>
                      <a:r>
                        <a:rPr lang="zh-TW" altLang="en-US" sz="1600" b="1" u="sng" strike="noStrike" dirty="0">
                          <a:effectLst/>
                          <a:latin typeface="微軟正黑體" panose="020B0604030504040204" pitchFamily="34" charset="-120"/>
                          <a:ea typeface="微軟正黑體" panose="020B0604030504040204" pitchFamily="34" charset="-120"/>
                        </a:rPr>
                        <a:t>局</a:t>
                      </a:r>
                      <a:endParaRPr lang="zh-TW" altLang="en-US" sz="1600" b="1"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u="none" strike="noStrike" dirty="0">
                          <a:effectLst/>
                          <a:latin typeface="微軟正黑體" panose="020B0604030504040204" pitchFamily="34" charset="-120"/>
                          <a:ea typeface="微軟正黑體" panose="020B0604030504040204" pitchFamily="34" charset="-120"/>
                        </a:rPr>
                        <a:t>全國</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砂土石產銷存</a:t>
                      </a:r>
                      <a:r>
                        <a:rPr lang="zh-TW" altLang="en-US" sz="1400" u="none" strike="noStrike" dirty="0" smtClean="0">
                          <a:effectLst/>
                          <a:latin typeface="微軟正黑體" panose="020B0604030504040204" pitchFamily="34" charset="-120"/>
                          <a:ea typeface="微軟正黑體" panose="020B0604030504040204" pitchFamily="34" charset="-120"/>
                        </a:rPr>
                        <a:t>動態資訊揭露</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c>
                  <a:txBody>
                    <a:bodyPr/>
                    <a:lstStyle/>
                    <a:p>
                      <a:pPr marL="72000" algn="l" fontAlgn="ctr"/>
                      <a:r>
                        <a:rPr lang="zh-TW" altLang="en-US" sz="1400" u="none" strike="noStrike" dirty="0" smtClean="0">
                          <a:effectLst/>
                          <a:latin typeface="微軟正黑體" panose="020B0604030504040204" pitchFamily="34" charset="-120"/>
                          <a:ea typeface="微軟正黑體" panose="020B0604030504040204" pitchFamily="34" charset="-120"/>
                        </a:rPr>
                        <a:t>持續提供全國</a:t>
                      </a:r>
                      <a:r>
                        <a:rPr lang="zh-TW" altLang="en-US" sz="1400" u="none" strike="noStrike" dirty="0">
                          <a:effectLst/>
                          <a:latin typeface="微軟正黑體" panose="020B0604030504040204" pitchFamily="34" charset="-120"/>
                          <a:ea typeface="微軟正黑體" panose="020B0604030504040204" pitchFamily="34" charset="-120"/>
                        </a:rPr>
                        <a:t>砂土石產銷存動態及價格等資料</a:t>
                      </a:r>
                      <a:r>
                        <a:rPr lang="zh-TW" altLang="en-US" sz="1400" u="none" strike="noStrike" dirty="0" smtClean="0">
                          <a:effectLst/>
                          <a:latin typeface="微軟正黑體" panose="020B0604030504040204" pitchFamily="34" charset="-120"/>
                          <a:ea typeface="微軟正黑體" panose="020B0604030504040204" pitchFamily="34" charset="-120"/>
                        </a:rPr>
                        <a:t>，增加開放</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東砂西運</a:t>
                      </a:r>
                      <a:r>
                        <a:rPr lang="zh-TW" altLang="en-US" sz="1400" u="none" strike="noStrike" dirty="0" smtClean="0">
                          <a:solidFill>
                            <a:schemeClr val="tx1"/>
                          </a:solidFill>
                          <a:effectLst/>
                          <a:latin typeface="微軟正黑體" panose="020B0604030504040204" pitchFamily="34" charset="-120"/>
                          <a:ea typeface="微軟正黑體" panose="020B0604030504040204" pitchFamily="34" charset="-120"/>
                        </a:rPr>
                        <a:t>裝卸量統計表</a:t>
                      </a:r>
                      <a:r>
                        <a:rPr lang="zh-TW" altLang="en-US" sz="1400" u="none" strike="noStrike" dirty="0" smtClean="0">
                          <a:effectLst/>
                          <a:latin typeface="微軟正黑體" panose="020B0604030504040204" pitchFamily="34" charset="-120"/>
                          <a:ea typeface="微軟正黑體" panose="020B0604030504040204" pitchFamily="34" charset="-120"/>
                        </a:rPr>
                        <a:t>、</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砂石碎解洗選</a:t>
                      </a:r>
                      <a:r>
                        <a:rPr lang="zh-TW" altLang="en-US" sz="1400" u="none" strike="noStrike" dirty="0" smtClean="0">
                          <a:effectLst/>
                          <a:latin typeface="微軟正黑體" panose="020B0604030504040204" pitchFamily="34" charset="-120"/>
                          <a:ea typeface="微軟正黑體" panose="020B0604030504040204" pitchFamily="34" charset="-120"/>
                        </a:rPr>
                        <a:t>場產銷存，以</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穩定砂石供需</a:t>
                      </a:r>
                      <a:r>
                        <a:rPr lang="zh-TW" altLang="en-US" sz="1400" u="none" strike="noStrike" dirty="0" smtClean="0">
                          <a:effectLst/>
                          <a:latin typeface="微軟正黑體" panose="020B0604030504040204" pitchFamily="34" charset="-120"/>
                          <a:ea typeface="微軟正黑體" panose="020B0604030504040204" pitchFamily="34" charset="-120"/>
                        </a:rPr>
                        <a:t>及平穩砂石物價</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r>
              <a:tr h="857115">
                <a:tc>
                  <a:txBody>
                    <a:bodyPr/>
                    <a:lstStyle/>
                    <a:p>
                      <a:pPr marL="72000" algn="l" fontAlgn="ctr"/>
                      <a:r>
                        <a:rPr lang="zh-TW" altLang="en-US" sz="1600" b="1" u="sng" strike="noStrike" dirty="0" smtClean="0">
                          <a:effectLst/>
                          <a:latin typeface="微軟正黑體" panose="020B0604030504040204" pitchFamily="34" charset="-120"/>
                          <a:ea typeface="微軟正黑體" panose="020B0604030504040204" pitchFamily="34" charset="-120"/>
                        </a:rPr>
                        <a:t>中央</a:t>
                      </a:r>
                      <a:r>
                        <a:rPr lang="zh-TW" altLang="en-US" sz="1600" b="1" u="sng" strike="noStrike" dirty="0">
                          <a:effectLst/>
                          <a:latin typeface="微軟正黑體" panose="020B0604030504040204" pitchFamily="34" charset="-120"/>
                          <a:ea typeface="微軟正黑體" panose="020B0604030504040204" pitchFamily="34" charset="-120"/>
                        </a:rPr>
                        <a:t>地質調查所</a:t>
                      </a:r>
                      <a:endParaRPr lang="zh-TW" altLang="en-US" sz="1600" b="1"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推動</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住居地質</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環境資料開放，整合</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雲端地質資訊</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全民應用。</a:t>
                      </a:r>
                    </a:p>
                  </a:txBody>
                  <a:tcPr marL="3621" marR="3621" marT="3621"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推動</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地質資訊對外服務</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開放資料</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運算加值</a:t>
                      </a:r>
                      <a:r>
                        <a:rPr lang="en-US"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API</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dirty="0" smtClean="0">
                          <a:effectLst/>
                          <a:latin typeface="微軟正黑體" panose="020B0604030504040204" pitchFamily="34" charset="-120"/>
                          <a:ea typeface="微軟正黑體" panose="020B0604030504040204" pitchFamily="34" charset="-120"/>
                        </a:rPr>
                        <a:t> ，開放土地查詢功能：以</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座標</a:t>
                      </a:r>
                      <a:r>
                        <a:rPr lang="zh-TW" altLang="en-US" sz="1400" u="none" strike="noStrike" dirty="0" smtClean="0">
                          <a:effectLst/>
                          <a:latin typeface="微軟正黑體" panose="020B0604030504040204" pitchFamily="34" charset="-120"/>
                          <a:ea typeface="微軟正黑體" panose="020B0604030504040204" pitchFamily="34" charset="-120"/>
                        </a:rPr>
                        <a:t>資料及</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座標串列</a:t>
                      </a:r>
                      <a:r>
                        <a:rPr lang="zh-TW" altLang="en-US" sz="1400" u="none" strike="noStrike" dirty="0" smtClean="0">
                          <a:effectLst/>
                          <a:latin typeface="微軟正黑體" panose="020B0604030504040204" pitchFamily="34" charset="-120"/>
                          <a:ea typeface="微軟正黑體" panose="020B0604030504040204" pitchFamily="34" charset="-120"/>
                        </a:rPr>
                        <a:t>資料查詢</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地質物件</a:t>
                      </a:r>
                      <a:r>
                        <a:rPr lang="zh-TW" altLang="en-US" sz="1400" u="none" strike="noStrike" dirty="0" smtClean="0">
                          <a:effectLst/>
                          <a:latin typeface="微軟正黑體" panose="020B0604030504040204" pitchFamily="34" charset="-120"/>
                          <a:ea typeface="微軟正黑體" panose="020B0604030504040204" pitchFamily="34" charset="-120"/>
                        </a:rPr>
                        <a:t>資料包括：</a:t>
                      </a:r>
                      <a:r>
                        <a:rPr lang="en-US" altLang="zh-TW" sz="1400" u="none" strike="noStrike" dirty="0" smtClean="0">
                          <a:effectLst/>
                          <a:latin typeface="微軟正黑體" panose="020B0604030504040204" pitchFamily="34" charset="-120"/>
                          <a:ea typeface="微軟正黑體" panose="020B0604030504040204" pitchFamily="34" charset="-120"/>
                        </a:rPr>
                        <a:t>a.</a:t>
                      </a:r>
                      <a:r>
                        <a:rPr lang="zh-TW" altLang="en-US" sz="1400" u="none" strike="noStrike" dirty="0" smtClean="0">
                          <a:effectLst/>
                          <a:latin typeface="微軟正黑體" panose="020B0604030504040204" pitchFamily="34" charset="-120"/>
                          <a:ea typeface="微軟正黑體" panose="020B0604030504040204" pitchFamily="34" charset="-120"/>
                        </a:rPr>
                        <a:t>活動斷層</a:t>
                      </a:r>
                      <a:r>
                        <a:rPr lang="en-US" altLang="zh-TW" sz="1400" u="none" strike="noStrike" dirty="0" smtClean="0">
                          <a:effectLst/>
                          <a:latin typeface="微軟正黑體" panose="020B0604030504040204" pitchFamily="34" charset="-120"/>
                          <a:ea typeface="微軟正黑體" panose="020B0604030504040204" pitchFamily="34" charset="-120"/>
                        </a:rPr>
                        <a:t>b.</a:t>
                      </a:r>
                      <a:r>
                        <a:rPr lang="zh-TW" altLang="en-US" sz="1400" u="none" strike="noStrike" dirty="0" smtClean="0">
                          <a:effectLst/>
                          <a:latin typeface="微軟正黑體" panose="020B0604030504040204" pitchFamily="34" charset="-120"/>
                          <a:ea typeface="微軟正黑體" panose="020B0604030504040204" pitchFamily="34" charset="-120"/>
                        </a:rPr>
                        <a:t>順向坡</a:t>
                      </a:r>
                      <a:r>
                        <a:rPr lang="en-US" altLang="zh-TW" sz="1400" u="none" strike="noStrike" dirty="0" smtClean="0">
                          <a:effectLst/>
                          <a:latin typeface="微軟正黑體" panose="020B0604030504040204" pitchFamily="34" charset="-120"/>
                          <a:ea typeface="微軟正黑體" panose="020B0604030504040204" pitchFamily="34" charset="-120"/>
                        </a:rPr>
                        <a:t>c.</a:t>
                      </a:r>
                      <a:r>
                        <a:rPr lang="zh-TW" altLang="en-US" sz="1400" u="none" strike="noStrike" dirty="0" smtClean="0">
                          <a:effectLst/>
                          <a:latin typeface="微軟正黑體" panose="020B0604030504040204" pitchFamily="34" charset="-120"/>
                          <a:ea typeface="微軟正黑體" panose="020B0604030504040204" pitchFamily="34" charset="-120"/>
                        </a:rPr>
                        <a:t>落石區</a:t>
                      </a:r>
                      <a:r>
                        <a:rPr lang="en-US" altLang="zh-TW" sz="1400" u="none" strike="noStrike" dirty="0" smtClean="0">
                          <a:effectLst/>
                          <a:latin typeface="微軟正黑體" panose="020B0604030504040204" pitchFamily="34" charset="-120"/>
                          <a:ea typeface="微軟正黑體" panose="020B0604030504040204" pitchFamily="34" charset="-120"/>
                        </a:rPr>
                        <a:t>d.</a:t>
                      </a:r>
                      <a:r>
                        <a:rPr lang="zh-TW" altLang="en-US" sz="1400" u="none" strike="noStrike" dirty="0" smtClean="0">
                          <a:effectLst/>
                          <a:latin typeface="微軟正黑體" panose="020B0604030504040204" pitchFamily="34" charset="-120"/>
                          <a:ea typeface="微軟正黑體" panose="020B0604030504040204" pitchFamily="34" charset="-120"/>
                        </a:rPr>
                        <a:t>回填土區</a:t>
                      </a:r>
                      <a:r>
                        <a:rPr lang="en-US" altLang="zh-TW" sz="1400" u="none" strike="noStrike" dirty="0" smtClean="0">
                          <a:effectLst/>
                          <a:latin typeface="微軟正黑體" panose="020B0604030504040204" pitchFamily="34" charset="-120"/>
                          <a:ea typeface="微軟正黑體" panose="020B0604030504040204" pitchFamily="34" charset="-120"/>
                        </a:rPr>
                        <a:t>e.</a:t>
                      </a:r>
                      <a:r>
                        <a:rPr lang="zh-TW" altLang="en-US" sz="1400" u="none" strike="noStrike" dirty="0" smtClean="0">
                          <a:effectLst/>
                          <a:latin typeface="微軟正黑體" panose="020B0604030504040204" pitchFamily="34" charset="-120"/>
                          <a:ea typeface="微軟正黑體" panose="020B0604030504040204" pitchFamily="34" charset="-120"/>
                        </a:rPr>
                        <a:t>土石流扇狀地</a:t>
                      </a:r>
                      <a:r>
                        <a:rPr lang="en-US" altLang="zh-TW" sz="1400" u="none" strike="noStrike" dirty="0" smtClean="0">
                          <a:effectLst/>
                          <a:latin typeface="微軟正黑體" panose="020B0604030504040204" pitchFamily="34" charset="-120"/>
                          <a:ea typeface="微軟正黑體" panose="020B0604030504040204" pitchFamily="34" charset="-120"/>
                        </a:rPr>
                        <a:t>f.</a:t>
                      </a:r>
                      <a:r>
                        <a:rPr lang="zh-TW" altLang="en-US" sz="1400" u="none" strike="noStrike" dirty="0" smtClean="0">
                          <a:effectLst/>
                          <a:latin typeface="微軟正黑體" panose="020B0604030504040204" pitchFamily="34" charset="-120"/>
                          <a:ea typeface="微軟正黑體" panose="020B0604030504040204" pitchFamily="34" charset="-120"/>
                        </a:rPr>
                        <a:t>溫泉露頭點位及屬性資料</a:t>
                      </a:r>
                      <a:r>
                        <a:rPr lang="en-US" altLang="zh-TW" sz="1400" u="none" strike="noStrike" dirty="0" smtClean="0">
                          <a:effectLst/>
                          <a:latin typeface="微軟正黑體" panose="020B0604030504040204" pitchFamily="34" charset="-120"/>
                          <a:ea typeface="微軟正黑體" panose="020B0604030504040204" pitchFamily="34" charset="-120"/>
                        </a:rPr>
                        <a:t>g.</a:t>
                      </a:r>
                      <a:r>
                        <a:rPr lang="zh-TW" altLang="en-US" sz="1400" u="none" strike="noStrike" dirty="0" smtClean="0">
                          <a:effectLst/>
                          <a:latin typeface="微軟正黑體" panose="020B0604030504040204" pitchFamily="34" charset="-120"/>
                          <a:ea typeface="微軟正黑體" panose="020B0604030504040204" pitchFamily="34" charset="-120"/>
                        </a:rPr>
                        <a:t>土壤液化潛勢風險</a:t>
                      </a:r>
                      <a:r>
                        <a:rPr lang="en-US" altLang="zh-TW" sz="1400" u="none" strike="noStrike" dirty="0" smtClean="0">
                          <a:effectLst/>
                          <a:latin typeface="微軟正黑體" panose="020B0604030504040204" pitchFamily="34" charset="-120"/>
                          <a:ea typeface="微軟正黑體" panose="020B0604030504040204" pitchFamily="34" charset="-120"/>
                        </a:rPr>
                        <a:t>h.</a:t>
                      </a:r>
                      <a:r>
                        <a:rPr lang="zh-TW" altLang="en-US" sz="1400" u="none" strike="noStrike" dirty="0" smtClean="0">
                          <a:effectLst/>
                          <a:latin typeface="微軟正黑體" panose="020B0604030504040204" pitchFamily="34" charset="-120"/>
                          <a:ea typeface="微軟正黑體" panose="020B0604030504040204" pitchFamily="34" charset="-120"/>
                        </a:rPr>
                        <a:t>地質敏感區</a:t>
                      </a:r>
                      <a:r>
                        <a:rPr lang="en-US" altLang="zh-TW" sz="1400" u="none" strike="noStrike" dirty="0" err="1" smtClean="0">
                          <a:effectLst/>
                          <a:latin typeface="微軟正黑體" panose="020B0604030504040204" pitchFamily="34" charset="-120"/>
                          <a:ea typeface="微軟正黑體" panose="020B0604030504040204" pitchFamily="34" charset="-120"/>
                        </a:rPr>
                        <a:t>i</a:t>
                      </a:r>
                      <a:r>
                        <a:rPr lang="en-US" altLang="zh-TW" sz="1400" u="none" strike="noStrike" dirty="0" smtClean="0">
                          <a:effectLst/>
                          <a:latin typeface="微軟正黑體" panose="020B0604030504040204" pitchFamily="34" charset="-120"/>
                          <a:ea typeface="微軟正黑體" panose="020B0604030504040204" pitchFamily="34" charset="-120"/>
                        </a:rPr>
                        <a:t>.</a:t>
                      </a:r>
                      <a:r>
                        <a:rPr lang="zh-TW" altLang="en-US" sz="1400" u="none" strike="noStrike" dirty="0" smtClean="0">
                          <a:effectLst/>
                          <a:latin typeface="微軟正黑體" panose="020B0604030504040204" pitchFamily="34" charset="-120"/>
                          <a:ea typeface="微軟正黑體" panose="020B0604030504040204" pitchFamily="34" charset="-120"/>
                        </a:rPr>
                        <a:t>斷層（非活動斷層）</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    </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3621" marR="3621" marT="3621" marB="0" anchor="ctr">
                    <a:solidFill>
                      <a:schemeClr val="accent3">
                        <a:lumMod val="20000"/>
                        <a:lumOff val="80000"/>
                      </a:schemeClr>
                    </a:solidFill>
                  </a:tcPr>
                </a:tc>
              </a:tr>
              <a:tr h="649357">
                <a:tc>
                  <a:txBody>
                    <a:bodyPr/>
                    <a:lstStyle/>
                    <a:p>
                      <a:pPr marL="72000" algn="l" fontAlgn="ctr"/>
                      <a:r>
                        <a:rPr lang="zh-TW" altLang="en-US" sz="1600" b="1" i="0" u="sng" strike="noStrike" dirty="0" smtClean="0">
                          <a:solidFill>
                            <a:srgbClr val="000000"/>
                          </a:solidFill>
                          <a:effectLst/>
                          <a:latin typeface="微軟正黑體" panose="020B0604030504040204" pitchFamily="34" charset="-120"/>
                          <a:ea typeface="微軟正黑體" panose="020B0604030504040204" pitchFamily="34" charset="-120"/>
                        </a:rPr>
                        <a:t>國營事業委員會</a:t>
                      </a:r>
                      <a:endParaRPr lang="zh-TW" altLang="en-US" sz="1600" b="1"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推動「</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國營及公股事業管理績效</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9235" marR="9235" marT="9237" marB="0" anchor="ctr"/>
                </a:tc>
                <a:tc>
                  <a:txBody>
                    <a:bodyPr/>
                    <a:lstStyle/>
                    <a:p>
                      <a:pPr marL="72000" algn="l" fontAlgn="ct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推動「</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國營及公股事業之營運管理</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」主題之</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資料</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開放</a:t>
                      </a:r>
                      <a:r>
                        <a:rPr lang="zh-TW" altLang="en-US" sz="1400" u="none" strike="noStrike" dirty="0" smtClean="0">
                          <a:effectLst/>
                          <a:latin typeface="微軟正黑體" panose="020B0604030504040204" pitchFamily="34" charset="-120"/>
                          <a:ea typeface="微軟正黑體" panose="020B0604030504040204" pitchFamily="34" charset="-120"/>
                        </a:rPr>
                        <a:t>，有工業安全管理、環境保護及衛生工作、災害防救業務摘要、跨部會管線問題業務摘要等</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9235" marR="9235" marT="9237" marB="0" anchor="ctr"/>
                </a:tc>
              </a:tr>
              <a:tr h="430368">
                <a:tc>
                  <a:txBody>
                    <a:bodyPr/>
                    <a:lstStyle/>
                    <a:p>
                      <a:pPr marL="73025" fontAlgn="ctr">
                        <a:spcAft>
                          <a:spcPts val="0"/>
                        </a:spcAft>
                      </a:pPr>
                      <a:r>
                        <a:rPr lang="zh-TW" sz="1400" b="1" u="sng" kern="1200">
                          <a:solidFill>
                            <a:srgbClr val="000000"/>
                          </a:solidFill>
                          <a:effectLst/>
                          <a:latin typeface="微軟正黑體" panose="020B0604030504040204" pitchFamily="34" charset="-120"/>
                          <a:ea typeface="微軟正黑體" panose="020B0604030504040204" pitchFamily="34" charset="-120"/>
                          <a:cs typeface="Arial"/>
                        </a:rPr>
                        <a:t>電力公司</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FF0000"/>
                          </a:solidFill>
                          <a:effectLst/>
                          <a:latin typeface="微軟正黑體" panose="020B0604030504040204" pitchFamily="34" charset="-120"/>
                          <a:ea typeface="微軟正黑體" panose="020B0604030504040204" pitchFamily="34" charset="-120"/>
                          <a:cs typeface="Arial"/>
                        </a:rPr>
                        <a:t>節約能源</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與</a:t>
                      </a:r>
                      <a:r>
                        <a:rPr lang="zh-TW" sz="1400" kern="1200">
                          <a:solidFill>
                            <a:srgbClr val="FF0000"/>
                          </a:solidFill>
                          <a:effectLst/>
                          <a:latin typeface="微軟正黑體" panose="020B0604030504040204" pitchFamily="34" charset="-120"/>
                          <a:ea typeface="微軟正黑體" panose="020B0604030504040204" pitchFamily="34" charset="-120"/>
                          <a:cs typeface="Arial"/>
                        </a:rPr>
                        <a:t>電力供應</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開放</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再生能源可併網饋線</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資料、</a:t>
                      </a:r>
                      <a:r>
                        <a:rPr lang="zh-TW" sz="1400" kern="1200">
                          <a:solidFill>
                            <a:srgbClr val="FF0000"/>
                          </a:solidFill>
                          <a:effectLst/>
                          <a:latin typeface="微軟正黑體" panose="020B0604030504040204" pitchFamily="34" charset="-120"/>
                          <a:ea typeface="微軟正黑體" panose="020B0604030504040204" pitchFamily="34" charset="-120"/>
                          <a:cs typeface="Arial"/>
                        </a:rPr>
                        <a:t>用戶授權可信賴的第三方獲取</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其能源使用資料，高壓大用戶</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去識別化</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資料等，促成民間發展用電主題之創新或應用服務</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r>
              <a:tr h="430368">
                <a:tc>
                  <a:txBody>
                    <a:bodyPr/>
                    <a:lstStyle/>
                    <a:p>
                      <a:pPr marL="73025" fontAlgn="ctr">
                        <a:spcAft>
                          <a:spcPts val="0"/>
                        </a:spcAft>
                      </a:pPr>
                      <a:r>
                        <a:rPr lang="zh-TW" sz="1400" b="1" u="sng" kern="1200">
                          <a:solidFill>
                            <a:srgbClr val="000000"/>
                          </a:solidFill>
                          <a:effectLst/>
                          <a:latin typeface="微軟正黑體" panose="020B0604030504040204" pitchFamily="34" charset="-120"/>
                          <a:ea typeface="微軟正黑體" panose="020B0604030504040204" pitchFamily="34" charset="-120"/>
                          <a:cs typeface="Arial"/>
                        </a:rPr>
                        <a:t>中油公司</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FF0000"/>
                          </a:solidFill>
                          <a:effectLst/>
                          <a:latin typeface="微軟正黑體" panose="020B0604030504040204" pitchFamily="34" charset="-120"/>
                          <a:ea typeface="微軟正黑體" panose="020B0604030504040204" pitchFamily="34" charset="-120"/>
                          <a:cs typeface="Arial"/>
                        </a:rPr>
                        <a:t>加油便利</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站、</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技術</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研究、</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安全</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能源</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推動「</a:t>
                      </a:r>
                      <a:r>
                        <a:rPr lang="zh-TW" sz="1400" kern="1200">
                          <a:solidFill>
                            <a:srgbClr val="FF0000"/>
                          </a:solidFill>
                          <a:effectLst/>
                          <a:latin typeface="微軟正黑體" panose="020B0604030504040204" pitchFamily="34" charset="-120"/>
                          <a:ea typeface="微軟正黑體" panose="020B0604030504040204" pitchFamily="34" charset="-120"/>
                        </a:rPr>
                        <a:t>加油便利服務</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油品</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品質檢驗</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、多角化服務</a:t>
                      </a:r>
                      <a:r>
                        <a:rPr lang="en-US" sz="1400" kern="1200">
                          <a:solidFill>
                            <a:srgbClr val="000000"/>
                          </a:solidFill>
                          <a:effectLst/>
                          <a:latin typeface="微軟正黑體" panose="020B0604030504040204" pitchFamily="34" charset="-120"/>
                          <a:ea typeface="微軟正黑體" panose="020B0604030504040204" pitchFamily="34" charset="-120"/>
                          <a:cs typeface="Arial"/>
                        </a:rPr>
                        <a:t>) </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技術研究</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專業技術、探勘研究、收費規劃</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及「</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安全能源</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油氣產品之安全資料等</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tc>
              </a:tr>
              <a:tr h="643741">
                <a:tc>
                  <a:txBody>
                    <a:bodyPr/>
                    <a:lstStyle/>
                    <a:p>
                      <a:pPr marL="73025" fontAlgn="ctr">
                        <a:spcAft>
                          <a:spcPts val="0"/>
                        </a:spcAft>
                      </a:pPr>
                      <a:r>
                        <a:rPr lang="zh-TW" sz="1400" b="1" kern="1200">
                          <a:solidFill>
                            <a:srgbClr val="000000"/>
                          </a:solidFill>
                          <a:effectLst/>
                          <a:latin typeface="微軟正黑體" panose="020B0604030504040204" pitchFamily="34" charset="-120"/>
                          <a:ea typeface="微軟正黑體" panose="020B0604030504040204" pitchFamily="34" charset="-120"/>
                          <a:cs typeface="Arial"/>
                        </a:rPr>
                        <a:t>自來水</a:t>
                      </a:r>
                      <a:r>
                        <a:rPr lang="en-US" sz="1400" b="1" kern="1200">
                          <a:solidFill>
                            <a:srgbClr val="000000"/>
                          </a:solidFill>
                          <a:effectLst/>
                          <a:latin typeface="微軟正黑體" panose="020B0604030504040204" pitchFamily="34" charset="-120"/>
                          <a:ea typeface="微軟正黑體" panose="020B0604030504040204" pitchFamily="34" charset="-120"/>
                          <a:cs typeface="Arial"/>
                        </a:rPr>
                        <a:t>    </a:t>
                      </a:r>
                      <a:r>
                        <a:rPr lang="zh-TW" sz="1400" b="1" kern="1200">
                          <a:solidFill>
                            <a:srgbClr val="000000"/>
                          </a:solidFill>
                          <a:effectLst/>
                          <a:latin typeface="微軟正黑體" panose="020B0604030504040204" pitchFamily="34" charset="-120"/>
                          <a:ea typeface="微軟正黑體" panose="020B0604030504040204" pitchFamily="34" charset="-120"/>
                          <a:cs typeface="Arial"/>
                        </a:rPr>
                        <a:t>公司</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公共資訊與環境衛生</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開放</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民間需求</a:t>
                      </a:r>
                      <a:r>
                        <a:rPr lang="zh-TW" sz="1400" kern="1200">
                          <a:solidFill>
                            <a:srgbClr val="000000"/>
                          </a:solidFill>
                          <a:effectLst/>
                          <a:latin typeface="微軟正黑體" panose="020B0604030504040204" pitchFamily="34" charset="-120"/>
                          <a:ea typeface="微軟正黑體" panose="020B0604030504040204" pitchFamily="34" charset="-120"/>
                          <a:cs typeface="Arial"/>
                        </a:rPr>
                        <a:t>之「</a:t>
                      </a:r>
                      <a:r>
                        <a:rPr lang="zh-TW" sz="1400" kern="1200">
                          <a:solidFill>
                            <a:srgbClr val="FF0000"/>
                          </a:solidFill>
                          <a:effectLst/>
                          <a:latin typeface="微軟正黑體" panose="020B0604030504040204" pitchFamily="34" charset="-120"/>
                          <a:ea typeface="微軟正黑體" panose="020B0604030504040204" pitchFamily="34" charset="-120"/>
                          <a:cs typeface="Arial"/>
                        </a:rPr>
                        <a:t>中止廢止或極低用水量</a:t>
                      </a:r>
                      <a:r>
                        <a:rPr lang="zh-TW" sz="1400" kern="1200">
                          <a:solidFill>
                            <a:srgbClr val="000000"/>
                          </a:solidFill>
                          <a:effectLst/>
                          <a:latin typeface="微軟正黑體" panose="020B0604030504040204" pitchFamily="34" charset="-120"/>
                          <a:ea typeface="微軟正黑體" panose="020B0604030504040204" pitchFamily="34" charset="-120"/>
                          <a:cs typeface="Arial"/>
                        </a:rPr>
                        <a:t>之住戶位置」、「自來水供水轄區資訊」、「</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工業區</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用水量之上可用的水量資訊」及「</a:t>
                      </a:r>
                      <a:r>
                        <a:rPr lang="zh-TW" sz="1400" kern="1200">
                          <a:solidFill>
                            <a:srgbClr val="FF0000"/>
                          </a:solidFill>
                          <a:effectLst/>
                          <a:latin typeface="微軟正黑體" panose="020B0604030504040204" pitchFamily="34" charset="-120"/>
                          <a:ea typeface="微軟正黑體" panose="020B0604030504040204" pitchFamily="34" charset="-120"/>
                          <a:cs typeface="Arial"/>
                        </a:rPr>
                        <a:t>自來水用戶水質資訊</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公開」等資料</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r>
              <a:tr h="430368">
                <a:tc>
                  <a:txBody>
                    <a:bodyPr/>
                    <a:lstStyle/>
                    <a:p>
                      <a:pPr marL="73025" fontAlgn="ctr">
                        <a:spcAft>
                          <a:spcPts val="0"/>
                        </a:spcAft>
                      </a:pPr>
                      <a:r>
                        <a:rPr lang="zh-TW" sz="1400" b="1" u="sng" kern="1200">
                          <a:solidFill>
                            <a:srgbClr val="000000"/>
                          </a:solidFill>
                          <a:effectLst/>
                          <a:latin typeface="微軟正黑體" panose="020B0604030504040204" pitchFamily="34" charset="-120"/>
                          <a:ea typeface="微軟正黑體" panose="020B0604030504040204" pitchFamily="34" charset="-120"/>
                          <a:cs typeface="Arial"/>
                        </a:rPr>
                        <a:t>台糖公司</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台糖</a:t>
                      </a:r>
                      <a:r>
                        <a:rPr lang="zh-TW" sz="1400" kern="1200">
                          <a:solidFill>
                            <a:srgbClr val="FF0000"/>
                          </a:solidFill>
                          <a:effectLst/>
                          <a:latin typeface="微軟正黑體" panose="020B0604030504040204" pitchFamily="34" charset="-120"/>
                          <a:ea typeface="微軟正黑體" panose="020B0604030504040204" pitchFamily="34" charset="-120"/>
                          <a:cs typeface="Arial"/>
                        </a:rPr>
                        <a:t>不動產租售</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資訊</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tc>
                <a:tc>
                  <a:txBody>
                    <a:bodyPr/>
                    <a:lstStyle/>
                    <a:p>
                      <a:pPr marL="73025" fontAlgn="ctr">
                        <a:spcAft>
                          <a:spcPts val="0"/>
                        </a:spcAft>
                      </a:pP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提供</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Web </a:t>
                      </a:r>
                      <a:r>
                        <a:rPr lang="en-US" sz="1400" kern="1200" dirty="0" err="1">
                          <a:solidFill>
                            <a:srgbClr val="000000"/>
                          </a:solidFill>
                          <a:effectLst/>
                          <a:latin typeface="微軟正黑體" panose="020B0604030504040204" pitchFamily="34" charset="-120"/>
                          <a:ea typeface="微軟正黑體" panose="020B0604030504040204" pitchFamily="34" charset="-120"/>
                          <a:cs typeface="Arial"/>
                        </a:rPr>
                        <a:t>Servies</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 </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協助民間仲介及租售業者整合台糖</a:t>
                      </a:r>
                      <a:r>
                        <a:rPr lang="zh-TW" sz="1400" kern="1200" dirty="0">
                          <a:solidFill>
                            <a:srgbClr val="000000"/>
                          </a:solidFill>
                          <a:effectLst/>
                          <a:latin typeface="微軟正黑體" panose="020B0604030504040204" pitchFamily="34" charset="-120"/>
                          <a:ea typeface="微軟正黑體" panose="020B0604030504040204" pitchFamily="34" charset="-120"/>
                        </a:rPr>
                        <a:t>不動產</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資料。長期提供民間業者</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GIS</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系統介接服務，以提高資料應用之價值。</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tc>
              </a:tr>
            </a:tbl>
          </a:graphicData>
        </a:graphic>
      </p:graphicFrame>
      <p:sp>
        <p:nvSpPr>
          <p:cNvPr id="35888" name="文字方塊 1"/>
          <p:cNvSpPr txBox="1">
            <a:spLocks noChangeArrowheads="1"/>
          </p:cNvSpPr>
          <p:nvPr/>
        </p:nvSpPr>
        <p:spPr bwMode="auto">
          <a:xfrm>
            <a:off x="0" y="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Aft>
                <a:spcPts val="1800"/>
              </a:spcAft>
              <a:buClr>
                <a:schemeClr val="tx1"/>
              </a:buClr>
              <a:buFont typeface="Arial" charset="0"/>
              <a:buNone/>
            </a:pPr>
            <a:r>
              <a:rPr kumimoji="0" lang="zh-TW" altLang="en-US" sz="4800">
                <a:latin typeface="微軟正黑體" pitchFamily="34" charset="-120"/>
                <a:ea typeface="微軟正黑體" pitchFamily="34" charset="-120"/>
              </a:rPr>
              <a:t>             主題式開放資料推動策略</a:t>
            </a:r>
            <a:endParaRPr kumimoji="0" lang="en-US" altLang="zh-TW" sz="4800">
              <a:latin typeface="微軟正黑體" pitchFamily="34" charset="-120"/>
              <a:ea typeface="微軟正黑體" pitchFamily="34" charset="-120"/>
            </a:endParaRPr>
          </a:p>
        </p:txBody>
      </p:sp>
      <p:sp>
        <p:nvSpPr>
          <p:cNvPr id="5" name="文字方塊 4"/>
          <p:cNvSpPr txBox="1"/>
          <p:nvPr/>
        </p:nvSpPr>
        <p:spPr>
          <a:xfrm>
            <a:off x="395536" y="6422673"/>
            <a:ext cx="2997937" cy="461665"/>
          </a:xfrm>
          <a:prstGeom prst="rect">
            <a:avLst/>
          </a:prstGeom>
          <a:noFill/>
        </p:spPr>
        <p:txBody>
          <a:bodyPr wrap="none" rtlCol="0">
            <a:spAutoFit/>
          </a:bodyPr>
          <a:lstStyle/>
          <a:p>
            <a:r>
              <a:rPr kumimoji="0" lang="zh-TW" altLang="en-US" sz="1800" b="1" dirty="0">
                <a:solidFill>
                  <a:srgbClr val="FF0000"/>
                </a:solidFill>
                <a:ea typeface="微軟正黑體" pitchFamily="34" charset="-120"/>
              </a:rPr>
              <a:t>註</a:t>
            </a:r>
            <a:r>
              <a:rPr kumimoji="0" lang="en-US" altLang="zh-TW" sz="1800" b="1" dirty="0">
                <a:solidFill>
                  <a:srgbClr val="FF0000"/>
                </a:solidFill>
                <a:ea typeface="微軟正黑體" pitchFamily="34" charset="-120"/>
              </a:rPr>
              <a:t>:</a:t>
            </a:r>
            <a:r>
              <a:rPr kumimoji="0" lang="zh-TW" altLang="en-US" sz="1800" b="1" dirty="0">
                <a:solidFill>
                  <a:srgbClr val="FF0000"/>
                </a:solidFill>
                <a:ea typeface="微軟正黑體" pitchFamily="34" charset="-120"/>
              </a:rPr>
              <a:t>各</a:t>
            </a:r>
            <a:r>
              <a:rPr kumimoji="0" lang="zh-TW" altLang="en-US" sz="1800" b="1" dirty="0" smtClean="0">
                <a:solidFill>
                  <a:srgbClr val="FF0000"/>
                </a:solidFill>
                <a:ea typeface="微軟正黑體" pitchFamily="34" charset="-120"/>
              </a:rPr>
              <a:t>單位策略說明詳附件</a:t>
            </a:r>
            <a:r>
              <a:rPr kumimoji="0" lang="en-US" altLang="zh-TW" sz="1800" b="1" dirty="0" smtClean="0">
                <a:solidFill>
                  <a:srgbClr val="FF0000"/>
                </a:solidFill>
                <a:ea typeface="微軟正黑體" pitchFamily="34" charset="-120"/>
              </a:rPr>
              <a:t>3</a:t>
            </a:r>
            <a:r>
              <a:rPr kumimoji="0" lang="zh-TW" altLang="en-US" sz="2400" b="1" dirty="0" smtClean="0">
                <a:solidFill>
                  <a:schemeClr val="tx1"/>
                </a:solidFill>
                <a:ea typeface="微軟正黑體" pitchFamily="34" charset="-120"/>
              </a:rPr>
              <a:t> </a:t>
            </a:r>
            <a:endParaRPr lang="zh-TW" altLang="en-US" sz="2400" b="1" dirty="0"/>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40</a:t>
            </a:fld>
            <a:endParaRPr lang="en-US" dirty="0"/>
          </a:p>
        </p:txBody>
      </p:sp>
    </p:spTree>
    <p:extLst>
      <p:ext uri="{BB962C8B-B14F-4D97-AF65-F5344CB8AC3E}">
        <p14:creationId xmlns:p14="http://schemas.microsoft.com/office/powerpoint/2010/main" val="22731019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6470578"/>
              </p:ext>
            </p:extLst>
          </p:nvPr>
        </p:nvGraphicFramePr>
        <p:xfrm>
          <a:off x="107950" y="764704"/>
          <a:ext cx="8929688" cy="5775133"/>
        </p:xfrm>
        <a:graphic>
          <a:graphicData uri="http://schemas.openxmlformats.org/drawingml/2006/table">
            <a:tbl>
              <a:tblPr>
                <a:tableStyleId>{5C22544A-7EE6-4342-B048-85BDC9FD1C3A}</a:tableStyleId>
              </a:tblPr>
              <a:tblGrid>
                <a:gridCol w="1008191"/>
                <a:gridCol w="1512286"/>
                <a:gridCol w="6409211"/>
              </a:tblGrid>
              <a:tr h="296368">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單位名稱</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推 動 策 略</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策  略  意  涵</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r>
              <a:tr h="647727">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商業</a:t>
                      </a:r>
                      <a:r>
                        <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rPr>
                        <a:t>司</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創業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或展店</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選址</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評估</a:t>
                      </a:r>
                      <a:endPar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擴</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增</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商工開放資料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及</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跨域混搭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策略</a:t>
                      </a:r>
                      <a:r>
                        <a:rPr lang="zh-TW" altLang="en-US" sz="1400" u="none" strike="noStrike" kern="1200" dirty="0" smtClean="0">
                          <a:solidFill>
                            <a:schemeClr val="dk1"/>
                          </a:solidFill>
                          <a:effectLst/>
                          <a:latin typeface="微軟正黑體"/>
                          <a:ea typeface="微軟正黑體"/>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跨</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單位如：內政部、財政部</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、縣市</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政府</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及商</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工協會等，混搭標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的：</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「公司商業營業地址及服務電話、「商工稅籍資料」、「區域人口</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分布」</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、「區域平均地價、房價及租價」等開放資料</a:t>
                      </a:r>
                    </a:p>
                  </a:txBody>
                  <a:tcPr marL="7669" marR="7669" marT="7668" marB="0" anchor="ctr">
                    <a:solidFill>
                      <a:schemeClr val="accent3">
                        <a:lumMod val="20000"/>
                        <a:lumOff val="80000"/>
                      </a:schemeClr>
                    </a:solidFill>
                  </a:tcPr>
                </a:tc>
              </a:tr>
              <a:tr h="647727">
                <a:tc>
                  <a:txBody>
                    <a:bodyPr/>
                    <a:lstStyle/>
                    <a:p>
                      <a:pPr marL="73025" fontAlgn="ctr">
                        <a:spcAft>
                          <a:spcPts val="0"/>
                        </a:spcAft>
                      </a:pPr>
                      <a:r>
                        <a:rPr lang="zh-TW" sz="1400" b="1" u="sng" kern="1200" dirty="0">
                          <a:solidFill>
                            <a:srgbClr val="000000"/>
                          </a:solidFill>
                          <a:effectLst/>
                          <a:latin typeface="Times New Roman"/>
                          <a:ea typeface="微軟正黑體"/>
                        </a:rPr>
                        <a:t>國際貿易局</a:t>
                      </a:r>
                      <a:endParaRPr lang="zh-TW" sz="1400" kern="100" dirty="0">
                        <a:effectLst/>
                        <a:latin typeface="Times New Roman"/>
                        <a:ea typeface="新細明體"/>
                      </a:endParaRPr>
                    </a:p>
                  </a:txBody>
                  <a:tcPr marL="7620" marR="7620" marT="7620" marB="0" anchor="ctr">
                    <a:solidFill>
                      <a:schemeClr val="accent5">
                        <a:lumMod val="40000"/>
                        <a:lumOff val="60000"/>
                      </a:schemeClr>
                    </a:solidFill>
                  </a:tcPr>
                </a:tc>
                <a:tc>
                  <a:txBody>
                    <a:bodyPr/>
                    <a:lstStyle/>
                    <a:p>
                      <a:pPr marL="73025" fontAlgn="ctr">
                        <a:spcAft>
                          <a:spcPts val="0"/>
                        </a:spcAft>
                      </a:pPr>
                      <a:r>
                        <a:rPr lang="zh-TW" sz="1400" kern="1200" dirty="0">
                          <a:solidFill>
                            <a:srgbClr val="000000"/>
                          </a:solidFill>
                          <a:effectLst/>
                          <a:latin typeface="Times New Roman"/>
                          <a:ea typeface="微軟正黑體"/>
                        </a:rPr>
                        <a:t>多元化</a:t>
                      </a:r>
                      <a:r>
                        <a:rPr lang="zh-TW" sz="1400" kern="1200" dirty="0">
                          <a:solidFill>
                            <a:srgbClr val="FF0000"/>
                          </a:solidFill>
                          <a:effectLst/>
                          <a:latin typeface="Times New Roman"/>
                          <a:ea typeface="微軟正黑體"/>
                        </a:rPr>
                        <a:t>拓展海外</a:t>
                      </a:r>
                      <a:r>
                        <a:rPr lang="zh-TW" sz="1400" kern="1200" dirty="0">
                          <a:solidFill>
                            <a:srgbClr val="000000"/>
                          </a:solidFill>
                          <a:effectLst/>
                          <a:latin typeface="Times New Roman"/>
                          <a:ea typeface="微軟正黑體"/>
                        </a:rPr>
                        <a:t>市場</a:t>
                      </a:r>
                      <a:endParaRPr lang="zh-TW" sz="1400" kern="100" dirty="0">
                        <a:effectLst/>
                        <a:latin typeface="Times New Roman"/>
                        <a:ea typeface="新細明體"/>
                      </a:endParaRPr>
                    </a:p>
                  </a:txBody>
                  <a:tcPr marL="7620" marR="7620" marT="7620" marB="0" anchor="ctr"/>
                </a:tc>
                <a:tc>
                  <a:txBody>
                    <a:bodyPr/>
                    <a:lstStyle/>
                    <a:p>
                      <a:pPr marL="73025" fontAlgn="ctr">
                        <a:spcAft>
                          <a:spcPts val="0"/>
                        </a:spcAft>
                      </a:pPr>
                      <a:r>
                        <a:rPr lang="zh-TW" sz="1400" kern="1200" dirty="0">
                          <a:solidFill>
                            <a:srgbClr val="000000"/>
                          </a:solidFill>
                          <a:effectLst/>
                          <a:latin typeface="Times New Roman"/>
                          <a:ea typeface="微軟正黑體"/>
                        </a:rPr>
                        <a:t>結合公協會力量協助廠商拓銷，及規劃加強</a:t>
                      </a:r>
                      <a:r>
                        <a:rPr lang="zh-TW" sz="1400" kern="1200" dirty="0">
                          <a:solidFill>
                            <a:srgbClr val="FF0000"/>
                          </a:solidFill>
                          <a:effectLst/>
                          <a:latin typeface="Times New Roman"/>
                          <a:ea typeface="微軟正黑體"/>
                        </a:rPr>
                        <a:t>出口拓銷</a:t>
                      </a:r>
                      <a:r>
                        <a:rPr lang="zh-TW" sz="1400" kern="1200" dirty="0">
                          <a:solidFill>
                            <a:srgbClr val="000000"/>
                          </a:solidFill>
                          <a:effectLst/>
                          <a:latin typeface="Times New Roman"/>
                          <a:ea typeface="微軟正黑體"/>
                        </a:rPr>
                        <a:t>專案，積極協助我國業者拓展海外市場。未來推動開放</a:t>
                      </a:r>
                      <a:r>
                        <a:rPr lang="zh-TW" sz="1400" kern="1200" dirty="0">
                          <a:solidFill>
                            <a:srgbClr val="FF0000"/>
                          </a:solidFill>
                          <a:effectLst/>
                          <a:latin typeface="Times New Roman"/>
                          <a:ea typeface="微軟正黑體"/>
                        </a:rPr>
                        <a:t>新興市場出口明星輔導廠商</a:t>
                      </a:r>
                      <a:r>
                        <a:rPr lang="zh-TW" sz="1400" kern="1200" dirty="0">
                          <a:solidFill>
                            <a:srgbClr val="000000"/>
                          </a:solidFill>
                          <a:effectLst/>
                          <a:latin typeface="Times New Roman"/>
                          <a:ea typeface="微軟正黑體"/>
                        </a:rPr>
                        <a:t>名單</a:t>
                      </a:r>
                      <a:endParaRPr lang="zh-TW" sz="1400" kern="100" dirty="0">
                        <a:effectLst/>
                        <a:latin typeface="Times New Roman"/>
                        <a:ea typeface="新細明體"/>
                      </a:endParaRPr>
                    </a:p>
                  </a:txBody>
                  <a:tcPr marL="7620" marR="7620" marT="7620" marB="0" anchor="ctr"/>
                </a:tc>
              </a:tr>
              <a:tr h="434374">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工業局</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a:solidFill>
                            <a:schemeClr val="dk1"/>
                          </a:solidFill>
                          <a:effectLst/>
                          <a:latin typeface="微軟正黑體" panose="020B0604030504040204" pitchFamily="34" charset="-120"/>
                          <a:ea typeface="微軟正黑體" panose="020B0604030504040204" pitchFamily="34" charset="-120"/>
                          <a:cs typeface="+mn-cs"/>
                        </a:rPr>
                        <a:t>擇重點、補斷鏈</a:t>
                      </a:r>
                    </a:p>
                  </a:txBody>
                  <a:tcPr marL="7669" marR="7669" marT="7668" marB="0" anchor="ctr">
                    <a:solidFill>
                      <a:schemeClr val="accent3">
                        <a:lumMod val="20000"/>
                        <a:lumOff val="80000"/>
                      </a:schemeClr>
                    </a:solidFill>
                  </a:tcPr>
                </a:tc>
                <a:tc>
                  <a:txBody>
                    <a:bodyPr/>
                    <a:lstStyle/>
                    <a:p>
                      <a:pPr marL="73025" algn="l" defTabSz="914400" rtl="0" eaLnBrk="1" fontAlgn="ctr" latinLnBrk="0" hangingPunct="1">
                        <a:spcAft>
                          <a:spcPts val="0"/>
                        </a:spcAft>
                      </a:pPr>
                      <a:r>
                        <a:rPr lang="zh-TW" altLang="zh-TW" sz="1400" kern="1200" dirty="0" smtClean="0">
                          <a:solidFill>
                            <a:srgbClr val="000000"/>
                          </a:solidFill>
                          <a:effectLst/>
                          <a:latin typeface="Times New Roman"/>
                          <a:ea typeface="微軟正黑體"/>
                          <a:cs typeface="+mn-cs"/>
                        </a:rPr>
                        <a:t>以民眾在官方網站上瀏覽次數、下載次數最多項目配合產業推動政策</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如</a:t>
                      </a:r>
                      <a:r>
                        <a:rPr lang="zh-TW" altLang="zh-TW" sz="1400" kern="1200" dirty="0" smtClean="0">
                          <a:solidFill>
                            <a:srgbClr val="FF0000"/>
                          </a:solidFill>
                          <a:effectLst/>
                          <a:latin typeface="Times New Roman"/>
                          <a:ea typeface="微軟正黑體"/>
                          <a:cs typeface="+mn-cs"/>
                        </a:rPr>
                        <a:t>五大創新產業</a:t>
                      </a:r>
                      <a:r>
                        <a:rPr lang="en-US" altLang="zh-TW" sz="1400" kern="1200" dirty="0" smtClean="0">
                          <a:solidFill>
                            <a:srgbClr val="FF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，優先開放</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FF0000"/>
                          </a:solidFill>
                          <a:effectLst/>
                          <a:latin typeface="Times New Roman"/>
                          <a:ea typeface="微軟正黑體"/>
                          <a:cs typeface="+mn-cs"/>
                        </a:rPr>
                        <a:t>產業人力</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為主題之相關資料集。</a:t>
                      </a:r>
                      <a:endParaRPr lang="zh-TW" altLang="en-US" sz="1400" kern="1200" dirty="0">
                        <a:solidFill>
                          <a:srgbClr val="000000"/>
                        </a:solidFill>
                        <a:effectLst/>
                        <a:latin typeface="Times New Roman"/>
                        <a:ea typeface="微軟正黑體"/>
                        <a:cs typeface="+mn-cs"/>
                      </a:endParaRPr>
                    </a:p>
                  </a:txBody>
                  <a:tcPr marL="7669" marR="7669" marT="7668" marB="0" anchor="ctr">
                    <a:solidFill>
                      <a:schemeClr val="accent3">
                        <a:lumMod val="20000"/>
                        <a:lumOff val="80000"/>
                      </a:schemeClr>
                    </a:solidFill>
                  </a:tcPr>
                </a:tc>
              </a:tr>
              <a:tr h="647727">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標準</a:t>
                      </a:r>
                      <a:r>
                        <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rPr>
                        <a:t>檢驗局</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商品安全</a:t>
                      </a:r>
                    </a:p>
                  </a:txBody>
                  <a:tcPr marL="7669" marR="7669" marT="7668" marB="0" anchor="ct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以民眾為主、廠商為輔的架構性、即時性的開放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商品安全</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有關的</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資料。提升</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商品安全的主題使用率，增加「歷年商品召回訊息」資料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集。</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強化民眾常用「各類貨品檢驗合格名單」及各類「驗證登錄證書資料」資料集之友善介面</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tc>
              </a:tr>
              <a:tr h="647727">
                <a:tc>
                  <a:txBody>
                    <a:bodyPr/>
                    <a:lstStyle/>
                    <a:p>
                      <a:pPr marL="72000" algn="l" defTabSz="914400" rtl="0" eaLnBrk="1" fontAlgn="ctr" latinLnBrk="0" hangingPunct="1"/>
                      <a:r>
                        <a:rPr lang="zh-TW" altLang="en-US" sz="1400" b="1" u="sng"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智慧</a:t>
                      </a:r>
                      <a:r>
                        <a:rPr lang="zh-TW" altLang="en-US" sz="1400" b="1" u="sng" strike="noStrike" kern="1200" dirty="0">
                          <a:solidFill>
                            <a:schemeClr val="dk1"/>
                          </a:solidFill>
                          <a:effectLst/>
                          <a:latin typeface="微軟正黑體" panose="020B0604030504040204" pitchFamily="34" charset="-120"/>
                          <a:ea typeface="微軟正黑體" panose="020B0604030504040204" pitchFamily="34" charset="-120"/>
                          <a:cs typeface="+mn-cs"/>
                        </a:rPr>
                        <a:t>財產局</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專利</a:t>
                      </a:r>
                      <a:r>
                        <a:rPr lang="zh-TW"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開放資料精進策略－提升</a:t>
                      </a:r>
                      <a:r>
                        <a:rPr lang="zh-TW"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產業專利佈局與管理</a:t>
                      </a:r>
                      <a:endPar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以</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專利</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生命週期開放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專利</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公告、公開、申請</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階段資料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將公報</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及資料庫</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進行整備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開放使用</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標準</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結構化資料或使其他應用系統可透過</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URI </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Uniform Resource Identifier</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）取得</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滿足個人、企業、智財相關事務所不同之資料利用需求。</a:t>
                      </a:r>
                    </a:p>
                  </a:txBody>
                  <a:tcPr marL="7669" marR="7669" marT="7668" marB="0" anchor="ctr">
                    <a:solidFill>
                      <a:schemeClr val="accent3">
                        <a:lumMod val="20000"/>
                        <a:lumOff val="80000"/>
                      </a:schemeClr>
                    </a:solidFill>
                  </a:tcPr>
                </a:tc>
              </a:tr>
              <a:tr h="603576">
                <a:tc>
                  <a:txBody>
                    <a:bodyPr/>
                    <a:lstStyle/>
                    <a:p>
                      <a:pPr marL="72000" algn="l" defTabSz="914400" rtl="0" eaLnBrk="1" fontAlgn="ctr" latinLnBrk="0" hangingPunct="1"/>
                      <a:r>
                        <a:rPr lang="zh-TW" altLang="en-US" sz="1400" b="1" u="sng"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中小企業處</a:t>
                      </a:r>
                      <a:endParaRPr lang="zh-TW" altLang="en-US" sz="1400" b="1" u="sng"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fontAlgn="ctr"/>
                      <a:r>
                        <a:rPr lang="en-US"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1.</a:t>
                      </a:r>
                      <a:r>
                        <a:rPr lang="zh-TW"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創業資源地圖</a:t>
                      </a:r>
                    </a:p>
                    <a:p>
                      <a:r>
                        <a:rPr lang="en-US"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2.</a:t>
                      </a:r>
                      <a:r>
                        <a:rPr lang="zh-TW"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新創企業商機交流</a:t>
                      </a:r>
                      <a:endParaRPr lang="zh-TW" altLang="en-US" sz="1400" u="none" strike="noStrike" kern="1200" dirty="0">
                        <a:solidFill>
                          <a:srgbClr val="FF0000"/>
                        </a:solidFill>
                        <a:effectLst/>
                        <a:latin typeface="Times New Roman" panose="02020603050405020304" pitchFamily="18" charset="0"/>
                        <a:ea typeface="微軟正黑體" panose="020B0604030504040204" pitchFamily="34" charset="-120"/>
                        <a:cs typeface="Times New Roman" panose="02020603050405020304" pitchFamily="18" charset="0"/>
                      </a:endParaRPr>
                    </a:p>
                  </a:txBody>
                  <a:tcPr marL="9237" marR="9237" marT="9236" marB="0" anchor="ctr"/>
                </a:tc>
                <a:tc>
                  <a:txBody>
                    <a:bodyPr/>
                    <a:lstStyle/>
                    <a:p>
                      <a:pPr marL="73025" fontAlgn="ctr">
                        <a:spcAft>
                          <a:spcPts val="0"/>
                        </a:spcAft>
                      </a:pPr>
                      <a:r>
                        <a:rPr lang="zh-TW" sz="1400" kern="1200" dirty="0">
                          <a:solidFill>
                            <a:srgbClr val="000000"/>
                          </a:solidFill>
                          <a:effectLst/>
                          <a:latin typeface="Times New Roman"/>
                          <a:ea typeface="微軟正黑體"/>
                        </a:rPr>
                        <a:t>以</a:t>
                      </a:r>
                      <a:r>
                        <a:rPr lang="zh-TW" sz="1400" kern="1200" dirty="0">
                          <a:solidFill>
                            <a:srgbClr val="FF0000"/>
                          </a:solidFill>
                          <a:effectLst/>
                          <a:latin typeface="Times New Roman"/>
                          <a:ea typeface="微軟正黑體"/>
                        </a:rPr>
                        <a:t>創業者需求</a:t>
                      </a:r>
                      <a:r>
                        <a:rPr lang="zh-TW" sz="1400" kern="1200" dirty="0">
                          <a:solidFill>
                            <a:srgbClr val="000000"/>
                          </a:solidFill>
                          <a:effectLst/>
                          <a:latin typeface="Times New Roman"/>
                          <a:ea typeface="微軟正黑體"/>
                        </a:rPr>
                        <a:t>為出發，開放</a:t>
                      </a:r>
                      <a:r>
                        <a:rPr lang="zh-TW" sz="1400" kern="1200" dirty="0">
                          <a:solidFill>
                            <a:srgbClr val="FF0000"/>
                          </a:solidFill>
                          <a:effectLst/>
                          <a:latin typeface="Times New Roman"/>
                          <a:ea typeface="微軟正黑體"/>
                        </a:rPr>
                        <a:t>新創</a:t>
                      </a:r>
                      <a:r>
                        <a:rPr lang="zh-TW" sz="1400" kern="1200" dirty="0">
                          <a:solidFill>
                            <a:srgbClr val="000000"/>
                          </a:solidFill>
                          <a:effectLst/>
                          <a:latin typeface="Times New Roman"/>
                          <a:ea typeface="微軟正黑體"/>
                        </a:rPr>
                        <a:t>業者及</a:t>
                      </a:r>
                      <a:r>
                        <a:rPr lang="zh-TW" sz="1400" kern="1200" dirty="0">
                          <a:solidFill>
                            <a:srgbClr val="FF0000"/>
                          </a:solidFill>
                          <a:effectLst/>
                          <a:latin typeface="Times New Roman"/>
                          <a:ea typeface="微軟正黑體"/>
                        </a:rPr>
                        <a:t>中小企業</a:t>
                      </a:r>
                      <a:r>
                        <a:rPr lang="zh-TW" sz="1400" kern="1200" dirty="0">
                          <a:solidFill>
                            <a:srgbClr val="000000"/>
                          </a:solidFill>
                          <a:effectLst/>
                          <a:latin typeface="Times New Roman"/>
                          <a:ea typeface="微軟正黑體"/>
                        </a:rPr>
                        <a:t>需求資料，公開</a:t>
                      </a:r>
                      <a:r>
                        <a:rPr lang="zh-TW" sz="1400" kern="1200" dirty="0">
                          <a:solidFill>
                            <a:srgbClr val="FF0000"/>
                          </a:solidFill>
                          <a:effectLst/>
                          <a:latin typeface="Times New Roman"/>
                          <a:ea typeface="微軟正黑體"/>
                        </a:rPr>
                        <a:t>績優新創業者</a:t>
                      </a:r>
                      <a:r>
                        <a:rPr lang="zh-TW" sz="1400" kern="1200" dirty="0">
                          <a:solidFill>
                            <a:srgbClr val="000000"/>
                          </a:solidFill>
                          <a:effectLst/>
                          <a:latin typeface="Times New Roman"/>
                          <a:ea typeface="微軟正黑體"/>
                        </a:rPr>
                        <a:t>之創新、研發、行銷產品之平台（天使與新創資源平台、投資媒合平台）資料</a:t>
                      </a:r>
                      <a:endParaRPr lang="zh-TW" sz="1400" kern="100" dirty="0">
                        <a:effectLst/>
                        <a:latin typeface="Times New Roman"/>
                        <a:ea typeface="新細明體"/>
                      </a:endParaRPr>
                    </a:p>
                  </a:txBody>
                  <a:tcPr marL="9525" marR="9525" marT="9525" marB="0" anchor="ctr"/>
                </a:tc>
              </a:tr>
              <a:tr h="435942">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加工出口區管理處</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36000" algn="l" defTabSz="914400" rtl="0" eaLnBrk="1" fontAlgn="ctr" latinLnBrk="0" hangingPunct="1"/>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1.</a:t>
                      </a:r>
                      <a: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找頭路來加工區</a:t>
                      </a:r>
                      <a:b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br>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2.</a:t>
                      </a:r>
                      <a: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加工區投資好所在</a:t>
                      </a: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1.</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就業服務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、幸福職場等需求類別資料，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促進就業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應用主題之產品或</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服務</a:t>
                      </a:r>
                      <a:r>
                        <a:rPr lang="zh-TW" altLang="en-US" sz="1400" u="none" strike="noStrike" kern="1200" dirty="0" smtClean="0">
                          <a:solidFill>
                            <a:schemeClr val="dk1"/>
                          </a:solidFill>
                          <a:effectLst/>
                          <a:latin typeface="新細明體"/>
                          <a:ea typeface="新細明體"/>
                          <a:cs typeface="+mn-cs"/>
                        </a:rPr>
                        <a:t> </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推動運用</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外貿統計、</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就業、投資</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等需求開放</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發展</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投資主題</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之產品或服務</a:t>
                      </a:r>
                    </a:p>
                  </a:txBody>
                  <a:tcPr marL="9237" marR="9237" marT="9236" marB="0" anchor="ctr">
                    <a:solidFill>
                      <a:schemeClr val="accent3">
                        <a:lumMod val="20000"/>
                        <a:lumOff val="80000"/>
                      </a:schemeClr>
                    </a:solidFill>
                  </a:tcPr>
                </a:tc>
              </a:tr>
              <a:tr h="435942">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投資審議委員會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「兩岸投資」資料開放</a:t>
                      </a:r>
                    </a:p>
                  </a:txBody>
                  <a:tcPr marL="9237" marR="9237" marT="9236" marB="0" anchor="ct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開放兩岸雙向投資統計資料及核准之投資事業清冊，促進民間了解兩岸雙向投資實況以發展相關主題之應用服務。</a:t>
                      </a:r>
                    </a:p>
                  </a:txBody>
                  <a:tcPr marL="9237" marR="9237" marT="9236" marB="0" anchor="ctr"/>
                </a:tc>
              </a:tr>
              <a:tr h="466089">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貿易調查委員會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深化貿易救濟主題開放資料</a:t>
                      </a: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zh-TW" altLang="zh-TW" sz="1400" kern="1200" dirty="0" smtClean="0">
                          <a:solidFill>
                            <a:schemeClr val="dk1"/>
                          </a:solidFill>
                          <a:effectLst/>
                          <a:latin typeface="+mn-lt"/>
                          <a:ea typeface="+mn-ea"/>
                          <a:cs typeface="+mn-cs"/>
                        </a:rPr>
                        <a:t>逐年新增開放我國貿易救濟調查案例，增加採行貿易救濟措施後之課徵監測結果，開放</a:t>
                      </a:r>
                      <a:r>
                        <a:rPr lang="zh-TW" altLang="zh-TW" sz="1400" kern="1200" dirty="0" smtClean="0">
                          <a:solidFill>
                            <a:srgbClr val="FF0000"/>
                          </a:solidFill>
                          <a:effectLst/>
                          <a:latin typeface="+mn-lt"/>
                          <a:ea typeface="+mn-ea"/>
                          <a:cs typeface="+mn-cs"/>
                        </a:rPr>
                        <a:t>課徵反傾銷稅產品監測結果</a:t>
                      </a:r>
                      <a:r>
                        <a:rPr lang="zh-TW" altLang="zh-TW" sz="1400" kern="1200" dirty="0" smtClean="0">
                          <a:solidFill>
                            <a:schemeClr val="dk1"/>
                          </a:solidFill>
                          <a:effectLst/>
                          <a:latin typeface="+mn-lt"/>
                          <a:ea typeface="+mn-ea"/>
                          <a:cs typeface="+mn-cs"/>
                        </a:rPr>
                        <a:t>資料</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r>
              <a:tr h="466089">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專業人員研究中心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訓練進修園地</a:t>
                      </a:r>
                      <a:endPar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提供公務機關及民間教育訓練業者</a:t>
                      </a:r>
                      <a:r>
                        <a:rPr lang="zh-TW" altLang="en-US" sz="1400" u="none" strike="noStrike" kern="1200" dirty="0" smtClean="0">
                          <a:solidFill>
                            <a:schemeClr val="dk1"/>
                          </a:solidFill>
                          <a:effectLst/>
                          <a:latin typeface="新細明體"/>
                          <a:ea typeface="新細明體"/>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利用課程資訊提供訓練課程規劃參考</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r>
            </a:tbl>
          </a:graphicData>
        </a:graphic>
      </p:graphicFrame>
      <p:sp>
        <p:nvSpPr>
          <p:cNvPr id="36916" name="文字方塊 1"/>
          <p:cNvSpPr txBox="1">
            <a:spLocks noChangeArrowheads="1"/>
          </p:cNvSpPr>
          <p:nvPr/>
        </p:nvSpPr>
        <p:spPr bwMode="auto">
          <a:xfrm>
            <a:off x="0" y="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Aft>
                <a:spcPts val="1800"/>
              </a:spcAft>
              <a:buClr>
                <a:schemeClr val="tx1"/>
              </a:buClr>
              <a:buFont typeface="Arial" charset="0"/>
              <a:buNone/>
            </a:pPr>
            <a:r>
              <a:rPr kumimoji="0" lang="zh-TW" altLang="en-US" sz="4800" dirty="0">
                <a:latin typeface="微軟正黑體" pitchFamily="34" charset="-120"/>
                <a:ea typeface="微軟正黑體" pitchFamily="34" charset="-120"/>
              </a:rPr>
              <a:t>             主題式開放資料推動策略</a:t>
            </a:r>
            <a:endParaRPr kumimoji="0" lang="en-US" altLang="zh-TW" sz="4800" dirty="0">
              <a:latin typeface="微軟正黑體" pitchFamily="34" charset="-120"/>
              <a:ea typeface="微軟正黑體" pitchFamily="34" charset="-120"/>
            </a:endParaRPr>
          </a:p>
        </p:txBody>
      </p:sp>
      <p:sp>
        <p:nvSpPr>
          <p:cNvPr id="36917"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fld id="{57F398D5-5C31-4D28-A451-966BB5F6A264}" type="slidenum">
              <a:rPr kumimoji="0" lang="zh-TW" altLang="en-US" sz="1200">
                <a:latin typeface="微軟正黑體" pitchFamily="34" charset="-120"/>
                <a:ea typeface="微軟正黑體" pitchFamily="34" charset="-120"/>
              </a:rPr>
              <a:pPr algn="ctr" eaLnBrk="1" hangingPunct="1">
                <a:spcBef>
                  <a:spcPct val="0"/>
                </a:spcBef>
                <a:buFontTx/>
                <a:buNone/>
              </a:pPr>
              <a:t>41</a:t>
            </a:fld>
            <a:endParaRPr kumimoji="0" lang="en-US" altLang="zh-TW" sz="120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41</a:t>
            </a:fld>
            <a:endParaRPr lang="en-US" dirty="0"/>
          </a:p>
        </p:txBody>
      </p:sp>
      <p:sp>
        <p:nvSpPr>
          <p:cNvPr id="7" name="文字方塊 6"/>
          <p:cNvSpPr txBox="1"/>
          <p:nvPr/>
        </p:nvSpPr>
        <p:spPr>
          <a:xfrm>
            <a:off x="395536" y="6422673"/>
            <a:ext cx="2997937" cy="461665"/>
          </a:xfrm>
          <a:prstGeom prst="rect">
            <a:avLst/>
          </a:prstGeom>
          <a:noFill/>
        </p:spPr>
        <p:txBody>
          <a:bodyPr wrap="none" rtlCol="0">
            <a:spAutoFit/>
          </a:bodyPr>
          <a:lstStyle/>
          <a:p>
            <a:r>
              <a:rPr kumimoji="0" lang="zh-TW" altLang="en-US" sz="1800" b="1" dirty="0">
                <a:solidFill>
                  <a:srgbClr val="FF0000"/>
                </a:solidFill>
                <a:ea typeface="微軟正黑體" pitchFamily="34" charset="-120"/>
              </a:rPr>
              <a:t>註</a:t>
            </a:r>
            <a:r>
              <a:rPr kumimoji="0" lang="en-US" altLang="zh-TW" sz="1800" b="1" dirty="0">
                <a:solidFill>
                  <a:srgbClr val="FF0000"/>
                </a:solidFill>
                <a:ea typeface="微軟正黑體" pitchFamily="34" charset="-120"/>
              </a:rPr>
              <a:t>:</a:t>
            </a:r>
            <a:r>
              <a:rPr kumimoji="0" lang="zh-TW" altLang="en-US" sz="1800" b="1" dirty="0">
                <a:solidFill>
                  <a:srgbClr val="FF0000"/>
                </a:solidFill>
                <a:ea typeface="微軟正黑體" pitchFamily="34" charset="-120"/>
              </a:rPr>
              <a:t>各</a:t>
            </a:r>
            <a:r>
              <a:rPr kumimoji="0" lang="zh-TW" altLang="en-US" sz="1800" b="1" dirty="0" smtClean="0">
                <a:solidFill>
                  <a:srgbClr val="FF0000"/>
                </a:solidFill>
                <a:ea typeface="微軟正黑體" pitchFamily="34" charset="-120"/>
              </a:rPr>
              <a:t>單位策略說明詳附件</a:t>
            </a:r>
            <a:r>
              <a:rPr kumimoji="0" lang="en-US" altLang="zh-TW" sz="1800" b="1" dirty="0" smtClean="0">
                <a:solidFill>
                  <a:srgbClr val="FF0000"/>
                </a:solidFill>
                <a:ea typeface="微軟正黑體" pitchFamily="34" charset="-120"/>
              </a:rPr>
              <a:t>3</a:t>
            </a:r>
            <a:r>
              <a:rPr kumimoji="0" lang="zh-TW" altLang="en-US" sz="2400" b="1" dirty="0" smtClean="0">
                <a:solidFill>
                  <a:schemeClr val="tx1"/>
                </a:solidFill>
                <a:ea typeface="微軟正黑體" pitchFamily="34" charset="-120"/>
              </a:rPr>
              <a:t> </a:t>
            </a:r>
            <a:endParaRPr lang="zh-TW" altLang="en-US" sz="2400" b="1" dirty="0"/>
          </a:p>
        </p:txBody>
      </p:sp>
    </p:spTree>
    <p:extLst>
      <p:ext uri="{BB962C8B-B14F-4D97-AF65-F5344CB8AC3E}">
        <p14:creationId xmlns:p14="http://schemas.microsoft.com/office/powerpoint/2010/main" val="22470925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a:spLocks noChangeArrowheads="1"/>
          </p:cNvSpPr>
          <p:nvPr/>
        </p:nvSpPr>
        <p:spPr bwMode="auto">
          <a:xfrm>
            <a:off x="2483768" y="6350"/>
            <a:ext cx="52565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Tx/>
              <a:buNone/>
            </a:pPr>
            <a:r>
              <a:rPr kumimoji="0" lang="zh-TW" altLang="en-US" sz="4800" dirty="0" smtClean="0">
                <a:latin typeface="微軟正黑體" pitchFamily="34" charset="-120"/>
                <a:ea typeface="微軟正黑體" pitchFamily="34" charset="-120"/>
              </a:rPr>
              <a:t>開放作業配合事項</a:t>
            </a:r>
            <a:endParaRPr kumimoji="0" lang="zh-TW" altLang="en-US" sz="4800" dirty="0">
              <a:latin typeface="微軟正黑體" pitchFamily="34" charset="-120"/>
              <a:ea typeface="微軟正黑體" pitchFamily="34" charset="-120"/>
            </a:endParaRPr>
          </a:p>
        </p:txBody>
      </p:sp>
      <p:sp>
        <p:nvSpPr>
          <p:cNvPr id="3" name="AutoShape 7"/>
          <p:cNvSpPr>
            <a:spLocks noChangeArrowheads="1"/>
          </p:cNvSpPr>
          <p:nvPr/>
        </p:nvSpPr>
        <p:spPr bwMode="auto">
          <a:xfrm>
            <a:off x="395535" y="1124744"/>
            <a:ext cx="8280921" cy="4968552"/>
          </a:xfrm>
          <a:prstGeom prst="roundRect">
            <a:avLst>
              <a:gd name="adj" fmla="val 7542"/>
            </a:avLst>
          </a:prstGeom>
          <a:solidFill>
            <a:schemeClr val="accent5">
              <a:lumMod val="20000"/>
              <a:lumOff val="80000"/>
            </a:schemeClr>
          </a:solidFill>
          <a:ln w="38100" algn="ctr">
            <a:solidFill>
              <a:schemeClr val="accent1">
                <a:lumMod val="75000"/>
              </a:schemeClr>
            </a:solidFill>
            <a:round/>
            <a:headEnd/>
            <a:tailEnd/>
          </a:ln>
          <a:extLst/>
        </p:spPr>
        <p:txBody>
          <a:bodyPr tIns="18000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marL="0" lvl="2" indent="0">
              <a:lnSpc>
                <a:spcPts val="3200"/>
              </a:lnSpc>
              <a:spcBef>
                <a:spcPts val="0"/>
              </a:spcBef>
              <a:buClr>
                <a:schemeClr val="accent6">
                  <a:lumMod val="75000"/>
                </a:schemeClr>
              </a:buClr>
              <a:buNone/>
              <a:defRPr/>
            </a:pPr>
            <a:r>
              <a:rPr lang="zh-TW" altLang="en-US" sz="2200" b="1" dirty="0" smtClean="0">
                <a:solidFill>
                  <a:srgbClr val="FF0000"/>
                </a:solidFill>
                <a:latin typeface="微軟正黑體" panose="020B0604030504040204" pitchFamily="34" charset="-120"/>
                <a:ea typeface="微軟正黑體" panose="020B0604030504040204" pitchFamily="34" charset="-120"/>
              </a:rPr>
              <a:t>一、</a:t>
            </a:r>
            <a:r>
              <a:rPr lang="zh-TW" altLang="en-US" sz="2200" b="1" dirty="0">
                <a:solidFill>
                  <a:srgbClr val="FF0000"/>
                </a:solidFill>
                <a:latin typeface="微軟正黑體" panose="020B0604030504040204" pitchFamily="34" charset="-120"/>
                <a:ea typeface="微軟正黑體" panose="020B0604030504040204" pitchFamily="34" charset="-120"/>
              </a:rPr>
              <a:t>資料開放納入</a:t>
            </a:r>
            <a:r>
              <a:rPr lang="zh-TW" altLang="zh-TW" sz="2200" b="1" dirty="0">
                <a:solidFill>
                  <a:srgbClr val="FF0000"/>
                </a:solidFill>
                <a:latin typeface="微軟正黑體" panose="020B0604030504040204" pitchFamily="34" charset="-120"/>
                <a:ea typeface="微軟正黑體" panose="020B0604030504040204" pitchFamily="34" charset="-120"/>
              </a:rPr>
              <a:t>資通訊應用計畫</a:t>
            </a:r>
            <a:endParaRPr lang="en-US" altLang="zh-TW" sz="2200" b="1" dirty="0">
              <a:solidFill>
                <a:srgbClr val="FF0000"/>
              </a:solidFill>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zh-TW" sz="2000" b="1" dirty="0">
                <a:latin typeface="微軟正黑體" panose="020B0604030504040204" pitchFamily="34" charset="-120"/>
                <a:ea typeface="微軟正黑體" panose="020B0604030504040204" pitchFamily="34" charset="-120"/>
              </a:rPr>
              <a:t>機關提報各類資通訊應用計畫，應依據「各機關資通訊應用管理要點」規定，於計畫書中研擬資料開放分析及更新機制</a:t>
            </a:r>
          </a:p>
          <a:p>
            <a:pPr marL="0" lvl="2" indent="0">
              <a:lnSpc>
                <a:spcPts val="3200"/>
              </a:lnSpc>
              <a:spcBef>
                <a:spcPts val="0"/>
              </a:spcBef>
              <a:buClr>
                <a:schemeClr val="accent6">
                  <a:lumMod val="75000"/>
                </a:schemeClr>
              </a:buClr>
              <a:buNone/>
              <a:defRPr/>
            </a:pPr>
            <a:r>
              <a:rPr lang="zh-TW" altLang="en-US" sz="2200" b="1" dirty="0" smtClean="0">
                <a:solidFill>
                  <a:srgbClr val="FF0000"/>
                </a:solidFill>
                <a:latin typeface="微軟正黑體" panose="020B0604030504040204" pitchFamily="34" charset="-120"/>
                <a:ea typeface="微軟正黑體" panose="020B0604030504040204" pitchFamily="34" charset="-120"/>
              </a:rPr>
              <a:t>二、</a:t>
            </a:r>
            <a:r>
              <a:rPr lang="zh-TW" altLang="en-US" sz="2200" b="1" dirty="0">
                <a:solidFill>
                  <a:srgbClr val="FF0000"/>
                </a:solidFill>
                <a:latin typeface="微軟正黑體" panose="020B0604030504040204" pitchFamily="34" charset="-120"/>
                <a:ea typeface="微軟正黑體" panose="020B0604030504040204" pitchFamily="34" charset="-120"/>
              </a:rPr>
              <a:t>資料</a:t>
            </a:r>
            <a:r>
              <a:rPr lang="zh-TW" altLang="en-US" sz="2200" b="1" dirty="0" smtClean="0">
                <a:solidFill>
                  <a:srgbClr val="FF0000"/>
                </a:solidFill>
                <a:latin typeface="微軟正黑體" panose="020B0604030504040204" pitchFamily="34" charset="-120"/>
                <a:ea typeface="微軟正黑體" panose="020B0604030504040204" pitchFamily="34" charset="-120"/>
              </a:rPr>
              <a:t>開放工作項目納入</a:t>
            </a:r>
            <a:r>
              <a:rPr lang="zh-TW" altLang="zh-TW" sz="2200" b="1" dirty="0">
                <a:solidFill>
                  <a:srgbClr val="FF0000"/>
                </a:solidFill>
                <a:latin typeface="微軟正黑體" panose="020B0604030504040204" pitchFamily="34" charset="-120"/>
                <a:ea typeface="微軟正黑體" panose="020B0604030504040204" pitchFamily="34" charset="-120"/>
              </a:rPr>
              <a:t>資訊採購</a:t>
            </a:r>
            <a:r>
              <a:rPr lang="zh-TW" altLang="en-US" sz="2200" b="1" dirty="0">
                <a:solidFill>
                  <a:srgbClr val="FF0000"/>
                </a:solidFill>
                <a:latin typeface="微軟正黑體" panose="020B0604030504040204" pitchFamily="34" charset="-120"/>
                <a:ea typeface="微軟正黑體" panose="020B0604030504040204" pitchFamily="34" charset="-120"/>
              </a:rPr>
              <a:t>作業</a:t>
            </a:r>
            <a:endParaRPr lang="en-US" altLang="zh-TW" sz="2200" b="1" dirty="0">
              <a:solidFill>
                <a:srgbClr val="FF0000"/>
              </a:solidFill>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zh-TW" sz="2000" b="1" dirty="0" smtClean="0">
                <a:latin typeface="微軟正黑體" panose="020B0604030504040204" pitchFamily="34" charset="-120"/>
                <a:ea typeface="微軟正黑體" panose="020B0604030504040204" pitchFamily="34" charset="-120"/>
              </a:rPr>
              <a:t>辦理</a:t>
            </a:r>
            <a:r>
              <a:rPr lang="zh-TW" altLang="zh-TW" sz="2000" b="1" dirty="0">
                <a:latin typeface="微軟正黑體" panose="020B0604030504040204" pitchFamily="34" charset="-120"/>
                <a:ea typeface="微軟正黑體" panose="020B0604030504040204" pitchFamily="34" charset="-120"/>
              </a:rPr>
              <a:t>新系統建構或現有系統新年度維運案，應參考「政府機關資訊採購建議書徵求文件參考」，於招標文件規範該專案蒐集或產製之資料，應以符合開放格式之檔案或以應用程式介面</a:t>
            </a:r>
            <a:r>
              <a:rPr lang="zh-TW" altLang="zh-TW" sz="2000" b="1" dirty="0" smtClean="0">
                <a:latin typeface="微軟正黑體" panose="020B0604030504040204" pitchFamily="34" charset="-120"/>
                <a:ea typeface="微軟正黑體" panose="020B0604030504040204" pitchFamily="34" charset="-120"/>
              </a:rPr>
              <a:t>（</a:t>
            </a:r>
            <a:r>
              <a:rPr lang="en-US" altLang="zh-TW" sz="2000" b="1" dirty="0" smtClean="0">
                <a:latin typeface="微軟正黑體" panose="020B0604030504040204" pitchFamily="34" charset="-120"/>
                <a:ea typeface="微軟正黑體" panose="020B0604030504040204" pitchFamily="34" charset="-120"/>
              </a:rPr>
              <a:t>API</a:t>
            </a:r>
            <a:r>
              <a:rPr lang="zh-TW" altLang="zh-TW" sz="2000" b="1" dirty="0">
                <a:latin typeface="微軟正黑體" panose="020B0604030504040204" pitchFamily="34" charset="-120"/>
                <a:ea typeface="微軟正黑體" panose="020B0604030504040204" pitchFamily="34" charset="-120"/>
              </a:rPr>
              <a:t>或</a:t>
            </a:r>
            <a:r>
              <a:rPr lang="en-US" altLang="zh-TW" sz="2000" b="1" dirty="0">
                <a:latin typeface="微軟正黑體" panose="020B0604030504040204" pitchFamily="34" charset="-120"/>
                <a:ea typeface="微軟正黑體" panose="020B0604030504040204" pitchFamily="34" charset="-120"/>
              </a:rPr>
              <a:t>Web Service</a:t>
            </a:r>
            <a:r>
              <a:rPr lang="zh-TW" altLang="zh-TW" sz="2000" b="1" dirty="0">
                <a:latin typeface="微軟正黑體" panose="020B0604030504040204" pitchFamily="34" charset="-120"/>
                <a:ea typeface="微軟正黑體" panose="020B0604030504040204" pitchFamily="34" charset="-120"/>
              </a:rPr>
              <a:t>）等方式開放利用；各共用行政資訊系統，應優先規劃符合上開開放需求</a:t>
            </a:r>
            <a:r>
              <a:rPr lang="zh-TW" altLang="zh-TW" sz="2000" b="1" dirty="0"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marL="0" lvl="2" indent="0">
              <a:lnSpc>
                <a:spcPts val="3200"/>
              </a:lnSpc>
              <a:buClr>
                <a:schemeClr val="accent6">
                  <a:lumMod val="75000"/>
                </a:schemeClr>
              </a:buClr>
              <a:buNone/>
              <a:defRPr/>
            </a:pPr>
            <a:r>
              <a:rPr lang="zh-TW" altLang="en-US" sz="2200" b="1" dirty="0" smtClean="0">
                <a:solidFill>
                  <a:srgbClr val="FF0000"/>
                </a:solidFill>
                <a:latin typeface="微軟正黑體" panose="020B0604030504040204" pitchFamily="34" charset="-120"/>
                <a:ea typeface="微軟正黑體" panose="020B0604030504040204" pitchFamily="34" charset="-120"/>
              </a:rPr>
              <a:t>三、開放公開查詢網站或系統之資料</a:t>
            </a:r>
            <a:endParaRPr lang="en-US" altLang="zh-TW" sz="2200" b="1" dirty="0">
              <a:latin typeface="微軟正黑體" panose="020B0604030504040204" pitchFamily="34" charset="-120"/>
              <a:ea typeface="微軟正黑體" panose="020B0604030504040204" pitchFamily="34" charset="-120"/>
            </a:endParaRPr>
          </a:p>
          <a:p>
            <a:pPr lvl="2">
              <a:lnSpc>
                <a:spcPts val="2600"/>
              </a:lnSpc>
              <a:buClr>
                <a:schemeClr val="accent6">
                  <a:lumMod val="75000"/>
                </a:schemeClr>
              </a:buClr>
              <a:buFont typeface="Wingdings" panose="05000000000000000000" pitchFamily="2" charset="2"/>
              <a:buChar char="Ø"/>
              <a:defRPr/>
            </a:pPr>
            <a:r>
              <a:rPr lang="zh-TW" altLang="en-US" sz="2000" b="1" dirty="0" smtClean="0">
                <a:latin typeface="微軟正黑體" panose="020B0604030504040204" pitchFamily="34" charset="-120"/>
                <a:ea typeface="微軟正黑體" panose="020B0604030504040204" pitchFamily="34" charset="-120"/>
              </a:rPr>
              <a:t>將機關已公開之</a:t>
            </a:r>
            <a:r>
              <a:rPr lang="zh-TW" altLang="en-US" sz="2000" b="1" dirty="0">
                <a:latin typeface="微軟正黑體" panose="020B0604030504040204" pitchFamily="34" charset="-120"/>
                <a:ea typeface="微軟正黑體" panose="020B0604030504040204" pitchFamily="34" charset="-120"/>
              </a:rPr>
              <a:t>主題</a:t>
            </a:r>
            <a:r>
              <a:rPr lang="zh-TW" altLang="en-US" sz="2000" b="1" dirty="0" smtClean="0">
                <a:latin typeface="微軟正黑體" panose="020B0604030504040204" pitchFamily="34" charset="-120"/>
                <a:ea typeface="微軟正黑體" panose="020B0604030504040204" pitchFamily="34" charset="-120"/>
              </a:rPr>
              <a:t>網站或查詢系統資料，以</a:t>
            </a:r>
            <a:r>
              <a:rPr lang="zh-TW" altLang="en-US" sz="2000" b="1" u="sng" dirty="0" smtClean="0">
                <a:latin typeface="微軟正黑體" panose="020B0604030504040204" pitchFamily="34" charset="-120"/>
                <a:ea typeface="微軟正黑體" panose="020B0604030504040204" pitchFamily="34" charset="-120"/>
              </a:rPr>
              <a:t>具結構化</a:t>
            </a:r>
            <a:r>
              <a:rPr lang="zh-TW" altLang="en-US" sz="2000" b="1" dirty="0" smtClean="0">
                <a:latin typeface="微軟正黑體" panose="020B0604030504040204" pitchFamily="34" charset="-120"/>
                <a:ea typeface="微軟正黑體" panose="020B0604030504040204" pitchFamily="34" charset="-120"/>
              </a:rPr>
              <a:t>之資料集形式開放至政府資料公開平臺</a:t>
            </a:r>
            <a:r>
              <a:rPr lang="zh-TW" altLang="zh-TW" sz="2000" b="1" dirty="0">
                <a:latin typeface="微軟正黑體" panose="020B0604030504040204" pitchFamily="34" charset="-120"/>
                <a:ea typeface="微軟正黑體" panose="020B0604030504040204" pitchFamily="34" charset="-120"/>
              </a:rPr>
              <a:t>。</a:t>
            </a:r>
          </a:p>
        </p:txBody>
      </p:sp>
      <p:sp>
        <p:nvSpPr>
          <p:cNvPr id="4" name="投影片編號版面配置區 3"/>
          <p:cNvSpPr>
            <a:spLocks noGrp="1"/>
          </p:cNvSpPr>
          <p:nvPr>
            <p:ph type="sldNum" sz="quarter" idx="12"/>
          </p:nvPr>
        </p:nvSpPr>
        <p:spPr/>
        <p:txBody>
          <a:bodyPr/>
          <a:lstStyle/>
          <a:p>
            <a:pPr>
              <a:defRPr/>
            </a:pPr>
            <a:fld id="{23D3DD93-41E6-47E1-AE6A-DBB7FAB6A6FE}" type="slidenum">
              <a:rPr lang="en-US" smtClean="0"/>
              <a:pPr>
                <a:defRPr/>
              </a:pPr>
              <a:t>42</a:t>
            </a:fld>
            <a:endParaRPr lang="en-US" dirty="0"/>
          </a:p>
        </p:txBody>
      </p:sp>
    </p:spTree>
    <p:extLst>
      <p:ext uri="{BB962C8B-B14F-4D97-AF65-F5344CB8AC3E}">
        <p14:creationId xmlns:p14="http://schemas.microsoft.com/office/powerpoint/2010/main" val="22491167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文字方塊 1"/>
          <p:cNvSpPr txBox="1">
            <a:spLocks noChangeArrowheads="1"/>
          </p:cNvSpPr>
          <p:nvPr/>
        </p:nvSpPr>
        <p:spPr bwMode="auto">
          <a:xfrm>
            <a:off x="2087563" y="1588"/>
            <a:ext cx="7056437" cy="769937"/>
          </a:xfrm>
          <a:prstGeom prst="rect">
            <a:avLst/>
          </a:prstGeom>
          <a:noFill/>
          <a:ln w="9525">
            <a:noFill/>
            <a:miter lim="800000"/>
            <a:headEnd/>
            <a:tailEnd/>
          </a:ln>
        </p:spPr>
        <p:txBody>
          <a:bodyPr>
            <a:spAutoFit/>
          </a:bodyPr>
          <a:lstStyle/>
          <a:p>
            <a:pPr algn="ctr" fontAlgn="t">
              <a:buClr>
                <a:schemeClr val="tx1"/>
              </a:buClr>
              <a:buFont typeface="Arial" charset="0"/>
              <a:buNone/>
            </a:pPr>
            <a:r>
              <a:rPr kumimoji="0" lang="en-US" altLang="zh-TW" sz="4400" dirty="0">
                <a:solidFill>
                  <a:schemeClr val="tx1"/>
                </a:solidFill>
                <a:ea typeface="微軟正黑體" pitchFamily="34" charset="-120"/>
              </a:rPr>
              <a:t>105</a:t>
            </a:r>
            <a:r>
              <a:rPr kumimoji="0" lang="zh-TW" altLang="en-US" sz="4400" dirty="0">
                <a:solidFill>
                  <a:schemeClr val="tx1"/>
                </a:solidFill>
                <a:ea typeface="微軟正黑體" pitchFamily="34" charset="-120"/>
              </a:rPr>
              <a:t>年</a:t>
            </a:r>
            <a:r>
              <a:rPr kumimoji="0" lang="zh-TW" altLang="en-US" sz="4400" dirty="0" smtClean="0">
                <a:solidFill>
                  <a:schemeClr val="tx1"/>
                </a:solidFill>
                <a:ea typeface="微軟正黑體" pitchFamily="34" charset="-120"/>
              </a:rPr>
              <a:t>第</a:t>
            </a:r>
            <a:r>
              <a:rPr kumimoji="0" lang="en-US" altLang="zh-TW" sz="4400" dirty="0" smtClean="0">
                <a:solidFill>
                  <a:schemeClr val="tx1"/>
                </a:solidFill>
                <a:ea typeface="微軟正黑體" pitchFamily="34" charset="-120"/>
              </a:rPr>
              <a:t>4</a:t>
            </a:r>
            <a:r>
              <a:rPr kumimoji="0" lang="zh-TW" altLang="en-US" sz="4400" dirty="0" smtClean="0">
                <a:solidFill>
                  <a:schemeClr val="tx1"/>
                </a:solidFill>
                <a:ea typeface="微軟正黑體" pitchFamily="34" charset="-120"/>
              </a:rPr>
              <a:t>季</a:t>
            </a:r>
            <a:r>
              <a:rPr kumimoji="0" lang="zh-TW" altLang="en-US" sz="4400" dirty="0">
                <a:solidFill>
                  <a:schemeClr val="tx1"/>
                </a:solidFill>
                <a:ea typeface="微軟正黑體" pitchFamily="34" charset="-120"/>
              </a:rPr>
              <a:t>工作重點</a:t>
            </a:r>
            <a:endParaRPr kumimoji="0" lang="en-US" altLang="zh-TW" sz="4400" dirty="0">
              <a:solidFill>
                <a:schemeClr val="tx1"/>
              </a:solidFill>
              <a:ea typeface="微軟正黑體" pitchFamily="34" charset="-120"/>
            </a:endParaRPr>
          </a:p>
        </p:txBody>
      </p:sp>
      <p:sp>
        <p:nvSpPr>
          <p:cNvPr id="3" name="AutoShape 7"/>
          <p:cNvSpPr>
            <a:spLocks noChangeArrowheads="1"/>
          </p:cNvSpPr>
          <p:nvPr/>
        </p:nvSpPr>
        <p:spPr bwMode="auto">
          <a:xfrm>
            <a:off x="334267" y="1341438"/>
            <a:ext cx="8558213" cy="3455987"/>
          </a:xfrm>
          <a:prstGeom prst="roundRect">
            <a:avLst>
              <a:gd name="adj" fmla="val 7542"/>
            </a:avLst>
          </a:prstGeom>
          <a:noFill/>
          <a:ln w="38100" algn="ctr">
            <a:solidFill>
              <a:schemeClr val="accent4">
                <a:lumMod val="75000"/>
              </a:schemeClr>
            </a:solidFill>
            <a:round/>
            <a:headEnd/>
            <a:tailEnd/>
          </a:ln>
          <a:extLst/>
        </p:spPr>
        <p:txBody>
          <a:bodyPr tIns="18000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進行</a:t>
            </a:r>
            <a:r>
              <a:rPr kumimoji="0" lang="zh-TW" altLang="en-US" sz="2600" b="1" dirty="0">
                <a:latin typeface="微軟正黑體" pitchFamily="34" charset="-120"/>
                <a:ea typeface="微軟正黑體" pitchFamily="34" charset="-120"/>
              </a:rPr>
              <a:t>本部</a:t>
            </a:r>
            <a:r>
              <a:rPr kumimoji="0" lang="zh-TW" altLang="en-US" sz="2600" b="1" dirty="0" smtClean="0">
                <a:latin typeface="微軟正黑體" pitchFamily="34" charset="-120"/>
                <a:ea typeface="微軟正黑體" pitchFamily="34" charset="-120"/>
              </a:rPr>
              <a:t>第</a:t>
            </a:r>
            <a:r>
              <a:rPr kumimoji="0" lang="en-US" altLang="zh-TW" sz="2600" b="1" dirty="0" smtClean="0">
                <a:latin typeface="微軟正黑體" pitchFamily="34" charset="-120"/>
                <a:ea typeface="微軟正黑體" pitchFamily="34" charset="-120"/>
              </a:rPr>
              <a:t>3</a:t>
            </a:r>
            <a:r>
              <a:rPr kumimoji="0" lang="zh-TW" altLang="en-US" sz="2600" b="1" dirty="0" smtClean="0">
                <a:latin typeface="微軟正黑體" pitchFamily="34" charset="-120"/>
                <a:ea typeface="微軟正黑體" pitchFamily="34" charset="-120"/>
              </a:rPr>
              <a:t>季</a:t>
            </a:r>
            <a:r>
              <a:rPr kumimoji="0" lang="zh-TW" altLang="en-US" sz="2600" b="1" dirty="0">
                <a:latin typeface="微軟正黑體" pitchFamily="34" charset="-120"/>
                <a:ea typeface="微軟正黑體" pitchFamily="34" charset="-120"/>
              </a:rPr>
              <a:t>已開放資料集</a:t>
            </a:r>
            <a:r>
              <a:rPr kumimoji="0" lang="zh-TW" altLang="en-US" sz="2600" b="1" dirty="0" smtClean="0">
                <a:latin typeface="微軟正黑體" pitchFamily="34" charset="-120"/>
                <a:ea typeface="微軟正黑體" pitchFamily="34" charset="-120"/>
              </a:rPr>
              <a:t>品質抽檢作業</a:t>
            </a:r>
            <a:r>
              <a:rPr kumimoji="0" lang="en-US" altLang="zh-TW" sz="2600" b="1" dirty="0" smtClean="0">
                <a:latin typeface="微軟正黑體" pitchFamily="34" charset="-120"/>
                <a:ea typeface="微軟正黑體" pitchFamily="34" charset="-120"/>
              </a:rPr>
              <a:t>(10/30</a:t>
            </a:r>
            <a:r>
              <a:rPr kumimoji="0" lang="zh-TW" altLang="en-US" sz="2600" b="1" dirty="0">
                <a:latin typeface="微軟正黑體" pitchFamily="34" charset="-120"/>
                <a:ea typeface="微軟正黑體" pitchFamily="34" charset="-120"/>
              </a:rPr>
              <a:t>前</a:t>
            </a:r>
            <a:r>
              <a:rPr kumimoji="0" lang="zh-TW" altLang="en-US" sz="2600" b="1" dirty="0" smtClean="0">
                <a:latin typeface="微軟正黑體" pitchFamily="34" charset="-120"/>
                <a:ea typeface="微軟正黑體" pitchFamily="34" charset="-120"/>
              </a:rPr>
              <a:t>完成 </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召開</a:t>
            </a:r>
            <a:r>
              <a:rPr kumimoji="0" lang="zh-TW" altLang="en-US" sz="2600" b="1" dirty="0">
                <a:latin typeface="微軟正黑體" pitchFamily="34" charset="-120"/>
                <a:ea typeface="微軟正黑體" pitchFamily="34" charset="-120"/>
              </a:rPr>
              <a:t>本部資料開放諮詢小組會議</a:t>
            </a:r>
            <a:r>
              <a:rPr kumimoji="0" lang="en-US" altLang="zh-TW" sz="2600" b="1" dirty="0" smtClean="0">
                <a:latin typeface="微軟正黑體" pitchFamily="34" charset="-120"/>
                <a:ea typeface="微軟正黑體" pitchFamily="34" charset="-120"/>
              </a:rPr>
              <a:t>(12/25</a:t>
            </a:r>
            <a:r>
              <a:rPr kumimoji="0" lang="zh-TW" altLang="en-US" sz="2600" b="1" dirty="0" smtClean="0">
                <a:latin typeface="微軟正黑體" pitchFamily="34" charset="-120"/>
                <a:ea typeface="微軟正黑體" pitchFamily="34" charset="-120"/>
              </a:rPr>
              <a:t>前完成 </a:t>
            </a:r>
            <a:r>
              <a:rPr kumimoji="0" lang="en-US" altLang="zh-TW" sz="2600" b="1" dirty="0" smtClean="0">
                <a:latin typeface="微軟正黑體" pitchFamily="34" charset="-120"/>
                <a:ea typeface="微軟正黑體" pitchFamily="34" charset="-120"/>
              </a:rPr>
              <a:t>)</a:t>
            </a: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a:latin typeface="微軟正黑體" pitchFamily="34" charset="-120"/>
                <a:ea typeface="微軟正黑體" pitchFamily="34" charset="-120"/>
              </a:rPr>
              <a:t>核定發布本部</a:t>
            </a:r>
            <a:r>
              <a:rPr kumimoji="0" lang="zh-TW" altLang="en-US" sz="2800" b="1" dirty="0">
                <a:ea typeface="微軟正黑體" pitchFamily="34" charset="-120"/>
              </a:rPr>
              <a:t>政府資料開放推動</a:t>
            </a:r>
            <a:r>
              <a:rPr kumimoji="0" lang="zh-TW" altLang="en-US" sz="2800" b="1" dirty="0" smtClean="0">
                <a:ea typeface="微軟正黑體" pitchFamily="34" charset="-120"/>
              </a:rPr>
              <a:t>策略</a:t>
            </a:r>
            <a:r>
              <a:rPr kumimoji="0" lang="en-US" altLang="zh-TW" sz="2600" b="1" dirty="0">
                <a:latin typeface="微軟正黑體" pitchFamily="34" charset="-120"/>
                <a:ea typeface="微軟正黑體" pitchFamily="34" charset="-120"/>
              </a:rPr>
              <a:t>(12/30</a:t>
            </a:r>
            <a:r>
              <a:rPr kumimoji="0" lang="zh-TW" altLang="en-US" sz="2600" b="1" dirty="0">
                <a:latin typeface="微軟正黑體" pitchFamily="34" charset="-120"/>
                <a:ea typeface="微軟正黑體" pitchFamily="34" charset="-120"/>
              </a:rPr>
              <a:t>前完成 </a:t>
            </a:r>
            <a:r>
              <a:rPr kumimoji="0" lang="en-US" altLang="zh-TW" sz="2600" b="1"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辦理第</a:t>
            </a:r>
            <a:r>
              <a:rPr kumimoji="0" lang="en-US" altLang="zh-TW" sz="2600" b="1" dirty="0" smtClean="0">
                <a:latin typeface="微軟正黑體" pitchFamily="34" charset="-120"/>
                <a:ea typeface="微軟正黑體" pitchFamily="34" charset="-120"/>
              </a:rPr>
              <a:t>4</a:t>
            </a:r>
            <a:r>
              <a:rPr kumimoji="0" lang="zh-TW" altLang="en-US" sz="2600" b="1" dirty="0" smtClean="0">
                <a:latin typeface="微軟正黑體" pitchFamily="34" charset="-120"/>
                <a:ea typeface="微軟正黑體" pitchFamily="34" charset="-120"/>
              </a:rPr>
              <a:t>季</a:t>
            </a:r>
            <a:r>
              <a:rPr kumimoji="0" lang="zh-TW" altLang="en-US" sz="2600" b="1" dirty="0">
                <a:latin typeface="微軟正黑體" pitchFamily="34" charset="-120"/>
                <a:ea typeface="微軟正黑體" pitchFamily="34" charset="-120"/>
              </a:rPr>
              <a:t>資料集登載</a:t>
            </a:r>
            <a:r>
              <a:rPr kumimoji="0" lang="en-US" altLang="zh-TW" sz="2600" b="1" dirty="0">
                <a:latin typeface="微軟正黑體" pitchFamily="34" charset="-120"/>
                <a:ea typeface="微軟正黑體" pitchFamily="34" charset="-120"/>
              </a:rPr>
              <a:t>/</a:t>
            </a:r>
            <a:r>
              <a:rPr kumimoji="0" lang="zh-TW" altLang="en-US" sz="2600" b="1" dirty="0">
                <a:latin typeface="微軟正黑體" pitchFamily="34" charset="-120"/>
                <a:ea typeface="微軟正黑體" pitchFamily="34" charset="-120"/>
              </a:rPr>
              <a:t>發布作業</a:t>
            </a:r>
            <a:r>
              <a:rPr kumimoji="0" lang="en-US" altLang="zh-TW" sz="2600" b="1" dirty="0" smtClean="0">
                <a:latin typeface="微軟正黑體" pitchFamily="34" charset="-120"/>
                <a:ea typeface="微軟正黑體" pitchFamily="34" charset="-120"/>
              </a:rPr>
              <a:t>(12/30</a:t>
            </a:r>
            <a:r>
              <a:rPr kumimoji="0" lang="zh-TW" altLang="en-US" sz="2600" b="1" dirty="0">
                <a:latin typeface="微軟正黑體" pitchFamily="34" charset="-120"/>
                <a:ea typeface="微軟正黑體" pitchFamily="34" charset="-120"/>
              </a:rPr>
              <a:t>前</a:t>
            </a:r>
            <a:r>
              <a:rPr kumimoji="0" lang="zh-TW" altLang="en-US" sz="2600" b="1" dirty="0" smtClean="0">
                <a:latin typeface="微軟正黑體" pitchFamily="34" charset="-120"/>
                <a:ea typeface="微軟正黑體" pitchFamily="34" charset="-120"/>
              </a:rPr>
              <a:t>完成 </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endParaRPr kumimoji="0" lang="en-US" altLang="zh-TW" sz="2600" b="1" dirty="0" smtClean="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endParaRPr kumimoji="0" lang="en-US" altLang="zh-TW" sz="2600" b="1" dirty="0">
              <a:latin typeface="微軟正黑體" pitchFamily="34" charset="-120"/>
              <a:ea typeface="微軟正黑體" pitchFamily="34" charset="-120"/>
            </a:endParaRPr>
          </a:p>
          <a:p>
            <a:pPr marL="0" lvl="2" indent="0" eaLnBrk="1" fontAlgn="t" hangingPunct="1">
              <a:lnSpc>
                <a:spcPts val="3200"/>
              </a:lnSpc>
              <a:spcBef>
                <a:spcPct val="0"/>
              </a:spcBef>
              <a:spcAft>
                <a:spcPts val="1200"/>
              </a:spcAft>
              <a:buClr>
                <a:schemeClr val="accent4">
                  <a:lumMod val="75000"/>
                </a:schemeClr>
              </a:buClr>
              <a:buFont typeface="Arial" charset="0"/>
              <a:buNone/>
              <a:defRPr/>
            </a:pPr>
            <a:endParaRPr kumimoji="0" lang="en-US" altLang="zh-TW" sz="2800" b="1" dirty="0" smtClean="0">
              <a:latin typeface="微軟正黑體" pitchFamily="34" charset="-120"/>
              <a:ea typeface="微軟正黑體" pitchFamily="34" charset="-120"/>
            </a:endParaRPr>
          </a:p>
        </p:txBody>
      </p:sp>
      <p:sp>
        <p:nvSpPr>
          <p:cNvPr id="4"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627FCF19-8F3F-42DA-8C64-9625362C561F}" type="slidenum">
              <a:rPr kumimoji="0" lang="zh-TW" altLang="en-US" sz="1200">
                <a:solidFill>
                  <a:schemeClr val="tx1"/>
                </a:solidFill>
                <a:ea typeface="微軟正黑體" pitchFamily="34" charset="-120"/>
              </a:rPr>
              <a:pPr algn="ctr"/>
              <a:t>43</a:t>
            </a:fld>
            <a:endParaRPr kumimoji="0" lang="en-US" altLang="zh-TW" sz="12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43</a:t>
            </a:fld>
            <a:endParaRPr lang="en-US" dirty="0"/>
          </a:p>
        </p:txBody>
      </p:sp>
    </p:spTree>
    <p:extLst>
      <p:ext uri="{BB962C8B-B14F-4D97-AF65-F5344CB8AC3E}">
        <p14:creationId xmlns:p14="http://schemas.microsoft.com/office/powerpoint/2010/main" val="26410297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文字方塊 1"/>
          <p:cNvSpPr txBox="1">
            <a:spLocks noChangeArrowheads="1"/>
          </p:cNvSpPr>
          <p:nvPr/>
        </p:nvSpPr>
        <p:spPr bwMode="auto">
          <a:xfrm>
            <a:off x="2339975" y="2852738"/>
            <a:ext cx="184150" cy="400050"/>
          </a:xfrm>
          <a:prstGeom prst="rect">
            <a:avLst/>
          </a:prstGeom>
          <a:noFill/>
          <a:ln w="9525">
            <a:noFill/>
            <a:miter lim="800000"/>
            <a:headEnd/>
            <a:tailEnd/>
          </a:ln>
        </p:spPr>
        <p:txBody>
          <a:bodyPr wrap="none">
            <a:spAutoFit/>
          </a:bodyPr>
          <a:lstStyle/>
          <a:p>
            <a:endParaRPr lang="zh-TW" altLang="en-US">
              <a:solidFill>
                <a:schemeClr val="tx1"/>
              </a:solidFill>
              <a:ea typeface="微軟正黑體" pitchFamily="34" charset="-120"/>
            </a:endParaRPr>
          </a:p>
        </p:txBody>
      </p:sp>
      <p:sp>
        <p:nvSpPr>
          <p:cNvPr id="3" name="AutoShape 7"/>
          <p:cNvSpPr>
            <a:spLocks noChangeArrowheads="1"/>
          </p:cNvSpPr>
          <p:nvPr/>
        </p:nvSpPr>
        <p:spPr bwMode="auto">
          <a:xfrm>
            <a:off x="611560" y="1340768"/>
            <a:ext cx="7992367" cy="4752528"/>
          </a:xfrm>
          <a:prstGeom prst="roundRect">
            <a:avLst>
              <a:gd name="adj" fmla="val 7542"/>
            </a:avLst>
          </a:prstGeom>
          <a:noFill/>
          <a:ln w="38100" algn="ctr">
            <a:solidFill>
              <a:srgbClr val="C00000"/>
            </a:solidFill>
            <a:round/>
            <a:headEnd/>
            <a:tailEnd/>
          </a:ln>
          <a:extLst/>
        </p:spPr>
        <p:txBody>
          <a:bodyPr tIns="180000"/>
          <a:lstStyle>
            <a:lvl1pPr marL="342900" indent="-342900"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450850" indent="-45085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627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1262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17192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1764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26336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0908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lvl="3" eaLnBrk="1" fontAlgn="t" hangingPunct="1">
              <a:spcBef>
                <a:spcPct val="0"/>
              </a:spcBef>
              <a:spcAft>
                <a:spcPts val="1200"/>
              </a:spcAft>
              <a:buClr>
                <a:schemeClr val="accent2">
                  <a:lumMod val="75000"/>
                </a:schemeClr>
              </a:buClr>
              <a:buFont typeface="Wingdings" panose="05000000000000000000" pitchFamily="2" charset="2"/>
              <a:buChar char="l"/>
              <a:defRPr/>
            </a:pPr>
            <a:r>
              <a:rPr kumimoji="0" lang="zh-TW" altLang="en-US" sz="3200" b="1" dirty="0" smtClean="0">
                <a:latin typeface="微軟正黑體" panose="020B0604030504040204" pitchFamily="34" charset="-120"/>
                <a:ea typeface="微軟正黑體" panose="020B0604030504040204" pitchFamily="34" charset="-120"/>
              </a:rPr>
              <a:t>報告單位</a:t>
            </a:r>
            <a:endParaRPr kumimoji="0" lang="en-US" altLang="zh-TW" sz="3200" b="1" dirty="0" smtClean="0">
              <a:latin typeface="微軟正黑體" panose="020B0604030504040204" pitchFamily="34" charset="-120"/>
              <a:ea typeface="微軟正黑體" panose="020B0604030504040204" pitchFamily="34" charset="-120"/>
            </a:endParaRPr>
          </a:p>
          <a:p>
            <a:pPr eaLnBrk="1" fontAlgn="ctr" hangingPunct="1">
              <a:buFont typeface="Wingdings" panose="05000000000000000000" pitchFamily="2" charset="2"/>
              <a:buChar char="Ø"/>
            </a:pPr>
            <a:r>
              <a:rPr lang="zh-TW" altLang="zh-TW" sz="2800" b="1" dirty="0" smtClean="0">
                <a:latin typeface="微軟正黑體" panose="020B0604030504040204" pitchFamily="34" charset="-120"/>
                <a:ea typeface="微軟正黑體" panose="020B0604030504040204" pitchFamily="34" charset="-120"/>
              </a:rPr>
              <a:t>商業司</a:t>
            </a:r>
            <a:r>
              <a:rPr lang="zh-TW" altLang="en-US" sz="2800" b="1" dirty="0" smtClean="0">
                <a:latin typeface="微軟正黑體"/>
                <a:ea typeface="微軟正黑體"/>
              </a:rPr>
              <a:t>、</a:t>
            </a:r>
            <a:r>
              <a:rPr lang="zh-TW" altLang="zh-TW" sz="2800" b="1" dirty="0" smtClean="0">
                <a:latin typeface="微軟正黑體" panose="020B0604030504040204" pitchFamily="34" charset="-120"/>
                <a:ea typeface="微軟正黑體" panose="020B0604030504040204" pitchFamily="34" charset="-120"/>
              </a:rPr>
              <a:t>國際貿易局</a:t>
            </a:r>
            <a:r>
              <a:rPr lang="zh-TW" altLang="en-US" sz="2800" b="1" dirty="0" smtClean="0">
                <a:latin typeface="微軟正黑體"/>
                <a:ea typeface="微軟正黑體"/>
              </a:rPr>
              <a:t>、</a:t>
            </a:r>
            <a:r>
              <a:rPr lang="zh-TW" altLang="zh-TW" sz="2800" b="1" dirty="0" smtClean="0">
                <a:latin typeface="微軟正黑體" panose="020B0604030504040204" pitchFamily="34" charset="-120"/>
                <a:ea typeface="微軟正黑體" panose="020B0604030504040204" pitchFamily="34" charset="-120"/>
              </a:rPr>
              <a:t>工業局</a:t>
            </a:r>
            <a:r>
              <a:rPr lang="zh-TW" altLang="en-US" sz="2800" b="1" dirty="0">
                <a:latin typeface="微軟正黑體"/>
                <a:ea typeface="微軟正黑體"/>
              </a:rPr>
              <a:t>、</a:t>
            </a:r>
            <a:r>
              <a:rPr lang="zh-TW" altLang="zh-TW" sz="2800" b="1" dirty="0" smtClean="0">
                <a:latin typeface="微軟正黑體" panose="020B0604030504040204" pitchFamily="34" charset="-120"/>
                <a:ea typeface="微軟正黑體" panose="020B0604030504040204" pitchFamily="34" charset="-120"/>
              </a:rPr>
              <a:t>標準</a:t>
            </a:r>
            <a:r>
              <a:rPr lang="zh-TW" altLang="zh-TW" sz="2800" b="1" dirty="0">
                <a:latin typeface="微軟正黑體" panose="020B0604030504040204" pitchFamily="34" charset="-120"/>
                <a:ea typeface="微軟正黑體" panose="020B0604030504040204" pitchFamily="34" charset="-120"/>
              </a:rPr>
              <a:t>檢驗</a:t>
            </a:r>
            <a:r>
              <a:rPr lang="zh-TW" altLang="zh-TW" sz="2800" b="1" dirty="0" smtClean="0">
                <a:latin typeface="微軟正黑體" panose="020B0604030504040204" pitchFamily="34" charset="-120"/>
                <a:ea typeface="微軟正黑體" panose="020B0604030504040204" pitchFamily="34" charset="-120"/>
              </a:rPr>
              <a:t>局</a:t>
            </a:r>
            <a:r>
              <a:rPr lang="zh-TW" altLang="en-US" sz="2800" b="1" dirty="0" smtClean="0">
                <a:latin typeface="微軟正黑體"/>
                <a:ea typeface="微軟正黑體"/>
              </a:rPr>
              <a:t>、</a:t>
            </a:r>
            <a:r>
              <a:rPr lang="zh-TW" altLang="zh-TW" sz="2800" b="1" dirty="0">
                <a:latin typeface="微軟正黑體" panose="020B0604030504040204" pitchFamily="34" charset="-120"/>
                <a:ea typeface="微軟正黑體" panose="020B0604030504040204" pitchFamily="34" charset="-120"/>
              </a:rPr>
              <a:t>智慧財產</a:t>
            </a:r>
            <a:r>
              <a:rPr lang="zh-TW" altLang="zh-TW" sz="2800" b="1" dirty="0" smtClean="0">
                <a:latin typeface="微軟正黑體" panose="020B0604030504040204" pitchFamily="34" charset="-120"/>
                <a:ea typeface="微軟正黑體" panose="020B0604030504040204" pitchFamily="34" charset="-120"/>
              </a:rPr>
              <a:t>局</a:t>
            </a:r>
            <a:r>
              <a:rPr lang="zh-TW" altLang="en-US" sz="2800" b="1" dirty="0" smtClean="0">
                <a:latin typeface="微軟正黑體"/>
                <a:ea typeface="微軟正黑體"/>
              </a:rPr>
              <a:t>、</a:t>
            </a:r>
            <a:r>
              <a:rPr lang="zh-TW" altLang="zh-TW" sz="2800" b="1" dirty="0">
                <a:latin typeface="微軟正黑體" panose="020B0604030504040204" pitchFamily="34" charset="-120"/>
                <a:ea typeface="微軟正黑體" panose="020B0604030504040204" pitchFamily="34" charset="-120"/>
              </a:rPr>
              <a:t>中小企業</a:t>
            </a:r>
            <a:r>
              <a:rPr lang="zh-TW" altLang="zh-TW" sz="2800" b="1" dirty="0" smtClean="0">
                <a:latin typeface="微軟正黑體" panose="020B0604030504040204" pitchFamily="34" charset="-120"/>
                <a:ea typeface="微軟正黑體" panose="020B0604030504040204" pitchFamily="34" charset="-120"/>
              </a:rPr>
              <a:t>處</a:t>
            </a:r>
            <a:r>
              <a:rPr lang="zh-TW" altLang="en-US" sz="2800" b="1" dirty="0">
                <a:latin typeface="微軟正黑體"/>
                <a:ea typeface="微軟正黑體"/>
              </a:rPr>
              <a:t>、</a:t>
            </a:r>
            <a:r>
              <a:rPr lang="zh-TW" altLang="zh-TW" sz="2800" b="1" dirty="0" smtClean="0">
                <a:latin typeface="微軟正黑體" panose="020B0604030504040204" pitchFamily="34" charset="-120"/>
                <a:ea typeface="微軟正黑體" panose="020B0604030504040204" pitchFamily="34" charset="-120"/>
              </a:rPr>
              <a:t>加工出口區管理處</a:t>
            </a:r>
            <a:r>
              <a:rPr lang="zh-TW" altLang="en-US" sz="2800" b="1" dirty="0" smtClean="0">
                <a:latin typeface="微軟正黑體"/>
                <a:ea typeface="微軟正黑體"/>
              </a:rPr>
              <a:t>、</a:t>
            </a:r>
            <a:r>
              <a:rPr lang="zh-TW" altLang="zh-TW" sz="2800" b="1" dirty="0">
                <a:latin typeface="微軟正黑體" panose="020B0604030504040204" pitchFamily="34" charset="-120"/>
                <a:ea typeface="微軟正黑體" panose="020B0604030504040204" pitchFamily="34" charset="-120"/>
              </a:rPr>
              <a:t>投資審議</a:t>
            </a:r>
            <a:r>
              <a:rPr lang="zh-TW" altLang="zh-TW" sz="2800" b="1" dirty="0" smtClean="0">
                <a:latin typeface="微軟正黑體" panose="020B0604030504040204" pitchFamily="34" charset="-120"/>
                <a:ea typeface="微軟正黑體" panose="020B0604030504040204" pitchFamily="34" charset="-120"/>
              </a:rPr>
              <a:t>委員會</a:t>
            </a:r>
            <a:r>
              <a:rPr lang="zh-TW" altLang="en-US" sz="2800" b="1" dirty="0" smtClean="0">
                <a:latin typeface="微軟正黑體"/>
                <a:ea typeface="微軟正黑體"/>
              </a:rPr>
              <a:t>、</a:t>
            </a:r>
            <a:r>
              <a:rPr lang="zh-TW" altLang="zh-TW" sz="2800" b="1" dirty="0">
                <a:latin typeface="微軟正黑體" panose="020B0604030504040204" pitchFamily="34" charset="-120"/>
                <a:ea typeface="微軟正黑體" panose="020B0604030504040204" pitchFamily="34" charset="-120"/>
              </a:rPr>
              <a:t>貿易調查</a:t>
            </a:r>
            <a:r>
              <a:rPr lang="zh-TW" altLang="zh-TW" sz="2800" b="1" dirty="0" smtClean="0">
                <a:latin typeface="微軟正黑體" panose="020B0604030504040204" pitchFamily="34" charset="-120"/>
                <a:ea typeface="微軟正黑體" panose="020B0604030504040204" pitchFamily="34" charset="-120"/>
              </a:rPr>
              <a:t>委員會</a:t>
            </a:r>
            <a:endParaRPr lang="en-US" altLang="zh-TW" sz="2800" b="1" dirty="0" smtClean="0">
              <a:latin typeface="微軟正黑體" panose="020B0604030504040204" pitchFamily="34" charset="-120"/>
              <a:ea typeface="微軟正黑體" panose="020B0604030504040204" pitchFamily="34" charset="-120"/>
            </a:endParaRPr>
          </a:p>
          <a:p>
            <a:pPr eaLnBrk="1" fontAlgn="ctr" hangingPunct="1">
              <a:lnSpc>
                <a:spcPts val="4200"/>
              </a:lnSpc>
              <a:buFont typeface="Wingdings" panose="05000000000000000000" pitchFamily="2" charset="2"/>
              <a:buChar char="Ø"/>
            </a:pPr>
            <a:r>
              <a:rPr kumimoji="0" lang="zh-TW" altLang="en-US" sz="3200" b="1" dirty="0" smtClean="0">
                <a:latin typeface="微軟正黑體" panose="020B0604030504040204" pitchFamily="34" charset="-120"/>
                <a:ea typeface="微軟正黑體" panose="020B0604030504040204" pitchFamily="34" charset="-120"/>
              </a:rPr>
              <a:t>報告內容</a:t>
            </a:r>
            <a:r>
              <a:rPr kumimoji="0" lang="en-US" altLang="zh-TW" sz="3200" b="1" dirty="0" smtClean="0">
                <a:latin typeface="微軟正黑體" panose="020B0604030504040204" pitchFamily="34" charset="-120"/>
                <a:ea typeface="微軟正黑體" panose="020B0604030504040204" pitchFamily="34" charset="-120"/>
              </a:rPr>
              <a:t>-</a:t>
            </a:r>
            <a:r>
              <a:rPr lang="zh-TW" altLang="en-US" sz="2800" b="1" dirty="0" smtClean="0">
                <a:latin typeface="微軟正黑體" pitchFamily="34" charset="-120"/>
                <a:ea typeface="微軟正黑體" pitchFamily="34" charset="-120"/>
              </a:rPr>
              <a:t> </a:t>
            </a:r>
            <a:r>
              <a:rPr lang="zh-TW" altLang="en-US" sz="3200" b="1" dirty="0" smtClean="0">
                <a:solidFill>
                  <a:srgbClr val="FF0000"/>
                </a:solidFill>
                <a:latin typeface="微軟正黑體" pitchFamily="34" charset="-120"/>
                <a:ea typeface="微軟正黑體" pitchFamily="34" charset="-120"/>
              </a:rPr>
              <a:t>主題式開放資料推動策略</a:t>
            </a:r>
            <a:endParaRPr lang="en-US" altLang="zh-TW" sz="3200" b="1" dirty="0" smtClean="0">
              <a:solidFill>
                <a:srgbClr val="FF0000"/>
              </a:solidFill>
              <a:latin typeface="微軟正黑體" pitchFamily="34" charset="-120"/>
              <a:ea typeface="微軟正黑體" pitchFamily="34" charset="-120"/>
            </a:endParaRPr>
          </a:p>
          <a:p>
            <a:pPr lvl="3" eaLnBrk="1" fontAlgn="t" hangingPunct="1">
              <a:lnSpc>
                <a:spcPts val="4200"/>
              </a:lnSpc>
              <a:spcBef>
                <a:spcPct val="0"/>
              </a:spcBef>
              <a:spcAft>
                <a:spcPts val="1200"/>
              </a:spcAft>
              <a:buClr>
                <a:schemeClr val="accent2">
                  <a:lumMod val="75000"/>
                </a:schemeClr>
              </a:buClr>
              <a:buFont typeface="Wingdings" panose="05000000000000000000" pitchFamily="2" charset="2"/>
              <a:buChar char="l"/>
              <a:defRPr/>
            </a:pPr>
            <a:r>
              <a:rPr kumimoji="0" lang="zh-TW" altLang="en-US" sz="3200" b="1" dirty="0" smtClean="0">
                <a:latin typeface="微軟正黑體" panose="020B0604030504040204" pitchFamily="34" charset="-120"/>
                <a:ea typeface="微軟正黑體" panose="020B0604030504040204" pitchFamily="34" charset="-120"/>
              </a:rPr>
              <a:t>每個單位報告時間</a:t>
            </a:r>
            <a:r>
              <a:rPr kumimoji="0" lang="en-US" altLang="zh-TW" sz="3200" b="1" dirty="0" smtClean="0">
                <a:latin typeface="微軟正黑體" panose="020B0604030504040204" pitchFamily="34" charset="-120"/>
                <a:ea typeface="微軟正黑體" panose="020B0604030504040204" pitchFamily="34" charset="-120"/>
              </a:rPr>
              <a:t>5</a:t>
            </a:r>
            <a:r>
              <a:rPr kumimoji="0" lang="zh-TW" altLang="en-US" sz="3200" b="1" dirty="0" smtClean="0">
                <a:latin typeface="微軟正黑體" panose="020B0604030504040204" pitchFamily="34" charset="-120"/>
                <a:ea typeface="微軟正黑體" panose="020B0604030504040204" pitchFamily="34" charset="-120"/>
              </a:rPr>
              <a:t>分鐘</a:t>
            </a:r>
            <a:endParaRPr kumimoji="0" lang="zh-TW" altLang="en-US" sz="3200" b="1" dirty="0">
              <a:latin typeface="微軟正黑體" panose="020B0604030504040204" pitchFamily="34" charset="-120"/>
              <a:ea typeface="微軟正黑體" panose="020B0604030504040204" pitchFamily="34" charset="-120"/>
            </a:endParaRPr>
          </a:p>
        </p:txBody>
      </p:sp>
      <p:sp>
        <p:nvSpPr>
          <p:cNvPr id="96259" name="文字方塊 1"/>
          <p:cNvSpPr txBox="1">
            <a:spLocks noChangeArrowheads="1"/>
          </p:cNvSpPr>
          <p:nvPr/>
        </p:nvSpPr>
        <p:spPr bwMode="auto">
          <a:xfrm>
            <a:off x="2087563" y="1588"/>
            <a:ext cx="7056437" cy="769441"/>
          </a:xfrm>
          <a:prstGeom prst="rect">
            <a:avLst/>
          </a:prstGeom>
          <a:noFill/>
          <a:ln w="9525">
            <a:noFill/>
            <a:miter lim="800000"/>
            <a:headEnd/>
            <a:tailEnd/>
          </a:ln>
        </p:spPr>
        <p:txBody>
          <a:bodyPr>
            <a:spAutoFit/>
          </a:bodyPr>
          <a:lstStyle/>
          <a:p>
            <a:pPr fontAlgn="t"/>
            <a:r>
              <a:rPr kumimoji="0" lang="zh-TW" altLang="en-US" sz="4400" dirty="0">
                <a:solidFill>
                  <a:schemeClr val="tx1"/>
                </a:solidFill>
                <a:ea typeface="微軟正黑體" pitchFamily="34" charset="-120"/>
              </a:rPr>
              <a:t>下次諮詢小組會議</a:t>
            </a:r>
            <a:r>
              <a:rPr kumimoji="0" lang="zh-TW" altLang="en-US" sz="4400" dirty="0" smtClean="0">
                <a:solidFill>
                  <a:schemeClr val="tx1"/>
                </a:solidFill>
                <a:ea typeface="微軟正黑體" pitchFamily="34" charset="-120"/>
              </a:rPr>
              <a:t>專題報告</a:t>
            </a:r>
            <a:endParaRPr kumimoji="0" lang="zh-TW" altLang="en-US" sz="4400" dirty="0">
              <a:solidFill>
                <a:schemeClr val="tx1"/>
              </a:solidFill>
              <a:ea typeface="微軟正黑體" pitchFamily="34" charset="-120"/>
            </a:endParaRPr>
          </a:p>
        </p:txBody>
      </p:sp>
      <p:sp>
        <p:nvSpPr>
          <p:cNvPr id="5"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627FCF19-8F3F-42DA-8C64-9625362C561F}" type="slidenum">
              <a:rPr kumimoji="0" lang="zh-TW" altLang="en-US" sz="1200">
                <a:solidFill>
                  <a:schemeClr val="tx1"/>
                </a:solidFill>
                <a:ea typeface="微軟正黑體" pitchFamily="34" charset="-120"/>
              </a:rPr>
              <a:pPr algn="ctr"/>
              <a:t>44</a:t>
            </a:fld>
            <a:endParaRPr kumimoji="0" lang="en-US" altLang="zh-TW" sz="12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44</a:t>
            </a:fld>
            <a:endParaRPr lang="en-US" dirty="0"/>
          </a:p>
        </p:txBody>
      </p:sp>
    </p:spTree>
    <p:extLst>
      <p:ext uri="{BB962C8B-B14F-4D97-AF65-F5344CB8AC3E}">
        <p14:creationId xmlns:p14="http://schemas.microsoft.com/office/powerpoint/2010/main" val="295452152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179512"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77826" name="文字方塊 3"/>
          <p:cNvSpPr txBox="1">
            <a:spLocks noChangeArrowheads="1"/>
          </p:cNvSpPr>
          <p:nvPr/>
        </p:nvSpPr>
        <p:spPr bwMode="auto">
          <a:xfrm>
            <a:off x="899592" y="2198688"/>
            <a:ext cx="8136458" cy="2289858"/>
          </a:xfrm>
          <a:prstGeom prst="rect">
            <a:avLst/>
          </a:prstGeom>
          <a:noFill/>
          <a:ln w="9525">
            <a:noFill/>
            <a:miter lim="800000"/>
            <a:headEnd/>
            <a:tailEnd/>
          </a:ln>
        </p:spPr>
        <p:txBody>
          <a:bodyPr wrap="square">
            <a:spAutoFit/>
          </a:bodyPr>
          <a:lstStyle/>
          <a:p>
            <a:pPr fontAlgn="t">
              <a:spcAft>
                <a:spcPts val="600"/>
              </a:spcAft>
            </a:pPr>
            <a:r>
              <a:rPr lang="zh-TW" altLang="en-US" sz="5000" dirty="0">
                <a:solidFill>
                  <a:schemeClr val="tx1"/>
                </a:solidFill>
                <a:ea typeface="微軟正黑體" pitchFamily="34" charset="-120"/>
              </a:rPr>
              <a:t>討論事項</a:t>
            </a:r>
            <a:r>
              <a:rPr lang="zh-TW" altLang="en-US" sz="5000" dirty="0" smtClean="0">
                <a:solidFill>
                  <a:schemeClr val="tx1"/>
                </a:solidFill>
                <a:ea typeface="微軟正黑體" pitchFamily="34" charset="-120"/>
              </a:rPr>
              <a:t>：</a:t>
            </a:r>
            <a:endParaRPr lang="en-US" altLang="zh-TW" sz="5000" dirty="0" smtClean="0">
              <a:solidFill>
                <a:schemeClr val="tx1"/>
              </a:solidFill>
              <a:ea typeface="微軟正黑體" pitchFamily="34" charset="-120"/>
            </a:endParaRPr>
          </a:p>
          <a:p>
            <a:pPr fontAlgn="t">
              <a:spcAft>
                <a:spcPts val="600"/>
              </a:spcAft>
            </a:pPr>
            <a:r>
              <a:rPr kumimoji="0" lang="zh-TW" altLang="zh-TW" sz="3600" dirty="0" smtClean="0">
                <a:solidFill>
                  <a:schemeClr val="tx1"/>
                </a:solidFill>
                <a:ea typeface="微軟正黑體" pitchFamily="34" charset="-120"/>
              </a:rPr>
              <a:t>本部</a:t>
            </a:r>
            <a:r>
              <a:rPr kumimoji="0" lang="zh-TW" altLang="zh-TW" sz="3600" dirty="0">
                <a:solidFill>
                  <a:schemeClr val="tx1"/>
                </a:solidFill>
                <a:ea typeface="微軟正黑體" pitchFamily="34" charset="-120"/>
              </a:rPr>
              <a:t>政府資料開放推動策略草案</a:t>
            </a:r>
            <a:r>
              <a:rPr kumimoji="0" lang="zh-TW" altLang="zh-TW" sz="3600" dirty="0" smtClean="0">
                <a:solidFill>
                  <a:schemeClr val="tx1"/>
                </a:solidFill>
                <a:ea typeface="微軟正黑體" pitchFamily="34" charset="-120"/>
              </a:rPr>
              <a:t>討論</a:t>
            </a:r>
            <a:endParaRPr kumimoji="0" lang="en-US" altLang="zh-TW" sz="3600" dirty="0" smtClean="0">
              <a:solidFill>
                <a:schemeClr val="tx1"/>
              </a:solidFill>
              <a:ea typeface="微軟正黑體" pitchFamily="34" charset="-120"/>
            </a:endParaRPr>
          </a:p>
          <a:p>
            <a:pPr>
              <a:spcBef>
                <a:spcPct val="20000"/>
              </a:spcBef>
              <a:spcAft>
                <a:spcPts val="1800"/>
              </a:spcAft>
              <a:buClr>
                <a:schemeClr val="accent1"/>
              </a:buClr>
            </a:pPr>
            <a:endParaRPr lang="zh-TW" altLang="en-US" sz="39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45</a:t>
            </a:fld>
            <a:endParaRPr lang="en-US" dirty="0"/>
          </a:p>
        </p:txBody>
      </p:sp>
    </p:spTree>
    <p:extLst>
      <p:ext uri="{BB962C8B-B14F-4D97-AF65-F5344CB8AC3E}">
        <p14:creationId xmlns:p14="http://schemas.microsoft.com/office/powerpoint/2010/main" val="39053734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FD1D77BD-6A83-4508-85BB-E600639D4A23}" type="slidenum">
              <a:rPr kumimoji="0" lang="zh-TW" altLang="en-US" sz="1200">
                <a:solidFill>
                  <a:schemeClr val="tx1"/>
                </a:solidFill>
                <a:ea typeface="微軟正黑體" pitchFamily="34" charset="-120"/>
              </a:rPr>
              <a:pPr algn="ctr"/>
              <a:t>46</a:t>
            </a:fld>
            <a:endParaRPr kumimoji="0" lang="en-US" altLang="zh-TW" sz="1200" dirty="0">
              <a:solidFill>
                <a:schemeClr val="tx1"/>
              </a:solidFill>
              <a:ea typeface="微軟正黑體" pitchFamily="34" charset="-120"/>
            </a:endParaRPr>
          </a:p>
        </p:txBody>
      </p:sp>
      <p:sp>
        <p:nvSpPr>
          <p:cNvPr id="78850" name="矩形 1"/>
          <p:cNvSpPr>
            <a:spLocks noChangeArrowheads="1"/>
          </p:cNvSpPr>
          <p:nvPr/>
        </p:nvSpPr>
        <p:spPr bwMode="auto">
          <a:xfrm>
            <a:off x="1619250" y="404813"/>
            <a:ext cx="5400675" cy="584200"/>
          </a:xfrm>
          <a:prstGeom prst="rect">
            <a:avLst/>
          </a:prstGeom>
          <a:noFill/>
          <a:ln w="9525">
            <a:noFill/>
            <a:miter lim="800000"/>
            <a:headEnd/>
            <a:tailEnd/>
          </a:ln>
        </p:spPr>
        <p:txBody>
          <a:bodyPr>
            <a:spAutoFit/>
          </a:bodyPr>
          <a:lstStyle/>
          <a:p>
            <a:pPr algn="ctr"/>
            <a:endParaRPr lang="zh-TW" altLang="en-US" sz="3200" b="1">
              <a:ea typeface="微軟正黑體" pitchFamily="34" charset="-120"/>
            </a:endParaRPr>
          </a:p>
        </p:txBody>
      </p:sp>
      <p:sp>
        <p:nvSpPr>
          <p:cNvPr id="78851" name="內容版面配置區 2"/>
          <p:cNvSpPr txBox="1">
            <a:spLocks/>
          </p:cNvSpPr>
          <p:nvPr/>
        </p:nvSpPr>
        <p:spPr bwMode="auto">
          <a:xfrm>
            <a:off x="1331640" y="1124744"/>
            <a:ext cx="6912768" cy="4751387"/>
          </a:xfrm>
          <a:prstGeom prst="rect">
            <a:avLst/>
          </a:prstGeom>
          <a:noFill/>
          <a:ln w="9525">
            <a:noFill/>
            <a:miter lim="800000"/>
            <a:headEnd/>
            <a:tailEnd/>
          </a:ln>
        </p:spPr>
        <p:txBody>
          <a:bodyPr/>
          <a:lstStyle/>
          <a:p>
            <a:pPr marL="114300">
              <a:spcBef>
                <a:spcPct val="20000"/>
              </a:spcBef>
              <a:spcAft>
                <a:spcPts val="1800"/>
              </a:spcAft>
              <a:buClr>
                <a:schemeClr val="tx1"/>
              </a:buClr>
            </a:pPr>
            <a:r>
              <a:rPr kumimoji="0" lang="zh-TW" altLang="zh-TW" sz="3200" b="1" dirty="0">
                <a:solidFill>
                  <a:schemeClr val="tx1"/>
                </a:solidFill>
                <a:ea typeface="微軟正黑體" pitchFamily="34" charset="-120"/>
              </a:rPr>
              <a:t>本部政府資料開放推動策略草案</a:t>
            </a:r>
            <a:r>
              <a:rPr kumimoji="0" lang="zh-TW" altLang="en-US" sz="3200" b="1" dirty="0" smtClean="0">
                <a:solidFill>
                  <a:schemeClr val="tx1"/>
                </a:solidFill>
                <a:ea typeface="微軟正黑體" pitchFamily="34" charset="-120"/>
              </a:rPr>
              <a:t>大綱</a:t>
            </a:r>
            <a:endParaRPr kumimoji="0" lang="en-US" altLang="zh-TW" sz="3200" b="1" dirty="0" smtClean="0">
              <a:solidFill>
                <a:schemeClr val="tx1"/>
              </a:solidFill>
              <a:ea typeface="微軟正黑體" pitchFamily="34" charset="-120"/>
            </a:endParaRPr>
          </a:p>
          <a:p>
            <a:pPr marL="457200" indent="-342900">
              <a:spcBef>
                <a:spcPct val="20000"/>
              </a:spcBef>
              <a:spcAft>
                <a:spcPts val="1800"/>
              </a:spcAft>
              <a:buClr>
                <a:schemeClr val="tx1"/>
              </a:buClr>
              <a:buFont typeface="Wingdings" panose="05000000000000000000" pitchFamily="2" charset="2"/>
              <a:buChar char="Ø"/>
            </a:pPr>
            <a:r>
              <a:rPr kumimoji="0" lang="zh-TW" altLang="en-US" sz="2400" b="1" dirty="0" smtClean="0">
                <a:solidFill>
                  <a:schemeClr val="tx1"/>
                </a:solidFill>
                <a:ea typeface="微軟正黑體" pitchFamily="34" charset="-120"/>
              </a:rPr>
              <a:t>依據</a:t>
            </a:r>
            <a:endParaRPr kumimoji="0" lang="en-US" altLang="zh-TW" sz="2400" b="1" dirty="0" smtClean="0">
              <a:solidFill>
                <a:schemeClr val="tx1"/>
              </a:solidFill>
              <a:ea typeface="微軟正黑體" pitchFamily="34" charset="-120"/>
            </a:endParaRPr>
          </a:p>
          <a:p>
            <a:pPr marL="457200" indent="-342900">
              <a:spcBef>
                <a:spcPct val="20000"/>
              </a:spcBef>
              <a:spcAft>
                <a:spcPts val="1800"/>
              </a:spcAft>
              <a:buClr>
                <a:schemeClr val="tx1"/>
              </a:buClr>
              <a:buFont typeface="Wingdings" panose="05000000000000000000" pitchFamily="2" charset="2"/>
              <a:buChar char="Ø"/>
            </a:pPr>
            <a:r>
              <a:rPr kumimoji="0" lang="zh-TW" altLang="en-US" sz="2400" b="1" dirty="0">
                <a:solidFill>
                  <a:schemeClr val="tx1"/>
                </a:solidFill>
                <a:ea typeface="微軟正黑體" pitchFamily="34" charset="-120"/>
              </a:rPr>
              <a:t>期程</a:t>
            </a:r>
            <a:endParaRPr kumimoji="0" lang="en-US" altLang="zh-TW" sz="2400" b="1" dirty="0" smtClean="0">
              <a:solidFill>
                <a:schemeClr val="tx1"/>
              </a:solidFill>
              <a:latin typeface="微軟正黑體"/>
              <a:ea typeface="微軟正黑體"/>
            </a:endParaRPr>
          </a:p>
          <a:p>
            <a:pPr marL="457200" indent="-342900">
              <a:spcBef>
                <a:spcPct val="20000"/>
              </a:spcBef>
              <a:spcAft>
                <a:spcPts val="1800"/>
              </a:spcAft>
              <a:buClr>
                <a:schemeClr val="tx1"/>
              </a:buClr>
              <a:buFont typeface="Wingdings" panose="05000000000000000000" pitchFamily="2" charset="2"/>
              <a:buChar char="Ø"/>
            </a:pPr>
            <a:r>
              <a:rPr kumimoji="0" lang="zh-TW" altLang="en-US" sz="2400" b="1" dirty="0" smtClean="0">
                <a:solidFill>
                  <a:schemeClr val="tx1"/>
                </a:solidFill>
                <a:latin typeface="微軟正黑體"/>
                <a:ea typeface="微軟正黑體"/>
              </a:rPr>
              <a:t>目標</a:t>
            </a:r>
            <a:endParaRPr kumimoji="0" lang="en-US" altLang="zh-TW" sz="2400" b="1" dirty="0" smtClean="0">
              <a:solidFill>
                <a:schemeClr val="tx1"/>
              </a:solidFill>
              <a:latin typeface="微軟正黑體"/>
              <a:ea typeface="微軟正黑體"/>
            </a:endParaRPr>
          </a:p>
          <a:p>
            <a:pPr marL="457200" indent="-342900">
              <a:spcBef>
                <a:spcPct val="20000"/>
              </a:spcBef>
              <a:spcAft>
                <a:spcPts val="1800"/>
              </a:spcAft>
              <a:buClr>
                <a:schemeClr val="tx1"/>
              </a:buClr>
              <a:buFont typeface="Wingdings" panose="05000000000000000000" pitchFamily="2" charset="2"/>
              <a:buChar char="Ø"/>
            </a:pPr>
            <a:r>
              <a:rPr kumimoji="0" lang="zh-TW" altLang="en-US" sz="2400" b="1" dirty="0" smtClean="0">
                <a:solidFill>
                  <a:schemeClr val="tx1"/>
                </a:solidFill>
                <a:latin typeface="微軟正黑體"/>
                <a:ea typeface="微軟正黑體"/>
              </a:rPr>
              <a:t>行動策略</a:t>
            </a:r>
            <a:endParaRPr kumimoji="0" lang="en-US" altLang="zh-TW" sz="2400" b="1" dirty="0" smtClean="0">
              <a:solidFill>
                <a:schemeClr val="tx1"/>
              </a:solidFill>
              <a:latin typeface="微軟正黑體"/>
              <a:ea typeface="微軟正黑體"/>
            </a:endParaRPr>
          </a:p>
          <a:p>
            <a:pPr marL="457200" indent="-342900">
              <a:spcBef>
                <a:spcPct val="20000"/>
              </a:spcBef>
              <a:spcAft>
                <a:spcPts val="1800"/>
              </a:spcAft>
              <a:buClr>
                <a:schemeClr val="tx1"/>
              </a:buClr>
              <a:buFont typeface="Wingdings" panose="05000000000000000000" pitchFamily="2" charset="2"/>
              <a:buChar char="Ø"/>
            </a:pPr>
            <a:r>
              <a:rPr kumimoji="0" lang="zh-TW" altLang="en-US" sz="2400" b="1" dirty="0" smtClean="0">
                <a:solidFill>
                  <a:schemeClr val="tx1"/>
                </a:solidFill>
                <a:latin typeface="微軟正黑體"/>
                <a:ea typeface="微軟正黑體"/>
              </a:rPr>
              <a:t>推動措施</a:t>
            </a:r>
            <a:endParaRPr kumimoji="0" lang="en-US" altLang="zh-TW" sz="2400" b="1" dirty="0" smtClean="0">
              <a:solidFill>
                <a:schemeClr val="tx1"/>
              </a:solidFill>
              <a:latin typeface="微軟正黑體"/>
              <a:ea typeface="微軟正黑體"/>
            </a:endParaRPr>
          </a:p>
          <a:p>
            <a:pPr marL="457200" indent="-342900">
              <a:spcBef>
                <a:spcPct val="20000"/>
              </a:spcBef>
              <a:spcAft>
                <a:spcPts val="1800"/>
              </a:spcAft>
              <a:buClr>
                <a:schemeClr val="tx1"/>
              </a:buClr>
              <a:buFont typeface="Wingdings" panose="05000000000000000000" pitchFamily="2" charset="2"/>
              <a:buChar char="Ø"/>
            </a:pPr>
            <a:r>
              <a:rPr kumimoji="0" lang="zh-TW" altLang="en-US" sz="2400" b="1" dirty="0" smtClean="0">
                <a:solidFill>
                  <a:schemeClr val="tx1"/>
                </a:solidFill>
                <a:latin typeface="微軟正黑體"/>
                <a:ea typeface="微軟正黑體"/>
              </a:rPr>
              <a:t>工作項目及時程</a:t>
            </a:r>
            <a:endParaRPr kumimoji="0" lang="en-US" altLang="zh-TW" sz="2400" b="1" dirty="0" smtClean="0">
              <a:solidFill>
                <a:schemeClr val="tx1"/>
              </a:solidFill>
              <a:latin typeface="微軟正黑體"/>
              <a:ea typeface="微軟正黑體"/>
            </a:endParaRPr>
          </a:p>
          <a:p>
            <a:pPr marL="457200" indent="-342900">
              <a:spcBef>
                <a:spcPct val="20000"/>
              </a:spcBef>
              <a:spcAft>
                <a:spcPts val="1800"/>
              </a:spcAft>
              <a:buClr>
                <a:schemeClr val="tx1"/>
              </a:buClr>
              <a:buFont typeface="Wingdings" panose="05000000000000000000" pitchFamily="2" charset="2"/>
              <a:buChar char="Ø"/>
            </a:pPr>
            <a:r>
              <a:rPr kumimoji="0" lang="zh-TW" altLang="en-US" sz="2400" b="1" dirty="0" smtClean="0">
                <a:solidFill>
                  <a:schemeClr val="tx1"/>
                </a:solidFill>
                <a:latin typeface="微軟正黑體"/>
                <a:ea typeface="微軟正黑體"/>
              </a:rPr>
              <a:t>績效考核原則</a:t>
            </a:r>
            <a:endParaRPr kumimoji="0" lang="en-US" altLang="zh-TW" sz="2400" b="1" dirty="0" smtClean="0">
              <a:solidFill>
                <a:schemeClr val="tx1"/>
              </a:solidFill>
              <a:ea typeface="微軟正黑體" pitchFamily="34" charset="-120"/>
            </a:endParaRPr>
          </a:p>
          <a:p>
            <a:pPr marL="1028700" indent="-914400">
              <a:spcBef>
                <a:spcPct val="20000"/>
              </a:spcBef>
              <a:spcAft>
                <a:spcPts val="1800"/>
              </a:spcAft>
              <a:buClr>
                <a:schemeClr val="tx1"/>
              </a:buClr>
              <a:buFont typeface="Calibri" pitchFamily="34" charset="0"/>
              <a:buAutoNum type="arabicPeriod"/>
            </a:pPr>
            <a:endParaRPr kumimoji="0" lang="en-US" altLang="zh-TW" sz="3600" dirty="0">
              <a:solidFill>
                <a:schemeClr val="tx1"/>
              </a:solidFill>
              <a:ea typeface="微軟正黑體" pitchFamily="34" charset="-120"/>
            </a:endParaRPr>
          </a:p>
          <a:p>
            <a:pPr marL="1028700" indent="-914400">
              <a:spcBef>
                <a:spcPct val="20000"/>
              </a:spcBef>
              <a:spcAft>
                <a:spcPts val="1800"/>
              </a:spcAft>
              <a:buClr>
                <a:schemeClr val="tx1"/>
              </a:buClr>
              <a:buFont typeface="Calibri" pitchFamily="34" charset="0"/>
              <a:buAutoNum type="arabicPeriod"/>
            </a:pPr>
            <a:endParaRPr kumimoji="0" lang="en-US" altLang="zh-TW" sz="4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46</a:t>
            </a:fld>
            <a:endParaRPr lang="en-US" dirty="0"/>
          </a:p>
        </p:txBody>
      </p:sp>
    </p:spTree>
    <p:extLst>
      <p:ext uri="{BB962C8B-B14F-4D97-AF65-F5344CB8AC3E}">
        <p14:creationId xmlns:p14="http://schemas.microsoft.com/office/powerpoint/2010/main" val="23939775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p:cNvSpPr>
            <a:spLocks noChangeArrowheads="1"/>
          </p:cNvSpPr>
          <p:nvPr/>
        </p:nvSpPr>
        <p:spPr bwMode="auto">
          <a:xfrm>
            <a:off x="827584" y="1224372"/>
            <a:ext cx="7632848" cy="3932820"/>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a:spcBef>
                <a:spcPts val="800"/>
              </a:spcBef>
              <a:buClr>
                <a:srgbClr val="FFCC99"/>
              </a:buClr>
              <a:buFont typeface="Wingdings" pitchFamily="2" charset="2"/>
              <a:buChar char="l"/>
            </a:pPr>
            <a:r>
              <a:rPr lang="zh-TW" altLang="en-US" sz="2800" b="1" dirty="0" smtClean="0">
                <a:solidFill>
                  <a:srgbClr val="0C0E12"/>
                </a:solidFill>
                <a:latin typeface="微軟正黑體" pitchFamily="34" charset="-120"/>
                <a:ea typeface="微軟正黑體" pitchFamily="34" charset="-120"/>
              </a:rPr>
              <a:t>配合行政院</a:t>
            </a:r>
            <a:r>
              <a:rPr lang="en-US" altLang="zh-TW" sz="2800" b="1" dirty="0">
                <a:solidFill>
                  <a:srgbClr val="0C0E12"/>
                </a:solidFill>
                <a:latin typeface="微軟正黑體" pitchFamily="34" charset="-120"/>
                <a:ea typeface="微軟正黑體" pitchFamily="34" charset="-120"/>
              </a:rPr>
              <a:t>104</a:t>
            </a:r>
            <a:r>
              <a:rPr lang="zh-TW" altLang="en-US" sz="2800" b="1" dirty="0">
                <a:solidFill>
                  <a:srgbClr val="0C0E12"/>
                </a:solidFill>
                <a:latin typeface="微軟正黑體" pitchFamily="34" charset="-120"/>
                <a:ea typeface="微軟正黑體" pitchFamily="34" charset="-120"/>
              </a:rPr>
              <a:t>年</a:t>
            </a:r>
            <a:r>
              <a:rPr lang="en-US" altLang="zh-TW" sz="2800" b="1" dirty="0">
                <a:solidFill>
                  <a:srgbClr val="0C0E12"/>
                </a:solidFill>
                <a:latin typeface="微軟正黑體" pitchFamily="34" charset="-120"/>
                <a:ea typeface="微軟正黑體" pitchFamily="34" charset="-120"/>
              </a:rPr>
              <a:t>12</a:t>
            </a:r>
            <a:r>
              <a:rPr lang="zh-TW" altLang="en-US" sz="2800" b="1" dirty="0">
                <a:solidFill>
                  <a:srgbClr val="0C0E12"/>
                </a:solidFill>
                <a:latin typeface="微軟正黑體" pitchFamily="34" charset="-120"/>
                <a:ea typeface="微軟正黑體" pitchFamily="34" charset="-120"/>
              </a:rPr>
              <a:t>月頒定之「</a:t>
            </a:r>
            <a:r>
              <a:rPr lang="zh-TW" altLang="en-US" sz="2800" b="1" dirty="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t>政府資料開放進階行動方案</a:t>
            </a:r>
            <a:r>
              <a:rPr lang="zh-TW" altLang="en-US" sz="2800" b="1" dirty="0" smtClean="0">
                <a:solidFill>
                  <a:srgbClr val="0C0E12"/>
                </a:solidFill>
                <a:latin typeface="微軟正黑體" pitchFamily="34" charset="-120"/>
                <a:ea typeface="微軟正黑體" pitchFamily="34" charset="-120"/>
              </a:rPr>
              <a:t>」之指示</a:t>
            </a:r>
            <a:r>
              <a:rPr lang="zh-TW" altLang="en-US" sz="2800" b="1" dirty="0" smtClean="0">
                <a:solidFill>
                  <a:srgbClr val="0C0E12"/>
                </a:solidFill>
                <a:latin typeface="微軟正黑體"/>
                <a:ea typeface="微軟正黑體"/>
              </a:rPr>
              <a:t>，</a:t>
            </a:r>
            <a:r>
              <a:rPr lang="zh-TW" altLang="en-US" sz="2800" b="1" dirty="0" smtClean="0">
                <a:solidFill>
                  <a:srgbClr val="0C0E12"/>
                </a:solidFill>
                <a:latin typeface="微軟正黑體" pitchFamily="34" charset="-120"/>
                <a:ea typeface="微軟正黑體" pitchFamily="34" charset="-120"/>
              </a:rPr>
              <a:t>各中央二級機關應擬定部會及其所屬資料開放行動策略</a:t>
            </a:r>
            <a:r>
              <a:rPr lang="zh-TW" altLang="en-US" sz="2800" b="1" dirty="0" smtClean="0">
                <a:solidFill>
                  <a:srgbClr val="0C0E12"/>
                </a:solidFill>
                <a:latin typeface="新細明體"/>
                <a:ea typeface="新細明體"/>
              </a:rPr>
              <a:t>。</a:t>
            </a:r>
            <a:endParaRPr lang="en-US" altLang="zh-TW" sz="2800" b="1" dirty="0" smtClean="0">
              <a:solidFill>
                <a:srgbClr val="0C0E12"/>
              </a:solidFill>
              <a:latin typeface="微軟正黑體" pitchFamily="34" charset="-120"/>
              <a:ea typeface="微軟正黑體" pitchFamily="34" charset="-120"/>
            </a:endParaRPr>
          </a:p>
          <a:p>
            <a:pPr>
              <a:spcBef>
                <a:spcPts val="800"/>
              </a:spcBef>
              <a:buClr>
                <a:srgbClr val="FFCC99"/>
              </a:buClr>
              <a:buFont typeface="Wingdings" pitchFamily="2" charset="2"/>
              <a:buChar char="l"/>
            </a:pPr>
            <a:r>
              <a:rPr lang="zh-TW" altLang="zh-TW" sz="2800" b="1" dirty="0" smtClean="0">
                <a:solidFill>
                  <a:srgbClr val="0C0E12"/>
                </a:solidFill>
                <a:latin typeface="微軟正黑體" pitchFamily="34" charset="-120"/>
                <a:ea typeface="微軟正黑體" pitchFamily="34" charset="-120"/>
              </a:rPr>
              <a:t>因應</a:t>
            </a:r>
            <a:r>
              <a:rPr lang="zh-TW" altLang="zh-TW" sz="2800" b="1" dirty="0">
                <a:solidFill>
                  <a:srgbClr val="0C0E12"/>
                </a:solidFill>
                <a:latin typeface="微軟正黑體" pitchFamily="34" charset="-120"/>
                <a:ea typeface="微軟正黑體" pitchFamily="34" charset="-120"/>
              </a:rPr>
              <a:t>「</a:t>
            </a:r>
            <a:r>
              <a:rPr lang="en-US" altLang="zh-TW" sz="2800" b="1" dirty="0">
                <a:solidFill>
                  <a:srgbClr val="0C0E12"/>
                </a:solidFill>
                <a:latin typeface="微軟正黑體" pitchFamily="34" charset="-120"/>
                <a:ea typeface="微軟正黑體" pitchFamily="34" charset="-120"/>
              </a:rPr>
              <a:t>103-105</a:t>
            </a:r>
            <a:r>
              <a:rPr lang="zh-TW" altLang="zh-TW" sz="2800" b="1" dirty="0">
                <a:solidFill>
                  <a:srgbClr val="0C0E12"/>
                </a:solidFill>
                <a:latin typeface="微軟正黑體" pitchFamily="34" charset="-120"/>
                <a:ea typeface="微軟正黑體" pitchFamily="34" charset="-120"/>
              </a:rPr>
              <a:t>年經濟部及所屬機關</a:t>
            </a:r>
            <a:r>
              <a:rPr lang="en-US" altLang="zh-TW" sz="2800" b="1" dirty="0">
                <a:solidFill>
                  <a:srgbClr val="0C0E12"/>
                </a:solidFill>
                <a:latin typeface="微軟正黑體" pitchFamily="34" charset="-120"/>
                <a:ea typeface="微軟正黑體" pitchFamily="34" charset="-120"/>
              </a:rPr>
              <a:t>(</a:t>
            </a:r>
            <a:r>
              <a:rPr lang="zh-TW" altLang="zh-TW" sz="2800" b="1" dirty="0">
                <a:solidFill>
                  <a:srgbClr val="0C0E12"/>
                </a:solidFill>
                <a:latin typeface="微軟正黑體" pitchFamily="34" charset="-120"/>
                <a:ea typeface="微軟正黑體" pitchFamily="34" charset="-120"/>
              </a:rPr>
              <a:t>構</a:t>
            </a:r>
            <a:r>
              <a:rPr lang="en-US" altLang="zh-TW" sz="2800" b="1" dirty="0">
                <a:solidFill>
                  <a:srgbClr val="0C0E12"/>
                </a:solidFill>
                <a:latin typeface="微軟正黑體" pitchFamily="34" charset="-120"/>
                <a:ea typeface="微軟正黑體" pitchFamily="34" charset="-120"/>
              </a:rPr>
              <a:t>)</a:t>
            </a:r>
            <a:r>
              <a:rPr lang="zh-TW" altLang="zh-TW" sz="2800" b="1" dirty="0">
                <a:solidFill>
                  <a:srgbClr val="0C0E12"/>
                </a:solidFill>
                <a:latin typeface="微軟正黑體" pitchFamily="34" charset="-120"/>
                <a:ea typeface="微軟正黑體" pitchFamily="34" charset="-120"/>
              </a:rPr>
              <a:t>政府資料開放推動計畫」將屆，茲研擬未來本部政府資料開放推動策略</a:t>
            </a:r>
            <a:r>
              <a:rPr lang="zh-TW" altLang="zh-TW" sz="2800" b="1" dirty="0" smtClean="0">
                <a:solidFill>
                  <a:srgbClr val="0C0E12"/>
                </a:solidFill>
                <a:latin typeface="微軟正黑體" pitchFamily="34" charset="-120"/>
                <a:ea typeface="微軟正黑體" pitchFamily="34" charset="-120"/>
              </a:rPr>
              <a:t>草案</a:t>
            </a:r>
            <a:r>
              <a:rPr lang="en-US" altLang="zh-TW" sz="2800" b="1" dirty="0" smtClean="0">
                <a:solidFill>
                  <a:srgbClr val="0C0E12"/>
                </a:solidFill>
                <a:latin typeface="微軟正黑體" pitchFamily="34" charset="-120"/>
                <a:ea typeface="微軟正黑體" pitchFamily="34" charset="-120"/>
              </a:rPr>
              <a:t>(</a:t>
            </a:r>
            <a:r>
              <a:rPr lang="zh-TW" altLang="en-US" sz="2800" b="1" dirty="0" smtClean="0">
                <a:solidFill>
                  <a:srgbClr val="0C0E12"/>
                </a:solidFill>
                <a:latin typeface="微軟正黑體" pitchFamily="34" charset="-120"/>
                <a:ea typeface="微軟正黑體" pitchFamily="34" charset="-120"/>
              </a:rPr>
              <a:t>附件</a:t>
            </a:r>
            <a:r>
              <a:rPr lang="en-US" altLang="zh-TW" sz="2800" b="1" dirty="0" smtClean="0">
                <a:solidFill>
                  <a:srgbClr val="0C0E12"/>
                </a:solidFill>
                <a:latin typeface="微軟正黑體" pitchFamily="34" charset="-120"/>
                <a:ea typeface="微軟正黑體" pitchFamily="34" charset="-120"/>
              </a:rPr>
              <a:t>4)</a:t>
            </a:r>
            <a:r>
              <a:rPr lang="zh-TW" altLang="zh-TW" sz="2800" b="1" dirty="0" smtClean="0">
                <a:solidFill>
                  <a:srgbClr val="0C0E12"/>
                </a:solidFill>
                <a:latin typeface="微軟正黑體" pitchFamily="34" charset="-120"/>
                <a:ea typeface="微軟正黑體" pitchFamily="34" charset="-120"/>
              </a:rPr>
              <a:t>，</a:t>
            </a:r>
            <a:r>
              <a:rPr lang="zh-TW" altLang="en-US" sz="2800" b="1" dirty="0" smtClean="0">
                <a:solidFill>
                  <a:srgbClr val="0C0E12"/>
                </a:solidFill>
                <a:latin typeface="微軟正黑體" pitchFamily="34" charset="-120"/>
                <a:ea typeface="微軟正黑體" pitchFamily="34" charset="-120"/>
              </a:rPr>
              <a:t>提請本部諮詢小組討論，俾修訂完善送本部資訊長核頒後</a:t>
            </a:r>
            <a:r>
              <a:rPr lang="zh-TW" altLang="zh-TW" sz="2800" b="1" dirty="0" smtClean="0">
                <a:solidFill>
                  <a:srgbClr val="0C0E12"/>
                </a:solidFill>
                <a:latin typeface="微軟正黑體" pitchFamily="34" charset="-120"/>
                <a:ea typeface="微軟正黑體" pitchFamily="34" charset="-120"/>
              </a:rPr>
              <a:t>，</a:t>
            </a:r>
            <a:r>
              <a:rPr lang="zh-TW" altLang="en-US" sz="2800" b="1" dirty="0" smtClean="0">
                <a:solidFill>
                  <a:srgbClr val="0C0E12"/>
                </a:solidFill>
                <a:latin typeface="微軟正黑體" pitchFamily="34" charset="-120"/>
                <a:ea typeface="微軟正黑體" pitchFamily="34" charset="-120"/>
              </a:rPr>
              <a:t>自</a:t>
            </a:r>
            <a:r>
              <a:rPr lang="en-US" altLang="zh-TW" sz="2800" b="1" dirty="0" smtClean="0">
                <a:solidFill>
                  <a:srgbClr val="0C0E12"/>
                </a:solidFill>
                <a:latin typeface="微軟正黑體" pitchFamily="34" charset="-120"/>
                <a:ea typeface="微軟正黑體" pitchFamily="34" charset="-120"/>
              </a:rPr>
              <a:t>106</a:t>
            </a:r>
            <a:r>
              <a:rPr lang="zh-TW" altLang="en-US" sz="2800" b="1" dirty="0" smtClean="0">
                <a:solidFill>
                  <a:srgbClr val="0C0E12"/>
                </a:solidFill>
                <a:latin typeface="微軟正黑體" pitchFamily="34" charset="-120"/>
                <a:ea typeface="微軟正黑體" pitchFamily="34" charset="-120"/>
              </a:rPr>
              <a:t>年起執行</a:t>
            </a:r>
            <a:r>
              <a:rPr lang="zh-TW" altLang="zh-TW" sz="2800" b="1" dirty="0" smtClean="0">
                <a:solidFill>
                  <a:srgbClr val="0C0E12"/>
                </a:solidFill>
                <a:latin typeface="微軟正黑體" pitchFamily="34" charset="-120"/>
                <a:ea typeface="微軟正黑體" pitchFamily="34" charset="-120"/>
              </a:rPr>
              <a:t> </a:t>
            </a:r>
            <a:r>
              <a:rPr lang="zh-TW" altLang="en-US" sz="2800" b="1" dirty="0" smtClean="0">
                <a:solidFill>
                  <a:srgbClr val="0C0E12"/>
                </a:solidFill>
                <a:latin typeface="新細明體"/>
                <a:ea typeface="新細明體"/>
              </a:rPr>
              <a:t>。</a:t>
            </a:r>
            <a:endParaRPr lang="en-US" altLang="zh-TW" sz="2800" b="1" dirty="0">
              <a:solidFill>
                <a:srgbClr val="0C0E12"/>
              </a:solidFill>
              <a:latin typeface="微軟正黑體" pitchFamily="34" charset="-120"/>
              <a:ea typeface="微軟正黑體" pitchFamily="34" charset="-120"/>
            </a:endParaRPr>
          </a:p>
        </p:txBody>
      </p:sp>
      <p:sp>
        <p:nvSpPr>
          <p:cNvPr id="3" name="矩形 2"/>
          <p:cNvSpPr/>
          <p:nvPr/>
        </p:nvSpPr>
        <p:spPr>
          <a:xfrm>
            <a:off x="3606036" y="44624"/>
            <a:ext cx="1326004" cy="707886"/>
          </a:xfrm>
          <a:prstGeom prst="rect">
            <a:avLst/>
          </a:prstGeom>
        </p:spPr>
        <p:txBody>
          <a:bodyPr wrap="none">
            <a:spAutoFit/>
          </a:bodyPr>
          <a:lstStyle/>
          <a:p>
            <a:pPr marL="114300">
              <a:spcBef>
                <a:spcPct val="20000"/>
              </a:spcBef>
              <a:spcAft>
                <a:spcPts val="1800"/>
              </a:spcAft>
              <a:buClr>
                <a:schemeClr val="tx1"/>
              </a:buClr>
            </a:pPr>
            <a:r>
              <a:rPr kumimoji="0" lang="zh-TW" altLang="en-US" sz="4000" b="1" dirty="0" smtClean="0">
                <a:solidFill>
                  <a:schemeClr val="tx1"/>
                </a:solidFill>
                <a:ea typeface="微軟正黑體" pitchFamily="34" charset="-120"/>
              </a:rPr>
              <a:t>前言</a:t>
            </a:r>
            <a:endParaRPr kumimoji="0" lang="en-US" altLang="zh-TW" sz="4000" b="1" dirty="0">
              <a:solidFill>
                <a:schemeClr val="tx1"/>
              </a:solidFill>
              <a:latin typeface="微軟正黑體"/>
              <a:ea typeface="微軟正黑體"/>
            </a:endParaRPr>
          </a:p>
        </p:txBody>
      </p:sp>
      <p:sp>
        <p:nvSpPr>
          <p:cNvPr id="9" name="投影片編號版面配置區 8"/>
          <p:cNvSpPr>
            <a:spLocks noGrp="1"/>
          </p:cNvSpPr>
          <p:nvPr>
            <p:ph type="sldNum" sz="quarter" idx="12"/>
          </p:nvPr>
        </p:nvSpPr>
        <p:spPr/>
        <p:txBody>
          <a:bodyPr/>
          <a:lstStyle/>
          <a:p>
            <a:pPr>
              <a:defRPr/>
            </a:pPr>
            <a:fld id="{23D3DD93-41E6-47E1-AE6A-DBB7FAB6A6FE}" type="slidenum">
              <a:rPr lang="en-US" smtClean="0"/>
              <a:pPr>
                <a:defRPr/>
              </a:pPr>
              <a:t>47</a:t>
            </a:fld>
            <a:endParaRPr lang="en-US" dirty="0"/>
          </a:p>
        </p:txBody>
      </p:sp>
    </p:spTree>
    <p:extLst>
      <p:ext uri="{BB962C8B-B14F-4D97-AF65-F5344CB8AC3E}">
        <p14:creationId xmlns:p14="http://schemas.microsoft.com/office/powerpoint/2010/main" val="35853876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7"/>
          <p:cNvSpPr>
            <a:spLocks noChangeArrowheads="1"/>
          </p:cNvSpPr>
          <p:nvPr/>
        </p:nvSpPr>
        <p:spPr bwMode="auto">
          <a:xfrm>
            <a:off x="726692" y="1080356"/>
            <a:ext cx="8136904" cy="2649452"/>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a:spcBef>
                <a:spcPts val="800"/>
              </a:spcBef>
              <a:buClr>
                <a:srgbClr val="FFCC99"/>
              </a:buClr>
              <a:buNone/>
            </a:pPr>
            <a:r>
              <a:rPr lang="zh-TW" altLang="en-US" sz="2800" b="1" dirty="0" smtClean="0">
                <a:solidFill>
                  <a:srgbClr val="0C0E12"/>
                </a:solidFill>
                <a:latin typeface="微軟正黑體" pitchFamily="34" charset="-120"/>
                <a:ea typeface="微軟正黑體" pitchFamily="34" charset="-120"/>
              </a:rPr>
              <a:t>行政院</a:t>
            </a:r>
            <a:r>
              <a:rPr lang="en-US" altLang="zh-TW" sz="2800" b="1" dirty="0" smtClean="0">
                <a:solidFill>
                  <a:srgbClr val="0C0E12"/>
                </a:solidFill>
                <a:latin typeface="微軟正黑體" pitchFamily="34" charset="-120"/>
                <a:ea typeface="微軟正黑體" pitchFamily="34" charset="-120"/>
              </a:rPr>
              <a:t>104</a:t>
            </a:r>
            <a:r>
              <a:rPr lang="zh-TW" altLang="en-US" sz="2800" b="1" dirty="0" smtClean="0">
                <a:solidFill>
                  <a:srgbClr val="0C0E12"/>
                </a:solidFill>
                <a:latin typeface="微軟正黑體" pitchFamily="34" charset="-120"/>
                <a:ea typeface="微軟正黑體" pitchFamily="34" charset="-120"/>
              </a:rPr>
              <a:t>年</a:t>
            </a:r>
            <a:r>
              <a:rPr lang="en-US" altLang="zh-TW" sz="2800" b="1" dirty="0" smtClean="0">
                <a:solidFill>
                  <a:srgbClr val="0C0E12"/>
                </a:solidFill>
                <a:latin typeface="微軟正黑體" pitchFamily="34" charset="-120"/>
                <a:ea typeface="微軟正黑體" pitchFamily="34" charset="-120"/>
              </a:rPr>
              <a:t>12</a:t>
            </a:r>
            <a:r>
              <a:rPr lang="zh-TW" altLang="en-US" sz="2800" b="1" dirty="0">
                <a:solidFill>
                  <a:srgbClr val="0C0E12"/>
                </a:solidFill>
                <a:latin typeface="微軟正黑體" pitchFamily="34" charset="-120"/>
                <a:ea typeface="微軟正黑體" pitchFamily="34" charset="-120"/>
              </a:rPr>
              <a:t>月頒定之</a:t>
            </a:r>
            <a:r>
              <a:rPr lang="zh-TW" altLang="en-US" sz="2800" b="1" dirty="0" smtClean="0">
                <a:solidFill>
                  <a:srgbClr val="0C0E12"/>
                </a:solidFill>
                <a:latin typeface="微軟正黑體" pitchFamily="34" charset="-120"/>
                <a:ea typeface="微軟正黑體" pitchFamily="34" charset="-120"/>
              </a:rPr>
              <a:t>「</a:t>
            </a:r>
            <a:r>
              <a:rPr lang="zh-TW" altLang="en-US" sz="2800" b="1" dirty="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t>政府</a:t>
            </a:r>
            <a:r>
              <a:rPr lang="zh-TW" altLang="en-US" sz="2800" b="1" dirty="0" smtClean="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t>資料</a:t>
            </a:r>
            <a:r>
              <a:rPr lang="zh-TW" altLang="en-US" sz="2800" b="1" dirty="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t>開放進階行動</a:t>
            </a:r>
            <a:r>
              <a:rPr lang="zh-TW" altLang="en-US" sz="2800" b="1" dirty="0" smtClean="0">
                <a:solidFill>
                  <a:srgbClr val="0000FF"/>
                </a:solidFill>
                <a:latin typeface="微軟正黑體" panose="020B0604030504040204" pitchFamily="34" charset="-120"/>
                <a:ea typeface="微軟正黑體" panose="020B0604030504040204" pitchFamily="34" charset="-120"/>
                <a:cs typeface="Times New Roman" panose="02020603050405020304" pitchFamily="18" charset="0"/>
              </a:rPr>
              <a:t>方案</a:t>
            </a:r>
            <a:r>
              <a:rPr lang="zh-TW" altLang="en-US" sz="2800" b="1" dirty="0" smtClean="0">
                <a:solidFill>
                  <a:srgbClr val="0C0E12"/>
                </a:solidFill>
                <a:latin typeface="微軟正黑體" pitchFamily="34" charset="-120"/>
                <a:ea typeface="微軟正黑體" pitchFamily="34" charset="-120"/>
              </a:rPr>
              <a:t>」。３大具體作法如下：</a:t>
            </a:r>
            <a:endParaRPr lang="en-US" altLang="zh-TW" sz="2800" b="1" dirty="0" smtClean="0">
              <a:solidFill>
                <a:srgbClr val="0C0E12"/>
              </a:solidFill>
              <a:latin typeface="微軟正黑體" pitchFamily="34" charset="-120"/>
              <a:ea typeface="微軟正黑體" pitchFamily="34" charset="-120"/>
            </a:endParaRPr>
          </a:p>
          <a:p>
            <a:pPr>
              <a:spcBef>
                <a:spcPts val="800"/>
              </a:spcBef>
              <a:buClr>
                <a:srgbClr val="FFCC99"/>
              </a:buClr>
              <a:buFont typeface="Wingdings" pitchFamily="2" charset="2"/>
              <a:buChar char="l"/>
            </a:pPr>
            <a:r>
              <a:rPr lang="zh-TW" altLang="zh-TW" sz="2400" b="1" dirty="0" smtClean="0">
                <a:ea typeface="微軟正黑體" pitchFamily="34" charset="-120"/>
              </a:rPr>
              <a:t>建立</a:t>
            </a:r>
            <a:r>
              <a:rPr lang="zh-TW" altLang="zh-TW" sz="2400" b="1" dirty="0">
                <a:ea typeface="微軟正黑體" pitchFamily="34" charset="-120"/>
              </a:rPr>
              <a:t>政府資料開放諮詢機制</a:t>
            </a:r>
            <a:endParaRPr lang="zh-TW" altLang="en-US" sz="2400" b="1" dirty="0">
              <a:ea typeface="微軟正黑體" pitchFamily="34" charset="-120"/>
            </a:endParaRPr>
          </a:p>
          <a:p>
            <a:pPr>
              <a:spcBef>
                <a:spcPts val="800"/>
              </a:spcBef>
              <a:buClr>
                <a:srgbClr val="FFCC99"/>
              </a:buClr>
              <a:buFont typeface="Wingdings" pitchFamily="2" charset="2"/>
              <a:buChar char="l"/>
            </a:pPr>
            <a:r>
              <a:rPr lang="zh-TW" altLang="en-US" sz="2400" b="1" dirty="0" smtClean="0">
                <a:solidFill>
                  <a:srgbClr val="0C0E12"/>
                </a:solidFill>
                <a:latin typeface="微軟正黑體" pitchFamily="34" charset="-120"/>
                <a:ea typeface="微軟正黑體" pitchFamily="34" charset="-120"/>
              </a:rPr>
              <a:t>完備</a:t>
            </a:r>
            <a:r>
              <a:rPr lang="zh-TW" altLang="en-US" sz="2400" b="1" dirty="0">
                <a:solidFill>
                  <a:srgbClr val="0C0E12"/>
                </a:solidFill>
                <a:latin typeface="微軟正黑體" pitchFamily="34" charset="-120"/>
                <a:ea typeface="微軟正黑體" pitchFamily="34" charset="-120"/>
              </a:rPr>
              <a:t>信賴資料開放</a:t>
            </a:r>
            <a:r>
              <a:rPr lang="zh-TW" altLang="en-US" sz="2400" b="1" dirty="0" smtClean="0">
                <a:solidFill>
                  <a:srgbClr val="0C0E12"/>
                </a:solidFill>
                <a:latin typeface="微軟正黑體" pitchFamily="34" charset="-120"/>
                <a:ea typeface="微軟正黑體" pitchFamily="34" charset="-120"/>
              </a:rPr>
              <a:t>環境</a:t>
            </a:r>
            <a:endParaRPr lang="en-US" altLang="zh-TW" sz="2400" b="1" dirty="0" smtClean="0">
              <a:solidFill>
                <a:srgbClr val="0C0E12"/>
              </a:solidFill>
              <a:latin typeface="微軟正黑體" pitchFamily="34" charset="-120"/>
              <a:ea typeface="微軟正黑體" pitchFamily="34" charset="-120"/>
            </a:endParaRPr>
          </a:p>
          <a:p>
            <a:pPr>
              <a:spcBef>
                <a:spcPts val="800"/>
              </a:spcBef>
              <a:buClr>
                <a:srgbClr val="FFCC99"/>
              </a:buClr>
              <a:buFont typeface="Wingdings" pitchFamily="2" charset="2"/>
              <a:buChar char="l"/>
            </a:pPr>
            <a:r>
              <a:rPr lang="zh-TW" altLang="en-US" sz="2400" b="1" dirty="0" smtClean="0">
                <a:solidFill>
                  <a:srgbClr val="0C0E12"/>
                </a:solidFill>
                <a:latin typeface="微軟正黑體" pitchFamily="34" charset="-120"/>
                <a:ea typeface="微軟正黑體" pitchFamily="34" charset="-120"/>
              </a:rPr>
              <a:t>公私</a:t>
            </a:r>
            <a:r>
              <a:rPr lang="zh-TW" altLang="en-US" sz="2400" b="1" dirty="0">
                <a:solidFill>
                  <a:srgbClr val="0C0E12"/>
                </a:solidFill>
                <a:latin typeface="微軟正黑體" pitchFamily="34" charset="-120"/>
                <a:ea typeface="微軟正黑體" pitchFamily="34" charset="-120"/>
              </a:rPr>
              <a:t>跨</a:t>
            </a:r>
            <a:r>
              <a:rPr lang="zh-TW" altLang="en-US" sz="2400" b="1" dirty="0" smtClean="0">
                <a:solidFill>
                  <a:srgbClr val="0C0E12"/>
                </a:solidFill>
                <a:latin typeface="微軟正黑體" pitchFamily="34" charset="-120"/>
                <a:ea typeface="微軟正黑體" pitchFamily="34" charset="-120"/>
              </a:rPr>
              <a:t>域合作應用推廣</a:t>
            </a:r>
            <a:endParaRPr lang="zh-TW" altLang="en-US" sz="2400" b="1" dirty="0">
              <a:solidFill>
                <a:srgbClr val="0C0E12"/>
              </a:solidFill>
              <a:latin typeface="微軟正黑體" pitchFamily="34" charset="-120"/>
              <a:ea typeface="微軟正黑體" pitchFamily="34" charset="-120"/>
            </a:endParaRPr>
          </a:p>
          <a:p>
            <a:pPr>
              <a:spcBef>
                <a:spcPts val="800"/>
              </a:spcBef>
              <a:buClr>
                <a:srgbClr val="FFCC99"/>
              </a:buClr>
              <a:buFont typeface="Wingdings" pitchFamily="2" charset="2"/>
              <a:buChar char="l"/>
            </a:pPr>
            <a:endParaRPr lang="en-US" altLang="zh-TW" sz="2800" b="1" dirty="0">
              <a:solidFill>
                <a:srgbClr val="0C0E12"/>
              </a:solidFill>
              <a:latin typeface="微軟正黑體" pitchFamily="34" charset="-120"/>
              <a:ea typeface="微軟正黑體" pitchFamily="34" charset="-120"/>
            </a:endParaRPr>
          </a:p>
          <a:p>
            <a:pPr>
              <a:spcBef>
                <a:spcPts val="1200"/>
              </a:spcBef>
              <a:buClr>
                <a:srgbClr val="FFCC99"/>
              </a:buClr>
              <a:buFont typeface="Wingdings" pitchFamily="2" charset="2"/>
              <a:buChar char="l"/>
            </a:pPr>
            <a:endParaRPr lang="en-US" altLang="zh-TW" sz="2400" dirty="0">
              <a:solidFill>
                <a:prstClr val="black"/>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3" name="矩形 2"/>
          <p:cNvSpPr/>
          <p:nvPr/>
        </p:nvSpPr>
        <p:spPr>
          <a:xfrm>
            <a:off x="3059832" y="44624"/>
            <a:ext cx="4392488" cy="707886"/>
          </a:xfrm>
          <a:prstGeom prst="rect">
            <a:avLst/>
          </a:prstGeom>
        </p:spPr>
        <p:txBody>
          <a:bodyPr wrap="square">
            <a:spAutoFit/>
          </a:bodyPr>
          <a:lstStyle/>
          <a:p>
            <a:pPr marL="114300">
              <a:spcBef>
                <a:spcPct val="20000"/>
              </a:spcBef>
              <a:spcAft>
                <a:spcPts val="1800"/>
              </a:spcAft>
              <a:buClr>
                <a:schemeClr val="tx1"/>
              </a:buClr>
            </a:pPr>
            <a:r>
              <a:rPr kumimoji="0" lang="zh-TW" altLang="en-US" sz="4000" b="1" dirty="0" smtClean="0">
                <a:solidFill>
                  <a:schemeClr val="tx1"/>
                </a:solidFill>
                <a:ea typeface="微軟正黑體" pitchFamily="34" charset="-120"/>
              </a:rPr>
              <a:t>依據</a:t>
            </a:r>
            <a:r>
              <a:rPr kumimoji="0" lang="zh-TW" altLang="en-US" sz="4000" b="1" dirty="0">
                <a:solidFill>
                  <a:schemeClr val="tx1"/>
                </a:solidFill>
                <a:latin typeface="微軟正黑體"/>
                <a:ea typeface="微軟正黑體"/>
              </a:rPr>
              <a:t>、期</a:t>
            </a:r>
            <a:r>
              <a:rPr kumimoji="0" lang="zh-TW" altLang="en-US" sz="4000" b="1" dirty="0" smtClean="0">
                <a:solidFill>
                  <a:schemeClr val="tx1"/>
                </a:solidFill>
                <a:latin typeface="微軟正黑體"/>
                <a:ea typeface="微軟正黑體"/>
              </a:rPr>
              <a:t>程</a:t>
            </a:r>
            <a:r>
              <a:rPr kumimoji="0" lang="zh-TW" altLang="en-US" sz="4000" b="1" dirty="0">
                <a:solidFill>
                  <a:schemeClr val="tx1"/>
                </a:solidFill>
                <a:latin typeface="微軟正黑體"/>
                <a:ea typeface="微軟正黑體"/>
              </a:rPr>
              <a:t>、</a:t>
            </a:r>
            <a:r>
              <a:rPr kumimoji="0" lang="zh-TW" altLang="en-US" sz="4000" b="1" dirty="0" smtClean="0">
                <a:solidFill>
                  <a:schemeClr val="tx1"/>
                </a:solidFill>
                <a:ea typeface="微軟正黑體" pitchFamily="34" charset="-120"/>
              </a:rPr>
              <a:t>目標</a:t>
            </a:r>
            <a:endParaRPr kumimoji="0" lang="en-US" altLang="zh-TW" sz="4000" b="1" dirty="0">
              <a:solidFill>
                <a:schemeClr val="tx1"/>
              </a:solidFill>
              <a:latin typeface="微軟正黑體"/>
              <a:ea typeface="微軟正黑體"/>
            </a:endParaRPr>
          </a:p>
        </p:txBody>
      </p:sp>
      <p:sp>
        <p:nvSpPr>
          <p:cNvPr id="4" name="AutoShape 7"/>
          <p:cNvSpPr>
            <a:spLocks noChangeArrowheads="1"/>
          </p:cNvSpPr>
          <p:nvPr/>
        </p:nvSpPr>
        <p:spPr bwMode="auto">
          <a:xfrm>
            <a:off x="179512" y="5407670"/>
            <a:ext cx="8892480" cy="1045666"/>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eaLnBrk="1" hangingPunct="1">
              <a:lnSpc>
                <a:spcPct val="150000"/>
              </a:lnSpc>
              <a:spcBef>
                <a:spcPts val="600"/>
              </a:spcBef>
              <a:buClr>
                <a:srgbClr val="FFCC99"/>
              </a:buClr>
              <a:buFont typeface="Wingdings" pitchFamily="2" charset="2"/>
              <a:buChar char="l"/>
            </a:pPr>
            <a:r>
              <a:rPr lang="zh-TW" altLang="en-US" sz="3000" b="1" dirty="0" smtClean="0">
                <a:solidFill>
                  <a:srgbClr val="0C0E12"/>
                </a:solidFill>
                <a:latin typeface="微軟正黑體" pitchFamily="34" charset="-120"/>
                <a:ea typeface="微軟正黑體" pitchFamily="34" charset="-120"/>
              </a:rPr>
              <a:t>主題式</a:t>
            </a:r>
            <a:r>
              <a:rPr lang="zh-TW" altLang="zh-TW" sz="3000" b="1" dirty="0">
                <a:solidFill>
                  <a:srgbClr val="0C0E12"/>
                </a:solidFill>
                <a:latin typeface="微軟正黑體" pitchFamily="34" charset="-120"/>
                <a:ea typeface="微軟正黑體" pitchFamily="34" charset="-120"/>
              </a:rPr>
              <a:t>資料開放，</a:t>
            </a:r>
            <a:r>
              <a:rPr lang="zh-TW" altLang="en-US" sz="3000" b="1" dirty="0" smtClean="0">
                <a:solidFill>
                  <a:srgbClr val="0C0E12"/>
                </a:solidFill>
                <a:latin typeface="微軟正黑體" pitchFamily="34" charset="-120"/>
                <a:ea typeface="微軟正黑體" pitchFamily="34" charset="-120"/>
              </a:rPr>
              <a:t>提升資料品質</a:t>
            </a:r>
            <a:r>
              <a:rPr lang="zh-TW" altLang="en-US" sz="3000" b="1" dirty="0" smtClean="0">
                <a:solidFill>
                  <a:srgbClr val="0C0E12"/>
                </a:solidFill>
                <a:latin typeface="新細明體"/>
                <a:ea typeface="新細明體"/>
              </a:rPr>
              <a:t>、</a:t>
            </a:r>
            <a:r>
              <a:rPr lang="zh-TW" altLang="zh-TW" sz="3000" b="1" dirty="0" smtClean="0">
                <a:solidFill>
                  <a:srgbClr val="0C0E12"/>
                </a:solidFill>
                <a:latin typeface="微軟正黑體" pitchFamily="34" charset="-120"/>
                <a:ea typeface="微軟正黑體" pitchFamily="34" charset="-120"/>
              </a:rPr>
              <a:t>促進</a:t>
            </a:r>
            <a:r>
              <a:rPr lang="zh-TW" altLang="en-US" sz="3000" b="1" dirty="0" smtClean="0">
                <a:solidFill>
                  <a:srgbClr val="0C0E12"/>
                </a:solidFill>
                <a:latin typeface="微軟正黑體" pitchFamily="34" charset="-120"/>
                <a:ea typeface="微軟正黑體" pitchFamily="34" charset="-120"/>
              </a:rPr>
              <a:t>公私</a:t>
            </a:r>
            <a:r>
              <a:rPr lang="zh-TW" altLang="zh-TW" sz="3000" b="1" dirty="0" smtClean="0">
                <a:solidFill>
                  <a:srgbClr val="0C0E12"/>
                </a:solidFill>
                <a:latin typeface="微軟正黑體" pitchFamily="34" charset="-120"/>
                <a:ea typeface="微軟正黑體" pitchFamily="34" charset="-120"/>
              </a:rPr>
              <a:t>應用</a:t>
            </a:r>
            <a:r>
              <a:rPr lang="zh-TW" altLang="zh-TW" sz="3200" b="1" dirty="0" smtClean="0">
                <a:solidFill>
                  <a:srgbClr val="0C0E12"/>
                </a:solidFill>
                <a:latin typeface="微軟正黑體" pitchFamily="34" charset="-120"/>
                <a:ea typeface="微軟正黑體" pitchFamily="34" charset="-120"/>
              </a:rPr>
              <a:t>。</a:t>
            </a:r>
            <a:endParaRPr lang="en-US" altLang="zh-TW" sz="3200" b="1" dirty="0">
              <a:solidFill>
                <a:srgbClr val="0C0E12"/>
              </a:solidFill>
              <a:latin typeface="微軟正黑體" pitchFamily="34" charset="-120"/>
              <a:ea typeface="微軟正黑體" pitchFamily="34" charset="-120"/>
            </a:endParaRPr>
          </a:p>
        </p:txBody>
      </p:sp>
      <p:sp>
        <p:nvSpPr>
          <p:cNvPr id="5" name="AutoShape 7"/>
          <p:cNvSpPr>
            <a:spLocks noChangeArrowheads="1"/>
          </p:cNvSpPr>
          <p:nvPr/>
        </p:nvSpPr>
        <p:spPr bwMode="auto">
          <a:xfrm>
            <a:off x="880822" y="4257092"/>
            <a:ext cx="3619170" cy="612068"/>
          </a:xfrm>
          <a:prstGeom prst="roundRect">
            <a:avLst>
              <a:gd name="adj" fmla="val 7542"/>
            </a:avLst>
          </a:prstGeom>
          <a:noFill/>
          <a:ln w="38100" algn="ctr">
            <a:solidFill>
              <a:srgbClr val="00B0F0"/>
            </a:solidFill>
            <a:round/>
            <a:headEnd/>
            <a:tailEnd/>
          </a:ln>
        </p:spPr>
        <p:txBody>
          <a:bodyPr tIns="180000" anchor="ctr"/>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eaLnBrk="1" hangingPunct="1">
              <a:spcBef>
                <a:spcPts val="800"/>
              </a:spcBef>
              <a:buClr>
                <a:srgbClr val="FF33CC"/>
              </a:buClr>
              <a:buFont typeface="Wingdings" pitchFamily="2" charset="2"/>
              <a:buChar char="l"/>
            </a:pPr>
            <a:r>
              <a:rPr lang="en-US" altLang="zh-TW" sz="3200" b="1" dirty="0" smtClean="0">
                <a:solidFill>
                  <a:srgbClr val="0C0E12"/>
                </a:solidFill>
                <a:latin typeface="微軟正黑體" panose="020B0604030504040204" pitchFamily="34" charset="-120"/>
                <a:ea typeface="微軟正黑體" panose="020B0604030504040204" pitchFamily="34" charset="-120"/>
              </a:rPr>
              <a:t>106</a:t>
            </a:r>
            <a:r>
              <a:rPr lang="zh-TW" altLang="en-US" sz="3200" b="1" dirty="0" smtClean="0">
                <a:solidFill>
                  <a:srgbClr val="0C0E12"/>
                </a:solidFill>
                <a:latin typeface="微軟正黑體" panose="020B0604030504040204" pitchFamily="34" charset="-120"/>
                <a:ea typeface="微軟正黑體" panose="020B0604030504040204" pitchFamily="34" charset="-120"/>
              </a:rPr>
              <a:t>年</a:t>
            </a:r>
            <a:r>
              <a:rPr lang="en-US" altLang="zh-TW" sz="3200" b="1" dirty="0" smtClean="0">
                <a:solidFill>
                  <a:srgbClr val="0C0E12"/>
                </a:solidFill>
                <a:latin typeface="微軟正黑體" panose="020B0604030504040204" pitchFamily="34" charset="-120"/>
                <a:ea typeface="微軟正黑體" panose="020B0604030504040204" pitchFamily="34" charset="-120"/>
              </a:rPr>
              <a:t>-109</a:t>
            </a:r>
            <a:r>
              <a:rPr lang="zh-TW" altLang="en-US" sz="3200" b="1" dirty="0" smtClean="0">
                <a:solidFill>
                  <a:srgbClr val="0C0E12"/>
                </a:solidFill>
                <a:latin typeface="微軟正黑體" panose="020B0604030504040204" pitchFamily="34" charset="-120"/>
                <a:ea typeface="微軟正黑體" panose="020B0604030504040204" pitchFamily="34" charset="-120"/>
              </a:rPr>
              <a:t>年</a:t>
            </a:r>
            <a:endParaRPr lang="zh-TW" altLang="en-US" sz="3200" b="1" dirty="0">
              <a:solidFill>
                <a:srgbClr val="0C0E12"/>
              </a:solidFill>
              <a:latin typeface="微軟正黑體" pitchFamily="34" charset="-120"/>
              <a:ea typeface="微軟正黑體" pitchFamily="34" charset="-120"/>
            </a:endParaRPr>
          </a:p>
        </p:txBody>
      </p:sp>
      <p:sp>
        <p:nvSpPr>
          <p:cNvPr id="6" name="圓角矩形 5"/>
          <p:cNvSpPr/>
          <p:nvPr/>
        </p:nvSpPr>
        <p:spPr>
          <a:xfrm>
            <a:off x="376766" y="5119026"/>
            <a:ext cx="2971098" cy="470214"/>
          </a:xfrm>
          <a:prstGeom prst="roundRect">
            <a:avLst/>
          </a:prstGeom>
          <a:solidFill>
            <a:srgbClr val="FF99FF"/>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smtClean="0">
                <a:solidFill>
                  <a:srgbClr val="0C0E12"/>
                </a:solidFill>
                <a:latin typeface="微軟正黑體" pitchFamily="34" charset="-120"/>
                <a:ea typeface="微軟正黑體" pitchFamily="34" charset="-120"/>
              </a:rPr>
              <a:t>本部推動目標</a:t>
            </a:r>
            <a:endParaRPr lang="en-US" altLang="zh-TW" sz="3200" b="1" dirty="0">
              <a:solidFill>
                <a:srgbClr val="0C0E12"/>
              </a:solidFill>
              <a:latin typeface="微軟正黑體" pitchFamily="34" charset="-120"/>
              <a:ea typeface="微軟正黑體" pitchFamily="34" charset="-120"/>
            </a:endParaRPr>
          </a:p>
        </p:txBody>
      </p:sp>
      <p:sp>
        <p:nvSpPr>
          <p:cNvPr id="7" name="圓角矩形 6"/>
          <p:cNvSpPr/>
          <p:nvPr/>
        </p:nvSpPr>
        <p:spPr>
          <a:xfrm>
            <a:off x="710638" y="3897052"/>
            <a:ext cx="1314914" cy="504056"/>
          </a:xfrm>
          <a:prstGeom prst="roundRect">
            <a:avLst/>
          </a:prstGeom>
          <a:solidFill>
            <a:srgbClr val="FF99FF"/>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smtClean="0">
                <a:solidFill>
                  <a:srgbClr val="0C0E12"/>
                </a:solidFill>
                <a:latin typeface="微軟正黑體" pitchFamily="34" charset="-120"/>
                <a:ea typeface="微軟正黑體" pitchFamily="34" charset="-120"/>
              </a:rPr>
              <a:t>期程</a:t>
            </a:r>
            <a:endParaRPr lang="en-US" altLang="zh-TW" sz="3200" b="1" dirty="0">
              <a:solidFill>
                <a:srgbClr val="0C0E12"/>
              </a:solidFill>
              <a:latin typeface="微軟正黑體" pitchFamily="34" charset="-120"/>
              <a:ea typeface="微軟正黑體" pitchFamily="34" charset="-120"/>
            </a:endParaRPr>
          </a:p>
        </p:txBody>
      </p:sp>
      <p:sp>
        <p:nvSpPr>
          <p:cNvPr id="8" name="圓角矩形 7"/>
          <p:cNvSpPr/>
          <p:nvPr/>
        </p:nvSpPr>
        <p:spPr>
          <a:xfrm>
            <a:off x="611560" y="764704"/>
            <a:ext cx="1314914" cy="504056"/>
          </a:xfrm>
          <a:prstGeom prst="roundRect">
            <a:avLst/>
          </a:prstGeom>
          <a:solidFill>
            <a:srgbClr val="FF99FF"/>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3200" b="1" dirty="0">
                <a:solidFill>
                  <a:srgbClr val="0C0E12"/>
                </a:solidFill>
                <a:latin typeface="微軟正黑體" pitchFamily="34" charset="-120"/>
                <a:ea typeface="微軟正黑體" pitchFamily="34" charset="-120"/>
              </a:rPr>
              <a:t>依據</a:t>
            </a:r>
            <a:endParaRPr lang="en-US" altLang="zh-TW" sz="3200" b="1" dirty="0">
              <a:solidFill>
                <a:srgbClr val="0C0E12"/>
              </a:solidFill>
              <a:latin typeface="微軟正黑體" pitchFamily="34" charset="-120"/>
              <a:ea typeface="微軟正黑體" pitchFamily="34" charset="-120"/>
            </a:endParaRPr>
          </a:p>
        </p:txBody>
      </p:sp>
      <p:sp>
        <p:nvSpPr>
          <p:cNvPr id="9" name="投影片編號版面配置區 8"/>
          <p:cNvSpPr>
            <a:spLocks noGrp="1"/>
          </p:cNvSpPr>
          <p:nvPr>
            <p:ph type="sldNum" sz="quarter" idx="12"/>
          </p:nvPr>
        </p:nvSpPr>
        <p:spPr/>
        <p:txBody>
          <a:bodyPr/>
          <a:lstStyle/>
          <a:p>
            <a:pPr>
              <a:defRPr/>
            </a:pPr>
            <a:fld id="{23D3DD93-41E6-47E1-AE6A-DBB7FAB6A6FE}" type="slidenum">
              <a:rPr lang="en-US" smtClean="0"/>
              <a:pPr>
                <a:defRPr/>
              </a:pPr>
              <a:t>48</a:t>
            </a:fld>
            <a:endParaRPr lang="en-US" dirty="0"/>
          </a:p>
        </p:txBody>
      </p:sp>
    </p:spTree>
    <p:extLst>
      <p:ext uri="{BB962C8B-B14F-4D97-AF65-F5344CB8AC3E}">
        <p14:creationId xmlns:p14="http://schemas.microsoft.com/office/powerpoint/2010/main" val="6544879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051720" y="-27384"/>
            <a:ext cx="6428899" cy="707886"/>
          </a:xfrm>
          <a:prstGeom prst="rect">
            <a:avLst/>
          </a:prstGeom>
        </p:spPr>
        <p:txBody>
          <a:bodyPr wrap="square">
            <a:spAutoFit/>
          </a:bodyPr>
          <a:lstStyle/>
          <a:p>
            <a:pPr marL="114300" algn="ctr">
              <a:spcBef>
                <a:spcPct val="20000"/>
              </a:spcBef>
              <a:spcAft>
                <a:spcPts val="1800"/>
              </a:spcAft>
              <a:buClr>
                <a:schemeClr val="tx1"/>
              </a:buClr>
            </a:pPr>
            <a:r>
              <a:rPr kumimoji="0" lang="zh-TW" altLang="en-US" sz="4000" b="1" dirty="0" smtClean="0">
                <a:solidFill>
                  <a:schemeClr val="tx1"/>
                </a:solidFill>
                <a:ea typeface="微軟正黑體" pitchFamily="34" charset="-120"/>
              </a:rPr>
              <a:t>行動策略架構</a:t>
            </a:r>
            <a:endParaRPr kumimoji="0" lang="en-US" altLang="zh-TW" sz="4000" b="1" dirty="0">
              <a:solidFill>
                <a:schemeClr val="tx1"/>
              </a:solidFill>
              <a:latin typeface="微軟正黑體"/>
              <a:ea typeface="微軟正黑體"/>
            </a:endParaRPr>
          </a:p>
        </p:txBody>
      </p:sp>
      <p:sp>
        <p:nvSpPr>
          <p:cNvPr id="7" name="AutoShape 7"/>
          <p:cNvSpPr>
            <a:spLocks noChangeArrowheads="1"/>
          </p:cNvSpPr>
          <p:nvPr/>
        </p:nvSpPr>
        <p:spPr bwMode="auto">
          <a:xfrm>
            <a:off x="5332300" y="4478099"/>
            <a:ext cx="3704196" cy="2335277"/>
          </a:xfrm>
          <a:prstGeom prst="roundRect">
            <a:avLst>
              <a:gd name="adj" fmla="val 7542"/>
            </a:avLst>
          </a:prstGeom>
          <a:noFill/>
          <a:ln w="38100" algn="ctr">
            <a:solidFill>
              <a:srgbClr val="FF9999"/>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en-US" altLang="zh-TW" sz="1800" b="1" dirty="0" smtClean="0">
              <a:solidFill>
                <a:srgbClr val="0C0E12"/>
              </a:solidFill>
              <a:latin typeface="微軟正黑體" pitchFamily="34" charset="-120"/>
              <a:ea typeface="微軟正黑體" pitchFamily="34" charset="-120"/>
            </a:endParaRPr>
          </a:p>
        </p:txBody>
      </p:sp>
      <p:sp>
        <p:nvSpPr>
          <p:cNvPr id="8" name="AutoShape 7"/>
          <p:cNvSpPr>
            <a:spLocks noChangeArrowheads="1"/>
          </p:cNvSpPr>
          <p:nvPr/>
        </p:nvSpPr>
        <p:spPr bwMode="auto">
          <a:xfrm>
            <a:off x="483683" y="4670543"/>
            <a:ext cx="2719434" cy="1234113"/>
          </a:xfrm>
          <a:prstGeom prst="roundRect">
            <a:avLst>
              <a:gd name="adj" fmla="val 7542"/>
            </a:avLst>
          </a:prstGeom>
          <a:noFill/>
          <a:ln w="38100" algn="ctr">
            <a:solidFill>
              <a:schemeClr val="tx2">
                <a:lumMod val="75000"/>
              </a:schemeClr>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en-US" altLang="zh-TW" sz="1800" b="1" dirty="0" smtClean="0">
              <a:solidFill>
                <a:srgbClr val="0C0E12"/>
              </a:solidFill>
              <a:latin typeface="微軟正黑體" pitchFamily="34" charset="-120"/>
              <a:ea typeface="微軟正黑體" pitchFamily="34" charset="-120"/>
            </a:endParaRPr>
          </a:p>
        </p:txBody>
      </p:sp>
      <p:graphicFrame>
        <p:nvGraphicFramePr>
          <p:cNvPr id="4" name="資料庫圖表 3"/>
          <p:cNvGraphicFramePr/>
          <p:nvPr>
            <p:extLst>
              <p:ext uri="{D42A27DB-BD31-4B8C-83A1-F6EECF244321}">
                <p14:modId xmlns:p14="http://schemas.microsoft.com/office/powerpoint/2010/main" val="277785662"/>
              </p:ext>
            </p:extLst>
          </p:nvPr>
        </p:nvGraphicFramePr>
        <p:xfrm>
          <a:off x="983624" y="504056"/>
          <a:ext cx="5942512"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字方塊 4"/>
          <p:cNvSpPr txBox="1"/>
          <p:nvPr/>
        </p:nvSpPr>
        <p:spPr>
          <a:xfrm>
            <a:off x="2129168" y="1728192"/>
            <a:ext cx="1073948" cy="400110"/>
          </a:xfrm>
          <a:prstGeom prst="rect">
            <a:avLst/>
          </a:prstGeom>
          <a:noFill/>
        </p:spPr>
        <p:txBody>
          <a:bodyPr wrap="square" rtlCol="0">
            <a:spAutoFit/>
          </a:bodyPr>
          <a:lstStyle/>
          <a:p>
            <a:endParaRPr lang="zh-TW" altLang="en-US" dirty="0"/>
          </a:p>
        </p:txBody>
      </p:sp>
      <p:sp>
        <p:nvSpPr>
          <p:cNvPr id="10" name="文字方塊 9"/>
          <p:cNvSpPr txBox="1"/>
          <p:nvPr/>
        </p:nvSpPr>
        <p:spPr>
          <a:xfrm>
            <a:off x="483683" y="4920158"/>
            <a:ext cx="2719434" cy="738664"/>
          </a:xfrm>
          <a:prstGeom prst="rect">
            <a:avLst/>
          </a:prstGeom>
          <a:noFill/>
        </p:spPr>
        <p:txBody>
          <a:bodyPr wrap="square" rtlCol="0">
            <a:spAutoFit/>
          </a:bodyPr>
          <a:lstStyle/>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辦理資料開放應用研討活動</a:t>
            </a:r>
            <a:endParaRPr lang="en-US" altLang="zh-TW" sz="1400" b="1" dirty="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推廣資料開放及民間交流</a:t>
            </a:r>
            <a:endParaRPr lang="en-US" altLang="zh-TW" sz="1400" b="1" dirty="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推動資料開放應用服務</a:t>
            </a:r>
            <a:endParaRPr lang="zh-TW" altLang="en-US" sz="1400" b="1" dirty="0">
              <a:solidFill>
                <a:schemeClr val="tx1"/>
              </a:solidFill>
              <a:ea typeface="微軟正黑體" panose="020B0604030504040204" pitchFamily="34" charset="-120"/>
            </a:endParaRPr>
          </a:p>
        </p:txBody>
      </p:sp>
      <p:sp>
        <p:nvSpPr>
          <p:cNvPr id="14" name="AutoShape 11"/>
          <p:cNvSpPr>
            <a:spLocks noChangeArrowheads="1"/>
          </p:cNvSpPr>
          <p:nvPr/>
        </p:nvSpPr>
        <p:spPr bwMode="auto">
          <a:xfrm>
            <a:off x="6695299" y="3960440"/>
            <a:ext cx="1503527" cy="517659"/>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None/>
              <a:defRPr/>
            </a:pPr>
            <a:r>
              <a:rPr lang="zh-TW" altLang="en-US" sz="2200" b="1" dirty="0" smtClean="0">
                <a:solidFill>
                  <a:srgbClr val="C00000"/>
                </a:solidFill>
                <a:ea typeface="微軟正黑體" panose="020B0604030504040204" pitchFamily="34" charset="-120"/>
              </a:rPr>
              <a:t>推動措施</a:t>
            </a:r>
            <a:endParaRPr lang="zh-TW" altLang="en-US" sz="2200" b="1" dirty="0">
              <a:solidFill>
                <a:srgbClr val="C00000"/>
              </a:solidFill>
              <a:ea typeface="微軟正黑體" panose="020B0604030504040204" pitchFamily="34" charset="-120"/>
            </a:endParaRPr>
          </a:p>
        </p:txBody>
      </p:sp>
      <p:sp>
        <p:nvSpPr>
          <p:cNvPr id="15" name="AutoShape 11"/>
          <p:cNvSpPr>
            <a:spLocks noChangeArrowheads="1"/>
          </p:cNvSpPr>
          <p:nvPr/>
        </p:nvSpPr>
        <p:spPr bwMode="auto">
          <a:xfrm>
            <a:off x="357360" y="4337227"/>
            <a:ext cx="1503527" cy="444401"/>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None/>
              <a:defRPr/>
            </a:pPr>
            <a:r>
              <a:rPr lang="zh-TW" altLang="en-US" sz="2200" b="1" dirty="0" smtClean="0">
                <a:solidFill>
                  <a:srgbClr val="C00000"/>
                </a:solidFill>
                <a:ea typeface="微軟正黑體" panose="020B0604030504040204" pitchFamily="34" charset="-120"/>
              </a:rPr>
              <a:t>推動措施</a:t>
            </a:r>
            <a:endParaRPr lang="zh-TW" altLang="en-US" sz="2200" b="1" dirty="0">
              <a:solidFill>
                <a:srgbClr val="C00000"/>
              </a:solidFill>
              <a:ea typeface="微軟正黑體" panose="020B0604030504040204" pitchFamily="34" charset="-120"/>
            </a:endParaRPr>
          </a:p>
        </p:txBody>
      </p:sp>
      <p:sp>
        <p:nvSpPr>
          <p:cNvPr id="6" name="AutoShape 7"/>
          <p:cNvSpPr>
            <a:spLocks noChangeArrowheads="1"/>
          </p:cNvSpPr>
          <p:nvPr/>
        </p:nvSpPr>
        <p:spPr bwMode="auto">
          <a:xfrm>
            <a:off x="5580112" y="1295592"/>
            <a:ext cx="2448272" cy="477224"/>
          </a:xfrm>
          <a:prstGeom prst="roundRect">
            <a:avLst>
              <a:gd name="adj" fmla="val 7542"/>
            </a:avLst>
          </a:prstGeom>
          <a:noFill/>
          <a:ln w="38100" algn="ctr">
            <a:solidFill>
              <a:srgbClr val="98E63A"/>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eaLnBrk="1" hangingPunct="1">
              <a:spcBef>
                <a:spcPts val="800"/>
              </a:spcBef>
              <a:buClr>
                <a:srgbClr val="98E63A"/>
              </a:buClr>
              <a:buFont typeface="Wingdings" panose="05000000000000000000" pitchFamily="2" charset="2"/>
              <a:buChar char="Ø"/>
            </a:pPr>
            <a:endParaRPr lang="en-US" altLang="zh-TW" sz="1800" b="1" dirty="0" smtClean="0">
              <a:solidFill>
                <a:srgbClr val="0C0E12"/>
              </a:solidFill>
              <a:latin typeface="微軟正黑體" pitchFamily="34" charset="-120"/>
              <a:ea typeface="微軟正黑體" pitchFamily="34" charset="-120"/>
            </a:endParaRPr>
          </a:p>
        </p:txBody>
      </p:sp>
      <p:sp>
        <p:nvSpPr>
          <p:cNvPr id="13" name="AutoShape 11"/>
          <p:cNvSpPr>
            <a:spLocks noChangeArrowheads="1"/>
          </p:cNvSpPr>
          <p:nvPr/>
        </p:nvSpPr>
        <p:spPr bwMode="auto">
          <a:xfrm>
            <a:off x="5876785" y="896367"/>
            <a:ext cx="1503527" cy="444401"/>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None/>
              <a:defRPr/>
            </a:pPr>
            <a:r>
              <a:rPr lang="zh-TW" altLang="en-US" sz="2200" b="1" dirty="0" smtClean="0">
                <a:solidFill>
                  <a:srgbClr val="C00000"/>
                </a:solidFill>
                <a:ea typeface="微軟正黑體" panose="020B0604030504040204" pitchFamily="34" charset="-120"/>
              </a:rPr>
              <a:t>推動措施</a:t>
            </a:r>
            <a:endParaRPr lang="zh-TW" altLang="en-US" sz="2200" b="1" dirty="0">
              <a:solidFill>
                <a:srgbClr val="C00000"/>
              </a:solidFill>
              <a:ea typeface="微軟正黑體" panose="020B0604030504040204" pitchFamily="34" charset="-120"/>
            </a:endParaRPr>
          </a:p>
        </p:txBody>
      </p:sp>
      <p:sp>
        <p:nvSpPr>
          <p:cNvPr id="2" name="矩形 1"/>
          <p:cNvSpPr/>
          <p:nvPr/>
        </p:nvSpPr>
        <p:spPr>
          <a:xfrm>
            <a:off x="5625434" y="1365647"/>
            <a:ext cx="3195038" cy="307777"/>
          </a:xfrm>
          <a:prstGeom prst="rect">
            <a:avLst/>
          </a:prstGeom>
        </p:spPr>
        <p:txBody>
          <a:bodyPr wrap="square">
            <a:spAutoFit/>
          </a:bodyPr>
          <a:lstStyle/>
          <a:p>
            <a:pPr marL="285750" lvl="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運作資料開放推動</a:t>
            </a:r>
            <a:r>
              <a:rPr lang="zh-TW" altLang="zh-TW" sz="1400" b="1" dirty="0" smtClean="0">
                <a:solidFill>
                  <a:schemeClr val="tx1"/>
                </a:solidFill>
                <a:ea typeface="微軟正黑體" panose="020B0604030504040204" pitchFamily="34" charset="-120"/>
              </a:rPr>
              <a:t>組織</a:t>
            </a:r>
            <a:endParaRPr lang="zh-TW" altLang="zh-TW" sz="1400" b="1" dirty="0">
              <a:solidFill>
                <a:schemeClr val="tx1"/>
              </a:solidFill>
              <a:ea typeface="微軟正黑體" panose="020B0604030504040204" pitchFamily="34" charset="-120"/>
            </a:endParaRPr>
          </a:p>
        </p:txBody>
      </p:sp>
      <p:sp>
        <p:nvSpPr>
          <p:cNvPr id="23" name="文字方塊 22"/>
          <p:cNvSpPr txBox="1"/>
          <p:nvPr/>
        </p:nvSpPr>
        <p:spPr bwMode="auto">
          <a:xfrm flipH="1">
            <a:off x="5332300" y="4566607"/>
            <a:ext cx="38117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nchor="ctr">
            <a:spAutoFit/>
          </a:bodyPr>
          <a:lstStyle/>
          <a:p>
            <a:pPr marL="285750" indent="-285750">
              <a:buFont typeface="Wingdings" panose="05000000000000000000" pitchFamily="2" charset="2"/>
              <a:buChar char="Ø"/>
            </a:pPr>
            <a:r>
              <a:rPr lang="zh-TW" altLang="zh-TW" sz="1400" b="1" dirty="0" smtClean="0">
                <a:solidFill>
                  <a:schemeClr val="tx1"/>
                </a:solidFill>
                <a:ea typeface="微軟正黑體" panose="020B0604030504040204" pitchFamily="34" charset="-120"/>
              </a:rPr>
              <a:t>研</a:t>
            </a:r>
            <a:r>
              <a:rPr lang="zh-TW" altLang="en-US" sz="1400" b="1" dirty="0" smtClean="0">
                <a:solidFill>
                  <a:schemeClr val="tx1"/>
                </a:solidFill>
                <a:ea typeface="微軟正黑體" panose="020B0604030504040204" pitchFamily="34" charset="-120"/>
              </a:rPr>
              <a:t>議</a:t>
            </a:r>
            <a:r>
              <a:rPr lang="zh-TW" altLang="zh-TW" sz="1400" b="1" dirty="0" smtClean="0">
                <a:solidFill>
                  <a:schemeClr val="tx1"/>
                </a:solidFill>
                <a:ea typeface="微軟正黑體" panose="020B0604030504040204" pitchFamily="34" charset="-120"/>
              </a:rPr>
              <a:t>「</a:t>
            </a:r>
            <a:r>
              <a:rPr lang="zh-TW" altLang="zh-TW" sz="1400" b="1" dirty="0">
                <a:solidFill>
                  <a:schemeClr val="tx1"/>
                </a:solidFill>
                <a:ea typeface="微軟正黑體" panose="020B0604030504040204" pitchFamily="34" charset="-120"/>
              </a:rPr>
              <a:t>主題式開放資料推動策略</a:t>
            </a:r>
            <a:r>
              <a:rPr lang="zh-TW" altLang="zh-TW" sz="1400" b="1" dirty="0" smtClean="0">
                <a:solidFill>
                  <a:schemeClr val="tx1"/>
                </a:solidFill>
                <a:ea typeface="微軟正黑體" panose="020B0604030504040204" pitchFamily="34" charset="-120"/>
              </a:rPr>
              <a:t>」</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en-US" sz="1400" b="1" dirty="0" smtClean="0">
                <a:solidFill>
                  <a:schemeClr val="tx1"/>
                </a:solidFill>
                <a:ea typeface="微軟正黑體" panose="020B0604030504040204" pitchFamily="34" charset="-120"/>
              </a:rPr>
              <a:t>深入</a:t>
            </a:r>
            <a:r>
              <a:rPr lang="zh-TW" altLang="zh-TW" sz="1400" b="1" dirty="0" smtClean="0">
                <a:solidFill>
                  <a:schemeClr val="tx1"/>
                </a:solidFill>
                <a:ea typeface="微軟正黑體" panose="020B0604030504040204" pitchFamily="34" charset="-120"/>
              </a:rPr>
              <a:t>盤點</a:t>
            </a:r>
            <a:r>
              <a:rPr lang="zh-TW" altLang="zh-TW" sz="1400" b="1" dirty="0">
                <a:solidFill>
                  <a:schemeClr val="tx1"/>
                </a:solidFill>
                <a:ea typeface="微軟正黑體" panose="020B0604030504040204" pitchFamily="34" charset="-120"/>
              </a:rPr>
              <a:t>資料</a:t>
            </a:r>
            <a:r>
              <a:rPr lang="zh-TW" altLang="zh-TW" sz="1400" b="1" dirty="0" smtClean="0">
                <a:solidFill>
                  <a:schemeClr val="tx1"/>
                </a:solidFill>
                <a:ea typeface="微軟正黑體" panose="020B0604030504040204" pitchFamily="34" charset="-120"/>
              </a:rPr>
              <a:t>集</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smtClean="0">
                <a:solidFill>
                  <a:schemeClr val="tx1"/>
                </a:solidFill>
                <a:ea typeface="微軟正黑體" panose="020B0604030504040204" pitchFamily="34" charset="-120"/>
              </a:rPr>
              <a:t>完善</a:t>
            </a:r>
            <a:r>
              <a:rPr lang="zh-TW" altLang="zh-TW" sz="1400" b="1" dirty="0">
                <a:solidFill>
                  <a:schemeClr val="tx1"/>
                </a:solidFill>
                <a:ea typeface="微軟正黑體" panose="020B0604030504040204" pitchFamily="34" charset="-120"/>
              </a:rPr>
              <a:t>開放資料集初審與提報</a:t>
            </a:r>
            <a:r>
              <a:rPr lang="zh-TW" altLang="zh-TW" sz="1400" b="1" dirty="0" smtClean="0">
                <a:solidFill>
                  <a:schemeClr val="tx1"/>
                </a:solidFill>
                <a:ea typeface="微軟正黑體" panose="020B0604030504040204" pitchFamily="34" charset="-120"/>
              </a:rPr>
              <a:t>作業</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完善資料集複審</a:t>
            </a:r>
            <a:r>
              <a:rPr lang="zh-TW" altLang="zh-TW" sz="1400" b="1" dirty="0" smtClean="0">
                <a:solidFill>
                  <a:schemeClr val="tx1"/>
                </a:solidFill>
                <a:ea typeface="微軟正黑體" panose="020B0604030504040204" pitchFamily="34" charset="-120"/>
              </a:rPr>
              <a:t>作業</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定期資料集登載與發布</a:t>
            </a:r>
            <a:r>
              <a:rPr lang="zh-TW" altLang="zh-TW" sz="1400" b="1" dirty="0" smtClean="0">
                <a:solidFill>
                  <a:schemeClr val="tx1"/>
                </a:solidFill>
                <a:ea typeface="微軟正黑體" panose="020B0604030504040204" pitchFamily="34" charset="-120"/>
              </a:rPr>
              <a:t>作業</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建置管理資料集</a:t>
            </a:r>
            <a:r>
              <a:rPr lang="zh-TW" altLang="zh-TW" sz="1400" b="1" dirty="0" smtClean="0">
                <a:solidFill>
                  <a:schemeClr val="tx1"/>
                </a:solidFill>
                <a:ea typeface="微軟正黑體" panose="020B0604030504040204" pitchFamily="34" charset="-120"/>
              </a:rPr>
              <a:t>作業</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落實資料集安全</a:t>
            </a:r>
            <a:r>
              <a:rPr lang="zh-TW" altLang="zh-TW" sz="1400" b="1" dirty="0" smtClean="0">
                <a:solidFill>
                  <a:schemeClr val="tx1"/>
                </a:solidFill>
                <a:ea typeface="微軟正黑體" panose="020B0604030504040204" pitchFamily="34" charset="-120"/>
              </a:rPr>
              <a:t>管理</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確實辦理資料集基本資料異動</a:t>
            </a:r>
            <a:r>
              <a:rPr lang="zh-TW" altLang="zh-TW" sz="1400" b="1" dirty="0" smtClean="0">
                <a:solidFill>
                  <a:schemeClr val="tx1"/>
                </a:solidFill>
                <a:ea typeface="微軟正黑體" panose="020B0604030504040204" pitchFamily="34" charset="-120"/>
              </a:rPr>
              <a:t>管理</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強化資料集品質檢核</a:t>
            </a:r>
            <a:r>
              <a:rPr lang="zh-TW" altLang="zh-TW" sz="1400" b="1" dirty="0" smtClean="0">
                <a:solidFill>
                  <a:schemeClr val="tx1"/>
                </a:solidFill>
                <a:ea typeface="微軟正黑體" panose="020B0604030504040204" pitchFamily="34" charset="-120"/>
              </a:rPr>
              <a:t>作業</a:t>
            </a:r>
            <a:endParaRPr lang="en-US" altLang="zh-TW" sz="1400" b="1" dirty="0" smtClean="0">
              <a:solidFill>
                <a:schemeClr val="tx1"/>
              </a:solidFill>
              <a:ea typeface="微軟正黑體" panose="020B0604030504040204" pitchFamily="34" charset="-120"/>
            </a:endParaRPr>
          </a:p>
          <a:p>
            <a:pPr marL="285750" indent="-285750">
              <a:buFont typeface="Wingdings" panose="05000000000000000000" pitchFamily="2" charset="2"/>
              <a:buChar char="Ø"/>
            </a:pPr>
            <a:r>
              <a:rPr lang="zh-TW" altLang="zh-TW" sz="1400" b="1" dirty="0">
                <a:solidFill>
                  <a:schemeClr val="tx1"/>
                </a:solidFill>
                <a:ea typeface="微軟正黑體" panose="020B0604030504040204" pitchFamily="34" charset="-120"/>
              </a:rPr>
              <a:t>快速反應民眾意見回饋及資料集需求</a:t>
            </a:r>
            <a:r>
              <a:rPr lang="zh-TW" altLang="zh-TW" sz="1400" b="1" dirty="0" smtClean="0">
                <a:solidFill>
                  <a:schemeClr val="tx1"/>
                </a:solidFill>
                <a:ea typeface="微軟正黑體" panose="020B0604030504040204" pitchFamily="34" charset="-120"/>
              </a:rPr>
              <a:t>處理</a:t>
            </a:r>
            <a:endParaRPr lang="en-US" altLang="zh-TW" sz="1400" b="1" dirty="0" smtClean="0">
              <a:solidFill>
                <a:schemeClr val="tx1"/>
              </a:solidFill>
              <a:ea typeface="微軟正黑體" panose="020B0604030504040204" pitchFamily="34" charset="-120"/>
            </a:endParaRPr>
          </a:p>
        </p:txBody>
      </p:sp>
    </p:spTree>
    <p:extLst>
      <p:ext uri="{BB962C8B-B14F-4D97-AF65-F5344CB8AC3E}">
        <p14:creationId xmlns:p14="http://schemas.microsoft.com/office/powerpoint/2010/main" val="2373964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AA301F36-7643-4731-914D-2049E2C1279A}" type="slidenum">
              <a:rPr lang="en-US" altLang="zh-TW" smtClean="0"/>
              <a:pPr>
                <a:defRPr/>
              </a:pPr>
              <a:t>5</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2101427106"/>
              </p:ext>
            </p:extLst>
          </p:nvPr>
        </p:nvGraphicFramePr>
        <p:xfrm>
          <a:off x="317500" y="1196752"/>
          <a:ext cx="8575675" cy="5544616"/>
        </p:xfrm>
        <a:graphic>
          <a:graphicData uri="http://schemas.openxmlformats.org/drawingml/2006/table">
            <a:tbl>
              <a:tblPr/>
              <a:tblGrid>
                <a:gridCol w="1230164"/>
                <a:gridCol w="1800200"/>
                <a:gridCol w="3744416"/>
                <a:gridCol w="1008698"/>
                <a:gridCol w="792197"/>
              </a:tblGrid>
              <a:tr h="770719">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7389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年度第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105.5.11</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 </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請國發會與經濟部合作共同建立地方政府標竿案例，逐步擴大開放範圍，加速各縣市資料開放。</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t" latinLnBrk="0" hangingPunct="1">
                        <a:lnSpc>
                          <a:spcPct val="100000"/>
                        </a:lnSpc>
                        <a:spcBef>
                          <a:spcPts val="0"/>
                        </a:spcBef>
                        <a:spcAft>
                          <a:spcPts val="0"/>
                        </a:spcAft>
                        <a:buClrTx/>
                        <a:buSzTx/>
                        <a:buFontTx/>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工業局回覆</a:t>
                      </a:r>
                      <a:r>
                        <a:rPr kumimoji="0" lang="zh-TW" altLang="en-US" sz="1800" b="0" i="0" u="none" strike="noStrike" cap="none" normalizeH="0" baseline="0" dirty="0" smtClean="0">
                          <a:ln>
                            <a:noFill/>
                          </a:ln>
                          <a:solidFill>
                            <a:schemeClr val="tx1"/>
                          </a:solidFill>
                          <a:effectLst/>
                          <a:latin typeface="新細明體"/>
                          <a:ea typeface="+mn-ea"/>
                        </a:rPr>
                        <a:t>：</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p>
                      <a:pPr marL="0" marR="0" lvl="0" indent="-342900" algn="just" defTabSz="914400" rtl="0" eaLnBrk="1" fontAlgn="t" latinLnBrk="0" hangingPunct="1">
                        <a:lnSpc>
                          <a:spcPct val="100000"/>
                        </a:lnSpc>
                        <a:spcBef>
                          <a:spcPts val="0"/>
                        </a:spcBef>
                        <a:spcAft>
                          <a:spcPts val="0"/>
                        </a:spcAft>
                        <a:buClrTx/>
                        <a:buSzTx/>
                        <a:buFontTx/>
                        <a:buAutoNum type="arabicPeriod"/>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本部已申請科發基金並獲同意支持</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(105</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5</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月</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-106</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月</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加速地方政府開放資料與應用加值計畫」，推動產業使用地方資料為主，中央資料為輔，預計透過區域資料應用示範案之建立，鼓勵產業界與地方政府、組織等合作，共同發展特色型地方應用案例，形成地方政府、社群與民間企業合作之示範模式，以提升地方政府開放資料集數量、品質。</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p>
                      <a:pPr marL="0" marR="0" lvl="0" indent="-342900" algn="just" defTabSz="914400" rtl="0" eaLnBrk="1" fontAlgn="t" latinLnBrk="0" hangingPunct="1">
                        <a:lnSpc>
                          <a:spcPct val="100000"/>
                        </a:lnSpc>
                        <a:spcBef>
                          <a:spcPts val="0"/>
                        </a:spcBef>
                        <a:spcAft>
                          <a:spcPts val="0"/>
                        </a:spcAft>
                        <a:buClrTx/>
                        <a:buSzTx/>
                        <a:buFontTx/>
                        <a:buAutoNum type="arabicPeriod"/>
                        <a:tabLst/>
                        <a:defRPr/>
                      </a:pPr>
                      <a:r>
                        <a:rPr lang="zh-TW"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「加速地方政府開放資料與應用加值計畫」之委外工作甫於本</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(105)</a:t>
                      </a:r>
                      <a:r>
                        <a:rPr lang="zh-TW"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8</a:t>
                      </a:r>
                      <a:r>
                        <a:rPr lang="zh-TW"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月</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8</a:t>
                      </a:r>
                      <a:r>
                        <a:rPr lang="zh-TW"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日決標，</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現正規劃研擬協助地方政府建立地方特色示範案並帶動資料開放之相關執行細節，計畫執行過程中將與國發會密切溝通合作。</a:t>
                      </a:r>
                      <a:endParaRPr kumimoji="1"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    工業局</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15"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277656144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95736" y="44624"/>
            <a:ext cx="6807081" cy="707886"/>
          </a:xfrm>
          <a:prstGeom prst="rect">
            <a:avLst/>
          </a:prstGeom>
        </p:spPr>
        <p:txBody>
          <a:bodyPr wrap="square">
            <a:spAutoFit/>
          </a:bodyPr>
          <a:lstStyle/>
          <a:p>
            <a:pPr marL="114300" algn="ctr">
              <a:spcBef>
                <a:spcPct val="20000"/>
              </a:spcBef>
              <a:spcAft>
                <a:spcPts val="1800"/>
              </a:spcAft>
              <a:buClr>
                <a:schemeClr val="tx1"/>
              </a:buClr>
            </a:pPr>
            <a:r>
              <a:rPr kumimoji="0" lang="zh-TW" altLang="en-US" sz="4000" b="1" dirty="0" smtClean="0">
                <a:solidFill>
                  <a:schemeClr val="tx1"/>
                </a:solidFill>
                <a:ea typeface="微軟正黑體" pitchFamily="34" charset="-120"/>
              </a:rPr>
              <a:t>行動策略</a:t>
            </a:r>
            <a:r>
              <a:rPr kumimoji="0" lang="en-US" altLang="zh-TW" sz="4000" b="1" dirty="0" smtClean="0">
                <a:solidFill>
                  <a:schemeClr val="tx1"/>
                </a:solidFill>
                <a:ea typeface="微軟正黑體" pitchFamily="34" charset="-120"/>
              </a:rPr>
              <a:t>1</a:t>
            </a:r>
            <a:r>
              <a:rPr kumimoji="0" lang="zh-TW" altLang="en-US" sz="4000" b="1" dirty="0" smtClean="0">
                <a:solidFill>
                  <a:schemeClr val="tx1"/>
                </a:solidFill>
                <a:ea typeface="微軟正黑體" pitchFamily="34" charset="-120"/>
              </a:rPr>
              <a:t>及推動措施</a:t>
            </a:r>
            <a:endParaRPr kumimoji="0" lang="en-US" altLang="zh-TW" sz="4000" b="1" dirty="0">
              <a:solidFill>
                <a:schemeClr val="tx1"/>
              </a:solidFill>
              <a:latin typeface="微軟正黑體"/>
              <a:ea typeface="微軟正黑體"/>
            </a:endParaRPr>
          </a:p>
        </p:txBody>
      </p:sp>
      <p:sp>
        <p:nvSpPr>
          <p:cNvPr id="3" name="矩形 2"/>
          <p:cNvSpPr/>
          <p:nvPr/>
        </p:nvSpPr>
        <p:spPr>
          <a:xfrm>
            <a:off x="1522492" y="908720"/>
            <a:ext cx="6143028" cy="523220"/>
          </a:xfrm>
          <a:prstGeom prst="rect">
            <a:avLst/>
          </a:prstGeom>
        </p:spPr>
        <p:txBody>
          <a:bodyPr wrap="none">
            <a:spAutoFit/>
          </a:bodyPr>
          <a:lstStyle/>
          <a:p>
            <a:pPr lvl="0"/>
            <a:r>
              <a:rPr lang="zh-TW" altLang="en-US" sz="2800" b="1" dirty="0" smtClean="0">
                <a:solidFill>
                  <a:srgbClr val="FF0000"/>
                </a:solidFill>
                <a:ea typeface="微軟正黑體" panose="020B0604030504040204" pitchFamily="34" charset="-120"/>
              </a:rPr>
              <a:t>策略</a:t>
            </a:r>
            <a:r>
              <a:rPr lang="en-US" altLang="zh-TW" sz="2800" b="1" dirty="0" smtClean="0">
                <a:solidFill>
                  <a:srgbClr val="FF0000"/>
                </a:solidFill>
                <a:ea typeface="微軟正黑體" panose="020B0604030504040204" pitchFamily="34" charset="-120"/>
              </a:rPr>
              <a:t>1</a:t>
            </a:r>
            <a:r>
              <a:rPr lang="zh-TW" altLang="en-US" sz="2800" b="1" dirty="0" smtClean="0">
                <a:solidFill>
                  <a:srgbClr val="FF0000"/>
                </a:solidFill>
                <a:ea typeface="微軟正黑體" panose="020B0604030504040204" pitchFamily="34" charset="-120"/>
              </a:rPr>
              <a:t>：運作</a:t>
            </a:r>
            <a:r>
              <a:rPr lang="zh-TW" altLang="en-US" sz="2800" b="1" dirty="0">
                <a:solidFill>
                  <a:srgbClr val="FF0000"/>
                </a:solidFill>
                <a:ea typeface="微軟正黑體" panose="020B0604030504040204" pitchFamily="34" charset="-120"/>
              </a:rPr>
              <a:t>諮詢小組、形成推動共識</a:t>
            </a:r>
          </a:p>
        </p:txBody>
      </p:sp>
      <p:sp>
        <p:nvSpPr>
          <p:cNvPr id="4" name="AutoShape 7"/>
          <p:cNvSpPr>
            <a:spLocks noChangeArrowheads="1"/>
          </p:cNvSpPr>
          <p:nvPr/>
        </p:nvSpPr>
        <p:spPr bwMode="auto">
          <a:xfrm>
            <a:off x="1331640" y="3429000"/>
            <a:ext cx="7272808" cy="2952328"/>
          </a:xfrm>
          <a:prstGeom prst="roundRect">
            <a:avLst>
              <a:gd name="adj" fmla="val 7542"/>
            </a:avLst>
          </a:prstGeom>
          <a:noFill/>
          <a:ln w="38100" algn="ctr">
            <a:solidFill>
              <a:schemeClr val="accent3">
                <a:lumMod val="75000"/>
              </a:schemeClr>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lvl="0" indent="0">
              <a:spcBef>
                <a:spcPts val="0"/>
              </a:spcBef>
              <a:buNone/>
            </a:pPr>
            <a:r>
              <a:rPr lang="zh-TW" altLang="en-US" sz="2400" b="1" dirty="0" smtClean="0">
                <a:solidFill>
                  <a:srgbClr val="FF0000"/>
                </a:solidFill>
                <a:ea typeface="微軟正黑體" panose="020B0604030504040204" pitchFamily="34" charset="-120"/>
              </a:rPr>
              <a:t>重點任務</a:t>
            </a:r>
            <a:r>
              <a:rPr lang="zh-TW" altLang="en-US" sz="2400" b="1" dirty="0" smtClean="0">
                <a:solidFill>
                  <a:srgbClr val="FF0000"/>
                </a:solidFill>
                <a:latin typeface="新細明體"/>
                <a:ea typeface="新細明體"/>
              </a:rPr>
              <a:t>：</a:t>
            </a:r>
            <a:endParaRPr lang="en-US" altLang="zh-TW" sz="2400" b="1" dirty="0" smtClean="0">
              <a:solidFill>
                <a:srgbClr val="FF0000"/>
              </a:solidFill>
              <a:ea typeface="微軟正黑體" panose="020B0604030504040204" pitchFamily="34" charset="-120"/>
            </a:endParaRPr>
          </a:p>
          <a:p>
            <a:pPr lvl="0">
              <a:buFont typeface="Wingdings" panose="05000000000000000000" pitchFamily="2" charset="2"/>
              <a:buChar char="Ø"/>
            </a:pPr>
            <a:r>
              <a:rPr lang="zh-TW" altLang="zh-TW" sz="2000" b="1" dirty="0">
                <a:ea typeface="微軟正黑體" panose="020B0604030504040204" pitchFamily="34" charset="-120"/>
              </a:rPr>
              <a:t>擬訂該機關與所屬機關資料開放行動策略，強化政府資料開放質與量、建立推廣及績效管理機制。</a:t>
            </a:r>
          </a:p>
          <a:p>
            <a:pPr lvl="0">
              <a:buFont typeface="Wingdings" panose="05000000000000000000" pitchFamily="2" charset="2"/>
              <a:buChar char="Ø"/>
            </a:pPr>
            <a:r>
              <a:rPr lang="zh-TW" altLang="zh-TW" sz="2000" b="1" dirty="0">
                <a:ea typeface="微軟正黑體" panose="020B0604030504040204" pitchFamily="34" charset="-120"/>
              </a:rPr>
              <a:t>規劃指導所屬機關資料開放，推動資料集分級、收費疑義之諮詢及協調。</a:t>
            </a:r>
          </a:p>
          <a:p>
            <a:pPr lvl="0">
              <a:buFont typeface="Wingdings" panose="05000000000000000000" pitchFamily="2" charset="2"/>
              <a:buChar char="Ø"/>
            </a:pPr>
            <a:r>
              <a:rPr lang="zh-TW" altLang="zh-TW" sz="2000" b="1" dirty="0">
                <a:ea typeface="微軟正黑體" panose="020B0604030504040204" pitchFamily="34" charset="-120"/>
              </a:rPr>
              <a:t>建立政府與民間溝通管道，促進多元領域代表參與資料開放諮詢及協調，共商解決方案。</a:t>
            </a:r>
          </a:p>
        </p:txBody>
      </p:sp>
      <p:sp>
        <p:nvSpPr>
          <p:cNvPr id="5" name="AutoShape 11"/>
          <p:cNvSpPr>
            <a:spLocks noChangeArrowheads="1"/>
          </p:cNvSpPr>
          <p:nvPr/>
        </p:nvSpPr>
        <p:spPr bwMode="auto">
          <a:xfrm>
            <a:off x="416104" y="1772816"/>
            <a:ext cx="627504" cy="4032448"/>
          </a:xfrm>
          <a:prstGeom prst="roundRect">
            <a:avLst>
              <a:gd name="adj" fmla="val 50000"/>
            </a:avLst>
          </a:prstGeom>
          <a:solidFill>
            <a:srgbClr val="FFCCFF"/>
          </a:solidFill>
          <a:ln>
            <a:noFill/>
          </a:ln>
          <a:effectLst>
            <a:outerShdw dist="35921" dir="2700000" algn="ctr" rotWithShape="0">
              <a:schemeClr val="bg2"/>
            </a:outerShdw>
          </a:effectLst>
        </p:spPr>
        <p:txBody>
          <a:bodyPr vert="eaVert"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None/>
              <a:defRPr/>
            </a:pPr>
            <a:r>
              <a:rPr lang="zh-TW" altLang="zh-TW" sz="2800" b="1" dirty="0">
                <a:ea typeface="微軟正黑體" panose="020B0604030504040204" pitchFamily="34" charset="-120"/>
              </a:rPr>
              <a:t>運作資料開放推動</a:t>
            </a:r>
            <a:r>
              <a:rPr lang="zh-TW" altLang="zh-TW" sz="2800" b="1" dirty="0" smtClean="0">
                <a:ea typeface="微軟正黑體" panose="020B0604030504040204" pitchFamily="34" charset="-120"/>
              </a:rPr>
              <a:t>組織</a:t>
            </a:r>
            <a:endParaRPr lang="zh-TW" altLang="zh-TW" sz="2800" b="1" dirty="0">
              <a:ea typeface="微軟正黑體" panose="020B0604030504040204" pitchFamily="34" charset="-120"/>
            </a:endParaRPr>
          </a:p>
        </p:txBody>
      </p:sp>
      <p:sp>
        <p:nvSpPr>
          <p:cNvPr id="6" name="投影片編號版面配置區 5"/>
          <p:cNvSpPr>
            <a:spLocks noGrp="1"/>
          </p:cNvSpPr>
          <p:nvPr>
            <p:ph type="sldNum" sz="quarter" idx="12"/>
          </p:nvPr>
        </p:nvSpPr>
        <p:spPr/>
        <p:txBody>
          <a:bodyPr/>
          <a:lstStyle/>
          <a:p>
            <a:pPr>
              <a:defRPr/>
            </a:pPr>
            <a:fld id="{23D3DD93-41E6-47E1-AE6A-DBB7FAB6A6FE}" type="slidenum">
              <a:rPr lang="en-US" smtClean="0"/>
              <a:pPr>
                <a:defRPr/>
              </a:pPr>
              <a:t>50</a:t>
            </a:fld>
            <a:endParaRPr lang="en-US" dirty="0"/>
          </a:p>
        </p:txBody>
      </p:sp>
      <p:sp>
        <p:nvSpPr>
          <p:cNvPr id="7" name="AutoShape 7"/>
          <p:cNvSpPr>
            <a:spLocks noChangeArrowheads="1"/>
          </p:cNvSpPr>
          <p:nvPr/>
        </p:nvSpPr>
        <p:spPr bwMode="auto">
          <a:xfrm>
            <a:off x="1331640" y="1556792"/>
            <a:ext cx="7272808" cy="1584176"/>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lvl="0" indent="0">
              <a:buNone/>
            </a:pPr>
            <a:endParaRPr lang="en-US" altLang="zh-TW" sz="2000" b="1" dirty="0" smtClean="0">
              <a:ea typeface="微軟正黑體" panose="020B0604030504040204" pitchFamily="34" charset="-120"/>
            </a:endParaRPr>
          </a:p>
        </p:txBody>
      </p:sp>
      <p:sp>
        <p:nvSpPr>
          <p:cNvPr id="9" name="文字方塊 8"/>
          <p:cNvSpPr txBox="1"/>
          <p:nvPr/>
        </p:nvSpPr>
        <p:spPr bwMode="auto">
          <a:xfrm>
            <a:off x="1475656" y="1628800"/>
            <a:ext cx="7081956" cy="14465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rtlCol="0" anchor="ctr">
            <a:spAutoFit/>
          </a:bodyPr>
          <a:lstStyle/>
          <a:p>
            <a:pPr>
              <a:spcBef>
                <a:spcPct val="20000"/>
              </a:spcBef>
              <a:buClr>
                <a:schemeClr val="accent1"/>
              </a:buClr>
            </a:pPr>
            <a:r>
              <a:rPr lang="zh-TW" altLang="en-US" sz="2400" b="1" dirty="0" smtClean="0">
                <a:solidFill>
                  <a:srgbClr val="FF0000"/>
                </a:solidFill>
                <a:ea typeface="微軟正黑體" panose="020B0604030504040204" pitchFamily="34" charset="-120"/>
              </a:rPr>
              <a:t>組織及會期</a:t>
            </a:r>
            <a:r>
              <a:rPr lang="en-US" altLang="zh-TW" sz="2400" b="1" dirty="0" smtClean="0">
                <a:solidFill>
                  <a:srgbClr val="FF0000"/>
                </a:solidFill>
                <a:latin typeface="新細明體"/>
                <a:ea typeface="微軟正黑體" panose="020B0604030504040204" pitchFamily="34" charset="-120"/>
              </a:rPr>
              <a:t>：</a:t>
            </a:r>
          </a:p>
          <a:p>
            <a:pPr>
              <a:spcBef>
                <a:spcPct val="20000"/>
              </a:spcBef>
              <a:buClr>
                <a:schemeClr val="accent1"/>
              </a:buClr>
            </a:pPr>
            <a:r>
              <a:rPr lang="en-US" altLang="zh-TW" b="1" dirty="0" smtClean="0">
                <a:solidFill>
                  <a:schemeClr val="tx1"/>
                </a:solidFill>
                <a:latin typeface="Calibri" pitchFamily="34" charset="0"/>
                <a:ea typeface="微軟正黑體" panose="020B0604030504040204" pitchFamily="34" charset="-120"/>
              </a:rPr>
              <a:t>104</a:t>
            </a:r>
            <a:r>
              <a:rPr lang="zh-TW" altLang="zh-TW" b="1" dirty="0">
                <a:solidFill>
                  <a:schemeClr val="tx1"/>
                </a:solidFill>
                <a:latin typeface="Calibri" pitchFamily="34" charset="0"/>
                <a:ea typeface="微軟正黑體" panose="020B0604030504040204" pitchFamily="34" charset="-120"/>
              </a:rPr>
              <a:t>年</a:t>
            </a:r>
            <a:r>
              <a:rPr lang="en-US" altLang="zh-TW" b="1" dirty="0">
                <a:solidFill>
                  <a:schemeClr val="tx1"/>
                </a:solidFill>
                <a:latin typeface="Calibri" pitchFamily="34" charset="0"/>
                <a:ea typeface="微軟正黑體" panose="020B0604030504040204" pitchFamily="34" charset="-120"/>
              </a:rPr>
              <a:t>5</a:t>
            </a:r>
            <a:r>
              <a:rPr lang="zh-TW" altLang="zh-TW" b="1" dirty="0">
                <a:solidFill>
                  <a:schemeClr val="tx1"/>
                </a:solidFill>
                <a:latin typeface="Calibri" pitchFamily="34" charset="0"/>
                <a:ea typeface="微軟正黑體" panose="020B0604030504040204" pitchFamily="34" charset="-120"/>
              </a:rPr>
              <a:t>月成立經濟部政府資料開放諮詢</a:t>
            </a:r>
            <a:r>
              <a:rPr lang="zh-TW" altLang="zh-TW" b="1" dirty="0" smtClean="0">
                <a:solidFill>
                  <a:schemeClr val="tx1"/>
                </a:solidFill>
                <a:latin typeface="Calibri" pitchFamily="34" charset="0"/>
                <a:ea typeface="微軟正黑體" panose="020B0604030504040204" pitchFamily="34" charset="-120"/>
              </a:rPr>
              <a:t>小組</a:t>
            </a:r>
            <a:r>
              <a:rPr lang="zh-TW" altLang="zh-TW" b="1" dirty="0">
                <a:solidFill>
                  <a:schemeClr val="tx1"/>
                </a:solidFill>
                <a:latin typeface="Calibri" pitchFamily="34" charset="0"/>
                <a:ea typeface="微軟正黑體" panose="020B0604030504040204" pitchFamily="34" charset="-120"/>
              </a:rPr>
              <a:t>，</a:t>
            </a:r>
            <a:r>
              <a:rPr lang="zh-TW" altLang="zh-TW" b="1" dirty="0" smtClean="0">
                <a:solidFill>
                  <a:schemeClr val="tx1"/>
                </a:solidFill>
                <a:latin typeface="Calibri" pitchFamily="34" charset="0"/>
                <a:ea typeface="微軟正黑體" panose="020B0604030504040204" pitchFamily="34" charset="-120"/>
              </a:rPr>
              <a:t>設置</a:t>
            </a:r>
            <a:r>
              <a:rPr lang="zh-TW" altLang="zh-TW" b="1" dirty="0">
                <a:solidFill>
                  <a:schemeClr val="tx1"/>
                </a:solidFill>
                <a:latin typeface="Calibri" pitchFamily="34" charset="0"/>
                <a:ea typeface="微軟正黑體" panose="020B0604030504040204" pitchFamily="34" charset="-120"/>
              </a:rPr>
              <a:t>召集人</a:t>
            </a:r>
            <a:r>
              <a:rPr lang="en-US" altLang="zh-TW" b="1" dirty="0">
                <a:solidFill>
                  <a:schemeClr val="tx1"/>
                </a:solidFill>
                <a:latin typeface="Calibri" pitchFamily="34" charset="0"/>
                <a:ea typeface="微軟正黑體" panose="020B0604030504040204" pitchFamily="34" charset="-120"/>
              </a:rPr>
              <a:t>1</a:t>
            </a:r>
            <a:r>
              <a:rPr lang="zh-TW" altLang="zh-TW" b="1" dirty="0">
                <a:solidFill>
                  <a:schemeClr val="tx1"/>
                </a:solidFill>
                <a:latin typeface="Calibri" pitchFamily="34" charset="0"/>
                <a:ea typeface="微軟正黑體" panose="020B0604030504040204" pitchFamily="34" charset="-120"/>
              </a:rPr>
              <a:t>位、機關委員</a:t>
            </a:r>
            <a:r>
              <a:rPr lang="en-US" altLang="zh-TW" b="1" dirty="0">
                <a:solidFill>
                  <a:schemeClr val="tx1"/>
                </a:solidFill>
                <a:latin typeface="Calibri" pitchFamily="34" charset="0"/>
                <a:ea typeface="微軟正黑體" panose="020B0604030504040204" pitchFamily="34" charset="-120"/>
              </a:rPr>
              <a:t>13</a:t>
            </a:r>
            <a:r>
              <a:rPr lang="zh-TW" altLang="zh-TW" b="1" dirty="0">
                <a:solidFill>
                  <a:schemeClr val="tx1"/>
                </a:solidFill>
                <a:latin typeface="Calibri" pitchFamily="34" charset="0"/>
                <a:ea typeface="微軟正黑體" panose="020B0604030504040204" pitchFamily="34" charset="-120"/>
              </a:rPr>
              <a:t>位及民間委員</a:t>
            </a:r>
            <a:r>
              <a:rPr lang="en-US" altLang="zh-TW" b="1" dirty="0">
                <a:solidFill>
                  <a:schemeClr val="tx1"/>
                </a:solidFill>
                <a:latin typeface="Calibri" pitchFamily="34" charset="0"/>
                <a:ea typeface="微軟正黑體" panose="020B0604030504040204" pitchFamily="34" charset="-120"/>
              </a:rPr>
              <a:t>7</a:t>
            </a:r>
            <a:r>
              <a:rPr lang="zh-TW" altLang="zh-TW" b="1" dirty="0" smtClean="0">
                <a:solidFill>
                  <a:schemeClr val="tx1"/>
                </a:solidFill>
                <a:latin typeface="Calibri" pitchFamily="34" charset="0"/>
                <a:ea typeface="微軟正黑體" panose="020B0604030504040204" pitchFamily="34" charset="-120"/>
              </a:rPr>
              <a:t>位</a:t>
            </a:r>
            <a:r>
              <a:rPr lang="zh-TW" altLang="zh-TW" b="1" dirty="0">
                <a:solidFill>
                  <a:schemeClr val="tx1"/>
                </a:solidFill>
                <a:latin typeface="Calibri" pitchFamily="34" charset="0"/>
                <a:ea typeface="微軟正黑體" panose="020B0604030504040204" pitchFamily="34" charset="-120"/>
              </a:rPr>
              <a:t>，</a:t>
            </a:r>
            <a:r>
              <a:rPr lang="zh-TW" altLang="zh-TW" b="1" dirty="0" smtClean="0">
                <a:solidFill>
                  <a:schemeClr val="tx1"/>
                </a:solidFill>
                <a:latin typeface="Calibri" pitchFamily="34" charset="0"/>
                <a:ea typeface="微軟正黑體" panose="020B0604030504040204" pitchFamily="34" charset="-120"/>
              </a:rPr>
              <a:t>由</a:t>
            </a:r>
            <a:r>
              <a:rPr lang="zh-TW" altLang="zh-TW" b="1" dirty="0">
                <a:solidFill>
                  <a:schemeClr val="tx1"/>
                </a:solidFill>
                <a:latin typeface="Calibri" pitchFamily="34" charset="0"/>
                <a:ea typeface="微軟正黑體" panose="020B0604030504040204" pitchFamily="34" charset="-120"/>
              </a:rPr>
              <a:t>資訊中心兼辦幕僚作業，原則每季召開資料開放諮詢小組會議。</a:t>
            </a:r>
            <a:endParaRPr lang="zh-TW" altLang="en-US" b="1" dirty="0">
              <a:solidFill>
                <a:schemeClr val="tx1"/>
              </a:solidFill>
              <a:latin typeface="Calibri" pitchFamily="34" charset="0"/>
              <a:ea typeface="微軟正黑體" panose="020B0604030504040204" pitchFamily="34" charset="-120"/>
            </a:endParaRPr>
          </a:p>
        </p:txBody>
      </p:sp>
    </p:spTree>
    <p:extLst>
      <p:ext uri="{BB962C8B-B14F-4D97-AF65-F5344CB8AC3E}">
        <p14:creationId xmlns:p14="http://schemas.microsoft.com/office/powerpoint/2010/main" val="32661246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AutoShape 7"/>
          <p:cNvSpPr>
            <a:spLocks noChangeArrowheads="1"/>
          </p:cNvSpPr>
          <p:nvPr/>
        </p:nvSpPr>
        <p:spPr bwMode="auto">
          <a:xfrm>
            <a:off x="1979712" y="6012668"/>
            <a:ext cx="6696744" cy="728700"/>
          </a:xfrm>
          <a:prstGeom prst="roundRect">
            <a:avLst>
              <a:gd name="adj" fmla="val 7542"/>
            </a:avLst>
          </a:prstGeom>
          <a:noFill/>
          <a:ln w="38100" algn="ctr">
            <a:solidFill>
              <a:schemeClr val="accent5">
                <a:lumMod val="75000"/>
              </a:schemeClr>
            </a:solidFill>
            <a:round/>
            <a:headEnd/>
            <a:tailEnd/>
          </a:ln>
        </p:spPr>
        <p:txBody>
          <a:bodyPr tIns="180000"/>
          <a:lstStyle/>
          <a:p>
            <a:pPr>
              <a:spcBef>
                <a:spcPts val="800"/>
              </a:spcBef>
              <a:buClr>
                <a:srgbClr val="FF33CC"/>
              </a:buClr>
              <a:buFont typeface="Arial" charset="0"/>
              <a:buNone/>
            </a:pPr>
            <a:endParaRPr lang="zh-TW" altLang="en-US" sz="3200" b="1" dirty="0">
              <a:solidFill>
                <a:srgbClr val="0C0E12"/>
              </a:solidFill>
              <a:ea typeface="微軟正黑體" pitchFamily="34" charset="-120"/>
            </a:endParaRPr>
          </a:p>
        </p:txBody>
      </p:sp>
      <p:sp>
        <p:nvSpPr>
          <p:cNvPr id="34" name="文字方塊 33"/>
          <p:cNvSpPr txBox="1"/>
          <p:nvPr/>
        </p:nvSpPr>
        <p:spPr>
          <a:xfrm>
            <a:off x="1957251" y="5085184"/>
            <a:ext cx="7045566" cy="615553"/>
          </a:xfrm>
          <a:prstGeom prst="rect">
            <a:avLst/>
          </a:prstGeom>
          <a:noFill/>
        </p:spPr>
        <p:txBody>
          <a:bodyPr wrap="square" rtlCol="0">
            <a:spAutoFit/>
          </a:bodyPr>
          <a:lstStyle/>
          <a:p>
            <a:r>
              <a:rPr lang="zh-TW" altLang="en-US" sz="1700" b="1" dirty="0" smtClean="0">
                <a:solidFill>
                  <a:schemeClr val="tx1"/>
                </a:solidFill>
                <a:ea typeface="微軟正黑體" panose="020B0604030504040204" pitchFamily="34" charset="-120"/>
              </a:rPr>
              <a:t>執行資料集異動提報及審查作業，透過機關定期內部檢核後送資訊中心抽檢並通知修正</a:t>
            </a:r>
            <a:r>
              <a:rPr lang="zh-TW" altLang="zh-TW" sz="1700" b="1" dirty="0" smtClean="0">
                <a:solidFill>
                  <a:schemeClr val="tx1"/>
                </a:solidFill>
                <a:ea typeface="微軟正黑體" panose="020B0604030504040204" pitchFamily="34" charset="-120"/>
              </a:rPr>
              <a:t>，</a:t>
            </a:r>
            <a:r>
              <a:rPr lang="zh-TW" altLang="en-US" sz="1700" b="1" dirty="0" smtClean="0">
                <a:solidFill>
                  <a:schemeClr val="tx1"/>
                </a:solidFill>
                <a:ea typeface="微軟正黑體" panose="020B0604030504040204" pitchFamily="34" charset="-120"/>
              </a:rPr>
              <a:t>以確保開放資料之正確及完整性</a:t>
            </a:r>
            <a:r>
              <a:rPr lang="zh-TW" altLang="zh-TW" sz="1700" b="1" dirty="0" smtClean="0">
                <a:solidFill>
                  <a:schemeClr val="tx1"/>
                </a:solidFill>
                <a:ea typeface="微軟正黑體" panose="020B0604030504040204" pitchFamily="34" charset="-120"/>
              </a:rPr>
              <a:t>。</a:t>
            </a:r>
            <a:endParaRPr lang="zh-TW" altLang="en-US" sz="1700" b="1" dirty="0">
              <a:solidFill>
                <a:schemeClr val="tx1"/>
              </a:solidFill>
              <a:ea typeface="微軟正黑體" panose="020B0604030504040204" pitchFamily="34" charset="-120"/>
            </a:endParaRPr>
          </a:p>
        </p:txBody>
      </p:sp>
      <p:sp>
        <p:nvSpPr>
          <p:cNvPr id="30" name="AutoShape 7"/>
          <p:cNvSpPr>
            <a:spLocks noChangeArrowheads="1"/>
          </p:cNvSpPr>
          <p:nvPr/>
        </p:nvSpPr>
        <p:spPr bwMode="auto">
          <a:xfrm>
            <a:off x="1907703" y="2792407"/>
            <a:ext cx="6912769" cy="707887"/>
          </a:xfrm>
          <a:prstGeom prst="roundRect">
            <a:avLst>
              <a:gd name="adj" fmla="val 7542"/>
            </a:avLst>
          </a:prstGeom>
          <a:noFill/>
          <a:ln w="38100" algn="ctr">
            <a:solidFill>
              <a:schemeClr val="accent5">
                <a:lumMod val="75000"/>
              </a:schemeClr>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pic>
        <p:nvPicPr>
          <p:cNvPr id="27" name="Picture 22" descr="C:\Users\MingSun\AppData\Local\Microsoft\Windows\Temporary Internet Files\Content.IE5\RU95FJ1M\3DXR_001018[1].jpg"/>
          <p:cNvPicPr>
            <a:picLocks noChangeAspect="1" noChangeArrowheads="1"/>
          </p:cNvPicPr>
          <p:nvPr/>
        </p:nvPicPr>
        <p:blipFill>
          <a:blip r:embed="rId3"/>
          <a:srcRect/>
          <a:stretch>
            <a:fillRect/>
          </a:stretch>
        </p:blipFill>
        <p:spPr bwMode="auto">
          <a:xfrm>
            <a:off x="-183088" y="980728"/>
            <a:ext cx="2450832" cy="1532439"/>
          </a:xfrm>
          <a:prstGeom prst="rect">
            <a:avLst/>
          </a:prstGeom>
          <a:noFill/>
          <a:ln w="9525">
            <a:noFill/>
            <a:miter lim="800000"/>
            <a:headEnd/>
            <a:tailEnd/>
          </a:ln>
        </p:spPr>
      </p:pic>
      <p:sp>
        <p:nvSpPr>
          <p:cNvPr id="26" name="AutoShape 7"/>
          <p:cNvSpPr>
            <a:spLocks noChangeArrowheads="1"/>
          </p:cNvSpPr>
          <p:nvPr/>
        </p:nvSpPr>
        <p:spPr bwMode="auto">
          <a:xfrm>
            <a:off x="2051720" y="1484784"/>
            <a:ext cx="6696744" cy="864096"/>
          </a:xfrm>
          <a:prstGeom prst="roundRect">
            <a:avLst>
              <a:gd name="adj" fmla="val 7542"/>
            </a:avLst>
          </a:prstGeom>
          <a:noFill/>
          <a:ln w="38100" algn="ctr">
            <a:solidFill>
              <a:schemeClr val="accent5">
                <a:lumMod val="75000"/>
              </a:schemeClr>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3" name="矩形 2"/>
          <p:cNvSpPr/>
          <p:nvPr/>
        </p:nvSpPr>
        <p:spPr>
          <a:xfrm>
            <a:off x="1522492" y="620688"/>
            <a:ext cx="6502101" cy="523220"/>
          </a:xfrm>
          <a:prstGeom prst="rect">
            <a:avLst/>
          </a:prstGeom>
        </p:spPr>
        <p:txBody>
          <a:bodyPr wrap="none">
            <a:spAutoFit/>
          </a:bodyPr>
          <a:lstStyle/>
          <a:p>
            <a:r>
              <a:rPr lang="zh-TW" altLang="en-US" sz="2800" b="1" dirty="0" smtClean="0">
                <a:solidFill>
                  <a:srgbClr val="FF0000"/>
                </a:solidFill>
                <a:ea typeface="微軟正黑體" panose="020B0604030504040204" pitchFamily="34" charset="-120"/>
              </a:rPr>
              <a:t>策略</a:t>
            </a:r>
            <a:r>
              <a:rPr lang="en-US" altLang="zh-TW" sz="2800" b="1" dirty="0" smtClean="0">
                <a:solidFill>
                  <a:srgbClr val="FF0000"/>
                </a:solidFill>
                <a:ea typeface="微軟正黑體" panose="020B0604030504040204" pitchFamily="34" charset="-120"/>
              </a:rPr>
              <a:t>2</a:t>
            </a:r>
            <a:r>
              <a:rPr lang="zh-TW" altLang="en-US" sz="2800" b="1" dirty="0" smtClean="0">
                <a:solidFill>
                  <a:srgbClr val="FF0000"/>
                </a:solidFill>
                <a:ea typeface="微軟正黑體" panose="020B0604030504040204" pitchFamily="34" charset="-120"/>
              </a:rPr>
              <a:t>：開放主題式資料、精</a:t>
            </a:r>
            <a:r>
              <a:rPr lang="zh-TW" altLang="en-US" sz="2800" b="1" dirty="0">
                <a:solidFill>
                  <a:srgbClr val="FF0000"/>
                </a:solidFill>
                <a:ea typeface="微軟正黑體" panose="020B0604030504040204" pitchFamily="34" charset="-120"/>
              </a:rPr>
              <a:t>進品質</a:t>
            </a:r>
            <a:r>
              <a:rPr lang="zh-TW" altLang="en-US" sz="2800" b="1" dirty="0" smtClean="0">
                <a:solidFill>
                  <a:srgbClr val="FF0000"/>
                </a:solidFill>
                <a:ea typeface="微軟正黑體" panose="020B0604030504040204" pitchFamily="34" charset="-120"/>
              </a:rPr>
              <a:t>作業</a:t>
            </a:r>
            <a:endParaRPr lang="zh-TW" altLang="en-US" sz="2800" b="1" dirty="0">
              <a:solidFill>
                <a:srgbClr val="FF0000"/>
              </a:solidFill>
              <a:ea typeface="微軟正黑體" panose="020B0604030504040204" pitchFamily="34" charset="-120"/>
            </a:endParaRPr>
          </a:p>
        </p:txBody>
      </p:sp>
      <p:sp>
        <p:nvSpPr>
          <p:cNvPr id="23" name="矩形 22"/>
          <p:cNvSpPr/>
          <p:nvPr/>
        </p:nvSpPr>
        <p:spPr>
          <a:xfrm>
            <a:off x="2195736" y="44624"/>
            <a:ext cx="6807081" cy="707886"/>
          </a:xfrm>
          <a:prstGeom prst="rect">
            <a:avLst/>
          </a:prstGeom>
        </p:spPr>
        <p:txBody>
          <a:bodyPr wrap="square">
            <a:spAutoFit/>
          </a:bodyPr>
          <a:lstStyle/>
          <a:p>
            <a:pPr marL="114300" algn="ctr">
              <a:spcBef>
                <a:spcPct val="20000"/>
              </a:spcBef>
              <a:spcAft>
                <a:spcPts val="1800"/>
              </a:spcAft>
              <a:buClr>
                <a:schemeClr val="tx1"/>
              </a:buClr>
            </a:pPr>
            <a:r>
              <a:rPr kumimoji="0" lang="zh-TW" altLang="en-US" sz="4000" b="1" dirty="0" smtClean="0">
                <a:solidFill>
                  <a:schemeClr val="tx1"/>
                </a:solidFill>
                <a:ea typeface="微軟正黑體" pitchFamily="34" charset="-120"/>
              </a:rPr>
              <a:t>行動策略</a:t>
            </a:r>
            <a:r>
              <a:rPr kumimoji="0" lang="en-US" altLang="zh-TW" sz="4000" b="1" dirty="0" smtClean="0">
                <a:solidFill>
                  <a:schemeClr val="tx1"/>
                </a:solidFill>
                <a:ea typeface="微軟正黑體" pitchFamily="34" charset="-120"/>
              </a:rPr>
              <a:t>2</a:t>
            </a:r>
            <a:r>
              <a:rPr kumimoji="0" lang="zh-TW" altLang="en-US" sz="4000" b="1" dirty="0" smtClean="0">
                <a:solidFill>
                  <a:schemeClr val="tx1"/>
                </a:solidFill>
                <a:ea typeface="微軟正黑體" pitchFamily="34" charset="-120"/>
              </a:rPr>
              <a:t>及推動措施</a:t>
            </a:r>
            <a:endParaRPr kumimoji="0" lang="en-US" altLang="zh-TW" sz="4000" b="1" dirty="0">
              <a:solidFill>
                <a:schemeClr val="tx1"/>
              </a:solidFill>
              <a:latin typeface="微軟正黑體"/>
              <a:ea typeface="微軟正黑體"/>
            </a:endParaRPr>
          </a:p>
        </p:txBody>
      </p:sp>
      <p:sp>
        <p:nvSpPr>
          <p:cNvPr id="24" name="AutoShape 11"/>
          <p:cNvSpPr>
            <a:spLocks noChangeArrowheads="1"/>
          </p:cNvSpPr>
          <p:nvPr/>
        </p:nvSpPr>
        <p:spPr bwMode="auto">
          <a:xfrm>
            <a:off x="1849238" y="1124744"/>
            <a:ext cx="4378946" cy="360040"/>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None/>
              <a:defRPr/>
            </a:pPr>
            <a:r>
              <a:rPr lang="zh-TW" altLang="en-US" sz="2100" b="1" dirty="0" smtClean="0">
                <a:solidFill>
                  <a:srgbClr val="C00000"/>
                </a:solidFill>
                <a:ea typeface="微軟正黑體" panose="020B0604030504040204" pitchFamily="34" charset="-120"/>
              </a:rPr>
              <a:t>研析主題</a:t>
            </a:r>
            <a:r>
              <a:rPr lang="zh-TW" altLang="en-US" sz="2100" b="1" dirty="0">
                <a:solidFill>
                  <a:srgbClr val="C00000"/>
                </a:solidFill>
                <a:ea typeface="微軟正黑體" panose="020B0604030504040204" pitchFamily="34" charset="-120"/>
              </a:rPr>
              <a:t>式資料</a:t>
            </a:r>
            <a:r>
              <a:rPr lang="zh-TW" altLang="en-US" sz="2100" b="1" dirty="0" smtClean="0">
                <a:solidFill>
                  <a:srgbClr val="C00000"/>
                </a:solidFill>
                <a:ea typeface="微軟正黑體" panose="020B0604030504040204" pitchFamily="34" charset="-120"/>
              </a:rPr>
              <a:t>開放及</a:t>
            </a:r>
            <a:r>
              <a:rPr lang="zh-TW" altLang="en-US" sz="2100" b="1" dirty="0">
                <a:solidFill>
                  <a:srgbClr val="C00000"/>
                </a:solidFill>
                <a:ea typeface="微軟正黑體" panose="020B0604030504040204" pitchFamily="34" charset="-120"/>
              </a:rPr>
              <a:t>盤點資料</a:t>
            </a:r>
            <a:r>
              <a:rPr lang="zh-TW" altLang="en-US" sz="2100" b="1" dirty="0" smtClean="0">
                <a:solidFill>
                  <a:srgbClr val="C00000"/>
                </a:solidFill>
                <a:ea typeface="微軟正黑體" panose="020B0604030504040204" pitchFamily="34" charset="-120"/>
              </a:rPr>
              <a:t>集</a:t>
            </a:r>
            <a:endParaRPr lang="zh-TW" altLang="en-US" sz="2100" b="1" dirty="0">
              <a:solidFill>
                <a:srgbClr val="C00000"/>
              </a:solidFill>
              <a:ea typeface="微軟正黑體" panose="020B0604030504040204" pitchFamily="34" charset="-120"/>
            </a:endParaRPr>
          </a:p>
        </p:txBody>
      </p:sp>
      <p:sp>
        <p:nvSpPr>
          <p:cNvPr id="25" name="文字方塊 24"/>
          <p:cNvSpPr txBox="1"/>
          <p:nvPr/>
        </p:nvSpPr>
        <p:spPr>
          <a:xfrm>
            <a:off x="2123728" y="1484784"/>
            <a:ext cx="6768752" cy="877163"/>
          </a:xfrm>
          <a:prstGeom prst="rect">
            <a:avLst/>
          </a:prstGeom>
          <a:noFill/>
        </p:spPr>
        <p:txBody>
          <a:bodyPr wrap="square" rtlCol="0">
            <a:spAutoFit/>
          </a:bodyPr>
          <a:lstStyle/>
          <a:p>
            <a:r>
              <a:rPr lang="zh-TW" altLang="en-US" sz="1700" b="1" dirty="0">
                <a:solidFill>
                  <a:srgbClr val="FF0000"/>
                </a:solidFill>
                <a:ea typeface="微軟正黑體" panose="020B0604030504040204" pitchFamily="34" charset="-120"/>
              </a:rPr>
              <a:t>本部各機關（構）配合業務發展及民間需求</a:t>
            </a:r>
            <a:r>
              <a:rPr lang="zh-TW" altLang="en-US" sz="1700" b="1" dirty="0">
                <a:solidFill>
                  <a:schemeClr val="tx1"/>
                </a:solidFill>
                <a:latin typeface="微軟正黑體"/>
                <a:ea typeface="微軟正黑體"/>
              </a:rPr>
              <a:t>，</a:t>
            </a:r>
            <a:r>
              <a:rPr lang="zh-TW" altLang="en-US" sz="1700" b="1" dirty="0">
                <a:solidFill>
                  <a:srgbClr val="FF0000"/>
                </a:solidFill>
                <a:ea typeface="微軟正黑體" panose="020B0604030504040204" pitchFamily="34" charset="-120"/>
              </a:rPr>
              <a:t>採目標導向</a:t>
            </a:r>
            <a:r>
              <a:rPr lang="zh-TW" altLang="zh-TW" sz="1700" b="1" dirty="0">
                <a:solidFill>
                  <a:srgbClr val="FF0000"/>
                </a:solidFill>
                <a:ea typeface="微軟正黑體" panose="020B0604030504040204" pitchFamily="34" charset="-120"/>
              </a:rPr>
              <a:t>研</a:t>
            </a:r>
            <a:r>
              <a:rPr lang="zh-TW" altLang="en-US" sz="1700" b="1" dirty="0">
                <a:solidFill>
                  <a:srgbClr val="FF0000"/>
                </a:solidFill>
                <a:ea typeface="微軟正黑體" panose="020B0604030504040204" pitchFamily="34" charset="-120"/>
              </a:rPr>
              <a:t>擬及精進主題式資料開放策略</a:t>
            </a:r>
            <a:r>
              <a:rPr lang="zh-TW" altLang="zh-TW" sz="1700" b="1" dirty="0">
                <a:solidFill>
                  <a:srgbClr val="FF0000"/>
                </a:solidFill>
                <a:ea typeface="微軟正黑體" panose="020B0604030504040204" pitchFamily="34" charset="-120"/>
              </a:rPr>
              <a:t>，</a:t>
            </a:r>
            <a:r>
              <a:rPr lang="zh-TW" altLang="en-US" sz="1700" b="1" dirty="0">
                <a:solidFill>
                  <a:srgbClr val="FF0000"/>
                </a:solidFill>
                <a:ea typeface="微軟正黑體" panose="020B0604030504040204" pitchFamily="34" charset="-120"/>
              </a:rPr>
              <a:t>以</a:t>
            </a:r>
            <a:r>
              <a:rPr lang="zh-TW" altLang="zh-TW" sz="1700" b="1" dirty="0">
                <a:solidFill>
                  <a:srgbClr val="FF0000"/>
                </a:solidFill>
                <a:ea typeface="微軟正黑體" panose="020B0604030504040204" pitchFamily="34" charset="-120"/>
              </a:rPr>
              <a:t>訂立</a:t>
            </a:r>
            <a:r>
              <a:rPr lang="zh-TW" altLang="en-US" sz="1700" b="1" dirty="0">
                <a:solidFill>
                  <a:srgbClr val="FF0000"/>
                </a:solidFill>
                <a:ea typeface="微軟正黑體" panose="020B0604030504040204" pitchFamily="34" charset="-120"/>
              </a:rPr>
              <a:t>逐年開放資料集</a:t>
            </a:r>
            <a:r>
              <a:rPr lang="zh-TW" altLang="zh-TW" sz="1700" b="1" dirty="0" smtClean="0">
                <a:solidFill>
                  <a:schemeClr val="tx1"/>
                </a:solidFill>
                <a:ea typeface="微軟正黑體" panose="020B0604030504040204" pitchFamily="34" charset="-120"/>
              </a:rPr>
              <a:t>。</a:t>
            </a:r>
            <a:r>
              <a:rPr lang="zh-TW" altLang="en-US" sz="1700" b="1" dirty="0" smtClean="0">
                <a:solidFill>
                  <a:schemeClr val="tx1"/>
                </a:solidFill>
                <a:ea typeface="微軟正黑體" panose="020B0604030504040204" pitchFamily="34" charset="-120"/>
              </a:rPr>
              <a:t>並依政府資料分類及需求類別進行</a:t>
            </a:r>
            <a:r>
              <a:rPr lang="zh-TW" altLang="zh-TW" sz="1700" b="1" dirty="0" smtClean="0">
                <a:solidFill>
                  <a:schemeClr val="tx1"/>
                </a:solidFill>
                <a:ea typeface="微軟正黑體" panose="020B0604030504040204" pitchFamily="34" charset="-120"/>
              </a:rPr>
              <a:t>盤點</a:t>
            </a:r>
            <a:r>
              <a:rPr lang="zh-TW" altLang="zh-TW" sz="1700" b="1" dirty="0">
                <a:solidFill>
                  <a:schemeClr val="tx1"/>
                </a:solidFill>
                <a:ea typeface="微軟正黑體" panose="020B0604030504040204" pitchFamily="34" charset="-120"/>
              </a:rPr>
              <a:t>作業</a:t>
            </a:r>
            <a:r>
              <a:rPr lang="zh-TW" altLang="zh-TW" sz="1700" b="1" dirty="0" smtClean="0">
                <a:solidFill>
                  <a:schemeClr val="tx1"/>
                </a:solidFill>
                <a:ea typeface="微軟正黑體" panose="020B0604030504040204" pitchFamily="34" charset="-120"/>
              </a:rPr>
              <a:t>，</a:t>
            </a:r>
            <a:endParaRPr lang="zh-TW" altLang="en-US" sz="1700" b="1" dirty="0">
              <a:solidFill>
                <a:schemeClr val="tx1"/>
              </a:solidFill>
              <a:ea typeface="微軟正黑體" panose="020B0604030504040204" pitchFamily="34" charset="-120"/>
            </a:endParaRPr>
          </a:p>
        </p:txBody>
      </p:sp>
      <p:sp>
        <p:nvSpPr>
          <p:cNvPr id="28" name="AutoShape 11"/>
          <p:cNvSpPr>
            <a:spLocks noChangeArrowheads="1"/>
          </p:cNvSpPr>
          <p:nvPr/>
        </p:nvSpPr>
        <p:spPr bwMode="auto">
          <a:xfrm>
            <a:off x="1835696" y="2420888"/>
            <a:ext cx="5904656" cy="385613"/>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fontAlgn="t">
              <a:buClr>
                <a:srgbClr val="CC3300"/>
              </a:buClr>
              <a:buNone/>
              <a:defRPr/>
            </a:pPr>
            <a:r>
              <a:rPr lang="zh-TW" altLang="en-US" sz="2100" b="1" dirty="0" smtClean="0">
                <a:solidFill>
                  <a:srgbClr val="C00000"/>
                </a:solidFill>
                <a:ea typeface="微軟正黑體" panose="020B0604030504040204" pitchFamily="34" charset="-120"/>
              </a:rPr>
              <a:t>完善資料</a:t>
            </a:r>
            <a:r>
              <a:rPr lang="zh-TW" altLang="en-US" sz="2100" b="1" dirty="0">
                <a:solidFill>
                  <a:srgbClr val="C00000"/>
                </a:solidFill>
                <a:ea typeface="微軟正黑體" panose="020B0604030504040204" pitchFamily="34" charset="-120"/>
              </a:rPr>
              <a:t>集初審提報、複</a:t>
            </a:r>
            <a:r>
              <a:rPr lang="zh-TW" altLang="en-US" sz="2100" b="1" dirty="0" smtClean="0">
                <a:solidFill>
                  <a:srgbClr val="C00000"/>
                </a:solidFill>
                <a:ea typeface="微軟正黑體" panose="020B0604030504040204" pitchFamily="34" charset="-120"/>
              </a:rPr>
              <a:t>審作業及定期登載</a:t>
            </a:r>
            <a:r>
              <a:rPr lang="zh-TW" altLang="en-US" sz="2100" b="1" dirty="0">
                <a:solidFill>
                  <a:srgbClr val="C00000"/>
                </a:solidFill>
                <a:ea typeface="微軟正黑體" panose="020B0604030504040204" pitchFamily="34" charset="-120"/>
              </a:rPr>
              <a:t>發布</a:t>
            </a:r>
            <a:endParaRPr lang="en-US" altLang="zh-TW" sz="2100" b="1" dirty="0">
              <a:solidFill>
                <a:srgbClr val="C00000"/>
              </a:solidFill>
              <a:ea typeface="微軟正黑體" panose="020B0604030504040204" pitchFamily="34" charset="-120"/>
            </a:endParaRPr>
          </a:p>
        </p:txBody>
      </p:sp>
      <p:sp>
        <p:nvSpPr>
          <p:cNvPr id="29" name="文字方塊 28"/>
          <p:cNvSpPr txBox="1"/>
          <p:nvPr/>
        </p:nvSpPr>
        <p:spPr>
          <a:xfrm>
            <a:off x="2029259" y="2878509"/>
            <a:ext cx="6641872" cy="615553"/>
          </a:xfrm>
          <a:prstGeom prst="rect">
            <a:avLst/>
          </a:prstGeom>
          <a:noFill/>
        </p:spPr>
        <p:txBody>
          <a:bodyPr wrap="square" rtlCol="0">
            <a:spAutoFit/>
          </a:bodyPr>
          <a:lstStyle/>
          <a:p>
            <a:r>
              <a:rPr lang="zh-TW" altLang="en-US" sz="1700" b="1" dirty="0">
                <a:solidFill>
                  <a:schemeClr val="tx1"/>
                </a:solidFill>
                <a:ea typeface="微軟正黑體" panose="020B0604030504040204" pitchFamily="34" charset="-120"/>
              </a:rPr>
              <a:t>制定本部資料開放之標準作業流程，透過內部初審、提報資訊中心、委員複審及登載政府平台發布本部新增資料</a:t>
            </a:r>
            <a:r>
              <a:rPr lang="zh-TW" altLang="en-US" sz="1700" b="1" dirty="0" smtClean="0">
                <a:solidFill>
                  <a:schemeClr val="tx1"/>
                </a:solidFill>
                <a:ea typeface="微軟正黑體" panose="020B0604030504040204" pitchFamily="34" charset="-120"/>
              </a:rPr>
              <a:t>集</a:t>
            </a:r>
            <a:r>
              <a:rPr lang="zh-TW" altLang="zh-TW" sz="1700" b="1" dirty="0" smtClean="0">
                <a:solidFill>
                  <a:schemeClr val="tx1"/>
                </a:solidFill>
                <a:ea typeface="微軟正黑體" panose="020B0604030504040204" pitchFamily="34" charset="-120"/>
              </a:rPr>
              <a:t>。</a:t>
            </a:r>
            <a:endParaRPr lang="zh-TW" altLang="en-US" sz="1700" b="1" dirty="0">
              <a:solidFill>
                <a:schemeClr val="tx1"/>
              </a:solidFill>
              <a:ea typeface="微軟正黑體" panose="020B0604030504040204" pitchFamily="34" charset="-120"/>
            </a:endParaRPr>
          </a:p>
        </p:txBody>
      </p:sp>
      <p:sp>
        <p:nvSpPr>
          <p:cNvPr id="35" name="AutoShape 7"/>
          <p:cNvSpPr>
            <a:spLocks noChangeArrowheads="1"/>
          </p:cNvSpPr>
          <p:nvPr/>
        </p:nvSpPr>
        <p:spPr bwMode="auto">
          <a:xfrm>
            <a:off x="1979712" y="5014917"/>
            <a:ext cx="7023105" cy="646331"/>
          </a:xfrm>
          <a:prstGeom prst="roundRect">
            <a:avLst>
              <a:gd name="adj" fmla="val 7542"/>
            </a:avLst>
          </a:prstGeom>
          <a:noFill/>
          <a:ln w="38100" algn="ctr">
            <a:solidFill>
              <a:schemeClr val="accent5">
                <a:lumMod val="75000"/>
              </a:schemeClr>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33" name="AutoShape 11"/>
          <p:cNvSpPr>
            <a:spLocks noChangeArrowheads="1"/>
          </p:cNvSpPr>
          <p:nvPr/>
        </p:nvSpPr>
        <p:spPr bwMode="auto">
          <a:xfrm>
            <a:off x="1740807" y="4725143"/>
            <a:ext cx="5711513" cy="360041"/>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fontAlgn="t">
              <a:buClr>
                <a:srgbClr val="CC3300"/>
              </a:buClr>
              <a:buNone/>
              <a:defRPr/>
            </a:pPr>
            <a:r>
              <a:rPr lang="zh-TW" altLang="en-US" sz="2100" b="1" dirty="0" smtClean="0">
                <a:solidFill>
                  <a:srgbClr val="C00000"/>
                </a:solidFill>
                <a:ea typeface="微軟正黑體" panose="020B0604030504040204" pitchFamily="34" charset="-120"/>
              </a:rPr>
              <a:t>確實辦理資料</a:t>
            </a:r>
            <a:r>
              <a:rPr lang="zh-TW" altLang="en-US" sz="2100" b="1" dirty="0">
                <a:solidFill>
                  <a:srgbClr val="C00000"/>
                </a:solidFill>
                <a:ea typeface="微軟正黑體" panose="020B0604030504040204" pitchFamily="34" charset="-120"/>
              </a:rPr>
              <a:t>集異動管理</a:t>
            </a:r>
            <a:r>
              <a:rPr lang="zh-TW" altLang="en-US" sz="2100" b="1" dirty="0" smtClean="0">
                <a:solidFill>
                  <a:srgbClr val="C00000"/>
                </a:solidFill>
                <a:ea typeface="微軟正黑體" panose="020B0604030504040204" pitchFamily="34" charset="-120"/>
              </a:rPr>
              <a:t>及強化品質檢核作業</a:t>
            </a:r>
            <a:endParaRPr lang="en-US" altLang="zh-TW" sz="2100" b="1" dirty="0">
              <a:solidFill>
                <a:srgbClr val="C00000"/>
              </a:solidFill>
              <a:ea typeface="微軟正黑體" panose="020B0604030504040204" pitchFamily="34" charset="-120"/>
            </a:endParaRPr>
          </a:p>
        </p:txBody>
      </p:sp>
      <p:sp>
        <p:nvSpPr>
          <p:cNvPr id="37" name="AutoShape 11"/>
          <p:cNvSpPr>
            <a:spLocks noChangeArrowheads="1"/>
          </p:cNvSpPr>
          <p:nvPr/>
        </p:nvSpPr>
        <p:spPr bwMode="auto">
          <a:xfrm>
            <a:off x="1797366" y="5731516"/>
            <a:ext cx="3835589" cy="363522"/>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fontAlgn="t">
              <a:buClr>
                <a:srgbClr val="CC3300"/>
              </a:buClr>
              <a:buNone/>
              <a:defRPr/>
            </a:pPr>
            <a:r>
              <a:rPr lang="zh-TW" altLang="zh-TW" sz="2100" b="1" dirty="0" smtClean="0">
                <a:solidFill>
                  <a:srgbClr val="C00000"/>
                </a:solidFill>
                <a:ea typeface="微軟正黑體" panose="020B0604030504040204" pitchFamily="34" charset="-120"/>
              </a:rPr>
              <a:t>民眾</a:t>
            </a:r>
            <a:r>
              <a:rPr lang="zh-TW" altLang="zh-TW" sz="2100" b="1" dirty="0">
                <a:solidFill>
                  <a:srgbClr val="C00000"/>
                </a:solidFill>
                <a:ea typeface="微軟正黑體" panose="020B0604030504040204" pitchFamily="34" charset="-120"/>
              </a:rPr>
              <a:t>意見回饋及需求處理</a:t>
            </a:r>
            <a:endParaRPr lang="en-US" altLang="zh-TW" sz="2100" b="1" dirty="0">
              <a:solidFill>
                <a:srgbClr val="C00000"/>
              </a:solidFill>
              <a:ea typeface="微軟正黑體" panose="020B0604030504040204" pitchFamily="34" charset="-120"/>
            </a:endParaRPr>
          </a:p>
        </p:txBody>
      </p:sp>
      <p:pic>
        <p:nvPicPr>
          <p:cNvPr id="38" name="Picture 25"/>
          <p:cNvPicPr>
            <a:picLocks noChangeAspect="1" noChangeArrowheads="1"/>
          </p:cNvPicPr>
          <p:nvPr/>
        </p:nvPicPr>
        <p:blipFill>
          <a:blip r:embed="rId4"/>
          <a:srcRect/>
          <a:stretch>
            <a:fillRect/>
          </a:stretch>
        </p:blipFill>
        <p:spPr bwMode="auto">
          <a:xfrm flipV="1">
            <a:off x="219417" y="2420888"/>
            <a:ext cx="1400255" cy="1031999"/>
          </a:xfrm>
          <a:prstGeom prst="rect">
            <a:avLst/>
          </a:prstGeom>
          <a:noFill/>
          <a:ln w="9525">
            <a:noFill/>
            <a:miter lim="800000"/>
            <a:headEnd/>
            <a:tailEnd/>
          </a:ln>
        </p:spPr>
      </p:pic>
      <p:sp>
        <p:nvSpPr>
          <p:cNvPr id="41" name="文字方塊 40"/>
          <p:cNvSpPr txBox="1"/>
          <p:nvPr/>
        </p:nvSpPr>
        <p:spPr>
          <a:xfrm>
            <a:off x="2173275" y="6095037"/>
            <a:ext cx="6575189" cy="615553"/>
          </a:xfrm>
          <a:prstGeom prst="rect">
            <a:avLst/>
          </a:prstGeom>
          <a:noFill/>
        </p:spPr>
        <p:txBody>
          <a:bodyPr wrap="square" rtlCol="0">
            <a:spAutoFit/>
          </a:bodyPr>
          <a:lstStyle/>
          <a:p>
            <a:r>
              <a:rPr lang="zh-TW" altLang="en-US" sz="1700" b="1" dirty="0" smtClean="0">
                <a:solidFill>
                  <a:schemeClr val="tx1"/>
                </a:solidFill>
                <a:ea typeface="微軟正黑體" panose="020B0604030504040204" pitchFamily="34" charset="-120"/>
              </a:rPr>
              <a:t>針對政府</a:t>
            </a:r>
            <a:r>
              <a:rPr lang="zh-TW" altLang="en-US" sz="1700" b="1" dirty="0">
                <a:solidFill>
                  <a:schemeClr val="tx1"/>
                </a:solidFill>
                <a:ea typeface="微軟正黑體" panose="020B0604030504040204" pitchFamily="34" charset="-120"/>
              </a:rPr>
              <a:t>資料開放</a:t>
            </a:r>
            <a:r>
              <a:rPr lang="zh-TW" altLang="en-US" sz="1700" b="1" dirty="0" smtClean="0">
                <a:solidFill>
                  <a:schemeClr val="tx1"/>
                </a:solidFill>
                <a:ea typeface="微軟正黑體" panose="020B0604030504040204" pitchFamily="34" charset="-120"/>
              </a:rPr>
              <a:t>平台「我還想要」或「我有話要說」之民眾意見或需求</a:t>
            </a:r>
            <a:r>
              <a:rPr lang="zh-TW" altLang="zh-TW" sz="1700" b="1" dirty="0" smtClean="0">
                <a:solidFill>
                  <a:schemeClr val="tx1"/>
                </a:solidFill>
                <a:ea typeface="微軟正黑體" panose="020B0604030504040204" pitchFamily="34" charset="-120"/>
              </a:rPr>
              <a:t>，</a:t>
            </a:r>
            <a:r>
              <a:rPr lang="zh-TW" altLang="en-US" sz="1700" b="1" dirty="0" smtClean="0">
                <a:solidFill>
                  <a:schemeClr val="tx1"/>
                </a:solidFill>
                <a:ea typeface="微軟正黑體" panose="020B0604030504040204" pitchFamily="34" charset="-120"/>
              </a:rPr>
              <a:t>研析開放新資料集或提升資料品質</a:t>
            </a:r>
            <a:r>
              <a:rPr lang="zh-TW" altLang="zh-TW" sz="1700" b="1" dirty="0" smtClean="0">
                <a:solidFill>
                  <a:schemeClr val="tx1"/>
                </a:solidFill>
                <a:ea typeface="微軟正黑體" panose="020B0604030504040204" pitchFamily="34" charset="-120"/>
              </a:rPr>
              <a:t>。</a:t>
            </a:r>
            <a:endParaRPr lang="zh-TW" altLang="en-US" sz="1700" b="1" dirty="0">
              <a:solidFill>
                <a:schemeClr val="tx1"/>
              </a:solidFill>
              <a:ea typeface="微軟正黑體" panose="020B0604030504040204" pitchFamily="34" charset="-120"/>
            </a:endParaRPr>
          </a:p>
        </p:txBody>
      </p:sp>
      <p:pic>
        <p:nvPicPr>
          <p:cNvPr id="31" name="Picture 2" descr="C:\Users\MingSun\AppData\Local\Microsoft\Windows\Temporary Internet Files\Content.IE5\B7EO13D6\raised-hands[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940" y="5177705"/>
            <a:ext cx="2029750" cy="149165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4"/>
          <p:cNvPicPr>
            <a:picLocks noChangeAspect="1" noChangeArrowheads="1"/>
          </p:cNvPicPr>
          <p:nvPr/>
        </p:nvPicPr>
        <p:blipFill>
          <a:blip r:embed="rId6"/>
          <a:srcRect/>
          <a:stretch>
            <a:fillRect/>
          </a:stretch>
        </p:blipFill>
        <p:spPr bwMode="auto">
          <a:xfrm>
            <a:off x="475271" y="4853001"/>
            <a:ext cx="856369" cy="856369"/>
          </a:xfrm>
          <a:prstGeom prst="rect">
            <a:avLst/>
          </a:prstGeom>
          <a:noFill/>
          <a:ln w="9525">
            <a:noFill/>
            <a:miter lim="800000"/>
            <a:headEnd/>
            <a:tailEnd/>
          </a:ln>
        </p:spPr>
      </p:pic>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51</a:t>
            </a:fld>
            <a:endParaRPr lang="en-US" dirty="0"/>
          </a:p>
        </p:txBody>
      </p:sp>
      <p:pic>
        <p:nvPicPr>
          <p:cNvPr id="32" name="Picture 13"/>
          <p:cNvPicPr>
            <a:picLocks noChangeAspect="1" noChangeArrowheads="1"/>
          </p:cNvPicPr>
          <p:nvPr/>
        </p:nvPicPr>
        <p:blipFill>
          <a:blip r:embed="rId7"/>
          <a:srcRect/>
          <a:stretch>
            <a:fillRect/>
          </a:stretch>
        </p:blipFill>
        <p:spPr bwMode="auto">
          <a:xfrm>
            <a:off x="628423" y="3501008"/>
            <a:ext cx="833393" cy="1119609"/>
          </a:xfrm>
          <a:prstGeom prst="rect">
            <a:avLst/>
          </a:prstGeom>
          <a:noFill/>
          <a:ln w="9525">
            <a:noFill/>
            <a:miter lim="800000"/>
            <a:headEnd/>
            <a:tailEnd/>
          </a:ln>
        </p:spPr>
      </p:pic>
      <p:sp>
        <p:nvSpPr>
          <p:cNvPr id="36" name="AutoShape 7"/>
          <p:cNvSpPr>
            <a:spLocks noChangeArrowheads="1"/>
          </p:cNvSpPr>
          <p:nvPr/>
        </p:nvSpPr>
        <p:spPr bwMode="auto">
          <a:xfrm>
            <a:off x="2051720" y="3861048"/>
            <a:ext cx="6696744" cy="759569"/>
          </a:xfrm>
          <a:prstGeom prst="roundRect">
            <a:avLst>
              <a:gd name="adj" fmla="val 7542"/>
            </a:avLst>
          </a:prstGeom>
          <a:noFill/>
          <a:ln w="38100" algn="ctr">
            <a:solidFill>
              <a:schemeClr val="accent5">
                <a:lumMod val="75000"/>
              </a:schemeClr>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42" name="AutoShape 11"/>
          <p:cNvSpPr>
            <a:spLocks noChangeArrowheads="1"/>
          </p:cNvSpPr>
          <p:nvPr/>
        </p:nvSpPr>
        <p:spPr bwMode="auto">
          <a:xfrm>
            <a:off x="1777230" y="3573017"/>
            <a:ext cx="4090913" cy="432047"/>
          </a:xfrm>
          <a:prstGeom prst="roundRect">
            <a:avLst>
              <a:gd name="adj" fmla="val 50000"/>
            </a:avLst>
          </a:prstGeom>
          <a:solidFill>
            <a:srgbClr val="FFCCFF"/>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fontAlgn="t">
              <a:buClr>
                <a:srgbClr val="CC3300"/>
              </a:buClr>
              <a:buNone/>
              <a:defRPr/>
            </a:pPr>
            <a:r>
              <a:rPr lang="zh-TW" altLang="en-US" sz="2100" b="1" dirty="0">
                <a:solidFill>
                  <a:srgbClr val="C00000"/>
                </a:solidFill>
                <a:ea typeface="微軟正黑體" panose="020B0604030504040204" pitchFamily="34" charset="-120"/>
              </a:rPr>
              <a:t>建置管理資料集</a:t>
            </a:r>
            <a:r>
              <a:rPr lang="zh-TW" altLang="en-US" sz="2100" b="1" dirty="0" smtClean="0">
                <a:solidFill>
                  <a:srgbClr val="C00000"/>
                </a:solidFill>
                <a:ea typeface="微軟正黑體" panose="020B0604030504040204" pitchFamily="34" charset="-120"/>
              </a:rPr>
              <a:t>及落實安全</a:t>
            </a:r>
            <a:r>
              <a:rPr lang="zh-TW" altLang="en-US" sz="2100" b="1" dirty="0">
                <a:solidFill>
                  <a:srgbClr val="C00000"/>
                </a:solidFill>
                <a:ea typeface="微軟正黑體" panose="020B0604030504040204" pitchFamily="34" charset="-120"/>
              </a:rPr>
              <a:t>管理</a:t>
            </a:r>
            <a:endParaRPr lang="en-US" altLang="zh-TW" sz="2100" b="1" dirty="0">
              <a:solidFill>
                <a:srgbClr val="C00000"/>
              </a:solidFill>
              <a:ea typeface="微軟正黑體" panose="020B0604030504040204" pitchFamily="34" charset="-120"/>
            </a:endParaRPr>
          </a:p>
        </p:txBody>
      </p:sp>
      <p:sp>
        <p:nvSpPr>
          <p:cNvPr id="43" name="文字方塊 42"/>
          <p:cNvSpPr txBox="1"/>
          <p:nvPr/>
        </p:nvSpPr>
        <p:spPr>
          <a:xfrm>
            <a:off x="2123728" y="4005064"/>
            <a:ext cx="6696744" cy="615553"/>
          </a:xfrm>
          <a:prstGeom prst="rect">
            <a:avLst/>
          </a:prstGeom>
          <a:noFill/>
        </p:spPr>
        <p:txBody>
          <a:bodyPr wrap="square" rtlCol="0">
            <a:spAutoFit/>
          </a:bodyPr>
          <a:lstStyle/>
          <a:p>
            <a:r>
              <a:rPr lang="zh-TW" altLang="en-US" sz="1700" b="1" dirty="0" smtClean="0">
                <a:solidFill>
                  <a:schemeClr val="tx1"/>
                </a:solidFill>
                <a:ea typeface="微軟正黑體" panose="020B0604030504040204" pitchFamily="34" charset="-120"/>
              </a:rPr>
              <a:t>將政府相關資訊管理及</a:t>
            </a:r>
            <a:r>
              <a:rPr lang="zh-TW" altLang="en-US" sz="1700" b="1" dirty="0">
                <a:solidFill>
                  <a:schemeClr val="tx1"/>
                </a:solidFill>
                <a:ea typeface="微軟正黑體" panose="020B0604030504040204" pitchFamily="34" charset="-120"/>
              </a:rPr>
              <a:t>採購規範、</a:t>
            </a:r>
            <a:r>
              <a:rPr lang="zh-TW" altLang="en-US" sz="1700" b="1" dirty="0" smtClean="0">
                <a:solidFill>
                  <a:schemeClr val="tx1"/>
                </a:solidFill>
                <a:ea typeface="微軟正黑體" panose="020B0604030504040204" pitchFamily="34" charset="-120"/>
              </a:rPr>
              <a:t>資料開放格式、</a:t>
            </a:r>
            <a:r>
              <a:rPr lang="zh-TW" altLang="en-US" sz="1700" b="1" dirty="0">
                <a:solidFill>
                  <a:schemeClr val="tx1"/>
                </a:solidFill>
                <a:ea typeface="微軟正黑體" panose="020B0604030504040204" pitchFamily="34" charset="-120"/>
              </a:rPr>
              <a:t>安全管理等原則</a:t>
            </a:r>
            <a:r>
              <a:rPr lang="zh-TW" altLang="zh-TW" sz="1700" b="1" dirty="0" smtClean="0">
                <a:solidFill>
                  <a:schemeClr val="tx1"/>
                </a:solidFill>
                <a:ea typeface="微軟正黑體" panose="020B0604030504040204" pitchFamily="34" charset="-120"/>
              </a:rPr>
              <a:t>，</a:t>
            </a:r>
            <a:r>
              <a:rPr lang="zh-TW" altLang="en-US" sz="1700" b="1" dirty="0" smtClean="0">
                <a:solidFill>
                  <a:schemeClr val="tx1"/>
                </a:solidFill>
                <a:ea typeface="微軟正黑體" panose="020B0604030504040204" pitchFamily="34" charset="-120"/>
              </a:rPr>
              <a:t>納入資料分析建置</a:t>
            </a:r>
            <a:r>
              <a:rPr lang="zh-TW" altLang="en-US" sz="1700" b="1" dirty="0" smtClean="0">
                <a:solidFill>
                  <a:schemeClr val="tx1"/>
                </a:solidFill>
                <a:latin typeface="新細明體"/>
                <a:ea typeface="新細明體"/>
              </a:rPr>
              <a:t>、</a:t>
            </a:r>
            <a:r>
              <a:rPr lang="zh-TW" altLang="en-US" sz="1700" b="1" dirty="0" smtClean="0">
                <a:solidFill>
                  <a:schemeClr val="tx1"/>
                </a:solidFill>
                <a:ea typeface="微軟正黑體" panose="020B0604030504040204" pitchFamily="34" charset="-120"/>
              </a:rPr>
              <a:t>儲存及開放之業務流程</a:t>
            </a:r>
            <a:r>
              <a:rPr lang="zh-TW" altLang="zh-TW" sz="1700" b="1" dirty="0" smtClean="0">
                <a:solidFill>
                  <a:schemeClr val="tx1"/>
                </a:solidFill>
                <a:ea typeface="微軟正黑體" panose="020B0604030504040204" pitchFamily="34" charset="-120"/>
              </a:rPr>
              <a:t>。</a:t>
            </a:r>
            <a:endParaRPr lang="zh-TW" altLang="en-US" sz="1700" b="1" dirty="0">
              <a:solidFill>
                <a:schemeClr val="tx1"/>
              </a:solidFill>
              <a:ea typeface="微軟正黑體" panose="020B0604030504040204" pitchFamily="34" charset="-120"/>
            </a:endParaRPr>
          </a:p>
        </p:txBody>
      </p:sp>
    </p:spTree>
    <p:extLst>
      <p:ext uri="{BB962C8B-B14F-4D97-AF65-F5344CB8AC3E}">
        <p14:creationId xmlns:p14="http://schemas.microsoft.com/office/powerpoint/2010/main" val="30416294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7"/>
          <p:cNvSpPr>
            <a:spLocks noChangeArrowheads="1"/>
          </p:cNvSpPr>
          <p:nvPr/>
        </p:nvSpPr>
        <p:spPr bwMode="auto">
          <a:xfrm>
            <a:off x="2245283" y="5481228"/>
            <a:ext cx="6696744" cy="1188132"/>
          </a:xfrm>
          <a:prstGeom prst="roundRect">
            <a:avLst>
              <a:gd name="adj" fmla="val 7542"/>
            </a:avLst>
          </a:prstGeom>
          <a:no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16" name="AutoShape 7"/>
          <p:cNvSpPr>
            <a:spLocks noChangeArrowheads="1"/>
          </p:cNvSpPr>
          <p:nvPr/>
        </p:nvSpPr>
        <p:spPr bwMode="auto">
          <a:xfrm>
            <a:off x="2123727" y="3433548"/>
            <a:ext cx="6818299" cy="1507620"/>
          </a:xfrm>
          <a:prstGeom prst="roundRect">
            <a:avLst>
              <a:gd name="adj" fmla="val 7542"/>
            </a:avLst>
          </a:prstGeom>
          <a:no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3" name="矩形 2"/>
          <p:cNvSpPr/>
          <p:nvPr/>
        </p:nvSpPr>
        <p:spPr>
          <a:xfrm>
            <a:off x="1522492" y="980728"/>
            <a:ext cx="6143028" cy="523220"/>
          </a:xfrm>
          <a:prstGeom prst="rect">
            <a:avLst/>
          </a:prstGeom>
        </p:spPr>
        <p:txBody>
          <a:bodyPr wrap="none">
            <a:spAutoFit/>
          </a:bodyPr>
          <a:lstStyle/>
          <a:p>
            <a:pPr lvl="0"/>
            <a:r>
              <a:rPr lang="zh-TW" altLang="en-US" sz="2800" b="1" dirty="0" smtClean="0">
                <a:solidFill>
                  <a:srgbClr val="FF0000"/>
                </a:solidFill>
                <a:ea typeface="微軟正黑體" panose="020B0604030504040204" pitchFamily="34" charset="-120"/>
              </a:rPr>
              <a:t>策略</a:t>
            </a:r>
            <a:r>
              <a:rPr lang="en-US" altLang="zh-TW" sz="2800" b="1" dirty="0" smtClean="0">
                <a:solidFill>
                  <a:srgbClr val="FF0000"/>
                </a:solidFill>
                <a:ea typeface="微軟正黑體" panose="020B0604030504040204" pitchFamily="34" charset="-120"/>
              </a:rPr>
              <a:t>3</a:t>
            </a:r>
            <a:r>
              <a:rPr lang="zh-TW" altLang="en-US" sz="2800" b="1" dirty="0" smtClean="0">
                <a:solidFill>
                  <a:srgbClr val="FF0000"/>
                </a:solidFill>
                <a:ea typeface="微軟正黑體" panose="020B0604030504040204" pitchFamily="34" charset="-120"/>
              </a:rPr>
              <a:t>：研討推廣交流、推動應用服務</a:t>
            </a:r>
            <a:endParaRPr lang="zh-TW" altLang="en-US" sz="2800" b="1" dirty="0">
              <a:solidFill>
                <a:srgbClr val="FF0000"/>
              </a:solidFill>
              <a:ea typeface="微軟正黑體" panose="020B0604030504040204" pitchFamily="34" charset="-120"/>
            </a:endParaRPr>
          </a:p>
        </p:txBody>
      </p:sp>
      <p:sp>
        <p:nvSpPr>
          <p:cNvPr id="11" name="AutoShape 7"/>
          <p:cNvSpPr>
            <a:spLocks noChangeArrowheads="1"/>
          </p:cNvSpPr>
          <p:nvPr/>
        </p:nvSpPr>
        <p:spPr bwMode="auto">
          <a:xfrm>
            <a:off x="1979712" y="1880828"/>
            <a:ext cx="6624736" cy="1079540"/>
          </a:xfrm>
          <a:prstGeom prst="roundRect">
            <a:avLst>
              <a:gd name="adj" fmla="val 7542"/>
            </a:avLst>
          </a:prstGeom>
          <a:no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12" name="AutoShape 11"/>
          <p:cNvSpPr>
            <a:spLocks noChangeArrowheads="1"/>
          </p:cNvSpPr>
          <p:nvPr/>
        </p:nvSpPr>
        <p:spPr bwMode="auto">
          <a:xfrm>
            <a:off x="1835696" y="1592796"/>
            <a:ext cx="4032448" cy="444401"/>
          </a:xfrm>
          <a:prstGeom prst="roundRect">
            <a:avLst>
              <a:gd name="adj" fmla="val 50000"/>
            </a:avLst>
          </a:prstGeom>
          <a:solidFill>
            <a:schemeClr val="accent6">
              <a:lumMod val="60000"/>
              <a:lumOff val="40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None/>
              <a:defRPr/>
            </a:pPr>
            <a:r>
              <a:rPr lang="zh-TW" altLang="zh-TW" sz="2400" b="1" dirty="0" smtClean="0">
                <a:solidFill>
                  <a:srgbClr val="C00000"/>
                </a:solidFill>
                <a:ea typeface="微軟正黑體" panose="020B0604030504040204" pitchFamily="34" charset="-120"/>
              </a:rPr>
              <a:t>辦理</a:t>
            </a:r>
            <a:r>
              <a:rPr lang="zh-TW" altLang="zh-TW" sz="2400" b="1" dirty="0">
                <a:solidFill>
                  <a:srgbClr val="C00000"/>
                </a:solidFill>
                <a:ea typeface="微軟正黑體" panose="020B0604030504040204" pitchFamily="34" charset="-120"/>
              </a:rPr>
              <a:t>資料開放應用研討</a:t>
            </a:r>
            <a:r>
              <a:rPr lang="zh-TW" altLang="zh-TW" sz="2400" b="1" dirty="0" smtClean="0">
                <a:solidFill>
                  <a:srgbClr val="C00000"/>
                </a:solidFill>
                <a:ea typeface="微軟正黑體" panose="020B0604030504040204" pitchFamily="34" charset="-120"/>
              </a:rPr>
              <a:t>活動</a:t>
            </a:r>
            <a:endParaRPr lang="en-US" altLang="zh-TW" sz="2400" b="1" dirty="0">
              <a:solidFill>
                <a:srgbClr val="C00000"/>
              </a:solidFill>
              <a:ea typeface="微軟正黑體" panose="020B0604030504040204" pitchFamily="34" charset="-120"/>
            </a:endParaRPr>
          </a:p>
        </p:txBody>
      </p:sp>
      <p:sp>
        <p:nvSpPr>
          <p:cNvPr id="13" name="文字方塊 12"/>
          <p:cNvSpPr txBox="1"/>
          <p:nvPr/>
        </p:nvSpPr>
        <p:spPr>
          <a:xfrm>
            <a:off x="2015716" y="2037038"/>
            <a:ext cx="6696744" cy="923330"/>
          </a:xfrm>
          <a:prstGeom prst="rect">
            <a:avLst/>
          </a:prstGeom>
          <a:noFill/>
        </p:spPr>
        <p:txBody>
          <a:bodyPr wrap="square" rtlCol="0">
            <a:spAutoFit/>
          </a:bodyPr>
          <a:lstStyle/>
          <a:p>
            <a:r>
              <a:rPr lang="zh-TW" altLang="en-US" sz="1800" b="1" dirty="0">
                <a:solidFill>
                  <a:schemeClr val="tx1"/>
                </a:solidFill>
                <a:ea typeface="微軟正黑體" panose="020B0604030504040204" pitchFamily="34" charset="-120"/>
              </a:rPr>
              <a:t>由</a:t>
            </a:r>
            <a:r>
              <a:rPr lang="zh-TW" altLang="zh-TW" sz="1800" b="1" dirty="0">
                <a:solidFill>
                  <a:schemeClr val="tx1"/>
                </a:solidFill>
                <a:ea typeface="微軟正黑體" panose="020B0604030504040204" pitchFamily="34" charset="-120"/>
              </a:rPr>
              <a:t>資訊中心每年視推動</a:t>
            </a:r>
            <a:r>
              <a:rPr lang="zh-TW" altLang="en-US" sz="1800" b="1" dirty="0" smtClean="0">
                <a:solidFill>
                  <a:schemeClr val="tx1"/>
                </a:solidFill>
                <a:ea typeface="微軟正黑體" panose="020B0604030504040204" pitchFamily="34" charset="-120"/>
              </a:rPr>
              <a:t>重點</a:t>
            </a:r>
            <a:r>
              <a:rPr lang="zh-TW" altLang="zh-TW" sz="1800" b="1" dirty="0" smtClean="0">
                <a:solidFill>
                  <a:schemeClr val="tx1"/>
                </a:solidFill>
                <a:ea typeface="微軟正黑體" panose="020B0604030504040204" pitchFamily="34" charset="-120"/>
              </a:rPr>
              <a:t>辦理</a:t>
            </a:r>
            <a:r>
              <a:rPr lang="zh-TW" altLang="zh-TW" sz="1800" b="1" u="sng" dirty="0">
                <a:solidFill>
                  <a:schemeClr val="tx1"/>
                </a:solidFill>
                <a:ea typeface="微軟正黑體" panose="020B0604030504040204" pitchFamily="34" charset="-120"/>
              </a:rPr>
              <a:t>應用</a:t>
            </a:r>
            <a:r>
              <a:rPr lang="zh-TW" altLang="zh-TW" sz="1800" b="1" u="sng" dirty="0" smtClean="0">
                <a:solidFill>
                  <a:schemeClr val="tx1"/>
                </a:solidFill>
                <a:ea typeface="微軟正黑體" panose="020B0604030504040204" pitchFamily="34" charset="-120"/>
              </a:rPr>
              <a:t>研討</a:t>
            </a:r>
            <a:r>
              <a:rPr lang="zh-TW" altLang="en-US" sz="1800" b="1" u="sng" dirty="0" smtClean="0">
                <a:solidFill>
                  <a:schemeClr val="tx1"/>
                </a:solidFill>
                <a:ea typeface="微軟正黑體" panose="020B0604030504040204" pitchFamily="34" charset="-120"/>
              </a:rPr>
              <a:t>活動</a:t>
            </a:r>
            <a:r>
              <a:rPr lang="zh-TW" altLang="en-US" sz="1800" b="1" dirty="0" smtClean="0">
                <a:solidFill>
                  <a:schemeClr val="tx1"/>
                </a:solidFill>
                <a:ea typeface="微軟正黑體" panose="020B0604030504040204" pitchFamily="34" charset="-120"/>
              </a:rPr>
              <a:t>邀請</a:t>
            </a:r>
            <a:r>
              <a:rPr lang="zh-TW" altLang="en-US" sz="1800" b="1" u="sng" dirty="0">
                <a:solidFill>
                  <a:schemeClr val="tx1"/>
                </a:solidFill>
                <a:ea typeface="微軟正黑體" panose="020B0604030504040204" pitchFamily="34" charset="-120"/>
              </a:rPr>
              <a:t>產官學研專家分享實務經驗及交流示範案</a:t>
            </a:r>
            <a:r>
              <a:rPr lang="zh-TW" altLang="en-US" sz="1800" b="1" dirty="0">
                <a:solidFill>
                  <a:schemeClr val="tx1"/>
                </a:solidFill>
                <a:ea typeface="微軟正黑體" panose="020B0604030504040204" pitchFamily="34" charset="-120"/>
              </a:rPr>
              <a:t>例</a:t>
            </a:r>
            <a:r>
              <a:rPr lang="zh-TW" altLang="zh-TW" sz="1800" b="1" dirty="0">
                <a:solidFill>
                  <a:schemeClr val="tx1"/>
                </a:solidFill>
                <a:ea typeface="微軟正黑體" panose="020B0604030504040204" pitchFamily="34" charset="-120"/>
              </a:rPr>
              <a:t>，</a:t>
            </a:r>
            <a:r>
              <a:rPr lang="zh-TW" altLang="en-US" sz="1800" b="1" dirty="0">
                <a:solidFill>
                  <a:schemeClr val="tx1"/>
                </a:solidFill>
                <a:ea typeface="微軟正黑體" panose="020B0604030504040204" pitchFamily="34" charset="-120"/>
              </a:rPr>
              <a:t>以促進本部同仁體認資料開放價值及產業效益</a:t>
            </a:r>
            <a:r>
              <a:rPr lang="zh-TW" altLang="zh-TW" sz="1800" b="1" dirty="0" smtClean="0">
                <a:solidFill>
                  <a:schemeClr val="tx1"/>
                </a:solidFill>
                <a:ea typeface="微軟正黑體" panose="020B0604030504040204" pitchFamily="34" charset="-120"/>
              </a:rPr>
              <a:t>。</a:t>
            </a:r>
            <a:r>
              <a:rPr lang="zh-TW" altLang="en-US" sz="1800" b="1" dirty="0" smtClean="0">
                <a:solidFill>
                  <a:schemeClr val="tx1"/>
                </a:solidFill>
                <a:ea typeface="微軟正黑體" panose="020B0604030504040204" pitchFamily="34" charset="-120"/>
              </a:rPr>
              <a:t>本部各機關</a:t>
            </a:r>
            <a:r>
              <a:rPr lang="en-US" altLang="zh-TW" sz="1800" b="1" dirty="0" smtClean="0">
                <a:solidFill>
                  <a:schemeClr val="tx1"/>
                </a:solidFill>
                <a:ea typeface="微軟正黑體" panose="020B0604030504040204" pitchFamily="34" charset="-120"/>
              </a:rPr>
              <a:t>(</a:t>
            </a:r>
            <a:r>
              <a:rPr lang="zh-TW" altLang="en-US" sz="1800" b="1" dirty="0" smtClean="0">
                <a:solidFill>
                  <a:schemeClr val="tx1"/>
                </a:solidFill>
                <a:ea typeface="微軟正黑體" panose="020B0604030504040204" pitchFamily="34" charset="-120"/>
              </a:rPr>
              <a:t>構</a:t>
            </a:r>
            <a:r>
              <a:rPr lang="en-US" altLang="zh-TW" sz="1800" b="1" dirty="0" smtClean="0">
                <a:solidFill>
                  <a:schemeClr val="tx1"/>
                </a:solidFill>
                <a:ea typeface="微軟正黑體" panose="020B0604030504040204" pitchFamily="34" charset="-120"/>
              </a:rPr>
              <a:t>)</a:t>
            </a:r>
            <a:r>
              <a:rPr lang="zh-TW" altLang="en-US" sz="1800" b="1" dirty="0" smtClean="0">
                <a:solidFill>
                  <a:schemeClr val="tx1"/>
                </a:solidFill>
                <a:ea typeface="微軟正黑體" panose="020B0604030504040204" pitchFamily="34" charset="-120"/>
              </a:rPr>
              <a:t>則</a:t>
            </a:r>
            <a:r>
              <a:rPr lang="zh-TW" altLang="en-US" sz="1800" b="1" dirty="0">
                <a:solidFill>
                  <a:schemeClr val="tx1"/>
                </a:solidFill>
                <a:ea typeface="微軟正黑體" panose="020B0604030504040204" pitchFamily="34" charset="-120"/>
              </a:rPr>
              <a:t>依務業</a:t>
            </a:r>
            <a:r>
              <a:rPr lang="zh-TW" altLang="en-US" sz="1800" b="1" dirty="0" smtClean="0">
                <a:solidFill>
                  <a:schemeClr val="tx1"/>
                </a:solidFill>
                <a:ea typeface="微軟正黑體" panose="020B0604030504040204" pitchFamily="34" charset="-120"/>
              </a:rPr>
              <a:t>特性辦理培訓課程</a:t>
            </a:r>
            <a:r>
              <a:rPr lang="zh-TW" altLang="zh-TW" sz="1800" b="1" dirty="0">
                <a:solidFill>
                  <a:schemeClr val="tx1"/>
                </a:solidFill>
                <a:ea typeface="微軟正黑體" panose="020B0604030504040204" pitchFamily="34" charset="-120"/>
              </a:rPr>
              <a:t>。</a:t>
            </a:r>
            <a:endParaRPr lang="zh-TW" altLang="en-US" sz="1800" b="1" dirty="0">
              <a:solidFill>
                <a:schemeClr val="tx1"/>
              </a:solidFill>
              <a:ea typeface="微軟正黑體" panose="020B0604030504040204" pitchFamily="34" charset="-120"/>
            </a:endParaRPr>
          </a:p>
        </p:txBody>
      </p:sp>
      <p:sp>
        <p:nvSpPr>
          <p:cNvPr id="14" name="AutoShape 11"/>
          <p:cNvSpPr>
            <a:spLocks noChangeArrowheads="1"/>
          </p:cNvSpPr>
          <p:nvPr/>
        </p:nvSpPr>
        <p:spPr bwMode="auto">
          <a:xfrm>
            <a:off x="1866810" y="3140968"/>
            <a:ext cx="3594059" cy="444401"/>
          </a:xfrm>
          <a:prstGeom prst="roundRect">
            <a:avLst>
              <a:gd name="adj" fmla="val 50000"/>
            </a:avLst>
          </a:prstGeom>
          <a:solidFill>
            <a:schemeClr val="accent6">
              <a:lumMod val="60000"/>
              <a:lumOff val="40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fontAlgn="t">
              <a:buNone/>
              <a:defRPr/>
            </a:pPr>
            <a:r>
              <a:rPr lang="zh-TW" altLang="zh-TW" sz="2400" b="1" dirty="0">
                <a:solidFill>
                  <a:srgbClr val="C00000"/>
                </a:solidFill>
                <a:ea typeface="微軟正黑體" panose="020B0604030504040204" pitchFamily="34" charset="-120"/>
              </a:rPr>
              <a:t>推廣資料開放及民間交流</a:t>
            </a:r>
            <a:endParaRPr lang="zh-TW" altLang="en-US" sz="2400" b="1" dirty="0">
              <a:solidFill>
                <a:srgbClr val="C00000"/>
              </a:solidFill>
              <a:ea typeface="微軟正黑體" panose="020B0604030504040204" pitchFamily="34" charset="-120"/>
            </a:endParaRPr>
          </a:p>
        </p:txBody>
      </p:sp>
      <p:sp>
        <p:nvSpPr>
          <p:cNvPr id="15" name="AutoShape 11"/>
          <p:cNvSpPr>
            <a:spLocks noChangeArrowheads="1"/>
          </p:cNvSpPr>
          <p:nvPr/>
        </p:nvSpPr>
        <p:spPr bwMode="auto">
          <a:xfrm>
            <a:off x="2326209" y="5108835"/>
            <a:ext cx="3325911" cy="444401"/>
          </a:xfrm>
          <a:prstGeom prst="roundRect">
            <a:avLst>
              <a:gd name="adj" fmla="val 50000"/>
            </a:avLst>
          </a:prstGeom>
          <a:solidFill>
            <a:schemeClr val="accent6">
              <a:lumMod val="60000"/>
              <a:lumOff val="40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fontAlgn="t">
              <a:buNone/>
              <a:defRPr/>
            </a:pPr>
            <a:r>
              <a:rPr lang="zh-TW" altLang="zh-TW" sz="2400" b="1" dirty="0" smtClean="0">
                <a:solidFill>
                  <a:srgbClr val="C00000"/>
                </a:solidFill>
                <a:ea typeface="微軟正黑體" panose="020B0604030504040204" pitchFamily="34" charset="-120"/>
              </a:rPr>
              <a:t>推動</a:t>
            </a:r>
            <a:r>
              <a:rPr lang="zh-TW" altLang="zh-TW" sz="2400" b="1" dirty="0">
                <a:solidFill>
                  <a:srgbClr val="C00000"/>
                </a:solidFill>
                <a:ea typeface="微軟正黑體" panose="020B0604030504040204" pitchFamily="34" charset="-120"/>
              </a:rPr>
              <a:t>資料開放應用服務</a:t>
            </a:r>
            <a:endParaRPr lang="zh-TW" altLang="en-US" sz="2400" b="1" dirty="0">
              <a:solidFill>
                <a:srgbClr val="C00000"/>
              </a:solidFill>
              <a:ea typeface="微軟正黑體" panose="020B0604030504040204" pitchFamily="34" charset="-120"/>
            </a:endParaRPr>
          </a:p>
        </p:txBody>
      </p:sp>
      <p:sp>
        <p:nvSpPr>
          <p:cNvPr id="20" name="文字方塊 19"/>
          <p:cNvSpPr txBox="1"/>
          <p:nvPr/>
        </p:nvSpPr>
        <p:spPr>
          <a:xfrm>
            <a:off x="2317291" y="5561706"/>
            <a:ext cx="6575189" cy="1015663"/>
          </a:xfrm>
          <a:prstGeom prst="rect">
            <a:avLst/>
          </a:prstGeom>
          <a:noFill/>
        </p:spPr>
        <p:txBody>
          <a:bodyPr wrap="square" rtlCol="0">
            <a:spAutoFit/>
          </a:bodyPr>
          <a:lstStyle/>
          <a:p>
            <a:r>
              <a:rPr lang="zh-TW" altLang="zh-TW" b="1" dirty="0" smtClean="0">
                <a:solidFill>
                  <a:schemeClr val="tx1"/>
                </a:solidFill>
                <a:ea typeface="微軟正黑體" panose="020B0604030504040204" pitchFamily="34" charset="-120"/>
              </a:rPr>
              <a:t>本部工業局</a:t>
            </a:r>
            <a:r>
              <a:rPr lang="zh-TW" altLang="en-US" b="1" dirty="0" smtClean="0">
                <a:solidFill>
                  <a:schemeClr val="tx1"/>
                </a:solidFill>
                <a:ea typeface="微軟正黑體" panose="020B0604030504040204" pitchFamily="34" charset="-120"/>
              </a:rPr>
              <a:t>透過</a:t>
            </a:r>
            <a:r>
              <a:rPr lang="zh-TW" altLang="zh-TW" b="1" dirty="0" smtClean="0">
                <a:solidFill>
                  <a:schemeClr val="tx1"/>
                </a:solidFill>
                <a:ea typeface="微軟正黑體" panose="020B0604030504040204" pitchFamily="34" charset="-120"/>
              </a:rPr>
              <a:t>辦理</a:t>
            </a:r>
            <a:r>
              <a:rPr lang="zh-TW" altLang="en-US" b="1" dirty="0" smtClean="0">
                <a:solidFill>
                  <a:schemeClr val="tx1"/>
                </a:solidFill>
                <a:ea typeface="微軟正黑體" panose="020B0604030504040204" pitchFamily="34" charset="-120"/>
              </a:rPr>
              <a:t>之</a:t>
            </a:r>
            <a:r>
              <a:rPr lang="zh-TW" altLang="en-US" b="1" u="sng" dirty="0" smtClean="0">
                <a:solidFill>
                  <a:schemeClr val="tx1"/>
                </a:solidFill>
                <a:ea typeface="微軟正黑體" panose="020B0604030504040204" pitchFamily="34" charset="-120"/>
              </a:rPr>
              <a:t>產業</a:t>
            </a:r>
            <a:r>
              <a:rPr lang="zh-TW" altLang="zh-TW" b="1" u="sng" dirty="0" smtClean="0">
                <a:solidFill>
                  <a:schemeClr val="tx1"/>
                </a:solidFill>
                <a:ea typeface="微軟正黑體" panose="020B0604030504040204" pitchFamily="34" charset="-120"/>
              </a:rPr>
              <a:t>應用推動</a:t>
            </a:r>
            <a:r>
              <a:rPr lang="zh-TW" altLang="zh-TW" b="1" u="sng" dirty="0">
                <a:solidFill>
                  <a:schemeClr val="tx1"/>
                </a:solidFill>
                <a:ea typeface="微軟正黑體" panose="020B0604030504040204" pitchFamily="34" charset="-120"/>
              </a:rPr>
              <a:t>計畫或競賽</a:t>
            </a:r>
            <a:r>
              <a:rPr lang="zh-TW" altLang="zh-TW" b="1" dirty="0">
                <a:solidFill>
                  <a:schemeClr val="tx1"/>
                </a:solidFill>
                <a:ea typeface="微軟正黑體" panose="020B0604030504040204" pitchFamily="34" charset="-120"/>
              </a:rPr>
              <a:t>等</a:t>
            </a:r>
            <a:r>
              <a:rPr lang="zh-TW" altLang="zh-TW" b="1" dirty="0" smtClean="0">
                <a:solidFill>
                  <a:schemeClr val="tx1"/>
                </a:solidFill>
                <a:ea typeface="微軟正黑體" panose="020B0604030504040204" pitchFamily="34" charset="-120"/>
              </a:rPr>
              <a:t>，</a:t>
            </a:r>
            <a:r>
              <a:rPr lang="zh-TW" altLang="en-US" b="1" u="sng" dirty="0" smtClean="0">
                <a:solidFill>
                  <a:schemeClr val="tx1"/>
                </a:solidFill>
                <a:ea typeface="微軟正黑體" panose="020B0604030504040204" pitchFamily="34" charset="-120"/>
              </a:rPr>
              <a:t>蒐集</a:t>
            </a:r>
            <a:r>
              <a:rPr lang="zh-TW" altLang="zh-TW" b="1" u="sng" dirty="0" smtClean="0">
                <a:solidFill>
                  <a:schemeClr val="tx1"/>
                </a:solidFill>
                <a:ea typeface="微軟正黑體" panose="020B0604030504040204" pitchFamily="34" charset="-120"/>
              </a:rPr>
              <a:t>產業</a:t>
            </a:r>
            <a:r>
              <a:rPr lang="zh-TW" altLang="zh-TW" b="1" u="sng" dirty="0">
                <a:solidFill>
                  <a:schemeClr val="tx1"/>
                </a:solidFill>
                <a:ea typeface="微軟正黑體" panose="020B0604030504040204" pitchFamily="34" charset="-120"/>
              </a:rPr>
              <a:t>及</a:t>
            </a:r>
            <a:r>
              <a:rPr lang="zh-TW" altLang="zh-TW" b="1" u="sng" dirty="0" smtClean="0">
                <a:solidFill>
                  <a:schemeClr val="tx1"/>
                </a:solidFill>
                <a:ea typeface="微軟正黑體" panose="020B0604030504040204" pitchFamily="34" charset="-120"/>
              </a:rPr>
              <a:t>民眾需求</a:t>
            </a:r>
            <a:r>
              <a:rPr lang="zh-TW" altLang="en-US" b="1" dirty="0" smtClean="0">
                <a:solidFill>
                  <a:schemeClr val="tx1"/>
                </a:solidFill>
                <a:ea typeface="微軟正黑體" panose="020B0604030504040204" pitchFamily="34" charset="-120"/>
              </a:rPr>
              <a:t>以</a:t>
            </a:r>
            <a:r>
              <a:rPr lang="zh-TW" altLang="zh-TW" b="1" u="sng" dirty="0" smtClean="0">
                <a:solidFill>
                  <a:schemeClr val="tx1"/>
                </a:solidFill>
                <a:ea typeface="微軟正黑體" panose="020B0604030504040204" pitchFamily="34" charset="-120"/>
              </a:rPr>
              <a:t>推</a:t>
            </a:r>
            <a:r>
              <a:rPr lang="zh-TW" altLang="en-US" b="1" u="sng" dirty="0" smtClean="0">
                <a:solidFill>
                  <a:schemeClr val="tx1"/>
                </a:solidFill>
                <a:ea typeface="微軟正黑體" panose="020B0604030504040204" pitchFamily="34" charset="-120"/>
              </a:rPr>
              <a:t>動資料業者</a:t>
            </a:r>
            <a:r>
              <a:rPr lang="zh-TW" altLang="en-US" b="1" dirty="0" smtClean="0">
                <a:solidFill>
                  <a:schemeClr val="tx1"/>
                </a:solidFill>
                <a:ea typeface="微軟正黑體" panose="020B0604030504040204" pitchFamily="34" charset="-120"/>
              </a:rPr>
              <a:t>運</a:t>
            </a:r>
            <a:r>
              <a:rPr lang="zh-TW" altLang="zh-TW" b="1" dirty="0" smtClean="0">
                <a:solidFill>
                  <a:schemeClr val="tx1"/>
                </a:solidFill>
                <a:ea typeface="微軟正黑體" panose="020B0604030504040204" pitchFamily="34" charset="-120"/>
              </a:rPr>
              <a:t>用本部</a:t>
            </a:r>
            <a:r>
              <a:rPr lang="zh-TW" altLang="zh-TW" b="1" dirty="0">
                <a:solidFill>
                  <a:schemeClr val="tx1"/>
                </a:solidFill>
                <a:ea typeface="微軟正黑體" panose="020B0604030504040204" pitchFamily="34" charset="-120"/>
              </a:rPr>
              <a:t>相關資料</a:t>
            </a:r>
            <a:r>
              <a:rPr lang="zh-TW" altLang="zh-TW" b="1" dirty="0" smtClean="0">
                <a:solidFill>
                  <a:schemeClr val="tx1"/>
                </a:solidFill>
                <a:ea typeface="微軟正黑體" panose="020B0604030504040204" pitchFamily="34" charset="-120"/>
              </a:rPr>
              <a:t>集</a:t>
            </a:r>
            <a:r>
              <a:rPr lang="zh-TW" altLang="en-US" b="1" dirty="0" smtClean="0">
                <a:solidFill>
                  <a:schemeClr val="tx1"/>
                </a:solidFill>
                <a:ea typeface="微軟正黑體" panose="020B0604030504040204" pitchFamily="34" charset="-120"/>
              </a:rPr>
              <a:t>發展各類應用服務</a:t>
            </a:r>
            <a:r>
              <a:rPr lang="zh-TW" altLang="zh-TW" b="1" dirty="0" smtClean="0">
                <a:solidFill>
                  <a:schemeClr val="tx1"/>
                </a:solidFill>
                <a:ea typeface="微軟正黑體" panose="020B0604030504040204" pitchFamily="34" charset="-120"/>
              </a:rPr>
              <a:t>，</a:t>
            </a:r>
            <a:r>
              <a:rPr lang="zh-TW" altLang="zh-TW" b="1" dirty="0">
                <a:solidFill>
                  <a:schemeClr val="tx1"/>
                </a:solidFill>
                <a:ea typeface="微軟正黑體" panose="020B0604030504040204" pitchFamily="34" charset="-120"/>
              </a:rPr>
              <a:t>以彰顯本部政府資料開放</a:t>
            </a:r>
            <a:r>
              <a:rPr lang="zh-TW" altLang="zh-TW" b="1" dirty="0" smtClean="0">
                <a:solidFill>
                  <a:schemeClr val="tx1"/>
                </a:solidFill>
                <a:ea typeface="微軟正黑體" panose="020B0604030504040204" pitchFamily="34" charset="-120"/>
              </a:rPr>
              <a:t>推動成效</a:t>
            </a:r>
            <a:endParaRPr lang="zh-TW" altLang="en-US" b="1" dirty="0">
              <a:solidFill>
                <a:schemeClr val="tx1"/>
              </a:solidFill>
              <a:ea typeface="微軟正黑體" panose="020B0604030504040204" pitchFamily="34" charset="-120"/>
            </a:endParaRPr>
          </a:p>
        </p:txBody>
      </p:sp>
      <p:pic>
        <p:nvPicPr>
          <p:cNvPr id="18" name="Picture 36"/>
          <p:cNvPicPr>
            <a:picLocks noChangeAspect="1" noChangeArrowheads="1"/>
          </p:cNvPicPr>
          <p:nvPr/>
        </p:nvPicPr>
        <p:blipFill>
          <a:blip r:embed="rId2"/>
          <a:srcRect/>
          <a:stretch>
            <a:fillRect/>
          </a:stretch>
        </p:blipFill>
        <p:spPr bwMode="auto">
          <a:xfrm>
            <a:off x="91034" y="1436036"/>
            <a:ext cx="1775866" cy="1717675"/>
          </a:xfrm>
          <a:prstGeom prst="rect">
            <a:avLst/>
          </a:prstGeom>
          <a:noFill/>
          <a:ln w="9525">
            <a:noFill/>
            <a:miter lim="800000"/>
            <a:headEnd/>
            <a:tailEnd/>
          </a:ln>
        </p:spPr>
      </p:pic>
      <p:pic>
        <p:nvPicPr>
          <p:cNvPr id="23" name="Picture 19"/>
          <p:cNvPicPr>
            <a:picLocks noChangeAspect="1" noChangeArrowheads="1"/>
          </p:cNvPicPr>
          <p:nvPr/>
        </p:nvPicPr>
        <p:blipFill>
          <a:blip r:embed="rId3"/>
          <a:srcRect/>
          <a:stretch>
            <a:fillRect/>
          </a:stretch>
        </p:blipFill>
        <p:spPr bwMode="auto">
          <a:xfrm>
            <a:off x="91034" y="3353097"/>
            <a:ext cx="1744662" cy="1516063"/>
          </a:xfrm>
          <a:prstGeom prst="rect">
            <a:avLst/>
          </a:prstGeom>
          <a:noFill/>
          <a:ln w="9525">
            <a:noFill/>
            <a:miter lim="800000"/>
            <a:headEnd/>
            <a:tailEnd/>
          </a:ln>
        </p:spPr>
      </p:pic>
      <p:sp>
        <p:nvSpPr>
          <p:cNvPr id="4" name="文字方塊 3"/>
          <p:cNvSpPr txBox="1"/>
          <p:nvPr/>
        </p:nvSpPr>
        <p:spPr>
          <a:xfrm>
            <a:off x="2195736" y="3573016"/>
            <a:ext cx="6696744" cy="1323439"/>
          </a:xfrm>
          <a:prstGeom prst="rect">
            <a:avLst/>
          </a:prstGeom>
          <a:noFill/>
        </p:spPr>
        <p:txBody>
          <a:bodyPr wrap="square" rtlCol="0">
            <a:spAutoFit/>
          </a:bodyPr>
          <a:lstStyle/>
          <a:p>
            <a:r>
              <a:rPr lang="zh-TW" altLang="en-US" b="1" dirty="0" smtClean="0">
                <a:solidFill>
                  <a:schemeClr val="tx1"/>
                </a:solidFill>
                <a:ea typeface="微軟正黑體" panose="020B0604030504040204" pitchFamily="34" charset="-120"/>
              </a:rPr>
              <a:t>依</a:t>
            </a:r>
            <a:r>
              <a:rPr lang="zh-TW" altLang="zh-TW" b="1" dirty="0" smtClean="0">
                <a:solidFill>
                  <a:schemeClr val="tx1"/>
                </a:solidFill>
                <a:ea typeface="微軟正黑體" panose="020B0604030504040204" pitchFamily="34" charset="-120"/>
              </a:rPr>
              <a:t>民間</a:t>
            </a:r>
            <a:r>
              <a:rPr lang="zh-TW" altLang="en-US" b="1" dirty="0" smtClean="0">
                <a:solidFill>
                  <a:schemeClr val="tx1"/>
                </a:solidFill>
                <a:ea typeface="微軟正黑體" panose="020B0604030504040204" pitchFamily="34" charset="-120"/>
              </a:rPr>
              <a:t>提出</a:t>
            </a:r>
            <a:r>
              <a:rPr lang="zh-TW" altLang="zh-TW" b="1" dirty="0" smtClean="0">
                <a:solidFill>
                  <a:schemeClr val="tx1"/>
                </a:solidFill>
                <a:ea typeface="微軟正黑體" panose="020B0604030504040204" pitchFamily="34" charset="-120"/>
              </a:rPr>
              <a:t>需求</a:t>
            </a:r>
            <a:r>
              <a:rPr lang="zh-TW" altLang="zh-TW" b="1" dirty="0">
                <a:solidFill>
                  <a:schemeClr val="tx1"/>
                </a:solidFill>
                <a:ea typeface="微軟正黑體" panose="020B0604030504040204" pitchFamily="34" charset="-120"/>
              </a:rPr>
              <a:t>資料</a:t>
            </a:r>
            <a:r>
              <a:rPr lang="zh-TW" altLang="zh-TW" b="1" dirty="0" smtClean="0">
                <a:solidFill>
                  <a:schemeClr val="tx1"/>
                </a:solidFill>
                <a:ea typeface="微軟正黑體" panose="020B0604030504040204" pitchFamily="34" charset="-120"/>
              </a:rPr>
              <a:t>情形，邀集</a:t>
            </a:r>
            <a:r>
              <a:rPr lang="zh-TW" altLang="zh-TW" b="1" u="sng" dirty="0" smtClean="0">
                <a:solidFill>
                  <a:schemeClr val="tx1"/>
                </a:solidFill>
                <a:ea typeface="微軟正黑體" panose="020B0604030504040204" pitchFamily="34" charset="-120"/>
              </a:rPr>
              <a:t>社會</a:t>
            </a:r>
            <a:r>
              <a:rPr lang="zh-TW" altLang="zh-TW" b="1" u="sng" dirty="0">
                <a:solidFill>
                  <a:schemeClr val="tx1"/>
                </a:solidFill>
                <a:ea typeface="微軟正黑體" panose="020B0604030504040204" pitchFamily="34" charset="-120"/>
              </a:rPr>
              <a:t>團體</a:t>
            </a:r>
            <a:r>
              <a:rPr lang="zh-TW" altLang="zh-TW" b="1" dirty="0">
                <a:solidFill>
                  <a:schemeClr val="tx1"/>
                </a:solidFill>
                <a:ea typeface="微軟正黑體" panose="020B0604030504040204" pitchFamily="34" charset="-120"/>
              </a:rPr>
              <a:t>及</a:t>
            </a:r>
            <a:r>
              <a:rPr lang="zh-TW" altLang="zh-TW" b="1" u="sng" dirty="0">
                <a:solidFill>
                  <a:schemeClr val="tx1"/>
                </a:solidFill>
                <a:ea typeface="微軟正黑體" panose="020B0604030504040204" pitchFamily="34" charset="-120"/>
              </a:rPr>
              <a:t>資料應用社群</a:t>
            </a:r>
            <a:r>
              <a:rPr lang="zh-TW" altLang="zh-TW" b="1" dirty="0" smtClean="0">
                <a:solidFill>
                  <a:schemeClr val="tx1"/>
                </a:solidFill>
                <a:ea typeface="微軟正黑體" panose="020B0604030504040204" pitchFamily="34" charset="-120"/>
              </a:rPr>
              <a:t>，辦理</a:t>
            </a:r>
            <a:r>
              <a:rPr lang="zh-TW" altLang="zh-TW" b="1" dirty="0">
                <a:solidFill>
                  <a:schemeClr val="tx1"/>
                </a:solidFill>
                <a:ea typeface="微軟正黑體" panose="020B0604030504040204" pitchFamily="34" charset="-120"/>
              </a:rPr>
              <a:t>政府資料開放主題相關之</a:t>
            </a:r>
            <a:r>
              <a:rPr lang="zh-TW" altLang="zh-TW" b="1" u="sng" dirty="0">
                <a:solidFill>
                  <a:schemeClr val="tx1"/>
                </a:solidFill>
                <a:ea typeface="微軟正黑體" panose="020B0604030504040204" pitchFamily="34" charset="-120"/>
              </a:rPr>
              <a:t>交流</a:t>
            </a:r>
            <a:r>
              <a:rPr lang="zh-TW" altLang="zh-TW" b="1" dirty="0">
                <a:solidFill>
                  <a:schemeClr val="tx1"/>
                </a:solidFill>
                <a:ea typeface="微軟正黑體" panose="020B0604030504040204" pitchFamily="34" charset="-120"/>
              </a:rPr>
              <a:t>或</a:t>
            </a:r>
            <a:r>
              <a:rPr lang="zh-TW" altLang="zh-TW" b="1" u="sng" dirty="0" smtClean="0">
                <a:solidFill>
                  <a:schemeClr val="tx1"/>
                </a:solidFill>
                <a:ea typeface="微軟正黑體" panose="020B0604030504040204" pitchFamily="34" charset="-120"/>
              </a:rPr>
              <a:t>競賽</a:t>
            </a:r>
            <a:r>
              <a:rPr lang="zh-TW" altLang="en-US" b="1" dirty="0" smtClean="0">
                <a:solidFill>
                  <a:schemeClr val="tx1"/>
                </a:solidFill>
                <a:ea typeface="微軟正黑體" panose="020B0604030504040204" pitchFamily="34" charset="-120"/>
              </a:rPr>
              <a:t>，並配合業務單位</a:t>
            </a:r>
            <a:r>
              <a:rPr lang="zh-TW" altLang="en-US" b="1" u="sng" dirty="0" smtClean="0">
                <a:solidFill>
                  <a:schemeClr val="tx1"/>
                </a:solidFill>
                <a:ea typeface="微軟正黑體" panose="020B0604030504040204" pitchFamily="34" charset="-120"/>
              </a:rPr>
              <a:t>行銷</a:t>
            </a:r>
            <a:r>
              <a:rPr lang="zh-TW" altLang="zh-TW" b="1" u="sng" dirty="0" smtClean="0">
                <a:solidFill>
                  <a:schemeClr val="tx1"/>
                </a:solidFill>
                <a:ea typeface="微軟正黑體" panose="020B0604030504040204" pitchFamily="34" charset="-120"/>
              </a:rPr>
              <a:t>活動</a:t>
            </a:r>
            <a:r>
              <a:rPr lang="zh-TW" altLang="en-US" b="1" dirty="0" smtClean="0">
                <a:solidFill>
                  <a:schemeClr val="tx1"/>
                </a:solidFill>
                <a:ea typeface="微軟正黑體" panose="020B0604030504040204" pitchFamily="34" charset="-120"/>
              </a:rPr>
              <a:t>及</a:t>
            </a:r>
            <a:r>
              <a:rPr lang="zh-TW" altLang="en-US" b="1" u="sng" dirty="0" smtClean="0">
                <a:solidFill>
                  <a:schemeClr val="tx1"/>
                </a:solidFill>
                <a:ea typeface="微軟正黑體" panose="020B0604030504040204" pitchFamily="34" charset="-120"/>
              </a:rPr>
              <a:t>資料公開於政府資料開放平台</a:t>
            </a:r>
            <a:r>
              <a:rPr lang="zh-TW" altLang="en-US" b="1" dirty="0" smtClean="0">
                <a:solidFill>
                  <a:schemeClr val="tx1"/>
                </a:solidFill>
                <a:latin typeface="新細明體"/>
                <a:ea typeface="新細明體"/>
              </a:rPr>
              <a:t>、</a:t>
            </a:r>
            <a:r>
              <a:rPr lang="zh-TW" altLang="en-US" b="1" u="sng" dirty="0" smtClean="0">
                <a:solidFill>
                  <a:schemeClr val="tx1"/>
                </a:solidFill>
                <a:ea typeface="微軟正黑體" panose="020B0604030504040204" pitchFamily="34" charset="-120"/>
              </a:rPr>
              <a:t>本部全球資訊網</a:t>
            </a:r>
            <a:r>
              <a:rPr lang="zh-TW" altLang="en-US" b="1" dirty="0" smtClean="0">
                <a:solidFill>
                  <a:schemeClr val="tx1"/>
                </a:solidFill>
                <a:ea typeface="微軟正黑體" panose="020B0604030504040204" pitchFamily="34" charset="-120"/>
              </a:rPr>
              <a:t>等，以積極推廣開放資料</a:t>
            </a:r>
            <a:r>
              <a:rPr lang="zh-TW" altLang="zh-TW" b="1" dirty="0" smtClean="0">
                <a:solidFill>
                  <a:schemeClr val="tx1"/>
                </a:solidFill>
                <a:ea typeface="微軟正黑體" panose="020B0604030504040204" pitchFamily="34" charset="-120"/>
              </a:rPr>
              <a:t>。</a:t>
            </a:r>
            <a:endParaRPr lang="zh-TW" altLang="en-US" b="1" dirty="0">
              <a:solidFill>
                <a:schemeClr val="tx1"/>
              </a:solidFill>
              <a:ea typeface="微軟正黑體" panose="020B0604030504040204" pitchFamily="34" charset="-120"/>
            </a:endParaRPr>
          </a:p>
        </p:txBody>
      </p:sp>
      <p:sp>
        <p:nvSpPr>
          <p:cNvPr id="19" name="矩形 18"/>
          <p:cNvSpPr/>
          <p:nvPr/>
        </p:nvSpPr>
        <p:spPr>
          <a:xfrm>
            <a:off x="2195736" y="44624"/>
            <a:ext cx="6807081" cy="707886"/>
          </a:xfrm>
          <a:prstGeom prst="rect">
            <a:avLst/>
          </a:prstGeom>
        </p:spPr>
        <p:txBody>
          <a:bodyPr wrap="square">
            <a:spAutoFit/>
          </a:bodyPr>
          <a:lstStyle/>
          <a:p>
            <a:pPr marL="114300" algn="ctr">
              <a:spcBef>
                <a:spcPct val="20000"/>
              </a:spcBef>
              <a:spcAft>
                <a:spcPts val="1800"/>
              </a:spcAft>
              <a:buClr>
                <a:schemeClr val="tx1"/>
              </a:buClr>
            </a:pPr>
            <a:r>
              <a:rPr kumimoji="0" lang="zh-TW" altLang="en-US" sz="4000" b="1" dirty="0" smtClean="0">
                <a:solidFill>
                  <a:schemeClr val="tx1"/>
                </a:solidFill>
                <a:ea typeface="微軟正黑體" pitchFamily="34" charset="-120"/>
              </a:rPr>
              <a:t>行動策略</a:t>
            </a:r>
            <a:r>
              <a:rPr kumimoji="0" lang="en-US" altLang="zh-TW" sz="4000" b="1" dirty="0" smtClean="0">
                <a:solidFill>
                  <a:schemeClr val="tx1"/>
                </a:solidFill>
                <a:ea typeface="微軟正黑體" pitchFamily="34" charset="-120"/>
              </a:rPr>
              <a:t>3</a:t>
            </a:r>
            <a:r>
              <a:rPr kumimoji="0" lang="zh-TW" altLang="en-US" sz="4000" b="1" dirty="0" smtClean="0">
                <a:solidFill>
                  <a:schemeClr val="tx1"/>
                </a:solidFill>
                <a:ea typeface="微軟正黑體" pitchFamily="34" charset="-120"/>
              </a:rPr>
              <a:t>及</a:t>
            </a:r>
            <a:r>
              <a:rPr kumimoji="0" lang="zh-TW" altLang="en-US" sz="4000" b="1" dirty="0">
                <a:solidFill>
                  <a:schemeClr val="tx1"/>
                </a:solidFill>
                <a:ea typeface="微軟正黑體" pitchFamily="34" charset="-120"/>
              </a:rPr>
              <a:t>推動措施</a:t>
            </a:r>
            <a:endParaRPr kumimoji="0" lang="en-US" altLang="zh-TW" sz="4000" b="1" dirty="0">
              <a:solidFill>
                <a:schemeClr val="tx1"/>
              </a:solidFill>
              <a:latin typeface="微軟正黑體"/>
              <a:ea typeface="微軟正黑體"/>
            </a:endParaRPr>
          </a:p>
        </p:txBody>
      </p:sp>
      <p:pic>
        <p:nvPicPr>
          <p:cNvPr id="2051" name="Picture 3" descr="C:\Users\MingSun\AppData\Local\Microsoft\Windows\Temporary Internet Files\Content.IE5\A10A2OF5\b_pic0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034" y="5331035"/>
            <a:ext cx="1924682" cy="1164331"/>
          </a:xfrm>
          <a:prstGeom prst="rect">
            <a:avLst/>
          </a:prstGeom>
          <a:noFill/>
          <a:extLst>
            <a:ext uri="{909E8E84-426E-40DD-AFC4-6F175D3DCCD1}">
              <a14:hiddenFill xmlns:a14="http://schemas.microsoft.com/office/drawing/2010/main">
                <a:solidFill>
                  <a:srgbClr val="FFFFFF"/>
                </a:solidFill>
              </a14:hiddenFill>
            </a:ext>
          </a:extLst>
        </p:spPr>
      </p:pic>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52</a:t>
            </a:fld>
            <a:endParaRPr lang="en-US" dirty="0"/>
          </a:p>
        </p:txBody>
      </p:sp>
    </p:spTree>
    <p:extLst>
      <p:ext uri="{BB962C8B-B14F-4D97-AF65-F5344CB8AC3E}">
        <p14:creationId xmlns:p14="http://schemas.microsoft.com/office/powerpoint/2010/main" val="68147338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446" name="Group 54"/>
          <p:cNvGraphicFramePr>
            <a:graphicFrameLocks noGrp="1"/>
          </p:cNvGraphicFramePr>
          <p:nvPr>
            <p:extLst>
              <p:ext uri="{D42A27DB-BD31-4B8C-83A1-F6EECF244321}">
                <p14:modId xmlns:p14="http://schemas.microsoft.com/office/powerpoint/2010/main" val="2252296389"/>
              </p:ext>
            </p:extLst>
          </p:nvPr>
        </p:nvGraphicFramePr>
        <p:xfrm>
          <a:off x="179388" y="813727"/>
          <a:ext cx="8857107" cy="5215590"/>
        </p:xfrm>
        <a:graphic>
          <a:graphicData uri="http://schemas.openxmlformats.org/drawingml/2006/table">
            <a:tbl>
              <a:tblPr/>
              <a:tblGrid>
                <a:gridCol w="465893"/>
                <a:gridCol w="2126519"/>
                <a:gridCol w="864096"/>
                <a:gridCol w="864096"/>
                <a:gridCol w="1080120"/>
                <a:gridCol w="936104"/>
                <a:gridCol w="1368152"/>
                <a:gridCol w="1152127"/>
              </a:tblGrid>
              <a:tr h="288503">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期</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別</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工作項目</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4">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完成期限</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smtClean="0">
                          <a:ln>
                            <a:noFill/>
                          </a:ln>
                          <a:solidFill>
                            <a:srgbClr val="000000"/>
                          </a:solidFill>
                          <a:effectLst/>
                          <a:latin typeface="微軟正黑體" panose="020B0604030504040204" pitchFamily="34" charset="-120"/>
                          <a:ea typeface="微軟正黑體" panose="020B0604030504040204" pitchFamily="34" charset="-120"/>
                        </a:rPr>
                        <a:t>主辦單位</a:t>
                      </a:r>
                      <a:endParaRPr kumimoji="1" lang="zh-TW" altLang="en-US" sz="1600" b="0" i="0" u="none" strike="noStrike" cap="none" normalizeH="0" baseline="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配合單位</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241233">
                <a:tc vMerge="1">
                  <a:txBody>
                    <a:bodyPr/>
                    <a:lstStyle/>
                    <a:p>
                      <a:endParaRPr lang="zh-TW" altLang="en-US"/>
                    </a:p>
                  </a:txBody>
                  <a:tcPr/>
                </a:tc>
                <a:tc vMerge="1">
                  <a:txBody>
                    <a:bodyPr/>
                    <a:lstStyle/>
                    <a:p>
                      <a:endParaRPr lang="zh-TW" altLang="en-US"/>
                    </a:p>
                  </a:txBody>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第一季</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第二季</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第三季</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第四季</a:t>
                      </a:r>
                    </a:p>
                  </a:txBody>
                  <a:tcPr marT="45731" marB="4573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vMerge="1">
                  <a:txBody>
                    <a:bodyPr/>
                    <a:lstStyle/>
                    <a:p>
                      <a:endParaRPr lang="zh-TW" altLang="en-US"/>
                    </a:p>
                  </a:txBody>
                  <a:tcPr/>
                </a:tc>
                <a:tc vMerge="1">
                  <a:txBody>
                    <a:bodyPr/>
                    <a:lstStyle/>
                    <a:p>
                      <a:endParaRPr lang="zh-TW" altLang="en-US"/>
                    </a:p>
                  </a:txBody>
                  <a:tcPr/>
                </a:tc>
              </a:tr>
              <a:tr h="554003">
                <a:tc rowSpan="7">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１</a:t>
                      </a:r>
                      <a:endPar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執行</a:t>
                      </a: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運作</a:t>
                      </a: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期</a:t>
                      </a:r>
                    </a:p>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1400" b="1"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1-1</a:t>
                      </a:r>
                      <a:r>
                        <a:rPr kumimoji="1" lang="zh-TW" sz="1400" b="1"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辦理本部政府資料開放諮詢</a:t>
                      </a:r>
                      <a:r>
                        <a:rPr kumimoji="1" lang="zh-TW" sz="1400" b="1"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小組</a:t>
                      </a:r>
                      <a:r>
                        <a:rPr kumimoji="1" lang="zh-TW" altLang="en-US" sz="1400" b="1"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下一屆</a:t>
                      </a:r>
                      <a:r>
                        <a:rPr kumimoji="1" lang="zh-TW" sz="1400" b="1"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委員聘任</a:t>
                      </a:r>
                      <a:r>
                        <a:rPr kumimoji="1" lang="zh-TW" sz="1400" b="1"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作業</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defRPr/>
                      </a:pPr>
                      <a:r>
                        <a:rPr kumimoji="0" lang="zh-TW"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defRPr/>
                      </a:pPr>
                      <a:r>
                        <a:rPr kumimoji="0" lang="en-US"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4/30</a:t>
                      </a:r>
                      <a:endParaRPr kumimoji="0" lang="zh-TW"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sz="1400" b="0" i="0" u="none" strike="noStrike" kern="1200" cap="none" normalizeH="0" baseline="0">
                          <a:ln>
                            <a:noFill/>
                          </a:ln>
                          <a:solidFill>
                            <a:srgbClr val="000000"/>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本部資訊中心</a:t>
                      </a:r>
                    </a:p>
                  </a:txBody>
                  <a:tcPr marL="90000" marR="90000" marT="46806" marB="468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本部及各機關</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0000" marR="90000" marT="46806" marB="468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9224">
                <a:tc vMerge="1">
                  <a:txBody>
                    <a:bodyPr/>
                    <a:lstStyle/>
                    <a:p>
                      <a:endParaRPr lang="zh-TW" altLang="en-US"/>
                    </a:p>
                  </a:txBody>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1" lang="en-US" sz="1400" b="1"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1-</a:t>
                      </a:r>
                      <a:r>
                        <a:rPr kumimoji="1" lang="en-US" altLang="zh-TW" sz="1400" b="1"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2</a:t>
                      </a:r>
                      <a:r>
                        <a:rPr kumimoji="1" lang="zh-TW" sz="1400" b="1"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辦理</a:t>
                      </a:r>
                      <a:r>
                        <a:rPr kumimoji="1" lang="zh-TW" sz="1400" b="1"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本部政府資料開放推動應用研討會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5/30</a:t>
                      </a:r>
                      <a:endPar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a:t>
                      </a: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中心</a:t>
                      </a:r>
                    </a:p>
                  </a:txBody>
                  <a:tcPr marL="90000" marR="90000" marT="46806" marB="468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本部及各機關</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90000" marR="90000" marT="46806" marB="4680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248">
                <a:tc v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altLang="zh-TW"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1-3</a:t>
                      </a:r>
                      <a:r>
                        <a:rPr kumimoji="0" lang="zh-TW" altLang="en-US"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進行政府資料開放盤點作業並提報本部資訊中心彙整</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2/28</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本部及各機</a:t>
                      </a: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關</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1804">
                <a:tc v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altLang="zh-TW"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1-4</a:t>
                      </a:r>
                      <a:r>
                        <a:rPr kumimoji="0" lang="zh-TW" altLang="en-US"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訂定各單位開放資料集數量目標值</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sz="1400" b="1" i="0" u="none" strike="noStrike" kern="1200" cap="none" normalizeH="0" baseline="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3/30</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本部資訊</a:t>
                      </a: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中心</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本部及各機</a:t>
                      </a: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關</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3027">
                <a:tc v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9CCFF"/>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altLang="zh-TW"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1-5</a:t>
                      </a:r>
                      <a:r>
                        <a:rPr kumimoji="0" lang="zh-TW" altLang="en-US"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進行開放資料及資料集內部初審並提報本部資訊中心</a:t>
                      </a:r>
                    </a:p>
                  </a:txBody>
                  <a:tcPr marT="45718" marB="4571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3/10</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6/10</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9/10</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12/10</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本部及各機</a:t>
                      </a: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關</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2126">
                <a:tc v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altLang="zh-TW"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1-6</a:t>
                      </a:r>
                      <a:r>
                        <a:rPr kumimoji="0" lang="zh-TW" altLang="en-US"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召開本部資料開放諮詢小組會議及成果陳報</a:t>
                      </a:r>
                    </a:p>
                  </a:txBody>
                  <a:tcPr marT="45729" marB="457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3/25</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6/25</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9/25</a:t>
                      </a:r>
                      <a:endParaRPr kumimoji="0" lang="zh-TW" sz="1400" b="1" i="0" u="none" strike="noStrike" kern="1200" cap="none" normalizeH="0" baseline="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12/25</a:t>
                      </a:r>
                      <a:endParaRPr kumimoji="0" lang="zh-TW" sz="1400" b="1" i="0" u="none" strike="noStrike" kern="1200" cap="none" normalizeH="0" baseline="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本部資訊</a:t>
                      </a:r>
                      <a:endPar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中心</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本部各機</a:t>
                      </a: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關</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endPar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56101">
                <a:tc vMerge="1">
                  <a:txBody>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altLang="zh-TW"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1-7</a:t>
                      </a:r>
                      <a:r>
                        <a:rPr kumimoji="0" lang="zh-TW" altLang="en-US" sz="1400" b="1"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登載「資料集基本資料表」與審查發布</a:t>
                      </a:r>
                    </a:p>
                  </a:txBody>
                  <a:tcPr marT="45729" marB="4572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3/30</a:t>
                      </a:r>
                      <a:endParaRPr kumimoji="0" lang="zh-TW" sz="1400" b="1" i="0" u="none" strike="noStrike" kern="1200" cap="none" normalizeH="0" baseline="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6/30</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9/30</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12/31</a:t>
                      </a:r>
                      <a:endParaRPr kumimoji="0" lang="zh-TW" sz="1400" b="1"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本部資訊</a:t>
                      </a: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中心</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本部各機</a:t>
                      </a:r>
                      <a:endPar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關</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1" lang="en-US" altLang="zh-TW" sz="14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 name="矩形 3"/>
          <p:cNvSpPr/>
          <p:nvPr/>
        </p:nvSpPr>
        <p:spPr>
          <a:xfrm>
            <a:off x="1979712" y="-27384"/>
            <a:ext cx="6807081" cy="1677382"/>
          </a:xfrm>
          <a:prstGeom prst="rect">
            <a:avLst/>
          </a:prstGeom>
        </p:spPr>
        <p:txBody>
          <a:bodyPr wrap="square">
            <a:spAutoFit/>
          </a:bodyPr>
          <a:lstStyle/>
          <a:p>
            <a:pPr marL="114300" algn="ctr">
              <a:spcBef>
                <a:spcPct val="20000"/>
              </a:spcBef>
              <a:spcAft>
                <a:spcPts val="1800"/>
              </a:spcAft>
              <a:buClr>
                <a:schemeClr val="tx1"/>
              </a:buClr>
            </a:pPr>
            <a:r>
              <a:rPr kumimoji="0" lang="zh-TW" altLang="en-US" sz="4000" b="1" dirty="0" smtClean="0">
                <a:solidFill>
                  <a:schemeClr val="tx1"/>
                </a:solidFill>
                <a:ea typeface="微軟正黑體" pitchFamily="34" charset="-120"/>
              </a:rPr>
              <a:t>工作項目</a:t>
            </a:r>
            <a:r>
              <a:rPr kumimoji="0" lang="zh-TW" altLang="en-US" sz="4000" b="1" dirty="0">
                <a:solidFill>
                  <a:schemeClr val="tx1"/>
                </a:solidFill>
                <a:ea typeface="微軟正黑體" pitchFamily="34" charset="-120"/>
              </a:rPr>
              <a:t>及時程</a:t>
            </a:r>
            <a:r>
              <a:rPr kumimoji="0" lang="zh-TW" altLang="en-US" sz="4000" b="1" dirty="0" smtClean="0">
                <a:solidFill>
                  <a:schemeClr val="tx1"/>
                </a:solidFill>
                <a:ea typeface="微軟正黑體" pitchFamily="34" charset="-120"/>
              </a:rPr>
              <a:t>（</a:t>
            </a:r>
            <a:r>
              <a:rPr kumimoji="0" lang="en-US" altLang="zh-TW" sz="4000" b="1" dirty="0" smtClean="0">
                <a:solidFill>
                  <a:schemeClr val="tx1"/>
                </a:solidFill>
                <a:ea typeface="微軟正黑體" pitchFamily="34" charset="-120"/>
              </a:rPr>
              <a:t>1/2</a:t>
            </a:r>
            <a:r>
              <a:rPr kumimoji="0" lang="en-US" altLang="zh-TW" sz="4000" b="1" dirty="0">
                <a:solidFill>
                  <a:schemeClr val="tx1"/>
                </a:solidFill>
                <a:ea typeface="微軟正黑體" pitchFamily="34" charset="-120"/>
              </a:rPr>
              <a:t>)</a:t>
            </a:r>
            <a:endParaRPr kumimoji="0" lang="en-US" altLang="zh-TW" sz="4000" b="1" dirty="0">
              <a:solidFill>
                <a:schemeClr val="tx1"/>
              </a:solidFill>
              <a:latin typeface="微軟正黑體"/>
              <a:ea typeface="微軟正黑體"/>
            </a:endParaRPr>
          </a:p>
          <a:p>
            <a:pPr marL="114300" algn="ctr">
              <a:spcBef>
                <a:spcPct val="20000"/>
              </a:spcBef>
              <a:spcAft>
                <a:spcPts val="1800"/>
              </a:spcAft>
              <a:buClr>
                <a:schemeClr val="tx1"/>
              </a:buClr>
            </a:pPr>
            <a:endParaRPr kumimoji="0" lang="en-US" altLang="zh-TW" sz="4000" b="1" dirty="0">
              <a:solidFill>
                <a:schemeClr val="tx1"/>
              </a:solidFill>
              <a:latin typeface="微軟正黑體"/>
              <a:ea typeface="微軟正黑體"/>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53</a:t>
            </a:fld>
            <a:endParaRPr lang="en-US" dirty="0"/>
          </a:p>
        </p:txBody>
      </p:sp>
    </p:spTree>
    <p:extLst>
      <p:ext uri="{BB962C8B-B14F-4D97-AF65-F5344CB8AC3E}">
        <p14:creationId xmlns:p14="http://schemas.microsoft.com/office/powerpoint/2010/main" val="29789075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560" name="Group 96"/>
          <p:cNvGraphicFramePr>
            <a:graphicFrameLocks noGrp="1"/>
          </p:cNvGraphicFramePr>
          <p:nvPr>
            <p:extLst>
              <p:ext uri="{D42A27DB-BD31-4B8C-83A1-F6EECF244321}">
                <p14:modId xmlns:p14="http://schemas.microsoft.com/office/powerpoint/2010/main" val="1411175774"/>
              </p:ext>
            </p:extLst>
          </p:nvPr>
        </p:nvGraphicFramePr>
        <p:xfrm>
          <a:off x="395486" y="908720"/>
          <a:ext cx="8208962" cy="4828213"/>
        </p:xfrm>
        <a:graphic>
          <a:graphicData uri="http://schemas.openxmlformats.org/drawingml/2006/table">
            <a:tbl>
              <a:tblPr/>
              <a:tblGrid>
                <a:gridCol w="431800"/>
                <a:gridCol w="1801812"/>
                <a:gridCol w="863600"/>
                <a:gridCol w="935038"/>
                <a:gridCol w="936625"/>
                <a:gridCol w="1008062"/>
                <a:gridCol w="1079500"/>
                <a:gridCol w="1152525"/>
              </a:tblGrid>
              <a:tr h="708022">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期</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別</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工作項目</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gridSpan="4">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ctr" latinLnBrk="0" hangingPunct="1">
                        <a:lnSpc>
                          <a:spcPct val="100000"/>
                        </a:lnSpc>
                        <a:spcBef>
                          <a:spcPct val="0"/>
                        </a:spcBef>
                        <a:spcAft>
                          <a:spcPct val="0"/>
                        </a:spcAft>
                        <a:buClrTx/>
                        <a:buSzTx/>
                        <a:buFontTx/>
                        <a:buNone/>
                        <a:tabLst/>
                      </a:pPr>
                      <a:endParaRPr kumimoji="1" lang="zh-TW" altLang="en-US" sz="1600" b="1" i="0" u="none" strike="noStrike" cap="none" normalizeH="0" baseline="0" smtClean="0">
                        <a:ln>
                          <a:noFill/>
                        </a:ln>
                        <a:solidFill>
                          <a:srgbClr val="000000"/>
                        </a:solidFill>
                        <a:effectLst/>
                        <a:latin typeface="微軟正黑體" panose="020B0604030504040204" pitchFamily="34" charset="-120"/>
                        <a:ea typeface="微軟正黑體" panose="020B0604030504040204" pitchFamily="34" charset="-120"/>
                      </a:endParaRPr>
                    </a:p>
                    <a:p>
                      <a:pPr marL="0" marR="0" lvl="0" indent="0" algn="ctr" defTabSz="914400" rtl="0" eaLnBrk="1" fontAlgn="ctr" latinLnBrk="0" hangingPunct="1">
                        <a:lnSpc>
                          <a:spcPct val="100000"/>
                        </a:lnSpc>
                        <a:spcBef>
                          <a:spcPct val="0"/>
                        </a:spcBef>
                        <a:spcAft>
                          <a:spcPct val="0"/>
                        </a:spcAft>
                        <a:buClrTx/>
                        <a:buSzTx/>
                        <a:buFontTx/>
                        <a:buNone/>
                        <a:tabLst/>
                      </a:pPr>
                      <a:r>
                        <a:rPr kumimoji="1" lang="zh-TW" altLang="en-US" sz="1600" b="1" i="0" u="none" strike="noStrike" cap="none" normalizeH="0" baseline="0" smtClean="0">
                          <a:ln>
                            <a:noFill/>
                          </a:ln>
                          <a:solidFill>
                            <a:srgbClr val="000000"/>
                          </a:solidFill>
                          <a:effectLst/>
                          <a:latin typeface="微軟正黑體" panose="020B0604030504040204" pitchFamily="34" charset="-120"/>
                          <a:ea typeface="微軟正黑體" panose="020B0604030504040204" pitchFamily="34" charset="-120"/>
                        </a:rPr>
                        <a:t>完成期限</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主辦單位</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rowSpan="2">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配合單位</a:t>
                      </a:r>
                      <a:endParaRPr kumimoji="1" lang="zh-TW" altLang="en-US" sz="1600" b="0" i="0" u="none" strike="noStrike" cap="none" normalizeH="0" baseline="0" dirty="0" smtClean="0">
                        <a:ln>
                          <a:noFill/>
                        </a:ln>
                        <a:solidFill>
                          <a:srgbClr val="FFFFFF"/>
                        </a:solidFill>
                        <a:effectLst/>
                        <a:latin typeface="微軟正黑體" panose="020B0604030504040204" pitchFamily="34" charset="-120"/>
                        <a:ea typeface="微軟正黑體" panose="020B0604030504040204" pitchFamily="34" charset="-120"/>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r>
              <a:tr h="372098">
                <a:tc vMerge="1">
                  <a:txBody>
                    <a:bodyPr/>
                    <a:lstStyle/>
                    <a:p>
                      <a:endParaRPr lang="zh-TW" altLang="en-US"/>
                    </a:p>
                  </a:txBody>
                  <a:tcPr/>
                </a:tc>
                <a:tc vMerge="1">
                  <a:txBody>
                    <a:bodyPr/>
                    <a:lstStyle/>
                    <a:p>
                      <a:endParaRPr lang="zh-TW" altLang="en-US"/>
                    </a:p>
                  </a:txBody>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第一季</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第二季</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第三季</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第四季</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99"/>
                    </a:solidFill>
                  </a:tcPr>
                </a:tc>
                <a:tc vMerge="1">
                  <a:txBody>
                    <a:bodyPr/>
                    <a:lstStyle/>
                    <a:p>
                      <a:endParaRPr lang="zh-TW" altLang="en-US"/>
                    </a:p>
                  </a:txBody>
                  <a:tcPr/>
                </a:tc>
                <a:tc vMerge="1">
                  <a:txBody>
                    <a:bodyPr/>
                    <a:lstStyle/>
                    <a:p>
                      <a:endParaRPr lang="zh-TW" altLang="en-US"/>
                    </a:p>
                  </a:txBody>
                  <a:tcPr/>
                </a:tc>
              </a:tr>
              <a:tr h="1310645">
                <a:tc rowSpan="4">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6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endParaRPr kumimoji="1" lang="en-US" altLang="zh-TW" sz="16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維運改善</a:t>
                      </a:r>
                    </a:p>
                    <a:p>
                      <a:pPr marL="0" marR="0" lvl="0" indent="0" algn="ctr" defTabSz="914400" rtl="0" eaLnBrk="0" fontAlgn="base" latinLnBrk="0" hangingPunct="0">
                        <a:lnSpc>
                          <a:spcPct val="100000"/>
                        </a:lnSpc>
                        <a:spcBef>
                          <a:spcPct val="0"/>
                        </a:spcBef>
                        <a:spcAft>
                          <a:spcPct val="0"/>
                        </a:spcAft>
                        <a:buClrTx/>
                        <a:buSzTx/>
                        <a:buFontTx/>
                        <a:buNone/>
                        <a:tabLst/>
                      </a:pPr>
                      <a:r>
                        <a:rPr kumimoji="1" lang="zh-TW" altLang="en-US" sz="16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期</a:t>
                      </a: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99"/>
                    </a:solid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4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2-1</a:t>
                      </a:r>
                      <a:r>
                        <a:rPr kumimoji="0" lang="zh-TW" altLang="en-US" sz="14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進行本部已開放資料集品質檢核作業並將檢核結果提報本部資訊中心</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3/15</a:t>
                      </a:r>
                      <a:endPar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6/15</a:t>
                      </a:r>
                      <a:endPar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9/15</a:t>
                      </a:r>
                      <a:endParaRPr kumimoji="0" lang="zh-TW" sz="1400" b="0" i="0" u="none" strike="noStrike" kern="1200" cap="none" normalizeH="0" baseline="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rPr>
                        <a:t>12/15</a:t>
                      </a:r>
                      <a:endParaRPr kumimoji="0" lang="zh-TW" sz="1400" b="0" i="0" u="none" strike="noStrike" kern="1200" cap="none" normalizeH="0" baseline="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本部及各機</a:t>
                      </a:r>
                    </a:p>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關</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構</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endPar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3121">
                <a:tc vMerge="1">
                  <a:txBody>
                    <a:bodyPr/>
                    <a:lstStyle/>
                    <a:p>
                      <a:endParaRPr lang="zh-TW" altLang="en-US"/>
                    </a:p>
                  </a:txBody>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0" fontAlgn="base"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en-US" altLang="zh-TW"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0" lang="zh-TW" altLang="en-US"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0" lang="zh-TW" altLang="en-US"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抽檢累計至前一季已開放資料</a:t>
                      </a:r>
                      <a:r>
                        <a:rPr kumimoji="0" lang="zh-TW" altLang="en-US"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集品質作業</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1</a:t>
                      </a:r>
                      <a:r>
                        <a:rPr kumimoji="0" lang="en-US"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/30</a:t>
                      </a:r>
                      <a:endPar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4</a:t>
                      </a:r>
                      <a:r>
                        <a:rPr kumimoji="0" lang="en-US"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/30</a:t>
                      </a:r>
                      <a:endPar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7</a:t>
                      </a:r>
                      <a:r>
                        <a:rPr kumimoji="0" lang="en-US"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/30</a:t>
                      </a:r>
                      <a:endPar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9</a:t>
                      </a:r>
                      <a:r>
                        <a:rPr kumimoji="0" lang="en-US"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/3</a:t>
                      </a:r>
                      <a:r>
                        <a:rPr kumimoji="0" lang="en-US" altLang="zh-TW" sz="1400" b="0" i="0" u="none" strike="noStrike" kern="1200"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cs typeface="+mn-cs"/>
                        </a:rPr>
                        <a:t>0</a:t>
                      </a:r>
                      <a:endParaRPr kumimoji="0" lang="zh-TW" sz="1400" b="0" i="0" u="none" strike="noStrike" kern="1200" cap="none" normalizeH="0" baseline="0" dirty="0">
                        <a:ln>
                          <a:noFill/>
                        </a:ln>
                        <a:solidFill>
                          <a:srgbClr val="000000"/>
                        </a:solidFill>
                        <a:effectLst/>
                        <a:latin typeface="微軟正黑體" panose="020B0604030504040204" pitchFamily="34" charset="-120"/>
                        <a:ea typeface="微軟正黑體" panose="020B0604030504040204" pitchFamily="34" charset="-120"/>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a:t>
                      </a:r>
                    </a:p>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中心</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本部及各機</a:t>
                      </a:r>
                    </a:p>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關</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構</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967">
                <a:tc vMerge="1">
                  <a:txBody>
                    <a:bodyPr/>
                    <a:lstStyle/>
                    <a:p>
                      <a:endParaRPr lang="zh-TW" altLang="en-US"/>
                    </a:p>
                  </a:txBody>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2-3</a:t>
                      </a:r>
                      <a:r>
                        <a:rPr kumimoji="1" lang="zh-TW" altLang="en-US" sz="14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已發布資料集維運管理並進行問題諮詢處理</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資料發布後持續運作</a:t>
                      </a:r>
                      <a:endParaRPr kumimoji="1"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本部及各機</a:t>
                      </a:r>
                    </a:p>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關</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1360">
                <a:tc vMerge="1">
                  <a:txBody>
                    <a:bodyPr/>
                    <a:lstStyle/>
                    <a:p>
                      <a:endParaRPr lang="zh-TW" altLang="en-US"/>
                    </a:p>
                  </a:txBody>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2-4</a:t>
                      </a:r>
                      <a:r>
                        <a:rPr kumimoji="1" lang="zh-TW" altLang="en-US" sz="1400" b="1" i="0" u="none" strike="noStrike" cap="none" normalizeH="0" baseline="0" dirty="0" smtClean="0">
                          <a:ln>
                            <a:noFill/>
                          </a:ln>
                          <a:solidFill>
                            <a:srgbClr val="000000"/>
                          </a:solidFill>
                          <a:effectLst/>
                          <a:latin typeface="微軟正黑體" panose="020B0604030504040204" pitchFamily="34" charset="-120"/>
                          <a:ea typeface="微軟正黑體" panose="020B0604030504040204" pitchFamily="34" charset="-120"/>
                        </a:rPr>
                        <a:t>進行績效考核作業</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4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12</a:t>
                      </a:r>
                      <a:r>
                        <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月底</a:t>
                      </a:r>
                    </a:p>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至</a:t>
                      </a:r>
                    </a:p>
                    <a:p>
                      <a:pPr marL="0" marR="0" lvl="0" indent="0" algn="ctr" defTabSz="914400" rtl="0" eaLnBrk="1" fontAlgn="base" latinLnBrk="0" hangingPunct="1">
                        <a:lnSpc>
                          <a:spcPct val="100000"/>
                        </a:lnSpc>
                        <a:spcBef>
                          <a:spcPct val="0"/>
                        </a:spcBef>
                        <a:spcAft>
                          <a:spcPct val="0"/>
                        </a:spcAft>
                        <a:buClrTx/>
                        <a:buSzTx/>
                        <a:buFontTx/>
                        <a:buNone/>
                        <a:tabLst/>
                      </a:pPr>
                      <a:r>
                        <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次年</a:t>
                      </a:r>
                      <a:r>
                        <a:rPr kumimoji="1"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月底</a:t>
                      </a:r>
                      <a:endParaRPr kumimoji="1"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0000" marR="90000" marT="46800" marB="4680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本部資訊</a:t>
                      </a:r>
                    </a:p>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中心</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Clr>
                          <a:schemeClr val="accent1"/>
                        </a:buClr>
                        <a:buFont typeface="Arial" panose="020B0604020202020204" pitchFamily="34" charset="0"/>
                        <a:defRPr sz="2000">
                          <a:solidFill>
                            <a:schemeClr val="tx1"/>
                          </a:solidFill>
                          <a:latin typeface="Calibri" panose="020F0502020204030204" pitchFamily="34" charset="0"/>
                          <a:ea typeface="新細明體" panose="02020500000000000000" pitchFamily="18" charset="-120"/>
                        </a:defRPr>
                      </a:lvl1pPr>
                      <a:lvl2pPr marL="742950" indent="-285750" eaLnBrk="0" fontAlgn="base" hangingPunct="0">
                        <a:spcBef>
                          <a:spcPct val="20000"/>
                        </a:spcBef>
                        <a:buClr>
                          <a:schemeClr val="accent2"/>
                        </a:buClr>
                        <a:buFont typeface="Arial" panose="020B0604020202020204" pitchFamily="34" charset="0"/>
                        <a:defRPr>
                          <a:solidFill>
                            <a:schemeClr val="tx1"/>
                          </a:solidFill>
                          <a:latin typeface="Calibri" panose="020F0502020204030204" pitchFamily="34" charset="0"/>
                          <a:ea typeface="新細明體" panose="02020500000000000000" pitchFamily="18" charset="-120"/>
                        </a:defRPr>
                      </a:lvl2pPr>
                      <a:lvl3pPr marL="1143000" indent="-228600" eaLnBrk="0" fontAlgn="base" hangingPunct="0">
                        <a:spcBef>
                          <a:spcPct val="20000"/>
                        </a:spcBef>
                        <a:buClr>
                          <a:srgbClr val="526DB0"/>
                        </a:buClr>
                        <a:buFont typeface="Arial" panose="020B0604020202020204" pitchFamily="34" charset="0"/>
                        <a:defRPr sz="1600">
                          <a:solidFill>
                            <a:schemeClr val="tx1"/>
                          </a:solidFill>
                          <a:latin typeface="Calibri" panose="020F0502020204030204" pitchFamily="34" charset="0"/>
                          <a:ea typeface="新細明體" panose="02020500000000000000" pitchFamily="18" charset="-120"/>
                        </a:defRPr>
                      </a:lvl3pPr>
                      <a:lvl4pPr marL="1600200" indent="-228600" eaLnBrk="0" fontAlgn="base" hangingPunct="0">
                        <a:spcBef>
                          <a:spcPct val="20000"/>
                        </a:spcBef>
                        <a:buClr>
                          <a:srgbClr val="989AAC"/>
                        </a:buClr>
                        <a:buFont typeface="Arial" panose="020B0604020202020204" pitchFamily="34" charset="0"/>
                        <a:defRPr sz="1400">
                          <a:solidFill>
                            <a:schemeClr val="tx1"/>
                          </a:solidFill>
                          <a:latin typeface="Calibri" panose="020F0502020204030204" pitchFamily="34" charset="0"/>
                          <a:ea typeface="新細明體" panose="02020500000000000000" pitchFamily="18" charset="-120"/>
                        </a:defRPr>
                      </a:lvl4pPr>
                      <a:lvl5pPr marL="2057400" indent="-228600" eaLnBrk="0" fontAlgn="base" hangingPunct="0">
                        <a:spcBef>
                          <a:spcPct val="20000"/>
                        </a:spcBef>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5pPr>
                      <a:lvl6pPr marL="25146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6pPr>
                      <a:lvl7pPr marL="29718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7pPr>
                      <a:lvl8pPr marL="34290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8pPr>
                      <a:lvl9pPr marL="3886200" indent="-228600" eaLnBrk="0" fontAlgn="base" hangingPunct="0">
                        <a:spcBef>
                          <a:spcPct val="20000"/>
                        </a:spcBef>
                        <a:spcAft>
                          <a:spcPct val="0"/>
                        </a:spcAft>
                        <a:buClr>
                          <a:srgbClr val="DC5924"/>
                        </a:buClr>
                        <a:buFont typeface="Arial" panose="020B0604020202020204" pitchFamily="34" charset="0"/>
                        <a:defRPr sz="1200">
                          <a:solidFill>
                            <a:schemeClr val="tx1"/>
                          </a:solidFill>
                          <a:latin typeface="Calibri" panose="020F0502020204030204" pitchFamily="34" charset="0"/>
                          <a:ea typeface="新細明體" panose="02020500000000000000" pitchFamily="18" charset="-120"/>
                        </a:defRPr>
                      </a:lvl9pPr>
                    </a:lstStyle>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本部及各機</a:t>
                      </a:r>
                    </a:p>
                    <a:p>
                      <a:pPr marL="0" marR="0" lvl="0" indent="0" algn="ctr" defTabSz="914400" rtl="0" eaLnBrk="0" fontAlgn="ctr" latinLnBrk="0" hangingPunct="0">
                        <a:lnSpc>
                          <a:spcPct val="100000"/>
                        </a:lnSpc>
                        <a:spcBef>
                          <a:spcPct val="20000"/>
                        </a:spcBef>
                        <a:spcAft>
                          <a:spcPct val="0"/>
                        </a:spcAft>
                        <a:buClr>
                          <a:schemeClr val="accent1"/>
                        </a:buClr>
                        <a:buSzTx/>
                        <a:buFont typeface="Arial" panose="020B0604020202020204" pitchFamily="34" charset="0"/>
                        <a:buNone/>
                        <a:tabLst/>
                      </a:pP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關</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zh-TW" altLang="en-US"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0"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en-US" altLang="zh-TW" sz="14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1198" name="Text Box 62"/>
          <p:cNvSpPr txBox="1">
            <a:spLocks noChangeArrowheads="1"/>
          </p:cNvSpPr>
          <p:nvPr/>
        </p:nvSpPr>
        <p:spPr bwMode="auto">
          <a:xfrm>
            <a:off x="609600" y="5877272"/>
            <a:ext cx="7416800" cy="280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fontAlgn="t">
              <a:defRPr kumimoji="1" sz="2000">
                <a:solidFill>
                  <a:srgbClr val="FFFFFF"/>
                </a:solidFill>
                <a:latin typeface="微軟正黑體" pitchFamily="34" charset="-120"/>
                <a:ea typeface="新細明體" charset="-120"/>
              </a:defRPr>
            </a:lvl1pPr>
            <a:lvl2pPr marL="742950" indent="-285750" fontAlgn="t">
              <a:defRPr kumimoji="1" sz="2000">
                <a:solidFill>
                  <a:srgbClr val="FFFFFF"/>
                </a:solidFill>
                <a:latin typeface="微軟正黑體" pitchFamily="34" charset="-120"/>
                <a:ea typeface="新細明體" charset="-120"/>
              </a:defRPr>
            </a:lvl2pPr>
            <a:lvl3pPr marL="1143000" indent="-228600" fontAlgn="t">
              <a:defRPr kumimoji="1" sz="2000">
                <a:solidFill>
                  <a:srgbClr val="FFFFFF"/>
                </a:solidFill>
                <a:latin typeface="微軟正黑體" pitchFamily="34" charset="-120"/>
                <a:ea typeface="新細明體" charset="-120"/>
              </a:defRPr>
            </a:lvl3pPr>
            <a:lvl4pPr marL="1600200" indent="-228600" fontAlgn="t">
              <a:defRPr kumimoji="1" sz="2000">
                <a:solidFill>
                  <a:srgbClr val="FFFFFF"/>
                </a:solidFill>
                <a:latin typeface="微軟正黑體" pitchFamily="34" charset="-120"/>
                <a:ea typeface="新細明體" charset="-120"/>
              </a:defRPr>
            </a:lvl4pPr>
            <a:lvl5pPr marL="2057400" indent="-228600" fontAlgn="t">
              <a:defRPr kumimoji="1" sz="2000">
                <a:solidFill>
                  <a:srgbClr val="FFFFFF"/>
                </a:solidFill>
                <a:latin typeface="微軟正黑體" pitchFamily="34" charset="-120"/>
                <a:ea typeface="新細明體" charset="-120"/>
              </a:defRPr>
            </a:lvl5pPr>
            <a:lvl6pPr marL="2514600" indent="-228600" eaLnBrk="0" fontAlgn="t" hangingPunct="0">
              <a:spcBef>
                <a:spcPct val="0"/>
              </a:spcBef>
              <a:spcAft>
                <a:spcPct val="0"/>
              </a:spcAft>
              <a:defRPr kumimoji="1" sz="2000">
                <a:solidFill>
                  <a:srgbClr val="FFFFFF"/>
                </a:solidFill>
                <a:latin typeface="微軟正黑體" pitchFamily="34" charset="-120"/>
                <a:ea typeface="新細明體" charset="-120"/>
              </a:defRPr>
            </a:lvl6pPr>
            <a:lvl7pPr marL="2971800" indent="-228600" eaLnBrk="0" fontAlgn="t" hangingPunct="0">
              <a:spcBef>
                <a:spcPct val="0"/>
              </a:spcBef>
              <a:spcAft>
                <a:spcPct val="0"/>
              </a:spcAft>
              <a:defRPr kumimoji="1" sz="2000">
                <a:solidFill>
                  <a:srgbClr val="FFFFFF"/>
                </a:solidFill>
                <a:latin typeface="微軟正黑體" pitchFamily="34" charset="-120"/>
                <a:ea typeface="新細明體" charset="-120"/>
              </a:defRPr>
            </a:lvl7pPr>
            <a:lvl8pPr marL="3429000" indent="-228600" eaLnBrk="0" fontAlgn="t" hangingPunct="0">
              <a:spcBef>
                <a:spcPct val="0"/>
              </a:spcBef>
              <a:spcAft>
                <a:spcPct val="0"/>
              </a:spcAft>
              <a:defRPr kumimoji="1" sz="2000">
                <a:solidFill>
                  <a:srgbClr val="FFFFFF"/>
                </a:solidFill>
                <a:latin typeface="微軟正黑體" pitchFamily="34" charset="-120"/>
                <a:ea typeface="新細明體" charset="-120"/>
              </a:defRPr>
            </a:lvl8pPr>
            <a:lvl9pPr marL="3886200" indent="-228600" eaLnBrk="0" fontAlgn="t" hangingPunct="0">
              <a:spcBef>
                <a:spcPct val="0"/>
              </a:spcBef>
              <a:spcAft>
                <a:spcPct val="0"/>
              </a:spcAft>
              <a:defRPr kumimoji="1" sz="2000">
                <a:solidFill>
                  <a:srgbClr val="FFFFFF"/>
                </a:solidFill>
                <a:latin typeface="微軟正黑體" pitchFamily="34" charset="-120"/>
                <a:ea typeface="新細明體" charset="-120"/>
              </a:defRPr>
            </a:lvl9pPr>
          </a:lstStyle>
          <a:p>
            <a:pPr eaLnBrk="1" hangingPunct="1">
              <a:lnSpc>
                <a:spcPts val="1400"/>
              </a:lnSpc>
              <a:spcBef>
                <a:spcPct val="50000"/>
              </a:spcBef>
            </a:pPr>
            <a:r>
              <a:rPr lang="zh-TW" altLang="en-US" sz="1400" b="1" dirty="0">
                <a:solidFill>
                  <a:schemeClr val="tx1"/>
                </a:solidFill>
                <a:ea typeface="微軟正黑體" pitchFamily="34" charset="-120"/>
              </a:rPr>
              <a:t>註</a:t>
            </a:r>
            <a:r>
              <a:rPr lang="en-US" altLang="zh-TW" sz="1400" b="1" dirty="0">
                <a:solidFill>
                  <a:schemeClr val="tx1"/>
                </a:solidFill>
                <a:ea typeface="微軟正黑體" pitchFamily="34" charset="-120"/>
              </a:rPr>
              <a:t>: </a:t>
            </a:r>
            <a:r>
              <a:rPr lang="zh-TW" altLang="en-US" sz="1400" b="1" dirty="0" smtClean="0">
                <a:solidFill>
                  <a:schemeClr val="tx1"/>
                </a:solidFill>
                <a:ea typeface="微軟正黑體" pitchFamily="34" charset="-120"/>
              </a:rPr>
              <a:t>各項</a:t>
            </a:r>
            <a:r>
              <a:rPr lang="zh-TW" altLang="en-US" sz="1400" b="1" dirty="0">
                <a:solidFill>
                  <a:schemeClr val="tx1"/>
                </a:solidFill>
                <a:ea typeface="微軟正黑體" pitchFamily="34" charset="-120"/>
              </a:rPr>
              <a:t>工作之完成期限如遇假日則往前推至上班日。 </a:t>
            </a:r>
          </a:p>
        </p:txBody>
      </p:sp>
      <p:sp>
        <p:nvSpPr>
          <p:cNvPr id="6" name="矩形 5"/>
          <p:cNvSpPr/>
          <p:nvPr/>
        </p:nvSpPr>
        <p:spPr>
          <a:xfrm>
            <a:off x="1979712" y="-27384"/>
            <a:ext cx="6807081" cy="707886"/>
          </a:xfrm>
          <a:prstGeom prst="rect">
            <a:avLst/>
          </a:prstGeom>
        </p:spPr>
        <p:txBody>
          <a:bodyPr wrap="square">
            <a:spAutoFit/>
          </a:bodyPr>
          <a:lstStyle/>
          <a:p>
            <a:pPr marL="114300" algn="ctr">
              <a:spcBef>
                <a:spcPct val="20000"/>
              </a:spcBef>
              <a:spcAft>
                <a:spcPts val="1800"/>
              </a:spcAft>
              <a:buClr>
                <a:schemeClr val="tx1"/>
              </a:buClr>
            </a:pPr>
            <a:r>
              <a:rPr kumimoji="0" lang="zh-TW" altLang="en-US" sz="4000" b="1" dirty="0" smtClean="0">
                <a:solidFill>
                  <a:schemeClr val="tx1"/>
                </a:solidFill>
                <a:ea typeface="微軟正黑體" pitchFamily="34" charset="-120"/>
              </a:rPr>
              <a:t>工作項目及時程（</a:t>
            </a:r>
            <a:r>
              <a:rPr kumimoji="0" lang="en-US" altLang="zh-TW" sz="4000" b="1" dirty="0" smtClean="0">
                <a:solidFill>
                  <a:schemeClr val="tx1"/>
                </a:solidFill>
                <a:ea typeface="微軟正黑體" pitchFamily="34" charset="-120"/>
              </a:rPr>
              <a:t>2/2)</a:t>
            </a:r>
            <a:endParaRPr kumimoji="0" lang="en-US" altLang="zh-TW" sz="4000" b="1" dirty="0">
              <a:solidFill>
                <a:schemeClr val="tx1"/>
              </a:solidFill>
              <a:latin typeface="微軟正黑體"/>
              <a:ea typeface="微軟正黑體"/>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54</a:t>
            </a:fld>
            <a:endParaRPr lang="en-US" dirty="0"/>
          </a:p>
        </p:txBody>
      </p:sp>
    </p:spTree>
    <p:extLst>
      <p:ext uri="{BB962C8B-B14F-4D97-AF65-F5344CB8AC3E}">
        <p14:creationId xmlns:p14="http://schemas.microsoft.com/office/powerpoint/2010/main" val="35792331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742950" indent="-285750">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algn="ctr" eaLnBrk="1" hangingPunct="1">
              <a:spcBef>
                <a:spcPct val="0"/>
              </a:spcBef>
              <a:buClrTx/>
              <a:buFontTx/>
              <a:buNone/>
            </a:pPr>
            <a:fld id="{044026CB-44CA-41BB-A378-9E3C1F9DBE25}" type="slidenum">
              <a:rPr kumimoji="0" lang="zh-TW" altLang="en-US" sz="1200">
                <a:latin typeface="微軟正黑體" pitchFamily="34" charset="-120"/>
                <a:ea typeface="微軟正黑體" pitchFamily="34" charset="-120"/>
              </a:rPr>
              <a:pPr algn="ctr" eaLnBrk="1" hangingPunct="1">
                <a:spcBef>
                  <a:spcPct val="0"/>
                </a:spcBef>
                <a:buClrTx/>
                <a:buFontTx/>
                <a:buNone/>
              </a:pPr>
              <a:t>55</a:t>
            </a:fld>
            <a:endParaRPr kumimoji="0" lang="en-US" altLang="zh-TW" sz="1200" dirty="0">
              <a:latin typeface="微軟正黑體" pitchFamily="34" charset="-120"/>
              <a:ea typeface="微軟正黑體" pitchFamily="34" charset="-120"/>
            </a:endParaRPr>
          </a:p>
        </p:txBody>
      </p:sp>
      <p:sp>
        <p:nvSpPr>
          <p:cNvPr id="6" name="矩形 5"/>
          <p:cNvSpPr/>
          <p:nvPr/>
        </p:nvSpPr>
        <p:spPr>
          <a:xfrm>
            <a:off x="1763688" y="-27384"/>
            <a:ext cx="6807081" cy="707886"/>
          </a:xfrm>
          <a:prstGeom prst="rect">
            <a:avLst/>
          </a:prstGeom>
        </p:spPr>
        <p:txBody>
          <a:bodyPr wrap="square">
            <a:spAutoFit/>
          </a:bodyPr>
          <a:lstStyle/>
          <a:p>
            <a:pPr marL="114300" algn="ctr">
              <a:spcBef>
                <a:spcPct val="20000"/>
              </a:spcBef>
              <a:spcAft>
                <a:spcPts val="1800"/>
              </a:spcAft>
              <a:buClr>
                <a:schemeClr val="tx1"/>
              </a:buClr>
            </a:pPr>
            <a:r>
              <a:rPr kumimoji="0" lang="zh-TW" altLang="en-US" sz="4000" b="1" dirty="0">
                <a:solidFill>
                  <a:schemeClr val="tx1"/>
                </a:solidFill>
                <a:ea typeface="微軟正黑體" pitchFamily="34" charset="-120"/>
              </a:rPr>
              <a:t>績效</a:t>
            </a:r>
            <a:r>
              <a:rPr kumimoji="0" lang="zh-TW" altLang="en-US" sz="4000" b="1" dirty="0" smtClean="0">
                <a:solidFill>
                  <a:schemeClr val="tx1"/>
                </a:solidFill>
                <a:ea typeface="微軟正黑體" pitchFamily="34" charset="-120"/>
              </a:rPr>
              <a:t>考核原則</a:t>
            </a:r>
            <a:endParaRPr kumimoji="0" lang="en-US" altLang="zh-TW" sz="4000" b="1" dirty="0">
              <a:solidFill>
                <a:schemeClr val="tx1"/>
              </a:solidFill>
              <a:latin typeface="微軟正黑體"/>
              <a:ea typeface="微軟正黑體"/>
            </a:endParaRPr>
          </a:p>
        </p:txBody>
      </p:sp>
      <p:sp>
        <p:nvSpPr>
          <p:cNvPr id="4" name="AutoShape 7"/>
          <p:cNvSpPr>
            <a:spLocks noChangeArrowheads="1"/>
          </p:cNvSpPr>
          <p:nvPr/>
        </p:nvSpPr>
        <p:spPr bwMode="auto">
          <a:xfrm>
            <a:off x="251520" y="1124744"/>
            <a:ext cx="8712968" cy="4936083"/>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a:spcBef>
                <a:spcPts val="800"/>
              </a:spcBef>
              <a:buClr>
                <a:srgbClr val="FF33CC"/>
              </a:buClr>
              <a:buNone/>
            </a:pPr>
            <a:r>
              <a:rPr lang="zh-TW" altLang="zh-TW" sz="2800" b="1" dirty="0" smtClean="0">
                <a:solidFill>
                  <a:srgbClr val="0C0E12"/>
                </a:solidFill>
                <a:latin typeface="微軟正黑體" pitchFamily="34" charset="-120"/>
                <a:ea typeface="微軟正黑體" pitchFamily="34" charset="-120"/>
              </a:rPr>
              <a:t>本</a:t>
            </a:r>
            <a:r>
              <a:rPr lang="zh-TW" altLang="zh-TW" sz="2800" b="1" dirty="0">
                <a:solidFill>
                  <a:srgbClr val="0C0E12"/>
                </a:solidFill>
                <a:latin typeface="微軟正黑體" pitchFamily="34" charset="-120"/>
                <a:ea typeface="微軟正黑體" pitchFamily="34" charset="-120"/>
              </a:rPr>
              <a:t>計畫各年度績效考核作業，考量下列項目辦理：</a:t>
            </a:r>
          </a:p>
          <a:p>
            <a:pPr marL="1079500" indent="-1079500">
              <a:spcBef>
                <a:spcPts val="800"/>
              </a:spcBef>
              <a:buClr>
                <a:srgbClr val="FF33CC"/>
              </a:buClr>
              <a:buNone/>
            </a:pPr>
            <a:r>
              <a:rPr lang="zh-TW" altLang="zh-TW" sz="2800" b="1" dirty="0">
                <a:solidFill>
                  <a:srgbClr val="0C0E12"/>
                </a:solidFill>
                <a:latin typeface="微軟正黑體" pitchFamily="34" charset="-120"/>
                <a:ea typeface="微軟正黑體" pitchFamily="34" charset="-120"/>
              </a:rPr>
              <a:t>（一）行政院政府資料開放政策及本部所核定資料集開放目標值之達成率。</a:t>
            </a:r>
          </a:p>
          <a:p>
            <a:pPr marL="1079500" indent="-1079500">
              <a:spcBef>
                <a:spcPts val="800"/>
              </a:spcBef>
              <a:buClr>
                <a:srgbClr val="FF33CC"/>
              </a:buClr>
              <a:buNone/>
            </a:pPr>
            <a:r>
              <a:rPr lang="zh-TW" altLang="zh-TW" sz="2800" b="1" dirty="0">
                <a:solidFill>
                  <a:srgbClr val="0C0E12"/>
                </a:solidFill>
                <a:latin typeface="微軟正黑體" pitchFamily="34" charset="-120"/>
                <a:ea typeface="微軟正黑體" pitchFamily="34" charset="-120"/>
              </a:rPr>
              <a:t>（二）本部政府資料開放資料</a:t>
            </a:r>
            <a:r>
              <a:rPr lang="zh-TW" altLang="zh-TW" sz="2800" b="1" dirty="0" smtClean="0">
                <a:solidFill>
                  <a:srgbClr val="0C0E12"/>
                </a:solidFill>
                <a:latin typeface="微軟正黑體" pitchFamily="34" charset="-120"/>
                <a:ea typeface="微軟正黑體" pitchFamily="34" charset="-120"/>
              </a:rPr>
              <a:t>集</a:t>
            </a:r>
            <a:r>
              <a:rPr lang="zh-TW" altLang="en-US" sz="2800" b="1" dirty="0" smtClean="0">
                <a:solidFill>
                  <a:srgbClr val="0C0E12"/>
                </a:solidFill>
                <a:latin typeface="微軟正黑體" pitchFamily="34" charset="-120"/>
                <a:ea typeface="微軟正黑體" pitchFamily="34" charset="-120"/>
              </a:rPr>
              <a:t>的</a:t>
            </a:r>
            <a:r>
              <a:rPr lang="zh-TW" altLang="zh-TW" sz="2800" b="1" dirty="0" smtClean="0">
                <a:solidFill>
                  <a:srgbClr val="0C0E12"/>
                </a:solidFill>
                <a:latin typeface="微軟正黑體" pitchFamily="34" charset="-120"/>
                <a:ea typeface="微軟正黑體" pitchFamily="34" charset="-120"/>
              </a:rPr>
              <a:t>品質。</a:t>
            </a:r>
            <a:endParaRPr lang="zh-TW" altLang="zh-TW" sz="2800" b="1" dirty="0">
              <a:solidFill>
                <a:srgbClr val="0C0E12"/>
              </a:solidFill>
              <a:latin typeface="微軟正黑體" pitchFamily="34" charset="-120"/>
              <a:ea typeface="微軟正黑體" pitchFamily="34" charset="-120"/>
            </a:endParaRPr>
          </a:p>
          <a:p>
            <a:pPr marL="0" indent="0">
              <a:spcBef>
                <a:spcPts val="800"/>
              </a:spcBef>
              <a:buClr>
                <a:srgbClr val="FF33CC"/>
              </a:buClr>
              <a:buNone/>
            </a:pPr>
            <a:r>
              <a:rPr lang="zh-TW" altLang="zh-TW" sz="2800" b="1" dirty="0">
                <a:solidFill>
                  <a:srgbClr val="0C0E12"/>
                </a:solidFill>
                <a:latin typeface="微軟正黑體" pitchFamily="34" charset="-120"/>
                <a:ea typeface="微軟正黑體" pitchFamily="34" charset="-120"/>
              </a:rPr>
              <a:t>（三）公布之資料集瀏覽及下載數之排名。</a:t>
            </a:r>
          </a:p>
          <a:p>
            <a:pPr marL="0" indent="0">
              <a:spcBef>
                <a:spcPts val="800"/>
              </a:spcBef>
              <a:buClr>
                <a:srgbClr val="FF33CC"/>
              </a:buClr>
              <a:buNone/>
            </a:pPr>
            <a:r>
              <a:rPr lang="zh-TW" altLang="zh-TW" sz="2800" b="1" dirty="0">
                <a:solidFill>
                  <a:srgbClr val="0C0E12"/>
                </a:solidFill>
                <a:latin typeface="微軟正黑體" pitchFamily="34" charset="-120"/>
                <a:ea typeface="微軟正黑體" pitchFamily="34" charset="-120"/>
              </a:rPr>
              <a:t>（四）各階段工作項目執行結果之達成率</a:t>
            </a:r>
            <a:r>
              <a:rPr lang="zh-TW" altLang="zh-TW" sz="2800" b="1" dirty="0" smtClean="0">
                <a:solidFill>
                  <a:srgbClr val="0C0E12"/>
                </a:solidFill>
                <a:latin typeface="微軟正黑體" pitchFamily="34" charset="-120"/>
                <a:ea typeface="微軟正黑體" pitchFamily="34" charset="-120"/>
              </a:rPr>
              <a:t>。</a:t>
            </a:r>
            <a:endParaRPr lang="en-US" altLang="zh-TW" sz="2800" b="1" dirty="0" smtClean="0">
              <a:solidFill>
                <a:srgbClr val="0C0E12"/>
              </a:solidFill>
              <a:latin typeface="微軟正黑體" pitchFamily="34" charset="-120"/>
              <a:ea typeface="微軟正黑體" pitchFamily="34" charset="-120"/>
            </a:endParaRPr>
          </a:p>
          <a:p>
            <a:pPr marL="0" indent="0">
              <a:spcBef>
                <a:spcPts val="800"/>
              </a:spcBef>
              <a:buClr>
                <a:srgbClr val="FF33CC"/>
              </a:buClr>
              <a:buNone/>
            </a:pPr>
            <a:r>
              <a:rPr lang="zh-TW" altLang="zh-TW" sz="2800" b="1" dirty="0">
                <a:solidFill>
                  <a:srgbClr val="0C0E12"/>
                </a:solidFill>
                <a:latin typeface="微軟正黑體" pitchFamily="34" charset="-120"/>
                <a:ea typeface="微軟正黑體" pitchFamily="34" charset="-120"/>
              </a:rPr>
              <a:t>（五</a:t>
            </a:r>
            <a:r>
              <a:rPr lang="zh-TW" altLang="zh-TW" sz="2800" b="1" dirty="0" smtClean="0">
                <a:solidFill>
                  <a:srgbClr val="0C0E12"/>
                </a:solidFill>
                <a:latin typeface="微軟正黑體" pitchFamily="34" charset="-120"/>
                <a:ea typeface="微軟正黑體" pitchFamily="34" charset="-120"/>
              </a:rPr>
              <a:t>）</a:t>
            </a:r>
            <a:r>
              <a:rPr kumimoji="0" lang="zh-TW" altLang="en-US" sz="2800" b="1" dirty="0">
                <a:ea typeface="微軟正黑體" pitchFamily="34" charset="-120"/>
              </a:rPr>
              <a:t>主題式</a:t>
            </a:r>
            <a:r>
              <a:rPr kumimoji="0" lang="zh-TW" altLang="zh-TW" sz="2800" b="1" dirty="0">
                <a:ea typeface="微軟正黑體" pitchFamily="34" charset="-120"/>
              </a:rPr>
              <a:t>開放資料推動</a:t>
            </a:r>
            <a:r>
              <a:rPr kumimoji="0" lang="zh-TW" altLang="zh-TW" sz="2800" b="1" dirty="0" smtClean="0">
                <a:ea typeface="微軟正黑體" pitchFamily="34" charset="-120"/>
              </a:rPr>
              <a:t>策略</a:t>
            </a:r>
            <a:r>
              <a:rPr kumimoji="0" lang="zh-TW" altLang="en-US" sz="2800" b="1" dirty="0" smtClean="0">
                <a:ea typeface="微軟正黑體" pitchFamily="34" charset="-120"/>
              </a:rPr>
              <a:t>執行</a:t>
            </a:r>
            <a:r>
              <a:rPr lang="zh-TW" altLang="zh-TW" sz="2800" b="1" dirty="0">
                <a:solidFill>
                  <a:srgbClr val="0C0E12"/>
                </a:solidFill>
                <a:latin typeface="微軟正黑體" pitchFamily="34" charset="-120"/>
                <a:ea typeface="微軟正黑體" pitchFamily="34" charset="-120"/>
              </a:rPr>
              <a:t>達成</a:t>
            </a:r>
            <a:r>
              <a:rPr lang="zh-TW" altLang="zh-TW" sz="2800" b="1" dirty="0" smtClean="0">
                <a:solidFill>
                  <a:srgbClr val="0C0E12"/>
                </a:solidFill>
                <a:latin typeface="微軟正黑體" pitchFamily="34" charset="-120"/>
                <a:ea typeface="微軟正黑體" pitchFamily="34" charset="-120"/>
              </a:rPr>
              <a:t>率</a:t>
            </a:r>
            <a:r>
              <a:rPr lang="zh-TW" altLang="zh-TW" sz="2800" b="1" dirty="0">
                <a:solidFill>
                  <a:srgbClr val="0C0E12"/>
                </a:solidFill>
                <a:latin typeface="微軟正黑體" pitchFamily="34" charset="-120"/>
                <a:ea typeface="微軟正黑體" pitchFamily="34" charset="-120"/>
              </a:rPr>
              <a:t>。</a:t>
            </a:r>
          </a:p>
          <a:p>
            <a:pPr marL="0" indent="0">
              <a:spcBef>
                <a:spcPts val="800"/>
              </a:spcBef>
              <a:buClr>
                <a:srgbClr val="FF33CC"/>
              </a:buClr>
              <a:buNone/>
            </a:pPr>
            <a:r>
              <a:rPr lang="zh-TW" altLang="zh-TW" sz="2800" b="1" dirty="0">
                <a:solidFill>
                  <a:srgbClr val="0C0E12"/>
                </a:solidFill>
                <a:latin typeface="微軟正黑體" pitchFamily="34" charset="-120"/>
                <a:ea typeface="微軟正黑體" pitchFamily="34" charset="-120"/>
              </a:rPr>
              <a:t>（六）跨域合作、公私協力、</a:t>
            </a:r>
            <a:r>
              <a:rPr lang="zh-TW" altLang="zh-TW" sz="2800" b="1" dirty="0" smtClean="0">
                <a:solidFill>
                  <a:srgbClr val="0C0E12"/>
                </a:solidFill>
                <a:latin typeface="微軟正黑體" pitchFamily="34" charset="-120"/>
                <a:ea typeface="微軟正黑體" pitchFamily="34" charset="-120"/>
              </a:rPr>
              <a:t>亮點應用</a:t>
            </a:r>
            <a:r>
              <a:rPr lang="zh-TW" altLang="zh-TW" sz="2800" b="1" dirty="0">
                <a:solidFill>
                  <a:srgbClr val="0C0E12"/>
                </a:solidFill>
                <a:latin typeface="微軟正黑體" pitchFamily="34" charset="-120"/>
                <a:ea typeface="微軟正黑體" pitchFamily="34" charset="-120"/>
              </a:rPr>
              <a:t>等成果展現。</a:t>
            </a:r>
          </a:p>
          <a:p>
            <a:pPr marL="0" indent="0">
              <a:spcBef>
                <a:spcPts val="800"/>
              </a:spcBef>
              <a:buClr>
                <a:srgbClr val="FF33CC"/>
              </a:buClr>
              <a:buNone/>
            </a:pPr>
            <a:r>
              <a:rPr lang="zh-TW" altLang="zh-TW" sz="2800" b="1" dirty="0" smtClean="0">
                <a:solidFill>
                  <a:srgbClr val="0C0E12"/>
                </a:solidFill>
                <a:latin typeface="微軟正黑體" pitchFamily="34" charset="-120"/>
                <a:ea typeface="微軟正黑體" pitchFamily="34" charset="-120"/>
              </a:rPr>
              <a:t>（</a:t>
            </a:r>
            <a:r>
              <a:rPr lang="zh-TW" altLang="en-US" sz="2800" b="1" dirty="0" smtClean="0">
                <a:solidFill>
                  <a:srgbClr val="0C0E12"/>
                </a:solidFill>
                <a:latin typeface="微軟正黑體" pitchFamily="34" charset="-120"/>
                <a:ea typeface="微軟正黑體" pitchFamily="34" charset="-120"/>
              </a:rPr>
              <a:t>七</a:t>
            </a:r>
            <a:r>
              <a:rPr lang="zh-TW" altLang="zh-TW" sz="2800" b="1" dirty="0" smtClean="0">
                <a:solidFill>
                  <a:srgbClr val="0C0E12"/>
                </a:solidFill>
                <a:latin typeface="微軟正黑體" pitchFamily="34" charset="-120"/>
                <a:ea typeface="微軟正黑體" pitchFamily="34" charset="-120"/>
              </a:rPr>
              <a:t>）</a:t>
            </a:r>
            <a:r>
              <a:rPr lang="zh-TW" altLang="zh-TW" sz="2800" b="1" dirty="0">
                <a:solidFill>
                  <a:srgbClr val="0C0E12"/>
                </a:solidFill>
                <a:latin typeface="微軟正黑體" pitchFamily="34" charset="-120"/>
                <a:ea typeface="微軟正黑體" pitchFamily="34" charset="-120"/>
              </a:rPr>
              <a:t>依每年推動重點，增訂考核項目。</a:t>
            </a:r>
          </a:p>
          <a:p>
            <a:pPr marL="0" indent="0">
              <a:spcBef>
                <a:spcPts val="800"/>
              </a:spcBef>
              <a:buClr>
                <a:srgbClr val="FF33CC"/>
              </a:buClr>
              <a:buNone/>
            </a:pPr>
            <a:endParaRPr lang="en-US" altLang="zh-TW" sz="2800" b="1" dirty="0">
              <a:ea typeface="微軟正黑體" panose="020B0604030504040204" pitchFamily="34" charset="-120"/>
            </a:endParaRPr>
          </a:p>
          <a:p>
            <a:pPr>
              <a:spcBef>
                <a:spcPts val="800"/>
              </a:spcBef>
              <a:buClr>
                <a:srgbClr val="FF33CC"/>
              </a:buClr>
              <a:buFont typeface="Wingdings" panose="05000000000000000000" pitchFamily="2" charset="2"/>
              <a:buChar char="Ø"/>
            </a:pPr>
            <a:endParaRPr lang="en-US" altLang="zh-TW" sz="3000" b="1" dirty="0" smtClean="0">
              <a:solidFill>
                <a:srgbClr val="0C0E12"/>
              </a:solidFill>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55</a:t>
            </a:fld>
            <a:endParaRPr lang="en-US" dirty="0"/>
          </a:p>
        </p:txBody>
      </p:sp>
    </p:spTree>
    <p:extLst>
      <p:ext uri="{BB962C8B-B14F-4D97-AF65-F5344CB8AC3E}">
        <p14:creationId xmlns:p14="http://schemas.microsoft.com/office/powerpoint/2010/main" val="3551941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179512"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77826" name="文字方塊 3"/>
          <p:cNvSpPr txBox="1">
            <a:spLocks noChangeArrowheads="1"/>
          </p:cNvSpPr>
          <p:nvPr/>
        </p:nvSpPr>
        <p:spPr bwMode="auto">
          <a:xfrm>
            <a:off x="899592" y="2198688"/>
            <a:ext cx="8136458" cy="2219069"/>
          </a:xfrm>
          <a:prstGeom prst="rect">
            <a:avLst/>
          </a:prstGeom>
          <a:noFill/>
          <a:ln w="9525">
            <a:noFill/>
            <a:miter lim="800000"/>
            <a:headEnd/>
            <a:tailEnd/>
          </a:ln>
        </p:spPr>
        <p:txBody>
          <a:bodyPr wrap="square">
            <a:spAutoFit/>
          </a:bodyPr>
          <a:lstStyle/>
          <a:p>
            <a:pPr fontAlgn="t">
              <a:spcAft>
                <a:spcPts val="600"/>
              </a:spcAft>
            </a:pPr>
            <a:r>
              <a:rPr kumimoji="0" lang="zh-TW" altLang="en-US" sz="5000" dirty="0" smtClean="0">
                <a:solidFill>
                  <a:schemeClr val="tx1"/>
                </a:solidFill>
                <a:ea typeface="微軟正黑體" pitchFamily="34" charset="-120"/>
              </a:rPr>
              <a:t>臨時</a:t>
            </a:r>
            <a:r>
              <a:rPr kumimoji="0" lang="zh-TW" altLang="en-US" sz="5000" dirty="0">
                <a:solidFill>
                  <a:schemeClr val="tx1"/>
                </a:solidFill>
                <a:ea typeface="微軟正黑體" pitchFamily="34" charset="-120"/>
              </a:rPr>
              <a:t>提案</a:t>
            </a:r>
            <a:r>
              <a:rPr lang="zh-TW" altLang="en-US" sz="5000" dirty="0" smtClean="0">
                <a:solidFill>
                  <a:schemeClr val="tx1"/>
                </a:solidFill>
                <a:ea typeface="微軟正黑體" pitchFamily="34" charset="-120"/>
              </a:rPr>
              <a:t>：</a:t>
            </a:r>
            <a:endParaRPr lang="en-US" altLang="zh-TW" sz="5000" dirty="0">
              <a:solidFill>
                <a:schemeClr val="tx1"/>
              </a:solidFill>
              <a:ea typeface="微軟正黑體" pitchFamily="34" charset="-120"/>
            </a:endParaRPr>
          </a:p>
          <a:p>
            <a:pPr>
              <a:spcBef>
                <a:spcPct val="20000"/>
              </a:spcBef>
              <a:spcAft>
                <a:spcPts val="1800"/>
              </a:spcAft>
              <a:buClr>
                <a:schemeClr val="accent1"/>
              </a:buClr>
            </a:pPr>
            <a:r>
              <a:rPr kumimoji="0" lang="zh-TW" altLang="zh-TW" sz="3600" dirty="0" smtClean="0">
                <a:solidFill>
                  <a:schemeClr val="tx1"/>
                </a:solidFill>
                <a:ea typeface="微軟正黑體" pitchFamily="34" charset="-120"/>
              </a:rPr>
              <a:t>加速</a:t>
            </a:r>
            <a:r>
              <a:rPr kumimoji="0" lang="zh-TW" altLang="zh-TW" sz="3600" dirty="0">
                <a:solidFill>
                  <a:schemeClr val="tx1"/>
                </a:solidFill>
                <a:ea typeface="微軟正黑體" pitchFamily="34" charset="-120"/>
              </a:rPr>
              <a:t>水質資料更新</a:t>
            </a:r>
            <a:r>
              <a:rPr kumimoji="0" lang="zh-TW" altLang="zh-TW" sz="3600" dirty="0" smtClean="0">
                <a:solidFill>
                  <a:schemeClr val="tx1"/>
                </a:solidFill>
                <a:ea typeface="微軟正黑體" pitchFamily="34" charset="-120"/>
              </a:rPr>
              <a:t>頻率</a:t>
            </a:r>
            <a:r>
              <a:rPr kumimoji="0" lang="zh-TW" altLang="zh-TW" sz="3600" dirty="0">
                <a:solidFill>
                  <a:schemeClr val="tx1"/>
                </a:solidFill>
                <a:ea typeface="微軟正黑體" pitchFamily="34" charset="-120"/>
              </a:rPr>
              <a:t>討論</a:t>
            </a:r>
            <a:r>
              <a:rPr kumimoji="0" lang="en-US" altLang="zh-TW" sz="3600" dirty="0" smtClean="0">
                <a:solidFill>
                  <a:schemeClr val="tx1"/>
                </a:solidFill>
                <a:ea typeface="微軟正黑體" pitchFamily="34" charset="-120"/>
              </a:rPr>
              <a:t>(</a:t>
            </a:r>
            <a:r>
              <a:rPr kumimoji="0" lang="zh-TW" altLang="en-US" sz="3600" dirty="0">
                <a:solidFill>
                  <a:schemeClr val="tx1"/>
                </a:solidFill>
                <a:ea typeface="微軟正黑體" pitchFamily="34" charset="-120"/>
              </a:rPr>
              <a:t>報告單位</a:t>
            </a:r>
            <a:r>
              <a:rPr kumimoji="0" lang="en-US" altLang="zh-TW" sz="3600" dirty="0">
                <a:solidFill>
                  <a:schemeClr val="tx1"/>
                </a:solidFill>
                <a:ea typeface="微軟正黑體" pitchFamily="34" charset="-120"/>
              </a:rPr>
              <a:t>:</a:t>
            </a:r>
            <a:r>
              <a:rPr kumimoji="0" lang="zh-TW" altLang="zh-TW" sz="3600" dirty="0">
                <a:solidFill>
                  <a:schemeClr val="tx1"/>
                </a:solidFill>
                <a:ea typeface="微軟正黑體" pitchFamily="34" charset="-120"/>
              </a:rPr>
              <a:t>台灣自來水公司</a:t>
            </a:r>
            <a:r>
              <a:rPr kumimoji="0" lang="en-US" altLang="zh-TW" sz="3600" dirty="0" smtClean="0">
                <a:solidFill>
                  <a:schemeClr val="tx1"/>
                </a:solidFill>
                <a:ea typeface="微軟正黑體" pitchFamily="34" charset="-120"/>
              </a:rPr>
              <a:t>)</a:t>
            </a:r>
            <a:endParaRPr lang="zh-TW" altLang="en-US" sz="36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56</a:t>
            </a:fld>
            <a:endParaRPr lang="en-US" dirty="0"/>
          </a:p>
        </p:txBody>
      </p:sp>
    </p:spTree>
    <p:extLst>
      <p:ext uri="{BB962C8B-B14F-4D97-AF65-F5344CB8AC3E}">
        <p14:creationId xmlns:p14="http://schemas.microsoft.com/office/powerpoint/2010/main" val="15779282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527057F1-69E4-40FC-A560-6C88961C21FD}" type="slidenum">
              <a:rPr kumimoji="0" lang="zh-TW" altLang="en-US" sz="1200">
                <a:solidFill>
                  <a:schemeClr val="tx1"/>
                </a:solidFill>
                <a:ea typeface="微軟正黑體" pitchFamily="34" charset="-120"/>
              </a:rPr>
              <a:pPr algn="ctr"/>
              <a:t>57</a:t>
            </a:fld>
            <a:endParaRPr kumimoji="0" lang="en-US" altLang="zh-TW" sz="1200">
              <a:solidFill>
                <a:schemeClr val="tx1"/>
              </a:solidFill>
              <a:ea typeface="微軟正黑體" pitchFamily="34" charset="-120"/>
            </a:endParaRPr>
          </a:p>
        </p:txBody>
      </p:sp>
      <p:pic>
        <p:nvPicPr>
          <p:cNvPr id="97282" name="Picture 6" descr="MPj04230300000[1]"/>
          <p:cNvPicPr>
            <a:picLocks noChangeAspect="1" noChangeArrowheads="1"/>
          </p:cNvPicPr>
          <p:nvPr/>
        </p:nvPicPr>
        <p:blipFill>
          <a:blip r:embed="rId3">
            <a:lum bright="40000" contrast="-70000"/>
          </a:blip>
          <a:srcRect/>
          <a:stretch>
            <a:fillRect/>
          </a:stretch>
        </p:blipFill>
        <p:spPr bwMode="auto">
          <a:xfrm>
            <a:off x="0" y="0"/>
            <a:ext cx="9144000" cy="6858000"/>
          </a:xfrm>
          <a:prstGeom prst="rect">
            <a:avLst/>
          </a:prstGeom>
          <a:noFill/>
          <a:ln w="9525">
            <a:noFill/>
            <a:miter lim="800000"/>
            <a:headEnd/>
            <a:tailEnd/>
          </a:ln>
        </p:spPr>
      </p:pic>
      <p:sp>
        <p:nvSpPr>
          <p:cNvPr id="97283" name="Rectangle 4"/>
          <p:cNvSpPr>
            <a:spLocks noChangeArrowheads="1"/>
          </p:cNvSpPr>
          <p:nvPr/>
        </p:nvSpPr>
        <p:spPr bwMode="auto">
          <a:xfrm>
            <a:off x="1247775" y="1628775"/>
            <a:ext cx="6980238" cy="3357563"/>
          </a:xfrm>
          <a:prstGeom prst="rect">
            <a:avLst/>
          </a:prstGeom>
          <a:noFill/>
          <a:ln w="9525">
            <a:noFill/>
            <a:miter lim="800000"/>
            <a:headEnd/>
            <a:tailEnd/>
          </a:ln>
        </p:spPr>
        <p:txBody>
          <a:bodyPr lIns="90000" tIns="46800" rIns="90000" bIns="46800">
            <a:spAutoFit/>
          </a:bodyPr>
          <a:lstStyle/>
          <a:p>
            <a:pPr algn="ctr" fontAlgn="t"/>
            <a:r>
              <a:rPr lang="zh-TW" altLang="en-US" sz="10600">
                <a:solidFill>
                  <a:srgbClr val="800000"/>
                </a:solidFill>
                <a:latin typeface="標楷體" pitchFamily="65" charset="-120"/>
                <a:ea typeface="標楷體" pitchFamily="65" charset="-120"/>
              </a:rPr>
              <a:t>簡報完畢</a:t>
            </a:r>
          </a:p>
          <a:p>
            <a:pPr algn="ctr" fontAlgn="t"/>
            <a:r>
              <a:rPr lang="zh-TW" altLang="en-US" sz="10600">
                <a:solidFill>
                  <a:srgbClr val="800000"/>
                </a:solidFill>
                <a:latin typeface="標楷體" pitchFamily="65" charset="-120"/>
                <a:ea typeface="標楷體" pitchFamily="65" charset="-120"/>
              </a:rPr>
              <a:t>恭請裁示</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57</a:t>
            </a:fld>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文字方塊 1"/>
          <p:cNvSpPr txBox="1">
            <a:spLocks noChangeArrowheads="1"/>
          </p:cNvSpPr>
          <p:nvPr/>
        </p:nvSpPr>
        <p:spPr bwMode="auto">
          <a:xfrm>
            <a:off x="990972" y="1844824"/>
            <a:ext cx="7541468" cy="3815916"/>
          </a:xfrm>
          <a:prstGeom prst="rect">
            <a:avLst/>
          </a:prstGeom>
          <a:noFill/>
          <a:ln w="9525">
            <a:noFill/>
            <a:miter lim="800000"/>
            <a:headEnd/>
            <a:tailEnd/>
          </a:ln>
        </p:spPr>
        <p:txBody>
          <a:bodyPr wrap="square">
            <a:spAutoFit/>
          </a:bodyPr>
          <a:lstStyle/>
          <a:p>
            <a:pPr>
              <a:lnSpc>
                <a:spcPts val="2880"/>
              </a:lnSpc>
              <a:spcBef>
                <a:spcPct val="20000"/>
              </a:spcBef>
              <a:spcAft>
                <a:spcPts val="400"/>
              </a:spcAft>
              <a:buClr>
                <a:schemeClr val="accent1"/>
              </a:buClr>
            </a:pPr>
            <a:r>
              <a:rPr kumimoji="0" lang="zh-TW" altLang="en-US" sz="2400" dirty="0">
                <a:solidFill>
                  <a:schemeClr val="tx1"/>
                </a:solidFill>
                <a:ea typeface="微軟正黑體" pitchFamily="34" charset="-120"/>
              </a:rPr>
              <a:t>附件</a:t>
            </a:r>
            <a:r>
              <a:rPr kumimoji="0" lang="en-US" altLang="zh-TW" sz="2400" dirty="0">
                <a:solidFill>
                  <a:schemeClr val="tx1"/>
                </a:solidFill>
                <a:ea typeface="微軟正黑體" pitchFamily="34" charset="-120"/>
              </a:rPr>
              <a:t>1</a:t>
            </a:r>
            <a:r>
              <a:rPr kumimoji="0" lang="zh-TW" altLang="en-US" sz="2400" dirty="0">
                <a:solidFill>
                  <a:schemeClr val="tx1"/>
                </a:solidFill>
                <a:ea typeface="微軟正黑體" pitchFamily="34" charset="-120"/>
              </a:rPr>
              <a:t> 、本部政府資料開放推動成效</a:t>
            </a:r>
            <a:r>
              <a:rPr kumimoji="0" lang="en-US" altLang="zh-TW" sz="2400" dirty="0">
                <a:solidFill>
                  <a:schemeClr val="tx1"/>
                </a:solidFill>
                <a:ea typeface="微軟正黑體" pitchFamily="34" charset="-120"/>
              </a:rPr>
              <a:t>(105</a:t>
            </a:r>
            <a:r>
              <a:rPr kumimoji="0" lang="zh-TW" altLang="en-US" sz="2400" dirty="0">
                <a:solidFill>
                  <a:schemeClr val="tx1"/>
                </a:solidFill>
                <a:ea typeface="微軟正黑體" pitchFamily="34" charset="-120"/>
              </a:rPr>
              <a:t>年第</a:t>
            </a:r>
            <a:r>
              <a:rPr kumimoji="0" lang="en-US" altLang="zh-TW" sz="2400" dirty="0">
                <a:solidFill>
                  <a:schemeClr val="tx1"/>
                </a:solidFill>
                <a:ea typeface="微軟正黑體" pitchFamily="34" charset="-120"/>
              </a:rPr>
              <a:t>3</a:t>
            </a:r>
            <a:r>
              <a:rPr kumimoji="0" lang="zh-TW" altLang="en-US" sz="2400" dirty="0">
                <a:solidFill>
                  <a:schemeClr val="tx1"/>
                </a:solidFill>
                <a:ea typeface="微軟正黑體" pitchFamily="34" charset="-120"/>
              </a:rPr>
              <a:t>季</a:t>
            </a:r>
            <a:r>
              <a:rPr kumimoji="0" lang="en-US" altLang="zh-TW" sz="2400" dirty="0">
                <a:solidFill>
                  <a:schemeClr val="tx1"/>
                </a:solidFill>
                <a:ea typeface="微軟正黑體" pitchFamily="34" charset="-120"/>
              </a:rPr>
              <a:t>)</a:t>
            </a:r>
          </a:p>
          <a:p>
            <a:pPr>
              <a:lnSpc>
                <a:spcPts val="2880"/>
              </a:lnSpc>
              <a:spcBef>
                <a:spcPct val="20000"/>
              </a:spcBef>
              <a:spcAft>
                <a:spcPts val="400"/>
              </a:spcAft>
              <a:buClr>
                <a:schemeClr val="accent1"/>
              </a:buClr>
            </a:pPr>
            <a:r>
              <a:rPr kumimoji="0" lang="zh-TW" altLang="en-US" sz="2400" dirty="0" smtClean="0">
                <a:solidFill>
                  <a:schemeClr val="tx1"/>
                </a:solidFill>
                <a:ea typeface="微軟正黑體" pitchFamily="34" charset="-120"/>
              </a:rPr>
              <a:t>附件</a:t>
            </a:r>
            <a:r>
              <a:rPr kumimoji="0" lang="en-US" altLang="zh-TW" sz="2400" dirty="0">
                <a:solidFill>
                  <a:schemeClr val="tx1"/>
                </a:solidFill>
                <a:ea typeface="微軟正黑體" pitchFamily="34" charset="-120"/>
              </a:rPr>
              <a:t>2</a:t>
            </a:r>
            <a:r>
              <a:rPr kumimoji="0" lang="zh-TW" altLang="en-US" sz="2400" dirty="0">
                <a:solidFill>
                  <a:schemeClr val="tx1"/>
                </a:solidFill>
                <a:ea typeface="微軟正黑體" pitchFamily="34" charset="-120"/>
              </a:rPr>
              <a:t>、本部</a:t>
            </a:r>
            <a:r>
              <a:rPr kumimoji="0" lang="en-US" altLang="zh-TW" sz="2400" dirty="0">
                <a:solidFill>
                  <a:schemeClr val="tx1"/>
                </a:solidFill>
                <a:ea typeface="微軟正黑體" pitchFamily="34" charset="-120"/>
              </a:rPr>
              <a:t>105</a:t>
            </a:r>
            <a:r>
              <a:rPr kumimoji="0" lang="zh-TW" altLang="en-US" sz="2400" dirty="0">
                <a:solidFill>
                  <a:schemeClr val="tx1"/>
                </a:solidFill>
                <a:ea typeface="微軟正黑體" pitchFamily="34" charset="-120"/>
              </a:rPr>
              <a:t>年第</a:t>
            </a:r>
            <a:r>
              <a:rPr kumimoji="0" lang="en-US" altLang="zh-TW" sz="2400" dirty="0">
                <a:solidFill>
                  <a:schemeClr val="tx1"/>
                </a:solidFill>
                <a:ea typeface="微軟正黑體" pitchFamily="34" charset="-120"/>
              </a:rPr>
              <a:t>3</a:t>
            </a:r>
            <a:r>
              <a:rPr kumimoji="0" lang="zh-TW" altLang="en-US" sz="2400" dirty="0">
                <a:solidFill>
                  <a:schemeClr val="tx1"/>
                </a:solidFill>
                <a:ea typeface="微軟正黑體" pitchFamily="34" charset="-120"/>
              </a:rPr>
              <a:t>季預計開放資料集一覽表</a:t>
            </a:r>
            <a:endParaRPr kumimoji="0" lang="en-US" altLang="zh-TW" sz="2400" dirty="0">
              <a:solidFill>
                <a:schemeClr val="tx1"/>
              </a:solidFill>
              <a:ea typeface="微軟正黑體" pitchFamily="34" charset="-120"/>
            </a:endParaRPr>
          </a:p>
          <a:p>
            <a:pPr>
              <a:lnSpc>
                <a:spcPts val="2880"/>
              </a:lnSpc>
              <a:spcBef>
                <a:spcPct val="20000"/>
              </a:spcBef>
              <a:spcAft>
                <a:spcPts val="400"/>
              </a:spcAft>
              <a:buClr>
                <a:schemeClr val="accent1"/>
              </a:buClr>
            </a:pPr>
            <a:r>
              <a:rPr kumimoji="0" lang="zh-TW" altLang="en-US" sz="2400" dirty="0" smtClean="0">
                <a:solidFill>
                  <a:schemeClr val="tx1"/>
                </a:solidFill>
                <a:ea typeface="微軟正黑體" pitchFamily="34" charset="-120"/>
              </a:rPr>
              <a:t>附件</a:t>
            </a:r>
            <a:r>
              <a:rPr kumimoji="0" lang="en-US" altLang="zh-TW" sz="2400" dirty="0">
                <a:solidFill>
                  <a:schemeClr val="tx1"/>
                </a:solidFill>
                <a:ea typeface="微軟正黑體" pitchFamily="34" charset="-120"/>
              </a:rPr>
              <a:t>3</a:t>
            </a:r>
            <a:r>
              <a:rPr kumimoji="0" lang="zh-TW" altLang="en-US" sz="2400" dirty="0">
                <a:solidFill>
                  <a:schemeClr val="tx1"/>
                </a:solidFill>
                <a:ea typeface="微軟正黑體" pitchFamily="34" charset="-120"/>
              </a:rPr>
              <a:t> 、本部機關</a:t>
            </a:r>
            <a:r>
              <a:rPr kumimoji="0" lang="en-US" altLang="zh-TW" sz="2400" dirty="0">
                <a:solidFill>
                  <a:schemeClr val="tx1"/>
                </a:solidFill>
                <a:ea typeface="微軟正黑體" pitchFamily="34" charset="-120"/>
              </a:rPr>
              <a:t>(</a:t>
            </a:r>
            <a:r>
              <a:rPr kumimoji="0" lang="zh-TW" altLang="en-US" sz="2400" dirty="0">
                <a:solidFill>
                  <a:schemeClr val="tx1"/>
                </a:solidFill>
                <a:ea typeface="微軟正黑體" pitchFamily="34" charset="-120"/>
              </a:rPr>
              <a:t>構</a:t>
            </a:r>
            <a:r>
              <a:rPr kumimoji="0" lang="en-US" altLang="zh-TW" sz="2400" dirty="0">
                <a:solidFill>
                  <a:schemeClr val="tx1"/>
                </a:solidFill>
                <a:ea typeface="微軟正黑體" pitchFamily="34" charset="-120"/>
              </a:rPr>
              <a:t>)</a:t>
            </a:r>
            <a:r>
              <a:rPr kumimoji="0" lang="zh-TW" altLang="en-US" sz="2400" dirty="0">
                <a:solidFill>
                  <a:schemeClr val="tx1"/>
                </a:solidFill>
                <a:ea typeface="微軟正黑體" pitchFamily="34" charset="-120"/>
              </a:rPr>
              <a:t>主題式開放資料推動策略</a:t>
            </a:r>
            <a:endParaRPr kumimoji="0" lang="en-US" altLang="zh-TW" sz="2400" dirty="0" smtClean="0">
              <a:solidFill>
                <a:schemeClr val="tx1"/>
              </a:solidFill>
              <a:ea typeface="微軟正黑體" pitchFamily="34" charset="-120"/>
            </a:endParaRPr>
          </a:p>
          <a:p>
            <a:pPr>
              <a:lnSpc>
                <a:spcPts val="2880"/>
              </a:lnSpc>
              <a:spcBef>
                <a:spcPct val="20000"/>
              </a:spcBef>
              <a:spcAft>
                <a:spcPts val="400"/>
              </a:spcAft>
              <a:buClr>
                <a:schemeClr val="accent1"/>
              </a:buClr>
            </a:pPr>
            <a:r>
              <a:rPr kumimoji="0" lang="zh-TW" altLang="en-US" sz="2400" dirty="0" smtClean="0">
                <a:solidFill>
                  <a:schemeClr val="tx1"/>
                </a:solidFill>
                <a:ea typeface="微軟正黑體" pitchFamily="34" charset="-120"/>
              </a:rPr>
              <a:t>附件</a:t>
            </a:r>
            <a:r>
              <a:rPr kumimoji="0" lang="en-US" altLang="zh-TW" sz="2400" dirty="0">
                <a:solidFill>
                  <a:schemeClr val="tx1"/>
                </a:solidFill>
                <a:ea typeface="微軟正黑體" pitchFamily="34" charset="-120"/>
              </a:rPr>
              <a:t>4</a:t>
            </a:r>
            <a:r>
              <a:rPr kumimoji="0" lang="zh-TW" altLang="en-US" sz="2400" dirty="0">
                <a:solidFill>
                  <a:schemeClr val="tx1"/>
                </a:solidFill>
                <a:ea typeface="微軟正黑體" pitchFamily="34" charset="-120"/>
              </a:rPr>
              <a:t>、本部政府資料開放推動策略草案</a:t>
            </a:r>
            <a:endParaRPr kumimoji="0" lang="en-US" altLang="zh-TW" sz="2400" dirty="0">
              <a:solidFill>
                <a:schemeClr val="tx1"/>
              </a:solidFill>
              <a:ea typeface="微軟正黑體" pitchFamily="34" charset="-120"/>
            </a:endParaRPr>
          </a:p>
          <a:p>
            <a:pPr>
              <a:lnSpc>
                <a:spcPts val="2880"/>
              </a:lnSpc>
              <a:spcBef>
                <a:spcPct val="20000"/>
              </a:spcBef>
              <a:spcAft>
                <a:spcPts val="400"/>
              </a:spcAft>
              <a:buClr>
                <a:schemeClr val="accent1"/>
              </a:buClr>
            </a:pPr>
            <a:r>
              <a:rPr kumimoji="0" lang="zh-TW" altLang="zh-TW" sz="2400" dirty="0">
                <a:solidFill>
                  <a:schemeClr val="tx1"/>
                </a:solidFill>
                <a:ea typeface="微軟正黑體" pitchFamily="34" charset="-120"/>
              </a:rPr>
              <a:t>附件</a:t>
            </a:r>
            <a:r>
              <a:rPr kumimoji="0" lang="en-US" altLang="zh-TW" sz="2400" dirty="0">
                <a:solidFill>
                  <a:schemeClr val="tx1"/>
                </a:solidFill>
                <a:ea typeface="微軟正黑體" pitchFamily="34" charset="-120"/>
              </a:rPr>
              <a:t>5</a:t>
            </a:r>
            <a:r>
              <a:rPr kumimoji="0" lang="zh-TW" altLang="zh-TW" sz="2400" dirty="0">
                <a:solidFill>
                  <a:schemeClr val="tx1"/>
                </a:solidFill>
                <a:ea typeface="微軟正黑體" pitchFamily="34" charset="-120"/>
              </a:rPr>
              <a:t>、政府資料開放進階行動方案</a:t>
            </a:r>
          </a:p>
          <a:p>
            <a:pPr marL="1165225" indent="-1165225">
              <a:lnSpc>
                <a:spcPts val="2880"/>
              </a:lnSpc>
              <a:spcBef>
                <a:spcPct val="20000"/>
              </a:spcBef>
              <a:spcAft>
                <a:spcPts val="400"/>
              </a:spcAft>
              <a:buClr>
                <a:schemeClr val="accent1"/>
              </a:buClr>
            </a:pPr>
            <a:r>
              <a:rPr kumimoji="0" lang="zh-TW" altLang="zh-TW" sz="2400" dirty="0">
                <a:solidFill>
                  <a:schemeClr val="tx1"/>
                </a:solidFill>
                <a:ea typeface="微軟正黑體" pitchFamily="34" charset="-120"/>
              </a:rPr>
              <a:t>附件</a:t>
            </a:r>
            <a:r>
              <a:rPr kumimoji="0" lang="en-US" altLang="zh-TW" sz="2400" dirty="0">
                <a:solidFill>
                  <a:schemeClr val="tx1"/>
                </a:solidFill>
                <a:ea typeface="微軟正黑體" pitchFamily="34" charset="-120"/>
              </a:rPr>
              <a:t>6</a:t>
            </a:r>
            <a:r>
              <a:rPr kumimoji="0" lang="zh-TW" altLang="zh-TW" sz="2400" dirty="0">
                <a:solidFill>
                  <a:schemeClr val="tx1"/>
                </a:solidFill>
                <a:ea typeface="微軟正黑體" pitchFamily="34" charset="-120"/>
              </a:rPr>
              <a:t>、</a:t>
            </a:r>
            <a:r>
              <a:rPr kumimoji="0" lang="en-US" altLang="zh-TW" sz="2400" dirty="0">
                <a:solidFill>
                  <a:schemeClr val="tx1"/>
                </a:solidFill>
                <a:ea typeface="微軟正黑體" pitchFamily="34" charset="-120"/>
              </a:rPr>
              <a:t>103-105</a:t>
            </a:r>
            <a:r>
              <a:rPr kumimoji="0" lang="zh-TW" altLang="zh-TW" sz="2400" dirty="0">
                <a:solidFill>
                  <a:schemeClr val="tx1"/>
                </a:solidFill>
                <a:ea typeface="微軟正黑體" pitchFamily="34" charset="-120"/>
              </a:rPr>
              <a:t>年經濟部及所屬機關</a:t>
            </a:r>
            <a:r>
              <a:rPr kumimoji="0" lang="en-US" altLang="zh-TW" sz="2400" dirty="0">
                <a:solidFill>
                  <a:schemeClr val="tx1"/>
                </a:solidFill>
                <a:ea typeface="微軟正黑體" pitchFamily="34" charset="-120"/>
              </a:rPr>
              <a:t>(</a:t>
            </a:r>
            <a:r>
              <a:rPr kumimoji="0" lang="zh-TW" altLang="zh-TW" sz="2400" dirty="0">
                <a:solidFill>
                  <a:schemeClr val="tx1"/>
                </a:solidFill>
                <a:ea typeface="微軟正黑體" pitchFamily="34" charset="-120"/>
              </a:rPr>
              <a:t>構</a:t>
            </a:r>
            <a:r>
              <a:rPr kumimoji="0" lang="en-US" altLang="zh-TW" sz="2400" dirty="0">
                <a:solidFill>
                  <a:schemeClr val="tx1"/>
                </a:solidFill>
                <a:ea typeface="微軟正黑體" pitchFamily="34" charset="-120"/>
              </a:rPr>
              <a:t>)</a:t>
            </a:r>
            <a:r>
              <a:rPr kumimoji="0" lang="zh-TW" altLang="zh-TW" sz="2400" dirty="0">
                <a:solidFill>
                  <a:schemeClr val="tx1"/>
                </a:solidFill>
                <a:ea typeface="微軟正黑體" pitchFamily="34" charset="-120"/>
              </a:rPr>
              <a:t>政府資料</a:t>
            </a:r>
            <a:r>
              <a:rPr kumimoji="0" lang="zh-TW" altLang="zh-TW" sz="2400" dirty="0" smtClean="0">
                <a:solidFill>
                  <a:schemeClr val="tx1"/>
                </a:solidFill>
                <a:ea typeface="微軟正黑體" pitchFamily="34" charset="-120"/>
              </a:rPr>
              <a:t>開放</a:t>
            </a:r>
            <a:r>
              <a:rPr kumimoji="0" lang="zh-TW" altLang="en-US" sz="2400" dirty="0" smtClean="0">
                <a:solidFill>
                  <a:schemeClr val="tx1"/>
                </a:solidFill>
                <a:ea typeface="微軟正黑體" pitchFamily="34" charset="-120"/>
              </a:rPr>
              <a:t> </a:t>
            </a:r>
            <a:r>
              <a:rPr kumimoji="0" lang="zh-TW" altLang="zh-TW" sz="2400" dirty="0" smtClean="0">
                <a:solidFill>
                  <a:schemeClr val="tx1"/>
                </a:solidFill>
                <a:ea typeface="微軟正黑體" pitchFamily="34" charset="-120"/>
              </a:rPr>
              <a:t>推動</a:t>
            </a:r>
            <a:r>
              <a:rPr kumimoji="0" lang="zh-TW" altLang="zh-TW" sz="2400" dirty="0">
                <a:solidFill>
                  <a:schemeClr val="tx1"/>
                </a:solidFill>
                <a:ea typeface="微軟正黑體" pitchFamily="34" charset="-120"/>
              </a:rPr>
              <a:t>計畫</a:t>
            </a:r>
            <a:r>
              <a:rPr kumimoji="0" lang="en-US" altLang="zh-TW" sz="2400" dirty="0">
                <a:solidFill>
                  <a:schemeClr val="tx1"/>
                </a:solidFill>
                <a:ea typeface="微軟正黑體" pitchFamily="34" charset="-120"/>
              </a:rPr>
              <a:t>(</a:t>
            </a:r>
            <a:r>
              <a:rPr kumimoji="0" lang="zh-TW" altLang="zh-TW" sz="2400" dirty="0">
                <a:solidFill>
                  <a:schemeClr val="tx1"/>
                </a:solidFill>
                <a:ea typeface="微軟正黑體" pitchFamily="34" charset="-120"/>
              </a:rPr>
              <a:t>第三版</a:t>
            </a:r>
            <a:r>
              <a:rPr kumimoji="0" lang="en-US" altLang="zh-TW" sz="2400" dirty="0">
                <a:solidFill>
                  <a:schemeClr val="tx1"/>
                </a:solidFill>
                <a:ea typeface="微軟正黑體" pitchFamily="34" charset="-120"/>
              </a:rPr>
              <a:t>)</a:t>
            </a:r>
            <a:endParaRPr kumimoji="0" lang="zh-TW" altLang="zh-TW" sz="2400" dirty="0">
              <a:solidFill>
                <a:schemeClr val="tx1"/>
              </a:solidFill>
              <a:ea typeface="微軟正黑體" pitchFamily="34" charset="-120"/>
            </a:endParaRPr>
          </a:p>
          <a:p>
            <a:pPr>
              <a:spcBef>
                <a:spcPct val="20000"/>
              </a:spcBef>
              <a:spcAft>
                <a:spcPts val="1800"/>
              </a:spcAft>
              <a:buClr>
                <a:schemeClr val="accent1"/>
              </a:buClr>
              <a:buFont typeface="Arial" charset="0"/>
              <a:buNone/>
            </a:pPr>
            <a:endParaRPr kumimoji="0" lang="en-US" altLang="zh-TW" sz="24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58</a:t>
            </a:fld>
            <a:endParaRPr lang="en-US" dirty="0"/>
          </a:p>
        </p:txBody>
      </p:sp>
    </p:spTree>
    <p:extLst>
      <p:ext uri="{BB962C8B-B14F-4D97-AF65-F5344CB8AC3E}">
        <p14:creationId xmlns:p14="http://schemas.microsoft.com/office/powerpoint/2010/main" val="137765083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txBox="1">
            <a:spLocks noChangeArrowheads="1"/>
          </p:cNvSpPr>
          <p:nvPr/>
        </p:nvSpPr>
        <p:spPr bwMode="auto">
          <a:xfrm>
            <a:off x="2267644" y="115888"/>
            <a:ext cx="7200900" cy="990600"/>
          </a:xfrm>
          <a:prstGeom prst="rect">
            <a:avLst/>
          </a:prstGeom>
          <a:noFill/>
          <a:ln w="9525">
            <a:noFill/>
            <a:miter lim="800000"/>
            <a:headEnd/>
            <a:tailEnd/>
          </a:ln>
        </p:spPr>
        <p:txBody>
          <a:bodyPr lIns="92036" tIns="46018" rIns="92036" bIns="46018" anchor="ctr"/>
          <a:lstStyle/>
          <a:p>
            <a:pPr defTabSz="976313">
              <a:lnSpc>
                <a:spcPts val="3500"/>
              </a:lnSpc>
            </a:pPr>
            <a:r>
              <a:rPr kumimoji="0" lang="zh-TW" altLang="en-US" sz="3600" dirty="0">
                <a:solidFill>
                  <a:schemeClr val="tx1"/>
                </a:solidFill>
                <a:ea typeface="微軟正黑體" pitchFamily="34" charset="-120"/>
              </a:rPr>
              <a:t>經濟部政府資料開放推動成效</a:t>
            </a:r>
            <a:endParaRPr kumimoji="0" lang="en-US" altLang="zh-TW" sz="3600" dirty="0">
              <a:solidFill>
                <a:schemeClr val="tx1"/>
              </a:solidFill>
              <a:ea typeface="微軟正黑體" pitchFamily="34" charset="-120"/>
            </a:endParaRPr>
          </a:p>
          <a:p>
            <a:pPr defTabSz="976313">
              <a:lnSpc>
                <a:spcPts val="3500"/>
              </a:lnSpc>
            </a:pPr>
            <a:r>
              <a:rPr kumimoji="0" lang="en-US" altLang="zh-TW" sz="3600" dirty="0">
                <a:solidFill>
                  <a:schemeClr val="tx1"/>
                </a:solidFill>
                <a:ea typeface="微軟正黑體" pitchFamily="34" charset="-120"/>
              </a:rPr>
              <a:t>(</a:t>
            </a:r>
            <a:r>
              <a:rPr kumimoji="0" lang="en-US" altLang="zh-TW" sz="2400" dirty="0" smtClean="0">
                <a:solidFill>
                  <a:schemeClr val="tx1"/>
                </a:solidFill>
                <a:ea typeface="微軟正黑體" pitchFamily="34" charset="-120"/>
              </a:rPr>
              <a:t>105</a:t>
            </a:r>
            <a:r>
              <a:rPr kumimoji="0" lang="zh-TW" altLang="en-US" sz="2400" dirty="0" smtClean="0">
                <a:solidFill>
                  <a:schemeClr val="tx1"/>
                </a:solidFill>
                <a:ea typeface="微軟正黑體" pitchFamily="34" charset="-120"/>
              </a:rPr>
              <a:t>年第</a:t>
            </a:r>
            <a:r>
              <a:rPr kumimoji="0" lang="en-US" altLang="zh-TW" sz="2400" dirty="0" smtClean="0">
                <a:solidFill>
                  <a:schemeClr val="tx1"/>
                </a:solidFill>
                <a:ea typeface="微軟正黑體" pitchFamily="34" charset="-120"/>
              </a:rPr>
              <a:t>3</a:t>
            </a:r>
            <a:r>
              <a:rPr kumimoji="0" lang="zh-TW" altLang="en-US" sz="2400" dirty="0" smtClean="0">
                <a:solidFill>
                  <a:schemeClr val="tx1"/>
                </a:solidFill>
                <a:ea typeface="微軟正黑體" pitchFamily="34" charset="-120"/>
              </a:rPr>
              <a:t>季</a:t>
            </a:r>
            <a:r>
              <a:rPr kumimoji="0" lang="en-US" altLang="zh-TW" sz="2400" dirty="0" smtClean="0">
                <a:solidFill>
                  <a:schemeClr val="tx1"/>
                </a:solidFill>
                <a:ea typeface="微軟正黑體" pitchFamily="34" charset="-120"/>
              </a:rPr>
              <a:t>)-</a:t>
            </a:r>
            <a:r>
              <a:rPr kumimoji="0" lang="zh-TW" altLang="en-US" sz="2400" dirty="0" smtClean="0">
                <a:solidFill>
                  <a:srgbClr val="FF0000"/>
                </a:solidFill>
                <a:ea typeface="微軟正黑體" pitchFamily="34" charset="-120"/>
              </a:rPr>
              <a:t>累計</a:t>
            </a:r>
            <a:r>
              <a:rPr kumimoji="0" lang="zh-TW" altLang="en-US" sz="2400" dirty="0" smtClean="0">
                <a:solidFill>
                  <a:schemeClr val="tx1"/>
                </a:solidFill>
                <a:ea typeface="微軟正黑體" pitchFamily="34" charset="-120"/>
              </a:rPr>
              <a:t>項目</a:t>
            </a:r>
            <a:endParaRPr kumimoji="0" lang="en-US" altLang="zh-TW" sz="2400" dirty="0">
              <a:solidFill>
                <a:schemeClr val="tx1"/>
              </a:solidFill>
              <a:ea typeface="微軟正黑體" pitchFamily="34" charset="-120"/>
            </a:endParaRPr>
          </a:p>
        </p:txBody>
      </p:sp>
      <p:graphicFrame>
        <p:nvGraphicFramePr>
          <p:cNvPr id="18478" name="Group 46"/>
          <p:cNvGraphicFramePr>
            <a:graphicFrameLocks noGrp="1"/>
          </p:cNvGraphicFramePr>
          <p:nvPr>
            <p:extLst>
              <p:ext uri="{D42A27DB-BD31-4B8C-83A1-F6EECF244321}">
                <p14:modId xmlns:p14="http://schemas.microsoft.com/office/powerpoint/2010/main" val="4218817712"/>
              </p:ext>
            </p:extLst>
          </p:nvPr>
        </p:nvGraphicFramePr>
        <p:xfrm>
          <a:off x="161925" y="1052736"/>
          <a:ext cx="8897854" cy="5718408"/>
        </p:xfrm>
        <a:graphic>
          <a:graphicData uri="http://schemas.openxmlformats.org/drawingml/2006/table">
            <a:tbl>
              <a:tblPr/>
              <a:tblGrid>
                <a:gridCol w="1305928"/>
                <a:gridCol w="7591926"/>
              </a:tblGrid>
              <a:tr h="288032">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500" b="1" i="0" u="none" strike="noStrike" cap="none" normalizeH="0" baseline="0" dirty="0" smtClean="0">
                          <a:ln>
                            <a:noFill/>
                          </a:ln>
                          <a:solidFill>
                            <a:schemeClr val="tx1"/>
                          </a:solidFill>
                          <a:effectLst/>
                          <a:latin typeface="微軟正黑體" pitchFamily="34" charset="-120"/>
                          <a:ea typeface="微軟正黑體" pitchFamily="34" charset="-120"/>
                        </a:rPr>
                        <a:t>項目</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500" b="1" i="0" u="none" strike="noStrike" cap="none" normalizeH="0" baseline="0" dirty="0" smtClean="0">
                          <a:ln>
                            <a:noFill/>
                          </a:ln>
                          <a:solidFill>
                            <a:schemeClr val="tx1"/>
                          </a:solidFill>
                          <a:effectLst/>
                          <a:latin typeface="微軟正黑體" pitchFamily="34" charset="-120"/>
                          <a:ea typeface="微軟正黑體" pitchFamily="34" charset="-120"/>
                        </a:rPr>
                        <a:t>辦理成效</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0">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500" b="1" i="0" u="none" strike="noStrike" cap="none" normalizeH="0" baseline="0" smtClean="0">
                          <a:ln>
                            <a:noFill/>
                          </a:ln>
                          <a:solidFill>
                            <a:srgbClr val="0000CC"/>
                          </a:solidFill>
                          <a:effectLst/>
                          <a:latin typeface="微軟正黑體" pitchFamily="34" charset="-120"/>
                          <a:ea typeface="微軟正黑體" pitchFamily="34" charset="-120"/>
                        </a:rPr>
                        <a:t>資料集開放</a:t>
                      </a:r>
                      <a:endParaRPr kumimoji="1" lang="en-US" altLang="zh-TW" sz="15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累計上架數</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1,799</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項</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資料集</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03448">
                <a:tc>
                  <a:txBody>
                    <a:bodyPr/>
                    <a:lstStyle/>
                    <a:p>
                      <a:pPr marL="0" marR="0" lvl="0" indent="0" algn="l" defTabSz="914400" rtl="0" eaLnBrk="1" fontAlgn="ctr"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500" b="1" i="0" u="none" strike="noStrike" cap="none" normalizeH="0" baseline="0" dirty="0" smtClean="0">
                          <a:ln>
                            <a:noFill/>
                          </a:ln>
                          <a:solidFill>
                            <a:srgbClr val="0000CC"/>
                          </a:solidFill>
                          <a:effectLst/>
                          <a:latin typeface="微軟正黑體" pitchFamily="34" charset="-120"/>
                          <a:ea typeface="微軟正黑體" pitchFamily="34" charset="-120"/>
                        </a:rPr>
                        <a:t>資料集瀏覽數</a:t>
                      </a:r>
                      <a:endParaRPr kumimoji="1" lang="en-US" altLang="zh-TW" sz="15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累計瀏覽數</a:t>
                      </a:r>
                      <a:r>
                        <a:rPr kumimoji="0"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1,538,104</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名列部會第一</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0"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本部前三名資料集：年度中小企業</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重要統計表、登記工廠名錄、公司設立登記清冊</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月份</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endPar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7856">
                <a:tc>
                  <a:txBody>
                    <a:bodyPr/>
                    <a:lstStyle/>
                    <a:p>
                      <a:pPr marL="0" marR="0" lvl="0" indent="0" algn="l" defTabSz="914400" rtl="0" eaLnBrk="1" fontAlgn="ctr"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500" b="1" i="0" u="none" strike="noStrike" cap="none" normalizeH="0" baseline="0" dirty="0" smtClean="0">
                          <a:ln>
                            <a:noFill/>
                          </a:ln>
                          <a:solidFill>
                            <a:srgbClr val="0000CC"/>
                          </a:solidFill>
                          <a:effectLst/>
                          <a:latin typeface="微軟正黑體" pitchFamily="34" charset="-120"/>
                          <a:ea typeface="微軟正黑體" pitchFamily="34" charset="-120"/>
                        </a:rPr>
                        <a:t>資料集下載量</a:t>
                      </a:r>
                      <a:endParaRPr kumimoji="1" lang="en-US" altLang="zh-TW" sz="15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累計下載量</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188,713(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名列部會第五</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0"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本部前三名資料集：土壤液化潛勢圖資群組、公司設立登記清冊</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月份</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 、台灣電力公司</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_</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各縣市住宅、服務業及機關用電統計資料</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1500" b="1" i="0" u="none" strike="noStrike" cap="none" normalizeH="0" baseline="0" dirty="0" smtClean="0">
                          <a:ln>
                            <a:noFill/>
                          </a:ln>
                          <a:solidFill>
                            <a:schemeClr val="tx1"/>
                          </a:solidFill>
                          <a:effectLst/>
                          <a:latin typeface="微軟正黑體" pitchFamily="34" charset="-120"/>
                          <a:ea typeface="微軟正黑體" pitchFamily="34" charset="-120"/>
                        </a:rPr>
                        <a:t>資料服務</a:t>
                      </a:r>
                      <a:endParaRPr kumimoji="0" lang="en-US" altLang="zh-TW" sz="15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1500" b="1" i="0" u="none" strike="noStrike" cap="none" normalizeH="0" baseline="0" dirty="0" smtClean="0">
                          <a:ln>
                            <a:noFill/>
                          </a:ln>
                          <a:solidFill>
                            <a:schemeClr val="tx1"/>
                          </a:solidFill>
                          <a:effectLst/>
                          <a:latin typeface="微軟正黑體" pitchFamily="34" charset="-120"/>
                          <a:ea typeface="微軟正黑體" pitchFamily="34" charset="-120"/>
                        </a:rPr>
                        <a:t>產業應用</a:t>
                      </a:r>
                      <a:endParaRPr kumimoji="0" lang="en-US" altLang="zh-TW" sz="15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1500" b="1" i="0" u="none" strike="noStrike" cap="none" normalizeH="0" baseline="0" dirty="0" smtClean="0">
                          <a:ln>
                            <a:noFill/>
                          </a:ln>
                          <a:solidFill>
                            <a:schemeClr val="tx1"/>
                          </a:solidFill>
                          <a:effectLst/>
                          <a:latin typeface="微軟正黑體" pitchFamily="34" charset="-120"/>
                          <a:ea typeface="微軟正黑體" pitchFamily="34" charset="-120"/>
                        </a:rPr>
                        <a:t>推動計畫</a:t>
                      </a:r>
                      <a:endParaRPr kumimoji="1" lang="en-US" altLang="zh-TW" sz="1500" b="0"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一</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促進資料應用創新創意</a:t>
                      </a:r>
                      <a:endPar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355600" marR="0" lvl="1" indent="-177800" algn="just" defTabSz="914400" rtl="0" eaLnBrk="1" fontAlgn="b" latinLnBrk="0" hangingPunct="1">
                        <a:lnSpc>
                          <a:spcPct val="100000"/>
                        </a:lnSpc>
                        <a:spcBef>
                          <a:spcPts val="0"/>
                        </a:spcBef>
                        <a:spcAft>
                          <a:spcPts val="0"/>
                        </a:spcAft>
                        <a:buClrTx/>
                        <a:buSzPct val="80000"/>
                        <a:buFont typeface="+mj-lt"/>
                        <a:buAutoNum type="arabicPeriod"/>
                        <a:tabLst/>
                        <a:defRPr/>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至</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年累計</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促成</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876</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件</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創新應用提案，獎勵</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136</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項</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創新服務</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包含學生、個人及新創企業</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355600" marR="0" lvl="1" indent="-177800" algn="just" defTabSz="914400" rtl="0" eaLnBrk="1" fontAlgn="b" latinLnBrk="0" hangingPunct="1">
                        <a:lnSpc>
                          <a:spcPct val="100000"/>
                        </a:lnSpc>
                        <a:spcBef>
                          <a:spcPts val="0"/>
                        </a:spcBef>
                        <a:spcAft>
                          <a:spcPts val="0"/>
                        </a:spcAft>
                        <a:buClrTx/>
                        <a:buSzPct val="80000"/>
                        <a:buFont typeface="+mj-lt"/>
                        <a:buAutoNum type="arabicPeriod"/>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年創新競賽除大會指定類開放資料應用組推廣使用所有政府資料外，並積極推動內政部、經濟部、農委會、天氣風險與景翊科技設組，主題式催化民間使用</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TGOS MAP</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、經濟、農業、氣象與交通等資料。共計</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158</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件報名，</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71</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隊入選產品實作，決選選出</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24</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隊獲獎團隊，更擇優選出</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6</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隊特優團隊進行產品商業化</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進行中</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二</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推動創新服務與商業應用</a:t>
                      </a:r>
                      <a:endPar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355600" marR="0" lvl="1" indent="0" algn="l" defTabSz="914400" rtl="0" eaLnBrk="1" fontAlgn="b" latinLnBrk="0" hangingPunct="1">
                        <a:lnSpc>
                          <a:spcPct val="100000"/>
                        </a:lnSpc>
                        <a:spcBef>
                          <a:spcPts val="0"/>
                        </a:spcBef>
                        <a:spcAft>
                          <a:spcPts val="0"/>
                        </a:spcAft>
                        <a:buClrTx/>
                        <a:buSzPct val="80000"/>
                        <a:buFont typeface="+mj-lt"/>
                        <a:buNone/>
                        <a:tabLst/>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協助</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企業</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運用</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建構創新服務模式，</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至</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年計有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140</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個申請案，擇優</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補助其中</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57</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案</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帶動業者投資與營收達</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4.77</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億元</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年度補助之</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19</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案尚在執行中，待年底時納入計算</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，及帶動</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1,305,369</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人次使用資料服務</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年度人次待年底時納入計算</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p>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促成國際合作交流</a:t>
                      </a: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英國開放知識基金會針對全球</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122</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個地區進行</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排名，台灣</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104</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年全球排名躍升第一。</a:t>
                      </a: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首度串連並建立亞洲共同之跨國開放資料推廣平台，宣誓成立亞洲開放資料合作組織，以臺灣為首任主席並為常設秘書處。</a:t>
                      </a:r>
                      <a:endPar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與</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荷蘭、日本、泰國、印尼進行參訪、合辦競賽活動等交流活動。</a:t>
                      </a:r>
                    </a:p>
                    <a:p>
                      <a:pPr marL="355600" marR="0" lvl="0" indent="-320675"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四</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強化資料供需交流</a:t>
                      </a:r>
                      <a:endPar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p>
                      <a:pPr marL="3556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透過計畫網站公開需求討論平台、受補助廠商、</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聯盟、 廠商拜訪等來源蒐集民間資料需求，共計提報</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394</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個資料</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需求，促成</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160</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項資料集開放。</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8472" name="文字方塊 3"/>
          <p:cNvSpPr txBox="1">
            <a:spLocks noChangeArrowheads="1"/>
          </p:cNvSpPr>
          <p:nvPr/>
        </p:nvSpPr>
        <p:spPr bwMode="auto">
          <a:xfrm>
            <a:off x="7235825" y="620688"/>
            <a:ext cx="1728788" cy="338554"/>
          </a:xfrm>
          <a:prstGeom prst="rect">
            <a:avLst/>
          </a:prstGeom>
          <a:noFill/>
          <a:ln w="9525">
            <a:noFill/>
            <a:miter lim="800000"/>
            <a:headEnd/>
            <a:tailEnd/>
          </a:ln>
        </p:spPr>
        <p:txBody>
          <a:bodyPr>
            <a:spAutoFit/>
          </a:bodyPr>
          <a:lstStyle/>
          <a:p>
            <a:r>
              <a:rPr lang="zh-TW" altLang="en-US" sz="1600" dirty="0">
                <a:solidFill>
                  <a:schemeClr val="tx1"/>
                </a:solidFill>
              </a:rPr>
              <a:t>統計至</a:t>
            </a:r>
            <a:r>
              <a:rPr lang="en-US" altLang="zh-TW" sz="1600" dirty="0" smtClean="0">
                <a:solidFill>
                  <a:schemeClr val="tx1"/>
                </a:solidFill>
              </a:rPr>
              <a:t>105091</a:t>
            </a:r>
            <a:r>
              <a:rPr lang="en-US" altLang="zh-TW" sz="1600" dirty="0">
                <a:solidFill>
                  <a:schemeClr val="tx1"/>
                </a:solidFill>
              </a:rPr>
              <a:t>3</a:t>
            </a:r>
            <a:endParaRPr lang="zh-TW" altLang="en-US" sz="1600" dirty="0">
              <a:solidFill>
                <a:schemeClr val="tx1"/>
              </a:solidFill>
            </a:endParaRPr>
          </a:p>
        </p:txBody>
      </p:sp>
      <p:sp>
        <p:nvSpPr>
          <p:cNvPr id="5" name="文字方塊 4"/>
          <p:cNvSpPr txBox="1"/>
          <p:nvPr/>
        </p:nvSpPr>
        <p:spPr>
          <a:xfrm>
            <a:off x="251520" y="644823"/>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1</a:t>
            </a:r>
            <a:r>
              <a:rPr kumimoji="0" lang="zh-TW" altLang="en-US" sz="2400" b="1" dirty="0" smtClean="0">
                <a:solidFill>
                  <a:schemeClr val="tx1"/>
                </a:solidFill>
                <a:ea typeface="微軟正黑體" pitchFamily="34" charset="-120"/>
              </a:rPr>
              <a:t> </a:t>
            </a:r>
            <a:endParaRPr lang="zh-TW" altLang="en-US" sz="2400" b="1" dirty="0"/>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59</a:t>
            </a:fld>
            <a:endParaRPr lang="en-US" dirty="0"/>
          </a:p>
        </p:txBody>
      </p:sp>
    </p:spTree>
    <p:extLst>
      <p:ext uri="{BB962C8B-B14F-4D97-AF65-F5344CB8AC3E}">
        <p14:creationId xmlns:p14="http://schemas.microsoft.com/office/powerpoint/2010/main" val="21581583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91733E09-E460-4B61-BC56-5153B9DE132F}" type="slidenum">
              <a:rPr lang="en-US" altLang="zh-TW" smtClean="0"/>
              <a:pPr>
                <a:defRPr/>
              </a:pPr>
              <a:t>6</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3448611692"/>
              </p:ext>
            </p:extLst>
          </p:nvPr>
        </p:nvGraphicFramePr>
        <p:xfrm>
          <a:off x="317500" y="1268413"/>
          <a:ext cx="8575675" cy="5184923"/>
        </p:xfrm>
        <a:graphic>
          <a:graphicData uri="http://schemas.openxmlformats.org/drawingml/2006/table">
            <a:tbl>
              <a:tblPr/>
              <a:tblGrid>
                <a:gridCol w="1230164"/>
                <a:gridCol w="2592288"/>
                <a:gridCol w="2825359"/>
                <a:gridCol w="1135667"/>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3080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年推動政府資料開放第</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次工作會議</a:t>
                      </a:r>
                      <a:endPar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105.8.16</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會議結論</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四</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之</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4</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「水質資料：請經濟部研議以符合國際評比需求之內容開放。」事項，請台灣自來水公司研議精進目前作法，提高資料更新頻率。</a:t>
                      </a:r>
                      <a:endPar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本項已納入本會議之</a:t>
                      </a: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臨時提案，由</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台灣自來水公司說明</a:t>
                      </a:r>
                      <a:r>
                        <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加速水質資料更新頻率</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台灣    自來水公司</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9"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411120135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12" name="Group 36"/>
          <p:cNvGraphicFramePr>
            <a:graphicFrameLocks noGrp="1"/>
          </p:cNvGraphicFramePr>
          <p:nvPr>
            <p:extLst>
              <p:ext uri="{D42A27DB-BD31-4B8C-83A1-F6EECF244321}">
                <p14:modId xmlns:p14="http://schemas.microsoft.com/office/powerpoint/2010/main" val="2968120778"/>
              </p:ext>
            </p:extLst>
          </p:nvPr>
        </p:nvGraphicFramePr>
        <p:xfrm>
          <a:off x="250825" y="1435101"/>
          <a:ext cx="8642350" cy="4729823"/>
        </p:xfrm>
        <a:graphic>
          <a:graphicData uri="http://schemas.openxmlformats.org/drawingml/2006/table">
            <a:tbl>
              <a:tblPr/>
              <a:tblGrid>
                <a:gridCol w="2808288"/>
                <a:gridCol w="4249737"/>
                <a:gridCol w="1584325"/>
              </a:tblGrid>
              <a:tr h="498754">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評等</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格式範例</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JPG</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ODT</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417</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XLSX</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ODS</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96</a:t>
                      </a:r>
                      <a:endPar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TXT</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CSV</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XML</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JSON</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1,286</a:t>
                      </a:r>
                      <a:endPar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RDF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SPARQL</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LOD</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合計</a:t>
                      </a: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1,799</a:t>
                      </a:r>
                      <a:endParaRPr kumimoji="0" lang="zh-TW" altLang="en-US" sz="20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84004" name="文字方塊 1"/>
          <p:cNvSpPr txBox="1">
            <a:spLocks noChangeArrowheads="1"/>
          </p:cNvSpPr>
          <p:nvPr/>
        </p:nvSpPr>
        <p:spPr bwMode="auto">
          <a:xfrm>
            <a:off x="0" y="-4763"/>
            <a:ext cx="9144000" cy="769441"/>
          </a:xfrm>
          <a:prstGeom prst="rect">
            <a:avLst/>
          </a:prstGeom>
          <a:noFill/>
          <a:ln w="9525">
            <a:noFill/>
            <a:miter lim="800000"/>
            <a:headEnd/>
            <a:tailEnd/>
          </a:ln>
        </p:spPr>
        <p:txBody>
          <a:bodyPr>
            <a:spAutoFit/>
          </a:bodyPr>
          <a:lstStyle/>
          <a:p>
            <a:pPr algn="ctr" fontAlgn="t"/>
            <a:r>
              <a:rPr lang="zh-TW" altLang="en-US" sz="4400" dirty="0" smtClean="0">
                <a:solidFill>
                  <a:schemeClr val="tx1"/>
                </a:solidFill>
                <a:ea typeface="微軟正黑體" pitchFamily="34" charset="-120"/>
              </a:rPr>
              <a:t>              </a:t>
            </a:r>
            <a:r>
              <a:rPr kumimoji="0" lang="en-US" altLang="zh-TW" sz="3600" dirty="0" smtClean="0">
                <a:solidFill>
                  <a:schemeClr val="tx1"/>
                </a:solidFill>
                <a:ea typeface="微軟正黑體" pitchFamily="34" charset="-120"/>
              </a:rPr>
              <a:t>105</a:t>
            </a:r>
            <a:r>
              <a:rPr kumimoji="0" lang="zh-TW" altLang="en-US" sz="3600" dirty="0">
                <a:solidFill>
                  <a:schemeClr val="tx1"/>
                </a:solidFill>
                <a:ea typeface="微軟正黑體" pitchFamily="34" charset="-120"/>
              </a:rPr>
              <a:t>年第</a:t>
            </a:r>
            <a:r>
              <a:rPr kumimoji="0" lang="en-US" altLang="zh-TW" sz="3600" dirty="0">
                <a:solidFill>
                  <a:schemeClr val="tx1"/>
                </a:solidFill>
                <a:ea typeface="微軟正黑體" pitchFamily="34" charset="-120"/>
              </a:rPr>
              <a:t>3</a:t>
            </a:r>
            <a:r>
              <a:rPr kumimoji="0" lang="zh-TW" altLang="en-US" sz="3600" dirty="0">
                <a:solidFill>
                  <a:schemeClr val="tx1"/>
                </a:solidFill>
                <a:ea typeface="微軟正黑體" pitchFamily="34" charset="-120"/>
              </a:rPr>
              <a:t>季</a:t>
            </a:r>
            <a:r>
              <a:rPr lang="zh-TW" altLang="en-US" sz="3600" dirty="0" smtClean="0">
                <a:solidFill>
                  <a:schemeClr val="tx1"/>
                </a:solidFill>
                <a:ea typeface="微軟正黑體" pitchFamily="34" charset="-120"/>
              </a:rPr>
              <a:t>累計開放</a:t>
            </a:r>
            <a:r>
              <a:rPr lang="zh-TW" altLang="en-US" sz="3600" dirty="0">
                <a:solidFill>
                  <a:schemeClr val="tx1"/>
                </a:solidFill>
                <a:ea typeface="微軟正黑體" pitchFamily="34" charset="-120"/>
              </a:rPr>
              <a:t>資料</a:t>
            </a:r>
            <a:r>
              <a:rPr lang="zh-TW" altLang="en-US" sz="3600" dirty="0" smtClean="0">
                <a:solidFill>
                  <a:schemeClr val="tx1"/>
                </a:solidFill>
                <a:ea typeface="微軟正黑體" pitchFamily="34" charset="-120"/>
              </a:rPr>
              <a:t>集星等</a:t>
            </a:r>
            <a:endParaRPr kumimoji="0" lang="zh-TW" altLang="en-US" sz="3600" dirty="0">
              <a:solidFill>
                <a:schemeClr val="tx1"/>
              </a:solidFill>
              <a:ea typeface="微軟正黑體" pitchFamily="34" charset="-120"/>
            </a:endParaRPr>
          </a:p>
        </p:txBody>
      </p:sp>
      <p:sp>
        <p:nvSpPr>
          <p:cNvPr id="9" name="文字方塊 8"/>
          <p:cNvSpPr txBox="1"/>
          <p:nvPr/>
        </p:nvSpPr>
        <p:spPr>
          <a:xfrm>
            <a:off x="323528" y="879103"/>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1</a:t>
            </a:r>
            <a:r>
              <a:rPr kumimoji="0" lang="zh-TW" altLang="en-US" sz="2400" b="1" dirty="0" smtClean="0">
                <a:solidFill>
                  <a:schemeClr val="tx1"/>
                </a:solidFill>
                <a:ea typeface="微軟正黑體" pitchFamily="34" charset="-120"/>
              </a:rPr>
              <a:t> </a:t>
            </a:r>
            <a:endParaRPr lang="zh-TW" altLang="en-US" sz="2400" b="1" dirty="0"/>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60</a:t>
            </a:fld>
            <a:endParaRPr lang="en-US" dirty="0"/>
          </a:p>
        </p:txBody>
      </p:sp>
    </p:spTree>
    <p:extLst>
      <p:ext uri="{BB962C8B-B14F-4D97-AF65-F5344CB8AC3E}">
        <p14:creationId xmlns:p14="http://schemas.microsoft.com/office/powerpoint/2010/main" val="23564404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txBox="1">
            <a:spLocks noChangeArrowheads="1"/>
          </p:cNvSpPr>
          <p:nvPr/>
        </p:nvSpPr>
        <p:spPr bwMode="auto">
          <a:xfrm>
            <a:off x="2267644" y="115888"/>
            <a:ext cx="7200900" cy="990600"/>
          </a:xfrm>
          <a:prstGeom prst="rect">
            <a:avLst/>
          </a:prstGeom>
          <a:noFill/>
          <a:ln w="9525">
            <a:noFill/>
            <a:miter lim="800000"/>
            <a:headEnd/>
            <a:tailEnd/>
          </a:ln>
        </p:spPr>
        <p:txBody>
          <a:bodyPr lIns="92036" tIns="46018" rIns="92036" bIns="46018" anchor="ctr"/>
          <a:lstStyle/>
          <a:p>
            <a:pPr defTabSz="976313">
              <a:lnSpc>
                <a:spcPts val="3500"/>
              </a:lnSpc>
            </a:pPr>
            <a:r>
              <a:rPr kumimoji="0" lang="zh-TW" altLang="en-US" sz="3600" dirty="0">
                <a:solidFill>
                  <a:schemeClr val="tx1"/>
                </a:solidFill>
                <a:ea typeface="微軟正黑體" pitchFamily="34" charset="-120"/>
              </a:rPr>
              <a:t>經濟部政府資料開放推動成效</a:t>
            </a:r>
            <a:endParaRPr kumimoji="0" lang="en-US" altLang="zh-TW" sz="3600" dirty="0">
              <a:solidFill>
                <a:schemeClr val="tx1"/>
              </a:solidFill>
              <a:ea typeface="微軟正黑體" pitchFamily="34" charset="-120"/>
            </a:endParaRPr>
          </a:p>
          <a:p>
            <a:pPr defTabSz="976313">
              <a:lnSpc>
                <a:spcPts val="3500"/>
              </a:lnSpc>
            </a:pPr>
            <a:r>
              <a:rPr kumimoji="0" lang="en-US" altLang="zh-TW" sz="3600" dirty="0">
                <a:solidFill>
                  <a:schemeClr val="tx1"/>
                </a:solidFill>
                <a:ea typeface="微軟正黑體" pitchFamily="34" charset="-120"/>
              </a:rPr>
              <a:t>(</a:t>
            </a:r>
            <a:r>
              <a:rPr kumimoji="0" lang="en-US" altLang="zh-TW" sz="2800" dirty="0" smtClean="0">
                <a:solidFill>
                  <a:schemeClr val="tx1"/>
                </a:solidFill>
                <a:ea typeface="微軟正黑體" pitchFamily="34" charset="-120"/>
              </a:rPr>
              <a:t>105</a:t>
            </a:r>
            <a:r>
              <a:rPr kumimoji="0" lang="zh-TW" altLang="en-US" sz="2800" dirty="0" smtClean="0">
                <a:solidFill>
                  <a:schemeClr val="tx1"/>
                </a:solidFill>
                <a:ea typeface="微軟正黑體" pitchFamily="34" charset="-120"/>
              </a:rPr>
              <a:t>年第</a:t>
            </a:r>
            <a:r>
              <a:rPr kumimoji="0" lang="en-US" altLang="zh-TW" sz="2800" dirty="0" smtClean="0">
                <a:solidFill>
                  <a:schemeClr val="tx1"/>
                </a:solidFill>
                <a:ea typeface="微軟正黑體" pitchFamily="34" charset="-120"/>
              </a:rPr>
              <a:t>3</a:t>
            </a:r>
            <a:r>
              <a:rPr kumimoji="0" lang="zh-TW" altLang="en-US" sz="2800" dirty="0" smtClean="0">
                <a:solidFill>
                  <a:schemeClr val="tx1"/>
                </a:solidFill>
                <a:ea typeface="微軟正黑體" pitchFamily="34" charset="-120"/>
              </a:rPr>
              <a:t>季</a:t>
            </a:r>
            <a:r>
              <a:rPr kumimoji="0" lang="en-US" altLang="zh-TW" sz="2800" dirty="0" smtClean="0">
                <a:solidFill>
                  <a:schemeClr val="tx1"/>
                </a:solidFill>
                <a:ea typeface="微軟正黑體" pitchFamily="34" charset="-120"/>
              </a:rPr>
              <a:t>)-</a:t>
            </a:r>
            <a:r>
              <a:rPr kumimoji="0" lang="zh-TW" altLang="en-US" sz="2800" dirty="0" smtClean="0">
                <a:solidFill>
                  <a:srgbClr val="FF0000"/>
                </a:solidFill>
                <a:ea typeface="微軟正黑體" pitchFamily="34" charset="-120"/>
              </a:rPr>
              <a:t>當季</a:t>
            </a:r>
            <a:r>
              <a:rPr kumimoji="0" lang="zh-TW" altLang="en-US" sz="2800" dirty="0" smtClean="0">
                <a:solidFill>
                  <a:schemeClr val="tx1"/>
                </a:solidFill>
                <a:ea typeface="微軟正黑體" pitchFamily="34" charset="-120"/>
              </a:rPr>
              <a:t>項目</a:t>
            </a:r>
            <a:endParaRPr kumimoji="0" lang="en-US" altLang="zh-TW" sz="2800" dirty="0">
              <a:solidFill>
                <a:schemeClr val="tx1"/>
              </a:solidFill>
              <a:ea typeface="微軟正黑體" pitchFamily="34" charset="-120"/>
            </a:endParaRPr>
          </a:p>
        </p:txBody>
      </p:sp>
      <p:graphicFrame>
        <p:nvGraphicFramePr>
          <p:cNvPr id="18478" name="Group 46"/>
          <p:cNvGraphicFramePr>
            <a:graphicFrameLocks noGrp="1"/>
          </p:cNvGraphicFramePr>
          <p:nvPr>
            <p:extLst>
              <p:ext uri="{D42A27DB-BD31-4B8C-83A1-F6EECF244321}">
                <p14:modId xmlns:p14="http://schemas.microsoft.com/office/powerpoint/2010/main" val="619455639"/>
              </p:ext>
            </p:extLst>
          </p:nvPr>
        </p:nvGraphicFramePr>
        <p:xfrm>
          <a:off x="161925" y="1557807"/>
          <a:ext cx="8874571" cy="3320734"/>
        </p:xfrm>
        <a:graphic>
          <a:graphicData uri="http://schemas.openxmlformats.org/drawingml/2006/table">
            <a:tbl>
              <a:tblPr/>
              <a:tblGrid>
                <a:gridCol w="1673771"/>
                <a:gridCol w="7200800"/>
              </a:tblGrid>
              <a:tr h="503238">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項目</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辦理成效</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50482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推廣研討會</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7/13</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工業局舉辦</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開放資料國際論壇，邀請</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Google</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、新創公司</a:t>
                      </a:r>
                      <a:r>
                        <a:rPr kumimoji="0" lang="en-US" altLang="zh-TW" sz="1600" b="0" i="0" u="none" strike="noStrike" cap="none" normalizeH="0" baseline="0" noProof="0" dirty="0" err="1" smtClean="0">
                          <a:ln>
                            <a:noFill/>
                          </a:ln>
                          <a:solidFill>
                            <a:schemeClr val="tx1"/>
                          </a:solidFill>
                          <a:effectLst/>
                          <a:latin typeface="微軟正黑體" pitchFamily="34" charset="-120"/>
                          <a:ea typeface="微軟正黑體" pitchFamily="34" charset="-120"/>
                        </a:rPr>
                        <a:t>Mapbox</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等企業進行經驗分享、與國內社群及企業對談，並與</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50</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家以上之國內業者交流產業應用，共計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302</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人與會。</a:t>
                      </a:r>
                      <a:endPar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482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資料集</a:t>
                      </a: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抽檢成效</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計由</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,641</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項資料集抽檢</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89</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項，不符規範者計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32</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 ，已請各單位完成修正</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467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主題式應用</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本部計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19</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個單位精進規劃「</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主題式開放資料推動策略</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主題式」規劃構想</a:t>
                      </a:r>
                      <a:endPar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3238">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民間意見回應</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回應本部於國發會平台之民眾需求「我</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有話要說</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40</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則</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及</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我還想要</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8</a:t>
                      </a:r>
                      <a:r>
                        <a:rPr kumimoji="1" lang="en-US" altLang="zh-TW" sz="1600" b="0" i="0" u="none" strike="noStrike" cap="none" normalizeH="0" baseline="0" dirty="0" smtClean="0">
                          <a:ln>
                            <a:noFill/>
                          </a:ln>
                          <a:solidFill>
                            <a:srgbClr val="FF0000"/>
                          </a:solidFill>
                          <a:effectLst/>
                          <a:latin typeface="微軟正黑體" pitchFamily="34" charset="-120"/>
                          <a:ea typeface="微軟正黑體" pitchFamily="34" charset="-120"/>
                        </a:rPr>
                        <a:t> </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則</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3238">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預計開放</a:t>
                      </a:r>
                      <a:r>
                        <a:rPr kumimoji="1" lang="zh-TW" altLang="en-US"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資料集</a:t>
                      </a:r>
                      <a:endParaRPr kumimoji="1" lang="en-US" altLang="zh-TW"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季預計開放</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137</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項資料集</a:t>
                      </a:r>
                      <a:endPar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8472" name="文字方塊 3"/>
          <p:cNvSpPr txBox="1">
            <a:spLocks noChangeArrowheads="1"/>
          </p:cNvSpPr>
          <p:nvPr/>
        </p:nvSpPr>
        <p:spPr bwMode="auto">
          <a:xfrm>
            <a:off x="7235825" y="858838"/>
            <a:ext cx="1728788" cy="338554"/>
          </a:xfrm>
          <a:prstGeom prst="rect">
            <a:avLst/>
          </a:prstGeom>
          <a:noFill/>
          <a:ln w="9525">
            <a:noFill/>
            <a:miter lim="800000"/>
            <a:headEnd/>
            <a:tailEnd/>
          </a:ln>
        </p:spPr>
        <p:txBody>
          <a:bodyPr>
            <a:spAutoFit/>
          </a:bodyPr>
          <a:lstStyle/>
          <a:p>
            <a:r>
              <a:rPr lang="zh-TW" altLang="en-US" sz="1600" dirty="0">
                <a:solidFill>
                  <a:schemeClr val="tx1"/>
                </a:solidFill>
              </a:rPr>
              <a:t>統計至</a:t>
            </a:r>
            <a:r>
              <a:rPr lang="en-US" altLang="zh-TW" sz="1600" dirty="0" smtClean="0">
                <a:solidFill>
                  <a:schemeClr val="tx1"/>
                </a:solidFill>
              </a:rPr>
              <a:t>1050913</a:t>
            </a:r>
            <a:endParaRPr lang="zh-TW" altLang="en-US" sz="1600" dirty="0">
              <a:solidFill>
                <a:schemeClr val="tx1"/>
              </a:solidFill>
            </a:endParaRPr>
          </a:p>
        </p:txBody>
      </p:sp>
      <p:sp>
        <p:nvSpPr>
          <p:cNvPr id="5" name="文字方塊 4"/>
          <p:cNvSpPr txBox="1"/>
          <p:nvPr/>
        </p:nvSpPr>
        <p:spPr>
          <a:xfrm>
            <a:off x="395536" y="875655"/>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a:solidFill>
                  <a:schemeClr val="tx1"/>
                </a:solidFill>
                <a:ea typeface="微軟正黑體" pitchFamily="34" charset="-120"/>
              </a:rPr>
              <a:t>1</a:t>
            </a:r>
            <a:r>
              <a:rPr kumimoji="0" lang="zh-TW" altLang="en-US" sz="2400" b="1" dirty="0" smtClean="0">
                <a:solidFill>
                  <a:schemeClr val="tx1"/>
                </a:solidFill>
                <a:ea typeface="微軟正黑體" pitchFamily="34" charset="-120"/>
              </a:rPr>
              <a:t> </a:t>
            </a:r>
            <a:endParaRPr lang="zh-TW" altLang="en-US" sz="2400" b="1" dirty="0"/>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61</a:t>
            </a:fld>
            <a:endParaRPr lang="en-US" dirty="0"/>
          </a:p>
        </p:txBody>
      </p:sp>
    </p:spTree>
    <p:extLst>
      <p:ext uri="{BB962C8B-B14F-4D97-AF65-F5344CB8AC3E}">
        <p14:creationId xmlns:p14="http://schemas.microsoft.com/office/powerpoint/2010/main" val="9013111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21506" name="文字方塊 3"/>
          <p:cNvSpPr txBox="1">
            <a:spLocks noChangeArrowheads="1"/>
          </p:cNvSpPr>
          <p:nvPr/>
        </p:nvSpPr>
        <p:spPr bwMode="auto">
          <a:xfrm>
            <a:off x="971550" y="2060575"/>
            <a:ext cx="8135938" cy="2416175"/>
          </a:xfrm>
          <a:prstGeom prst="rect">
            <a:avLst/>
          </a:prstGeom>
          <a:noFill/>
          <a:ln w="9525">
            <a:noFill/>
            <a:miter lim="800000"/>
            <a:headEnd/>
            <a:tailEnd/>
          </a:ln>
        </p:spPr>
        <p:txBody>
          <a:bodyPr>
            <a:spAutoFit/>
          </a:bodyPr>
          <a:lstStyle/>
          <a:p>
            <a:pPr fontAlgn="t">
              <a:spcAft>
                <a:spcPts val="600"/>
              </a:spcAft>
            </a:pPr>
            <a:r>
              <a:rPr lang="zh-TW" altLang="en-US" sz="500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fontAlgn="b">
              <a:buClr>
                <a:schemeClr val="accent1"/>
              </a:buClr>
              <a:buSzPct val="80000"/>
            </a:pPr>
            <a:r>
              <a:rPr lang="zh-TW" altLang="zh-TW" sz="4800">
                <a:solidFill>
                  <a:schemeClr val="tx1"/>
                </a:solidFill>
                <a:ea typeface="微軟正黑體" pitchFamily="34" charset="-120"/>
              </a:rPr>
              <a:t>經濟部資料開放諮詢小組歷次小組會議結論追蹤報告</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7</a:t>
            </a:fld>
            <a:endParaRPr lang="en-US" dirty="0"/>
          </a:p>
        </p:txBody>
      </p:sp>
    </p:spTree>
    <p:extLst>
      <p:ext uri="{BB962C8B-B14F-4D97-AF65-F5344CB8AC3E}">
        <p14:creationId xmlns:p14="http://schemas.microsoft.com/office/powerpoint/2010/main" val="32398528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3889203322"/>
              </p:ext>
            </p:extLst>
          </p:nvPr>
        </p:nvGraphicFramePr>
        <p:xfrm>
          <a:off x="179388" y="1109663"/>
          <a:ext cx="8856662" cy="5487987"/>
        </p:xfrm>
        <a:graphic>
          <a:graphicData uri="http://schemas.openxmlformats.org/drawingml/2006/table">
            <a:tbl>
              <a:tblPr/>
              <a:tblGrid>
                <a:gridCol w="936228"/>
                <a:gridCol w="1584176"/>
                <a:gridCol w="4680520"/>
                <a:gridCol w="863690"/>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105.6.22</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有關委員所提防災主題以國家災害防救科技中心</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(NCTR)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的防災資料最完整，將轉請國家發展委員會納入推動</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NCTR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防災資料開放之評估。</a:t>
                      </a:r>
                      <a:endPar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本部已於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06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29</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日</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經資字第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10504881421</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號</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函請國發會協處，國發會回覆：</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目前</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NCDR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災害示警公開資料平台之資料皆已集中列示於政府資料開放平臺，資料包含颱風</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分別由氣象局及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NCDR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、地震</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分別由氣象局及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NCDR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、河川水位</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分別由水利署及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NCDR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、水庫放流</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分別由水利署及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NCDR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、海嘯</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由中央氣象局開放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、淹水</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由水利署開放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、土石流</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分別由農委會及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NCDR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、降雨</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由中央氣象局開放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、道路封閉</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由公路總局開放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、停班停課</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由人事總處開放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、鐵路事故</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由台鐵開放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、傳染病</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由疾管署開放</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pPr mar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2.</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國發會</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已請</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NCDR</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辦理網站資料盤點作業並逐步開放。</a:t>
                      </a:r>
                    </a:p>
                    <a:p>
                      <a:pPr marL="0" marR="0" lvl="0" indent="0" algn="l"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本部資訊中心</a:t>
                      </a:r>
                      <a:endPar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359"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8</a:t>
            </a:fld>
            <a:endParaRPr lang="en-US" dirty="0"/>
          </a:p>
        </p:txBody>
      </p:sp>
    </p:spTree>
    <p:extLst>
      <p:ext uri="{BB962C8B-B14F-4D97-AF65-F5344CB8AC3E}">
        <p14:creationId xmlns:p14="http://schemas.microsoft.com/office/powerpoint/2010/main" val="1330961321"/>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185416965"/>
              </p:ext>
            </p:extLst>
          </p:nvPr>
        </p:nvGraphicFramePr>
        <p:xfrm>
          <a:off x="179388" y="1109663"/>
          <a:ext cx="8856662" cy="5487987"/>
        </p:xfrm>
        <a:graphic>
          <a:graphicData uri="http://schemas.openxmlformats.org/drawingml/2006/table">
            <a:tbl>
              <a:tblPr/>
              <a:tblGrid>
                <a:gridCol w="936625"/>
                <a:gridCol w="2303859"/>
                <a:gridCol w="3888978"/>
                <a:gridCol w="935038"/>
                <a:gridCol w="792162"/>
              </a:tblGrid>
              <a:tr h="701675">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31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105.6.22</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有關所提105年度第2季預計開放資料集同意開放，請提報機關依程序完成資料集登載發布作業</a:t>
                      </a:r>
                      <a:endPar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季開放資料清單計</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238</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項，已如期完成登載及發布作業</a:t>
                      </a:r>
                      <a:r>
                        <a:rPr kumimoji="0" lang="zh-TW" altLang="en-US" sz="1800" b="0" i="0" u="none" strike="noStrike" kern="1200" cap="none" normalizeH="0" baseline="0" dirty="0" smtClean="0">
                          <a:ln>
                            <a:noFill/>
                          </a:ln>
                          <a:solidFill>
                            <a:schemeClr val="tx1"/>
                          </a:solidFill>
                          <a:effectLst/>
                          <a:latin typeface="新細明體"/>
                          <a:ea typeface="新細明體"/>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pPr>
                      <a:endParaRPr kumimoji="0"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本部資訊中心及各機關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311"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9</a:t>
            </a:fld>
            <a:endParaRPr lang="en-US" dirty="0"/>
          </a:p>
        </p:txBody>
      </p:sp>
    </p:spTree>
    <p:extLst>
      <p:ext uri="{BB962C8B-B14F-4D97-AF65-F5344CB8AC3E}">
        <p14:creationId xmlns:p14="http://schemas.microsoft.com/office/powerpoint/2010/main" val="1281893202"/>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nchor="ctr"/>
      <a:lstStyle>
        <a:defPPr algn="r" eaLnBrk="1" hangingPunct="1">
          <a:spcBef>
            <a:spcPct val="0"/>
          </a:spcBef>
          <a:buClrTx/>
          <a:buFontTx/>
          <a:buNone/>
          <a:defRPr kumimoji="0" sz="1200">
            <a:latin typeface="微軟正黑體" pitchFamily="34" charset="-120"/>
            <a:ea typeface="微軟正黑體" pitchFamily="34" charset="-120"/>
          </a:defRPr>
        </a:defPPr>
      </a:lstStyle>
    </a:txDef>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24346</TotalTime>
  <Words>9042</Words>
  <Application>Microsoft Office PowerPoint</Application>
  <PresentationFormat>如螢幕大小 (4:3)</PresentationFormat>
  <Paragraphs>1170</Paragraphs>
  <Slides>61</Slides>
  <Notes>27</Notes>
  <HiddenSlides>0</HiddenSlides>
  <MMClips>0</MMClips>
  <ScaleCrop>false</ScaleCrop>
  <HeadingPairs>
    <vt:vector size="6" baseType="variant">
      <vt:variant>
        <vt:lpstr>使用字型</vt:lpstr>
      </vt:variant>
      <vt:variant>
        <vt:i4>9</vt:i4>
      </vt:variant>
      <vt:variant>
        <vt:lpstr>佈景主題</vt:lpstr>
      </vt:variant>
      <vt:variant>
        <vt:i4>1</vt:i4>
      </vt:variant>
      <vt:variant>
        <vt:lpstr>投影片標題</vt:lpstr>
      </vt:variant>
      <vt:variant>
        <vt:i4>61</vt:i4>
      </vt:variant>
    </vt:vector>
  </HeadingPairs>
  <TitlesOfParts>
    <vt:vector size="71" baseType="lpstr">
      <vt:lpstr>Arial</vt:lpstr>
      <vt:lpstr>新細明體</vt:lpstr>
      <vt:lpstr>Calibri</vt:lpstr>
      <vt:lpstr>Times New Roman</vt:lpstr>
      <vt:lpstr>Wingdings</vt:lpstr>
      <vt:lpstr>Wingdings 2</vt:lpstr>
      <vt:lpstr>微軟正黑體</vt:lpstr>
      <vt:lpstr>標楷體</vt:lpstr>
      <vt:lpstr>華康龍門石碑</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後續推動重點</vt:lpstr>
      <vt:lpstr>研擬中央二級諮詢小組運作指引(草案)</vt:lpstr>
      <vt:lpstr>修正政府資料開放作業原則(草案) </vt:lpstr>
      <vt:lpstr>PowerPoint 簡報</vt:lpstr>
      <vt:lpstr>PowerPoint 簡報</vt:lpstr>
      <vt:lpstr>PowerPoint 簡報</vt:lpstr>
      <vt:lpstr>PowerPoint 簡報</vt:lpstr>
      <vt:lpstr>2015年全球資料開放指標結果</vt:lpstr>
      <vt:lpstr>強化資料開放國際評比項目(2/2)</vt:lpstr>
      <vt:lpstr>民間回饋意見錯誤態樣 (1/2)</vt:lpstr>
      <vt:lpstr>民間回饋意見錯誤態樣 (2/2)</vt:lpstr>
      <vt:lpstr>接獲非業管之民間需求</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孫銘慈</cp:lastModifiedBy>
  <cp:revision>3534</cp:revision>
  <cp:lastPrinted>2016-09-20T07:17:53Z</cp:lastPrinted>
  <dcterms:created xsi:type="dcterms:W3CDTF">2011-02-11T10:25:44Z</dcterms:created>
  <dcterms:modified xsi:type="dcterms:W3CDTF">2016-09-20T08:05:00Z</dcterms:modified>
</cp:coreProperties>
</file>