
<file path=[Content_Types].xml><?xml version="1.0" encoding="utf-8"?>
<Types xmlns="http://schemas.openxmlformats.org/package/2006/content-types">
  <Default Extension="tmp" ContentType="image/png"/>
  <Default Extension="png" ContentType="image/png"/>
  <Default Extension="jpeg" ContentType="image/jpeg"/>
  <Default Extension="wmf" ContentType="image/x-w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sldIdLst>
    <p:sldId id="256" r:id="rId2"/>
    <p:sldId id="261" r:id="rId3"/>
    <p:sldId id="258" r:id="rId4"/>
    <p:sldId id="262" r:id="rId5"/>
    <p:sldId id="263" r:id="rId6"/>
    <p:sldId id="268" r:id="rId7"/>
    <p:sldId id="287" r:id="rId8"/>
    <p:sldId id="272" r:id="rId9"/>
    <p:sldId id="271" r:id="rId10"/>
    <p:sldId id="286" r:id="rId11"/>
  </p:sldIdLst>
  <p:sldSz cx="9144000" cy="6858000" type="screen4x3"/>
  <p:notesSz cx="6858000" cy="9144000"/>
  <p:embeddedFontLst>
    <p:embeddedFont>
      <p:font typeface="Verdana" panose="020B0604030504040204" pitchFamily="34" charset="0"/>
      <p:regular r:id="rId12"/>
      <p:bold r:id="rId13"/>
      <p:italic r:id="rId14"/>
      <p:boldItalic r:id="rId15"/>
    </p:embeddedFont>
    <p:embeddedFont>
      <p:font typeface="文鼎特黑" panose="020B0609010101010101" pitchFamily="49" charset="-120"/>
      <p:regular r:id="rId16"/>
    </p:embeddedFont>
    <p:embeddedFont>
      <p:font typeface="Wingdings 3" panose="05040102010807070707" pitchFamily="18" charset="2"/>
      <p:regular r:id="rId17"/>
    </p:embeddedFont>
    <p:embeddedFont>
      <p:font typeface="文鼎粗圓" panose="020B0609010101010101" pitchFamily="49" charset="-120"/>
      <p:regular r:id="rId18"/>
    </p:embeddedFont>
    <p:embeddedFont>
      <p:font typeface="Wingdings 2" panose="05020102010507070707" pitchFamily="18" charset="2"/>
      <p:regular r:id="rId19"/>
    </p:embeddedFont>
    <p:embeddedFont>
      <p:font typeface="標楷體" panose="03000509000000000000" pitchFamily="65" charset="-120"/>
      <p:regular r:id="rId20"/>
    </p:embeddedFont>
  </p:embeddedFontLst>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171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標題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TW" altLang="en-US" smtClean="0"/>
              <a:t>按一下以編輯母片標題樣式</a:t>
            </a:r>
            <a:endParaRPr kumimoji="0" lang="en-US"/>
          </a:p>
        </p:txBody>
      </p:sp>
      <p:sp>
        <p:nvSpPr>
          <p:cNvPr id="17" name="副標題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TW" altLang="en-US" smtClean="0"/>
              <a:t>按一下以編輯母片副標題樣式</a:t>
            </a:r>
            <a:endParaRPr kumimoji="0" lang="en-US"/>
          </a:p>
        </p:txBody>
      </p:sp>
      <p:grpSp>
        <p:nvGrpSpPr>
          <p:cNvPr id="2" name="群組 1"/>
          <p:cNvGrpSpPr/>
          <p:nvPr/>
        </p:nvGrpSpPr>
        <p:grpSpPr>
          <a:xfrm>
            <a:off x="-3765" y="4953000"/>
            <a:ext cx="9147765" cy="1912088"/>
            <a:chOff x="-3765" y="4832896"/>
            <a:chExt cx="9147765" cy="2032192"/>
          </a:xfrm>
        </p:grpSpPr>
        <p:sp>
          <p:nvSpPr>
            <p:cNvPr id="7" name="手繪多邊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手繪多邊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手繪多邊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線接點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版面配置區 29"/>
          <p:cNvSpPr>
            <a:spLocks noGrp="1"/>
          </p:cNvSpPr>
          <p:nvPr>
            <p:ph type="dt" sz="half" idx="10"/>
          </p:nvPr>
        </p:nvSpPr>
        <p:spPr/>
        <p:txBody>
          <a:bodyPr/>
          <a:lstStyle>
            <a:lvl1pPr>
              <a:defRPr>
                <a:solidFill>
                  <a:srgbClr val="FFFFFF"/>
                </a:solidFill>
              </a:defRPr>
            </a:lvl1pPr>
            <a:extLst/>
          </a:lstStyle>
          <a:p>
            <a:fld id="{5BBEAD13-0566-4C6C-97E7-55F17F24B09F}" type="datetimeFigureOut">
              <a:rPr lang="zh-TW" altLang="en-US" smtClean="0"/>
              <a:t>2016/9/14</a:t>
            </a:fld>
            <a:endParaRPr lang="zh-TW" altLang="en-US"/>
          </a:p>
        </p:txBody>
      </p:sp>
      <p:sp>
        <p:nvSpPr>
          <p:cNvPr id="19" name="頁尾版面配置區 18"/>
          <p:cNvSpPr>
            <a:spLocks noGrp="1"/>
          </p:cNvSpPr>
          <p:nvPr>
            <p:ph type="ftr" sz="quarter" idx="11"/>
          </p:nvPr>
        </p:nvSpPr>
        <p:spPr/>
        <p:txBody>
          <a:bodyPr/>
          <a:lstStyle>
            <a:lvl1pPr>
              <a:defRPr>
                <a:solidFill>
                  <a:schemeClr val="accent1">
                    <a:tint val="20000"/>
                  </a:schemeClr>
                </a:solidFill>
              </a:defRPr>
            </a:lvl1pPr>
            <a:extLst/>
          </a:lstStyle>
          <a:p>
            <a:endParaRPr lang="zh-TW" altLang="en-US"/>
          </a:p>
        </p:txBody>
      </p:sp>
      <p:sp>
        <p:nvSpPr>
          <p:cNvPr id="27" name="投影片編號版面配置區 26"/>
          <p:cNvSpPr>
            <a:spLocks noGrp="1"/>
          </p:cNvSpPr>
          <p:nvPr>
            <p:ph type="sldNum" sz="quarter" idx="12"/>
          </p:nvPr>
        </p:nvSpPr>
        <p:spPr/>
        <p:txBody>
          <a:bodyPr/>
          <a:lstStyle>
            <a:lvl1pPr>
              <a:defRPr>
                <a:solidFill>
                  <a:srgbClr val="FFFFFF"/>
                </a:solidFill>
              </a:defRPr>
            </a:lvl1pPr>
            <a:extLst/>
          </a:lstStyle>
          <a:p>
            <a:fld id="{73DA0BB7-265A-403C-9275-D587AB510EDC}" type="slidenum">
              <a:rPr lang="zh-TW" altLang="en-US" smtClean="0"/>
              <a:t>‹#›</a:t>
            </a:fld>
            <a:endParaRPr lang="zh-TW"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extLst/>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a:xfrm>
            <a:off x="457200" y="1481329"/>
            <a:ext cx="8229600" cy="4386071"/>
          </a:xfrm>
        </p:spPr>
        <p:txBody>
          <a:bodyPr vert="eaVert"/>
          <a:lstStyle>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extLst/>
          </a:lstStyle>
          <a:p>
            <a:fld id="{5BBEAD13-0566-4C6C-97E7-55F17F24B09F}" type="datetimeFigureOut">
              <a:rPr lang="zh-TW" altLang="en-US" smtClean="0"/>
              <a:t>2016/9/14</a:t>
            </a:fld>
            <a:endParaRPr lang="zh-TW" altLang="en-US"/>
          </a:p>
        </p:txBody>
      </p:sp>
      <p:sp>
        <p:nvSpPr>
          <p:cNvPr id="5" name="頁尾版面配置區 4"/>
          <p:cNvSpPr>
            <a:spLocks noGrp="1"/>
          </p:cNvSpPr>
          <p:nvPr>
            <p:ph type="ftr" sz="quarter" idx="11"/>
          </p:nvPr>
        </p:nvSpPr>
        <p:spPr/>
        <p:txBody>
          <a:bodyPr/>
          <a:lstStyle>
            <a:extLst/>
          </a:lstStyle>
          <a:p>
            <a:endParaRPr lang="zh-TW" altLang="en-US"/>
          </a:p>
        </p:txBody>
      </p:sp>
      <p:sp>
        <p:nvSpPr>
          <p:cNvPr id="6" name="投影片編號版面配置區 5"/>
          <p:cNvSpPr>
            <a:spLocks noGrp="1"/>
          </p:cNvSpPr>
          <p:nvPr>
            <p:ph type="sldNum" sz="quarter" idx="12"/>
          </p:nvPr>
        </p:nvSpPr>
        <p:spPr/>
        <p:txBody>
          <a:bodyPr/>
          <a:lstStyle>
            <a:extLst/>
          </a:lstStyle>
          <a:p>
            <a:fld id="{73DA0BB7-265A-403C-9275-D587AB510EDC}" type="slidenum">
              <a:rPr lang="zh-TW" altLang="en-US" smtClean="0"/>
              <a:t>‹#›</a:t>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844013" y="274640"/>
            <a:ext cx="1777470" cy="5592761"/>
          </a:xfrm>
        </p:spPr>
        <p:txBody>
          <a:bodyPr vert="eaVert"/>
          <a:lstStyle>
            <a:extLst/>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a:xfrm>
            <a:off x="457200" y="274641"/>
            <a:ext cx="6324600" cy="5592760"/>
          </a:xfrm>
        </p:spPr>
        <p:txBody>
          <a:bodyPr vert="eaVert"/>
          <a:lstStyle>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extLst/>
          </a:lstStyle>
          <a:p>
            <a:fld id="{5BBEAD13-0566-4C6C-97E7-55F17F24B09F}" type="datetimeFigureOut">
              <a:rPr lang="zh-TW" altLang="en-US" smtClean="0"/>
              <a:t>2016/9/14</a:t>
            </a:fld>
            <a:endParaRPr lang="zh-TW" altLang="en-US"/>
          </a:p>
        </p:txBody>
      </p:sp>
      <p:sp>
        <p:nvSpPr>
          <p:cNvPr id="5" name="頁尾版面配置區 4"/>
          <p:cNvSpPr>
            <a:spLocks noGrp="1"/>
          </p:cNvSpPr>
          <p:nvPr>
            <p:ph type="ftr" sz="quarter" idx="11"/>
          </p:nvPr>
        </p:nvSpPr>
        <p:spPr/>
        <p:txBody>
          <a:bodyPr/>
          <a:lstStyle>
            <a:extLst/>
          </a:lstStyle>
          <a:p>
            <a:endParaRPr lang="zh-TW" altLang="en-US"/>
          </a:p>
        </p:txBody>
      </p:sp>
      <p:sp>
        <p:nvSpPr>
          <p:cNvPr id="6" name="投影片編號版面配置區 5"/>
          <p:cNvSpPr>
            <a:spLocks noGrp="1"/>
          </p:cNvSpPr>
          <p:nvPr>
            <p:ph type="sldNum" sz="quarter" idx="12"/>
          </p:nvPr>
        </p:nvSpPr>
        <p:spPr/>
        <p:txBody>
          <a:bodyPr/>
          <a:lstStyle>
            <a:extLst/>
          </a:lstStyle>
          <a:p>
            <a:fld id="{73DA0BB7-265A-403C-9275-D587AB510EDC}" type="slidenum">
              <a:rPr lang="zh-TW" altLang="en-US" smtClean="0"/>
              <a:t>‹#›</a:t>
            </a:fld>
            <a:endParaRPr lang="zh-TW"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a:lstStyle>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extLst/>
          </a:lstStyle>
          <a:p>
            <a:fld id="{5BBEAD13-0566-4C6C-97E7-55F17F24B09F}" type="datetimeFigureOut">
              <a:rPr lang="zh-TW" altLang="en-US" smtClean="0"/>
              <a:t>2016/9/14</a:t>
            </a:fld>
            <a:endParaRPr lang="zh-TW" altLang="en-US"/>
          </a:p>
        </p:txBody>
      </p:sp>
      <p:sp>
        <p:nvSpPr>
          <p:cNvPr id="5" name="頁尾版面配置區 4"/>
          <p:cNvSpPr>
            <a:spLocks noGrp="1"/>
          </p:cNvSpPr>
          <p:nvPr>
            <p:ph type="ftr" sz="quarter" idx="11"/>
          </p:nvPr>
        </p:nvSpPr>
        <p:spPr/>
        <p:txBody>
          <a:bodyPr/>
          <a:lstStyle>
            <a:extLst/>
          </a:lstStyle>
          <a:p>
            <a:endParaRPr lang="zh-TW" altLang="en-US"/>
          </a:p>
        </p:txBody>
      </p:sp>
      <p:sp>
        <p:nvSpPr>
          <p:cNvPr id="6" name="投影片編號版面配置區 5"/>
          <p:cNvSpPr>
            <a:spLocks noGrp="1"/>
          </p:cNvSpPr>
          <p:nvPr>
            <p:ph type="sldNum" sz="quarter" idx="12"/>
          </p:nvPr>
        </p:nvSpPr>
        <p:spPr/>
        <p:txBody>
          <a:bodyPr/>
          <a:lstStyle>
            <a:extLst/>
          </a:lstStyle>
          <a:p>
            <a:fld id="{73DA0BB7-265A-403C-9275-D587AB510EDC}" type="slidenum">
              <a:rPr lang="zh-TW" altLang="en-US" smtClean="0"/>
              <a:t>‹#›</a:t>
            </a:fld>
            <a:endParaRPr lang="zh-TW" altLang="en-US"/>
          </a:p>
        </p:txBody>
      </p:sp>
      <p:sp>
        <p:nvSpPr>
          <p:cNvPr id="7" name="標題 6"/>
          <p:cNvSpPr>
            <a:spLocks noGrp="1"/>
          </p:cNvSpPr>
          <p:nvPr>
            <p:ph type="title"/>
          </p:nvPr>
        </p:nvSpPr>
        <p:spPr/>
        <p:txBody>
          <a:bodyPr rtlCol="0"/>
          <a:lstStyle>
            <a:extLst/>
          </a:lstStyle>
          <a:p>
            <a:r>
              <a:rPr kumimoji="0" lang="zh-TW" altLang="en-US" smtClean="0"/>
              <a:t>按一下以編輯母片標題樣式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TW" altLang="en-US" smtClean="0"/>
              <a:t>按一下以編輯母片文字樣式</a:t>
            </a:r>
          </a:p>
        </p:txBody>
      </p:sp>
      <p:sp>
        <p:nvSpPr>
          <p:cNvPr id="4" name="日期版面配置區 3"/>
          <p:cNvSpPr>
            <a:spLocks noGrp="1"/>
          </p:cNvSpPr>
          <p:nvPr>
            <p:ph type="dt" sz="half" idx="10"/>
          </p:nvPr>
        </p:nvSpPr>
        <p:spPr/>
        <p:txBody>
          <a:bodyPr/>
          <a:lstStyle>
            <a:extLst/>
          </a:lstStyle>
          <a:p>
            <a:fld id="{5BBEAD13-0566-4C6C-97E7-55F17F24B09F}" type="datetimeFigureOut">
              <a:rPr lang="zh-TW" altLang="en-US" smtClean="0"/>
              <a:t>2016/9/14</a:t>
            </a:fld>
            <a:endParaRPr lang="zh-TW" altLang="en-US"/>
          </a:p>
        </p:txBody>
      </p:sp>
      <p:sp>
        <p:nvSpPr>
          <p:cNvPr id="5" name="頁尾版面配置區 4"/>
          <p:cNvSpPr>
            <a:spLocks noGrp="1"/>
          </p:cNvSpPr>
          <p:nvPr>
            <p:ph type="ftr" sz="quarter" idx="11"/>
          </p:nvPr>
        </p:nvSpPr>
        <p:spPr/>
        <p:txBody>
          <a:bodyPr/>
          <a:lstStyle>
            <a:extLst/>
          </a:lstStyle>
          <a:p>
            <a:endParaRPr lang="zh-TW" altLang="en-US"/>
          </a:p>
        </p:txBody>
      </p:sp>
      <p:sp>
        <p:nvSpPr>
          <p:cNvPr id="6" name="投影片編號版面配置區 5"/>
          <p:cNvSpPr>
            <a:spLocks noGrp="1"/>
          </p:cNvSpPr>
          <p:nvPr>
            <p:ph type="sldNum" sz="quarter" idx="12"/>
          </p:nvPr>
        </p:nvSpPr>
        <p:spPr/>
        <p:txBody>
          <a:bodyPr/>
          <a:lstStyle>
            <a:extLst/>
          </a:lstStyle>
          <a:p>
            <a:fld id="{73DA0BB7-265A-403C-9275-D587AB510EDC}" type="slidenum">
              <a:rPr lang="zh-TW" altLang="en-US" smtClean="0"/>
              <a:t>‹#›</a:t>
            </a:fld>
            <a:endParaRPr lang="zh-TW" altLang="en-US"/>
          </a:p>
        </p:txBody>
      </p:sp>
      <p:sp>
        <p:nvSpPr>
          <p:cNvPr id="7" name="＞形箭號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形箭號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3" name="內容版面配置區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內容版面配置區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5" name="日期版面配置區 4"/>
          <p:cNvSpPr>
            <a:spLocks noGrp="1"/>
          </p:cNvSpPr>
          <p:nvPr>
            <p:ph type="dt" sz="half" idx="10"/>
          </p:nvPr>
        </p:nvSpPr>
        <p:spPr/>
        <p:txBody>
          <a:bodyPr/>
          <a:lstStyle>
            <a:extLst/>
          </a:lstStyle>
          <a:p>
            <a:fld id="{5BBEAD13-0566-4C6C-97E7-55F17F24B09F}" type="datetimeFigureOut">
              <a:rPr lang="zh-TW" altLang="en-US" smtClean="0"/>
              <a:t>2016/9/14</a:t>
            </a:fld>
            <a:endParaRPr lang="zh-TW" altLang="en-US"/>
          </a:p>
        </p:txBody>
      </p:sp>
      <p:sp>
        <p:nvSpPr>
          <p:cNvPr id="6" name="頁尾版面配置區 5"/>
          <p:cNvSpPr>
            <a:spLocks noGrp="1"/>
          </p:cNvSpPr>
          <p:nvPr>
            <p:ph type="ftr" sz="quarter" idx="11"/>
          </p:nvPr>
        </p:nvSpPr>
        <p:spPr/>
        <p:txBody>
          <a:bodyPr/>
          <a:lstStyle>
            <a:extLst/>
          </a:lstStyle>
          <a:p>
            <a:endParaRPr lang="zh-TW" altLang="en-US"/>
          </a:p>
        </p:txBody>
      </p:sp>
      <p:sp>
        <p:nvSpPr>
          <p:cNvPr id="7" name="投影片編號版面配置區 6"/>
          <p:cNvSpPr>
            <a:spLocks noGrp="1"/>
          </p:cNvSpPr>
          <p:nvPr>
            <p:ph type="sldNum" sz="quarter" idx="12"/>
          </p:nvPr>
        </p:nvSpPr>
        <p:spPr/>
        <p:txBody>
          <a:bodyPr/>
          <a:lstStyle>
            <a:extLst/>
          </a:lstStyle>
          <a:p>
            <a:fld id="{73DA0BB7-265A-403C-9275-D587AB510EDC}" type="slidenum">
              <a:rPr lang="zh-TW" altLang="en-US" smtClean="0"/>
              <a:t>‹#›</a:t>
            </a:fld>
            <a:endParaRPr lang="zh-TW" altLang="en-US"/>
          </a:p>
        </p:txBody>
      </p:sp>
      <p:sp>
        <p:nvSpPr>
          <p:cNvPr id="8" name="標題 7"/>
          <p:cNvSpPr>
            <a:spLocks noGrp="1"/>
          </p:cNvSpPr>
          <p:nvPr>
            <p:ph type="title"/>
          </p:nvPr>
        </p:nvSpPr>
        <p:spPr/>
        <p:txBody>
          <a:bodyPr rtlCol="0"/>
          <a:lstStyle>
            <a:extLst/>
          </a:lstStyle>
          <a:p>
            <a:r>
              <a:rPr kumimoji="0" lang="zh-TW" altLang="en-US" smtClean="0"/>
              <a:t>按一下以編輯母片標題樣式</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8229600" cy="1143000"/>
          </a:xfrm>
        </p:spPr>
        <p:txBody>
          <a:bodyPr anchor="ctr"/>
          <a:lstStyle>
            <a:lvl1pPr>
              <a:defRPr/>
            </a:lvl1pPr>
            <a:extLst/>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TW" altLang="en-US" smtClean="0"/>
              <a:t>按一下以編輯母片文字樣式</a:t>
            </a:r>
          </a:p>
        </p:txBody>
      </p:sp>
      <p:sp>
        <p:nvSpPr>
          <p:cNvPr id="4" name="文字版面配置區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TW" altLang="en-US" smtClean="0"/>
              <a:t>按一下以編輯母片文字樣式</a:t>
            </a:r>
          </a:p>
        </p:txBody>
      </p:sp>
      <p:sp>
        <p:nvSpPr>
          <p:cNvPr id="5" name="內容版面配置區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6" name="內容版面配置區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7" name="日期版面配置區 6"/>
          <p:cNvSpPr>
            <a:spLocks noGrp="1"/>
          </p:cNvSpPr>
          <p:nvPr>
            <p:ph type="dt" sz="half" idx="10"/>
          </p:nvPr>
        </p:nvSpPr>
        <p:spPr/>
        <p:txBody>
          <a:bodyPr/>
          <a:lstStyle>
            <a:extLst/>
          </a:lstStyle>
          <a:p>
            <a:fld id="{5BBEAD13-0566-4C6C-97E7-55F17F24B09F}" type="datetimeFigureOut">
              <a:rPr lang="zh-TW" altLang="en-US" smtClean="0"/>
              <a:t>2016/9/14</a:t>
            </a:fld>
            <a:endParaRPr lang="zh-TW" altLang="en-US"/>
          </a:p>
        </p:txBody>
      </p:sp>
      <p:sp>
        <p:nvSpPr>
          <p:cNvPr id="8" name="頁尾版面配置區 7"/>
          <p:cNvSpPr>
            <a:spLocks noGrp="1"/>
          </p:cNvSpPr>
          <p:nvPr>
            <p:ph type="ftr" sz="quarter" idx="11"/>
          </p:nvPr>
        </p:nvSpPr>
        <p:spPr/>
        <p:txBody>
          <a:bodyPr/>
          <a:lstStyle>
            <a:extLst/>
          </a:lstStyle>
          <a:p>
            <a:endParaRPr lang="zh-TW" altLang="en-US"/>
          </a:p>
        </p:txBody>
      </p:sp>
      <p:sp>
        <p:nvSpPr>
          <p:cNvPr id="9" name="投影片編號版面配置區 8"/>
          <p:cNvSpPr>
            <a:spLocks noGrp="1"/>
          </p:cNvSpPr>
          <p:nvPr>
            <p:ph type="sldNum" sz="quarter" idx="12"/>
          </p:nvPr>
        </p:nvSpPr>
        <p:spPr/>
        <p:txBody>
          <a:bodyPr/>
          <a:lstStyle>
            <a:extLst/>
          </a:lstStyle>
          <a:p>
            <a:fld id="{73DA0BB7-265A-403C-9275-D587AB510EDC}" type="slidenum">
              <a:rPr lang="zh-TW" altLang="en-US" smtClean="0"/>
              <a:t>‹#›</a:t>
            </a:fld>
            <a:endParaRPr lang="zh-TW"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3" name="日期版面配置區 2"/>
          <p:cNvSpPr>
            <a:spLocks noGrp="1"/>
          </p:cNvSpPr>
          <p:nvPr>
            <p:ph type="dt" sz="half" idx="10"/>
          </p:nvPr>
        </p:nvSpPr>
        <p:spPr/>
        <p:txBody>
          <a:bodyPr/>
          <a:lstStyle>
            <a:extLst/>
          </a:lstStyle>
          <a:p>
            <a:fld id="{5BBEAD13-0566-4C6C-97E7-55F17F24B09F}" type="datetimeFigureOut">
              <a:rPr lang="zh-TW" altLang="en-US" smtClean="0"/>
              <a:t>2016/9/14</a:t>
            </a:fld>
            <a:endParaRPr lang="zh-TW" altLang="en-US"/>
          </a:p>
        </p:txBody>
      </p:sp>
      <p:sp>
        <p:nvSpPr>
          <p:cNvPr id="4" name="頁尾版面配置區 3"/>
          <p:cNvSpPr>
            <a:spLocks noGrp="1"/>
          </p:cNvSpPr>
          <p:nvPr>
            <p:ph type="ftr" sz="quarter" idx="11"/>
          </p:nvPr>
        </p:nvSpPr>
        <p:spPr/>
        <p:txBody>
          <a:bodyPr/>
          <a:lstStyle>
            <a:extLst/>
          </a:lstStyle>
          <a:p>
            <a:endParaRPr lang="zh-TW" altLang="en-US"/>
          </a:p>
        </p:txBody>
      </p:sp>
      <p:sp>
        <p:nvSpPr>
          <p:cNvPr id="5" name="投影片編號版面配置區 4"/>
          <p:cNvSpPr>
            <a:spLocks noGrp="1"/>
          </p:cNvSpPr>
          <p:nvPr>
            <p:ph type="sldNum" sz="quarter" idx="12"/>
          </p:nvPr>
        </p:nvSpPr>
        <p:spPr/>
        <p:txBody>
          <a:bodyPr/>
          <a:lstStyle>
            <a:extLst/>
          </a:lstStyle>
          <a:p>
            <a:fld id="{73DA0BB7-265A-403C-9275-D587AB510EDC}" type="slidenum">
              <a:rPr lang="zh-TW" altLang="en-US" smtClean="0"/>
              <a:t>‹#›</a:t>
            </a:fld>
            <a:endParaRPr lang="zh-TW" altLang="en-US"/>
          </a:p>
        </p:txBody>
      </p:sp>
      <p:sp>
        <p:nvSpPr>
          <p:cNvPr id="6" name="標題 5"/>
          <p:cNvSpPr>
            <a:spLocks noGrp="1"/>
          </p:cNvSpPr>
          <p:nvPr>
            <p:ph type="title"/>
          </p:nvPr>
        </p:nvSpPr>
        <p:spPr/>
        <p:txBody>
          <a:bodyPr rtlCol="0"/>
          <a:lstStyle>
            <a:extLst/>
          </a:lstStyle>
          <a:p>
            <a:r>
              <a:rPr kumimoji="0" lang="zh-TW" altLang="en-US" smtClean="0"/>
              <a:t>按一下以編輯母片標題樣式</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extLst/>
          </a:lstStyle>
          <a:p>
            <a:fld id="{5BBEAD13-0566-4C6C-97E7-55F17F24B09F}" type="datetimeFigureOut">
              <a:rPr lang="zh-TW" altLang="en-US" smtClean="0"/>
              <a:t>2016/9/14</a:t>
            </a:fld>
            <a:endParaRPr lang="zh-TW" altLang="en-US"/>
          </a:p>
        </p:txBody>
      </p:sp>
      <p:sp>
        <p:nvSpPr>
          <p:cNvPr id="3" name="頁尾版面配置區 2"/>
          <p:cNvSpPr>
            <a:spLocks noGrp="1"/>
          </p:cNvSpPr>
          <p:nvPr>
            <p:ph type="ftr" sz="quarter" idx="11"/>
          </p:nvPr>
        </p:nvSpPr>
        <p:spPr/>
        <p:txBody>
          <a:bodyPr/>
          <a:lstStyle>
            <a:extLst/>
          </a:lstStyle>
          <a:p>
            <a:endParaRPr lang="zh-TW" altLang="en-US"/>
          </a:p>
        </p:txBody>
      </p:sp>
      <p:sp>
        <p:nvSpPr>
          <p:cNvPr id="4" name="投影片編號版面配置區 3"/>
          <p:cNvSpPr>
            <a:spLocks noGrp="1"/>
          </p:cNvSpPr>
          <p:nvPr>
            <p:ph type="sldNum" sz="quarter" idx="12"/>
          </p:nvPr>
        </p:nvSpPr>
        <p:spPr/>
        <p:txBody>
          <a:bodyPr/>
          <a:lstStyle>
            <a:extLst/>
          </a:lstStyle>
          <a:p>
            <a:fld id="{73DA0BB7-265A-403C-9275-D587AB510EDC}" type="slidenum">
              <a:rPr lang="zh-TW" altLang="en-US" smtClean="0"/>
              <a:t>‹#›</a:t>
            </a:fld>
            <a:endParaRPr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TW" altLang="en-US" smtClean="0"/>
              <a:t>按一下以編輯母片標題樣式</a:t>
            </a:r>
            <a:endParaRPr kumimoji="0" lang="en-US"/>
          </a:p>
        </p:txBody>
      </p:sp>
      <p:sp>
        <p:nvSpPr>
          <p:cNvPr id="3" name="文字版面配置區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TW" altLang="en-US" smtClean="0"/>
              <a:t>按一下以編輯母片文字樣式</a:t>
            </a:r>
          </a:p>
        </p:txBody>
      </p:sp>
      <p:sp>
        <p:nvSpPr>
          <p:cNvPr id="4" name="內容版面配置區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5" name="日期版面配置區 4"/>
          <p:cNvSpPr>
            <a:spLocks noGrp="1"/>
          </p:cNvSpPr>
          <p:nvPr>
            <p:ph type="dt" sz="half" idx="10"/>
          </p:nvPr>
        </p:nvSpPr>
        <p:spPr>
          <a:xfrm>
            <a:off x="6727032" y="6407944"/>
            <a:ext cx="1920240" cy="365760"/>
          </a:xfrm>
        </p:spPr>
        <p:txBody>
          <a:bodyPr/>
          <a:lstStyle>
            <a:extLst/>
          </a:lstStyle>
          <a:p>
            <a:fld id="{5BBEAD13-0566-4C6C-97E7-55F17F24B09F}" type="datetimeFigureOut">
              <a:rPr lang="zh-TW" altLang="en-US" smtClean="0"/>
              <a:t>2016/9/14</a:t>
            </a:fld>
            <a:endParaRPr lang="zh-TW" altLang="en-US"/>
          </a:p>
        </p:txBody>
      </p:sp>
      <p:sp>
        <p:nvSpPr>
          <p:cNvPr id="6" name="頁尾版面配置區 5"/>
          <p:cNvSpPr>
            <a:spLocks noGrp="1"/>
          </p:cNvSpPr>
          <p:nvPr>
            <p:ph type="ftr" sz="quarter" idx="11"/>
          </p:nvPr>
        </p:nvSpPr>
        <p:spPr/>
        <p:txBody>
          <a:bodyPr/>
          <a:lstStyle>
            <a:extLst/>
          </a:lstStyle>
          <a:p>
            <a:endParaRPr lang="zh-TW" altLang="en-US"/>
          </a:p>
        </p:txBody>
      </p:sp>
      <p:sp>
        <p:nvSpPr>
          <p:cNvPr id="7" name="投影片編號版面配置區 6"/>
          <p:cNvSpPr>
            <a:spLocks noGrp="1"/>
          </p:cNvSpPr>
          <p:nvPr>
            <p:ph type="sldNum" sz="quarter" idx="12"/>
          </p:nvPr>
        </p:nvSpPr>
        <p:spPr/>
        <p:txBody>
          <a:bodyPr/>
          <a:lstStyle>
            <a:extLst/>
          </a:lstStyle>
          <a:p>
            <a:fld id="{73DA0BB7-265A-403C-9275-D587AB510EDC}" type="slidenum">
              <a:rPr lang="zh-TW" altLang="en-US" smtClean="0"/>
              <a:t>‹#›</a:t>
            </a:fld>
            <a:endParaRPr lang="zh-TW"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4" name="文字版面配置區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TW" altLang="en-US" smtClean="0"/>
              <a:t>按一下以編輯母片文字樣式</a:t>
            </a:r>
          </a:p>
        </p:txBody>
      </p:sp>
      <p:sp>
        <p:nvSpPr>
          <p:cNvPr id="3" name="圖片版面配置區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TW" altLang="en-US" smtClean="0"/>
              <a:t>按一下圖示以新增圖片</a:t>
            </a:r>
            <a:endParaRPr kumimoji="0" lang="en-US" dirty="0"/>
          </a:p>
        </p:txBody>
      </p:sp>
      <p:sp>
        <p:nvSpPr>
          <p:cNvPr id="5" name="日期版面配置區 4"/>
          <p:cNvSpPr>
            <a:spLocks noGrp="1"/>
          </p:cNvSpPr>
          <p:nvPr>
            <p:ph type="dt" sz="half" idx="10"/>
          </p:nvPr>
        </p:nvSpPr>
        <p:spPr/>
        <p:txBody>
          <a:bodyPr/>
          <a:lstStyle>
            <a:lvl1pPr>
              <a:defRPr>
                <a:solidFill>
                  <a:schemeClr val="tx1"/>
                </a:solidFill>
              </a:defRPr>
            </a:lvl1pPr>
            <a:extLst/>
          </a:lstStyle>
          <a:p>
            <a:fld id="{5BBEAD13-0566-4C6C-97E7-55F17F24B09F}" type="datetimeFigureOut">
              <a:rPr lang="zh-TW" altLang="en-US" smtClean="0"/>
              <a:t>2016/9/14</a:t>
            </a:fld>
            <a:endParaRPr lang="zh-TW" altLang="en-US"/>
          </a:p>
        </p:txBody>
      </p:sp>
      <p:sp>
        <p:nvSpPr>
          <p:cNvPr id="6" name="頁尾版面配置區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zh-TW" altLang="en-US"/>
          </a:p>
        </p:txBody>
      </p:sp>
      <p:sp>
        <p:nvSpPr>
          <p:cNvPr id="7" name="投影片編號版面配置區 6"/>
          <p:cNvSpPr>
            <a:spLocks noGrp="1"/>
          </p:cNvSpPr>
          <p:nvPr>
            <p:ph type="sldNum" sz="quarter" idx="12"/>
          </p:nvPr>
        </p:nvSpPr>
        <p:spPr/>
        <p:txBody>
          <a:bodyPr/>
          <a:lstStyle>
            <a:lvl1pPr>
              <a:defRPr>
                <a:solidFill>
                  <a:schemeClr val="tx1"/>
                </a:solidFill>
              </a:defRPr>
            </a:lvl1pPr>
            <a:extLst/>
          </a:lstStyle>
          <a:p>
            <a:fld id="{73DA0BB7-265A-403C-9275-D587AB510EDC}" type="slidenum">
              <a:rPr lang="zh-TW" altLang="en-US" smtClean="0"/>
              <a:t>‹#›</a:t>
            </a:fld>
            <a:endParaRPr lang="zh-TW" altLang="en-US"/>
          </a:p>
        </p:txBody>
      </p:sp>
      <p:sp>
        <p:nvSpPr>
          <p:cNvPr id="2" name="標題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TW" altLang="en-US" smtClean="0"/>
              <a:t>按一下以編輯母片標題樣式</a:t>
            </a:r>
            <a:endParaRPr kumimoji="0" lang="en-US"/>
          </a:p>
        </p:txBody>
      </p:sp>
      <p:sp>
        <p:nvSpPr>
          <p:cNvPr id="8" name="手繪多邊形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手繪多邊形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線接點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形箭號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形箭號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3" name="手繪多邊形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手繪多邊形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線接點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標題版面配置區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TW" altLang="en-US" smtClean="0"/>
              <a:t>按一下以編輯母片標題樣式</a:t>
            </a:r>
            <a:endParaRPr kumimoji="0" lang="en-US"/>
          </a:p>
        </p:txBody>
      </p:sp>
      <p:sp>
        <p:nvSpPr>
          <p:cNvPr id="30" name="文字版面配置區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TW" altLang="en-US" smtClean="0"/>
              <a:t>按一下以編輯母片文字樣式</a:t>
            </a:r>
          </a:p>
          <a:p>
            <a:pPr lvl="1" eaLnBrk="1" latinLnBrk="0" hangingPunct="1"/>
            <a:r>
              <a:rPr kumimoji="0" lang="zh-TW" altLang="en-US" smtClean="0"/>
              <a:t>第二層</a:t>
            </a:r>
          </a:p>
          <a:p>
            <a:pPr lvl="2" eaLnBrk="1" latinLnBrk="0" hangingPunct="1"/>
            <a:r>
              <a:rPr kumimoji="0" lang="zh-TW" altLang="en-US" smtClean="0"/>
              <a:t>第三層</a:t>
            </a:r>
          </a:p>
          <a:p>
            <a:pPr lvl="3" eaLnBrk="1" latinLnBrk="0" hangingPunct="1"/>
            <a:r>
              <a:rPr kumimoji="0" lang="zh-TW" altLang="en-US" smtClean="0"/>
              <a:t>第四層</a:t>
            </a:r>
          </a:p>
          <a:p>
            <a:pPr lvl="4" eaLnBrk="1" latinLnBrk="0" hangingPunct="1"/>
            <a:r>
              <a:rPr kumimoji="0" lang="zh-TW" altLang="en-US" smtClean="0"/>
              <a:t>第五層</a:t>
            </a:r>
            <a:endParaRPr kumimoji="0" lang="en-US"/>
          </a:p>
        </p:txBody>
      </p:sp>
      <p:sp>
        <p:nvSpPr>
          <p:cNvPr id="10" name="日期版面配置區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BEAD13-0566-4C6C-97E7-55F17F24B09F}" type="datetimeFigureOut">
              <a:rPr lang="zh-TW" altLang="en-US" smtClean="0"/>
              <a:t>2016/9/14</a:t>
            </a:fld>
            <a:endParaRPr lang="zh-TW" altLang="en-US"/>
          </a:p>
        </p:txBody>
      </p:sp>
      <p:sp>
        <p:nvSpPr>
          <p:cNvPr id="22" name="頁尾版面配置區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zh-TW" altLang="en-US"/>
          </a:p>
        </p:txBody>
      </p:sp>
      <p:sp>
        <p:nvSpPr>
          <p:cNvPr id="18" name="投影片編號版面配置區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3DA0BB7-265A-403C-9275-D587AB510EDC}" type="slidenum">
              <a:rPr lang="zh-TW" altLang="en-US" smtClean="0"/>
              <a:t>‹#›</a:t>
            </a:fld>
            <a:endParaRPr lang="zh-TW"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wmf"/><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3568" y="476673"/>
            <a:ext cx="7772400" cy="2592287"/>
          </a:xfrm>
        </p:spPr>
        <p:txBody>
          <a:bodyPr>
            <a:normAutofit/>
          </a:bodyPr>
          <a:lstStyle/>
          <a:p>
            <a:r>
              <a:rPr lang="zh-TW" altLang="en-US" dirty="0" smtClean="0"/>
              <a:t>中央地質</a:t>
            </a:r>
            <a:r>
              <a:rPr lang="zh-TW" altLang="en-US" dirty="0"/>
              <a:t>調查</a:t>
            </a:r>
            <a:r>
              <a:rPr lang="zh-TW" altLang="en-US" dirty="0" smtClean="0"/>
              <a:t>所</a:t>
            </a:r>
            <a:r>
              <a:rPr lang="en-US" altLang="zh-TW" dirty="0" smtClean="0"/>
              <a:t/>
            </a:r>
            <a:br>
              <a:rPr lang="en-US" altLang="zh-TW" dirty="0" smtClean="0"/>
            </a:br>
            <a:r>
              <a:rPr lang="zh-TW" altLang="en-US" dirty="0" smtClean="0"/>
              <a:t>主題</a:t>
            </a:r>
            <a:r>
              <a:rPr lang="zh-TW" altLang="en-US" dirty="0"/>
              <a:t>式開放資料推動</a:t>
            </a:r>
            <a:r>
              <a:rPr lang="zh-TW" altLang="en-US" dirty="0" smtClean="0"/>
              <a:t>策略</a:t>
            </a:r>
            <a:endParaRPr lang="zh-TW" altLang="en-US" dirty="0"/>
          </a:p>
        </p:txBody>
      </p:sp>
      <p:sp>
        <p:nvSpPr>
          <p:cNvPr id="3" name="副標題 2"/>
          <p:cNvSpPr>
            <a:spLocks noGrp="1"/>
          </p:cNvSpPr>
          <p:nvPr>
            <p:ph type="subTitle" idx="1"/>
          </p:nvPr>
        </p:nvSpPr>
        <p:spPr/>
        <p:txBody>
          <a:bodyPr/>
          <a:lstStyle/>
          <a:p>
            <a:r>
              <a:rPr lang="zh-TW" altLang="en-US" dirty="0" smtClean="0"/>
              <a:t>報告人：</a:t>
            </a:r>
            <a:r>
              <a:rPr lang="zh-TW" altLang="en-US" dirty="0"/>
              <a:t>黃佳偉</a:t>
            </a:r>
            <a:r>
              <a:rPr lang="en-US" altLang="zh-TW" dirty="0" smtClean="0"/>
              <a:t>  </a:t>
            </a:r>
          </a:p>
          <a:p>
            <a:r>
              <a:rPr lang="zh-TW" altLang="en-US" dirty="0" smtClean="0"/>
              <a:t>經濟部中央地質調查所</a:t>
            </a:r>
            <a:endParaRPr lang="zh-TW" altLang="en-US" dirty="0"/>
          </a:p>
        </p:txBody>
      </p:sp>
    </p:spTree>
    <p:extLst>
      <p:ext uri="{BB962C8B-B14F-4D97-AF65-F5344CB8AC3E}">
        <p14:creationId xmlns:p14="http://schemas.microsoft.com/office/powerpoint/2010/main" val="2550609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467544" y="2348880"/>
            <a:ext cx="8219256" cy="1143000"/>
          </a:xfrm>
        </p:spPr>
        <p:txBody>
          <a:bodyPr>
            <a:noAutofit/>
          </a:bodyPr>
          <a:lstStyle/>
          <a:p>
            <a:pPr algn="ctr"/>
            <a:r>
              <a:rPr lang="zh-TW" altLang="en-US" sz="9600" dirty="0" smtClean="0"/>
              <a:t>謝謝指教</a:t>
            </a:r>
            <a:endParaRPr lang="zh-TW" altLang="en-US" sz="9600" dirty="0"/>
          </a:p>
        </p:txBody>
      </p:sp>
    </p:spTree>
    <p:extLst>
      <p:ext uri="{BB962C8B-B14F-4D97-AF65-F5344CB8AC3E}">
        <p14:creationId xmlns:p14="http://schemas.microsoft.com/office/powerpoint/2010/main" val="29360488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a:lstStyle/>
          <a:p>
            <a:r>
              <a:rPr lang="zh-TW" altLang="en-US" dirty="0" smtClean="0">
                <a:effectLst>
                  <a:outerShdw blurRad="38100" dist="38100" dir="2700000" algn="tl">
                    <a:srgbClr val="000000">
                      <a:alpha val="43137"/>
                    </a:srgbClr>
                  </a:outerShdw>
                </a:effectLst>
              </a:rPr>
              <a:t>線上開放資料：不收費（資料、圖、檔案）（常態）</a:t>
            </a:r>
            <a:endParaRPr lang="en-US" altLang="zh-TW" dirty="0" smtClean="0">
              <a:effectLst>
                <a:outerShdw blurRad="38100" dist="38100" dir="2700000" algn="tl">
                  <a:srgbClr val="000000">
                    <a:alpha val="43137"/>
                  </a:srgbClr>
                </a:outerShdw>
              </a:effectLst>
            </a:endParaRPr>
          </a:p>
          <a:p>
            <a:r>
              <a:rPr lang="zh-TW" altLang="en-US" dirty="0" smtClean="0">
                <a:effectLst>
                  <a:outerShdw blurRad="38100" dist="38100" dir="2700000" algn="tl">
                    <a:srgbClr val="000000">
                      <a:alpha val="43137"/>
                    </a:srgbClr>
                  </a:outerShdw>
                </a:effectLst>
              </a:rPr>
              <a:t>服務成功關鍵：使用者看得到也要吃得到</a:t>
            </a:r>
            <a:endParaRPr lang="en-US" altLang="zh-TW" dirty="0" smtClean="0">
              <a:effectLst>
                <a:outerShdw blurRad="38100" dist="38100" dir="2700000" algn="tl">
                  <a:srgbClr val="000000">
                    <a:alpha val="43137"/>
                  </a:srgbClr>
                </a:outerShdw>
              </a:effectLst>
            </a:endParaRPr>
          </a:p>
          <a:p>
            <a:r>
              <a:rPr lang="zh-TW" altLang="en-US" dirty="0" smtClean="0">
                <a:effectLst>
                  <a:outerShdw blurRad="38100" dist="38100" dir="2700000" algn="tl">
                    <a:srgbClr val="000000">
                      <a:alpha val="43137"/>
                    </a:srgbClr>
                  </a:outerShdw>
                </a:effectLst>
              </a:rPr>
              <a:t>資料庫申請：酌收工本費（因為立委要求）（例外）</a:t>
            </a:r>
            <a:endParaRPr lang="zh-TW" altLang="en-US" dirty="0">
              <a:effectLst>
                <a:outerShdw blurRad="38100" dist="38100" dir="2700000" algn="tl">
                  <a:srgbClr val="000000">
                    <a:alpha val="43137"/>
                  </a:srgbClr>
                </a:outerShdw>
              </a:effectLst>
            </a:endParaRPr>
          </a:p>
        </p:txBody>
      </p:sp>
      <p:sp>
        <p:nvSpPr>
          <p:cNvPr id="2" name="標題 1"/>
          <p:cNvSpPr>
            <a:spLocks noGrp="1"/>
          </p:cNvSpPr>
          <p:nvPr>
            <p:ph type="title"/>
          </p:nvPr>
        </p:nvSpPr>
        <p:spPr/>
        <p:txBody>
          <a:bodyPr/>
          <a:lstStyle/>
          <a:p>
            <a:r>
              <a:rPr lang="zh-TW" altLang="en-US" dirty="0"/>
              <a:t>過往本所政府開放資料情形</a:t>
            </a:r>
          </a:p>
        </p:txBody>
      </p:sp>
      <p:pic>
        <p:nvPicPr>
          <p:cNvPr id="4" name="圖片 3" descr="96年題庫－國庫收入（詳細版）.doc [相容模式] - Microsoft Word"/>
          <p:cNvPicPr>
            <a:picLocks noChangeAspect="1"/>
          </p:cNvPicPr>
          <p:nvPr/>
        </p:nvPicPr>
        <p:blipFill rotWithShape="1">
          <a:blip r:embed="rId2">
            <a:extLst>
              <a:ext uri="{28A0092B-C50C-407E-A947-70E740481C1C}">
                <a14:useLocalDpi xmlns:a14="http://schemas.microsoft.com/office/drawing/2010/main" val="0"/>
              </a:ext>
            </a:extLst>
          </a:blip>
          <a:srcRect l="28248" t="18678" r="28467" b="52969"/>
          <a:stretch/>
        </p:blipFill>
        <p:spPr>
          <a:xfrm>
            <a:off x="315361" y="3140968"/>
            <a:ext cx="5120735" cy="2288355"/>
          </a:xfrm>
          <a:prstGeom prst="rect">
            <a:avLst/>
          </a:prstGeom>
          <a:ln>
            <a:noFill/>
          </a:ln>
          <a:effectLst>
            <a:outerShdw blurRad="292100" dist="139700" dir="2700000" algn="tl" rotWithShape="0">
              <a:srgbClr val="333333">
                <a:alpha val="65000"/>
              </a:srgbClr>
            </a:outerShdw>
          </a:effectLst>
        </p:spPr>
      </p:pic>
      <p:pic>
        <p:nvPicPr>
          <p:cNvPr id="5" name="圖片 4" descr="96年題庫－國庫收入（詳細版）.doc [相容模式] - Microsoft Word"/>
          <p:cNvPicPr>
            <a:picLocks noChangeAspect="1"/>
          </p:cNvPicPr>
          <p:nvPr/>
        </p:nvPicPr>
        <p:blipFill rotWithShape="1">
          <a:blip r:embed="rId3">
            <a:extLst>
              <a:ext uri="{28A0092B-C50C-407E-A947-70E740481C1C}">
                <a14:useLocalDpi xmlns:a14="http://schemas.microsoft.com/office/drawing/2010/main" val="0"/>
              </a:ext>
            </a:extLst>
          </a:blip>
          <a:srcRect l="34015" t="19321" r="29928" b="49866"/>
          <a:stretch/>
        </p:blipFill>
        <p:spPr>
          <a:xfrm>
            <a:off x="5220072" y="4144098"/>
            <a:ext cx="3581898" cy="208823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50017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457200" y="1481329"/>
            <a:ext cx="8229600" cy="1947671"/>
          </a:xfrm>
        </p:spPr>
        <p:txBody>
          <a:bodyPr/>
          <a:lstStyle/>
          <a:p>
            <a:r>
              <a:rPr lang="zh-TW" altLang="en-US" dirty="0" smtClean="0">
                <a:effectLst>
                  <a:outerShdw blurRad="38100" dist="38100" dir="2700000" algn="tl">
                    <a:srgbClr val="000000">
                      <a:alpha val="43137"/>
                    </a:srgbClr>
                  </a:outerShdw>
                </a:effectLst>
              </a:rPr>
              <a:t>政府開放資料推動情形</a:t>
            </a:r>
            <a:endParaRPr lang="en-US" altLang="zh-TW" dirty="0" smtClean="0">
              <a:effectLst>
                <a:outerShdw blurRad="38100" dist="38100" dir="2700000" algn="tl">
                  <a:srgbClr val="000000">
                    <a:alpha val="43137"/>
                  </a:srgbClr>
                </a:outerShdw>
              </a:effectLst>
            </a:endParaRPr>
          </a:p>
          <a:p>
            <a:pPr lvl="1"/>
            <a:r>
              <a:rPr lang="zh-TW" altLang="en-US" dirty="0" smtClean="0">
                <a:effectLst>
                  <a:outerShdw blurRad="38100" dist="38100" dir="2700000" algn="tl">
                    <a:srgbClr val="000000">
                      <a:alpha val="43137"/>
                    </a:srgbClr>
                  </a:outerShdw>
                </a:effectLst>
              </a:rPr>
              <a:t>本</a:t>
            </a:r>
            <a:r>
              <a:rPr lang="zh-TW" altLang="en-US" dirty="0">
                <a:effectLst>
                  <a:outerShdw blurRad="38100" dist="38100" dir="2700000" algn="tl">
                    <a:srgbClr val="000000">
                      <a:alpha val="43137"/>
                    </a:srgbClr>
                  </a:outerShdw>
                </a:effectLst>
              </a:rPr>
              <a:t>所政府開放資料現況</a:t>
            </a:r>
          </a:p>
          <a:p>
            <a:pPr lvl="1"/>
            <a:r>
              <a:rPr lang="zh-TW" altLang="en-US" dirty="0">
                <a:effectLst>
                  <a:outerShdw blurRad="38100" dist="38100" dir="2700000" algn="tl">
                    <a:srgbClr val="000000">
                      <a:alpha val="43137"/>
                    </a:srgbClr>
                  </a:outerShdw>
                </a:effectLst>
              </a:rPr>
              <a:t>主題式開放資料推動</a:t>
            </a:r>
            <a:r>
              <a:rPr lang="zh-TW" altLang="en-US" dirty="0" smtClean="0">
                <a:effectLst>
                  <a:outerShdw blurRad="38100" dist="38100" dir="2700000" algn="tl">
                    <a:srgbClr val="000000">
                      <a:alpha val="43137"/>
                    </a:srgbClr>
                  </a:outerShdw>
                </a:effectLst>
              </a:rPr>
              <a:t>策略及</a:t>
            </a:r>
            <a:r>
              <a:rPr lang="en-US" altLang="zh-TW" dirty="0" smtClean="0">
                <a:effectLst>
                  <a:outerShdw blurRad="38100" dist="38100" dir="2700000" algn="tl">
                    <a:srgbClr val="000000">
                      <a:alpha val="43137"/>
                    </a:srgbClr>
                  </a:outerShdw>
                </a:effectLst>
              </a:rPr>
              <a:t>106</a:t>
            </a:r>
            <a:r>
              <a:rPr lang="zh-TW" altLang="en-US" dirty="0" smtClean="0">
                <a:effectLst>
                  <a:outerShdw blurRad="38100" dist="38100" dir="2700000" algn="tl">
                    <a:srgbClr val="000000">
                      <a:alpha val="43137"/>
                    </a:srgbClr>
                  </a:outerShdw>
                </a:effectLst>
              </a:rPr>
              <a:t>年預計開放標的</a:t>
            </a:r>
            <a:endParaRPr lang="en-US" altLang="zh-TW" dirty="0" smtClean="0">
              <a:effectLst>
                <a:outerShdw blurRad="38100" dist="38100" dir="2700000" algn="tl">
                  <a:srgbClr val="000000">
                    <a:alpha val="43137"/>
                  </a:srgbClr>
                </a:outerShdw>
              </a:effectLst>
            </a:endParaRPr>
          </a:p>
          <a:p>
            <a:pPr lvl="1"/>
            <a:r>
              <a:rPr lang="zh-TW" altLang="en-US" dirty="0">
                <a:effectLst>
                  <a:outerShdw blurRad="38100" dist="38100" dir="2700000" algn="tl">
                    <a:srgbClr val="000000">
                      <a:alpha val="43137"/>
                    </a:srgbClr>
                  </a:outerShdw>
                </a:effectLst>
              </a:rPr>
              <a:t>現階段本所主題式開放資料民間運用</a:t>
            </a:r>
            <a:r>
              <a:rPr lang="zh-TW" altLang="en-US" dirty="0" smtClean="0">
                <a:effectLst>
                  <a:outerShdw blurRad="38100" dist="38100" dir="2700000" algn="tl">
                    <a:srgbClr val="000000">
                      <a:alpha val="43137"/>
                    </a:srgbClr>
                  </a:outerShdw>
                </a:effectLst>
              </a:rPr>
              <a:t>情形</a:t>
            </a:r>
            <a:endParaRPr lang="zh-TW" altLang="en-US" dirty="0">
              <a:effectLst>
                <a:outerShdw blurRad="38100" dist="38100" dir="2700000" algn="tl">
                  <a:srgbClr val="000000">
                    <a:alpha val="43137"/>
                  </a:srgbClr>
                </a:outerShdw>
              </a:effectLst>
            </a:endParaRPr>
          </a:p>
        </p:txBody>
      </p:sp>
      <p:sp>
        <p:nvSpPr>
          <p:cNvPr id="2" name="標題 1"/>
          <p:cNvSpPr>
            <a:spLocks noGrp="1"/>
          </p:cNvSpPr>
          <p:nvPr>
            <p:ph type="title"/>
          </p:nvPr>
        </p:nvSpPr>
        <p:spPr/>
        <p:txBody>
          <a:bodyPr>
            <a:normAutofit/>
          </a:bodyPr>
          <a:lstStyle/>
          <a:p>
            <a:r>
              <a:rPr lang="zh-TW" altLang="en-US" dirty="0"/>
              <a:t>簡報</a:t>
            </a:r>
            <a:r>
              <a:rPr lang="zh-TW" altLang="en-US" dirty="0" smtClean="0"/>
              <a:t>大綱</a:t>
            </a:r>
            <a:endParaRPr lang="zh-TW" altLang="en-US" dirty="0"/>
          </a:p>
        </p:txBody>
      </p:sp>
      <p:sp>
        <p:nvSpPr>
          <p:cNvPr id="4" name="文字方塊 3"/>
          <p:cNvSpPr txBox="1"/>
          <p:nvPr/>
        </p:nvSpPr>
        <p:spPr>
          <a:xfrm>
            <a:off x="683568" y="3789040"/>
            <a:ext cx="8136904" cy="156966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zh-TW" alt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r>
              <a:rPr lang="zh-TW" altLang="en-US" sz="3200" b="1" spc="50" dirty="0" smtClean="0">
                <a:ln w="11430"/>
                <a:solidFill>
                  <a:srgbClr val="0000FF"/>
                </a:solidFill>
                <a:effectLst>
                  <a:outerShdw blurRad="76200" dist="50800" dir="5400000" algn="tl" rotWithShape="0">
                    <a:srgbClr val="000000">
                      <a:alpha val="65000"/>
                    </a:srgbClr>
                  </a:outerShdw>
                </a:effectLst>
              </a:rPr>
              <a:t>地質資料為</a:t>
            </a:r>
            <a:r>
              <a:rPr lang="zh-TW" altLang="en-US" sz="3200" b="1" spc="50" dirty="0">
                <a:ln w="11430"/>
                <a:solidFill>
                  <a:srgbClr val="0000FF"/>
                </a:solidFill>
                <a:effectLst>
                  <a:outerShdw blurRad="76200" dist="50800" dir="5400000" algn="tl" rotWithShape="0">
                    <a:srgbClr val="000000">
                      <a:alpha val="65000"/>
                    </a:srgbClr>
                  </a:outerShdw>
                </a:effectLst>
              </a:rPr>
              <a:t>公共財</a:t>
            </a:r>
            <a:r>
              <a:rPr lang="zh-TW" alt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」理念</a:t>
            </a:r>
            <a:r>
              <a:rPr lang="zh-TW" alt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endParaRPr lang="en-US" altLang="zh-TW"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r>
              <a:rPr lang="zh-TW" alt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人民</a:t>
            </a:r>
            <a:r>
              <a:rPr lang="zh-TW" alt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有知的權力，民眾關心並獲知自身住居之地質環境資料亦同為</a:t>
            </a:r>
            <a:r>
              <a:rPr lang="zh-TW" altLang="en-US" sz="3200" b="1" spc="50" dirty="0">
                <a:ln w="11430"/>
                <a:solidFill>
                  <a:srgbClr val="0000FF"/>
                </a:solidFill>
                <a:effectLst>
                  <a:outerShdw blurRad="76200" dist="50800" dir="5400000" algn="tl" rotWithShape="0">
                    <a:srgbClr val="000000">
                      <a:alpha val="65000"/>
                    </a:srgbClr>
                  </a:outerShdw>
                </a:effectLst>
              </a:rPr>
              <a:t>公民權</a:t>
            </a:r>
            <a:r>
              <a:rPr lang="zh-TW" alt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具普世價值。</a:t>
            </a:r>
          </a:p>
        </p:txBody>
      </p:sp>
    </p:spTree>
    <p:extLst>
      <p:ext uri="{BB962C8B-B14F-4D97-AF65-F5344CB8AC3E}">
        <p14:creationId xmlns:p14="http://schemas.microsoft.com/office/powerpoint/2010/main" val="2450017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457200" y="1481328"/>
            <a:ext cx="8435280" cy="4525963"/>
          </a:xfrm>
        </p:spPr>
        <p:txBody>
          <a:bodyPr>
            <a:normAutofit/>
          </a:bodyPr>
          <a:lstStyle/>
          <a:p>
            <a:r>
              <a:rPr lang="zh-TW" altLang="en-US" sz="2800" dirty="0">
                <a:effectLst>
                  <a:outerShdw blurRad="38100" dist="38100" dir="2700000" algn="tl">
                    <a:srgbClr val="000000">
                      <a:alpha val="43137"/>
                    </a:srgbClr>
                  </a:outerShdw>
                </a:effectLst>
                <a:latin typeface="+mj-ea"/>
              </a:rPr>
              <a:t>政府開放資料平臺已開放資料集</a:t>
            </a:r>
            <a:r>
              <a:rPr lang="zh-TW" altLang="en-US" sz="2800" dirty="0" smtClean="0">
                <a:effectLst>
                  <a:outerShdw blurRad="38100" dist="38100" dir="2700000" algn="tl">
                    <a:srgbClr val="000000">
                      <a:alpha val="43137"/>
                    </a:srgbClr>
                  </a:outerShdw>
                </a:effectLst>
                <a:latin typeface="+mj-ea"/>
              </a:rPr>
              <a:t>統計</a:t>
            </a:r>
            <a:r>
              <a:rPr lang="en-US" altLang="zh-TW" sz="2400" dirty="0" smtClean="0">
                <a:solidFill>
                  <a:schemeClr val="bg2"/>
                </a:solidFill>
                <a:effectLst>
                  <a:outerShdw blurRad="38100" dist="38100" dir="2700000" algn="tl">
                    <a:srgbClr val="000000">
                      <a:alpha val="43137"/>
                    </a:srgbClr>
                  </a:outerShdw>
                </a:effectLst>
              </a:rPr>
              <a:t>(</a:t>
            </a:r>
            <a:r>
              <a:rPr lang="zh-TW" altLang="en-US" sz="2400" dirty="0" smtClean="0">
                <a:solidFill>
                  <a:schemeClr val="bg2"/>
                </a:solidFill>
                <a:effectLst>
                  <a:outerShdw blurRad="38100" dist="38100" dir="2700000" algn="tl">
                    <a:srgbClr val="000000">
                      <a:alpha val="43137"/>
                    </a:srgbClr>
                  </a:outerShdw>
                </a:effectLst>
              </a:rPr>
              <a:t>截至</a:t>
            </a:r>
            <a:r>
              <a:rPr lang="en-US" altLang="zh-TW" sz="2400" dirty="0" smtClean="0">
                <a:solidFill>
                  <a:schemeClr val="bg2"/>
                </a:solidFill>
                <a:effectLst>
                  <a:outerShdw blurRad="38100" dist="38100" dir="2700000" algn="tl">
                    <a:srgbClr val="000000">
                      <a:alpha val="43137"/>
                    </a:srgbClr>
                  </a:outerShdw>
                </a:effectLst>
              </a:rPr>
              <a:t>105</a:t>
            </a:r>
            <a:r>
              <a:rPr lang="zh-TW" altLang="en-US" sz="2400" dirty="0" smtClean="0">
                <a:solidFill>
                  <a:schemeClr val="bg2"/>
                </a:solidFill>
                <a:effectLst>
                  <a:outerShdw blurRad="38100" dist="38100" dir="2700000" algn="tl">
                    <a:srgbClr val="000000">
                      <a:alpha val="43137"/>
                    </a:srgbClr>
                  </a:outerShdw>
                </a:effectLst>
              </a:rPr>
              <a:t>年</a:t>
            </a:r>
            <a:r>
              <a:rPr lang="en-US" altLang="zh-TW" sz="2400" dirty="0" smtClean="0">
                <a:solidFill>
                  <a:schemeClr val="bg2"/>
                </a:solidFill>
                <a:effectLst>
                  <a:outerShdw blurRad="38100" dist="38100" dir="2700000" algn="tl">
                    <a:srgbClr val="000000">
                      <a:alpha val="43137"/>
                    </a:srgbClr>
                  </a:outerShdw>
                </a:effectLst>
              </a:rPr>
              <a:t>9</a:t>
            </a:r>
            <a:r>
              <a:rPr lang="zh-TW" altLang="en-US" sz="2400" dirty="0" smtClean="0">
                <a:solidFill>
                  <a:schemeClr val="bg2"/>
                </a:solidFill>
                <a:effectLst>
                  <a:outerShdw blurRad="38100" dist="38100" dir="2700000" algn="tl">
                    <a:srgbClr val="000000">
                      <a:alpha val="43137"/>
                    </a:srgbClr>
                  </a:outerShdw>
                </a:effectLst>
              </a:rPr>
              <a:t>月</a:t>
            </a:r>
            <a:r>
              <a:rPr lang="en-US" altLang="zh-TW" sz="2400" dirty="0" smtClean="0">
                <a:solidFill>
                  <a:schemeClr val="bg2"/>
                </a:solidFill>
                <a:effectLst>
                  <a:outerShdw blurRad="38100" dist="38100" dir="2700000" algn="tl">
                    <a:srgbClr val="000000">
                      <a:alpha val="43137"/>
                    </a:srgbClr>
                  </a:outerShdw>
                </a:effectLst>
              </a:rPr>
              <a:t>)</a:t>
            </a:r>
            <a:endParaRPr lang="en-US" altLang="zh-TW" sz="2400" dirty="0">
              <a:solidFill>
                <a:schemeClr val="bg2"/>
              </a:solidFill>
              <a:effectLst>
                <a:outerShdw blurRad="38100" dist="38100" dir="2700000" algn="tl">
                  <a:srgbClr val="000000">
                    <a:alpha val="43137"/>
                  </a:srgbClr>
                </a:outerShdw>
              </a:effectLst>
            </a:endParaRPr>
          </a:p>
          <a:p>
            <a:endParaRPr lang="en-US" altLang="zh-TW" dirty="0">
              <a:effectLst>
                <a:outerShdw blurRad="38100" dist="38100" dir="2700000" algn="tl">
                  <a:srgbClr val="000000">
                    <a:alpha val="43137"/>
                  </a:srgbClr>
                </a:outerShdw>
              </a:effectLst>
            </a:endParaRPr>
          </a:p>
          <a:p>
            <a:endParaRPr lang="en-US" altLang="zh-TW" dirty="0">
              <a:effectLst>
                <a:outerShdw blurRad="38100" dist="38100" dir="2700000" algn="tl">
                  <a:srgbClr val="000000">
                    <a:alpha val="43137"/>
                  </a:srgbClr>
                </a:outerShdw>
              </a:effectLst>
            </a:endParaRPr>
          </a:p>
          <a:p>
            <a:endParaRPr lang="en-US" altLang="zh-TW" dirty="0">
              <a:effectLst>
                <a:outerShdw blurRad="38100" dist="38100" dir="2700000" algn="tl">
                  <a:srgbClr val="000000">
                    <a:alpha val="43137"/>
                  </a:srgbClr>
                </a:outerShdw>
              </a:effectLst>
            </a:endParaRPr>
          </a:p>
          <a:p>
            <a:pPr>
              <a:spcBef>
                <a:spcPts val="1200"/>
              </a:spcBef>
            </a:pPr>
            <a:endParaRPr lang="en-US" altLang="zh-TW" sz="2800" dirty="0" smtClean="0">
              <a:effectLst>
                <a:outerShdw blurRad="38100" dist="38100" dir="2700000" algn="tl">
                  <a:srgbClr val="000000">
                    <a:alpha val="43137"/>
                  </a:srgbClr>
                </a:outerShdw>
              </a:effectLst>
              <a:latin typeface="+mj-ea"/>
              <a:cs typeface="Times New Roman" panose="02020603050405020304" pitchFamily="18" charset="0"/>
            </a:endParaRPr>
          </a:p>
          <a:p>
            <a:pPr>
              <a:spcBef>
                <a:spcPts val="1200"/>
              </a:spcBef>
            </a:pPr>
            <a:endParaRPr lang="en-US" altLang="zh-TW" sz="800" dirty="0">
              <a:effectLst>
                <a:outerShdw blurRad="38100" dist="38100" dir="2700000" algn="tl">
                  <a:srgbClr val="000000">
                    <a:alpha val="43137"/>
                  </a:srgbClr>
                </a:outerShdw>
              </a:effectLst>
              <a:latin typeface="+mj-ea"/>
              <a:cs typeface="Times New Roman" panose="02020603050405020304" pitchFamily="18" charset="0"/>
            </a:endParaRPr>
          </a:p>
          <a:p>
            <a:pPr>
              <a:spcBef>
                <a:spcPts val="1200"/>
              </a:spcBef>
            </a:pPr>
            <a:r>
              <a:rPr lang="zh-TW" altLang="en-US" sz="2800" dirty="0" smtClean="0">
                <a:effectLst>
                  <a:outerShdw blurRad="38100" dist="38100" dir="2700000" algn="tl">
                    <a:srgbClr val="000000">
                      <a:alpha val="43137"/>
                    </a:srgbClr>
                  </a:outerShdw>
                </a:effectLst>
              </a:rPr>
              <a:t>開放</a:t>
            </a:r>
            <a:r>
              <a:rPr lang="zh-TW" altLang="en-US" sz="2800" dirty="0">
                <a:effectLst>
                  <a:outerShdw blurRad="38100" dist="38100" dir="2700000" algn="tl">
                    <a:srgbClr val="000000">
                      <a:alpha val="43137"/>
                    </a:srgbClr>
                  </a:outerShdw>
                </a:effectLst>
              </a:rPr>
              <a:t>資料集</a:t>
            </a:r>
            <a:r>
              <a:rPr lang="zh-TW" altLang="en-US" sz="2800" dirty="0" smtClean="0">
                <a:solidFill>
                  <a:srgbClr val="FF0000"/>
                </a:solidFill>
                <a:effectLst>
                  <a:outerShdw blurRad="38100" dist="38100" dir="2700000" algn="tl">
                    <a:srgbClr val="000000">
                      <a:alpha val="43137"/>
                    </a:srgbClr>
                  </a:outerShdw>
                </a:effectLst>
              </a:rPr>
              <a:t>均</a:t>
            </a:r>
            <a:r>
              <a:rPr lang="zh-TW" altLang="en-US" sz="2800" dirty="0">
                <a:solidFill>
                  <a:srgbClr val="FF0000"/>
                </a:solidFill>
                <a:effectLst>
                  <a:outerShdw blurRad="38100" dist="38100" dir="2700000" algn="tl">
                    <a:srgbClr val="000000">
                      <a:alpha val="43137"/>
                    </a:srgbClr>
                  </a:outerShdw>
                </a:effectLst>
              </a:rPr>
              <a:t>屬</a:t>
            </a:r>
            <a:r>
              <a:rPr lang="zh-TW" altLang="en-US" sz="2800" dirty="0" smtClean="0">
                <a:solidFill>
                  <a:srgbClr val="FF0000"/>
                </a:solidFill>
                <a:effectLst>
                  <a:outerShdw blurRad="38100" dist="38100" dir="2700000" algn="tl">
                    <a:srgbClr val="000000">
                      <a:alpha val="43137"/>
                    </a:srgbClr>
                  </a:outerShdw>
                </a:effectLst>
              </a:rPr>
              <a:t>甲</a:t>
            </a:r>
            <a:r>
              <a:rPr lang="zh-TW" altLang="en-US" sz="2800" dirty="0">
                <a:solidFill>
                  <a:srgbClr val="FF0000"/>
                </a:solidFill>
                <a:effectLst>
                  <a:outerShdw blurRad="38100" dist="38100" dir="2700000" algn="tl">
                    <a:srgbClr val="000000">
                      <a:alpha val="43137"/>
                    </a:srgbClr>
                  </a:outerShdw>
                </a:effectLst>
              </a:rPr>
              <a:t>類</a:t>
            </a:r>
            <a:r>
              <a:rPr lang="zh-TW" altLang="en-US" sz="2800" dirty="0" smtClean="0">
                <a:solidFill>
                  <a:srgbClr val="FF0000"/>
                </a:solidFill>
                <a:effectLst>
                  <a:outerShdw blurRad="38100" dist="38100" dir="2700000" algn="tl">
                    <a:srgbClr val="000000">
                      <a:alpha val="43137"/>
                    </a:srgbClr>
                  </a:outerShdw>
                </a:effectLst>
              </a:rPr>
              <a:t>資料</a:t>
            </a:r>
          </a:p>
          <a:p>
            <a:endParaRPr lang="zh-TW" altLang="en-US" dirty="0"/>
          </a:p>
        </p:txBody>
      </p:sp>
      <p:sp>
        <p:nvSpPr>
          <p:cNvPr id="2" name="標題 1"/>
          <p:cNvSpPr>
            <a:spLocks noGrp="1"/>
          </p:cNvSpPr>
          <p:nvPr>
            <p:ph type="title"/>
          </p:nvPr>
        </p:nvSpPr>
        <p:spPr/>
        <p:txBody>
          <a:bodyPr>
            <a:normAutofit/>
          </a:bodyPr>
          <a:lstStyle/>
          <a:p>
            <a:r>
              <a:rPr lang="zh-TW" altLang="en-US" dirty="0"/>
              <a:t>本所政府資料開放</a:t>
            </a:r>
            <a:r>
              <a:rPr lang="zh-TW" altLang="en-US" dirty="0" smtClean="0"/>
              <a:t>情形</a:t>
            </a:r>
            <a:endParaRPr lang="zh-TW" altLang="en-US" dirty="0"/>
          </a:p>
        </p:txBody>
      </p:sp>
      <p:graphicFrame>
        <p:nvGraphicFramePr>
          <p:cNvPr id="7" name="表格 6"/>
          <p:cNvGraphicFramePr>
            <a:graphicFrameLocks noGrp="1"/>
          </p:cNvGraphicFramePr>
          <p:nvPr>
            <p:extLst>
              <p:ext uri="{D42A27DB-BD31-4B8C-83A1-F6EECF244321}">
                <p14:modId xmlns:p14="http://schemas.microsoft.com/office/powerpoint/2010/main" val="829182857"/>
              </p:ext>
            </p:extLst>
          </p:nvPr>
        </p:nvGraphicFramePr>
        <p:xfrm>
          <a:off x="971599" y="2095872"/>
          <a:ext cx="7128793" cy="1981200"/>
        </p:xfrm>
        <a:graphic>
          <a:graphicData uri="http://schemas.openxmlformats.org/drawingml/2006/table">
            <a:tbl>
              <a:tblPr firstRow="1" bandRow="1">
                <a:tableStyleId>{5C22544A-7EE6-4342-B048-85BDC9FD1C3A}</a:tableStyleId>
              </a:tblPr>
              <a:tblGrid>
                <a:gridCol w="2227748"/>
                <a:gridCol w="2495077"/>
                <a:gridCol w="2405968"/>
              </a:tblGrid>
              <a:tr h="0">
                <a:tc>
                  <a:txBody>
                    <a:bodyPr/>
                    <a:lstStyle/>
                    <a:p>
                      <a:pPr algn="ctr"/>
                      <a:r>
                        <a:rPr lang="zh-TW" altLang="en-US" sz="2000" dirty="0" smtClean="0">
                          <a:latin typeface="Times New Roman" panose="02020603050405020304" pitchFamily="18" charset="0"/>
                          <a:ea typeface="標楷體" panose="03000509000000000000" pitchFamily="65" charset="-120"/>
                          <a:cs typeface="Times New Roman" panose="02020603050405020304" pitchFamily="18" charset="0"/>
                        </a:rPr>
                        <a:t>年度</a:t>
                      </a:r>
                      <a:endParaRPr lang="zh-TW" altLang="en-US" sz="2000" dirty="0">
                        <a:latin typeface="Times New Roman" panose="02020603050405020304" pitchFamily="18" charset="0"/>
                        <a:ea typeface="標楷體" panose="03000509000000000000" pitchFamily="65" charset="-120"/>
                        <a:cs typeface="Times New Roman" panose="02020603050405020304" pitchFamily="18" charset="0"/>
                      </a:endParaRPr>
                    </a:p>
                  </a:txBody>
                  <a:tcPr/>
                </a:tc>
                <a:tc>
                  <a:txBody>
                    <a:bodyPr/>
                    <a:lstStyle/>
                    <a:p>
                      <a:pPr algn="ctr"/>
                      <a:r>
                        <a:rPr lang="zh-TW" altLang="en-US" sz="2000" dirty="0" smtClean="0">
                          <a:latin typeface="Times New Roman" panose="02020603050405020304" pitchFamily="18" charset="0"/>
                          <a:ea typeface="標楷體" panose="03000509000000000000" pitchFamily="65" charset="-120"/>
                          <a:cs typeface="Times New Roman" panose="02020603050405020304" pitchFamily="18" charset="0"/>
                        </a:rPr>
                        <a:t>開放數量</a:t>
                      </a:r>
                      <a:endParaRPr lang="zh-TW" altLang="en-US" sz="2000" dirty="0">
                        <a:latin typeface="Times New Roman" panose="02020603050405020304" pitchFamily="18" charset="0"/>
                        <a:ea typeface="標楷體" panose="03000509000000000000" pitchFamily="65" charset="-120"/>
                        <a:cs typeface="Times New Roman" panose="02020603050405020304" pitchFamily="18" charset="0"/>
                      </a:endParaRPr>
                    </a:p>
                  </a:txBody>
                  <a:tcPr/>
                </a:tc>
                <a:tc>
                  <a:txBody>
                    <a:bodyPr/>
                    <a:lstStyle/>
                    <a:p>
                      <a:pPr algn="ctr"/>
                      <a:r>
                        <a:rPr lang="zh-TW" altLang="en-US" sz="2000" dirty="0" smtClean="0">
                          <a:latin typeface="Times New Roman" panose="02020603050405020304" pitchFamily="18" charset="0"/>
                          <a:ea typeface="標楷體" panose="03000509000000000000" pitchFamily="65" charset="-120"/>
                          <a:cs typeface="Times New Roman" panose="02020603050405020304" pitchFamily="18" charset="0"/>
                        </a:rPr>
                        <a:t>績效指標數量</a:t>
                      </a:r>
                      <a:endParaRPr lang="zh-TW" altLang="en-US" sz="2000" dirty="0">
                        <a:latin typeface="Times New Roman" panose="02020603050405020304" pitchFamily="18" charset="0"/>
                        <a:ea typeface="標楷體" panose="03000509000000000000" pitchFamily="65" charset="-120"/>
                        <a:cs typeface="Times New Roman" panose="02020603050405020304" pitchFamily="18" charset="0"/>
                      </a:endParaRPr>
                    </a:p>
                  </a:txBody>
                  <a:tcPr/>
                </a:tc>
              </a:tr>
              <a:tr h="370840">
                <a:tc>
                  <a:txBody>
                    <a:bodyPr/>
                    <a:lstStyle/>
                    <a:p>
                      <a:pPr algn="ctr"/>
                      <a:r>
                        <a:rPr lang="en-US" altLang="zh-TW" sz="2000" dirty="0" smtClean="0">
                          <a:latin typeface="Times New Roman" panose="02020603050405020304" pitchFamily="18" charset="0"/>
                          <a:ea typeface="標楷體" panose="03000509000000000000" pitchFamily="65" charset="-120"/>
                          <a:cs typeface="Times New Roman" panose="02020603050405020304" pitchFamily="18" charset="0"/>
                        </a:rPr>
                        <a:t>103</a:t>
                      </a:r>
                      <a:r>
                        <a:rPr lang="zh-TW" altLang="en-US" sz="2000" dirty="0" smtClean="0">
                          <a:latin typeface="Times New Roman" panose="02020603050405020304" pitchFamily="18" charset="0"/>
                          <a:ea typeface="標楷體" panose="03000509000000000000" pitchFamily="65" charset="-120"/>
                          <a:cs typeface="Times New Roman" panose="02020603050405020304" pitchFamily="18" charset="0"/>
                        </a:rPr>
                        <a:t>年以前</a:t>
                      </a:r>
                      <a:endParaRPr lang="zh-TW" altLang="en-US" sz="2000" dirty="0">
                        <a:latin typeface="Times New Roman" panose="02020603050405020304" pitchFamily="18" charset="0"/>
                        <a:ea typeface="標楷體" panose="03000509000000000000" pitchFamily="65" charset="-120"/>
                        <a:cs typeface="Times New Roman" panose="02020603050405020304" pitchFamily="18" charset="0"/>
                      </a:endParaRPr>
                    </a:p>
                  </a:txBody>
                  <a:tcPr/>
                </a:tc>
                <a:tc>
                  <a:txBody>
                    <a:bodyPr/>
                    <a:lstStyle/>
                    <a:p>
                      <a:pPr algn="ctr"/>
                      <a:r>
                        <a:rPr lang="en-US" altLang="zh-TW" sz="2000" dirty="0" smtClean="0">
                          <a:latin typeface="Times New Roman" panose="02020603050405020304" pitchFamily="18" charset="0"/>
                          <a:ea typeface="標楷體" panose="03000509000000000000" pitchFamily="65" charset="-120"/>
                          <a:cs typeface="Times New Roman" panose="02020603050405020304" pitchFamily="18" charset="0"/>
                        </a:rPr>
                        <a:t>16</a:t>
                      </a:r>
                      <a:endParaRPr lang="zh-TW" altLang="en-US" sz="2000" dirty="0">
                        <a:latin typeface="Times New Roman" panose="02020603050405020304" pitchFamily="18" charset="0"/>
                        <a:ea typeface="標楷體" panose="03000509000000000000" pitchFamily="65" charset="-120"/>
                        <a:cs typeface="Times New Roman" panose="02020603050405020304" pitchFamily="18" charset="0"/>
                      </a:endParaRPr>
                    </a:p>
                  </a:txBody>
                  <a:tcPr/>
                </a:tc>
                <a:tc>
                  <a:txBody>
                    <a:bodyPr/>
                    <a:lstStyle/>
                    <a:p>
                      <a:pPr algn="ctr"/>
                      <a:r>
                        <a:rPr lang="en-US" altLang="zh-TW" sz="20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2000" dirty="0">
                        <a:latin typeface="Times New Roman" panose="02020603050405020304" pitchFamily="18" charset="0"/>
                        <a:ea typeface="標楷體" panose="03000509000000000000" pitchFamily="65" charset="-120"/>
                        <a:cs typeface="Times New Roman" panose="02020603050405020304" pitchFamily="18" charset="0"/>
                      </a:endParaRPr>
                    </a:p>
                  </a:txBody>
                  <a:tcPr/>
                </a:tc>
              </a:tr>
              <a:tr h="370840">
                <a:tc>
                  <a:txBody>
                    <a:bodyPr/>
                    <a:lstStyle/>
                    <a:p>
                      <a:pPr algn="ctr"/>
                      <a:r>
                        <a:rPr lang="en-US" altLang="zh-TW" sz="2000" dirty="0" smtClean="0">
                          <a:latin typeface="Times New Roman" panose="02020603050405020304" pitchFamily="18" charset="0"/>
                          <a:ea typeface="標楷體" panose="03000509000000000000" pitchFamily="65" charset="-120"/>
                          <a:cs typeface="Times New Roman" panose="02020603050405020304" pitchFamily="18" charset="0"/>
                        </a:rPr>
                        <a:t>104</a:t>
                      </a:r>
                      <a:endParaRPr lang="zh-TW" altLang="en-US" sz="2000" dirty="0">
                        <a:latin typeface="Times New Roman" panose="02020603050405020304" pitchFamily="18" charset="0"/>
                        <a:ea typeface="標楷體" panose="03000509000000000000" pitchFamily="65" charset="-120"/>
                        <a:cs typeface="Times New Roman" panose="02020603050405020304" pitchFamily="18" charset="0"/>
                      </a:endParaRPr>
                    </a:p>
                  </a:txBody>
                  <a:tcPr/>
                </a:tc>
                <a:tc>
                  <a:txBody>
                    <a:bodyPr/>
                    <a:lstStyle/>
                    <a:p>
                      <a:pPr algn="ctr"/>
                      <a:r>
                        <a:rPr lang="en-US" altLang="zh-TW" sz="2000" b="0" dirty="0" smtClean="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43</a:t>
                      </a:r>
                      <a:endParaRPr lang="zh-TW" altLang="en-US" sz="2000" b="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a:txBody>
                  <a:tcPr/>
                </a:tc>
                <a:tc>
                  <a:txBody>
                    <a:bodyPr/>
                    <a:lstStyle/>
                    <a:p>
                      <a:pPr algn="ctr"/>
                      <a:r>
                        <a:rPr lang="en-US" altLang="zh-TW" sz="2000" dirty="0" smtClean="0">
                          <a:latin typeface="Times New Roman" panose="02020603050405020304" pitchFamily="18" charset="0"/>
                          <a:ea typeface="標楷體" panose="03000509000000000000" pitchFamily="65" charset="-120"/>
                          <a:cs typeface="Times New Roman" panose="02020603050405020304" pitchFamily="18" charset="0"/>
                        </a:rPr>
                        <a:t>35</a:t>
                      </a:r>
                      <a:endParaRPr lang="zh-TW" altLang="en-US" sz="2000" dirty="0">
                        <a:latin typeface="Times New Roman" panose="02020603050405020304" pitchFamily="18" charset="0"/>
                        <a:ea typeface="標楷體" panose="03000509000000000000" pitchFamily="65" charset="-120"/>
                        <a:cs typeface="Times New Roman" panose="02020603050405020304" pitchFamily="18" charset="0"/>
                      </a:endParaRPr>
                    </a:p>
                  </a:txBody>
                  <a:tcPr/>
                </a:tc>
              </a:tr>
              <a:tr h="370840">
                <a:tc>
                  <a:txBody>
                    <a:bodyPr/>
                    <a:lstStyle/>
                    <a:p>
                      <a:pPr algn="ctr"/>
                      <a:r>
                        <a:rPr lang="en-US" altLang="zh-TW" sz="2000" dirty="0" smtClean="0">
                          <a:latin typeface="Times New Roman" panose="02020603050405020304" pitchFamily="18" charset="0"/>
                          <a:ea typeface="標楷體" panose="03000509000000000000" pitchFamily="65" charset="-120"/>
                          <a:cs typeface="Times New Roman" panose="02020603050405020304" pitchFamily="18" charset="0"/>
                        </a:rPr>
                        <a:t>105</a:t>
                      </a:r>
                      <a:endParaRPr lang="zh-TW" altLang="en-US" sz="2000" dirty="0">
                        <a:latin typeface="Times New Roman" panose="02020603050405020304" pitchFamily="18" charset="0"/>
                        <a:ea typeface="標楷體" panose="03000509000000000000" pitchFamily="65" charset="-120"/>
                        <a:cs typeface="Times New Roman" panose="02020603050405020304" pitchFamily="18" charset="0"/>
                      </a:endParaRPr>
                    </a:p>
                  </a:txBody>
                  <a:tcPr/>
                </a:tc>
                <a:tc>
                  <a:txBody>
                    <a:bodyPr/>
                    <a:lstStyle/>
                    <a:p>
                      <a:pPr algn="ctr"/>
                      <a:r>
                        <a:rPr lang="en-US" altLang="zh-TW" sz="2000" b="0" dirty="0" smtClean="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42</a:t>
                      </a:r>
                      <a:endParaRPr lang="zh-TW" altLang="en-US" sz="2000" b="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a:txBody>
                  <a:tcPr/>
                </a:tc>
                <a:tc>
                  <a:txBody>
                    <a:bodyPr/>
                    <a:lstStyle/>
                    <a:p>
                      <a:pPr algn="ctr"/>
                      <a:r>
                        <a:rPr lang="en-US" altLang="zh-TW" sz="2000" dirty="0" smtClean="0">
                          <a:latin typeface="Times New Roman" panose="02020603050405020304" pitchFamily="18" charset="0"/>
                          <a:ea typeface="標楷體" panose="03000509000000000000" pitchFamily="65" charset="-120"/>
                          <a:cs typeface="Times New Roman" panose="02020603050405020304" pitchFamily="18" charset="0"/>
                        </a:rPr>
                        <a:t>30</a:t>
                      </a:r>
                      <a:endParaRPr lang="zh-TW" altLang="en-US" sz="2000" dirty="0">
                        <a:latin typeface="Times New Roman" panose="02020603050405020304" pitchFamily="18" charset="0"/>
                        <a:ea typeface="標楷體" panose="03000509000000000000" pitchFamily="65" charset="-120"/>
                        <a:cs typeface="Times New Roman" panose="02020603050405020304" pitchFamily="18" charset="0"/>
                      </a:endParaRPr>
                    </a:p>
                  </a:txBody>
                  <a:tcPr/>
                </a:tc>
              </a:tr>
              <a:tr h="370840">
                <a:tc>
                  <a:txBody>
                    <a:bodyPr/>
                    <a:lstStyle/>
                    <a:p>
                      <a:pPr algn="ctr"/>
                      <a:r>
                        <a:rPr lang="zh-TW" altLang="en-US" sz="2000" b="0" dirty="0" smtClean="0">
                          <a:solidFill>
                            <a:schemeClr val="bg2"/>
                          </a:solidFill>
                          <a:latin typeface="Times New Roman" panose="02020603050405020304" pitchFamily="18" charset="0"/>
                          <a:ea typeface="標楷體" panose="03000509000000000000" pitchFamily="65" charset="-120"/>
                          <a:cs typeface="Times New Roman" panose="02020603050405020304" pitchFamily="18" charset="0"/>
                        </a:rPr>
                        <a:t>總計</a:t>
                      </a:r>
                      <a:endParaRPr lang="zh-TW" altLang="en-US" sz="2000" b="0" dirty="0">
                        <a:solidFill>
                          <a:schemeClr val="bg2"/>
                        </a:solidFill>
                        <a:latin typeface="Times New Roman" panose="02020603050405020304" pitchFamily="18" charset="0"/>
                        <a:ea typeface="標楷體" panose="03000509000000000000" pitchFamily="65" charset="-120"/>
                        <a:cs typeface="Times New Roman" panose="02020603050405020304" pitchFamily="18" charset="0"/>
                      </a:endParaRPr>
                    </a:p>
                  </a:txBody>
                  <a:tcPr>
                    <a:solidFill>
                      <a:srgbClr val="FFC000"/>
                    </a:solidFill>
                  </a:tcPr>
                </a:tc>
                <a:tc>
                  <a:txBody>
                    <a:bodyPr/>
                    <a:lstStyle/>
                    <a:p>
                      <a:pPr algn="ctr"/>
                      <a:r>
                        <a:rPr lang="en-US" altLang="zh-TW" sz="2000" b="1" dirty="0" smtClean="0">
                          <a:solidFill>
                            <a:srgbClr val="C00000"/>
                          </a:solidFill>
                          <a:latin typeface="Times New Roman" panose="02020603050405020304" pitchFamily="18" charset="0"/>
                          <a:ea typeface="標楷體" panose="03000509000000000000" pitchFamily="65" charset="-120"/>
                          <a:cs typeface="Times New Roman" panose="02020603050405020304" pitchFamily="18" charset="0"/>
                        </a:rPr>
                        <a:t>101</a:t>
                      </a:r>
                      <a:endParaRPr lang="zh-TW" altLang="en-US" sz="2000" b="1" dirty="0">
                        <a:solidFill>
                          <a:srgbClr val="C00000"/>
                        </a:solidFill>
                        <a:latin typeface="Times New Roman" panose="02020603050405020304" pitchFamily="18" charset="0"/>
                        <a:ea typeface="標楷體" panose="03000509000000000000" pitchFamily="65" charset="-120"/>
                        <a:cs typeface="Times New Roman" panose="02020603050405020304" pitchFamily="18" charset="0"/>
                      </a:endParaRPr>
                    </a:p>
                  </a:txBody>
                  <a:tcPr>
                    <a:solidFill>
                      <a:srgbClr val="FFC000"/>
                    </a:solidFill>
                  </a:tcPr>
                </a:tc>
                <a:tc>
                  <a:txBody>
                    <a:bodyPr/>
                    <a:lstStyle/>
                    <a:p>
                      <a:pPr algn="ctr"/>
                      <a:r>
                        <a:rPr lang="en-US" altLang="zh-TW" sz="2000" dirty="0" smtClean="0">
                          <a:solidFill>
                            <a:schemeClr val="bg2"/>
                          </a:solidFill>
                          <a:latin typeface="Times New Roman" panose="02020603050405020304" pitchFamily="18" charset="0"/>
                          <a:ea typeface="標楷體" panose="03000509000000000000" pitchFamily="65" charset="-120"/>
                          <a:cs typeface="Times New Roman" panose="02020603050405020304" pitchFamily="18" charset="0"/>
                        </a:rPr>
                        <a:t>-</a:t>
                      </a:r>
                      <a:endParaRPr lang="zh-TW" altLang="en-US" sz="2000" dirty="0">
                        <a:solidFill>
                          <a:schemeClr val="bg2"/>
                        </a:solidFill>
                        <a:latin typeface="Times New Roman" panose="02020603050405020304" pitchFamily="18" charset="0"/>
                        <a:ea typeface="標楷體" panose="03000509000000000000" pitchFamily="65" charset="-120"/>
                        <a:cs typeface="Times New Roman" panose="02020603050405020304" pitchFamily="18" charset="0"/>
                      </a:endParaRPr>
                    </a:p>
                  </a:txBody>
                  <a:tcPr>
                    <a:solidFill>
                      <a:srgbClr val="FFC000"/>
                    </a:solidFill>
                  </a:tcPr>
                </a:tc>
              </a:tr>
            </a:tbl>
          </a:graphicData>
        </a:graphic>
      </p:graphicFrame>
      <p:graphicFrame>
        <p:nvGraphicFramePr>
          <p:cNvPr id="8" name="表格 7"/>
          <p:cNvGraphicFramePr>
            <a:graphicFrameLocks noGrp="1"/>
          </p:cNvGraphicFramePr>
          <p:nvPr>
            <p:extLst>
              <p:ext uri="{D42A27DB-BD31-4B8C-83A1-F6EECF244321}">
                <p14:modId xmlns:p14="http://schemas.microsoft.com/office/powerpoint/2010/main" val="3185027344"/>
              </p:ext>
            </p:extLst>
          </p:nvPr>
        </p:nvGraphicFramePr>
        <p:xfrm>
          <a:off x="3995936" y="4941168"/>
          <a:ext cx="4392488" cy="1463040"/>
        </p:xfrm>
        <a:graphic>
          <a:graphicData uri="http://schemas.openxmlformats.org/drawingml/2006/table">
            <a:tbl>
              <a:tblPr firstRow="1" bandRow="1">
                <a:tableStyleId>{F5AB1C69-6EDB-4FF4-983F-18BD219EF322}</a:tableStyleId>
              </a:tblPr>
              <a:tblGrid>
                <a:gridCol w="2196244"/>
                <a:gridCol w="2196244"/>
              </a:tblGrid>
              <a:tr h="324036">
                <a:tc gridSpan="2">
                  <a:txBody>
                    <a:bodyPr/>
                    <a:lstStyle/>
                    <a:p>
                      <a:pPr algn="ctr"/>
                      <a:r>
                        <a:rPr lang="zh-TW" altLang="en-US" dirty="0" smtClean="0"/>
                        <a:t>本所政府資料開放平臺民眾互動專區</a:t>
                      </a:r>
                      <a:endParaRPr lang="zh-TW" altLang="en-US" dirty="0"/>
                    </a:p>
                  </a:txBody>
                  <a:tcPr/>
                </a:tc>
                <a:tc hMerge="1">
                  <a:txBody>
                    <a:bodyPr/>
                    <a:lstStyle/>
                    <a:p>
                      <a:endParaRPr lang="zh-TW" altLang="en-US" dirty="0"/>
                    </a:p>
                  </a:txBody>
                  <a:tcPr/>
                </a:tc>
              </a:tr>
              <a:tr h="324036">
                <a:tc>
                  <a:txBody>
                    <a:bodyPr/>
                    <a:lstStyle/>
                    <a:p>
                      <a:pPr algn="ctr"/>
                      <a:r>
                        <a:rPr lang="en-US" altLang="zh-TW" dirty="0" smtClean="0"/>
                        <a:t>103</a:t>
                      </a:r>
                      <a:r>
                        <a:rPr lang="zh-TW" altLang="en-US" dirty="0" smtClean="0"/>
                        <a:t>年</a:t>
                      </a:r>
                      <a:endParaRPr lang="zh-TW" altLang="en-US" dirty="0"/>
                    </a:p>
                  </a:txBody>
                  <a:tcPr/>
                </a:tc>
                <a:tc>
                  <a:txBody>
                    <a:bodyPr/>
                    <a:lstStyle/>
                    <a:p>
                      <a:pPr algn="ctr"/>
                      <a:r>
                        <a:rPr lang="en-US" altLang="zh-TW" dirty="0" smtClean="0"/>
                        <a:t>5</a:t>
                      </a:r>
                      <a:r>
                        <a:rPr lang="zh-TW" altLang="en-US" dirty="0" smtClean="0"/>
                        <a:t>筆</a:t>
                      </a:r>
                      <a:endParaRPr lang="zh-TW" altLang="en-US" dirty="0"/>
                    </a:p>
                  </a:txBody>
                  <a:tcPr/>
                </a:tc>
              </a:tr>
              <a:tr h="324036">
                <a:tc>
                  <a:txBody>
                    <a:bodyPr/>
                    <a:lstStyle/>
                    <a:p>
                      <a:pPr algn="ctr"/>
                      <a:r>
                        <a:rPr lang="en-US" altLang="zh-TW" dirty="0" smtClean="0"/>
                        <a:t>104</a:t>
                      </a:r>
                      <a:r>
                        <a:rPr lang="zh-TW" altLang="en-US" dirty="0" smtClean="0"/>
                        <a:t>年</a:t>
                      </a:r>
                      <a:endParaRPr lang="zh-TW" altLang="en-US" dirty="0"/>
                    </a:p>
                  </a:txBody>
                  <a:tcPr/>
                </a:tc>
                <a:tc>
                  <a:txBody>
                    <a:bodyPr/>
                    <a:lstStyle/>
                    <a:p>
                      <a:pPr algn="ctr"/>
                      <a:r>
                        <a:rPr lang="en-US" altLang="zh-TW" dirty="0" smtClean="0"/>
                        <a:t>13</a:t>
                      </a:r>
                      <a:r>
                        <a:rPr lang="zh-TW" altLang="en-US" dirty="0" smtClean="0"/>
                        <a:t>筆</a:t>
                      </a:r>
                      <a:endParaRPr lang="zh-TW" altLang="en-US" dirty="0"/>
                    </a:p>
                  </a:txBody>
                  <a:tcPr/>
                </a:tc>
              </a:tr>
              <a:tr h="324036">
                <a:tc>
                  <a:txBody>
                    <a:bodyPr/>
                    <a:lstStyle/>
                    <a:p>
                      <a:pPr algn="ctr"/>
                      <a:r>
                        <a:rPr lang="en-US" altLang="zh-TW" dirty="0" smtClean="0"/>
                        <a:t>105</a:t>
                      </a:r>
                      <a:r>
                        <a:rPr lang="zh-TW" altLang="en-US" dirty="0" smtClean="0"/>
                        <a:t>年</a:t>
                      </a:r>
                      <a:endParaRPr lang="zh-TW" altLang="en-US" dirty="0"/>
                    </a:p>
                  </a:txBody>
                  <a:tcPr/>
                </a:tc>
                <a:tc>
                  <a:txBody>
                    <a:bodyPr/>
                    <a:lstStyle/>
                    <a:p>
                      <a:pPr algn="ctr"/>
                      <a:r>
                        <a:rPr lang="en-US" altLang="zh-TW" dirty="0" smtClean="0"/>
                        <a:t>23</a:t>
                      </a:r>
                      <a:r>
                        <a:rPr lang="zh-TW" altLang="en-US" dirty="0" smtClean="0"/>
                        <a:t>筆</a:t>
                      </a:r>
                      <a:endParaRPr lang="zh-TW" altLang="en-US" dirty="0"/>
                    </a:p>
                  </a:txBody>
                  <a:tcPr/>
                </a:tc>
              </a:tr>
            </a:tbl>
          </a:graphicData>
        </a:graphic>
      </p:graphicFrame>
    </p:spTree>
    <p:extLst>
      <p:ext uri="{BB962C8B-B14F-4D97-AF65-F5344CB8AC3E}">
        <p14:creationId xmlns:p14="http://schemas.microsoft.com/office/powerpoint/2010/main" val="24500179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74848" y="-99392"/>
            <a:ext cx="8229600" cy="1143000"/>
          </a:xfrm>
        </p:spPr>
        <p:txBody>
          <a:bodyPr/>
          <a:lstStyle/>
          <a:p>
            <a:r>
              <a:rPr lang="zh-TW" altLang="en-US" dirty="0"/>
              <a:t>資料集開放使用量 </a:t>
            </a:r>
          </a:p>
        </p:txBody>
      </p:sp>
      <p:graphicFrame>
        <p:nvGraphicFramePr>
          <p:cNvPr id="4" name="內容版面配置區 3"/>
          <p:cNvGraphicFramePr>
            <a:graphicFrameLocks noGrp="1"/>
          </p:cNvGraphicFramePr>
          <p:nvPr>
            <p:ph idx="1"/>
            <p:extLst>
              <p:ext uri="{D42A27DB-BD31-4B8C-83A1-F6EECF244321}">
                <p14:modId xmlns:p14="http://schemas.microsoft.com/office/powerpoint/2010/main" val="3963353944"/>
              </p:ext>
            </p:extLst>
          </p:nvPr>
        </p:nvGraphicFramePr>
        <p:xfrm>
          <a:off x="467544" y="908721"/>
          <a:ext cx="8208912" cy="5040559"/>
        </p:xfrm>
        <a:graphic>
          <a:graphicData uri="http://schemas.openxmlformats.org/drawingml/2006/table">
            <a:tbl>
              <a:tblPr firstRow="1" bandRow="1">
                <a:tableStyleId>{5C22544A-7EE6-4342-B048-85BDC9FD1C3A}</a:tableStyleId>
              </a:tblPr>
              <a:tblGrid>
                <a:gridCol w="3024336"/>
                <a:gridCol w="965877"/>
                <a:gridCol w="3210587"/>
                <a:gridCol w="1008112"/>
              </a:tblGrid>
              <a:tr h="489504">
                <a:tc>
                  <a:txBody>
                    <a:bodyPr/>
                    <a:lstStyle/>
                    <a:p>
                      <a:pPr algn="ctr" fontAlgn="ctr"/>
                      <a:r>
                        <a:rPr lang="zh-TW" altLang="en-US" sz="1400" b="0" i="0" u="none" strike="noStrike" dirty="0">
                          <a:solidFill>
                            <a:srgbClr val="FFFFFF"/>
                          </a:solidFill>
                          <a:effectLst>
                            <a:outerShdw blurRad="38100" dist="38100" dir="2700000" algn="tl">
                              <a:srgbClr val="000000">
                                <a:alpha val="43137"/>
                              </a:srgbClr>
                            </a:outerShdw>
                          </a:effectLst>
                          <a:latin typeface="新細明體"/>
                        </a:rPr>
                        <a:t>資料集名稱</a:t>
                      </a:r>
                    </a:p>
                  </a:txBody>
                  <a:tcPr marL="9525" marR="9525" marT="9525" marB="0" anchor="ctr"/>
                </a:tc>
                <a:tc>
                  <a:txBody>
                    <a:bodyPr/>
                    <a:lstStyle/>
                    <a:p>
                      <a:pPr algn="ctr" fontAlgn="ctr"/>
                      <a:r>
                        <a:rPr lang="zh-TW" altLang="en-US" sz="1400" b="0" i="0" u="none" strike="noStrike" dirty="0" smtClean="0">
                          <a:solidFill>
                            <a:srgbClr val="FFFFFF"/>
                          </a:solidFill>
                          <a:effectLst>
                            <a:outerShdw blurRad="38100" dist="38100" dir="2700000" algn="tl">
                              <a:srgbClr val="000000">
                                <a:alpha val="43137"/>
                              </a:srgbClr>
                            </a:outerShdw>
                          </a:effectLst>
                          <a:latin typeface="新細明體"/>
                        </a:rPr>
                        <a:t>累積</a:t>
                      </a:r>
                      <a:r>
                        <a:rPr lang="zh-TW" altLang="en-US" sz="1400" b="0" i="0" u="none" strike="noStrike" dirty="0">
                          <a:solidFill>
                            <a:srgbClr val="FFFF00"/>
                          </a:solidFill>
                          <a:effectLst>
                            <a:outerShdw blurRad="38100" dist="38100" dir="2700000" algn="tl">
                              <a:srgbClr val="000000">
                                <a:alpha val="43137"/>
                              </a:srgbClr>
                            </a:outerShdw>
                          </a:effectLst>
                          <a:latin typeface="新細明體"/>
                        </a:rPr>
                        <a:t>瀏覽量</a:t>
                      </a:r>
                    </a:p>
                  </a:txBody>
                  <a:tcPr marL="9525" marR="9525" marT="9525" marB="0" anchor="ctr"/>
                </a:tc>
                <a:tc>
                  <a:txBody>
                    <a:bodyPr/>
                    <a:lstStyle/>
                    <a:p>
                      <a:pPr algn="ctr" fontAlgn="ctr"/>
                      <a:r>
                        <a:rPr lang="zh-TW" altLang="en-US" sz="1400" b="0" i="0" u="none" strike="noStrike" dirty="0">
                          <a:solidFill>
                            <a:srgbClr val="FFFFFF"/>
                          </a:solidFill>
                          <a:effectLst>
                            <a:outerShdw blurRad="38100" dist="38100" dir="2700000" algn="tl">
                              <a:srgbClr val="000000">
                                <a:alpha val="43137"/>
                              </a:srgbClr>
                            </a:outerShdw>
                          </a:effectLst>
                          <a:latin typeface="新細明體"/>
                        </a:rPr>
                        <a:t>資料集名稱</a:t>
                      </a:r>
                    </a:p>
                  </a:txBody>
                  <a:tcPr marL="9525" marR="9525" marT="9525" marB="0" anchor="ctr"/>
                </a:tc>
                <a:tc>
                  <a:txBody>
                    <a:bodyPr/>
                    <a:lstStyle/>
                    <a:p>
                      <a:pPr algn="ctr" fontAlgn="ctr"/>
                      <a:r>
                        <a:rPr lang="zh-TW" altLang="en-US" sz="1400" b="0" i="0" u="none" strike="noStrike" dirty="0">
                          <a:solidFill>
                            <a:srgbClr val="FFFFFF"/>
                          </a:solidFill>
                          <a:effectLst>
                            <a:outerShdw blurRad="38100" dist="38100" dir="2700000" algn="tl">
                              <a:srgbClr val="000000">
                                <a:alpha val="43137"/>
                              </a:srgbClr>
                            </a:outerShdw>
                          </a:effectLst>
                          <a:latin typeface="新細明體"/>
                        </a:rPr>
                        <a:t>累積</a:t>
                      </a:r>
                      <a:r>
                        <a:rPr lang="zh-TW" altLang="en-US" sz="1400" b="0" i="0" u="none" strike="noStrike" dirty="0">
                          <a:solidFill>
                            <a:srgbClr val="FFFF00"/>
                          </a:solidFill>
                          <a:effectLst>
                            <a:outerShdw blurRad="38100" dist="38100" dir="2700000" algn="tl">
                              <a:srgbClr val="000000">
                                <a:alpha val="43137"/>
                              </a:srgbClr>
                            </a:outerShdw>
                          </a:effectLst>
                          <a:latin typeface="新細明體"/>
                        </a:rPr>
                        <a:t>下載量</a:t>
                      </a:r>
                    </a:p>
                  </a:txBody>
                  <a:tcPr marL="9525" marR="9525" marT="9525" marB="0" anchor="ctr"/>
                </a:tc>
              </a:tr>
              <a:tr h="673644">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a:solidFill>
                            <a:schemeClr val="tx1"/>
                          </a:solidFill>
                          <a:effectLst/>
                          <a:latin typeface="+mn-ea"/>
                          <a:ea typeface="+mn-ea"/>
                        </a:rPr>
                        <a:t>順向坡分布</a:t>
                      </a:r>
                      <a:r>
                        <a:rPr lang="zh-TW" altLang="en-US" sz="1400" b="0" i="0" u="none" strike="noStrike" dirty="0" smtClean="0">
                          <a:solidFill>
                            <a:schemeClr val="tx1"/>
                          </a:solidFill>
                          <a:effectLst/>
                          <a:latin typeface="+mn-ea"/>
                          <a:ea typeface="+mn-ea"/>
                        </a:rPr>
                        <a:t>圖</a:t>
                      </a:r>
                      <a:endParaRPr lang="en-US" altLang="zh-TW" sz="1400" b="0" i="0" u="none" strike="noStrike" dirty="0" smtClean="0">
                        <a:solidFill>
                          <a:schemeClr val="tx1"/>
                        </a:solidFill>
                        <a:effectLst/>
                        <a:latin typeface="+mn-ea"/>
                        <a:ea typeface="+mn-ea"/>
                      </a:endParaRPr>
                    </a:p>
                    <a:p>
                      <a:pPr marL="0" marR="0" indent="0" algn="l" defTabSz="914400" rtl="0" eaLnBrk="1" fontAlgn="ctr" latinLnBrk="0" hangingPunct="1">
                        <a:lnSpc>
                          <a:spcPct val="100000"/>
                        </a:lnSpc>
                        <a:spcBef>
                          <a:spcPts val="0"/>
                        </a:spcBef>
                        <a:spcAft>
                          <a:spcPts val="0"/>
                        </a:spcAft>
                        <a:buClrTx/>
                        <a:buSzTx/>
                        <a:buFontTx/>
                        <a:buNone/>
                        <a:tabLst/>
                        <a:defRPr/>
                      </a:pPr>
                      <a:r>
                        <a:rPr lang="en-US" altLang="zh-TW" sz="1400" b="0" i="0" u="none" strike="noStrike" dirty="0" smtClean="0">
                          <a:solidFill>
                            <a:schemeClr val="tx1"/>
                          </a:solidFill>
                          <a:effectLst/>
                          <a:latin typeface="+mn-ea"/>
                          <a:ea typeface="+mn-ea"/>
                        </a:rPr>
                        <a:t>(104</a:t>
                      </a:r>
                      <a:r>
                        <a:rPr lang="zh-TW" altLang="en-US" sz="1400" b="0" i="0" u="none" strike="noStrike" dirty="0" smtClean="0">
                          <a:solidFill>
                            <a:schemeClr val="tx1"/>
                          </a:solidFill>
                          <a:effectLst/>
                          <a:latin typeface="+mn-ea"/>
                          <a:ea typeface="+mn-ea"/>
                        </a:rPr>
                        <a:t>年</a:t>
                      </a:r>
                      <a:r>
                        <a:rPr lang="zh-TW" altLang="zh-TW" sz="1400" dirty="0" smtClean="0">
                          <a:solidFill>
                            <a:schemeClr val="tx1"/>
                          </a:solidFill>
                          <a:latin typeface="+mn-ea"/>
                          <a:ea typeface="+mn-ea"/>
                        </a:rPr>
                        <a:t>行政院項下共</a:t>
                      </a:r>
                      <a:r>
                        <a:rPr lang="en-US" altLang="zh-TW" sz="1400" dirty="0" smtClean="0">
                          <a:solidFill>
                            <a:schemeClr val="tx1"/>
                          </a:solidFill>
                          <a:latin typeface="+mn-ea"/>
                          <a:ea typeface="+mn-ea"/>
                        </a:rPr>
                        <a:t>14,207</a:t>
                      </a:r>
                      <a:r>
                        <a:rPr lang="zh-TW" altLang="zh-TW" sz="1400" dirty="0" smtClean="0">
                          <a:solidFill>
                            <a:schemeClr val="tx1"/>
                          </a:solidFill>
                          <a:latin typeface="+mn-ea"/>
                          <a:ea typeface="+mn-ea"/>
                        </a:rPr>
                        <a:t>項資料集</a:t>
                      </a:r>
                      <a:r>
                        <a:rPr lang="zh-TW" altLang="en-US" sz="1400" dirty="0" smtClean="0">
                          <a:solidFill>
                            <a:schemeClr val="tx1"/>
                          </a:solidFill>
                          <a:latin typeface="+mn-ea"/>
                          <a:ea typeface="+mn-ea"/>
                        </a:rPr>
                        <a:t>名列第</a:t>
                      </a:r>
                      <a:r>
                        <a:rPr lang="en-US" altLang="zh-TW" sz="1400" dirty="0" smtClean="0">
                          <a:solidFill>
                            <a:schemeClr val="tx1"/>
                          </a:solidFill>
                          <a:latin typeface="+mn-ea"/>
                          <a:ea typeface="+mn-ea"/>
                        </a:rPr>
                        <a:t>38</a:t>
                      </a:r>
                      <a:r>
                        <a:rPr lang="zh-TW" altLang="en-US" sz="1400" dirty="0" smtClean="0">
                          <a:solidFill>
                            <a:schemeClr val="tx1"/>
                          </a:solidFill>
                          <a:latin typeface="+mn-ea"/>
                          <a:ea typeface="+mn-ea"/>
                        </a:rPr>
                        <a:t>名</a:t>
                      </a:r>
                      <a:r>
                        <a:rPr lang="en-US" altLang="zh-TW" sz="1400" dirty="0" smtClean="0">
                          <a:solidFill>
                            <a:schemeClr val="tx1"/>
                          </a:solidFill>
                          <a:latin typeface="+mn-ea"/>
                          <a:ea typeface="+mn-ea"/>
                        </a:rPr>
                        <a:t>)(KML)</a:t>
                      </a:r>
                    </a:p>
                  </a:txBody>
                  <a:tcPr marL="9525" marR="9525" marT="9525" marB="0" anchor="ctr"/>
                </a:tc>
                <a:tc>
                  <a:txBody>
                    <a:bodyPr/>
                    <a:lstStyle/>
                    <a:p>
                      <a:pPr algn="ctr" fontAlgn="ctr"/>
                      <a:r>
                        <a:rPr lang="en-US" altLang="zh-TW" sz="1400" b="0" i="0" u="none" strike="noStrike" dirty="0">
                          <a:solidFill>
                            <a:schemeClr val="tx1"/>
                          </a:solidFill>
                          <a:effectLst/>
                          <a:latin typeface="+mn-ea"/>
                          <a:ea typeface="+mn-ea"/>
                        </a:rPr>
                        <a:t>16484</a:t>
                      </a:r>
                    </a:p>
                  </a:txBody>
                  <a:tcPr marL="9525" marR="9525" marT="9525" marB="0" anchor="ctr"/>
                </a:tc>
                <a:tc>
                  <a:txBody>
                    <a:bodyPr/>
                    <a:lstStyle/>
                    <a:p>
                      <a:pPr algn="l" fontAlgn="ctr"/>
                      <a:r>
                        <a:rPr lang="zh-TW" altLang="en-US" sz="1400" b="0" i="0" u="none" strike="noStrike" dirty="0">
                          <a:solidFill>
                            <a:schemeClr val="tx1"/>
                          </a:solidFill>
                          <a:effectLst/>
                          <a:latin typeface="+mn-ea"/>
                          <a:ea typeface="+mn-ea"/>
                        </a:rPr>
                        <a:t>土壤液化潛勢圖資群</a:t>
                      </a:r>
                      <a:r>
                        <a:rPr lang="zh-TW" altLang="en-US" sz="1400" b="0" i="0" u="none" strike="noStrike" dirty="0" smtClean="0">
                          <a:solidFill>
                            <a:schemeClr val="tx1"/>
                          </a:solidFill>
                          <a:effectLst/>
                          <a:latin typeface="+mn-ea"/>
                          <a:ea typeface="+mn-ea"/>
                        </a:rPr>
                        <a:t>組</a:t>
                      </a:r>
                      <a:endParaRPr lang="en-US" altLang="zh-TW" sz="1400" b="0" i="0" u="none" strike="noStrike" dirty="0" smtClean="0">
                        <a:solidFill>
                          <a:schemeClr val="tx1"/>
                        </a:solidFill>
                        <a:effectLst/>
                        <a:latin typeface="+mn-ea"/>
                        <a:ea typeface="+mn-ea"/>
                      </a:endParaRPr>
                    </a:p>
                    <a:p>
                      <a:pPr marL="0" marR="0" indent="0" algn="l" defTabSz="914400" rtl="0" eaLnBrk="1" fontAlgn="ctr" latinLnBrk="0" hangingPunct="1">
                        <a:lnSpc>
                          <a:spcPct val="100000"/>
                        </a:lnSpc>
                        <a:spcBef>
                          <a:spcPts val="0"/>
                        </a:spcBef>
                        <a:spcAft>
                          <a:spcPts val="0"/>
                        </a:spcAft>
                        <a:buClrTx/>
                        <a:buSzTx/>
                        <a:buFontTx/>
                        <a:buNone/>
                        <a:tabLst/>
                        <a:defRPr/>
                      </a:pPr>
                      <a:r>
                        <a:rPr lang="en-US" altLang="zh-TW" sz="1400" dirty="0" smtClean="0">
                          <a:solidFill>
                            <a:schemeClr val="tx1"/>
                          </a:solidFill>
                          <a:latin typeface="+mn-ea"/>
                          <a:ea typeface="+mn-ea"/>
                        </a:rPr>
                        <a:t>(105</a:t>
                      </a:r>
                      <a:r>
                        <a:rPr lang="zh-TW" altLang="en-US" sz="1400" dirty="0" smtClean="0">
                          <a:solidFill>
                            <a:schemeClr val="tx1"/>
                          </a:solidFill>
                          <a:latin typeface="+mn-ea"/>
                          <a:ea typeface="+mn-ea"/>
                        </a:rPr>
                        <a:t>年發布兩個月於</a:t>
                      </a:r>
                      <a:r>
                        <a:rPr lang="zh-TW" altLang="zh-TW" sz="1400" dirty="0" smtClean="0">
                          <a:solidFill>
                            <a:schemeClr val="tx1"/>
                          </a:solidFill>
                          <a:latin typeface="+mn-ea"/>
                          <a:ea typeface="+mn-ea"/>
                        </a:rPr>
                        <a:t>平臺</a:t>
                      </a:r>
                      <a:r>
                        <a:rPr lang="en-US" altLang="zh-TW" sz="1400" dirty="0" smtClean="0">
                          <a:solidFill>
                            <a:schemeClr val="tx1"/>
                          </a:solidFill>
                          <a:latin typeface="+mn-ea"/>
                          <a:ea typeface="+mn-ea"/>
                        </a:rPr>
                        <a:t>16,895</a:t>
                      </a:r>
                      <a:r>
                        <a:rPr lang="zh-TW" altLang="zh-TW" sz="1400" dirty="0" smtClean="0">
                          <a:solidFill>
                            <a:schemeClr val="tx1"/>
                          </a:solidFill>
                          <a:latin typeface="+mn-ea"/>
                          <a:ea typeface="+mn-ea"/>
                        </a:rPr>
                        <a:t>項資料集</a:t>
                      </a:r>
                      <a:r>
                        <a:rPr lang="zh-TW" altLang="en-US" sz="1400" dirty="0" smtClean="0">
                          <a:solidFill>
                            <a:schemeClr val="tx1"/>
                          </a:solidFill>
                          <a:latin typeface="+mn-ea"/>
                          <a:ea typeface="+mn-ea"/>
                        </a:rPr>
                        <a:t>排名第</a:t>
                      </a:r>
                      <a:r>
                        <a:rPr lang="en-US" altLang="zh-TW" sz="1400" dirty="0" smtClean="0">
                          <a:solidFill>
                            <a:schemeClr val="tx1"/>
                          </a:solidFill>
                          <a:latin typeface="+mn-ea"/>
                          <a:ea typeface="+mn-ea"/>
                        </a:rPr>
                        <a:t>82</a:t>
                      </a:r>
                      <a:r>
                        <a:rPr lang="zh-TW" altLang="zh-TW" sz="1400" dirty="0" smtClean="0">
                          <a:solidFill>
                            <a:schemeClr val="tx1"/>
                          </a:solidFill>
                          <a:latin typeface="+mn-ea"/>
                          <a:ea typeface="+mn-ea"/>
                        </a:rPr>
                        <a:t>名</a:t>
                      </a:r>
                      <a:r>
                        <a:rPr lang="en-US" altLang="zh-TW" sz="1400" dirty="0" smtClean="0">
                          <a:solidFill>
                            <a:schemeClr val="tx1"/>
                          </a:solidFill>
                          <a:latin typeface="+mn-ea"/>
                          <a:ea typeface="+mn-ea"/>
                        </a:rPr>
                        <a:t>)(JOSN)</a:t>
                      </a:r>
                      <a:endParaRPr lang="zh-TW" altLang="en-US" sz="1400" dirty="0" smtClean="0">
                        <a:solidFill>
                          <a:schemeClr val="tx1"/>
                        </a:solidFill>
                        <a:latin typeface="+mn-ea"/>
                        <a:ea typeface="+mn-ea"/>
                      </a:endParaRPr>
                    </a:p>
                  </a:txBody>
                  <a:tcPr marL="9525" marR="9525" marT="9525" marB="0" anchor="ctr"/>
                </a:tc>
                <a:tc>
                  <a:txBody>
                    <a:bodyPr/>
                    <a:lstStyle/>
                    <a:p>
                      <a:pPr algn="ctr" fontAlgn="ctr"/>
                      <a:r>
                        <a:rPr lang="en-US" altLang="zh-TW" sz="1400" b="0" i="0" u="none" strike="noStrike">
                          <a:solidFill>
                            <a:srgbClr val="000000"/>
                          </a:solidFill>
                          <a:effectLst/>
                          <a:latin typeface="+mn-ea"/>
                          <a:ea typeface="+mn-ea"/>
                        </a:rPr>
                        <a:t>2902</a:t>
                      </a:r>
                    </a:p>
                  </a:txBody>
                  <a:tcPr marL="9525" marR="9525" marT="9525" marB="0" anchor="ctr"/>
                </a:tc>
              </a:tr>
              <a:tr h="673644">
                <a:tc>
                  <a:txBody>
                    <a:bodyPr/>
                    <a:lstStyle/>
                    <a:p>
                      <a:pPr algn="l" fontAlgn="ctr"/>
                      <a:r>
                        <a:rPr lang="zh-TW" altLang="en-US" sz="1400" b="0" i="0" u="none" strike="noStrike" dirty="0">
                          <a:solidFill>
                            <a:schemeClr val="tx1"/>
                          </a:solidFill>
                          <a:effectLst/>
                          <a:latin typeface="+mn-ea"/>
                          <a:ea typeface="+mn-ea"/>
                        </a:rPr>
                        <a:t>活動斷層分布</a:t>
                      </a:r>
                      <a:r>
                        <a:rPr lang="zh-TW" altLang="en-US" sz="1400" b="0" i="0" u="none" strike="noStrike" dirty="0" smtClean="0">
                          <a:solidFill>
                            <a:schemeClr val="tx1"/>
                          </a:solidFill>
                          <a:effectLst/>
                          <a:latin typeface="+mn-ea"/>
                          <a:ea typeface="+mn-ea"/>
                        </a:rPr>
                        <a:t>圖</a:t>
                      </a:r>
                      <a:r>
                        <a:rPr lang="en-US" altLang="zh-TW" sz="1400" b="0" i="0" u="none" strike="noStrike" dirty="0" smtClean="0">
                          <a:solidFill>
                            <a:schemeClr val="tx1"/>
                          </a:solidFill>
                          <a:effectLst/>
                          <a:latin typeface="+mn-ea"/>
                          <a:ea typeface="+mn-ea"/>
                        </a:rPr>
                        <a:t>(WMS)</a:t>
                      </a:r>
                      <a:endParaRPr lang="zh-TW" altLang="en-US" sz="1400" b="0" i="0" u="none" strike="noStrike" dirty="0">
                        <a:solidFill>
                          <a:schemeClr val="tx1"/>
                        </a:solidFill>
                        <a:effectLst/>
                        <a:latin typeface="+mn-ea"/>
                        <a:ea typeface="+mn-ea"/>
                      </a:endParaRPr>
                    </a:p>
                  </a:txBody>
                  <a:tcPr marL="9525" marR="9525" marT="9525" marB="0" anchor="ctr"/>
                </a:tc>
                <a:tc>
                  <a:txBody>
                    <a:bodyPr/>
                    <a:lstStyle/>
                    <a:p>
                      <a:pPr algn="ctr" fontAlgn="ctr"/>
                      <a:r>
                        <a:rPr lang="en-US" altLang="zh-TW" sz="1400" b="0" i="0" u="none" strike="noStrike" dirty="0">
                          <a:solidFill>
                            <a:schemeClr val="tx1"/>
                          </a:solidFill>
                          <a:effectLst/>
                          <a:latin typeface="+mn-ea"/>
                          <a:ea typeface="+mn-ea"/>
                        </a:rPr>
                        <a:t>7322</a:t>
                      </a:r>
                    </a:p>
                  </a:txBody>
                  <a:tcPr marL="9525" marR="9525" marT="9525" marB="0" anchor="ctr"/>
                </a:tc>
                <a:tc>
                  <a:txBody>
                    <a:bodyPr/>
                    <a:lstStyle/>
                    <a:p>
                      <a:pPr algn="l" fontAlgn="ctr"/>
                      <a:r>
                        <a:rPr lang="zh-TW" altLang="en-US" sz="1400" b="0" i="0" u="none" strike="noStrike" dirty="0">
                          <a:solidFill>
                            <a:schemeClr val="tx1"/>
                          </a:solidFill>
                          <a:effectLst/>
                          <a:latin typeface="+mn-ea"/>
                          <a:ea typeface="+mn-ea"/>
                        </a:rPr>
                        <a:t>順向坡分布</a:t>
                      </a:r>
                      <a:r>
                        <a:rPr lang="zh-TW" altLang="en-US" sz="1400" b="0" i="0" u="none" strike="noStrike" dirty="0" smtClean="0">
                          <a:solidFill>
                            <a:schemeClr val="tx1"/>
                          </a:solidFill>
                          <a:effectLst/>
                          <a:latin typeface="+mn-ea"/>
                          <a:ea typeface="+mn-ea"/>
                        </a:rPr>
                        <a:t>圖</a:t>
                      </a:r>
                      <a:endParaRPr lang="en-US" altLang="zh-TW" sz="1400" b="0" i="0" u="none" strike="noStrike" dirty="0" smtClean="0">
                        <a:solidFill>
                          <a:schemeClr val="tx1"/>
                        </a:solidFill>
                        <a:effectLst/>
                        <a:latin typeface="+mn-ea"/>
                        <a:ea typeface="+mn-ea"/>
                      </a:endParaRPr>
                    </a:p>
                    <a:p>
                      <a:pPr marL="0" marR="0" indent="0" algn="l" defTabSz="914400" rtl="0" eaLnBrk="1" fontAlgn="ctr" latinLnBrk="0" hangingPunct="1">
                        <a:lnSpc>
                          <a:spcPct val="100000"/>
                        </a:lnSpc>
                        <a:spcBef>
                          <a:spcPts val="0"/>
                        </a:spcBef>
                        <a:spcAft>
                          <a:spcPts val="0"/>
                        </a:spcAft>
                        <a:buClrTx/>
                        <a:buSzTx/>
                        <a:buFontTx/>
                        <a:buNone/>
                        <a:tabLst/>
                        <a:defRPr/>
                      </a:pPr>
                      <a:r>
                        <a:rPr lang="en-US" altLang="zh-TW" sz="1400" b="0" i="0" u="none" strike="noStrike" dirty="0" smtClean="0">
                          <a:solidFill>
                            <a:schemeClr val="tx1"/>
                          </a:solidFill>
                          <a:effectLst/>
                          <a:latin typeface="+mn-ea"/>
                          <a:ea typeface="+mn-ea"/>
                        </a:rPr>
                        <a:t>(104</a:t>
                      </a:r>
                      <a:r>
                        <a:rPr lang="zh-TW" altLang="en-US" sz="1400" b="0" i="0" u="none" strike="noStrike" dirty="0" smtClean="0">
                          <a:solidFill>
                            <a:schemeClr val="tx1"/>
                          </a:solidFill>
                          <a:effectLst/>
                          <a:latin typeface="+mn-ea"/>
                          <a:ea typeface="+mn-ea"/>
                        </a:rPr>
                        <a:t>年</a:t>
                      </a:r>
                      <a:r>
                        <a:rPr lang="zh-TW" altLang="zh-TW" sz="1400" dirty="0" smtClean="0">
                          <a:solidFill>
                            <a:schemeClr val="tx1"/>
                          </a:solidFill>
                          <a:latin typeface="+mn-ea"/>
                          <a:ea typeface="+mn-ea"/>
                        </a:rPr>
                        <a:t>行政院項下共</a:t>
                      </a:r>
                      <a:r>
                        <a:rPr lang="en-US" altLang="zh-TW" sz="1400" dirty="0" smtClean="0">
                          <a:solidFill>
                            <a:schemeClr val="tx1"/>
                          </a:solidFill>
                          <a:latin typeface="+mn-ea"/>
                          <a:ea typeface="+mn-ea"/>
                        </a:rPr>
                        <a:t>14,207</a:t>
                      </a:r>
                      <a:r>
                        <a:rPr lang="zh-TW" altLang="zh-TW" sz="1400" dirty="0" smtClean="0">
                          <a:solidFill>
                            <a:schemeClr val="tx1"/>
                          </a:solidFill>
                          <a:latin typeface="+mn-ea"/>
                          <a:ea typeface="+mn-ea"/>
                        </a:rPr>
                        <a:t>項資料集</a:t>
                      </a:r>
                      <a:r>
                        <a:rPr lang="zh-TW" altLang="en-US" sz="1400" dirty="0" smtClean="0">
                          <a:solidFill>
                            <a:schemeClr val="tx1"/>
                          </a:solidFill>
                          <a:latin typeface="+mn-ea"/>
                          <a:ea typeface="+mn-ea"/>
                        </a:rPr>
                        <a:t>名列第</a:t>
                      </a:r>
                      <a:r>
                        <a:rPr lang="en-US" altLang="zh-TW" sz="1400" dirty="0" smtClean="0">
                          <a:solidFill>
                            <a:schemeClr val="tx1"/>
                          </a:solidFill>
                          <a:latin typeface="+mn-ea"/>
                          <a:ea typeface="+mn-ea"/>
                        </a:rPr>
                        <a:t>38</a:t>
                      </a:r>
                      <a:r>
                        <a:rPr lang="zh-TW" altLang="en-US" sz="1400" dirty="0" smtClean="0">
                          <a:solidFill>
                            <a:schemeClr val="tx1"/>
                          </a:solidFill>
                          <a:latin typeface="+mn-ea"/>
                          <a:ea typeface="+mn-ea"/>
                        </a:rPr>
                        <a:t>名</a:t>
                      </a:r>
                      <a:r>
                        <a:rPr lang="en-US" altLang="zh-TW" sz="1400" dirty="0" smtClean="0">
                          <a:solidFill>
                            <a:schemeClr val="tx1"/>
                          </a:solidFill>
                          <a:latin typeface="+mn-ea"/>
                          <a:ea typeface="+mn-ea"/>
                        </a:rPr>
                        <a:t>)(KML)</a:t>
                      </a:r>
                      <a:endParaRPr lang="zh-TW" altLang="en-US" sz="1400" dirty="0" smtClean="0">
                        <a:solidFill>
                          <a:schemeClr val="tx1"/>
                        </a:solidFill>
                        <a:latin typeface="+mn-ea"/>
                        <a:ea typeface="+mn-ea"/>
                      </a:endParaRPr>
                    </a:p>
                  </a:txBody>
                  <a:tcPr marL="9525" marR="9525" marT="9525" marB="0" anchor="ctr"/>
                </a:tc>
                <a:tc>
                  <a:txBody>
                    <a:bodyPr/>
                    <a:lstStyle/>
                    <a:p>
                      <a:pPr algn="ctr" fontAlgn="ctr"/>
                      <a:r>
                        <a:rPr lang="en-US" altLang="zh-TW" sz="1400" b="0" i="0" u="none" strike="noStrike">
                          <a:solidFill>
                            <a:srgbClr val="000000"/>
                          </a:solidFill>
                          <a:effectLst/>
                          <a:latin typeface="+mn-ea"/>
                          <a:ea typeface="+mn-ea"/>
                        </a:rPr>
                        <a:t>2317</a:t>
                      </a:r>
                    </a:p>
                  </a:txBody>
                  <a:tcPr marL="9525" marR="9525" marT="9525" marB="0" anchor="ctr"/>
                </a:tc>
              </a:tr>
              <a:tr h="653205">
                <a:tc>
                  <a:txBody>
                    <a:bodyPr/>
                    <a:lstStyle/>
                    <a:p>
                      <a:pPr algn="l" fontAlgn="ctr"/>
                      <a:r>
                        <a:rPr lang="zh-TW" altLang="en-US" sz="1400" b="0" i="0" u="none" strike="noStrike" dirty="0">
                          <a:solidFill>
                            <a:schemeClr val="tx1"/>
                          </a:solidFill>
                          <a:effectLst/>
                          <a:latin typeface="+mn-ea"/>
                          <a:ea typeface="+mn-ea"/>
                        </a:rPr>
                        <a:t>臺灣活動斷層分布圖</a:t>
                      </a:r>
                      <a:r>
                        <a:rPr lang="en-US" altLang="zh-TW" sz="1400" b="0" i="0" u="none" strike="noStrike" dirty="0">
                          <a:solidFill>
                            <a:schemeClr val="tx1"/>
                          </a:solidFill>
                          <a:effectLst/>
                          <a:latin typeface="+mn-ea"/>
                          <a:ea typeface="+mn-ea"/>
                        </a:rPr>
                        <a:t>(</a:t>
                      </a:r>
                      <a:r>
                        <a:rPr lang="zh-TW" altLang="en-US" sz="1400" b="0" i="0" u="none" strike="noStrike" dirty="0">
                          <a:solidFill>
                            <a:schemeClr val="tx1"/>
                          </a:solidFill>
                          <a:effectLst/>
                          <a:latin typeface="+mn-ea"/>
                          <a:ea typeface="+mn-ea"/>
                        </a:rPr>
                        <a:t>五十萬分之一紙圖版更新數值檔</a:t>
                      </a:r>
                      <a:r>
                        <a:rPr lang="en-US" altLang="zh-TW" sz="1400" b="0" i="0" u="none" strike="noStrike" dirty="0" smtClean="0">
                          <a:solidFill>
                            <a:schemeClr val="tx1"/>
                          </a:solidFill>
                          <a:effectLst/>
                          <a:latin typeface="+mn-ea"/>
                          <a:ea typeface="+mn-ea"/>
                        </a:rPr>
                        <a:t>)(WMS)</a:t>
                      </a:r>
                      <a:endParaRPr lang="en-US" altLang="zh-TW" sz="1400" b="0" i="0" u="none" strike="noStrike" dirty="0">
                        <a:solidFill>
                          <a:schemeClr val="tx1"/>
                        </a:solidFill>
                        <a:effectLst/>
                        <a:latin typeface="+mn-ea"/>
                        <a:ea typeface="+mn-ea"/>
                      </a:endParaRPr>
                    </a:p>
                  </a:txBody>
                  <a:tcPr marL="9525" marR="9525" marT="9525" marB="0" anchor="ctr"/>
                </a:tc>
                <a:tc>
                  <a:txBody>
                    <a:bodyPr/>
                    <a:lstStyle/>
                    <a:p>
                      <a:pPr algn="ctr" fontAlgn="ctr"/>
                      <a:r>
                        <a:rPr lang="en-US" altLang="zh-TW" sz="1400" b="0" i="0" u="none" strike="noStrike" dirty="0">
                          <a:solidFill>
                            <a:schemeClr val="tx1"/>
                          </a:solidFill>
                          <a:effectLst/>
                          <a:latin typeface="+mn-ea"/>
                          <a:ea typeface="+mn-ea"/>
                        </a:rPr>
                        <a:t>5497</a:t>
                      </a:r>
                    </a:p>
                  </a:txBody>
                  <a:tcPr marL="9525" marR="9525" marT="9525" marB="0" anchor="ctr"/>
                </a:tc>
                <a:tc>
                  <a:txBody>
                    <a:bodyPr/>
                    <a:lstStyle/>
                    <a:p>
                      <a:pPr algn="l" fontAlgn="ctr"/>
                      <a:r>
                        <a:rPr lang="zh-TW" altLang="en-US" sz="1400" b="0" i="0" u="none" strike="noStrike" dirty="0">
                          <a:solidFill>
                            <a:schemeClr val="tx1"/>
                          </a:solidFill>
                          <a:effectLst/>
                          <a:latin typeface="+mn-ea"/>
                          <a:ea typeface="+mn-ea"/>
                        </a:rPr>
                        <a:t>活動斷層分布</a:t>
                      </a:r>
                      <a:r>
                        <a:rPr lang="zh-TW" altLang="en-US" sz="1400" b="0" i="0" u="none" strike="noStrike" dirty="0" smtClean="0">
                          <a:solidFill>
                            <a:schemeClr val="tx1"/>
                          </a:solidFill>
                          <a:effectLst/>
                          <a:latin typeface="+mn-ea"/>
                          <a:ea typeface="+mn-ea"/>
                        </a:rPr>
                        <a:t>圖</a:t>
                      </a:r>
                      <a:r>
                        <a:rPr lang="en-US" altLang="zh-TW" sz="1400" b="0" i="0" u="none" strike="noStrike" dirty="0" smtClean="0">
                          <a:solidFill>
                            <a:schemeClr val="tx1"/>
                          </a:solidFill>
                          <a:effectLst/>
                          <a:latin typeface="+mn-ea"/>
                          <a:ea typeface="+mn-ea"/>
                        </a:rPr>
                        <a:t>(WMS)</a:t>
                      </a:r>
                      <a:endParaRPr lang="zh-TW" altLang="en-US" sz="1400" b="0" i="0" u="none" strike="noStrike" dirty="0">
                        <a:solidFill>
                          <a:schemeClr val="tx1"/>
                        </a:solidFill>
                        <a:effectLst/>
                        <a:latin typeface="+mn-ea"/>
                        <a:ea typeface="+mn-ea"/>
                      </a:endParaRPr>
                    </a:p>
                  </a:txBody>
                  <a:tcPr marL="9525" marR="9525" marT="9525" marB="0" anchor="ctr"/>
                </a:tc>
                <a:tc>
                  <a:txBody>
                    <a:bodyPr/>
                    <a:lstStyle/>
                    <a:p>
                      <a:pPr algn="ctr" fontAlgn="ctr"/>
                      <a:r>
                        <a:rPr lang="en-US" altLang="zh-TW" sz="1400" b="0" i="0" u="none" strike="noStrike" dirty="0">
                          <a:solidFill>
                            <a:srgbClr val="000000"/>
                          </a:solidFill>
                          <a:effectLst/>
                          <a:latin typeface="+mn-ea"/>
                          <a:ea typeface="+mn-ea"/>
                        </a:rPr>
                        <a:t>1172</a:t>
                      </a:r>
                    </a:p>
                  </a:txBody>
                  <a:tcPr marL="9525" marR="9525" marT="9525" marB="0" anchor="ctr"/>
                </a:tc>
              </a:tr>
              <a:tr h="592546">
                <a:tc>
                  <a:txBody>
                    <a:bodyPr/>
                    <a:lstStyle/>
                    <a:p>
                      <a:pPr algn="l" fontAlgn="ctr"/>
                      <a:r>
                        <a:rPr lang="zh-TW" altLang="en-US" sz="1400" b="0" i="0" u="none" strike="noStrike" dirty="0">
                          <a:solidFill>
                            <a:schemeClr val="tx1"/>
                          </a:solidFill>
                          <a:effectLst/>
                          <a:latin typeface="+mn-ea"/>
                          <a:ea typeface="+mn-ea"/>
                        </a:rPr>
                        <a:t>二十五萬分之一臺灣區域地質圖數值檔</a:t>
                      </a:r>
                      <a:r>
                        <a:rPr lang="en-US" altLang="zh-TW" sz="1400" b="0" i="0" u="none" strike="noStrike" dirty="0">
                          <a:solidFill>
                            <a:schemeClr val="tx1"/>
                          </a:solidFill>
                          <a:effectLst/>
                          <a:latin typeface="+mn-ea"/>
                          <a:ea typeface="+mn-ea"/>
                        </a:rPr>
                        <a:t>-</a:t>
                      </a:r>
                      <a:r>
                        <a:rPr lang="zh-TW" altLang="en-US" sz="1400" b="0" i="0" u="none" strike="noStrike" dirty="0" smtClean="0">
                          <a:solidFill>
                            <a:schemeClr val="tx1"/>
                          </a:solidFill>
                          <a:effectLst/>
                          <a:latin typeface="+mn-ea"/>
                          <a:ea typeface="+mn-ea"/>
                        </a:rPr>
                        <a:t>臺灣</a:t>
                      </a:r>
                      <a:r>
                        <a:rPr lang="en-US" altLang="zh-TW" sz="1400" b="0" i="0" u="none" strike="noStrike" dirty="0" smtClean="0">
                          <a:solidFill>
                            <a:schemeClr val="tx1"/>
                          </a:solidFill>
                          <a:effectLst/>
                          <a:latin typeface="+mn-ea"/>
                          <a:ea typeface="+mn-ea"/>
                        </a:rPr>
                        <a:t>(WMS)</a:t>
                      </a:r>
                      <a:endParaRPr lang="zh-TW" altLang="en-US" sz="1400" b="0" i="0" u="none" strike="noStrike" dirty="0">
                        <a:solidFill>
                          <a:schemeClr val="tx1"/>
                        </a:solidFill>
                        <a:effectLst/>
                        <a:latin typeface="+mn-ea"/>
                        <a:ea typeface="+mn-ea"/>
                      </a:endParaRPr>
                    </a:p>
                  </a:txBody>
                  <a:tcPr marL="9525" marR="9525" marT="9525" marB="0" anchor="ctr"/>
                </a:tc>
                <a:tc>
                  <a:txBody>
                    <a:bodyPr/>
                    <a:lstStyle/>
                    <a:p>
                      <a:pPr algn="ctr" fontAlgn="ctr"/>
                      <a:r>
                        <a:rPr lang="en-US" altLang="zh-TW" sz="1400" b="0" i="0" u="none" strike="noStrike">
                          <a:solidFill>
                            <a:schemeClr val="tx1"/>
                          </a:solidFill>
                          <a:effectLst/>
                          <a:latin typeface="+mn-ea"/>
                          <a:ea typeface="+mn-ea"/>
                        </a:rPr>
                        <a:t>5329</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a:solidFill>
                            <a:schemeClr val="tx1"/>
                          </a:solidFill>
                          <a:effectLst/>
                          <a:latin typeface="+mn-ea"/>
                          <a:ea typeface="+mn-ea"/>
                        </a:rPr>
                        <a:t>臺灣活動斷層分布圖</a:t>
                      </a:r>
                      <a:r>
                        <a:rPr lang="en-US" altLang="zh-TW" sz="1400" b="0" i="0" u="none" strike="noStrike" dirty="0">
                          <a:solidFill>
                            <a:schemeClr val="tx1"/>
                          </a:solidFill>
                          <a:effectLst/>
                          <a:latin typeface="+mn-ea"/>
                          <a:ea typeface="+mn-ea"/>
                        </a:rPr>
                        <a:t>(</a:t>
                      </a:r>
                      <a:r>
                        <a:rPr lang="zh-TW" altLang="en-US" sz="1400" b="0" i="0" u="none" strike="noStrike" dirty="0">
                          <a:solidFill>
                            <a:schemeClr val="tx1"/>
                          </a:solidFill>
                          <a:effectLst/>
                          <a:latin typeface="+mn-ea"/>
                          <a:ea typeface="+mn-ea"/>
                        </a:rPr>
                        <a:t>五十萬分之一紙圖版更新數值檔</a:t>
                      </a:r>
                      <a:r>
                        <a:rPr lang="en-US" altLang="zh-TW" sz="1400" b="0" i="0" u="none" strike="noStrike" dirty="0" smtClean="0">
                          <a:solidFill>
                            <a:schemeClr val="tx1"/>
                          </a:solidFill>
                          <a:effectLst/>
                          <a:latin typeface="+mn-ea"/>
                          <a:ea typeface="+mn-ea"/>
                        </a:rPr>
                        <a:t>)(WMS)</a:t>
                      </a:r>
                    </a:p>
                  </a:txBody>
                  <a:tcPr marL="9525" marR="9525" marT="9525" marB="0" anchor="ctr"/>
                </a:tc>
                <a:tc>
                  <a:txBody>
                    <a:bodyPr/>
                    <a:lstStyle/>
                    <a:p>
                      <a:pPr algn="ctr" fontAlgn="ctr"/>
                      <a:r>
                        <a:rPr lang="en-US" altLang="zh-TW" sz="1400" b="0" i="0" u="none" strike="noStrike">
                          <a:solidFill>
                            <a:srgbClr val="000000"/>
                          </a:solidFill>
                          <a:effectLst/>
                          <a:latin typeface="+mn-ea"/>
                          <a:ea typeface="+mn-ea"/>
                        </a:rPr>
                        <a:t>754</a:t>
                      </a:r>
                    </a:p>
                  </a:txBody>
                  <a:tcPr marL="9525" marR="9525" marT="9525" marB="0" anchor="ctr"/>
                </a:tc>
              </a:tr>
              <a:tr h="489504">
                <a:tc>
                  <a:txBody>
                    <a:bodyPr/>
                    <a:lstStyle/>
                    <a:p>
                      <a:pPr algn="l" fontAlgn="ctr"/>
                      <a:r>
                        <a:rPr lang="zh-TW" altLang="en-US" sz="1400" b="0" i="0" u="none" strike="noStrike" dirty="0">
                          <a:solidFill>
                            <a:schemeClr val="tx1"/>
                          </a:solidFill>
                          <a:effectLst/>
                          <a:latin typeface="+mn-ea"/>
                          <a:ea typeface="+mn-ea"/>
                        </a:rPr>
                        <a:t>航照判釋山崩</a:t>
                      </a:r>
                      <a:r>
                        <a:rPr lang="zh-TW" altLang="en-US" sz="1400" b="0" i="0" u="none" strike="noStrike" dirty="0" smtClean="0">
                          <a:solidFill>
                            <a:schemeClr val="tx1"/>
                          </a:solidFill>
                          <a:effectLst/>
                          <a:latin typeface="+mn-ea"/>
                          <a:ea typeface="+mn-ea"/>
                        </a:rPr>
                        <a:t>目錄</a:t>
                      </a:r>
                      <a:r>
                        <a:rPr lang="en-US" altLang="zh-TW" sz="1400" b="0" i="0" u="none" strike="noStrike" dirty="0" smtClean="0">
                          <a:solidFill>
                            <a:schemeClr val="tx1"/>
                          </a:solidFill>
                          <a:effectLst/>
                          <a:latin typeface="+mn-ea"/>
                          <a:ea typeface="+mn-ea"/>
                        </a:rPr>
                        <a:t>(SHP)</a:t>
                      </a:r>
                      <a:endParaRPr lang="zh-TW" altLang="en-US" sz="1400" b="0" i="0" u="none" strike="noStrike" dirty="0">
                        <a:solidFill>
                          <a:schemeClr val="tx1"/>
                        </a:solidFill>
                        <a:effectLst/>
                        <a:latin typeface="+mn-ea"/>
                        <a:ea typeface="+mn-ea"/>
                      </a:endParaRPr>
                    </a:p>
                  </a:txBody>
                  <a:tcPr marL="9525" marR="9525" marT="9525" marB="0" anchor="ctr"/>
                </a:tc>
                <a:tc>
                  <a:txBody>
                    <a:bodyPr/>
                    <a:lstStyle/>
                    <a:p>
                      <a:pPr algn="ctr" fontAlgn="ctr"/>
                      <a:r>
                        <a:rPr lang="en-US" altLang="zh-TW" sz="1400" b="0" i="0" u="none" strike="noStrike" dirty="0">
                          <a:solidFill>
                            <a:schemeClr val="tx1"/>
                          </a:solidFill>
                          <a:effectLst/>
                          <a:latin typeface="+mn-ea"/>
                          <a:ea typeface="+mn-ea"/>
                        </a:rPr>
                        <a:t>4424</a:t>
                      </a:r>
                    </a:p>
                  </a:txBody>
                  <a:tcPr marL="9525" marR="9525" marT="9525" marB="0" anchor="ctr"/>
                </a:tc>
                <a:tc>
                  <a:txBody>
                    <a:bodyPr/>
                    <a:lstStyle/>
                    <a:p>
                      <a:pPr algn="l" fontAlgn="ctr"/>
                      <a:r>
                        <a:rPr lang="zh-TW" altLang="en-US" sz="1400" b="0" i="0" u="none" strike="noStrike" dirty="0">
                          <a:solidFill>
                            <a:schemeClr val="tx1"/>
                          </a:solidFill>
                          <a:effectLst/>
                          <a:latin typeface="+mn-ea"/>
                          <a:ea typeface="+mn-ea"/>
                        </a:rPr>
                        <a:t>經濟部中央地質調所土壤液化潛勢</a:t>
                      </a:r>
                      <a:r>
                        <a:rPr lang="zh-TW" altLang="en-US" sz="1400" b="0" i="0" u="none" strike="noStrike" dirty="0" smtClean="0">
                          <a:solidFill>
                            <a:schemeClr val="tx1"/>
                          </a:solidFill>
                          <a:effectLst/>
                          <a:latin typeface="+mn-ea"/>
                          <a:ea typeface="+mn-ea"/>
                        </a:rPr>
                        <a:t>圖</a:t>
                      </a:r>
                      <a:r>
                        <a:rPr lang="en-US" altLang="zh-TW" sz="1400" b="0" i="0" u="none" strike="noStrike" dirty="0" smtClean="0">
                          <a:solidFill>
                            <a:schemeClr val="tx1"/>
                          </a:solidFill>
                          <a:effectLst/>
                          <a:latin typeface="+mn-ea"/>
                          <a:ea typeface="+mn-ea"/>
                        </a:rPr>
                        <a:t>(JPG)</a:t>
                      </a:r>
                      <a:r>
                        <a:rPr lang="zh-TW" altLang="en-US" sz="1400" b="0" i="0" u="none" strike="noStrike" dirty="0" smtClean="0">
                          <a:solidFill>
                            <a:schemeClr val="tx1"/>
                          </a:solidFill>
                          <a:effectLst/>
                          <a:latin typeface="+mn-ea"/>
                          <a:ea typeface="+mn-ea"/>
                        </a:rPr>
                        <a:t>  </a:t>
                      </a:r>
                      <a:endParaRPr lang="en-US" altLang="zh-TW" sz="1400" b="0" i="0" u="none" strike="noStrike" dirty="0" smtClean="0">
                        <a:solidFill>
                          <a:schemeClr val="tx1"/>
                        </a:solidFill>
                        <a:effectLst/>
                        <a:latin typeface="+mn-ea"/>
                        <a:ea typeface="+mn-ea"/>
                      </a:endParaRPr>
                    </a:p>
                  </a:txBody>
                  <a:tcPr marL="9525" marR="9525" marT="9525" marB="0" anchor="ctr"/>
                </a:tc>
                <a:tc>
                  <a:txBody>
                    <a:bodyPr/>
                    <a:lstStyle/>
                    <a:p>
                      <a:pPr algn="ctr" fontAlgn="ctr"/>
                      <a:r>
                        <a:rPr lang="en-US" altLang="zh-TW" sz="1400" b="0" i="0" u="none" strike="noStrike" dirty="0">
                          <a:solidFill>
                            <a:srgbClr val="000000"/>
                          </a:solidFill>
                          <a:effectLst/>
                          <a:latin typeface="+mn-ea"/>
                          <a:ea typeface="+mn-ea"/>
                        </a:rPr>
                        <a:t>727</a:t>
                      </a:r>
                    </a:p>
                  </a:txBody>
                  <a:tcPr marL="9525" marR="9525" marT="9525" marB="0" anchor="ctr"/>
                </a:tc>
              </a:tr>
              <a:tr h="489504">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a:solidFill>
                            <a:schemeClr val="tx1"/>
                          </a:solidFill>
                          <a:effectLst/>
                          <a:latin typeface="+mn-ea"/>
                          <a:ea typeface="+mn-ea"/>
                        </a:rPr>
                        <a:t>順向坡岩體滑動潛勢分析</a:t>
                      </a:r>
                      <a:r>
                        <a:rPr lang="zh-TW" altLang="en-US" sz="1400" b="0" i="0" u="none" strike="noStrike" dirty="0" smtClean="0">
                          <a:solidFill>
                            <a:schemeClr val="tx1"/>
                          </a:solidFill>
                          <a:effectLst/>
                          <a:latin typeface="+mn-ea"/>
                          <a:ea typeface="+mn-ea"/>
                        </a:rPr>
                        <a:t>圖</a:t>
                      </a:r>
                      <a:r>
                        <a:rPr lang="en-US" altLang="zh-TW" sz="1400" b="0" i="0" u="none" strike="noStrike" dirty="0" smtClean="0">
                          <a:solidFill>
                            <a:schemeClr val="tx1"/>
                          </a:solidFill>
                          <a:effectLst/>
                          <a:latin typeface="+mn-ea"/>
                          <a:ea typeface="+mn-ea"/>
                        </a:rPr>
                        <a:t>(KML)</a:t>
                      </a:r>
                      <a:endParaRPr lang="zh-TW" altLang="en-US" sz="1400" b="0" i="0" u="none" strike="noStrike" dirty="0" smtClean="0">
                        <a:solidFill>
                          <a:schemeClr val="tx1"/>
                        </a:solidFill>
                        <a:effectLst/>
                        <a:latin typeface="+mn-ea"/>
                        <a:ea typeface="+mn-ea"/>
                      </a:endParaRPr>
                    </a:p>
                  </a:txBody>
                  <a:tcPr marL="9525" marR="9525" marT="9525" marB="0" anchor="ctr"/>
                </a:tc>
                <a:tc>
                  <a:txBody>
                    <a:bodyPr/>
                    <a:lstStyle/>
                    <a:p>
                      <a:pPr algn="ctr" fontAlgn="ctr"/>
                      <a:r>
                        <a:rPr lang="en-US" altLang="zh-TW" sz="1400" b="0" i="0" u="none" strike="noStrike">
                          <a:solidFill>
                            <a:schemeClr val="tx1"/>
                          </a:solidFill>
                          <a:effectLst/>
                          <a:latin typeface="+mn-ea"/>
                          <a:ea typeface="+mn-ea"/>
                        </a:rPr>
                        <a:t>3630</a:t>
                      </a:r>
                    </a:p>
                  </a:txBody>
                  <a:tcPr marL="9525" marR="9525" marT="9525" marB="0" anchor="ctr"/>
                </a:tc>
                <a:tc>
                  <a:txBody>
                    <a:bodyPr/>
                    <a:lstStyle/>
                    <a:p>
                      <a:pPr algn="l" fontAlgn="ctr"/>
                      <a:r>
                        <a:rPr lang="zh-TW" altLang="en-US" sz="1400" b="0" i="0" u="none" strike="noStrike" dirty="0">
                          <a:solidFill>
                            <a:schemeClr val="tx1"/>
                          </a:solidFill>
                          <a:effectLst/>
                          <a:latin typeface="+mn-ea"/>
                          <a:ea typeface="+mn-ea"/>
                        </a:rPr>
                        <a:t>二十五萬分之一臺灣區域地質圖數值檔</a:t>
                      </a:r>
                      <a:r>
                        <a:rPr lang="en-US" altLang="zh-TW" sz="1400" b="0" i="0" u="none" strike="noStrike" dirty="0">
                          <a:solidFill>
                            <a:schemeClr val="tx1"/>
                          </a:solidFill>
                          <a:effectLst/>
                          <a:latin typeface="+mn-ea"/>
                          <a:ea typeface="+mn-ea"/>
                        </a:rPr>
                        <a:t>-</a:t>
                      </a:r>
                      <a:r>
                        <a:rPr lang="zh-TW" altLang="en-US" sz="1400" b="0" i="0" u="none" strike="noStrike" dirty="0" smtClean="0">
                          <a:solidFill>
                            <a:schemeClr val="tx1"/>
                          </a:solidFill>
                          <a:effectLst/>
                          <a:latin typeface="+mn-ea"/>
                          <a:ea typeface="+mn-ea"/>
                        </a:rPr>
                        <a:t>臺灣</a:t>
                      </a:r>
                      <a:r>
                        <a:rPr lang="en-US" altLang="zh-TW" sz="1400" b="0" i="0" u="none" strike="noStrike" dirty="0" smtClean="0">
                          <a:solidFill>
                            <a:schemeClr val="tx1"/>
                          </a:solidFill>
                          <a:effectLst/>
                          <a:latin typeface="+mn-ea"/>
                          <a:ea typeface="+mn-ea"/>
                        </a:rPr>
                        <a:t>(WMS)</a:t>
                      </a:r>
                      <a:endParaRPr lang="zh-TW" altLang="en-US" sz="1400" b="0" i="0" u="none" strike="noStrike" dirty="0">
                        <a:solidFill>
                          <a:schemeClr val="tx1"/>
                        </a:solidFill>
                        <a:effectLst/>
                        <a:latin typeface="+mn-ea"/>
                        <a:ea typeface="+mn-ea"/>
                      </a:endParaRPr>
                    </a:p>
                  </a:txBody>
                  <a:tcPr marL="9525" marR="9525" marT="9525" marB="0" anchor="ctr"/>
                </a:tc>
                <a:tc>
                  <a:txBody>
                    <a:bodyPr/>
                    <a:lstStyle/>
                    <a:p>
                      <a:pPr algn="ctr" fontAlgn="ctr"/>
                      <a:r>
                        <a:rPr lang="en-US" altLang="zh-TW" sz="1400" b="0" i="0" u="none" strike="noStrike">
                          <a:solidFill>
                            <a:srgbClr val="000000"/>
                          </a:solidFill>
                          <a:effectLst/>
                          <a:latin typeface="+mn-ea"/>
                          <a:ea typeface="+mn-ea"/>
                        </a:rPr>
                        <a:t>582</a:t>
                      </a:r>
                    </a:p>
                  </a:txBody>
                  <a:tcPr marL="9525" marR="9525" marT="9525" marB="0" anchor="ctr"/>
                </a:tc>
              </a:tr>
              <a:tr h="489504">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a:solidFill>
                            <a:schemeClr val="tx1"/>
                          </a:solidFill>
                          <a:effectLst/>
                          <a:latin typeface="+mn-ea"/>
                          <a:ea typeface="+mn-ea"/>
                        </a:rPr>
                        <a:t>岩屑崩滑潛勢分析</a:t>
                      </a:r>
                      <a:r>
                        <a:rPr lang="zh-TW" altLang="en-US" sz="1400" b="0" i="0" u="none" strike="noStrike" dirty="0" smtClean="0">
                          <a:solidFill>
                            <a:schemeClr val="tx1"/>
                          </a:solidFill>
                          <a:effectLst/>
                          <a:latin typeface="+mn-ea"/>
                          <a:ea typeface="+mn-ea"/>
                        </a:rPr>
                        <a:t>圖</a:t>
                      </a:r>
                      <a:r>
                        <a:rPr lang="en-US" altLang="zh-TW" sz="1400" b="0" i="0" u="none" strike="noStrike" dirty="0" smtClean="0">
                          <a:solidFill>
                            <a:schemeClr val="tx1"/>
                          </a:solidFill>
                          <a:effectLst/>
                          <a:latin typeface="+mn-ea"/>
                          <a:ea typeface="+mn-ea"/>
                        </a:rPr>
                        <a:t>(KML)</a:t>
                      </a:r>
                      <a:endParaRPr lang="zh-TW" altLang="en-US" sz="1400" b="0" i="0" u="none" strike="noStrike" dirty="0" smtClean="0">
                        <a:solidFill>
                          <a:schemeClr val="tx1"/>
                        </a:solidFill>
                        <a:effectLst/>
                        <a:latin typeface="+mn-ea"/>
                        <a:ea typeface="+mn-ea"/>
                      </a:endParaRPr>
                    </a:p>
                  </a:txBody>
                  <a:tcPr marL="9525" marR="9525" marT="9525" marB="0" anchor="ctr"/>
                </a:tc>
                <a:tc>
                  <a:txBody>
                    <a:bodyPr/>
                    <a:lstStyle/>
                    <a:p>
                      <a:pPr algn="ctr" fontAlgn="ctr"/>
                      <a:r>
                        <a:rPr lang="en-US" altLang="zh-TW" sz="1400" b="0" i="0" u="none" strike="noStrike">
                          <a:solidFill>
                            <a:schemeClr val="tx1"/>
                          </a:solidFill>
                          <a:effectLst/>
                          <a:latin typeface="+mn-ea"/>
                          <a:ea typeface="+mn-ea"/>
                        </a:rPr>
                        <a:t>3450</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a:solidFill>
                            <a:schemeClr val="tx1"/>
                          </a:solidFill>
                          <a:effectLst/>
                          <a:latin typeface="+mn-ea"/>
                          <a:ea typeface="+mn-ea"/>
                        </a:rPr>
                        <a:t>順向坡岩體滑動潛勢分析</a:t>
                      </a:r>
                      <a:r>
                        <a:rPr lang="zh-TW" altLang="en-US" sz="1400" b="0" i="0" u="none" strike="noStrike" dirty="0" smtClean="0">
                          <a:solidFill>
                            <a:schemeClr val="tx1"/>
                          </a:solidFill>
                          <a:effectLst/>
                          <a:latin typeface="+mn-ea"/>
                          <a:ea typeface="+mn-ea"/>
                        </a:rPr>
                        <a:t>圖</a:t>
                      </a:r>
                      <a:r>
                        <a:rPr lang="en-US" altLang="zh-TW" sz="1400" b="0" i="0" u="none" strike="noStrike" dirty="0" smtClean="0">
                          <a:solidFill>
                            <a:schemeClr val="tx1"/>
                          </a:solidFill>
                          <a:effectLst/>
                          <a:latin typeface="+mn-ea"/>
                          <a:ea typeface="+mn-ea"/>
                        </a:rPr>
                        <a:t>(KML)</a:t>
                      </a:r>
                      <a:endParaRPr lang="zh-TW" altLang="en-US" sz="1400" b="0" i="0" u="none" strike="noStrike" dirty="0" smtClean="0">
                        <a:solidFill>
                          <a:schemeClr val="tx1"/>
                        </a:solidFill>
                        <a:effectLst/>
                        <a:latin typeface="+mn-ea"/>
                        <a:ea typeface="+mn-ea"/>
                      </a:endParaRPr>
                    </a:p>
                  </a:txBody>
                  <a:tcPr marL="9525" marR="9525" marT="9525" marB="0" anchor="ctr"/>
                </a:tc>
                <a:tc>
                  <a:txBody>
                    <a:bodyPr/>
                    <a:lstStyle/>
                    <a:p>
                      <a:pPr algn="ctr" fontAlgn="ctr"/>
                      <a:r>
                        <a:rPr lang="en-US" altLang="zh-TW" sz="1400" b="0" i="0" u="none" strike="noStrike" dirty="0">
                          <a:solidFill>
                            <a:srgbClr val="000000"/>
                          </a:solidFill>
                          <a:effectLst/>
                          <a:latin typeface="+mn-ea"/>
                          <a:ea typeface="+mn-ea"/>
                        </a:rPr>
                        <a:t>496</a:t>
                      </a:r>
                    </a:p>
                  </a:txBody>
                  <a:tcPr marL="9525" marR="9525" marT="9525" marB="0" anchor="ctr"/>
                </a:tc>
              </a:tr>
              <a:tr h="489504">
                <a:tc>
                  <a:txBody>
                    <a:bodyPr/>
                    <a:lstStyle/>
                    <a:p>
                      <a:pPr algn="l" fontAlgn="ctr"/>
                      <a:r>
                        <a:rPr lang="zh-TW" altLang="en-US" sz="1400" b="0" i="0" u="none" strike="noStrike" dirty="0">
                          <a:solidFill>
                            <a:schemeClr val="tx1"/>
                          </a:solidFill>
                          <a:effectLst/>
                          <a:latin typeface="+mn-ea"/>
                          <a:ea typeface="+mn-ea"/>
                        </a:rPr>
                        <a:t>一百萬分之一臺灣區域地質圖數值檔</a:t>
                      </a:r>
                      <a:r>
                        <a:rPr lang="en-US" altLang="zh-TW" sz="1400" b="0" i="0" u="none" strike="noStrike" dirty="0">
                          <a:solidFill>
                            <a:schemeClr val="tx1"/>
                          </a:solidFill>
                          <a:effectLst/>
                          <a:latin typeface="+mn-ea"/>
                          <a:ea typeface="+mn-ea"/>
                        </a:rPr>
                        <a:t>-</a:t>
                      </a:r>
                      <a:r>
                        <a:rPr lang="zh-TW" altLang="en-US" sz="1400" b="0" i="0" u="none" strike="noStrike" dirty="0" smtClean="0">
                          <a:solidFill>
                            <a:schemeClr val="tx1"/>
                          </a:solidFill>
                          <a:effectLst/>
                          <a:latin typeface="+mn-ea"/>
                          <a:ea typeface="+mn-ea"/>
                        </a:rPr>
                        <a:t>臺灣</a:t>
                      </a:r>
                      <a:r>
                        <a:rPr lang="en-US" altLang="zh-TW" sz="1400" b="0" i="0" u="none" strike="noStrike" dirty="0" smtClean="0">
                          <a:solidFill>
                            <a:schemeClr val="tx1"/>
                          </a:solidFill>
                          <a:effectLst/>
                          <a:latin typeface="+mn-ea"/>
                          <a:ea typeface="+mn-ea"/>
                        </a:rPr>
                        <a:t>(WMS)</a:t>
                      </a:r>
                      <a:endParaRPr lang="zh-TW" altLang="en-US" sz="1400" b="0" i="0" u="none" strike="noStrike" dirty="0">
                        <a:solidFill>
                          <a:schemeClr val="tx1"/>
                        </a:solidFill>
                        <a:effectLst/>
                        <a:latin typeface="+mn-ea"/>
                        <a:ea typeface="+mn-ea"/>
                      </a:endParaRPr>
                    </a:p>
                  </a:txBody>
                  <a:tcPr marL="9525" marR="9525" marT="9525" marB="0" anchor="ctr"/>
                </a:tc>
                <a:tc>
                  <a:txBody>
                    <a:bodyPr/>
                    <a:lstStyle/>
                    <a:p>
                      <a:pPr algn="ctr" fontAlgn="ctr"/>
                      <a:r>
                        <a:rPr lang="en-US" altLang="zh-TW" sz="1400" b="0" i="0" u="none" strike="noStrike" dirty="0">
                          <a:solidFill>
                            <a:schemeClr val="tx1"/>
                          </a:solidFill>
                          <a:effectLst/>
                          <a:latin typeface="+mn-ea"/>
                          <a:ea typeface="+mn-ea"/>
                        </a:rPr>
                        <a:t>2944</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a:solidFill>
                            <a:schemeClr val="tx1"/>
                          </a:solidFill>
                          <a:effectLst/>
                          <a:latin typeface="+mn-ea"/>
                          <a:ea typeface="+mn-ea"/>
                        </a:rPr>
                        <a:t>航照判釋山崩</a:t>
                      </a:r>
                      <a:r>
                        <a:rPr lang="zh-TW" altLang="en-US" sz="1400" b="0" i="0" u="none" strike="noStrike" dirty="0" smtClean="0">
                          <a:solidFill>
                            <a:schemeClr val="tx1"/>
                          </a:solidFill>
                          <a:effectLst/>
                          <a:latin typeface="+mn-ea"/>
                          <a:ea typeface="+mn-ea"/>
                        </a:rPr>
                        <a:t>目錄</a:t>
                      </a:r>
                      <a:r>
                        <a:rPr lang="en-US" altLang="zh-TW" sz="1400" b="0" i="0" u="none" strike="noStrike" dirty="0" smtClean="0">
                          <a:solidFill>
                            <a:schemeClr val="tx1"/>
                          </a:solidFill>
                          <a:effectLst/>
                          <a:latin typeface="+mn-ea"/>
                          <a:ea typeface="+mn-ea"/>
                        </a:rPr>
                        <a:t>(SHP)</a:t>
                      </a:r>
                      <a:endParaRPr lang="zh-TW" altLang="en-US" sz="1400" b="0" i="0" u="none" strike="noStrike" dirty="0" smtClean="0">
                        <a:solidFill>
                          <a:schemeClr val="tx1"/>
                        </a:solidFill>
                        <a:effectLst/>
                        <a:latin typeface="+mn-ea"/>
                        <a:ea typeface="+mn-ea"/>
                      </a:endParaRPr>
                    </a:p>
                  </a:txBody>
                  <a:tcPr marL="9525" marR="9525" marT="9525" marB="0" anchor="ctr"/>
                </a:tc>
                <a:tc>
                  <a:txBody>
                    <a:bodyPr/>
                    <a:lstStyle/>
                    <a:p>
                      <a:pPr algn="ctr" fontAlgn="ctr"/>
                      <a:r>
                        <a:rPr lang="en-US" altLang="zh-TW" sz="1400" b="0" i="0" u="none" strike="noStrike" dirty="0">
                          <a:solidFill>
                            <a:srgbClr val="000000"/>
                          </a:solidFill>
                          <a:effectLst/>
                          <a:latin typeface="+mn-ea"/>
                          <a:ea typeface="+mn-ea"/>
                        </a:rPr>
                        <a:t>465</a:t>
                      </a:r>
                    </a:p>
                  </a:txBody>
                  <a:tcPr marL="9525" marR="9525" marT="9525" marB="0" anchor="ctr"/>
                </a:tc>
              </a:tr>
            </a:tbl>
          </a:graphicData>
        </a:graphic>
      </p:graphicFrame>
      <p:sp>
        <p:nvSpPr>
          <p:cNvPr id="5" name="文字方塊 4"/>
          <p:cNvSpPr txBox="1"/>
          <p:nvPr/>
        </p:nvSpPr>
        <p:spPr>
          <a:xfrm>
            <a:off x="683568" y="6013737"/>
            <a:ext cx="8208912" cy="1015663"/>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r>
              <a:rPr lang="zh-TW" altLang="en-US" sz="2000" b="1" spc="50" dirty="0" smtClean="0">
                <a:ln w="11430"/>
                <a:solidFill>
                  <a:srgbClr val="FF0000"/>
                </a:solidFill>
                <a:effectLst>
                  <a:outerShdw blurRad="76200" dist="50800" dir="5400000" algn="tl" rotWithShape="0">
                    <a:srgbClr val="000000">
                      <a:alpha val="65000"/>
                    </a:srgbClr>
                  </a:outerShdw>
                </a:effectLst>
                <a:latin typeface="+mj-ea"/>
                <a:ea typeface="+mj-ea"/>
              </a:rPr>
              <a:t>順</a:t>
            </a:r>
            <a:r>
              <a:rPr lang="zh-TW" altLang="en-US" sz="2000" b="1" spc="50" dirty="0">
                <a:ln w="11430"/>
                <a:solidFill>
                  <a:srgbClr val="FF0000"/>
                </a:solidFill>
                <a:effectLst>
                  <a:outerShdw blurRad="76200" dist="50800" dir="5400000" algn="tl" rotWithShape="0">
                    <a:srgbClr val="000000">
                      <a:alpha val="65000"/>
                    </a:srgbClr>
                  </a:outerShdw>
                </a:effectLst>
                <a:latin typeface="+mj-ea"/>
                <a:ea typeface="+mj-ea"/>
              </a:rPr>
              <a:t>向</a:t>
            </a:r>
            <a:r>
              <a:rPr lang="zh-TW" altLang="en-US" sz="2000" b="1" spc="50" dirty="0" smtClean="0">
                <a:ln w="11430"/>
                <a:solidFill>
                  <a:srgbClr val="FF0000"/>
                </a:solidFill>
                <a:effectLst>
                  <a:outerShdw blurRad="76200" dist="50800" dir="5400000" algn="tl" rotWithShape="0">
                    <a:srgbClr val="000000">
                      <a:alpha val="65000"/>
                    </a:srgbClr>
                  </a:outerShdw>
                </a:effectLst>
                <a:latin typeface="+mj-ea"/>
                <a:ea typeface="+mj-ea"/>
              </a:rPr>
              <a:t>坡分布圖</a:t>
            </a:r>
            <a:r>
              <a:rPr lang="zh-TW" altLang="en-US" sz="2000" b="1" spc="50" dirty="0" smtClean="0">
                <a:ln w="11430"/>
                <a:effectLst>
                  <a:outerShdw blurRad="76200" dist="50800" dir="5400000" algn="tl" rotWithShape="0">
                    <a:srgbClr val="000000">
                      <a:alpha val="65000"/>
                    </a:srgbClr>
                  </a:outerShdw>
                </a:effectLst>
                <a:latin typeface="+mj-ea"/>
                <a:ea typeface="+mj-ea"/>
              </a:rPr>
              <a:t>於</a:t>
            </a:r>
            <a:r>
              <a:rPr lang="zh-TW" altLang="zh-TW" sz="2000" b="1" spc="50" dirty="0" smtClean="0">
                <a:ln w="11430"/>
                <a:effectLst>
                  <a:outerShdw blurRad="76200" dist="50800" dir="5400000" algn="tl" rotWithShape="0">
                    <a:srgbClr val="000000">
                      <a:alpha val="65000"/>
                    </a:srgbClr>
                  </a:outerShdw>
                </a:effectLst>
                <a:latin typeface="+mj-ea"/>
                <a:ea typeface="+mj-ea"/>
              </a:rPr>
              <a:t>行政院</a:t>
            </a:r>
            <a:r>
              <a:rPr lang="zh-TW" altLang="zh-TW" sz="2000" b="1" spc="50" dirty="0">
                <a:ln w="11430"/>
                <a:effectLst>
                  <a:outerShdw blurRad="76200" dist="50800" dir="5400000" algn="tl" rotWithShape="0">
                    <a:srgbClr val="000000">
                      <a:alpha val="65000"/>
                    </a:srgbClr>
                  </a:outerShdw>
                </a:effectLst>
                <a:latin typeface="+mj-ea"/>
                <a:ea typeface="+mj-ea"/>
              </a:rPr>
              <a:t>項下共</a:t>
            </a:r>
            <a:r>
              <a:rPr lang="en-US" altLang="zh-TW" sz="2000" b="1" spc="50" dirty="0">
                <a:ln w="11430"/>
                <a:solidFill>
                  <a:srgbClr val="FF0000"/>
                </a:solidFill>
                <a:effectLst>
                  <a:outerShdw blurRad="76200" dist="50800" dir="5400000" algn="tl" rotWithShape="0">
                    <a:srgbClr val="000000">
                      <a:alpha val="65000"/>
                    </a:srgbClr>
                  </a:outerShdw>
                </a:effectLst>
                <a:latin typeface="+mj-ea"/>
                <a:ea typeface="+mj-ea"/>
              </a:rPr>
              <a:t>14,207</a:t>
            </a:r>
            <a:r>
              <a:rPr lang="zh-TW" altLang="zh-TW" sz="2000" b="1" spc="50" dirty="0">
                <a:ln w="11430"/>
                <a:effectLst>
                  <a:outerShdw blurRad="76200" dist="50800" dir="5400000" algn="tl" rotWithShape="0">
                    <a:srgbClr val="000000">
                      <a:alpha val="65000"/>
                    </a:srgbClr>
                  </a:outerShdw>
                </a:effectLst>
                <a:latin typeface="+mj-ea"/>
                <a:ea typeface="+mj-ea"/>
              </a:rPr>
              <a:t>項資料集</a:t>
            </a:r>
            <a:r>
              <a:rPr lang="zh-TW" altLang="en-US" sz="2000" b="1" spc="50" dirty="0" smtClean="0">
                <a:ln w="11430"/>
                <a:effectLst>
                  <a:outerShdw blurRad="76200" dist="50800" dir="5400000" algn="tl" rotWithShape="0">
                    <a:srgbClr val="000000">
                      <a:alpha val="65000"/>
                    </a:srgbClr>
                  </a:outerShdw>
                </a:effectLst>
                <a:latin typeface="+mj-ea"/>
                <a:ea typeface="+mj-ea"/>
              </a:rPr>
              <a:t>名列</a:t>
            </a:r>
            <a:r>
              <a:rPr lang="zh-TW" altLang="en-US" sz="2000" b="1" spc="50" dirty="0" smtClean="0">
                <a:ln w="11430"/>
                <a:solidFill>
                  <a:srgbClr val="FF0000"/>
                </a:solidFill>
                <a:effectLst>
                  <a:outerShdw blurRad="76200" dist="50800" dir="5400000" algn="tl" rotWithShape="0">
                    <a:srgbClr val="000000">
                      <a:alpha val="65000"/>
                    </a:srgbClr>
                  </a:outerShdw>
                </a:effectLst>
                <a:latin typeface="+mj-ea"/>
                <a:ea typeface="+mj-ea"/>
              </a:rPr>
              <a:t>第</a:t>
            </a:r>
            <a:r>
              <a:rPr lang="en-US" altLang="zh-TW" sz="2000" b="1" spc="50" dirty="0" smtClean="0">
                <a:ln w="11430"/>
                <a:solidFill>
                  <a:srgbClr val="FF0000"/>
                </a:solidFill>
                <a:effectLst>
                  <a:outerShdw blurRad="76200" dist="50800" dir="5400000" algn="tl" rotWithShape="0">
                    <a:srgbClr val="000000">
                      <a:alpha val="65000"/>
                    </a:srgbClr>
                  </a:outerShdw>
                </a:effectLst>
                <a:latin typeface="+mj-ea"/>
                <a:ea typeface="+mj-ea"/>
              </a:rPr>
              <a:t>90</a:t>
            </a:r>
            <a:r>
              <a:rPr lang="zh-TW" altLang="en-US" sz="2000" b="1" spc="50" dirty="0" smtClean="0">
                <a:ln w="11430"/>
                <a:solidFill>
                  <a:srgbClr val="FF0000"/>
                </a:solidFill>
                <a:effectLst>
                  <a:outerShdw blurRad="76200" dist="50800" dir="5400000" algn="tl" rotWithShape="0">
                    <a:srgbClr val="000000">
                      <a:alpha val="65000"/>
                    </a:srgbClr>
                  </a:outerShdw>
                </a:effectLst>
                <a:latin typeface="+mj-ea"/>
                <a:ea typeface="+mj-ea"/>
              </a:rPr>
              <a:t>名</a:t>
            </a:r>
            <a:endParaRPr lang="en-US" altLang="zh-TW" sz="2000" b="1" spc="50" dirty="0" smtClean="0">
              <a:ln w="11430"/>
              <a:solidFill>
                <a:srgbClr val="FF0000"/>
              </a:solidFill>
              <a:effectLst>
                <a:outerShdw blurRad="76200" dist="50800" dir="5400000" algn="tl" rotWithShape="0">
                  <a:srgbClr val="000000">
                    <a:alpha val="65000"/>
                  </a:srgbClr>
                </a:outerShdw>
              </a:effectLst>
              <a:latin typeface="+mj-ea"/>
              <a:ea typeface="+mj-ea"/>
            </a:endParaRPr>
          </a:p>
          <a:p>
            <a:pPr algn="r"/>
            <a:r>
              <a:rPr lang="zh-TW" altLang="en-US" sz="2000" b="1" spc="50" dirty="0" smtClean="0">
                <a:ln w="11430"/>
                <a:solidFill>
                  <a:srgbClr val="FF0000"/>
                </a:solidFill>
                <a:effectLst>
                  <a:outerShdw blurRad="76200" dist="50800" dir="5400000" algn="tl" rotWithShape="0">
                    <a:srgbClr val="000000">
                      <a:alpha val="65000"/>
                    </a:srgbClr>
                  </a:outerShdw>
                </a:effectLst>
                <a:latin typeface="+mj-ea"/>
                <a:ea typeface="+mj-ea"/>
              </a:rPr>
              <a:t>土壤</a:t>
            </a:r>
            <a:r>
              <a:rPr lang="zh-TW" altLang="en-US" sz="2000" b="1" spc="50" dirty="0">
                <a:ln w="11430"/>
                <a:solidFill>
                  <a:srgbClr val="FF0000"/>
                </a:solidFill>
                <a:effectLst>
                  <a:outerShdw blurRad="76200" dist="50800" dir="5400000" algn="tl" rotWithShape="0">
                    <a:srgbClr val="000000">
                      <a:alpha val="65000"/>
                    </a:srgbClr>
                  </a:outerShdw>
                </a:effectLst>
                <a:latin typeface="+mj-ea"/>
                <a:ea typeface="+mj-ea"/>
              </a:rPr>
              <a:t>液化</a:t>
            </a:r>
            <a:r>
              <a:rPr lang="zh-TW" altLang="en-US" sz="2000" b="1" spc="50" dirty="0" smtClean="0">
                <a:ln w="11430"/>
                <a:solidFill>
                  <a:srgbClr val="FF0000"/>
                </a:solidFill>
                <a:effectLst>
                  <a:outerShdw blurRad="76200" dist="50800" dir="5400000" algn="tl" rotWithShape="0">
                    <a:srgbClr val="000000">
                      <a:alpha val="65000"/>
                    </a:srgbClr>
                  </a:outerShdw>
                </a:effectLst>
                <a:latin typeface="+mj-ea"/>
                <a:ea typeface="+mj-ea"/>
              </a:rPr>
              <a:t>圖資群組</a:t>
            </a:r>
            <a:r>
              <a:rPr lang="zh-TW" altLang="en-US" sz="2000" b="1" spc="50" dirty="0">
                <a:ln w="11430"/>
                <a:effectLst>
                  <a:outerShdw blurRad="76200" dist="50800" dir="5400000" algn="tl" rotWithShape="0">
                    <a:srgbClr val="000000">
                      <a:alpha val="65000"/>
                    </a:srgbClr>
                  </a:outerShdw>
                </a:effectLst>
                <a:latin typeface="+mj-ea"/>
                <a:ea typeface="+mj-ea"/>
              </a:rPr>
              <a:t>兩個月由平臺</a:t>
            </a:r>
            <a:r>
              <a:rPr lang="en-US" altLang="zh-TW" sz="2000" b="1" spc="50" dirty="0">
                <a:ln w="11430"/>
                <a:solidFill>
                  <a:srgbClr val="FF0000"/>
                </a:solidFill>
                <a:effectLst>
                  <a:outerShdw blurRad="76200" dist="50800" dir="5400000" algn="tl" rotWithShape="0">
                    <a:srgbClr val="000000">
                      <a:alpha val="65000"/>
                    </a:srgbClr>
                  </a:outerShdw>
                </a:effectLst>
                <a:latin typeface="+mj-ea"/>
                <a:ea typeface="+mj-ea"/>
              </a:rPr>
              <a:t>16,895</a:t>
            </a:r>
            <a:r>
              <a:rPr lang="zh-TW" altLang="en-US" sz="2000" b="1" spc="50" dirty="0">
                <a:ln w="11430"/>
                <a:effectLst>
                  <a:outerShdw blurRad="76200" dist="50800" dir="5400000" algn="tl" rotWithShape="0">
                    <a:srgbClr val="000000">
                      <a:alpha val="65000"/>
                    </a:srgbClr>
                  </a:outerShdw>
                </a:effectLst>
                <a:latin typeface="+mj-ea"/>
                <a:ea typeface="+mj-ea"/>
              </a:rPr>
              <a:t>項資料集中一舉躍升</a:t>
            </a:r>
            <a:r>
              <a:rPr lang="zh-TW" altLang="en-US" sz="2000" b="1" spc="50" dirty="0" smtClean="0">
                <a:ln w="11430"/>
                <a:effectLst>
                  <a:outerShdw blurRad="76200" dist="50800" dir="5400000" algn="tl" rotWithShape="0">
                    <a:srgbClr val="000000">
                      <a:alpha val="65000"/>
                    </a:srgbClr>
                  </a:outerShdw>
                </a:effectLst>
                <a:latin typeface="+mj-ea"/>
                <a:ea typeface="+mj-ea"/>
              </a:rPr>
              <a:t>至</a:t>
            </a:r>
            <a:r>
              <a:rPr lang="zh-TW" altLang="en-US" sz="2000" b="1" spc="50" dirty="0">
                <a:ln w="11430"/>
                <a:solidFill>
                  <a:srgbClr val="FF0000"/>
                </a:solidFill>
                <a:effectLst>
                  <a:outerShdw blurRad="76200" dist="50800" dir="5400000" algn="tl" rotWithShape="0">
                    <a:srgbClr val="000000">
                      <a:alpha val="65000"/>
                    </a:srgbClr>
                  </a:outerShdw>
                </a:effectLst>
                <a:latin typeface="+mj-ea"/>
                <a:ea typeface="+mj-ea"/>
              </a:rPr>
              <a:t>第</a:t>
            </a:r>
            <a:r>
              <a:rPr lang="en-US" altLang="zh-TW" sz="2000" b="1" spc="50" dirty="0" smtClean="0">
                <a:ln w="11430"/>
                <a:solidFill>
                  <a:srgbClr val="FF0000"/>
                </a:solidFill>
                <a:effectLst>
                  <a:outerShdw blurRad="76200" dist="50800" dir="5400000" algn="tl" rotWithShape="0">
                    <a:srgbClr val="000000">
                      <a:alpha val="65000"/>
                    </a:srgbClr>
                  </a:outerShdw>
                </a:effectLst>
                <a:latin typeface="+mj-ea"/>
                <a:ea typeface="+mj-ea"/>
              </a:rPr>
              <a:t>82</a:t>
            </a:r>
            <a:r>
              <a:rPr lang="zh-TW" altLang="en-US" sz="2000" b="1" spc="50" dirty="0">
                <a:ln w="11430"/>
                <a:solidFill>
                  <a:srgbClr val="FF0000"/>
                </a:solidFill>
                <a:effectLst>
                  <a:outerShdw blurRad="76200" dist="50800" dir="5400000" algn="tl" rotWithShape="0">
                    <a:srgbClr val="000000">
                      <a:alpha val="65000"/>
                    </a:srgbClr>
                  </a:outerShdw>
                </a:effectLst>
                <a:latin typeface="+mj-ea"/>
                <a:ea typeface="+mj-ea"/>
              </a:rPr>
              <a:t>名</a:t>
            </a:r>
          </a:p>
          <a:p>
            <a:endParaRPr lang="zh-TW" altLang="en-US" sz="2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ea"/>
              <a:ea typeface="+mj-ea"/>
            </a:endParaRPr>
          </a:p>
        </p:txBody>
      </p:sp>
    </p:spTree>
    <p:extLst>
      <p:ext uri="{BB962C8B-B14F-4D97-AF65-F5344CB8AC3E}">
        <p14:creationId xmlns:p14="http://schemas.microsoft.com/office/powerpoint/2010/main" val="24500179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457200" y="1412776"/>
            <a:ext cx="8229600" cy="4594515"/>
          </a:xfrm>
        </p:spPr>
        <p:txBody>
          <a:bodyPr>
            <a:normAutofit fontScale="70000" lnSpcReduction="20000"/>
          </a:bodyPr>
          <a:lstStyle/>
          <a:p>
            <a:r>
              <a:rPr lang="zh-TW" altLang="en-US" sz="2900" dirty="0" smtClean="0"/>
              <a:t>推動策略</a:t>
            </a:r>
            <a:endParaRPr lang="en-US" altLang="zh-TW" sz="2900" dirty="0" smtClean="0"/>
          </a:p>
          <a:p>
            <a:endParaRPr lang="en-US" altLang="zh-TW" dirty="0"/>
          </a:p>
          <a:p>
            <a:endParaRPr lang="en-US" altLang="zh-TW" dirty="0" smtClean="0"/>
          </a:p>
          <a:p>
            <a:pPr algn="just">
              <a:lnSpc>
                <a:spcPct val="120000"/>
              </a:lnSpc>
            </a:pPr>
            <a:r>
              <a:rPr lang="zh-TW" altLang="en-US" dirty="0" smtClean="0"/>
              <a:t>配合</a:t>
            </a:r>
            <a:r>
              <a:rPr lang="zh-TW" altLang="en-US" dirty="0"/>
              <a:t>行政院「政府資料開放進階行動方案」及本部「政府資料開放推動計畫」，研析本所業務單位地質資料項目及現有資料庫地質資料，規劃開放之資料集，並整合本所國土地質資訊系統已建置之資料倉儲，透過第四階段電子化</a:t>
            </a:r>
            <a:r>
              <a:rPr lang="zh-TW" altLang="en-US" dirty="0" smtClean="0"/>
              <a:t>政府</a:t>
            </a:r>
            <a:r>
              <a:rPr lang="zh-TW" altLang="en-US" dirty="0"/>
              <a:t>－</a:t>
            </a:r>
            <a:r>
              <a:rPr lang="zh-TW" altLang="en-US" dirty="0" smtClean="0">
                <a:solidFill>
                  <a:srgbClr val="0000FF"/>
                </a:solidFill>
              </a:rPr>
              <a:t>環境</a:t>
            </a:r>
            <a:r>
              <a:rPr lang="zh-TW" altLang="en-US" dirty="0">
                <a:solidFill>
                  <a:srgbClr val="0000FF"/>
                </a:solidFill>
              </a:rPr>
              <a:t>資源資料整合計畫 自行研發之地質雲服務演示適用範例</a:t>
            </a:r>
            <a:r>
              <a:rPr lang="zh-TW" altLang="en-US" dirty="0"/>
              <a:t>，如以地質雲服務「</a:t>
            </a:r>
            <a:r>
              <a:rPr lang="en-US" altLang="zh-TW" dirty="0"/>
              <a:t>PaaS</a:t>
            </a:r>
            <a:r>
              <a:rPr lang="zh-TW" altLang="en-US" dirty="0"/>
              <a:t>平台即服務」、「</a:t>
            </a:r>
            <a:r>
              <a:rPr lang="en-US" altLang="zh-TW" dirty="0"/>
              <a:t>SaaS</a:t>
            </a:r>
            <a:r>
              <a:rPr lang="zh-TW" altLang="en-US" dirty="0"/>
              <a:t>軟體即服務」模式產生提供「地質雲－土壤液化潛勢分布（專業版）」服務，其中</a:t>
            </a:r>
            <a:r>
              <a:rPr lang="zh-TW" altLang="en-US" dirty="0">
                <a:solidFill>
                  <a:srgbClr val="0000FF"/>
                </a:solidFill>
              </a:rPr>
              <a:t>已建置及介接</a:t>
            </a:r>
            <a:r>
              <a:rPr lang="en-US" altLang="zh-TW" dirty="0">
                <a:solidFill>
                  <a:srgbClr val="0000FF"/>
                </a:solidFill>
              </a:rPr>
              <a:t>45</a:t>
            </a:r>
            <a:r>
              <a:rPr lang="zh-TW" altLang="en-US" dirty="0">
                <a:solidFill>
                  <a:srgbClr val="0000FF"/>
                </a:solidFill>
              </a:rPr>
              <a:t>種資料</a:t>
            </a:r>
            <a:r>
              <a:rPr lang="zh-TW" altLang="en-US" dirty="0"/>
              <a:t>，對外提供包含土壤液化潛勢分佈、</a:t>
            </a:r>
            <a:r>
              <a:rPr lang="en-US" altLang="zh-TW" dirty="0"/>
              <a:t>CDX</a:t>
            </a:r>
            <a:r>
              <a:rPr lang="zh-TW" altLang="en-US" dirty="0"/>
              <a:t>歷史地震資料、</a:t>
            </a:r>
            <a:r>
              <a:rPr lang="en-US" altLang="zh-TW" dirty="0"/>
              <a:t>CDX</a:t>
            </a:r>
            <a:r>
              <a:rPr lang="zh-TW" altLang="en-US" dirty="0"/>
              <a:t>雨量觀測資料、營建署配套措施、地質圖及歷史地圖套疊、下載圖檔、門牌地址或關鍵字查詢定位，</a:t>
            </a:r>
            <a:r>
              <a:rPr lang="zh-TW" altLang="en-US" dirty="0" smtClean="0"/>
              <a:t>以及「</a:t>
            </a:r>
            <a:r>
              <a:rPr lang="zh-TW" altLang="en-US" dirty="0"/>
              <a:t>土壤液化潛勢」開放資料（</a:t>
            </a:r>
            <a:r>
              <a:rPr lang="en-US" altLang="zh-TW" dirty="0"/>
              <a:t>Open Data</a:t>
            </a:r>
            <a:r>
              <a:rPr lang="zh-TW" altLang="en-US" dirty="0"/>
              <a:t>），達成支援查詢及分流之目標</a:t>
            </a:r>
            <a:r>
              <a:rPr lang="zh-TW" altLang="en-US" dirty="0" smtClean="0"/>
              <a:t>，一週內服務</a:t>
            </a:r>
            <a:r>
              <a:rPr lang="zh-TW" altLang="en-US" dirty="0"/>
              <a:t>人次累計逾</a:t>
            </a:r>
            <a:r>
              <a:rPr lang="en-US" altLang="zh-TW" dirty="0"/>
              <a:t>360</a:t>
            </a:r>
            <a:r>
              <a:rPr lang="zh-TW" altLang="en-US" dirty="0"/>
              <a:t>萬人次</a:t>
            </a:r>
            <a:r>
              <a:rPr lang="zh-TW" altLang="en-US" dirty="0" smtClean="0"/>
              <a:t>。</a:t>
            </a:r>
            <a:endParaRPr lang="zh-TW" altLang="en-US" dirty="0"/>
          </a:p>
        </p:txBody>
      </p:sp>
      <p:sp>
        <p:nvSpPr>
          <p:cNvPr id="2" name="標題 1"/>
          <p:cNvSpPr>
            <a:spLocks noGrp="1"/>
          </p:cNvSpPr>
          <p:nvPr>
            <p:ph type="title"/>
          </p:nvPr>
        </p:nvSpPr>
        <p:spPr/>
        <p:txBody>
          <a:bodyPr/>
          <a:lstStyle/>
          <a:p>
            <a:r>
              <a:rPr lang="zh-TW" altLang="en-US" dirty="0" smtClean="0"/>
              <a:t>本所主題</a:t>
            </a:r>
            <a:r>
              <a:rPr lang="zh-TW" altLang="en-US" dirty="0"/>
              <a:t>式開放資料推動策略</a:t>
            </a:r>
          </a:p>
        </p:txBody>
      </p:sp>
      <p:sp>
        <p:nvSpPr>
          <p:cNvPr id="4" name="文字方塊 3"/>
          <p:cNvSpPr txBox="1"/>
          <p:nvPr/>
        </p:nvSpPr>
        <p:spPr>
          <a:xfrm>
            <a:off x="790248" y="1763553"/>
            <a:ext cx="8039380" cy="461665"/>
          </a:xfrm>
          <a:prstGeom prst="rect">
            <a:avLst/>
          </a:prstGeom>
          <a:noFill/>
        </p:spPr>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zh-TW" alt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推動住居地質環境資料</a:t>
            </a:r>
            <a:r>
              <a:rPr lang="zh-TW" alt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開放</a:t>
            </a:r>
            <a:r>
              <a:rPr lang="en-US" altLang="zh-TW"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r>
              <a:rPr lang="zh-TW" alt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整合</a:t>
            </a:r>
            <a:r>
              <a:rPr lang="zh-TW" alt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雲端地質資訊全民應用</a:t>
            </a:r>
          </a:p>
        </p:txBody>
      </p:sp>
    </p:spTree>
    <p:extLst>
      <p:ext uri="{BB962C8B-B14F-4D97-AF65-F5344CB8AC3E}">
        <p14:creationId xmlns:p14="http://schemas.microsoft.com/office/powerpoint/2010/main" val="24500179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2809034701"/>
              </p:ext>
            </p:extLst>
          </p:nvPr>
        </p:nvGraphicFramePr>
        <p:xfrm>
          <a:off x="395536" y="836712"/>
          <a:ext cx="8507288" cy="5974080"/>
        </p:xfrm>
        <a:graphic>
          <a:graphicData uri="http://schemas.openxmlformats.org/drawingml/2006/table">
            <a:tbl>
              <a:tblPr firstRow="1" bandRow="1">
                <a:tableStyleId>{5C22544A-7EE6-4342-B048-85BDC9FD1C3A}</a:tableStyleId>
              </a:tblPr>
              <a:tblGrid>
                <a:gridCol w="3034680"/>
                <a:gridCol w="5472608"/>
              </a:tblGrid>
              <a:tr h="576064">
                <a:tc>
                  <a:txBody>
                    <a:bodyPr/>
                    <a:lstStyle/>
                    <a:p>
                      <a:pPr algn="ctr"/>
                      <a:r>
                        <a:rPr lang="zh-TW" altLang="en-US" dirty="0" smtClean="0"/>
                        <a:t>已開放</a:t>
                      </a:r>
                      <a:endParaRPr lang="en-US" altLang="zh-TW" dirty="0" smtClean="0"/>
                    </a:p>
                    <a:p>
                      <a:pPr algn="ctr"/>
                      <a:r>
                        <a:rPr lang="zh-TW" altLang="en-US" dirty="0" smtClean="0"/>
                        <a:t>資料集清單</a:t>
                      </a:r>
                      <a:endParaRPr lang="zh-TW" altLang="en-US" dirty="0"/>
                    </a:p>
                  </a:txBody>
                  <a:tcPr/>
                </a:tc>
                <a:tc>
                  <a:txBody>
                    <a:bodyPr/>
                    <a:lstStyle/>
                    <a:p>
                      <a:pPr algn="ctr"/>
                      <a:r>
                        <a:rPr lang="en-US" altLang="zh-TW" dirty="0" smtClean="0"/>
                        <a:t>106</a:t>
                      </a:r>
                      <a:r>
                        <a:rPr lang="zh-TW" altLang="en-US" dirty="0" smtClean="0"/>
                        <a:t>年預計開放標的</a:t>
                      </a:r>
                      <a:endParaRPr lang="en-US" altLang="zh-TW" dirty="0" smtClean="0"/>
                    </a:p>
                    <a:p>
                      <a:pPr algn="ctr"/>
                      <a:r>
                        <a:rPr lang="en-US" altLang="zh-TW" dirty="0" smtClean="0"/>
                        <a:t>(</a:t>
                      </a:r>
                      <a:r>
                        <a:rPr lang="zh-TW" altLang="en-US" dirty="0" smtClean="0"/>
                        <a:t>含資料集清單</a:t>
                      </a:r>
                      <a:r>
                        <a:rPr lang="en-US" altLang="zh-TW" dirty="0" smtClean="0"/>
                        <a:t>)</a:t>
                      </a:r>
                      <a:endParaRPr lang="zh-TW" altLang="en-US" dirty="0"/>
                    </a:p>
                  </a:txBody>
                  <a:tcPr/>
                </a:tc>
              </a:tr>
              <a:tr h="4541414">
                <a:tc>
                  <a:txBody>
                    <a:bodyPr/>
                    <a:lstStyle/>
                    <a:p>
                      <a:r>
                        <a:rPr lang="en-US" altLang="zh-TW" dirty="0" smtClean="0"/>
                        <a:t>1.</a:t>
                      </a:r>
                      <a:r>
                        <a:rPr lang="zh-TW" altLang="en-US" dirty="0" smtClean="0"/>
                        <a:t>土壤液化潛勢圖資群組</a:t>
                      </a:r>
                    </a:p>
                    <a:p>
                      <a:r>
                        <a:rPr lang="en-US" altLang="zh-TW" dirty="0" smtClean="0"/>
                        <a:t>2.</a:t>
                      </a:r>
                      <a:r>
                        <a:rPr lang="zh-TW" altLang="en-US" dirty="0" smtClean="0"/>
                        <a:t>活動斷層分布圖</a:t>
                      </a:r>
                    </a:p>
                    <a:p>
                      <a:r>
                        <a:rPr lang="en-US" altLang="zh-TW" dirty="0" smtClean="0"/>
                        <a:t>3.</a:t>
                      </a:r>
                      <a:r>
                        <a:rPr lang="zh-TW" altLang="en-US" dirty="0" smtClean="0"/>
                        <a:t>順向坡分布圖</a:t>
                      </a:r>
                    </a:p>
                    <a:p>
                      <a:r>
                        <a:rPr lang="en-US" altLang="zh-TW" dirty="0" smtClean="0"/>
                        <a:t>4.</a:t>
                      </a:r>
                      <a:r>
                        <a:rPr lang="zh-TW" altLang="en-US" dirty="0" smtClean="0"/>
                        <a:t>工程地質探勘資料點位圖</a:t>
                      </a:r>
                    </a:p>
                    <a:p>
                      <a:r>
                        <a:rPr lang="en-US" altLang="zh-TW" dirty="0" smtClean="0"/>
                        <a:t>5.</a:t>
                      </a:r>
                      <a:r>
                        <a:rPr lang="zh-TW" altLang="en-US" dirty="0" smtClean="0"/>
                        <a:t>溫泉露頭調查資料</a:t>
                      </a:r>
                    </a:p>
                    <a:p>
                      <a:r>
                        <a:rPr lang="en-US" altLang="zh-TW" dirty="0" smtClean="0"/>
                        <a:t>6.</a:t>
                      </a:r>
                      <a:r>
                        <a:rPr lang="zh-TW" altLang="en-US" dirty="0" smtClean="0"/>
                        <a:t>臺灣活動斷層分布圖</a:t>
                      </a:r>
                      <a:r>
                        <a:rPr lang="en-US" altLang="zh-TW" dirty="0" smtClean="0"/>
                        <a:t>(</a:t>
                      </a:r>
                      <a:r>
                        <a:rPr lang="zh-TW" altLang="en-US" dirty="0" smtClean="0"/>
                        <a:t>五十   </a:t>
                      </a:r>
                      <a:endParaRPr lang="en-US" altLang="zh-TW" dirty="0" smtClean="0"/>
                    </a:p>
                    <a:p>
                      <a:r>
                        <a:rPr lang="zh-TW" altLang="en-US" dirty="0" smtClean="0"/>
                        <a:t>   萬分之一紙圖版更新數值 </a:t>
                      </a:r>
                      <a:endParaRPr lang="en-US" altLang="zh-TW" dirty="0" smtClean="0"/>
                    </a:p>
                    <a:p>
                      <a:r>
                        <a:rPr lang="zh-TW" altLang="en-US" dirty="0" smtClean="0"/>
                        <a:t>   檔</a:t>
                      </a:r>
                      <a:r>
                        <a:rPr lang="en-US" altLang="zh-TW" dirty="0" smtClean="0"/>
                        <a:t>)</a:t>
                      </a:r>
                    </a:p>
                    <a:p>
                      <a:r>
                        <a:rPr lang="en-US" altLang="zh-TW" dirty="0" smtClean="0"/>
                        <a:t>7.</a:t>
                      </a:r>
                      <a:r>
                        <a:rPr lang="zh-TW" altLang="en-US" dirty="0" smtClean="0"/>
                        <a:t>二十五萬分之一臺灣區域</a:t>
                      </a:r>
                      <a:endParaRPr lang="en-US" altLang="zh-TW" dirty="0" smtClean="0"/>
                    </a:p>
                    <a:p>
                      <a:r>
                        <a:rPr lang="zh-TW" altLang="en-US" dirty="0" smtClean="0"/>
                        <a:t>   地質圖數值檔</a:t>
                      </a:r>
                      <a:r>
                        <a:rPr lang="en-US" altLang="zh-TW" dirty="0" smtClean="0"/>
                        <a:t>-</a:t>
                      </a:r>
                      <a:r>
                        <a:rPr lang="zh-TW" altLang="en-US" dirty="0" smtClean="0"/>
                        <a:t>臺灣</a:t>
                      </a:r>
                    </a:p>
                    <a:p>
                      <a:r>
                        <a:rPr lang="en-US" altLang="zh-TW" dirty="0" smtClean="0"/>
                        <a:t>8.</a:t>
                      </a:r>
                      <a:r>
                        <a:rPr lang="zh-TW" altLang="en-US" dirty="0" smtClean="0"/>
                        <a:t>五萬分之一地質圖幅索引</a:t>
                      </a:r>
                      <a:endParaRPr lang="en-US" altLang="zh-TW" dirty="0" smtClean="0"/>
                    </a:p>
                    <a:p>
                      <a:r>
                        <a:rPr lang="zh-TW" altLang="en-US" dirty="0" smtClean="0"/>
                        <a:t>   圖</a:t>
                      </a:r>
                    </a:p>
                  </a:txBody>
                  <a:tcPr/>
                </a:tc>
                <a:tc>
                  <a:txBody>
                    <a:bodyPr/>
                    <a:lstStyle/>
                    <a:p>
                      <a:r>
                        <a:rPr lang="zh-TW" altLang="en-US" sz="2000" dirty="0" smtClean="0"/>
                        <a:t>地質資訊對外服務</a:t>
                      </a:r>
                      <a:r>
                        <a:rPr lang="en-US" altLang="zh-TW" sz="2000" dirty="0" smtClean="0"/>
                        <a:t>(</a:t>
                      </a:r>
                      <a:r>
                        <a:rPr lang="zh-TW" altLang="en-US" sz="2000" dirty="0" smtClean="0"/>
                        <a:t>對外開放資料運算加值</a:t>
                      </a:r>
                      <a:r>
                        <a:rPr lang="en-US" altLang="zh-TW" sz="2000" dirty="0" smtClean="0"/>
                        <a:t>API)</a:t>
                      </a:r>
                      <a:r>
                        <a:rPr lang="zh-TW" altLang="en-US" sz="2000" dirty="0" smtClean="0"/>
                        <a:t>。</a:t>
                      </a:r>
                      <a:endParaRPr lang="en-US" altLang="zh-TW" sz="2000" dirty="0" smtClean="0"/>
                    </a:p>
                    <a:p>
                      <a:r>
                        <a:rPr lang="zh-TW" altLang="en-US" dirty="0" smtClean="0"/>
                        <a:t>開放與土地查詢相關功能說明：</a:t>
                      </a:r>
                    </a:p>
                    <a:p>
                      <a:r>
                        <a:rPr lang="en-US" altLang="zh-TW" dirty="0" smtClean="0"/>
                        <a:t>1.</a:t>
                      </a:r>
                      <a:r>
                        <a:rPr lang="zh-TW" altLang="en-US" dirty="0" smtClean="0">
                          <a:solidFill>
                            <a:srgbClr val="FF0000"/>
                          </a:solidFill>
                        </a:rPr>
                        <a:t>座標資料查詢</a:t>
                      </a:r>
                    </a:p>
                    <a:p>
                      <a:r>
                        <a:rPr lang="zh-TW" altLang="en-US" dirty="0" smtClean="0"/>
                        <a:t>  </a:t>
                      </a:r>
                      <a:r>
                        <a:rPr lang="en-US" altLang="zh-TW" dirty="0" smtClean="0"/>
                        <a:t>(1)</a:t>
                      </a:r>
                      <a:r>
                        <a:rPr lang="zh-TW" altLang="en-US" dirty="0" smtClean="0"/>
                        <a:t>以傳遞單一座標數值進行查詢</a:t>
                      </a:r>
                    </a:p>
                    <a:p>
                      <a:r>
                        <a:rPr lang="zh-TW" altLang="en-US" dirty="0" smtClean="0"/>
                        <a:t>  </a:t>
                      </a:r>
                      <a:r>
                        <a:rPr lang="en-US" altLang="zh-TW" dirty="0" smtClean="0"/>
                        <a:t>(2)</a:t>
                      </a:r>
                      <a:r>
                        <a:rPr lang="zh-TW" altLang="en-US" dirty="0" smtClean="0"/>
                        <a:t>傳回</a:t>
                      </a:r>
                      <a:r>
                        <a:rPr lang="zh-TW" altLang="en-US" dirty="0" smtClean="0">
                          <a:solidFill>
                            <a:schemeClr val="accent3"/>
                          </a:solidFill>
                        </a:rPr>
                        <a:t>單一座標中心</a:t>
                      </a:r>
                      <a:r>
                        <a:rPr lang="en-US" altLang="zh-TW" dirty="0" smtClean="0"/>
                        <a:t>100m</a:t>
                      </a:r>
                      <a:r>
                        <a:rPr lang="zh-TW" altLang="en-US" dirty="0" smtClean="0"/>
                        <a:t>、 </a:t>
                      </a:r>
                      <a:r>
                        <a:rPr lang="en-US" altLang="zh-TW" dirty="0" smtClean="0"/>
                        <a:t>500m</a:t>
                      </a:r>
                      <a:r>
                        <a:rPr lang="zh-TW" altLang="en-US" dirty="0" smtClean="0"/>
                        <a:t>及</a:t>
                      </a:r>
                      <a:r>
                        <a:rPr lang="en-US" altLang="zh-TW" dirty="0" smtClean="0"/>
                        <a:t>1000m</a:t>
                      </a:r>
                      <a:r>
                        <a:rPr lang="zh-TW" altLang="en-US" dirty="0" smtClean="0"/>
                        <a:t>方圓內</a:t>
                      </a:r>
                      <a:endParaRPr lang="en-US" altLang="zh-TW" dirty="0" smtClean="0"/>
                    </a:p>
                    <a:p>
                      <a:r>
                        <a:rPr lang="zh-TW" altLang="en-US" dirty="0" smtClean="0"/>
                        <a:t>       之地質物件資料</a:t>
                      </a:r>
                    </a:p>
                    <a:p>
                      <a:r>
                        <a:rPr lang="zh-TW" altLang="en-US" dirty="0" smtClean="0"/>
                        <a:t>  </a:t>
                      </a:r>
                      <a:r>
                        <a:rPr lang="en-US" altLang="zh-TW" dirty="0" smtClean="0"/>
                        <a:t>(3)</a:t>
                      </a:r>
                      <a:r>
                        <a:rPr lang="zh-TW" altLang="en-US" dirty="0" smtClean="0"/>
                        <a:t>查詢地質物件資料包括：</a:t>
                      </a:r>
                    </a:p>
                    <a:p>
                      <a:r>
                        <a:rPr lang="zh-TW" altLang="en-US" baseline="0" dirty="0" smtClean="0"/>
                        <a:t>      </a:t>
                      </a:r>
                      <a:r>
                        <a:rPr lang="en-US" altLang="zh-TW" dirty="0" smtClean="0"/>
                        <a:t>a.</a:t>
                      </a:r>
                      <a:r>
                        <a:rPr lang="zh-TW" altLang="en-US" dirty="0" smtClean="0"/>
                        <a:t>活動斷層</a:t>
                      </a:r>
                      <a:r>
                        <a:rPr lang="en-US" altLang="zh-TW" dirty="0" smtClean="0"/>
                        <a:t>b.</a:t>
                      </a:r>
                      <a:r>
                        <a:rPr lang="zh-TW" altLang="en-US" dirty="0" smtClean="0"/>
                        <a:t>順向坡</a:t>
                      </a:r>
                      <a:r>
                        <a:rPr lang="en-US" altLang="zh-TW" dirty="0" smtClean="0"/>
                        <a:t>c.</a:t>
                      </a:r>
                      <a:r>
                        <a:rPr lang="zh-TW" altLang="en-US" dirty="0" smtClean="0">
                          <a:solidFill>
                            <a:srgbClr val="0000FF"/>
                          </a:solidFill>
                        </a:rPr>
                        <a:t>落石區</a:t>
                      </a:r>
                      <a:r>
                        <a:rPr lang="en-US" altLang="zh-TW" dirty="0" smtClean="0"/>
                        <a:t>d.</a:t>
                      </a:r>
                      <a:r>
                        <a:rPr lang="zh-TW" altLang="en-US" dirty="0" smtClean="0">
                          <a:solidFill>
                            <a:srgbClr val="0000FF"/>
                          </a:solidFill>
                        </a:rPr>
                        <a:t>回填土區</a:t>
                      </a:r>
                      <a:r>
                        <a:rPr lang="en-US" altLang="zh-TW" dirty="0" smtClean="0"/>
                        <a:t>e.</a:t>
                      </a:r>
                      <a:r>
                        <a:rPr lang="zh-TW" altLang="en-US" dirty="0" smtClean="0">
                          <a:solidFill>
                            <a:srgbClr val="0000FF"/>
                          </a:solidFill>
                        </a:rPr>
                        <a:t>土石流扇</a:t>
                      </a:r>
                      <a:endParaRPr lang="en-US" altLang="zh-TW" dirty="0" smtClean="0">
                        <a:solidFill>
                          <a:srgbClr val="0000FF"/>
                        </a:solidFill>
                      </a:endParaRPr>
                    </a:p>
                    <a:p>
                      <a:r>
                        <a:rPr lang="zh-TW" altLang="en-US" dirty="0" smtClean="0">
                          <a:solidFill>
                            <a:srgbClr val="0000FF"/>
                          </a:solidFill>
                        </a:rPr>
                        <a:t>     </a:t>
                      </a:r>
                      <a:r>
                        <a:rPr lang="zh-TW" altLang="en-US" baseline="0" dirty="0" smtClean="0">
                          <a:solidFill>
                            <a:srgbClr val="0000FF"/>
                          </a:solidFill>
                        </a:rPr>
                        <a:t> </a:t>
                      </a:r>
                      <a:r>
                        <a:rPr lang="zh-TW" altLang="en-US" dirty="0" smtClean="0">
                          <a:solidFill>
                            <a:srgbClr val="0000FF"/>
                          </a:solidFill>
                        </a:rPr>
                        <a:t>狀地</a:t>
                      </a:r>
                      <a:r>
                        <a:rPr lang="en-US" altLang="zh-TW" dirty="0" smtClean="0"/>
                        <a:t>f.</a:t>
                      </a:r>
                      <a:r>
                        <a:rPr lang="zh-TW" altLang="en-US" dirty="0" smtClean="0"/>
                        <a:t>溫泉露頭點位及屬性資料</a:t>
                      </a:r>
                      <a:r>
                        <a:rPr lang="en-US" altLang="zh-TW" dirty="0" smtClean="0"/>
                        <a:t>g.</a:t>
                      </a:r>
                      <a:r>
                        <a:rPr lang="zh-TW" altLang="en-US" dirty="0" smtClean="0"/>
                        <a:t>土壤液化潛勢風</a:t>
                      </a:r>
                      <a:endParaRPr lang="en-US" altLang="zh-TW" dirty="0" smtClean="0"/>
                    </a:p>
                    <a:p>
                      <a:r>
                        <a:rPr lang="zh-TW" altLang="en-US" dirty="0" smtClean="0"/>
                        <a:t>      險</a:t>
                      </a:r>
                      <a:r>
                        <a:rPr lang="en-US" altLang="zh-TW" dirty="0" smtClean="0"/>
                        <a:t>h.</a:t>
                      </a:r>
                      <a:r>
                        <a:rPr lang="zh-TW" altLang="en-US" dirty="0" smtClean="0"/>
                        <a:t>地質敏感區</a:t>
                      </a:r>
                      <a:r>
                        <a:rPr lang="en-US" altLang="zh-TW" dirty="0" err="1" smtClean="0"/>
                        <a:t>i</a:t>
                      </a:r>
                      <a:r>
                        <a:rPr lang="en-US" altLang="zh-TW" dirty="0" smtClean="0"/>
                        <a:t>.</a:t>
                      </a:r>
                      <a:r>
                        <a:rPr lang="zh-TW" altLang="en-US" dirty="0" smtClean="0"/>
                        <a:t>斷層（非活動斷層）</a:t>
                      </a:r>
                      <a:endParaRPr lang="en-US" altLang="zh-TW" dirty="0" smtClean="0"/>
                    </a:p>
                    <a:p>
                      <a:r>
                        <a:rPr lang="en-US" altLang="zh-TW" dirty="0" smtClean="0"/>
                        <a:t>2.</a:t>
                      </a:r>
                      <a:r>
                        <a:rPr lang="zh-TW" altLang="en-US" dirty="0" smtClean="0">
                          <a:solidFill>
                            <a:srgbClr val="FF0000"/>
                          </a:solidFill>
                        </a:rPr>
                        <a:t>座標串列資料查詢（以</a:t>
                      </a:r>
                      <a:r>
                        <a:rPr lang="en-US" altLang="zh-TW" dirty="0" smtClean="0">
                          <a:solidFill>
                            <a:srgbClr val="FF0000"/>
                          </a:solidFill>
                        </a:rPr>
                        <a:t>area</a:t>
                      </a:r>
                      <a:r>
                        <a:rPr lang="zh-TW" altLang="en-US" dirty="0" smtClean="0">
                          <a:solidFill>
                            <a:srgbClr val="FF0000"/>
                          </a:solidFill>
                        </a:rPr>
                        <a:t>視之）</a:t>
                      </a:r>
                    </a:p>
                    <a:p>
                      <a:r>
                        <a:rPr lang="zh-TW" altLang="en-US" dirty="0" smtClean="0"/>
                        <a:t>  </a:t>
                      </a:r>
                      <a:r>
                        <a:rPr lang="en-US" altLang="zh-TW" dirty="0" smtClean="0"/>
                        <a:t>(1)</a:t>
                      </a:r>
                      <a:r>
                        <a:rPr lang="zh-TW" altLang="en-US" dirty="0" smtClean="0"/>
                        <a:t>以傳遞單一座標串列數值進行查詢</a:t>
                      </a:r>
                    </a:p>
                    <a:p>
                      <a:r>
                        <a:rPr lang="zh-TW" altLang="en-US" dirty="0" smtClean="0"/>
                        <a:t>  </a:t>
                      </a:r>
                      <a:r>
                        <a:rPr lang="en-US" altLang="zh-TW" dirty="0" smtClean="0"/>
                        <a:t>(2)</a:t>
                      </a:r>
                      <a:r>
                        <a:rPr lang="zh-TW" altLang="en-US" dirty="0" smtClean="0"/>
                        <a:t>傳回</a:t>
                      </a:r>
                      <a:r>
                        <a:rPr lang="zh-TW" altLang="en-US" dirty="0" smtClean="0">
                          <a:solidFill>
                            <a:schemeClr val="accent3"/>
                          </a:solidFill>
                        </a:rPr>
                        <a:t>單一座標串列外圍包含區塊中心</a:t>
                      </a:r>
                      <a:r>
                        <a:rPr lang="en-US" altLang="zh-TW" dirty="0" smtClean="0"/>
                        <a:t>100m</a:t>
                      </a:r>
                      <a:r>
                        <a:rPr lang="zh-TW" altLang="en-US" dirty="0" smtClean="0"/>
                        <a:t>、  </a:t>
                      </a:r>
                      <a:endParaRPr lang="en-US" altLang="zh-TW" dirty="0" smtClean="0"/>
                    </a:p>
                    <a:p>
                      <a:r>
                        <a:rPr lang="zh-TW" altLang="en-US" dirty="0" smtClean="0"/>
                        <a:t>      </a:t>
                      </a:r>
                      <a:r>
                        <a:rPr lang="en-US" altLang="zh-TW" dirty="0" smtClean="0"/>
                        <a:t>500m</a:t>
                      </a:r>
                      <a:r>
                        <a:rPr lang="zh-TW" altLang="en-US" dirty="0" smtClean="0"/>
                        <a:t>及</a:t>
                      </a:r>
                      <a:r>
                        <a:rPr lang="en-US" altLang="zh-TW" dirty="0" smtClean="0"/>
                        <a:t>1000m</a:t>
                      </a:r>
                      <a:r>
                        <a:rPr lang="zh-TW" altLang="en-US" dirty="0" smtClean="0"/>
                        <a:t>方圓內之地質物件資料</a:t>
                      </a:r>
                    </a:p>
                    <a:p>
                      <a:r>
                        <a:rPr lang="zh-TW" altLang="en-US" dirty="0" smtClean="0"/>
                        <a:t>  </a:t>
                      </a:r>
                      <a:r>
                        <a:rPr lang="en-US" altLang="zh-TW" dirty="0" smtClean="0"/>
                        <a:t>(3)</a:t>
                      </a:r>
                      <a:r>
                        <a:rPr lang="zh-TW" altLang="en-US" dirty="0" smtClean="0"/>
                        <a:t>查詢地質物件資料包括：同上</a:t>
                      </a:r>
                    </a:p>
                    <a:p>
                      <a:r>
                        <a:rPr lang="en-US" altLang="zh-TW" dirty="0" smtClean="0"/>
                        <a:t>3.</a:t>
                      </a:r>
                      <a:r>
                        <a:rPr lang="zh-TW" altLang="en-US" dirty="0" smtClean="0">
                          <a:solidFill>
                            <a:srgbClr val="FF0000"/>
                          </a:solidFill>
                        </a:rPr>
                        <a:t>座標串列資料區塊涵蓋地質物件資料查詢</a:t>
                      </a:r>
                    </a:p>
                    <a:p>
                      <a:r>
                        <a:rPr lang="zh-TW" altLang="en-US" dirty="0" smtClean="0"/>
                        <a:t>  </a:t>
                      </a:r>
                      <a:r>
                        <a:rPr lang="en-US" altLang="zh-TW" dirty="0" smtClean="0"/>
                        <a:t>(1)</a:t>
                      </a:r>
                      <a:r>
                        <a:rPr lang="zh-TW" altLang="en-US" dirty="0" smtClean="0"/>
                        <a:t>以傳遞單一座標串列數值區塊範圍進行查詢</a:t>
                      </a:r>
                    </a:p>
                    <a:p>
                      <a:r>
                        <a:rPr lang="zh-TW" altLang="en-US" dirty="0" smtClean="0"/>
                        <a:t>  </a:t>
                      </a:r>
                      <a:r>
                        <a:rPr lang="en-US" altLang="zh-TW" dirty="0" smtClean="0"/>
                        <a:t>(2)</a:t>
                      </a:r>
                      <a:r>
                        <a:rPr lang="zh-TW" altLang="en-US" dirty="0" smtClean="0"/>
                        <a:t>傳回單一座標串列區塊涵蓋之地質物件資料</a:t>
                      </a:r>
                    </a:p>
                    <a:p>
                      <a:r>
                        <a:rPr lang="zh-TW" altLang="en-US" dirty="0" smtClean="0"/>
                        <a:t>  </a:t>
                      </a:r>
                      <a:r>
                        <a:rPr lang="en-US" altLang="zh-TW" dirty="0" smtClean="0"/>
                        <a:t>(3)</a:t>
                      </a:r>
                      <a:r>
                        <a:rPr lang="zh-TW" altLang="en-US" dirty="0" smtClean="0"/>
                        <a:t>查詢地質物件資料包括：同上</a:t>
                      </a:r>
                    </a:p>
                  </a:txBody>
                  <a:tcPr/>
                </a:tc>
              </a:tr>
            </a:tbl>
          </a:graphicData>
        </a:graphic>
      </p:graphicFrame>
      <p:sp>
        <p:nvSpPr>
          <p:cNvPr id="3" name="標題 2"/>
          <p:cNvSpPr>
            <a:spLocks noGrp="1"/>
          </p:cNvSpPr>
          <p:nvPr>
            <p:ph type="title"/>
          </p:nvPr>
        </p:nvSpPr>
        <p:spPr>
          <a:xfrm>
            <a:off x="395536" y="-171400"/>
            <a:ext cx="8229600" cy="1143000"/>
          </a:xfrm>
        </p:spPr>
        <p:txBody>
          <a:bodyPr/>
          <a:lstStyle/>
          <a:p>
            <a:r>
              <a:rPr lang="zh-TW" altLang="en-US" dirty="0"/>
              <a:t>本所主題式開放資料推動策略</a:t>
            </a: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4860473"/>
            <a:ext cx="3168352" cy="188089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632257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a:normAutofit fontScale="92500" lnSpcReduction="20000"/>
          </a:bodyPr>
          <a:lstStyle/>
          <a:p>
            <a:r>
              <a:rPr lang="zh-TW" altLang="en-US" dirty="0" smtClean="0">
                <a:effectLst>
                  <a:outerShdw blurRad="38100" dist="38100" dir="2700000" algn="tl">
                    <a:srgbClr val="000000">
                      <a:alpha val="43137"/>
                    </a:srgbClr>
                  </a:outerShdw>
                </a:effectLst>
              </a:rPr>
              <a:t>達成目標策略：</a:t>
            </a:r>
            <a:endParaRPr lang="en-US" altLang="zh-TW" dirty="0" smtClean="0">
              <a:effectLst>
                <a:outerShdw blurRad="38100" dist="38100" dir="2700000" algn="tl">
                  <a:srgbClr val="000000">
                    <a:alpha val="43137"/>
                  </a:srgbClr>
                </a:outerShdw>
              </a:effectLst>
            </a:endParaRPr>
          </a:p>
          <a:p>
            <a:pPr lvl="1"/>
            <a:r>
              <a:rPr lang="zh-TW" altLang="en-US" dirty="0" smtClean="0">
                <a:effectLst>
                  <a:outerShdw blurRad="38100" dist="38100" dir="2700000" algn="tl">
                    <a:srgbClr val="000000">
                      <a:alpha val="43137"/>
                    </a:srgbClr>
                  </a:outerShdw>
                </a:effectLst>
              </a:rPr>
              <a:t>手上握有關鍵技術（才有主導能力）</a:t>
            </a:r>
            <a:endParaRPr lang="en-US" altLang="zh-TW" dirty="0" smtClean="0">
              <a:effectLst>
                <a:outerShdw blurRad="38100" dist="38100" dir="2700000" algn="tl">
                  <a:srgbClr val="000000">
                    <a:alpha val="43137"/>
                  </a:srgbClr>
                </a:outerShdw>
              </a:effectLst>
            </a:endParaRPr>
          </a:p>
          <a:p>
            <a:pPr lvl="1"/>
            <a:r>
              <a:rPr lang="zh-TW" altLang="en-US" dirty="0" smtClean="0">
                <a:effectLst>
                  <a:outerShdw blurRad="38100" dist="38100" dir="2700000" algn="tl">
                    <a:srgbClr val="000000">
                      <a:alpha val="43137"/>
                    </a:srgbClr>
                  </a:outerShdw>
                </a:effectLst>
              </a:rPr>
              <a:t>持續強化強調「地質資料是公共財」理念，猶如公民權。</a:t>
            </a:r>
            <a:endParaRPr lang="en-US" altLang="zh-TW" dirty="0" smtClean="0">
              <a:effectLst>
                <a:outerShdw blurRad="38100" dist="38100" dir="2700000" algn="tl">
                  <a:srgbClr val="000000">
                    <a:alpha val="43137"/>
                  </a:srgbClr>
                </a:outerShdw>
              </a:effectLst>
            </a:endParaRPr>
          </a:p>
          <a:p>
            <a:pPr lvl="1"/>
            <a:r>
              <a:rPr lang="zh-TW" altLang="en-US" dirty="0" smtClean="0">
                <a:effectLst>
                  <a:outerShdw blurRad="38100" dist="38100" dir="2700000" algn="tl">
                    <a:srgbClr val="000000">
                      <a:alpha val="43137"/>
                    </a:srgbClr>
                  </a:outerShdw>
                </a:effectLst>
              </a:rPr>
              <a:t>以行政流程手段，進行無痛轉換。</a:t>
            </a:r>
            <a:endParaRPr lang="en-US" altLang="zh-TW" dirty="0" smtClean="0">
              <a:effectLst>
                <a:outerShdw blurRad="38100" dist="38100" dir="2700000" algn="tl">
                  <a:srgbClr val="000000">
                    <a:alpha val="43137"/>
                  </a:srgbClr>
                </a:outerShdw>
              </a:effectLst>
            </a:endParaRPr>
          </a:p>
          <a:p>
            <a:pPr lvl="1"/>
            <a:endParaRPr lang="en-US" altLang="zh-TW" dirty="0" smtClean="0">
              <a:effectLst>
                <a:outerShdw blurRad="38100" dist="38100" dir="2700000" algn="tl">
                  <a:srgbClr val="000000">
                    <a:alpha val="43137"/>
                  </a:srgbClr>
                </a:outerShdw>
              </a:effectLst>
            </a:endParaRPr>
          </a:p>
          <a:p>
            <a:pPr marL="393192" lvl="1" indent="0">
              <a:buNone/>
            </a:pPr>
            <a:r>
              <a:rPr lang="zh-TW" altLang="en-US" dirty="0" smtClean="0">
                <a:effectLst>
                  <a:outerShdw blurRad="38100" dist="38100" dir="2700000" algn="tl">
                    <a:srgbClr val="000000">
                      <a:alpha val="43137"/>
                    </a:srgbClr>
                  </a:outerShdw>
                </a:effectLst>
              </a:rPr>
              <a:t>定期於每年初召集本所各業務組室，依當年度所規劃執行之各項業務計畫，考量歷年來已開放之資料集外界之回饋與建議，結合民間需求與民眾關切之議題，預擬當年度之開放資料集，並</a:t>
            </a:r>
            <a:r>
              <a:rPr lang="zh-TW" altLang="en-US" dirty="0" smtClean="0">
                <a:solidFill>
                  <a:srgbClr val="0000FF"/>
                </a:solidFill>
                <a:effectLst>
                  <a:outerShdw blurRad="38100" dist="38100" dir="2700000" algn="tl">
                    <a:srgbClr val="000000">
                      <a:alpha val="43137"/>
                    </a:srgbClr>
                  </a:outerShdw>
                </a:effectLst>
              </a:rPr>
              <a:t>提出可供全民應用之住居地質環境資訊做為地質雲服務演示適用範例</a:t>
            </a:r>
            <a:r>
              <a:rPr lang="zh-TW" altLang="en-US" dirty="0" smtClean="0">
                <a:effectLst>
                  <a:outerShdw blurRad="38100" dist="38100" dir="2700000" algn="tl">
                    <a:srgbClr val="000000">
                      <a:alpha val="43137"/>
                    </a:srgbClr>
                  </a:outerShdw>
                </a:effectLst>
              </a:rPr>
              <a:t>。</a:t>
            </a:r>
            <a:endParaRPr lang="en-US" altLang="zh-TW" dirty="0" smtClean="0">
              <a:effectLst>
                <a:outerShdw blurRad="38100" dist="38100" dir="2700000" algn="tl">
                  <a:srgbClr val="000000">
                    <a:alpha val="43137"/>
                  </a:srgbClr>
                </a:outerShdw>
              </a:effectLst>
            </a:endParaRPr>
          </a:p>
          <a:p>
            <a:pPr marL="393192" lvl="1" indent="0">
              <a:buNone/>
            </a:pPr>
            <a:endParaRPr lang="en-US" altLang="zh-TW" dirty="0" smtClean="0">
              <a:effectLst>
                <a:outerShdw blurRad="38100" dist="38100" dir="2700000" algn="tl">
                  <a:srgbClr val="000000">
                    <a:alpha val="43137"/>
                  </a:srgbClr>
                </a:outerShdw>
              </a:effectLst>
            </a:endParaRPr>
          </a:p>
          <a:p>
            <a:r>
              <a:rPr lang="zh-TW" altLang="en-US" dirty="0" smtClean="0">
                <a:effectLst>
                  <a:outerShdw blurRad="38100" dist="38100" dir="2700000" algn="tl">
                    <a:srgbClr val="000000">
                      <a:alpha val="43137"/>
                    </a:srgbClr>
                  </a:outerShdw>
                </a:effectLst>
              </a:rPr>
              <a:t>未來發展</a:t>
            </a:r>
            <a:endParaRPr lang="en-US" altLang="zh-TW" dirty="0" smtClean="0">
              <a:effectLst>
                <a:outerShdw blurRad="38100" dist="38100" dir="2700000" algn="tl">
                  <a:srgbClr val="000000">
                    <a:alpha val="43137"/>
                  </a:srgbClr>
                </a:outerShdw>
              </a:effectLst>
            </a:endParaRPr>
          </a:p>
          <a:p>
            <a:pPr lvl="1"/>
            <a:r>
              <a:rPr lang="zh-TW" altLang="en-US" dirty="0" smtClean="0">
                <a:effectLst>
                  <a:outerShdw blurRad="38100" dist="38100" dir="2700000" algn="tl">
                    <a:srgbClr val="000000">
                      <a:alpha val="43137"/>
                    </a:srgbClr>
                  </a:outerShdw>
                </a:effectLst>
              </a:rPr>
              <a:t>基礎就該是三星，朝四、五星發展</a:t>
            </a:r>
            <a:endParaRPr lang="en-US" altLang="zh-TW" dirty="0" smtClean="0">
              <a:effectLst>
                <a:outerShdw blurRad="38100" dist="38100" dir="2700000" algn="tl">
                  <a:srgbClr val="000000">
                    <a:alpha val="43137"/>
                  </a:srgbClr>
                </a:outerShdw>
              </a:effectLst>
            </a:endParaRPr>
          </a:p>
          <a:p>
            <a:pPr lvl="1"/>
            <a:r>
              <a:rPr lang="zh-TW" altLang="en-US" dirty="0" smtClean="0">
                <a:effectLst>
                  <a:outerShdw blurRad="38100" dist="38100" dir="2700000" algn="tl">
                    <a:srgbClr val="000000">
                      <a:alpha val="43137"/>
                    </a:srgbClr>
                  </a:outerShdw>
                </a:effectLst>
              </a:rPr>
              <a:t>主題式開放資料選定，應鑑古知今，回歸開放資料之原始目的與初衷，好好規劃與經營。</a:t>
            </a:r>
            <a:endParaRPr lang="en-US" altLang="zh-TW" dirty="0" smtClean="0">
              <a:effectLst>
                <a:outerShdw blurRad="38100" dist="38100" dir="2700000" algn="tl">
                  <a:srgbClr val="000000">
                    <a:alpha val="43137"/>
                  </a:srgbClr>
                </a:outerShdw>
              </a:effectLst>
            </a:endParaRPr>
          </a:p>
        </p:txBody>
      </p:sp>
      <p:sp>
        <p:nvSpPr>
          <p:cNvPr id="2" name="標題 1"/>
          <p:cNvSpPr>
            <a:spLocks noGrp="1"/>
          </p:cNvSpPr>
          <p:nvPr>
            <p:ph type="title"/>
          </p:nvPr>
        </p:nvSpPr>
        <p:spPr/>
        <p:txBody>
          <a:bodyPr>
            <a:normAutofit/>
          </a:bodyPr>
          <a:lstStyle/>
          <a:p>
            <a:r>
              <a:rPr lang="zh-TW" altLang="en-US" dirty="0"/>
              <a:t>本所主題式開放資料推動策略</a:t>
            </a:r>
          </a:p>
        </p:txBody>
      </p:sp>
    </p:spTree>
    <p:extLst>
      <p:ext uri="{BB962C8B-B14F-4D97-AF65-F5344CB8AC3E}">
        <p14:creationId xmlns:p14="http://schemas.microsoft.com/office/powerpoint/2010/main" val="24500179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23528" y="-90264"/>
            <a:ext cx="8229600" cy="1143000"/>
          </a:xfrm>
        </p:spPr>
        <p:txBody>
          <a:bodyPr>
            <a:normAutofit/>
          </a:bodyPr>
          <a:lstStyle/>
          <a:p>
            <a:r>
              <a:rPr lang="zh-TW" altLang="en-US" dirty="0"/>
              <a:t>民間應用</a:t>
            </a:r>
            <a:r>
              <a:rPr lang="zh-TW" altLang="en-US" dirty="0" smtClean="0"/>
              <a:t>情形</a:t>
            </a:r>
            <a:endParaRPr lang="zh-TW" altLang="en-US" dirty="0"/>
          </a:p>
        </p:txBody>
      </p:sp>
      <p:pic>
        <p:nvPicPr>
          <p:cNvPr id="4" name="圖片 3"/>
          <p:cNvPicPr>
            <a:picLocks noChangeAspect="1"/>
          </p:cNvPicPr>
          <p:nvPr/>
        </p:nvPicPr>
        <p:blipFill>
          <a:blip r:embed="rId2"/>
          <a:stretch>
            <a:fillRect/>
          </a:stretch>
        </p:blipFill>
        <p:spPr>
          <a:xfrm>
            <a:off x="467544" y="2708920"/>
            <a:ext cx="5448439" cy="3978225"/>
          </a:xfrm>
          <a:prstGeom prst="rect">
            <a:avLst/>
          </a:prstGeom>
        </p:spPr>
      </p:pic>
      <p:pic>
        <p:nvPicPr>
          <p:cNvPr id="5" name="圖片 4"/>
          <p:cNvPicPr>
            <a:picLocks noChangeAspect="1"/>
          </p:cNvPicPr>
          <p:nvPr/>
        </p:nvPicPr>
        <p:blipFill>
          <a:blip r:embed="rId3"/>
          <a:stretch>
            <a:fillRect/>
          </a:stretch>
        </p:blipFill>
        <p:spPr>
          <a:xfrm>
            <a:off x="4860032" y="188640"/>
            <a:ext cx="3930236" cy="2637159"/>
          </a:xfrm>
          <a:prstGeom prst="rect">
            <a:avLst/>
          </a:prstGeom>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79422" y="3456975"/>
            <a:ext cx="2232248" cy="18946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62589" y="2121495"/>
            <a:ext cx="1285875" cy="456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文字方塊 6"/>
          <p:cNvSpPr txBox="1"/>
          <p:nvPr/>
        </p:nvSpPr>
        <p:spPr>
          <a:xfrm>
            <a:off x="328145" y="980728"/>
            <a:ext cx="5416868" cy="1569660"/>
          </a:xfrm>
          <a:prstGeom prst="rect">
            <a:avLst/>
          </a:prstGeom>
          <a:solidFill>
            <a:schemeClr val="accent6">
              <a:lumMod val="20000"/>
              <a:lumOff val="80000"/>
              <a:alpha val="71000"/>
            </a:schemeClr>
          </a:solidFill>
          <a:ln w="25400">
            <a:solidFill>
              <a:schemeClr val="accent6"/>
            </a:solidFill>
          </a:ln>
        </p:spPr>
        <p:txBody>
          <a:bodyPr wrap="none" rtlCol="0">
            <a:spAutoFit/>
          </a:bodyPr>
          <a:lstStyle/>
          <a:p>
            <a:r>
              <a:rPr lang="zh-TW" altLang="en-US" sz="2400" dirty="0" smtClean="0">
                <a:solidFill>
                  <a:srgbClr val="0000FF"/>
                </a:solidFill>
                <a:effectLst>
                  <a:outerShdw blurRad="38100" dist="38100" dir="2700000" algn="tl">
                    <a:srgbClr val="000000">
                      <a:alpha val="43137"/>
                    </a:srgbClr>
                  </a:outerShdw>
                </a:effectLst>
                <a:latin typeface="文鼎粗圓" panose="020B0609010101010101" pitchFamily="49" charset="-120"/>
                <a:ea typeface="文鼎粗圓" panose="020B0609010101010101" pitchFamily="49" charset="-120"/>
              </a:rPr>
              <a:t>已線上介接：公路總局</a:t>
            </a:r>
            <a:r>
              <a:rPr lang="en-US" altLang="zh-TW" sz="2400" dirty="0" err="1" smtClean="0">
                <a:solidFill>
                  <a:srgbClr val="0000FF"/>
                </a:solidFill>
                <a:effectLst>
                  <a:outerShdw blurRad="38100" dist="38100" dir="2700000" algn="tl">
                    <a:srgbClr val="000000">
                      <a:alpha val="43137"/>
                    </a:srgbClr>
                  </a:outerShdw>
                </a:effectLst>
                <a:latin typeface="文鼎粗圓" panose="020B0609010101010101" pitchFamily="49" charset="-120"/>
                <a:ea typeface="文鼎粗圓" panose="020B0609010101010101" pitchFamily="49" charset="-120"/>
              </a:rPr>
              <a:t>SafeTaiwan</a:t>
            </a:r>
            <a:r>
              <a:rPr lang="zh-TW" altLang="en-US" sz="2400" dirty="0" smtClean="0">
                <a:solidFill>
                  <a:srgbClr val="0000FF"/>
                </a:solidFill>
                <a:effectLst>
                  <a:outerShdw blurRad="38100" dist="38100" dir="2700000" algn="tl">
                    <a:srgbClr val="000000">
                      <a:alpha val="43137"/>
                    </a:srgbClr>
                  </a:outerShdw>
                </a:effectLst>
                <a:latin typeface="文鼎粗圓" panose="020B0609010101010101" pitchFamily="49" charset="-120"/>
                <a:ea typeface="文鼎粗圓" panose="020B0609010101010101" pitchFamily="49" charset="-120"/>
              </a:rPr>
              <a:t>網站</a:t>
            </a:r>
            <a:endParaRPr lang="en-US" altLang="zh-TW" sz="2400" dirty="0" smtClean="0">
              <a:solidFill>
                <a:srgbClr val="0000FF"/>
              </a:solidFill>
              <a:effectLst>
                <a:outerShdw blurRad="38100" dist="38100" dir="2700000" algn="tl">
                  <a:srgbClr val="000000">
                    <a:alpha val="43137"/>
                  </a:srgbClr>
                </a:outerShdw>
              </a:effectLst>
              <a:latin typeface="文鼎粗圓" panose="020B0609010101010101" pitchFamily="49" charset="-120"/>
              <a:ea typeface="文鼎粗圓" panose="020B0609010101010101" pitchFamily="49" charset="-120"/>
            </a:endParaRPr>
          </a:p>
          <a:p>
            <a:r>
              <a:rPr lang="zh-TW" altLang="en-US" sz="2400" dirty="0" smtClean="0">
                <a:solidFill>
                  <a:srgbClr val="0000FF"/>
                </a:solidFill>
                <a:effectLst>
                  <a:outerShdw blurRad="38100" dist="38100" dir="2700000" algn="tl">
                    <a:srgbClr val="000000">
                      <a:alpha val="43137"/>
                    </a:srgbClr>
                  </a:outerShdw>
                </a:effectLst>
                <a:latin typeface="文鼎粗圓" panose="020B0609010101010101" pitchFamily="49" charset="-120"/>
                <a:ea typeface="文鼎粗圓" panose="020B0609010101010101" pitchFamily="49" charset="-120"/>
              </a:rPr>
              <a:t>　　　　　　、內政部國土測繪中心便</a:t>
            </a:r>
            <a:endParaRPr lang="en-US" altLang="zh-TW" sz="2400" dirty="0" smtClean="0">
              <a:solidFill>
                <a:srgbClr val="0000FF"/>
              </a:solidFill>
              <a:effectLst>
                <a:outerShdw blurRad="38100" dist="38100" dir="2700000" algn="tl">
                  <a:srgbClr val="000000">
                    <a:alpha val="43137"/>
                  </a:srgbClr>
                </a:outerShdw>
              </a:effectLst>
              <a:latin typeface="文鼎粗圓" panose="020B0609010101010101" pitchFamily="49" charset="-120"/>
              <a:ea typeface="文鼎粗圓" panose="020B0609010101010101" pitchFamily="49" charset="-120"/>
            </a:endParaRPr>
          </a:p>
          <a:p>
            <a:r>
              <a:rPr lang="zh-TW" altLang="en-US" sz="2400" dirty="0">
                <a:solidFill>
                  <a:srgbClr val="0000FF"/>
                </a:solidFill>
                <a:effectLst>
                  <a:outerShdw blurRad="38100" dist="38100" dir="2700000" algn="tl">
                    <a:srgbClr val="000000">
                      <a:alpha val="43137"/>
                    </a:srgbClr>
                  </a:outerShdw>
                </a:effectLst>
                <a:latin typeface="文鼎粗圓" panose="020B0609010101010101" pitchFamily="49" charset="-120"/>
                <a:ea typeface="文鼎粗圓" panose="020B0609010101010101" pitchFamily="49" charset="-120"/>
              </a:rPr>
              <a:t>　</a:t>
            </a:r>
            <a:r>
              <a:rPr lang="zh-TW" altLang="en-US" sz="2400" dirty="0" smtClean="0">
                <a:solidFill>
                  <a:srgbClr val="0000FF"/>
                </a:solidFill>
                <a:effectLst>
                  <a:outerShdw blurRad="38100" dist="38100" dir="2700000" algn="tl">
                    <a:srgbClr val="000000">
                      <a:alpha val="43137"/>
                    </a:srgbClr>
                  </a:outerShdw>
                </a:effectLst>
                <a:latin typeface="文鼎粗圓" panose="020B0609010101010101" pitchFamily="49" charset="-120"/>
                <a:ea typeface="文鼎粗圓" panose="020B0609010101010101" pitchFamily="49" charset="-120"/>
              </a:rPr>
              <a:t>　　　　　民查詢系統</a:t>
            </a:r>
            <a:endParaRPr lang="en-US" altLang="zh-TW" sz="2400" dirty="0" smtClean="0">
              <a:solidFill>
                <a:srgbClr val="0000FF"/>
              </a:solidFill>
              <a:effectLst>
                <a:outerShdw blurRad="38100" dist="38100" dir="2700000" algn="tl">
                  <a:srgbClr val="000000">
                    <a:alpha val="43137"/>
                  </a:srgbClr>
                </a:outerShdw>
              </a:effectLst>
              <a:latin typeface="文鼎粗圓" panose="020B0609010101010101" pitchFamily="49" charset="-120"/>
              <a:ea typeface="文鼎粗圓" panose="020B0609010101010101" pitchFamily="49" charset="-120"/>
            </a:endParaRPr>
          </a:p>
          <a:p>
            <a:r>
              <a:rPr lang="zh-TW" altLang="en-US" sz="2400" dirty="0" smtClean="0">
                <a:solidFill>
                  <a:srgbClr val="0000FF"/>
                </a:solidFill>
                <a:effectLst>
                  <a:outerShdw blurRad="38100" dist="38100" dir="2700000" algn="tl">
                    <a:srgbClr val="000000">
                      <a:alpha val="43137"/>
                    </a:srgbClr>
                  </a:outerShdw>
                </a:effectLst>
                <a:latin typeface="文鼎粗圓" panose="020B0609010101010101" pitchFamily="49" charset="-120"/>
                <a:ea typeface="文鼎粗圓" panose="020B0609010101010101" pitchFamily="49" charset="-120"/>
              </a:rPr>
              <a:t>民間：</a:t>
            </a:r>
            <a:r>
              <a:rPr lang="en-US" altLang="zh-TW" sz="2400" dirty="0" smtClean="0">
                <a:solidFill>
                  <a:srgbClr val="0000FF"/>
                </a:solidFill>
                <a:effectLst>
                  <a:outerShdw blurRad="38100" dist="38100" dir="2700000" algn="tl">
                    <a:srgbClr val="000000">
                      <a:alpha val="43137"/>
                    </a:srgbClr>
                  </a:outerShdw>
                </a:effectLst>
                <a:latin typeface="文鼎粗圓" panose="020B0609010101010101" pitchFamily="49" charset="-120"/>
                <a:ea typeface="文鼎粗圓" panose="020B0609010101010101" pitchFamily="49" charset="-120"/>
              </a:rPr>
              <a:t>591</a:t>
            </a:r>
            <a:r>
              <a:rPr lang="zh-TW" altLang="en-US" sz="2400" dirty="0" smtClean="0">
                <a:solidFill>
                  <a:srgbClr val="0000FF"/>
                </a:solidFill>
                <a:effectLst>
                  <a:outerShdw blurRad="38100" dist="38100" dir="2700000" algn="tl">
                    <a:srgbClr val="000000">
                      <a:alpha val="43137"/>
                    </a:srgbClr>
                  </a:outerShdw>
                </a:effectLst>
                <a:latin typeface="文鼎粗圓" panose="020B0609010101010101" pitchFamily="49" charset="-120"/>
                <a:ea typeface="文鼎粗圓" panose="020B0609010101010101" pitchFamily="49" charset="-120"/>
              </a:rPr>
              <a:t>房仲網、</a:t>
            </a:r>
            <a:r>
              <a:rPr lang="en-US" altLang="zh-TW" sz="2400" dirty="0" err="1" smtClean="0">
                <a:solidFill>
                  <a:srgbClr val="0000FF"/>
                </a:solidFill>
                <a:effectLst>
                  <a:outerShdw blurRad="38100" dist="38100" dir="2700000" algn="tl">
                    <a:srgbClr val="000000">
                      <a:alpha val="43137"/>
                    </a:srgbClr>
                  </a:outerShdw>
                </a:effectLst>
                <a:latin typeface="文鼎粗圓" panose="020B0609010101010101" pitchFamily="49" charset="-120"/>
                <a:ea typeface="文鼎粗圓" panose="020B0609010101010101" pitchFamily="49" charset="-120"/>
              </a:rPr>
              <a:t>CartoDB</a:t>
            </a:r>
            <a:r>
              <a:rPr lang="zh-TW" altLang="en-US" sz="2400" dirty="0" smtClean="0">
                <a:solidFill>
                  <a:srgbClr val="0000FF"/>
                </a:solidFill>
                <a:effectLst>
                  <a:outerShdw blurRad="38100" dist="38100" dir="2700000" algn="tl">
                    <a:srgbClr val="000000">
                      <a:alpha val="43137"/>
                    </a:srgbClr>
                  </a:outerShdw>
                </a:effectLst>
                <a:latin typeface="文鼎粗圓" panose="020B0609010101010101" pitchFamily="49" charset="-120"/>
                <a:ea typeface="文鼎粗圓" panose="020B0609010101010101" pitchFamily="49" charset="-120"/>
              </a:rPr>
              <a:t>、國票</a:t>
            </a:r>
            <a:endParaRPr lang="en-US" altLang="zh-TW" sz="2400" dirty="0" smtClean="0">
              <a:solidFill>
                <a:srgbClr val="0000FF"/>
              </a:solidFill>
              <a:effectLst>
                <a:outerShdw blurRad="38100" dist="38100" dir="2700000" algn="tl">
                  <a:srgbClr val="000000">
                    <a:alpha val="43137"/>
                  </a:srgbClr>
                </a:outerShdw>
              </a:effectLst>
              <a:latin typeface="文鼎粗圓" panose="020B0609010101010101" pitchFamily="49" charset="-120"/>
              <a:ea typeface="文鼎粗圓" panose="020B0609010101010101" pitchFamily="49" charset="-120"/>
            </a:endParaRPr>
          </a:p>
        </p:txBody>
      </p:sp>
    </p:spTree>
    <p:extLst>
      <p:ext uri="{BB962C8B-B14F-4D97-AF65-F5344CB8AC3E}">
        <p14:creationId xmlns:p14="http://schemas.microsoft.com/office/powerpoint/2010/main" val="245001796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匯合">
  <a:themeElements>
    <a:clrScheme name="匯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簡報">
      <a:majorFont>
        <a:latin typeface="Arial"/>
        <a:ea typeface="文鼎特黑"/>
        <a:cs typeface=""/>
      </a:majorFont>
      <a:minorFont>
        <a:latin typeface="Times New Roman"/>
        <a:ea typeface="文鼎粗圓"/>
        <a:cs typeface=""/>
      </a:minorFont>
    </a:fontScheme>
    <a:fmtScheme name="匯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399</TotalTime>
  <Words>1241</Words>
  <Application>Microsoft Office PowerPoint</Application>
  <PresentationFormat>如螢幕大小 (4:3)</PresentationFormat>
  <Paragraphs>145</Paragraphs>
  <Slides>10</Slides>
  <Notes>0</Notes>
  <HiddenSlides>0</HiddenSlides>
  <MMClips>0</MMClips>
  <ScaleCrop>false</ScaleCrop>
  <HeadingPairs>
    <vt:vector size="6" baseType="variant">
      <vt:variant>
        <vt:lpstr>使用字型</vt:lpstr>
      </vt:variant>
      <vt:variant>
        <vt:i4>9</vt:i4>
      </vt:variant>
      <vt:variant>
        <vt:lpstr>佈景主題</vt:lpstr>
      </vt:variant>
      <vt:variant>
        <vt:i4>1</vt:i4>
      </vt:variant>
      <vt:variant>
        <vt:lpstr>投影片標題</vt:lpstr>
      </vt:variant>
      <vt:variant>
        <vt:i4>10</vt:i4>
      </vt:variant>
    </vt:vector>
  </HeadingPairs>
  <TitlesOfParts>
    <vt:vector size="20" baseType="lpstr">
      <vt:lpstr>Arial</vt:lpstr>
      <vt:lpstr>新細明體</vt:lpstr>
      <vt:lpstr>Verdana</vt:lpstr>
      <vt:lpstr>文鼎特黑</vt:lpstr>
      <vt:lpstr>Wingdings 3</vt:lpstr>
      <vt:lpstr>Times New Roman</vt:lpstr>
      <vt:lpstr>文鼎粗圓</vt:lpstr>
      <vt:lpstr>Wingdings 2</vt:lpstr>
      <vt:lpstr>標楷體</vt:lpstr>
      <vt:lpstr>匯合</vt:lpstr>
      <vt:lpstr>中央地質調查所 主題式開放資料推動策略</vt:lpstr>
      <vt:lpstr>過往本所政府開放資料情形</vt:lpstr>
      <vt:lpstr>簡報大綱</vt:lpstr>
      <vt:lpstr>本所政府資料開放情形</vt:lpstr>
      <vt:lpstr>資料集開放使用量 </vt:lpstr>
      <vt:lpstr>本所主題式開放資料推動策略</vt:lpstr>
      <vt:lpstr>本所主題式開放資料推動策略</vt:lpstr>
      <vt:lpstr>本所主題式開放資料推動策略</vt:lpstr>
      <vt:lpstr>民間應用情形</vt:lpstr>
      <vt:lpstr>謝謝指教</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中央地質調查所 政府開放資料推動情形 與問題探討</dc:title>
  <dc:creator>tl</dc:creator>
  <cp:lastModifiedBy>黃佳偉</cp:lastModifiedBy>
  <cp:revision>35</cp:revision>
  <dcterms:created xsi:type="dcterms:W3CDTF">2016-06-21T21:53:39Z</dcterms:created>
  <dcterms:modified xsi:type="dcterms:W3CDTF">2016-09-14T04:34:24Z</dcterms:modified>
</cp:coreProperties>
</file>