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9"/>
  </p:notesMasterIdLst>
  <p:handoutMasterIdLst>
    <p:handoutMasterId r:id="rId20"/>
  </p:handoutMasterIdLst>
  <p:sldIdLst>
    <p:sldId id="266" r:id="rId2"/>
    <p:sldId id="267" r:id="rId3"/>
    <p:sldId id="332" r:id="rId4"/>
    <p:sldId id="334" r:id="rId5"/>
    <p:sldId id="335" r:id="rId6"/>
    <p:sldId id="291" r:id="rId7"/>
    <p:sldId id="292" r:id="rId8"/>
    <p:sldId id="287" r:id="rId9"/>
    <p:sldId id="331" r:id="rId10"/>
    <p:sldId id="286" r:id="rId11"/>
    <p:sldId id="304" r:id="rId12"/>
    <p:sldId id="293" r:id="rId13"/>
    <p:sldId id="316" r:id="rId14"/>
    <p:sldId id="324" r:id="rId15"/>
    <p:sldId id="330" r:id="rId16"/>
    <p:sldId id="294" r:id="rId17"/>
    <p:sldId id="270" r:id="rId18"/>
  </p:sldIdLst>
  <p:sldSz cx="9144000" cy="6858000" type="overhead"/>
  <p:notesSz cx="6797675" cy="9928225"/>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guide id="3"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31ACD7"/>
    <a:srgbClr val="0033CC"/>
    <a:srgbClr val="FF6969"/>
    <a:srgbClr val="FF9900"/>
    <a:srgbClr val="FF3300"/>
    <a:srgbClr val="339933"/>
    <a:srgbClr val="7CDE81"/>
    <a:srgbClr val="DB6788"/>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BC89EF96-8CEA-46FF-86C4-4CE0E7609802}" styleName="淺色樣式 3 - 輔色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DA37D80-6434-44D0-A028-1B22A696006F}" styleName="淺色樣式 3 - 輔色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等深淺樣式 2 - 輔色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中等深淺樣式 2 - 輔色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D7B26C5-4107-4FEC-AEDC-1716B250A1EF}" styleName="淺色樣式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C083E6E3-FA7D-4D7B-A595-EF9225AFEA82}" styleName="淺色樣式 1 - 輔色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3B4B98B0-60AC-42C2-AFA5-B58CD77FA1E5}" styleName="淺色樣式 1 - 輔色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235" autoAdjust="0"/>
    <p:restoredTop sz="94415" autoAdjust="0"/>
  </p:normalViewPr>
  <p:slideViewPr>
    <p:cSldViewPr snapToGrid="0">
      <p:cViewPr varScale="1">
        <p:scale>
          <a:sx n="106" d="100"/>
          <a:sy n="106" d="100"/>
        </p:scale>
        <p:origin x="1878" y="108"/>
      </p:cViewPr>
      <p:guideLst>
        <p:guide orient="horz" pos="2160"/>
        <p:guide pos="3840"/>
        <p:guide pos="2880"/>
      </p:guideLst>
    </p:cSldViewPr>
  </p:slideViewPr>
  <p:notesTextViewPr>
    <p:cViewPr>
      <p:scale>
        <a:sx n="1" d="1"/>
        <a:sy n="1" d="1"/>
      </p:scale>
      <p:origin x="0" y="0"/>
    </p:cViewPr>
  </p:notesTextViewPr>
  <p:sorterViewPr>
    <p:cViewPr>
      <p:scale>
        <a:sx n="86" d="100"/>
        <a:sy n="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u634408\Libraries\qp8\&#36039;&#35338;&#31995;&#32113;&#34389;\@FR7tXJX8eKY7o\@DBE1BD313925325A7482580050006D112\&#21488;&#38651;&#36039;&#26009;&#24050;&#38283;&#25918;&#36039;&#26009;&#38598;&#26280;&#32879;&#32097;&#20154;(&#25130;&#33267;105&#24180;8&#26376;3&#26085;).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TW"/>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spPr>
            <a:ln w="19050" cap="rnd" cmpd="sng" algn="ctr">
              <a:solidFill>
                <a:schemeClr val="accent1">
                  <a:shade val="95000"/>
                  <a:satMod val="105000"/>
                </a:schemeClr>
              </a:solidFill>
              <a:round/>
            </a:ln>
            <a:effectLst/>
          </c:spPr>
          <c:marker>
            <c:symbol val="circle"/>
            <c:size val="17"/>
            <c:spPr>
              <a:solidFill>
                <a:schemeClr val="lt1"/>
              </a:solidFill>
              <a:ln>
                <a:noFill/>
              </a:ln>
              <a:effectLst/>
            </c:spPr>
          </c:marker>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accent1"/>
                    </a:solidFill>
                    <a:latin typeface="+mn-lt"/>
                    <a:ea typeface="+mn-ea"/>
                    <a:cs typeface="+mn-cs"/>
                  </a:defRPr>
                </a:pPr>
                <a:endParaRPr lang="zh-TW"/>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a:solidFill>
                        <a:schemeClr val="dk1">
                          <a:lumMod val="35000"/>
                          <a:lumOff val="65000"/>
                        </a:schemeClr>
                      </a:solidFill>
                    </a:ln>
                    <a:effectLst/>
                  </c:spPr>
                </c15:leaderLines>
              </c:ext>
            </c:extLst>
          </c:dLbls>
          <c:trendline>
            <c:spPr>
              <a:ln w="9525" cap="rnd">
                <a:solidFill>
                  <a:schemeClr val="accent1"/>
                </a:solidFill>
              </a:ln>
              <a:effectLst/>
            </c:spPr>
            <c:trendlineType val="linear"/>
            <c:dispRSqr val="0"/>
            <c:dispEq val="0"/>
          </c:trendline>
          <c:cat>
            <c:strRef>
              <c:f>工作表2!$F$16:$O$16</c:f>
              <c:strCache>
                <c:ptCount val="10"/>
                <c:pt idx="0">
                  <c:v>103Q1</c:v>
                </c:pt>
                <c:pt idx="1">
                  <c:v>103Q2</c:v>
                </c:pt>
                <c:pt idx="2">
                  <c:v>103Q3</c:v>
                </c:pt>
                <c:pt idx="3">
                  <c:v>103Q4</c:v>
                </c:pt>
                <c:pt idx="4">
                  <c:v>104Q1</c:v>
                </c:pt>
                <c:pt idx="5">
                  <c:v>104Q2</c:v>
                </c:pt>
                <c:pt idx="6">
                  <c:v>104Q3</c:v>
                </c:pt>
                <c:pt idx="7">
                  <c:v>104Q4</c:v>
                </c:pt>
                <c:pt idx="8">
                  <c:v>105Q1</c:v>
                </c:pt>
                <c:pt idx="9">
                  <c:v>105Q2</c:v>
                </c:pt>
              </c:strCache>
            </c:strRef>
          </c:cat>
          <c:val>
            <c:numRef>
              <c:f>工作表2!$F$17:$O$17</c:f>
              <c:numCache>
                <c:formatCode>General</c:formatCode>
                <c:ptCount val="10"/>
                <c:pt idx="0">
                  <c:v>2</c:v>
                </c:pt>
                <c:pt idx="1">
                  <c:v>2</c:v>
                </c:pt>
                <c:pt idx="2">
                  <c:v>5</c:v>
                </c:pt>
                <c:pt idx="3">
                  <c:v>12</c:v>
                </c:pt>
                <c:pt idx="4">
                  <c:v>19</c:v>
                </c:pt>
                <c:pt idx="5">
                  <c:v>23</c:v>
                </c:pt>
                <c:pt idx="6">
                  <c:v>42</c:v>
                </c:pt>
                <c:pt idx="7">
                  <c:v>45</c:v>
                </c:pt>
                <c:pt idx="8">
                  <c:v>81</c:v>
                </c:pt>
                <c:pt idx="9">
                  <c:v>93</c:v>
                </c:pt>
              </c:numCache>
            </c:numRef>
          </c:val>
          <c:smooth val="0"/>
          <c:extLst xmlns:c16r2="http://schemas.microsoft.com/office/drawing/2015/06/chart">
            <c:ext xmlns:c16="http://schemas.microsoft.com/office/drawing/2014/chart" uri="{C3380CC4-5D6E-409C-BE32-E72D297353CC}">
              <c16:uniqueId val="{00000001-C4AF-4F6A-901B-751166671F66}"/>
            </c:ext>
          </c:extLst>
        </c:ser>
        <c:dLbls>
          <c:dLblPos val="ctr"/>
          <c:showLegendKey val="0"/>
          <c:showVal val="1"/>
          <c:showCatName val="0"/>
          <c:showSerName val="0"/>
          <c:showPercent val="0"/>
          <c:showBubbleSize val="0"/>
        </c:dLbls>
        <c:marker val="1"/>
        <c:smooth val="0"/>
        <c:axId val="340796440"/>
        <c:axId val="340796832"/>
      </c:lineChart>
      <c:catAx>
        <c:axId val="340796440"/>
        <c:scaling>
          <c:orientation val="minMax"/>
        </c:scaling>
        <c:delete val="0"/>
        <c:axPos val="b"/>
        <c:title>
          <c:tx>
            <c:rich>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r>
                  <a:rPr lang="zh-TW"/>
                  <a:t>時程</a:t>
                </a:r>
                <a:endParaRPr lang="en-US"/>
              </a:p>
            </c:rich>
          </c:tx>
          <c:overlay val="0"/>
          <c:spPr>
            <a:noFill/>
            <a:ln>
              <a:noFill/>
            </a:ln>
            <a:effectLst/>
          </c:spPr>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zh-TW"/>
            </a:p>
          </c:txPr>
        </c:title>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330" b="0" i="0" u="none" strike="noStrike" kern="1200" baseline="0">
                <a:solidFill>
                  <a:schemeClr val="dk1">
                    <a:lumMod val="65000"/>
                    <a:lumOff val="35000"/>
                  </a:schemeClr>
                </a:solidFill>
                <a:latin typeface="+mn-lt"/>
                <a:ea typeface="+mn-ea"/>
                <a:cs typeface="+mn-cs"/>
              </a:defRPr>
            </a:pPr>
            <a:endParaRPr lang="zh-TW"/>
          </a:p>
        </c:txPr>
        <c:crossAx val="340796832"/>
        <c:crosses val="autoZero"/>
        <c:auto val="1"/>
        <c:lblAlgn val="ctr"/>
        <c:lblOffset val="100"/>
        <c:noMultiLvlLbl val="0"/>
      </c:catAx>
      <c:valAx>
        <c:axId val="340796832"/>
        <c:scaling>
          <c:orientation val="minMax"/>
        </c:scaling>
        <c:delete val="1"/>
        <c:axPos val="l"/>
        <c:title>
          <c:tx>
            <c:rich>
              <a:bodyPr rot="0" spcFirstLastPara="1" vertOverflow="ellipsis" vert="eaVert" wrap="square" anchor="ctr" anchorCtr="1"/>
              <a:lstStyle/>
              <a:p>
                <a:pPr>
                  <a:defRPr sz="1197" b="0" i="0" u="none" strike="noStrike" kern="1200" baseline="0">
                    <a:solidFill>
                      <a:schemeClr val="dk1">
                        <a:lumMod val="65000"/>
                        <a:lumOff val="35000"/>
                      </a:schemeClr>
                    </a:solidFill>
                    <a:latin typeface="+mn-lt"/>
                    <a:ea typeface="+mn-ea"/>
                    <a:cs typeface="+mn-cs"/>
                  </a:defRPr>
                </a:pPr>
                <a:r>
                  <a:rPr lang="zh-TW"/>
                  <a:t>累計資料集數量</a:t>
                </a:r>
                <a:endParaRPr lang="en-US"/>
              </a:p>
            </c:rich>
          </c:tx>
          <c:overlay val="0"/>
          <c:spPr>
            <a:noFill/>
            <a:ln>
              <a:noFill/>
            </a:ln>
            <a:effectLst/>
          </c:spPr>
          <c:txPr>
            <a:bodyPr rot="0" spcFirstLastPara="1" vertOverflow="ellipsis" vert="eaVert"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zh-TW"/>
            </a:p>
          </c:txPr>
        </c:title>
        <c:numFmt formatCode="General" sourceLinked="1"/>
        <c:majorTickMark val="none"/>
        <c:minorTickMark val="none"/>
        <c:tickLblPos val="nextTo"/>
        <c:crossAx val="340796440"/>
        <c:crosses val="autoZero"/>
        <c:crossBetween val="between"/>
      </c:valAx>
      <c:spPr>
        <a:noFill/>
        <a:ln>
          <a:noFill/>
        </a:ln>
        <a:effectLst/>
      </c:spPr>
    </c:plotArea>
    <c:plotVisOnly val="1"/>
    <c:dispBlanksAs val="gap"/>
    <c:showDLblsOverMax val="0"/>
  </c:chart>
  <c:spPr>
    <a:solidFill>
      <a:schemeClr val="lt1"/>
    </a:solidFill>
    <a:ln w="9525" cap="flat" cmpd="sng" algn="ctr">
      <a:solidFill>
        <a:schemeClr val="dk1">
          <a:lumMod val="15000"/>
          <a:lumOff val="85000"/>
        </a:schemeClr>
      </a:solidFill>
      <a:round/>
    </a:ln>
    <a:effectLst>
      <a:outerShdw blurRad="63500" sx="102000" sy="102000" algn="ctr" rotWithShape="0">
        <a:prstClr val="black">
          <a:alpha val="40000"/>
        </a:prstClr>
      </a:outerShdw>
    </a:effectLst>
  </c:spPr>
  <c:txPr>
    <a:bodyPr/>
    <a:lstStyle/>
    <a:p>
      <a:pPr>
        <a:defRPr/>
      </a:pPr>
      <a:endParaRPr lang="zh-TW"/>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34">
  <cs:axisTitle>
    <cs:lnRef idx="0"/>
    <cs:fillRef idx="0"/>
    <cs:effectRef idx="0"/>
    <cs:fontRef idx="minor">
      <a:schemeClr val="dk1">
        <a:lumMod val="65000"/>
        <a:lumOff val="35000"/>
      </a:schemeClr>
    </cs:fontRef>
    <cs:defRPr sz="1197"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330" kern="120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cs:styleClr val="auto"/>
    </cs:fontRef>
    <cs:spPr/>
    <cs:defRPr sz="1197" b="1" i="0" u="none" strike="noStrike" kern="1200" baseline="0"/>
  </cs:dataLabel>
  <cs:dataLabelCallout>
    <cs:lnRef idx="0"/>
    <cs:fillRef idx="0"/>
    <cs:effectRef idx="0"/>
    <cs:fontRef idx="minor">
      <a:schemeClr val="dk1">
        <a:lumMod val="65000"/>
        <a:lumOff val="35000"/>
      </a:schemeClr>
    </cs:fontRef>
    <cs:spPr>
      <a:solidFill>
        <a:schemeClr val="lt1"/>
      </a:solidFill>
      <a:ln w="9575">
        <a:solidFill>
          <a:schemeClr val="lt1">
            <a:lumMod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19050" cap="rnd" cmpd="sng" algn="ctr">
        <a:solidFill>
          <a:schemeClr val="phClr">
            <a:shade val="95000"/>
            <a:satMod val="105000"/>
          </a:schemeClr>
        </a:solidFill>
        <a:round/>
      </a:ln>
    </cs:spPr>
  </cs:dataPointLine>
  <cs:dataPointMarker>
    <cs:lnRef idx="0"/>
    <cs:fillRef idx="0"/>
    <cs:effectRef idx="0"/>
    <cs:fontRef idx="minor">
      <a:schemeClr val="dk1"/>
    </cs:fontRef>
    <cs:spPr>
      <a:solidFill>
        <a:schemeClr val="lt1"/>
      </a:solidFill>
    </cs:spPr>
  </cs:dataPointMarker>
  <cs:dataPointMarkerLayout symbol="circle" size="17"/>
  <cs:dataPointWireframe>
    <cs:lnRef idx="0">
      <cs:styleClr val="auto"/>
    </cs:lnRef>
    <cs:fillRef idx="1"/>
    <cs:effectRef idx="0"/>
    <cs:fontRef idx="minor">
      <a:schemeClr val="dk1"/>
    </cs:fontRef>
    <cs:spPr>
      <a:ln w="9525">
        <a:solidFill>
          <a:schemeClr val="phClr"/>
        </a:solidFill>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dk1">
            <a:lumMod val="50000"/>
            <a:lumOff val="50000"/>
          </a:schemeClr>
        </a:solidFill>
      </a:ln>
    </cs:spPr>
  </cs:downBar>
  <cs:dropLine>
    <cs:lnRef idx="0"/>
    <cs:fillRef idx="0"/>
    <cs:effectRef idx="0"/>
    <cs:fontRef idx="minor">
      <a:schemeClr val="dk1"/>
    </cs:fontRef>
    <cs:spPr>
      <a:ln w="9525">
        <a:solidFill>
          <a:schemeClr val="dk1">
            <a:lumMod val="35000"/>
            <a:lumOff val="65000"/>
          </a:schemeClr>
        </a:solidFill>
      </a:ln>
    </cs:spPr>
  </cs:dropLine>
  <cs:errorBar>
    <cs:lnRef idx="0"/>
    <cs:fillRef idx="0"/>
    <cs:effectRef idx="0"/>
    <cs:fontRef idx="minor">
      <a:schemeClr val="dk1"/>
    </cs:fontRef>
    <cs:spPr>
      <a:ln w="9525">
        <a:solidFill>
          <a:schemeClr val="dk1">
            <a:lumMod val="50000"/>
            <a:lumOff val="50000"/>
          </a:schemeClr>
        </a:solidFill>
      </a:ln>
    </cs:spPr>
  </cs:errorBar>
  <cs:floor>
    <cs:lnRef idx="0"/>
    <cs:fillRef idx="0"/>
    <cs:effectRef idx="0"/>
    <cs:fontRef idx="minor">
      <a:schemeClr val="dk1"/>
    </cs:fontRef>
  </cs:floor>
  <cs:gridlineMajor>
    <cs:lnRef idx="0"/>
    <cs:fillRef idx="0"/>
    <cs:effectRef idx="0"/>
    <cs:fontRef idx="minor">
      <a:schemeClr val="dk1"/>
    </cs:fontRef>
    <cs:spPr>
      <a:ln>
        <a:solidFill>
          <a:schemeClr val="dk1">
            <a:lumMod val="15000"/>
            <a:lumOff val="85000"/>
          </a:schemeClr>
        </a:solidFill>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35000"/>
            <a:lumOff val="65000"/>
          </a:schemeClr>
        </a:solidFill>
      </a:ln>
    </cs:spPr>
  </cs:hiLoLine>
  <cs:leaderLine>
    <cs:lnRef idx="0"/>
    <cs:fillRef idx="0"/>
    <cs:effectRef idx="0"/>
    <cs:fontRef idx="minor">
      <a:schemeClr val="dk1"/>
    </cs:fontRef>
    <cs:spPr>
      <a:ln w="9525">
        <a:solidFill>
          <a:schemeClr val="dk1">
            <a:lumMod val="35000"/>
            <a:lumOff val="65000"/>
          </a:schemeClr>
        </a:solidFill>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s:seriesAxis>
  <cs:seriesLine>
    <cs:lnRef idx="0"/>
    <cs:fillRef idx="0"/>
    <cs:effectRef idx="0"/>
    <cs:fontRef idx="minor">
      <a:schemeClr val="dk1"/>
    </cs:fontRef>
    <cs:spPr>
      <a:ln w="9525">
        <a:solidFill>
          <a:schemeClr val="dk1">
            <a:lumMod val="35000"/>
            <a:lumOff val="65000"/>
          </a:schemeClr>
        </a:solidFill>
      </a:ln>
    </cs:spPr>
  </cs:seriesLine>
  <cs:title>
    <cs:lnRef idx="0"/>
    <cs:fillRef idx="0"/>
    <cs:effectRef idx="0"/>
    <cs:fontRef idx="minor">
      <a:schemeClr val="dk1"/>
    </cs:fontRef>
    <cs:defRPr sz="1915" b="0" kern="1200" cap="all" spc="0" baseline="0">
      <a:gradFill>
        <a:gsLst>
          <a:gs pos="0">
            <a:schemeClr val="dk1">
              <a:lumMod val="50000"/>
              <a:lumOff val="50000"/>
            </a:schemeClr>
          </a:gs>
          <a:gs pos="100000">
            <a:schemeClr val="dk1">
              <a:lumMod val="85000"/>
              <a:lumOff val="15000"/>
            </a:schemeClr>
          </a:gs>
        </a:gsLst>
        <a:lin ang="5400000" scaled="0"/>
      </a:gradFill>
    </cs:defRPr>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dk1">
            <a:lumMod val="50000"/>
            <a:lumOff val="50000"/>
          </a:schemeClr>
        </a:solidFill>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wall>
</cs:chartStyle>
</file>

<file path=ppt/diagrams/_rels/data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image" Target="../media/image12.jp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190C066-DA83-4DE9-AB21-D8ED24191BAC}" type="doc">
      <dgm:prSet loTypeId="urn:microsoft.com/office/officeart/2005/8/layout/list1" loCatId="list" qsTypeId="urn:microsoft.com/office/officeart/2005/8/quickstyle/simple1" qsCatId="simple" csTypeId="urn:microsoft.com/office/officeart/2005/8/colors/colorful5" csCatId="colorful" phldr="1"/>
      <dgm:spPr/>
      <dgm:t>
        <a:bodyPr/>
        <a:lstStyle/>
        <a:p>
          <a:endParaRPr lang="zh-TW" altLang="en-US"/>
        </a:p>
      </dgm:t>
    </dgm:pt>
    <dgm:pt modelId="{CE2B4073-6A8E-46CA-9F8D-0E697294635A}">
      <dgm:prSet custT="1"/>
      <dgm:spPr/>
      <dgm:t>
        <a:bodyPr/>
        <a:lstStyle/>
        <a:p>
          <a:pPr rtl="0"/>
          <a:r>
            <a:rPr lang="zh-TW" altLang="en-US" sz="3600" b="1" dirty="0">
              <a:latin typeface="微軟正黑體" panose="020B0604030504040204" pitchFamily="34" charset="-120"/>
              <a:ea typeface="微軟正黑體" panose="020B0604030504040204" pitchFamily="34" charset="-120"/>
            </a:rPr>
            <a:t>壹、</a:t>
          </a:r>
          <a:r>
            <a:rPr lang="zh-TW" sz="3600" b="1" dirty="0">
              <a:latin typeface="微軟正黑體" panose="020B0604030504040204" pitchFamily="34" charset="-120"/>
              <a:ea typeface="微軟正黑體" panose="020B0604030504040204" pitchFamily="34" charset="-120"/>
            </a:rPr>
            <a:t>推動策略</a:t>
          </a:r>
          <a:endParaRPr lang="zh-TW" altLang="en-US" sz="3600" b="1" dirty="0">
            <a:latin typeface="微軟正黑體" panose="020B0604030504040204" pitchFamily="34" charset="-120"/>
            <a:ea typeface="微軟正黑體" panose="020B0604030504040204" pitchFamily="34" charset="-120"/>
          </a:endParaRPr>
        </a:p>
      </dgm:t>
    </dgm:pt>
    <dgm:pt modelId="{7CCADA55-D644-439C-8EA1-62D84746715D}" type="parTrans" cxnId="{8E0FEAC6-7287-4D96-89A5-6D5167141121}">
      <dgm:prSet/>
      <dgm:spPr/>
      <dgm:t>
        <a:bodyPr/>
        <a:lstStyle/>
        <a:p>
          <a:endParaRPr lang="zh-TW" altLang="en-US" sz="3600"/>
        </a:p>
      </dgm:t>
    </dgm:pt>
    <dgm:pt modelId="{C805B01B-C8CB-4011-A9D0-FFE4F62D9E5E}" type="sibTrans" cxnId="{8E0FEAC6-7287-4D96-89A5-6D5167141121}">
      <dgm:prSet/>
      <dgm:spPr/>
      <dgm:t>
        <a:bodyPr/>
        <a:lstStyle/>
        <a:p>
          <a:endParaRPr lang="zh-TW" altLang="en-US" sz="3600"/>
        </a:p>
      </dgm:t>
    </dgm:pt>
    <dgm:pt modelId="{8D7AA8CF-F694-4D51-BD9C-522A3D35C7EE}">
      <dgm:prSet custT="1"/>
      <dgm:spPr/>
      <dgm:t>
        <a:bodyPr/>
        <a:lstStyle/>
        <a:p>
          <a:pPr rtl="0"/>
          <a:r>
            <a:rPr lang="zh-TW" altLang="en-US" sz="3600" b="1" dirty="0" smtClean="0">
              <a:latin typeface="微軟正黑體" panose="020B0604030504040204" pitchFamily="34" charset="-120"/>
              <a:ea typeface="微軟正黑體" panose="020B0604030504040204" pitchFamily="34" charset="-120"/>
            </a:rPr>
            <a:t>叁、</a:t>
          </a:r>
          <a:r>
            <a:rPr lang="zh-TW" sz="3600" b="1" dirty="0" smtClean="0">
              <a:latin typeface="微軟正黑體" panose="020B0604030504040204" pitchFamily="34" charset="-120"/>
              <a:ea typeface="微軟正黑體" panose="020B0604030504040204" pitchFamily="34" charset="-120"/>
            </a:rPr>
            <a:t>公私協力規劃</a:t>
          </a:r>
          <a:r>
            <a:rPr lang="zh-TW" altLang="en-US" sz="3600" b="1" dirty="0" smtClean="0">
              <a:latin typeface="微軟正黑體" panose="020B0604030504040204" pitchFamily="34" charset="-120"/>
              <a:ea typeface="微軟正黑體" panose="020B0604030504040204" pitchFamily="34" charset="-120"/>
            </a:rPr>
            <a:t>與</a:t>
          </a:r>
          <a:r>
            <a:rPr lang="zh-TW" sz="3600" b="1" dirty="0" smtClean="0">
              <a:latin typeface="微軟正黑體" panose="020B0604030504040204" pitchFamily="34" charset="-120"/>
              <a:ea typeface="微軟正黑體" panose="020B0604030504040204" pitchFamily="34" charset="-120"/>
            </a:rPr>
            <a:t>應用</a:t>
          </a:r>
          <a:r>
            <a:rPr lang="en-US" altLang="zh-TW" sz="3600" b="1" dirty="0" smtClean="0">
              <a:latin typeface="微軟正黑體" panose="020B0604030504040204" pitchFamily="34" charset="-120"/>
              <a:ea typeface="微軟正黑體" panose="020B0604030504040204" pitchFamily="34" charset="-120"/>
            </a:rPr>
            <a:t> </a:t>
          </a:r>
          <a:endParaRPr lang="zh-TW" altLang="en-US" sz="3600" b="1" dirty="0">
            <a:latin typeface="微軟正黑體" panose="020B0604030504040204" pitchFamily="34" charset="-120"/>
            <a:ea typeface="微軟正黑體" panose="020B0604030504040204" pitchFamily="34" charset="-120"/>
          </a:endParaRPr>
        </a:p>
      </dgm:t>
    </dgm:pt>
    <dgm:pt modelId="{FF020C16-C55F-4323-831B-67F9FC48C9EE}" type="parTrans" cxnId="{3B931486-CC9A-4B5F-9FBD-CE83098ADC0B}">
      <dgm:prSet/>
      <dgm:spPr/>
      <dgm:t>
        <a:bodyPr/>
        <a:lstStyle/>
        <a:p>
          <a:endParaRPr lang="zh-TW" altLang="en-US" sz="3600"/>
        </a:p>
      </dgm:t>
    </dgm:pt>
    <dgm:pt modelId="{CE29433B-2000-4DE2-B5D0-763816CDE5BE}" type="sibTrans" cxnId="{3B931486-CC9A-4B5F-9FBD-CE83098ADC0B}">
      <dgm:prSet/>
      <dgm:spPr/>
      <dgm:t>
        <a:bodyPr/>
        <a:lstStyle/>
        <a:p>
          <a:endParaRPr lang="zh-TW" altLang="en-US" sz="3600"/>
        </a:p>
      </dgm:t>
    </dgm:pt>
    <dgm:pt modelId="{DA3BF12F-69C6-4721-950E-E0A523FB85E2}">
      <dgm:prSet custT="1"/>
      <dgm:spPr/>
      <dgm:t>
        <a:bodyPr/>
        <a:lstStyle/>
        <a:p>
          <a:pPr rtl="0"/>
          <a:r>
            <a:rPr lang="zh-TW" altLang="en-US" sz="3600" b="1" dirty="0" smtClean="0">
              <a:latin typeface="微軟正黑體" panose="020B0604030504040204" pitchFamily="34" charset="-120"/>
              <a:ea typeface="微軟正黑體" panose="020B0604030504040204" pitchFamily="34" charset="-120"/>
            </a:rPr>
            <a:t>肆、</a:t>
          </a:r>
          <a:r>
            <a:rPr lang="zh-TW" sz="3600" b="1" dirty="0">
              <a:latin typeface="微軟正黑體" panose="020B0604030504040204" pitchFamily="34" charset="-120"/>
              <a:ea typeface="微軟正黑體" panose="020B0604030504040204" pitchFamily="34" charset="-120"/>
            </a:rPr>
            <a:t>開放</a:t>
          </a:r>
          <a:r>
            <a:rPr lang="zh-TW" sz="3600" b="1" dirty="0" smtClean="0">
              <a:latin typeface="微軟正黑體" panose="020B0604030504040204" pitchFamily="34" charset="-120"/>
              <a:ea typeface="微軟正黑體" panose="020B0604030504040204" pitchFamily="34" charset="-120"/>
            </a:rPr>
            <a:t>資料精進方向</a:t>
          </a:r>
          <a:r>
            <a:rPr lang="zh-TW" altLang="en-US" sz="3600" b="1" dirty="0" smtClean="0">
              <a:latin typeface="微軟正黑體" panose="020B0604030504040204" pitchFamily="34" charset="-120"/>
              <a:ea typeface="微軟正黑體" panose="020B0604030504040204" pitchFamily="34" charset="-120"/>
            </a:rPr>
            <a:t>及創新應用</a:t>
          </a:r>
          <a:endParaRPr lang="zh-TW" altLang="en-US" sz="3600" b="1" dirty="0">
            <a:latin typeface="微軟正黑體" panose="020B0604030504040204" pitchFamily="34" charset="-120"/>
            <a:ea typeface="微軟正黑體" panose="020B0604030504040204" pitchFamily="34" charset="-120"/>
          </a:endParaRPr>
        </a:p>
      </dgm:t>
    </dgm:pt>
    <dgm:pt modelId="{2A21123D-91AB-428E-BF9B-EB7975691670}" type="parTrans" cxnId="{1F7477DA-1A60-48B5-B666-C6C7AE6026FA}">
      <dgm:prSet/>
      <dgm:spPr/>
      <dgm:t>
        <a:bodyPr/>
        <a:lstStyle/>
        <a:p>
          <a:endParaRPr lang="zh-TW" altLang="en-US"/>
        </a:p>
      </dgm:t>
    </dgm:pt>
    <dgm:pt modelId="{BB2B51F4-DA6A-4DE0-AB01-2BBF0BFC55AA}" type="sibTrans" cxnId="{1F7477DA-1A60-48B5-B666-C6C7AE6026FA}">
      <dgm:prSet/>
      <dgm:spPr/>
      <dgm:t>
        <a:bodyPr/>
        <a:lstStyle/>
        <a:p>
          <a:endParaRPr lang="zh-TW" altLang="en-US"/>
        </a:p>
      </dgm:t>
    </dgm:pt>
    <dgm:pt modelId="{B97AD830-63CD-45F2-A17A-9ED382E757FF}">
      <dgm:prSet custT="1"/>
      <dgm:spPr/>
      <dgm:t>
        <a:bodyPr/>
        <a:lstStyle/>
        <a:p>
          <a:pPr rtl="0"/>
          <a:r>
            <a:rPr lang="zh-TW" altLang="en-US" sz="3600" b="1" dirty="0" smtClean="0">
              <a:latin typeface="微軟正黑體" panose="020B0604030504040204" pitchFamily="34" charset="-120"/>
              <a:ea typeface="微軟正黑體" panose="020B0604030504040204" pitchFamily="34" charset="-120"/>
            </a:rPr>
            <a:t>伍、</a:t>
          </a:r>
          <a:r>
            <a:rPr lang="zh-TW" altLang="en-US" sz="3600" b="1" dirty="0">
              <a:latin typeface="微軟正黑體" panose="020B0604030504040204" pitchFamily="34" charset="-120"/>
              <a:ea typeface="微軟正黑體" panose="020B0604030504040204" pitchFamily="34" charset="-120"/>
            </a:rPr>
            <a:t>結語與建議</a:t>
          </a:r>
          <a:endParaRPr lang="en-US" altLang="zh-TW" sz="3600" b="1" dirty="0">
            <a:latin typeface="微軟正黑體" panose="020B0604030504040204" pitchFamily="34" charset="-120"/>
            <a:ea typeface="微軟正黑體" panose="020B0604030504040204" pitchFamily="34" charset="-120"/>
          </a:endParaRPr>
        </a:p>
      </dgm:t>
    </dgm:pt>
    <dgm:pt modelId="{5344D8CB-572E-4FAA-A1FE-5D9C51A778A8}" type="parTrans" cxnId="{C785A79A-1FE1-4387-8F34-771932F032B7}">
      <dgm:prSet/>
      <dgm:spPr/>
      <dgm:t>
        <a:bodyPr/>
        <a:lstStyle/>
        <a:p>
          <a:endParaRPr lang="zh-TW" altLang="en-US"/>
        </a:p>
      </dgm:t>
    </dgm:pt>
    <dgm:pt modelId="{24840132-77E9-4627-881F-AD69005704C1}" type="sibTrans" cxnId="{C785A79A-1FE1-4387-8F34-771932F032B7}">
      <dgm:prSet/>
      <dgm:spPr/>
      <dgm:t>
        <a:bodyPr/>
        <a:lstStyle/>
        <a:p>
          <a:endParaRPr lang="zh-TW" altLang="en-US"/>
        </a:p>
      </dgm:t>
    </dgm:pt>
    <dgm:pt modelId="{B218CF9A-3ECE-4B7E-A776-18E790D4C1B0}">
      <dgm:prSet custT="1"/>
      <dgm:spPr/>
      <dgm:t>
        <a:bodyPr/>
        <a:lstStyle/>
        <a:p>
          <a:pPr rtl="0"/>
          <a:r>
            <a:rPr lang="zh-TW" altLang="en-US" sz="3600" b="1" dirty="0" smtClean="0">
              <a:latin typeface="微軟正黑體" panose="020B0604030504040204" pitchFamily="34" charset="-120"/>
              <a:ea typeface="微軟正黑體" panose="020B0604030504040204" pitchFamily="34" charset="-120"/>
            </a:rPr>
            <a:t>貳、</a:t>
          </a:r>
          <a:r>
            <a:rPr lang="zh-TW" sz="3600" b="1" dirty="0">
              <a:latin typeface="微軟正黑體" panose="020B0604030504040204" pitchFamily="34" charset="-120"/>
              <a:ea typeface="微軟正黑體" panose="020B0604030504040204" pitchFamily="34" charset="-120"/>
            </a:rPr>
            <a:t>民間團體需求</a:t>
          </a:r>
          <a:r>
            <a:rPr lang="zh-TW" altLang="en-US" sz="3600" b="1" dirty="0">
              <a:latin typeface="微軟正黑體" panose="020B0604030504040204" pitchFamily="34" charset="-120"/>
              <a:ea typeface="微軟正黑體" panose="020B0604030504040204" pitchFamily="34" charset="-120"/>
            </a:rPr>
            <a:t>與建議</a:t>
          </a:r>
        </a:p>
      </dgm:t>
    </dgm:pt>
    <dgm:pt modelId="{CCCA7831-4F95-4E7C-858E-C3670B65C793}" type="parTrans" cxnId="{870F9858-7197-4E26-8581-4038AB4CDCB3}">
      <dgm:prSet/>
      <dgm:spPr/>
      <dgm:t>
        <a:bodyPr/>
        <a:lstStyle/>
        <a:p>
          <a:endParaRPr lang="zh-TW" altLang="en-US"/>
        </a:p>
      </dgm:t>
    </dgm:pt>
    <dgm:pt modelId="{9416B192-C7A6-4480-BEC6-94E7BFF838B1}" type="sibTrans" cxnId="{870F9858-7197-4E26-8581-4038AB4CDCB3}">
      <dgm:prSet/>
      <dgm:spPr/>
      <dgm:t>
        <a:bodyPr/>
        <a:lstStyle/>
        <a:p>
          <a:endParaRPr lang="zh-TW" altLang="en-US"/>
        </a:p>
      </dgm:t>
    </dgm:pt>
    <dgm:pt modelId="{A63A7FF4-AC99-4C87-A92D-EA1C0F7B8822}" type="pres">
      <dgm:prSet presAssocID="{E190C066-DA83-4DE9-AB21-D8ED24191BAC}" presName="linear" presStyleCnt="0">
        <dgm:presLayoutVars>
          <dgm:dir/>
          <dgm:animLvl val="lvl"/>
          <dgm:resizeHandles val="exact"/>
        </dgm:presLayoutVars>
      </dgm:prSet>
      <dgm:spPr/>
      <dgm:t>
        <a:bodyPr/>
        <a:lstStyle/>
        <a:p>
          <a:endParaRPr lang="zh-TW" altLang="en-US"/>
        </a:p>
      </dgm:t>
    </dgm:pt>
    <dgm:pt modelId="{7942CF80-B998-44B3-8314-8705CF730C99}" type="pres">
      <dgm:prSet presAssocID="{CE2B4073-6A8E-46CA-9F8D-0E697294635A}" presName="parentLin" presStyleCnt="0"/>
      <dgm:spPr/>
    </dgm:pt>
    <dgm:pt modelId="{B6D1CC26-3F83-4FFD-837A-78E75CB6F838}" type="pres">
      <dgm:prSet presAssocID="{CE2B4073-6A8E-46CA-9F8D-0E697294635A}" presName="parentLeftMargin" presStyleLbl="node1" presStyleIdx="0" presStyleCnt="5"/>
      <dgm:spPr/>
      <dgm:t>
        <a:bodyPr/>
        <a:lstStyle/>
        <a:p>
          <a:endParaRPr lang="zh-TW" altLang="en-US"/>
        </a:p>
      </dgm:t>
    </dgm:pt>
    <dgm:pt modelId="{A3EB67F7-98CE-4443-BDC0-A61D68FC78C9}" type="pres">
      <dgm:prSet presAssocID="{CE2B4073-6A8E-46CA-9F8D-0E697294635A}" presName="parentText" presStyleLbl="node1" presStyleIdx="0" presStyleCnt="5" custScaleX="132091">
        <dgm:presLayoutVars>
          <dgm:chMax val="0"/>
          <dgm:bulletEnabled val="1"/>
        </dgm:presLayoutVars>
      </dgm:prSet>
      <dgm:spPr/>
      <dgm:t>
        <a:bodyPr/>
        <a:lstStyle/>
        <a:p>
          <a:endParaRPr lang="zh-TW" altLang="en-US"/>
        </a:p>
      </dgm:t>
    </dgm:pt>
    <dgm:pt modelId="{A657373B-91B9-472E-971C-594C8F63E76F}" type="pres">
      <dgm:prSet presAssocID="{CE2B4073-6A8E-46CA-9F8D-0E697294635A}" presName="negativeSpace" presStyleCnt="0"/>
      <dgm:spPr/>
    </dgm:pt>
    <dgm:pt modelId="{C2CFE461-5397-46D4-AD77-84427D90B5B0}" type="pres">
      <dgm:prSet presAssocID="{CE2B4073-6A8E-46CA-9F8D-0E697294635A}" presName="childText" presStyleLbl="conFgAcc1" presStyleIdx="0" presStyleCnt="5">
        <dgm:presLayoutVars>
          <dgm:bulletEnabled val="1"/>
        </dgm:presLayoutVars>
      </dgm:prSet>
      <dgm:spPr/>
    </dgm:pt>
    <dgm:pt modelId="{A785A72D-15F9-493B-9A60-B237E765D615}" type="pres">
      <dgm:prSet presAssocID="{C805B01B-C8CB-4011-A9D0-FFE4F62D9E5E}" presName="spaceBetweenRectangles" presStyleCnt="0"/>
      <dgm:spPr/>
    </dgm:pt>
    <dgm:pt modelId="{51CAB245-DCAD-4429-8EA9-9D2C3D9868EC}" type="pres">
      <dgm:prSet presAssocID="{B218CF9A-3ECE-4B7E-A776-18E790D4C1B0}" presName="parentLin" presStyleCnt="0"/>
      <dgm:spPr/>
    </dgm:pt>
    <dgm:pt modelId="{17DFFB8D-1742-4DB8-A452-A6A8E917F996}" type="pres">
      <dgm:prSet presAssocID="{B218CF9A-3ECE-4B7E-A776-18E790D4C1B0}" presName="parentLeftMargin" presStyleLbl="node1" presStyleIdx="0" presStyleCnt="5"/>
      <dgm:spPr/>
      <dgm:t>
        <a:bodyPr/>
        <a:lstStyle/>
        <a:p>
          <a:endParaRPr lang="zh-TW" altLang="en-US"/>
        </a:p>
      </dgm:t>
    </dgm:pt>
    <dgm:pt modelId="{E8EE1470-6DD5-4B4E-900E-F5B2B34CCDCE}" type="pres">
      <dgm:prSet presAssocID="{B218CF9A-3ECE-4B7E-A776-18E790D4C1B0}" presName="parentText" presStyleLbl="node1" presStyleIdx="1" presStyleCnt="5" custScaleX="132091">
        <dgm:presLayoutVars>
          <dgm:chMax val="0"/>
          <dgm:bulletEnabled val="1"/>
        </dgm:presLayoutVars>
      </dgm:prSet>
      <dgm:spPr/>
      <dgm:t>
        <a:bodyPr/>
        <a:lstStyle/>
        <a:p>
          <a:endParaRPr lang="zh-TW" altLang="en-US"/>
        </a:p>
      </dgm:t>
    </dgm:pt>
    <dgm:pt modelId="{E07669A5-60D9-48BD-966D-6DF88568637B}" type="pres">
      <dgm:prSet presAssocID="{B218CF9A-3ECE-4B7E-A776-18E790D4C1B0}" presName="negativeSpace" presStyleCnt="0"/>
      <dgm:spPr/>
    </dgm:pt>
    <dgm:pt modelId="{C61253F5-7064-46D4-B6A0-B22B70D04AC5}" type="pres">
      <dgm:prSet presAssocID="{B218CF9A-3ECE-4B7E-A776-18E790D4C1B0}" presName="childText" presStyleLbl="conFgAcc1" presStyleIdx="1" presStyleCnt="5">
        <dgm:presLayoutVars>
          <dgm:bulletEnabled val="1"/>
        </dgm:presLayoutVars>
      </dgm:prSet>
      <dgm:spPr/>
    </dgm:pt>
    <dgm:pt modelId="{CED72058-C134-4128-B74D-BBD0F11BF023}" type="pres">
      <dgm:prSet presAssocID="{9416B192-C7A6-4480-BEC6-94E7BFF838B1}" presName="spaceBetweenRectangles" presStyleCnt="0"/>
      <dgm:spPr/>
    </dgm:pt>
    <dgm:pt modelId="{8CACA191-C024-42A7-82D4-C33488E4D080}" type="pres">
      <dgm:prSet presAssocID="{8D7AA8CF-F694-4D51-BD9C-522A3D35C7EE}" presName="parentLin" presStyleCnt="0"/>
      <dgm:spPr/>
    </dgm:pt>
    <dgm:pt modelId="{0F3AA5A6-3ABC-459C-A1D3-EF039A7A6745}" type="pres">
      <dgm:prSet presAssocID="{8D7AA8CF-F694-4D51-BD9C-522A3D35C7EE}" presName="parentLeftMargin" presStyleLbl="node1" presStyleIdx="1" presStyleCnt="5"/>
      <dgm:spPr/>
      <dgm:t>
        <a:bodyPr/>
        <a:lstStyle/>
        <a:p>
          <a:endParaRPr lang="zh-TW" altLang="en-US"/>
        </a:p>
      </dgm:t>
    </dgm:pt>
    <dgm:pt modelId="{8878CA30-4BA5-43E6-839F-32E234E3F99A}" type="pres">
      <dgm:prSet presAssocID="{8D7AA8CF-F694-4D51-BD9C-522A3D35C7EE}" presName="parentText" presStyleLbl="node1" presStyleIdx="2" presStyleCnt="5" custScaleX="132091">
        <dgm:presLayoutVars>
          <dgm:chMax val="0"/>
          <dgm:bulletEnabled val="1"/>
        </dgm:presLayoutVars>
      </dgm:prSet>
      <dgm:spPr/>
      <dgm:t>
        <a:bodyPr/>
        <a:lstStyle/>
        <a:p>
          <a:endParaRPr lang="zh-TW" altLang="en-US"/>
        </a:p>
      </dgm:t>
    </dgm:pt>
    <dgm:pt modelId="{4552EBA4-81CF-4AF5-9163-CD0A2BF71EE1}" type="pres">
      <dgm:prSet presAssocID="{8D7AA8CF-F694-4D51-BD9C-522A3D35C7EE}" presName="negativeSpace" presStyleCnt="0"/>
      <dgm:spPr/>
    </dgm:pt>
    <dgm:pt modelId="{8DD83BEC-090F-4411-9DE7-284A5E5CA6C0}" type="pres">
      <dgm:prSet presAssocID="{8D7AA8CF-F694-4D51-BD9C-522A3D35C7EE}" presName="childText" presStyleLbl="conFgAcc1" presStyleIdx="2" presStyleCnt="5">
        <dgm:presLayoutVars>
          <dgm:bulletEnabled val="1"/>
        </dgm:presLayoutVars>
      </dgm:prSet>
      <dgm:spPr/>
    </dgm:pt>
    <dgm:pt modelId="{940A154B-15B6-46B8-8B10-2239826616EB}" type="pres">
      <dgm:prSet presAssocID="{CE29433B-2000-4DE2-B5D0-763816CDE5BE}" presName="spaceBetweenRectangles" presStyleCnt="0"/>
      <dgm:spPr/>
    </dgm:pt>
    <dgm:pt modelId="{446F9CDA-EF92-4C06-B15C-9C71A6B2723A}" type="pres">
      <dgm:prSet presAssocID="{DA3BF12F-69C6-4721-950E-E0A523FB85E2}" presName="parentLin" presStyleCnt="0"/>
      <dgm:spPr/>
    </dgm:pt>
    <dgm:pt modelId="{74FFE1AB-9A85-43B9-BB51-61B48C15995B}" type="pres">
      <dgm:prSet presAssocID="{DA3BF12F-69C6-4721-950E-E0A523FB85E2}" presName="parentLeftMargin" presStyleLbl="node1" presStyleIdx="2" presStyleCnt="5"/>
      <dgm:spPr/>
      <dgm:t>
        <a:bodyPr/>
        <a:lstStyle/>
        <a:p>
          <a:endParaRPr lang="zh-TW" altLang="en-US"/>
        </a:p>
      </dgm:t>
    </dgm:pt>
    <dgm:pt modelId="{D7E3FA9E-43AF-42D8-AC29-CCD68CF0BC63}" type="pres">
      <dgm:prSet presAssocID="{DA3BF12F-69C6-4721-950E-E0A523FB85E2}" presName="parentText" presStyleLbl="node1" presStyleIdx="3" presStyleCnt="5" custScaleX="132091">
        <dgm:presLayoutVars>
          <dgm:chMax val="0"/>
          <dgm:bulletEnabled val="1"/>
        </dgm:presLayoutVars>
      </dgm:prSet>
      <dgm:spPr/>
      <dgm:t>
        <a:bodyPr/>
        <a:lstStyle/>
        <a:p>
          <a:endParaRPr lang="zh-TW" altLang="en-US"/>
        </a:p>
      </dgm:t>
    </dgm:pt>
    <dgm:pt modelId="{89658ABC-F369-485B-9255-60B159C39000}" type="pres">
      <dgm:prSet presAssocID="{DA3BF12F-69C6-4721-950E-E0A523FB85E2}" presName="negativeSpace" presStyleCnt="0"/>
      <dgm:spPr/>
    </dgm:pt>
    <dgm:pt modelId="{D05F6B2F-3CF6-4A6B-8184-4898E1D9F515}" type="pres">
      <dgm:prSet presAssocID="{DA3BF12F-69C6-4721-950E-E0A523FB85E2}" presName="childText" presStyleLbl="conFgAcc1" presStyleIdx="3" presStyleCnt="5">
        <dgm:presLayoutVars>
          <dgm:bulletEnabled val="1"/>
        </dgm:presLayoutVars>
      </dgm:prSet>
      <dgm:spPr/>
    </dgm:pt>
    <dgm:pt modelId="{206EF24E-D4D8-4E39-BA32-746C66304D20}" type="pres">
      <dgm:prSet presAssocID="{BB2B51F4-DA6A-4DE0-AB01-2BBF0BFC55AA}" presName="spaceBetweenRectangles" presStyleCnt="0"/>
      <dgm:spPr/>
    </dgm:pt>
    <dgm:pt modelId="{20BCBC44-53A5-420E-827E-2830E457E103}" type="pres">
      <dgm:prSet presAssocID="{B97AD830-63CD-45F2-A17A-9ED382E757FF}" presName="parentLin" presStyleCnt="0"/>
      <dgm:spPr/>
    </dgm:pt>
    <dgm:pt modelId="{FD77CD19-F592-445F-87E2-60A6762E1396}" type="pres">
      <dgm:prSet presAssocID="{B97AD830-63CD-45F2-A17A-9ED382E757FF}" presName="parentLeftMargin" presStyleLbl="node1" presStyleIdx="3" presStyleCnt="5"/>
      <dgm:spPr/>
      <dgm:t>
        <a:bodyPr/>
        <a:lstStyle/>
        <a:p>
          <a:endParaRPr lang="zh-TW" altLang="en-US"/>
        </a:p>
      </dgm:t>
    </dgm:pt>
    <dgm:pt modelId="{6595D265-C63D-410B-A5D5-9760ECF77C1E}" type="pres">
      <dgm:prSet presAssocID="{B97AD830-63CD-45F2-A17A-9ED382E757FF}" presName="parentText" presStyleLbl="node1" presStyleIdx="4" presStyleCnt="5" custScaleX="132091">
        <dgm:presLayoutVars>
          <dgm:chMax val="0"/>
          <dgm:bulletEnabled val="1"/>
        </dgm:presLayoutVars>
      </dgm:prSet>
      <dgm:spPr/>
      <dgm:t>
        <a:bodyPr/>
        <a:lstStyle/>
        <a:p>
          <a:endParaRPr lang="zh-TW" altLang="en-US"/>
        </a:p>
      </dgm:t>
    </dgm:pt>
    <dgm:pt modelId="{685055D5-D6F2-462C-9814-8D4A0E6ABFEB}" type="pres">
      <dgm:prSet presAssocID="{B97AD830-63CD-45F2-A17A-9ED382E757FF}" presName="negativeSpace" presStyleCnt="0"/>
      <dgm:spPr/>
    </dgm:pt>
    <dgm:pt modelId="{D3EA074E-3BC0-49B5-B64D-44A43935E7B6}" type="pres">
      <dgm:prSet presAssocID="{B97AD830-63CD-45F2-A17A-9ED382E757FF}" presName="childText" presStyleLbl="conFgAcc1" presStyleIdx="4" presStyleCnt="5">
        <dgm:presLayoutVars>
          <dgm:bulletEnabled val="1"/>
        </dgm:presLayoutVars>
      </dgm:prSet>
      <dgm:spPr/>
    </dgm:pt>
  </dgm:ptLst>
  <dgm:cxnLst>
    <dgm:cxn modelId="{ED01C85E-8C61-490D-8CF6-65583B63FC75}" type="presOf" srcId="{B97AD830-63CD-45F2-A17A-9ED382E757FF}" destId="{6595D265-C63D-410B-A5D5-9760ECF77C1E}" srcOrd="1" destOrd="0" presId="urn:microsoft.com/office/officeart/2005/8/layout/list1"/>
    <dgm:cxn modelId="{8E0FEAC6-7287-4D96-89A5-6D5167141121}" srcId="{E190C066-DA83-4DE9-AB21-D8ED24191BAC}" destId="{CE2B4073-6A8E-46CA-9F8D-0E697294635A}" srcOrd="0" destOrd="0" parTransId="{7CCADA55-D644-439C-8EA1-62D84746715D}" sibTransId="{C805B01B-C8CB-4011-A9D0-FFE4F62D9E5E}"/>
    <dgm:cxn modelId="{870F9858-7197-4E26-8581-4038AB4CDCB3}" srcId="{E190C066-DA83-4DE9-AB21-D8ED24191BAC}" destId="{B218CF9A-3ECE-4B7E-A776-18E790D4C1B0}" srcOrd="1" destOrd="0" parTransId="{CCCA7831-4F95-4E7C-858E-C3670B65C793}" sibTransId="{9416B192-C7A6-4480-BEC6-94E7BFF838B1}"/>
    <dgm:cxn modelId="{F132F422-D498-48A8-95C1-58997BE6BA9E}" type="presOf" srcId="{B97AD830-63CD-45F2-A17A-9ED382E757FF}" destId="{FD77CD19-F592-445F-87E2-60A6762E1396}" srcOrd="0" destOrd="0" presId="urn:microsoft.com/office/officeart/2005/8/layout/list1"/>
    <dgm:cxn modelId="{CC5AD19F-E550-418D-B59E-9A377E3AF96A}" type="presOf" srcId="{8D7AA8CF-F694-4D51-BD9C-522A3D35C7EE}" destId="{0F3AA5A6-3ABC-459C-A1D3-EF039A7A6745}" srcOrd="0" destOrd="0" presId="urn:microsoft.com/office/officeart/2005/8/layout/list1"/>
    <dgm:cxn modelId="{1E3B12AE-9866-4DB7-9BE9-19B103F60550}" type="presOf" srcId="{B218CF9A-3ECE-4B7E-A776-18E790D4C1B0}" destId="{E8EE1470-6DD5-4B4E-900E-F5B2B34CCDCE}" srcOrd="1" destOrd="0" presId="urn:microsoft.com/office/officeart/2005/8/layout/list1"/>
    <dgm:cxn modelId="{1F7477DA-1A60-48B5-B666-C6C7AE6026FA}" srcId="{E190C066-DA83-4DE9-AB21-D8ED24191BAC}" destId="{DA3BF12F-69C6-4721-950E-E0A523FB85E2}" srcOrd="3" destOrd="0" parTransId="{2A21123D-91AB-428E-BF9B-EB7975691670}" sibTransId="{BB2B51F4-DA6A-4DE0-AB01-2BBF0BFC55AA}"/>
    <dgm:cxn modelId="{2F294B3C-AC7E-4DF2-8238-149BD1286A94}" type="presOf" srcId="{E190C066-DA83-4DE9-AB21-D8ED24191BAC}" destId="{A63A7FF4-AC99-4C87-A92D-EA1C0F7B8822}" srcOrd="0" destOrd="0" presId="urn:microsoft.com/office/officeart/2005/8/layout/list1"/>
    <dgm:cxn modelId="{3B931486-CC9A-4B5F-9FBD-CE83098ADC0B}" srcId="{E190C066-DA83-4DE9-AB21-D8ED24191BAC}" destId="{8D7AA8CF-F694-4D51-BD9C-522A3D35C7EE}" srcOrd="2" destOrd="0" parTransId="{FF020C16-C55F-4323-831B-67F9FC48C9EE}" sibTransId="{CE29433B-2000-4DE2-B5D0-763816CDE5BE}"/>
    <dgm:cxn modelId="{C785A79A-1FE1-4387-8F34-771932F032B7}" srcId="{E190C066-DA83-4DE9-AB21-D8ED24191BAC}" destId="{B97AD830-63CD-45F2-A17A-9ED382E757FF}" srcOrd="4" destOrd="0" parTransId="{5344D8CB-572E-4FAA-A1FE-5D9C51A778A8}" sibTransId="{24840132-77E9-4627-881F-AD69005704C1}"/>
    <dgm:cxn modelId="{4ED69717-12C0-4AAD-8CC7-CA32558A11E6}" type="presOf" srcId="{B218CF9A-3ECE-4B7E-A776-18E790D4C1B0}" destId="{17DFFB8D-1742-4DB8-A452-A6A8E917F996}" srcOrd="0" destOrd="0" presId="urn:microsoft.com/office/officeart/2005/8/layout/list1"/>
    <dgm:cxn modelId="{CF910631-3A60-4A46-A0C3-2A58D53AD6E2}" type="presOf" srcId="{CE2B4073-6A8E-46CA-9F8D-0E697294635A}" destId="{A3EB67F7-98CE-4443-BDC0-A61D68FC78C9}" srcOrd="1" destOrd="0" presId="urn:microsoft.com/office/officeart/2005/8/layout/list1"/>
    <dgm:cxn modelId="{61CFD384-BC86-40E2-98F4-460D92DC1AA4}" type="presOf" srcId="{DA3BF12F-69C6-4721-950E-E0A523FB85E2}" destId="{74FFE1AB-9A85-43B9-BB51-61B48C15995B}" srcOrd="0" destOrd="0" presId="urn:microsoft.com/office/officeart/2005/8/layout/list1"/>
    <dgm:cxn modelId="{FEC19398-EDD8-48CC-AAF5-6111F7B1F8A4}" type="presOf" srcId="{CE2B4073-6A8E-46CA-9F8D-0E697294635A}" destId="{B6D1CC26-3F83-4FFD-837A-78E75CB6F838}" srcOrd="0" destOrd="0" presId="urn:microsoft.com/office/officeart/2005/8/layout/list1"/>
    <dgm:cxn modelId="{8F53C4CC-14E3-4B4C-9E64-BDD48771151D}" type="presOf" srcId="{8D7AA8CF-F694-4D51-BD9C-522A3D35C7EE}" destId="{8878CA30-4BA5-43E6-839F-32E234E3F99A}" srcOrd="1" destOrd="0" presId="urn:microsoft.com/office/officeart/2005/8/layout/list1"/>
    <dgm:cxn modelId="{70B89E8A-69CB-4365-8CFB-EFC1E6D11618}" type="presOf" srcId="{DA3BF12F-69C6-4721-950E-E0A523FB85E2}" destId="{D7E3FA9E-43AF-42D8-AC29-CCD68CF0BC63}" srcOrd="1" destOrd="0" presId="urn:microsoft.com/office/officeart/2005/8/layout/list1"/>
    <dgm:cxn modelId="{2B62AF71-1D8B-4A8E-B9DB-AEA5902213EA}" type="presParOf" srcId="{A63A7FF4-AC99-4C87-A92D-EA1C0F7B8822}" destId="{7942CF80-B998-44B3-8314-8705CF730C99}" srcOrd="0" destOrd="0" presId="urn:microsoft.com/office/officeart/2005/8/layout/list1"/>
    <dgm:cxn modelId="{D9E685B9-132A-48EB-B794-8FDD34204BF9}" type="presParOf" srcId="{7942CF80-B998-44B3-8314-8705CF730C99}" destId="{B6D1CC26-3F83-4FFD-837A-78E75CB6F838}" srcOrd="0" destOrd="0" presId="urn:microsoft.com/office/officeart/2005/8/layout/list1"/>
    <dgm:cxn modelId="{C3675E25-BAD8-425C-B173-F51371AA22C4}" type="presParOf" srcId="{7942CF80-B998-44B3-8314-8705CF730C99}" destId="{A3EB67F7-98CE-4443-BDC0-A61D68FC78C9}" srcOrd="1" destOrd="0" presId="urn:microsoft.com/office/officeart/2005/8/layout/list1"/>
    <dgm:cxn modelId="{26E6579F-51A4-4A8E-AD9C-C14B037C7FAC}" type="presParOf" srcId="{A63A7FF4-AC99-4C87-A92D-EA1C0F7B8822}" destId="{A657373B-91B9-472E-971C-594C8F63E76F}" srcOrd="1" destOrd="0" presId="urn:microsoft.com/office/officeart/2005/8/layout/list1"/>
    <dgm:cxn modelId="{C1829ED6-D7A6-40CB-A489-AF6EB07CC8D3}" type="presParOf" srcId="{A63A7FF4-AC99-4C87-A92D-EA1C0F7B8822}" destId="{C2CFE461-5397-46D4-AD77-84427D90B5B0}" srcOrd="2" destOrd="0" presId="urn:microsoft.com/office/officeart/2005/8/layout/list1"/>
    <dgm:cxn modelId="{E8DE5A98-3E6C-4CAD-A25E-5FA8A069CEDE}" type="presParOf" srcId="{A63A7FF4-AC99-4C87-A92D-EA1C0F7B8822}" destId="{A785A72D-15F9-493B-9A60-B237E765D615}" srcOrd="3" destOrd="0" presId="urn:microsoft.com/office/officeart/2005/8/layout/list1"/>
    <dgm:cxn modelId="{3B957FDB-9BE0-45E7-858A-9FA310B14809}" type="presParOf" srcId="{A63A7FF4-AC99-4C87-A92D-EA1C0F7B8822}" destId="{51CAB245-DCAD-4429-8EA9-9D2C3D9868EC}" srcOrd="4" destOrd="0" presId="urn:microsoft.com/office/officeart/2005/8/layout/list1"/>
    <dgm:cxn modelId="{EC20422A-1A93-432E-874C-0CBF767E20DC}" type="presParOf" srcId="{51CAB245-DCAD-4429-8EA9-9D2C3D9868EC}" destId="{17DFFB8D-1742-4DB8-A452-A6A8E917F996}" srcOrd="0" destOrd="0" presId="urn:microsoft.com/office/officeart/2005/8/layout/list1"/>
    <dgm:cxn modelId="{DC247FC3-1662-4650-9854-9B381EDCF9F9}" type="presParOf" srcId="{51CAB245-DCAD-4429-8EA9-9D2C3D9868EC}" destId="{E8EE1470-6DD5-4B4E-900E-F5B2B34CCDCE}" srcOrd="1" destOrd="0" presId="urn:microsoft.com/office/officeart/2005/8/layout/list1"/>
    <dgm:cxn modelId="{DF97A9DE-1C40-4865-8AAC-1FD007ECCD1F}" type="presParOf" srcId="{A63A7FF4-AC99-4C87-A92D-EA1C0F7B8822}" destId="{E07669A5-60D9-48BD-966D-6DF88568637B}" srcOrd="5" destOrd="0" presId="urn:microsoft.com/office/officeart/2005/8/layout/list1"/>
    <dgm:cxn modelId="{D3A8CD90-C9EA-477D-863B-4A1CCD4EC638}" type="presParOf" srcId="{A63A7FF4-AC99-4C87-A92D-EA1C0F7B8822}" destId="{C61253F5-7064-46D4-B6A0-B22B70D04AC5}" srcOrd="6" destOrd="0" presId="urn:microsoft.com/office/officeart/2005/8/layout/list1"/>
    <dgm:cxn modelId="{F886BB1C-A133-46B8-812E-E78507B87DBC}" type="presParOf" srcId="{A63A7FF4-AC99-4C87-A92D-EA1C0F7B8822}" destId="{CED72058-C134-4128-B74D-BBD0F11BF023}" srcOrd="7" destOrd="0" presId="urn:microsoft.com/office/officeart/2005/8/layout/list1"/>
    <dgm:cxn modelId="{BDB75F34-D7C0-42CA-BCE8-989C95C02FFD}" type="presParOf" srcId="{A63A7FF4-AC99-4C87-A92D-EA1C0F7B8822}" destId="{8CACA191-C024-42A7-82D4-C33488E4D080}" srcOrd="8" destOrd="0" presId="urn:microsoft.com/office/officeart/2005/8/layout/list1"/>
    <dgm:cxn modelId="{CBC4C293-B62C-45A3-9B88-29C88D0FCDF6}" type="presParOf" srcId="{8CACA191-C024-42A7-82D4-C33488E4D080}" destId="{0F3AA5A6-3ABC-459C-A1D3-EF039A7A6745}" srcOrd="0" destOrd="0" presId="urn:microsoft.com/office/officeart/2005/8/layout/list1"/>
    <dgm:cxn modelId="{012642C1-294B-48F3-A1BF-F68E5A6F0FEC}" type="presParOf" srcId="{8CACA191-C024-42A7-82D4-C33488E4D080}" destId="{8878CA30-4BA5-43E6-839F-32E234E3F99A}" srcOrd="1" destOrd="0" presId="urn:microsoft.com/office/officeart/2005/8/layout/list1"/>
    <dgm:cxn modelId="{457BDC7D-F1C3-4C0C-A43C-37E164426440}" type="presParOf" srcId="{A63A7FF4-AC99-4C87-A92D-EA1C0F7B8822}" destId="{4552EBA4-81CF-4AF5-9163-CD0A2BF71EE1}" srcOrd="9" destOrd="0" presId="urn:microsoft.com/office/officeart/2005/8/layout/list1"/>
    <dgm:cxn modelId="{5564D47F-8EED-460D-ACF1-A7FC0C51E998}" type="presParOf" srcId="{A63A7FF4-AC99-4C87-A92D-EA1C0F7B8822}" destId="{8DD83BEC-090F-4411-9DE7-284A5E5CA6C0}" srcOrd="10" destOrd="0" presId="urn:microsoft.com/office/officeart/2005/8/layout/list1"/>
    <dgm:cxn modelId="{846842CF-13DA-4724-895F-94654CBBD1AA}" type="presParOf" srcId="{A63A7FF4-AC99-4C87-A92D-EA1C0F7B8822}" destId="{940A154B-15B6-46B8-8B10-2239826616EB}" srcOrd="11" destOrd="0" presId="urn:microsoft.com/office/officeart/2005/8/layout/list1"/>
    <dgm:cxn modelId="{1FDB0FE3-31E4-4B73-B1B9-C5694D99CDA5}" type="presParOf" srcId="{A63A7FF4-AC99-4C87-A92D-EA1C0F7B8822}" destId="{446F9CDA-EF92-4C06-B15C-9C71A6B2723A}" srcOrd="12" destOrd="0" presId="urn:microsoft.com/office/officeart/2005/8/layout/list1"/>
    <dgm:cxn modelId="{DD15D4A7-3A43-4816-A689-E9EE058CD7DB}" type="presParOf" srcId="{446F9CDA-EF92-4C06-B15C-9C71A6B2723A}" destId="{74FFE1AB-9A85-43B9-BB51-61B48C15995B}" srcOrd="0" destOrd="0" presId="urn:microsoft.com/office/officeart/2005/8/layout/list1"/>
    <dgm:cxn modelId="{2932F78B-A3D1-445E-B4A0-865D8FA6FA0D}" type="presParOf" srcId="{446F9CDA-EF92-4C06-B15C-9C71A6B2723A}" destId="{D7E3FA9E-43AF-42D8-AC29-CCD68CF0BC63}" srcOrd="1" destOrd="0" presId="urn:microsoft.com/office/officeart/2005/8/layout/list1"/>
    <dgm:cxn modelId="{BAC73B91-43C4-492D-8DEB-37FA71F9A1CE}" type="presParOf" srcId="{A63A7FF4-AC99-4C87-A92D-EA1C0F7B8822}" destId="{89658ABC-F369-485B-9255-60B159C39000}" srcOrd="13" destOrd="0" presId="urn:microsoft.com/office/officeart/2005/8/layout/list1"/>
    <dgm:cxn modelId="{BBE02D8C-6929-47B1-B58C-976053048FCA}" type="presParOf" srcId="{A63A7FF4-AC99-4C87-A92D-EA1C0F7B8822}" destId="{D05F6B2F-3CF6-4A6B-8184-4898E1D9F515}" srcOrd="14" destOrd="0" presId="urn:microsoft.com/office/officeart/2005/8/layout/list1"/>
    <dgm:cxn modelId="{C307B6F4-1407-44B6-A29C-65B4F5E8B51F}" type="presParOf" srcId="{A63A7FF4-AC99-4C87-A92D-EA1C0F7B8822}" destId="{206EF24E-D4D8-4E39-BA32-746C66304D20}" srcOrd="15" destOrd="0" presId="urn:microsoft.com/office/officeart/2005/8/layout/list1"/>
    <dgm:cxn modelId="{7A61996A-9F8B-426D-9FB1-28DE04297A82}" type="presParOf" srcId="{A63A7FF4-AC99-4C87-A92D-EA1C0F7B8822}" destId="{20BCBC44-53A5-420E-827E-2830E457E103}" srcOrd="16" destOrd="0" presId="urn:microsoft.com/office/officeart/2005/8/layout/list1"/>
    <dgm:cxn modelId="{4B700A7D-50C4-4CB4-ACF9-780D3EBD7E85}" type="presParOf" srcId="{20BCBC44-53A5-420E-827E-2830E457E103}" destId="{FD77CD19-F592-445F-87E2-60A6762E1396}" srcOrd="0" destOrd="0" presId="urn:microsoft.com/office/officeart/2005/8/layout/list1"/>
    <dgm:cxn modelId="{77052D7F-1215-4DEF-A292-2890413B8327}" type="presParOf" srcId="{20BCBC44-53A5-420E-827E-2830E457E103}" destId="{6595D265-C63D-410B-A5D5-9760ECF77C1E}" srcOrd="1" destOrd="0" presId="urn:microsoft.com/office/officeart/2005/8/layout/list1"/>
    <dgm:cxn modelId="{3CBC1A4C-0B81-48BF-BF1B-368D3F23E41F}" type="presParOf" srcId="{A63A7FF4-AC99-4C87-A92D-EA1C0F7B8822}" destId="{685055D5-D6F2-462C-9814-8D4A0E6ABFEB}" srcOrd="17" destOrd="0" presId="urn:microsoft.com/office/officeart/2005/8/layout/list1"/>
    <dgm:cxn modelId="{9BC00217-4CFB-4890-B02C-F494264B1F1C}" type="presParOf" srcId="{A63A7FF4-AC99-4C87-A92D-EA1C0F7B8822}" destId="{D3EA074E-3BC0-49B5-B64D-44A43935E7B6}" srcOrd="18"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033FA0E-1DD1-427B-893D-6958773C5BEF}"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zh-TW" altLang="en-US"/>
        </a:p>
      </dgm:t>
    </dgm:pt>
    <dgm:pt modelId="{49FF9EC9-D3ED-437E-A25B-C14F3A7D27AE}">
      <dgm:prSet phldrT="[文字]" custT="1"/>
      <dgm:spPr/>
      <dgm:t>
        <a:bodyPr/>
        <a:lstStyle/>
        <a:p>
          <a:pPr algn="l"/>
          <a:r>
            <a:rPr lang="zh-TW" altLang="en-US" sz="2000" dirty="0" smtClean="0">
              <a:latin typeface="微軟正黑體" panose="020B0604030504040204" pitchFamily="34" charset="-120"/>
              <a:ea typeface="微軟正黑體" panose="020B0604030504040204" pitchFamily="34" charset="-120"/>
            </a:rPr>
            <a:t>一、應用主題盤點</a:t>
          </a:r>
          <a:endParaRPr lang="zh-TW" altLang="en-US" sz="2000" dirty="0">
            <a:latin typeface="微軟正黑體" panose="020B0604030504040204" pitchFamily="34" charset="-120"/>
            <a:ea typeface="微軟正黑體" panose="020B0604030504040204" pitchFamily="34" charset="-120"/>
          </a:endParaRPr>
        </a:p>
      </dgm:t>
    </dgm:pt>
    <dgm:pt modelId="{29DAFB0A-8C8A-4727-ADE4-9DCF48667115}" type="parTrans" cxnId="{31B3DC34-C646-46CB-86C7-C98EFAA5ED36}">
      <dgm:prSet/>
      <dgm:spPr/>
      <dgm:t>
        <a:bodyPr/>
        <a:lstStyle/>
        <a:p>
          <a:endParaRPr lang="zh-TW" altLang="en-US"/>
        </a:p>
      </dgm:t>
    </dgm:pt>
    <dgm:pt modelId="{91F62359-9E57-4721-AA9B-1B0F9053B132}" type="sibTrans" cxnId="{31B3DC34-C646-46CB-86C7-C98EFAA5ED36}">
      <dgm:prSet/>
      <dgm:spPr/>
      <dgm:t>
        <a:bodyPr/>
        <a:lstStyle/>
        <a:p>
          <a:endParaRPr lang="zh-TW" altLang="en-US"/>
        </a:p>
      </dgm:t>
    </dgm:pt>
    <dgm:pt modelId="{C4589E00-8874-454F-ABBA-A6E5062CCE9C}">
      <dgm:prSet phldrT="[文字]"/>
      <dgm:spPr/>
      <dgm:t>
        <a:bodyPr/>
        <a:lstStyle/>
        <a:p>
          <a:r>
            <a:rPr lang="zh-TW" altLang="en-US" dirty="0" smtClean="0">
              <a:latin typeface="微軟正黑體" panose="020B0604030504040204" pitchFamily="34" charset="-120"/>
              <a:ea typeface="微軟正黑體" panose="020B0604030504040204" pitchFamily="34" charset="-120"/>
            </a:rPr>
            <a:t>節約用電</a:t>
          </a:r>
          <a:endParaRPr lang="zh-TW" altLang="en-US" dirty="0">
            <a:latin typeface="微軟正黑體" panose="020B0604030504040204" pitchFamily="34" charset="-120"/>
            <a:ea typeface="微軟正黑體" panose="020B0604030504040204" pitchFamily="34" charset="-120"/>
          </a:endParaRPr>
        </a:p>
      </dgm:t>
    </dgm:pt>
    <dgm:pt modelId="{425F1030-6941-45C3-B57A-57F65F9A0CB3}" type="parTrans" cxnId="{4B6E9521-F039-4C6C-AB3F-72E23D10B641}">
      <dgm:prSet/>
      <dgm:spPr/>
      <dgm:t>
        <a:bodyPr/>
        <a:lstStyle/>
        <a:p>
          <a:endParaRPr lang="zh-TW" altLang="en-US"/>
        </a:p>
      </dgm:t>
    </dgm:pt>
    <dgm:pt modelId="{0B61DB67-79F1-427B-8EDF-E6061CC8BF2A}" type="sibTrans" cxnId="{4B6E9521-F039-4C6C-AB3F-72E23D10B641}">
      <dgm:prSet/>
      <dgm:spPr/>
      <dgm:t>
        <a:bodyPr/>
        <a:lstStyle/>
        <a:p>
          <a:endParaRPr lang="zh-TW" altLang="en-US"/>
        </a:p>
      </dgm:t>
    </dgm:pt>
    <dgm:pt modelId="{8DF71FA0-1864-4972-88B1-A63A70505A3E}">
      <dgm:prSet phldrT="[文字]"/>
      <dgm:spPr/>
      <dgm:t>
        <a:bodyPr/>
        <a:lstStyle/>
        <a:p>
          <a:r>
            <a:rPr lang="zh-TW" altLang="en-US" dirty="0" smtClean="0">
              <a:latin typeface="微軟正黑體" panose="020B0604030504040204" pitchFamily="34" charset="-120"/>
              <a:ea typeface="微軟正黑體" panose="020B0604030504040204" pitchFamily="34" charset="-120"/>
            </a:rPr>
            <a:t>電力供應</a:t>
          </a:r>
          <a:endParaRPr lang="zh-TW" altLang="en-US" dirty="0">
            <a:latin typeface="微軟正黑體" panose="020B0604030504040204" pitchFamily="34" charset="-120"/>
            <a:ea typeface="微軟正黑體" panose="020B0604030504040204" pitchFamily="34" charset="-120"/>
          </a:endParaRPr>
        </a:p>
      </dgm:t>
    </dgm:pt>
    <dgm:pt modelId="{4FBFB226-7DAC-450C-8F7B-A27B021095FE}" type="parTrans" cxnId="{BFCB1861-996A-401A-A848-BFEC1A9B6E59}">
      <dgm:prSet/>
      <dgm:spPr/>
      <dgm:t>
        <a:bodyPr/>
        <a:lstStyle/>
        <a:p>
          <a:endParaRPr lang="zh-TW" altLang="en-US"/>
        </a:p>
      </dgm:t>
    </dgm:pt>
    <dgm:pt modelId="{FA122980-3A00-46FF-8AD5-76BAEEE18F27}" type="sibTrans" cxnId="{BFCB1861-996A-401A-A848-BFEC1A9B6E59}">
      <dgm:prSet/>
      <dgm:spPr/>
      <dgm:t>
        <a:bodyPr/>
        <a:lstStyle/>
        <a:p>
          <a:endParaRPr lang="zh-TW" altLang="en-US"/>
        </a:p>
      </dgm:t>
    </dgm:pt>
    <dgm:pt modelId="{A7D23D79-29DA-42F8-A12E-451C54CD6E20}">
      <dgm:prSet phldrT="[文字]" custT="1"/>
      <dgm:spPr/>
      <dgm:t>
        <a:bodyPr/>
        <a:lstStyle/>
        <a:p>
          <a:pPr marL="533400" indent="-533400" algn="l"/>
          <a:r>
            <a:rPr lang="zh-TW" altLang="en-US" sz="2000" dirty="0" smtClean="0">
              <a:latin typeface="微軟正黑體" panose="020B0604030504040204" pitchFamily="34" charset="-120"/>
              <a:ea typeface="微軟正黑體" panose="020B0604030504040204" pitchFamily="34" charset="-120"/>
            </a:rPr>
            <a:t>二、成立台電資料工作小隊</a:t>
          </a:r>
          <a:endParaRPr lang="zh-TW" altLang="en-US" sz="2000" dirty="0">
            <a:latin typeface="微軟正黑體" panose="020B0604030504040204" pitchFamily="34" charset="-120"/>
            <a:ea typeface="微軟正黑體" panose="020B0604030504040204" pitchFamily="34" charset="-120"/>
          </a:endParaRPr>
        </a:p>
      </dgm:t>
    </dgm:pt>
    <dgm:pt modelId="{F1E0EBB3-B38E-42BD-A098-A9E0ACF5D2D1}" type="parTrans" cxnId="{FEF50F69-BBE5-48E7-97BA-BEE8C6A56307}">
      <dgm:prSet/>
      <dgm:spPr/>
      <dgm:t>
        <a:bodyPr/>
        <a:lstStyle/>
        <a:p>
          <a:endParaRPr lang="zh-TW" altLang="en-US"/>
        </a:p>
      </dgm:t>
    </dgm:pt>
    <dgm:pt modelId="{B6BDDC5B-413E-4F1B-B590-4CA37DF68D45}" type="sibTrans" cxnId="{FEF50F69-BBE5-48E7-97BA-BEE8C6A56307}">
      <dgm:prSet/>
      <dgm:spPr/>
      <dgm:t>
        <a:bodyPr/>
        <a:lstStyle/>
        <a:p>
          <a:endParaRPr lang="zh-TW" altLang="en-US"/>
        </a:p>
      </dgm:t>
    </dgm:pt>
    <dgm:pt modelId="{15114E3C-68C2-457E-84CF-55BB5D83F28D}">
      <dgm:prSet phldrT="[文字]"/>
      <dgm:spPr/>
      <dgm:t>
        <a:bodyPr/>
        <a:lstStyle/>
        <a:p>
          <a:r>
            <a:rPr lang="zh-TW" altLang="en-US" dirty="0" smtClean="0">
              <a:latin typeface="微軟正黑體" panose="020B0604030504040204" pitchFamily="34" charset="-120"/>
              <a:ea typeface="微軟正黑體" panose="020B0604030504040204" pitchFamily="34" charset="-120"/>
            </a:rPr>
            <a:t>承接「經濟部開放台電專案小組」及「經濟部資料工作圈」賦予之任務，並辦理公司內資料開放作業。</a:t>
          </a:r>
          <a:endParaRPr lang="zh-TW" altLang="en-US" dirty="0">
            <a:latin typeface="微軟正黑體" panose="020B0604030504040204" pitchFamily="34" charset="-120"/>
            <a:ea typeface="微軟正黑體" panose="020B0604030504040204" pitchFamily="34" charset="-120"/>
          </a:endParaRPr>
        </a:p>
      </dgm:t>
    </dgm:pt>
    <dgm:pt modelId="{8CA9536B-BA9B-4A47-B4D3-14CE98175D48}" type="parTrans" cxnId="{880E6966-33EC-4602-9319-ED1854A55736}">
      <dgm:prSet/>
      <dgm:spPr/>
      <dgm:t>
        <a:bodyPr/>
        <a:lstStyle/>
        <a:p>
          <a:endParaRPr lang="zh-TW" altLang="en-US"/>
        </a:p>
      </dgm:t>
    </dgm:pt>
    <dgm:pt modelId="{FAFD4232-A34D-4656-B82B-8BBAB94F3755}" type="sibTrans" cxnId="{880E6966-33EC-4602-9319-ED1854A55736}">
      <dgm:prSet/>
      <dgm:spPr/>
      <dgm:t>
        <a:bodyPr/>
        <a:lstStyle/>
        <a:p>
          <a:endParaRPr lang="zh-TW" altLang="en-US"/>
        </a:p>
      </dgm:t>
    </dgm:pt>
    <dgm:pt modelId="{AD203C2B-ACBA-401E-AD61-5264DC518B2A}">
      <dgm:prSet phldrT="[文字]" custT="1"/>
      <dgm:spPr/>
      <dgm:t>
        <a:bodyPr/>
        <a:lstStyle/>
        <a:p>
          <a:pPr marL="533400" indent="-533400" algn="l"/>
          <a:r>
            <a:rPr lang="zh-TW" altLang="en-US" sz="2000" dirty="0" smtClean="0">
              <a:latin typeface="微軟正黑體" panose="020B0604030504040204" pitchFamily="34" charset="-120"/>
              <a:ea typeface="微軟正黑體" panose="020B0604030504040204" pitchFamily="34" charset="-120"/>
            </a:rPr>
            <a:t>三、蒐集與回應社會與民間社群資料需求</a:t>
          </a:r>
          <a:endParaRPr lang="zh-TW" altLang="en-US" sz="2000" dirty="0">
            <a:latin typeface="微軟正黑體" panose="020B0604030504040204" pitchFamily="34" charset="-120"/>
            <a:ea typeface="微軟正黑體" panose="020B0604030504040204" pitchFamily="34" charset="-120"/>
          </a:endParaRPr>
        </a:p>
      </dgm:t>
    </dgm:pt>
    <dgm:pt modelId="{6AA8E36A-9909-421D-87EC-161FCAD366BA}" type="parTrans" cxnId="{6F7F7CA8-E648-4590-A14E-A13E07B3DD7D}">
      <dgm:prSet/>
      <dgm:spPr/>
      <dgm:t>
        <a:bodyPr/>
        <a:lstStyle/>
        <a:p>
          <a:endParaRPr lang="zh-TW" altLang="en-US"/>
        </a:p>
      </dgm:t>
    </dgm:pt>
    <dgm:pt modelId="{46A10475-8515-40EB-9ADC-71BBAD17CA7B}" type="sibTrans" cxnId="{6F7F7CA8-E648-4590-A14E-A13E07B3DD7D}">
      <dgm:prSet/>
      <dgm:spPr/>
      <dgm:t>
        <a:bodyPr/>
        <a:lstStyle/>
        <a:p>
          <a:endParaRPr lang="zh-TW" altLang="en-US"/>
        </a:p>
      </dgm:t>
    </dgm:pt>
    <dgm:pt modelId="{87BE278B-6298-45D9-89EF-2E09B508FF0D}">
      <dgm:prSet phldrT="[文字]" custT="1"/>
      <dgm:spPr/>
      <dgm:t>
        <a:bodyPr lIns="0" rIns="0"/>
        <a:lstStyle/>
        <a:p>
          <a:pPr marL="442913" indent="-442913" algn="l"/>
          <a:r>
            <a:rPr lang="zh-TW" altLang="en-US" sz="2000" dirty="0" smtClean="0">
              <a:latin typeface="微軟正黑體" panose="020B0604030504040204" pitchFamily="34" charset="-120"/>
              <a:ea typeface="微軟正黑體" panose="020B0604030504040204" pitchFamily="34" charset="-120"/>
            </a:rPr>
            <a:t>四、辦理開放資料黑客松活動，強化社會參與</a:t>
          </a:r>
          <a:endParaRPr lang="zh-TW" altLang="en-US" sz="2000" dirty="0">
            <a:latin typeface="微軟正黑體" panose="020B0604030504040204" pitchFamily="34" charset="-120"/>
            <a:ea typeface="微軟正黑體" panose="020B0604030504040204" pitchFamily="34" charset="-120"/>
          </a:endParaRPr>
        </a:p>
      </dgm:t>
    </dgm:pt>
    <dgm:pt modelId="{CFE5CB2A-92D5-4690-BD81-5EB8570DD0B8}" type="parTrans" cxnId="{5AE5B17F-A22D-4E59-842F-42FEE2BDE5C2}">
      <dgm:prSet/>
      <dgm:spPr/>
      <dgm:t>
        <a:bodyPr/>
        <a:lstStyle/>
        <a:p>
          <a:endParaRPr lang="zh-TW" altLang="en-US"/>
        </a:p>
      </dgm:t>
    </dgm:pt>
    <dgm:pt modelId="{C19AFF8F-E60F-48A0-854F-6E98AE14A4C7}" type="sibTrans" cxnId="{5AE5B17F-A22D-4E59-842F-42FEE2BDE5C2}">
      <dgm:prSet/>
      <dgm:spPr/>
      <dgm:t>
        <a:bodyPr/>
        <a:lstStyle/>
        <a:p>
          <a:endParaRPr lang="zh-TW" altLang="en-US"/>
        </a:p>
      </dgm:t>
    </dgm:pt>
    <dgm:pt modelId="{E8D24A78-4C09-4ECC-A9C2-26FE53FF1C93}">
      <dgm:prSet phldrT="[文字]" custT="1"/>
      <dgm:spPr/>
      <dgm:t>
        <a:bodyPr/>
        <a:lstStyle/>
        <a:p>
          <a:pPr marL="0" indent="0" algn="l"/>
          <a:r>
            <a:rPr lang="zh-TW" altLang="en-US" sz="1600" dirty="0" smtClean="0">
              <a:latin typeface="微軟正黑體" panose="020B0604030504040204" pitchFamily="34" charset="-120"/>
              <a:ea typeface="微軟正黑體" panose="020B0604030504040204" pitchFamily="34" charset="-120"/>
            </a:rPr>
            <a:t>配合經濟部</a:t>
          </a:r>
          <a:r>
            <a:rPr lang="en-US" altLang="en-US" sz="1600" dirty="0" smtClean="0">
              <a:latin typeface="微軟正黑體" panose="020B0604030504040204" pitchFamily="34" charset="-120"/>
              <a:ea typeface="微軟正黑體" panose="020B0604030504040204" pitchFamily="34" charset="-120"/>
            </a:rPr>
            <a:t>(</a:t>
          </a:r>
          <a:r>
            <a:rPr lang="zh-TW" altLang="en-US" sz="1600" dirty="0" smtClean="0">
              <a:latin typeface="微軟正黑體" panose="020B0604030504040204" pitchFamily="34" charset="-120"/>
              <a:ea typeface="微軟正黑體" panose="020B0604030504040204" pitchFamily="34" charset="-120"/>
            </a:rPr>
            <a:t>包括資訊中心、能源局、國營會</a:t>
          </a:r>
          <a:r>
            <a:rPr lang="en-US" altLang="en-US" sz="1600" dirty="0" smtClean="0">
              <a:latin typeface="微軟正黑體" panose="020B0604030504040204" pitchFamily="34" charset="-120"/>
              <a:ea typeface="微軟正黑體" panose="020B0604030504040204" pitchFamily="34" charset="-120"/>
            </a:rPr>
            <a:t>)</a:t>
          </a:r>
          <a:r>
            <a:rPr lang="zh-TW" altLang="en-US" sz="1600" dirty="0" smtClean="0">
              <a:latin typeface="微軟正黑體" panose="020B0604030504040204" pitchFamily="34" charset="-120"/>
              <a:ea typeface="微軟正黑體" panose="020B0604030504040204" pitchFamily="34" charset="-120"/>
            </a:rPr>
            <a:t>每週五定期與能源環保團體及社群，共同檢視台電開放資料的內容與品質，持續蒐集及回應社會與民間社群資料需求，及推展台電開放資料相關事宜</a:t>
          </a:r>
          <a:endParaRPr lang="zh-TW" altLang="en-US" sz="1600" dirty="0">
            <a:latin typeface="微軟正黑體" panose="020B0604030504040204" pitchFamily="34" charset="-120"/>
            <a:ea typeface="微軟正黑體" panose="020B0604030504040204" pitchFamily="34" charset="-120"/>
          </a:endParaRPr>
        </a:p>
      </dgm:t>
    </dgm:pt>
    <dgm:pt modelId="{461F228F-4A48-439F-8194-81AFB0C4E810}" type="parTrans" cxnId="{BD85A63F-8403-4B15-8233-A94CDCE37776}">
      <dgm:prSet/>
      <dgm:spPr/>
      <dgm:t>
        <a:bodyPr/>
        <a:lstStyle/>
        <a:p>
          <a:endParaRPr lang="zh-TW" altLang="en-US"/>
        </a:p>
      </dgm:t>
    </dgm:pt>
    <dgm:pt modelId="{67F018C9-5021-48E3-B6CD-74D621FE8B95}" type="sibTrans" cxnId="{BD85A63F-8403-4B15-8233-A94CDCE37776}">
      <dgm:prSet/>
      <dgm:spPr/>
      <dgm:t>
        <a:bodyPr/>
        <a:lstStyle/>
        <a:p>
          <a:endParaRPr lang="zh-TW" altLang="en-US"/>
        </a:p>
      </dgm:t>
    </dgm:pt>
    <dgm:pt modelId="{1BC7CA1D-11BC-435C-9038-57067BAEE252}">
      <dgm:prSet custT="1"/>
      <dgm:spPr/>
      <dgm:t>
        <a:bodyPr/>
        <a:lstStyle/>
        <a:p>
          <a:pPr algn="l"/>
          <a:r>
            <a:rPr lang="en-US" altLang="zh-TW" sz="1600" dirty="0" smtClean="0">
              <a:latin typeface="微軟正黑體" panose="020B0604030504040204" pitchFamily="34" charset="-120"/>
              <a:ea typeface="微軟正黑體" panose="020B0604030504040204" pitchFamily="34" charset="-120"/>
            </a:rPr>
            <a:t>105</a:t>
          </a:r>
          <a:r>
            <a:rPr lang="zh-TW" altLang="en-US" sz="1600" dirty="0" smtClean="0">
              <a:latin typeface="微軟正黑體" panose="020B0604030504040204" pitchFamily="34" charset="-120"/>
              <a:ea typeface="微軟正黑體" panose="020B0604030504040204" pitchFamily="34" charset="-120"/>
            </a:rPr>
            <a:t>年度辦理三場次之黑客松，第一場以「能源與環保團體」關注的主題為主。第二場以「電力供需」為主軸，延伸與擴大活動規模與能量。第三場以「電力資料經濟」為目標主軸</a:t>
          </a:r>
          <a:endParaRPr lang="zh-TW" altLang="en-US" sz="1600" dirty="0">
            <a:latin typeface="微軟正黑體" panose="020B0604030504040204" pitchFamily="34" charset="-120"/>
            <a:ea typeface="微軟正黑體" panose="020B0604030504040204" pitchFamily="34" charset="-120"/>
          </a:endParaRPr>
        </a:p>
      </dgm:t>
    </dgm:pt>
    <dgm:pt modelId="{51A9F568-ADA8-4318-83FB-AA2CA8C592DF}" type="parTrans" cxnId="{848A7999-0B73-4C53-B045-61C99B7B26C2}">
      <dgm:prSet/>
      <dgm:spPr/>
      <dgm:t>
        <a:bodyPr/>
        <a:lstStyle/>
        <a:p>
          <a:endParaRPr lang="zh-TW" altLang="en-US"/>
        </a:p>
      </dgm:t>
    </dgm:pt>
    <dgm:pt modelId="{A456ECBD-3284-4105-900C-4AD880EEB26B}" type="sibTrans" cxnId="{848A7999-0B73-4C53-B045-61C99B7B26C2}">
      <dgm:prSet/>
      <dgm:spPr/>
      <dgm:t>
        <a:bodyPr/>
        <a:lstStyle/>
        <a:p>
          <a:endParaRPr lang="zh-TW" altLang="en-US"/>
        </a:p>
      </dgm:t>
    </dgm:pt>
    <dgm:pt modelId="{8BEAA35D-13C3-4C87-BEC5-A9BCF41EFE5B}" type="pres">
      <dgm:prSet presAssocID="{7033FA0E-1DD1-427B-893D-6958773C5BEF}" presName="Name0" presStyleCnt="0">
        <dgm:presLayoutVars>
          <dgm:dir/>
          <dgm:animLvl val="lvl"/>
          <dgm:resizeHandles/>
        </dgm:presLayoutVars>
      </dgm:prSet>
      <dgm:spPr/>
      <dgm:t>
        <a:bodyPr/>
        <a:lstStyle/>
        <a:p>
          <a:endParaRPr lang="zh-TW" altLang="en-US"/>
        </a:p>
      </dgm:t>
    </dgm:pt>
    <dgm:pt modelId="{BDD5A9FA-FB08-4096-885E-AEFD1CFAC692}" type="pres">
      <dgm:prSet presAssocID="{49FF9EC9-D3ED-437E-A25B-C14F3A7D27AE}" presName="linNode" presStyleCnt="0"/>
      <dgm:spPr/>
    </dgm:pt>
    <dgm:pt modelId="{207AB4FD-0298-4398-9BAA-C3C10EBFDCD0}" type="pres">
      <dgm:prSet presAssocID="{49FF9EC9-D3ED-437E-A25B-C14F3A7D27AE}" presName="parentShp" presStyleLbl="node1" presStyleIdx="0" presStyleCnt="4" custScaleX="96424">
        <dgm:presLayoutVars>
          <dgm:bulletEnabled val="1"/>
        </dgm:presLayoutVars>
      </dgm:prSet>
      <dgm:spPr/>
      <dgm:t>
        <a:bodyPr/>
        <a:lstStyle/>
        <a:p>
          <a:endParaRPr lang="zh-TW" altLang="en-US"/>
        </a:p>
      </dgm:t>
    </dgm:pt>
    <dgm:pt modelId="{99379D5D-A968-4975-B258-A1BB1DBF1A22}" type="pres">
      <dgm:prSet presAssocID="{49FF9EC9-D3ED-437E-A25B-C14F3A7D27AE}" presName="childShp" presStyleLbl="bgAccFollowNode1" presStyleIdx="0" presStyleCnt="4" custScaleX="117910">
        <dgm:presLayoutVars>
          <dgm:bulletEnabled val="1"/>
        </dgm:presLayoutVars>
      </dgm:prSet>
      <dgm:spPr/>
      <dgm:t>
        <a:bodyPr/>
        <a:lstStyle/>
        <a:p>
          <a:endParaRPr lang="zh-TW" altLang="en-US"/>
        </a:p>
      </dgm:t>
    </dgm:pt>
    <dgm:pt modelId="{14413C5E-BC2F-405F-9B13-714F17E92295}" type="pres">
      <dgm:prSet presAssocID="{91F62359-9E57-4721-AA9B-1B0F9053B132}" presName="spacing" presStyleCnt="0"/>
      <dgm:spPr/>
    </dgm:pt>
    <dgm:pt modelId="{E7004739-140F-4FFA-9CA9-DF3588CBC833}" type="pres">
      <dgm:prSet presAssocID="{A7D23D79-29DA-42F8-A12E-451C54CD6E20}" presName="linNode" presStyleCnt="0"/>
      <dgm:spPr/>
    </dgm:pt>
    <dgm:pt modelId="{93DC9679-CEC4-475C-BA83-F91498495EFA}" type="pres">
      <dgm:prSet presAssocID="{A7D23D79-29DA-42F8-A12E-451C54CD6E20}" presName="parentShp" presStyleLbl="node1" presStyleIdx="1" presStyleCnt="4" custScaleX="96424">
        <dgm:presLayoutVars>
          <dgm:bulletEnabled val="1"/>
        </dgm:presLayoutVars>
      </dgm:prSet>
      <dgm:spPr/>
      <dgm:t>
        <a:bodyPr/>
        <a:lstStyle/>
        <a:p>
          <a:endParaRPr lang="zh-TW" altLang="en-US"/>
        </a:p>
      </dgm:t>
    </dgm:pt>
    <dgm:pt modelId="{F75BF6AC-5369-4ECF-A5C5-EB038E0A9C05}" type="pres">
      <dgm:prSet presAssocID="{A7D23D79-29DA-42F8-A12E-451C54CD6E20}" presName="childShp" presStyleLbl="bgAccFollowNode1" presStyleIdx="1" presStyleCnt="4" custScaleX="117910">
        <dgm:presLayoutVars>
          <dgm:bulletEnabled val="1"/>
        </dgm:presLayoutVars>
      </dgm:prSet>
      <dgm:spPr/>
      <dgm:t>
        <a:bodyPr/>
        <a:lstStyle/>
        <a:p>
          <a:endParaRPr lang="zh-TW" altLang="en-US"/>
        </a:p>
      </dgm:t>
    </dgm:pt>
    <dgm:pt modelId="{29D17201-9E84-412D-9A6D-C228482A2284}" type="pres">
      <dgm:prSet presAssocID="{B6BDDC5B-413E-4F1B-B590-4CA37DF68D45}" presName="spacing" presStyleCnt="0"/>
      <dgm:spPr/>
    </dgm:pt>
    <dgm:pt modelId="{AF13DFFE-BF83-4A87-A27C-0946754D226A}" type="pres">
      <dgm:prSet presAssocID="{AD203C2B-ACBA-401E-AD61-5264DC518B2A}" presName="linNode" presStyleCnt="0"/>
      <dgm:spPr/>
    </dgm:pt>
    <dgm:pt modelId="{05CDEC25-4B19-451E-A2CF-09C00E7E38DF}" type="pres">
      <dgm:prSet presAssocID="{AD203C2B-ACBA-401E-AD61-5264DC518B2A}" presName="parentShp" presStyleLbl="node1" presStyleIdx="2" presStyleCnt="4" custScaleX="96963">
        <dgm:presLayoutVars>
          <dgm:bulletEnabled val="1"/>
        </dgm:presLayoutVars>
      </dgm:prSet>
      <dgm:spPr/>
      <dgm:t>
        <a:bodyPr/>
        <a:lstStyle/>
        <a:p>
          <a:endParaRPr lang="zh-TW" altLang="en-US"/>
        </a:p>
      </dgm:t>
    </dgm:pt>
    <dgm:pt modelId="{8F55491C-2087-44D2-866F-3B526E89AE2E}" type="pres">
      <dgm:prSet presAssocID="{AD203C2B-ACBA-401E-AD61-5264DC518B2A}" presName="childShp" presStyleLbl="bgAccFollowNode1" presStyleIdx="2" presStyleCnt="4" custScaleX="117910" custScaleY="116386">
        <dgm:presLayoutVars>
          <dgm:bulletEnabled val="1"/>
        </dgm:presLayoutVars>
      </dgm:prSet>
      <dgm:spPr/>
      <dgm:t>
        <a:bodyPr/>
        <a:lstStyle/>
        <a:p>
          <a:endParaRPr lang="zh-TW" altLang="en-US"/>
        </a:p>
      </dgm:t>
    </dgm:pt>
    <dgm:pt modelId="{EAE7AEE7-4E25-45D3-ABAF-A83B5CF01ED0}" type="pres">
      <dgm:prSet presAssocID="{46A10475-8515-40EB-9ADC-71BBAD17CA7B}" presName="spacing" presStyleCnt="0"/>
      <dgm:spPr/>
    </dgm:pt>
    <dgm:pt modelId="{D94FF94F-2E5F-492D-8774-D48A88B0DB57}" type="pres">
      <dgm:prSet presAssocID="{87BE278B-6298-45D9-89EF-2E09B508FF0D}" presName="linNode" presStyleCnt="0"/>
      <dgm:spPr/>
    </dgm:pt>
    <dgm:pt modelId="{ADB3B715-5EFB-4B2A-B1F9-8D64F53E554F}" type="pres">
      <dgm:prSet presAssocID="{87BE278B-6298-45D9-89EF-2E09B508FF0D}" presName="parentShp" presStyleLbl="node1" presStyleIdx="3" presStyleCnt="4" custScaleX="96424" custLinFactNeighborY="4369">
        <dgm:presLayoutVars>
          <dgm:bulletEnabled val="1"/>
        </dgm:presLayoutVars>
      </dgm:prSet>
      <dgm:spPr/>
      <dgm:t>
        <a:bodyPr/>
        <a:lstStyle/>
        <a:p>
          <a:endParaRPr lang="zh-TW" altLang="en-US"/>
        </a:p>
      </dgm:t>
    </dgm:pt>
    <dgm:pt modelId="{5C1C0335-F138-4C33-B45F-909D3EFC7F31}" type="pres">
      <dgm:prSet presAssocID="{87BE278B-6298-45D9-89EF-2E09B508FF0D}" presName="childShp" presStyleLbl="bgAccFollowNode1" presStyleIdx="3" presStyleCnt="4" custScaleX="117910" custScaleY="171041" custLinFactNeighborY="199">
        <dgm:presLayoutVars>
          <dgm:bulletEnabled val="1"/>
        </dgm:presLayoutVars>
      </dgm:prSet>
      <dgm:spPr/>
      <dgm:t>
        <a:bodyPr/>
        <a:lstStyle/>
        <a:p>
          <a:endParaRPr lang="zh-TW" altLang="en-US"/>
        </a:p>
      </dgm:t>
    </dgm:pt>
  </dgm:ptLst>
  <dgm:cxnLst>
    <dgm:cxn modelId="{0B5C6BC1-D7BC-4834-817C-9608ECDC57DF}" type="presOf" srcId="{AD203C2B-ACBA-401E-AD61-5264DC518B2A}" destId="{05CDEC25-4B19-451E-A2CF-09C00E7E38DF}" srcOrd="0" destOrd="0" presId="urn:microsoft.com/office/officeart/2005/8/layout/vList6"/>
    <dgm:cxn modelId="{4B6E9521-F039-4C6C-AB3F-72E23D10B641}" srcId="{49FF9EC9-D3ED-437E-A25B-C14F3A7D27AE}" destId="{C4589E00-8874-454F-ABBA-A6E5062CCE9C}" srcOrd="0" destOrd="0" parTransId="{425F1030-6941-45C3-B57A-57F65F9A0CB3}" sibTransId="{0B61DB67-79F1-427B-8EDF-E6061CC8BF2A}"/>
    <dgm:cxn modelId="{F1D723F1-6A69-498E-B880-83071DEF0E74}" type="presOf" srcId="{A7D23D79-29DA-42F8-A12E-451C54CD6E20}" destId="{93DC9679-CEC4-475C-BA83-F91498495EFA}" srcOrd="0" destOrd="0" presId="urn:microsoft.com/office/officeart/2005/8/layout/vList6"/>
    <dgm:cxn modelId="{848A7999-0B73-4C53-B045-61C99B7B26C2}" srcId="{87BE278B-6298-45D9-89EF-2E09B508FF0D}" destId="{1BC7CA1D-11BC-435C-9038-57067BAEE252}" srcOrd="0" destOrd="0" parTransId="{51A9F568-ADA8-4318-83FB-AA2CA8C592DF}" sibTransId="{A456ECBD-3284-4105-900C-4AD880EEB26B}"/>
    <dgm:cxn modelId="{499FD1CD-A4BA-4C45-B86A-84B1D44B2025}" type="presOf" srcId="{1BC7CA1D-11BC-435C-9038-57067BAEE252}" destId="{5C1C0335-F138-4C33-B45F-909D3EFC7F31}" srcOrd="0" destOrd="0" presId="urn:microsoft.com/office/officeart/2005/8/layout/vList6"/>
    <dgm:cxn modelId="{5AE5B17F-A22D-4E59-842F-42FEE2BDE5C2}" srcId="{7033FA0E-1DD1-427B-893D-6958773C5BEF}" destId="{87BE278B-6298-45D9-89EF-2E09B508FF0D}" srcOrd="3" destOrd="0" parTransId="{CFE5CB2A-92D5-4690-BD81-5EB8570DD0B8}" sibTransId="{C19AFF8F-E60F-48A0-854F-6E98AE14A4C7}"/>
    <dgm:cxn modelId="{FEF50F69-BBE5-48E7-97BA-BEE8C6A56307}" srcId="{7033FA0E-1DD1-427B-893D-6958773C5BEF}" destId="{A7D23D79-29DA-42F8-A12E-451C54CD6E20}" srcOrd="1" destOrd="0" parTransId="{F1E0EBB3-B38E-42BD-A098-A9E0ACF5D2D1}" sibTransId="{B6BDDC5B-413E-4F1B-B590-4CA37DF68D45}"/>
    <dgm:cxn modelId="{6F7F7CA8-E648-4590-A14E-A13E07B3DD7D}" srcId="{7033FA0E-1DD1-427B-893D-6958773C5BEF}" destId="{AD203C2B-ACBA-401E-AD61-5264DC518B2A}" srcOrd="2" destOrd="0" parTransId="{6AA8E36A-9909-421D-87EC-161FCAD366BA}" sibTransId="{46A10475-8515-40EB-9ADC-71BBAD17CA7B}"/>
    <dgm:cxn modelId="{5108620D-7021-4212-9212-1490374A3DDF}" type="presOf" srcId="{7033FA0E-1DD1-427B-893D-6958773C5BEF}" destId="{8BEAA35D-13C3-4C87-BEC5-A9BCF41EFE5B}" srcOrd="0" destOrd="0" presId="urn:microsoft.com/office/officeart/2005/8/layout/vList6"/>
    <dgm:cxn modelId="{880E6966-33EC-4602-9319-ED1854A55736}" srcId="{A7D23D79-29DA-42F8-A12E-451C54CD6E20}" destId="{15114E3C-68C2-457E-84CF-55BB5D83F28D}" srcOrd="0" destOrd="0" parTransId="{8CA9536B-BA9B-4A47-B4D3-14CE98175D48}" sibTransId="{FAFD4232-A34D-4656-B82B-8BBAB94F3755}"/>
    <dgm:cxn modelId="{BFCB1861-996A-401A-A848-BFEC1A9B6E59}" srcId="{49FF9EC9-D3ED-437E-A25B-C14F3A7D27AE}" destId="{8DF71FA0-1864-4972-88B1-A63A70505A3E}" srcOrd="1" destOrd="0" parTransId="{4FBFB226-7DAC-450C-8F7B-A27B021095FE}" sibTransId="{FA122980-3A00-46FF-8AD5-76BAEEE18F27}"/>
    <dgm:cxn modelId="{8C3AAC32-5D60-488B-9196-6649846F8BF8}" type="presOf" srcId="{E8D24A78-4C09-4ECC-A9C2-26FE53FF1C93}" destId="{8F55491C-2087-44D2-866F-3B526E89AE2E}" srcOrd="0" destOrd="0" presId="urn:microsoft.com/office/officeart/2005/8/layout/vList6"/>
    <dgm:cxn modelId="{31B3DC34-C646-46CB-86C7-C98EFAA5ED36}" srcId="{7033FA0E-1DD1-427B-893D-6958773C5BEF}" destId="{49FF9EC9-D3ED-437E-A25B-C14F3A7D27AE}" srcOrd="0" destOrd="0" parTransId="{29DAFB0A-8C8A-4727-ADE4-9DCF48667115}" sibTransId="{91F62359-9E57-4721-AA9B-1B0F9053B132}"/>
    <dgm:cxn modelId="{83EDE79B-C233-4DF4-BCB4-B8C174DE9980}" type="presOf" srcId="{8DF71FA0-1864-4972-88B1-A63A70505A3E}" destId="{99379D5D-A968-4975-B258-A1BB1DBF1A22}" srcOrd="0" destOrd="1" presId="urn:microsoft.com/office/officeart/2005/8/layout/vList6"/>
    <dgm:cxn modelId="{FBFB6749-4FD3-4C4C-AB14-C09C9C821C46}" type="presOf" srcId="{87BE278B-6298-45D9-89EF-2E09B508FF0D}" destId="{ADB3B715-5EFB-4B2A-B1F9-8D64F53E554F}" srcOrd="0" destOrd="0" presId="urn:microsoft.com/office/officeart/2005/8/layout/vList6"/>
    <dgm:cxn modelId="{56AD869F-5ACC-4DC3-81D6-23E557BFFCD2}" type="presOf" srcId="{15114E3C-68C2-457E-84CF-55BB5D83F28D}" destId="{F75BF6AC-5369-4ECF-A5C5-EB038E0A9C05}" srcOrd="0" destOrd="0" presId="urn:microsoft.com/office/officeart/2005/8/layout/vList6"/>
    <dgm:cxn modelId="{775D8183-F73E-475C-BC30-FF2FF1E96CBC}" type="presOf" srcId="{49FF9EC9-D3ED-437E-A25B-C14F3A7D27AE}" destId="{207AB4FD-0298-4398-9BAA-C3C10EBFDCD0}" srcOrd="0" destOrd="0" presId="urn:microsoft.com/office/officeart/2005/8/layout/vList6"/>
    <dgm:cxn modelId="{A8EB99E2-4DA8-4BF2-B49A-7461DC77A639}" type="presOf" srcId="{C4589E00-8874-454F-ABBA-A6E5062CCE9C}" destId="{99379D5D-A968-4975-B258-A1BB1DBF1A22}" srcOrd="0" destOrd="0" presId="urn:microsoft.com/office/officeart/2005/8/layout/vList6"/>
    <dgm:cxn modelId="{BD85A63F-8403-4B15-8233-A94CDCE37776}" srcId="{AD203C2B-ACBA-401E-AD61-5264DC518B2A}" destId="{E8D24A78-4C09-4ECC-A9C2-26FE53FF1C93}" srcOrd="0" destOrd="0" parTransId="{461F228F-4A48-439F-8194-81AFB0C4E810}" sibTransId="{67F018C9-5021-48E3-B6CD-74D621FE8B95}"/>
    <dgm:cxn modelId="{78164EA2-A3FD-409F-AA0B-6410C4515AA8}" type="presParOf" srcId="{8BEAA35D-13C3-4C87-BEC5-A9BCF41EFE5B}" destId="{BDD5A9FA-FB08-4096-885E-AEFD1CFAC692}" srcOrd="0" destOrd="0" presId="urn:microsoft.com/office/officeart/2005/8/layout/vList6"/>
    <dgm:cxn modelId="{4365ED60-93DB-4A07-82AA-312499ED8ACD}" type="presParOf" srcId="{BDD5A9FA-FB08-4096-885E-AEFD1CFAC692}" destId="{207AB4FD-0298-4398-9BAA-C3C10EBFDCD0}" srcOrd="0" destOrd="0" presId="urn:microsoft.com/office/officeart/2005/8/layout/vList6"/>
    <dgm:cxn modelId="{97BBC362-9669-4F06-8FE1-635E0EFD1F76}" type="presParOf" srcId="{BDD5A9FA-FB08-4096-885E-AEFD1CFAC692}" destId="{99379D5D-A968-4975-B258-A1BB1DBF1A22}" srcOrd="1" destOrd="0" presId="urn:microsoft.com/office/officeart/2005/8/layout/vList6"/>
    <dgm:cxn modelId="{6108F5A9-07FF-478D-999E-39898B589015}" type="presParOf" srcId="{8BEAA35D-13C3-4C87-BEC5-A9BCF41EFE5B}" destId="{14413C5E-BC2F-405F-9B13-714F17E92295}" srcOrd="1" destOrd="0" presId="urn:microsoft.com/office/officeart/2005/8/layout/vList6"/>
    <dgm:cxn modelId="{144822B7-E801-4CB6-881B-46F42393199F}" type="presParOf" srcId="{8BEAA35D-13C3-4C87-BEC5-A9BCF41EFE5B}" destId="{E7004739-140F-4FFA-9CA9-DF3588CBC833}" srcOrd="2" destOrd="0" presId="urn:microsoft.com/office/officeart/2005/8/layout/vList6"/>
    <dgm:cxn modelId="{C581EB27-B3CF-424E-9C40-2B2F211A04C0}" type="presParOf" srcId="{E7004739-140F-4FFA-9CA9-DF3588CBC833}" destId="{93DC9679-CEC4-475C-BA83-F91498495EFA}" srcOrd="0" destOrd="0" presId="urn:microsoft.com/office/officeart/2005/8/layout/vList6"/>
    <dgm:cxn modelId="{4C2BCBCA-B1A1-4935-B0DE-5B8BD8A86706}" type="presParOf" srcId="{E7004739-140F-4FFA-9CA9-DF3588CBC833}" destId="{F75BF6AC-5369-4ECF-A5C5-EB038E0A9C05}" srcOrd="1" destOrd="0" presId="urn:microsoft.com/office/officeart/2005/8/layout/vList6"/>
    <dgm:cxn modelId="{5A30A558-4457-42D7-B9B3-6E258BF323A5}" type="presParOf" srcId="{8BEAA35D-13C3-4C87-BEC5-A9BCF41EFE5B}" destId="{29D17201-9E84-412D-9A6D-C228482A2284}" srcOrd="3" destOrd="0" presId="urn:microsoft.com/office/officeart/2005/8/layout/vList6"/>
    <dgm:cxn modelId="{46ED816C-5FF0-41DA-96F3-3ADDF35AA497}" type="presParOf" srcId="{8BEAA35D-13C3-4C87-BEC5-A9BCF41EFE5B}" destId="{AF13DFFE-BF83-4A87-A27C-0946754D226A}" srcOrd="4" destOrd="0" presId="urn:microsoft.com/office/officeart/2005/8/layout/vList6"/>
    <dgm:cxn modelId="{67565324-1648-40BB-ABC5-B705BF849D8F}" type="presParOf" srcId="{AF13DFFE-BF83-4A87-A27C-0946754D226A}" destId="{05CDEC25-4B19-451E-A2CF-09C00E7E38DF}" srcOrd="0" destOrd="0" presId="urn:microsoft.com/office/officeart/2005/8/layout/vList6"/>
    <dgm:cxn modelId="{FD2153DE-8062-46A4-84C0-E9AC243C89FF}" type="presParOf" srcId="{AF13DFFE-BF83-4A87-A27C-0946754D226A}" destId="{8F55491C-2087-44D2-866F-3B526E89AE2E}" srcOrd="1" destOrd="0" presId="urn:microsoft.com/office/officeart/2005/8/layout/vList6"/>
    <dgm:cxn modelId="{C80FDB6B-A108-4416-B0A1-3D79168125CA}" type="presParOf" srcId="{8BEAA35D-13C3-4C87-BEC5-A9BCF41EFE5B}" destId="{EAE7AEE7-4E25-45D3-ABAF-A83B5CF01ED0}" srcOrd="5" destOrd="0" presId="urn:microsoft.com/office/officeart/2005/8/layout/vList6"/>
    <dgm:cxn modelId="{FB32E145-EC1E-47C5-A8D6-06A243DFEFF6}" type="presParOf" srcId="{8BEAA35D-13C3-4C87-BEC5-A9BCF41EFE5B}" destId="{D94FF94F-2E5F-492D-8774-D48A88B0DB57}" srcOrd="6" destOrd="0" presId="urn:microsoft.com/office/officeart/2005/8/layout/vList6"/>
    <dgm:cxn modelId="{0293F67E-3843-4CAC-A869-735978755198}" type="presParOf" srcId="{D94FF94F-2E5F-492D-8774-D48A88B0DB57}" destId="{ADB3B715-5EFB-4B2A-B1F9-8D64F53E554F}" srcOrd="0" destOrd="0" presId="urn:microsoft.com/office/officeart/2005/8/layout/vList6"/>
    <dgm:cxn modelId="{61983CF1-7639-45F2-A04C-0D48E10AE2DD}" type="presParOf" srcId="{D94FF94F-2E5F-492D-8774-D48A88B0DB57}" destId="{5C1C0335-F138-4C33-B45F-909D3EFC7F31}"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92E6B67-1F0C-4AA6-B54D-F44842050C4D}" type="doc">
      <dgm:prSet loTypeId="urn:microsoft.com/office/officeart/2005/8/layout/bList2" loCatId="list" qsTypeId="urn:microsoft.com/office/officeart/2005/8/quickstyle/simple1" qsCatId="simple" csTypeId="urn:microsoft.com/office/officeart/2005/8/colors/colorful2" csCatId="colorful" phldr="1"/>
      <dgm:spPr/>
      <dgm:t>
        <a:bodyPr/>
        <a:lstStyle/>
        <a:p>
          <a:endParaRPr lang="zh-TW" altLang="en-US"/>
        </a:p>
      </dgm:t>
    </dgm:pt>
    <dgm:pt modelId="{E295B9FD-BBF4-479C-8712-EA5B7501A9D1}">
      <dgm:prSet phldrT="[文字]"/>
      <dgm:spPr/>
      <dgm:t>
        <a:bodyPr/>
        <a:lstStyle/>
        <a:p>
          <a:r>
            <a:rPr lang="zh-TW" altLang="en-US" dirty="0" smtClean="0"/>
            <a:t>供給面</a:t>
          </a:r>
          <a:endParaRPr lang="zh-TW" altLang="en-US" dirty="0"/>
        </a:p>
      </dgm:t>
    </dgm:pt>
    <dgm:pt modelId="{3CC1ED3C-80E4-48D6-A7B7-CE61CB7B45D6}" type="parTrans" cxnId="{046FF58E-021C-45BF-976A-252A8456912B}">
      <dgm:prSet/>
      <dgm:spPr/>
      <dgm:t>
        <a:bodyPr/>
        <a:lstStyle/>
        <a:p>
          <a:endParaRPr lang="zh-TW" altLang="en-US"/>
        </a:p>
      </dgm:t>
    </dgm:pt>
    <dgm:pt modelId="{E724EAAD-4175-4A6D-8D1E-E897B084E1CB}" type="sibTrans" cxnId="{046FF58E-021C-45BF-976A-252A8456912B}">
      <dgm:prSet/>
      <dgm:spPr/>
      <dgm:t>
        <a:bodyPr/>
        <a:lstStyle/>
        <a:p>
          <a:endParaRPr lang="zh-TW" altLang="en-US"/>
        </a:p>
      </dgm:t>
    </dgm:pt>
    <dgm:pt modelId="{9C6FAE65-612B-44C3-8B8C-E64272A2A121}">
      <dgm:prSet phldrT="[文字]"/>
      <dgm:spPr/>
      <dgm:t>
        <a:bodyPr/>
        <a:lstStyle/>
        <a:p>
          <a:r>
            <a:rPr lang="zh-TW" altLang="en-US" dirty="0" smtClean="0"/>
            <a:t>需求面</a:t>
          </a:r>
          <a:endParaRPr lang="zh-TW" altLang="en-US" dirty="0"/>
        </a:p>
      </dgm:t>
    </dgm:pt>
    <dgm:pt modelId="{AD9652BD-CEE4-4963-A6DC-1A4FDF208B05}" type="parTrans" cxnId="{3C56060A-B29D-4882-9B30-84B04E6C9B50}">
      <dgm:prSet/>
      <dgm:spPr/>
      <dgm:t>
        <a:bodyPr/>
        <a:lstStyle/>
        <a:p>
          <a:endParaRPr lang="zh-TW" altLang="en-US"/>
        </a:p>
      </dgm:t>
    </dgm:pt>
    <dgm:pt modelId="{3E66A96F-2852-4A3D-B355-A92961AABAF8}" type="sibTrans" cxnId="{3C56060A-B29D-4882-9B30-84B04E6C9B50}">
      <dgm:prSet/>
      <dgm:spPr/>
      <dgm:t>
        <a:bodyPr/>
        <a:lstStyle/>
        <a:p>
          <a:endParaRPr lang="zh-TW" altLang="en-US"/>
        </a:p>
      </dgm:t>
    </dgm:pt>
    <dgm:pt modelId="{B1909EBD-FB90-4F5E-BD12-B59003E49CC5}">
      <dgm:prSet/>
      <dgm:spPr/>
      <dgm:t>
        <a:bodyPr/>
        <a:lstStyle/>
        <a:p>
          <a:r>
            <a:rPr lang="zh-TW" altLang="en-US" dirty="0" smtClean="0">
              <a:latin typeface="微軟正黑體" panose="020B0604030504040204" pitchFamily="34" charset="-120"/>
              <a:ea typeface="微軟正黑體" panose="020B0604030504040204" pitchFamily="34" charset="-120"/>
            </a:rPr>
            <a:t>各能源別之發購電資料、機組歲修排程相關資料、電力調度之即時</a:t>
          </a:r>
          <a:r>
            <a:rPr lang="en-US" altLang="zh-TW" dirty="0" smtClean="0">
              <a:latin typeface="微軟正黑體" panose="020B0604030504040204" pitchFamily="34" charset="-120"/>
              <a:ea typeface="微軟正黑體" panose="020B0604030504040204" pitchFamily="34" charset="-120"/>
            </a:rPr>
            <a:t>/</a:t>
          </a:r>
          <a:r>
            <a:rPr lang="zh-TW" altLang="en-US" dirty="0" smtClean="0">
              <a:latin typeface="微軟正黑體" panose="020B0604030504040204" pitchFamily="34" charset="-120"/>
              <a:ea typeface="微軟正黑體" panose="020B0604030504040204" pitchFamily="34" charset="-120"/>
            </a:rPr>
            <a:t>歷史資料</a:t>
          </a:r>
          <a:r>
            <a:rPr lang="en-US" altLang="zh-TW" dirty="0" smtClean="0">
              <a:latin typeface="微軟正黑體" panose="020B0604030504040204" pitchFamily="34" charset="-120"/>
              <a:ea typeface="微軟正黑體" panose="020B0604030504040204" pitchFamily="34" charset="-120"/>
            </a:rPr>
            <a:t>…</a:t>
          </a:r>
          <a:r>
            <a:rPr lang="zh-TW" altLang="en-US" dirty="0" smtClean="0">
              <a:latin typeface="微軟正黑體" panose="020B0604030504040204" pitchFamily="34" charset="-120"/>
              <a:ea typeface="微軟正黑體" panose="020B0604030504040204" pitchFamily="34" charset="-120"/>
            </a:rPr>
            <a:t>等等</a:t>
          </a:r>
          <a:endParaRPr lang="zh-TW" altLang="en-US" dirty="0"/>
        </a:p>
      </dgm:t>
    </dgm:pt>
    <dgm:pt modelId="{AE7B89BB-89CB-4F8F-8FBF-AF6AAC2D167A}" type="parTrans" cxnId="{A11B26F4-FBA4-4EAB-B38D-B770BBB163F4}">
      <dgm:prSet/>
      <dgm:spPr/>
      <dgm:t>
        <a:bodyPr/>
        <a:lstStyle/>
        <a:p>
          <a:endParaRPr lang="zh-TW" altLang="en-US"/>
        </a:p>
      </dgm:t>
    </dgm:pt>
    <dgm:pt modelId="{4A01C1A3-4B79-41DC-A00A-9B12CC2B4BB2}" type="sibTrans" cxnId="{A11B26F4-FBA4-4EAB-B38D-B770BBB163F4}">
      <dgm:prSet/>
      <dgm:spPr/>
      <dgm:t>
        <a:bodyPr/>
        <a:lstStyle/>
        <a:p>
          <a:endParaRPr lang="zh-TW" altLang="en-US"/>
        </a:p>
      </dgm:t>
    </dgm:pt>
    <dgm:pt modelId="{728DBF34-70AE-4E09-BF88-094ECE978F30}">
      <dgm:prSet/>
      <dgm:spPr/>
      <dgm:t>
        <a:bodyPr/>
        <a:lstStyle/>
        <a:p>
          <a:r>
            <a:rPr lang="zh-TW" altLang="en-US" dirty="0" smtClean="0">
              <a:latin typeface="微軟正黑體" panose="020B0604030504040204" pitchFamily="34" charset="-120"/>
              <a:ea typeface="微軟正黑體" panose="020B0604030504040204" pitchFamily="34" charset="-120"/>
            </a:rPr>
            <a:t>售</a:t>
          </a:r>
          <a:r>
            <a:rPr lang="en-US" altLang="zh-TW" dirty="0" smtClean="0">
              <a:latin typeface="微軟正黑體" panose="020B0604030504040204" pitchFamily="34" charset="-120"/>
              <a:ea typeface="微軟正黑體" panose="020B0604030504040204" pitchFamily="34" charset="-120"/>
            </a:rPr>
            <a:t>/</a:t>
          </a:r>
          <a:r>
            <a:rPr lang="zh-TW" altLang="en-US" dirty="0" smtClean="0">
              <a:latin typeface="微軟正黑體" panose="020B0604030504040204" pitchFamily="34" charset="-120"/>
              <a:ea typeface="微軟正黑體" panose="020B0604030504040204" pitchFamily="34" charset="-120"/>
            </a:rPr>
            <a:t>用電資料予以細緻化、縣市節電需求資料之檢討</a:t>
          </a:r>
          <a:r>
            <a:rPr lang="en-US" altLang="zh-TW" dirty="0" smtClean="0">
              <a:latin typeface="微軟正黑體" panose="020B0604030504040204" pitchFamily="34" charset="-120"/>
              <a:ea typeface="微軟正黑體" panose="020B0604030504040204" pitchFamily="34" charset="-120"/>
            </a:rPr>
            <a:t>…</a:t>
          </a:r>
          <a:r>
            <a:rPr lang="zh-TW" altLang="en-US" dirty="0" smtClean="0">
              <a:latin typeface="微軟正黑體" panose="020B0604030504040204" pitchFamily="34" charset="-120"/>
              <a:ea typeface="微軟正黑體" panose="020B0604030504040204" pitchFamily="34" charset="-120"/>
            </a:rPr>
            <a:t>等等</a:t>
          </a:r>
          <a:endParaRPr lang="zh-TW" altLang="en-US" dirty="0"/>
        </a:p>
      </dgm:t>
    </dgm:pt>
    <dgm:pt modelId="{0EE9E8E0-013C-4C40-979C-734620227029}" type="parTrans" cxnId="{033EFB34-5847-41A2-AD4E-6D8AE44AACEC}">
      <dgm:prSet/>
      <dgm:spPr/>
      <dgm:t>
        <a:bodyPr/>
        <a:lstStyle/>
        <a:p>
          <a:endParaRPr lang="zh-TW" altLang="en-US"/>
        </a:p>
      </dgm:t>
    </dgm:pt>
    <dgm:pt modelId="{844DD744-4F21-4C99-9216-D6AA9F3B295F}" type="sibTrans" cxnId="{033EFB34-5847-41A2-AD4E-6D8AE44AACEC}">
      <dgm:prSet/>
      <dgm:spPr/>
      <dgm:t>
        <a:bodyPr/>
        <a:lstStyle/>
        <a:p>
          <a:endParaRPr lang="zh-TW" altLang="en-US"/>
        </a:p>
      </dgm:t>
    </dgm:pt>
    <dgm:pt modelId="{409F8536-B0A7-4CAE-921C-00CB1A685E5E}" type="pres">
      <dgm:prSet presAssocID="{E92E6B67-1F0C-4AA6-B54D-F44842050C4D}" presName="diagram" presStyleCnt="0">
        <dgm:presLayoutVars>
          <dgm:dir/>
          <dgm:animLvl val="lvl"/>
          <dgm:resizeHandles val="exact"/>
        </dgm:presLayoutVars>
      </dgm:prSet>
      <dgm:spPr/>
      <dgm:t>
        <a:bodyPr/>
        <a:lstStyle/>
        <a:p>
          <a:endParaRPr lang="zh-TW" altLang="en-US"/>
        </a:p>
      </dgm:t>
    </dgm:pt>
    <dgm:pt modelId="{46F1B87F-946C-4872-9D4B-2BDB9CA4B6CE}" type="pres">
      <dgm:prSet presAssocID="{E295B9FD-BBF4-479C-8712-EA5B7501A9D1}" presName="compNode" presStyleCnt="0"/>
      <dgm:spPr/>
    </dgm:pt>
    <dgm:pt modelId="{03E687E2-57DB-43AC-9E18-F90A4351A829}" type="pres">
      <dgm:prSet presAssocID="{E295B9FD-BBF4-479C-8712-EA5B7501A9D1}" presName="childRect" presStyleLbl="bgAcc1" presStyleIdx="0" presStyleCnt="2">
        <dgm:presLayoutVars>
          <dgm:bulletEnabled val="1"/>
        </dgm:presLayoutVars>
      </dgm:prSet>
      <dgm:spPr/>
      <dgm:t>
        <a:bodyPr/>
        <a:lstStyle/>
        <a:p>
          <a:endParaRPr lang="zh-TW" altLang="en-US"/>
        </a:p>
      </dgm:t>
    </dgm:pt>
    <dgm:pt modelId="{2381456C-9B29-4B5B-B047-A578A8A30B61}" type="pres">
      <dgm:prSet presAssocID="{E295B9FD-BBF4-479C-8712-EA5B7501A9D1}" presName="parentText" presStyleLbl="node1" presStyleIdx="0" presStyleCnt="0">
        <dgm:presLayoutVars>
          <dgm:chMax val="0"/>
          <dgm:bulletEnabled val="1"/>
        </dgm:presLayoutVars>
      </dgm:prSet>
      <dgm:spPr/>
      <dgm:t>
        <a:bodyPr/>
        <a:lstStyle/>
        <a:p>
          <a:endParaRPr lang="zh-TW" altLang="en-US"/>
        </a:p>
      </dgm:t>
    </dgm:pt>
    <dgm:pt modelId="{57508D69-B8B2-49E3-A81D-9EB0FF9AB1D3}" type="pres">
      <dgm:prSet presAssocID="{E295B9FD-BBF4-479C-8712-EA5B7501A9D1}" presName="parentRect" presStyleLbl="alignNode1" presStyleIdx="0" presStyleCnt="2"/>
      <dgm:spPr/>
      <dgm:t>
        <a:bodyPr/>
        <a:lstStyle/>
        <a:p>
          <a:endParaRPr lang="zh-TW" altLang="en-US"/>
        </a:p>
      </dgm:t>
    </dgm:pt>
    <dgm:pt modelId="{502E4477-9B5A-4C0F-9CFF-B7EF7CE5A5E1}" type="pres">
      <dgm:prSet presAssocID="{E295B9FD-BBF4-479C-8712-EA5B7501A9D1}" presName="adorn" presStyleLbl="fgAccFollowNode1" presStyleIdx="0" presStyleCnt="2"/>
      <dgm:spPr>
        <a:blipFill>
          <a:blip xmlns:r="http://schemas.openxmlformats.org/officeDocument/2006/relationships" r:embed="rId1">
            <a:extLst>
              <a:ext uri="{28A0092B-C50C-407E-A947-70E740481C1C}">
                <a14:useLocalDpi xmlns:a14="http://schemas.microsoft.com/office/drawing/2010/main" val="0"/>
              </a:ext>
            </a:extLst>
          </a:blip>
          <a:srcRect/>
          <a:stretch>
            <a:fillRect l="-17000" r="-17000"/>
          </a:stretch>
        </a:blipFill>
      </dgm:spPr>
    </dgm:pt>
    <dgm:pt modelId="{80302E23-8D0E-4DE4-9C90-AA8A0C4488E0}" type="pres">
      <dgm:prSet presAssocID="{E724EAAD-4175-4A6D-8D1E-E897B084E1CB}" presName="sibTrans" presStyleLbl="sibTrans2D1" presStyleIdx="0" presStyleCnt="0"/>
      <dgm:spPr/>
      <dgm:t>
        <a:bodyPr/>
        <a:lstStyle/>
        <a:p>
          <a:endParaRPr lang="zh-TW" altLang="en-US"/>
        </a:p>
      </dgm:t>
    </dgm:pt>
    <dgm:pt modelId="{F869ED3D-F635-4A2A-AD3E-6C80C3751024}" type="pres">
      <dgm:prSet presAssocID="{9C6FAE65-612B-44C3-8B8C-E64272A2A121}" presName="compNode" presStyleCnt="0"/>
      <dgm:spPr/>
    </dgm:pt>
    <dgm:pt modelId="{610C447D-838C-463F-91BE-71D916FC2E23}" type="pres">
      <dgm:prSet presAssocID="{9C6FAE65-612B-44C3-8B8C-E64272A2A121}" presName="childRect" presStyleLbl="bgAcc1" presStyleIdx="1" presStyleCnt="2">
        <dgm:presLayoutVars>
          <dgm:bulletEnabled val="1"/>
        </dgm:presLayoutVars>
      </dgm:prSet>
      <dgm:spPr/>
      <dgm:t>
        <a:bodyPr/>
        <a:lstStyle/>
        <a:p>
          <a:endParaRPr lang="zh-TW" altLang="en-US"/>
        </a:p>
      </dgm:t>
    </dgm:pt>
    <dgm:pt modelId="{5E132A28-3EC2-4360-8DA3-61BA29349FAB}" type="pres">
      <dgm:prSet presAssocID="{9C6FAE65-612B-44C3-8B8C-E64272A2A121}" presName="parentText" presStyleLbl="node1" presStyleIdx="0" presStyleCnt="0">
        <dgm:presLayoutVars>
          <dgm:chMax val="0"/>
          <dgm:bulletEnabled val="1"/>
        </dgm:presLayoutVars>
      </dgm:prSet>
      <dgm:spPr/>
      <dgm:t>
        <a:bodyPr/>
        <a:lstStyle/>
        <a:p>
          <a:endParaRPr lang="zh-TW" altLang="en-US"/>
        </a:p>
      </dgm:t>
    </dgm:pt>
    <dgm:pt modelId="{AACB99E4-B693-4200-B388-35788A75DC41}" type="pres">
      <dgm:prSet presAssocID="{9C6FAE65-612B-44C3-8B8C-E64272A2A121}" presName="parentRect" presStyleLbl="alignNode1" presStyleIdx="1" presStyleCnt="2"/>
      <dgm:spPr/>
      <dgm:t>
        <a:bodyPr/>
        <a:lstStyle/>
        <a:p>
          <a:endParaRPr lang="zh-TW" altLang="en-US"/>
        </a:p>
      </dgm:t>
    </dgm:pt>
    <dgm:pt modelId="{E165A1F0-D891-46FE-BF63-E15D5449AD10}" type="pres">
      <dgm:prSet presAssocID="{9C6FAE65-612B-44C3-8B8C-E64272A2A121}" presName="adorn" presStyleLbl="fgAccFollowNode1" presStyleIdx="1" presStyleCnt="2" custLinFactNeighborX="13014" custLinFactNeighborY="-6069"/>
      <dgm:spPr>
        <a:blipFill>
          <a:blip xmlns:r="http://schemas.openxmlformats.org/officeDocument/2006/relationships" r:embed="rId2"/>
          <a:srcRect/>
          <a:stretch>
            <a:fillRect l="-17000" r="-17000"/>
          </a:stretch>
        </a:blipFill>
      </dgm:spPr>
    </dgm:pt>
  </dgm:ptLst>
  <dgm:cxnLst>
    <dgm:cxn modelId="{B43B40D7-23E1-44F8-8FFC-D8E3A23546B1}" type="presOf" srcId="{9C6FAE65-612B-44C3-8B8C-E64272A2A121}" destId="{5E132A28-3EC2-4360-8DA3-61BA29349FAB}" srcOrd="0" destOrd="0" presId="urn:microsoft.com/office/officeart/2005/8/layout/bList2"/>
    <dgm:cxn modelId="{52C61C0F-AEAA-4EF1-8AAF-E0D6130B58DE}" type="presOf" srcId="{728DBF34-70AE-4E09-BF88-094ECE978F30}" destId="{610C447D-838C-463F-91BE-71D916FC2E23}" srcOrd="0" destOrd="0" presId="urn:microsoft.com/office/officeart/2005/8/layout/bList2"/>
    <dgm:cxn modelId="{5E788477-057B-4548-B582-E5ABA693CDC2}" type="presOf" srcId="{B1909EBD-FB90-4F5E-BD12-B59003E49CC5}" destId="{03E687E2-57DB-43AC-9E18-F90A4351A829}" srcOrd="0" destOrd="0" presId="urn:microsoft.com/office/officeart/2005/8/layout/bList2"/>
    <dgm:cxn modelId="{3862E1DB-A70C-4666-AAB8-9F557CCE6223}" type="presOf" srcId="{E295B9FD-BBF4-479C-8712-EA5B7501A9D1}" destId="{2381456C-9B29-4B5B-B047-A578A8A30B61}" srcOrd="0" destOrd="0" presId="urn:microsoft.com/office/officeart/2005/8/layout/bList2"/>
    <dgm:cxn modelId="{A11B26F4-FBA4-4EAB-B38D-B770BBB163F4}" srcId="{E295B9FD-BBF4-479C-8712-EA5B7501A9D1}" destId="{B1909EBD-FB90-4F5E-BD12-B59003E49CC5}" srcOrd="0" destOrd="0" parTransId="{AE7B89BB-89CB-4F8F-8FBF-AF6AAC2D167A}" sibTransId="{4A01C1A3-4B79-41DC-A00A-9B12CC2B4BB2}"/>
    <dgm:cxn modelId="{046FF58E-021C-45BF-976A-252A8456912B}" srcId="{E92E6B67-1F0C-4AA6-B54D-F44842050C4D}" destId="{E295B9FD-BBF4-479C-8712-EA5B7501A9D1}" srcOrd="0" destOrd="0" parTransId="{3CC1ED3C-80E4-48D6-A7B7-CE61CB7B45D6}" sibTransId="{E724EAAD-4175-4A6D-8D1E-E897B084E1CB}"/>
    <dgm:cxn modelId="{5C192B37-B4EA-416B-B58B-53A791A86C8A}" type="presOf" srcId="{9C6FAE65-612B-44C3-8B8C-E64272A2A121}" destId="{AACB99E4-B693-4200-B388-35788A75DC41}" srcOrd="1" destOrd="0" presId="urn:microsoft.com/office/officeart/2005/8/layout/bList2"/>
    <dgm:cxn modelId="{5EF70288-0B26-409D-8504-61E074D4E7D6}" type="presOf" srcId="{E92E6B67-1F0C-4AA6-B54D-F44842050C4D}" destId="{409F8536-B0A7-4CAE-921C-00CB1A685E5E}" srcOrd="0" destOrd="0" presId="urn:microsoft.com/office/officeart/2005/8/layout/bList2"/>
    <dgm:cxn modelId="{1D03551B-251A-4EB8-8C4A-DF1CE34BAAFF}" type="presOf" srcId="{E724EAAD-4175-4A6D-8D1E-E897B084E1CB}" destId="{80302E23-8D0E-4DE4-9C90-AA8A0C4488E0}" srcOrd="0" destOrd="0" presId="urn:microsoft.com/office/officeart/2005/8/layout/bList2"/>
    <dgm:cxn modelId="{8BF24D19-605C-4E62-B03E-BB9B370DD062}" type="presOf" srcId="{E295B9FD-BBF4-479C-8712-EA5B7501A9D1}" destId="{57508D69-B8B2-49E3-A81D-9EB0FF9AB1D3}" srcOrd="1" destOrd="0" presId="urn:microsoft.com/office/officeart/2005/8/layout/bList2"/>
    <dgm:cxn modelId="{033EFB34-5847-41A2-AD4E-6D8AE44AACEC}" srcId="{9C6FAE65-612B-44C3-8B8C-E64272A2A121}" destId="{728DBF34-70AE-4E09-BF88-094ECE978F30}" srcOrd="0" destOrd="0" parTransId="{0EE9E8E0-013C-4C40-979C-734620227029}" sibTransId="{844DD744-4F21-4C99-9216-D6AA9F3B295F}"/>
    <dgm:cxn modelId="{3C56060A-B29D-4882-9B30-84B04E6C9B50}" srcId="{E92E6B67-1F0C-4AA6-B54D-F44842050C4D}" destId="{9C6FAE65-612B-44C3-8B8C-E64272A2A121}" srcOrd="1" destOrd="0" parTransId="{AD9652BD-CEE4-4963-A6DC-1A4FDF208B05}" sibTransId="{3E66A96F-2852-4A3D-B355-A92961AABAF8}"/>
    <dgm:cxn modelId="{7C500335-35B6-40DC-A3DB-3B1D88F551D8}" type="presParOf" srcId="{409F8536-B0A7-4CAE-921C-00CB1A685E5E}" destId="{46F1B87F-946C-4872-9D4B-2BDB9CA4B6CE}" srcOrd="0" destOrd="0" presId="urn:microsoft.com/office/officeart/2005/8/layout/bList2"/>
    <dgm:cxn modelId="{E01FC4C9-4480-428E-9922-E2E2337FCE36}" type="presParOf" srcId="{46F1B87F-946C-4872-9D4B-2BDB9CA4B6CE}" destId="{03E687E2-57DB-43AC-9E18-F90A4351A829}" srcOrd="0" destOrd="0" presId="urn:microsoft.com/office/officeart/2005/8/layout/bList2"/>
    <dgm:cxn modelId="{DFF8B092-04C4-4FCF-A567-9555CB6E02A2}" type="presParOf" srcId="{46F1B87F-946C-4872-9D4B-2BDB9CA4B6CE}" destId="{2381456C-9B29-4B5B-B047-A578A8A30B61}" srcOrd="1" destOrd="0" presId="urn:microsoft.com/office/officeart/2005/8/layout/bList2"/>
    <dgm:cxn modelId="{7DDE4CAA-0C69-4BD2-A05A-CB9FEE4ADD51}" type="presParOf" srcId="{46F1B87F-946C-4872-9D4B-2BDB9CA4B6CE}" destId="{57508D69-B8B2-49E3-A81D-9EB0FF9AB1D3}" srcOrd="2" destOrd="0" presId="urn:microsoft.com/office/officeart/2005/8/layout/bList2"/>
    <dgm:cxn modelId="{118794CE-FFB2-4672-9A3B-0F54E52B4FB4}" type="presParOf" srcId="{46F1B87F-946C-4872-9D4B-2BDB9CA4B6CE}" destId="{502E4477-9B5A-4C0F-9CFF-B7EF7CE5A5E1}" srcOrd="3" destOrd="0" presId="urn:microsoft.com/office/officeart/2005/8/layout/bList2"/>
    <dgm:cxn modelId="{E101E7E8-260E-45B7-B119-8235EF6404A7}" type="presParOf" srcId="{409F8536-B0A7-4CAE-921C-00CB1A685E5E}" destId="{80302E23-8D0E-4DE4-9C90-AA8A0C4488E0}" srcOrd="1" destOrd="0" presId="urn:microsoft.com/office/officeart/2005/8/layout/bList2"/>
    <dgm:cxn modelId="{2A57A85B-D4FC-4EE1-B726-1749D37E41DD}" type="presParOf" srcId="{409F8536-B0A7-4CAE-921C-00CB1A685E5E}" destId="{F869ED3D-F635-4A2A-AD3E-6C80C3751024}" srcOrd="2" destOrd="0" presId="urn:microsoft.com/office/officeart/2005/8/layout/bList2"/>
    <dgm:cxn modelId="{091E2112-FEA2-472C-83E3-2DFFEC83B774}" type="presParOf" srcId="{F869ED3D-F635-4A2A-AD3E-6C80C3751024}" destId="{610C447D-838C-463F-91BE-71D916FC2E23}" srcOrd="0" destOrd="0" presId="urn:microsoft.com/office/officeart/2005/8/layout/bList2"/>
    <dgm:cxn modelId="{7F3A31CE-5639-4270-967C-B4F2A2B247D8}" type="presParOf" srcId="{F869ED3D-F635-4A2A-AD3E-6C80C3751024}" destId="{5E132A28-3EC2-4360-8DA3-61BA29349FAB}" srcOrd="1" destOrd="0" presId="urn:microsoft.com/office/officeart/2005/8/layout/bList2"/>
    <dgm:cxn modelId="{D190E025-7E26-4962-A682-CE5CA8A205E0}" type="presParOf" srcId="{F869ED3D-F635-4A2A-AD3E-6C80C3751024}" destId="{AACB99E4-B693-4200-B388-35788A75DC41}" srcOrd="2" destOrd="0" presId="urn:microsoft.com/office/officeart/2005/8/layout/bList2"/>
    <dgm:cxn modelId="{38CAD144-280A-4B99-BC9A-6CE50887F1F5}" type="presParOf" srcId="{F869ED3D-F635-4A2A-AD3E-6C80C3751024}" destId="{E165A1F0-D891-46FE-BF63-E15D5449AD10}" srcOrd="3" destOrd="0" presId="urn:microsoft.com/office/officeart/2005/8/layout/b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bList2">
  <dgm:title val=""/>
  <dgm:desc val=""/>
  <dgm:catLst>
    <dgm:cat type="list" pri="7000"/>
    <dgm:cat type="convert" pri="16000"/>
    <dgm:cat type="picture" pri="28000"/>
    <dgm:cat type="pictureconvert" pri="28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sz="quarter" idx="1"/>
          </p:nvPr>
        </p:nvSpPr>
        <p:spPr>
          <a:xfrm>
            <a:off x="3850443" y="0"/>
            <a:ext cx="2945659" cy="498135"/>
          </a:xfrm>
          <a:prstGeom prst="rect">
            <a:avLst/>
          </a:prstGeom>
        </p:spPr>
        <p:txBody>
          <a:bodyPr vert="horz" lIns="91440" tIns="45720" rIns="91440" bIns="45720" rtlCol="0"/>
          <a:lstStyle>
            <a:lvl1pPr algn="r">
              <a:defRPr sz="1200"/>
            </a:lvl1pPr>
          </a:lstStyle>
          <a:p>
            <a:fld id="{0E8D643E-77B6-4094-A79E-0AA7B3F9AEBA}" type="datetimeFigureOut">
              <a:rPr lang="zh-TW" altLang="en-US" smtClean="0"/>
              <a:t>2016/9/14</a:t>
            </a:fld>
            <a:endParaRPr lang="zh-TW" altLang="en-US"/>
          </a:p>
        </p:txBody>
      </p:sp>
      <p:sp>
        <p:nvSpPr>
          <p:cNvPr id="4" name="頁尾版面配置區 3"/>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endParaRPr lang="zh-TW" altLang="en-US"/>
          </a:p>
        </p:txBody>
      </p:sp>
      <p:sp>
        <p:nvSpPr>
          <p:cNvPr id="5" name="投影片編號版面配置區 4"/>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9F563440-91A6-40B2-B417-3DB0978BD02D}" type="slidenum">
              <a:rPr lang="zh-TW" altLang="en-US" smtClean="0"/>
              <a:t>‹#›</a:t>
            </a:fld>
            <a:endParaRPr lang="zh-TW" altLang="en-US"/>
          </a:p>
        </p:txBody>
      </p:sp>
    </p:spTree>
    <p:extLst>
      <p:ext uri="{BB962C8B-B14F-4D97-AF65-F5344CB8AC3E}">
        <p14:creationId xmlns:p14="http://schemas.microsoft.com/office/powerpoint/2010/main" val="89834276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8CE954D0-3AD4-49CD-B93B-E32F80C094DA}" type="datetimeFigureOut">
              <a:rPr lang="zh-TW" altLang="en-US" smtClean="0"/>
              <a:pPr/>
              <a:t>2016/9/14</a:t>
            </a:fld>
            <a:endParaRPr lang="zh-TW" altLang="en-US"/>
          </a:p>
        </p:txBody>
      </p:sp>
      <p:sp>
        <p:nvSpPr>
          <p:cNvPr id="4" name="投影片圖像版面配置區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6" name="頁尾版面配置區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1688928F-1E7D-4AF2-AC80-BC756D03BC10}" type="slidenum">
              <a:rPr lang="zh-TW" altLang="en-US" smtClean="0"/>
              <a:pPr/>
              <a:t>‹#›</a:t>
            </a:fld>
            <a:endParaRPr lang="zh-TW" altLang="en-US"/>
          </a:p>
        </p:txBody>
      </p:sp>
    </p:spTree>
    <p:extLst>
      <p:ext uri="{BB962C8B-B14F-4D97-AF65-F5344CB8AC3E}">
        <p14:creationId xmlns:p14="http://schemas.microsoft.com/office/powerpoint/2010/main" val="1691187904"/>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新細明體" pitchFamily="18" charset="-120"/>
              </a:defRPr>
            </a:lvl1pPr>
            <a:lvl2pPr marL="745306" indent="-286656">
              <a:spcBef>
                <a:spcPct val="30000"/>
              </a:spcBef>
              <a:defRPr sz="1200">
                <a:solidFill>
                  <a:schemeClr val="tx1"/>
                </a:solidFill>
                <a:latin typeface="Calibri" pitchFamily="34" charset="0"/>
                <a:ea typeface="新細明體" pitchFamily="18" charset="-120"/>
              </a:defRPr>
            </a:lvl2pPr>
            <a:lvl3pPr marL="1146625" indent="-229325">
              <a:spcBef>
                <a:spcPct val="30000"/>
              </a:spcBef>
              <a:defRPr sz="1200">
                <a:solidFill>
                  <a:schemeClr val="tx1"/>
                </a:solidFill>
                <a:latin typeface="Calibri" pitchFamily="34" charset="0"/>
                <a:ea typeface="新細明體" pitchFamily="18" charset="-120"/>
              </a:defRPr>
            </a:lvl3pPr>
            <a:lvl4pPr marL="1605274" indent="-229325">
              <a:spcBef>
                <a:spcPct val="30000"/>
              </a:spcBef>
              <a:defRPr sz="1200">
                <a:solidFill>
                  <a:schemeClr val="tx1"/>
                </a:solidFill>
                <a:latin typeface="Calibri" pitchFamily="34" charset="0"/>
                <a:ea typeface="新細明體" pitchFamily="18" charset="-120"/>
              </a:defRPr>
            </a:lvl4pPr>
            <a:lvl5pPr marL="2063924" indent="-229325">
              <a:spcBef>
                <a:spcPct val="30000"/>
              </a:spcBef>
              <a:defRPr sz="1200">
                <a:solidFill>
                  <a:schemeClr val="tx1"/>
                </a:solidFill>
                <a:latin typeface="Calibri" pitchFamily="34" charset="0"/>
                <a:ea typeface="新細明體" pitchFamily="18" charset="-120"/>
              </a:defRPr>
            </a:lvl5pPr>
            <a:lvl6pPr marL="2522575" indent="-229325" eaLnBrk="0" fontAlgn="base" hangingPunct="0">
              <a:spcBef>
                <a:spcPct val="30000"/>
              </a:spcBef>
              <a:spcAft>
                <a:spcPct val="0"/>
              </a:spcAft>
              <a:defRPr sz="1200">
                <a:solidFill>
                  <a:schemeClr val="tx1"/>
                </a:solidFill>
                <a:latin typeface="Calibri" pitchFamily="34" charset="0"/>
                <a:ea typeface="新細明體" pitchFamily="18" charset="-120"/>
              </a:defRPr>
            </a:lvl6pPr>
            <a:lvl7pPr marL="2981224" indent="-229325" eaLnBrk="0" fontAlgn="base" hangingPunct="0">
              <a:spcBef>
                <a:spcPct val="30000"/>
              </a:spcBef>
              <a:spcAft>
                <a:spcPct val="0"/>
              </a:spcAft>
              <a:defRPr sz="1200">
                <a:solidFill>
                  <a:schemeClr val="tx1"/>
                </a:solidFill>
                <a:latin typeface="Calibri" pitchFamily="34" charset="0"/>
                <a:ea typeface="新細明體" pitchFamily="18" charset="-120"/>
              </a:defRPr>
            </a:lvl7pPr>
            <a:lvl8pPr marL="3439874" indent="-229325" eaLnBrk="0" fontAlgn="base" hangingPunct="0">
              <a:spcBef>
                <a:spcPct val="30000"/>
              </a:spcBef>
              <a:spcAft>
                <a:spcPct val="0"/>
              </a:spcAft>
              <a:defRPr sz="1200">
                <a:solidFill>
                  <a:schemeClr val="tx1"/>
                </a:solidFill>
                <a:latin typeface="Calibri" pitchFamily="34" charset="0"/>
                <a:ea typeface="新細明體" pitchFamily="18" charset="-120"/>
              </a:defRPr>
            </a:lvl8pPr>
            <a:lvl9pPr marL="3898524" indent="-229325" eaLnBrk="0" fontAlgn="base" hangingPunct="0">
              <a:spcBef>
                <a:spcPct val="30000"/>
              </a:spcBef>
              <a:spcAft>
                <a:spcPct val="0"/>
              </a:spcAft>
              <a:defRPr sz="1200">
                <a:solidFill>
                  <a:schemeClr val="tx1"/>
                </a:solidFill>
                <a:latin typeface="Calibri" pitchFamily="34" charset="0"/>
                <a:ea typeface="新細明體" pitchFamily="18" charset="-120"/>
              </a:defRPr>
            </a:lvl9pPr>
          </a:lstStyle>
          <a:p>
            <a:pPr>
              <a:spcBef>
                <a:spcPct val="0"/>
              </a:spcBef>
            </a:pPr>
            <a:fld id="{75149AFF-B794-425D-86C2-43BD4C90EE33}" type="slidenum">
              <a:rPr lang="en-US" altLang="ja-JP">
                <a:solidFill>
                  <a:srgbClr val="000000"/>
                </a:solidFill>
                <a:ea typeface="MS PGothic" pitchFamily="34" charset="-128"/>
                <a:cs typeface="HGP創英角ｺﾞｼｯｸUB"/>
              </a:rPr>
              <a:pPr>
                <a:spcBef>
                  <a:spcPct val="0"/>
                </a:spcBef>
              </a:pPr>
              <a:t>1</a:t>
            </a:fld>
            <a:endParaRPr lang="en-US" altLang="ja-JP" dirty="0">
              <a:solidFill>
                <a:srgbClr val="000000"/>
              </a:solidFill>
              <a:ea typeface="MS PGothic" pitchFamily="34" charset="-128"/>
              <a:cs typeface="HGP創英角ｺﾞｼｯｸUB"/>
            </a:endParaRPr>
          </a:p>
        </p:txBody>
      </p:sp>
      <p:sp>
        <p:nvSpPr>
          <p:cNvPr id="69635" name="Rectangle 2"/>
          <p:cNvSpPr>
            <a:spLocks noGrp="1" noRot="1" noChangeAspect="1" noChangeArrowheads="1" noTextEdit="1"/>
          </p:cNvSpPr>
          <p:nvPr>
            <p:ph type="sldImg"/>
          </p:nvPr>
        </p:nvSpPr>
        <p:spPr bwMode="auto">
          <a:xfrm>
            <a:off x="1166813" y="1241425"/>
            <a:ext cx="4464050" cy="3349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ja-JP" dirty="0">
              <a:ea typeface="新細明體" pitchFamily="18" charset="-120"/>
            </a:endParaRPr>
          </a:p>
        </p:txBody>
      </p:sp>
    </p:spTree>
    <p:extLst>
      <p:ext uri="{BB962C8B-B14F-4D97-AF65-F5344CB8AC3E}">
        <p14:creationId xmlns:p14="http://schemas.microsoft.com/office/powerpoint/2010/main" val="34395385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a:p>
        </p:txBody>
      </p:sp>
      <p:sp>
        <p:nvSpPr>
          <p:cNvPr id="4" name="投影片編號版面配置區 3"/>
          <p:cNvSpPr>
            <a:spLocks noGrp="1"/>
          </p:cNvSpPr>
          <p:nvPr>
            <p:ph type="sldNum" sz="quarter" idx="10"/>
          </p:nvPr>
        </p:nvSpPr>
        <p:spPr/>
        <p:txBody>
          <a:bodyPr/>
          <a:lstStyle/>
          <a:p>
            <a:fld id="{1688928F-1E7D-4AF2-AC80-BC756D03BC10}" type="slidenum">
              <a:rPr lang="zh-TW" altLang="en-US" smtClean="0"/>
              <a:pPr/>
              <a:t>2</a:t>
            </a:fld>
            <a:endParaRPr lang="zh-TW" altLang="en-US"/>
          </a:p>
        </p:txBody>
      </p:sp>
    </p:spTree>
    <p:extLst>
      <p:ext uri="{BB962C8B-B14F-4D97-AF65-F5344CB8AC3E}">
        <p14:creationId xmlns:p14="http://schemas.microsoft.com/office/powerpoint/2010/main" val="40533314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dirty="0"/>
              <a:t>除依民間團體及社群需求，進行資料開放之規劃外，並邀請環團共同參與黑客松，由環團提供主題讓參賽者參考。</a:t>
            </a:r>
          </a:p>
        </p:txBody>
      </p:sp>
      <p:sp>
        <p:nvSpPr>
          <p:cNvPr id="4" name="投影片編號版面配置區 3"/>
          <p:cNvSpPr>
            <a:spLocks noGrp="1"/>
          </p:cNvSpPr>
          <p:nvPr>
            <p:ph type="sldNum" sz="quarter" idx="10"/>
          </p:nvPr>
        </p:nvSpPr>
        <p:spPr/>
        <p:txBody>
          <a:bodyPr/>
          <a:lstStyle/>
          <a:p>
            <a:fld id="{1688928F-1E7D-4AF2-AC80-BC756D03BC10}" type="slidenum">
              <a:rPr lang="zh-TW" altLang="en-US" smtClean="0"/>
              <a:pPr/>
              <a:t>11</a:t>
            </a:fld>
            <a:endParaRPr lang="zh-TW" altLang="en-US"/>
          </a:p>
        </p:txBody>
      </p:sp>
    </p:spTree>
    <p:extLst>
      <p:ext uri="{BB962C8B-B14F-4D97-AF65-F5344CB8AC3E}">
        <p14:creationId xmlns:p14="http://schemas.microsoft.com/office/powerpoint/2010/main" val="20870577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dirty="0"/>
              <a:t>環團參與</a:t>
            </a:r>
          </a:p>
        </p:txBody>
      </p:sp>
      <p:sp>
        <p:nvSpPr>
          <p:cNvPr id="4" name="投影片編號版面配置區 3"/>
          <p:cNvSpPr>
            <a:spLocks noGrp="1"/>
          </p:cNvSpPr>
          <p:nvPr>
            <p:ph type="sldNum" sz="quarter" idx="10"/>
          </p:nvPr>
        </p:nvSpPr>
        <p:spPr/>
        <p:txBody>
          <a:bodyPr/>
          <a:lstStyle/>
          <a:p>
            <a:fld id="{1688928F-1E7D-4AF2-AC80-BC756D03BC10}" type="slidenum">
              <a:rPr lang="zh-TW" altLang="en-US" smtClean="0"/>
              <a:pPr/>
              <a:t>12</a:t>
            </a:fld>
            <a:endParaRPr lang="zh-TW" altLang="en-US"/>
          </a:p>
        </p:txBody>
      </p:sp>
    </p:spTree>
    <p:extLst>
      <p:ext uri="{BB962C8B-B14F-4D97-AF65-F5344CB8AC3E}">
        <p14:creationId xmlns:p14="http://schemas.microsoft.com/office/powerpoint/2010/main" val="30286356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1143000" y="1122363"/>
            <a:ext cx="6858000" cy="2387600"/>
          </a:xfrm>
        </p:spPr>
        <p:txBody>
          <a:bodyPr anchor="b"/>
          <a:lstStyle>
            <a:lvl1pPr algn="ctr">
              <a:defRPr sz="6000"/>
            </a:lvl1pPr>
          </a:lstStyle>
          <a:p>
            <a:r>
              <a:rPr lang="zh-TW" altLang="en-US"/>
              <a:t>按一下以編輯母片標題樣式</a:t>
            </a:r>
          </a:p>
        </p:txBody>
      </p:sp>
      <p:sp>
        <p:nvSpPr>
          <p:cNvPr id="3" name="副標題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TW" altLang="en-US"/>
              <a:t>按一下以編輯母片副標題樣式</a:t>
            </a:r>
          </a:p>
        </p:txBody>
      </p:sp>
      <p:sp>
        <p:nvSpPr>
          <p:cNvPr id="4" name="日期版面配置區 3"/>
          <p:cNvSpPr>
            <a:spLocks noGrp="1"/>
          </p:cNvSpPr>
          <p:nvPr>
            <p:ph type="dt" sz="half" idx="10"/>
          </p:nvPr>
        </p:nvSpPr>
        <p:spPr/>
        <p:txBody>
          <a:bodyPr/>
          <a:lstStyle/>
          <a:p>
            <a:fld id="{6C45D9BC-0198-49F6-9DB9-E6A94F0A48B7}" type="datetime1">
              <a:rPr lang="zh-TW" altLang="en-US" smtClean="0"/>
              <a:t>2016/9/14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15123DF3-6CAE-4F95-BE66-2813E23BE5C5}" type="slidenum">
              <a:rPr lang="zh-TW" altLang="en-US" smtClean="0"/>
              <a:pPr/>
              <a:t>‹#›</a:t>
            </a:fld>
            <a:endParaRPr lang="zh-TW" altLang="en-US"/>
          </a:p>
        </p:txBody>
      </p:sp>
    </p:spTree>
    <p:extLst>
      <p:ext uri="{BB962C8B-B14F-4D97-AF65-F5344CB8AC3E}">
        <p14:creationId xmlns:p14="http://schemas.microsoft.com/office/powerpoint/2010/main" val="5301389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a:t>按一下以編輯母片標題樣式</a:t>
            </a:r>
          </a:p>
        </p:txBody>
      </p:sp>
      <p:sp>
        <p:nvSpPr>
          <p:cNvPr id="3" name="直排文字版面配置區 2"/>
          <p:cNvSpPr>
            <a:spLocks noGrp="1"/>
          </p:cNvSpPr>
          <p:nvPr>
            <p:ph type="body" orient="vert" idx="1"/>
          </p:nvPr>
        </p:nvSpPr>
        <p:spPr/>
        <p:txBody>
          <a:bodyPr vert="eaVert"/>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p:cNvSpPr>
            <a:spLocks noGrp="1"/>
          </p:cNvSpPr>
          <p:nvPr>
            <p:ph type="dt" sz="half" idx="10"/>
          </p:nvPr>
        </p:nvSpPr>
        <p:spPr/>
        <p:txBody>
          <a:bodyPr/>
          <a:lstStyle/>
          <a:p>
            <a:fld id="{83473187-47CA-400F-BE23-10F29D848F64}" type="datetime1">
              <a:rPr lang="zh-TW" altLang="en-US" smtClean="0"/>
              <a:t>2016/9/14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15123DF3-6CAE-4F95-BE66-2813E23BE5C5}" type="slidenum">
              <a:rPr lang="zh-TW" altLang="en-US" smtClean="0"/>
              <a:pPr/>
              <a:t>‹#›</a:t>
            </a:fld>
            <a:endParaRPr lang="zh-TW" altLang="en-US"/>
          </a:p>
        </p:txBody>
      </p:sp>
    </p:spTree>
    <p:extLst>
      <p:ext uri="{BB962C8B-B14F-4D97-AF65-F5344CB8AC3E}">
        <p14:creationId xmlns:p14="http://schemas.microsoft.com/office/powerpoint/2010/main" val="27420092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543675" y="365125"/>
            <a:ext cx="1971675" cy="5811838"/>
          </a:xfrm>
        </p:spPr>
        <p:txBody>
          <a:bodyPr vert="eaVert"/>
          <a:lstStyle/>
          <a:p>
            <a:r>
              <a:rPr lang="zh-TW" altLang="en-US"/>
              <a:t>按一下以編輯母片標題樣式</a:t>
            </a:r>
          </a:p>
        </p:txBody>
      </p:sp>
      <p:sp>
        <p:nvSpPr>
          <p:cNvPr id="3" name="直排文字版面配置區 2"/>
          <p:cNvSpPr>
            <a:spLocks noGrp="1"/>
          </p:cNvSpPr>
          <p:nvPr>
            <p:ph type="body" orient="vert" idx="1"/>
          </p:nvPr>
        </p:nvSpPr>
        <p:spPr>
          <a:xfrm>
            <a:off x="628650" y="365125"/>
            <a:ext cx="5800725" cy="5811838"/>
          </a:xfrm>
        </p:spPr>
        <p:txBody>
          <a:bodyPr vert="eaVert"/>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p:cNvSpPr>
            <a:spLocks noGrp="1"/>
          </p:cNvSpPr>
          <p:nvPr>
            <p:ph type="dt" sz="half" idx="10"/>
          </p:nvPr>
        </p:nvSpPr>
        <p:spPr/>
        <p:txBody>
          <a:bodyPr/>
          <a:lstStyle/>
          <a:p>
            <a:fld id="{5D2C910D-43BD-4641-87AD-2C3C55A0144B}" type="datetime1">
              <a:rPr lang="zh-TW" altLang="en-US" smtClean="0"/>
              <a:t>2016/9/14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15123DF3-6CAE-4F95-BE66-2813E23BE5C5}" type="slidenum">
              <a:rPr lang="zh-TW" altLang="en-US" smtClean="0"/>
              <a:pPr/>
              <a:t>‹#›</a:t>
            </a:fld>
            <a:endParaRPr lang="zh-TW" altLang="en-US"/>
          </a:p>
        </p:txBody>
      </p:sp>
    </p:spTree>
    <p:extLst>
      <p:ext uri="{BB962C8B-B14F-4D97-AF65-F5344CB8AC3E}">
        <p14:creationId xmlns:p14="http://schemas.microsoft.com/office/powerpoint/2010/main" val="5976701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a:t>按一下以編輯母片標題樣式</a:t>
            </a:r>
          </a:p>
        </p:txBody>
      </p:sp>
      <p:sp>
        <p:nvSpPr>
          <p:cNvPr id="3" name="內容版面配置區 2"/>
          <p:cNvSpPr>
            <a:spLocks noGrp="1"/>
          </p:cNvSpPr>
          <p:nvPr>
            <p:ph idx="1"/>
          </p:nvPr>
        </p:nvSpPr>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p:cNvSpPr>
            <a:spLocks noGrp="1"/>
          </p:cNvSpPr>
          <p:nvPr>
            <p:ph type="dt" sz="half" idx="10"/>
          </p:nvPr>
        </p:nvSpPr>
        <p:spPr/>
        <p:txBody>
          <a:bodyPr/>
          <a:lstStyle/>
          <a:p>
            <a:fld id="{441A3B4E-035A-4659-BB41-DFB99BEAD13D}" type="datetime1">
              <a:rPr lang="zh-TW" altLang="en-US" smtClean="0"/>
              <a:t>2016/9/14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a:xfrm>
            <a:off x="6959112" y="6356351"/>
            <a:ext cx="2057400" cy="365125"/>
          </a:xfrm>
        </p:spPr>
        <p:txBody>
          <a:bodyPr/>
          <a:lstStyle/>
          <a:p>
            <a:fld id="{15123DF3-6CAE-4F95-BE66-2813E23BE5C5}" type="slidenum">
              <a:rPr lang="zh-TW" altLang="en-US" smtClean="0"/>
              <a:pPr/>
              <a:t>‹#›</a:t>
            </a:fld>
            <a:endParaRPr lang="zh-TW" altLang="en-US"/>
          </a:p>
        </p:txBody>
      </p:sp>
    </p:spTree>
    <p:extLst>
      <p:ext uri="{BB962C8B-B14F-4D97-AF65-F5344CB8AC3E}">
        <p14:creationId xmlns:p14="http://schemas.microsoft.com/office/powerpoint/2010/main" val="8978522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623888" y="1709739"/>
            <a:ext cx="7886700" cy="2852737"/>
          </a:xfrm>
        </p:spPr>
        <p:txBody>
          <a:bodyPr anchor="b"/>
          <a:lstStyle>
            <a:lvl1pPr>
              <a:defRPr sz="6000"/>
            </a:lvl1pPr>
          </a:lstStyle>
          <a:p>
            <a:r>
              <a:rPr lang="zh-TW" altLang="en-US"/>
              <a:t>按一下以編輯母片標題樣式</a:t>
            </a:r>
          </a:p>
        </p:txBody>
      </p:sp>
      <p:sp>
        <p:nvSpPr>
          <p:cNvPr id="3" name="文字版面配置區 2"/>
          <p:cNvSpPr>
            <a:spLocks noGrp="1"/>
          </p:cNvSpPr>
          <p:nvPr>
            <p:ph type="body" idx="1"/>
          </p:nvPr>
        </p:nvSpPr>
        <p:spPr>
          <a:xfrm>
            <a:off x="623888" y="4589464"/>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TW" altLang="en-US"/>
              <a:t>按一下以編輯母片文字樣式</a:t>
            </a:r>
          </a:p>
        </p:txBody>
      </p:sp>
      <p:sp>
        <p:nvSpPr>
          <p:cNvPr id="4" name="日期版面配置區 3"/>
          <p:cNvSpPr>
            <a:spLocks noGrp="1"/>
          </p:cNvSpPr>
          <p:nvPr>
            <p:ph type="dt" sz="half" idx="10"/>
          </p:nvPr>
        </p:nvSpPr>
        <p:spPr/>
        <p:txBody>
          <a:bodyPr/>
          <a:lstStyle/>
          <a:p>
            <a:fld id="{3DF2F218-882D-499D-9EE8-15972B4E6213}" type="datetime1">
              <a:rPr lang="zh-TW" altLang="en-US" smtClean="0"/>
              <a:t>2016/9/14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a:xfrm>
            <a:off x="6932735" y="6356351"/>
            <a:ext cx="2057400" cy="365125"/>
          </a:xfrm>
        </p:spPr>
        <p:txBody>
          <a:bodyPr/>
          <a:lstStyle/>
          <a:p>
            <a:fld id="{15123DF3-6CAE-4F95-BE66-2813E23BE5C5}" type="slidenum">
              <a:rPr lang="zh-TW" altLang="en-US" smtClean="0"/>
              <a:pPr/>
              <a:t>‹#›</a:t>
            </a:fld>
            <a:endParaRPr lang="zh-TW" altLang="en-US"/>
          </a:p>
        </p:txBody>
      </p:sp>
    </p:spTree>
    <p:extLst>
      <p:ext uri="{BB962C8B-B14F-4D97-AF65-F5344CB8AC3E}">
        <p14:creationId xmlns:p14="http://schemas.microsoft.com/office/powerpoint/2010/main" val="41029969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a:t>按一下以編輯母片標題樣式</a:t>
            </a:r>
          </a:p>
        </p:txBody>
      </p:sp>
      <p:sp>
        <p:nvSpPr>
          <p:cNvPr id="3" name="內容版面配置區 2"/>
          <p:cNvSpPr>
            <a:spLocks noGrp="1"/>
          </p:cNvSpPr>
          <p:nvPr>
            <p:ph sz="half" idx="1"/>
          </p:nvPr>
        </p:nvSpPr>
        <p:spPr>
          <a:xfrm>
            <a:off x="628650" y="1825625"/>
            <a:ext cx="3886200" cy="4351338"/>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內容版面配置區 3"/>
          <p:cNvSpPr>
            <a:spLocks noGrp="1"/>
          </p:cNvSpPr>
          <p:nvPr>
            <p:ph sz="half" idx="2"/>
          </p:nvPr>
        </p:nvSpPr>
        <p:spPr>
          <a:xfrm>
            <a:off x="4629150" y="1825625"/>
            <a:ext cx="3886200" cy="4351338"/>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5" name="日期版面配置區 4"/>
          <p:cNvSpPr>
            <a:spLocks noGrp="1"/>
          </p:cNvSpPr>
          <p:nvPr>
            <p:ph type="dt" sz="half" idx="10"/>
          </p:nvPr>
        </p:nvSpPr>
        <p:spPr/>
        <p:txBody>
          <a:bodyPr/>
          <a:lstStyle/>
          <a:p>
            <a:fld id="{44CF88C9-11B2-41C7-A2CD-039ED0F89182}" type="datetime1">
              <a:rPr lang="zh-TW" altLang="en-US" smtClean="0"/>
              <a:t>2016/9/14</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a:xfrm>
            <a:off x="7086600" y="6311899"/>
            <a:ext cx="2057400" cy="365125"/>
          </a:xfrm>
        </p:spPr>
        <p:txBody>
          <a:bodyPr/>
          <a:lstStyle/>
          <a:p>
            <a:fld id="{15123DF3-6CAE-4F95-BE66-2813E23BE5C5}" type="slidenum">
              <a:rPr lang="zh-TW" altLang="en-US" smtClean="0"/>
              <a:pPr/>
              <a:t>‹#›</a:t>
            </a:fld>
            <a:endParaRPr lang="zh-TW" altLang="en-US"/>
          </a:p>
        </p:txBody>
      </p:sp>
    </p:spTree>
    <p:extLst>
      <p:ext uri="{BB962C8B-B14F-4D97-AF65-F5344CB8AC3E}">
        <p14:creationId xmlns:p14="http://schemas.microsoft.com/office/powerpoint/2010/main" val="40080952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629841" y="365126"/>
            <a:ext cx="7886700" cy="1325563"/>
          </a:xfrm>
        </p:spPr>
        <p:txBody>
          <a:bodyPr/>
          <a:lstStyle/>
          <a:p>
            <a:r>
              <a:rPr lang="zh-TW" altLang="en-US"/>
              <a:t>按一下以編輯母片標題樣式</a:t>
            </a:r>
          </a:p>
        </p:txBody>
      </p:sp>
      <p:sp>
        <p:nvSpPr>
          <p:cNvPr id="3" name="文字版面配置區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4" name="內容版面配置區 3"/>
          <p:cNvSpPr>
            <a:spLocks noGrp="1"/>
          </p:cNvSpPr>
          <p:nvPr>
            <p:ph sz="half" idx="2"/>
          </p:nvPr>
        </p:nvSpPr>
        <p:spPr>
          <a:xfrm>
            <a:off x="629842" y="2505075"/>
            <a:ext cx="3868340" cy="3684588"/>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5" name="文字版面配置區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6" name="內容版面配置區 5"/>
          <p:cNvSpPr>
            <a:spLocks noGrp="1"/>
          </p:cNvSpPr>
          <p:nvPr>
            <p:ph sz="quarter" idx="4"/>
          </p:nvPr>
        </p:nvSpPr>
        <p:spPr>
          <a:xfrm>
            <a:off x="4629150" y="2505075"/>
            <a:ext cx="3887391" cy="3684588"/>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7" name="日期版面配置區 6"/>
          <p:cNvSpPr>
            <a:spLocks noGrp="1"/>
          </p:cNvSpPr>
          <p:nvPr>
            <p:ph type="dt" sz="half" idx="10"/>
          </p:nvPr>
        </p:nvSpPr>
        <p:spPr/>
        <p:txBody>
          <a:bodyPr/>
          <a:lstStyle/>
          <a:p>
            <a:fld id="{4D79D8EA-8F17-425B-88B8-9BDA3D142C94}" type="datetime1">
              <a:rPr lang="zh-TW" altLang="en-US" smtClean="0"/>
              <a:t>2016/9/14</a:t>
            </a:fld>
            <a:endParaRPr lang="zh-TW" altLang="en-US"/>
          </a:p>
        </p:txBody>
      </p:sp>
      <p:sp>
        <p:nvSpPr>
          <p:cNvPr id="8" name="頁尾版面配置區 7"/>
          <p:cNvSpPr>
            <a:spLocks noGrp="1"/>
          </p:cNvSpPr>
          <p:nvPr>
            <p:ph type="ftr" sz="quarter" idx="11"/>
          </p:nvPr>
        </p:nvSpPr>
        <p:spPr/>
        <p:txBody>
          <a:bodyPr/>
          <a:lstStyle/>
          <a:p>
            <a:endParaRPr lang="zh-TW" altLang="en-US"/>
          </a:p>
        </p:txBody>
      </p:sp>
      <p:sp>
        <p:nvSpPr>
          <p:cNvPr id="9" name="投影片編號版面配置區 8"/>
          <p:cNvSpPr>
            <a:spLocks noGrp="1"/>
          </p:cNvSpPr>
          <p:nvPr>
            <p:ph type="sldNum" sz="quarter" idx="12"/>
          </p:nvPr>
        </p:nvSpPr>
        <p:spPr/>
        <p:txBody>
          <a:bodyPr/>
          <a:lstStyle/>
          <a:p>
            <a:fld id="{15123DF3-6CAE-4F95-BE66-2813E23BE5C5}" type="slidenum">
              <a:rPr lang="zh-TW" altLang="en-US" smtClean="0"/>
              <a:pPr/>
              <a:t>‹#›</a:t>
            </a:fld>
            <a:endParaRPr lang="zh-TW" altLang="en-US"/>
          </a:p>
        </p:txBody>
      </p:sp>
    </p:spTree>
    <p:extLst>
      <p:ext uri="{BB962C8B-B14F-4D97-AF65-F5344CB8AC3E}">
        <p14:creationId xmlns:p14="http://schemas.microsoft.com/office/powerpoint/2010/main" val="24357690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a:t>按一下以編輯母片標題樣式</a:t>
            </a:r>
          </a:p>
        </p:txBody>
      </p:sp>
      <p:sp>
        <p:nvSpPr>
          <p:cNvPr id="3" name="日期版面配置區 2"/>
          <p:cNvSpPr>
            <a:spLocks noGrp="1"/>
          </p:cNvSpPr>
          <p:nvPr>
            <p:ph type="dt" sz="half" idx="10"/>
          </p:nvPr>
        </p:nvSpPr>
        <p:spPr/>
        <p:txBody>
          <a:bodyPr/>
          <a:lstStyle/>
          <a:p>
            <a:fld id="{D2DF8F99-5E12-4279-8CFA-88B65C776631}" type="datetime1">
              <a:rPr lang="zh-TW" altLang="en-US" smtClean="0"/>
              <a:t>2016/9/14</a:t>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p>
            <a:fld id="{15123DF3-6CAE-4F95-BE66-2813E23BE5C5}" type="slidenum">
              <a:rPr lang="zh-TW" altLang="en-US" smtClean="0"/>
              <a:pPr/>
              <a:t>‹#›</a:t>
            </a:fld>
            <a:endParaRPr lang="zh-TW" altLang="en-US"/>
          </a:p>
        </p:txBody>
      </p:sp>
    </p:spTree>
    <p:extLst>
      <p:ext uri="{BB962C8B-B14F-4D97-AF65-F5344CB8AC3E}">
        <p14:creationId xmlns:p14="http://schemas.microsoft.com/office/powerpoint/2010/main" val="4023054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FA280BCC-253A-4B94-BDEF-7EDCC151F3F6}" type="datetime1">
              <a:rPr lang="zh-TW" altLang="en-US" smtClean="0"/>
              <a:t>2016/9/14</a:t>
            </a:fld>
            <a:endParaRPr lang="zh-TW" altLang="en-US"/>
          </a:p>
        </p:txBody>
      </p:sp>
      <p:sp>
        <p:nvSpPr>
          <p:cNvPr id="3" name="頁尾版面配置區 2"/>
          <p:cNvSpPr>
            <a:spLocks noGrp="1"/>
          </p:cNvSpPr>
          <p:nvPr>
            <p:ph type="ftr" sz="quarter" idx="11"/>
          </p:nvPr>
        </p:nvSpPr>
        <p:spPr/>
        <p:txBody>
          <a:bodyPr/>
          <a:lstStyle/>
          <a:p>
            <a:endParaRPr lang="zh-TW" altLang="en-US"/>
          </a:p>
        </p:txBody>
      </p:sp>
      <p:sp>
        <p:nvSpPr>
          <p:cNvPr id="4" name="投影片編號版面配置區 3"/>
          <p:cNvSpPr>
            <a:spLocks noGrp="1"/>
          </p:cNvSpPr>
          <p:nvPr>
            <p:ph type="sldNum" sz="quarter" idx="12"/>
          </p:nvPr>
        </p:nvSpPr>
        <p:spPr>
          <a:xfrm>
            <a:off x="6915150" y="6356351"/>
            <a:ext cx="2057400" cy="365125"/>
          </a:xfrm>
        </p:spPr>
        <p:txBody>
          <a:bodyPr/>
          <a:lstStyle/>
          <a:p>
            <a:fld id="{15123DF3-6CAE-4F95-BE66-2813E23BE5C5}" type="slidenum">
              <a:rPr lang="zh-TW" altLang="en-US" smtClean="0"/>
              <a:pPr/>
              <a:t>‹#›</a:t>
            </a:fld>
            <a:endParaRPr lang="zh-TW" altLang="en-US"/>
          </a:p>
        </p:txBody>
      </p:sp>
    </p:spTree>
    <p:extLst>
      <p:ext uri="{BB962C8B-B14F-4D97-AF65-F5344CB8AC3E}">
        <p14:creationId xmlns:p14="http://schemas.microsoft.com/office/powerpoint/2010/main" val="13234357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629841" y="457200"/>
            <a:ext cx="2949178" cy="1600200"/>
          </a:xfrm>
        </p:spPr>
        <p:txBody>
          <a:bodyPr anchor="b"/>
          <a:lstStyle>
            <a:lvl1pPr>
              <a:defRPr sz="3200"/>
            </a:lvl1pPr>
          </a:lstStyle>
          <a:p>
            <a:r>
              <a:rPr lang="zh-TW" altLang="en-US"/>
              <a:t>按一下以編輯母片標題樣式</a:t>
            </a:r>
          </a:p>
        </p:txBody>
      </p:sp>
      <p:sp>
        <p:nvSpPr>
          <p:cNvPr id="3" name="內容版面配置區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文字版面配置區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TW" altLang="en-US"/>
              <a:t>按一下以編輯母片文字樣式</a:t>
            </a:r>
          </a:p>
        </p:txBody>
      </p:sp>
      <p:sp>
        <p:nvSpPr>
          <p:cNvPr id="5" name="日期版面配置區 4"/>
          <p:cNvSpPr>
            <a:spLocks noGrp="1"/>
          </p:cNvSpPr>
          <p:nvPr>
            <p:ph type="dt" sz="half" idx="10"/>
          </p:nvPr>
        </p:nvSpPr>
        <p:spPr/>
        <p:txBody>
          <a:bodyPr/>
          <a:lstStyle/>
          <a:p>
            <a:fld id="{5ADB43A3-DBC6-47D7-8E08-AEE6CE4680CA}" type="datetime1">
              <a:rPr lang="zh-TW" altLang="en-US" smtClean="0"/>
              <a:t>2016/9/14</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15123DF3-6CAE-4F95-BE66-2813E23BE5C5}" type="slidenum">
              <a:rPr lang="zh-TW" altLang="en-US" smtClean="0"/>
              <a:pPr/>
              <a:t>‹#›</a:t>
            </a:fld>
            <a:endParaRPr lang="zh-TW" altLang="en-US"/>
          </a:p>
        </p:txBody>
      </p:sp>
    </p:spTree>
    <p:extLst>
      <p:ext uri="{BB962C8B-B14F-4D97-AF65-F5344CB8AC3E}">
        <p14:creationId xmlns:p14="http://schemas.microsoft.com/office/powerpoint/2010/main" val="9891058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629841" y="457200"/>
            <a:ext cx="2949178" cy="1600200"/>
          </a:xfrm>
        </p:spPr>
        <p:txBody>
          <a:bodyPr anchor="b"/>
          <a:lstStyle>
            <a:lvl1pPr>
              <a:defRPr sz="3200"/>
            </a:lvl1pPr>
          </a:lstStyle>
          <a:p>
            <a:r>
              <a:rPr lang="zh-TW" altLang="en-US"/>
              <a:t>按一下以編輯母片標題樣式</a:t>
            </a:r>
          </a:p>
        </p:txBody>
      </p:sp>
      <p:sp>
        <p:nvSpPr>
          <p:cNvPr id="3" name="圖片版面配置區 2"/>
          <p:cNvSpPr>
            <a:spLocks noGrp="1"/>
          </p:cNvSpPr>
          <p:nvPr>
            <p:ph type="pic" idx="1"/>
          </p:nvPr>
        </p:nvSpPr>
        <p:spPr>
          <a:xfrm>
            <a:off x="3887391" y="987426"/>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TW" altLang="en-US"/>
          </a:p>
        </p:txBody>
      </p:sp>
      <p:sp>
        <p:nvSpPr>
          <p:cNvPr id="4" name="文字版面配置區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TW" altLang="en-US"/>
              <a:t>按一下以編輯母片文字樣式</a:t>
            </a:r>
          </a:p>
        </p:txBody>
      </p:sp>
      <p:sp>
        <p:nvSpPr>
          <p:cNvPr id="5" name="日期版面配置區 4"/>
          <p:cNvSpPr>
            <a:spLocks noGrp="1"/>
          </p:cNvSpPr>
          <p:nvPr>
            <p:ph type="dt" sz="half" idx="10"/>
          </p:nvPr>
        </p:nvSpPr>
        <p:spPr/>
        <p:txBody>
          <a:bodyPr/>
          <a:lstStyle/>
          <a:p>
            <a:fld id="{012194AB-F59C-4B16-A89D-D0B524818F9B}" type="datetime1">
              <a:rPr lang="zh-TW" altLang="en-US" smtClean="0"/>
              <a:t>2016/9/14</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15123DF3-6CAE-4F95-BE66-2813E23BE5C5}" type="slidenum">
              <a:rPr lang="zh-TW" altLang="en-US" smtClean="0"/>
              <a:pPr/>
              <a:t>‹#›</a:t>
            </a:fld>
            <a:endParaRPr lang="zh-TW" altLang="en-US"/>
          </a:p>
        </p:txBody>
      </p:sp>
    </p:spTree>
    <p:extLst>
      <p:ext uri="{BB962C8B-B14F-4D97-AF65-F5344CB8AC3E}">
        <p14:creationId xmlns:p14="http://schemas.microsoft.com/office/powerpoint/2010/main" val="3079037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zh-TW" altLang="en-US"/>
              <a:t>按一下以編輯母片標題樣式</a:t>
            </a:r>
          </a:p>
        </p:txBody>
      </p:sp>
      <p:sp>
        <p:nvSpPr>
          <p:cNvPr id="3" name="文字版面配置區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D18431-96B8-4BC4-8206-1AA5BEB6B9D1}" type="datetime1">
              <a:rPr lang="zh-TW" altLang="en-US" smtClean="0"/>
              <a:t>2016/9/14</a:t>
            </a:fld>
            <a:endParaRPr lang="zh-TW" altLang="en-US"/>
          </a:p>
        </p:txBody>
      </p:sp>
      <p:sp>
        <p:nvSpPr>
          <p:cNvPr id="5" name="頁尾版面配置區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投影片編號版面配置區 5"/>
          <p:cNvSpPr>
            <a:spLocks noGrp="1"/>
          </p:cNvSpPr>
          <p:nvPr>
            <p:ph type="sldNum" sz="quarter" idx="4"/>
          </p:nvPr>
        </p:nvSpPr>
        <p:spPr>
          <a:xfrm>
            <a:off x="6879981"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355660-37CB-4179-B16F-CAA14FB57E73}" type="slidenum">
              <a:rPr lang="zh-TW" altLang="en-US" smtClean="0"/>
              <a:pPr/>
              <a:t>‹#›</a:t>
            </a:fld>
            <a:endParaRPr lang="zh-TW" altLang="en-US" dirty="0"/>
          </a:p>
        </p:txBody>
      </p:sp>
    </p:spTree>
    <p:extLst>
      <p:ext uri="{BB962C8B-B14F-4D97-AF65-F5344CB8AC3E}">
        <p14:creationId xmlns:p14="http://schemas.microsoft.com/office/powerpoint/2010/main" val="9106481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8"/>
          <p:cNvSpPr>
            <a:spLocks noGrp="1" noChangeArrowheads="1"/>
          </p:cNvSpPr>
          <p:nvPr>
            <p:ph type="ctrTitle"/>
          </p:nvPr>
        </p:nvSpPr>
        <p:spPr>
          <a:xfrm>
            <a:off x="280219" y="2658606"/>
            <a:ext cx="8613057" cy="1754326"/>
          </a:xfrm>
        </p:spPr>
        <p:txBody>
          <a:bodyPr wrap="square">
            <a:spAutoFit/>
          </a:bodyPr>
          <a:lstStyle/>
          <a:p>
            <a:pPr>
              <a:defRPr/>
            </a:pPr>
            <a:r>
              <a:rPr lang="zh-TW" altLang="en-US" b="1" dirty="0">
                <a:solidFill>
                  <a:srgbClr val="0000FF"/>
                </a:solidFill>
                <a:effectLst>
                  <a:outerShdw blurRad="38100" dist="38100" dir="2700000" algn="tl">
                    <a:srgbClr val="C0C0C0"/>
                  </a:outerShdw>
                </a:effectLst>
                <a:latin typeface="微軟正黑體" pitchFamily="34" charset="-120"/>
                <a:ea typeface="微軟正黑體" pitchFamily="34" charset="-120"/>
              </a:rPr>
              <a:t>台灣電力司</a:t>
            </a:r>
            <a:r>
              <a:rPr lang="en-US" altLang="zh-TW" b="1" dirty="0">
                <a:solidFill>
                  <a:srgbClr val="0000FF"/>
                </a:solidFill>
                <a:effectLst>
                  <a:outerShdw blurRad="38100" dist="38100" dir="2700000" algn="tl">
                    <a:srgbClr val="C0C0C0"/>
                  </a:outerShdw>
                </a:effectLst>
                <a:latin typeface="微軟正黑體" pitchFamily="34" charset="-120"/>
                <a:ea typeface="微軟正黑體" pitchFamily="34" charset="-120"/>
              </a:rPr>
              <a:t/>
            </a:r>
            <a:br>
              <a:rPr lang="en-US" altLang="zh-TW" b="1" dirty="0">
                <a:solidFill>
                  <a:srgbClr val="0000FF"/>
                </a:solidFill>
                <a:effectLst>
                  <a:outerShdw blurRad="38100" dist="38100" dir="2700000" algn="tl">
                    <a:srgbClr val="C0C0C0"/>
                  </a:outerShdw>
                </a:effectLst>
                <a:latin typeface="微軟正黑體" pitchFamily="34" charset="-120"/>
                <a:ea typeface="微軟正黑體" pitchFamily="34" charset="-120"/>
              </a:rPr>
            </a:br>
            <a:r>
              <a:rPr lang="zh-TW" altLang="zh-TW" b="1" dirty="0">
                <a:solidFill>
                  <a:srgbClr val="0000FF"/>
                </a:solidFill>
                <a:effectLst>
                  <a:outerShdw blurRad="38100" dist="38100" dir="2700000" algn="tl">
                    <a:srgbClr val="C0C0C0"/>
                  </a:outerShdw>
                </a:effectLst>
                <a:latin typeface="微軟正黑體" pitchFamily="34" charset="-120"/>
                <a:ea typeface="微軟正黑體" pitchFamily="34" charset="-120"/>
              </a:rPr>
              <a:t>主題式開放資料推動策略</a:t>
            </a:r>
            <a:endParaRPr lang="zh-TW" altLang="en-US" b="1" dirty="0">
              <a:solidFill>
                <a:srgbClr val="0000FF"/>
              </a:solidFill>
              <a:effectLst>
                <a:outerShdw blurRad="38100" dist="38100" dir="2700000" algn="tl">
                  <a:srgbClr val="C0C0C0"/>
                </a:outerShdw>
              </a:effectLst>
              <a:latin typeface="微軟正黑體" pitchFamily="34" charset="-120"/>
              <a:ea typeface="微軟正黑體" pitchFamily="34" charset="-120"/>
            </a:endParaRPr>
          </a:p>
        </p:txBody>
      </p:sp>
      <p:sp>
        <p:nvSpPr>
          <p:cNvPr id="2" name="副標題 1"/>
          <p:cNvSpPr>
            <a:spLocks noGrp="1"/>
          </p:cNvSpPr>
          <p:nvPr>
            <p:ph type="subTitle" idx="1"/>
          </p:nvPr>
        </p:nvSpPr>
        <p:spPr>
          <a:xfrm>
            <a:off x="1141811" y="4676694"/>
            <a:ext cx="6858000" cy="1655762"/>
          </a:xfrm>
        </p:spPr>
        <p:txBody>
          <a:bodyPr/>
          <a:lstStyle/>
          <a:p>
            <a:endParaRPr lang="en-US" altLang="zh-TW" b="1" dirty="0">
              <a:solidFill>
                <a:schemeClr val="tx1"/>
              </a:solidFill>
              <a:latin typeface="微軟正黑體" pitchFamily="34" charset="-120"/>
              <a:ea typeface="微軟正黑體" pitchFamily="34" charset="-120"/>
            </a:endParaRPr>
          </a:p>
          <a:p>
            <a:r>
              <a:rPr lang="zh-TW" altLang="en-US" b="1" smtClean="0">
                <a:solidFill>
                  <a:schemeClr val="tx1"/>
                </a:solidFill>
                <a:latin typeface="微軟正黑體" pitchFamily="34" charset="-120"/>
                <a:ea typeface="微軟正黑體" pitchFamily="34" charset="-120"/>
              </a:rPr>
              <a:t>報告人：台電資訊處 沈德振</a:t>
            </a:r>
            <a:endParaRPr lang="en-US" altLang="zh-TW" b="1" dirty="0">
              <a:solidFill>
                <a:schemeClr val="tx1"/>
              </a:solidFill>
              <a:latin typeface="微軟正黑體" pitchFamily="34" charset="-120"/>
              <a:ea typeface="微軟正黑體" pitchFamily="34" charset="-120"/>
            </a:endParaRPr>
          </a:p>
          <a:p>
            <a:r>
              <a:rPr lang="zh-TW" altLang="en-US" b="1" dirty="0">
                <a:solidFill>
                  <a:schemeClr val="tx1"/>
                </a:solidFill>
                <a:latin typeface="微軟正黑體" pitchFamily="34" charset="-120"/>
                <a:ea typeface="微軟正黑體" pitchFamily="34" charset="-120"/>
              </a:rPr>
              <a:t>中華民國 </a:t>
            </a:r>
            <a:r>
              <a:rPr lang="en-US" altLang="zh-TW" b="1" dirty="0">
                <a:solidFill>
                  <a:schemeClr val="tx1"/>
                </a:solidFill>
                <a:latin typeface="微軟正黑體" pitchFamily="34" charset="-120"/>
                <a:ea typeface="微軟正黑體" pitchFamily="34" charset="-120"/>
              </a:rPr>
              <a:t>105</a:t>
            </a:r>
            <a:r>
              <a:rPr lang="zh-TW" altLang="en-US" b="1" dirty="0">
                <a:solidFill>
                  <a:schemeClr val="tx1"/>
                </a:solidFill>
                <a:latin typeface="微軟正黑體" pitchFamily="34" charset="-120"/>
                <a:ea typeface="微軟正黑體" pitchFamily="34" charset="-120"/>
              </a:rPr>
              <a:t>年 </a:t>
            </a:r>
            <a:r>
              <a:rPr lang="en-US" altLang="zh-TW" b="1" dirty="0">
                <a:solidFill>
                  <a:schemeClr val="tx1"/>
                </a:solidFill>
                <a:latin typeface="微軟正黑體" pitchFamily="34" charset="-120"/>
                <a:ea typeface="微軟正黑體" pitchFamily="34" charset="-120"/>
              </a:rPr>
              <a:t>9 </a:t>
            </a:r>
            <a:r>
              <a:rPr lang="zh-TW" altLang="en-US" b="1" dirty="0">
                <a:solidFill>
                  <a:schemeClr val="tx1"/>
                </a:solidFill>
                <a:latin typeface="微軟正黑體" pitchFamily="34" charset="-120"/>
                <a:ea typeface="微軟正黑體" pitchFamily="34" charset="-120"/>
              </a:rPr>
              <a:t>月</a:t>
            </a:r>
            <a:r>
              <a:rPr lang="en-US" altLang="zh-TW" b="1" dirty="0">
                <a:solidFill>
                  <a:schemeClr val="tx1"/>
                </a:solidFill>
                <a:latin typeface="微軟正黑體" pitchFamily="34" charset="-120"/>
                <a:ea typeface="微軟正黑體" pitchFamily="34" charset="-120"/>
              </a:rPr>
              <a:t>21</a:t>
            </a:r>
            <a:r>
              <a:rPr lang="zh-TW" altLang="en-US" b="1" dirty="0" smtClean="0">
                <a:solidFill>
                  <a:schemeClr val="tx1"/>
                </a:solidFill>
                <a:latin typeface="微軟正黑體" pitchFamily="34" charset="-120"/>
                <a:ea typeface="微軟正黑體" pitchFamily="34" charset="-120"/>
              </a:rPr>
              <a:t>日</a:t>
            </a:r>
            <a:endParaRPr lang="en-US" altLang="zh-TW" b="1" dirty="0" smtClean="0">
              <a:solidFill>
                <a:schemeClr val="tx1"/>
              </a:solidFill>
              <a:latin typeface="微軟正黑體" pitchFamily="34" charset="-120"/>
              <a:ea typeface="微軟正黑體" pitchFamily="34" charset="-120"/>
            </a:endParaRPr>
          </a:p>
        </p:txBody>
      </p:sp>
      <p:pic>
        <p:nvPicPr>
          <p:cNvPr id="8198" name="Picture 9"/>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43001" y="2"/>
            <a:ext cx="6856810" cy="45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9" name="Picture 1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43000" y="188915"/>
            <a:ext cx="685800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94242311"/>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字方塊 1"/>
          <p:cNvSpPr txBox="1"/>
          <p:nvPr/>
        </p:nvSpPr>
        <p:spPr>
          <a:xfrm>
            <a:off x="239152" y="265068"/>
            <a:ext cx="1046440" cy="3066610"/>
          </a:xfrm>
          <a:prstGeom prst="rect">
            <a:avLst/>
          </a:prstGeom>
          <a:noFill/>
        </p:spPr>
        <p:txBody>
          <a:bodyPr vert="eaVert" wrap="square" rtlCol="0">
            <a:spAutoFit/>
          </a:bodyPr>
          <a:lstStyle/>
          <a:p>
            <a:pPr algn="ctr"/>
            <a:r>
              <a:rPr lang="zh-TW" altLang="en-US" sz="2800" b="1" dirty="0">
                <a:solidFill>
                  <a:srgbClr val="0070C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本公司開放資料集成長量</a:t>
            </a:r>
          </a:p>
        </p:txBody>
      </p:sp>
      <p:pic>
        <p:nvPicPr>
          <p:cNvPr id="6" name="圖片 5"/>
          <p:cNvPicPr>
            <a:picLocks noChangeAspect="1"/>
          </p:cNvPicPr>
          <p:nvPr/>
        </p:nvPicPr>
        <p:blipFill>
          <a:blip r:embed="rId2"/>
          <a:stretch>
            <a:fillRect/>
          </a:stretch>
        </p:blipFill>
        <p:spPr>
          <a:xfrm>
            <a:off x="1886182" y="4053526"/>
            <a:ext cx="6475393" cy="2735195"/>
          </a:xfrm>
          <a:prstGeom prst="rect">
            <a:avLst/>
          </a:prstGeom>
          <a:ln>
            <a:noFill/>
          </a:ln>
          <a:effectLst>
            <a:outerShdw blurRad="190500" algn="tl" rotWithShape="0">
              <a:srgbClr val="000000">
                <a:alpha val="70000"/>
              </a:srgbClr>
            </a:outerShdw>
          </a:effectLst>
        </p:spPr>
      </p:pic>
      <p:sp>
        <p:nvSpPr>
          <p:cNvPr id="7" name="文字方塊 6"/>
          <p:cNvSpPr txBox="1"/>
          <p:nvPr/>
        </p:nvSpPr>
        <p:spPr>
          <a:xfrm>
            <a:off x="5703215" y="3688824"/>
            <a:ext cx="646331" cy="276999"/>
          </a:xfrm>
          <a:prstGeom prst="rect">
            <a:avLst/>
          </a:prstGeom>
          <a:noFill/>
        </p:spPr>
        <p:txBody>
          <a:bodyPr wrap="none" rtlCol="0">
            <a:spAutoFit/>
          </a:bodyPr>
          <a:lstStyle/>
          <a:p>
            <a:r>
              <a:rPr lang="zh-TW" altLang="en-US" sz="1200" dirty="0">
                <a:latin typeface="微軟正黑體" panose="020B0604030504040204" pitchFamily="34" charset="-120"/>
                <a:ea typeface="微軟正黑體" panose="020B0604030504040204" pitchFamily="34" charset="-120"/>
              </a:rPr>
              <a:t>瀏覽數</a:t>
            </a:r>
          </a:p>
        </p:txBody>
      </p:sp>
      <p:sp>
        <p:nvSpPr>
          <p:cNvPr id="8" name="文字方塊 7"/>
          <p:cNvSpPr txBox="1"/>
          <p:nvPr/>
        </p:nvSpPr>
        <p:spPr>
          <a:xfrm>
            <a:off x="6680948" y="3688823"/>
            <a:ext cx="646331" cy="276999"/>
          </a:xfrm>
          <a:prstGeom prst="rect">
            <a:avLst/>
          </a:prstGeom>
          <a:noFill/>
        </p:spPr>
        <p:txBody>
          <a:bodyPr wrap="none" rtlCol="0">
            <a:spAutoFit/>
          </a:bodyPr>
          <a:lstStyle/>
          <a:p>
            <a:r>
              <a:rPr lang="zh-TW" altLang="en-US" sz="1200" dirty="0">
                <a:latin typeface="微軟正黑體" panose="020B0604030504040204" pitchFamily="34" charset="-120"/>
                <a:ea typeface="微軟正黑體" panose="020B0604030504040204" pitchFamily="34" charset="-120"/>
              </a:rPr>
              <a:t>下載數</a:t>
            </a:r>
          </a:p>
        </p:txBody>
      </p:sp>
      <p:sp>
        <p:nvSpPr>
          <p:cNvPr id="9" name="文字方塊 8"/>
          <p:cNvSpPr txBox="1"/>
          <p:nvPr/>
        </p:nvSpPr>
        <p:spPr>
          <a:xfrm>
            <a:off x="7729177" y="3732675"/>
            <a:ext cx="492443" cy="276999"/>
          </a:xfrm>
          <a:prstGeom prst="rect">
            <a:avLst/>
          </a:prstGeom>
          <a:noFill/>
        </p:spPr>
        <p:txBody>
          <a:bodyPr wrap="none" rtlCol="0">
            <a:spAutoFit/>
          </a:bodyPr>
          <a:lstStyle/>
          <a:p>
            <a:r>
              <a:rPr lang="zh-TW" altLang="en-US" sz="1200" dirty="0">
                <a:latin typeface="微軟正黑體" panose="020B0604030504040204" pitchFamily="34" charset="-120"/>
                <a:ea typeface="微軟正黑體" panose="020B0604030504040204" pitchFamily="34" charset="-120"/>
              </a:rPr>
              <a:t>評分</a:t>
            </a:r>
          </a:p>
        </p:txBody>
      </p:sp>
      <p:graphicFrame>
        <p:nvGraphicFramePr>
          <p:cNvPr id="10" name="圖表 9"/>
          <p:cNvGraphicFramePr>
            <a:graphicFrameLocks/>
          </p:cNvGraphicFramePr>
          <p:nvPr>
            <p:extLst>
              <p:ext uri="{D42A27DB-BD31-4B8C-83A1-F6EECF244321}">
                <p14:modId xmlns:p14="http://schemas.microsoft.com/office/powerpoint/2010/main" val="477269210"/>
              </p:ext>
            </p:extLst>
          </p:nvPr>
        </p:nvGraphicFramePr>
        <p:xfrm>
          <a:off x="1747319" y="232069"/>
          <a:ext cx="6614256" cy="3369050"/>
        </p:xfrm>
        <a:graphic>
          <a:graphicData uri="http://schemas.openxmlformats.org/drawingml/2006/chart">
            <c:chart xmlns:c="http://schemas.openxmlformats.org/drawingml/2006/chart" xmlns:r="http://schemas.openxmlformats.org/officeDocument/2006/relationships" r:id="rId3"/>
          </a:graphicData>
        </a:graphic>
      </p:graphicFrame>
      <p:sp>
        <p:nvSpPr>
          <p:cNvPr id="11" name="文字方塊 10"/>
          <p:cNvSpPr txBox="1"/>
          <p:nvPr/>
        </p:nvSpPr>
        <p:spPr>
          <a:xfrm>
            <a:off x="531383" y="3791390"/>
            <a:ext cx="1046440" cy="3066610"/>
          </a:xfrm>
          <a:prstGeom prst="rect">
            <a:avLst/>
          </a:prstGeom>
          <a:noFill/>
        </p:spPr>
        <p:txBody>
          <a:bodyPr vert="eaVert" wrap="square" rtlCol="0">
            <a:spAutoFit/>
          </a:bodyPr>
          <a:lstStyle/>
          <a:p>
            <a:pPr algn="ctr"/>
            <a:r>
              <a:rPr lang="zh-TW" altLang="en-US" sz="2800" b="1" dirty="0">
                <a:solidFill>
                  <a:srgbClr val="0070C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本公司開放資料集瀏覽排行</a:t>
            </a:r>
          </a:p>
        </p:txBody>
      </p:sp>
      <p:sp>
        <p:nvSpPr>
          <p:cNvPr id="3" name="投影片編號版面配置區 2"/>
          <p:cNvSpPr>
            <a:spLocks noGrp="1"/>
          </p:cNvSpPr>
          <p:nvPr>
            <p:ph type="sldNum" sz="quarter" idx="12"/>
          </p:nvPr>
        </p:nvSpPr>
        <p:spPr/>
        <p:txBody>
          <a:bodyPr/>
          <a:lstStyle/>
          <a:p>
            <a:fld id="{15123DF3-6CAE-4F95-BE66-2813E23BE5C5}" type="slidenum">
              <a:rPr lang="zh-TW" altLang="en-US" smtClean="0"/>
              <a:pPr/>
              <a:t>10</a:t>
            </a:fld>
            <a:endParaRPr lang="zh-TW" altLang="en-US"/>
          </a:p>
        </p:txBody>
      </p:sp>
      <p:sp>
        <p:nvSpPr>
          <p:cNvPr id="12" name="矩形 11"/>
          <p:cNvSpPr/>
          <p:nvPr/>
        </p:nvSpPr>
        <p:spPr>
          <a:xfrm>
            <a:off x="7004114" y="383144"/>
            <a:ext cx="1331575" cy="2803116"/>
          </a:xfrm>
          <a:prstGeom prst="rect">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Tree>
    <p:extLst>
      <p:ext uri="{BB962C8B-B14F-4D97-AF65-F5344CB8AC3E}">
        <p14:creationId xmlns:p14="http://schemas.microsoft.com/office/powerpoint/2010/main" val="18985683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746637" y="1061884"/>
            <a:ext cx="7886700" cy="1086005"/>
          </a:xfrm>
        </p:spPr>
        <p:txBody>
          <a:bodyPr>
            <a:normAutofit fontScale="90000"/>
          </a:bodyPr>
          <a:lstStyle/>
          <a:p>
            <a:pPr algn="ctr"/>
            <a:r>
              <a:rPr lang="zh-TW" altLang="en-US" dirty="0">
                <a:latin typeface="微軟正黑體" panose="020B0604030504040204" pitchFamily="34" charset="-120"/>
                <a:ea typeface="微軟正黑體" panose="020B0604030504040204" pitchFamily="34" charset="-120"/>
              </a:rPr>
              <a:t>黑客松活動邀請民間環保團體共同規劃競賽主題</a:t>
            </a:r>
          </a:p>
        </p:txBody>
      </p:sp>
      <p:sp>
        <p:nvSpPr>
          <p:cNvPr id="3" name="內容版面配置區 2"/>
          <p:cNvSpPr>
            <a:spLocks noGrp="1"/>
          </p:cNvSpPr>
          <p:nvPr>
            <p:ph idx="1"/>
          </p:nvPr>
        </p:nvSpPr>
        <p:spPr>
          <a:xfrm>
            <a:off x="628650" y="3052916"/>
            <a:ext cx="7886700" cy="3668560"/>
          </a:xfrm>
        </p:spPr>
        <p:txBody>
          <a:bodyPr>
            <a:normAutofit/>
          </a:bodyPr>
          <a:lstStyle/>
          <a:p>
            <a:pPr marL="514350" indent="-514350">
              <a:buFont typeface="+mj-lt"/>
              <a:buAutoNum type="arabicPeriod"/>
            </a:pPr>
            <a:r>
              <a:rPr lang="zh-TW" altLang="en-US" sz="2400" b="1" dirty="0">
                <a:solidFill>
                  <a:schemeClr val="accent2">
                    <a:lumMod val="75000"/>
                  </a:schemeClr>
                </a:solidFill>
                <a:latin typeface="微軟正黑體" panose="020B0604030504040204" pitchFamily="34" charset="-120"/>
                <a:ea typeface="微軟正黑體" panose="020B0604030504040204" pitchFamily="34" charset="-120"/>
              </a:rPr>
              <a:t>如何讓台電資訊揭露之介面更友善、親民</a:t>
            </a:r>
            <a:endParaRPr lang="en-US" altLang="zh-TW" sz="2400" b="1" dirty="0">
              <a:solidFill>
                <a:schemeClr val="accent2">
                  <a:lumMod val="75000"/>
                </a:schemeClr>
              </a:solidFill>
              <a:latin typeface="微軟正黑體" panose="020B0604030504040204" pitchFamily="34" charset="-120"/>
              <a:ea typeface="微軟正黑體" panose="020B0604030504040204" pitchFamily="34" charset="-120"/>
            </a:endParaRPr>
          </a:p>
          <a:p>
            <a:pPr lvl="1" algn="r">
              <a:buFont typeface="Wingdings" panose="05000000000000000000" pitchFamily="2" charset="2"/>
              <a:buChar char="Ø"/>
            </a:pPr>
            <a:r>
              <a:rPr lang="en-US" altLang="zh-TW" sz="2000" dirty="0">
                <a:solidFill>
                  <a:srgbClr val="006600"/>
                </a:solidFill>
                <a:latin typeface="微軟正黑體" panose="020B0604030504040204" pitchFamily="34" charset="-120"/>
                <a:ea typeface="微軟正黑體" panose="020B0604030504040204" pitchFamily="34" charset="-120"/>
              </a:rPr>
              <a:t>by </a:t>
            </a:r>
            <a:r>
              <a:rPr lang="zh-TW" altLang="en-US" sz="2000" dirty="0">
                <a:solidFill>
                  <a:srgbClr val="006600"/>
                </a:solidFill>
                <a:latin typeface="微軟正黑體" panose="020B0604030504040204" pitchFamily="34" charset="-120"/>
                <a:ea typeface="微軟正黑體" panose="020B0604030504040204" pitchFamily="34" charset="-120"/>
              </a:rPr>
              <a:t>台灣再生能源推動聯盟</a:t>
            </a:r>
            <a:endParaRPr lang="en-US" altLang="zh-TW" sz="2000" dirty="0">
              <a:solidFill>
                <a:srgbClr val="006600"/>
              </a:solidFill>
              <a:latin typeface="微軟正黑體" panose="020B0604030504040204" pitchFamily="34" charset="-120"/>
              <a:ea typeface="微軟正黑體" panose="020B0604030504040204" pitchFamily="34" charset="-120"/>
            </a:endParaRPr>
          </a:p>
          <a:p>
            <a:pPr marL="514350" indent="-514350">
              <a:buFont typeface="+mj-lt"/>
              <a:buAutoNum type="arabicPeriod"/>
            </a:pPr>
            <a:r>
              <a:rPr lang="zh-TW" altLang="en-US" sz="2400" b="1" dirty="0">
                <a:solidFill>
                  <a:schemeClr val="accent2">
                    <a:lumMod val="75000"/>
                  </a:schemeClr>
                </a:solidFill>
                <a:latin typeface="微軟正黑體" panose="020B0604030504040204" pitchFamily="34" charset="-120"/>
                <a:ea typeface="微軟正黑體" panose="020B0604030504040204" pitchFamily="34" charset="-120"/>
              </a:rPr>
              <a:t>利用台電開放資料，如何就中央地方機關、服務業、住家等三大類進行尖峰用電管理</a:t>
            </a:r>
            <a:endParaRPr lang="en-US" altLang="zh-TW" sz="2400" b="1" dirty="0">
              <a:solidFill>
                <a:schemeClr val="accent2">
                  <a:lumMod val="75000"/>
                </a:schemeClr>
              </a:solidFill>
              <a:latin typeface="微軟正黑體" panose="020B0604030504040204" pitchFamily="34" charset="-120"/>
              <a:ea typeface="微軟正黑體" panose="020B0604030504040204" pitchFamily="34" charset="-120"/>
            </a:endParaRPr>
          </a:p>
          <a:p>
            <a:pPr lvl="1" algn="r">
              <a:buFont typeface="Wingdings" panose="05000000000000000000" pitchFamily="2" charset="2"/>
              <a:buChar char="Ø"/>
            </a:pPr>
            <a:r>
              <a:rPr lang="en-US" altLang="zh-TW" sz="2000" dirty="0">
                <a:solidFill>
                  <a:srgbClr val="006600"/>
                </a:solidFill>
                <a:latin typeface="微軟正黑體" panose="020B0604030504040204" pitchFamily="34" charset="-120"/>
                <a:ea typeface="微軟正黑體" panose="020B0604030504040204" pitchFamily="34" charset="-120"/>
              </a:rPr>
              <a:t>by </a:t>
            </a:r>
            <a:r>
              <a:rPr lang="zh-TW" altLang="en-US" sz="2000" dirty="0">
                <a:solidFill>
                  <a:srgbClr val="006600"/>
                </a:solidFill>
                <a:latin typeface="微軟正黑體" panose="020B0604030504040204" pitchFamily="34" charset="-120"/>
                <a:ea typeface="微軟正黑體" panose="020B0604030504040204" pitchFamily="34" charset="-120"/>
              </a:rPr>
              <a:t>媽媽監督核電廠聯盟</a:t>
            </a:r>
            <a:endParaRPr lang="en-US" altLang="zh-TW" sz="2000" dirty="0">
              <a:solidFill>
                <a:srgbClr val="006600"/>
              </a:solidFill>
              <a:latin typeface="微軟正黑體" panose="020B0604030504040204" pitchFamily="34" charset="-120"/>
              <a:ea typeface="微軟正黑體" panose="020B0604030504040204" pitchFamily="34" charset="-120"/>
            </a:endParaRPr>
          </a:p>
          <a:p>
            <a:pPr marL="514350" indent="-514350">
              <a:buFont typeface="+mj-lt"/>
              <a:buAutoNum type="arabicPeriod"/>
            </a:pPr>
            <a:r>
              <a:rPr lang="en-US" altLang="zh-TW" sz="2400" b="1" dirty="0">
                <a:solidFill>
                  <a:schemeClr val="accent2">
                    <a:lumMod val="75000"/>
                  </a:schemeClr>
                </a:solidFill>
                <a:latin typeface="微軟正黑體" panose="020B0604030504040204" pitchFamily="34" charset="-120"/>
                <a:ea typeface="微軟正黑體" panose="020B0604030504040204" pitchFamily="34" charset="-120"/>
              </a:rPr>
              <a:t>(1)</a:t>
            </a:r>
            <a:r>
              <a:rPr lang="zh-TW" altLang="en-US" sz="2400" b="1" dirty="0">
                <a:solidFill>
                  <a:schemeClr val="accent2">
                    <a:lumMod val="75000"/>
                  </a:schemeClr>
                </a:solidFill>
                <a:latin typeface="微軟正黑體" panose="020B0604030504040204" pitchFamily="34" charset="-120"/>
                <a:ea typeface="微軟正黑體" panose="020B0604030504040204" pitchFamily="34" charset="-120"/>
              </a:rPr>
              <a:t>台灣能源使用地圖</a:t>
            </a:r>
            <a:r>
              <a:rPr lang="en-US" altLang="zh-TW" sz="2400" b="1" dirty="0">
                <a:solidFill>
                  <a:schemeClr val="accent2">
                    <a:lumMod val="75000"/>
                  </a:schemeClr>
                </a:solidFill>
                <a:latin typeface="微軟正黑體" panose="020B0604030504040204" pitchFamily="34" charset="-120"/>
                <a:ea typeface="微軟正黑體" panose="020B0604030504040204" pitchFamily="34" charset="-120"/>
              </a:rPr>
              <a:t>(2)</a:t>
            </a:r>
            <a:r>
              <a:rPr lang="zh-TW" altLang="en-US" sz="2400" b="1" dirty="0">
                <a:solidFill>
                  <a:schemeClr val="accent2">
                    <a:lumMod val="75000"/>
                  </a:schemeClr>
                </a:solidFill>
                <a:latin typeface="微軟正黑體" panose="020B0604030504040204" pitchFamily="34" charset="-120"/>
                <a:ea typeface="微軟正黑體" panose="020B0604030504040204" pitchFamily="34" charset="-120"/>
              </a:rPr>
              <a:t>家戶自我能源診斷</a:t>
            </a:r>
            <a:r>
              <a:rPr lang="en-US" altLang="zh-TW" sz="2400" b="1" dirty="0">
                <a:solidFill>
                  <a:schemeClr val="accent2">
                    <a:lumMod val="75000"/>
                  </a:schemeClr>
                </a:solidFill>
                <a:latin typeface="微軟正黑體" panose="020B0604030504040204" pitchFamily="34" charset="-120"/>
                <a:ea typeface="微軟正黑體" panose="020B0604030504040204" pitchFamily="34" charset="-120"/>
              </a:rPr>
              <a:t>app   </a:t>
            </a:r>
          </a:p>
          <a:p>
            <a:pPr lvl="1" algn="r">
              <a:buFont typeface="Wingdings" panose="05000000000000000000" pitchFamily="2" charset="2"/>
              <a:buChar char="Ø"/>
            </a:pPr>
            <a:r>
              <a:rPr lang="en-US" altLang="zh-TW" sz="2000" dirty="0">
                <a:solidFill>
                  <a:srgbClr val="006600"/>
                </a:solidFill>
                <a:latin typeface="微軟正黑體" panose="020B0604030504040204" pitchFamily="34" charset="-120"/>
                <a:ea typeface="微軟正黑體" panose="020B0604030504040204" pitchFamily="34" charset="-120"/>
              </a:rPr>
              <a:t>by </a:t>
            </a:r>
            <a:r>
              <a:rPr lang="zh-TW" altLang="en-US" sz="2000" dirty="0">
                <a:solidFill>
                  <a:srgbClr val="006600"/>
                </a:solidFill>
                <a:latin typeface="微軟正黑體" panose="020B0604030504040204" pitchFamily="34" charset="-120"/>
                <a:ea typeface="微軟正黑體" panose="020B0604030504040204" pitchFamily="34" charset="-120"/>
              </a:rPr>
              <a:t>地球公民基金會</a:t>
            </a:r>
            <a:endParaRPr lang="en-US" altLang="zh-TW" sz="2000" dirty="0">
              <a:solidFill>
                <a:srgbClr val="006600"/>
              </a:solidFill>
              <a:latin typeface="微軟正黑體" panose="020B0604030504040204" pitchFamily="34" charset="-120"/>
              <a:ea typeface="微軟正黑體" panose="020B0604030504040204" pitchFamily="34" charset="-120"/>
            </a:endParaRPr>
          </a:p>
          <a:p>
            <a:pPr marL="514350" indent="-514350">
              <a:buFont typeface="+mj-lt"/>
              <a:buAutoNum type="arabicPeriod"/>
            </a:pPr>
            <a:r>
              <a:rPr lang="zh-TW" altLang="en-US" sz="2400" b="1" dirty="0">
                <a:solidFill>
                  <a:schemeClr val="accent2">
                    <a:lumMod val="75000"/>
                  </a:schemeClr>
                </a:solidFill>
                <a:latin typeface="微軟正黑體" panose="020B0604030504040204" pitchFamily="34" charset="-120"/>
                <a:ea typeface="微軟正黑體" panose="020B0604030504040204" pitchFamily="34" charset="-120"/>
              </a:rPr>
              <a:t>如何進一步促成區域（縣市）節電？</a:t>
            </a:r>
            <a:endParaRPr lang="en-US" altLang="zh-TW" sz="2400" b="1" dirty="0">
              <a:solidFill>
                <a:schemeClr val="accent2">
                  <a:lumMod val="75000"/>
                </a:schemeClr>
              </a:solidFill>
              <a:latin typeface="微軟正黑體" panose="020B0604030504040204" pitchFamily="34" charset="-120"/>
              <a:ea typeface="微軟正黑體" panose="020B0604030504040204" pitchFamily="34" charset="-120"/>
            </a:endParaRPr>
          </a:p>
          <a:p>
            <a:pPr lvl="1" algn="r">
              <a:buFont typeface="Wingdings" panose="05000000000000000000" pitchFamily="2" charset="2"/>
              <a:buChar char="Ø"/>
            </a:pPr>
            <a:r>
              <a:rPr lang="en-US" altLang="zh-TW" sz="2000" dirty="0">
                <a:solidFill>
                  <a:srgbClr val="006600"/>
                </a:solidFill>
                <a:latin typeface="微軟正黑體" panose="020B0604030504040204" pitchFamily="34" charset="-120"/>
                <a:ea typeface="微軟正黑體" panose="020B0604030504040204" pitchFamily="34" charset="-120"/>
              </a:rPr>
              <a:t>by </a:t>
            </a:r>
            <a:r>
              <a:rPr lang="zh-TW" altLang="en-US" sz="2000" dirty="0">
                <a:solidFill>
                  <a:srgbClr val="006600"/>
                </a:solidFill>
                <a:latin typeface="微軟正黑體" panose="020B0604030504040204" pitchFamily="34" charset="-120"/>
                <a:ea typeface="微軟正黑體" panose="020B0604030504040204" pitchFamily="34" charset="-120"/>
              </a:rPr>
              <a:t>綠色公民行動聯盟</a:t>
            </a:r>
            <a:endParaRPr lang="en-US" altLang="zh-TW" sz="2000" dirty="0">
              <a:solidFill>
                <a:srgbClr val="006600"/>
              </a:solidFill>
              <a:latin typeface="微軟正黑體" panose="020B0604030504040204" pitchFamily="34" charset="-120"/>
              <a:ea typeface="微軟正黑體" panose="020B0604030504040204" pitchFamily="34" charset="-120"/>
            </a:endParaRPr>
          </a:p>
          <a:p>
            <a:endParaRPr lang="zh-TW" altLang="en-US" sz="2400" dirty="0">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fld id="{15123DF3-6CAE-4F95-BE66-2813E23BE5C5}" type="slidenum">
              <a:rPr lang="zh-TW" altLang="en-US" smtClean="0"/>
              <a:pPr/>
              <a:t>11</a:t>
            </a:fld>
            <a:endParaRPr lang="zh-TW" altLang="en-US"/>
          </a:p>
        </p:txBody>
      </p:sp>
      <p:grpSp>
        <p:nvGrpSpPr>
          <p:cNvPr id="5" name="群組 4"/>
          <p:cNvGrpSpPr/>
          <p:nvPr/>
        </p:nvGrpSpPr>
        <p:grpSpPr>
          <a:xfrm>
            <a:off x="866244" y="96592"/>
            <a:ext cx="7411512" cy="560880"/>
            <a:chOff x="400779" y="2710140"/>
            <a:chExt cx="7411512" cy="560880"/>
          </a:xfrm>
        </p:grpSpPr>
        <p:sp>
          <p:nvSpPr>
            <p:cNvPr id="6" name="矩形: 圓角 5"/>
            <p:cNvSpPr/>
            <p:nvPr/>
          </p:nvSpPr>
          <p:spPr>
            <a:xfrm>
              <a:off x="400779" y="2710140"/>
              <a:ext cx="7411512" cy="560880"/>
            </a:xfrm>
            <a:prstGeom prst="roundRect">
              <a:avLst/>
            </a:prstGeom>
          </p:spPr>
          <p:style>
            <a:lnRef idx="2">
              <a:schemeClr val="lt1">
                <a:hueOff val="0"/>
                <a:satOff val="0"/>
                <a:lumOff val="0"/>
                <a:alphaOff val="0"/>
              </a:schemeClr>
            </a:lnRef>
            <a:fillRef idx="1">
              <a:schemeClr val="accent5">
                <a:hueOff val="-4412007"/>
                <a:satOff val="-6137"/>
                <a:lumOff val="-2353"/>
                <a:alphaOff val="0"/>
              </a:schemeClr>
            </a:fillRef>
            <a:effectRef idx="0">
              <a:schemeClr val="accent5">
                <a:hueOff val="-4412007"/>
                <a:satOff val="-6137"/>
                <a:lumOff val="-2353"/>
                <a:alphaOff val="0"/>
              </a:schemeClr>
            </a:effectRef>
            <a:fontRef idx="minor">
              <a:schemeClr val="lt1"/>
            </a:fontRef>
          </p:style>
        </p:sp>
        <p:sp>
          <p:nvSpPr>
            <p:cNvPr id="7" name="矩形: 圓角 4"/>
            <p:cNvSpPr txBox="1"/>
            <p:nvPr/>
          </p:nvSpPr>
          <p:spPr>
            <a:xfrm>
              <a:off x="428159" y="2737520"/>
              <a:ext cx="7356752" cy="50612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2079" tIns="0" rIns="212079" bIns="0" numCol="1" spcCol="1270" anchor="ctr" anchorCtr="0">
              <a:noAutofit/>
            </a:bodyPr>
            <a:lstStyle/>
            <a:p>
              <a:pPr lvl="0" algn="ctr" defTabSz="1600200">
                <a:lnSpc>
                  <a:spcPct val="90000"/>
                </a:lnSpc>
                <a:spcBef>
                  <a:spcPct val="0"/>
                </a:spcBef>
                <a:spcAft>
                  <a:spcPct val="35000"/>
                </a:spcAft>
              </a:pPr>
              <a:r>
                <a:rPr lang="zh-TW" altLang="en-US" sz="3600" b="1" dirty="0">
                  <a:latin typeface="微軟正黑體" panose="020B0604030504040204" pitchFamily="34" charset="-120"/>
                  <a:ea typeface="微軟正黑體" panose="020B0604030504040204" pitchFamily="34" charset="-120"/>
                </a:rPr>
                <a:t>叁、公私協力規劃與</a:t>
              </a:r>
              <a:r>
                <a:rPr lang="zh-TW" altLang="en-US" sz="3600" b="1" dirty="0" smtClean="0">
                  <a:latin typeface="微軟正黑體" panose="020B0604030504040204" pitchFamily="34" charset="-120"/>
                  <a:ea typeface="微軟正黑體" panose="020B0604030504040204" pitchFamily="34" charset="-120"/>
                </a:rPr>
                <a:t>應用</a:t>
              </a:r>
              <a:endParaRPr lang="zh-TW" altLang="en-US" sz="3600" b="1" kern="1200" dirty="0">
                <a:latin typeface="微軟正黑體" panose="020B0604030504040204" pitchFamily="34" charset="-120"/>
                <a:ea typeface="微軟正黑體" panose="020B0604030504040204" pitchFamily="34" charset="-120"/>
              </a:endParaRPr>
            </a:p>
          </p:txBody>
        </p:sp>
      </p:grpSp>
    </p:spTree>
    <p:extLst>
      <p:ext uri="{BB962C8B-B14F-4D97-AF65-F5344CB8AC3E}">
        <p14:creationId xmlns:p14="http://schemas.microsoft.com/office/powerpoint/2010/main" val="40055376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字方塊 1"/>
          <p:cNvSpPr txBox="1"/>
          <p:nvPr/>
        </p:nvSpPr>
        <p:spPr>
          <a:xfrm>
            <a:off x="279734" y="136588"/>
            <a:ext cx="8606689" cy="584775"/>
          </a:xfrm>
          <a:prstGeom prst="rect">
            <a:avLst/>
          </a:prstGeom>
          <a:noFill/>
        </p:spPr>
        <p:txBody>
          <a:bodyPr wrap="square" rtlCol="0">
            <a:spAutoFit/>
          </a:bodyPr>
          <a:lstStyle/>
          <a:p>
            <a:pPr lvl="0" algn="ctr"/>
            <a:r>
              <a:rPr lang="zh-TW" altLang="en-US" sz="3200" b="1" dirty="0">
                <a:solidFill>
                  <a:srgbClr val="0033CC"/>
                </a:solidFill>
                <a:latin typeface="微軟正黑體" pitchFamily="34" charset="-120"/>
                <a:ea typeface="微軟正黑體" pitchFamily="34" charset="-120"/>
              </a:rPr>
              <a:t>第一場 </a:t>
            </a:r>
            <a:r>
              <a:rPr lang="en-US" altLang="zh-TW" sz="3200" b="1" dirty="0">
                <a:solidFill>
                  <a:srgbClr val="0033CC"/>
                </a:solidFill>
                <a:latin typeface="微軟正黑體" pitchFamily="34" charset="-120"/>
                <a:ea typeface="微軟正黑體" pitchFamily="34" charset="-120"/>
              </a:rPr>
              <a:t>:</a:t>
            </a:r>
            <a:r>
              <a:rPr lang="zh-TW" altLang="en-US" sz="3200" b="1" dirty="0">
                <a:solidFill>
                  <a:srgbClr val="0033CC"/>
                </a:solidFill>
                <a:latin typeface="微軟正黑體" pitchFamily="34" charset="-120"/>
                <a:ea typeface="微軟正黑體" pitchFamily="34" charset="-120"/>
              </a:rPr>
              <a:t> 台電開放資料暖身黑客松</a:t>
            </a:r>
          </a:p>
        </p:txBody>
      </p:sp>
      <p:sp>
        <p:nvSpPr>
          <p:cNvPr id="3" name="矩形 2"/>
          <p:cNvSpPr/>
          <p:nvPr/>
        </p:nvSpPr>
        <p:spPr>
          <a:xfrm>
            <a:off x="605307" y="1951549"/>
            <a:ext cx="7817476" cy="4247317"/>
          </a:xfrm>
          <a:prstGeom prst="rect">
            <a:avLst/>
          </a:prstGeom>
        </p:spPr>
        <p:txBody>
          <a:bodyPr wrap="square">
            <a:spAutoFit/>
          </a:bodyPr>
          <a:lstStyle/>
          <a:p>
            <a:pPr marL="450850" lvl="1" indent="-414338" algn="just">
              <a:spcBef>
                <a:spcPts val="600"/>
              </a:spcBef>
              <a:buFont typeface="Wingdings" pitchFamily="2" charset="2"/>
              <a:buChar char="Ø"/>
            </a:pPr>
            <a:r>
              <a:rPr lang="zh-TW" altLang="en-US" sz="2000" b="1" dirty="0">
                <a:latin typeface="微軟正黑體" pitchFamily="34" charset="-120"/>
                <a:ea typeface="微軟正黑體" pitchFamily="34" charset="-120"/>
              </a:rPr>
              <a:t>目的</a:t>
            </a:r>
            <a:r>
              <a:rPr lang="zh-TW" altLang="en-US" sz="2000" dirty="0">
                <a:latin typeface="微軟正黑體" pitchFamily="34" charset="-120"/>
                <a:ea typeface="微軟正黑體" pitchFamily="34" charset="-120"/>
              </a:rPr>
              <a:t> </a:t>
            </a:r>
            <a:r>
              <a:rPr lang="en-US" altLang="zh-TW" sz="2000" dirty="0">
                <a:latin typeface="微軟正黑體" pitchFamily="34" charset="-120"/>
                <a:ea typeface="微軟正黑體" pitchFamily="34" charset="-120"/>
              </a:rPr>
              <a:t>:</a:t>
            </a:r>
            <a:r>
              <a:rPr lang="zh-TW" altLang="en-US" sz="2000" dirty="0">
                <a:latin typeface="微軟正黑體" pitchFamily="34" charset="-120"/>
                <a:ea typeface="微軟正黑體" pitchFamily="34" charset="-120"/>
              </a:rPr>
              <a:t> </a:t>
            </a:r>
            <a:r>
              <a:rPr lang="zh-TW" altLang="zh-TW" sz="2000" dirty="0">
                <a:latin typeface="微軟正黑體" pitchFamily="34" charset="-120"/>
                <a:ea typeface="微軟正黑體" pitchFamily="34" charset="-120"/>
              </a:rPr>
              <a:t>針對</a:t>
            </a:r>
            <a:r>
              <a:rPr lang="zh-TW" altLang="en-US" sz="2000" dirty="0">
                <a:latin typeface="微軟正黑體" pitchFamily="34" charset="-120"/>
                <a:ea typeface="微軟正黑體" pitchFamily="34" charset="-120"/>
              </a:rPr>
              <a:t>台電公開資訊及</a:t>
            </a:r>
            <a:r>
              <a:rPr lang="zh-TW" altLang="zh-TW" sz="2000" dirty="0">
                <a:latin typeface="微軟正黑體" pitchFamily="34" charset="-120"/>
                <a:ea typeface="微軟正黑體" pitchFamily="34" charset="-120"/>
              </a:rPr>
              <a:t>開放資料集，邀請</a:t>
            </a:r>
            <a:r>
              <a:rPr lang="zh-TW" altLang="en-US" sz="2000" dirty="0">
                <a:latin typeface="微軟正黑體" pitchFamily="34" charset="-120"/>
                <a:ea typeface="微軟正黑體" pitchFamily="34" charset="-120"/>
              </a:rPr>
              <a:t>能源與環保議題社團與資料</a:t>
            </a:r>
            <a:r>
              <a:rPr lang="zh-TW" altLang="zh-TW" sz="2000" dirty="0">
                <a:latin typeface="微軟正黑體" pitchFamily="34" charset="-120"/>
                <a:ea typeface="微軟正黑體" pitchFamily="34" charset="-120"/>
              </a:rPr>
              <a:t>社群開發者與各領域的專業工作者，</a:t>
            </a:r>
            <a:r>
              <a:rPr lang="zh-TW" altLang="en-US" sz="2000" dirty="0">
                <a:latin typeface="微軟正黑體" pitchFamily="34" charset="-120"/>
                <a:ea typeface="微軟正黑體" pitchFamily="34" charset="-120"/>
              </a:rPr>
              <a:t>共同協作並運</a:t>
            </a:r>
            <a:r>
              <a:rPr lang="zh-TW" altLang="zh-TW" sz="2000" dirty="0">
                <a:latin typeface="微軟正黑體" pitchFamily="34" charset="-120"/>
                <a:ea typeface="微軟正黑體" pitchFamily="34" charset="-120"/>
              </a:rPr>
              <a:t>用開源工具與群眾創意，開發開放資料</a:t>
            </a:r>
            <a:r>
              <a:rPr lang="zh-TW" altLang="en-US" sz="2000" dirty="0">
                <a:latin typeface="微軟正黑體" pitchFamily="34" charset="-120"/>
                <a:ea typeface="微軟正黑體" pitchFamily="34" charset="-120"/>
              </a:rPr>
              <a:t>之</a:t>
            </a:r>
            <a:r>
              <a:rPr lang="zh-TW" altLang="zh-TW" sz="2000" dirty="0">
                <a:latin typeface="微軟正黑體" pitchFamily="34" charset="-120"/>
                <a:ea typeface="微軟正黑體" pitchFamily="34" charset="-120"/>
              </a:rPr>
              <a:t>相關應用，以期達成</a:t>
            </a:r>
            <a:r>
              <a:rPr lang="zh-TW" altLang="en-US" sz="2000" dirty="0">
                <a:solidFill>
                  <a:srgbClr val="FF0000"/>
                </a:solidFill>
                <a:latin typeface="微軟正黑體" pitchFamily="34" charset="-120"/>
                <a:ea typeface="微軟正黑體" pitchFamily="34" charset="-120"/>
              </a:rPr>
              <a:t>台電</a:t>
            </a:r>
            <a:r>
              <a:rPr lang="zh-TW" altLang="zh-TW" sz="2000" dirty="0">
                <a:solidFill>
                  <a:srgbClr val="FF0000"/>
                </a:solidFill>
                <a:latin typeface="微軟正黑體" pitchFamily="34" charset="-120"/>
                <a:ea typeface="微軟正黑體" pitchFamily="34" charset="-120"/>
              </a:rPr>
              <a:t>開放、透明</a:t>
            </a:r>
            <a:r>
              <a:rPr lang="zh-TW" altLang="zh-TW" sz="2000" dirty="0">
                <a:latin typeface="微軟正黑體" pitchFamily="34" charset="-120"/>
                <a:ea typeface="微軟正黑體" pitchFamily="34" charset="-120"/>
              </a:rPr>
              <a:t>的目標，並</a:t>
            </a:r>
            <a:r>
              <a:rPr lang="zh-TW" altLang="zh-TW" sz="2000" dirty="0">
                <a:solidFill>
                  <a:srgbClr val="FF0000"/>
                </a:solidFill>
                <a:latin typeface="微軟正黑體" pitchFamily="34" charset="-120"/>
                <a:ea typeface="微軟正黑體" pitchFamily="34" charset="-120"/>
              </a:rPr>
              <a:t>提升社會價值與經濟加值</a:t>
            </a:r>
            <a:r>
              <a:rPr lang="zh-TW" altLang="zh-TW" sz="2000" dirty="0">
                <a:latin typeface="微軟正黑體" pitchFamily="34" charset="-120"/>
                <a:ea typeface="微軟正黑體" pitchFamily="34" charset="-120"/>
              </a:rPr>
              <a:t>。</a:t>
            </a:r>
            <a:endParaRPr lang="en-US" altLang="zh-TW" sz="2000" dirty="0">
              <a:latin typeface="微軟正黑體" pitchFamily="34" charset="-120"/>
              <a:ea typeface="微軟正黑體" pitchFamily="34" charset="-120"/>
            </a:endParaRPr>
          </a:p>
          <a:p>
            <a:pPr marL="450850" lvl="1" indent="-414338" algn="just">
              <a:spcBef>
                <a:spcPts val="600"/>
              </a:spcBef>
              <a:buFont typeface="Wingdings" pitchFamily="2" charset="2"/>
              <a:buChar char="Ø"/>
            </a:pPr>
            <a:r>
              <a:rPr lang="zh-TW" altLang="en-US" sz="2000" b="1" dirty="0">
                <a:latin typeface="微軟正黑體" pitchFamily="34" charset="-120"/>
                <a:ea typeface="微軟正黑體" pitchFamily="34" charset="-120"/>
              </a:rPr>
              <a:t>日期</a:t>
            </a:r>
            <a:r>
              <a:rPr lang="zh-TW" altLang="zh-TW" sz="2000" dirty="0">
                <a:latin typeface="微軟正黑體" pitchFamily="34" charset="-120"/>
                <a:ea typeface="微軟正黑體" pitchFamily="34" charset="-120"/>
              </a:rPr>
              <a:t>：</a:t>
            </a:r>
            <a:r>
              <a:rPr lang="en-US" altLang="zh-TW" sz="2000" dirty="0">
                <a:latin typeface="微軟正黑體" pitchFamily="34" charset="-120"/>
                <a:ea typeface="微軟正黑體" pitchFamily="34" charset="-120"/>
              </a:rPr>
              <a:t>8/3(</a:t>
            </a:r>
            <a:r>
              <a:rPr lang="zh-TW" altLang="en-US" sz="2000" dirty="0">
                <a:latin typeface="微軟正黑體" pitchFamily="34" charset="-120"/>
                <a:ea typeface="微軟正黑體" pitchFamily="34" charset="-120"/>
              </a:rPr>
              <a:t>三</a:t>
            </a:r>
            <a:r>
              <a:rPr lang="en-US" altLang="zh-TW" sz="2000" dirty="0">
                <a:latin typeface="微軟正黑體" pitchFamily="34" charset="-120"/>
                <a:ea typeface="微軟正黑體" pitchFamily="34" charset="-120"/>
              </a:rPr>
              <a:t>)</a:t>
            </a:r>
            <a:r>
              <a:rPr lang="zh-TW" altLang="en-US" sz="2000" dirty="0">
                <a:latin typeface="微軟正黑體" pitchFamily="34" charset="-120"/>
                <a:ea typeface="微軟正黑體" pitchFamily="34" charset="-120"/>
              </a:rPr>
              <a:t>盟友日</a:t>
            </a:r>
            <a:r>
              <a:rPr lang="en-US" altLang="zh-TW" sz="2000" dirty="0">
                <a:latin typeface="微軟正黑體" pitchFamily="34" charset="-120"/>
                <a:ea typeface="微軟正黑體" pitchFamily="34" charset="-120"/>
              </a:rPr>
              <a:t>(</a:t>
            </a:r>
            <a:r>
              <a:rPr lang="zh-TW" altLang="en-US" sz="2000" dirty="0">
                <a:latin typeface="微軟正黑體" pitchFamily="34" charset="-120"/>
                <a:ea typeface="微軟正黑體" pitchFamily="34" charset="-120"/>
              </a:rPr>
              <a:t>議題社團與資料</a:t>
            </a:r>
            <a:r>
              <a:rPr lang="zh-TW" altLang="zh-TW" sz="2000" dirty="0">
                <a:latin typeface="微軟正黑體" pitchFamily="34" charset="-120"/>
                <a:ea typeface="微軟正黑體" pitchFamily="34" charset="-120"/>
              </a:rPr>
              <a:t>社群開發者</a:t>
            </a:r>
            <a:r>
              <a:rPr lang="zh-TW" altLang="en-US" sz="2000" dirty="0">
                <a:latin typeface="微軟正黑體" pitchFamily="34" charset="-120"/>
                <a:ea typeface="微軟正黑體" pitchFamily="34" charset="-120"/>
              </a:rPr>
              <a:t>相見歡</a:t>
            </a:r>
            <a:r>
              <a:rPr lang="en-US" altLang="zh-TW" sz="2000" dirty="0">
                <a:latin typeface="微軟正黑體" pitchFamily="34" charset="-120"/>
                <a:ea typeface="微軟正黑體" pitchFamily="34" charset="-120"/>
              </a:rPr>
              <a:t>)</a:t>
            </a:r>
          </a:p>
          <a:p>
            <a:pPr marL="450850" lvl="1" indent="-414338" algn="just">
              <a:spcBef>
                <a:spcPts val="600"/>
              </a:spcBef>
            </a:pPr>
            <a:r>
              <a:rPr lang="zh-TW" altLang="en-US" sz="2000" dirty="0">
                <a:latin typeface="微軟正黑體" pitchFamily="34" charset="-120"/>
                <a:ea typeface="微軟正黑體" pitchFamily="34" charset="-120"/>
              </a:rPr>
              <a:t>                   </a:t>
            </a:r>
            <a:r>
              <a:rPr lang="en-US" altLang="zh-TW" sz="2000" dirty="0">
                <a:latin typeface="微軟正黑體" pitchFamily="34" charset="-120"/>
                <a:ea typeface="微軟正黑體" pitchFamily="34" charset="-120"/>
              </a:rPr>
              <a:t>8/7(</a:t>
            </a:r>
            <a:r>
              <a:rPr lang="zh-TW" altLang="en-US" sz="2000" dirty="0">
                <a:latin typeface="微軟正黑體" pitchFamily="34" charset="-120"/>
                <a:ea typeface="微軟正黑體" pitchFamily="34" charset="-120"/>
              </a:rPr>
              <a:t>日</a:t>
            </a:r>
            <a:r>
              <a:rPr lang="en-US" altLang="zh-TW" sz="2000" dirty="0">
                <a:latin typeface="微軟正黑體" pitchFamily="34" charset="-120"/>
                <a:ea typeface="微軟正黑體" pitchFamily="34" charset="-120"/>
              </a:rPr>
              <a:t>)</a:t>
            </a:r>
            <a:r>
              <a:rPr lang="zh-TW" altLang="en-US" sz="2000" dirty="0">
                <a:latin typeface="微軟正黑體" pitchFamily="34" charset="-120"/>
                <a:ea typeface="微軟正黑體" pitchFamily="34" charset="-120"/>
              </a:rPr>
              <a:t>暖身黑客松</a:t>
            </a:r>
            <a:r>
              <a:rPr lang="en-US" altLang="zh-TW" sz="2000" dirty="0">
                <a:latin typeface="微軟正黑體" pitchFamily="34" charset="-120"/>
                <a:ea typeface="微軟正黑體" pitchFamily="34" charset="-120"/>
              </a:rPr>
              <a:t>(</a:t>
            </a:r>
            <a:r>
              <a:rPr lang="zh-TW" altLang="en-US" sz="2000" dirty="0">
                <a:latin typeface="微軟正黑體" pitchFamily="34" charset="-120"/>
                <a:ea typeface="微軟正黑體" pitchFamily="34" charset="-120"/>
              </a:rPr>
              <a:t>議題社團與資料</a:t>
            </a:r>
            <a:r>
              <a:rPr lang="zh-TW" altLang="zh-TW" sz="2000" dirty="0">
                <a:latin typeface="微軟正黑體" pitchFamily="34" charset="-120"/>
                <a:ea typeface="微軟正黑體" pitchFamily="34" charset="-120"/>
              </a:rPr>
              <a:t>社群開發者</a:t>
            </a:r>
            <a:r>
              <a:rPr lang="zh-TW" altLang="en-US" sz="2000" dirty="0">
                <a:latin typeface="微軟正黑體" pitchFamily="34" charset="-120"/>
                <a:ea typeface="微軟正黑體" pitchFamily="34" charset="-120"/>
              </a:rPr>
              <a:t>組隊參賽</a:t>
            </a:r>
            <a:r>
              <a:rPr lang="en-US" altLang="zh-TW" sz="2000" dirty="0">
                <a:latin typeface="微軟正黑體" pitchFamily="34" charset="-120"/>
                <a:ea typeface="微軟正黑體" pitchFamily="34" charset="-120"/>
              </a:rPr>
              <a:t>)</a:t>
            </a:r>
          </a:p>
          <a:p>
            <a:pPr marL="450850" lvl="1" indent="-414338" algn="just">
              <a:spcBef>
                <a:spcPts val="600"/>
              </a:spcBef>
              <a:buFont typeface="Wingdings" pitchFamily="2" charset="2"/>
              <a:buChar char="Ø"/>
            </a:pPr>
            <a:r>
              <a:rPr lang="zh-TW" altLang="en-US" sz="2000" b="1" dirty="0">
                <a:latin typeface="微軟正黑體" pitchFamily="34" charset="-120"/>
                <a:ea typeface="微軟正黑體" pitchFamily="34" charset="-120"/>
              </a:rPr>
              <a:t>實際參賽人數</a:t>
            </a:r>
            <a:r>
              <a:rPr lang="zh-TW" altLang="en-US" sz="2000" dirty="0">
                <a:latin typeface="微軟正黑體" pitchFamily="34" charset="-120"/>
                <a:ea typeface="微軟正黑體" pitchFamily="34" charset="-120"/>
              </a:rPr>
              <a:t>：</a:t>
            </a:r>
            <a:r>
              <a:rPr lang="en-US" altLang="zh-TW" sz="2000" dirty="0">
                <a:latin typeface="微軟正黑體" pitchFamily="34" charset="-120"/>
                <a:ea typeface="微軟正黑體" pitchFamily="34" charset="-120"/>
              </a:rPr>
              <a:t>25</a:t>
            </a:r>
            <a:r>
              <a:rPr lang="zh-TW" altLang="en-US" sz="2000" dirty="0">
                <a:latin typeface="微軟正黑體" pitchFamily="34" charset="-120"/>
                <a:ea typeface="微軟正黑體" pitchFamily="34" charset="-120"/>
              </a:rPr>
              <a:t>人，共組</a:t>
            </a:r>
            <a:r>
              <a:rPr lang="en-US" altLang="zh-TW" sz="2000" dirty="0">
                <a:latin typeface="微軟正黑體" pitchFamily="34" charset="-120"/>
                <a:ea typeface="微軟正黑體" pitchFamily="34" charset="-120"/>
              </a:rPr>
              <a:t>8</a:t>
            </a:r>
            <a:r>
              <a:rPr lang="zh-TW" altLang="en-US" sz="2000" dirty="0">
                <a:latin typeface="微軟正黑體" pitchFamily="34" charset="-120"/>
                <a:ea typeface="微軟正黑體" pitchFamily="34" charset="-120"/>
              </a:rPr>
              <a:t>隊</a:t>
            </a:r>
            <a:r>
              <a:rPr lang="zh-TW" altLang="zh-TW" sz="2000" dirty="0">
                <a:latin typeface="微軟正黑體" pitchFamily="34" charset="-120"/>
                <a:ea typeface="微軟正黑體" pitchFamily="34" charset="-120"/>
              </a:rPr>
              <a:t>。</a:t>
            </a:r>
            <a:endParaRPr lang="en-US" altLang="zh-TW" sz="2000" dirty="0">
              <a:latin typeface="微軟正黑體" pitchFamily="34" charset="-120"/>
              <a:ea typeface="微軟正黑體" pitchFamily="34" charset="-120"/>
            </a:endParaRPr>
          </a:p>
          <a:p>
            <a:pPr marL="450850" indent="-450850">
              <a:spcBef>
                <a:spcPts val="600"/>
              </a:spcBef>
              <a:buFont typeface="Wingdings" pitchFamily="2" charset="2"/>
              <a:buChar char="Ø"/>
            </a:pPr>
            <a:r>
              <a:rPr lang="zh-TW" altLang="en-US" sz="2000" b="1" dirty="0">
                <a:latin typeface="微軟正黑體" pitchFamily="34" charset="-120"/>
                <a:ea typeface="微軟正黑體" pitchFamily="34" charset="-120"/>
              </a:rPr>
              <a:t>優勝</a:t>
            </a:r>
            <a:r>
              <a:rPr lang="zh-TW" altLang="zh-TW" sz="2000" b="1" dirty="0">
                <a:latin typeface="微軟正黑體" pitchFamily="34" charset="-120"/>
                <a:ea typeface="微軟正黑體" pitchFamily="34" charset="-120"/>
              </a:rPr>
              <a:t>獎金</a:t>
            </a:r>
            <a:r>
              <a:rPr lang="zh-TW" altLang="zh-TW" sz="2000" dirty="0">
                <a:latin typeface="微軟正黑體" pitchFamily="34" charset="-120"/>
                <a:ea typeface="微軟正黑體" pitchFamily="34" charset="-120"/>
              </a:rPr>
              <a:t>： </a:t>
            </a:r>
            <a:r>
              <a:rPr lang="zh-TW" altLang="en-US" sz="2000" dirty="0">
                <a:solidFill>
                  <a:srgbClr val="FF0000"/>
                </a:solidFill>
                <a:latin typeface="微軟正黑體" pitchFamily="34" charset="-120"/>
                <a:ea typeface="微軟正黑體" pitchFamily="34" charset="-120"/>
              </a:rPr>
              <a:t>二</a:t>
            </a:r>
            <a:r>
              <a:rPr lang="zh-TW" altLang="zh-TW" sz="2000" dirty="0">
                <a:solidFill>
                  <a:srgbClr val="FF0000"/>
                </a:solidFill>
                <a:latin typeface="微軟正黑體" pitchFamily="34" charset="-120"/>
                <a:ea typeface="微軟正黑體" pitchFamily="34" charset="-120"/>
              </a:rPr>
              <a:t>萬元</a:t>
            </a:r>
            <a:r>
              <a:rPr lang="en-US" altLang="zh-TW" sz="2000" dirty="0">
                <a:solidFill>
                  <a:srgbClr val="FF0000"/>
                </a:solidFill>
                <a:latin typeface="微軟正黑體" pitchFamily="34" charset="-120"/>
                <a:ea typeface="微軟正黑體" pitchFamily="34" charset="-120"/>
              </a:rPr>
              <a:t> (</a:t>
            </a:r>
            <a:r>
              <a:rPr lang="zh-TW" altLang="en-US" sz="2000" dirty="0">
                <a:solidFill>
                  <a:srgbClr val="FF0000"/>
                </a:solidFill>
                <a:latin typeface="微軟正黑體" pitchFamily="34" charset="-120"/>
                <a:ea typeface="微軟正黑體" pitchFamily="34" charset="-120"/>
              </a:rPr>
              <a:t>取一隊</a:t>
            </a:r>
            <a:r>
              <a:rPr lang="en-US" altLang="zh-TW" sz="2000" dirty="0" smtClean="0">
                <a:solidFill>
                  <a:srgbClr val="FF0000"/>
                </a:solidFill>
                <a:latin typeface="微軟正黑體" pitchFamily="34" charset="-120"/>
                <a:ea typeface="微軟正黑體" pitchFamily="34" charset="-120"/>
              </a:rPr>
              <a:t>)</a:t>
            </a:r>
          </a:p>
          <a:p>
            <a:pPr marL="450850" indent="-450850">
              <a:spcBef>
                <a:spcPts val="600"/>
              </a:spcBef>
              <a:buFont typeface="Wingdings" pitchFamily="2" charset="2"/>
              <a:buChar char="Ø"/>
            </a:pPr>
            <a:r>
              <a:rPr lang="zh-TW" altLang="en-US" sz="2000" b="1" dirty="0" smtClean="0">
                <a:latin typeface="微軟正黑體" panose="020B0604030504040204" pitchFamily="34" charset="-120"/>
                <a:ea typeface="微軟正黑體" panose="020B0604030504040204" pitchFamily="34" charset="-120"/>
              </a:rPr>
              <a:t>地點</a:t>
            </a:r>
            <a:r>
              <a:rPr lang="zh-TW" altLang="zh-TW" sz="2000" dirty="0">
                <a:latin typeface="微軟正黑體" pitchFamily="34" charset="-120"/>
                <a:ea typeface="微軟正黑體" pitchFamily="34" charset="-120"/>
              </a:rPr>
              <a:t>：</a:t>
            </a:r>
            <a:r>
              <a:rPr lang="zh-TW" altLang="en-US" sz="2000" dirty="0">
                <a:latin typeface="微軟正黑體" pitchFamily="34" charset="-120"/>
                <a:ea typeface="微軟正黑體" pitchFamily="34" charset="-120"/>
              </a:rPr>
              <a:t>台電大樓副樓</a:t>
            </a:r>
            <a:r>
              <a:rPr lang="en-US" altLang="zh-TW" sz="2000" dirty="0">
                <a:latin typeface="微軟正黑體" pitchFamily="34" charset="-120"/>
                <a:ea typeface="微軟正黑體" pitchFamily="34" charset="-120"/>
              </a:rPr>
              <a:t>11</a:t>
            </a:r>
            <a:r>
              <a:rPr lang="zh-TW" altLang="en-US" sz="2000" dirty="0">
                <a:latin typeface="微軟正黑體" pitchFamily="34" charset="-120"/>
                <a:ea typeface="微軟正黑體" pitchFamily="34" charset="-120"/>
              </a:rPr>
              <a:t>樓餐廳</a:t>
            </a:r>
            <a:endParaRPr lang="en-US" altLang="zh-TW" sz="2000" dirty="0">
              <a:latin typeface="微軟正黑體" pitchFamily="34" charset="-120"/>
              <a:ea typeface="微軟正黑體" pitchFamily="34" charset="-120"/>
            </a:endParaRPr>
          </a:p>
          <a:p>
            <a:pPr marL="450850" indent="-450850">
              <a:spcBef>
                <a:spcPts val="600"/>
              </a:spcBef>
              <a:buFont typeface="Wingdings" pitchFamily="2" charset="2"/>
              <a:buChar char="Ø"/>
            </a:pPr>
            <a:r>
              <a:rPr lang="zh-TW" altLang="en-US" sz="2000" b="1" dirty="0" smtClean="0">
                <a:latin typeface="微軟正黑體" pitchFamily="34" charset="-120"/>
                <a:ea typeface="微軟正黑體" pitchFamily="34" charset="-120"/>
              </a:rPr>
              <a:t>支援</a:t>
            </a:r>
            <a:r>
              <a:rPr lang="zh-TW" altLang="en-US" sz="2000" b="1" dirty="0">
                <a:latin typeface="微軟正黑體" pitchFamily="34" charset="-120"/>
                <a:ea typeface="微軟正黑體" pitchFamily="34" charset="-120"/>
              </a:rPr>
              <a:t>人力</a:t>
            </a:r>
            <a:r>
              <a:rPr lang="zh-TW" altLang="en-US" sz="2000" dirty="0">
                <a:latin typeface="微軟正黑體" pitchFamily="34" charset="-120"/>
                <a:ea typeface="微軟正黑體" pitchFamily="34" charset="-120"/>
              </a:rPr>
              <a:t>：資料工作小隊</a:t>
            </a:r>
            <a:r>
              <a:rPr lang="en-US" altLang="zh-TW" sz="2000" dirty="0">
                <a:latin typeface="微軟正黑體" pitchFamily="34" charset="-120"/>
                <a:ea typeface="微軟正黑體" pitchFamily="34" charset="-120"/>
              </a:rPr>
              <a:t>(</a:t>
            </a:r>
            <a:r>
              <a:rPr lang="zh-TW" altLang="en-US" sz="2000" dirty="0">
                <a:latin typeface="微軟正黑體" pitchFamily="34" charset="-120"/>
                <a:ea typeface="微軟正黑體" pitchFamily="34" charset="-120"/>
              </a:rPr>
              <a:t>資、公、綜、企、調</a:t>
            </a:r>
            <a:r>
              <a:rPr lang="en-US" altLang="zh-TW" sz="2000" dirty="0">
                <a:latin typeface="微軟正黑體" pitchFamily="34" charset="-120"/>
                <a:ea typeface="微軟正黑體" pitchFamily="34" charset="-120"/>
              </a:rPr>
              <a:t>)</a:t>
            </a:r>
            <a:r>
              <a:rPr lang="zh-TW" altLang="en-US" sz="2000" dirty="0">
                <a:latin typeface="微軟正黑體" pitchFamily="34" charset="-120"/>
                <a:ea typeface="微軟正黑體" pitchFamily="34" charset="-120"/>
              </a:rPr>
              <a:t>，另出動資訊處、公服處、秘書處、業務處等數十人次協助盟友日及黑客松當天活動。</a:t>
            </a:r>
            <a:endParaRPr lang="en-US" altLang="zh-TW" sz="2000" dirty="0">
              <a:latin typeface="微軟正黑體" pitchFamily="34" charset="-120"/>
              <a:ea typeface="微軟正黑體" pitchFamily="34" charset="-120"/>
            </a:endParaRPr>
          </a:p>
        </p:txBody>
      </p:sp>
      <p:pic>
        <p:nvPicPr>
          <p:cNvPr id="4" name="內容版面配置區 3" descr="Responsive image"/>
          <p:cNvPicPr>
            <a:picLocks/>
          </p:cNvPicPr>
          <p:nvPr/>
        </p:nvPicPr>
        <p:blipFill>
          <a:blip r:embed="rId3" cstate="print"/>
          <a:srcRect/>
          <a:stretch>
            <a:fillRect/>
          </a:stretch>
        </p:blipFill>
        <p:spPr bwMode="auto">
          <a:xfrm>
            <a:off x="1887724" y="781870"/>
            <a:ext cx="5478992" cy="1085565"/>
          </a:xfrm>
          <a:prstGeom prst="rect">
            <a:avLst/>
          </a:prstGeom>
          <a:solidFill>
            <a:srgbClr val="00B050"/>
          </a:solidFill>
          <a:ln w="9525">
            <a:noFill/>
            <a:miter lim="800000"/>
            <a:headEnd/>
            <a:tailEnd/>
          </a:ln>
        </p:spPr>
      </p:pic>
      <p:sp>
        <p:nvSpPr>
          <p:cNvPr id="5" name="投影片編號版面配置區 4"/>
          <p:cNvSpPr>
            <a:spLocks noGrp="1"/>
          </p:cNvSpPr>
          <p:nvPr>
            <p:ph type="sldNum" sz="quarter" idx="12"/>
          </p:nvPr>
        </p:nvSpPr>
        <p:spPr/>
        <p:txBody>
          <a:bodyPr/>
          <a:lstStyle/>
          <a:p>
            <a:fld id="{15123DF3-6CAE-4F95-BE66-2813E23BE5C5}" type="slidenum">
              <a:rPr lang="zh-TW" altLang="en-US" smtClean="0"/>
              <a:pPr/>
              <a:t>12</a:t>
            </a:fld>
            <a:endParaRPr lang="zh-TW" altLang="en-US"/>
          </a:p>
        </p:txBody>
      </p:sp>
      <p:sp>
        <p:nvSpPr>
          <p:cNvPr id="6" name="矩形: 圓角 5"/>
          <p:cNvSpPr/>
          <p:nvPr/>
        </p:nvSpPr>
        <p:spPr>
          <a:xfrm>
            <a:off x="279734" y="3097621"/>
            <a:ext cx="8692816" cy="1089368"/>
          </a:xfrm>
          <a:prstGeom prst="round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Tree>
    <p:extLst>
      <p:ext uri="{BB962C8B-B14F-4D97-AF65-F5344CB8AC3E}">
        <p14:creationId xmlns:p14="http://schemas.microsoft.com/office/powerpoint/2010/main" val="4398659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13509" y="0"/>
            <a:ext cx="5009606" cy="754053"/>
          </a:xfrm>
          <a:prstGeom prst="rect">
            <a:avLst/>
          </a:prstGeom>
        </p:spPr>
        <p:txBody>
          <a:bodyPr wrap="square">
            <a:spAutoFit/>
          </a:bodyPr>
          <a:lstStyle/>
          <a:p>
            <a:endParaRPr lang="zh-TW" altLang="en-US" sz="1200" dirty="0">
              <a:solidFill>
                <a:srgbClr val="FF0000"/>
              </a:solidFill>
              <a:latin typeface="微軟正黑體" panose="020B0604030504040204" pitchFamily="34" charset="-120"/>
              <a:ea typeface="微軟正黑體" panose="020B0604030504040204" pitchFamily="34" charset="-120"/>
            </a:endParaRPr>
          </a:p>
          <a:p>
            <a:r>
              <a:rPr lang="zh-TW" altLang="en-US" sz="3100" b="1" dirty="0">
                <a:solidFill>
                  <a:srgbClr val="FF0000"/>
                </a:solidFill>
                <a:latin typeface="微軟正黑體" panose="020B0604030504040204" pitchFamily="34" charset="-120"/>
                <a:ea typeface="微軟正黑體" panose="020B0604030504040204" pitchFamily="34" charset="-120"/>
              </a:rPr>
              <a:t>「生活區機能與用電關係」</a:t>
            </a:r>
            <a:endParaRPr lang="zh-TW" altLang="en-US" dirty="0">
              <a:solidFill>
                <a:srgbClr val="FF0000"/>
              </a:solidFill>
            </a:endParaRPr>
          </a:p>
        </p:txBody>
      </p:sp>
      <p:sp>
        <p:nvSpPr>
          <p:cNvPr id="4" name="矩形 3"/>
          <p:cNvSpPr/>
          <p:nvPr/>
        </p:nvSpPr>
        <p:spPr>
          <a:xfrm>
            <a:off x="718457" y="791146"/>
            <a:ext cx="4500154" cy="1200329"/>
          </a:xfrm>
          <a:prstGeom prst="rect">
            <a:avLst/>
          </a:prstGeom>
        </p:spPr>
        <p:txBody>
          <a:bodyPr wrap="square">
            <a:spAutoFit/>
          </a:bodyPr>
          <a:lstStyle/>
          <a:p>
            <a:r>
              <a:rPr lang="zh-TW" altLang="en-US" dirty="0">
                <a:latin typeface="微軟正黑體" panose="020B0604030504040204" pitchFamily="34" charset="-120"/>
                <a:ea typeface="微軟正黑體" panose="020B0604030504040204" pitchFamily="34" charset="-120"/>
              </a:rPr>
              <a:t>結合環團「台灣能源使用地圖」構想，整合「臺北市</a:t>
            </a:r>
            <a:r>
              <a:rPr lang="en-US" altLang="zh-TW" dirty="0">
                <a:latin typeface="Calibri" panose="020F0502020204030204" pitchFamily="34" charset="0"/>
                <a:ea typeface="微軟正黑體" panose="020B0604030504040204" pitchFamily="34" charset="-120"/>
              </a:rPr>
              <a:t>2016/6-7</a:t>
            </a:r>
            <a:r>
              <a:rPr lang="zh-TW" altLang="en-US" dirty="0">
                <a:latin typeface="微軟正黑體" panose="020B0604030504040204" pitchFamily="34" charset="-120"/>
                <a:ea typeface="微軟正黑體" panose="020B0604030504040204" pitchFamily="34" charset="-120"/>
              </a:rPr>
              <a:t>月各區</a:t>
            </a:r>
            <a:r>
              <a:rPr lang="en-US" altLang="zh-TW" dirty="0">
                <a:latin typeface="微軟正黑體" panose="020B0604030504040204" pitchFamily="34" charset="-120"/>
                <a:ea typeface="微軟正黑體" panose="020B0604030504040204" pitchFamily="34" charset="-120"/>
              </a:rPr>
              <a:t>/</a:t>
            </a:r>
            <a:r>
              <a:rPr lang="zh-TW" altLang="en-US" dirty="0">
                <a:latin typeface="微軟正黑體" panose="020B0604030504040204" pitchFamily="34" charset="-120"/>
                <a:ea typeface="微軟正黑體" panose="020B0604030504040204" pitchFamily="34" charset="-120"/>
              </a:rPr>
              <a:t>里最小統計區之用電統計量」及內政部與其他政府開放資料</a:t>
            </a:r>
            <a:endParaRPr lang="zh-TW" altLang="en-US" dirty="0"/>
          </a:p>
        </p:txBody>
      </p:sp>
      <p:pic>
        <p:nvPicPr>
          <p:cNvPr id="6" name="圖片 5"/>
          <p:cNvPicPr>
            <a:picLocks noChangeAspect="1"/>
          </p:cNvPicPr>
          <p:nvPr/>
        </p:nvPicPr>
        <p:blipFill rotWithShape="1">
          <a:blip r:embed="rId2"/>
          <a:srcRect l="11513" t="45321" r="6537"/>
          <a:stretch/>
        </p:blipFill>
        <p:spPr>
          <a:xfrm>
            <a:off x="5323114" y="39415"/>
            <a:ext cx="3820886" cy="2104911"/>
          </a:xfrm>
          <a:prstGeom prst="rect">
            <a:avLst/>
          </a:prstGeom>
          <a:ln>
            <a:noFill/>
          </a:ln>
          <a:effectLst>
            <a:outerShdw blurRad="292100" dist="139700" dir="2700000" algn="tl" rotWithShape="0">
              <a:srgbClr val="333333">
                <a:alpha val="65000"/>
              </a:srgbClr>
            </a:outerShdw>
          </a:effectLst>
        </p:spPr>
      </p:pic>
      <p:sp>
        <p:nvSpPr>
          <p:cNvPr id="5" name="投影片編號版面配置區 4"/>
          <p:cNvSpPr>
            <a:spLocks noGrp="1"/>
          </p:cNvSpPr>
          <p:nvPr>
            <p:ph type="sldNum" sz="quarter" idx="12"/>
          </p:nvPr>
        </p:nvSpPr>
        <p:spPr/>
        <p:txBody>
          <a:bodyPr/>
          <a:lstStyle/>
          <a:p>
            <a:fld id="{15123DF3-6CAE-4F95-BE66-2813E23BE5C5}" type="slidenum">
              <a:rPr lang="zh-TW" altLang="en-US" smtClean="0"/>
              <a:pPr/>
              <a:t>13</a:t>
            </a:fld>
            <a:endParaRPr lang="zh-TW" altLang="en-US"/>
          </a:p>
        </p:txBody>
      </p:sp>
      <p:sp>
        <p:nvSpPr>
          <p:cNvPr id="7" name="矩形 6"/>
          <p:cNvSpPr/>
          <p:nvPr/>
        </p:nvSpPr>
        <p:spPr>
          <a:xfrm>
            <a:off x="1906002" y="6409048"/>
            <a:ext cx="8268789" cy="461665"/>
          </a:xfrm>
          <a:prstGeom prst="rect">
            <a:avLst/>
          </a:prstGeom>
        </p:spPr>
        <p:txBody>
          <a:bodyPr wrap="square">
            <a:spAutoFit/>
          </a:bodyPr>
          <a:lstStyle/>
          <a:p>
            <a:r>
              <a:rPr lang="zh-TW" altLang="en-US" sz="2400" b="1" dirty="0">
                <a:latin typeface="微軟正黑體" panose="020B0604030504040204" pitchFamily="34" charset="-120"/>
                <a:ea typeface="微軟正黑體" panose="020B0604030504040204" pitchFamily="34" charset="-120"/>
              </a:rPr>
              <a:t>台北市各區用電情況的分析和視覺化</a:t>
            </a:r>
            <a:endParaRPr lang="zh-TW" altLang="en-US" sz="2400" dirty="0">
              <a:latin typeface="微軟正黑體" panose="020B0604030504040204" pitchFamily="34" charset="-120"/>
              <a:ea typeface="微軟正黑體" panose="020B0604030504040204" pitchFamily="34" charset="-120"/>
            </a:endParaRPr>
          </a:p>
        </p:txBody>
      </p:sp>
      <p:pic>
        <p:nvPicPr>
          <p:cNvPr id="8" name="圖片 7"/>
          <p:cNvPicPr>
            <a:picLocks noChangeAspect="1"/>
          </p:cNvPicPr>
          <p:nvPr/>
        </p:nvPicPr>
        <p:blipFill rotWithShape="1">
          <a:blip r:embed="rId3"/>
          <a:srcRect t="10604" r="27267" b="15466"/>
          <a:stretch/>
        </p:blipFill>
        <p:spPr>
          <a:xfrm>
            <a:off x="567985" y="2124698"/>
            <a:ext cx="8254093" cy="4284350"/>
          </a:xfrm>
          <a:prstGeom prst="rect">
            <a:avLst/>
          </a:prstGeom>
        </p:spPr>
      </p:pic>
    </p:spTree>
    <p:extLst>
      <p:ext uri="{BB962C8B-B14F-4D97-AF65-F5344CB8AC3E}">
        <p14:creationId xmlns:p14="http://schemas.microsoft.com/office/powerpoint/2010/main" val="18878205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圖片 10"/>
          <p:cNvPicPr>
            <a:picLocks noChangeAspect="1"/>
          </p:cNvPicPr>
          <p:nvPr/>
        </p:nvPicPr>
        <p:blipFill rotWithShape="1">
          <a:blip r:embed="rId2">
            <a:extLst>
              <a:ext uri="{28A0092B-C50C-407E-A947-70E740481C1C}">
                <a14:useLocalDpi xmlns:a14="http://schemas.microsoft.com/office/drawing/2010/main" val="0"/>
              </a:ext>
            </a:extLst>
          </a:blip>
          <a:srcRect t="10710"/>
          <a:stretch/>
        </p:blipFill>
        <p:spPr>
          <a:xfrm>
            <a:off x="88702" y="1947656"/>
            <a:ext cx="2826647" cy="4479970"/>
          </a:xfrm>
          <a:prstGeom prst="rect">
            <a:avLst/>
          </a:prstGeom>
        </p:spPr>
      </p:pic>
      <p:sp>
        <p:nvSpPr>
          <p:cNvPr id="3" name="矩形 2"/>
          <p:cNvSpPr/>
          <p:nvPr/>
        </p:nvSpPr>
        <p:spPr>
          <a:xfrm>
            <a:off x="-166437" y="87010"/>
            <a:ext cx="5009606" cy="754053"/>
          </a:xfrm>
          <a:prstGeom prst="rect">
            <a:avLst/>
          </a:prstGeom>
        </p:spPr>
        <p:txBody>
          <a:bodyPr wrap="square">
            <a:spAutoFit/>
          </a:bodyPr>
          <a:lstStyle/>
          <a:p>
            <a:endParaRPr lang="zh-TW" altLang="en-US" sz="1200" dirty="0">
              <a:solidFill>
                <a:srgbClr val="FF0000"/>
              </a:solidFill>
              <a:latin typeface="微軟正黑體" panose="020B0604030504040204" pitchFamily="34" charset="-120"/>
              <a:ea typeface="微軟正黑體" panose="020B0604030504040204" pitchFamily="34" charset="-120"/>
            </a:endParaRPr>
          </a:p>
          <a:p>
            <a:r>
              <a:rPr lang="zh-TW" altLang="en-US" sz="3100" b="1" dirty="0">
                <a:solidFill>
                  <a:srgbClr val="FF0000"/>
                </a:solidFill>
                <a:latin typeface="微軟正黑體" panose="020B0604030504040204" pitchFamily="34" charset="-120"/>
                <a:ea typeface="微軟正黑體" panose="020B0604030504040204" pitchFamily="34" charset="-120"/>
              </a:rPr>
              <a:t>「省電</a:t>
            </a:r>
            <a:r>
              <a:rPr lang="en-US" altLang="zh-TW" sz="3100" b="1" dirty="0">
                <a:solidFill>
                  <a:srgbClr val="FF0000"/>
                </a:solidFill>
                <a:latin typeface="微軟正黑體" panose="020B0604030504040204" pitchFamily="34" charset="-120"/>
                <a:ea typeface="微軟正黑體" panose="020B0604030504040204" pitchFamily="34" charset="-120"/>
              </a:rPr>
              <a:t>50%</a:t>
            </a:r>
            <a:r>
              <a:rPr lang="zh-TW" altLang="en-US" sz="3100" b="1" dirty="0">
                <a:solidFill>
                  <a:srgbClr val="FF0000"/>
                </a:solidFill>
                <a:latin typeface="微軟正黑體" panose="020B0604030504040204" pitchFamily="34" charset="-120"/>
                <a:ea typeface="微軟正黑體" panose="020B0604030504040204" pitchFamily="34" charset="-120"/>
              </a:rPr>
              <a:t>大作戰」</a:t>
            </a:r>
            <a:r>
              <a:rPr lang="en-US" altLang="zh-TW" sz="3100" b="1" dirty="0">
                <a:solidFill>
                  <a:srgbClr val="FF0000"/>
                </a:solidFill>
                <a:latin typeface="微軟正黑體" panose="020B0604030504040204" pitchFamily="34" charset="-120"/>
                <a:ea typeface="微軟正黑體" panose="020B0604030504040204" pitchFamily="34" charset="-120"/>
              </a:rPr>
              <a:t>App</a:t>
            </a:r>
            <a:endParaRPr lang="zh-TW" altLang="en-US" dirty="0">
              <a:solidFill>
                <a:srgbClr val="FF0000"/>
              </a:solidFill>
            </a:endParaRPr>
          </a:p>
        </p:txBody>
      </p:sp>
      <p:sp>
        <p:nvSpPr>
          <p:cNvPr id="4" name="矩形 3"/>
          <p:cNvSpPr/>
          <p:nvPr/>
        </p:nvSpPr>
        <p:spPr>
          <a:xfrm>
            <a:off x="4472396" y="165216"/>
            <a:ext cx="4500154" cy="923330"/>
          </a:xfrm>
          <a:prstGeom prst="rect">
            <a:avLst/>
          </a:prstGeom>
        </p:spPr>
        <p:txBody>
          <a:bodyPr wrap="square">
            <a:spAutoFit/>
          </a:bodyPr>
          <a:lstStyle/>
          <a:p>
            <a:r>
              <a:rPr lang="zh-TW" altLang="en-US" dirty="0">
                <a:latin typeface="微軟正黑體" panose="020B0604030504040204" pitchFamily="34" charset="-120"/>
                <a:ea typeface="微軟正黑體" panose="020B0604030504040204" pitchFamily="34" charset="-120"/>
              </a:rPr>
              <a:t>結合環團「</a:t>
            </a:r>
            <a:r>
              <a:rPr lang="zh-TW" altLang="en-US" dirty="0">
                <a:solidFill>
                  <a:srgbClr val="C00000"/>
                </a:solidFill>
                <a:latin typeface="微軟正黑體" panose="020B0604030504040204" pitchFamily="34" charset="-120"/>
                <a:ea typeface="微軟正黑體" panose="020B0604030504040204" pitchFamily="34" charset="-120"/>
              </a:rPr>
              <a:t>家戶自我能源診斷</a:t>
            </a:r>
            <a:r>
              <a:rPr lang="zh-TW" altLang="en-US" dirty="0">
                <a:latin typeface="微軟正黑體" panose="020B0604030504040204" pitchFamily="34" charset="-120"/>
                <a:ea typeface="微軟正黑體" panose="020B0604030504040204" pitchFamily="34" charset="-120"/>
              </a:rPr>
              <a:t>」構想，運用能源局能源效率分級標示資訊相關之資料集（</a:t>
            </a:r>
            <a:r>
              <a:rPr lang="en-US" altLang="zh-TW" dirty="0">
                <a:latin typeface="微軟正黑體" panose="020B0604030504040204" pitchFamily="34" charset="-120"/>
                <a:ea typeface="微軟正黑體" panose="020B0604030504040204" pitchFamily="34" charset="-120"/>
              </a:rPr>
              <a:t>Dataset</a:t>
            </a:r>
            <a:r>
              <a:rPr lang="zh-TW" altLang="en-US" dirty="0">
                <a:latin typeface="微軟正黑體" panose="020B0604030504040204" pitchFamily="34" charset="-120"/>
                <a:ea typeface="微軟正黑體" panose="020B0604030504040204" pitchFamily="34" charset="-120"/>
              </a:rPr>
              <a:t>）開放資料</a:t>
            </a:r>
            <a:endParaRPr lang="zh-TW" altLang="en-US" dirty="0"/>
          </a:p>
        </p:txBody>
      </p:sp>
      <p:sp>
        <p:nvSpPr>
          <p:cNvPr id="5" name="投影片編號版面配置區 4"/>
          <p:cNvSpPr>
            <a:spLocks noGrp="1"/>
          </p:cNvSpPr>
          <p:nvPr>
            <p:ph type="sldNum" sz="quarter" idx="12"/>
          </p:nvPr>
        </p:nvSpPr>
        <p:spPr/>
        <p:txBody>
          <a:bodyPr/>
          <a:lstStyle/>
          <a:p>
            <a:fld id="{15123DF3-6CAE-4F95-BE66-2813E23BE5C5}" type="slidenum">
              <a:rPr lang="zh-TW" altLang="en-US" smtClean="0"/>
              <a:pPr/>
              <a:t>14</a:t>
            </a:fld>
            <a:endParaRPr lang="zh-TW" altLang="en-US"/>
          </a:p>
        </p:txBody>
      </p:sp>
      <p:pic>
        <p:nvPicPr>
          <p:cNvPr id="2" name="圖片 1"/>
          <p:cNvPicPr>
            <a:picLocks noChangeAspect="1"/>
          </p:cNvPicPr>
          <p:nvPr/>
        </p:nvPicPr>
        <p:blipFill rotWithShape="1">
          <a:blip r:embed="rId3">
            <a:extLst>
              <a:ext uri="{28A0092B-C50C-407E-A947-70E740481C1C}">
                <a14:useLocalDpi xmlns:a14="http://schemas.microsoft.com/office/drawing/2010/main" val="0"/>
              </a:ext>
            </a:extLst>
          </a:blip>
          <a:srcRect l="1220" t="12211" r="-1220" b="2199"/>
          <a:stretch/>
        </p:blipFill>
        <p:spPr>
          <a:xfrm>
            <a:off x="548978" y="1652110"/>
            <a:ext cx="3578777" cy="5067670"/>
          </a:xfrm>
          <a:prstGeom prst="rect">
            <a:avLst/>
          </a:prstGeom>
        </p:spPr>
      </p:pic>
      <p:pic>
        <p:nvPicPr>
          <p:cNvPr id="14" name="圖片 13"/>
          <p:cNvPicPr>
            <a:picLocks noChangeAspect="1"/>
          </p:cNvPicPr>
          <p:nvPr/>
        </p:nvPicPr>
        <p:blipFill rotWithShape="1">
          <a:blip r:embed="rId4">
            <a:extLst>
              <a:ext uri="{28A0092B-C50C-407E-A947-70E740481C1C}">
                <a14:useLocalDpi xmlns:a14="http://schemas.microsoft.com/office/drawing/2010/main" val="0"/>
              </a:ext>
            </a:extLst>
          </a:blip>
          <a:srcRect t="7535"/>
          <a:stretch/>
        </p:blipFill>
        <p:spPr>
          <a:xfrm>
            <a:off x="2672725" y="1230346"/>
            <a:ext cx="3258261" cy="5347634"/>
          </a:xfrm>
          <a:prstGeom prst="rect">
            <a:avLst/>
          </a:prstGeom>
        </p:spPr>
      </p:pic>
      <p:pic>
        <p:nvPicPr>
          <p:cNvPr id="13" name="圖片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73396" y="1337058"/>
            <a:ext cx="3863662" cy="5887674"/>
          </a:xfrm>
          <a:prstGeom prst="rect">
            <a:avLst/>
          </a:prstGeom>
        </p:spPr>
      </p:pic>
      <p:pic>
        <p:nvPicPr>
          <p:cNvPr id="15" name="圖片 14"/>
          <p:cNvPicPr>
            <a:picLocks noChangeAspect="1"/>
          </p:cNvPicPr>
          <p:nvPr/>
        </p:nvPicPr>
        <p:blipFill rotWithShape="1">
          <a:blip r:embed="rId6">
            <a:extLst>
              <a:ext uri="{28A0092B-C50C-407E-A947-70E740481C1C}">
                <a14:useLocalDpi xmlns:a14="http://schemas.microsoft.com/office/drawing/2010/main" val="0"/>
              </a:ext>
            </a:extLst>
          </a:blip>
          <a:srcRect l="-488" t="7860" r="488" b="-138"/>
          <a:stretch/>
        </p:blipFill>
        <p:spPr>
          <a:xfrm>
            <a:off x="4908946" y="1253479"/>
            <a:ext cx="3358797" cy="5501503"/>
          </a:xfrm>
          <a:prstGeom prst="rect">
            <a:avLst/>
          </a:prstGeom>
        </p:spPr>
      </p:pic>
    </p:spTree>
    <p:extLst>
      <p:ext uri="{BB962C8B-B14F-4D97-AF65-F5344CB8AC3E}">
        <p14:creationId xmlns:p14="http://schemas.microsoft.com/office/powerpoint/2010/main" val="1545506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1" presetClass="entr" presetSubtype="1"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heel(1)">
                                      <p:cBhvr>
                                        <p:cTn id="11" dur="2000"/>
                                        <p:tgtEl>
                                          <p:spTgt spid="14"/>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xit" presetSubtype="0" fill="hold" nodeType="clickEffect">
                                  <p:stCondLst>
                                    <p:cond delay="0"/>
                                  </p:stCondLst>
                                  <p:childTnLst>
                                    <p:set>
                                      <p:cBhvr>
                                        <p:cTn id="15" dur="1" fill="hold">
                                          <p:stCondLst>
                                            <p:cond delay="0"/>
                                          </p:stCondLst>
                                        </p:cTn>
                                        <p:tgtEl>
                                          <p:spTgt spid="11"/>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13"/>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idx="1"/>
          </p:nvPr>
        </p:nvSpPr>
        <p:spPr>
          <a:xfrm>
            <a:off x="529389" y="1475875"/>
            <a:ext cx="7985961" cy="1076825"/>
          </a:xfrm>
        </p:spPr>
        <p:txBody>
          <a:bodyPr>
            <a:noAutofit/>
          </a:bodyPr>
          <a:lstStyle/>
          <a:p>
            <a:pPr marL="0" indent="0">
              <a:buNone/>
            </a:pPr>
            <a:r>
              <a:rPr lang="zh-TW" altLang="en-US" sz="3600" b="1" dirty="0">
                <a:latin typeface="微軟正黑體" panose="020B0604030504040204" pitchFamily="34" charset="-120"/>
                <a:ea typeface="微軟正黑體" panose="020B0604030504040204" pitchFamily="34" charset="-120"/>
              </a:rPr>
              <a:t>持續針對電力供給及需求面之資料提供進行</a:t>
            </a:r>
            <a:r>
              <a:rPr lang="zh-TW" altLang="en-US" sz="3600" b="1" dirty="0" smtClean="0">
                <a:latin typeface="微軟正黑體" panose="020B0604030504040204" pitchFamily="34" charset="-120"/>
                <a:ea typeface="微軟正黑體" panose="020B0604030504040204" pitchFamily="34" charset="-120"/>
              </a:rPr>
              <a:t>檢討</a:t>
            </a:r>
            <a:r>
              <a:rPr lang="en-US" altLang="zh-TW" sz="3200" dirty="0">
                <a:latin typeface="微軟正黑體" panose="020B0604030504040204" pitchFamily="34" charset="-120"/>
                <a:ea typeface="微軟正黑體" panose="020B0604030504040204" pitchFamily="34" charset="-120"/>
              </a:rPr>
              <a:t/>
            </a:r>
            <a:br>
              <a:rPr lang="en-US" altLang="zh-TW" sz="3200" dirty="0">
                <a:latin typeface="微軟正黑體" panose="020B0604030504040204" pitchFamily="34" charset="-120"/>
                <a:ea typeface="微軟正黑體" panose="020B0604030504040204" pitchFamily="34" charset="-120"/>
              </a:rPr>
            </a:br>
            <a:endParaRPr lang="zh-TW" altLang="en-US" sz="3200" dirty="0">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12"/>
          </p:nvPr>
        </p:nvSpPr>
        <p:spPr/>
        <p:txBody>
          <a:bodyPr/>
          <a:lstStyle/>
          <a:p>
            <a:fld id="{15123DF3-6CAE-4F95-BE66-2813E23BE5C5}" type="slidenum">
              <a:rPr lang="zh-TW" altLang="en-US" smtClean="0"/>
              <a:pPr/>
              <a:t>15</a:t>
            </a:fld>
            <a:endParaRPr lang="zh-TW" altLang="en-US"/>
          </a:p>
        </p:txBody>
      </p:sp>
      <p:grpSp>
        <p:nvGrpSpPr>
          <p:cNvPr id="5" name="群組 4"/>
          <p:cNvGrpSpPr/>
          <p:nvPr/>
        </p:nvGrpSpPr>
        <p:grpSpPr>
          <a:xfrm>
            <a:off x="866244" y="164729"/>
            <a:ext cx="7411512" cy="560880"/>
            <a:chOff x="400779" y="3571980"/>
            <a:chExt cx="7411512" cy="560880"/>
          </a:xfrm>
        </p:grpSpPr>
        <p:sp>
          <p:nvSpPr>
            <p:cNvPr id="6" name="矩形: 圓角 5"/>
            <p:cNvSpPr/>
            <p:nvPr/>
          </p:nvSpPr>
          <p:spPr>
            <a:xfrm>
              <a:off x="400779" y="3571980"/>
              <a:ext cx="7411512" cy="560880"/>
            </a:xfrm>
            <a:prstGeom prst="roundRect">
              <a:avLst/>
            </a:prstGeom>
          </p:spPr>
          <p:style>
            <a:lnRef idx="2">
              <a:schemeClr val="lt1">
                <a:hueOff val="0"/>
                <a:satOff val="0"/>
                <a:lumOff val="0"/>
                <a:alphaOff val="0"/>
              </a:schemeClr>
            </a:lnRef>
            <a:fillRef idx="1">
              <a:schemeClr val="accent5">
                <a:hueOff val="-5882676"/>
                <a:satOff val="-8182"/>
                <a:lumOff val="-3138"/>
                <a:alphaOff val="0"/>
              </a:schemeClr>
            </a:fillRef>
            <a:effectRef idx="0">
              <a:schemeClr val="accent5">
                <a:hueOff val="-5882676"/>
                <a:satOff val="-8182"/>
                <a:lumOff val="-3138"/>
                <a:alphaOff val="0"/>
              </a:schemeClr>
            </a:effectRef>
            <a:fontRef idx="minor">
              <a:schemeClr val="lt1"/>
            </a:fontRef>
          </p:style>
        </p:sp>
        <p:sp>
          <p:nvSpPr>
            <p:cNvPr id="7" name="矩形: 圓角 4"/>
            <p:cNvSpPr txBox="1"/>
            <p:nvPr/>
          </p:nvSpPr>
          <p:spPr>
            <a:xfrm>
              <a:off x="428159" y="3599360"/>
              <a:ext cx="7356752" cy="50612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2079" tIns="0" rIns="212079" bIns="0" numCol="1" spcCol="1270" anchor="ctr" anchorCtr="0">
              <a:noAutofit/>
            </a:bodyPr>
            <a:lstStyle/>
            <a:p>
              <a:pPr lvl="0"/>
              <a:r>
                <a:rPr lang="zh-TW" altLang="en-US" sz="3600" b="1" dirty="0">
                  <a:latin typeface="微軟正黑體" panose="020B0604030504040204" pitchFamily="34" charset="-120"/>
                  <a:ea typeface="微軟正黑體" panose="020B0604030504040204" pitchFamily="34" charset="-120"/>
                </a:rPr>
                <a:t>肆、</a:t>
              </a:r>
              <a:r>
                <a:rPr lang="zh-TW" altLang="zh-TW" sz="3600" b="1" dirty="0">
                  <a:latin typeface="微軟正黑體" panose="020B0604030504040204" pitchFamily="34" charset="-120"/>
                  <a:ea typeface="微軟正黑體" panose="020B0604030504040204" pitchFamily="34" charset="-120"/>
                </a:rPr>
                <a:t>開放資料精進方向</a:t>
              </a:r>
              <a:r>
                <a:rPr lang="zh-TW" altLang="en-US" sz="3600" b="1" dirty="0">
                  <a:latin typeface="微軟正黑體" panose="020B0604030504040204" pitchFamily="34" charset="-120"/>
                  <a:ea typeface="微軟正黑體" panose="020B0604030504040204" pitchFamily="34" charset="-120"/>
                </a:rPr>
                <a:t>及創新應用</a:t>
              </a:r>
            </a:p>
          </p:txBody>
        </p:sp>
      </p:grpSp>
      <p:graphicFrame>
        <p:nvGraphicFramePr>
          <p:cNvPr id="2" name="資料庫圖表 1"/>
          <p:cNvGraphicFramePr/>
          <p:nvPr>
            <p:extLst>
              <p:ext uri="{D42A27DB-BD31-4B8C-83A1-F6EECF244321}">
                <p14:modId xmlns:p14="http://schemas.microsoft.com/office/powerpoint/2010/main" val="1072917031"/>
              </p:ext>
            </p:extLst>
          </p:nvPr>
        </p:nvGraphicFramePr>
        <p:xfrm>
          <a:off x="1143000" y="2657476"/>
          <a:ext cx="75438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415122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542260" y="2177817"/>
            <a:ext cx="8266359" cy="2554545"/>
          </a:xfrm>
          <a:prstGeom prst="rect">
            <a:avLst/>
          </a:prstGeom>
        </p:spPr>
        <p:txBody>
          <a:bodyPr wrap="square">
            <a:spAutoFit/>
          </a:bodyPr>
          <a:lstStyle/>
          <a:p>
            <a:pPr marL="546100" lvl="1" indent="-509588" algn="just">
              <a:buFont typeface="Wingdings" panose="05000000000000000000" pitchFamily="2" charset="2"/>
              <a:buChar char="Ø"/>
            </a:pPr>
            <a:r>
              <a:rPr lang="zh-TW" altLang="en-US" sz="3200" b="1" dirty="0">
                <a:solidFill>
                  <a:srgbClr val="FF0000"/>
                </a:solidFill>
                <a:latin typeface="微軟正黑體" pitchFamily="34" charset="-120"/>
                <a:ea typeface="微軟正黑體" pitchFamily="34" charset="-120"/>
              </a:rPr>
              <a:t>擴大社群與公民參與</a:t>
            </a:r>
            <a:r>
              <a:rPr lang="zh-TW" altLang="en-US" sz="3200" b="1" dirty="0">
                <a:solidFill>
                  <a:srgbClr val="0033CC"/>
                </a:solidFill>
                <a:latin typeface="新細明體"/>
                <a:ea typeface="新細明體"/>
              </a:rPr>
              <a:t>，</a:t>
            </a:r>
            <a:r>
              <a:rPr lang="zh-TW" altLang="en-US" sz="3200" b="1" dirty="0">
                <a:solidFill>
                  <a:srgbClr val="0033CC"/>
                </a:solidFill>
                <a:latin typeface="微軟正黑體" pitchFamily="34" charset="-120"/>
                <a:ea typeface="微軟正黑體" pitchFamily="34" charset="-120"/>
              </a:rPr>
              <a:t>透過良性溝通提升信賴度</a:t>
            </a:r>
            <a:r>
              <a:rPr lang="zh-TW" altLang="en-US" sz="3200" b="1" dirty="0">
                <a:solidFill>
                  <a:srgbClr val="0033CC"/>
                </a:solidFill>
                <a:latin typeface="新細明體"/>
              </a:rPr>
              <a:t>，</a:t>
            </a:r>
            <a:r>
              <a:rPr lang="zh-TW" altLang="en-US" sz="3200" b="1" dirty="0">
                <a:solidFill>
                  <a:srgbClr val="0033CC"/>
                </a:solidFill>
                <a:latin typeface="微軟正黑體" pitchFamily="34" charset="-120"/>
                <a:ea typeface="微軟正黑體" pitchFamily="34" charset="-120"/>
              </a:rPr>
              <a:t>共同</a:t>
            </a:r>
            <a:r>
              <a:rPr lang="zh-TW" altLang="zh-TW" sz="3200" b="1" dirty="0">
                <a:solidFill>
                  <a:srgbClr val="0033CC"/>
                </a:solidFill>
                <a:latin typeface="微軟正黑體" pitchFamily="34" charset="-120"/>
                <a:ea typeface="微軟正黑體" pitchFamily="34" charset="-120"/>
              </a:rPr>
              <a:t>解決</a:t>
            </a:r>
            <a:r>
              <a:rPr lang="zh-TW" altLang="en-US" sz="3200" b="1" dirty="0">
                <a:solidFill>
                  <a:srgbClr val="0033CC"/>
                </a:solidFill>
                <a:latin typeface="微軟正黑體" pitchFamily="34" charset="-120"/>
                <a:ea typeface="微軟正黑體" pitchFamily="34" charset="-120"/>
              </a:rPr>
              <a:t>能源轉型議</a:t>
            </a:r>
            <a:r>
              <a:rPr lang="zh-TW" altLang="zh-TW" sz="3200" b="1" dirty="0">
                <a:solidFill>
                  <a:srgbClr val="0033CC"/>
                </a:solidFill>
                <a:latin typeface="微軟正黑體" pitchFamily="34" charset="-120"/>
                <a:ea typeface="微軟正黑體" pitchFamily="34" charset="-120"/>
              </a:rPr>
              <a:t>題</a:t>
            </a:r>
            <a:r>
              <a:rPr lang="zh-TW" altLang="en-US" sz="3200" b="1" dirty="0">
                <a:solidFill>
                  <a:srgbClr val="0033CC"/>
                </a:solidFill>
                <a:latin typeface="微軟正黑體" pitchFamily="34" charset="-120"/>
                <a:ea typeface="微軟正黑體" pitchFamily="34" charset="-120"/>
              </a:rPr>
              <a:t>。</a:t>
            </a:r>
            <a:endParaRPr lang="en-US" altLang="zh-TW" sz="3200" b="1" dirty="0">
              <a:solidFill>
                <a:srgbClr val="0033CC"/>
              </a:solidFill>
              <a:latin typeface="微軟正黑體" pitchFamily="34" charset="-120"/>
              <a:ea typeface="微軟正黑體" pitchFamily="34" charset="-120"/>
            </a:endParaRPr>
          </a:p>
          <a:p>
            <a:pPr marL="546100" lvl="1" indent="-509588" algn="just">
              <a:buFont typeface="Wingdings" panose="05000000000000000000" pitchFamily="2" charset="2"/>
              <a:buChar char="Ø"/>
            </a:pPr>
            <a:r>
              <a:rPr lang="zh-TW" altLang="en-US" sz="3200" b="1" dirty="0">
                <a:solidFill>
                  <a:srgbClr val="0033CC"/>
                </a:solidFill>
                <a:latin typeface="微軟正黑體" pitchFamily="34" charset="-120"/>
                <a:ea typeface="微軟正黑體" pitchFamily="34" charset="-120"/>
              </a:rPr>
              <a:t>須調整同仁心態，以主動積極評估與開放資料</a:t>
            </a:r>
            <a:r>
              <a:rPr lang="zh-TW" altLang="en-US" sz="3200" b="1" dirty="0">
                <a:solidFill>
                  <a:srgbClr val="0033CC"/>
                </a:solidFill>
                <a:latin typeface="新細明體"/>
                <a:ea typeface="新細明體"/>
              </a:rPr>
              <a:t>，於</a:t>
            </a:r>
            <a:r>
              <a:rPr lang="zh-TW" altLang="en-US" sz="3200" b="1" dirty="0">
                <a:solidFill>
                  <a:srgbClr val="0033CC"/>
                </a:solidFill>
                <a:latin typeface="微軟正黑體" pitchFamily="34" charset="-120"/>
                <a:ea typeface="微軟正黑體" pitchFamily="34" charset="-120"/>
              </a:rPr>
              <a:t>兼顧個資保護、營業秘密及國家安全之原則下</a:t>
            </a:r>
            <a:r>
              <a:rPr lang="zh-TW" altLang="en-US" sz="3200" b="1" dirty="0">
                <a:solidFill>
                  <a:srgbClr val="0033CC"/>
                </a:solidFill>
                <a:latin typeface="新細明體"/>
                <a:ea typeface="新細明體"/>
              </a:rPr>
              <a:t>，以</a:t>
            </a:r>
            <a:r>
              <a:rPr lang="zh-TW" altLang="en-US" sz="3200" b="1" dirty="0">
                <a:solidFill>
                  <a:srgbClr val="FF0000"/>
                </a:solidFill>
                <a:latin typeface="微軟正黑體" pitchFamily="34" charset="-120"/>
                <a:ea typeface="微軟正黑體" pitchFamily="34" charset="-120"/>
              </a:rPr>
              <a:t>開放態度面對外界需求</a:t>
            </a:r>
            <a:r>
              <a:rPr lang="zh-TW" altLang="en-US" sz="3200" b="1" dirty="0" smtClean="0">
                <a:solidFill>
                  <a:srgbClr val="0033CC"/>
                </a:solidFill>
                <a:latin typeface="微軟正黑體" pitchFamily="34" charset="-120"/>
                <a:ea typeface="微軟正黑體" pitchFamily="34" charset="-120"/>
              </a:rPr>
              <a:t>。</a:t>
            </a:r>
            <a:endParaRPr lang="en-US" altLang="zh-TW" sz="3200" b="1" dirty="0">
              <a:solidFill>
                <a:srgbClr val="0033CC"/>
              </a:solidFill>
              <a:latin typeface="微軟正黑體" pitchFamily="34" charset="-120"/>
              <a:ea typeface="微軟正黑體" pitchFamily="34" charset="-120"/>
            </a:endParaRPr>
          </a:p>
        </p:txBody>
      </p:sp>
      <p:sp>
        <p:nvSpPr>
          <p:cNvPr id="5" name="投影片編號版面配置區 3"/>
          <p:cNvSpPr txBox="1">
            <a:spLocks/>
          </p:cNvSpPr>
          <p:nvPr/>
        </p:nvSpPr>
        <p:spPr>
          <a:xfrm>
            <a:off x="8538944" y="6356352"/>
            <a:ext cx="488551" cy="365125"/>
          </a:xfrm>
          <a:prstGeom prst="rect">
            <a:avLst/>
          </a:prstGeom>
        </p:spPr>
        <p:txBody>
          <a:bodyPr vert="horz" wrap="square" lIns="91440" tIns="45720" rIns="91440" bIns="45720" numCol="1" anchor="ctr" anchorCtr="0" compatLnSpc="1">
            <a:prstTxWarp prst="textNoShape">
              <a:avLst/>
            </a:prstTxWarp>
          </a:bodyPr>
          <a:lstStyle>
            <a:defPPr>
              <a:defRPr lang="zh-TW"/>
            </a:defPPr>
            <a:lvl1pPr algn="r" rtl="0" eaLnBrk="1" fontAlgn="base" hangingPunct="1">
              <a:spcBef>
                <a:spcPct val="0"/>
              </a:spcBef>
              <a:spcAft>
                <a:spcPct val="0"/>
              </a:spcAft>
              <a:defRPr kumimoji="0" sz="1200" b="1" kern="1200" smtClean="0">
                <a:solidFill>
                  <a:srgbClr val="898989"/>
                </a:solidFill>
                <a:latin typeface="微軟正黑體" panose="020B0604030504040204" pitchFamily="34" charset="-120"/>
                <a:ea typeface="微軟正黑體" panose="020B0604030504040204" pitchFamily="34" charset="-120"/>
                <a:cs typeface="+mn-cs"/>
              </a:defRPr>
            </a:lvl1pPr>
            <a:lvl2pPr marL="457200" algn="l" rtl="0" eaLnBrk="0" fontAlgn="base" hangingPunct="0">
              <a:spcBef>
                <a:spcPct val="0"/>
              </a:spcBef>
              <a:spcAft>
                <a:spcPct val="0"/>
              </a:spcAft>
              <a:defRPr kumimoji="1" kern="1200">
                <a:solidFill>
                  <a:schemeClr val="tx1"/>
                </a:solidFill>
                <a:latin typeface="Arial" pitchFamily="34" charset="0"/>
                <a:ea typeface="新細明體" pitchFamily="18" charset="-120"/>
                <a:cs typeface="+mn-cs"/>
              </a:defRPr>
            </a:lvl2pPr>
            <a:lvl3pPr marL="914400" algn="l" rtl="0" eaLnBrk="0" fontAlgn="base" hangingPunct="0">
              <a:spcBef>
                <a:spcPct val="0"/>
              </a:spcBef>
              <a:spcAft>
                <a:spcPct val="0"/>
              </a:spcAft>
              <a:defRPr kumimoji="1" kern="1200">
                <a:solidFill>
                  <a:schemeClr val="tx1"/>
                </a:solidFill>
                <a:latin typeface="Arial" pitchFamily="34" charset="0"/>
                <a:ea typeface="新細明體" pitchFamily="18" charset="-120"/>
                <a:cs typeface="+mn-cs"/>
              </a:defRPr>
            </a:lvl3pPr>
            <a:lvl4pPr marL="1371600" algn="l" rtl="0" eaLnBrk="0" fontAlgn="base" hangingPunct="0">
              <a:spcBef>
                <a:spcPct val="0"/>
              </a:spcBef>
              <a:spcAft>
                <a:spcPct val="0"/>
              </a:spcAft>
              <a:defRPr kumimoji="1" kern="1200">
                <a:solidFill>
                  <a:schemeClr val="tx1"/>
                </a:solidFill>
                <a:latin typeface="Arial" pitchFamily="34" charset="0"/>
                <a:ea typeface="新細明體" pitchFamily="18" charset="-120"/>
                <a:cs typeface="+mn-cs"/>
              </a:defRPr>
            </a:lvl4pPr>
            <a:lvl5pPr marL="1828800" algn="l" rtl="0" eaLnBrk="0" fontAlgn="base" hangingPunct="0">
              <a:spcBef>
                <a:spcPct val="0"/>
              </a:spcBef>
              <a:spcAft>
                <a:spcPct val="0"/>
              </a:spcAft>
              <a:defRPr kumimoji="1" kern="1200">
                <a:solidFill>
                  <a:schemeClr val="tx1"/>
                </a:solidFill>
                <a:latin typeface="Arial" pitchFamily="34" charset="0"/>
                <a:ea typeface="新細明體" pitchFamily="18" charset="-120"/>
                <a:cs typeface="+mn-cs"/>
              </a:defRPr>
            </a:lvl5pPr>
            <a:lvl6pPr marL="2286000" algn="l" defTabSz="914400" rtl="0" eaLnBrk="1" latinLnBrk="0" hangingPunct="1">
              <a:defRPr kumimoji="1" kern="1200">
                <a:solidFill>
                  <a:schemeClr val="tx1"/>
                </a:solidFill>
                <a:latin typeface="Arial" pitchFamily="34" charset="0"/>
                <a:ea typeface="新細明體" pitchFamily="18" charset="-120"/>
                <a:cs typeface="+mn-cs"/>
              </a:defRPr>
            </a:lvl6pPr>
            <a:lvl7pPr marL="2743200" algn="l" defTabSz="914400" rtl="0" eaLnBrk="1" latinLnBrk="0" hangingPunct="1">
              <a:defRPr kumimoji="1" kern="1200">
                <a:solidFill>
                  <a:schemeClr val="tx1"/>
                </a:solidFill>
                <a:latin typeface="Arial" pitchFamily="34" charset="0"/>
                <a:ea typeface="新細明體" pitchFamily="18" charset="-120"/>
                <a:cs typeface="+mn-cs"/>
              </a:defRPr>
            </a:lvl7pPr>
            <a:lvl8pPr marL="3200400" algn="l" defTabSz="914400" rtl="0" eaLnBrk="1" latinLnBrk="0" hangingPunct="1">
              <a:defRPr kumimoji="1" kern="1200">
                <a:solidFill>
                  <a:schemeClr val="tx1"/>
                </a:solidFill>
                <a:latin typeface="Arial" pitchFamily="34" charset="0"/>
                <a:ea typeface="新細明體" pitchFamily="18" charset="-120"/>
                <a:cs typeface="+mn-cs"/>
              </a:defRPr>
            </a:lvl8pPr>
            <a:lvl9pPr marL="3657600" algn="l" defTabSz="914400" rtl="0" eaLnBrk="1" latinLnBrk="0" hangingPunct="1">
              <a:defRPr kumimoji="1" kern="1200">
                <a:solidFill>
                  <a:schemeClr val="tx1"/>
                </a:solidFill>
                <a:latin typeface="Arial" pitchFamily="34" charset="0"/>
                <a:ea typeface="新細明體" pitchFamily="18" charset="-120"/>
                <a:cs typeface="+mn-cs"/>
              </a:defRPr>
            </a:lvl9pPr>
          </a:lstStyle>
          <a:p>
            <a:pPr>
              <a:defRPr/>
            </a:pPr>
            <a:fld id="{E90C37D9-2431-4765-B5A5-FD46691EBAF5}" type="slidenum">
              <a:rPr lang="zh-TW" altLang="en-US" smtClean="0"/>
              <a:pPr>
                <a:defRPr/>
              </a:pPr>
              <a:t>16</a:t>
            </a:fld>
            <a:endParaRPr lang="zh-TW" altLang="en-US" dirty="0"/>
          </a:p>
        </p:txBody>
      </p:sp>
      <p:sp>
        <p:nvSpPr>
          <p:cNvPr id="3" name="投影片編號版面配置區 2"/>
          <p:cNvSpPr>
            <a:spLocks noGrp="1"/>
          </p:cNvSpPr>
          <p:nvPr>
            <p:ph type="sldNum" sz="quarter" idx="12"/>
          </p:nvPr>
        </p:nvSpPr>
        <p:spPr/>
        <p:txBody>
          <a:bodyPr/>
          <a:lstStyle/>
          <a:p>
            <a:fld id="{15123DF3-6CAE-4F95-BE66-2813E23BE5C5}" type="slidenum">
              <a:rPr lang="zh-TW" altLang="en-US" smtClean="0"/>
              <a:pPr/>
              <a:t>16</a:t>
            </a:fld>
            <a:endParaRPr lang="zh-TW" altLang="en-US"/>
          </a:p>
        </p:txBody>
      </p:sp>
      <p:grpSp>
        <p:nvGrpSpPr>
          <p:cNvPr id="11" name="群組 10"/>
          <p:cNvGrpSpPr/>
          <p:nvPr/>
        </p:nvGrpSpPr>
        <p:grpSpPr>
          <a:xfrm>
            <a:off x="786034" y="261958"/>
            <a:ext cx="7411512" cy="560880"/>
            <a:chOff x="400779" y="4433820"/>
            <a:chExt cx="7411512" cy="560880"/>
          </a:xfrm>
        </p:grpSpPr>
        <p:sp>
          <p:nvSpPr>
            <p:cNvPr id="12" name="矩形: 圓角 11"/>
            <p:cNvSpPr/>
            <p:nvPr/>
          </p:nvSpPr>
          <p:spPr>
            <a:xfrm>
              <a:off x="400779" y="4433820"/>
              <a:ext cx="7411512" cy="560880"/>
            </a:xfrm>
            <a:prstGeom prst="roundRect">
              <a:avLst/>
            </a:prstGeom>
          </p:spPr>
          <p:style>
            <a:lnRef idx="2">
              <a:schemeClr val="lt1">
                <a:hueOff val="0"/>
                <a:satOff val="0"/>
                <a:lumOff val="0"/>
                <a:alphaOff val="0"/>
              </a:schemeClr>
            </a:lnRef>
            <a:fillRef idx="1">
              <a:schemeClr val="accent5">
                <a:hueOff val="-7353344"/>
                <a:satOff val="-10228"/>
                <a:lumOff val="-3922"/>
                <a:alphaOff val="0"/>
              </a:schemeClr>
            </a:fillRef>
            <a:effectRef idx="0">
              <a:schemeClr val="accent5">
                <a:hueOff val="-7353344"/>
                <a:satOff val="-10228"/>
                <a:lumOff val="-3922"/>
                <a:alphaOff val="0"/>
              </a:schemeClr>
            </a:effectRef>
            <a:fontRef idx="minor">
              <a:schemeClr val="lt1"/>
            </a:fontRef>
          </p:style>
        </p:sp>
        <p:sp>
          <p:nvSpPr>
            <p:cNvPr id="13" name="矩形: 圓角 4"/>
            <p:cNvSpPr txBox="1"/>
            <p:nvPr/>
          </p:nvSpPr>
          <p:spPr>
            <a:xfrm>
              <a:off x="428159" y="4461200"/>
              <a:ext cx="7356752" cy="50612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2079" tIns="0" rIns="212079" bIns="0" numCol="1" spcCol="1270" anchor="ctr" anchorCtr="0">
              <a:noAutofit/>
            </a:bodyPr>
            <a:lstStyle/>
            <a:p>
              <a:pPr marL="0" lvl="0" indent="0" algn="ctr" defTabSz="1600200" rtl="0">
                <a:lnSpc>
                  <a:spcPct val="90000"/>
                </a:lnSpc>
                <a:spcBef>
                  <a:spcPct val="0"/>
                </a:spcBef>
                <a:spcAft>
                  <a:spcPct val="35000"/>
                </a:spcAft>
                <a:buNone/>
              </a:pPr>
              <a:r>
                <a:rPr lang="zh-TW" altLang="en-US" sz="3600" b="1" kern="1200" dirty="0" smtClean="0">
                  <a:latin typeface="微軟正黑體" panose="020B0604030504040204" pitchFamily="34" charset="-120"/>
                  <a:ea typeface="微軟正黑體" panose="020B0604030504040204" pitchFamily="34" charset="-120"/>
                </a:rPr>
                <a:t>伍、</a:t>
              </a:r>
              <a:r>
                <a:rPr lang="zh-TW" altLang="en-US" sz="3600" b="1" kern="1200" dirty="0">
                  <a:latin typeface="微軟正黑體" panose="020B0604030504040204" pitchFamily="34" charset="-120"/>
                  <a:ea typeface="微軟正黑體" panose="020B0604030504040204" pitchFamily="34" charset="-120"/>
                </a:rPr>
                <a:t>結語與建議</a:t>
              </a:r>
              <a:endParaRPr lang="en-US" altLang="zh-TW" sz="3600" b="1" kern="1200" dirty="0">
                <a:latin typeface="微軟正黑體" panose="020B0604030504040204" pitchFamily="34" charset="-120"/>
                <a:ea typeface="微軟正黑體" panose="020B0604030504040204" pitchFamily="34" charset="-120"/>
              </a:endParaRPr>
            </a:p>
          </p:txBody>
        </p:sp>
      </p:grpSp>
    </p:spTree>
    <p:extLst>
      <p:ext uri="{BB962C8B-B14F-4D97-AF65-F5344CB8AC3E}">
        <p14:creationId xmlns:p14="http://schemas.microsoft.com/office/powerpoint/2010/main" val="654777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WordArt 15"/>
          <p:cNvSpPr>
            <a:spLocks noChangeArrowheads="1" noChangeShapeType="1" noTextEdit="1"/>
          </p:cNvSpPr>
          <p:nvPr/>
        </p:nvSpPr>
        <p:spPr bwMode="auto">
          <a:xfrm>
            <a:off x="2308730" y="1010616"/>
            <a:ext cx="4394177" cy="2214563"/>
          </a:xfrm>
          <a:prstGeom prst="rect">
            <a:avLst/>
          </a:prstGeom>
        </p:spPr>
        <p:txBody>
          <a:bodyPr wrap="none" fromWordArt="1">
            <a:prstTxWarp prst="textPlain">
              <a:avLst>
                <a:gd name="adj" fmla="val 50370"/>
              </a:avLst>
            </a:prstTxWarp>
          </a:bodyPr>
          <a:lstStyle/>
          <a:p>
            <a:r>
              <a:rPr lang="zh-TW" altLang="en-US" sz="3600" kern="10" dirty="0">
                <a:ln w="19050">
                  <a:solidFill>
                    <a:srgbClr val="99CCFF"/>
                  </a:solidFill>
                  <a:round/>
                  <a:headEnd/>
                  <a:tailEnd/>
                </a:ln>
                <a:solidFill>
                  <a:srgbClr val="0066CC"/>
                </a:solidFill>
                <a:effectLst>
                  <a:outerShdw dist="35921" dir="2700000" algn="ctr" rotWithShape="0">
                    <a:srgbClr val="990000"/>
                  </a:outerShdw>
                </a:effectLst>
                <a:latin typeface="標楷體"/>
                <a:ea typeface="標楷體"/>
              </a:rPr>
              <a:t>報告完畢</a:t>
            </a:r>
          </a:p>
          <a:p>
            <a:r>
              <a:rPr lang="zh-TW" altLang="en-US" sz="3600" kern="10" dirty="0">
                <a:ln w="19050">
                  <a:solidFill>
                    <a:srgbClr val="99CCFF"/>
                  </a:solidFill>
                  <a:round/>
                  <a:headEnd/>
                  <a:tailEnd/>
                </a:ln>
                <a:solidFill>
                  <a:srgbClr val="0066CC"/>
                </a:solidFill>
                <a:effectLst>
                  <a:outerShdw dist="35921" dir="2700000" algn="ctr" rotWithShape="0">
                    <a:srgbClr val="990000"/>
                  </a:outerShdw>
                </a:effectLst>
                <a:latin typeface="標楷體"/>
                <a:ea typeface="標楷體"/>
              </a:rPr>
              <a:t>敬請指示</a:t>
            </a:r>
          </a:p>
        </p:txBody>
      </p:sp>
      <p:pic>
        <p:nvPicPr>
          <p:cNvPr id="6" name="Picture 8" descr="dye_co_bo_072"/>
          <p:cNvPicPr>
            <a:picLocks noChangeAspect="1" noChangeArrowheads="1" noCrop="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17256" y="3988733"/>
            <a:ext cx="485775"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9" descr="010"/>
          <p:cNvPicPr>
            <a:picLocks noChangeAspect="1" noChangeArrowheads="1" noCrop="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06443" y="3988737"/>
            <a:ext cx="491728"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投影片編號版面配置區 3"/>
          <p:cNvSpPr txBox="1">
            <a:spLocks/>
          </p:cNvSpPr>
          <p:nvPr/>
        </p:nvSpPr>
        <p:spPr>
          <a:xfrm>
            <a:off x="8538944" y="6356352"/>
            <a:ext cx="488551" cy="365125"/>
          </a:xfrm>
          <a:prstGeom prst="rect">
            <a:avLst/>
          </a:prstGeom>
        </p:spPr>
        <p:txBody>
          <a:bodyPr vert="horz" wrap="square" lIns="91440" tIns="45720" rIns="91440" bIns="45720" numCol="1" anchor="ctr" anchorCtr="0" compatLnSpc="1">
            <a:prstTxWarp prst="textNoShape">
              <a:avLst/>
            </a:prstTxWarp>
          </a:bodyPr>
          <a:lstStyle>
            <a:defPPr>
              <a:defRPr lang="zh-TW"/>
            </a:defPPr>
            <a:lvl1pPr algn="r" rtl="0" eaLnBrk="1" fontAlgn="base" hangingPunct="1">
              <a:spcBef>
                <a:spcPct val="0"/>
              </a:spcBef>
              <a:spcAft>
                <a:spcPct val="0"/>
              </a:spcAft>
              <a:defRPr kumimoji="0" sz="1200" b="1" kern="1200" smtClean="0">
                <a:solidFill>
                  <a:srgbClr val="898989"/>
                </a:solidFill>
                <a:latin typeface="微軟正黑體" panose="020B0604030504040204" pitchFamily="34" charset="-120"/>
                <a:ea typeface="微軟正黑體" panose="020B0604030504040204" pitchFamily="34" charset="-120"/>
                <a:cs typeface="+mn-cs"/>
              </a:defRPr>
            </a:lvl1pPr>
            <a:lvl2pPr marL="457200" algn="l" rtl="0" eaLnBrk="0" fontAlgn="base" hangingPunct="0">
              <a:spcBef>
                <a:spcPct val="0"/>
              </a:spcBef>
              <a:spcAft>
                <a:spcPct val="0"/>
              </a:spcAft>
              <a:defRPr kumimoji="1" kern="1200">
                <a:solidFill>
                  <a:schemeClr val="tx1"/>
                </a:solidFill>
                <a:latin typeface="Arial" pitchFamily="34" charset="0"/>
                <a:ea typeface="新細明體" pitchFamily="18" charset="-120"/>
                <a:cs typeface="+mn-cs"/>
              </a:defRPr>
            </a:lvl2pPr>
            <a:lvl3pPr marL="914400" algn="l" rtl="0" eaLnBrk="0" fontAlgn="base" hangingPunct="0">
              <a:spcBef>
                <a:spcPct val="0"/>
              </a:spcBef>
              <a:spcAft>
                <a:spcPct val="0"/>
              </a:spcAft>
              <a:defRPr kumimoji="1" kern="1200">
                <a:solidFill>
                  <a:schemeClr val="tx1"/>
                </a:solidFill>
                <a:latin typeface="Arial" pitchFamily="34" charset="0"/>
                <a:ea typeface="新細明體" pitchFamily="18" charset="-120"/>
                <a:cs typeface="+mn-cs"/>
              </a:defRPr>
            </a:lvl3pPr>
            <a:lvl4pPr marL="1371600" algn="l" rtl="0" eaLnBrk="0" fontAlgn="base" hangingPunct="0">
              <a:spcBef>
                <a:spcPct val="0"/>
              </a:spcBef>
              <a:spcAft>
                <a:spcPct val="0"/>
              </a:spcAft>
              <a:defRPr kumimoji="1" kern="1200">
                <a:solidFill>
                  <a:schemeClr val="tx1"/>
                </a:solidFill>
                <a:latin typeface="Arial" pitchFamily="34" charset="0"/>
                <a:ea typeface="新細明體" pitchFamily="18" charset="-120"/>
                <a:cs typeface="+mn-cs"/>
              </a:defRPr>
            </a:lvl4pPr>
            <a:lvl5pPr marL="1828800" algn="l" rtl="0" eaLnBrk="0" fontAlgn="base" hangingPunct="0">
              <a:spcBef>
                <a:spcPct val="0"/>
              </a:spcBef>
              <a:spcAft>
                <a:spcPct val="0"/>
              </a:spcAft>
              <a:defRPr kumimoji="1" kern="1200">
                <a:solidFill>
                  <a:schemeClr val="tx1"/>
                </a:solidFill>
                <a:latin typeface="Arial" pitchFamily="34" charset="0"/>
                <a:ea typeface="新細明體" pitchFamily="18" charset="-120"/>
                <a:cs typeface="+mn-cs"/>
              </a:defRPr>
            </a:lvl5pPr>
            <a:lvl6pPr marL="2286000" algn="l" defTabSz="914400" rtl="0" eaLnBrk="1" latinLnBrk="0" hangingPunct="1">
              <a:defRPr kumimoji="1" kern="1200">
                <a:solidFill>
                  <a:schemeClr val="tx1"/>
                </a:solidFill>
                <a:latin typeface="Arial" pitchFamily="34" charset="0"/>
                <a:ea typeface="新細明體" pitchFamily="18" charset="-120"/>
                <a:cs typeface="+mn-cs"/>
              </a:defRPr>
            </a:lvl6pPr>
            <a:lvl7pPr marL="2743200" algn="l" defTabSz="914400" rtl="0" eaLnBrk="1" latinLnBrk="0" hangingPunct="1">
              <a:defRPr kumimoji="1" kern="1200">
                <a:solidFill>
                  <a:schemeClr val="tx1"/>
                </a:solidFill>
                <a:latin typeface="Arial" pitchFamily="34" charset="0"/>
                <a:ea typeface="新細明體" pitchFamily="18" charset="-120"/>
                <a:cs typeface="+mn-cs"/>
              </a:defRPr>
            </a:lvl7pPr>
            <a:lvl8pPr marL="3200400" algn="l" defTabSz="914400" rtl="0" eaLnBrk="1" latinLnBrk="0" hangingPunct="1">
              <a:defRPr kumimoji="1" kern="1200">
                <a:solidFill>
                  <a:schemeClr val="tx1"/>
                </a:solidFill>
                <a:latin typeface="Arial" pitchFamily="34" charset="0"/>
                <a:ea typeface="新細明體" pitchFamily="18" charset="-120"/>
                <a:cs typeface="+mn-cs"/>
              </a:defRPr>
            </a:lvl8pPr>
            <a:lvl9pPr marL="3657600" algn="l" defTabSz="914400" rtl="0" eaLnBrk="1" latinLnBrk="0" hangingPunct="1">
              <a:defRPr kumimoji="1" kern="1200">
                <a:solidFill>
                  <a:schemeClr val="tx1"/>
                </a:solidFill>
                <a:latin typeface="Arial" pitchFamily="34" charset="0"/>
                <a:ea typeface="新細明體" pitchFamily="18" charset="-120"/>
                <a:cs typeface="+mn-cs"/>
              </a:defRPr>
            </a:lvl9pPr>
          </a:lstStyle>
          <a:p>
            <a:pPr>
              <a:defRPr/>
            </a:pPr>
            <a:fld id="{E90C37D9-2431-4765-B5A5-FD46691EBAF5}" type="slidenum">
              <a:rPr lang="zh-TW" altLang="en-US" smtClean="0"/>
              <a:pPr>
                <a:defRPr/>
              </a:pPr>
              <a:t>17</a:t>
            </a:fld>
            <a:endParaRPr lang="zh-TW" altLang="en-US" dirty="0"/>
          </a:p>
        </p:txBody>
      </p:sp>
      <p:sp>
        <p:nvSpPr>
          <p:cNvPr id="2" name="投影片編號版面配置區 1"/>
          <p:cNvSpPr>
            <a:spLocks noGrp="1"/>
          </p:cNvSpPr>
          <p:nvPr>
            <p:ph type="sldNum" sz="quarter" idx="12"/>
          </p:nvPr>
        </p:nvSpPr>
        <p:spPr/>
        <p:txBody>
          <a:bodyPr/>
          <a:lstStyle/>
          <a:p>
            <a:fld id="{15123DF3-6CAE-4F95-BE66-2813E23BE5C5}" type="slidenum">
              <a:rPr lang="zh-TW" altLang="en-US" smtClean="0"/>
              <a:pPr/>
              <a:t>17</a:t>
            </a:fld>
            <a:endParaRPr lang="zh-TW" altLang="en-US"/>
          </a:p>
        </p:txBody>
      </p:sp>
    </p:spTree>
    <p:extLst>
      <p:ext uri="{BB962C8B-B14F-4D97-AF65-F5344CB8AC3E}">
        <p14:creationId xmlns:p14="http://schemas.microsoft.com/office/powerpoint/2010/main" val="3846326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afterEffect">
                                  <p:stCondLst>
                                    <p:cond delay="0"/>
                                  </p:stCondLst>
                                  <p:childTnLst>
                                    <p:animEffect transition="out" filter="fade">
                                      <p:cBhvr>
                                        <p:cTn id="6" dur="1000" tmFilter="0, 0; .2, .5; .8, .5; 1, 0"/>
                                        <p:tgtEl>
                                          <p:spTgt spid="5"/>
                                        </p:tgtEl>
                                      </p:cBhvr>
                                    </p:animEffect>
                                    <p:animScale>
                                      <p:cBhvr>
                                        <p:cTn id="7" dur="50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485900" y="296652"/>
            <a:ext cx="5840406" cy="1062118"/>
          </a:xfrm>
        </p:spPr>
        <p:txBody>
          <a:bodyPr/>
          <a:lstStyle/>
          <a:p>
            <a:pPr algn="ctr"/>
            <a:r>
              <a:rPr lang="zh-TW" altLang="en-US" b="1" dirty="0">
                <a:latin typeface="微軟正黑體" pitchFamily="34" charset="-120"/>
                <a:ea typeface="微軟正黑體" pitchFamily="34" charset="-120"/>
              </a:rPr>
              <a:t>報   告   大   綱</a:t>
            </a:r>
          </a:p>
        </p:txBody>
      </p:sp>
      <p:graphicFrame>
        <p:nvGraphicFramePr>
          <p:cNvPr id="6" name="內容版面配置區 5"/>
          <p:cNvGraphicFramePr>
            <a:graphicFrameLocks noGrp="1"/>
          </p:cNvGraphicFramePr>
          <p:nvPr>
            <p:ph idx="1"/>
            <p:extLst>
              <p:ext uri="{D42A27DB-BD31-4B8C-83A1-F6EECF244321}">
                <p14:modId xmlns:p14="http://schemas.microsoft.com/office/powerpoint/2010/main" val="2177533352"/>
              </p:ext>
            </p:extLst>
          </p:nvPr>
        </p:nvGraphicFramePr>
        <p:xfrm>
          <a:off x="767628" y="1221234"/>
          <a:ext cx="8015591" cy="53176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9"/>
          <p:cNvPicPr>
            <a:picLocks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143001" y="0"/>
            <a:ext cx="685681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投影片編號版面配置區 2"/>
          <p:cNvSpPr>
            <a:spLocks noGrp="1"/>
          </p:cNvSpPr>
          <p:nvPr>
            <p:ph type="sldNum" sz="quarter" idx="12"/>
          </p:nvPr>
        </p:nvSpPr>
        <p:spPr/>
        <p:txBody>
          <a:bodyPr/>
          <a:lstStyle/>
          <a:p>
            <a:fld id="{15123DF3-6CAE-4F95-BE66-2813E23BE5C5}" type="slidenum">
              <a:rPr lang="zh-TW" altLang="en-US" smtClean="0"/>
              <a:pPr/>
              <a:t>2</a:t>
            </a:fld>
            <a:endParaRPr lang="zh-TW" altLang="en-US"/>
          </a:p>
        </p:txBody>
      </p:sp>
    </p:spTree>
    <p:extLst>
      <p:ext uri="{BB962C8B-B14F-4D97-AF65-F5344CB8AC3E}">
        <p14:creationId xmlns:p14="http://schemas.microsoft.com/office/powerpoint/2010/main" val="2507484810"/>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投影片編號版面配置區 2"/>
          <p:cNvSpPr>
            <a:spLocks noGrp="1"/>
          </p:cNvSpPr>
          <p:nvPr>
            <p:ph type="sldNum" sz="quarter" idx="12"/>
          </p:nvPr>
        </p:nvSpPr>
        <p:spPr/>
        <p:txBody>
          <a:bodyPr/>
          <a:lstStyle/>
          <a:p>
            <a:fld id="{15123DF3-6CAE-4F95-BE66-2813E23BE5C5}" type="slidenum">
              <a:rPr lang="zh-TW" altLang="en-US" smtClean="0"/>
              <a:pPr/>
              <a:t>3</a:t>
            </a:fld>
            <a:endParaRPr lang="zh-TW" altLang="en-US"/>
          </a:p>
        </p:txBody>
      </p:sp>
      <p:grpSp>
        <p:nvGrpSpPr>
          <p:cNvPr id="7" name="群組 6"/>
          <p:cNvGrpSpPr/>
          <p:nvPr/>
        </p:nvGrpSpPr>
        <p:grpSpPr>
          <a:xfrm>
            <a:off x="866244" y="78078"/>
            <a:ext cx="7411512" cy="708480"/>
            <a:chOff x="400779" y="2040"/>
            <a:chExt cx="7411512" cy="708480"/>
          </a:xfrm>
        </p:grpSpPr>
        <p:sp>
          <p:nvSpPr>
            <p:cNvPr id="11" name="圓角矩形 10"/>
            <p:cNvSpPr/>
            <p:nvPr/>
          </p:nvSpPr>
          <p:spPr>
            <a:xfrm>
              <a:off x="400779" y="2040"/>
              <a:ext cx="7411512" cy="708480"/>
            </a:xfrm>
            <a:prstGeom prst="roundRect">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12" name="圓角矩形 4"/>
            <p:cNvSpPr/>
            <p:nvPr/>
          </p:nvSpPr>
          <p:spPr>
            <a:xfrm>
              <a:off x="435364" y="36625"/>
              <a:ext cx="7342342" cy="63931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2079" tIns="0" rIns="212079" bIns="0" numCol="1" spcCol="1270" anchor="ctr" anchorCtr="0">
              <a:noAutofit/>
            </a:bodyPr>
            <a:lstStyle/>
            <a:p>
              <a:pPr lvl="0" algn="l" defTabSz="1600200" rtl="0">
                <a:lnSpc>
                  <a:spcPct val="90000"/>
                </a:lnSpc>
                <a:spcBef>
                  <a:spcPct val="0"/>
                </a:spcBef>
                <a:spcAft>
                  <a:spcPct val="35000"/>
                </a:spcAft>
              </a:pPr>
              <a:r>
                <a:rPr lang="zh-TW" altLang="en-US" sz="3600" b="1" kern="1200" dirty="0">
                  <a:latin typeface="微軟正黑體" panose="020B0604030504040204" pitchFamily="34" charset="-120"/>
                  <a:ea typeface="微軟正黑體" panose="020B0604030504040204" pitchFamily="34" charset="-120"/>
                </a:rPr>
                <a:t>壹、</a:t>
              </a:r>
              <a:r>
                <a:rPr lang="zh-TW" sz="3600" b="1" kern="1200" dirty="0">
                  <a:latin typeface="微軟正黑體" panose="020B0604030504040204" pitchFamily="34" charset="-120"/>
                  <a:ea typeface="微軟正黑體" panose="020B0604030504040204" pitchFamily="34" charset="-120"/>
                </a:rPr>
                <a:t>推動策略</a:t>
              </a:r>
              <a:endParaRPr lang="zh-TW" altLang="en-US" sz="3600" b="1" kern="1200" dirty="0">
                <a:latin typeface="微軟正黑體" panose="020B0604030504040204" pitchFamily="34" charset="-120"/>
                <a:ea typeface="微軟正黑體" panose="020B0604030504040204" pitchFamily="34" charset="-120"/>
              </a:endParaRPr>
            </a:p>
          </p:txBody>
        </p:sp>
      </p:grpSp>
      <p:graphicFrame>
        <p:nvGraphicFramePr>
          <p:cNvPr id="2" name="資料庫圖表 1"/>
          <p:cNvGraphicFramePr/>
          <p:nvPr>
            <p:extLst>
              <p:ext uri="{D42A27DB-BD31-4B8C-83A1-F6EECF244321}">
                <p14:modId xmlns:p14="http://schemas.microsoft.com/office/powerpoint/2010/main" val="3303422501"/>
              </p:ext>
            </p:extLst>
          </p:nvPr>
        </p:nvGraphicFramePr>
        <p:xfrm>
          <a:off x="288956" y="1187141"/>
          <a:ext cx="8283544" cy="51692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88139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投影片編號版面配置區 2"/>
          <p:cNvSpPr>
            <a:spLocks noGrp="1"/>
          </p:cNvSpPr>
          <p:nvPr>
            <p:ph type="sldNum" sz="quarter" idx="12"/>
          </p:nvPr>
        </p:nvSpPr>
        <p:spPr/>
        <p:txBody>
          <a:bodyPr/>
          <a:lstStyle/>
          <a:p>
            <a:fld id="{15123DF3-6CAE-4F95-BE66-2813E23BE5C5}" type="slidenum">
              <a:rPr lang="zh-TW" altLang="en-US" smtClean="0"/>
              <a:pPr/>
              <a:t>4</a:t>
            </a:fld>
            <a:endParaRPr lang="zh-TW" altLang="en-US"/>
          </a:p>
        </p:txBody>
      </p:sp>
      <p:sp>
        <p:nvSpPr>
          <p:cNvPr id="4" name="圓角矩形 3"/>
          <p:cNvSpPr/>
          <p:nvPr/>
        </p:nvSpPr>
        <p:spPr>
          <a:xfrm>
            <a:off x="2227157" y="1240326"/>
            <a:ext cx="6256510" cy="2372007"/>
          </a:xfrm>
          <a:prstGeom prst="roundRect">
            <a:avLst>
              <a:gd name="adj" fmla="val 10039"/>
            </a:avLst>
          </a:prstGeom>
        </p:spPr>
        <p:style>
          <a:lnRef idx="0">
            <a:schemeClr val="accent2"/>
          </a:lnRef>
          <a:fillRef idx="3">
            <a:schemeClr val="accent2"/>
          </a:fillRef>
          <a:effectRef idx="3">
            <a:schemeClr val="accent2"/>
          </a:effectRef>
          <a:fontRef idx="minor">
            <a:schemeClr val="lt1"/>
          </a:fontRef>
        </p:style>
        <p:txBody>
          <a:bodyPr lIns="0" tIns="216000" rIns="0" bIns="0" rtlCol="0" anchor="ctr"/>
          <a:lstStyle/>
          <a:p>
            <a:pPr indent="271463"/>
            <a:r>
              <a:rPr lang="en-US" altLang="zh-TW" sz="1400" dirty="0">
                <a:latin typeface="微軟正黑體" panose="020B0604030504040204" pitchFamily="34" charset="-120"/>
                <a:ea typeface="微軟正黑體" panose="020B0604030504040204" pitchFamily="34" charset="-120"/>
              </a:rPr>
              <a:t>․</a:t>
            </a:r>
            <a:r>
              <a:rPr lang="zh-TW" altLang="en-US" sz="1400" dirty="0">
                <a:latin typeface="微軟正黑體" panose="020B0604030504040204" pitchFamily="34" charset="-120"/>
                <a:ea typeface="微軟正黑體" panose="020B0604030504040204" pitchFamily="34" charset="-120"/>
              </a:rPr>
              <a:t>用電統計</a:t>
            </a:r>
            <a:r>
              <a:rPr lang="en-US" altLang="zh-TW" sz="1400" dirty="0">
                <a:latin typeface="微軟正黑體" panose="020B0604030504040204" pitchFamily="34" charset="-120"/>
                <a:ea typeface="微軟正黑體" panose="020B0604030504040204" pitchFamily="34" charset="-120"/>
              </a:rPr>
              <a:t>-</a:t>
            </a:r>
            <a:r>
              <a:rPr lang="zh-TW" altLang="en-US" sz="1400" dirty="0">
                <a:latin typeface="微軟正黑體" panose="020B0604030504040204" pitchFamily="34" charset="-120"/>
                <a:ea typeface="微軟正黑體" panose="020B0604030504040204" pitchFamily="34" charset="-120"/>
              </a:rPr>
              <a:t>歷年售電量、歷年行業別用電、歷年平均電價、歷年用戶數</a:t>
            </a:r>
          </a:p>
          <a:p>
            <a:pPr indent="271463"/>
            <a:r>
              <a:rPr lang="en-US" altLang="zh-TW" sz="1400" dirty="0">
                <a:latin typeface="微軟正黑體" panose="020B0604030504040204" pitchFamily="34" charset="-120"/>
                <a:ea typeface="微軟正黑體" panose="020B0604030504040204" pitchFamily="34" charset="-120"/>
              </a:rPr>
              <a:t>․</a:t>
            </a:r>
            <a:r>
              <a:rPr lang="zh-TW" altLang="en-US" sz="1400" dirty="0">
                <a:latin typeface="微軟正黑體" panose="020B0604030504040204" pitchFamily="34" charset="-120"/>
                <a:ea typeface="微軟正黑體" panose="020B0604030504040204" pitchFamily="34" charset="-120"/>
              </a:rPr>
              <a:t>服務據點相關資訊</a:t>
            </a:r>
          </a:p>
          <a:p>
            <a:pPr indent="271463"/>
            <a:r>
              <a:rPr lang="en-US" altLang="zh-TW" sz="1400" dirty="0">
                <a:latin typeface="微軟正黑體" panose="020B0604030504040204" pitchFamily="34" charset="-120"/>
                <a:ea typeface="微軟正黑體" panose="020B0604030504040204" pitchFamily="34" charset="-120"/>
              </a:rPr>
              <a:t>․</a:t>
            </a:r>
            <a:r>
              <a:rPr lang="zh-TW" altLang="en-US" sz="1400" dirty="0">
                <a:latin typeface="微軟正黑體" panose="020B0604030504040204" pitchFamily="34" charset="-120"/>
                <a:ea typeface="微軟正黑體" panose="020B0604030504040204" pitchFamily="34" charset="-120"/>
              </a:rPr>
              <a:t>鄉鎮市</a:t>
            </a:r>
            <a:r>
              <a:rPr lang="en-US" altLang="zh-TW" sz="1400" dirty="0">
                <a:latin typeface="微軟正黑體" panose="020B0604030504040204" pitchFamily="34" charset="-120"/>
                <a:ea typeface="微軟正黑體" panose="020B0604030504040204" pitchFamily="34" charset="-120"/>
              </a:rPr>
              <a:t>(</a:t>
            </a:r>
            <a:r>
              <a:rPr lang="zh-TW" altLang="en-US" sz="1400" dirty="0">
                <a:latin typeface="微軟正黑體" panose="020B0604030504040204" pitchFamily="34" charset="-120"/>
                <a:ea typeface="微軟正黑體" panose="020B0604030504040204" pitchFamily="34" charset="-120"/>
              </a:rPr>
              <a:t>郵遞區</a:t>
            </a:r>
            <a:r>
              <a:rPr lang="en-US" altLang="zh-TW" sz="1400" dirty="0">
                <a:latin typeface="微軟正黑體" panose="020B0604030504040204" pitchFamily="34" charset="-120"/>
                <a:ea typeface="微軟正黑體" panose="020B0604030504040204" pitchFamily="34" charset="-120"/>
              </a:rPr>
              <a:t>)</a:t>
            </a:r>
            <a:r>
              <a:rPr lang="zh-TW" altLang="en-US" sz="1400" dirty="0">
                <a:latin typeface="微軟正黑體" panose="020B0604030504040204" pitchFamily="34" charset="-120"/>
                <a:ea typeface="微軟正黑體" panose="020B0604030504040204" pitchFamily="34" charset="-120"/>
              </a:rPr>
              <a:t>別用電統計資料</a:t>
            </a:r>
          </a:p>
          <a:p>
            <a:pPr indent="271463"/>
            <a:r>
              <a:rPr lang="en-US" altLang="zh-TW" sz="1400" dirty="0">
                <a:latin typeface="微軟正黑體" panose="020B0604030504040204" pitchFamily="34" charset="-120"/>
                <a:ea typeface="微軟正黑體" panose="020B0604030504040204" pitchFamily="34" charset="-120"/>
              </a:rPr>
              <a:t>․</a:t>
            </a:r>
            <a:r>
              <a:rPr lang="zh-TW" altLang="en-US" sz="1400" dirty="0">
                <a:latin typeface="微軟正黑體" panose="020B0604030504040204" pitchFamily="34" charset="-120"/>
                <a:ea typeface="微軟正黑體" panose="020B0604030504040204" pitchFamily="34" charset="-120"/>
              </a:rPr>
              <a:t>變電所電磁場資訊</a:t>
            </a:r>
          </a:p>
          <a:p>
            <a:pPr indent="271463"/>
            <a:r>
              <a:rPr lang="en-US" altLang="zh-TW" sz="1400" dirty="0">
                <a:latin typeface="微軟正黑體" panose="020B0604030504040204" pitchFamily="34" charset="-120"/>
                <a:ea typeface="微軟正黑體" panose="020B0604030504040204" pitchFamily="34" charset="-120"/>
              </a:rPr>
              <a:t>․</a:t>
            </a:r>
            <a:r>
              <a:rPr lang="zh-TW" altLang="en-US" sz="1400" dirty="0">
                <a:latin typeface="微軟正黑體" panose="020B0604030504040204" pitchFamily="34" charset="-120"/>
                <a:ea typeface="微軟正黑體" panose="020B0604030504040204" pitchFamily="34" charset="-120"/>
              </a:rPr>
              <a:t>電價小常識</a:t>
            </a:r>
          </a:p>
          <a:p>
            <a:pPr indent="271463"/>
            <a:r>
              <a:rPr lang="en-US" altLang="zh-TW" sz="1400" dirty="0">
                <a:latin typeface="微軟正黑體" panose="020B0604030504040204" pitchFamily="34" charset="-120"/>
                <a:ea typeface="微軟正黑體" panose="020B0604030504040204" pitchFamily="34" charset="-120"/>
              </a:rPr>
              <a:t>․</a:t>
            </a:r>
            <a:r>
              <a:rPr lang="zh-TW" altLang="en-US" sz="1400" dirty="0">
                <a:latin typeface="微軟正黑體" panose="020B0604030504040204" pitchFamily="34" charset="-120"/>
                <a:ea typeface="微軟正黑體" panose="020B0604030504040204" pitchFamily="34" charset="-120"/>
              </a:rPr>
              <a:t>電價種類及適用範圍</a:t>
            </a:r>
          </a:p>
          <a:p>
            <a:pPr indent="271463"/>
            <a:r>
              <a:rPr lang="en-US" altLang="zh-TW" sz="1400" dirty="0">
                <a:latin typeface="微軟正黑體" panose="020B0604030504040204" pitchFamily="34" charset="-120"/>
                <a:ea typeface="微軟正黑體" panose="020B0604030504040204" pitchFamily="34" charset="-120"/>
              </a:rPr>
              <a:t>․</a:t>
            </a:r>
            <a:r>
              <a:rPr lang="zh-TW" altLang="en-US" sz="1400" dirty="0">
                <a:latin typeface="微軟正黑體" panose="020B0604030504040204" pitchFamily="34" charset="-120"/>
                <a:ea typeface="微軟正黑體" panose="020B0604030504040204" pitchFamily="34" charset="-120"/>
              </a:rPr>
              <a:t>各類電價表及計算範例</a:t>
            </a:r>
          </a:p>
          <a:p>
            <a:pPr indent="271463"/>
            <a:r>
              <a:rPr lang="en-US" altLang="zh-TW" sz="1400" dirty="0">
                <a:latin typeface="微軟正黑體" panose="020B0604030504040204" pitchFamily="34" charset="-120"/>
                <a:ea typeface="微軟正黑體" panose="020B0604030504040204" pitchFamily="34" charset="-120"/>
              </a:rPr>
              <a:t>․</a:t>
            </a:r>
            <a:r>
              <a:rPr lang="zh-TW" altLang="en-US" sz="1400" dirty="0">
                <a:latin typeface="微軟正黑體" panose="020B0604030504040204" pitchFamily="34" charset="-120"/>
                <a:ea typeface="微軟正黑體" panose="020B0604030504040204" pitchFamily="34" charset="-120"/>
              </a:rPr>
              <a:t>每月住宅及小商店實際用電情形</a:t>
            </a:r>
          </a:p>
          <a:p>
            <a:pPr indent="271463"/>
            <a:r>
              <a:rPr lang="en-US" altLang="zh-TW" sz="1400" dirty="0">
                <a:latin typeface="微軟正黑體" panose="020B0604030504040204" pitchFamily="34" charset="-120"/>
                <a:ea typeface="微軟正黑體" panose="020B0604030504040204" pitchFamily="34" charset="-120"/>
              </a:rPr>
              <a:t>․</a:t>
            </a:r>
            <a:r>
              <a:rPr lang="zh-TW" altLang="en-US" sz="1400" dirty="0">
                <a:latin typeface="微軟正黑體" panose="020B0604030504040204" pitchFamily="34" charset="-120"/>
                <a:ea typeface="微軟正黑體" panose="020B0604030504040204" pitchFamily="34" charset="-120"/>
              </a:rPr>
              <a:t>電價調整近況</a:t>
            </a:r>
          </a:p>
          <a:p>
            <a:pPr indent="271463"/>
            <a:r>
              <a:rPr lang="en-US" altLang="zh-TW" sz="1400" dirty="0">
                <a:latin typeface="微軟正黑體" panose="020B0604030504040204" pitchFamily="34" charset="-120"/>
                <a:ea typeface="微軟正黑體" panose="020B0604030504040204" pitchFamily="34" charset="-120"/>
              </a:rPr>
              <a:t>․</a:t>
            </a:r>
            <a:r>
              <a:rPr lang="zh-TW" altLang="en-US" sz="1400" dirty="0">
                <a:latin typeface="微軟正黑體" panose="020B0604030504040204" pitchFamily="34" charset="-120"/>
                <a:ea typeface="微軟正黑體" panose="020B0604030504040204" pitchFamily="34" charset="-120"/>
              </a:rPr>
              <a:t>表燈用電不及底度用戶數</a:t>
            </a:r>
          </a:p>
          <a:p>
            <a:pPr indent="271463"/>
            <a:r>
              <a:rPr lang="en-US" altLang="zh-TW" sz="1400" dirty="0">
                <a:latin typeface="微軟正黑體" panose="020B0604030504040204" pitchFamily="34" charset="-120"/>
                <a:ea typeface="微軟正黑體" panose="020B0604030504040204" pitchFamily="34" charset="-120"/>
              </a:rPr>
              <a:t>․</a:t>
            </a:r>
            <a:r>
              <a:rPr lang="zh-TW" altLang="en-US" sz="1400" dirty="0">
                <a:latin typeface="微軟正黑體" panose="020B0604030504040204" pitchFamily="34" charset="-120"/>
                <a:ea typeface="微軟正黑體" panose="020B0604030504040204" pitchFamily="34" charset="-120"/>
              </a:rPr>
              <a:t>汽電共生、火力、風力、水力、太陽光電購電實績</a:t>
            </a:r>
          </a:p>
          <a:p>
            <a:pPr indent="271463" algn="ctr"/>
            <a:endParaRPr lang="zh-TW" altLang="en-US" sz="1400" dirty="0">
              <a:latin typeface="微軟正黑體" panose="020B0604030504040204" pitchFamily="34" charset="-120"/>
              <a:ea typeface="微軟正黑體" panose="020B0604030504040204" pitchFamily="34" charset="-120"/>
            </a:endParaRPr>
          </a:p>
        </p:txBody>
      </p:sp>
      <p:sp>
        <p:nvSpPr>
          <p:cNvPr id="16" name="圓角矩形 15"/>
          <p:cNvSpPr/>
          <p:nvPr/>
        </p:nvSpPr>
        <p:spPr>
          <a:xfrm>
            <a:off x="2227157" y="3911099"/>
            <a:ext cx="6256509" cy="2362952"/>
          </a:xfrm>
          <a:prstGeom prst="roundRect">
            <a:avLst>
              <a:gd name="adj" fmla="val 10039"/>
            </a:avLst>
          </a:prstGeom>
        </p:spPr>
        <p:style>
          <a:lnRef idx="0">
            <a:schemeClr val="accent2"/>
          </a:lnRef>
          <a:fillRef idx="3">
            <a:schemeClr val="accent2"/>
          </a:fillRef>
          <a:effectRef idx="3">
            <a:schemeClr val="accent2"/>
          </a:effectRef>
          <a:fontRef idx="minor">
            <a:schemeClr val="lt1"/>
          </a:fontRef>
        </p:style>
        <p:txBody>
          <a:bodyPr lIns="0" tIns="216000" rIns="0" bIns="0" rtlCol="0" anchor="ctr"/>
          <a:lstStyle/>
          <a:p>
            <a:pPr indent="271463"/>
            <a:r>
              <a:rPr lang="en-US" altLang="zh-TW" sz="1400" dirty="0" smtClean="0">
                <a:latin typeface="微軟正黑體" panose="020B0604030504040204" pitchFamily="34" charset="-120"/>
                <a:ea typeface="微軟正黑體" panose="020B0604030504040204" pitchFamily="34" charset="-120"/>
              </a:rPr>
              <a:t>․</a:t>
            </a:r>
            <a:r>
              <a:rPr lang="zh-TW" altLang="en-US" sz="1400" dirty="0">
                <a:latin typeface="微軟正黑體" panose="020B0604030504040204" pitchFamily="34" charset="-120"/>
                <a:ea typeface="微軟正黑體" panose="020B0604030504040204" pitchFamily="34" charset="-120"/>
              </a:rPr>
              <a:t>台電歷年尖峰負載及備用容量率</a:t>
            </a:r>
          </a:p>
          <a:p>
            <a:pPr indent="271463"/>
            <a:r>
              <a:rPr lang="en-US" altLang="zh-TW" sz="1400" dirty="0">
                <a:latin typeface="微軟正黑體" panose="020B0604030504040204" pitchFamily="34" charset="-120"/>
                <a:ea typeface="微軟正黑體" panose="020B0604030504040204" pitchFamily="34" charset="-120"/>
              </a:rPr>
              <a:t>․</a:t>
            </a:r>
            <a:r>
              <a:rPr lang="zh-TW" altLang="en-US" sz="1400" dirty="0">
                <a:latin typeface="微軟正黑體" panose="020B0604030504040204" pitchFamily="34" charset="-120"/>
                <a:ea typeface="微軟正黑體" panose="020B0604030504040204" pitchFamily="34" charset="-120"/>
              </a:rPr>
              <a:t>水火力發電廠位置及機組設備</a:t>
            </a:r>
          </a:p>
          <a:p>
            <a:pPr indent="271463"/>
            <a:r>
              <a:rPr lang="en-US" altLang="zh-TW" sz="1400" dirty="0">
                <a:latin typeface="微軟正黑體" panose="020B0604030504040204" pitchFamily="34" charset="-120"/>
                <a:ea typeface="微軟正黑體" panose="020B0604030504040204" pitchFamily="34" charset="-120"/>
              </a:rPr>
              <a:t>․</a:t>
            </a:r>
            <a:r>
              <a:rPr lang="zh-TW" altLang="en-US" sz="1400" dirty="0">
                <a:latin typeface="微軟正黑體" panose="020B0604030504040204" pitchFamily="34" charset="-120"/>
                <a:ea typeface="微軟正黑體" panose="020B0604030504040204" pitchFamily="34" charset="-120"/>
              </a:rPr>
              <a:t>台電系統</a:t>
            </a:r>
            <a:r>
              <a:rPr lang="en-US" altLang="zh-TW" sz="1400" dirty="0">
                <a:latin typeface="微軟正黑體" panose="020B0604030504040204" pitchFamily="34" charset="-120"/>
                <a:ea typeface="微軟正黑體" panose="020B0604030504040204" pitchFamily="34" charset="-120"/>
              </a:rPr>
              <a:t>(</a:t>
            </a:r>
            <a:r>
              <a:rPr lang="zh-TW" altLang="en-US" sz="1400" dirty="0">
                <a:latin typeface="微軟正黑體" panose="020B0604030504040204" pitchFamily="34" charset="-120"/>
                <a:ea typeface="微軟正黑體" panose="020B0604030504040204" pitchFamily="34" charset="-120"/>
              </a:rPr>
              <a:t>含外購電力</a:t>
            </a:r>
            <a:r>
              <a:rPr lang="en-US" altLang="zh-TW" sz="1400" dirty="0">
                <a:latin typeface="微軟正黑體" panose="020B0604030504040204" pitchFamily="34" charset="-120"/>
                <a:ea typeface="微軟正黑體" panose="020B0604030504040204" pitchFamily="34" charset="-120"/>
              </a:rPr>
              <a:t>)</a:t>
            </a:r>
            <a:r>
              <a:rPr lang="zh-TW" altLang="en-US" sz="1400" dirty="0">
                <a:latin typeface="微軟正黑體" panose="020B0604030504040204" pitchFamily="34" charset="-120"/>
                <a:ea typeface="微軟正黑體" panose="020B0604030504040204" pitchFamily="34" charset="-120"/>
              </a:rPr>
              <a:t>各機組發電量即時資訊</a:t>
            </a:r>
          </a:p>
          <a:p>
            <a:pPr indent="271463"/>
            <a:r>
              <a:rPr lang="en-US" altLang="zh-TW" sz="1400" dirty="0">
                <a:latin typeface="微軟正黑體" panose="020B0604030504040204" pitchFamily="34" charset="-120"/>
                <a:ea typeface="微軟正黑體" panose="020B0604030504040204" pitchFamily="34" charset="-120"/>
              </a:rPr>
              <a:t>․</a:t>
            </a:r>
            <a:r>
              <a:rPr lang="zh-TW" altLang="en-US" sz="1400" dirty="0">
                <a:latin typeface="微軟正黑體" panose="020B0604030504040204" pitchFamily="34" charset="-120"/>
                <a:ea typeface="微軟正黑體" panose="020B0604030504040204" pitchFamily="34" charset="-120"/>
              </a:rPr>
              <a:t>核能發電廠位置及機組設備</a:t>
            </a:r>
          </a:p>
          <a:p>
            <a:pPr indent="271463"/>
            <a:r>
              <a:rPr lang="en-US" altLang="zh-TW" sz="1400" dirty="0">
                <a:latin typeface="微軟正黑體" panose="020B0604030504040204" pitchFamily="34" charset="-120"/>
                <a:ea typeface="微軟正黑體" panose="020B0604030504040204" pitchFamily="34" charset="-120"/>
              </a:rPr>
              <a:t>․</a:t>
            </a:r>
            <a:r>
              <a:rPr lang="zh-TW" altLang="en-US" sz="1400" dirty="0">
                <a:latin typeface="微軟正黑體" panose="020B0604030504040204" pitchFamily="34" charset="-120"/>
                <a:ea typeface="微軟正黑體" panose="020B0604030504040204" pitchFamily="34" charset="-120"/>
              </a:rPr>
              <a:t>超高壓及一次變電所主變壓器裝置容量及負載</a:t>
            </a:r>
          </a:p>
          <a:p>
            <a:pPr indent="271463"/>
            <a:r>
              <a:rPr lang="en-US" altLang="zh-TW" sz="1400" dirty="0">
                <a:latin typeface="微軟正黑體" panose="020B0604030504040204" pitchFamily="34" charset="-120"/>
                <a:ea typeface="微軟正黑體" panose="020B0604030504040204" pitchFamily="34" charset="-120"/>
              </a:rPr>
              <a:t>․</a:t>
            </a:r>
            <a:r>
              <a:rPr lang="zh-TW" altLang="en-US" sz="1400" dirty="0">
                <a:latin typeface="微軟正黑體" panose="020B0604030504040204" pitchFamily="34" charset="-120"/>
                <a:ea typeface="微軟正黑體" panose="020B0604030504040204" pitchFamily="34" charset="-120"/>
              </a:rPr>
              <a:t>二次變電所主變壓器裝置容量及負載</a:t>
            </a:r>
          </a:p>
          <a:p>
            <a:pPr indent="271463"/>
            <a:r>
              <a:rPr lang="en-US" altLang="zh-TW" sz="1400" dirty="0">
                <a:latin typeface="微軟正黑體" panose="020B0604030504040204" pitchFamily="34" charset="-120"/>
                <a:ea typeface="微軟正黑體" panose="020B0604030504040204" pitchFamily="34" charset="-120"/>
              </a:rPr>
              <a:t>․</a:t>
            </a:r>
            <a:r>
              <a:rPr lang="zh-TW" altLang="en-US" sz="1400" dirty="0">
                <a:latin typeface="微軟正黑體" panose="020B0604030504040204" pitchFamily="34" charset="-120"/>
                <a:ea typeface="微軟正黑體" panose="020B0604030504040204" pitchFamily="34" charset="-120"/>
              </a:rPr>
              <a:t>風力及太陽光電發電量</a:t>
            </a:r>
          </a:p>
          <a:p>
            <a:pPr indent="271463"/>
            <a:r>
              <a:rPr lang="en-US" altLang="zh-TW" sz="1400" dirty="0">
                <a:latin typeface="微軟正黑體" panose="020B0604030504040204" pitchFamily="34" charset="-120"/>
                <a:ea typeface="微軟正黑體" panose="020B0604030504040204" pitchFamily="34" charset="-120"/>
              </a:rPr>
              <a:t>․</a:t>
            </a:r>
            <a:r>
              <a:rPr lang="zh-TW" altLang="en-US" sz="1400" dirty="0">
                <a:latin typeface="微軟正黑體" panose="020B0604030504040204" pitchFamily="34" charset="-120"/>
                <a:ea typeface="微軟正黑體" panose="020B0604030504040204" pitchFamily="34" charset="-120"/>
              </a:rPr>
              <a:t>再生能源各場址資料</a:t>
            </a:r>
          </a:p>
          <a:p>
            <a:pPr indent="271463"/>
            <a:r>
              <a:rPr lang="en-US" altLang="zh-TW" sz="1400" dirty="0">
                <a:latin typeface="微軟正黑體" panose="020B0604030504040204" pitchFamily="34" charset="-120"/>
                <a:ea typeface="微軟正黑體" panose="020B0604030504040204" pitchFamily="34" charset="-120"/>
              </a:rPr>
              <a:t>․</a:t>
            </a:r>
            <a:r>
              <a:rPr lang="zh-TW" altLang="en-US" sz="1400" dirty="0">
                <a:latin typeface="微軟正黑體" panose="020B0604030504040204" pitchFamily="34" charset="-120"/>
                <a:ea typeface="微軟正黑體" panose="020B0604030504040204" pitchFamily="34" charset="-120"/>
              </a:rPr>
              <a:t>過去電力供需資訊</a:t>
            </a:r>
          </a:p>
          <a:p>
            <a:pPr indent="271463"/>
            <a:r>
              <a:rPr lang="en-US" altLang="zh-TW" sz="1400" dirty="0">
                <a:latin typeface="微軟正黑體" panose="020B0604030504040204" pitchFamily="34" charset="-120"/>
                <a:ea typeface="微軟正黑體" panose="020B0604030504040204" pitchFamily="34" charset="-120"/>
              </a:rPr>
              <a:t>․</a:t>
            </a:r>
            <a:r>
              <a:rPr lang="zh-TW" altLang="en-US" sz="1400" dirty="0">
                <a:latin typeface="微軟正黑體" panose="020B0604030504040204" pitchFamily="34" charset="-120"/>
                <a:ea typeface="微軟正黑體" panose="020B0604030504040204" pitchFamily="34" charset="-120"/>
              </a:rPr>
              <a:t>核能、火力、水力機組近十年大修</a:t>
            </a:r>
            <a:r>
              <a:rPr lang="zh-TW" altLang="en-US" sz="1400" dirty="0" smtClean="0">
                <a:latin typeface="微軟正黑體" panose="020B0604030504040204" pitchFamily="34" charset="-120"/>
                <a:ea typeface="微軟正黑體" panose="020B0604030504040204" pitchFamily="34" charset="-120"/>
              </a:rPr>
              <a:t>紀錄</a:t>
            </a:r>
            <a:endParaRPr lang="zh-TW" altLang="en-US" sz="1400" dirty="0">
              <a:latin typeface="微軟正黑體" panose="020B0604030504040204" pitchFamily="34" charset="-120"/>
              <a:ea typeface="微軟正黑體" panose="020B0604030504040204" pitchFamily="34" charset="-120"/>
            </a:endParaRPr>
          </a:p>
          <a:p>
            <a:pPr indent="271463" algn="ctr"/>
            <a:endParaRPr lang="zh-TW" altLang="en-US" sz="1400" dirty="0">
              <a:latin typeface="微軟正黑體" panose="020B0604030504040204" pitchFamily="34" charset="-120"/>
              <a:ea typeface="微軟正黑體" panose="020B0604030504040204" pitchFamily="34" charset="-120"/>
            </a:endParaRPr>
          </a:p>
        </p:txBody>
      </p:sp>
      <p:sp>
        <p:nvSpPr>
          <p:cNvPr id="17" name="矩形 16"/>
          <p:cNvSpPr/>
          <p:nvPr/>
        </p:nvSpPr>
        <p:spPr>
          <a:xfrm>
            <a:off x="358499" y="1627422"/>
            <a:ext cx="1868658" cy="1446550"/>
          </a:xfrm>
          <a:prstGeom prst="rect">
            <a:avLst/>
          </a:prstGeom>
          <a:noFill/>
        </p:spPr>
        <p:txBody>
          <a:bodyPr wrap="square" lIns="91440" tIns="45720" rIns="91440" bIns="45720">
            <a:spAutoFit/>
          </a:bodyPr>
          <a:lstStyle/>
          <a:p>
            <a:pPr algn="ctr"/>
            <a:r>
              <a:rPr lang="zh-TW" altLang="en-US" sz="4400" b="1" cap="none" spc="0" dirty="0" smtClean="0">
                <a:ln w="22225">
                  <a:solidFill>
                    <a:schemeClr val="accent2"/>
                  </a:solidFill>
                  <a:prstDash val="solid"/>
                </a:ln>
                <a:solidFill>
                  <a:schemeClr val="accent2">
                    <a:lumMod val="40000"/>
                    <a:lumOff val="60000"/>
                  </a:schemeClr>
                </a:solidFill>
                <a:effectLst/>
              </a:rPr>
              <a:t>節約</a:t>
            </a:r>
            <a:r>
              <a:rPr lang="en-US" altLang="zh-TW" sz="4400" b="1" cap="none" spc="0" dirty="0" smtClean="0">
                <a:ln w="22225">
                  <a:solidFill>
                    <a:schemeClr val="accent2"/>
                  </a:solidFill>
                  <a:prstDash val="solid"/>
                </a:ln>
                <a:solidFill>
                  <a:schemeClr val="accent2">
                    <a:lumMod val="40000"/>
                    <a:lumOff val="60000"/>
                  </a:schemeClr>
                </a:solidFill>
                <a:effectLst/>
              </a:rPr>
              <a:t/>
            </a:r>
            <a:br>
              <a:rPr lang="en-US" altLang="zh-TW" sz="4400" b="1" cap="none" spc="0" dirty="0" smtClean="0">
                <a:ln w="22225">
                  <a:solidFill>
                    <a:schemeClr val="accent2"/>
                  </a:solidFill>
                  <a:prstDash val="solid"/>
                </a:ln>
                <a:solidFill>
                  <a:schemeClr val="accent2">
                    <a:lumMod val="40000"/>
                    <a:lumOff val="60000"/>
                  </a:schemeClr>
                </a:solidFill>
                <a:effectLst/>
              </a:rPr>
            </a:br>
            <a:r>
              <a:rPr lang="zh-TW" altLang="en-US" sz="4400" b="1" cap="none" spc="0" dirty="0" smtClean="0">
                <a:ln w="22225">
                  <a:solidFill>
                    <a:schemeClr val="accent2"/>
                  </a:solidFill>
                  <a:prstDash val="solid"/>
                </a:ln>
                <a:solidFill>
                  <a:schemeClr val="accent2">
                    <a:lumMod val="40000"/>
                    <a:lumOff val="60000"/>
                  </a:schemeClr>
                </a:solidFill>
                <a:effectLst/>
              </a:rPr>
              <a:t>能源</a:t>
            </a:r>
            <a:endParaRPr lang="zh-TW" altLang="en-US" sz="4400" b="1" cap="none" spc="0" dirty="0">
              <a:ln w="22225">
                <a:solidFill>
                  <a:schemeClr val="accent2"/>
                </a:solidFill>
                <a:prstDash val="solid"/>
              </a:ln>
              <a:solidFill>
                <a:schemeClr val="accent2">
                  <a:lumMod val="40000"/>
                  <a:lumOff val="60000"/>
                </a:schemeClr>
              </a:solidFill>
              <a:effectLst/>
            </a:endParaRPr>
          </a:p>
        </p:txBody>
      </p:sp>
      <p:sp>
        <p:nvSpPr>
          <p:cNvPr id="18" name="矩形 17"/>
          <p:cNvSpPr/>
          <p:nvPr/>
        </p:nvSpPr>
        <p:spPr>
          <a:xfrm>
            <a:off x="358499" y="4203223"/>
            <a:ext cx="1868658" cy="1446550"/>
          </a:xfrm>
          <a:prstGeom prst="rect">
            <a:avLst/>
          </a:prstGeom>
          <a:noFill/>
        </p:spPr>
        <p:txBody>
          <a:bodyPr wrap="square" lIns="91440" tIns="45720" rIns="91440" bIns="45720">
            <a:spAutoFit/>
          </a:bodyPr>
          <a:lstStyle/>
          <a:p>
            <a:pPr algn="ctr"/>
            <a:r>
              <a:rPr lang="zh-TW" altLang="en-US" sz="4400" b="1" dirty="0" smtClean="0">
                <a:ln w="22225">
                  <a:solidFill>
                    <a:schemeClr val="accent2"/>
                  </a:solidFill>
                  <a:prstDash val="solid"/>
                </a:ln>
                <a:solidFill>
                  <a:schemeClr val="accent2">
                    <a:lumMod val="40000"/>
                    <a:lumOff val="60000"/>
                  </a:schemeClr>
                </a:solidFill>
              </a:rPr>
              <a:t>電力</a:t>
            </a:r>
            <a:r>
              <a:rPr lang="en-US" altLang="zh-TW" sz="4400" b="1" dirty="0" smtClean="0">
                <a:ln w="22225">
                  <a:solidFill>
                    <a:schemeClr val="accent2"/>
                  </a:solidFill>
                  <a:prstDash val="solid"/>
                </a:ln>
                <a:solidFill>
                  <a:schemeClr val="accent2">
                    <a:lumMod val="40000"/>
                    <a:lumOff val="60000"/>
                  </a:schemeClr>
                </a:solidFill>
              </a:rPr>
              <a:t/>
            </a:r>
            <a:br>
              <a:rPr lang="en-US" altLang="zh-TW" sz="4400" b="1" dirty="0" smtClean="0">
                <a:ln w="22225">
                  <a:solidFill>
                    <a:schemeClr val="accent2"/>
                  </a:solidFill>
                  <a:prstDash val="solid"/>
                </a:ln>
                <a:solidFill>
                  <a:schemeClr val="accent2">
                    <a:lumMod val="40000"/>
                    <a:lumOff val="60000"/>
                  </a:schemeClr>
                </a:solidFill>
              </a:rPr>
            </a:br>
            <a:r>
              <a:rPr lang="zh-TW" altLang="en-US" sz="4400" b="1" dirty="0" smtClean="0">
                <a:ln w="22225">
                  <a:solidFill>
                    <a:schemeClr val="accent2"/>
                  </a:solidFill>
                  <a:prstDash val="solid"/>
                </a:ln>
                <a:solidFill>
                  <a:schemeClr val="accent2">
                    <a:lumMod val="40000"/>
                    <a:lumOff val="60000"/>
                  </a:schemeClr>
                </a:solidFill>
              </a:rPr>
              <a:t>供</a:t>
            </a:r>
            <a:r>
              <a:rPr lang="zh-TW" altLang="en-US" sz="4400" b="1" dirty="0">
                <a:ln w="22225">
                  <a:solidFill>
                    <a:schemeClr val="accent2"/>
                  </a:solidFill>
                  <a:prstDash val="solid"/>
                </a:ln>
                <a:solidFill>
                  <a:schemeClr val="accent2">
                    <a:lumMod val="40000"/>
                    <a:lumOff val="60000"/>
                  </a:schemeClr>
                </a:solidFill>
              </a:rPr>
              <a:t>應</a:t>
            </a:r>
            <a:endParaRPr lang="zh-TW" altLang="en-US" sz="4400" b="1" cap="none" spc="0" dirty="0">
              <a:ln w="22225">
                <a:solidFill>
                  <a:schemeClr val="accent2"/>
                </a:solidFill>
                <a:prstDash val="solid"/>
              </a:ln>
              <a:solidFill>
                <a:schemeClr val="accent2">
                  <a:lumMod val="40000"/>
                  <a:lumOff val="60000"/>
                </a:schemeClr>
              </a:solidFill>
              <a:effectLst/>
            </a:endParaRPr>
          </a:p>
        </p:txBody>
      </p:sp>
      <p:grpSp>
        <p:nvGrpSpPr>
          <p:cNvPr id="19" name="群組 18"/>
          <p:cNvGrpSpPr/>
          <p:nvPr/>
        </p:nvGrpSpPr>
        <p:grpSpPr>
          <a:xfrm>
            <a:off x="7366632" y="0"/>
            <a:ext cx="1777368" cy="723900"/>
            <a:chOff x="400779" y="2040"/>
            <a:chExt cx="7411512" cy="708480"/>
          </a:xfrm>
        </p:grpSpPr>
        <p:sp>
          <p:nvSpPr>
            <p:cNvPr id="20" name="圓角矩形 19"/>
            <p:cNvSpPr/>
            <p:nvPr/>
          </p:nvSpPr>
          <p:spPr>
            <a:xfrm>
              <a:off x="400779" y="2040"/>
              <a:ext cx="7411512" cy="708480"/>
            </a:xfrm>
            <a:prstGeom prst="roundRect">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21" name="圓角矩形 4"/>
            <p:cNvSpPr/>
            <p:nvPr/>
          </p:nvSpPr>
          <p:spPr>
            <a:xfrm>
              <a:off x="435364" y="36625"/>
              <a:ext cx="7342342" cy="63931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2079" tIns="0" rIns="0" bIns="0" numCol="1" spcCol="1270" anchor="ctr" anchorCtr="0">
              <a:noAutofit/>
            </a:bodyPr>
            <a:lstStyle/>
            <a:p>
              <a:pPr lvl="0" algn="l" defTabSz="1600200" rtl="0">
                <a:lnSpc>
                  <a:spcPct val="90000"/>
                </a:lnSpc>
                <a:spcBef>
                  <a:spcPct val="0"/>
                </a:spcBef>
                <a:spcAft>
                  <a:spcPct val="35000"/>
                </a:spcAft>
              </a:pPr>
              <a:r>
                <a:rPr lang="zh-TW" altLang="en-US" sz="1600" b="1" kern="1200" dirty="0">
                  <a:latin typeface="微軟正黑體" panose="020B0604030504040204" pitchFamily="34" charset="-120"/>
                  <a:ea typeface="微軟正黑體" panose="020B0604030504040204" pitchFamily="34" charset="-120"/>
                </a:rPr>
                <a:t>壹、</a:t>
              </a:r>
              <a:r>
                <a:rPr lang="zh-TW" sz="1600" b="1" kern="1200" dirty="0">
                  <a:latin typeface="微軟正黑體" panose="020B0604030504040204" pitchFamily="34" charset="-120"/>
                  <a:ea typeface="微軟正黑體" panose="020B0604030504040204" pitchFamily="34" charset="-120"/>
                </a:rPr>
                <a:t>推動策略</a:t>
              </a:r>
              <a:endParaRPr lang="zh-TW" altLang="en-US" sz="1600" b="1" kern="1200" dirty="0">
                <a:latin typeface="微軟正黑體" panose="020B0604030504040204" pitchFamily="34" charset="-120"/>
                <a:ea typeface="微軟正黑體" panose="020B0604030504040204" pitchFamily="34" charset="-120"/>
              </a:endParaRPr>
            </a:p>
          </p:txBody>
        </p:sp>
      </p:grpSp>
      <p:sp>
        <p:nvSpPr>
          <p:cNvPr id="23" name="手繪多邊形 22"/>
          <p:cNvSpPr/>
          <p:nvPr/>
        </p:nvSpPr>
        <p:spPr>
          <a:xfrm>
            <a:off x="821044" y="163945"/>
            <a:ext cx="5909956" cy="550131"/>
          </a:xfrm>
          <a:custGeom>
            <a:avLst/>
            <a:gdLst>
              <a:gd name="connsiteX0" fmla="*/ 0 w 3251034"/>
              <a:gd name="connsiteY0" fmla="*/ 166379 h 998253"/>
              <a:gd name="connsiteX1" fmla="*/ 166379 w 3251034"/>
              <a:gd name="connsiteY1" fmla="*/ 0 h 998253"/>
              <a:gd name="connsiteX2" fmla="*/ 3084655 w 3251034"/>
              <a:gd name="connsiteY2" fmla="*/ 0 h 998253"/>
              <a:gd name="connsiteX3" fmla="*/ 3251034 w 3251034"/>
              <a:gd name="connsiteY3" fmla="*/ 166379 h 998253"/>
              <a:gd name="connsiteX4" fmla="*/ 3251034 w 3251034"/>
              <a:gd name="connsiteY4" fmla="*/ 831874 h 998253"/>
              <a:gd name="connsiteX5" fmla="*/ 3084655 w 3251034"/>
              <a:gd name="connsiteY5" fmla="*/ 998253 h 998253"/>
              <a:gd name="connsiteX6" fmla="*/ 166379 w 3251034"/>
              <a:gd name="connsiteY6" fmla="*/ 998253 h 998253"/>
              <a:gd name="connsiteX7" fmla="*/ 0 w 3251034"/>
              <a:gd name="connsiteY7" fmla="*/ 831874 h 998253"/>
              <a:gd name="connsiteX8" fmla="*/ 0 w 3251034"/>
              <a:gd name="connsiteY8" fmla="*/ 166379 h 998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51034" h="998253">
                <a:moveTo>
                  <a:pt x="0" y="166379"/>
                </a:moveTo>
                <a:cubicBezTo>
                  <a:pt x="0" y="74490"/>
                  <a:pt x="74490" y="0"/>
                  <a:pt x="166379" y="0"/>
                </a:cubicBezTo>
                <a:lnTo>
                  <a:pt x="3084655" y="0"/>
                </a:lnTo>
                <a:cubicBezTo>
                  <a:pt x="3176544" y="0"/>
                  <a:pt x="3251034" y="74490"/>
                  <a:pt x="3251034" y="166379"/>
                </a:cubicBezTo>
                <a:lnTo>
                  <a:pt x="3251034" y="831874"/>
                </a:lnTo>
                <a:cubicBezTo>
                  <a:pt x="3251034" y="923763"/>
                  <a:pt x="3176544" y="998253"/>
                  <a:pt x="3084655" y="998253"/>
                </a:cubicBezTo>
                <a:lnTo>
                  <a:pt x="166379" y="998253"/>
                </a:lnTo>
                <a:cubicBezTo>
                  <a:pt x="74490" y="998253"/>
                  <a:pt x="0" y="923763"/>
                  <a:pt x="0" y="831874"/>
                </a:cubicBezTo>
                <a:lnTo>
                  <a:pt x="0" y="166379"/>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4931" tIns="86831" rIns="124931" bIns="86831" numCol="1" spcCol="1270" anchor="ctr" anchorCtr="0">
            <a:noAutofit/>
          </a:bodyPr>
          <a:lstStyle/>
          <a:p>
            <a:pPr lvl="0" defTabSz="889000">
              <a:lnSpc>
                <a:spcPct val="90000"/>
              </a:lnSpc>
              <a:spcBef>
                <a:spcPct val="0"/>
              </a:spcBef>
              <a:spcAft>
                <a:spcPct val="35000"/>
              </a:spcAft>
            </a:pPr>
            <a:r>
              <a:rPr lang="zh-TW" altLang="en-US" sz="2800" dirty="0" smtClean="0">
                <a:solidFill>
                  <a:srgbClr val="FFFFFF"/>
                </a:solidFill>
                <a:latin typeface="微軟正黑體" panose="020B0604030504040204" pitchFamily="34" charset="-120"/>
                <a:ea typeface="微軟正黑體" panose="020B0604030504040204" pitchFamily="34" charset="-120"/>
              </a:rPr>
              <a:t>一、應用主題盤點</a:t>
            </a:r>
            <a:endParaRPr lang="zh-TW" altLang="en-US" sz="2800" kern="12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390075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圓角矩形 25"/>
          <p:cNvSpPr/>
          <p:nvPr/>
        </p:nvSpPr>
        <p:spPr>
          <a:xfrm>
            <a:off x="297214" y="1415286"/>
            <a:ext cx="2287440" cy="1455932"/>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nvGrpSpPr>
          <p:cNvPr id="27" name="群組 38"/>
          <p:cNvGrpSpPr/>
          <p:nvPr/>
        </p:nvGrpSpPr>
        <p:grpSpPr>
          <a:xfrm>
            <a:off x="422390" y="1573843"/>
            <a:ext cx="2287440" cy="1455932"/>
            <a:chOff x="1719442" y="959202"/>
            <a:chExt cx="2068882" cy="953845"/>
          </a:xfrm>
        </p:grpSpPr>
        <p:sp>
          <p:nvSpPr>
            <p:cNvPr id="28" name="圓角矩形 27"/>
            <p:cNvSpPr/>
            <p:nvPr/>
          </p:nvSpPr>
          <p:spPr>
            <a:xfrm>
              <a:off x="1719442" y="959202"/>
              <a:ext cx="2068882" cy="953845"/>
            </a:xfrm>
            <a:prstGeom prst="roundRect">
              <a:avLst>
                <a:gd name="adj" fmla="val 10000"/>
              </a:avLst>
            </a:prstGeom>
            <a:ln>
              <a:solidFill>
                <a:schemeClr val="accent1">
                  <a:lumMod val="60000"/>
                  <a:lumOff val="40000"/>
                </a:schemeClr>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9" name="圓角矩形 5"/>
            <p:cNvSpPr/>
            <p:nvPr/>
          </p:nvSpPr>
          <p:spPr>
            <a:xfrm>
              <a:off x="1747379" y="987139"/>
              <a:ext cx="2013008" cy="89797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8580" tIns="68580" rIns="68580" bIns="68580" numCol="1" spcCol="1270" anchor="ctr" anchorCtr="0">
              <a:noAutofit/>
            </a:bodyPr>
            <a:lstStyle/>
            <a:p>
              <a:pPr lvl="0" algn="ctr" defTabSz="800100">
                <a:spcBef>
                  <a:spcPts val="600"/>
                </a:spcBef>
                <a:spcAft>
                  <a:spcPts val="600"/>
                </a:spcAft>
              </a:pPr>
              <a:r>
                <a:rPr lang="zh-TW" altLang="en-US" sz="2400" b="1" dirty="0">
                  <a:solidFill>
                    <a:schemeClr val="tx1"/>
                  </a:solidFill>
                  <a:latin typeface="微軟正黑體" pitchFamily="34" charset="-120"/>
                  <a:ea typeface="微軟正黑體" pitchFamily="34" charset="-120"/>
                </a:rPr>
                <a:t>經濟部</a:t>
              </a:r>
              <a:endParaRPr lang="en-US" altLang="zh-TW" sz="2400" b="1" dirty="0">
                <a:solidFill>
                  <a:schemeClr val="tx1"/>
                </a:solidFill>
                <a:latin typeface="微軟正黑體" pitchFamily="34" charset="-120"/>
                <a:ea typeface="微軟正黑體" pitchFamily="34" charset="-120"/>
              </a:endParaRPr>
            </a:p>
            <a:p>
              <a:pPr lvl="0" algn="ctr" defTabSz="800100">
                <a:spcBef>
                  <a:spcPts val="600"/>
                </a:spcBef>
                <a:spcAft>
                  <a:spcPts val="600"/>
                </a:spcAft>
              </a:pPr>
              <a:r>
                <a:rPr lang="zh-TW" altLang="en-US" sz="2400" b="1" kern="1200" dirty="0">
                  <a:solidFill>
                    <a:schemeClr val="tx1"/>
                  </a:solidFill>
                  <a:latin typeface="微軟正黑體" pitchFamily="34" charset="-120"/>
                  <a:ea typeface="微軟正黑體" pitchFamily="34" charset="-120"/>
                </a:rPr>
                <a:t>開放台電</a:t>
              </a:r>
              <a:r>
                <a:rPr lang="zh-TW" altLang="en-US" sz="2400" b="1" dirty="0">
                  <a:solidFill>
                    <a:schemeClr val="tx1"/>
                  </a:solidFill>
                  <a:latin typeface="微軟正黑體" pitchFamily="34" charset="-120"/>
                  <a:ea typeface="微軟正黑體" pitchFamily="34" charset="-120"/>
                </a:rPr>
                <a:t>專案</a:t>
              </a:r>
              <a:r>
                <a:rPr lang="zh-TW" altLang="en-US" sz="2400" b="1" kern="1200" dirty="0">
                  <a:solidFill>
                    <a:schemeClr val="tx1"/>
                  </a:solidFill>
                  <a:latin typeface="微軟正黑體" pitchFamily="34" charset="-120"/>
                  <a:ea typeface="微軟正黑體" pitchFamily="34" charset="-120"/>
                </a:rPr>
                <a:t>小組</a:t>
              </a:r>
              <a:endParaRPr lang="en-US" altLang="zh-TW" sz="2400" b="1" kern="1200" dirty="0">
                <a:solidFill>
                  <a:schemeClr val="tx1"/>
                </a:solidFill>
                <a:latin typeface="微軟正黑體" pitchFamily="34" charset="-120"/>
                <a:ea typeface="微軟正黑體" pitchFamily="34" charset="-120"/>
              </a:endParaRPr>
            </a:p>
          </p:txBody>
        </p:sp>
      </p:grpSp>
      <p:sp>
        <p:nvSpPr>
          <p:cNvPr id="31" name="圓角矩形 30"/>
          <p:cNvSpPr/>
          <p:nvPr/>
        </p:nvSpPr>
        <p:spPr>
          <a:xfrm>
            <a:off x="297214" y="3224774"/>
            <a:ext cx="2287440" cy="1455932"/>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nvGrpSpPr>
          <p:cNvPr id="32" name="群組 43"/>
          <p:cNvGrpSpPr/>
          <p:nvPr/>
        </p:nvGrpSpPr>
        <p:grpSpPr>
          <a:xfrm>
            <a:off x="422390" y="3383331"/>
            <a:ext cx="2287440" cy="1455932"/>
            <a:chOff x="1719442" y="959202"/>
            <a:chExt cx="2068882" cy="953845"/>
          </a:xfrm>
        </p:grpSpPr>
        <p:sp>
          <p:nvSpPr>
            <p:cNvPr id="33" name="圓角矩形 32"/>
            <p:cNvSpPr/>
            <p:nvPr/>
          </p:nvSpPr>
          <p:spPr>
            <a:xfrm>
              <a:off x="1719442" y="959202"/>
              <a:ext cx="2068882" cy="953845"/>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4" name="圓角矩形 5"/>
            <p:cNvSpPr/>
            <p:nvPr/>
          </p:nvSpPr>
          <p:spPr>
            <a:xfrm>
              <a:off x="1747379" y="987139"/>
              <a:ext cx="2013008" cy="89797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8580" tIns="68580" rIns="68580" bIns="68580" numCol="1" spcCol="1270" anchor="ctr" anchorCtr="0">
              <a:noAutofit/>
            </a:bodyPr>
            <a:lstStyle/>
            <a:p>
              <a:pPr algn="ctr">
                <a:spcBef>
                  <a:spcPts val="600"/>
                </a:spcBef>
                <a:spcAft>
                  <a:spcPts val="600"/>
                </a:spcAft>
              </a:pPr>
              <a:r>
                <a:rPr lang="zh-TW" altLang="en-US" sz="2400" b="1" dirty="0">
                  <a:solidFill>
                    <a:schemeClr val="tx1"/>
                  </a:solidFill>
                  <a:latin typeface="微軟正黑體" pitchFamily="34" charset="-120"/>
                  <a:ea typeface="微軟正黑體" pitchFamily="34" charset="-120"/>
                </a:rPr>
                <a:t>經濟部</a:t>
              </a:r>
              <a:endParaRPr lang="en-US" altLang="zh-TW" sz="2400" b="1" dirty="0">
                <a:solidFill>
                  <a:schemeClr val="tx1"/>
                </a:solidFill>
                <a:latin typeface="微軟正黑體" pitchFamily="34" charset="-120"/>
                <a:ea typeface="微軟正黑體" pitchFamily="34" charset="-120"/>
              </a:endParaRPr>
            </a:p>
            <a:p>
              <a:pPr algn="ctr">
                <a:spcBef>
                  <a:spcPts val="600"/>
                </a:spcBef>
                <a:spcAft>
                  <a:spcPts val="600"/>
                </a:spcAft>
              </a:pPr>
              <a:r>
                <a:rPr lang="zh-TW" altLang="en-US" sz="2400" b="1" dirty="0">
                  <a:solidFill>
                    <a:schemeClr val="tx1"/>
                  </a:solidFill>
                  <a:latin typeface="微軟正黑體" pitchFamily="34" charset="-120"/>
                  <a:ea typeface="微軟正黑體" pitchFamily="34" charset="-120"/>
                </a:rPr>
                <a:t>資料工作圈</a:t>
              </a:r>
            </a:p>
          </p:txBody>
        </p:sp>
      </p:grpSp>
      <p:sp>
        <p:nvSpPr>
          <p:cNvPr id="35" name="圓角矩形 34"/>
          <p:cNvSpPr/>
          <p:nvPr/>
        </p:nvSpPr>
        <p:spPr>
          <a:xfrm>
            <a:off x="303396" y="4969819"/>
            <a:ext cx="2287440" cy="1455932"/>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nvGrpSpPr>
          <p:cNvPr id="36" name="群組 50"/>
          <p:cNvGrpSpPr/>
          <p:nvPr/>
        </p:nvGrpSpPr>
        <p:grpSpPr>
          <a:xfrm>
            <a:off x="428572" y="5128376"/>
            <a:ext cx="2287440" cy="1455932"/>
            <a:chOff x="1719442" y="959202"/>
            <a:chExt cx="2068882" cy="953845"/>
          </a:xfrm>
        </p:grpSpPr>
        <p:sp>
          <p:nvSpPr>
            <p:cNvPr id="38" name="圓角矩形 37"/>
            <p:cNvSpPr/>
            <p:nvPr/>
          </p:nvSpPr>
          <p:spPr>
            <a:xfrm>
              <a:off x="1719442" y="959202"/>
              <a:ext cx="2068882" cy="953845"/>
            </a:xfrm>
            <a:prstGeom prst="roundRect">
              <a:avLst>
                <a:gd name="adj" fmla="val 10000"/>
              </a:avLst>
            </a:prstGeom>
            <a:ln>
              <a:solidFill>
                <a:srgbClr val="FF0000"/>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43" name="圓角矩形 5"/>
            <p:cNvSpPr/>
            <p:nvPr/>
          </p:nvSpPr>
          <p:spPr>
            <a:xfrm>
              <a:off x="1747379" y="987139"/>
              <a:ext cx="2013008" cy="89797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68580" tIns="68580" rIns="68580" bIns="68580" numCol="1" spcCol="1270" anchor="ctr" anchorCtr="0">
              <a:noAutofit/>
            </a:bodyPr>
            <a:lstStyle/>
            <a:p>
              <a:pPr algn="ctr">
                <a:spcBef>
                  <a:spcPts val="600"/>
                </a:spcBef>
                <a:spcAft>
                  <a:spcPts val="600"/>
                </a:spcAft>
              </a:pPr>
              <a:r>
                <a:rPr lang="zh-TW" altLang="en-US" sz="2400" b="1" dirty="0">
                  <a:solidFill>
                    <a:srgbClr val="C00000"/>
                  </a:solidFill>
                  <a:latin typeface="微軟正黑體" pitchFamily="34" charset="-120"/>
                  <a:ea typeface="微軟正黑體" pitchFamily="34" charset="-120"/>
                </a:rPr>
                <a:t>台電</a:t>
              </a:r>
              <a:endParaRPr lang="en-US" altLang="zh-TW" sz="2400" b="1" dirty="0">
                <a:solidFill>
                  <a:srgbClr val="C00000"/>
                </a:solidFill>
                <a:latin typeface="微軟正黑體" pitchFamily="34" charset="-120"/>
                <a:ea typeface="微軟正黑體" pitchFamily="34" charset="-120"/>
              </a:endParaRPr>
            </a:p>
            <a:p>
              <a:pPr algn="ctr">
                <a:spcBef>
                  <a:spcPts val="600"/>
                </a:spcBef>
                <a:spcAft>
                  <a:spcPts val="600"/>
                </a:spcAft>
              </a:pPr>
              <a:r>
                <a:rPr lang="zh-TW" altLang="en-US" sz="2400" b="1" dirty="0">
                  <a:solidFill>
                    <a:srgbClr val="C00000"/>
                  </a:solidFill>
                  <a:latin typeface="微軟正黑體" pitchFamily="34" charset="-120"/>
                  <a:ea typeface="微軟正黑體" pitchFamily="34" charset="-120"/>
                </a:rPr>
                <a:t>資料工作小隊</a:t>
              </a:r>
            </a:p>
          </p:txBody>
        </p:sp>
      </p:grpSp>
      <p:sp>
        <p:nvSpPr>
          <p:cNvPr id="4" name="文字方塊 3"/>
          <p:cNvSpPr txBox="1"/>
          <p:nvPr/>
        </p:nvSpPr>
        <p:spPr>
          <a:xfrm>
            <a:off x="990084" y="995000"/>
            <a:ext cx="901700" cy="461665"/>
          </a:xfrm>
          <a:prstGeom prst="rect">
            <a:avLst/>
          </a:prstGeom>
          <a:noFill/>
        </p:spPr>
        <p:txBody>
          <a:bodyPr wrap="square" rtlCol="0">
            <a:spAutoFit/>
          </a:bodyPr>
          <a:lstStyle/>
          <a:p>
            <a:pPr algn="ctr"/>
            <a:r>
              <a:rPr lang="zh-TW" altLang="en-US" sz="2400" b="1" dirty="0">
                <a:solidFill>
                  <a:schemeClr val="accent5">
                    <a:lumMod val="75000"/>
                  </a:schemeClr>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名稱</a:t>
            </a:r>
          </a:p>
        </p:txBody>
      </p:sp>
      <p:sp>
        <p:nvSpPr>
          <p:cNvPr id="51" name="文字方塊 50"/>
          <p:cNvSpPr txBox="1"/>
          <p:nvPr/>
        </p:nvSpPr>
        <p:spPr>
          <a:xfrm>
            <a:off x="4197350" y="1007700"/>
            <a:ext cx="901700" cy="461665"/>
          </a:xfrm>
          <a:prstGeom prst="rect">
            <a:avLst/>
          </a:prstGeom>
          <a:noFill/>
        </p:spPr>
        <p:txBody>
          <a:bodyPr wrap="square" rtlCol="0">
            <a:spAutoFit/>
          </a:bodyPr>
          <a:lstStyle/>
          <a:p>
            <a:pPr algn="ctr"/>
            <a:r>
              <a:rPr lang="zh-TW" altLang="en-US" sz="2400" b="1" dirty="0">
                <a:solidFill>
                  <a:schemeClr val="accent5">
                    <a:lumMod val="75000"/>
                  </a:schemeClr>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組成</a:t>
            </a:r>
          </a:p>
        </p:txBody>
      </p:sp>
      <p:sp>
        <p:nvSpPr>
          <p:cNvPr id="53" name="文字方塊 52"/>
          <p:cNvSpPr txBox="1"/>
          <p:nvPr/>
        </p:nvSpPr>
        <p:spPr>
          <a:xfrm>
            <a:off x="7176016" y="1007700"/>
            <a:ext cx="901700" cy="461665"/>
          </a:xfrm>
          <a:prstGeom prst="rect">
            <a:avLst/>
          </a:prstGeom>
          <a:noFill/>
        </p:spPr>
        <p:txBody>
          <a:bodyPr wrap="square" rtlCol="0">
            <a:spAutoFit/>
          </a:bodyPr>
          <a:lstStyle/>
          <a:p>
            <a:pPr algn="ctr"/>
            <a:r>
              <a:rPr lang="zh-TW" altLang="en-US" sz="2400" b="1" dirty="0">
                <a:solidFill>
                  <a:schemeClr val="accent5">
                    <a:lumMod val="75000"/>
                  </a:schemeClr>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任務</a:t>
            </a:r>
          </a:p>
        </p:txBody>
      </p:sp>
      <p:sp>
        <p:nvSpPr>
          <p:cNvPr id="5" name="矩形 4"/>
          <p:cNvSpPr/>
          <p:nvPr/>
        </p:nvSpPr>
        <p:spPr>
          <a:xfrm>
            <a:off x="4088969" y="1427986"/>
            <a:ext cx="1651431" cy="387639"/>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400" b="1" dirty="0">
                <a:latin typeface="微軟正黑體" panose="020B0604030504040204" pitchFamily="34" charset="-120"/>
                <a:ea typeface="微軟正黑體" panose="020B0604030504040204" pitchFamily="34" charset="-120"/>
              </a:rPr>
              <a:t>沈次長</a:t>
            </a:r>
          </a:p>
        </p:txBody>
      </p:sp>
      <p:sp>
        <p:nvSpPr>
          <p:cNvPr id="54" name="矩形 53"/>
          <p:cNvSpPr/>
          <p:nvPr/>
        </p:nvSpPr>
        <p:spPr>
          <a:xfrm>
            <a:off x="3040789" y="1848272"/>
            <a:ext cx="828000" cy="387639"/>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TW" altLang="en-US" sz="2000" b="1" dirty="0">
                <a:latin typeface="微軟正黑體" panose="020B0604030504040204" pitchFamily="34" charset="-120"/>
                <a:ea typeface="微軟正黑體" panose="020B0604030504040204" pitchFamily="34" charset="-120"/>
              </a:rPr>
              <a:t>經濟部</a:t>
            </a:r>
          </a:p>
        </p:txBody>
      </p:sp>
      <p:sp>
        <p:nvSpPr>
          <p:cNvPr id="58" name="矩形 57"/>
          <p:cNvSpPr/>
          <p:nvPr/>
        </p:nvSpPr>
        <p:spPr>
          <a:xfrm>
            <a:off x="3915347" y="1848272"/>
            <a:ext cx="828000" cy="387639"/>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TW" altLang="en-US" sz="2000" b="1" dirty="0">
                <a:latin typeface="微軟正黑體" panose="020B0604030504040204" pitchFamily="34" charset="-120"/>
                <a:ea typeface="微軟正黑體" panose="020B0604030504040204" pitchFamily="34" charset="-120"/>
              </a:rPr>
              <a:t>能源局</a:t>
            </a:r>
          </a:p>
        </p:txBody>
      </p:sp>
      <p:sp>
        <p:nvSpPr>
          <p:cNvPr id="59" name="矩形 58"/>
          <p:cNvSpPr/>
          <p:nvPr/>
        </p:nvSpPr>
        <p:spPr>
          <a:xfrm>
            <a:off x="4789905" y="1848272"/>
            <a:ext cx="828000" cy="387639"/>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TW" altLang="en-US" sz="2000" b="1">
                <a:latin typeface="微軟正黑體" panose="020B0604030504040204" pitchFamily="34" charset="-120"/>
                <a:ea typeface="微軟正黑體" panose="020B0604030504040204" pitchFamily="34" charset="-120"/>
              </a:rPr>
              <a:t>國營會</a:t>
            </a:r>
            <a:endParaRPr lang="zh-TW" altLang="en-US" sz="2000" b="1" dirty="0">
              <a:latin typeface="微軟正黑體" panose="020B0604030504040204" pitchFamily="34" charset="-120"/>
              <a:ea typeface="微軟正黑體" panose="020B0604030504040204" pitchFamily="34" charset="-120"/>
            </a:endParaRPr>
          </a:p>
        </p:txBody>
      </p:sp>
      <p:sp>
        <p:nvSpPr>
          <p:cNvPr id="60" name="矩形 59"/>
          <p:cNvSpPr/>
          <p:nvPr/>
        </p:nvSpPr>
        <p:spPr>
          <a:xfrm>
            <a:off x="5664463" y="1848272"/>
            <a:ext cx="828000" cy="387639"/>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TW" altLang="en-US" sz="2000" b="1" dirty="0">
                <a:latin typeface="微軟正黑體" panose="020B0604030504040204" pitchFamily="34" charset="-120"/>
                <a:ea typeface="微軟正黑體" panose="020B0604030504040204" pitchFamily="34" charset="-120"/>
              </a:rPr>
              <a:t>台電</a:t>
            </a:r>
          </a:p>
        </p:txBody>
      </p:sp>
      <p:sp>
        <p:nvSpPr>
          <p:cNvPr id="61" name="矩形 60"/>
          <p:cNvSpPr/>
          <p:nvPr/>
        </p:nvSpPr>
        <p:spPr>
          <a:xfrm>
            <a:off x="3053489" y="2280072"/>
            <a:ext cx="828000" cy="387639"/>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TW" altLang="en-US" sz="2000" b="1" dirty="0">
                <a:latin typeface="微軟正黑體" panose="020B0604030504040204" pitchFamily="34" charset="-120"/>
                <a:ea typeface="微軟正黑體" panose="020B0604030504040204" pitchFamily="34" charset="-120"/>
              </a:rPr>
              <a:t>法律</a:t>
            </a:r>
          </a:p>
        </p:txBody>
      </p:sp>
      <p:sp>
        <p:nvSpPr>
          <p:cNvPr id="62" name="矩形 61"/>
          <p:cNvSpPr/>
          <p:nvPr/>
        </p:nvSpPr>
        <p:spPr>
          <a:xfrm>
            <a:off x="3928047" y="2280072"/>
            <a:ext cx="828000" cy="387639"/>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TW" altLang="en-US" sz="2000" b="1" dirty="0">
                <a:latin typeface="微軟正黑體" panose="020B0604030504040204" pitchFamily="34" charset="-120"/>
                <a:ea typeface="微軟正黑體" panose="020B0604030504040204" pitchFamily="34" charset="-120"/>
              </a:rPr>
              <a:t>國安</a:t>
            </a:r>
          </a:p>
        </p:txBody>
      </p:sp>
      <p:sp>
        <p:nvSpPr>
          <p:cNvPr id="63" name="矩形 62"/>
          <p:cNvSpPr/>
          <p:nvPr/>
        </p:nvSpPr>
        <p:spPr>
          <a:xfrm>
            <a:off x="4802605" y="2280072"/>
            <a:ext cx="828000" cy="387639"/>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TW" altLang="en-US" sz="2000" b="1" dirty="0">
                <a:latin typeface="微軟正黑體" panose="020B0604030504040204" pitchFamily="34" charset="-120"/>
                <a:ea typeface="微軟正黑體" panose="020B0604030504040204" pitchFamily="34" charset="-120"/>
              </a:rPr>
              <a:t>資安</a:t>
            </a:r>
          </a:p>
        </p:txBody>
      </p:sp>
      <p:sp>
        <p:nvSpPr>
          <p:cNvPr id="65" name="矩形 64"/>
          <p:cNvSpPr/>
          <p:nvPr/>
        </p:nvSpPr>
        <p:spPr>
          <a:xfrm>
            <a:off x="3066189" y="2711872"/>
            <a:ext cx="828000" cy="387639"/>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TW" altLang="en-US" sz="1600" b="1" dirty="0">
                <a:latin typeface="微軟正黑體" panose="020B0604030504040204" pitchFamily="34" charset="-120"/>
                <a:ea typeface="微軟正黑體" panose="020B0604030504040204" pitchFamily="34" charset="-120"/>
              </a:rPr>
              <a:t>能源專案</a:t>
            </a:r>
          </a:p>
        </p:txBody>
      </p:sp>
      <p:sp>
        <p:nvSpPr>
          <p:cNvPr id="66" name="矩形 65"/>
          <p:cNvSpPr/>
          <p:nvPr/>
        </p:nvSpPr>
        <p:spPr>
          <a:xfrm>
            <a:off x="3940747" y="2711872"/>
            <a:ext cx="828000" cy="387639"/>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TW" altLang="en-US" sz="1600" b="1" dirty="0">
                <a:latin typeface="微軟正黑體" panose="020B0604030504040204" pitchFamily="34" charset="-120"/>
                <a:ea typeface="微軟正黑體" panose="020B0604030504040204" pitchFamily="34" charset="-120"/>
              </a:rPr>
              <a:t>資料專家</a:t>
            </a:r>
          </a:p>
        </p:txBody>
      </p:sp>
      <p:sp>
        <p:nvSpPr>
          <p:cNvPr id="67" name="矩形 66"/>
          <p:cNvSpPr/>
          <p:nvPr/>
        </p:nvSpPr>
        <p:spPr>
          <a:xfrm>
            <a:off x="4815305" y="2711872"/>
            <a:ext cx="828000" cy="387639"/>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TW" altLang="en-US" sz="1600" b="1" dirty="0">
                <a:latin typeface="微軟正黑體" panose="020B0604030504040204" pitchFamily="34" charset="-120"/>
                <a:ea typeface="微軟正黑體" panose="020B0604030504040204" pitchFamily="34" charset="-120"/>
              </a:rPr>
              <a:t>社會團體</a:t>
            </a:r>
          </a:p>
        </p:txBody>
      </p:sp>
      <p:sp>
        <p:nvSpPr>
          <p:cNvPr id="68" name="文字方塊 67"/>
          <p:cNvSpPr txBox="1"/>
          <p:nvPr/>
        </p:nvSpPr>
        <p:spPr>
          <a:xfrm>
            <a:off x="6979509" y="1776072"/>
            <a:ext cx="1892300" cy="1323439"/>
          </a:xfrm>
          <a:prstGeom prst="rect">
            <a:avLst/>
          </a:prstGeom>
          <a:noFill/>
        </p:spPr>
        <p:txBody>
          <a:bodyPr wrap="square" rtlCol="0">
            <a:spAutoFit/>
          </a:bodyPr>
          <a:lstStyle/>
          <a:p>
            <a:r>
              <a:rPr lang="zh-TW" altLang="en-US" sz="2000" b="1" dirty="0">
                <a:solidFill>
                  <a:srgbClr val="C0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開放主軸</a:t>
            </a:r>
            <a:endParaRPr lang="en-US" altLang="zh-TW" sz="2000" b="1" dirty="0">
              <a:solidFill>
                <a:srgbClr val="C0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a:p>
            <a:r>
              <a:rPr lang="zh-TW" altLang="en-US" sz="2000" b="1" dirty="0">
                <a:solidFill>
                  <a:srgbClr val="C0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機制反應</a:t>
            </a:r>
            <a:endParaRPr lang="en-US" altLang="zh-TW" sz="2000" b="1" dirty="0">
              <a:solidFill>
                <a:srgbClr val="C0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a:p>
            <a:r>
              <a:rPr lang="zh-TW" altLang="en-US" sz="2000" b="1" dirty="0">
                <a:solidFill>
                  <a:srgbClr val="C0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檢視成果</a:t>
            </a:r>
            <a:endParaRPr lang="en-US" altLang="zh-TW" sz="2000" b="1" dirty="0">
              <a:solidFill>
                <a:srgbClr val="C0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a:p>
            <a:r>
              <a:rPr lang="zh-TW" altLang="en-US" sz="2000" b="1" dirty="0">
                <a:solidFill>
                  <a:srgbClr val="C0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二</a:t>
            </a:r>
            <a:r>
              <a:rPr lang="en-US" altLang="zh-TW" sz="2000" b="1" dirty="0">
                <a:solidFill>
                  <a:srgbClr val="C0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a:t>
            </a:r>
            <a:r>
              <a:rPr lang="zh-TW" altLang="en-US" sz="2000" b="1" dirty="0">
                <a:solidFill>
                  <a:srgbClr val="C0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三週一次</a:t>
            </a:r>
          </a:p>
        </p:txBody>
      </p:sp>
      <p:sp>
        <p:nvSpPr>
          <p:cNvPr id="70" name="矩形 69"/>
          <p:cNvSpPr/>
          <p:nvPr/>
        </p:nvSpPr>
        <p:spPr>
          <a:xfrm>
            <a:off x="3053489" y="3563958"/>
            <a:ext cx="828000" cy="589653"/>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TW" altLang="en-US" sz="2000" b="1" dirty="0">
                <a:latin typeface="微軟正黑體" panose="020B0604030504040204" pitchFamily="34" charset="-120"/>
                <a:ea typeface="微軟正黑體" panose="020B0604030504040204" pitchFamily="34" charset="-120"/>
              </a:rPr>
              <a:t>部長室</a:t>
            </a:r>
          </a:p>
        </p:txBody>
      </p:sp>
      <p:sp>
        <p:nvSpPr>
          <p:cNvPr id="71" name="矩形 70"/>
          <p:cNvSpPr/>
          <p:nvPr/>
        </p:nvSpPr>
        <p:spPr>
          <a:xfrm>
            <a:off x="3928047" y="3563958"/>
            <a:ext cx="828000" cy="589653"/>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TW" altLang="en-US" sz="2000" b="1" dirty="0">
                <a:latin typeface="微軟正黑體" panose="020B0604030504040204" pitchFamily="34" charset="-120"/>
                <a:ea typeface="微軟正黑體" panose="020B0604030504040204" pitchFamily="34" charset="-120"/>
              </a:rPr>
              <a:t>能源局</a:t>
            </a:r>
          </a:p>
        </p:txBody>
      </p:sp>
      <p:sp>
        <p:nvSpPr>
          <p:cNvPr id="72" name="矩形 71"/>
          <p:cNvSpPr/>
          <p:nvPr/>
        </p:nvSpPr>
        <p:spPr>
          <a:xfrm>
            <a:off x="4802605" y="3563958"/>
            <a:ext cx="828000" cy="589653"/>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TW" altLang="en-US" sz="2000" b="1">
                <a:latin typeface="微軟正黑體" panose="020B0604030504040204" pitchFamily="34" charset="-120"/>
                <a:ea typeface="微軟正黑體" panose="020B0604030504040204" pitchFamily="34" charset="-120"/>
              </a:rPr>
              <a:t>國營會</a:t>
            </a:r>
            <a:endParaRPr lang="zh-TW" altLang="en-US" sz="2000" b="1" dirty="0">
              <a:latin typeface="微軟正黑體" panose="020B0604030504040204" pitchFamily="34" charset="-120"/>
              <a:ea typeface="微軟正黑體" panose="020B0604030504040204" pitchFamily="34" charset="-120"/>
            </a:endParaRPr>
          </a:p>
        </p:txBody>
      </p:sp>
      <p:sp>
        <p:nvSpPr>
          <p:cNvPr id="73" name="矩形 72"/>
          <p:cNvSpPr/>
          <p:nvPr/>
        </p:nvSpPr>
        <p:spPr>
          <a:xfrm>
            <a:off x="5677163" y="3563958"/>
            <a:ext cx="828000" cy="589653"/>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TW" altLang="en-US" sz="2000" b="1" dirty="0">
                <a:latin typeface="微軟正黑體" panose="020B0604030504040204" pitchFamily="34" charset="-120"/>
                <a:ea typeface="微軟正黑體" panose="020B0604030504040204" pitchFamily="34" charset="-120"/>
              </a:rPr>
              <a:t>台電</a:t>
            </a:r>
          </a:p>
        </p:txBody>
      </p:sp>
      <p:sp>
        <p:nvSpPr>
          <p:cNvPr id="77" name="矩形 76"/>
          <p:cNvSpPr/>
          <p:nvPr/>
        </p:nvSpPr>
        <p:spPr>
          <a:xfrm>
            <a:off x="3894189" y="4233707"/>
            <a:ext cx="828000" cy="589653"/>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TW" altLang="en-US" b="1" dirty="0">
                <a:latin typeface="微軟正黑體" panose="020B0604030504040204" pitchFamily="34" charset="-120"/>
                <a:ea typeface="微軟正黑體" panose="020B0604030504040204" pitchFamily="34" charset="-120"/>
              </a:rPr>
              <a:t>能源</a:t>
            </a:r>
            <a:r>
              <a:rPr lang="en-US" altLang="zh-TW" b="1" dirty="0">
                <a:latin typeface="微軟正黑體" panose="020B0604030504040204" pitchFamily="34" charset="-120"/>
                <a:ea typeface="微軟正黑體" panose="020B0604030504040204" pitchFamily="34" charset="-120"/>
              </a:rPr>
              <a:t/>
            </a:r>
            <a:br>
              <a:rPr lang="en-US" altLang="zh-TW" b="1" dirty="0">
                <a:latin typeface="微軟正黑體" panose="020B0604030504040204" pitchFamily="34" charset="-120"/>
                <a:ea typeface="微軟正黑體" panose="020B0604030504040204" pitchFamily="34" charset="-120"/>
              </a:rPr>
            </a:br>
            <a:r>
              <a:rPr lang="zh-TW" altLang="en-US" b="1" dirty="0">
                <a:latin typeface="微軟正黑體" panose="020B0604030504040204" pitchFamily="34" charset="-120"/>
                <a:ea typeface="微軟正黑體" panose="020B0604030504040204" pitchFamily="34" charset="-120"/>
              </a:rPr>
              <a:t>團體</a:t>
            </a:r>
          </a:p>
        </p:txBody>
      </p:sp>
      <p:sp>
        <p:nvSpPr>
          <p:cNvPr id="78" name="矩形 77"/>
          <p:cNvSpPr/>
          <p:nvPr/>
        </p:nvSpPr>
        <p:spPr>
          <a:xfrm>
            <a:off x="4815305" y="4244516"/>
            <a:ext cx="828000" cy="589653"/>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TW" altLang="en-US" sz="1600" b="1" dirty="0">
                <a:latin typeface="微軟正黑體" panose="020B0604030504040204" pitchFamily="34" charset="-120"/>
                <a:ea typeface="微軟正黑體" panose="020B0604030504040204" pitchFamily="34" charset="-120"/>
              </a:rPr>
              <a:t>社群</a:t>
            </a:r>
          </a:p>
        </p:txBody>
      </p:sp>
      <p:sp>
        <p:nvSpPr>
          <p:cNvPr id="80" name="文字方塊 79"/>
          <p:cNvSpPr txBox="1"/>
          <p:nvPr/>
        </p:nvSpPr>
        <p:spPr>
          <a:xfrm>
            <a:off x="6992208" y="3693772"/>
            <a:ext cx="1999391" cy="707886"/>
          </a:xfrm>
          <a:prstGeom prst="rect">
            <a:avLst/>
          </a:prstGeom>
          <a:noFill/>
        </p:spPr>
        <p:txBody>
          <a:bodyPr wrap="square" rtlCol="0">
            <a:spAutoFit/>
          </a:bodyPr>
          <a:lstStyle/>
          <a:p>
            <a:r>
              <a:rPr lang="zh-TW" altLang="en-US" sz="2000" b="1" dirty="0">
                <a:solidFill>
                  <a:srgbClr val="C0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資料技術、品質</a:t>
            </a:r>
            <a:endParaRPr lang="en-US" altLang="zh-TW" sz="2000" b="1" dirty="0">
              <a:solidFill>
                <a:srgbClr val="C0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a:p>
            <a:r>
              <a:rPr lang="zh-TW" altLang="en-US" sz="2000" b="1" dirty="0">
                <a:solidFill>
                  <a:srgbClr val="C0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每週一次</a:t>
            </a:r>
          </a:p>
        </p:txBody>
      </p:sp>
      <p:sp>
        <p:nvSpPr>
          <p:cNvPr id="81" name="矩形 80"/>
          <p:cNvSpPr/>
          <p:nvPr/>
        </p:nvSpPr>
        <p:spPr>
          <a:xfrm>
            <a:off x="3100047" y="5322846"/>
            <a:ext cx="1702558" cy="487497"/>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TW" altLang="en-US" sz="2000" b="1">
                <a:latin typeface="微軟正黑體" panose="020B0604030504040204" pitchFamily="34" charset="-120"/>
                <a:ea typeface="微軟正黑體" panose="020B0604030504040204" pitchFamily="34" charset="-120"/>
              </a:rPr>
              <a:t>台電各單位</a:t>
            </a:r>
            <a:endParaRPr lang="zh-TW" altLang="en-US" sz="2000" b="1" dirty="0">
              <a:latin typeface="微軟正黑體" panose="020B0604030504040204" pitchFamily="34" charset="-120"/>
              <a:ea typeface="微軟正黑體" panose="020B0604030504040204" pitchFamily="34" charset="-120"/>
            </a:endParaRPr>
          </a:p>
        </p:txBody>
      </p:sp>
      <p:sp>
        <p:nvSpPr>
          <p:cNvPr id="82" name="文字方塊 81"/>
          <p:cNvSpPr txBox="1"/>
          <p:nvPr/>
        </p:nvSpPr>
        <p:spPr>
          <a:xfrm>
            <a:off x="6992208" y="5183719"/>
            <a:ext cx="1765935" cy="1015663"/>
          </a:xfrm>
          <a:prstGeom prst="rect">
            <a:avLst/>
          </a:prstGeom>
          <a:noFill/>
        </p:spPr>
        <p:txBody>
          <a:bodyPr wrap="square" rtlCol="0">
            <a:spAutoFit/>
          </a:bodyPr>
          <a:lstStyle/>
          <a:p>
            <a:pPr marL="0" lvl="1"/>
            <a:r>
              <a:rPr lang="zh-TW" altLang="en-US" sz="2000" b="1" dirty="0">
                <a:solidFill>
                  <a:srgbClr val="C0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資料開放需求</a:t>
            </a:r>
            <a:endParaRPr lang="en-US" altLang="zh-TW" sz="2000" b="1" dirty="0">
              <a:solidFill>
                <a:srgbClr val="C0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a:p>
            <a:r>
              <a:rPr lang="zh-TW" altLang="en-US" sz="2000" b="1" dirty="0">
                <a:solidFill>
                  <a:srgbClr val="C0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內部資料處理</a:t>
            </a:r>
            <a:endParaRPr lang="en-US" altLang="zh-TW" sz="2000" b="1" dirty="0">
              <a:solidFill>
                <a:srgbClr val="C0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a:p>
            <a:pPr marL="0" lvl="1"/>
            <a:r>
              <a:rPr lang="zh-TW" altLang="en-US" sz="2000" b="1" dirty="0">
                <a:solidFill>
                  <a:srgbClr val="C0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黑客松活動</a:t>
            </a:r>
            <a:endParaRPr lang="zh-TW" altLang="zh-TW" sz="2000" b="1" dirty="0">
              <a:solidFill>
                <a:srgbClr val="C0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p:txBody>
      </p:sp>
      <p:sp>
        <p:nvSpPr>
          <p:cNvPr id="83" name="矩形 82"/>
          <p:cNvSpPr/>
          <p:nvPr/>
        </p:nvSpPr>
        <p:spPr>
          <a:xfrm>
            <a:off x="3040789" y="4234418"/>
            <a:ext cx="828000" cy="589653"/>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TW" altLang="en-US" sz="2000" b="1" dirty="0">
                <a:latin typeface="微軟正黑體" panose="020B0604030504040204" pitchFamily="34" charset="-120"/>
                <a:ea typeface="微軟正黑體" panose="020B0604030504040204" pitchFamily="34" charset="-120"/>
              </a:rPr>
              <a:t>資訊</a:t>
            </a:r>
            <a:r>
              <a:rPr lang="en-US" altLang="zh-TW" sz="2000" b="1" dirty="0">
                <a:latin typeface="微軟正黑體" panose="020B0604030504040204" pitchFamily="34" charset="-120"/>
                <a:ea typeface="微軟正黑體" panose="020B0604030504040204" pitchFamily="34" charset="-120"/>
              </a:rPr>
              <a:t/>
            </a:r>
            <a:br>
              <a:rPr lang="en-US" altLang="zh-TW" sz="2000" b="1" dirty="0">
                <a:latin typeface="微軟正黑體" panose="020B0604030504040204" pitchFamily="34" charset="-120"/>
                <a:ea typeface="微軟正黑體" panose="020B0604030504040204" pitchFamily="34" charset="-120"/>
              </a:rPr>
            </a:br>
            <a:r>
              <a:rPr lang="zh-TW" altLang="en-US" sz="2000" b="1" dirty="0">
                <a:latin typeface="微軟正黑體" panose="020B0604030504040204" pitchFamily="34" charset="-120"/>
                <a:ea typeface="微軟正黑體" panose="020B0604030504040204" pitchFamily="34" charset="-120"/>
              </a:rPr>
              <a:t>中心</a:t>
            </a:r>
          </a:p>
        </p:txBody>
      </p:sp>
      <p:sp>
        <p:nvSpPr>
          <p:cNvPr id="2" name="投影片編號版面配置區 1"/>
          <p:cNvSpPr>
            <a:spLocks noGrp="1"/>
          </p:cNvSpPr>
          <p:nvPr>
            <p:ph type="sldNum" sz="quarter" idx="12"/>
          </p:nvPr>
        </p:nvSpPr>
        <p:spPr/>
        <p:txBody>
          <a:bodyPr/>
          <a:lstStyle/>
          <a:p>
            <a:fld id="{15123DF3-6CAE-4F95-BE66-2813E23BE5C5}" type="slidenum">
              <a:rPr lang="zh-TW" altLang="en-US" smtClean="0"/>
              <a:pPr/>
              <a:t>5</a:t>
            </a:fld>
            <a:endParaRPr lang="zh-TW" altLang="en-US"/>
          </a:p>
        </p:txBody>
      </p:sp>
      <p:sp>
        <p:nvSpPr>
          <p:cNvPr id="49" name="手繪多邊形 48"/>
          <p:cNvSpPr/>
          <p:nvPr/>
        </p:nvSpPr>
        <p:spPr>
          <a:xfrm>
            <a:off x="821044" y="163945"/>
            <a:ext cx="5909956" cy="550131"/>
          </a:xfrm>
          <a:custGeom>
            <a:avLst/>
            <a:gdLst>
              <a:gd name="connsiteX0" fmla="*/ 0 w 3251034"/>
              <a:gd name="connsiteY0" fmla="*/ 166379 h 998253"/>
              <a:gd name="connsiteX1" fmla="*/ 166379 w 3251034"/>
              <a:gd name="connsiteY1" fmla="*/ 0 h 998253"/>
              <a:gd name="connsiteX2" fmla="*/ 3084655 w 3251034"/>
              <a:gd name="connsiteY2" fmla="*/ 0 h 998253"/>
              <a:gd name="connsiteX3" fmla="*/ 3251034 w 3251034"/>
              <a:gd name="connsiteY3" fmla="*/ 166379 h 998253"/>
              <a:gd name="connsiteX4" fmla="*/ 3251034 w 3251034"/>
              <a:gd name="connsiteY4" fmla="*/ 831874 h 998253"/>
              <a:gd name="connsiteX5" fmla="*/ 3084655 w 3251034"/>
              <a:gd name="connsiteY5" fmla="*/ 998253 h 998253"/>
              <a:gd name="connsiteX6" fmla="*/ 166379 w 3251034"/>
              <a:gd name="connsiteY6" fmla="*/ 998253 h 998253"/>
              <a:gd name="connsiteX7" fmla="*/ 0 w 3251034"/>
              <a:gd name="connsiteY7" fmla="*/ 831874 h 998253"/>
              <a:gd name="connsiteX8" fmla="*/ 0 w 3251034"/>
              <a:gd name="connsiteY8" fmla="*/ 166379 h 998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51034" h="998253">
                <a:moveTo>
                  <a:pt x="0" y="166379"/>
                </a:moveTo>
                <a:cubicBezTo>
                  <a:pt x="0" y="74490"/>
                  <a:pt x="74490" y="0"/>
                  <a:pt x="166379" y="0"/>
                </a:cubicBezTo>
                <a:lnTo>
                  <a:pt x="3084655" y="0"/>
                </a:lnTo>
                <a:cubicBezTo>
                  <a:pt x="3176544" y="0"/>
                  <a:pt x="3251034" y="74490"/>
                  <a:pt x="3251034" y="166379"/>
                </a:cubicBezTo>
                <a:lnTo>
                  <a:pt x="3251034" y="831874"/>
                </a:lnTo>
                <a:cubicBezTo>
                  <a:pt x="3251034" y="923763"/>
                  <a:pt x="3176544" y="998253"/>
                  <a:pt x="3084655" y="998253"/>
                </a:cubicBezTo>
                <a:lnTo>
                  <a:pt x="166379" y="998253"/>
                </a:lnTo>
                <a:cubicBezTo>
                  <a:pt x="74490" y="998253"/>
                  <a:pt x="0" y="923763"/>
                  <a:pt x="0" y="831874"/>
                </a:cubicBezTo>
                <a:lnTo>
                  <a:pt x="0" y="166379"/>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4931" tIns="86831" rIns="124931" bIns="86831" numCol="1" spcCol="1270" anchor="ctr" anchorCtr="0">
            <a:noAutofit/>
          </a:bodyPr>
          <a:lstStyle/>
          <a:p>
            <a:pPr lvl="0" defTabSz="889000">
              <a:lnSpc>
                <a:spcPct val="90000"/>
              </a:lnSpc>
              <a:spcBef>
                <a:spcPct val="0"/>
              </a:spcBef>
              <a:spcAft>
                <a:spcPct val="35000"/>
              </a:spcAft>
            </a:pPr>
            <a:r>
              <a:rPr lang="zh-TW" altLang="en-US" sz="2800" dirty="0" smtClean="0">
                <a:solidFill>
                  <a:srgbClr val="FFFFFF"/>
                </a:solidFill>
                <a:latin typeface="微軟正黑體" panose="020B0604030504040204" pitchFamily="34" charset="-120"/>
                <a:ea typeface="微軟正黑體" panose="020B0604030504040204" pitchFamily="34" charset="-120"/>
              </a:rPr>
              <a:t>二</a:t>
            </a:r>
            <a:r>
              <a:rPr lang="zh-TW" altLang="en-US" sz="2800" dirty="0">
                <a:solidFill>
                  <a:srgbClr val="FFFFFF"/>
                </a:solidFill>
                <a:latin typeface="微軟正黑體" panose="020B0604030504040204" pitchFamily="34" charset="-120"/>
                <a:ea typeface="微軟正黑體" panose="020B0604030504040204" pitchFamily="34" charset="-120"/>
              </a:rPr>
              <a:t>、成立台電資料工作小隊</a:t>
            </a:r>
            <a:r>
              <a:rPr lang="en-US" altLang="zh-TW" sz="2800" b="1" dirty="0">
                <a:latin typeface="微軟正黑體" panose="020B0604030504040204" pitchFamily="34" charset="-120"/>
                <a:ea typeface="微軟正黑體" panose="020B0604030504040204" pitchFamily="34" charset="-120"/>
              </a:rPr>
              <a:t> </a:t>
            </a:r>
            <a:endParaRPr lang="zh-TW" altLang="en-US" sz="2800" kern="1200" dirty="0">
              <a:latin typeface="微軟正黑體" panose="020B0604030504040204" pitchFamily="34" charset="-120"/>
              <a:ea typeface="微軟正黑體" panose="020B0604030504040204" pitchFamily="34" charset="-120"/>
            </a:endParaRPr>
          </a:p>
        </p:txBody>
      </p:sp>
      <p:grpSp>
        <p:nvGrpSpPr>
          <p:cNvPr id="52" name="群組 51"/>
          <p:cNvGrpSpPr/>
          <p:nvPr/>
        </p:nvGrpSpPr>
        <p:grpSpPr>
          <a:xfrm>
            <a:off x="7366632" y="0"/>
            <a:ext cx="1777368" cy="723900"/>
            <a:chOff x="400779" y="2040"/>
            <a:chExt cx="7411512" cy="708480"/>
          </a:xfrm>
        </p:grpSpPr>
        <p:sp>
          <p:nvSpPr>
            <p:cNvPr id="55" name="圓角矩形 54"/>
            <p:cNvSpPr/>
            <p:nvPr/>
          </p:nvSpPr>
          <p:spPr>
            <a:xfrm>
              <a:off x="400779" y="2040"/>
              <a:ext cx="7411512" cy="708480"/>
            </a:xfrm>
            <a:prstGeom prst="roundRect">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56" name="圓角矩形 4"/>
            <p:cNvSpPr/>
            <p:nvPr/>
          </p:nvSpPr>
          <p:spPr>
            <a:xfrm>
              <a:off x="435364" y="36625"/>
              <a:ext cx="7342342" cy="63931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2079" tIns="0" rIns="0" bIns="0" numCol="1" spcCol="1270" anchor="ctr" anchorCtr="0">
              <a:noAutofit/>
            </a:bodyPr>
            <a:lstStyle/>
            <a:p>
              <a:pPr lvl="0" algn="l" defTabSz="1600200" rtl="0">
                <a:lnSpc>
                  <a:spcPct val="90000"/>
                </a:lnSpc>
                <a:spcBef>
                  <a:spcPct val="0"/>
                </a:spcBef>
                <a:spcAft>
                  <a:spcPct val="35000"/>
                </a:spcAft>
              </a:pPr>
              <a:r>
                <a:rPr lang="zh-TW" altLang="en-US" sz="1600" b="1" kern="1200" dirty="0">
                  <a:latin typeface="微軟正黑體" panose="020B0604030504040204" pitchFamily="34" charset="-120"/>
                  <a:ea typeface="微軟正黑體" panose="020B0604030504040204" pitchFamily="34" charset="-120"/>
                </a:rPr>
                <a:t>壹、</a:t>
              </a:r>
              <a:r>
                <a:rPr lang="zh-TW" sz="1600" b="1" kern="1200" dirty="0">
                  <a:latin typeface="微軟正黑體" panose="020B0604030504040204" pitchFamily="34" charset="-120"/>
                  <a:ea typeface="微軟正黑體" panose="020B0604030504040204" pitchFamily="34" charset="-120"/>
                </a:rPr>
                <a:t>推動策略</a:t>
              </a:r>
              <a:endParaRPr lang="zh-TW" altLang="en-US" sz="1600" b="1" kern="1200" dirty="0">
                <a:latin typeface="微軟正黑體" panose="020B0604030504040204" pitchFamily="34" charset="-120"/>
                <a:ea typeface="微軟正黑體" panose="020B0604030504040204" pitchFamily="34" charset="-120"/>
              </a:endParaRPr>
            </a:p>
          </p:txBody>
        </p:sp>
      </p:grpSp>
    </p:spTree>
    <p:extLst>
      <p:ext uri="{BB962C8B-B14F-4D97-AF65-F5344CB8AC3E}">
        <p14:creationId xmlns:p14="http://schemas.microsoft.com/office/powerpoint/2010/main" val="22319083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文字方塊 31"/>
          <p:cNvSpPr txBox="1"/>
          <p:nvPr/>
        </p:nvSpPr>
        <p:spPr>
          <a:xfrm>
            <a:off x="528459" y="4994930"/>
            <a:ext cx="8283742" cy="1908215"/>
          </a:xfrm>
          <a:prstGeom prst="rect">
            <a:avLst/>
          </a:prstGeom>
          <a:noFill/>
        </p:spPr>
        <p:txBody>
          <a:bodyPr wrap="square" rtlCol="0">
            <a:spAutoFit/>
          </a:bodyPr>
          <a:lstStyle/>
          <a:p>
            <a:pPr marL="360363" indent="-360363" algn="just">
              <a:spcBef>
                <a:spcPts val="600"/>
              </a:spcBef>
              <a:buFont typeface="+mj-lt"/>
              <a:buAutoNum type="arabicPeriod"/>
            </a:pPr>
            <a:r>
              <a:rPr lang="zh-TW" altLang="en-US" b="1" dirty="0">
                <a:latin typeface="微軟正黑體" pitchFamily="34" charset="-120"/>
                <a:ea typeface="微軟正黑體" pitchFamily="34" charset="-120"/>
              </a:rPr>
              <a:t>將新增之開放資料需求分送各</a:t>
            </a:r>
            <a:r>
              <a:rPr lang="zh-TW" altLang="en-US" b="1" dirty="0">
                <a:solidFill>
                  <a:srgbClr val="C00000"/>
                </a:solidFill>
                <a:latin typeface="微軟正黑體" pitchFamily="34" charset="-120"/>
                <a:ea typeface="微軟正黑體" pitchFamily="34" charset="-120"/>
              </a:rPr>
              <a:t>業管單位副處長</a:t>
            </a:r>
            <a:r>
              <a:rPr lang="zh-TW" altLang="en-US" b="1" dirty="0">
                <a:latin typeface="微軟正黑體" pitchFamily="34" charset="-120"/>
                <a:ea typeface="微軟正黑體" pitchFamily="34" charset="-120"/>
              </a:rPr>
              <a:t>交辦同仁，評估是否可開放</a:t>
            </a:r>
            <a:r>
              <a:rPr lang="en-US" altLang="zh-TW" b="1" dirty="0">
                <a:latin typeface="微軟正黑體" pitchFamily="34" charset="-120"/>
                <a:ea typeface="微軟正黑體" pitchFamily="34" charset="-120"/>
              </a:rPr>
              <a:t> </a:t>
            </a:r>
            <a:r>
              <a:rPr lang="zh-TW" altLang="en-US" b="1" dirty="0">
                <a:latin typeface="微軟正黑體" pitchFamily="34" charset="-120"/>
                <a:ea typeface="微軟正黑體" pitchFamily="34" charset="-120"/>
              </a:rPr>
              <a:t>。</a:t>
            </a:r>
            <a:endParaRPr lang="en-US" altLang="zh-TW" b="1" dirty="0">
              <a:latin typeface="微軟正黑體" pitchFamily="34" charset="-120"/>
              <a:ea typeface="微軟正黑體" pitchFamily="34" charset="-120"/>
            </a:endParaRPr>
          </a:p>
          <a:p>
            <a:pPr marL="360363" indent="-360363" algn="just">
              <a:spcBef>
                <a:spcPts val="600"/>
              </a:spcBef>
              <a:buFont typeface="+mj-lt"/>
              <a:buAutoNum type="arabicPeriod"/>
            </a:pPr>
            <a:r>
              <a:rPr lang="zh-TW" altLang="en-US" b="1" dirty="0">
                <a:latin typeface="微軟正黑體" pitchFamily="34" charset="-120"/>
                <a:ea typeface="微軟正黑體" pitchFamily="34" charset="-120"/>
              </a:rPr>
              <a:t>將</a:t>
            </a:r>
            <a:r>
              <a:rPr lang="zh-TW" altLang="en-US" b="1" u="sng" dirty="0">
                <a:latin typeface="微軟正黑體" pitchFamily="34" charset="-120"/>
                <a:ea typeface="微軟正黑體" pitchFamily="34" charset="-120"/>
              </a:rPr>
              <a:t>業管單位評估後之開放資料</a:t>
            </a:r>
            <a:r>
              <a:rPr lang="zh-TW" altLang="en-US" b="1" dirty="0">
                <a:latin typeface="微軟正黑體" pitchFamily="34" charset="-120"/>
                <a:ea typeface="微軟正黑體" pitchFamily="34" charset="-120"/>
              </a:rPr>
              <a:t>與</a:t>
            </a:r>
            <a:r>
              <a:rPr lang="zh-TW" altLang="en-US" b="1" u="sng" dirty="0">
                <a:latin typeface="微軟正黑體" pitchFamily="34" charset="-120"/>
                <a:ea typeface="微軟正黑體" pitchFamily="34" charset="-120"/>
              </a:rPr>
              <a:t>小隊成員網路蒐集之新資料需求</a:t>
            </a:r>
            <a:r>
              <a:rPr lang="zh-TW" altLang="en-US" b="1" dirty="0">
                <a:latin typeface="微軟正黑體" pitchFamily="34" charset="-120"/>
                <a:ea typeface="微軟正黑體" pitchFamily="34" charset="-120"/>
              </a:rPr>
              <a:t>，彙整後送資訊中心擬訂會議議程，俾於每週四中午前寄發會議通知。</a:t>
            </a:r>
            <a:endParaRPr lang="en-US" altLang="zh-TW" b="1" dirty="0">
              <a:latin typeface="微軟正黑體" pitchFamily="34" charset="-120"/>
              <a:ea typeface="微軟正黑體" pitchFamily="34" charset="-120"/>
            </a:endParaRPr>
          </a:p>
          <a:p>
            <a:pPr marL="360363" indent="-360363" algn="just">
              <a:spcBef>
                <a:spcPts val="600"/>
              </a:spcBef>
              <a:buFont typeface="+mj-lt"/>
              <a:buAutoNum type="arabicPeriod"/>
            </a:pPr>
            <a:r>
              <a:rPr lang="zh-TW" altLang="zh-TW" b="1" u="sng" dirty="0">
                <a:latin typeface="微軟正黑體" pitchFamily="34" charset="-120"/>
                <a:ea typeface="微軟正黑體" pitchFamily="34" charset="-120"/>
              </a:rPr>
              <a:t>每週五下午</a:t>
            </a:r>
            <a:r>
              <a:rPr lang="en-US" altLang="zh-TW" b="1" u="sng" dirty="0">
                <a:latin typeface="微軟正黑體" pitchFamily="34" charset="-120"/>
                <a:ea typeface="微軟正黑體" pitchFamily="34" charset="-120"/>
              </a:rPr>
              <a:t>3:00</a:t>
            </a:r>
            <a:r>
              <a:rPr lang="zh-TW" altLang="zh-TW" b="1" dirty="0">
                <a:latin typeface="微軟正黑體" pitchFamily="34" charset="-120"/>
                <a:ea typeface="微軟正黑體" pitchFamily="34" charset="-120"/>
              </a:rPr>
              <a:t>，假</a:t>
            </a:r>
            <a:r>
              <a:rPr lang="zh-TW" altLang="zh-TW" b="1" u="sng" dirty="0">
                <a:latin typeface="微軟正黑體" pitchFamily="34" charset="-120"/>
                <a:ea typeface="微軟正黑體" pitchFamily="34" charset="-120"/>
              </a:rPr>
              <a:t>台電大樓會議室</a:t>
            </a:r>
            <a:r>
              <a:rPr lang="zh-TW" altLang="zh-TW" b="1" dirty="0">
                <a:latin typeface="微軟正黑體" pitchFamily="34" charset="-120"/>
                <a:ea typeface="微軟正黑體" pitchFamily="34" charset="-120"/>
              </a:rPr>
              <a:t>召開，視需要邀請</a:t>
            </a:r>
            <a:r>
              <a:rPr lang="zh-TW" altLang="en-US" b="1" dirty="0">
                <a:solidFill>
                  <a:srgbClr val="C00000"/>
                </a:solidFill>
                <a:latin typeface="微軟正黑體" pitchFamily="34" charset="-120"/>
                <a:ea typeface="微軟正黑體" pitchFamily="34" charset="-120"/>
              </a:rPr>
              <a:t>資料</a:t>
            </a:r>
            <a:r>
              <a:rPr lang="zh-TW" altLang="zh-TW" b="1" dirty="0">
                <a:solidFill>
                  <a:srgbClr val="C00000"/>
                </a:solidFill>
                <a:latin typeface="微軟正黑體" pitchFamily="34" charset="-120"/>
                <a:ea typeface="微軟正黑體" pitchFamily="34" charset="-120"/>
              </a:rPr>
              <a:t>業</a:t>
            </a:r>
            <a:r>
              <a:rPr lang="zh-TW" altLang="en-US" b="1" dirty="0">
                <a:solidFill>
                  <a:srgbClr val="C00000"/>
                </a:solidFill>
                <a:latin typeface="微軟正黑體" pitchFamily="34" charset="-120"/>
                <a:ea typeface="微軟正黑體" pitchFamily="34" charset="-120"/>
              </a:rPr>
              <a:t>管</a:t>
            </a:r>
            <a:r>
              <a:rPr lang="zh-TW" altLang="zh-TW" b="1" dirty="0">
                <a:solidFill>
                  <a:srgbClr val="C00000"/>
                </a:solidFill>
                <a:latin typeface="微軟正黑體" pitchFamily="34" charset="-120"/>
                <a:ea typeface="微軟正黑體" pitchFamily="34" charset="-120"/>
              </a:rPr>
              <a:t>單位說明</a:t>
            </a:r>
            <a:r>
              <a:rPr lang="zh-TW" altLang="zh-TW" b="1" dirty="0">
                <a:latin typeface="微軟正黑體" pitchFamily="34" charset="-120"/>
                <a:ea typeface="微軟正黑體" pitchFamily="34" charset="-120"/>
              </a:rPr>
              <a:t>及邀請</a:t>
            </a:r>
            <a:r>
              <a:rPr lang="zh-TW" altLang="zh-TW" b="1" dirty="0">
                <a:solidFill>
                  <a:srgbClr val="C00000"/>
                </a:solidFill>
                <a:latin typeface="微軟正黑體" pitchFamily="34" charset="-120"/>
                <a:ea typeface="微軟正黑體" pitchFamily="34" charset="-120"/>
              </a:rPr>
              <a:t>相關利害團體</a:t>
            </a:r>
            <a:r>
              <a:rPr lang="zh-TW" altLang="zh-TW" b="1" dirty="0">
                <a:latin typeface="微軟正黑體" pitchFamily="34" charset="-120"/>
                <a:ea typeface="微軟正黑體" pitchFamily="34" charset="-120"/>
              </a:rPr>
              <a:t>參與會議</a:t>
            </a:r>
            <a:r>
              <a:rPr lang="zh-TW" altLang="en-US" b="1" dirty="0">
                <a:latin typeface="新細明體"/>
                <a:ea typeface="新細明體"/>
              </a:rPr>
              <a:t>，</a:t>
            </a:r>
            <a:r>
              <a:rPr lang="zh-TW" altLang="zh-TW" b="1" dirty="0">
                <a:latin typeface="微軟正黑體" pitchFamily="34" charset="-120"/>
                <a:ea typeface="微軟正黑體" pitchFamily="34" charset="-120"/>
              </a:rPr>
              <a:t>每週會議紀錄及民間需求資料辦理情形將</a:t>
            </a:r>
            <a:r>
              <a:rPr lang="zh-TW" altLang="zh-TW" b="1" dirty="0">
                <a:solidFill>
                  <a:srgbClr val="C00000"/>
                </a:solidFill>
                <a:latin typeface="微軟正黑體" pitchFamily="34" charset="-120"/>
                <a:ea typeface="微軟正黑體" pitchFamily="34" charset="-120"/>
              </a:rPr>
              <a:t>公開外</a:t>
            </a:r>
            <a:r>
              <a:rPr lang="zh-TW" altLang="en-US" b="1" dirty="0">
                <a:solidFill>
                  <a:srgbClr val="C00000"/>
                </a:solidFill>
                <a:latin typeface="微軟正黑體" pitchFamily="34" charset="-120"/>
                <a:ea typeface="微軟正黑體" pitchFamily="34" charset="-120"/>
              </a:rPr>
              <a:t>界</a:t>
            </a:r>
            <a:r>
              <a:rPr lang="zh-TW" altLang="zh-TW" b="1" dirty="0">
                <a:solidFill>
                  <a:srgbClr val="C00000"/>
                </a:solidFill>
                <a:latin typeface="微軟正黑體" pitchFamily="34" charset="-120"/>
                <a:ea typeface="微軟正黑體" pitchFamily="34" charset="-120"/>
              </a:rPr>
              <a:t>參考</a:t>
            </a:r>
            <a:r>
              <a:rPr lang="zh-TW" altLang="zh-TW" b="1" dirty="0">
                <a:latin typeface="微軟正黑體" pitchFamily="34" charset="-120"/>
                <a:ea typeface="微軟正黑體" pitchFamily="34" charset="-120"/>
              </a:rPr>
              <a:t>。</a:t>
            </a:r>
            <a:endParaRPr lang="en-US" altLang="zh-TW" b="1" dirty="0">
              <a:latin typeface="微軟正黑體" pitchFamily="34" charset="-120"/>
              <a:ea typeface="微軟正黑體" pitchFamily="34" charset="-120"/>
            </a:endParaRPr>
          </a:p>
        </p:txBody>
      </p:sp>
      <p:grpSp>
        <p:nvGrpSpPr>
          <p:cNvPr id="70" name="群組 69"/>
          <p:cNvGrpSpPr/>
          <p:nvPr/>
        </p:nvGrpSpPr>
        <p:grpSpPr>
          <a:xfrm>
            <a:off x="618188" y="1027506"/>
            <a:ext cx="7811377" cy="3824973"/>
            <a:chOff x="528034" y="2678864"/>
            <a:chExt cx="7811377" cy="3824973"/>
          </a:xfrm>
        </p:grpSpPr>
        <p:sp>
          <p:nvSpPr>
            <p:cNvPr id="71" name="圓角矩形 70"/>
            <p:cNvSpPr/>
            <p:nvPr/>
          </p:nvSpPr>
          <p:spPr>
            <a:xfrm>
              <a:off x="908312" y="4232979"/>
              <a:ext cx="7431099" cy="1062914"/>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zh-TW" altLang="en-US" b="1" dirty="0">
                <a:latin typeface="微軟正黑體" pitchFamily="34" charset="-120"/>
                <a:ea typeface="微軟正黑體" pitchFamily="34" charset="-120"/>
              </a:endParaRPr>
            </a:p>
          </p:txBody>
        </p:sp>
        <p:sp>
          <p:nvSpPr>
            <p:cNvPr id="72" name="圓角矩形 71"/>
            <p:cNvSpPr/>
            <p:nvPr/>
          </p:nvSpPr>
          <p:spPr>
            <a:xfrm>
              <a:off x="908312" y="3090930"/>
              <a:ext cx="7431099" cy="1091885"/>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zh-TW" altLang="en-US" b="1" dirty="0">
                <a:latin typeface="微軟正黑體" pitchFamily="34" charset="-120"/>
                <a:ea typeface="微軟正黑體" pitchFamily="34" charset="-120"/>
              </a:endParaRPr>
            </a:p>
          </p:txBody>
        </p:sp>
        <p:sp>
          <p:nvSpPr>
            <p:cNvPr id="73" name="圓角矩形 72"/>
            <p:cNvSpPr/>
            <p:nvPr/>
          </p:nvSpPr>
          <p:spPr>
            <a:xfrm>
              <a:off x="553792" y="3078052"/>
              <a:ext cx="309093" cy="11047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b="1" dirty="0">
                  <a:latin typeface="微軟正黑體" pitchFamily="34" charset="-120"/>
                  <a:ea typeface="微軟正黑體" pitchFamily="34" charset="-120"/>
                </a:rPr>
                <a:t>工作小隊</a:t>
              </a:r>
            </a:p>
          </p:txBody>
        </p:sp>
        <p:grpSp>
          <p:nvGrpSpPr>
            <p:cNvPr id="74" name="群組 25"/>
            <p:cNvGrpSpPr/>
            <p:nvPr/>
          </p:nvGrpSpPr>
          <p:grpSpPr>
            <a:xfrm>
              <a:off x="875299" y="2678864"/>
              <a:ext cx="7431062" cy="385591"/>
              <a:chOff x="363557" y="1916934"/>
              <a:chExt cx="9882130" cy="385591"/>
            </a:xfrm>
          </p:grpSpPr>
          <p:sp>
            <p:nvSpPr>
              <p:cNvPr id="92" name="＞形箭號 91"/>
              <p:cNvSpPr/>
              <p:nvPr/>
            </p:nvSpPr>
            <p:spPr>
              <a:xfrm>
                <a:off x="363557" y="1916935"/>
                <a:ext cx="9882130" cy="385590"/>
              </a:xfrm>
              <a:prstGeom prst="chevron">
                <a:avLst/>
              </a:prstGeom>
              <a:solidFill>
                <a:schemeClr val="accent2"/>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TW" altLang="en-US" b="1">
                  <a:solidFill>
                    <a:schemeClr val="tx1"/>
                  </a:solidFill>
                  <a:latin typeface="微軟正黑體" pitchFamily="34" charset="-120"/>
                  <a:ea typeface="微軟正黑體" pitchFamily="34" charset="-120"/>
                </a:endParaRPr>
              </a:p>
            </p:txBody>
          </p:sp>
          <p:sp>
            <p:nvSpPr>
              <p:cNvPr id="93" name="文字方塊 92"/>
              <p:cNvSpPr txBox="1"/>
              <p:nvPr/>
            </p:nvSpPr>
            <p:spPr>
              <a:xfrm>
                <a:off x="706712" y="1927951"/>
                <a:ext cx="1452593" cy="369332"/>
              </a:xfrm>
              <a:prstGeom prst="rect">
                <a:avLst/>
              </a:prstGeom>
              <a:noFill/>
            </p:spPr>
            <p:txBody>
              <a:bodyPr wrap="square" rtlCol="0">
                <a:spAutoFit/>
              </a:bodyPr>
              <a:lstStyle/>
              <a:p>
                <a:pPr algn="ctr"/>
                <a:r>
                  <a:rPr lang="zh-TW" altLang="en-US" b="1" dirty="0">
                    <a:solidFill>
                      <a:schemeClr val="bg1"/>
                    </a:solidFill>
                    <a:latin typeface="微軟正黑體" pitchFamily="34" charset="-120"/>
                    <a:ea typeface="微軟正黑體" pitchFamily="34" charset="-120"/>
                  </a:rPr>
                  <a:t>星期一</a:t>
                </a:r>
              </a:p>
            </p:txBody>
          </p:sp>
          <p:sp>
            <p:nvSpPr>
              <p:cNvPr id="94" name="文字方塊 5"/>
              <p:cNvSpPr txBox="1"/>
              <p:nvPr/>
            </p:nvSpPr>
            <p:spPr>
              <a:xfrm>
                <a:off x="2761933" y="1927951"/>
                <a:ext cx="1353021" cy="369332"/>
              </a:xfrm>
              <a:prstGeom prst="rect">
                <a:avLst/>
              </a:prstGeom>
              <a:noFill/>
            </p:spPr>
            <p:txBody>
              <a:bodyPr wrap="square" rtlCol="0">
                <a:spAutoFit/>
              </a:bodyPr>
              <a:lstStyle/>
              <a:p>
                <a:pPr algn="ctr"/>
                <a:r>
                  <a:rPr lang="zh-TW" altLang="en-US" b="1" dirty="0">
                    <a:solidFill>
                      <a:schemeClr val="bg1"/>
                    </a:solidFill>
                    <a:latin typeface="微軟正黑體" pitchFamily="34" charset="-120"/>
                    <a:ea typeface="微軟正黑體" pitchFamily="34" charset="-120"/>
                  </a:rPr>
                  <a:t>星期二</a:t>
                </a:r>
              </a:p>
            </p:txBody>
          </p:sp>
          <p:sp>
            <p:nvSpPr>
              <p:cNvPr id="95" name="文字方塊 94"/>
              <p:cNvSpPr txBox="1"/>
              <p:nvPr/>
            </p:nvSpPr>
            <p:spPr>
              <a:xfrm>
                <a:off x="4748647" y="1916935"/>
                <a:ext cx="1284513" cy="369332"/>
              </a:xfrm>
              <a:prstGeom prst="rect">
                <a:avLst/>
              </a:prstGeom>
              <a:noFill/>
            </p:spPr>
            <p:txBody>
              <a:bodyPr wrap="square" rtlCol="0">
                <a:spAutoFit/>
              </a:bodyPr>
              <a:lstStyle/>
              <a:p>
                <a:r>
                  <a:rPr lang="zh-TW" altLang="en-US" b="1" dirty="0">
                    <a:solidFill>
                      <a:schemeClr val="bg1"/>
                    </a:solidFill>
                    <a:latin typeface="微軟正黑體" pitchFamily="34" charset="-120"/>
                    <a:ea typeface="微軟正黑體" pitchFamily="34" charset="-120"/>
                  </a:rPr>
                  <a:t>星期三</a:t>
                </a:r>
              </a:p>
            </p:txBody>
          </p:sp>
          <p:sp>
            <p:nvSpPr>
              <p:cNvPr id="96" name="文字方塊 95"/>
              <p:cNvSpPr txBox="1"/>
              <p:nvPr/>
            </p:nvSpPr>
            <p:spPr>
              <a:xfrm>
                <a:off x="6615475" y="1916935"/>
                <a:ext cx="1438655" cy="369332"/>
              </a:xfrm>
              <a:prstGeom prst="rect">
                <a:avLst/>
              </a:prstGeom>
              <a:noFill/>
            </p:spPr>
            <p:txBody>
              <a:bodyPr wrap="square" rtlCol="0">
                <a:spAutoFit/>
              </a:bodyPr>
              <a:lstStyle/>
              <a:p>
                <a:pPr algn="ctr"/>
                <a:r>
                  <a:rPr lang="zh-TW" altLang="en-US" b="1" dirty="0">
                    <a:solidFill>
                      <a:schemeClr val="bg1"/>
                    </a:solidFill>
                    <a:latin typeface="微軟正黑體" pitchFamily="34" charset="-120"/>
                    <a:ea typeface="微軟正黑體" pitchFamily="34" charset="-120"/>
                  </a:rPr>
                  <a:t>星期四</a:t>
                </a:r>
              </a:p>
            </p:txBody>
          </p:sp>
          <p:sp>
            <p:nvSpPr>
              <p:cNvPr id="97" name="文字方塊 96"/>
              <p:cNvSpPr txBox="1"/>
              <p:nvPr/>
            </p:nvSpPr>
            <p:spPr>
              <a:xfrm>
                <a:off x="8687825" y="1916935"/>
                <a:ext cx="1250261" cy="369332"/>
              </a:xfrm>
              <a:prstGeom prst="rect">
                <a:avLst/>
              </a:prstGeom>
              <a:noFill/>
            </p:spPr>
            <p:txBody>
              <a:bodyPr wrap="square" rtlCol="0">
                <a:spAutoFit/>
              </a:bodyPr>
              <a:lstStyle/>
              <a:p>
                <a:r>
                  <a:rPr lang="zh-TW" altLang="en-US" b="1" dirty="0">
                    <a:solidFill>
                      <a:schemeClr val="bg1"/>
                    </a:solidFill>
                    <a:latin typeface="微軟正黑體" pitchFamily="34" charset="-120"/>
                    <a:ea typeface="微軟正黑體" pitchFamily="34" charset="-120"/>
                  </a:rPr>
                  <a:t>星期五</a:t>
                </a:r>
              </a:p>
            </p:txBody>
          </p:sp>
          <p:sp>
            <p:nvSpPr>
              <p:cNvPr id="98" name="＞形箭號 97"/>
              <p:cNvSpPr/>
              <p:nvPr/>
            </p:nvSpPr>
            <p:spPr>
              <a:xfrm>
                <a:off x="2270621" y="1916936"/>
                <a:ext cx="306408" cy="374574"/>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b="1">
                  <a:solidFill>
                    <a:schemeClr val="tx1"/>
                  </a:solidFill>
                  <a:latin typeface="微軟正黑體" pitchFamily="34" charset="-120"/>
                  <a:ea typeface="微軟正黑體" pitchFamily="34" charset="-120"/>
                </a:endParaRPr>
              </a:p>
            </p:txBody>
          </p:sp>
          <p:sp>
            <p:nvSpPr>
              <p:cNvPr id="99" name="＞形箭號 98"/>
              <p:cNvSpPr/>
              <p:nvPr/>
            </p:nvSpPr>
            <p:spPr>
              <a:xfrm>
                <a:off x="4167470" y="1916934"/>
                <a:ext cx="306408" cy="374574"/>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b="1">
                  <a:solidFill>
                    <a:schemeClr val="tx1"/>
                  </a:solidFill>
                  <a:latin typeface="微軟正黑體" pitchFamily="34" charset="-120"/>
                  <a:ea typeface="微軟正黑體" pitchFamily="34" charset="-120"/>
                </a:endParaRPr>
              </a:p>
            </p:txBody>
          </p:sp>
          <p:sp>
            <p:nvSpPr>
              <p:cNvPr id="100" name="＞形箭號 99"/>
              <p:cNvSpPr/>
              <p:nvPr/>
            </p:nvSpPr>
            <p:spPr>
              <a:xfrm>
                <a:off x="6137540" y="1927950"/>
                <a:ext cx="306408" cy="374574"/>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b="1">
                  <a:solidFill>
                    <a:schemeClr val="tx1"/>
                  </a:solidFill>
                  <a:latin typeface="微軟正黑體" pitchFamily="34" charset="-120"/>
                  <a:ea typeface="微軟正黑體" pitchFamily="34" charset="-120"/>
                </a:endParaRPr>
              </a:p>
            </p:txBody>
          </p:sp>
          <p:sp>
            <p:nvSpPr>
              <p:cNvPr id="101" name="＞形箭號 100"/>
              <p:cNvSpPr/>
              <p:nvPr/>
            </p:nvSpPr>
            <p:spPr>
              <a:xfrm>
                <a:off x="8185186" y="1927951"/>
                <a:ext cx="306408" cy="374574"/>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b="1">
                  <a:solidFill>
                    <a:schemeClr val="tx1"/>
                  </a:solidFill>
                  <a:latin typeface="微軟正黑體" pitchFamily="34" charset="-120"/>
                  <a:ea typeface="微軟正黑體" pitchFamily="34" charset="-120"/>
                </a:endParaRPr>
              </a:p>
            </p:txBody>
          </p:sp>
        </p:grpSp>
        <p:sp>
          <p:nvSpPr>
            <p:cNvPr id="75" name="文字方塊 74"/>
            <p:cNvSpPr txBox="1"/>
            <p:nvPr/>
          </p:nvSpPr>
          <p:spPr>
            <a:xfrm>
              <a:off x="914401" y="3155325"/>
              <a:ext cx="1790162" cy="923330"/>
            </a:xfrm>
            <a:prstGeom prst="rect">
              <a:avLst/>
            </a:prstGeom>
            <a:noFill/>
          </p:spPr>
          <p:txBody>
            <a:bodyPr wrap="square" rtlCol="0">
              <a:spAutoFit/>
            </a:bodyPr>
            <a:lstStyle/>
            <a:p>
              <a:pPr marL="0" lvl="1" algn="ctr"/>
              <a:r>
                <a:rPr lang="zh-TW" altLang="en-US" b="1" dirty="0">
                  <a:latin typeface="微軟正黑體" pitchFamily="34" charset="-120"/>
                  <a:ea typeface="微軟正黑體" pitchFamily="34" charset="-120"/>
                </a:rPr>
                <a:t>蒐集網路社群需求</a:t>
              </a:r>
              <a:r>
                <a:rPr lang="zh-TW" altLang="en-US" b="1" dirty="0">
                  <a:latin typeface="新細明體"/>
                  <a:ea typeface="新細明體"/>
                </a:rPr>
                <a:t>、</a:t>
              </a:r>
              <a:r>
                <a:rPr lang="zh-TW" altLang="en-US" b="1" dirty="0">
                  <a:latin typeface="微軟正黑體" pitchFamily="34" charset="-120"/>
                  <a:ea typeface="微軟正黑體" pitchFamily="34" charset="-120"/>
                </a:rPr>
                <a:t>分送需求項目</a:t>
              </a:r>
              <a:r>
                <a:rPr lang="en-US" altLang="zh-TW" b="1" dirty="0">
                  <a:solidFill>
                    <a:srgbClr val="C00000"/>
                  </a:solidFill>
                  <a:latin typeface="微軟正黑體" pitchFamily="34" charset="-120"/>
                  <a:ea typeface="微軟正黑體" pitchFamily="34" charset="-120"/>
                </a:rPr>
                <a:t>(</a:t>
              </a:r>
              <a:r>
                <a:rPr lang="zh-TW" altLang="en-US" b="1" dirty="0">
                  <a:solidFill>
                    <a:srgbClr val="C00000"/>
                  </a:solidFill>
                  <a:latin typeface="微軟正黑體" pitchFamily="34" charset="-120"/>
                  <a:ea typeface="微軟正黑體" pitchFamily="34" charset="-120"/>
                </a:rPr>
                <a:t>中午前</a:t>
              </a:r>
              <a:r>
                <a:rPr lang="en-US" altLang="zh-TW" b="1" dirty="0">
                  <a:latin typeface="微軟正黑體" pitchFamily="34" charset="-120"/>
                  <a:ea typeface="微軟正黑體" pitchFamily="34" charset="-120"/>
                </a:rPr>
                <a:t>)</a:t>
              </a:r>
              <a:r>
                <a:rPr lang="zh-TW" altLang="en-US" b="1" dirty="0">
                  <a:latin typeface="微軟正黑體" pitchFamily="34" charset="-120"/>
                  <a:ea typeface="微軟正黑體" pitchFamily="34" charset="-120"/>
                </a:rPr>
                <a:t>*</a:t>
              </a:r>
              <a:r>
                <a:rPr lang="zh-TW" altLang="en-US" b="1" baseline="30000" dirty="0">
                  <a:latin typeface="微軟正黑體" pitchFamily="34" charset="-120"/>
                  <a:ea typeface="微軟正黑體" pitchFamily="34" charset="-120"/>
                </a:rPr>
                <a:t>註</a:t>
              </a:r>
              <a:r>
                <a:rPr lang="en-US" altLang="zh-TW" b="1" baseline="30000" dirty="0">
                  <a:latin typeface="微軟正黑體" pitchFamily="34" charset="-120"/>
                  <a:ea typeface="微軟正黑體" pitchFamily="34" charset="-120"/>
                </a:rPr>
                <a:t>1</a:t>
              </a:r>
              <a:endParaRPr lang="zh-TW" altLang="en-US" b="1" baseline="30000" dirty="0">
                <a:latin typeface="微軟正黑體" pitchFamily="34" charset="-120"/>
                <a:ea typeface="微軟正黑體" pitchFamily="34" charset="-120"/>
              </a:endParaRPr>
            </a:p>
          </p:txBody>
        </p:sp>
        <p:sp>
          <p:nvSpPr>
            <p:cNvPr id="76" name="文字方塊 75"/>
            <p:cNvSpPr txBox="1"/>
            <p:nvPr/>
          </p:nvSpPr>
          <p:spPr>
            <a:xfrm>
              <a:off x="3747752" y="3328007"/>
              <a:ext cx="1918953" cy="646331"/>
            </a:xfrm>
            <a:prstGeom prst="rect">
              <a:avLst/>
            </a:prstGeom>
            <a:noFill/>
          </p:spPr>
          <p:txBody>
            <a:bodyPr wrap="square" rtlCol="0">
              <a:spAutoFit/>
            </a:bodyPr>
            <a:lstStyle/>
            <a:p>
              <a:pPr algn="just"/>
              <a:r>
                <a:rPr lang="zh-TW" altLang="en-US" b="1" dirty="0">
                  <a:latin typeface="微軟正黑體" pitchFamily="34" charset="-120"/>
                  <a:ea typeface="微軟正黑體" pitchFamily="34" charset="-120"/>
                </a:rPr>
                <a:t>確定需求資料提案</a:t>
              </a:r>
              <a:r>
                <a:rPr lang="en-US" altLang="zh-TW" b="1" dirty="0">
                  <a:solidFill>
                    <a:srgbClr val="C00000"/>
                  </a:solidFill>
                  <a:latin typeface="微軟正黑體" pitchFamily="34" charset="-120"/>
                  <a:ea typeface="微軟正黑體" pitchFamily="34" charset="-120"/>
                </a:rPr>
                <a:t>(</a:t>
              </a:r>
              <a:r>
                <a:rPr lang="zh-TW" altLang="en-US" b="1" dirty="0">
                  <a:solidFill>
                    <a:srgbClr val="C00000"/>
                  </a:solidFill>
                  <a:latin typeface="微軟正黑體" pitchFamily="34" charset="-120"/>
                  <a:ea typeface="微軟正黑體" pitchFamily="34" charset="-120"/>
                </a:rPr>
                <a:t>下班前</a:t>
              </a:r>
              <a:r>
                <a:rPr lang="en-US" altLang="zh-TW" b="1" dirty="0">
                  <a:solidFill>
                    <a:srgbClr val="C00000"/>
                  </a:solidFill>
                  <a:latin typeface="微軟正黑體" pitchFamily="34" charset="-120"/>
                  <a:ea typeface="微軟正黑體" pitchFamily="34" charset="-120"/>
                </a:rPr>
                <a:t>)</a:t>
              </a:r>
              <a:r>
                <a:rPr lang="zh-TW" altLang="en-US" b="1" dirty="0">
                  <a:latin typeface="微軟正黑體" pitchFamily="34" charset="-120"/>
                  <a:ea typeface="微軟正黑體" pitchFamily="34" charset="-120"/>
                </a:rPr>
                <a:t>*</a:t>
              </a:r>
              <a:r>
                <a:rPr lang="zh-TW" altLang="en-US" b="1" baseline="30000" dirty="0">
                  <a:latin typeface="微軟正黑體" pitchFamily="34" charset="-120"/>
                  <a:ea typeface="微軟正黑體" pitchFamily="34" charset="-120"/>
                </a:rPr>
                <a:t>註</a:t>
              </a:r>
              <a:r>
                <a:rPr lang="en-US" altLang="zh-TW" b="1" baseline="30000" dirty="0">
                  <a:latin typeface="微軟正黑體" pitchFamily="34" charset="-120"/>
                  <a:ea typeface="微軟正黑體" pitchFamily="34" charset="-120"/>
                </a:rPr>
                <a:t>2</a:t>
              </a:r>
              <a:endParaRPr lang="zh-TW" altLang="en-US" b="1" baseline="30000" dirty="0">
                <a:latin typeface="微軟正黑體" pitchFamily="34" charset="-120"/>
                <a:ea typeface="微軟正黑體" pitchFamily="34" charset="-120"/>
              </a:endParaRPr>
            </a:p>
          </p:txBody>
        </p:sp>
        <p:sp>
          <p:nvSpPr>
            <p:cNvPr id="77" name="文字方塊 76"/>
            <p:cNvSpPr txBox="1"/>
            <p:nvPr/>
          </p:nvSpPr>
          <p:spPr>
            <a:xfrm>
              <a:off x="1007037" y="4468643"/>
              <a:ext cx="1607375" cy="646331"/>
            </a:xfrm>
            <a:prstGeom prst="rect">
              <a:avLst/>
            </a:prstGeom>
            <a:noFill/>
          </p:spPr>
          <p:txBody>
            <a:bodyPr wrap="square" rtlCol="0">
              <a:spAutoFit/>
            </a:bodyPr>
            <a:lstStyle/>
            <a:p>
              <a:pPr algn="just"/>
              <a:r>
                <a:rPr lang="zh-TW" altLang="en-US" b="1" dirty="0">
                  <a:latin typeface="微軟正黑體" pitchFamily="34" charset="-120"/>
                  <a:ea typeface="微軟正黑體" pitchFamily="34" charset="-120"/>
                </a:rPr>
                <a:t>填寫</a:t>
              </a:r>
              <a:r>
                <a:rPr lang="zh-TW" altLang="en-US" b="1" u="sng" dirty="0">
                  <a:latin typeface="微軟正黑體" pitchFamily="34" charset="-120"/>
                  <a:ea typeface="微軟正黑體" pitchFamily="34" charset="-120"/>
                </a:rPr>
                <a:t>開放資料需求評估表。</a:t>
              </a:r>
            </a:p>
          </p:txBody>
        </p:sp>
        <p:sp>
          <p:nvSpPr>
            <p:cNvPr id="78" name="文字方塊 77"/>
            <p:cNvSpPr txBox="1"/>
            <p:nvPr/>
          </p:nvSpPr>
          <p:spPr>
            <a:xfrm>
              <a:off x="6850129" y="3224976"/>
              <a:ext cx="1356661" cy="923330"/>
            </a:xfrm>
            <a:prstGeom prst="rect">
              <a:avLst/>
            </a:prstGeom>
            <a:noFill/>
          </p:spPr>
          <p:txBody>
            <a:bodyPr wrap="square" rtlCol="0">
              <a:spAutoFit/>
            </a:bodyPr>
            <a:lstStyle/>
            <a:p>
              <a:pPr algn="just"/>
              <a:r>
                <a:rPr lang="zh-TW" altLang="en-US" b="1" dirty="0">
                  <a:latin typeface="微軟正黑體" pitchFamily="34" charset="-120"/>
                  <a:ea typeface="微軟正黑體" pitchFamily="34" charset="-120"/>
                </a:rPr>
                <a:t>參加經濟部資料工作圈會議*</a:t>
              </a:r>
              <a:r>
                <a:rPr lang="zh-TW" altLang="en-US" b="1" baseline="30000" dirty="0">
                  <a:latin typeface="微軟正黑體" pitchFamily="34" charset="-120"/>
                  <a:ea typeface="微軟正黑體" pitchFamily="34" charset="-120"/>
                </a:rPr>
                <a:t>註</a:t>
              </a:r>
              <a:r>
                <a:rPr lang="en-US" altLang="zh-TW" b="1" baseline="30000" dirty="0">
                  <a:latin typeface="微軟正黑體" pitchFamily="34" charset="-120"/>
                  <a:ea typeface="微軟正黑體" pitchFamily="34" charset="-120"/>
                </a:rPr>
                <a:t>3</a:t>
              </a:r>
              <a:endParaRPr lang="zh-TW" altLang="en-US" b="1" baseline="30000" dirty="0">
                <a:latin typeface="微軟正黑體" pitchFamily="34" charset="-120"/>
                <a:ea typeface="微軟正黑體" pitchFamily="34" charset="-120"/>
              </a:endParaRPr>
            </a:p>
          </p:txBody>
        </p:sp>
        <p:sp>
          <p:nvSpPr>
            <p:cNvPr id="79" name="圓角矩形 78"/>
            <p:cNvSpPr/>
            <p:nvPr/>
          </p:nvSpPr>
          <p:spPr>
            <a:xfrm>
              <a:off x="553792" y="4232751"/>
              <a:ext cx="329863" cy="1047587"/>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zh-TW" altLang="en-US" b="1" dirty="0">
                  <a:solidFill>
                    <a:schemeClr val="tx1"/>
                  </a:solidFill>
                  <a:latin typeface="微軟正黑體" pitchFamily="34" charset="-120"/>
                  <a:ea typeface="微軟正黑體" pitchFamily="34" charset="-120"/>
                </a:rPr>
                <a:t>業管單位</a:t>
              </a:r>
            </a:p>
          </p:txBody>
        </p:sp>
        <p:sp>
          <p:nvSpPr>
            <p:cNvPr id="80" name="文字方塊 79"/>
            <p:cNvSpPr txBox="1"/>
            <p:nvPr/>
          </p:nvSpPr>
          <p:spPr>
            <a:xfrm>
              <a:off x="6861918" y="4239724"/>
              <a:ext cx="1356661" cy="923330"/>
            </a:xfrm>
            <a:prstGeom prst="rect">
              <a:avLst/>
            </a:prstGeom>
            <a:noFill/>
          </p:spPr>
          <p:txBody>
            <a:bodyPr wrap="square" rtlCol="0">
              <a:spAutoFit/>
            </a:bodyPr>
            <a:lstStyle/>
            <a:p>
              <a:pPr algn="just"/>
              <a:r>
                <a:rPr lang="zh-TW" altLang="en-US" b="1" u="sng" dirty="0">
                  <a:latin typeface="微軟正黑體" pitchFamily="34" charset="-120"/>
                  <a:ea typeface="微軟正黑體" pitchFamily="34" charset="-120"/>
                </a:rPr>
                <a:t>視需要</a:t>
              </a:r>
              <a:r>
                <a:rPr lang="zh-TW" altLang="en-US" b="1" dirty="0">
                  <a:latin typeface="微軟正黑體" pitchFamily="34" charset="-120"/>
                  <a:ea typeface="微軟正黑體" pitchFamily="34" charset="-120"/>
                </a:rPr>
                <a:t>參加經濟部資料工作圈會議</a:t>
              </a:r>
            </a:p>
          </p:txBody>
        </p:sp>
        <p:sp>
          <p:nvSpPr>
            <p:cNvPr id="81" name="文字方塊 80"/>
            <p:cNvSpPr txBox="1"/>
            <p:nvPr/>
          </p:nvSpPr>
          <p:spPr>
            <a:xfrm>
              <a:off x="3922104" y="4403050"/>
              <a:ext cx="1356661" cy="646331"/>
            </a:xfrm>
            <a:prstGeom prst="rect">
              <a:avLst/>
            </a:prstGeom>
            <a:noFill/>
          </p:spPr>
          <p:txBody>
            <a:bodyPr wrap="square" rtlCol="0">
              <a:spAutoFit/>
            </a:bodyPr>
            <a:lstStyle/>
            <a:p>
              <a:pPr algn="ctr"/>
              <a:r>
                <a:rPr lang="zh-TW" altLang="en-US" b="1" dirty="0">
                  <a:latin typeface="微軟正黑體" pitchFamily="34" charset="-120"/>
                  <a:ea typeface="微軟正黑體" pitchFamily="34" charset="-120"/>
                </a:rPr>
                <a:t>繳交評估表</a:t>
              </a:r>
              <a:endParaRPr lang="en-US" altLang="zh-TW" b="1" dirty="0">
                <a:latin typeface="微軟正黑體" pitchFamily="34" charset="-120"/>
                <a:ea typeface="微軟正黑體" pitchFamily="34" charset="-120"/>
              </a:endParaRPr>
            </a:p>
            <a:p>
              <a:pPr algn="ctr"/>
              <a:r>
                <a:rPr lang="en-US" altLang="zh-TW" b="1" dirty="0">
                  <a:solidFill>
                    <a:srgbClr val="C00000"/>
                  </a:solidFill>
                  <a:latin typeface="微軟正黑體" pitchFamily="34" charset="-120"/>
                  <a:ea typeface="微軟正黑體" pitchFamily="34" charset="-120"/>
                </a:rPr>
                <a:t>(</a:t>
              </a:r>
              <a:r>
                <a:rPr lang="zh-TW" altLang="en-US" b="1" dirty="0">
                  <a:solidFill>
                    <a:srgbClr val="C00000"/>
                  </a:solidFill>
                  <a:latin typeface="微軟正黑體" pitchFamily="34" charset="-120"/>
                  <a:ea typeface="微軟正黑體" pitchFamily="34" charset="-120"/>
                </a:rPr>
                <a:t>中午前</a:t>
              </a:r>
              <a:r>
                <a:rPr lang="en-US" altLang="zh-TW" b="1" dirty="0">
                  <a:solidFill>
                    <a:srgbClr val="C00000"/>
                  </a:solidFill>
                  <a:latin typeface="微軟正黑體" pitchFamily="34" charset="-120"/>
                  <a:ea typeface="微軟正黑體" pitchFamily="34" charset="-120"/>
                </a:rPr>
                <a:t>)</a:t>
              </a:r>
              <a:endParaRPr lang="zh-TW" altLang="en-US" b="1" u="sng" dirty="0">
                <a:solidFill>
                  <a:srgbClr val="C00000"/>
                </a:solidFill>
                <a:latin typeface="微軟正黑體" pitchFamily="34" charset="-120"/>
                <a:ea typeface="微軟正黑體" pitchFamily="34" charset="-120"/>
              </a:endParaRPr>
            </a:p>
          </p:txBody>
        </p:sp>
        <p:sp>
          <p:nvSpPr>
            <p:cNvPr id="82" name="圓角矩形 81"/>
            <p:cNvSpPr/>
            <p:nvPr/>
          </p:nvSpPr>
          <p:spPr>
            <a:xfrm>
              <a:off x="528034" y="5319957"/>
              <a:ext cx="354893" cy="1183880"/>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zh-TW" altLang="en-US" b="1" dirty="0">
                  <a:latin typeface="微軟正黑體" pitchFamily="34" charset="-120"/>
                  <a:ea typeface="微軟正黑體" pitchFamily="34" charset="-120"/>
                </a:rPr>
                <a:t>經濟部</a:t>
              </a:r>
            </a:p>
          </p:txBody>
        </p:sp>
        <p:sp>
          <p:nvSpPr>
            <p:cNvPr id="83" name="圓角矩形 82"/>
            <p:cNvSpPr/>
            <p:nvPr/>
          </p:nvSpPr>
          <p:spPr>
            <a:xfrm>
              <a:off x="908312" y="5337425"/>
              <a:ext cx="7431099" cy="1166412"/>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zh-TW" altLang="en-US" b="1" dirty="0">
                <a:latin typeface="微軟正黑體" pitchFamily="34" charset="-120"/>
                <a:ea typeface="微軟正黑體" pitchFamily="34" charset="-120"/>
              </a:endParaRPr>
            </a:p>
          </p:txBody>
        </p:sp>
        <p:sp>
          <p:nvSpPr>
            <p:cNvPr id="84" name="文字方塊 83"/>
            <p:cNvSpPr txBox="1"/>
            <p:nvPr/>
          </p:nvSpPr>
          <p:spPr>
            <a:xfrm>
              <a:off x="5469263" y="5585033"/>
              <a:ext cx="1356661" cy="646331"/>
            </a:xfrm>
            <a:prstGeom prst="rect">
              <a:avLst/>
            </a:prstGeom>
            <a:noFill/>
          </p:spPr>
          <p:txBody>
            <a:bodyPr wrap="square" rtlCol="0">
              <a:spAutoFit/>
            </a:bodyPr>
            <a:lstStyle/>
            <a:p>
              <a:pPr algn="ctr"/>
              <a:r>
                <a:rPr lang="zh-TW" altLang="en-US" b="1" dirty="0">
                  <a:solidFill>
                    <a:schemeClr val="bg1"/>
                  </a:solidFill>
                  <a:latin typeface="微軟正黑體" pitchFamily="34" charset="-120"/>
                  <a:ea typeface="微軟正黑體" pitchFamily="34" charset="-120"/>
                </a:rPr>
                <a:t>寄發會議通知</a:t>
              </a:r>
              <a:r>
                <a:rPr lang="en-US" altLang="zh-TW" b="1" dirty="0">
                  <a:solidFill>
                    <a:schemeClr val="bg1"/>
                  </a:solidFill>
                  <a:latin typeface="微軟正黑體" pitchFamily="34" charset="-120"/>
                  <a:ea typeface="微軟正黑體" pitchFamily="34" charset="-120"/>
                </a:rPr>
                <a:t>(</a:t>
              </a:r>
              <a:r>
                <a:rPr lang="zh-TW" altLang="en-US" b="1" dirty="0">
                  <a:solidFill>
                    <a:schemeClr val="bg1"/>
                  </a:solidFill>
                  <a:latin typeface="微軟正黑體" pitchFamily="34" charset="-120"/>
                  <a:ea typeface="微軟正黑體" pitchFamily="34" charset="-120"/>
                </a:rPr>
                <a:t>中午前</a:t>
              </a:r>
              <a:r>
                <a:rPr lang="en-US" altLang="zh-TW" b="1" dirty="0">
                  <a:solidFill>
                    <a:schemeClr val="bg1"/>
                  </a:solidFill>
                  <a:latin typeface="微軟正黑體" pitchFamily="34" charset="-120"/>
                  <a:ea typeface="微軟正黑體" pitchFamily="34" charset="-120"/>
                </a:rPr>
                <a:t>)</a:t>
              </a:r>
              <a:endParaRPr lang="zh-TW" altLang="en-US" b="1" u="sng" dirty="0">
                <a:solidFill>
                  <a:schemeClr val="bg1"/>
                </a:solidFill>
                <a:latin typeface="微軟正黑體" pitchFamily="34" charset="-120"/>
                <a:ea typeface="微軟正黑體" pitchFamily="34" charset="-120"/>
              </a:endParaRPr>
            </a:p>
          </p:txBody>
        </p:sp>
        <p:cxnSp>
          <p:nvCxnSpPr>
            <p:cNvPr id="85" name="直線單箭頭接點 84"/>
            <p:cNvCxnSpPr>
              <a:stCxn id="75" idx="2"/>
              <a:endCxn id="77" idx="0"/>
            </p:cNvCxnSpPr>
            <p:nvPr/>
          </p:nvCxnSpPr>
          <p:spPr>
            <a:xfrm>
              <a:off x="1809482" y="4078655"/>
              <a:ext cx="1243" cy="389988"/>
            </a:xfrm>
            <a:prstGeom prst="straightConnector1">
              <a:avLst/>
            </a:prstGeom>
            <a:ln w="38100">
              <a:solidFill>
                <a:srgbClr val="0033CC"/>
              </a:solidFill>
              <a:tailEnd type="arrow"/>
            </a:ln>
          </p:spPr>
          <p:style>
            <a:lnRef idx="1">
              <a:schemeClr val="accent1"/>
            </a:lnRef>
            <a:fillRef idx="0">
              <a:schemeClr val="accent1"/>
            </a:fillRef>
            <a:effectRef idx="0">
              <a:schemeClr val="accent1"/>
            </a:effectRef>
            <a:fontRef idx="minor">
              <a:schemeClr val="tx1"/>
            </a:fontRef>
          </p:style>
        </p:cxnSp>
        <p:cxnSp>
          <p:nvCxnSpPr>
            <p:cNvPr id="86" name="直線單箭頭接點 85"/>
            <p:cNvCxnSpPr/>
            <p:nvPr/>
          </p:nvCxnSpPr>
          <p:spPr>
            <a:xfrm flipV="1">
              <a:off x="2820473" y="4765183"/>
              <a:ext cx="1068947" cy="12879"/>
            </a:xfrm>
            <a:prstGeom prst="straightConnector1">
              <a:avLst/>
            </a:prstGeom>
            <a:ln w="38100">
              <a:solidFill>
                <a:srgbClr val="0033CC"/>
              </a:solidFill>
              <a:tailEnd type="arrow"/>
            </a:ln>
          </p:spPr>
          <p:style>
            <a:lnRef idx="1">
              <a:schemeClr val="accent1"/>
            </a:lnRef>
            <a:fillRef idx="0">
              <a:schemeClr val="accent1"/>
            </a:fillRef>
            <a:effectRef idx="0">
              <a:schemeClr val="accent1"/>
            </a:effectRef>
            <a:fontRef idx="minor">
              <a:schemeClr val="tx1"/>
            </a:fontRef>
          </p:style>
        </p:cxnSp>
        <p:cxnSp>
          <p:nvCxnSpPr>
            <p:cNvPr id="87" name="直線單箭頭接點 86"/>
            <p:cNvCxnSpPr/>
            <p:nvPr/>
          </p:nvCxnSpPr>
          <p:spPr>
            <a:xfrm flipH="1">
              <a:off x="4590415" y="3985409"/>
              <a:ext cx="6439" cy="403814"/>
            </a:xfrm>
            <a:prstGeom prst="straightConnector1">
              <a:avLst/>
            </a:prstGeom>
            <a:ln w="38100">
              <a:solidFill>
                <a:srgbClr val="0033CC"/>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88" name="直線接點 87"/>
            <p:cNvCxnSpPr/>
            <p:nvPr/>
          </p:nvCxnSpPr>
          <p:spPr>
            <a:xfrm>
              <a:off x="5628068" y="3618963"/>
              <a:ext cx="553791" cy="0"/>
            </a:xfrm>
            <a:prstGeom prst="line">
              <a:avLst/>
            </a:prstGeom>
            <a:ln w="38100">
              <a:solidFill>
                <a:srgbClr val="0033CC"/>
              </a:solidFill>
            </a:ln>
          </p:spPr>
          <p:style>
            <a:lnRef idx="1">
              <a:schemeClr val="accent1"/>
            </a:lnRef>
            <a:fillRef idx="0">
              <a:schemeClr val="accent1"/>
            </a:fillRef>
            <a:effectRef idx="0">
              <a:schemeClr val="accent1"/>
            </a:effectRef>
            <a:fontRef idx="minor">
              <a:schemeClr val="tx1"/>
            </a:fontRef>
          </p:style>
        </p:cxnSp>
        <p:cxnSp>
          <p:nvCxnSpPr>
            <p:cNvPr id="89" name="直線單箭頭接點 88"/>
            <p:cNvCxnSpPr/>
            <p:nvPr/>
          </p:nvCxnSpPr>
          <p:spPr>
            <a:xfrm>
              <a:off x="6155200" y="3637678"/>
              <a:ext cx="0" cy="1836000"/>
            </a:xfrm>
            <a:prstGeom prst="straightConnector1">
              <a:avLst/>
            </a:prstGeom>
            <a:ln w="38100">
              <a:solidFill>
                <a:srgbClr val="0033CC"/>
              </a:solidFill>
              <a:tailEnd type="arrow"/>
            </a:ln>
          </p:spPr>
          <p:style>
            <a:lnRef idx="1">
              <a:schemeClr val="accent1"/>
            </a:lnRef>
            <a:fillRef idx="0">
              <a:schemeClr val="accent1"/>
            </a:fillRef>
            <a:effectRef idx="0">
              <a:schemeClr val="accent1"/>
            </a:effectRef>
            <a:fontRef idx="minor">
              <a:schemeClr val="tx1"/>
            </a:fontRef>
          </p:style>
        </p:cxnSp>
        <p:cxnSp>
          <p:nvCxnSpPr>
            <p:cNvPr id="90" name="直線接點 89"/>
            <p:cNvCxnSpPr/>
            <p:nvPr/>
          </p:nvCxnSpPr>
          <p:spPr>
            <a:xfrm flipV="1">
              <a:off x="6993228" y="5834130"/>
              <a:ext cx="721217" cy="12878"/>
            </a:xfrm>
            <a:prstGeom prst="line">
              <a:avLst/>
            </a:prstGeom>
            <a:ln w="38100">
              <a:solidFill>
                <a:srgbClr val="0033CC"/>
              </a:solidFill>
            </a:ln>
          </p:spPr>
          <p:style>
            <a:lnRef idx="1">
              <a:schemeClr val="accent1"/>
            </a:lnRef>
            <a:fillRef idx="0">
              <a:schemeClr val="accent1"/>
            </a:fillRef>
            <a:effectRef idx="0">
              <a:schemeClr val="accent1"/>
            </a:effectRef>
            <a:fontRef idx="minor">
              <a:schemeClr val="tx1"/>
            </a:fontRef>
          </p:style>
        </p:cxnSp>
        <p:cxnSp>
          <p:nvCxnSpPr>
            <p:cNvPr id="91" name="直線單箭頭接點 90"/>
            <p:cNvCxnSpPr/>
            <p:nvPr/>
          </p:nvCxnSpPr>
          <p:spPr>
            <a:xfrm flipH="1">
              <a:off x="7704956" y="5219632"/>
              <a:ext cx="6439" cy="612000"/>
            </a:xfrm>
            <a:prstGeom prst="straightConnector1">
              <a:avLst/>
            </a:prstGeom>
            <a:ln w="38100">
              <a:solidFill>
                <a:srgbClr val="0033CC"/>
              </a:solidFill>
              <a:headEnd type="arrow"/>
              <a:tailEnd type="none"/>
            </a:ln>
          </p:spPr>
          <p:style>
            <a:lnRef idx="1">
              <a:schemeClr val="accent1"/>
            </a:lnRef>
            <a:fillRef idx="0">
              <a:schemeClr val="accent1"/>
            </a:fillRef>
            <a:effectRef idx="0">
              <a:schemeClr val="accent1"/>
            </a:effectRef>
            <a:fontRef idx="minor">
              <a:schemeClr val="tx1"/>
            </a:fontRef>
          </p:style>
        </p:cxnSp>
      </p:grpSp>
      <p:sp>
        <p:nvSpPr>
          <p:cNvPr id="37" name="圓角矩形 4"/>
          <p:cNvSpPr/>
          <p:nvPr/>
        </p:nvSpPr>
        <p:spPr>
          <a:xfrm>
            <a:off x="1359386" y="127940"/>
            <a:ext cx="6425228" cy="50612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2079" tIns="0" rIns="212079" bIns="0" numCol="1" spcCol="1270" anchor="ctr" anchorCtr="0">
            <a:noAutofit/>
          </a:bodyPr>
          <a:lstStyle/>
          <a:p>
            <a:pPr lvl="0" algn="l" defTabSz="1600200" rtl="0">
              <a:lnSpc>
                <a:spcPct val="90000"/>
              </a:lnSpc>
              <a:spcBef>
                <a:spcPct val="0"/>
              </a:spcBef>
              <a:spcAft>
                <a:spcPct val="35000"/>
              </a:spcAft>
            </a:pPr>
            <a:r>
              <a:rPr lang="zh-TW" altLang="en-US" sz="3600" b="1" kern="1200" dirty="0">
                <a:latin typeface="微軟正黑體" panose="020B0604030504040204" pitchFamily="34" charset="-120"/>
                <a:ea typeface="微軟正黑體" panose="020B0604030504040204" pitchFamily="34" charset="-120"/>
              </a:rPr>
              <a:t>叁、資料工作小隊成軍</a:t>
            </a:r>
          </a:p>
        </p:txBody>
      </p:sp>
      <p:sp>
        <p:nvSpPr>
          <p:cNvPr id="40" name="文字方塊 39"/>
          <p:cNvSpPr txBox="1"/>
          <p:nvPr/>
        </p:nvSpPr>
        <p:spPr>
          <a:xfrm>
            <a:off x="2531427" y="3698126"/>
            <a:ext cx="1356661" cy="1200329"/>
          </a:xfrm>
          <a:prstGeom prst="rect">
            <a:avLst/>
          </a:prstGeom>
          <a:noFill/>
        </p:spPr>
        <p:txBody>
          <a:bodyPr wrap="square" rtlCol="0">
            <a:spAutoFit/>
          </a:bodyPr>
          <a:lstStyle/>
          <a:p>
            <a:pPr algn="ctr"/>
            <a:r>
              <a:rPr lang="zh-TW" altLang="en-US" b="1" dirty="0">
                <a:solidFill>
                  <a:schemeClr val="bg1"/>
                </a:solidFill>
                <a:latin typeface="微軟正黑體" pitchFamily="34" charset="-120"/>
                <a:ea typeface="微軟正黑體" pitchFamily="34" charset="-120"/>
              </a:rPr>
              <a:t>公告前一週會議紀錄</a:t>
            </a:r>
            <a:r>
              <a:rPr lang="en-US" altLang="zh-TW" b="1" dirty="0">
                <a:solidFill>
                  <a:schemeClr val="bg1"/>
                </a:solidFill>
                <a:latin typeface="微軟正黑體" pitchFamily="34" charset="-120"/>
                <a:ea typeface="微軟正黑體" pitchFamily="34" charset="-120"/>
              </a:rPr>
              <a:t>(</a:t>
            </a:r>
            <a:r>
              <a:rPr lang="zh-TW" altLang="en-US" b="1" dirty="0">
                <a:solidFill>
                  <a:schemeClr val="bg1"/>
                </a:solidFill>
                <a:latin typeface="微軟正黑體" pitchFamily="34" charset="-120"/>
                <a:ea typeface="微軟正黑體" pitchFamily="34" charset="-120"/>
              </a:rPr>
              <a:t>供外界共同檢視</a:t>
            </a:r>
            <a:r>
              <a:rPr lang="en-US" altLang="zh-TW" b="1" dirty="0">
                <a:solidFill>
                  <a:schemeClr val="bg1"/>
                </a:solidFill>
                <a:latin typeface="微軟正黑體" pitchFamily="34" charset="-120"/>
                <a:ea typeface="微軟正黑體" pitchFamily="34" charset="-120"/>
              </a:rPr>
              <a:t>)</a:t>
            </a:r>
            <a:endParaRPr lang="zh-TW" altLang="en-US" b="1" u="sng" dirty="0">
              <a:solidFill>
                <a:schemeClr val="bg1"/>
              </a:solidFill>
              <a:latin typeface="微軟正黑體" pitchFamily="34" charset="-120"/>
              <a:ea typeface="微軟正黑體" pitchFamily="34" charset="-120"/>
            </a:endParaRPr>
          </a:p>
        </p:txBody>
      </p:sp>
      <p:sp>
        <p:nvSpPr>
          <p:cNvPr id="2" name="投影片編號版面配置區 1"/>
          <p:cNvSpPr>
            <a:spLocks noGrp="1"/>
          </p:cNvSpPr>
          <p:nvPr>
            <p:ph type="sldNum" sz="quarter" idx="12"/>
          </p:nvPr>
        </p:nvSpPr>
        <p:spPr>
          <a:xfrm>
            <a:off x="6962286" y="6440547"/>
            <a:ext cx="2057400" cy="365125"/>
          </a:xfrm>
        </p:spPr>
        <p:txBody>
          <a:bodyPr/>
          <a:lstStyle/>
          <a:p>
            <a:fld id="{15123DF3-6CAE-4F95-BE66-2813E23BE5C5}" type="slidenum">
              <a:rPr lang="zh-TW" altLang="en-US" smtClean="0"/>
              <a:pPr/>
              <a:t>6</a:t>
            </a:fld>
            <a:endParaRPr lang="zh-TW" altLang="en-US" dirty="0"/>
          </a:p>
        </p:txBody>
      </p:sp>
      <p:sp>
        <p:nvSpPr>
          <p:cNvPr id="47" name="手繪多邊形 46"/>
          <p:cNvSpPr/>
          <p:nvPr/>
        </p:nvSpPr>
        <p:spPr>
          <a:xfrm>
            <a:off x="528460" y="163945"/>
            <a:ext cx="6220072" cy="550131"/>
          </a:xfrm>
          <a:custGeom>
            <a:avLst/>
            <a:gdLst>
              <a:gd name="connsiteX0" fmla="*/ 0 w 3251034"/>
              <a:gd name="connsiteY0" fmla="*/ 166379 h 998253"/>
              <a:gd name="connsiteX1" fmla="*/ 166379 w 3251034"/>
              <a:gd name="connsiteY1" fmla="*/ 0 h 998253"/>
              <a:gd name="connsiteX2" fmla="*/ 3084655 w 3251034"/>
              <a:gd name="connsiteY2" fmla="*/ 0 h 998253"/>
              <a:gd name="connsiteX3" fmla="*/ 3251034 w 3251034"/>
              <a:gd name="connsiteY3" fmla="*/ 166379 h 998253"/>
              <a:gd name="connsiteX4" fmla="*/ 3251034 w 3251034"/>
              <a:gd name="connsiteY4" fmla="*/ 831874 h 998253"/>
              <a:gd name="connsiteX5" fmla="*/ 3084655 w 3251034"/>
              <a:gd name="connsiteY5" fmla="*/ 998253 h 998253"/>
              <a:gd name="connsiteX6" fmla="*/ 166379 w 3251034"/>
              <a:gd name="connsiteY6" fmla="*/ 998253 h 998253"/>
              <a:gd name="connsiteX7" fmla="*/ 0 w 3251034"/>
              <a:gd name="connsiteY7" fmla="*/ 831874 h 998253"/>
              <a:gd name="connsiteX8" fmla="*/ 0 w 3251034"/>
              <a:gd name="connsiteY8" fmla="*/ 166379 h 998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51034" h="998253">
                <a:moveTo>
                  <a:pt x="0" y="166379"/>
                </a:moveTo>
                <a:cubicBezTo>
                  <a:pt x="0" y="74490"/>
                  <a:pt x="74490" y="0"/>
                  <a:pt x="166379" y="0"/>
                </a:cubicBezTo>
                <a:lnTo>
                  <a:pt x="3084655" y="0"/>
                </a:lnTo>
                <a:cubicBezTo>
                  <a:pt x="3176544" y="0"/>
                  <a:pt x="3251034" y="74490"/>
                  <a:pt x="3251034" y="166379"/>
                </a:cubicBezTo>
                <a:lnTo>
                  <a:pt x="3251034" y="831874"/>
                </a:lnTo>
                <a:cubicBezTo>
                  <a:pt x="3251034" y="923763"/>
                  <a:pt x="3176544" y="998253"/>
                  <a:pt x="3084655" y="998253"/>
                </a:cubicBezTo>
                <a:lnTo>
                  <a:pt x="166379" y="998253"/>
                </a:lnTo>
                <a:cubicBezTo>
                  <a:pt x="74490" y="998253"/>
                  <a:pt x="0" y="923763"/>
                  <a:pt x="0" y="831874"/>
                </a:cubicBezTo>
                <a:lnTo>
                  <a:pt x="0" y="166379"/>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4931" tIns="86831" rIns="124931" bIns="86831" numCol="1" spcCol="1270" anchor="ctr" anchorCtr="0">
            <a:noAutofit/>
          </a:bodyPr>
          <a:lstStyle/>
          <a:p>
            <a:pPr defTabSz="889000">
              <a:lnSpc>
                <a:spcPct val="90000"/>
              </a:lnSpc>
              <a:spcBef>
                <a:spcPct val="0"/>
              </a:spcBef>
              <a:spcAft>
                <a:spcPct val="35000"/>
              </a:spcAft>
            </a:pPr>
            <a:r>
              <a:rPr lang="zh-TW" altLang="en-US" sz="2400" dirty="0">
                <a:solidFill>
                  <a:srgbClr val="FFFFFF"/>
                </a:solidFill>
                <a:latin typeface="微軟正黑體" panose="020B0604030504040204" pitchFamily="34" charset="-120"/>
                <a:ea typeface="微軟正黑體" panose="020B0604030504040204" pitchFamily="34" charset="-120"/>
              </a:rPr>
              <a:t>三</a:t>
            </a:r>
            <a:r>
              <a:rPr lang="zh-TW" altLang="en-US" sz="2400" dirty="0" smtClean="0">
                <a:solidFill>
                  <a:srgbClr val="FFFFFF"/>
                </a:solidFill>
                <a:latin typeface="微軟正黑體" panose="020B0604030504040204" pitchFamily="34" charset="-120"/>
                <a:ea typeface="微軟正黑體" panose="020B0604030504040204" pitchFamily="34" charset="-120"/>
              </a:rPr>
              <a:t>、</a:t>
            </a:r>
            <a:r>
              <a:rPr lang="zh-TW" altLang="en-US" sz="2400" dirty="0">
                <a:latin typeface="微軟正黑體" panose="020B0604030504040204" pitchFamily="34" charset="-120"/>
                <a:ea typeface="微軟正黑體" panose="020B0604030504040204" pitchFamily="34" charset="-120"/>
              </a:rPr>
              <a:t>蒐集與回應社會與民間社群資料</a:t>
            </a:r>
            <a:r>
              <a:rPr lang="zh-TW" altLang="en-US" sz="2400" dirty="0" smtClean="0">
                <a:latin typeface="微軟正黑體" panose="020B0604030504040204" pitchFamily="34" charset="-120"/>
                <a:ea typeface="微軟正黑體" panose="020B0604030504040204" pitchFamily="34" charset="-120"/>
              </a:rPr>
              <a:t>需求</a:t>
            </a:r>
            <a:endParaRPr lang="zh-TW" altLang="en-US" sz="2400" kern="1200" dirty="0">
              <a:latin typeface="微軟正黑體" panose="020B0604030504040204" pitchFamily="34" charset="-120"/>
              <a:ea typeface="微軟正黑體" panose="020B0604030504040204" pitchFamily="34" charset="-120"/>
            </a:endParaRPr>
          </a:p>
        </p:txBody>
      </p:sp>
      <p:grpSp>
        <p:nvGrpSpPr>
          <p:cNvPr id="48" name="群組 47"/>
          <p:cNvGrpSpPr/>
          <p:nvPr/>
        </p:nvGrpSpPr>
        <p:grpSpPr>
          <a:xfrm>
            <a:off x="7366632" y="0"/>
            <a:ext cx="1777368" cy="723900"/>
            <a:chOff x="400779" y="2040"/>
            <a:chExt cx="7411512" cy="708480"/>
          </a:xfrm>
        </p:grpSpPr>
        <p:sp>
          <p:nvSpPr>
            <p:cNvPr id="49" name="圓角矩形 48"/>
            <p:cNvSpPr/>
            <p:nvPr/>
          </p:nvSpPr>
          <p:spPr>
            <a:xfrm>
              <a:off x="400779" y="2040"/>
              <a:ext cx="7411512" cy="708480"/>
            </a:xfrm>
            <a:prstGeom prst="roundRect">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50" name="圓角矩形 4"/>
            <p:cNvSpPr/>
            <p:nvPr/>
          </p:nvSpPr>
          <p:spPr>
            <a:xfrm>
              <a:off x="435364" y="36625"/>
              <a:ext cx="7342342" cy="63931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2079" tIns="0" rIns="0" bIns="0" numCol="1" spcCol="1270" anchor="ctr" anchorCtr="0">
              <a:noAutofit/>
            </a:bodyPr>
            <a:lstStyle/>
            <a:p>
              <a:pPr lvl="0" algn="l" defTabSz="1600200" rtl="0">
                <a:lnSpc>
                  <a:spcPct val="90000"/>
                </a:lnSpc>
                <a:spcBef>
                  <a:spcPct val="0"/>
                </a:spcBef>
                <a:spcAft>
                  <a:spcPct val="35000"/>
                </a:spcAft>
              </a:pPr>
              <a:r>
                <a:rPr lang="zh-TW" altLang="en-US" sz="1600" b="1" kern="1200" dirty="0">
                  <a:latin typeface="微軟正黑體" panose="020B0604030504040204" pitchFamily="34" charset="-120"/>
                  <a:ea typeface="微軟正黑體" panose="020B0604030504040204" pitchFamily="34" charset="-120"/>
                </a:rPr>
                <a:t>壹、</a:t>
              </a:r>
              <a:r>
                <a:rPr lang="zh-TW" sz="1600" b="1" kern="1200" dirty="0">
                  <a:latin typeface="微軟正黑體" panose="020B0604030504040204" pitchFamily="34" charset="-120"/>
                  <a:ea typeface="微軟正黑體" panose="020B0604030504040204" pitchFamily="34" charset="-120"/>
                </a:rPr>
                <a:t>推動策略</a:t>
              </a:r>
              <a:endParaRPr lang="zh-TW" altLang="en-US" sz="1600" b="1" kern="1200" dirty="0">
                <a:latin typeface="微軟正黑體" panose="020B0604030504040204" pitchFamily="34" charset="-120"/>
                <a:ea typeface="微軟正黑體" panose="020B0604030504040204" pitchFamily="34" charset="-120"/>
              </a:endParaRPr>
            </a:p>
          </p:txBody>
        </p:sp>
      </p:grpSp>
    </p:spTree>
    <p:extLst>
      <p:ext uri="{BB962C8B-B14F-4D97-AF65-F5344CB8AC3E}">
        <p14:creationId xmlns:p14="http://schemas.microsoft.com/office/powerpoint/2010/main" val="13951513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手繪多邊形: 圖案 11"/>
          <p:cNvSpPr/>
          <p:nvPr/>
        </p:nvSpPr>
        <p:spPr>
          <a:xfrm>
            <a:off x="469900" y="1625600"/>
            <a:ext cx="8146197" cy="4127500"/>
          </a:xfrm>
          <a:custGeom>
            <a:avLst/>
            <a:gdLst>
              <a:gd name="connsiteX0" fmla="*/ 0 w 8011664"/>
              <a:gd name="connsiteY0" fmla="*/ 0 h 5050800"/>
              <a:gd name="connsiteX1" fmla="*/ 8011664 w 8011664"/>
              <a:gd name="connsiteY1" fmla="*/ 0 h 5050800"/>
              <a:gd name="connsiteX2" fmla="*/ 8011664 w 8011664"/>
              <a:gd name="connsiteY2" fmla="*/ 5050800 h 5050800"/>
              <a:gd name="connsiteX3" fmla="*/ 0 w 8011664"/>
              <a:gd name="connsiteY3" fmla="*/ 5050800 h 5050800"/>
              <a:gd name="connsiteX4" fmla="*/ 0 w 8011664"/>
              <a:gd name="connsiteY4" fmla="*/ 0 h 5050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11664" h="5050800">
                <a:moveTo>
                  <a:pt x="0" y="0"/>
                </a:moveTo>
                <a:lnTo>
                  <a:pt x="8011664" y="0"/>
                </a:lnTo>
                <a:lnTo>
                  <a:pt x="8011664" y="5050800"/>
                </a:lnTo>
                <a:lnTo>
                  <a:pt x="0" y="505080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54370" tIns="30480" rIns="170688" bIns="30480" numCol="1" spcCol="1270" anchor="t" anchorCtr="0">
            <a:noAutofit/>
          </a:bodyPr>
          <a:lstStyle/>
          <a:p>
            <a:pPr marL="228600" lvl="1" indent="-228600" algn="l" defTabSz="1066800">
              <a:lnSpc>
                <a:spcPts val="2500"/>
              </a:lnSpc>
              <a:spcBef>
                <a:spcPct val="0"/>
              </a:spcBef>
              <a:spcAft>
                <a:spcPct val="20000"/>
              </a:spcAft>
              <a:buChar char="•"/>
            </a:pPr>
            <a:r>
              <a:rPr lang="zh-TW" altLang="zh-TW" sz="2400" kern="1200" dirty="0" smtClean="0">
                <a:latin typeface="微軟正黑體" pitchFamily="34" charset="-120"/>
                <a:ea typeface="微軟正黑體" pitchFamily="34" charset="-120"/>
              </a:rPr>
              <a:t>以</a:t>
            </a:r>
            <a:r>
              <a:rPr lang="zh-TW" altLang="zh-TW" sz="2400" kern="1200" dirty="0">
                <a:latin typeface="微軟正黑體" pitchFamily="34" charset="-120"/>
                <a:ea typeface="微軟正黑體" pitchFamily="34" charset="-120"/>
              </a:rPr>
              <a:t>「</a:t>
            </a:r>
            <a:r>
              <a:rPr lang="zh-TW" altLang="zh-TW" sz="2400" b="1" kern="1200" dirty="0">
                <a:solidFill>
                  <a:srgbClr val="FF0000"/>
                </a:solidFill>
                <a:latin typeface="微軟正黑體" pitchFamily="34" charset="-120"/>
                <a:ea typeface="微軟正黑體" pitchFamily="34" charset="-120"/>
              </a:rPr>
              <a:t>能源與環保團體</a:t>
            </a:r>
            <a:r>
              <a:rPr lang="zh-TW" altLang="zh-TW" sz="2400" kern="1200" dirty="0">
                <a:solidFill>
                  <a:srgbClr val="FF0000"/>
                </a:solidFill>
                <a:latin typeface="微軟正黑體" pitchFamily="34" charset="-120"/>
                <a:ea typeface="微軟正黑體" pitchFamily="34" charset="-120"/>
              </a:rPr>
              <a:t>」</a:t>
            </a:r>
            <a:r>
              <a:rPr lang="zh-TW" altLang="zh-TW" sz="2400" kern="1200" dirty="0">
                <a:latin typeface="微軟正黑體" pitchFamily="34" charset="-120"/>
                <a:ea typeface="微軟正黑體" pitchFamily="34" charset="-120"/>
              </a:rPr>
              <a:t>關注的主題為主</a:t>
            </a:r>
            <a:r>
              <a:rPr lang="zh-TW" altLang="en-US" sz="2400" kern="1200" dirty="0">
                <a:latin typeface="微軟正黑體" pitchFamily="34" charset="-120"/>
                <a:ea typeface="微軟正黑體" pitchFamily="34" charset="-120"/>
              </a:rPr>
              <a:t>，舉辦小規模之暖身黑客松活動，邀請能源環保團體</a:t>
            </a:r>
            <a:r>
              <a:rPr lang="en-US" altLang="zh-TW" sz="2400" kern="1200" dirty="0">
                <a:latin typeface="微軟正黑體" pitchFamily="34" charset="-120"/>
                <a:ea typeface="微軟正黑體" pitchFamily="34" charset="-120"/>
              </a:rPr>
              <a:t>(</a:t>
            </a:r>
            <a:r>
              <a:rPr lang="zh-TW" altLang="en-US" sz="2400" kern="1200" dirty="0">
                <a:latin typeface="微軟正黑體" pitchFamily="34" charset="-120"/>
                <a:ea typeface="微軟正黑體" pitchFamily="34" charset="-120"/>
              </a:rPr>
              <a:t>公共議題社群</a:t>
            </a:r>
            <a:r>
              <a:rPr lang="en-US" altLang="zh-TW" sz="2400" kern="1200" dirty="0">
                <a:latin typeface="微軟正黑體" pitchFamily="34" charset="-120"/>
                <a:ea typeface="微軟正黑體" pitchFamily="34" charset="-120"/>
              </a:rPr>
              <a:t>)</a:t>
            </a:r>
            <a:r>
              <a:rPr lang="zh-TW" altLang="en-US" sz="2400" kern="1200" dirty="0">
                <a:latin typeface="微軟正黑體" pitchFamily="34" charset="-120"/>
                <a:ea typeface="微軟正黑體" pitchFamily="34" charset="-120"/>
              </a:rPr>
              <a:t>及資料社群參加 </a:t>
            </a:r>
            <a:endParaRPr lang="zh-TW" altLang="en-US" sz="2400" b="1" kern="1200" dirty="0">
              <a:solidFill>
                <a:srgbClr val="C00000"/>
              </a:solidFill>
              <a:latin typeface="微軟正黑體" pitchFamily="34" charset="-120"/>
              <a:ea typeface="微軟正黑體" pitchFamily="34" charset="-120"/>
            </a:endParaRPr>
          </a:p>
          <a:p>
            <a:pPr marL="228600" lvl="1" indent="-228600" algn="l" defTabSz="1066800">
              <a:lnSpc>
                <a:spcPct val="90000"/>
              </a:lnSpc>
              <a:spcBef>
                <a:spcPct val="0"/>
              </a:spcBef>
              <a:spcAft>
                <a:spcPct val="20000"/>
              </a:spcAft>
              <a:buChar char="•"/>
            </a:pPr>
            <a:r>
              <a:rPr lang="zh-TW" altLang="en-US" sz="2400" b="1" kern="1200" dirty="0">
                <a:solidFill>
                  <a:srgbClr val="0033CC"/>
                </a:solidFill>
                <a:latin typeface="微軟正黑體" pitchFamily="34" charset="-120"/>
                <a:ea typeface="微軟正黑體" pitchFamily="34" charset="-120"/>
              </a:rPr>
              <a:t>第二場 </a:t>
            </a:r>
            <a:r>
              <a:rPr lang="en-US" altLang="zh-TW" sz="2400" b="1" kern="1200" dirty="0">
                <a:solidFill>
                  <a:srgbClr val="0033CC"/>
                </a:solidFill>
                <a:latin typeface="微軟正黑體" pitchFamily="34" charset="-120"/>
                <a:ea typeface="微軟正黑體" pitchFamily="34" charset="-120"/>
              </a:rPr>
              <a:t>:</a:t>
            </a:r>
            <a:r>
              <a:rPr lang="zh-TW" altLang="en-US" sz="2400" b="1" kern="1200" dirty="0">
                <a:solidFill>
                  <a:srgbClr val="0033CC"/>
                </a:solidFill>
                <a:latin typeface="微軟正黑體" pitchFamily="34" charset="-120"/>
                <a:ea typeface="微軟正黑體" pitchFamily="34" charset="-120"/>
              </a:rPr>
              <a:t> 電力供需黑客松 </a:t>
            </a:r>
            <a:r>
              <a:rPr lang="en-US" altLang="zh-TW" sz="2400" b="1" kern="1200" dirty="0">
                <a:solidFill>
                  <a:srgbClr val="C00000"/>
                </a:solidFill>
                <a:latin typeface="微軟正黑體" pitchFamily="34" charset="-120"/>
                <a:ea typeface="微軟正黑體" pitchFamily="34" charset="-120"/>
              </a:rPr>
              <a:t>(9</a:t>
            </a:r>
            <a:r>
              <a:rPr lang="zh-TW" altLang="en-US" sz="2400" b="1" kern="1200" dirty="0">
                <a:solidFill>
                  <a:srgbClr val="C00000"/>
                </a:solidFill>
                <a:latin typeface="微軟正黑體" pitchFamily="34" charset="-120"/>
                <a:ea typeface="微軟正黑體" pitchFamily="34" charset="-120"/>
              </a:rPr>
              <a:t>月</a:t>
            </a:r>
            <a:r>
              <a:rPr lang="en-US" altLang="zh-TW" sz="2400" b="1" kern="1200" dirty="0">
                <a:solidFill>
                  <a:srgbClr val="C00000"/>
                </a:solidFill>
                <a:latin typeface="微軟正黑體" pitchFamily="34" charset="-120"/>
                <a:ea typeface="微軟正黑體" pitchFamily="34" charset="-120"/>
              </a:rPr>
              <a:t>25</a:t>
            </a:r>
            <a:r>
              <a:rPr lang="zh-TW" altLang="en-US" sz="2400" b="1" kern="1200" dirty="0">
                <a:solidFill>
                  <a:srgbClr val="C00000"/>
                </a:solidFill>
                <a:latin typeface="微軟正黑體" pitchFamily="34" charset="-120"/>
                <a:ea typeface="微軟正黑體" pitchFamily="34" charset="-120"/>
              </a:rPr>
              <a:t>日盟友日、</a:t>
            </a:r>
            <a:r>
              <a:rPr lang="en-US" altLang="zh-TW" sz="2400" b="1" kern="1200" dirty="0">
                <a:solidFill>
                  <a:srgbClr val="C00000"/>
                </a:solidFill>
                <a:latin typeface="微軟正黑體" pitchFamily="34" charset="-120"/>
                <a:ea typeface="微軟正黑體" pitchFamily="34" charset="-120"/>
              </a:rPr>
              <a:t>10</a:t>
            </a:r>
            <a:r>
              <a:rPr lang="zh-TW" altLang="en-US" sz="2400" b="1" kern="1200" dirty="0">
                <a:solidFill>
                  <a:srgbClr val="C00000"/>
                </a:solidFill>
                <a:latin typeface="微軟正黑體" pitchFamily="34" charset="-120"/>
                <a:ea typeface="微軟正黑體" pitchFamily="34" charset="-120"/>
              </a:rPr>
              <a:t>月</a:t>
            </a:r>
            <a:r>
              <a:rPr lang="en-US" altLang="zh-TW" sz="2400" b="1" kern="1200" dirty="0">
                <a:solidFill>
                  <a:srgbClr val="C00000"/>
                </a:solidFill>
                <a:latin typeface="微軟正黑體" pitchFamily="34" charset="-120"/>
                <a:ea typeface="微軟正黑體" pitchFamily="34" charset="-120"/>
              </a:rPr>
              <a:t>2</a:t>
            </a:r>
            <a:r>
              <a:rPr lang="zh-TW" altLang="en-US" sz="2400" b="1" kern="1200" dirty="0">
                <a:solidFill>
                  <a:srgbClr val="C00000"/>
                </a:solidFill>
                <a:latin typeface="微軟正黑體" pitchFamily="34" charset="-120"/>
                <a:ea typeface="微軟正黑體" pitchFamily="34" charset="-120"/>
              </a:rPr>
              <a:t>日黑客松</a:t>
            </a:r>
            <a:r>
              <a:rPr lang="en-US" altLang="zh-TW" sz="2400" b="1" kern="1200" dirty="0">
                <a:solidFill>
                  <a:srgbClr val="C00000"/>
                </a:solidFill>
                <a:latin typeface="微軟正黑體" pitchFamily="34" charset="-120"/>
                <a:ea typeface="微軟正黑體" pitchFamily="34" charset="-120"/>
              </a:rPr>
              <a:t>)</a:t>
            </a:r>
            <a:r>
              <a:rPr lang="en-US" altLang="zh-TW" sz="2400" b="1" kern="1200" dirty="0">
                <a:latin typeface="微軟正黑體" pitchFamily="34" charset="-120"/>
                <a:ea typeface="微軟正黑體" pitchFamily="34" charset="-120"/>
              </a:rPr>
              <a:t/>
            </a:r>
            <a:br>
              <a:rPr lang="en-US" altLang="zh-TW" sz="2400" b="1" kern="1200" dirty="0">
                <a:latin typeface="微軟正黑體" pitchFamily="34" charset="-120"/>
                <a:ea typeface="微軟正黑體" pitchFamily="34" charset="-120"/>
              </a:rPr>
            </a:br>
            <a:r>
              <a:rPr lang="zh-TW" altLang="en-US" sz="2400" kern="1200" dirty="0">
                <a:latin typeface="微軟正黑體" pitchFamily="34" charset="-120"/>
                <a:ea typeface="微軟正黑體" pitchFamily="34" charset="-120"/>
              </a:rPr>
              <a:t>以台電關切的「</a:t>
            </a:r>
            <a:r>
              <a:rPr lang="zh-TW" altLang="en-US" sz="2400" b="1" kern="1200" dirty="0">
                <a:solidFill>
                  <a:srgbClr val="FF0000"/>
                </a:solidFill>
                <a:latin typeface="微軟正黑體" pitchFamily="34" charset="-120"/>
                <a:ea typeface="微軟正黑體" pitchFamily="34" charset="-120"/>
              </a:rPr>
              <a:t>電力供需</a:t>
            </a:r>
            <a:r>
              <a:rPr lang="zh-TW" altLang="en-US" sz="2400" b="1" kern="1200" dirty="0">
                <a:latin typeface="微軟正黑體" pitchFamily="34" charset="-120"/>
                <a:ea typeface="微軟正黑體" pitchFamily="34" charset="-120"/>
              </a:rPr>
              <a:t>」</a:t>
            </a:r>
            <a:r>
              <a:rPr lang="zh-TW" altLang="en-US" sz="2400" kern="1200" dirty="0">
                <a:latin typeface="微軟正黑體" pitchFamily="34" charset="-120"/>
                <a:ea typeface="微軟正黑體" pitchFamily="34" charset="-120"/>
              </a:rPr>
              <a:t>為主軸，延伸與擴大活動規模與能量</a:t>
            </a:r>
          </a:p>
          <a:p>
            <a:pPr marL="228600" lvl="1" indent="-228600" algn="l" defTabSz="1066800">
              <a:lnSpc>
                <a:spcPts val="2500"/>
              </a:lnSpc>
              <a:spcBef>
                <a:spcPct val="0"/>
              </a:spcBef>
              <a:spcAft>
                <a:spcPct val="20000"/>
              </a:spcAft>
              <a:buChar char="•"/>
            </a:pPr>
            <a:r>
              <a:rPr lang="zh-TW" altLang="en-US" sz="2400" b="1" kern="1200" dirty="0">
                <a:solidFill>
                  <a:srgbClr val="0033CC"/>
                </a:solidFill>
                <a:latin typeface="微軟正黑體" pitchFamily="34" charset="-120"/>
                <a:ea typeface="微軟正黑體" pitchFamily="34" charset="-120"/>
              </a:rPr>
              <a:t>第三場 </a:t>
            </a:r>
            <a:r>
              <a:rPr lang="en-US" altLang="zh-TW" sz="2400" b="1" kern="1200" dirty="0">
                <a:solidFill>
                  <a:srgbClr val="0033CC"/>
                </a:solidFill>
                <a:latin typeface="微軟正黑體" pitchFamily="34" charset="-120"/>
                <a:ea typeface="微軟正黑體" pitchFamily="34" charset="-120"/>
              </a:rPr>
              <a:t>:</a:t>
            </a:r>
            <a:r>
              <a:rPr lang="zh-TW" altLang="en-US" sz="2400" b="1" kern="1200" dirty="0">
                <a:solidFill>
                  <a:srgbClr val="0033CC"/>
                </a:solidFill>
                <a:latin typeface="微軟正黑體" pitchFamily="34" charset="-120"/>
                <a:ea typeface="微軟正黑體" pitchFamily="34" charset="-120"/>
              </a:rPr>
              <a:t> 電力資料經濟黑客松 </a:t>
            </a:r>
            <a:r>
              <a:rPr lang="en-US" altLang="zh-TW" sz="2400" b="1" kern="1200" dirty="0">
                <a:solidFill>
                  <a:srgbClr val="C00000"/>
                </a:solidFill>
                <a:latin typeface="微軟正黑體" pitchFamily="34" charset="-120"/>
                <a:ea typeface="微軟正黑體" pitchFamily="34" charset="-120"/>
              </a:rPr>
              <a:t>(</a:t>
            </a:r>
            <a:r>
              <a:rPr lang="zh-TW" altLang="en-US" sz="2400" b="1" kern="1200" dirty="0">
                <a:solidFill>
                  <a:srgbClr val="C00000"/>
                </a:solidFill>
                <a:latin typeface="微軟正黑體" pitchFamily="34" charset="-120"/>
                <a:ea typeface="微軟正黑體" pitchFamily="34" charset="-120"/>
              </a:rPr>
              <a:t>預定</a:t>
            </a:r>
            <a:r>
              <a:rPr lang="en-US" altLang="zh-TW" sz="2400" b="1" kern="1200" dirty="0">
                <a:solidFill>
                  <a:srgbClr val="C00000"/>
                </a:solidFill>
                <a:latin typeface="微軟正黑體" pitchFamily="34" charset="-120"/>
                <a:ea typeface="微軟正黑體" pitchFamily="34" charset="-120"/>
              </a:rPr>
              <a:t>11</a:t>
            </a:r>
            <a:r>
              <a:rPr lang="zh-TW" altLang="en-US" sz="2400" b="1" kern="1200" dirty="0">
                <a:solidFill>
                  <a:srgbClr val="C00000"/>
                </a:solidFill>
                <a:latin typeface="微軟正黑體" pitchFamily="34" charset="-120"/>
                <a:ea typeface="微軟正黑體" pitchFamily="34" charset="-120"/>
              </a:rPr>
              <a:t>月份</a:t>
            </a:r>
            <a:r>
              <a:rPr lang="en-US" altLang="zh-TW" sz="2400" b="1" kern="1200" dirty="0">
                <a:solidFill>
                  <a:srgbClr val="C00000"/>
                </a:solidFill>
                <a:latin typeface="微軟正黑體" pitchFamily="34" charset="-120"/>
                <a:ea typeface="微軟正黑體" pitchFamily="34" charset="-120"/>
              </a:rPr>
              <a:t>)</a:t>
            </a:r>
            <a:r>
              <a:rPr lang="en-US" altLang="zh-TW" sz="2400" kern="1200" dirty="0">
                <a:latin typeface="微軟正黑體" pitchFamily="34" charset="-120"/>
                <a:ea typeface="微軟正黑體" pitchFamily="34" charset="-120"/>
              </a:rPr>
              <a:t/>
            </a:r>
            <a:br>
              <a:rPr lang="en-US" altLang="zh-TW" sz="2400" kern="1200" dirty="0">
                <a:latin typeface="微軟正黑體" pitchFamily="34" charset="-120"/>
                <a:ea typeface="微軟正黑體" pitchFamily="34" charset="-120"/>
              </a:rPr>
            </a:br>
            <a:r>
              <a:rPr lang="zh-TW" altLang="zh-TW" sz="2400" kern="1200" dirty="0">
                <a:latin typeface="微軟正黑體" pitchFamily="34" charset="-120"/>
                <a:ea typeface="微軟正黑體" pitchFamily="34" charset="-120"/>
              </a:rPr>
              <a:t>以「</a:t>
            </a:r>
            <a:r>
              <a:rPr lang="zh-TW" altLang="en-US" sz="2400" b="1" kern="1200" dirty="0">
                <a:solidFill>
                  <a:srgbClr val="FF0000"/>
                </a:solidFill>
                <a:latin typeface="微軟正黑體" pitchFamily="34" charset="-120"/>
                <a:ea typeface="微軟正黑體" pitchFamily="34" charset="-120"/>
              </a:rPr>
              <a:t>電力</a:t>
            </a:r>
            <a:r>
              <a:rPr lang="zh-TW" altLang="zh-TW" sz="2400" b="1" kern="1200" dirty="0">
                <a:solidFill>
                  <a:srgbClr val="FF0000"/>
                </a:solidFill>
                <a:latin typeface="微軟正黑體" pitchFamily="34" charset="-120"/>
                <a:ea typeface="微軟正黑體" pitchFamily="34" charset="-120"/>
              </a:rPr>
              <a:t>資料經濟</a:t>
            </a:r>
            <a:r>
              <a:rPr lang="zh-TW" altLang="zh-TW" sz="2400" kern="1200" dirty="0">
                <a:latin typeface="微軟正黑體" pitchFamily="34" charset="-120"/>
                <a:ea typeface="微軟正黑體" pitchFamily="34" charset="-120"/>
              </a:rPr>
              <a:t>」的目標為主軸</a:t>
            </a:r>
            <a:r>
              <a:rPr lang="zh-TW" altLang="en-US" sz="2400" kern="1200" dirty="0">
                <a:latin typeface="微軟正黑體" pitchFamily="34" charset="-120"/>
                <a:ea typeface="微軟正黑體" pitchFamily="34" charset="-120"/>
              </a:rPr>
              <a:t>，利用台電開放的電力資料，透過</a:t>
            </a:r>
            <a:r>
              <a:rPr lang="zh-TW" altLang="en-US" sz="2400" kern="1200" dirty="0">
                <a:solidFill>
                  <a:schemeClr val="tx1"/>
                </a:solidFill>
                <a:latin typeface="微軟正黑體" pitchFamily="34" charset="-120"/>
                <a:ea typeface="微軟正黑體" pitchFamily="34" charset="-120"/>
              </a:rPr>
              <a:t>產學界、中央與地方政府、公民團體及網路社群的協作機制</a:t>
            </a:r>
            <a:r>
              <a:rPr lang="zh-TW" altLang="en-US" sz="2400" kern="1200" dirty="0">
                <a:latin typeface="微軟正黑體" pitchFamily="34" charset="-120"/>
                <a:ea typeface="微軟正黑體" pitchFamily="34" charset="-120"/>
              </a:rPr>
              <a:t>，推展國內資料運用之經濟價值</a:t>
            </a:r>
          </a:p>
        </p:txBody>
      </p:sp>
      <p:sp>
        <p:nvSpPr>
          <p:cNvPr id="3" name="投影片編號版面配置區 2"/>
          <p:cNvSpPr>
            <a:spLocks noGrp="1"/>
          </p:cNvSpPr>
          <p:nvPr>
            <p:ph type="sldNum" sz="quarter" idx="12"/>
          </p:nvPr>
        </p:nvSpPr>
        <p:spPr>
          <a:xfrm>
            <a:off x="6970872" y="6404547"/>
            <a:ext cx="2057400" cy="365125"/>
          </a:xfrm>
        </p:spPr>
        <p:txBody>
          <a:bodyPr/>
          <a:lstStyle/>
          <a:p>
            <a:fld id="{15123DF3-6CAE-4F95-BE66-2813E23BE5C5}" type="slidenum">
              <a:rPr lang="zh-TW" altLang="en-US" smtClean="0"/>
              <a:pPr/>
              <a:t>7</a:t>
            </a:fld>
            <a:endParaRPr lang="zh-TW" altLang="en-US" dirty="0"/>
          </a:p>
        </p:txBody>
      </p:sp>
      <p:sp>
        <p:nvSpPr>
          <p:cNvPr id="8" name="手繪多邊形 7"/>
          <p:cNvSpPr/>
          <p:nvPr/>
        </p:nvSpPr>
        <p:spPr>
          <a:xfrm>
            <a:off x="469900" y="163945"/>
            <a:ext cx="6286500" cy="550131"/>
          </a:xfrm>
          <a:custGeom>
            <a:avLst/>
            <a:gdLst>
              <a:gd name="connsiteX0" fmla="*/ 0 w 3251034"/>
              <a:gd name="connsiteY0" fmla="*/ 166379 h 998253"/>
              <a:gd name="connsiteX1" fmla="*/ 166379 w 3251034"/>
              <a:gd name="connsiteY1" fmla="*/ 0 h 998253"/>
              <a:gd name="connsiteX2" fmla="*/ 3084655 w 3251034"/>
              <a:gd name="connsiteY2" fmla="*/ 0 h 998253"/>
              <a:gd name="connsiteX3" fmla="*/ 3251034 w 3251034"/>
              <a:gd name="connsiteY3" fmla="*/ 166379 h 998253"/>
              <a:gd name="connsiteX4" fmla="*/ 3251034 w 3251034"/>
              <a:gd name="connsiteY4" fmla="*/ 831874 h 998253"/>
              <a:gd name="connsiteX5" fmla="*/ 3084655 w 3251034"/>
              <a:gd name="connsiteY5" fmla="*/ 998253 h 998253"/>
              <a:gd name="connsiteX6" fmla="*/ 166379 w 3251034"/>
              <a:gd name="connsiteY6" fmla="*/ 998253 h 998253"/>
              <a:gd name="connsiteX7" fmla="*/ 0 w 3251034"/>
              <a:gd name="connsiteY7" fmla="*/ 831874 h 998253"/>
              <a:gd name="connsiteX8" fmla="*/ 0 w 3251034"/>
              <a:gd name="connsiteY8" fmla="*/ 166379 h 998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51034" h="998253">
                <a:moveTo>
                  <a:pt x="0" y="166379"/>
                </a:moveTo>
                <a:cubicBezTo>
                  <a:pt x="0" y="74490"/>
                  <a:pt x="74490" y="0"/>
                  <a:pt x="166379" y="0"/>
                </a:cubicBezTo>
                <a:lnTo>
                  <a:pt x="3084655" y="0"/>
                </a:lnTo>
                <a:cubicBezTo>
                  <a:pt x="3176544" y="0"/>
                  <a:pt x="3251034" y="74490"/>
                  <a:pt x="3251034" y="166379"/>
                </a:cubicBezTo>
                <a:lnTo>
                  <a:pt x="3251034" y="831874"/>
                </a:lnTo>
                <a:cubicBezTo>
                  <a:pt x="3251034" y="923763"/>
                  <a:pt x="3176544" y="998253"/>
                  <a:pt x="3084655" y="998253"/>
                </a:cubicBezTo>
                <a:lnTo>
                  <a:pt x="166379" y="998253"/>
                </a:lnTo>
                <a:cubicBezTo>
                  <a:pt x="74490" y="998253"/>
                  <a:pt x="0" y="923763"/>
                  <a:pt x="0" y="831874"/>
                </a:cubicBezTo>
                <a:lnTo>
                  <a:pt x="0" y="166379"/>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2000" tIns="86831" rIns="72000" bIns="86831" numCol="1" spcCol="1270" anchor="ctr" anchorCtr="0">
            <a:noAutofit/>
          </a:bodyPr>
          <a:lstStyle/>
          <a:p>
            <a:pPr defTabSz="889000">
              <a:lnSpc>
                <a:spcPct val="90000"/>
              </a:lnSpc>
              <a:spcBef>
                <a:spcPct val="0"/>
              </a:spcBef>
              <a:spcAft>
                <a:spcPct val="35000"/>
              </a:spcAft>
            </a:pPr>
            <a:r>
              <a:rPr lang="zh-TW" altLang="en-US" sz="2400" dirty="0" smtClean="0">
                <a:solidFill>
                  <a:srgbClr val="FFFFFF"/>
                </a:solidFill>
                <a:latin typeface="微軟正黑體" panose="020B0604030504040204" pitchFamily="34" charset="-120"/>
                <a:ea typeface="微軟正黑體" panose="020B0604030504040204" pitchFamily="34" charset="-120"/>
              </a:rPr>
              <a:t>四、辦理</a:t>
            </a:r>
            <a:r>
              <a:rPr lang="zh-TW" altLang="en-US" sz="2400" dirty="0">
                <a:solidFill>
                  <a:srgbClr val="FFFFFF"/>
                </a:solidFill>
                <a:latin typeface="微軟正黑體" panose="020B0604030504040204" pitchFamily="34" charset="-120"/>
                <a:ea typeface="微軟正黑體" panose="020B0604030504040204" pitchFamily="34" charset="-120"/>
              </a:rPr>
              <a:t>開放資料黑客松活動，強化社會參與</a:t>
            </a:r>
            <a:endParaRPr lang="zh-TW" altLang="en-US" sz="2400" kern="1200" dirty="0">
              <a:latin typeface="微軟正黑體" panose="020B0604030504040204" pitchFamily="34" charset="-120"/>
              <a:ea typeface="微軟正黑體" panose="020B0604030504040204" pitchFamily="34" charset="-120"/>
            </a:endParaRPr>
          </a:p>
        </p:txBody>
      </p:sp>
      <p:grpSp>
        <p:nvGrpSpPr>
          <p:cNvPr id="13" name="群組 12"/>
          <p:cNvGrpSpPr/>
          <p:nvPr/>
        </p:nvGrpSpPr>
        <p:grpSpPr>
          <a:xfrm>
            <a:off x="7366632" y="0"/>
            <a:ext cx="1777368" cy="723900"/>
            <a:chOff x="400779" y="2040"/>
            <a:chExt cx="7411512" cy="708480"/>
          </a:xfrm>
        </p:grpSpPr>
        <p:sp>
          <p:nvSpPr>
            <p:cNvPr id="14" name="圓角矩形 13"/>
            <p:cNvSpPr/>
            <p:nvPr/>
          </p:nvSpPr>
          <p:spPr>
            <a:xfrm>
              <a:off x="400779" y="2040"/>
              <a:ext cx="7411512" cy="708480"/>
            </a:xfrm>
            <a:prstGeom prst="roundRect">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15" name="圓角矩形 4"/>
            <p:cNvSpPr/>
            <p:nvPr/>
          </p:nvSpPr>
          <p:spPr>
            <a:xfrm>
              <a:off x="435364" y="36625"/>
              <a:ext cx="7342342" cy="63931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2079" tIns="0" rIns="0" bIns="0" numCol="1" spcCol="1270" anchor="ctr" anchorCtr="0">
              <a:noAutofit/>
            </a:bodyPr>
            <a:lstStyle/>
            <a:p>
              <a:pPr lvl="0" algn="l" defTabSz="1600200" rtl="0">
                <a:lnSpc>
                  <a:spcPct val="90000"/>
                </a:lnSpc>
                <a:spcBef>
                  <a:spcPct val="0"/>
                </a:spcBef>
                <a:spcAft>
                  <a:spcPct val="35000"/>
                </a:spcAft>
              </a:pPr>
              <a:r>
                <a:rPr lang="zh-TW" altLang="en-US" sz="1600" b="1" kern="1200" dirty="0">
                  <a:latin typeface="微軟正黑體" panose="020B0604030504040204" pitchFamily="34" charset="-120"/>
                  <a:ea typeface="微軟正黑體" panose="020B0604030504040204" pitchFamily="34" charset="-120"/>
                </a:rPr>
                <a:t>壹、</a:t>
              </a:r>
              <a:r>
                <a:rPr lang="zh-TW" sz="1600" b="1" kern="1200" dirty="0">
                  <a:latin typeface="微軟正黑體" panose="020B0604030504040204" pitchFamily="34" charset="-120"/>
                  <a:ea typeface="微軟正黑體" panose="020B0604030504040204" pitchFamily="34" charset="-120"/>
                </a:rPr>
                <a:t>推動策略</a:t>
              </a:r>
              <a:endParaRPr lang="zh-TW" altLang="en-US" sz="1600" b="1" kern="1200" dirty="0">
                <a:latin typeface="微軟正黑體" panose="020B0604030504040204" pitchFamily="34" charset="-120"/>
                <a:ea typeface="微軟正黑體" panose="020B0604030504040204" pitchFamily="34" charset="-120"/>
              </a:endParaRPr>
            </a:p>
          </p:txBody>
        </p:sp>
      </p:grpSp>
    </p:spTree>
    <p:extLst>
      <p:ext uri="{BB962C8B-B14F-4D97-AF65-F5344CB8AC3E}">
        <p14:creationId xmlns:p14="http://schemas.microsoft.com/office/powerpoint/2010/main" val="17690003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3563704638"/>
              </p:ext>
            </p:extLst>
          </p:nvPr>
        </p:nvGraphicFramePr>
        <p:xfrm>
          <a:off x="683568" y="1369533"/>
          <a:ext cx="7848872" cy="4119576"/>
        </p:xfrm>
        <a:graphic>
          <a:graphicData uri="http://schemas.openxmlformats.org/drawingml/2006/table">
            <a:tbl>
              <a:tblPr firstRow="1" bandRow="1">
                <a:tableStyleId>{EB344D84-9AFB-497E-A393-DC336BA19D2E}</a:tableStyleId>
              </a:tblPr>
              <a:tblGrid>
                <a:gridCol w="296184">
                  <a:extLst>
                    <a:ext uri="{9D8B030D-6E8A-4147-A177-3AD203B41FA5}">
                      <a16:colId xmlns="" xmlns:a16="http://schemas.microsoft.com/office/drawing/2014/main" val="20000"/>
                    </a:ext>
                  </a:extLst>
                </a:gridCol>
                <a:gridCol w="2728152">
                  <a:extLst>
                    <a:ext uri="{9D8B030D-6E8A-4147-A177-3AD203B41FA5}">
                      <a16:colId xmlns="" xmlns:a16="http://schemas.microsoft.com/office/drawing/2014/main" val="20001"/>
                    </a:ext>
                  </a:extLst>
                </a:gridCol>
                <a:gridCol w="1152128">
                  <a:extLst>
                    <a:ext uri="{9D8B030D-6E8A-4147-A177-3AD203B41FA5}">
                      <a16:colId xmlns="" xmlns:a16="http://schemas.microsoft.com/office/drawing/2014/main" val="20002"/>
                    </a:ext>
                  </a:extLst>
                </a:gridCol>
                <a:gridCol w="1080120">
                  <a:extLst>
                    <a:ext uri="{9D8B030D-6E8A-4147-A177-3AD203B41FA5}">
                      <a16:colId xmlns="" xmlns:a16="http://schemas.microsoft.com/office/drawing/2014/main" val="20003"/>
                    </a:ext>
                  </a:extLst>
                </a:gridCol>
                <a:gridCol w="1440160">
                  <a:extLst>
                    <a:ext uri="{9D8B030D-6E8A-4147-A177-3AD203B41FA5}">
                      <a16:colId xmlns="" xmlns:a16="http://schemas.microsoft.com/office/drawing/2014/main" val="20004"/>
                    </a:ext>
                  </a:extLst>
                </a:gridCol>
                <a:gridCol w="1152128">
                  <a:extLst>
                    <a:ext uri="{9D8B030D-6E8A-4147-A177-3AD203B41FA5}">
                      <a16:colId xmlns="" xmlns:a16="http://schemas.microsoft.com/office/drawing/2014/main" val="20005"/>
                    </a:ext>
                  </a:extLst>
                </a:gridCol>
              </a:tblGrid>
              <a:tr h="427528">
                <a:tc>
                  <a:txBody>
                    <a:bodyPr/>
                    <a:lstStyle/>
                    <a:p>
                      <a:pPr algn="ctr"/>
                      <a:r>
                        <a:rPr lang="zh-TW" altLang="en-US" sz="2000" b="0" dirty="0">
                          <a:solidFill>
                            <a:schemeClr val="tx1"/>
                          </a:solidFill>
                          <a:latin typeface="微軟正黑體" panose="020B0604030504040204" pitchFamily="34" charset="-120"/>
                          <a:ea typeface="微軟正黑體" panose="020B0604030504040204" pitchFamily="34" charset="-120"/>
                        </a:rPr>
                        <a:t>序</a:t>
                      </a:r>
                    </a:p>
                  </a:txBody>
                  <a:tcPr marL="91427" marR="91427" marT="45708" marB="45708" anchor="ctr">
                    <a:solidFill>
                      <a:schemeClr val="accent6">
                        <a:lumMod val="20000"/>
                        <a:lumOff val="80000"/>
                      </a:schemeClr>
                    </a:solidFill>
                  </a:tcPr>
                </a:tc>
                <a:tc>
                  <a:txBody>
                    <a:bodyPr/>
                    <a:lstStyle/>
                    <a:p>
                      <a:pPr algn="ctr"/>
                      <a:r>
                        <a:rPr lang="zh-TW" altLang="en-US" sz="2200" dirty="0">
                          <a:solidFill>
                            <a:schemeClr val="tx1"/>
                          </a:solidFill>
                          <a:latin typeface="微軟正黑體" panose="020B0604030504040204" pitchFamily="34" charset="-120"/>
                          <a:ea typeface="微軟正黑體" panose="020B0604030504040204" pitchFamily="34" charset="-120"/>
                        </a:rPr>
                        <a:t>民間團體</a:t>
                      </a:r>
                    </a:p>
                  </a:txBody>
                  <a:tcPr marL="91427" marR="91427" marT="45708" marB="45708" anchor="ctr">
                    <a:solidFill>
                      <a:schemeClr val="accent6">
                        <a:lumMod val="20000"/>
                        <a:lumOff val="80000"/>
                      </a:schemeClr>
                    </a:solidFill>
                  </a:tcPr>
                </a:tc>
                <a:tc>
                  <a:txBody>
                    <a:bodyPr/>
                    <a:lstStyle/>
                    <a:p>
                      <a:pPr algn="ctr"/>
                      <a:r>
                        <a:rPr lang="zh-TW" altLang="en-US" sz="2200" dirty="0">
                          <a:solidFill>
                            <a:schemeClr val="tx1"/>
                          </a:solidFill>
                          <a:latin typeface="微軟正黑體" panose="020B0604030504040204" pitchFamily="34" charset="-120"/>
                          <a:ea typeface="微軟正黑體" panose="020B0604030504040204" pitchFamily="34" charset="-120"/>
                        </a:rPr>
                        <a:t>需求建議數量</a:t>
                      </a:r>
                    </a:p>
                  </a:txBody>
                  <a:tcPr marL="91427" marR="91427" marT="45708" marB="45708" anchor="ctr">
                    <a:solidFill>
                      <a:schemeClr val="accent6">
                        <a:lumMod val="20000"/>
                        <a:lumOff val="80000"/>
                      </a:schemeClr>
                    </a:solidFill>
                  </a:tcPr>
                </a:tc>
                <a:tc>
                  <a:txBody>
                    <a:bodyPr/>
                    <a:lstStyle/>
                    <a:p>
                      <a:pPr algn="ctr"/>
                      <a:r>
                        <a:rPr lang="zh-TW" altLang="en-US" sz="2200" dirty="0">
                          <a:solidFill>
                            <a:srgbClr val="FF0000"/>
                          </a:solidFill>
                          <a:latin typeface="微軟正黑體" panose="020B0604030504040204" pitchFamily="34" charset="-120"/>
                          <a:ea typeface="微軟正黑體" panose="020B0604030504040204" pitchFamily="34" charset="-120"/>
                        </a:rPr>
                        <a:t>已結案</a:t>
                      </a:r>
                    </a:p>
                  </a:txBody>
                  <a:tcPr marL="91427" marR="91427" marT="45708" marB="45708" anchor="ctr">
                    <a:solidFill>
                      <a:schemeClr val="accent6">
                        <a:lumMod val="20000"/>
                        <a:lumOff val="80000"/>
                      </a:schemeClr>
                    </a:solidFill>
                  </a:tcPr>
                </a:tc>
                <a:tc>
                  <a:txBody>
                    <a:bodyPr/>
                    <a:lstStyle/>
                    <a:p>
                      <a:pPr algn="ctr"/>
                      <a:r>
                        <a:rPr lang="zh-TW" altLang="en-US" sz="2200" dirty="0">
                          <a:solidFill>
                            <a:srgbClr val="0000FF"/>
                          </a:solidFill>
                          <a:latin typeface="微軟正黑體" panose="020B0604030504040204" pitchFamily="34" charset="-120"/>
                          <a:ea typeface="微軟正黑體" panose="020B0604030504040204" pitchFamily="34" charset="-120"/>
                        </a:rPr>
                        <a:t>近期結案</a:t>
                      </a:r>
                      <a:r>
                        <a:rPr lang="en-US" altLang="zh-TW" sz="2200" dirty="0">
                          <a:solidFill>
                            <a:srgbClr val="0000FF"/>
                          </a:solidFill>
                          <a:latin typeface="微軟正黑體" panose="020B0604030504040204" pitchFamily="34" charset="-120"/>
                          <a:ea typeface="微軟正黑體" panose="020B0604030504040204" pitchFamily="34" charset="-120"/>
                        </a:rPr>
                        <a:t>(</a:t>
                      </a:r>
                      <a:r>
                        <a:rPr lang="zh-TW" altLang="en-US" sz="2200" dirty="0">
                          <a:solidFill>
                            <a:srgbClr val="0000FF"/>
                          </a:solidFill>
                          <a:latin typeface="微軟正黑體" panose="020B0604030504040204" pitchFamily="34" charset="-120"/>
                          <a:ea typeface="微軟正黑體" panose="020B0604030504040204" pitchFamily="34" charset="-120"/>
                        </a:rPr>
                        <a:t>日期</a:t>
                      </a:r>
                      <a:r>
                        <a:rPr lang="en-US" altLang="zh-TW" sz="2200" dirty="0">
                          <a:solidFill>
                            <a:srgbClr val="0000FF"/>
                          </a:solidFill>
                          <a:latin typeface="微軟正黑體" panose="020B0604030504040204" pitchFamily="34" charset="-120"/>
                          <a:ea typeface="微軟正黑體" panose="020B0604030504040204" pitchFamily="34" charset="-120"/>
                        </a:rPr>
                        <a:t>)</a:t>
                      </a:r>
                      <a:endParaRPr lang="zh-TW" altLang="en-US" sz="2200" dirty="0">
                        <a:solidFill>
                          <a:srgbClr val="0000FF"/>
                        </a:solidFill>
                        <a:latin typeface="微軟正黑體" panose="020B0604030504040204" pitchFamily="34" charset="-120"/>
                        <a:ea typeface="微軟正黑體" panose="020B0604030504040204" pitchFamily="34" charset="-120"/>
                      </a:endParaRPr>
                    </a:p>
                  </a:txBody>
                  <a:tcPr marL="91427" marR="91427" marT="45708" marB="45708" anchor="ctr">
                    <a:solidFill>
                      <a:schemeClr val="accent6">
                        <a:lumMod val="20000"/>
                        <a:lumOff val="80000"/>
                      </a:schemeClr>
                    </a:solidFill>
                  </a:tcPr>
                </a:tc>
                <a:tc>
                  <a:txBody>
                    <a:bodyPr/>
                    <a:lstStyle/>
                    <a:p>
                      <a:pPr algn="ctr"/>
                      <a:r>
                        <a:rPr lang="zh-TW" altLang="en-US" sz="2200" dirty="0">
                          <a:solidFill>
                            <a:schemeClr val="tx1"/>
                          </a:solidFill>
                          <a:latin typeface="微軟正黑體" panose="020B0604030504040204" pitchFamily="34" charset="-120"/>
                          <a:ea typeface="微軟正黑體" panose="020B0604030504040204" pitchFamily="34" charset="-120"/>
                        </a:rPr>
                        <a:t>規劃中</a:t>
                      </a:r>
                    </a:p>
                  </a:txBody>
                  <a:tcPr marL="91427" marR="91427" marT="45708" marB="45708" anchor="ctr">
                    <a:solidFill>
                      <a:schemeClr val="accent6">
                        <a:lumMod val="20000"/>
                        <a:lumOff val="80000"/>
                      </a:schemeClr>
                    </a:solidFill>
                  </a:tcPr>
                </a:tc>
                <a:extLst>
                  <a:ext uri="{0D108BD9-81ED-4DB2-BD59-A6C34878D82A}">
                    <a16:rowId xmlns="" xmlns:a16="http://schemas.microsoft.com/office/drawing/2014/main" val="10000"/>
                  </a:ext>
                </a:extLst>
              </a:tr>
              <a:tr h="42752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1400" b="0" dirty="0">
                          <a:latin typeface="微軟正黑體" panose="020B0604030504040204" pitchFamily="34" charset="-120"/>
                          <a:ea typeface="微軟正黑體" panose="020B0604030504040204" pitchFamily="34" charset="-120"/>
                        </a:rPr>
                        <a:t>1</a:t>
                      </a:r>
                      <a:endParaRPr lang="zh-TW" altLang="en-US" sz="1400" b="0" dirty="0">
                        <a:latin typeface="微軟正黑體" panose="020B0604030504040204" pitchFamily="34" charset="-120"/>
                        <a:ea typeface="微軟正黑體" panose="020B0604030504040204" pitchFamily="34" charset="-120"/>
                      </a:endParaRPr>
                    </a:p>
                  </a:txBody>
                  <a:tcPr marL="91427" marR="91427" marT="45708" marB="4570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2000" b="1" dirty="0">
                          <a:latin typeface="微軟正黑體" panose="020B0604030504040204" pitchFamily="34" charset="-120"/>
                          <a:ea typeface="微軟正黑體" panose="020B0604030504040204" pitchFamily="34" charset="-120"/>
                        </a:rPr>
                        <a:t>低碳生活部落格</a:t>
                      </a:r>
                    </a:p>
                  </a:txBody>
                  <a:tcPr marL="91427" marR="91427" marT="45708" marB="45708"/>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TW" sz="2000" dirty="0">
                          <a:latin typeface="微軟正黑體" panose="020B0604030504040204" pitchFamily="34" charset="-120"/>
                          <a:ea typeface="微軟正黑體" panose="020B0604030504040204" pitchFamily="34" charset="-120"/>
                        </a:rPr>
                        <a:t>1</a:t>
                      </a:r>
                      <a:endParaRPr lang="zh-TW" altLang="en-US" sz="2000" dirty="0">
                        <a:latin typeface="微軟正黑體" panose="020B0604030504040204" pitchFamily="34" charset="-120"/>
                        <a:ea typeface="微軟正黑體" panose="020B0604030504040204" pitchFamily="34" charset="-120"/>
                      </a:endParaRPr>
                    </a:p>
                  </a:txBody>
                  <a:tcPr marL="91427" marR="91427" marT="45708" marB="45708"/>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TW" sz="2000" dirty="0">
                          <a:solidFill>
                            <a:srgbClr val="FF3300"/>
                          </a:solidFill>
                          <a:latin typeface="微軟正黑體" panose="020B0604030504040204" pitchFamily="34" charset="-120"/>
                          <a:ea typeface="微軟正黑體" panose="020B0604030504040204" pitchFamily="34" charset="-120"/>
                        </a:rPr>
                        <a:t>1</a:t>
                      </a:r>
                      <a:endParaRPr lang="zh-TW" altLang="en-US" sz="2000" dirty="0">
                        <a:solidFill>
                          <a:srgbClr val="FF3300"/>
                        </a:solidFill>
                        <a:latin typeface="微軟正黑體" panose="020B0604030504040204" pitchFamily="34" charset="-120"/>
                        <a:ea typeface="微軟正黑體" panose="020B0604030504040204" pitchFamily="34" charset="-120"/>
                      </a:endParaRPr>
                    </a:p>
                  </a:txBody>
                  <a:tcPr marL="91427" marR="91427" marT="45708" marB="45708"/>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TW" sz="2000" dirty="0">
                          <a:latin typeface="微軟正黑體" panose="020B0604030504040204" pitchFamily="34" charset="-120"/>
                          <a:ea typeface="微軟正黑體" panose="020B0604030504040204" pitchFamily="34" charset="-120"/>
                        </a:rPr>
                        <a:t>-</a:t>
                      </a:r>
                      <a:endParaRPr lang="zh-TW" altLang="en-US" sz="2000" dirty="0">
                        <a:latin typeface="微軟正黑體" panose="020B0604030504040204" pitchFamily="34" charset="-120"/>
                        <a:ea typeface="微軟正黑體" panose="020B0604030504040204" pitchFamily="34" charset="-120"/>
                      </a:endParaRPr>
                    </a:p>
                  </a:txBody>
                  <a:tcPr marL="91427" marR="91427" marT="45708" marB="45708"/>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TW" sz="2000" dirty="0">
                          <a:latin typeface="微軟正黑體" panose="020B0604030504040204" pitchFamily="34" charset="-120"/>
                          <a:ea typeface="微軟正黑體" panose="020B0604030504040204" pitchFamily="34" charset="-120"/>
                        </a:rPr>
                        <a:t>-</a:t>
                      </a:r>
                      <a:endParaRPr lang="zh-TW" altLang="en-US" sz="2000" dirty="0">
                        <a:latin typeface="微軟正黑體" panose="020B0604030504040204" pitchFamily="34" charset="-120"/>
                        <a:ea typeface="微軟正黑體" panose="020B0604030504040204" pitchFamily="34" charset="-120"/>
                      </a:endParaRPr>
                    </a:p>
                  </a:txBody>
                  <a:tcPr marL="91427" marR="91427" marT="45708" marB="45708"/>
                </a:tc>
                <a:extLst>
                  <a:ext uri="{0D108BD9-81ED-4DB2-BD59-A6C34878D82A}">
                    <a16:rowId xmlns="" xmlns:a16="http://schemas.microsoft.com/office/drawing/2014/main" val="10001"/>
                  </a:ext>
                </a:extLst>
              </a:tr>
              <a:tr h="42752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1400" b="0" dirty="0">
                          <a:latin typeface="微軟正黑體" panose="020B0604030504040204" pitchFamily="34" charset="-120"/>
                          <a:ea typeface="微軟正黑體" panose="020B0604030504040204" pitchFamily="34" charset="-120"/>
                        </a:rPr>
                        <a:t>2</a:t>
                      </a:r>
                      <a:endParaRPr lang="zh-TW" altLang="en-US" sz="1400" b="0" dirty="0">
                        <a:latin typeface="微軟正黑體" panose="020B0604030504040204" pitchFamily="34" charset="-120"/>
                        <a:ea typeface="微軟正黑體" panose="020B0604030504040204" pitchFamily="34" charset="-120"/>
                      </a:endParaRPr>
                    </a:p>
                  </a:txBody>
                  <a:tcPr marL="91427" marR="91427" marT="45708" marB="4570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2000" b="1" kern="1200" dirty="0">
                          <a:effectLst/>
                          <a:latin typeface="微軟正黑體" panose="020B0604030504040204" pitchFamily="34" charset="-120"/>
                          <a:ea typeface="微軟正黑體" panose="020B0604030504040204" pitchFamily="34" charset="-120"/>
                        </a:rPr>
                        <a:t>台灣再生能源推動聯盟</a:t>
                      </a:r>
                      <a:endParaRPr lang="zh-TW" altLang="en-US" sz="2000" b="1" dirty="0">
                        <a:latin typeface="微軟正黑體" panose="020B0604030504040204" pitchFamily="34" charset="-120"/>
                        <a:ea typeface="微軟正黑體" panose="020B0604030504040204" pitchFamily="34" charset="-120"/>
                      </a:endParaRPr>
                    </a:p>
                  </a:txBody>
                  <a:tcPr marL="91427" marR="91427" marT="45708" marB="45708"/>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TW" sz="2000" dirty="0">
                          <a:latin typeface="微軟正黑體" panose="020B0604030504040204" pitchFamily="34" charset="-120"/>
                          <a:ea typeface="微軟正黑體" panose="020B0604030504040204" pitchFamily="34" charset="-120"/>
                        </a:rPr>
                        <a:t>5</a:t>
                      </a:r>
                      <a:endParaRPr lang="zh-TW" altLang="en-US" sz="2000" dirty="0">
                        <a:latin typeface="微軟正黑體" panose="020B0604030504040204" pitchFamily="34" charset="-120"/>
                        <a:ea typeface="微軟正黑體" panose="020B0604030504040204" pitchFamily="34" charset="-120"/>
                      </a:endParaRPr>
                    </a:p>
                  </a:txBody>
                  <a:tcPr marL="91427" marR="91427" marT="45708" marB="45708"/>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TW" sz="2000" dirty="0">
                          <a:solidFill>
                            <a:srgbClr val="FF3300"/>
                          </a:solidFill>
                          <a:latin typeface="微軟正黑體" panose="020B0604030504040204" pitchFamily="34" charset="-120"/>
                          <a:ea typeface="微軟正黑體" panose="020B0604030504040204" pitchFamily="34" charset="-120"/>
                        </a:rPr>
                        <a:t>1</a:t>
                      </a:r>
                      <a:endParaRPr lang="zh-TW" altLang="en-US" sz="2000" dirty="0">
                        <a:solidFill>
                          <a:srgbClr val="FF3300"/>
                        </a:solidFill>
                        <a:latin typeface="微軟正黑體" panose="020B0604030504040204" pitchFamily="34" charset="-120"/>
                        <a:ea typeface="微軟正黑體" panose="020B0604030504040204" pitchFamily="34" charset="-120"/>
                      </a:endParaRPr>
                    </a:p>
                  </a:txBody>
                  <a:tcPr marL="91427" marR="91427" marT="45708" marB="45708"/>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TW" sz="2000" b="1" kern="1200" dirty="0">
                          <a:solidFill>
                            <a:srgbClr val="0000FF"/>
                          </a:solidFill>
                          <a:latin typeface="微軟正黑體" panose="020B0604030504040204" pitchFamily="34" charset="-120"/>
                          <a:ea typeface="微軟正黑體" panose="020B0604030504040204" pitchFamily="34" charset="-120"/>
                          <a:cs typeface="+mn-cs"/>
                        </a:rPr>
                        <a:t>1</a:t>
                      </a:r>
                      <a:r>
                        <a:rPr lang="en-US" altLang="zh-TW" sz="2000" b="1" dirty="0">
                          <a:solidFill>
                            <a:srgbClr val="0000FF"/>
                          </a:solidFill>
                          <a:latin typeface="微軟正黑體" panose="020B0604030504040204" pitchFamily="34" charset="-120"/>
                          <a:ea typeface="微軟正黑體" panose="020B0604030504040204" pitchFamily="34" charset="-120"/>
                        </a:rPr>
                        <a:t>(9</a:t>
                      </a:r>
                      <a:r>
                        <a:rPr lang="zh-TW" altLang="en-US" sz="2000" b="1" dirty="0">
                          <a:solidFill>
                            <a:srgbClr val="0000FF"/>
                          </a:solidFill>
                          <a:latin typeface="微軟正黑體" panose="020B0604030504040204" pitchFamily="34" charset="-120"/>
                          <a:ea typeface="微軟正黑體" panose="020B0604030504040204" pitchFamily="34" charset="-120"/>
                        </a:rPr>
                        <a:t>月初</a:t>
                      </a:r>
                      <a:r>
                        <a:rPr lang="en-US" altLang="zh-TW" sz="2000" b="1" dirty="0">
                          <a:solidFill>
                            <a:srgbClr val="0000FF"/>
                          </a:solidFill>
                          <a:latin typeface="微軟正黑體" panose="020B0604030504040204" pitchFamily="34" charset="-120"/>
                          <a:ea typeface="微軟正黑體" panose="020B0604030504040204" pitchFamily="34" charset="-120"/>
                        </a:rPr>
                        <a:t>)</a:t>
                      </a:r>
                      <a:endParaRPr lang="zh-TW" altLang="en-US" sz="2000" b="1" dirty="0">
                        <a:solidFill>
                          <a:srgbClr val="0000FF"/>
                        </a:solidFill>
                        <a:latin typeface="微軟正黑體" panose="020B0604030504040204" pitchFamily="34" charset="-120"/>
                        <a:ea typeface="微軟正黑體" panose="020B0604030504040204" pitchFamily="34" charset="-120"/>
                      </a:endParaRPr>
                    </a:p>
                  </a:txBody>
                  <a:tcPr marL="91427" marR="91427" marT="45708" marB="45708"/>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TW" sz="2000" dirty="0">
                          <a:latin typeface="微軟正黑體" panose="020B0604030504040204" pitchFamily="34" charset="-120"/>
                          <a:ea typeface="微軟正黑體" panose="020B0604030504040204" pitchFamily="34" charset="-120"/>
                        </a:rPr>
                        <a:t>3</a:t>
                      </a:r>
                      <a:endParaRPr lang="zh-TW" altLang="en-US" sz="2000" dirty="0">
                        <a:latin typeface="微軟正黑體" panose="020B0604030504040204" pitchFamily="34" charset="-120"/>
                        <a:ea typeface="微軟正黑體" panose="020B0604030504040204" pitchFamily="34" charset="-120"/>
                      </a:endParaRPr>
                    </a:p>
                  </a:txBody>
                  <a:tcPr marL="91427" marR="91427" marT="45708" marB="45708"/>
                </a:tc>
                <a:extLst>
                  <a:ext uri="{0D108BD9-81ED-4DB2-BD59-A6C34878D82A}">
                    <a16:rowId xmlns="" xmlns:a16="http://schemas.microsoft.com/office/drawing/2014/main" val="10002"/>
                  </a:ext>
                </a:extLst>
              </a:tr>
              <a:tr h="42752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1400" b="0" dirty="0">
                          <a:latin typeface="微軟正黑體" panose="020B0604030504040204" pitchFamily="34" charset="-120"/>
                          <a:ea typeface="微軟正黑體" panose="020B0604030504040204" pitchFamily="34" charset="-120"/>
                        </a:rPr>
                        <a:t>3</a:t>
                      </a:r>
                      <a:endParaRPr lang="zh-TW" altLang="en-US" sz="1400" b="0" dirty="0">
                        <a:latin typeface="微軟正黑體" panose="020B0604030504040204" pitchFamily="34" charset="-120"/>
                        <a:ea typeface="微軟正黑體" panose="020B0604030504040204" pitchFamily="34" charset="-120"/>
                      </a:endParaRPr>
                    </a:p>
                  </a:txBody>
                  <a:tcPr marL="91427" marR="91427" marT="45708" marB="4570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2000" b="1" kern="1200" dirty="0">
                          <a:effectLst/>
                          <a:latin typeface="微軟正黑體" panose="020B0604030504040204" pitchFamily="34" charset="-120"/>
                          <a:ea typeface="微軟正黑體" panose="020B0604030504040204" pitchFamily="34" charset="-120"/>
                        </a:rPr>
                        <a:t>綠色公民行動聯盟</a:t>
                      </a:r>
                      <a:endParaRPr lang="zh-TW" altLang="en-US" sz="2000" b="1" dirty="0">
                        <a:latin typeface="微軟正黑體" panose="020B0604030504040204" pitchFamily="34" charset="-120"/>
                        <a:ea typeface="微軟正黑體" panose="020B0604030504040204" pitchFamily="34" charset="-120"/>
                      </a:endParaRPr>
                    </a:p>
                  </a:txBody>
                  <a:tcPr marL="91427" marR="91427" marT="45708" marB="45708"/>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TW" sz="2000" dirty="0">
                          <a:latin typeface="微軟正黑體" panose="020B0604030504040204" pitchFamily="34" charset="-120"/>
                          <a:ea typeface="微軟正黑體" panose="020B0604030504040204" pitchFamily="34" charset="-120"/>
                        </a:rPr>
                        <a:t>3</a:t>
                      </a:r>
                      <a:endParaRPr lang="zh-TW" altLang="en-US" sz="2000" dirty="0">
                        <a:latin typeface="微軟正黑體" panose="020B0604030504040204" pitchFamily="34" charset="-120"/>
                        <a:ea typeface="微軟正黑體" panose="020B0604030504040204" pitchFamily="34" charset="-120"/>
                      </a:endParaRPr>
                    </a:p>
                  </a:txBody>
                  <a:tcPr marL="91427" marR="91427" marT="45708" marB="45708"/>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TW" sz="2000" dirty="0">
                          <a:solidFill>
                            <a:srgbClr val="FF3300"/>
                          </a:solidFill>
                          <a:latin typeface="微軟正黑體" panose="020B0604030504040204" pitchFamily="34" charset="-120"/>
                          <a:ea typeface="微軟正黑體" panose="020B0604030504040204" pitchFamily="34" charset="-120"/>
                        </a:rPr>
                        <a:t>3</a:t>
                      </a:r>
                      <a:endParaRPr lang="zh-TW" altLang="en-US" sz="2000" dirty="0">
                        <a:solidFill>
                          <a:srgbClr val="FF3300"/>
                        </a:solidFill>
                        <a:latin typeface="微軟正黑體" panose="020B0604030504040204" pitchFamily="34" charset="-120"/>
                        <a:ea typeface="微軟正黑體" panose="020B0604030504040204" pitchFamily="34" charset="-120"/>
                      </a:endParaRPr>
                    </a:p>
                  </a:txBody>
                  <a:tcPr marL="91427" marR="91427" marT="45708" marB="45708"/>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TW" sz="2000" b="1" dirty="0">
                          <a:solidFill>
                            <a:srgbClr val="0000FF"/>
                          </a:solidFill>
                          <a:latin typeface="微軟正黑體" panose="020B0604030504040204" pitchFamily="34" charset="-120"/>
                          <a:ea typeface="微軟正黑體" panose="020B0604030504040204" pitchFamily="34" charset="-120"/>
                        </a:rPr>
                        <a:t>-</a:t>
                      </a:r>
                      <a:endParaRPr lang="zh-TW" altLang="en-US" sz="2000" b="1" dirty="0">
                        <a:solidFill>
                          <a:srgbClr val="0000FF"/>
                        </a:solidFill>
                        <a:latin typeface="微軟正黑體" panose="020B0604030504040204" pitchFamily="34" charset="-120"/>
                        <a:ea typeface="微軟正黑體" panose="020B0604030504040204" pitchFamily="34" charset="-120"/>
                      </a:endParaRPr>
                    </a:p>
                  </a:txBody>
                  <a:tcPr marL="91427" marR="91427" marT="45708" marB="45708"/>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TW" sz="2000" dirty="0">
                          <a:latin typeface="微軟正黑體" panose="020B0604030504040204" pitchFamily="34" charset="-120"/>
                          <a:ea typeface="微軟正黑體" panose="020B0604030504040204" pitchFamily="34" charset="-120"/>
                        </a:rPr>
                        <a:t>-</a:t>
                      </a:r>
                      <a:endParaRPr lang="zh-TW" altLang="en-US" sz="2000" dirty="0">
                        <a:latin typeface="微軟正黑體" panose="020B0604030504040204" pitchFamily="34" charset="-120"/>
                        <a:ea typeface="微軟正黑體" panose="020B0604030504040204" pitchFamily="34" charset="-120"/>
                      </a:endParaRPr>
                    </a:p>
                  </a:txBody>
                  <a:tcPr marL="91427" marR="91427" marT="45708" marB="45708"/>
                </a:tc>
                <a:extLst>
                  <a:ext uri="{0D108BD9-81ED-4DB2-BD59-A6C34878D82A}">
                    <a16:rowId xmlns="" xmlns:a16="http://schemas.microsoft.com/office/drawing/2014/main" val="10003"/>
                  </a:ext>
                </a:extLst>
              </a:tr>
              <a:tr h="42752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1400" b="0" dirty="0">
                          <a:latin typeface="微軟正黑體" panose="020B0604030504040204" pitchFamily="34" charset="-120"/>
                          <a:ea typeface="微軟正黑體" panose="020B0604030504040204" pitchFamily="34" charset="-120"/>
                        </a:rPr>
                        <a:t>4</a:t>
                      </a:r>
                      <a:endParaRPr lang="zh-TW" altLang="en-US" sz="1400" b="0" dirty="0">
                        <a:latin typeface="微軟正黑體" panose="020B0604030504040204" pitchFamily="34" charset="-120"/>
                        <a:ea typeface="微軟正黑體" panose="020B0604030504040204" pitchFamily="34" charset="-120"/>
                      </a:endParaRPr>
                    </a:p>
                  </a:txBody>
                  <a:tcPr marL="91427" marR="91427" marT="45708" marB="4570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2000" b="1" kern="1200" dirty="0">
                          <a:effectLst/>
                          <a:latin typeface="微軟正黑體" panose="020B0604030504040204" pitchFamily="34" charset="-120"/>
                          <a:ea typeface="微軟正黑體" panose="020B0604030504040204" pitchFamily="34" charset="-120"/>
                        </a:rPr>
                        <a:t>地球公民基金會</a:t>
                      </a:r>
                      <a:endParaRPr lang="zh-TW" altLang="en-US" sz="2000" b="1" dirty="0">
                        <a:latin typeface="微軟正黑體" panose="020B0604030504040204" pitchFamily="34" charset="-120"/>
                        <a:ea typeface="微軟正黑體" panose="020B0604030504040204" pitchFamily="34" charset="-120"/>
                      </a:endParaRPr>
                    </a:p>
                  </a:txBody>
                  <a:tcPr marL="91427" marR="91427" marT="45708" marB="45708"/>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TW" sz="2000" dirty="0">
                          <a:latin typeface="微軟正黑體" panose="020B0604030504040204" pitchFamily="34" charset="-120"/>
                          <a:ea typeface="微軟正黑體" panose="020B0604030504040204" pitchFamily="34" charset="-120"/>
                        </a:rPr>
                        <a:t>1</a:t>
                      </a:r>
                      <a:endParaRPr lang="zh-TW" altLang="en-US" sz="2000" dirty="0">
                        <a:latin typeface="微軟正黑體" panose="020B0604030504040204" pitchFamily="34" charset="-120"/>
                        <a:ea typeface="微軟正黑體" panose="020B0604030504040204" pitchFamily="34" charset="-120"/>
                      </a:endParaRPr>
                    </a:p>
                  </a:txBody>
                  <a:tcPr marL="91427" marR="91427" marT="45708" marB="45708"/>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TW" sz="2000" dirty="0">
                          <a:latin typeface="微軟正黑體" panose="020B0604030504040204" pitchFamily="34" charset="-120"/>
                          <a:ea typeface="微軟正黑體" panose="020B0604030504040204" pitchFamily="34" charset="-120"/>
                        </a:rPr>
                        <a:t>-</a:t>
                      </a:r>
                      <a:endParaRPr lang="zh-TW" altLang="en-US" sz="2000" dirty="0">
                        <a:latin typeface="微軟正黑體" panose="020B0604030504040204" pitchFamily="34" charset="-120"/>
                        <a:ea typeface="微軟正黑體" panose="020B0604030504040204" pitchFamily="34" charset="-120"/>
                      </a:endParaRPr>
                    </a:p>
                  </a:txBody>
                  <a:tcPr marL="91427" marR="91427" marT="45708" marB="45708"/>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TW" sz="2000" b="1" dirty="0">
                          <a:solidFill>
                            <a:srgbClr val="0000FF"/>
                          </a:solidFill>
                          <a:latin typeface="微軟正黑體" panose="020B0604030504040204" pitchFamily="34" charset="-120"/>
                          <a:ea typeface="微軟正黑體" panose="020B0604030504040204" pitchFamily="34" charset="-120"/>
                        </a:rPr>
                        <a:t>1(8</a:t>
                      </a:r>
                      <a:r>
                        <a:rPr lang="zh-TW" altLang="en-US" sz="2000" b="1" dirty="0">
                          <a:solidFill>
                            <a:srgbClr val="0000FF"/>
                          </a:solidFill>
                          <a:latin typeface="微軟正黑體" panose="020B0604030504040204" pitchFamily="34" charset="-120"/>
                          <a:ea typeface="微軟正黑體" panose="020B0604030504040204" pitchFamily="34" charset="-120"/>
                        </a:rPr>
                        <a:t>月底</a:t>
                      </a:r>
                      <a:r>
                        <a:rPr lang="en-US" altLang="zh-TW" sz="2000" b="1" dirty="0">
                          <a:solidFill>
                            <a:srgbClr val="0000FF"/>
                          </a:solidFill>
                          <a:latin typeface="微軟正黑體" panose="020B0604030504040204" pitchFamily="34" charset="-120"/>
                          <a:ea typeface="微軟正黑體" panose="020B0604030504040204" pitchFamily="34" charset="-120"/>
                        </a:rPr>
                        <a:t>)</a:t>
                      </a:r>
                      <a:endParaRPr lang="zh-TW" altLang="en-US" sz="2000" b="1" dirty="0">
                        <a:solidFill>
                          <a:srgbClr val="0000FF"/>
                        </a:solidFill>
                        <a:latin typeface="微軟正黑體" panose="020B0604030504040204" pitchFamily="34" charset="-120"/>
                        <a:ea typeface="微軟正黑體" panose="020B0604030504040204" pitchFamily="34" charset="-120"/>
                      </a:endParaRPr>
                    </a:p>
                  </a:txBody>
                  <a:tcPr marL="91427" marR="91427" marT="45708" marB="45708"/>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TW" sz="2000" dirty="0">
                          <a:latin typeface="微軟正黑體" panose="020B0604030504040204" pitchFamily="34" charset="-120"/>
                          <a:ea typeface="微軟正黑體" panose="020B0604030504040204" pitchFamily="34" charset="-120"/>
                        </a:rPr>
                        <a:t>-</a:t>
                      </a:r>
                      <a:endParaRPr lang="zh-TW" altLang="en-US" sz="2000" dirty="0">
                        <a:latin typeface="微軟正黑體" panose="020B0604030504040204" pitchFamily="34" charset="-120"/>
                        <a:ea typeface="微軟正黑體" panose="020B0604030504040204" pitchFamily="34" charset="-120"/>
                      </a:endParaRPr>
                    </a:p>
                  </a:txBody>
                  <a:tcPr marL="91427" marR="91427" marT="45708" marB="45708"/>
                </a:tc>
                <a:extLst>
                  <a:ext uri="{0D108BD9-81ED-4DB2-BD59-A6C34878D82A}">
                    <a16:rowId xmlns="" xmlns:a16="http://schemas.microsoft.com/office/drawing/2014/main" val="10004"/>
                  </a:ext>
                </a:extLst>
              </a:tr>
              <a:tr h="42752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1400" b="0" dirty="0">
                          <a:latin typeface="微軟正黑體" panose="020B0604030504040204" pitchFamily="34" charset="-120"/>
                          <a:ea typeface="微軟正黑體" panose="020B0604030504040204" pitchFamily="34" charset="-120"/>
                        </a:rPr>
                        <a:t>5</a:t>
                      </a:r>
                      <a:endParaRPr lang="zh-TW" altLang="en-US" sz="1400" b="0" dirty="0">
                        <a:latin typeface="微軟正黑體" panose="020B0604030504040204" pitchFamily="34" charset="-120"/>
                        <a:ea typeface="微軟正黑體" panose="020B0604030504040204" pitchFamily="34" charset="-120"/>
                      </a:endParaRPr>
                    </a:p>
                  </a:txBody>
                  <a:tcPr marL="91427" marR="91427" marT="45708" marB="4570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2000" b="1" dirty="0">
                          <a:latin typeface="微軟正黑體" panose="020B0604030504040204" pitchFamily="34" charset="-120"/>
                          <a:ea typeface="微軟正黑體" panose="020B0604030504040204" pitchFamily="34" charset="-120"/>
                        </a:rPr>
                        <a:t>Open</a:t>
                      </a:r>
                      <a:r>
                        <a:rPr lang="en-US" altLang="zh-TW" sz="2000" b="1" baseline="0" dirty="0">
                          <a:latin typeface="微軟正黑體" panose="020B0604030504040204" pitchFamily="34" charset="-120"/>
                          <a:ea typeface="微軟正黑體" panose="020B0604030504040204" pitchFamily="34" charset="-120"/>
                        </a:rPr>
                        <a:t> Data</a:t>
                      </a:r>
                      <a:r>
                        <a:rPr lang="zh-TW" altLang="en-US" sz="2000" b="1" baseline="0" dirty="0">
                          <a:latin typeface="微軟正黑體" panose="020B0604030504040204" pitchFamily="34" charset="-120"/>
                          <a:ea typeface="微軟正黑體" panose="020B0604030504040204" pitchFamily="34" charset="-120"/>
                        </a:rPr>
                        <a:t>粉專</a:t>
                      </a:r>
                      <a:endParaRPr lang="zh-TW" altLang="en-US" sz="2000" b="1" dirty="0">
                        <a:latin typeface="微軟正黑體" panose="020B0604030504040204" pitchFamily="34" charset="-120"/>
                        <a:ea typeface="微軟正黑體" panose="020B0604030504040204" pitchFamily="34" charset="-120"/>
                      </a:endParaRPr>
                    </a:p>
                  </a:txBody>
                  <a:tcPr marL="91427" marR="91427" marT="45708" marB="45708"/>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TW" sz="2000" dirty="0">
                          <a:latin typeface="微軟正黑體" panose="020B0604030504040204" pitchFamily="34" charset="-120"/>
                          <a:ea typeface="微軟正黑體" panose="020B0604030504040204" pitchFamily="34" charset="-120"/>
                        </a:rPr>
                        <a:t>2</a:t>
                      </a:r>
                      <a:endParaRPr lang="zh-TW" altLang="en-US" sz="2000" dirty="0">
                        <a:latin typeface="微軟正黑體" panose="020B0604030504040204" pitchFamily="34" charset="-120"/>
                        <a:ea typeface="微軟正黑體" panose="020B0604030504040204" pitchFamily="34" charset="-120"/>
                      </a:endParaRPr>
                    </a:p>
                  </a:txBody>
                  <a:tcPr marL="91427" marR="91427" marT="45708" marB="45708"/>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TW" sz="2000" dirty="0">
                          <a:latin typeface="微軟正黑體" panose="020B0604030504040204" pitchFamily="34" charset="-120"/>
                          <a:ea typeface="微軟正黑體" panose="020B0604030504040204" pitchFamily="34" charset="-120"/>
                        </a:rPr>
                        <a:t>-</a:t>
                      </a:r>
                      <a:endParaRPr lang="zh-TW" altLang="en-US" sz="2000" dirty="0">
                        <a:latin typeface="微軟正黑體" panose="020B0604030504040204" pitchFamily="34" charset="-120"/>
                        <a:ea typeface="微軟正黑體" panose="020B0604030504040204" pitchFamily="34" charset="-120"/>
                      </a:endParaRPr>
                    </a:p>
                  </a:txBody>
                  <a:tcPr marL="91427" marR="91427" marT="45708" marB="45708"/>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TW" sz="2000" b="1" dirty="0">
                          <a:solidFill>
                            <a:srgbClr val="0000FF"/>
                          </a:solidFill>
                          <a:latin typeface="微軟正黑體" panose="020B0604030504040204" pitchFamily="34" charset="-120"/>
                          <a:ea typeface="微軟正黑體" panose="020B0604030504040204" pitchFamily="34" charset="-120"/>
                        </a:rPr>
                        <a:t>1(9</a:t>
                      </a:r>
                      <a:r>
                        <a:rPr lang="zh-TW" altLang="en-US" sz="2000" b="1" dirty="0">
                          <a:solidFill>
                            <a:srgbClr val="0000FF"/>
                          </a:solidFill>
                          <a:latin typeface="微軟正黑體" panose="020B0604030504040204" pitchFamily="34" charset="-120"/>
                          <a:ea typeface="微軟正黑體" panose="020B0604030504040204" pitchFamily="34" charset="-120"/>
                        </a:rPr>
                        <a:t>月初</a:t>
                      </a:r>
                      <a:r>
                        <a:rPr lang="en-US" altLang="zh-TW" sz="2000" b="1" dirty="0">
                          <a:solidFill>
                            <a:srgbClr val="0000FF"/>
                          </a:solidFill>
                          <a:latin typeface="微軟正黑體" panose="020B0604030504040204" pitchFamily="34" charset="-120"/>
                          <a:ea typeface="微軟正黑體" panose="020B0604030504040204" pitchFamily="34" charset="-120"/>
                        </a:rPr>
                        <a:t>)</a:t>
                      </a:r>
                      <a:endParaRPr lang="zh-TW" altLang="en-US" sz="2000" b="1" dirty="0">
                        <a:solidFill>
                          <a:srgbClr val="0000FF"/>
                        </a:solidFill>
                        <a:latin typeface="微軟正黑體" panose="020B0604030504040204" pitchFamily="34" charset="-120"/>
                        <a:ea typeface="微軟正黑體" panose="020B0604030504040204" pitchFamily="34" charset="-120"/>
                      </a:endParaRPr>
                    </a:p>
                  </a:txBody>
                  <a:tcPr marL="91427" marR="91427" marT="45708" marB="45708"/>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TW" sz="2000" dirty="0">
                          <a:latin typeface="微軟正黑體" panose="020B0604030504040204" pitchFamily="34" charset="-120"/>
                          <a:ea typeface="微軟正黑體" panose="020B0604030504040204" pitchFamily="34" charset="-120"/>
                        </a:rPr>
                        <a:t>1</a:t>
                      </a:r>
                      <a:endParaRPr lang="zh-TW" altLang="en-US" sz="2000" dirty="0">
                        <a:latin typeface="微軟正黑體" panose="020B0604030504040204" pitchFamily="34" charset="-120"/>
                        <a:ea typeface="微軟正黑體" panose="020B0604030504040204" pitchFamily="34" charset="-120"/>
                      </a:endParaRPr>
                    </a:p>
                  </a:txBody>
                  <a:tcPr marL="91427" marR="91427" marT="45708" marB="45708"/>
                </a:tc>
                <a:extLst>
                  <a:ext uri="{0D108BD9-81ED-4DB2-BD59-A6C34878D82A}">
                    <a16:rowId xmlns="" xmlns:a16="http://schemas.microsoft.com/office/drawing/2014/main" val="10005"/>
                  </a:ext>
                </a:extLst>
              </a:tr>
              <a:tr h="42752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1400" b="0" dirty="0">
                          <a:latin typeface="微軟正黑體" panose="020B0604030504040204" pitchFamily="34" charset="-120"/>
                          <a:ea typeface="微軟正黑體" panose="020B0604030504040204" pitchFamily="34" charset="-120"/>
                        </a:rPr>
                        <a:t>6</a:t>
                      </a:r>
                      <a:endParaRPr lang="zh-TW" altLang="en-US" sz="1400" b="0" dirty="0">
                        <a:latin typeface="微軟正黑體" panose="020B0604030504040204" pitchFamily="34" charset="-120"/>
                        <a:ea typeface="微軟正黑體" panose="020B0604030504040204" pitchFamily="34" charset="-120"/>
                      </a:endParaRPr>
                    </a:p>
                  </a:txBody>
                  <a:tcPr marL="91427" marR="91427" marT="45708" marB="4570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2000" b="1" dirty="0">
                          <a:latin typeface="微軟正黑體" panose="020B0604030504040204" pitchFamily="34" charset="-120"/>
                          <a:ea typeface="微軟正黑體" panose="020B0604030504040204" pitchFamily="34" charset="-120"/>
                        </a:rPr>
                        <a:t>台灣環保聯盟</a:t>
                      </a:r>
                    </a:p>
                  </a:txBody>
                  <a:tcPr marL="91427" marR="91427" marT="45708" marB="45708"/>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TW" sz="2000" dirty="0">
                          <a:latin typeface="微軟正黑體" panose="020B0604030504040204" pitchFamily="34" charset="-120"/>
                          <a:ea typeface="微軟正黑體" panose="020B0604030504040204" pitchFamily="34" charset="-120"/>
                        </a:rPr>
                        <a:t>2</a:t>
                      </a:r>
                      <a:endParaRPr lang="zh-TW" altLang="en-US" sz="2000" dirty="0">
                        <a:latin typeface="微軟正黑體" panose="020B0604030504040204" pitchFamily="34" charset="-120"/>
                        <a:ea typeface="微軟正黑體" panose="020B0604030504040204" pitchFamily="34" charset="-120"/>
                      </a:endParaRPr>
                    </a:p>
                  </a:txBody>
                  <a:tcPr marL="91427" marR="91427" marT="45708" marB="45708"/>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TW" sz="2000" dirty="0">
                          <a:latin typeface="微軟正黑體" panose="020B0604030504040204" pitchFamily="34" charset="-120"/>
                          <a:ea typeface="微軟正黑體" panose="020B0604030504040204" pitchFamily="34" charset="-120"/>
                        </a:rPr>
                        <a:t>-</a:t>
                      </a:r>
                      <a:endParaRPr lang="zh-TW" altLang="en-US" sz="2000" dirty="0">
                        <a:latin typeface="微軟正黑體" panose="020B0604030504040204" pitchFamily="34" charset="-120"/>
                        <a:ea typeface="微軟正黑體" panose="020B0604030504040204" pitchFamily="34" charset="-120"/>
                      </a:endParaRPr>
                    </a:p>
                  </a:txBody>
                  <a:tcPr marL="91427" marR="91427" marT="45708" marB="45708"/>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TW" sz="2000" b="1" dirty="0">
                          <a:solidFill>
                            <a:srgbClr val="0000FF"/>
                          </a:solidFill>
                          <a:latin typeface="微軟正黑體" panose="020B0604030504040204" pitchFamily="34" charset="-120"/>
                          <a:ea typeface="微軟正黑體" panose="020B0604030504040204" pitchFamily="34" charset="-120"/>
                        </a:rPr>
                        <a:t>2(</a:t>
                      </a:r>
                      <a:r>
                        <a:rPr lang="zh-TW" altLang="en-US" sz="2000" b="1" dirty="0">
                          <a:solidFill>
                            <a:srgbClr val="0000FF"/>
                          </a:solidFill>
                          <a:latin typeface="微軟正黑體" panose="020B0604030504040204" pitchFamily="34" charset="-120"/>
                          <a:ea typeface="微軟正黑體" panose="020B0604030504040204" pitchFamily="34" charset="-120"/>
                        </a:rPr>
                        <a:t>沈次會議</a:t>
                      </a:r>
                      <a:r>
                        <a:rPr lang="en-US" altLang="zh-TW" sz="2000" b="1" dirty="0">
                          <a:solidFill>
                            <a:srgbClr val="0000FF"/>
                          </a:solidFill>
                          <a:latin typeface="微軟正黑體" panose="020B0604030504040204" pitchFamily="34" charset="-120"/>
                          <a:ea typeface="微軟正黑體" panose="020B0604030504040204" pitchFamily="34" charset="-120"/>
                        </a:rPr>
                        <a:t>)</a:t>
                      </a:r>
                      <a:endParaRPr lang="zh-TW" altLang="en-US" sz="2000" b="1" dirty="0">
                        <a:solidFill>
                          <a:srgbClr val="0000FF"/>
                        </a:solidFill>
                        <a:latin typeface="微軟正黑體" panose="020B0604030504040204" pitchFamily="34" charset="-120"/>
                        <a:ea typeface="微軟正黑體" panose="020B0604030504040204" pitchFamily="34" charset="-120"/>
                      </a:endParaRPr>
                    </a:p>
                  </a:txBody>
                  <a:tcPr marL="91427" marR="91427" marT="45708" marB="45708"/>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TW" sz="2000" dirty="0">
                          <a:latin typeface="微軟正黑體" panose="020B0604030504040204" pitchFamily="34" charset="-120"/>
                          <a:ea typeface="微軟正黑體" panose="020B0604030504040204" pitchFamily="34" charset="-120"/>
                        </a:rPr>
                        <a:t>-</a:t>
                      </a:r>
                      <a:endParaRPr lang="zh-TW" altLang="en-US" sz="2000" dirty="0">
                        <a:latin typeface="微軟正黑體" panose="020B0604030504040204" pitchFamily="34" charset="-120"/>
                        <a:ea typeface="微軟正黑體" panose="020B0604030504040204" pitchFamily="34" charset="-120"/>
                      </a:endParaRPr>
                    </a:p>
                  </a:txBody>
                  <a:tcPr marL="91427" marR="91427" marT="45708" marB="45708"/>
                </a:tc>
                <a:extLst>
                  <a:ext uri="{0D108BD9-81ED-4DB2-BD59-A6C34878D82A}">
                    <a16:rowId xmlns="" xmlns:a16="http://schemas.microsoft.com/office/drawing/2014/main" val="10006"/>
                  </a:ext>
                </a:extLst>
              </a:tr>
              <a:tr h="38756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1400" b="0" dirty="0">
                          <a:latin typeface="微軟正黑體" panose="020B0604030504040204" pitchFamily="34" charset="-120"/>
                          <a:ea typeface="微軟正黑體" panose="020B0604030504040204" pitchFamily="34" charset="-120"/>
                        </a:rPr>
                        <a:t>7</a:t>
                      </a:r>
                      <a:endParaRPr lang="zh-TW" altLang="en-US" sz="1400" b="0" dirty="0">
                        <a:latin typeface="微軟正黑體" panose="020B0604030504040204" pitchFamily="34" charset="-120"/>
                        <a:ea typeface="微軟正黑體" panose="020B0604030504040204" pitchFamily="34" charset="-120"/>
                      </a:endParaRPr>
                    </a:p>
                  </a:txBody>
                  <a:tcPr marL="91427" marR="91427" marT="45708" marB="4570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2000" b="1" kern="1200" dirty="0">
                          <a:effectLst/>
                          <a:latin typeface="微軟正黑體" panose="020B0604030504040204" pitchFamily="34" charset="-120"/>
                          <a:ea typeface="微軟正黑體" panose="020B0604030504040204" pitchFamily="34" charset="-120"/>
                        </a:rPr>
                        <a:t>G0V</a:t>
                      </a:r>
                      <a:endParaRPr lang="zh-TW" altLang="en-US" sz="2000" b="1" dirty="0">
                        <a:latin typeface="微軟正黑體" panose="020B0604030504040204" pitchFamily="34" charset="-120"/>
                        <a:ea typeface="微軟正黑體" panose="020B0604030504040204" pitchFamily="34" charset="-120"/>
                      </a:endParaRPr>
                    </a:p>
                  </a:txBody>
                  <a:tcPr marL="91427" marR="91427" marT="45708" marB="45708"/>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TW" sz="2000" dirty="0">
                          <a:latin typeface="微軟正黑體" panose="020B0604030504040204" pitchFamily="34" charset="-120"/>
                          <a:ea typeface="微軟正黑體" panose="020B0604030504040204" pitchFamily="34" charset="-120"/>
                        </a:rPr>
                        <a:t>1</a:t>
                      </a:r>
                      <a:endParaRPr lang="zh-TW" altLang="en-US" sz="2000" dirty="0">
                        <a:latin typeface="微軟正黑體" panose="020B0604030504040204" pitchFamily="34" charset="-120"/>
                        <a:ea typeface="微軟正黑體" panose="020B0604030504040204" pitchFamily="34" charset="-120"/>
                      </a:endParaRPr>
                    </a:p>
                  </a:txBody>
                  <a:tcPr marL="91427" marR="91427" marT="45708" marB="45708"/>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TW" sz="2000" dirty="0">
                          <a:latin typeface="微軟正黑體" panose="020B0604030504040204" pitchFamily="34" charset="-120"/>
                          <a:ea typeface="微軟正黑體" panose="020B0604030504040204" pitchFamily="34" charset="-120"/>
                        </a:rPr>
                        <a:t>-</a:t>
                      </a:r>
                      <a:endParaRPr lang="zh-TW" altLang="en-US" sz="2000" dirty="0">
                        <a:latin typeface="微軟正黑體" panose="020B0604030504040204" pitchFamily="34" charset="-120"/>
                        <a:ea typeface="微軟正黑體" panose="020B0604030504040204" pitchFamily="34" charset="-120"/>
                      </a:endParaRPr>
                    </a:p>
                  </a:txBody>
                  <a:tcPr marL="91427" marR="91427" marT="45708" marB="45708"/>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TW" sz="2000" dirty="0">
                          <a:latin typeface="微軟正黑體" panose="020B0604030504040204" pitchFamily="34" charset="-120"/>
                          <a:ea typeface="微軟正黑體" panose="020B0604030504040204" pitchFamily="34" charset="-120"/>
                        </a:rPr>
                        <a:t>-</a:t>
                      </a:r>
                      <a:endParaRPr lang="zh-TW" altLang="en-US" sz="2000" dirty="0">
                        <a:latin typeface="微軟正黑體" panose="020B0604030504040204" pitchFamily="34" charset="-120"/>
                        <a:ea typeface="微軟正黑體" panose="020B0604030504040204" pitchFamily="34" charset="-120"/>
                      </a:endParaRPr>
                    </a:p>
                  </a:txBody>
                  <a:tcPr marL="91427" marR="91427" marT="45708" marB="45708"/>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TW" sz="2000" dirty="0">
                          <a:latin typeface="微軟正黑體" panose="020B0604030504040204" pitchFamily="34" charset="-120"/>
                          <a:ea typeface="微軟正黑體" panose="020B0604030504040204" pitchFamily="34" charset="-120"/>
                        </a:rPr>
                        <a:t>1</a:t>
                      </a:r>
                      <a:endParaRPr lang="zh-TW" altLang="en-US" sz="2000" dirty="0">
                        <a:latin typeface="微軟正黑體" panose="020B0604030504040204" pitchFamily="34" charset="-120"/>
                        <a:ea typeface="微軟正黑體" panose="020B0604030504040204" pitchFamily="34" charset="-120"/>
                      </a:endParaRPr>
                    </a:p>
                  </a:txBody>
                  <a:tcPr marL="91427" marR="91427" marT="45708" marB="45708"/>
                </a:tc>
                <a:extLst>
                  <a:ext uri="{0D108BD9-81ED-4DB2-BD59-A6C34878D82A}">
                    <a16:rowId xmlns="" xmlns:a16="http://schemas.microsoft.com/office/drawing/2014/main" val="10007"/>
                  </a:ext>
                </a:extLst>
              </a:tr>
              <a:tr h="39597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zh-TW" altLang="en-US" sz="2000" b="1" dirty="0">
                        <a:latin typeface="微軟正黑體" panose="020B0604030504040204" pitchFamily="34" charset="-120"/>
                        <a:ea typeface="微軟正黑體" panose="020B0604030504040204" pitchFamily="34" charset="-120"/>
                      </a:endParaRPr>
                    </a:p>
                  </a:txBody>
                  <a:tcPr marL="91427" marR="91427" marT="45708" marB="45708">
                    <a:solidFill>
                      <a:schemeClr val="accent6">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sz="2000" b="1" dirty="0">
                          <a:latin typeface="微軟正黑體" panose="020B0604030504040204" pitchFamily="34" charset="-120"/>
                          <a:ea typeface="微軟正黑體" panose="020B0604030504040204" pitchFamily="34" charset="-120"/>
                        </a:rPr>
                        <a:t>合   計</a:t>
                      </a:r>
                    </a:p>
                  </a:txBody>
                  <a:tcPr marL="91427" marR="91427" marT="45708" marB="45708">
                    <a:solidFill>
                      <a:schemeClr val="accent6">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TW" sz="2000" dirty="0">
                          <a:latin typeface="微軟正黑體" panose="020B0604030504040204" pitchFamily="34" charset="-120"/>
                          <a:ea typeface="微軟正黑體" panose="020B0604030504040204" pitchFamily="34" charset="-120"/>
                        </a:rPr>
                        <a:t>15</a:t>
                      </a:r>
                      <a:endParaRPr lang="zh-TW" altLang="en-US" sz="2000" dirty="0">
                        <a:latin typeface="微軟正黑體" panose="020B0604030504040204" pitchFamily="34" charset="-120"/>
                        <a:ea typeface="微軟正黑體" panose="020B0604030504040204" pitchFamily="34" charset="-120"/>
                      </a:endParaRPr>
                    </a:p>
                  </a:txBody>
                  <a:tcPr marL="91427" marR="91427" marT="45708" marB="45708">
                    <a:solidFill>
                      <a:schemeClr val="accent6">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TW" sz="2000" b="1" dirty="0">
                          <a:solidFill>
                            <a:srgbClr val="FF3300"/>
                          </a:solidFill>
                          <a:latin typeface="微軟正黑體" panose="020B0604030504040204" pitchFamily="34" charset="-120"/>
                          <a:ea typeface="微軟正黑體" panose="020B0604030504040204" pitchFamily="34" charset="-120"/>
                        </a:rPr>
                        <a:t>5</a:t>
                      </a:r>
                      <a:endParaRPr lang="zh-TW" altLang="en-US" sz="2000" b="1" dirty="0">
                        <a:solidFill>
                          <a:srgbClr val="FF3300"/>
                        </a:solidFill>
                        <a:latin typeface="微軟正黑體" panose="020B0604030504040204" pitchFamily="34" charset="-120"/>
                        <a:ea typeface="微軟正黑體" panose="020B0604030504040204" pitchFamily="34" charset="-120"/>
                      </a:endParaRPr>
                    </a:p>
                  </a:txBody>
                  <a:tcPr marL="91427" marR="91427" marT="45708" marB="45708">
                    <a:solidFill>
                      <a:schemeClr val="accent6">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TW" sz="2000" b="1" dirty="0">
                          <a:solidFill>
                            <a:srgbClr val="0000FF"/>
                          </a:solidFill>
                          <a:latin typeface="微軟正黑體" panose="020B0604030504040204" pitchFamily="34" charset="-120"/>
                          <a:ea typeface="微軟正黑體" panose="020B0604030504040204" pitchFamily="34" charset="-120"/>
                        </a:rPr>
                        <a:t>5</a:t>
                      </a:r>
                      <a:endParaRPr lang="zh-TW" altLang="en-US" sz="2000" b="1" dirty="0">
                        <a:solidFill>
                          <a:srgbClr val="0000FF"/>
                        </a:solidFill>
                        <a:latin typeface="微軟正黑體" panose="020B0604030504040204" pitchFamily="34" charset="-120"/>
                        <a:ea typeface="微軟正黑體" panose="020B0604030504040204" pitchFamily="34" charset="-120"/>
                      </a:endParaRPr>
                    </a:p>
                  </a:txBody>
                  <a:tcPr marL="91427" marR="91427" marT="45708" marB="45708">
                    <a:solidFill>
                      <a:schemeClr val="accent6">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TW" sz="2000" b="1" dirty="0">
                          <a:latin typeface="微軟正黑體" panose="020B0604030504040204" pitchFamily="34" charset="-120"/>
                          <a:ea typeface="微軟正黑體" panose="020B0604030504040204" pitchFamily="34" charset="-120"/>
                        </a:rPr>
                        <a:t>5</a:t>
                      </a:r>
                      <a:endParaRPr lang="zh-TW" altLang="en-US" sz="2000" b="1" dirty="0">
                        <a:latin typeface="微軟正黑體" panose="020B0604030504040204" pitchFamily="34" charset="-120"/>
                        <a:ea typeface="微軟正黑體" panose="020B0604030504040204" pitchFamily="34" charset="-120"/>
                      </a:endParaRPr>
                    </a:p>
                  </a:txBody>
                  <a:tcPr marL="91427" marR="91427" marT="45708" marB="45708">
                    <a:solidFill>
                      <a:schemeClr val="accent6">
                        <a:lumMod val="20000"/>
                        <a:lumOff val="80000"/>
                      </a:schemeClr>
                    </a:solidFill>
                  </a:tcPr>
                </a:tc>
                <a:extLst>
                  <a:ext uri="{0D108BD9-81ED-4DB2-BD59-A6C34878D82A}">
                    <a16:rowId xmlns="" xmlns:a16="http://schemas.microsoft.com/office/drawing/2014/main" val="10009"/>
                  </a:ext>
                </a:extLst>
              </a:tr>
            </a:tbl>
          </a:graphicData>
        </a:graphic>
      </p:graphicFrame>
      <p:sp>
        <p:nvSpPr>
          <p:cNvPr id="2" name="投影片編號版面配置區 1"/>
          <p:cNvSpPr>
            <a:spLocks noGrp="1"/>
          </p:cNvSpPr>
          <p:nvPr>
            <p:ph type="sldNum" sz="quarter" idx="12"/>
          </p:nvPr>
        </p:nvSpPr>
        <p:spPr/>
        <p:txBody>
          <a:bodyPr/>
          <a:lstStyle/>
          <a:p>
            <a:fld id="{15123DF3-6CAE-4F95-BE66-2813E23BE5C5}" type="slidenum">
              <a:rPr lang="zh-TW" altLang="en-US" smtClean="0"/>
              <a:pPr/>
              <a:t>8</a:t>
            </a:fld>
            <a:endParaRPr lang="zh-TW" altLang="en-US"/>
          </a:p>
        </p:txBody>
      </p:sp>
      <p:grpSp>
        <p:nvGrpSpPr>
          <p:cNvPr id="6" name="群組 5"/>
          <p:cNvGrpSpPr/>
          <p:nvPr/>
        </p:nvGrpSpPr>
        <p:grpSpPr>
          <a:xfrm>
            <a:off x="866244" y="139889"/>
            <a:ext cx="7411512" cy="560880"/>
            <a:chOff x="400779" y="1848300"/>
            <a:chExt cx="7411512" cy="560880"/>
          </a:xfrm>
        </p:grpSpPr>
        <p:sp>
          <p:nvSpPr>
            <p:cNvPr id="7" name="矩形: 圓角 6"/>
            <p:cNvSpPr/>
            <p:nvPr/>
          </p:nvSpPr>
          <p:spPr>
            <a:xfrm>
              <a:off x="400779" y="1848300"/>
              <a:ext cx="7411512" cy="560880"/>
            </a:xfrm>
            <a:prstGeom prst="roundRect">
              <a:avLst/>
            </a:prstGeom>
          </p:spPr>
          <p:style>
            <a:lnRef idx="2">
              <a:schemeClr val="lt1">
                <a:hueOff val="0"/>
                <a:satOff val="0"/>
                <a:lumOff val="0"/>
                <a:alphaOff val="0"/>
              </a:schemeClr>
            </a:lnRef>
            <a:fillRef idx="1">
              <a:schemeClr val="accent5">
                <a:hueOff val="-2941338"/>
                <a:satOff val="-4091"/>
                <a:lumOff val="-1569"/>
                <a:alphaOff val="0"/>
              </a:schemeClr>
            </a:fillRef>
            <a:effectRef idx="0">
              <a:schemeClr val="accent5">
                <a:hueOff val="-2941338"/>
                <a:satOff val="-4091"/>
                <a:lumOff val="-1569"/>
                <a:alphaOff val="0"/>
              </a:schemeClr>
            </a:effectRef>
            <a:fontRef idx="minor">
              <a:schemeClr val="lt1"/>
            </a:fontRef>
          </p:style>
        </p:sp>
        <p:sp>
          <p:nvSpPr>
            <p:cNvPr id="8" name="矩形: 圓角 4"/>
            <p:cNvSpPr txBox="1"/>
            <p:nvPr/>
          </p:nvSpPr>
          <p:spPr>
            <a:xfrm>
              <a:off x="428159" y="1875680"/>
              <a:ext cx="7356752" cy="50612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2079" tIns="0" rIns="212079" bIns="0" numCol="1" spcCol="1270" anchor="ctr" anchorCtr="0">
              <a:noAutofit/>
            </a:bodyPr>
            <a:lstStyle/>
            <a:p>
              <a:pPr marL="0" lvl="0" indent="0" algn="ctr" defTabSz="1600200" rtl="0">
                <a:lnSpc>
                  <a:spcPct val="90000"/>
                </a:lnSpc>
                <a:spcBef>
                  <a:spcPct val="0"/>
                </a:spcBef>
                <a:spcAft>
                  <a:spcPct val="35000"/>
                </a:spcAft>
                <a:buNone/>
              </a:pPr>
              <a:r>
                <a:rPr lang="zh-TW" altLang="en-US" sz="3600" b="1" kern="1200" dirty="0" smtClean="0">
                  <a:latin typeface="微軟正黑體" panose="020B0604030504040204" pitchFamily="34" charset="-120"/>
                  <a:ea typeface="微軟正黑體" panose="020B0604030504040204" pitchFamily="34" charset="-120"/>
                </a:rPr>
                <a:t>貳、</a:t>
              </a:r>
              <a:r>
                <a:rPr lang="zh-TW" sz="3600" b="1" kern="1200" dirty="0">
                  <a:latin typeface="微軟正黑體" panose="020B0604030504040204" pitchFamily="34" charset="-120"/>
                  <a:ea typeface="微軟正黑體" panose="020B0604030504040204" pitchFamily="34" charset="-120"/>
                </a:rPr>
                <a:t>民間團體需求</a:t>
              </a:r>
              <a:r>
                <a:rPr lang="zh-TW" altLang="en-US" sz="3600" b="1" kern="1200" dirty="0">
                  <a:latin typeface="微軟正黑體" panose="020B0604030504040204" pitchFamily="34" charset="-120"/>
                  <a:ea typeface="微軟正黑體" panose="020B0604030504040204" pitchFamily="34" charset="-120"/>
                </a:rPr>
                <a:t>與建議</a:t>
              </a:r>
            </a:p>
          </p:txBody>
        </p:sp>
      </p:grpSp>
    </p:spTree>
    <p:extLst>
      <p:ext uri="{BB962C8B-B14F-4D97-AF65-F5344CB8AC3E}">
        <p14:creationId xmlns:p14="http://schemas.microsoft.com/office/powerpoint/2010/main" val="37909386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編號版面配置區 1"/>
          <p:cNvSpPr>
            <a:spLocks noGrp="1"/>
          </p:cNvSpPr>
          <p:nvPr>
            <p:ph type="sldNum" sz="quarter" idx="12"/>
          </p:nvPr>
        </p:nvSpPr>
        <p:spPr/>
        <p:txBody>
          <a:bodyPr/>
          <a:lstStyle/>
          <a:p>
            <a:fld id="{15123DF3-6CAE-4F95-BE66-2813E23BE5C5}" type="slidenum">
              <a:rPr lang="zh-TW" altLang="en-US" smtClean="0"/>
              <a:pPr/>
              <a:t>9</a:t>
            </a:fld>
            <a:endParaRPr lang="zh-TW" altLang="en-US"/>
          </a:p>
        </p:txBody>
      </p:sp>
      <p:graphicFrame>
        <p:nvGraphicFramePr>
          <p:cNvPr id="5" name="表格 4"/>
          <p:cNvGraphicFramePr>
            <a:graphicFrameLocks noGrp="1"/>
          </p:cNvGraphicFramePr>
          <p:nvPr>
            <p:extLst>
              <p:ext uri="{D42A27DB-BD31-4B8C-83A1-F6EECF244321}">
                <p14:modId xmlns:p14="http://schemas.microsoft.com/office/powerpoint/2010/main" val="812288133"/>
              </p:ext>
            </p:extLst>
          </p:nvPr>
        </p:nvGraphicFramePr>
        <p:xfrm>
          <a:off x="529389" y="374037"/>
          <a:ext cx="7668125" cy="6347439"/>
        </p:xfrm>
        <a:graphic>
          <a:graphicData uri="http://schemas.openxmlformats.org/drawingml/2006/table">
            <a:tbl>
              <a:tblPr firstRow="1" bandRow="1">
                <a:tableStyleId>{3B4B98B0-60AC-42C2-AFA5-B58CD77FA1E5}</a:tableStyleId>
              </a:tblPr>
              <a:tblGrid>
                <a:gridCol w="732012">
                  <a:extLst>
                    <a:ext uri="{9D8B030D-6E8A-4147-A177-3AD203B41FA5}">
                      <a16:colId xmlns="" xmlns:a16="http://schemas.microsoft.com/office/drawing/2014/main" val="752322108"/>
                    </a:ext>
                  </a:extLst>
                </a:gridCol>
                <a:gridCol w="6936113">
                  <a:extLst>
                    <a:ext uri="{9D8B030D-6E8A-4147-A177-3AD203B41FA5}">
                      <a16:colId xmlns="" xmlns:a16="http://schemas.microsoft.com/office/drawing/2014/main" val="1853192766"/>
                    </a:ext>
                  </a:extLst>
                </a:gridCol>
              </a:tblGrid>
              <a:tr h="404655">
                <a:tc>
                  <a:txBody>
                    <a:bodyPr/>
                    <a:lstStyle/>
                    <a:p>
                      <a:pPr>
                        <a:spcAft>
                          <a:spcPts val="0"/>
                        </a:spcAft>
                      </a:pPr>
                      <a:r>
                        <a:rPr lang="en-US" sz="1800" b="0" kern="100">
                          <a:effectLst/>
                        </a:rPr>
                        <a:t>1</a:t>
                      </a:r>
                      <a:endParaRPr lang="zh-TW" sz="1800" b="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57227" marR="57227" marT="0" marB="0"/>
                </a:tc>
                <a:tc>
                  <a:txBody>
                    <a:bodyPr/>
                    <a:lstStyle/>
                    <a:p>
                      <a:pPr>
                        <a:spcAft>
                          <a:spcPts val="0"/>
                        </a:spcAft>
                      </a:pPr>
                      <a:r>
                        <a:rPr lang="zh-TW" sz="1800" b="0" kern="100" dirty="0">
                          <a:effectLst/>
                        </a:rPr>
                        <a:t>每</a:t>
                      </a:r>
                      <a:r>
                        <a:rPr lang="en-US" sz="1800" b="0" kern="100" dirty="0">
                          <a:effectLst/>
                        </a:rPr>
                        <a:t>10</a:t>
                      </a:r>
                      <a:r>
                        <a:rPr lang="zh-TW" sz="1800" b="0" kern="100" dirty="0">
                          <a:effectLst/>
                        </a:rPr>
                        <a:t>分鐘即時發電量（歷史資料）</a:t>
                      </a:r>
                      <a:endParaRPr lang="zh-TW" sz="1800" b="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57227" marR="57227" marT="0" marB="0"/>
                </a:tc>
                <a:extLst>
                  <a:ext uri="{0D108BD9-81ED-4DB2-BD59-A6C34878D82A}">
                    <a16:rowId xmlns="" xmlns:a16="http://schemas.microsoft.com/office/drawing/2014/main" val="279297099"/>
                  </a:ext>
                </a:extLst>
              </a:tr>
              <a:tr h="404655">
                <a:tc>
                  <a:txBody>
                    <a:bodyPr/>
                    <a:lstStyle/>
                    <a:p>
                      <a:pPr>
                        <a:spcAft>
                          <a:spcPts val="0"/>
                        </a:spcAft>
                      </a:pPr>
                      <a:r>
                        <a:rPr lang="en-US" sz="1800" kern="100">
                          <a:effectLst/>
                        </a:rPr>
                        <a:t>2</a:t>
                      </a:r>
                      <a:endParaRPr lang="zh-TW" sz="18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57227" marR="57227" marT="0" marB="0"/>
                </a:tc>
                <a:tc>
                  <a:txBody>
                    <a:bodyPr/>
                    <a:lstStyle/>
                    <a:p>
                      <a:pPr>
                        <a:spcAft>
                          <a:spcPts val="0"/>
                        </a:spcAft>
                      </a:pPr>
                      <a:r>
                        <a:rPr lang="zh-TW" sz="1800" kern="100">
                          <a:effectLst/>
                        </a:rPr>
                        <a:t>公布</a:t>
                      </a:r>
                      <a:r>
                        <a:rPr lang="en-US" sz="1800" kern="100">
                          <a:effectLst/>
                        </a:rPr>
                        <a:t>2011</a:t>
                      </a:r>
                      <a:r>
                        <a:rPr lang="zh-TW" sz="1800" kern="100">
                          <a:effectLst/>
                        </a:rPr>
                        <a:t>年</a:t>
                      </a:r>
                      <a:r>
                        <a:rPr lang="en-US" sz="1800" kern="100">
                          <a:effectLst/>
                        </a:rPr>
                        <a:t>~2015</a:t>
                      </a:r>
                      <a:r>
                        <a:rPr lang="zh-TW" sz="1800" kern="100">
                          <a:effectLst/>
                        </a:rPr>
                        <a:t>年工業用電及民生用電之盈虧與占比</a:t>
                      </a:r>
                      <a:endParaRPr lang="zh-TW" sz="18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57227" marR="57227" marT="0" marB="0"/>
                </a:tc>
                <a:extLst>
                  <a:ext uri="{0D108BD9-81ED-4DB2-BD59-A6C34878D82A}">
                    <a16:rowId xmlns="" xmlns:a16="http://schemas.microsoft.com/office/drawing/2014/main" val="2969068401"/>
                  </a:ext>
                </a:extLst>
              </a:tr>
              <a:tr h="287246">
                <a:tc>
                  <a:txBody>
                    <a:bodyPr/>
                    <a:lstStyle/>
                    <a:p>
                      <a:pPr>
                        <a:spcAft>
                          <a:spcPts val="0"/>
                        </a:spcAft>
                      </a:pPr>
                      <a:r>
                        <a:rPr lang="en-US" sz="1800" kern="100">
                          <a:effectLst/>
                        </a:rPr>
                        <a:t>3</a:t>
                      </a:r>
                      <a:endParaRPr lang="zh-TW" sz="18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57227" marR="57227" marT="0" marB="0"/>
                </a:tc>
                <a:tc>
                  <a:txBody>
                    <a:bodyPr/>
                    <a:lstStyle/>
                    <a:p>
                      <a:pPr>
                        <a:spcAft>
                          <a:spcPts val="0"/>
                        </a:spcAft>
                      </a:pPr>
                      <a:r>
                        <a:rPr lang="zh-TW" sz="1800" kern="100">
                          <a:effectLst/>
                        </a:rPr>
                        <a:t>提供</a:t>
                      </a:r>
                      <a:r>
                        <a:rPr lang="en-US" sz="1800" kern="100">
                          <a:effectLst/>
                        </a:rPr>
                        <a:t>2008</a:t>
                      </a:r>
                      <a:r>
                        <a:rPr lang="zh-TW" sz="1800" kern="100">
                          <a:effectLst/>
                        </a:rPr>
                        <a:t>年</a:t>
                      </a:r>
                      <a:r>
                        <a:rPr lang="en-US" sz="1800" kern="100">
                          <a:effectLst/>
                        </a:rPr>
                        <a:t>~2015</a:t>
                      </a:r>
                      <a:r>
                        <a:rPr lang="zh-TW" sz="1800" kern="100">
                          <a:effectLst/>
                        </a:rPr>
                        <a:t>年申請販售綠電用戶之成功件數、申請天數以及申請未通過之理由</a:t>
                      </a:r>
                      <a:endParaRPr lang="zh-TW" sz="18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57227" marR="57227" marT="0" marB="0"/>
                </a:tc>
                <a:extLst>
                  <a:ext uri="{0D108BD9-81ED-4DB2-BD59-A6C34878D82A}">
                    <a16:rowId xmlns="" xmlns:a16="http://schemas.microsoft.com/office/drawing/2014/main" val="3763282784"/>
                  </a:ext>
                </a:extLst>
              </a:tr>
              <a:tr h="404655">
                <a:tc>
                  <a:txBody>
                    <a:bodyPr/>
                    <a:lstStyle/>
                    <a:p>
                      <a:pPr>
                        <a:spcAft>
                          <a:spcPts val="0"/>
                        </a:spcAft>
                      </a:pPr>
                      <a:r>
                        <a:rPr lang="en-US" sz="1800" kern="100">
                          <a:effectLst/>
                        </a:rPr>
                        <a:t>4</a:t>
                      </a:r>
                      <a:endParaRPr lang="zh-TW" sz="18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57227" marR="57227" marT="0" marB="0"/>
                </a:tc>
                <a:tc>
                  <a:txBody>
                    <a:bodyPr/>
                    <a:lstStyle/>
                    <a:p>
                      <a:pPr>
                        <a:spcAft>
                          <a:spcPts val="0"/>
                        </a:spcAft>
                      </a:pPr>
                      <a:r>
                        <a:rPr lang="zh-TW" sz="1800" kern="100">
                          <a:effectLst/>
                        </a:rPr>
                        <a:t>提供綠電饋線佈線圖</a:t>
                      </a:r>
                      <a:endParaRPr lang="zh-TW" sz="18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57227" marR="57227" marT="0" marB="0"/>
                </a:tc>
                <a:extLst>
                  <a:ext uri="{0D108BD9-81ED-4DB2-BD59-A6C34878D82A}">
                    <a16:rowId xmlns="" xmlns:a16="http://schemas.microsoft.com/office/drawing/2014/main" val="2956021248"/>
                  </a:ext>
                </a:extLst>
              </a:tr>
              <a:tr h="404655">
                <a:tc>
                  <a:txBody>
                    <a:bodyPr/>
                    <a:lstStyle/>
                    <a:p>
                      <a:pPr>
                        <a:spcAft>
                          <a:spcPts val="0"/>
                        </a:spcAft>
                      </a:pPr>
                      <a:r>
                        <a:rPr lang="en-US" sz="1800" kern="100">
                          <a:effectLst/>
                        </a:rPr>
                        <a:t>5</a:t>
                      </a:r>
                      <a:endParaRPr lang="zh-TW" sz="18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57227" marR="57227" marT="0" marB="0"/>
                </a:tc>
                <a:tc>
                  <a:txBody>
                    <a:bodyPr/>
                    <a:lstStyle/>
                    <a:p>
                      <a:pPr>
                        <a:spcAft>
                          <a:spcPts val="0"/>
                        </a:spcAft>
                      </a:pPr>
                      <a:r>
                        <a:rPr lang="zh-TW" sz="1800" kern="100" dirty="0">
                          <a:effectLst/>
                        </a:rPr>
                        <a:t>說明再生能源淨尖峰因子的設定邏輯</a:t>
                      </a:r>
                      <a:endParaRPr lang="zh-TW" sz="18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57227" marR="57227" marT="0" marB="0"/>
                </a:tc>
                <a:extLst>
                  <a:ext uri="{0D108BD9-81ED-4DB2-BD59-A6C34878D82A}">
                    <a16:rowId xmlns="" xmlns:a16="http://schemas.microsoft.com/office/drawing/2014/main" val="2934288072"/>
                  </a:ext>
                </a:extLst>
              </a:tr>
              <a:tr h="404655">
                <a:tc>
                  <a:txBody>
                    <a:bodyPr/>
                    <a:lstStyle/>
                    <a:p>
                      <a:pPr>
                        <a:spcAft>
                          <a:spcPts val="0"/>
                        </a:spcAft>
                      </a:pPr>
                      <a:r>
                        <a:rPr lang="en-US" sz="1800" kern="100">
                          <a:effectLst/>
                        </a:rPr>
                        <a:t>6</a:t>
                      </a:r>
                      <a:endParaRPr lang="zh-TW" sz="18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57227" marR="57227" marT="0" marB="0"/>
                </a:tc>
                <a:tc>
                  <a:txBody>
                    <a:bodyPr/>
                    <a:lstStyle/>
                    <a:p>
                      <a:pPr>
                        <a:spcAft>
                          <a:spcPts val="0"/>
                        </a:spcAft>
                      </a:pPr>
                      <a:r>
                        <a:rPr lang="zh-TW" sz="1800" kern="100">
                          <a:effectLst/>
                        </a:rPr>
                        <a:t>公布用電量資訊，建議以社區或大樓為單位</a:t>
                      </a:r>
                      <a:endParaRPr lang="zh-TW" sz="18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57227" marR="57227" marT="0" marB="0"/>
                </a:tc>
                <a:extLst>
                  <a:ext uri="{0D108BD9-81ED-4DB2-BD59-A6C34878D82A}">
                    <a16:rowId xmlns="" xmlns:a16="http://schemas.microsoft.com/office/drawing/2014/main" val="3907588188"/>
                  </a:ext>
                </a:extLst>
              </a:tr>
              <a:tr h="404655">
                <a:tc>
                  <a:txBody>
                    <a:bodyPr/>
                    <a:lstStyle/>
                    <a:p>
                      <a:pPr>
                        <a:spcAft>
                          <a:spcPts val="0"/>
                        </a:spcAft>
                      </a:pPr>
                      <a:r>
                        <a:rPr lang="en-US" sz="1800" kern="100">
                          <a:effectLst/>
                        </a:rPr>
                        <a:t>7</a:t>
                      </a:r>
                      <a:endParaRPr lang="zh-TW" sz="18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57227" marR="57227" marT="0" marB="0"/>
                </a:tc>
                <a:tc>
                  <a:txBody>
                    <a:bodyPr/>
                    <a:lstStyle/>
                    <a:p>
                      <a:pPr>
                        <a:spcAft>
                          <a:spcPts val="0"/>
                        </a:spcAft>
                      </a:pPr>
                      <a:r>
                        <a:rPr lang="zh-TW" sz="1800" kern="100">
                          <a:effectLst/>
                        </a:rPr>
                        <a:t>應釋出各類產業、更小行政單位的用電資訊</a:t>
                      </a:r>
                      <a:endParaRPr lang="zh-TW" sz="18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57227" marR="57227" marT="0" marB="0"/>
                </a:tc>
                <a:extLst>
                  <a:ext uri="{0D108BD9-81ED-4DB2-BD59-A6C34878D82A}">
                    <a16:rowId xmlns="" xmlns:a16="http://schemas.microsoft.com/office/drawing/2014/main" val="3472289106"/>
                  </a:ext>
                </a:extLst>
              </a:tr>
              <a:tr h="404655">
                <a:tc>
                  <a:txBody>
                    <a:bodyPr/>
                    <a:lstStyle/>
                    <a:p>
                      <a:pPr>
                        <a:spcAft>
                          <a:spcPts val="0"/>
                        </a:spcAft>
                      </a:pPr>
                      <a:r>
                        <a:rPr lang="en-US" sz="1800" kern="100">
                          <a:effectLst/>
                        </a:rPr>
                        <a:t>8</a:t>
                      </a:r>
                      <a:endParaRPr lang="zh-TW" sz="18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57227" marR="57227" marT="0" marB="0"/>
                </a:tc>
                <a:tc>
                  <a:txBody>
                    <a:bodyPr/>
                    <a:lstStyle/>
                    <a:p>
                      <a:pPr>
                        <a:spcAft>
                          <a:spcPts val="0"/>
                        </a:spcAft>
                      </a:pPr>
                      <a:r>
                        <a:rPr lang="zh-TW" sz="1800" kern="100">
                          <a:effectLst/>
                        </a:rPr>
                        <a:t>開放資料應開放、提供给各縣市政府</a:t>
                      </a:r>
                      <a:r>
                        <a:rPr lang="en-US" sz="1800" kern="100">
                          <a:effectLst/>
                        </a:rPr>
                        <a:t>(</a:t>
                      </a:r>
                      <a:r>
                        <a:rPr lang="zh-TW" sz="1800" kern="100">
                          <a:effectLst/>
                        </a:rPr>
                        <a:t>官方單位、地方能源主管單位</a:t>
                      </a:r>
                      <a:r>
                        <a:rPr lang="en-US" sz="1800" kern="100">
                          <a:effectLst/>
                        </a:rPr>
                        <a:t>)</a:t>
                      </a:r>
                      <a:endParaRPr lang="zh-TW" sz="18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57227" marR="57227" marT="0" marB="0"/>
                </a:tc>
                <a:extLst>
                  <a:ext uri="{0D108BD9-81ED-4DB2-BD59-A6C34878D82A}">
                    <a16:rowId xmlns="" xmlns:a16="http://schemas.microsoft.com/office/drawing/2014/main" val="1986719893"/>
                  </a:ext>
                </a:extLst>
              </a:tr>
              <a:tr h="404655">
                <a:tc>
                  <a:txBody>
                    <a:bodyPr/>
                    <a:lstStyle/>
                    <a:p>
                      <a:pPr>
                        <a:spcAft>
                          <a:spcPts val="0"/>
                        </a:spcAft>
                      </a:pPr>
                      <a:r>
                        <a:rPr lang="en-US" sz="1800" kern="100">
                          <a:effectLst/>
                        </a:rPr>
                        <a:t>9</a:t>
                      </a:r>
                      <a:endParaRPr lang="zh-TW" sz="18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57227" marR="57227" marT="0" marB="0"/>
                </a:tc>
                <a:tc>
                  <a:txBody>
                    <a:bodyPr/>
                    <a:lstStyle/>
                    <a:p>
                      <a:pPr>
                        <a:spcAft>
                          <a:spcPts val="0"/>
                        </a:spcAft>
                      </a:pPr>
                      <a:r>
                        <a:rPr lang="zh-TW" sz="1800" kern="100">
                          <a:effectLst/>
                        </a:rPr>
                        <a:t>細分至郵遞區五碼之行政區別用電資料</a:t>
                      </a:r>
                      <a:endParaRPr lang="zh-TW" sz="18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57227" marR="57227" marT="0" marB="0"/>
                </a:tc>
                <a:extLst>
                  <a:ext uri="{0D108BD9-81ED-4DB2-BD59-A6C34878D82A}">
                    <a16:rowId xmlns="" xmlns:a16="http://schemas.microsoft.com/office/drawing/2014/main" val="3832538499"/>
                  </a:ext>
                </a:extLst>
              </a:tr>
              <a:tr h="404655">
                <a:tc>
                  <a:txBody>
                    <a:bodyPr/>
                    <a:lstStyle/>
                    <a:p>
                      <a:pPr>
                        <a:spcAft>
                          <a:spcPts val="0"/>
                        </a:spcAft>
                      </a:pPr>
                      <a:r>
                        <a:rPr lang="en-US" sz="1800" kern="100">
                          <a:effectLst/>
                        </a:rPr>
                        <a:t>10</a:t>
                      </a:r>
                      <a:endParaRPr lang="zh-TW" sz="18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57227" marR="57227" marT="0" marB="0"/>
                </a:tc>
                <a:tc>
                  <a:txBody>
                    <a:bodyPr/>
                    <a:lstStyle/>
                    <a:p>
                      <a:pPr>
                        <a:spcAft>
                          <a:spcPts val="0"/>
                        </a:spcAft>
                      </a:pPr>
                      <a:r>
                        <a:rPr lang="zh-TW" sz="1800" kern="100">
                          <a:effectLst/>
                        </a:rPr>
                        <a:t>民間再生能源即時資訊</a:t>
                      </a:r>
                      <a:endParaRPr lang="zh-TW" sz="18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57227" marR="57227" marT="0" marB="0"/>
                </a:tc>
                <a:extLst>
                  <a:ext uri="{0D108BD9-81ED-4DB2-BD59-A6C34878D82A}">
                    <a16:rowId xmlns="" xmlns:a16="http://schemas.microsoft.com/office/drawing/2014/main" val="659391713"/>
                  </a:ext>
                </a:extLst>
              </a:tr>
              <a:tr h="394299">
                <a:tc>
                  <a:txBody>
                    <a:bodyPr/>
                    <a:lstStyle/>
                    <a:p>
                      <a:pPr>
                        <a:spcAft>
                          <a:spcPts val="0"/>
                        </a:spcAft>
                      </a:pPr>
                      <a:r>
                        <a:rPr lang="en-US" sz="1800" kern="100">
                          <a:effectLst/>
                        </a:rPr>
                        <a:t>11</a:t>
                      </a:r>
                      <a:endParaRPr lang="zh-TW" sz="18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57227" marR="57227" marT="0" marB="0"/>
                </a:tc>
                <a:tc>
                  <a:txBody>
                    <a:bodyPr/>
                    <a:lstStyle/>
                    <a:p>
                      <a:pPr>
                        <a:spcAft>
                          <a:spcPts val="0"/>
                        </a:spcAft>
                      </a:pPr>
                      <a:r>
                        <a:rPr lang="en-US" sz="1800" kern="100">
                          <a:effectLst/>
                        </a:rPr>
                        <a:t>AMI</a:t>
                      </a:r>
                      <a:r>
                        <a:rPr lang="zh-TW" sz="1800" kern="100">
                          <a:effectLst/>
                        </a:rPr>
                        <a:t>安裝分佈資料參與需量反應量</a:t>
                      </a:r>
                      <a:endParaRPr lang="zh-TW" sz="18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57227" marR="57227" marT="0" marB="0"/>
                </a:tc>
                <a:extLst>
                  <a:ext uri="{0D108BD9-81ED-4DB2-BD59-A6C34878D82A}">
                    <a16:rowId xmlns="" xmlns:a16="http://schemas.microsoft.com/office/drawing/2014/main" val="1639118279"/>
                  </a:ext>
                </a:extLst>
              </a:tr>
              <a:tr h="404655">
                <a:tc>
                  <a:txBody>
                    <a:bodyPr/>
                    <a:lstStyle/>
                    <a:p>
                      <a:pPr>
                        <a:spcAft>
                          <a:spcPts val="0"/>
                        </a:spcAft>
                      </a:pPr>
                      <a:r>
                        <a:rPr lang="en-US" sz="1800" kern="100">
                          <a:effectLst/>
                        </a:rPr>
                        <a:t>12</a:t>
                      </a:r>
                      <a:endParaRPr lang="zh-TW" sz="18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57227" marR="57227" marT="0" marB="0"/>
                </a:tc>
                <a:tc>
                  <a:txBody>
                    <a:bodyPr/>
                    <a:lstStyle/>
                    <a:p>
                      <a:pPr>
                        <a:spcAft>
                          <a:spcPts val="0"/>
                        </a:spcAft>
                      </a:pPr>
                      <a:r>
                        <a:rPr lang="zh-TW" sz="1800" kern="100">
                          <a:effectLst/>
                        </a:rPr>
                        <a:t>提供過去機組歲修資訊及未來歲修時程規劃</a:t>
                      </a:r>
                      <a:endParaRPr lang="zh-TW" sz="18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57227" marR="57227" marT="0" marB="0"/>
                </a:tc>
                <a:extLst>
                  <a:ext uri="{0D108BD9-81ED-4DB2-BD59-A6C34878D82A}">
                    <a16:rowId xmlns="" xmlns:a16="http://schemas.microsoft.com/office/drawing/2014/main" val="2320947697"/>
                  </a:ext>
                </a:extLst>
              </a:tr>
              <a:tr h="404655">
                <a:tc>
                  <a:txBody>
                    <a:bodyPr/>
                    <a:lstStyle/>
                    <a:p>
                      <a:pPr>
                        <a:spcAft>
                          <a:spcPts val="0"/>
                        </a:spcAft>
                      </a:pPr>
                      <a:r>
                        <a:rPr lang="en-US" sz="1800" kern="100">
                          <a:effectLst/>
                        </a:rPr>
                        <a:t>13</a:t>
                      </a:r>
                      <a:endParaRPr lang="zh-TW" sz="18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57227" marR="57227" marT="0" marB="0"/>
                </a:tc>
                <a:tc>
                  <a:txBody>
                    <a:bodyPr/>
                    <a:lstStyle/>
                    <a:p>
                      <a:pPr>
                        <a:spcAft>
                          <a:spcPts val="0"/>
                        </a:spcAft>
                      </a:pPr>
                      <a:r>
                        <a:rPr lang="zh-TW" sz="1800" kern="100">
                          <a:effectLst/>
                        </a:rPr>
                        <a:t>年度機組可利用率目標如何提升</a:t>
                      </a:r>
                      <a:endParaRPr lang="zh-TW" sz="18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57227" marR="57227" marT="0" marB="0"/>
                </a:tc>
                <a:extLst>
                  <a:ext uri="{0D108BD9-81ED-4DB2-BD59-A6C34878D82A}">
                    <a16:rowId xmlns="" xmlns:a16="http://schemas.microsoft.com/office/drawing/2014/main" val="1587326229"/>
                  </a:ext>
                </a:extLst>
              </a:tr>
              <a:tr h="404655">
                <a:tc>
                  <a:txBody>
                    <a:bodyPr/>
                    <a:lstStyle/>
                    <a:p>
                      <a:pPr>
                        <a:spcAft>
                          <a:spcPts val="0"/>
                        </a:spcAft>
                      </a:pPr>
                      <a:r>
                        <a:rPr lang="en-US" sz="1800" kern="100">
                          <a:effectLst/>
                        </a:rPr>
                        <a:t>14</a:t>
                      </a:r>
                      <a:endParaRPr lang="zh-TW" sz="18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57227" marR="57227" marT="0" marB="0"/>
                </a:tc>
                <a:tc>
                  <a:txBody>
                    <a:bodyPr/>
                    <a:lstStyle/>
                    <a:p>
                      <a:pPr>
                        <a:spcAft>
                          <a:spcPts val="0"/>
                        </a:spcAft>
                      </a:pPr>
                      <a:r>
                        <a:rPr lang="zh-TW" sz="1800" kern="100">
                          <a:effectLst/>
                        </a:rPr>
                        <a:t>分析比較傳統火力與再生能源之可利用率</a:t>
                      </a:r>
                      <a:endParaRPr lang="zh-TW" sz="18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57227" marR="57227" marT="0" marB="0"/>
                </a:tc>
                <a:extLst>
                  <a:ext uri="{0D108BD9-81ED-4DB2-BD59-A6C34878D82A}">
                    <a16:rowId xmlns="" xmlns:a16="http://schemas.microsoft.com/office/drawing/2014/main" val="919501962"/>
                  </a:ext>
                </a:extLst>
              </a:tr>
              <a:tr h="212665">
                <a:tc>
                  <a:txBody>
                    <a:bodyPr/>
                    <a:lstStyle/>
                    <a:p>
                      <a:pPr>
                        <a:spcAft>
                          <a:spcPts val="0"/>
                        </a:spcAft>
                      </a:pPr>
                      <a:r>
                        <a:rPr lang="en-US" sz="1800" kern="100">
                          <a:effectLst/>
                        </a:rPr>
                        <a:t>15</a:t>
                      </a:r>
                      <a:endParaRPr lang="zh-TW" sz="18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57227" marR="57227" marT="0" marB="0"/>
                </a:tc>
                <a:tc>
                  <a:txBody>
                    <a:bodyPr/>
                    <a:lstStyle/>
                    <a:p>
                      <a:pPr>
                        <a:spcAft>
                          <a:spcPts val="0"/>
                        </a:spcAft>
                      </a:pPr>
                      <a:r>
                        <a:rPr lang="zh-TW" sz="1800" kern="100" dirty="0">
                          <a:effectLst/>
                        </a:rPr>
                        <a:t>公布再生能源在系統尖峰負載時刻的貢獻能力及售電予台電公司之再生能源供應者售電資訊</a:t>
                      </a:r>
                      <a:endParaRPr lang="zh-TW" sz="18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57227" marR="57227" marT="0" marB="0"/>
                </a:tc>
                <a:extLst>
                  <a:ext uri="{0D108BD9-81ED-4DB2-BD59-A6C34878D82A}">
                    <a16:rowId xmlns="" xmlns:a16="http://schemas.microsoft.com/office/drawing/2014/main" val="1802362136"/>
                  </a:ext>
                </a:extLst>
              </a:tr>
            </a:tbl>
          </a:graphicData>
        </a:graphic>
      </p:graphicFrame>
    </p:spTree>
    <p:extLst>
      <p:ext uri="{BB962C8B-B14F-4D97-AF65-F5344CB8AC3E}">
        <p14:creationId xmlns:p14="http://schemas.microsoft.com/office/powerpoint/2010/main" val="110069836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5967</TotalTime>
  <Words>1733</Words>
  <Application>Microsoft Office PowerPoint</Application>
  <PresentationFormat>投影片</PresentationFormat>
  <Paragraphs>263</Paragraphs>
  <Slides>17</Slides>
  <Notes>4</Notes>
  <HiddenSlides>0</HiddenSlides>
  <MMClips>0</MMClips>
  <ScaleCrop>false</ScaleCrop>
  <HeadingPairs>
    <vt:vector size="6" baseType="variant">
      <vt:variant>
        <vt:lpstr>使用字型</vt:lpstr>
      </vt:variant>
      <vt:variant>
        <vt:i4>10</vt:i4>
      </vt:variant>
      <vt:variant>
        <vt:lpstr>佈景主題</vt:lpstr>
      </vt:variant>
      <vt:variant>
        <vt:i4>1</vt:i4>
      </vt:variant>
      <vt:variant>
        <vt:lpstr>投影片標題</vt:lpstr>
      </vt:variant>
      <vt:variant>
        <vt:i4>17</vt:i4>
      </vt:variant>
    </vt:vector>
  </HeadingPairs>
  <TitlesOfParts>
    <vt:vector size="28" baseType="lpstr">
      <vt:lpstr>HGP創英角ｺﾞｼｯｸUB</vt:lpstr>
      <vt:lpstr>MS PGothic</vt:lpstr>
      <vt:lpstr>微軟正黑體</vt:lpstr>
      <vt:lpstr>新細明體</vt:lpstr>
      <vt:lpstr>標楷體</vt:lpstr>
      <vt:lpstr>Arial</vt:lpstr>
      <vt:lpstr>Calibri</vt:lpstr>
      <vt:lpstr>Calibri Light</vt:lpstr>
      <vt:lpstr>Times New Roman</vt:lpstr>
      <vt:lpstr>Wingdings</vt:lpstr>
      <vt:lpstr>Office 佈景主題</vt:lpstr>
      <vt:lpstr>台灣電力司 主題式開放資料推動策略</vt:lpstr>
      <vt:lpstr>報   告   大   綱</vt:lpstr>
      <vt:lpstr>PowerPoint 簡報</vt:lpstr>
      <vt:lpstr>PowerPoint 簡報</vt:lpstr>
      <vt:lpstr>PowerPoint 簡報</vt:lpstr>
      <vt:lpstr>PowerPoint 簡報</vt:lpstr>
      <vt:lpstr>PowerPoint 簡報</vt:lpstr>
      <vt:lpstr>PowerPoint 簡報</vt:lpstr>
      <vt:lpstr>PowerPoint 簡報</vt:lpstr>
      <vt:lpstr>PowerPoint 簡報</vt:lpstr>
      <vt:lpstr>黑客松活動邀請民間環保團體共同規劃競賽主題</vt:lpstr>
      <vt:lpstr>PowerPoint 簡報</vt:lpstr>
      <vt:lpstr>PowerPoint 簡報</vt:lpstr>
      <vt:lpstr>PowerPoint 簡報</vt:lpstr>
      <vt:lpstr>PowerPoint 簡報</vt:lpstr>
      <vt:lpstr>PowerPoint 簡報</vt:lpstr>
      <vt:lpstr>PowerPoint 簡報</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黃盟升</dc:creator>
  <cp:lastModifiedBy>曾主管銘祺</cp:lastModifiedBy>
  <cp:revision>228</cp:revision>
  <cp:lastPrinted>2016-09-13T09:36:35Z</cp:lastPrinted>
  <dcterms:created xsi:type="dcterms:W3CDTF">2016-07-19T06:36:03Z</dcterms:created>
  <dcterms:modified xsi:type="dcterms:W3CDTF">2016-09-14T06:52:42Z</dcterms:modified>
</cp:coreProperties>
</file>