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1002" r:id="rId2"/>
    <p:sldId id="1024" r:id="rId3"/>
    <p:sldId id="1026" r:id="rId4"/>
    <p:sldId id="1029" r:id="rId5"/>
    <p:sldId id="1012" r:id="rId6"/>
    <p:sldId id="1030" r:id="rId7"/>
    <p:sldId id="989" r:id="rId8"/>
    <p:sldId id="1015" r:id="rId9"/>
    <p:sldId id="1016" r:id="rId10"/>
    <p:sldId id="1017" r:id="rId11"/>
    <p:sldId id="1031" r:id="rId12"/>
    <p:sldId id="1032" r:id="rId13"/>
    <p:sldId id="1004" r:id="rId14"/>
    <p:sldId id="1021" r:id="rId15"/>
    <p:sldId id="559" r:id="rId16"/>
  </p:sldIdLst>
  <p:sldSz cx="9144000" cy="6858000" type="screen4x3"/>
  <p:notesSz cx="6797675" cy="9926638"/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6pPr>
    <a:lvl7pPr marL="2743200" algn="l" defTabSz="914400" rtl="0" eaLnBrk="1" latinLnBrk="0" hangingPunct="1"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7pPr>
    <a:lvl8pPr marL="3200400" algn="l" defTabSz="914400" rtl="0" eaLnBrk="1" latinLnBrk="0" hangingPunct="1"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8pPr>
    <a:lvl9pPr marL="3657600" algn="l" defTabSz="914400" rtl="0" eaLnBrk="1" latinLnBrk="0" hangingPunct="1">
      <a:defRPr sz="2200" b="1" kern="1200">
        <a:solidFill>
          <a:schemeClr val="accent2"/>
        </a:solidFill>
        <a:latin typeface="Times New Roman" pitchFamily="18" charset="0"/>
        <a:ea typeface="新細明體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430">
          <p15:clr>
            <a:srgbClr val="A4A3A4"/>
          </p15:clr>
        </p15:guide>
        <p15:guide id="2" pos="28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89">
          <p15:clr>
            <a:srgbClr val="A4A3A4"/>
          </p15:clr>
        </p15:guide>
        <p15:guide id="2" pos="29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3500"/>
    <a:srgbClr val="FF9933"/>
    <a:srgbClr val="0000FF"/>
    <a:srgbClr val="D60000"/>
    <a:srgbClr val="EA2D00"/>
    <a:srgbClr val="CC3300"/>
    <a:srgbClr val="0066FF"/>
    <a:srgbClr val="99CC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38B1855-1B75-4FBE-930C-398BA8C253C6}" styleName="佈景主題樣式 2 - 輔色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41" autoAdjust="0"/>
    <p:restoredTop sz="98537" autoAdjust="0"/>
  </p:normalViewPr>
  <p:slideViewPr>
    <p:cSldViewPr snapToGrid="0">
      <p:cViewPr varScale="1">
        <p:scale>
          <a:sx n="72" d="100"/>
          <a:sy n="72" d="100"/>
        </p:scale>
        <p:origin x="-666" y="-102"/>
      </p:cViewPr>
      <p:guideLst>
        <p:guide orient="horz" pos="2430"/>
        <p:guide pos="2856"/>
      </p:guideLst>
    </p:cSldViewPr>
  </p:slideViewPr>
  <p:outlineViewPr>
    <p:cViewPr>
      <p:scale>
        <a:sx n="33" d="100"/>
        <a:sy n="33" d="100"/>
      </p:scale>
      <p:origin x="0" y="2616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4356" y="-540"/>
      </p:cViewPr>
      <p:guideLst>
        <p:guide orient="horz" pos="2189"/>
        <p:guide pos="29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qsfile5\opendata\105&#20027;&#38988;&#38283;&#25918;&#36039;&#26009;&#25512;&#21205;&#31574;&#30053;\&#32113;&#35336;&#36039;&#26009;\Top10_201609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qsfile5\opendata\105&#20027;&#38988;&#38283;&#25918;&#36039;&#26009;&#25512;&#21205;&#31574;&#30053;\&#32113;&#35336;&#36039;&#26009;\Top10_201609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累積瀏覽量</c:v>
                </c:pt>
              </c:strCache>
            </c:strRef>
          </c:tx>
          <c:spPr>
            <a:gradFill flip="none" rotWithShape="1">
              <a:gsLst>
                <a:gs pos="0">
                  <a:srgbClr val="0000FF"/>
                </a:gs>
                <a:gs pos="100000">
                  <a:srgbClr val="000066"/>
                </a:gs>
              </a:gsLst>
              <a:lin ang="0" scaled="1"/>
              <a:tileRect/>
            </a:gra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invertIfNegative val="0"/>
          <c:dLbls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工作表1!$A$2:$A$11</c:f>
              <c:strCache>
                <c:ptCount val="10"/>
                <c:pt idx="0">
                  <c:v>丙烷危害標示</c:v>
                </c:pt>
                <c:pt idx="1">
                  <c:v>各直銷中心營業地點</c:v>
                </c:pt>
                <c:pt idx="2">
                  <c:v>太陽能加油站發電量</c:v>
                </c:pt>
                <c:pt idx="3">
                  <c:v>溶劑類牌價</c:v>
                </c:pt>
                <c:pt idx="4">
                  <c:v>直營漁船加油站</c:v>
                </c:pt>
                <c:pt idx="5">
                  <c:v>液化石油氣加氣站</c:v>
                </c:pt>
                <c:pt idx="6">
                  <c:v>液化石油氣牌價</c:v>
                </c:pt>
                <c:pt idx="7">
                  <c:v>103年度決算書</c:v>
                </c:pt>
                <c:pt idx="8">
                  <c:v>乙烯安全資料表</c:v>
                </c:pt>
                <c:pt idx="9">
                  <c:v>丙烯安全資料表</c:v>
                </c:pt>
              </c:strCache>
            </c:strRef>
          </c:cat>
          <c:val>
            <c:numRef>
              <c:f>工作表1!$B$2:$B$11</c:f>
              <c:numCache>
                <c:formatCode>General</c:formatCode>
                <c:ptCount val="10"/>
                <c:pt idx="0">
                  <c:v>2266</c:v>
                </c:pt>
                <c:pt idx="1">
                  <c:v>2154</c:v>
                </c:pt>
                <c:pt idx="2">
                  <c:v>1397</c:v>
                </c:pt>
                <c:pt idx="3">
                  <c:v>1380</c:v>
                </c:pt>
                <c:pt idx="4">
                  <c:v>1363</c:v>
                </c:pt>
                <c:pt idx="5">
                  <c:v>1211</c:v>
                </c:pt>
                <c:pt idx="6">
                  <c:v>1077</c:v>
                </c:pt>
                <c:pt idx="7">
                  <c:v>990</c:v>
                </c:pt>
                <c:pt idx="8">
                  <c:v>947</c:v>
                </c:pt>
                <c:pt idx="9">
                  <c:v>924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0132864"/>
        <c:axId val="240134400"/>
      </c:barChart>
      <c:catAx>
        <c:axId val="2401328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>
                <a:solidFill>
                  <a:srgbClr val="0000FF"/>
                </a:solidFill>
              </a:defRPr>
            </a:pPr>
            <a:endParaRPr lang="zh-TW"/>
          </a:p>
        </c:txPr>
        <c:crossAx val="240134400"/>
        <c:crosses val="autoZero"/>
        <c:auto val="1"/>
        <c:lblAlgn val="ctr"/>
        <c:lblOffset val="100"/>
        <c:noMultiLvlLbl val="0"/>
      </c:catAx>
      <c:valAx>
        <c:axId val="24013440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4013286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latin typeface="標楷體" panose="03000509000000000000" pitchFamily="65" charset="-120"/>
          <a:ea typeface="標楷體" panose="03000509000000000000" pitchFamily="65" charset="-120"/>
        </a:defRPr>
      </a:pPr>
      <a:endParaRPr lang="zh-TW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工作表2!$B$1</c:f>
              <c:strCache>
                <c:ptCount val="1"/>
                <c:pt idx="0">
                  <c:v>累積下載量</c:v>
                </c:pt>
              </c:strCache>
            </c:strRef>
          </c:tx>
          <c:spPr>
            <a:gradFill>
              <a:gsLst>
                <a:gs pos="0">
                  <a:srgbClr val="0000FF"/>
                </a:gs>
                <a:gs pos="100000">
                  <a:srgbClr val="000066"/>
                </a:gs>
              </a:gsLst>
              <a:lin ang="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工作表2!$A$2:$A$11</c:f>
              <c:strCache>
                <c:ptCount val="10"/>
                <c:pt idx="0">
                  <c:v>各直銷中心營業地點</c:v>
                </c:pt>
                <c:pt idx="1">
                  <c:v>104年度會計報表</c:v>
                </c:pt>
                <c:pt idx="2">
                  <c:v>液化石油氣加氣站</c:v>
                </c:pt>
                <c:pt idx="3">
                  <c:v>國光牌工業用油說明書</c:v>
                </c:pt>
                <c:pt idx="4">
                  <c:v>直營漁船加油站</c:v>
                </c:pt>
                <c:pt idx="5">
                  <c:v>105年度會計報表</c:v>
                </c:pt>
                <c:pt idx="6">
                  <c:v>液化石油氣牌價</c:v>
                </c:pt>
                <c:pt idx="7">
                  <c:v>太陽能加油站發電量</c:v>
                </c:pt>
                <c:pt idx="8">
                  <c:v>國光牌車輛用油說明書</c:v>
                </c:pt>
                <c:pt idx="9">
                  <c:v>103年度決算書</c:v>
                </c:pt>
              </c:strCache>
            </c:strRef>
          </c:cat>
          <c:val>
            <c:numRef>
              <c:f>工作表2!$B$2:$B$11</c:f>
              <c:numCache>
                <c:formatCode>General</c:formatCode>
                <c:ptCount val="10"/>
                <c:pt idx="0">
                  <c:v>277</c:v>
                </c:pt>
                <c:pt idx="1">
                  <c:v>215</c:v>
                </c:pt>
                <c:pt idx="2">
                  <c:v>120</c:v>
                </c:pt>
                <c:pt idx="3">
                  <c:v>106</c:v>
                </c:pt>
                <c:pt idx="4">
                  <c:v>100</c:v>
                </c:pt>
                <c:pt idx="5">
                  <c:v>100</c:v>
                </c:pt>
                <c:pt idx="6">
                  <c:v>94</c:v>
                </c:pt>
                <c:pt idx="7">
                  <c:v>92</c:v>
                </c:pt>
                <c:pt idx="8">
                  <c:v>76</c:v>
                </c:pt>
                <c:pt idx="9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0194304"/>
        <c:axId val="240195840"/>
      </c:barChart>
      <c:catAx>
        <c:axId val="2401943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 algn="ctr">
              <a:defRPr lang="zh-TW" altLang="en-US" sz="1800" b="0" i="0" u="none" strike="noStrike" kern="1200" baseline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n-cs"/>
              </a:defRPr>
            </a:pPr>
            <a:endParaRPr lang="zh-TW"/>
          </a:p>
        </c:txPr>
        <c:crossAx val="240195840"/>
        <c:crosses val="autoZero"/>
        <c:auto val="1"/>
        <c:lblAlgn val="ctr"/>
        <c:lblOffset val="100"/>
        <c:noMultiLvlLbl val="0"/>
      </c:catAx>
      <c:valAx>
        <c:axId val="2401958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40194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8DD2CC-57FA-4270-A1FF-8D365518EBA9}" type="doc">
      <dgm:prSet loTypeId="urn:microsoft.com/office/officeart/2005/8/layout/hProcess9" loCatId="process" qsTypeId="urn:microsoft.com/office/officeart/2005/8/quickstyle/simple2" qsCatId="simple" csTypeId="urn:microsoft.com/office/officeart/2005/8/colors/accent1_1" csCatId="accent1" phldr="1"/>
      <dgm:spPr/>
    </dgm:pt>
    <dgm:pt modelId="{B5FEE4A7-BE30-40E0-9E3B-A7C83BEFE094}">
      <dgm:prSet phldrT="[文字]"/>
      <dgm:spPr/>
      <dgm:t>
        <a:bodyPr/>
        <a:lstStyle/>
        <a:p>
          <a:r>
            <a:rPr kumimoji="0" lang="zh-TW" altLang="en-US" smtClean="0">
              <a:latin typeface="標楷體" panose="03000509000000000000" pitchFamily="65" charset="-120"/>
              <a:ea typeface="標楷體" panose="03000509000000000000" pitchFamily="65" charset="-120"/>
            </a:rPr>
            <a:t>資料盤點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17F3116-9745-475B-9C99-5119CB7E8DC9}" type="parTrans" cxnId="{B4771F8A-135D-4601-A58A-EBA3CD9EC81F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413DD6A-171D-46C5-9D39-827E3711917A}" type="sibTrans" cxnId="{B4771F8A-135D-4601-A58A-EBA3CD9EC81F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F59FF13-B858-4558-BB79-2680FF0917FA}">
      <dgm:prSet phldrT="[文字]"/>
      <dgm:spPr/>
      <dgm:t>
        <a:bodyPr/>
        <a:lstStyle/>
        <a:p>
          <a:r>
            <a:rPr lang="zh-TW" altLang="en-US" smtClean="0">
              <a:latin typeface="標楷體" panose="03000509000000000000" pitchFamily="65" charset="-120"/>
              <a:ea typeface="標楷體" panose="03000509000000000000" pitchFamily="65" charset="-120"/>
            </a:rPr>
            <a:t>機敏資料</a:t>
          </a:r>
          <a:r>
            <a:rPr lang="en-US" altLang="zh-TW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mtClean="0">
              <a:latin typeface="標楷體" panose="03000509000000000000" pitchFamily="65" charset="-120"/>
              <a:ea typeface="標楷體" panose="03000509000000000000" pitchFamily="65" charset="-120"/>
            </a:rPr>
            <a:t>去識別化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3E21DC1-5690-4586-B617-15EFC0966127}" type="parTrans" cxnId="{4B0E1905-E534-4D0A-81EB-C0D1F2F38D9D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A68B9E7-9B5E-460D-AA2F-59FEEAE7EE6E}" type="sibTrans" cxnId="{4B0E1905-E534-4D0A-81EB-C0D1F2F38D9D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60845FF-072B-48FC-A1BE-3AC529BD229B}">
      <dgm:prSet phldrT="[文字]"/>
      <dgm:spPr/>
      <dgm:t>
        <a:bodyPr/>
        <a:lstStyle/>
        <a:p>
          <a:r>
            <a: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積極回應</a:t>
          </a:r>
          <a:r>
            <a: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民眾需求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D4028C0-2141-46FF-9278-0A52AC0C8B29}" type="parTrans" cxnId="{5B6597F1-BD35-45B5-871B-065743A6C2A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0F30ED3-4B06-4C24-8DAB-B38B09769470}" type="sibTrans" cxnId="{5B6597F1-BD35-45B5-871B-065743A6C2A9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A5FCEED-B70A-422B-807F-4901652E5176}">
      <dgm:prSet phldrT="[文字]"/>
      <dgm:spPr/>
      <dgm:t>
        <a:bodyPr/>
        <a:lstStyle/>
        <a:p>
          <a:r>
            <a:rPr kumimoji="0" lang="zh-TW" altLang="en-US" smtClean="0">
              <a:latin typeface="標楷體" panose="03000509000000000000" pitchFamily="65" charset="-120"/>
              <a:ea typeface="標楷體" panose="03000509000000000000" pitchFamily="65" charset="-120"/>
            </a:rPr>
            <a:t>共用</a:t>
          </a:r>
          <a:r>
            <a:rPr kumimoji="0" lang="en-US" altLang="zh-TW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kumimoji="0" lang="en-US" altLang="zh-TW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kumimoji="0" lang="zh-TW" altLang="en-US" smtClean="0">
              <a:latin typeface="標楷體" panose="03000509000000000000" pitchFamily="65" charset="-120"/>
              <a:ea typeface="標楷體" panose="03000509000000000000" pitchFamily="65" charset="-120"/>
            </a:rPr>
            <a:t>開放平台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50BC8F4-F090-4BDF-9517-CA8B4AF494B5}" type="parTrans" cxnId="{7F43823B-AD85-406B-9F86-5DCC21B733E4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BDB33A8-F80E-4328-BA69-7ADD9E037C58}" type="sibTrans" cxnId="{7F43823B-AD85-406B-9F86-5DCC21B733E4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D8914FB-8E93-4789-A28D-BFC6A948998E}" type="pres">
      <dgm:prSet presAssocID="{1C8DD2CC-57FA-4270-A1FF-8D365518EBA9}" presName="CompostProcess" presStyleCnt="0">
        <dgm:presLayoutVars>
          <dgm:dir/>
          <dgm:resizeHandles val="exact"/>
        </dgm:presLayoutVars>
      </dgm:prSet>
      <dgm:spPr/>
    </dgm:pt>
    <dgm:pt modelId="{8137E32B-1768-4642-B776-02A2E8F71D61}" type="pres">
      <dgm:prSet presAssocID="{1C8DD2CC-57FA-4270-A1FF-8D365518EBA9}" presName="arrow" presStyleLbl="bgShp" presStyleIdx="0" presStyleCnt="1"/>
      <dgm:spPr/>
    </dgm:pt>
    <dgm:pt modelId="{133EA9C8-B993-4559-AD20-79AE5E69F5B9}" type="pres">
      <dgm:prSet presAssocID="{1C8DD2CC-57FA-4270-A1FF-8D365518EBA9}" presName="linearProcess" presStyleCnt="0"/>
      <dgm:spPr/>
    </dgm:pt>
    <dgm:pt modelId="{99D3ADD8-617F-4EA5-B966-967067C57C9F}" type="pres">
      <dgm:prSet presAssocID="{B5FEE4A7-BE30-40E0-9E3B-A7C83BEFE09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DB0D4A-271D-4D66-A371-DF350E16915D}" type="pres">
      <dgm:prSet presAssocID="{C413DD6A-171D-46C5-9D39-827E3711917A}" presName="sibTrans" presStyleCnt="0"/>
      <dgm:spPr/>
    </dgm:pt>
    <dgm:pt modelId="{BD49F948-5293-43E1-877D-16E087BF3FD5}" type="pres">
      <dgm:prSet presAssocID="{8F59FF13-B858-4558-BB79-2680FF0917F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6A23610-A003-49B3-9BCC-4A70C862544A}" type="pres">
      <dgm:prSet presAssocID="{4A68B9E7-9B5E-460D-AA2F-59FEEAE7EE6E}" presName="sibTrans" presStyleCnt="0"/>
      <dgm:spPr/>
    </dgm:pt>
    <dgm:pt modelId="{D27E7317-D669-44D8-96DB-F6A62C0EE96A}" type="pres">
      <dgm:prSet presAssocID="{460845FF-072B-48FC-A1BE-3AC529BD229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BE1F133-39C5-4A9E-9D93-E8D2AED2E0CB}" type="pres">
      <dgm:prSet presAssocID="{F0F30ED3-4B06-4C24-8DAB-B38B09769470}" presName="sibTrans" presStyleCnt="0"/>
      <dgm:spPr/>
    </dgm:pt>
    <dgm:pt modelId="{C96EA8AE-1307-4361-A889-F2276533B9D0}" type="pres">
      <dgm:prSet presAssocID="{3A5FCEED-B70A-422B-807F-4901652E5176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B6597F1-BD35-45B5-871B-065743A6C2A9}" srcId="{1C8DD2CC-57FA-4270-A1FF-8D365518EBA9}" destId="{460845FF-072B-48FC-A1BE-3AC529BD229B}" srcOrd="2" destOrd="0" parTransId="{6D4028C0-2141-46FF-9278-0A52AC0C8B29}" sibTransId="{F0F30ED3-4B06-4C24-8DAB-B38B09769470}"/>
    <dgm:cxn modelId="{4339D22C-2C65-45AD-8012-920C301BD083}" type="presOf" srcId="{460845FF-072B-48FC-A1BE-3AC529BD229B}" destId="{D27E7317-D669-44D8-96DB-F6A62C0EE96A}" srcOrd="0" destOrd="0" presId="urn:microsoft.com/office/officeart/2005/8/layout/hProcess9"/>
    <dgm:cxn modelId="{4B0E1905-E534-4D0A-81EB-C0D1F2F38D9D}" srcId="{1C8DD2CC-57FA-4270-A1FF-8D365518EBA9}" destId="{8F59FF13-B858-4558-BB79-2680FF0917FA}" srcOrd="1" destOrd="0" parTransId="{23E21DC1-5690-4586-B617-15EFC0966127}" sibTransId="{4A68B9E7-9B5E-460D-AA2F-59FEEAE7EE6E}"/>
    <dgm:cxn modelId="{B4771F8A-135D-4601-A58A-EBA3CD9EC81F}" srcId="{1C8DD2CC-57FA-4270-A1FF-8D365518EBA9}" destId="{B5FEE4A7-BE30-40E0-9E3B-A7C83BEFE094}" srcOrd="0" destOrd="0" parTransId="{317F3116-9745-475B-9C99-5119CB7E8DC9}" sibTransId="{C413DD6A-171D-46C5-9D39-827E3711917A}"/>
    <dgm:cxn modelId="{1DDDD734-5669-4067-A4D0-40C3BC86BFB6}" type="presOf" srcId="{8F59FF13-B858-4558-BB79-2680FF0917FA}" destId="{BD49F948-5293-43E1-877D-16E087BF3FD5}" srcOrd="0" destOrd="0" presId="urn:microsoft.com/office/officeart/2005/8/layout/hProcess9"/>
    <dgm:cxn modelId="{145B72E0-14C0-448A-99E5-9FAC9DB133A1}" type="presOf" srcId="{B5FEE4A7-BE30-40E0-9E3B-A7C83BEFE094}" destId="{99D3ADD8-617F-4EA5-B966-967067C57C9F}" srcOrd="0" destOrd="0" presId="urn:microsoft.com/office/officeart/2005/8/layout/hProcess9"/>
    <dgm:cxn modelId="{EBB9DAE5-2468-4838-BFB2-A80315779178}" type="presOf" srcId="{3A5FCEED-B70A-422B-807F-4901652E5176}" destId="{C96EA8AE-1307-4361-A889-F2276533B9D0}" srcOrd="0" destOrd="0" presId="urn:microsoft.com/office/officeart/2005/8/layout/hProcess9"/>
    <dgm:cxn modelId="{4BF74CE6-BA07-46F0-977A-16CA02BAB6F4}" type="presOf" srcId="{1C8DD2CC-57FA-4270-A1FF-8D365518EBA9}" destId="{9D8914FB-8E93-4789-A28D-BFC6A948998E}" srcOrd="0" destOrd="0" presId="urn:microsoft.com/office/officeart/2005/8/layout/hProcess9"/>
    <dgm:cxn modelId="{7F43823B-AD85-406B-9F86-5DCC21B733E4}" srcId="{1C8DD2CC-57FA-4270-A1FF-8D365518EBA9}" destId="{3A5FCEED-B70A-422B-807F-4901652E5176}" srcOrd="3" destOrd="0" parTransId="{050BC8F4-F090-4BDF-9517-CA8B4AF494B5}" sibTransId="{7BDB33A8-F80E-4328-BA69-7ADD9E037C58}"/>
    <dgm:cxn modelId="{0B610310-84E9-44CA-A2B1-DA69C52C5DB0}" type="presParOf" srcId="{9D8914FB-8E93-4789-A28D-BFC6A948998E}" destId="{8137E32B-1768-4642-B776-02A2E8F71D61}" srcOrd="0" destOrd="0" presId="urn:microsoft.com/office/officeart/2005/8/layout/hProcess9"/>
    <dgm:cxn modelId="{052526F7-95B3-436F-B9BE-C460EB7CCE22}" type="presParOf" srcId="{9D8914FB-8E93-4789-A28D-BFC6A948998E}" destId="{133EA9C8-B993-4559-AD20-79AE5E69F5B9}" srcOrd="1" destOrd="0" presId="urn:microsoft.com/office/officeart/2005/8/layout/hProcess9"/>
    <dgm:cxn modelId="{2CF5F813-8A36-4099-A174-CA01A93D22F1}" type="presParOf" srcId="{133EA9C8-B993-4559-AD20-79AE5E69F5B9}" destId="{99D3ADD8-617F-4EA5-B966-967067C57C9F}" srcOrd="0" destOrd="0" presId="urn:microsoft.com/office/officeart/2005/8/layout/hProcess9"/>
    <dgm:cxn modelId="{CC9066AC-4971-41E0-9E28-6357C01B4497}" type="presParOf" srcId="{133EA9C8-B993-4559-AD20-79AE5E69F5B9}" destId="{58DB0D4A-271D-4D66-A371-DF350E16915D}" srcOrd="1" destOrd="0" presId="urn:microsoft.com/office/officeart/2005/8/layout/hProcess9"/>
    <dgm:cxn modelId="{B2E97890-F9BA-4671-A24C-05267B8A6E5C}" type="presParOf" srcId="{133EA9C8-B993-4559-AD20-79AE5E69F5B9}" destId="{BD49F948-5293-43E1-877D-16E087BF3FD5}" srcOrd="2" destOrd="0" presId="urn:microsoft.com/office/officeart/2005/8/layout/hProcess9"/>
    <dgm:cxn modelId="{32B8117D-FCEA-4F53-A45F-2056FAC4A1E1}" type="presParOf" srcId="{133EA9C8-B993-4559-AD20-79AE5E69F5B9}" destId="{06A23610-A003-49B3-9BCC-4A70C862544A}" srcOrd="3" destOrd="0" presId="urn:microsoft.com/office/officeart/2005/8/layout/hProcess9"/>
    <dgm:cxn modelId="{AE355612-C8B0-4D1A-9046-FA2B46322F6F}" type="presParOf" srcId="{133EA9C8-B993-4559-AD20-79AE5E69F5B9}" destId="{D27E7317-D669-44D8-96DB-F6A62C0EE96A}" srcOrd="4" destOrd="0" presId="urn:microsoft.com/office/officeart/2005/8/layout/hProcess9"/>
    <dgm:cxn modelId="{90BFAC79-6784-4884-8AFC-604AE4E0D0D7}" type="presParOf" srcId="{133EA9C8-B993-4559-AD20-79AE5E69F5B9}" destId="{DBE1F133-39C5-4A9E-9D93-E8D2AED2E0CB}" srcOrd="5" destOrd="0" presId="urn:microsoft.com/office/officeart/2005/8/layout/hProcess9"/>
    <dgm:cxn modelId="{53BB745B-8A55-4CDD-BA0E-9FC4B7D93DDC}" type="presParOf" srcId="{133EA9C8-B993-4559-AD20-79AE5E69F5B9}" destId="{C96EA8AE-1307-4361-A889-F2276533B9D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20A2B9-D9C4-49FD-9105-CCE4C9DBB033}" type="doc">
      <dgm:prSet loTypeId="urn:microsoft.com/office/officeart/2005/8/layout/cycle2" loCatId="cycle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zh-TW" altLang="en-US"/>
        </a:p>
      </dgm:t>
    </dgm:pt>
    <dgm:pt modelId="{21AE1E2A-5400-416D-9341-23D9CF304F09}">
      <dgm:prSet phldrT="[文字]"/>
      <dgm:spPr/>
      <dgm:t>
        <a:bodyPr/>
        <a:lstStyle/>
        <a:p>
          <a:r>
            <a: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加油站便利站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EF5C8F7-532B-4CDE-88BF-8EF91D713915}" type="parTrans" cxnId="{E4CE94F1-4E80-4792-ABE3-252989EFB15F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BDC1507-6DFC-40C2-92D3-14088469D43B}" type="sibTrans" cxnId="{E4CE94F1-4E80-4792-ABE3-252989EFB15F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3CD1DC2-8FC3-4DBE-B023-E9D84BE86879}">
      <dgm:prSet phldrT="[文字]"/>
      <dgm:spPr/>
      <dgm:t>
        <a:bodyPr/>
        <a:lstStyle/>
        <a:p>
          <a:r>
            <a: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技術服務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0BE4C3D-0CF5-4D73-A7B1-2987E31DEAFC}" type="parTrans" cxnId="{1CCDC665-A148-434C-A298-F7DA32EF94A6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99AD623-93FC-4305-B0F9-4DD42C2E0404}" type="sibTrans" cxnId="{1CCDC665-A148-434C-A298-F7DA32EF94A6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5FC14F9-D6F1-44BA-91BD-470CA1F58C3D}">
      <dgm:prSet/>
      <dgm:spPr/>
      <dgm:t>
        <a:bodyPr/>
        <a:lstStyle/>
        <a:p>
          <a:r>
            <a:rPr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安全能源</a:t>
          </a:r>
          <a:endParaRPr lang="zh-TW" altLang="en-US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6F24704-CFCE-49C0-9D9C-5BB818AE2768}" type="parTrans" cxnId="{91264C88-764D-489A-8A96-D82C0EA0DA00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36BE1AE-318F-4445-8BDB-A7D39E99BE99}" type="sibTrans" cxnId="{91264C88-764D-489A-8A96-D82C0EA0DA00}">
      <dgm:prSet/>
      <dgm:spPr/>
      <dgm:t>
        <a:bodyPr/>
        <a:lstStyle/>
        <a:p>
          <a:endParaRPr lang="zh-TW" altLang="en-US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913D3A0-D85F-4AE4-AECA-E3D23734689A}" type="pres">
      <dgm:prSet presAssocID="{0020A2B9-D9C4-49FD-9105-CCE4C9DBB03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6085573-50DB-46AA-A704-39F5D9C65A3A}" type="pres">
      <dgm:prSet presAssocID="{21AE1E2A-5400-416D-9341-23D9CF304F0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9016B0-53AC-49BE-82DC-DCF79A36E368}" type="pres">
      <dgm:prSet presAssocID="{4BDC1507-6DFC-40C2-92D3-14088469D43B}" presName="sibTrans" presStyleLbl="sibTrans2D1" presStyleIdx="0" presStyleCnt="3"/>
      <dgm:spPr/>
      <dgm:t>
        <a:bodyPr/>
        <a:lstStyle/>
        <a:p>
          <a:endParaRPr lang="zh-TW" altLang="en-US"/>
        </a:p>
      </dgm:t>
    </dgm:pt>
    <dgm:pt modelId="{4B5FBC67-7AEA-44F7-BA7B-01F49F8A0DBB}" type="pres">
      <dgm:prSet presAssocID="{4BDC1507-6DFC-40C2-92D3-14088469D43B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ABA19595-EE12-436D-8B35-D67DFF94EA16}" type="pres">
      <dgm:prSet presAssocID="{E5FC14F9-D6F1-44BA-91BD-470CA1F58C3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347AF0-0FEE-485F-AC1C-4EF1DF905602}" type="pres">
      <dgm:prSet presAssocID="{336BE1AE-318F-4445-8BDB-A7D39E99BE99}" presName="sibTrans" presStyleLbl="sibTrans2D1" presStyleIdx="1" presStyleCnt="3"/>
      <dgm:spPr/>
      <dgm:t>
        <a:bodyPr/>
        <a:lstStyle/>
        <a:p>
          <a:endParaRPr lang="zh-TW" altLang="en-US"/>
        </a:p>
      </dgm:t>
    </dgm:pt>
    <dgm:pt modelId="{1ECB4414-F883-4950-80B4-A0D7614E293B}" type="pres">
      <dgm:prSet presAssocID="{336BE1AE-318F-4445-8BDB-A7D39E99BE99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BB10EBB8-3B2D-4327-98BB-322465519BA9}" type="pres">
      <dgm:prSet presAssocID="{13CD1DC2-8FC3-4DBE-B023-E9D84BE8687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0D7D12B-5F55-40AD-B177-839C275D3808}" type="pres">
      <dgm:prSet presAssocID="{B99AD623-93FC-4305-B0F9-4DD42C2E0404}" presName="sibTrans" presStyleLbl="sibTrans2D1" presStyleIdx="2" presStyleCnt="3"/>
      <dgm:spPr/>
      <dgm:t>
        <a:bodyPr/>
        <a:lstStyle/>
        <a:p>
          <a:endParaRPr lang="zh-TW" altLang="en-US"/>
        </a:p>
      </dgm:t>
    </dgm:pt>
    <dgm:pt modelId="{2D5F26AE-3550-4009-881E-08DF9553D5B7}" type="pres">
      <dgm:prSet presAssocID="{B99AD623-93FC-4305-B0F9-4DD42C2E0404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</dgm:ptLst>
  <dgm:cxnLst>
    <dgm:cxn modelId="{37BFB1E7-A3A4-4DA9-88F5-83E301ABE8CB}" type="presOf" srcId="{4BDC1507-6DFC-40C2-92D3-14088469D43B}" destId="{4B5FBC67-7AEA-44F7-BA7B-01F49F8A0DBB}" srcOrd="1" destOrd="0" presId="urn:microsoft.com/office/officeart/2005/8/layout/cycle2"/>
    <dgm:cxn modelId="{BC0520A2-F785-482A-8F58-E6544F847078}" type="presOf" srcId="{13CD1DC2-8FC3-4DBE-B023-E9D84BE86879}" destId="{BB10EBB8-3B2D-4327-98BB-322465519BA9}" srcOrd="0" destOrd="0" presId="urn:microsoft.com/office/officeart/2005/8/layout/cycle2"/>
    <dgm:cxn modelId="{0ABB1E3F-D4C2-469D-A32D-53F72C92FD11}" type="presOf" srcId="{B99AD623-93FC-4305-B0F9-4DD42C2E0404}" destId="{F0D7D12B-5F55-40AD-B177-839C275D3808}" srcOrd="0" destOrd="0" presId="urn:microsoft.com/office/officeart/2005/8/layout/cycle2"/>
    <dgm:cxn modelId="{031EE92A-5B12-4103-A7B0-D70E1AEA3918}" type="presOf" srcId="{21AE1E2A-5400-416D-9341-23D9CF304F09}" destId="{76085573-50DB-46AA-A704-39F5D9C65A3A}" srcOrd="0" destOrd="0" presId="urn:microsoft.com/office/officeart/2005/8/layout/cycle2"/>
    <dgm:cxn modelId="{4A75CC9F-C44D-4CCF-8F1C-12456589962B}" type="presOf" srcId="{4BDC1507-6DFC-40C2-92D3-14088469D43B}" destId="{7F9016B0-53AC-49BE-82DC-DCF79A36E368}" srcOrd="0" destOrd="0" presId="urn:microsoft.com/office/officeart/2005/8/layout/cycle2"/>
    <dgm:cxn modelId="{8CECBC6B-E253-4E98-BEFC-107BB0A5F11C}" type="presOf" srcId="{0020A2B9-D9C4-49FD-9105-CCE4C9DBB033}" destId="{1913D3A0-D85F-4AE4-AECA-E3D23734689A}" srcOrd="0" destOrd="0" presId="urn:microsoft.com/office/officeart/2005/8/layout/cycle2"/>
    <dgm:cxn modelId="{91264C88-764D-489A-8A96-D82C0EA0DA00}" srcId="{0020A2B9-D9C4-49FD-9105-CCE4C9DBB033}" destId="{E5FC14F9-D6F1-44BA-91BD-470CA1F58C3D}" srcOrd="1" destOrd="0" parTransId="{26F24704-CFCE-49C0-9D9C-5BB818AE2768}" sibTransId="{336BE1AE-318F-4445-8BDB-A7D39E99BE99}"/>
    <dgm:cxn modelId="{1CCDC665-A148-434C-A298-F7DA32EF94A6}" srcId="{0020A2B9-D9C4-49FD-9105-CCE4C9DBB033}" destId="{13CD1DC2-8FC3-4DBE-B023-E9D84BE86879}" srcOrd="2" destOrd="0" parTransId="{F0BE4C3D-0CF5-4D73-A7B1-2987E31DEAFC}" sibTransId="{B99AD623-93FC-4305-B0F9-4DD42C2E0404}"/>
    <dgm:cxn modelId="{1A51FB55-FEDC-4D59-8633-7C758F655E4E}" type="presOf" srcId="{B99AD623-93FC-4305-B0F9-4DD42C2E0404}" destId="{2D5F26AE-3550-4009-881E-08DF9553D5B7}" srcOrd="1" destOrd="0" presId="urn:microsoft.com/office/officeart/2005/8/layout/cycle2"/>
    <dgm:cxn modelId="{62F0990F-6039-41AD-A358-9F67071B0321}" type="presOf" srcId="{336BE1AE-318F-4445-8BDB-A7D39E99BE99}" destId="{98347AF0-0FEE-485F-AC1C-4EF1DF905602}" srcOrd="0" destOrd="0" presId="urn:microsoft.com/office/officeart/2005/8/layout/cycle2"/>
    <dgm:cxn modelId="{E4CE94F1-4E80-4792-ABE3-252989EFB15F}" srcId="{0020A2B9-D9C4-49FD-9105-CCE4C9DBB033}" destId="{21AE1E2A-5400-416D-9341-23D9CF304F09}" srcOrd="0" destOrd="0" parTransId="{0EF5C8F7-532B-4CDE-88BF-8EF91D713915}" sibTransId="{4BDC1507-6DFC-40C2-92D3-14088469D43B}"/>
    <dgm:cxn modelId="{F9F07974-E385-469D-B05C-07CDC89BC8A3}" type="presOf" srcId="{336BE1AE-318F-4445-8BDB-A7D39E99BE99}" destId="{1ECB4414-F883-4950-80B4-A0D7614E293B}" srcOrd="1" destOrd="0" presId="urn:microsoft.com/office/officeart/2005/8/layout/cycle2"/>
    <dgm:cxn modelId="{A0A86950-704B-4807-A44D-1A7EA773DFD0}" type="presOf" srcId="{E5FC14F9-D6F1-44BA-91BD-470CA1F58C3D}" destId="{ABA19595-EE12-436D-8B35-D67DFF94EA16}" srcOrd="0" destOrd="0" presId="urn:microsoft.com/office/officeart/2005/8/layout/cycle2"/>
    <dgm:cxn modelId="{CE2CBA67-C1C0-41BE-88D5-3C62E50CA063}" type="presParOf" srcId="{1913D3A0-D85F-4AE4-AECA-E3D23734689A}" destId="{76085573-50DB-46AA-A704-39F5D9C65A3A}" srcOrd="0" destOrd="0" presId="urn:microsoft.com/office/officeart/2005/8/layout/cycle2"/>
    <dgm:cxn modelId="{F36EA6E5-9830-4E38-8247-78669DA3AD3B}" type="presParOf" srcId="{1913D3A0-D85F-4AE4-AECA-E3D23734689A}" destId="{7F9016B0-53AC-49BE-82DC-DCF79A36E368}" srcOrd="1" destOrd="0" presId="urn:microsoft.com/office/officeart/2005/8/layout/cycle2"/>
    <dgm:cxn modelId="{58358412-2803-493A-BBCF-DACF2DA839C1}" type="presParOf" srcId="{7F9016B0-53AC-49BE-82DC-DCF79A36E368}" destId="{4B5FBC67-7AEA-44F7-BA7B-01F49F8A0DBB}" srcOrd="0" destOrd="0" presId="urn:microsoft.com/office/officeart/2005/8/layout/cycle2"/>
    <dgm:cxn modelId="{55926178-86A8-4283-AB3B-574C4AB7A0BC}" type="presParOf" srcId="{1913D3A0-D85F-4AE4-AECA-E3D23734689A}" destId="{ABA19595-EE12-436D-8B35-D67DFF94EA16}" srcOrd="2" destOrd="0" presId="urn:microsoft.com/office/officeart/2005/8/layout/cycle2"/>
    <dgm:cxn modelId="{35B46495-AB8E-4C96-9609-D2DB9BA85D89}" type="presParOf" srcId="{1913D3A0-D85F-4AE4-AECA-E3D23734689A}" destId="{98347AF0-0FEE-485F-AC1C-4EF1DF905602}" srcOrd="3" destOrd="0" presId="urn:microsoft.com/office/officeart/2005/8/layout/cycle2"/>
    <dgm:cxn modelId="{9F478966-F163-48C9-BECB-48D6EBEADFE1}" type="presParOf" srcId="{98347AF0-0FEE-485F-AC1C-4EF1DF905602}" destId="{1ECB4414-F883-4950-80B4-A0D7614E293B}" srcOrd="0" destOrd="0" presId="urn:microsoft.com/office/officeart/2005/8/layout/cycle2"/>
    <dgm:cxn modelId="{B3950D28-2B2E-4D5C-B83F-27253363139C}" type="presParOf" srcId="{1913D3A0-D85F-4AE4-AECA-E3D23734689A}" destId="{BB10EBB8-3B2D-4327-98BB-322465519BA9}" srcOrd="4" destOrd="0" presId="urn:microsoft.com/office/officeart/2005/8/layout/cycle2"/>
    <dgm:cxn modelId="{6DAEFD7C-4318-4250-BDE5-AC26D4C863CC}" type="presParOf" srcId="{1913D3A0-D85F-4AE4-AECA-E3D23734689A}" destId="{F0D7D12B-5F55-40AD-B177-839C275D3808}" srcOrd="5" destOrd="0" presId="urn:microsoft.com/office/officeart/2005/8/layout/cycle2"/>
    <dgm:cxn modelId="{204B22AC-A829-4A35-86F7-C6990E418D94}" type="presParOf" srcId="{F0D7D12B-5F55-40AD-B177-839C275D3808}" destId="{2D5F26AE-3550-4009-881E-08DF9553D5B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3CAC0D-C638-4FDB-B1BC-A0AD73E733EB}" type="doc">
      <dgm:prSet loTypeId="urn:microsoft.com/office/officeart/2009/layout/CircleArrowProcess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zh-TW" altLang="en-US"/>
        </a:p>
      </dgm:t>
    </dgm:pt>
    <dgm:pt modelId="{2BE5D89A-70F0-4838-8745-594CA3F36F13}">
      <dgm:prSet phldrT="[文字]" custT="1"/>
      <dgm:spPr/>
      <dgm:t>
        <a:bodyPr/>
        <a:lstStyle/>
        <a:p>
          <a:r>
            <a: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我有話要說</a:t>
          </a:r>
          <a:endParaRPr lang="zh-TW" altLang="en-US" sz="20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13D681D-E6A5-4C9B-9745-9A653574E899}" type="parTrans" cxnId="{5C429C35-43FC-4FFD-873B-0C8044292448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CEB437A-BDB8-43C3-A87C-C52C2566D34B}" type="sibTrans" cxnId="{5C429C35-43FC-4FFD-873B-0C8044292448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2088371-CD56-48C7-BABE-F17042BF38B2}">
      <dgm:prSet custT="1"/>
      <dgm:spPr/>
      <dgm:t>
        <a:bodyPr/>
        <a:lstStyle/>
        <a:p>
          <a:r>
            <a: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我還想要</a:t>
          </a:r>
          <a:endParaRPr lang="en-US" altLang="zh-TW" sz="20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6B5A22C-5FB0-436D-868E-7C9579349AB4}" type="parTrans" cxnId="{6EF4F213-9EB5-4DED-934D-3AB2642FF944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8796C1D-50FB-4BD6-9669-598EDAD9AC84}" type="sibTrans" cxnId="{6EF4F213-9EB5-4DED-934D-3AB2642FF944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0B9A9C6-BE14-4CC1-8408-C200D8F396F9}">
      <dgm:prSet custT="1"/>
      <dgm:spPr/>
      <dgm:t>
        <a:bodyPr/>
        <a:lstStyle/>
        <a:p>
          <a:r>
            <a: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加強顧客服務</a:t>
          </a:r>
          <a:endParaRPr lang="zh-TW" altLang="en-US" sz="20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AC9A983-6F56-4695-AA91-45E916B5B7AC}" type="parTrans" cxnId="{27397FEE-B61C-4778-AED8-7A7B705AE0F7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4DACE2A-A6A2-4F72-9B7F-B2E68746E0CD}" type="sibTrans" cxnId="{27397FEE-B61C-4778-AED8-7A7B705AE0F7}">
      <dgm:prSet/>
      <dgm:spPr/>
      <dgm:t>
        <a:bodyPr/>
        <a:lstStyle/>
        <a:p>
          <a:endParaRPr lang="zh-TW" altLang="en-US" sz="240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C03DC1C-47DF-458B-AEC6-4237DD94B601}" type="pres">
      <dgm:prSet presAssocID="{023CAC0D-C638-4FDB-B1BC-A0AD73E733EB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44093092-5C37-4EDA-BDD4-DE2101B77840}" type="pres">
      <dgm:prSet presAssocID="{2BE5D89A-70F0-4838-8745-594CA3F36F13}" presName="Accent1" presStyleCnt="0"/>
      <dgm:spPr/>
      <dgm:t>
        <a:bodyPr/>
        <a:lstStyle/>
        <a:p>
          <a:endParaRPr lang="zh-TW" altLang="en-US"/>
        </a:p>
      </dgm:t>
    </dgm:pt>
    <dgm:pt modelId="{C7FBD911-9C46-4112-A56D-3F663536CB31}" type="pres">
      <dgm:prSet presAssocID="{2BE5D89A-70F0-4838-8745-594CA3F36F13}" presName="Accent" presStyleLbl="node1" presStyleIdx="0" presStyleCnt="3"/>
      <dgm:spPr/>
      <dgm:t>
        <a:bodyPr/>
        <a:lstStyle/>
        <a:p>
          <a:endParaRPr lang="zh-TW" altLang="en-US"/>
        </a:p>
      </dgm:t>
    </dgm:pt>
    <dgm:pt modelId="{07088A9A-C5B1-4862-B8B5-25590A98B437}" type="pres">
      <dgm:prSet presAssocID="{2BE5D89A-70F0-4838-8745-594CA3F36F1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45FDC45-9D9A-42FA-A83B-4722B74EE316}" type="pres">
      <dgm:prSet presAssocID="{22088371-CD56-48C7-BABE-F17042BF38B2}" presName="Accent2" presStyleCnt="0"/>
      <dgm:spPr/>
      <dgm:t>
        <a:bodyPr/>
        <a:lstStyle/>
        <a:p>
          <a:endParaRPr lang="zh-TW" altLang="en-US"/>
        </a:p>
      </dgm:t>
    </dgm:pt>
    <dgm:pt modelId="{31AB3FAF-C6B2-4455-8195-5316F5470490}" type="pres">
      <dgm:prSet presAssocID="{22088371-CD56-48C7-BABE-F17042BF38B2}" presName="Accent" presStyleLbl="node1" presStyleIdx="1" presStyleCnt="3"/>
      <dgm:spPr/>
      <dgm:t>
        <a:bodyPr/>
        <a:lstStyle/>
        <a:p>
          <a:endParaRPr lang="zh-TW" altLang="en-US"/>
        </a:p>
      </dgm:t>
    </dgm:pt>
    <dgm:pt modelId="{843DDE18-E950-4513-B2A4-B1FFB073DAF2}" type="pres">
      <dgm:prSet presAssocID="{22088371-CD56-48C7-BABE-F17042BF38B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4F2DCE-52C5-43D9-A2AE-525E40D1EA25}" type="pres">
      <dgm:prSet presAssocID="{C0B9A9C6-BE14-4CC1-8408-C200D8F396F9}" presName="Accent3" presStyleCnt="0"/>
      <dgm:spPr/>
      <dgm:t>
        <a:bodyPr/>
        <a:lstStyle/>
        <a:p>
          <a:endParaRPr lang="zh-TW" altLang="en-US"/>
        </a:p>
      </dgm:t>
    </dgm:pt>
    <dgm:pt modelId="{8B3EA5DF-A97E-47A0-B744-03F85EA06B79}" type="pres">
      <dgm:prSet presAssocID="{C0B9A9C6-BE14-4CC1-8408-C200D8F396F9}" presName="Accent" presStyleLbl="node1" presStyleIdx="2" presStyleCnt="3"/>
      <dgm:spPr/>
      <dgm:t>
        <a:bodyPr/>
        <a:lstStyle/>
        <a:p>
          <a:endParaRPr lang="zh-TW" altLang="en-US"/>
        </a:p>
      </dgm:t>
    </dgm:pt>
    <dgm:pt modelId="{2489D349-8087-4249-B006-18514B087C5C}" type="pres">
      <dgm:prSet presAssocID="{C0B9A9C6-BE14-4CC1-8408-C200D8F396F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68E58797-EBE0-4CFE-8737-3196A6BF33EA}" type="presOf" srcId="{22088371-CD56-48C7-BABE-F17042BF38B2}" destId="{843DDE18-E950-4513-B2A4-B1FFB073DAF2}" srcOrd="0" destOrd="0" presId="urn:microsoft.com/office/officeart/2009/layout/CircleArrowProcess"/>
    <dgm:cxn modelId="{6EF4F213-9EB5-4DED-934D-3AB2642FF944}" srcId="{023CAC0D-C638-4FDB-B1BC-A0AD73E733EB}" destId="{22088371-CD56-48C7-BABE-F17042BF38B2}" srcOrd="1" destOrd="0" parTransId="{36B5A22C-5FB0-436D-868E-7C9579349AB4}" sibTransId="{88796C1D-50FB-4BD6-9669-598EDAD9AC84}"/>
    <dgm:cxn modelId="{703171ED-3EAF-4A83-A9CD-ED2E0DC2561B}" type="presOf" srcId="{2BE5D89A-70F0-4838-8745-594CA3F36F13}" destId="{07088A9A-C5B1-4862-B8B5-25590A98B437}" srcOrd="0" destOrd="0" presId="urn:microsoft.com/office/officeart/2009/layout/CircleArrowProcess"/>
    <dgm:cxn modelId="{5C429C35-43FC-4FFD-873B-0C8044292448}" srcId="{023CAC0D-C638-4FDB-B1BC-A0AD73E733EB}" destId="{2BE5D89A-70F0-4838-8745-594CA3F36F13}" srcOrd="0" destOrd="0" parTransId="{B13D681D-E6A5-4C9B-9745-9A653574E899}" sibTransId="{1CEB437A-BDB8-43C3-A87C-C52C2566D34B}"/>
    <dgm:cxn modelId="{27397FEE-B61C-4778-AED8-7A7B705AE0F7}" srcId="{023CAC0D-C638-4FDB-B1BC-A0AD73E733EB}" destId="{C0B9A9C6-BE14-4CC1-8408-C200D8F396F9}" srcOrd="2" destOrd="0" parTransId="{FAC9A983-6F56-4695-AA91-45E916B5B7AC}" sibTransId="{24DACE2A-A6A2-4F72-9B7F-B2E68746E0CD}"/>
    <dgm:cxn modelId="{D4C8C860-6124-46CC-8911-9C6EAE8B2F39}" type="presOf" srcId="{C0B9A9C6-BE14-4CC1-8408-C200D8F396F9}" destId="{2489D349-8087-4249-B006-18514B087C5C}" srcOrd="0" destOrd="0" presId="urn:microsoft.com/office/officeart/2009/layout/CircleArrowProcess"/>
    <dgm:cxn modelId="{E5255EAA-A80B-49A3-A50E-F3B120D3E225}" type="presOf" srcId="{023CAC0D-C638-4FDB-B1BC-A0AD73E733EB}" destId="{CC03DC1C-47DF-458B-AEC6-4237DD94B601}" srcOrd="0" destOrd="0" presId="urn:microsoft.com/office/officeart/2009/layout/CircleArrowProcess"/>
    <dgm:cxn modelId="{6F711E12-D1BA-4BC3-8A7F-7639BEEE3C11}" type="presParOf" srcId="{CC03DC1C-47DF-458B-AEC6-4237DD94B601}" destId="{44093092-5C37-4EDA-BDD4-DE2101B77840}" srcOrd="0" destOrd="0" presId="urn:microsoft.com/office/officeart/2009/layout/CircleArrowProcess"/>
    <dgm:cxn modelId="{74F03E16-B488-449F-A5B1-595B9B41385A}" type="presParOf" srcId="{44093092-5C37-4EDA-BDD4-DE2101B77840}" destId="{C7FBD911-9C46-4112-A56D-3F663536CB31}" srcOrd="0" destOrd="0" presId="urn:microsoft.com/office/officeart/2009/layout/CircleArrowProcess"/>
    <dgm:cxn modelId="{FC49A07A-0C0F-4ED6-922F-37A7EF0227B0}" type="presParOf" srcId="{CC03DC1C-47DF-458B-AEC6-4237DD94B601}" destId="{07088A9A-C5B1-4862-B8B5-25590A98B437}" srcOrd="1" destOrd="0" presId="urn:microsoft.com/office/officeart/2009/layout/CircleArrowProcess"/>
    <dgm:cxn modelId="{5FFA2532-CC48-4DE4-8337-7FBC51DC34F3}" type="presParOf" srcId="{CC03DC1C-47DF-458B-AEC6-4237DD94B601}" destId="{445FDC45-9D9A-42FA-A83B-4722B74EE316}" srcOrd="2" destOrd="0" presId="urn:microsoft.com/office/officeart/2009/layout/CircleArrowProcess"/>
    <dgm:cxn modelId="{D7BF32EE-6C99-4F07-8752-9AD3381E3C53}" type="presParOf" srcId="{445FDC45-9D9A-42FA-A83B-4722B74EE316}" destId="{31AB3FAF-C6B2-4455-8195-5316F5470490}" srcOrd="0" destOrd="0" presId="urn:microsoft.com/office/officeart/2009/layout/CircleArrowProcess"/>
    <dgm:cxn modelId="{4B3F39DA-8958-4B08-BFF8-92C8AA7EAE8A}" type="presParOf" srcId="{CC03DC1C-47DF-458B-AEC6-4237DD94B601}" destId="{843DDE18-E950-4513-B2A4-B1FFB073DAF2}" srcOrd="3" destOrd="0" presId="urn:microsoft.com/office/officeart/2009/layout/CircleArrowProcess"/>
    <dgm:cxn modelId="{669C7035-763B-416F-BD5A-A94F91AFB055}" type="presParOf" srcId="{CC03DC1C-47DF-458B-AEC6-4237DD94B601}" destId="{754F2DCE-52C5-43D9-A2AE-525E40D1EA25}" srcOrd="4" destOrd="0" presId="urn:microsoft.com/office/officeart/2009/layout/CircleArrowProcess"/>
    <dgm:cxn modelId="{AD4F1016-C17E-4D2D-96D0-023FFF9C4006}" type="presParOf" srcId="{754F2DCE-52C5-43D9-A2AE-525E40D1EA25}" destId="{8B3EA5DF-A97E-47A0-B744-03F85EA06B79}" srcOrd="0" destOrd="0" presId="urn:microsoft.com/office/officeart/2009/layout/CircleArrowProcess"/>
    <dgm:cxn modelId="{E0CAAE7C-D906-436A-A2BF-911163DC3549}" type="presParOf" srcId="{CC03DC1C-47DF-458B-AEC6-4237DD94B601}" destId="{2489D349-8087-4249-B006-18514B087C5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37E32B-1768-4642-B776-02A2E8F71D61}">
      <dsp:nvSpPr>
        <dsp:cNvPr id="0" name=""/>
        <dsp:cNvSpPr/>
      </dsp:nvSpPr>
      <dsp:spPr>
        <a:xfrm>
          <a:off x="581977" y="0"/>
          <a:ext cx="6595745" cy="26590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D3ADD8-617F-4EA5-B966-967067C57C9F}">
      <dsp:nvSpPr>
        <dsp:cNvPr id="0" name=""/>
        <dsp:cNvSpPr/>
      </dsp:nvSpPr>
      <dsp:spPr>
        <a:xfrm>
          <a:off x="1894" y="797718"/>
          <a:ext cx="1808260" cy="10636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資料盤點</a:t>
          </a:r>
          <a:endParaRPr lang="zh-TW" altLang="en-US" sz="25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3816" y="849640"/>
        <a:ext cx="1704416" cy="959781"/>
      </dsp:txXfrm>
    </dsp:sp>
    <dsp:sp modelId="{BD49F948-5293-43E1-877D-16E087BF3FD5}">
      <dsp:nvSpPr>
        <dsp:cNvPr id="0" name=""/>
        <dsp:cNvSpPr/>
      </dsp:nvSpPr>
      <dsp:spPr>
        <a:xfrm>
          <a:off x="1984444" y="797718"/>
          <a:ext cx="1808260" cy="10636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機敏資料</a:t>
          </a:r>
          <a:r>
            <a:rPr lang="en-US" altLang="zh-TW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去識別化</a:t>
          </a:r>
          <a:endParaRPr lang="zh-TW" altLang="en-US" sz="25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36366" y="849640"/>
        <a:ext cx="1704416" cy="959781"/>
      </dsp:txXfrm>
    </dsp:sp>
    <dsp:sp modelId="{D27E7317-D669-44D8-96DB-F6A62C0EE96A}">
      <dsp:nvSpPr>
        <dsp:cNvPr id="0" name=""/>
        <dsp:cNvSpPr/>
      </dsp:nvSpPr>
      <dsp:spPr>
        <a:xfrm>
          <a:off x="3966995" y="797718"/>
          <a:ext cx="1808260" cy="10636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5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積極回應</a:t>
          </a:r>
          <a:r>
            <a:rPr lang="en-US" altLang="zh-TW" sz="25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lang="en-US" altLang="zh-TW" sz="25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lang="zh-TW" altLang="en-US" sz="25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民眾需求</a:t>
          </a:r>
          <a:endParaRPr lang="zh-TW" altLang="en-US" sz="25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18917" y="849640"/>
        <a:ext cx="1704416" cy="959781"/>
      </dsp:txXfrm>
    </dsp:sp>
    <dsp:sp modelId="{C96EA8AE-1307-4361-A889-F2276533B9D0}">
      <dsp:nvSpPr>
        <dsp:cNvPr id="0" name=""/>
        <dsp:cNvSpPr/>
      </dsp:nvSpPr>
      <dsp:spPr>
        <a:xfrm>
          <a:off x="5949545" y="797718"/>
          <a:ext cx="1808260" cy="10636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zh-TW" altLang="en-US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共用</a:t>
          </a:r>
          <a:r>
            <a:rPr kumimoji="0" lang="en-US" altLang="zh-TW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/>
          </a:r>
          <a:br>
            <a:rPr kumimoji="0" lang="en-US" altLang="zh-TW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</a:br>
          <a:r>
            <a:rPr kumimoji="0" lang="zh-TW" altLang="en-US" sz="25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開放平台</a:t>
          </a:r>
          <a:endParaRPr lang="zh-TW" altLang="en-US" sz="25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6001467" y="849640"/>
        <a:ext cx="1704416" cy="959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85573-50DB-46AA-A704-39F5D9C65A3A}">
      <dsp:nvSpPr>
        <dsp:cNvPr id="0" name=""/>
        <dsp:cNvSpPr/>
      </dsp:nvSpPr>
      <dsp:spPr>
        <a:xfrm>
          <a:off x="1480765" y="532"/>
          <a:ext cx="1153269" cy="1153269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加油站便利站</a:t>
          </a:r>
          <a:endParaRPr lang="zh-TW" altLang="en-US" sz="20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649657" y="169424"/>
        <a:ext cx="815485" cy="815485"/>
      </dsp:txXfrm>
    </dsp:sp>
    <dsp:sp modelId="{7F9016B0-53AC-49BE-82DC-DCF79A36E368}">
      <dsp:nvSpPr>
        <dsp:cNvPr id="0" name=""/>
        <dsp:cNvSpPr/>
      </dsp:nvSpPr>
      <dsp:spPr>
        <a:xfrm rot="3600000">
          <a:off x="2332695" y="1125017"/>
          <a:ext cx="306733" cy="3892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355700" y="1163017"/>
        <a:ext cx="214713" cy="233536"/>
      </dsp:txXfrm>
    </dsp:sp>
    <dsp:sp modelId="{ABA19595-EE12-436D-8B35-D67DFF94EA16}">
      <dsp:nvSpPr>
        <dsp:cNvPr id="0" name=""/>
        <dsp:cNvSpPr/>
      </dsp:nvSpPr>
      <dsp:spPr>
        <a:xfrm>
          <a:off x="2346771" y="1500498"/>
          <a:ext cx="1153269" cy="1153269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-425139"/>
                <a:satOff val="-34119"/>
                <a:lumOff val="3377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-425139"/>
                <a:satOff val="-34119"/>
                <a:lumOff val="3377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-425139"/>
                <a:satOff val="-34119"/>
                <a:lumOff val="337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安全能源</a:t>
          </a:r>
          <a:endParaRPr lang="zh-TW" altLang="en-US" sz="20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515663" y="1669390"/>
        <a:ext cx="815485" cy="815485"/>
      </dsp:txXfrm>
    </dsp:sp>
    <dsp:sp modelId="{98347AF0-0FEE-485F-AC1C-4EF1DF905602}">
      <dsp:nvSpPr>
        <dsp:cNvPr id="0" name=""/>
        <dsp:cNvSpPr/>
      </dsp:nvSpPr>
      <dsp:spPr>
        <a:xfrm rot="10800000">
          <a:off x="1912714" y="1882519"/>
          <a:ext cx="306733" cy="3892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-450828"/>
                <a:satOff val="-34592"/>
                <a:lumOff val="29312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-450828"/>
                <a:satOff val="-34592"/>
                <a:lumOff val="29312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-450828"/>
                <a:satOff val="-34592"/>
                <a:lumOff val="293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10800000">
        <a:off x="2004734" y="1960365"/>
        <a:ext cx="214713" cy="233536"/>
      </dsp:txXfrm>
    </dsp:sp>
    <dsp:sp modelId="{BB10EBB8-3B2D-4327-98BB-322465519BA9}">
      <dsp:nvSpPr>
        <dsp:cNvPr id="0" name=""/>
        <dsp:cNvSpPr/>
      </dsp:nvSpPr>
      <dsp:spPr>
        <a:xfrm>
          <a:off x="614759" y="1500498"/>
          <a:ext cx="1153269" cy="1153269"/>
        </a:xfrm>
        <a:prstGeom prst="ellipse">
          <a:avLst/>
        </a:prstGeom>
        <a:gradFill rotWithShape="0">
          <a:gsLst>
            <a:gs pos="0">
              <a:schemeClr val="accent1">
                <a:shade val="50000"/>
                <a:hueOff val="-425139"/>
                <a:satOff val="-34119"/>
                <a:lumOff val="3377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-425139"/>
                <a:satOff val="-34119"/>
                <a:lumOff val="3377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-425139"/>
                <a:satOff val="-34119"/>
                <a:lumOff val="337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技術服務</a:t>
          </a:r>
          <a:endParaRPr lang="zh-TW" altLang="en-US" sz="20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783651" y="1669390"/>
        <a:ext cx="815485" cy="815485"/>
      </dsp:txXfrm>
    </dsp:sp>
    <dsp:sp modelId="{F0D7D12B-5F55-40AD-B177-839C275D3808}">
      <dsp:nvSpPr>
        <dsp:cNvPr id="0" name=""/>
        <dsp:cNvSpPr/>
      </dsp:nvSpPr>
      <dsp:spPr>
        <a:xfrm rot="18000000">
          <a:off x="1466689" y="1140053"/>
          <a:ext cx="306733" cy="38922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shade val="90000"/>
                <a:hueOff val="-450828"/>
                <a:satOff val="-34592"/>
                <a:lumOff val="29312"/>
                <a:alphaOff val="0"/>
                <a:tint val="50000"/>
                <a:satMod val="300000"/>
              </a:schemeClr>
            </a:gs>
            <a:gs pos="35000">
              <a:schemeClr val="accent1">
                <a:shade val="90000"/>
                <a:hueOff val="-450828"/>
                <a:satOff val="-34592"/>
                <a:lumOff val="29312"/>
                <a:alphaOff val="0"/>
                <a:tint val="37000"/>
                <a:satMod val="300000"/>
              </a:schemeClr>
            </a:gs>
            <a:gs pos="100000">
              <a:schemeClr val="accent1">
                <a:shade val="90000"/>
                <a:hueOff val="-450828"/>
                <a:satOff val="-34592"/>
                <a:lumOff val="2931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500" kern="120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489694" y="1257745"/>
        <a:ext cx="214713" cy="2335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FBD911-9C46-4112-A56D-3F663536CB31}">
      <dsp:nvSpPr>
        <dsp:cNvPr id="0" name=""/>
        <dsp:cNvSpPr/>
      </dsp:nvSpPr>
      <dsp:spPr>
        <a:xfrm>
          <a:off x="1050176" y="232425"/>
          <a:ext cx="1817415" cy="181769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7088A9A-C5B1-4862-B8B5-25590A98B437}">
      <dsp:nvSpPr>
        <dsp:cNvPr id="0" name=""/>
        <dsp:cNvSpPr/>
      </dsp:nvSpPr>
      <dsp:spPr>
        <a:xfrm>
          <a:off x="1451884" y="888667"/>
          <a:ext cx="1009902" cy="50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我有話要說</a:t>
          </a:r>
          <a:endParaRPr lang="zh-TW" altLang="en-US" sz="20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451884" y="888667"/>
        <a:ext cx="1009902" cy="504830"/>
      </dsp:txXfrm>
    </dsp:sp>
    <dsp:sp modelId="{31AB3FAF-C6B2-4455-8195-5316F5470490}">
      <dsp:nvSpPr>
        <dsp:cNvPr id="0" name=""/>
        <dsp:cNvSpPr/>
      </dsp:nvSpPr>
      <dsp:spPr>
        <a:xfrm>
          <a:off x="545395" y="1276824"/>
          <a:ext cx="1817415" cy="181769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43DDE18-E950-4513-B2A4-B1FFB073DAF2}">
      <dsp:nvSpPr>
        <dsp:cNvPr id="0" name=""/>
        <dsp:cNvSpPr/>
      </dsp:nvSpPr>
      <dsp:spPr>
        <a:xfrm>
          <a:off x="949151" y="1939107"/>
          <a:ext cx="1009902" cy="50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我還想要</a:t>
          </a:r>
          <a:endParaRPr lang="en-US" altLang="zh-TW" sz="20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949151" y="1939107"/>
        <a:ext cx="1009902" cy="504830"/>
      </dsp:txXfrm>
    </dsp:sp>
    <dsp:sp modelId="{8B3EA5DF-A97E-47A0-B744-03F85EA06B79}">
      <dsp:nvSpPr>
        <dsp:cNvPr id="0" name=""/>
        <dsp:cNvSpPr/>
      </dsp:nvSpPr>
      <dsp:spPr>
        <a:xfrm>
          <a:off x="1179528" y="2446203"/>
          <a:ext cx="1561441" cy="156206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489D349-8087-4249-B006-18514B087C5C}">
      <dsp:nvSpPr>
        <dsp:cNvPr id="0" name=""/>
        <dsp:cNvSpPr/>
      </dsp:nvSpPr>
      <dsp:spPr>
        <a:xfrm>
          <a:off x="1454273" y="2991058"/>
          <a:ext cx="1009902" cy="504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加強顧客服務</a:t>
          </a:r>
          <a:endParaRPr lang="zh-TW" altLang="en-US" sz="20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454273" y="2991058"/>
        <a:ext cx="1009902" cy="504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588" y="9431338"/>
            <a:ext cx="2946401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b" anchorCtr="0" compatLnSpc="1">
            <a:prstTxWarp prst="textNoShape">
              <a:avLst/>
            </a:prstTxWarp>
          </a:bodyPr>
          <a:lstStyle>
            <a:lvl1pPr algn="l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530600" y="9464675"/>
            <a:ext cx="3067050" cy="4619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b" anchorCtr="0" compatLnSpc="1">
            <a:prstTxWarp prst="textNoShape">
              <a:avLst/>
            </a:prstTxWarp>
          </a:bodyPr>
          <a:lstStyle>
            <a:lvl1pPr algn="r" defTabSz="776288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C52621A8-17CA-4368-AD41-D7F95E5ACDF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493301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0"/>
            <a:ext cx="2946401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t" anchorCtr="0" compatLnSpc="1">
            <a:prstTxWarp prst="textNoShape">
              <a:avLst/>
            </a:prstTxWarp>
          </a:bodyPr>
          <a:lstStyle>
            <a:lvl1pPr algn="l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t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54063"/>
            <a:ext cx="4940300" cy="37052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3162" cy="44656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598" tIns="46300" rIns="92598" bIns="463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第二階層</a:t>
            </a:r>
          </a:p>
          <a:p>
            <a:pPr lvl="2"/>
            <a:r>
              <a:rPr lang="zh-TW" altLang="en-US" noProof="0" smtClean="0"/>
              <a:t>第三階層</a:t>
            </a:r>
          </a:p>
          <a:p>
            <a:pPr lvl="3"/>
            <a:r>
              <a:rPr lang="zh-TW" altLang="en-US" noProof="0" smtClean="0"/>
              <a:t>第四階層</a:t>
            </a:r>
          </a:p>
          <a:p>
            <a:pPr lvl="4"/>
            <a:r>
              <a:rPr lang="zh-TW" altLang="en-US" noProof="0" smtClean="0"/>
              <a:t>第五階層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9431338"/>
            <a:ext cx="2946401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b" anchorCtr="0" compatLnSpc="1">
            <a:prstTxWarp prst="textNoShape">
              <a:avLst/>
            </a:prstTxWarp>
          </a:bodyPr>
          <a:lstStyle>
            <a:lvl1pPr algn="l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19157" tIns="0" rIns="19157" bIns="0" numCol="1" anchor="b" anchorCtr="0" compatLnSpc="1">
            <a:prstTxWarp prst="textNoShape">
              <a:avLst/>
            </a:prstTxWarp>
          </a:bodyPr>
          <a:lstStyle>
            <a:lvl1pPr algn="r" defTabSz="919163" eaLnBrk="0" hangingPunct="0">
              <a:defRPr kumimoji="1" sz="1000" b="0" i="1">
                <a:solidFill>
                  <a:schemeClr val="tx1"/>
                </a:solidFill>
                <a:ea typeface="新細明體" pitchFamily="18" charset="-120"/>
              </a:defRPr>
            </a:lvl1pPr>
          </a:lstStyle>
          <a:p>
            <a:pPr>
              <a:defRPr/>
            </a:pPr>
            <a:fld id="{732B9CA9-C651-45B9-8E65-3DD76B74209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118525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B9CA9-C651-45B9-8E65-3DD76B742096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748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8850" y="768350"/>
            <a:ext cx="4926013" cy="3694113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1863" y="4689475"/>
            <a:ext cx="4976812" cy="4465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B9CA9-C651-45B9-8E65-3DD76B742096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21410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2B9CA9-C651-45B9-8E65-3DD76B742096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6696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190965" y="6326871"/>
            <a:ext cx="5148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8E9427D-FDBF-4636-BA71-AE294EC24055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056188" y="6334125"/>
            <a:ext cx="4087812" cy="531813"/>
          </a:xfrm>
          <a:prstGeom prst="rect">
            <a:avLst/>
          </a:prstGeom>
        </p:spPr>
        <p:txBody>
          <a:bodyPr/>
          <a:lstStyle>
            <a:lvl1pPr>
              <a:defRPr>
                <a:ea typeface="新細明體" pitchFamily="18" charset="-120"/>
              </a:defRPr>
            </a:lvl1pPr>
          </a:lstStyle>
          <a:p>
            <a:pPr>
              <a:defRPr/>
            </a:pPr>
            <a:fld id="{FCD49C20-8CEF-4BA1-BBF9-1A2D0F15689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11950" y="0"/>
            <a:ext cx="2051050" cy="6075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55625" y="0"/>
            <a:ext cx="6003925" cy="6075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5056188" y="6334125"/>
            <a:ext cx="4087812" cy="531813"/>
          </a:xfrm>
          <a:prstGeom prst="rect">
            <a:avLst/>
          </a:prstGeom>
        </p:spPr>
        <p:txBody>
          <a:bodyPr/>
          <a:lstStyle>
            <a:lvl1pPr>
              <a:defRPr>
                <a:ea typeface="新細明體" pitchFamily="18" charset="-120"/>
              </a:defRPr>
            </a:lvl1pPr>
          </a:lstStyle>
          <a:p>
            <a:pPr>
              <a:defRPr/>
            </a:pPr>
            <a:fld id="{28E9427D-FDBF-4636-BA71-AE294EC24055}" type="slidenum">
              <a:rPr lang="en-US" altLang="zh-TW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kumimoji="1" lang="zh-TW" altLang="en-US" sz="4400" b="1" kern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 algn="l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anose="05000000000000000000" pitchFamily="2" charset="2"/>
              <a:buChar char="n"/>
              <a:defRPr lang="zh-TW" altLang="en-US" sz="3200" b="0" kern="1200" dirty="0" smtClean="0">
                <a:solidFill>
                  <a:srgbClr val="0000FF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+mn-cs"/>
              </a:defRPr>
            </a:lvl1pPr>
            <a:lvl2pPr>
              <a:defRPr lang="zh-TW" altLang="en-US" sz="2800" b="0" kern="1200" dirty="0" smtClean="0">
                <a:solidFill>
                  <a:schemeClr val="accent2"/>
                </a:solidFill>
                <a:effectLst/>
                <a:latin typeface="標楷體" pitchFamily="65" charset="-120"/>
                <a:ea typeface="標楷體" pitchFamily="65" charset="-120"/>
                <a:cs typeface="+mn-cs"/>
              </a:defRPr>
            </a:lvl2pPr>
            <a:lvl3pPr>
              <a:defRPr b="0">
                <a:effectLst/>
              </a:defRPr>
            </a:lvl3pPr>
            <a:lvl4pPr>
              <a:defRPr b="0">
                <a:effectLst/>
              </a:defRPr>
            </a:lvl4pPr>
            <a:lvl5pPr>
              <a:defRPr b="0">
                <a:effectLst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矩形 3"/>
          <p:cNvSpPr/>
          <p:nvPr userDrawn="1"/>
        </p:nvSpPr>
        <p:spPr>
          <a:xfrm>
            <a:off x="8190965" y="6326871"/>
            <a:ext cx="5148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28E9427D-FDBF-4636-BA71-AE294EC24055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55625" y="1103313"/>
            <a:ext cx="4027488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5513" y="1103313"/>
            <a:ext cx="4027487" cy="4972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C:\Users\245925\Downloads\img\商標and中英文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975" y="6311900"/>
            <a:ext cx="2905125" cy="5381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grpSp>
        <p:nvGrpSpPr>
          <p:cNvPr id="1029" name="Group 21"/>
          <p:cNvGrpSpPr>
            <a:grpSpLocks/>
          </p:cNvGrpSpPr>
          <p:nvPr userDrawn="1"/>
        </p:nvGrpSpPr>
        <p:grpSpPr bwMode="auto">
          <a:xfrm>
            <a:off x="454619" y="936920"/>
            <a:ext cx="8391525" cy="5350983"/>
            <a:chOff x="0" y="576"/>
            <a:chExt cx="5759" cy="346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grpSpPr>
        <p:sp>
          <p:nvSpPr>
            <p:cNvPr id="2" name="Rectangle 22"/>
            <p:cNvSpPr>
              <a:spLocks noChangeArrowheads="1"/>
            </p:cNvSpPr>
            <p:nvPr/>
          </p:nvSpPr>
          <p:spPr bwMode="auto">
            <a:xfrm>
              <a:off x="0" y="3995"/>
              <a:ext cx="5759" cy="4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66FF"/>
              </a:solidFill>
            </a:ln>
            <a:effectLst/>
            <a:extLst/>
          </p:spPr>
          <p:txBody>
            <a:bodyPr wrap="none" anchor="ctr"/>
            <a:lstStyle>
              <a:lvl1pPr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lang="zh-TW" altLang="en-US" smtClean="0"/>
            </a:p>
          </p:txBody>
        </p:sp>
        <p:sp>
          <p:nvSpPr>
            <p:cNvPr id="1031" name="Rectangle 23"/>
            <p:cNvSpPr>
              <a:spLocks noChangeArrowheads="1"/>
            </p:cNvSpPr>
            <p:nvPr/>
          </p:nvSpPr>
          <p:spPr bwMode="auto">
            <a:xfrm>
              <a:off x="628" y="580"/>
              <a:ext cx="5127" cy="88"/>
            </a:xfrm>
            <a:prstGeom prst="rect">
              <a:avLst/>
            </a:prstGeom>
            <a:solidFill>
              <a:srgbClr val="FF0000"/>
            </a:solidFill>
            <a:ln>
              <a:noFill/>
              <a:headEnd/>
              <a:tailEnd/>
            </a:ln>
            <a:extLst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>
              <a:lvl1pPr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eaLnBrk="0" hangingPunct="0"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accent2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endParaRPr lang="zh-TW" altLang="en-US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32" name="Line 24"/>
            <p:cNvSpPr>
              <a:spLocks noChangeShapeType="1"/>
            </p:cNvSpPr>
            <p:nvPr/>
          </p:nvSpPr>
          <p:spPr bwMode="auto">
            <a:xfrm>
              <a:off x="0" y="576"/>
              <a:ext cx="5568" cy="0"/>
            </a:xfrm>
            <a:prstGeom prst="line">
              <a:avLst/>
            </a:prstGeom>
            <a:grp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700088" y="0"/>
            <a:ext cx="7772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257300"/>
            <a:ext cx="82073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第二階層</a:t>
            </a:r>
          </a:p>
          <a:p>
            <a:pPr lvl="2"/>
            <a:r>
              <a:rPr lang="zh-TW" altLang="en-US" smtClean="0"/>
              <a:t>第三階層</a:t>
            </a:r>
          </a:p>
          <a:p>
            <a:pPr lvl="3"/>
            <a:r>
              <a:rPr lang="zh-TW" altLang="en-US" smtClean="0"/>
              <a:t>第四階層</a:t>
            </a:r>
          </a:p>
          <a:p>
            <a:pPr lvl="4"/>
            <a:r>
              <a:rPr lang="zh-TW" altLang="en-US" smtClean="0"/>
              <a:t>第五階層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/>
  <p:timing>
    <p:tnLst>
      <p:par>
        <p:cTn id="1" dur="indefinite" restart="never" nodeType="tmRoot"/>
      </p:par>
    </p:tnLst>
  </p:timing>
  <p:hf hdr="0" dt="0"/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2D2DB9"/>
          </a:solidFill>
          <a:latin typeface="標楷體" pitchFamily="65" charset="-120"/>
          <a:ea typeface="標楷體" pitchFamily="65" charset="-12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2D2DB9"/>
          </a:solidFill>
          <a:latin typeface="標楷體" pitchFamily="65" charset="-120"/>
          <a:ea typeface="標楷體" pitchFamily="65" charset="-12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2D2DB9"/>
          </a:solidFill>
          <a:latin typeface="標楷體" pitchFamily="65" charset="-120"/>
          <a:ea typeface="標楷體" pitchFamily="65" charset="-12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2D2DB9"/>
          </a:solidFill>
          <a:latin typeface="標楷體" pitchFamily="65" charset="-120"/>
          <a:ea typeface="標楷體" pitchFamily="65" charset="-120"/>
        </a:defRPr>
      </a:lvl5pPr>
      <a:lvl6pPr marL="4572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ctr" defTabSz="762000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rgbClr val="2D2DB9"/>
          </a:solidFill>
          <a:latin typeface="標楷體" panose="03000509000000000000" pitchFamily="65" charset="-120"/>
          <a:ea typeface="標楷體" panose="03000509000000000000" pitchFamily="65" charset="-120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19364" y="1694209"/>
            <a:ext cx="7772400" cy="2486632"/>
          </a:xfrm>
        </p:spPr>
        <p:txBody>
          <a:bodyPr/>
          <a:lstStyle/>
          <a:p>
            <a:pPr eaLnBrk="1" hangingPunct="1"/>
            <a:r>
              <a:rPr lang="zh-TW" altLang="zh-TW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主題式開放資料推動策略</a:t>
            </a:r>
            <a:endParaRPr kumimoji="0" lang="en-US" altLang="zh-TW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37064" y="4259852"/>
            <a:ext cx="3937000" cy="1200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zh-TW" altLang="en-US" sz="2400" dirty="0">
                <a:solidFill>
                  <a:schemeClr val="accent6"/>
                </a:solidFill>
              </a:rPr>
              <a:t>報告單位</a:t>
            </a:r>
            <a:r>
              <a:rPr kumimoji="0" lang="zh-TW" altLang="en-US" sz="2400" dirty="0" smtClean="0">
                <a:solidFill>
                  <a:schemeClr val="accent6"/>
                </a:solidFill>
              </a:rPr>
              <a:t>：台灣中油公司</a:t>
            </a:r>
            <a:endParaRPr kumimoji="0" lang="en-US" altLang="zh-TW" sz="2400" dirty="0" smtClean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zh-TW" altLang="en-US" sz="2400" dirty="0" smtClean="0">
                <a:solidFill>
                  <a:schemeClr val="accent6"/>
                </a:solidFill>
              </a:rPr>
              <a:t>報 告 人：廖錦隆</a:t>
            </a:r>
            <a:endParaRPr kumimoji="0" lang="en-US" altLang="zh-TW" sz="2400" dirty="0" smtClean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kumimoji="0" lang="zh-TW" altLang="en-US" sz="2400" dirty="0" smtClean="0">
                <a:solidFill>
                  <a:schemeClr val="accent6"/>
                </a:solidFill>
              </a:rPr>
              <a:t>報告日期：</a:t>
            </a:r>
            <a:r>
              <a:rPr kumimoji="0" lang="en-US" altLang="zh-TW" sz="2400" dirty="0" smtClean="0">
                <a:solidFill>
                  <a:schemeClr val="accent6"/>
                </a:solidFill>
              </a:rPr>
              <a:t>105</a:t>
            </a:r>
            <a:r>
              <a:rPr kumimoji="0" lang="zh-TW" altLang="en-US" sz="2400" dirty="0" smtClean="0">
                <a:solidFill>
                  <a:schemeClr val="accent6"/>
                </a:solidFill>
              </a:rPr>
              <a:t>年</a:t>
            </a:r>
            <a:r>
              <a:rPr kumimoji="0" lang="en-US" altLang="zh-TW" sz="2400" dirty="0" smtClean="0">
                <a:solidFill>
                  <a:schemeClr val="accent6"/>
                </a:solidFill>
              </a:rPr>
              <a:t>9</a:t>
            </a:r>
            <a:r>
              <a:rPr kumimoji="0" lang="zh-TW" altLang="en-US" sz="2400" dirty="0" smtClean="0">
                <a:solidFill>
                  <a:schemeClr val="accent6"/>
                </a:solidFill>
              </a:rPr>
              <a:t>月</a:t>
            </a:r>
            <a:r>
              <a:rPr kumimoji="0" lang="en-US" altLang="zh-TW" sz="2400" dirty="0" smtClean="0">
                <a:solidFill>
                  <a:schemeClr val="accent6"/>
                </a:solidFill>
              </a:rPr>
              <a:t>21</a:t>
            </a:r>
            <a:r>
              <a:rPr kumimoji="0" lang="zh-TW" altLang="en-US" sz="2400" dirty="0" smtClean="0">
                <a:solidFill>
                  <a:schemeClr val="accent6"/>
                </a:solidFill>
              </a:rPr>
              <a:t>日</a:t>
            </a:r>
            <a:endParaRPr kumimoji="0" lang="zh-TW" altLang="en-US" sz="2400" dirty="0">
              <a:solidFill>
                <a:schemeClr val="accent6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397329" y="293913"/>
            <a:ext cx="84164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經濟部諮詢小組會議專題報告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350219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前十名</a:t>
            </a:r>
            <a:r>
              <a:rPr lang="zh-TW" altLang="en-US" dirty="0"/>
              <a:t>下載量</a:t>
            </a:r>
            <a:r>
              <a:rPr lang="zh-TW" altLang="en-US" dirty="0" smtClean="0"/>
              <a:t>資料集</a:t>
            </a:r>
            <a:endParaRPr lang="zh-TW" altLang="en-US" dirty="0"/>
          </a:p>
        </p:txBody>
      </p:sp>
      <p:sp>
        <p:nvSpPr>
          <p:cNvPr id="11268" name="內容版面配置區 2"/>
          <p:cNvSpPr>
            <a:spLocks/>
          </p:cNvSpPr>
          <p:nvPr/>
        </p:nvSpPr>
        <p:spPr bwMode="auto">
          <a:xfrm>
            <a:off x="323850" y="1528917"/>
            <a:ext cx="8374063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kumimoji="1" sz="32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1pPr>
            <a:lvl2pPr marL="692150" indent="-347663" algn="l" eaLnBrk="0" hangingPunct="0">
              <a:spcBef>
                <a:spcPct val="20000"/>
              </a:spcBef>
              <a:buChar char="–"/>
              <a:defRPr kumimoji="1" sz="28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lvl="1" algn="ctr"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endParaRPr kumimoji="0" lang="zh-TW" altLang="en-US" sz="260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11319" name="矩形 7"/>
          <p:cNvSpPr>
            <a:spLocks noChangeArrowheads="1"/>
          </p:cNvSpPr>
          <p:nvPr/>
        </p:nvSpPr>
        <p:spPr bwMode="auto">
          <a:xfrm>
            <a:off x="533400" y="5712749"/>
            <a:ext cx="8293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buNone/>
            </a:pPr>
            <a:r>
              <a:rPr kumimoji="0" lang="en-US" altLang="zh-TW" sz="2400" dirty="0" smtClean="0">
                <a:solidFill>
                  <a:schemeClr val="bg2"/>
                </a:solidFill>
                <a:latin typeface="Times New Roman" pitchFamily="18" charset="0"/>
                <a:ea typeface="新細明體" pitchFamily="18" charset="-120"/>
              </a:rPr>
              <a:t>						</a:t>
            </a:r>
            <a:r>
              <a:rPr kumimoji="0" lang="zh-TW" altLang="en-US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至</a:t>
            </a:r>
            <a:r>
              <a:rPr kumimoji="0" lang="en-US" altLang="zh-TW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105</a:t>
            </a:r>
            <a:r>
              <a:rPr kumimoji="0" lang="zh-TW" altLang="en-US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年</a:t>
            </a:r>
            <a:r>
              <a:rPr kumimoji="0" lang="en-US" altLang="zh-TW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9</a:t>
            </a:r>
            <a:r>
              <a:rPr kumimoji="0" lang="zh-TW" altLang="en-US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月</a:t>
            </a:r>
            <a:r>
              <a:rPr kumimoji="0" lang="en-US" altLang="zh-TW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9</a:t>
            </a:r>
            <a:r>
              <a:rPr kumimoji="0" lang="zh-TW" altLang="en-US" sz="2400" dirty="0">
                <a:solidFill>
                  <a:schemeClr val="accent6"/>
                </a:solidFill>
                <a:latin typeface="Times New Roman" panose="02020603050405020304" pitchFamily="18" charset="0"/>
              </a:rPr>
              <a:t>日止</a:t>
            </a:r>
            <a:endParaRPr kumimoji="0" lang="en-US" altLang="zh-TW" sz="2400" dirty="0">
              <a:solidFill>
                <a:schemeClr val="accent6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" name="圖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430638"/>
              </p:ext>
            </p:extLst>
          </p:nvPr>
        </p:nvGraphicFramePr>
        <p:xfrm>
          <a:off x="571500" y="1168400"/>
          <a:ext cx="8126413" cy="4544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432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25500" y="1257300"/>
            <a:ext cx="7683500" cy="2895600"/>
          </a:xfrm>
        </p:spPr>
        <p:txBody>
          <a:bodyPr/>
          <a:lstStyle/>
          <a:p>
            <a:r>
              <a:rPr lang="zh-TW" altLang="en-US" sz="2800" dirty="0" smtClean="0"/>
              <a:t>提供油品資訊</a:t>
            </a:r>
            <a:endParaRPr lang="en-US" altLang="zh-TW" sz="2800" dirty="0" smtClean="0"/>
          </a:p>
          <a:p>
            <a:r>
              <a:rPr lang="zh-TW" altLang="en-US" sz="2800" dirty="0" smtClean="0"/>
              <a:t>提供油價資訊</a:t>
            </a:r>
            <a:endParaRPr lang="en-US" altLang="zh-TW" sz="2800" dirty="0" smtClean="0"/>
          </a:p>
          <a:p>
            <a:r>
              <a:rPr lang="zh-TW" altLang="en-US" sz="2800" dirty="0" smtClean="0"/>
              <a:t>設施設置地點</a:t>
            </a:r>
            <a:endParaRPr lang="en-US" altLang="zh-TW" sz="2800" dirty="0" smtClean="0"/>
          </a:p>
          <a:p>
            <a:r>
              <a:rPr lang="zh-TW" altLang="en-US" sz="2800" dirty="0"/>
              <a:t>油價</a:t>
            </a:r>
            <a:r>
              <a:rPr lang="zh-TW" altLang="en-US" sz="2800" dirty="0" smtClean="0"/>
              <a:t>預測資訊</a:t>
            </a:r>
            <a:endParaRPr lang="en-US" altLang="zh-TW" sz="2800" dirty="0" smtClean="0"/>
          </a:p>
        </p:txBody>
      </p:sp>
      <p:sp>
        <p:nvSpPr>
          <p:cNvPr id="4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zh-TW" altLang="zh-TW" sz="4800" dirty="0"/>
              <a:t>民間團體需求建議事項</a:t>
            </a:r>
            <a:endParaRPr lang="zh-TW" altLang="zh-TW" sz="4800" b="1" kern="100" dirty="0">
              <a:cs typeface="Times New Roman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548" y="4912343"/>
            <a:ext cx="4619625" cy="923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68736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pPr lvl="0"/>
            <a:r>
              <a:rPr lang="zh-TW" altLang="zh-TW" dirty="0"/>
              <a:t>公私協力規劃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762000" y="1257300"/>
            <a:ext cx="4787900" cy="4749800"/>
          </a:xfrm>
        </p:spPr>
        <p:txBody>
          <a:bodyPr/>
          <a:lstStyle/>
          <a:p>
            <a:pPr marL="342900" lvl="2" indent="-342900">
              <a:lnSpc>
                <a:spcPct val="150000"/>
              </a:lnSpc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TW" altLang="en-US" sz="3200" b="1" kern="1200" dirty="0" smtClean="0">
                <a:solidFill>
                  <a:schemeClr val="accent6"/>
                </a:solidFill>
                <a:cs typeface="+mn-cs"/>
              </a:rPr>
              <a:t>與公私立機構合作建立協作機制，</a:t>
            </a:r>
            <a:r>
              <a:rPr lang="zh-TW" altLang="en-US" sz="3200" b="1" kern="1200" dirty="0" smtClean="0">
                <a:solidFill>
                  <a:schemeClr val="accent6"/>
                </a:solidFill>
              </a:rPr>
              <a:t>提升</a:t>
            </a:r>
            <a:r>
              <a:rPr lang="zh-TW" altLang="zh-TW" sz="3200" b="1" kern="1200" dirty="0">
                <a:solidFill>
                  <a:schemeClr val="accent6"/>
                </a:solidFill>
              </a:rPr>
              <a:t>資料</a:t>
            </a:r>
            <a:r>
              <a:rPr lang="zh-TW" altLang="en-US" sz="3200" b="1" kern="1200" dirty="0" smtClean="0">
                <a:solidFill>
                  <a:schemeClr val="accent6"/>
                </a:solidFill>
              </a:rPr>
              <a:t>應用效益</a:t>
            </a:r>
            <a:endParaRPr lang="en-US" altLang="zh-TW" sz="3200" b="1" kern="1200" dirty="0" smtClean="0">
              <a:solidFill>
                <a:schemeClr val="accent6"/>
              </a:solidFill>
            </a:endParaRPr>
          </a:p>
          <a:p>
            <a:pPr marL="342900" lvl="2" indent="-342900">
              <a:lnSpc>
                <a:spcPct val="150000"/>
              </a:lnSpc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TW" altLang="zh-TW" sz="3200" b="1" kern="1200" dirty="0" smtClean="0">
                <a:solidFill>
                  <a:schemeClr val="accent6"/>
                </a:solidFill>
                <a:cs typeface="+mn-cs"/>
              </a:rPr>
              <a:t>建立</a:t>
            </a:r>
            <a:r>
              <a:rPr lang="zh-TW" altLang="zh-TW" sz="3200" b="1" kern="1200" dirty="0" smtClean="0">
                <a:solidFill>
                  <a:schemeClr val="accent6"/>
                </a:solidFill>
              </a:rPr>
              <a:t>資料回饋機制</a:t>
            </a:r>
            <a:r>
              <a:rPr lang="zh-TW" altLang="en-US" sz="3200" b="1" kern="1200" dirty="0" smtClean="0">
                <a:solidFill>
                  <a:schemeClr val="accent6"/>
                </a:solidFill>
              </a:rPr>
              <a:t>，快速回應民間需求，提升資料開放品質</a:t>
            </a:r>
            <a:endParaRPr lang="zh-TW" altLang="zh-TW" sz="3200" b="1" kern="1200" dirty="0">
              <a:solidFill>
                <a:schemeClr val="accent6"/>
              </a:solidFill>
            </a:endParaRPr>
          </a:p>
          <a:p>
            <a:pPr marL="342900" lvl="2" indent="-34290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endParaRPr lang="en-US" altLang="zh-TW" sz="3200" b="1" kern="1200" dirty="0" smtClean="0">
              <a:solidFill>
                <a:schemeClr val="accent6"/>
              </a:solidFill>
              <a:cs typeface="+mn-cs"/>
            </a:endParaRPr>
          </a:p>
          <a:p>
            <a:pPr marL="0" indent="0">
              <a:buNone/>
            </a:pPr>
            <a:endParaRPr lang="zh-TW" altLang="en-US" dirty="0"/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4183264481"/>
              </p:ext>
            </p:extLst>
          </p:nvPr>
        </p:nvGraphicFramePr>
        <p:xfrm>
          <a:off x="5321300" y="1425162"/>
          <a:ext cx="3412987" cy="424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817062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未來開放資料標的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4492" y="952501"/>
            <a:ext cx="8207375" cy="5342281"/>
          </a:xfrm>
        </p:spPr>
        <p:txBody>
          <a:bodyPr/>
          <a:lstStyle/>
          <a:p>
            <a:pPr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TW" altLang="en-US" sz="2400" b="1" dirty="0" smtClean="0">
                <a:solidFill>
                  <a:schemeClr val="accent6"/>
                </a:solidFill>
              </a:rPr>
              <a:t>加油站服務應用資訊</a:t>
            </a:r>
            <a:endParaRPr lang="en-US" altLang="zh-TW" sz="24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加油站服務應用資訊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多角化</a:t>
            </a:r>
            <a:r>
              <a:rPr lang="zh-TW" altLang="en-US" sz="2400" dirty="0"/>
              <a:t>服務應用資訊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/>
              <a:t>加油站油品品質檢驗</a:t>
            </a:r>
            <a:r>
              <a:rPr lang="zh-TW" altLang="en-US" sz="2400" dirty="0" smtClean="0"/>
              <a:t>資訊</a:t>
            </a:r>
            <a:endParaRPr lang="en-US" altLang="zh-TW" sz="2400" dirty="0"/>
          </a:p>
          <a:p>
            <a:pPr lvl="0">
              <a:buClr>
                <a:srgbClr val="FFC000"/>
              </a:buClr>
              <a:buFont typeface="Wingdings" panose="05000000000000000000" pitchFamily="2" charset="2"/>
              <a:buChar char="n"/>
              <a:defRPr/>
            </a:pPr>
            <a:r>
              <a:rPr lang="zh-TW" altLang="en-US" sz="2400" b="1" dirty="0">
                <a:solidFill>
                  <a:schemeClr val="accent6"/>
                </a:solidFill>
              </a:rPr>
              <a:t>技術服務資訊</a:t>
            </a:r>
            <a:endParaRPr lang="en-US" altLang="zh-TW" sz="24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  <a:defRPr/>
            </a:pPr>
            <a:r>
              <a:rPr lang="zh-TW" altLang="en-US" sz="2400" dirty="0"/>
              <a:t>研究發展資訊</a:t>
            </a:r>
          </a:p>
          <a:p>
            <a:pPr lvl="1">
              <a:buFont typeface="Wingdings" panose="05000000000000000000" pitchFamily="2" charset="2"/>
              <a:buChar char="l"/>
              <a:defRPr/>
            </a:pPr>
            <a:r>
              <a:rPr lang="zh-TW" altLang="en-US" sz="2400" dirty="0"/>
              <a:t>技術服務資訊</a:t>
            </a:r>
            <a:endParaRPr lang="en-US" altLang="zh-TW" sz="2400" dirty="0"/>
          </a:p>
          <a:p>
            <a:pPr marL="457200" lvl="1" indent="-457200">
              <a:lnSpc>
                <a:spcPct val="150000"/>
              </a:lnSpc>
              <a:spcBef>
                <a:spcPct val="0"/>
              </a:spcBef>
              <a:buClr>
                <a:srgbClr val="FFC000"/>
              </a:buClr>
              <a:buFont typeface="Wingdings" panose="05000000000000000000" pitchFamily="2" charset="2"/>
              <a:buChar char="n"/>
            </a:pPr>
            <a:r>
              <a:rPr lang="zh-TW" altLang="en-US" sz="2400" b="1" dirty="0">
                <a:solidFill>
                  <a:schemeClr val="accent6"/>
                </a:solidFill>
              </a:rPr>
              <a:t>油氣產品安全資訊</a:t>
            </a:r>
            <a:endParaRPr lang="en-US" altLang="zh-TW" sz="24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  <a:defRPr/>
            </a:pPr>
            <a:r>
              <a:rPr lang="zh-TW" altLang="en-US" sz="2400" dirty="0"/>
              <a:t>油氣產品安全資訊</a:t>
            </a:r>
          </a:p>
          <a:p>
            <a:pPr lvl="1">
              <a:buFont typeface="Wingdings" panose="05000000000000000000" pitchFamily="2" charset="2"/>
              <a:buChar char="l"/>
              <a:defRPr/>
            </a:pPr>
            <a:r>
              <a:rPr lang="zh-TW" altLang="en-US" sz="2400" dirty="0"/>
              <a:t>油氣產品安全規範資訊</a:t>
            </a:r>
          </a:p>
          <a:p>
            <a:pPr lvl="1">
              <a:buFont typeface="Wingdings" panose="05000000000000000000" pitchFamily="2" charset="2"/>
              <a:buChar char="l"/>
              <a:defRPr/>
            </a:pPr>
            <a:r>
              <a:rPr lang="zh-TW" altLang="en-US" sz="2400" dirty="0"/>
              <a:t>油氣產品特性用途資訊</a:t>
            </a:r>
          </a:p>
          <a:p>
            <a:pPr lvl="1">
              <a:defRPr/>
            </a:pPr>
            <a:endParaRPr lang="zh-TW" altLang="en-US" dirty="0"/>
          </a:p>
          <a:p>
            <a:pPr lvl="1"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3974020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pPr lvl="0"/>
            <a:r>
              <a:rPr lang="zh-TW" altLang="zh-TW" dirty="0" smtClean="0"/>
              <a:t>品質</a:t>
            </a:r>
            <a:r>
              <a:rPr lang="zh-TW" altLang="zh-TW" dirty="0"/>
              <a:t>精進方向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6399" y="1077225"/>
            <a:ext cx="8193901" cy="5048667"/>
          </a:xfr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b="1" dirty="0">
                <a:solidFill>
                  <a:schemeClr val="accent6"/>
                </a:solidFill>
              </a:rPr>
              <a:t>提供即時正確的資訊</a:t>
            </a:r>
            <a:endParaRPr lang="en-US" altLang="zh-TW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依檔案資料轉換成有用的資訊</a:t>
            </a:r>
            <a:endParaRPr lang="en-US" altLang="zh-TW" sz="24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民眾可即時資料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與業務流程結合產出</a:t>
            </a:r>
            <a:endParaRPr lang="en-US" altLang="zh-TW" sz="2400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b="1" dirty="0">
                <a:solidFill>
                  <a:schemeClr val="accent6"/>
                </a:solidFill>
              </a:rPr>
              <a:t>提供多元化應用服務資訊</a:t>
            </a:r>
            <a:endParaRPr lang="en-US" altLang="zh-TW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多重角度查詢應用</a:t>
            </a:r>
            <a:r>
              <a:rPr lang="zh-TW" altLang="en-US" sz="2400" dirty="0"/>
              <a:t>服務</a:t>
            </a:r>
            <a:endParaRPr lang="en-US" altLang="zh-TW" sz="2400" dirty="0"/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TW" sz="2400" dirty="0"/>
              <a:t>Web Service</a:t>
            </a:r>
            <a:r>
              <a:rPr lang="zh-TW" altLang="en-US" sz="2400" dirty="0"/>
              <a:t>方式展現</a:t>
            </a:r>
            <a:endParaRPr lang="en-US" altLang="zh-TW" sz="2400" dirty="0"/>
          </a:p>
          <a:p>
            <a:pPr lvl="2">
              <a:buNone/>
            </a:pPr>
            <a:endParaRPr lang="en-US" altLang="zh-TW" dirty="0" smtClean="0"/>
          </a:p>
          <a:p>
            <a:pPr lvl="2">
              <a:buNone/>
            </a:pPr>
            <a:endParaRPr lang="en-US" altLang="zh-TW" dirty="0" smtClean="0"/>
          </a:p>
          <a:p>
            <a:pPr lvl="1"/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41435551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206474.CPC\Desktop\ADBanner\201652015515_服務無所不在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" y="183955"/>
            <a:ext cx="9105451" cy="488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9" name="Text Box 25"/>
          <p:cNvSpPr txBox="1">
            <a:spLocks noChangeArrowheads="1"/>
          </p:cNvSpPr>
          <p:nvPr/>
        </p:nvSpPr>
        <p:spPr bwMode="auto">
          <a:xfrm>
            <a:off x="0" y="152400"/>
            <a:ext cx="7350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endParaRPr lang="zh-TW" altLang="zh-TW" sz="2800">
              <a:solidFill>
                <a:srgbClr val="FFFF00"/>
              </a:solidFill>
              <a:ea typeface="標楷體" pitchFamily="65" charset="-120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14320" y="3415509"/>
            <a:ext cx="8980116" cy="2646275"/>
            <a:chOff x="765175" y="3200400"/>
            <a:chExt cx="8980116" cy="26462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5293941" y="4830370"/>
              <a:ext cx="4451350" cy="101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eaLnBrk="0" hangingPunct="0"/>
              <a:r>
                <a:rPr lang="zh-TW" altLang="en-US" sz="6000" dirty="0">
                  <a:solidFill>
                    <a:schemeClr val="accent6"/>
                  </a:solidFill>
                  <a:latin typeface="標楷體" pitchFamily="65" charset="-120"/>
                  <a:ea typeface="標楷體" pitchFamily="65" charset="-120"/>
                </a:rPr>
                <a:t>敬請指教</a:t>
              </a:r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938463" y="3200400"/>
              <a:ext cx="568325" cy="828675"/>
            </a:xfrm>
            <a:custGeom>
              <a:avLst/>
              <a:gdLst>
                <a:gd name="T0" fmla="*/ 0 w 358"/>
                <a:gd name="T1" fmla="*/ 2147483647 h 522"/>
                <a:gd name="T2" fmla="*/ 2147483647 w 358"/>
                <a:gd name="T3" fmla="*/ 0 h 522"/>
                <a:gd name="T4" fmla="*/ 2147483647 w 358"/>
                <a:gd name="T5" fmla="*/ 0 h 522"/>
                <a:gd name="T6" fmla="*/ 0 60000 65536"/>
                <a:gd name="T7" fmla="*/ 0 60000 65536"/>
                <a:gd name="T8" fmla="*/ 0 60000 65536"/>
                <a:gd name="T9" fmla="*/ 0 w 358"/>
                <a:gd name="T10" fmla="*/ 0 h 522"/>
                <a:gd name="T11" fmla="*/ 358 w 358"/>
                <a:gd name="T12" fmla="*/ 522 h 5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8" h="522">
                  <a:moveTo>
                    <a:pt x="0" y="521"/>
                  </a:moveTo>
                  <a:lnTo>
                    <a:pt x="357" y="0"/>
                  </a:lnTo>
                </a:path>
              </a:pathLst>
            </a:custGeom>
            <a:noFill/>
            <a:ln w="762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3923928" y="4005064"/>
              <a:ext cx="1765300" cy="1438275"/>
              <a:chOff x="2344" y="2832"/>
              <a:chExt cx="1112" cy="906"/>
            </a:xfrm>
          </p:grpSpPr>
          <p:grpSp>
            <p:nvGrpSpPr>
              <p:cNvPr id="17" name="Group 7"/>
              <p:cNvGrpSpPr>
                <a:grpSpLocks/>
              </p:cNvGrpSpPr>
              <p:nvPr/>
            </p:nvGrpSpPr>
            <p:grpSpPr bwMode="auto">
              <a:xfrm>
                <a:off x="2344" y="3177"/>
                <a:ext cx="535" cy="561"/>
                <a:chOff x="2344" y="3177"/>
                <a:chExt cx="535" cy="561"/>
              </a:xfrm>
            </p:grpSpPr>
            <p:sp>
              <p:nvSpPr>
                <p:cNvPr id="25" name="Rectangle 8"/>
                <p:cNvSpPr>
                  <a:spLocks noChangeArrowheads="1"/>
                </p:cNvSpPr>
                <p:nvPr/>
              </p:nvSpPr>
              <p:spPr bwMode="auto">
                <a:xfrm>
                  <a:off x="2431" y="3177"/>
                  <a:ext cx="355" cy="16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6" name="Rectangle 9"/>
                <p:cNvSpPr>
                  <a:spLocks noChangeArrowheads="1"/>
                </p:cNvSpPr>
                <p:nvPr/>
              </p:nvSpPr>
              <p:spPr bwMode="auto">
                <a:xfrm>
                  <a:off x="2344" y="3282"/>
                  <a:ext cx="535" cy="456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7" name="Oval 10"/>
                <p:cNvSpPr>
                  <a:spLocks noChangeArrowheads="1"/>
                </p:cNvSpPr>
                <p:nvPr/>
              </p:nvSpPr>
              <p:spPr bwMode="auto">
                <a:xfrm>
                  <a:off x="2344" y="3177"/>
                  <a:ext cx="189" cy="210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8" name="Oval 11"/>
                <p:cNvSpPr>
                  <a:spLocks noChangeArrowheads="1"/>
                </p:cNvSpPr>
                <p:nvPr/>
              </p:nvSpPr>
              <p:spPr bwMode="auto">
                <a:xfrm>
                  <a:off x="2681" y="3177"/>
                  <a:ext cx="197" cy="202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</p:grpSp>
          <p:sp>
            <p:nvSpPr>
              <p:cNvPr id="18" name="Oval 12"/>
              <p:cNvSpPr>
                <a:spLocks noChangeArrowheads="1"/>
              </p:cNvSpPr>
              <p:nvPr/>
            </p:nvSpPr>
            <p:spPr bwMode="auto">
              <a:xfrm>
                <a:off x="2448" y="2832"/>
                <a:ext cx="330" cy="314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19" name="Oval 13"/>
              <p:cNvSpPr>
                <a:spLocks noChangeArrowheads="1"/>
              </p:cNvSpPr>
              <p:nvPr/>
            </p:nvSpPr>
            <p:spPr bwMode="auto">
              <a:xfrm>
                <a:off x="3025" y="2832"/>
                <a:ext cx="330" cy="314"/>
              </a:xfrm>
              <a:prstGeom prst="ellipse">
                <a:avLst/>
              </a:pr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grpSp>
            <p:nvGrpSpPr>
              <p:cNvPr id="20" name="Group 14"/>
              <p:cNvGrpSpPr>
                <a:grpSpLocks/>
              </p:cNvGrpSpPr>
              <p:nvPr/>
            </p:nvGrpSpPr>
            <p:grpSpPr bwMode="auto">
              <a:xfrm>
                <a:off x="2920" y="3177"/>
                <a:ext cx="536" cy="561"/>
                <a:chOff x="2920" y="3177"/>
                <a:chExt cx="536" cy="561"/>
              </a:xfrm>
            </p:grpSpPr>
            <p:sp>
              <p:nvSpPr>
                <p:cNvPr id="21" name="Rectangle 15"/>
                <p:cNvSpPr>
                  <a:spLocks noChangeArrowheads="1"/>
                </p:cNvSpPr>
                <p:nvPr/>
              </p:nvSpPr>
              <p:spPr bwMode="auto">
                <a:xfrm>
                  <a:off x="3006" y="3177"/>
                  <a:ext cx="357" cy="162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2" name="Rectangle 16"/>
                <p:cNvSpPr>
                  <a:spLocks noChangeArrowheads="1"/>
                </p:cNvSpPr>
                <p:nvPr/>
              </p:nvSpPr>
              <p:spPr bwMode="auto">
                <a:xfrm>
                  <a:off x="2920" y="3282"/>
                  <a:ext cx="536" cy="456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3" name="Oval 17"/>
                <p:cNvSpPr>
                  <a:spLocks noChangeArrowheads="1"/>
                </p:cNvSpPr>
                <p:nvPr/>
              </p:nvSpPr>
              <p:spPr bwMode="auto">
                <a:xfrm>
                  <a:off x="2920" y="3177"/>
                  <a:ext cx="190" cy="210"/>
                </a:xfrm>
                <a:prstGeom prst="ellipse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  <p:sp>
              <p:nvSpPr>
                <p:cNvPr id="24" name="Oval 18"/>
                <p:cNvSpPr>
                  <a:spLocks noChangeArrowheads="1"/>
                </p:cNvSpPr>
                <p:nvPr/>
              </p:nvSpPr>
              <p:spPr bwMode="auto">
                <a:xfrm>
                  <a:off x="3257" y="3177"/>
                  <a:ext cx="198" cy="202"/>
                </a:xfrm>
                <a:prstGeom prst="ellipse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zh-TW" altLang="en-US"/>
                </a:p>
              </p:txBody>
            </p:sp>
          </p:grpSp>
        </p:grpSp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765175" y="3276600"/>
              <a:ext cx="2360613" cy="2401888"/>
              <a:chOff x="338" y="2400"/>
              <a:chExt cx="1487" cy="1513"/>
            </a:xfrm>
          </p:grpSpPr>
          <p:sp>
            <p:nvSpPr>
              <p:cNvPr id="12" name="Oval 20"/>
              <p:cNvSpPr>
                <a:spLocks noChangeArrowheads="1"/>
              </p:cNvSpPr>
              <p:nvPr/>
            </p:nvSpPr>
            <p:spPr bwMode="auto">
              <a:xfrm>
                <a:off x="720" y="2400"/>
                <a:ext cx="421" cy="36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13" name="Freeform 21"/>
              <p:cNvSpPr>
                <a:spLocks/>
              </p:cNvSpPr>
              <p:nvPr/>
            </p:nvSpPr>
            <p:spPr bwMode="auto">
              <a:xfrm>
                <a:off x="362" y="2758"/>
                <a:ext cx="1463" cy="1155"/>
              </a:xfrm>
              <a:custGeom>
                <a:avLst/>
                <a:gdLst>
                  <a:gd name="T0" fmla="*/ 432 w 1463"/>
                  <a:gd name="T1" fmla="*/ 45 h 1155"/>
                  <a:gd name="T2" fmla="*/ 348 w 1463"/>
                  <a:gd name="T3" fmla="*/ 45 h 1155"/>
                  <a:gd name="T4" fmla="*/ 236 w 1463"/>
                  <a:gd name="T5" fmla="*/ 101 h 1155"/>
                  <a:gd name="T6" fmla="*/ 0 w 1463"/>
                  <a:gd name="T7" fmla="*/ 397 h 1155"/>
                  <a:gd name="T8" fmla="*/ 11 w 1463"/>
                  <a:gd name="T9" fmla="*/ 533 h 1155"/>
                  <a:gd name="T10" fmla="*/ 171 w 1463"/>
                  <a:gd name="T11" fmla="*/ 638 h 1155"/>
                  <a:gd name="T12" fmla="*/ 301 w 1463"/>
                  <a:gd name="T13" fmla="*/ 714 h 1155"/>
                  <a:gd name="T14" fmla="*/ 462 w 1463"/>
                  <a:gd name="T15" fmla="*/ 541 h 1155"/>
                  <a:gd name="T16" fmla="*/ 397 w 1463"/>
                  <a:gd name="T17" fmla="*/ 496 h 1155"/>
                  <a:gd name="T18" fmla="*/ 350 w 1463"/>
                  <a:gd name="T19" fmla="*/ 456 h 1155"/>
                  <a:gd name="T20" fmla="*/ 456 w 1463"/>
                  <a:gd name="T21" fmla="*/ 308 h 1155"/>
                  <a:gd name="T22" fmla="*/ 771 w 1463"/>
                  <a:gd name="T23" fmla="*/ 495 h 1155"/>
                  <a:gd name="T24" fmla="*/ 465 w 1463"/>
                  <a:gd name="T25" fmla="*/ 862 h 1155"/>
                  <a:gd name="T26" fmla="*/ 164 w 1463"/>
                  <a:gd name="T27" fmla="*/ 674 h 1155"/>
                  <a:gd name="T28" fmla="*/ 164 w 1463"/>
                  <a:gd name="T29" fmla="*/ 903 h 1155"/>
                  <a:gd name="T30" fmla="*/ 210 w 1463"/>
                  <a:gd name="T31" fmla="*/ 903 h 1155"/>
                  <a:gd name="T32" fmla="*/ 210 w 1463"/>
                  <a:gd name="T33" fmla="*/ 1154 h 1155"/>
                  <a:gd name="T34" fmla="*/ 907 w 1463"/>
                  <a:gd name="T35" fmla="*/ 1154 h 1155"/>
                  <a:gd name="T36" fmla="*/ 907 w 1463"/>
                  <a:gd name="T37" fmla="*/ 904 h 1155"/>
                  <a:gd name="T38" fmla="*/ 959 w 1463"/>
                  <a:gd name="T39" fmla="*/ 905 h 1155"/>
                  <a:gd name="T40" fmla="*/ 959 w 1463"/>
                  <a:gd name="T41" fmla="*/ 438 h 1155"/>
                  <a:gd name="T42" fmla="*/ 1022 w 1463"/>
                  <a:gd name="T43" fmla="*/ 478 h 1155"/>
                  <a:gd name="T44" fmla="*/ 1156 w 1463"/>
                  <a:gd name="T45" fmla="*/ 478 h 1155"/>
                  <a:gd name="T46" fmla="*/ 1170 w 1463"/>
                  <a:gd name="T47" fmla="*/ 461 h 1155"/>
                  <a:gd name="T48" fmla="*/ 1270 w 1463"/>
                  <a:gd name="T49" fmla="*/ 338 h 1155"/>
                  <a:gd name="T50" fmla="*/ 1462 w 1463"/>
                  <a:gd name="T51" fmla="*/ 126 h 1155"/>
                  <a:gd name="T52" fmla="*/ 1244 w 1463"/>
                  <a:gd name="T53" fmla="*/ 0 h 1155"/>
                  <a:gd name="T54" fmla="*/ 1108 w 1463"/>
                  <a:gd name="T55" fmla="*/ 158 h 1155"/>
                  <a:gd name="T56" fmla="*/ 1073 w 1463"/>
                  <a:gd name="T57" fmla="*/ 190 h 1155"/>
                  <a:gd name="T58" fmla="*/ 794 w 1463"/>
                  <a:gd name="T59" fmla="*/ 45 h 1155"/>
                  <a:gd name="T60" fmla="*/ 682 w 1463"/>
                  <a:gd name="T61" fmla="*/ 45 h 1155"/>
                  <a:gd name="T62" fmla="*/ 611 w 1463"/>
                  <a:gd name="T63" fmla="*/ 183 h 1155"/>
                  <a:gd name="T64" fmla="*/ 579 w 1463"/>
                  <a:gd name="T65" fmla="*/ 129 h 1155"/>
                  <a:gd name="T66" fmla="*/ 614 w 1463"/>
                  <a:gd name="T67" fmla="*/ 43 h 1155"/>
                  <a:gd name="T68" fmla="*/ 512 w 1463"/>
                  <a:gd name="T69" fmla="*/ 43 h 1155"/>
                  <a:gd name="T70" fmla="*/ 547 w 1463"/>
                  <a:gd name="T71" fmla="*/ 129 h 1155"/>
                  <a:gd name="T72" fmla="*/ 512 w 1463"/>
                  <a:gd name="T73" fmla="*/ 183 h 1155"/>
                  <a:gd name="T74" fmla="*/ 432 w 1463"/>
                  <a:gd name="T75" fmla="*/ 45 h 11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463"/>
                  <a:gd name="T115" fmla="*/ 0 h 1155"/>
                  <a:gd name="T116" fmla="*/ 1463 w 1463"/>
                  <a:gd name="T117" fmla="*/ 1155 h 11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463" h="1155">
                    <a:moveTo>
                      <a:pt x="432" y="45"/>
                    </a:moveTo>
                    <a:lnTo>
                      <a:pt x="348" y="45"/>
                    </a:lnTo>
                    <a:lnTo>
                      <a:pt x="236" y="101"/>
                    </a:lnTo>
                    <a:lnTo>
                      <a:pt x="0" y="397"/>
                    </a:lnTo>
                    <a:lnTo>
                      <a:pt x="11" y="533"/>
                    </a:lnTo>
                    <a:lnTo>
                      <a:pt x="171" y="638"/>
                    </a:lnTo>
                    <a:lnTo>
                      <a:pt x="301" y="714"/>
                    </a:lnTo>
                    <a:lnTo>
                      <a:pt x="462" y="541"/>
                    </a:lnTo>
                    <a:lnTo>
                      <a:pt x="397" y="496"/>
                    </a:lnTo>
                    <a:lnTo>
                      <a:pt x="350" y="456"/>
                    </a:lnTo>
                    <a:lnTo>
                      <a:pt x="456" y="308"/>
                    </a:lnTo>
                    <a:lnTo>
                      <a:pt x="771" y="495"/>
                    </a:lnTo>
                    <a:lnTo>
                      <a:pt x="465" y="862"/>
                    </a:lnTo>
                    <a:lnTo>
                      <a:pt x="164" y="674"/>
                    </a:lnTo>
                    <a:lnTo>
                      <a:pt x="164" y="903"/>
                    </a:lnTo>
                    <a:lnTo>
                      <a:pt x="210" y="903"/>
                    </a:lnTo>
                    <a:lnTo>
                      <a:pt x="210" y="1154"/>
                    </a:lnTo>
                    <a:lnTo>
                      <a:pt x="907" y="1154"/>
                    </a:lnTo>
                    <a:lnTo>
                      <a:pt x="907" y="904"/>
                    </a:lnTo>
                    <a:lnTo>
                      <a:pt x="959" y="905"/>
                    </a:lnTo>
                    <a:lnTo>
                      <a:pt x="959" y="438"/>
                    </a:lnTo>
                    <a:lnTo>
                      <a:pt x="1022" y="478"/>
                    </a:lnTo>
                    <a:lnTo>
                      <a:pt x="1156" y="478"/>
                    </a:lnTo>
                    <a:lnTo>
                      <a:pt x="1170" y="461"/>
                    </a:lnTo>
                    <a:lnTo>
                      <a:pt x="1270" y="338"/>
                    </a:lnTo>
                    <a:lnTo>
                      <a:pt x="1462" y="126"/>
                    </a:lnTo>
                    <a:lnTo>
                      <a:pt x="1244" y="0"/>
                    </a:lnTo>
                    <a:lnTo>
                      <a:pt x="1108" y="158"/>
                    </a:lnTo>
                    <a:lnTo>
                      <a:pt x="1073" y="190"/>
                    </a:lnTo>
                    <a:lnTo>
                      <a:pt x="794" y="45"/>
                    </a:lnTo>
                    <a:lnTo>
                      <a:pt x="682" y="45"/>
                    </a:lnTo>
                    <a:lnTo>
                      <a:pt x="611" y="183"/>
                    </a:lnTo>
                    <a:lnTo>
                      <a:pt x="579" y="129"/>
                    </a:lnTo>
                    <a:lnTo>
                      <a:pt x="614" y="43"/>
                    </a:lnTo>
                    <a:lnTo>
                      <a:pt x="512" y="43"/>
                    </a:lnTo>
                    <a:lnTo>
                      <a:pt x="547" y="129"/>
                    </a:lnTo>
                    <a:lnTo>
                      <a:pt x="512" y="183"/>
                    </a:lnTo>
                    <a:lnTo>
                      <a:pt x="432" y="45"/>
                    </a:lnTo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4" name="Arc 22"/>
              <p:cNvSpPr>
                <a:spLocks/>
              </p:cNvSpPr>
              <p:nvPr/>
            </p:nvSpPr>
            <p:spPr bwMode="auto">
              <a:xfrm>
                <a:off x="593" y="2805"/>
                <a:ext cx="204" cy="137"/>
              </a:xfrm>
              <a:custGeom>
                <a:avLst/>
                <a:gdLst>
                  <a:gd name="T0" fmla="*/ 0 w 36292"/>
                  <a:gd name="T1" fmla="*/ 0 h 36235"/>
                  <a:gd name="T2" fmla="*/ 0 w 36292"/>
                  <a:gd name="T3" fmla="*/ 0 h 36235"/>
                  <a:gd name="T4" fmla="*/ 0 w 36292"/>
                  <a:gd name="T5" fmla="*/ 0 h 36235"/>
                  <a:gd name="T6" fmla="*/ 0 60000 65536"/>
                  <a:gd name="T7" fmla="*/ 0 60000 65536"/>
                  <a:gd name="T8" fmla="*/ 0 60000 65536"/>
                  <a:gd name="T9" fmla="*/ 0 w 36292"/>
                  <a:gd name="T10" fmla="*/ 0 h 36235"/>
                  <a:gd name="T11" fmla="*/ 36292 w 36292"/>
                  <a:gd name="T12" fmla="*/ 36235 h 362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6292" h="36235" fill="none" extrusionOk="0">
                    <a:moveTo>
                      <a:pt x="5713" y="36235"/>
                    </a:moveTo>
                    <a:cubicBezTo>
                      <a:pt x="2039" y="32246"/>
                      <a:pt x="0" y="27022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7049" y="-1"/>
                      <a:pt x="32297" y="2059"/>
                      <a:pt x="36291" y="5766"/>
                    </a:cubicBezTo>
                  </a:path>
                  <a:path w="36292" h="36235" stroke="0" extrusionOk="0">
                    <a:moveTo>
                      <a:pt x="5713" y="36235"/>
                    </a:moveTo>
                    <a:cubicBezTo>
                      <a:pt x="2039" y="32246"/>
                      <a:pt x="0" y="27022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27049" y="-1"/>
                      <a:pt x="32297" y="2059"/>
                      <a:pt x="36291" y="5766"/>
                    </a:cubicBezTo>
                    <a:lnTo>
                      <a:pt x="21600" y="21600"/>
                    </a:lnTo>
                    <a:lnTo>
                      <a:pt x="5713" y="36235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15" name="Oval 23"/>
              <p:cNvSpPr>
                <a:spLocks noChangeArrowheads="1"/>
              </p:cNvSpPr>
              <p:nvPr/>
            </p:nvSpPr>
            <p:spPr bwMode="auto">
              <a:xfrm>
                <a:off x="338" y="3133"/>
                <a:ext cx="167" cy="17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  <p:sp>
            <p:nvSpPr>
              <p:cNvPr id="16" name="Oval 24"/>
              <p:cNvSpPr>
                <a:spLocks noChangeArrowheads="1"/>
              </p:cNvSpPr>
              <p:nvPr/>
            </p:nvSpPr>
            <p:spPr bwMode="auto">
              <a:xfrm>
                <a:off x="1360" y="3123"/>
                <a:ext cx="185" cy="134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TW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報告大綱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378226" y="1120361"/>
            <a:ext cx="7155346" cy="49339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dirty="0" smtClean="0"/>
              <a:t>業務概況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dirty="0"/>
              <a:t>推動</a:t>
            </a:r>
            <a:r>
              <a:rPr lang="zh-TW" altLang="en-US" dirty="0" smtClean="0"/>
              <a:t>策略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dirty="0" smtClean="0"/>
              <a:t>應用情境說明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dirty="0" smtClean="0"/>
              <a:t>民間</a:t>
            </a:r>
            <a:r>
              <a:rPr lang="zh-TW" altLang="en-US" dirty="0"/>
              <a:t>團體需求建議</a:t>
            </a:r>
            <a:r>
              <a:rPr lang="zh-TW" altLang="en-US" dirty="0" smtClean="0"/>
              <a:t>事項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zh-TW" dirty="0"/>
              <a:t>公私協力</a:t>
            </a:r>
            <a:r>
              <a:rPr lang="zh-TW" altLang="zh-TW" dirty="0" smtClean="0"/>
              <a:t>規劃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dirty="0"/>
              <a:t>未來</a:t>
            </a:r>
            <a:r>
              <a:rPr lang="zh-TW" altLang="en-US" dirty="0" smtClean="0"/>
              <a:t>開放資料</a:t>
            </a:r>
            <a:r>
              <a:rPr lang="zh-TW" altLang="en-US" dirty="0"/>
              <a:t>標</a:t>
            </a:r>
            <a:r>
              <a:rPr lang="zh-TW" altLang="en-US" dirty="0" smtClean="0"/>
              <a:t>的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zh-TW" dirty="0"/>
              <a:t>品質精進方向</a:t>
            </a: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944706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投影片編號版面配置區 1"/>
          <p:cNvSpPr>
            <a:spLocks noGrp="1"/>
          </p:cNvSpPr>
          <p:nvPr>
            <p:ph type="sldNum" sz="quarter" idx="4294967295"/>
          </p:nvPr>
        </p:nvSpPr>
        <p:spPr>
          <a:xfrm>
            <a:off x="5056188" y="6334125"/>
            <a:ext cx="4087812" cy="531813"/>
          </a:xfrm>
          <a:prstGeom prst="rect">
            <a:avLst/>
          </a:prstGeom>
          <a:noFill/>
        </p:spPr>
        <p:txBody>
          <a:bodyPr/>
          <a:lstStyle>
            <a:lvl1pPr algn="l" defTabSz="762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algn="l" defTabSz="762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algn="l" defTabSz="762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algn="l" defTabSz="762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algn="l" defTabSz="762000" eaLnBrk="0" hangingPunct="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0017C79-5F32-4897-AF5A-9C379BAB930B}" type="slidenum">
              <a:rPr lang="en-US" altLang="zh-TW" sz="2400" smtClean="0">
                <a:solidFill>
                  <a:srgbClr val="FF0000"/>
                </a:solidFill>
                <a:latin typeface="Arial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zh-TW" sz="240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業務概況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657225" y="1150938"/>
            <a:ext cx="8029575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636588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7145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2860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743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32004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657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4114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8000"/>
              </a:buClr>
              <a:buFontTx/>
              <a:buNone/>
            </a:pPr>
            <a:r>
              <a:rPr kumimoji="0" lang="zh-TW" altLang="en-US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業務範圍包括石油與天然氣之探勘、開發、煉製、輸儲與銷售，以及石油化學原料之生產供應，業務設施分布全台</a:t>
            </a:r>
          </a:p>
          <a:p>
            <a:pPr eaLnBrk="1" hangingPunct="1">
              <a:spcBef>
                <a:spcPct val="0"/>
              </a:spcBef>
              <a:buClr>
                <a:srgbClr val="008000"/>
              </a:buClr>
              <a:buFontTx/>
              <a:buNone/>
            </a:pPr>
            <a:endParaRPr kumimoji="0" lang="zh-TW" altLang="en-US">
              <a:solidFill>
                <a:srgbClr val="0000FF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356" y="3913188"/>
            <a:ext cx="1638300" cy="123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443" y="3913188"/>
            <a:ext cx="1668463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006" y="3870326"/>
            <a:ext cx="1638300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118" y="3898901"/>
            <a:ext cx="1674813" cy="12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329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r>
              <a:rPr lang="zh-TW" altLang="en-US" dirty="0" smtClean="0"/>
              <a:t>推動策略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30201" y="1080069"/>
            <a:ext cx="8521699" cy="5104261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sz="2600" b="1" dirty="0">
                <a:solidFill>
                  <a:schemeClr val="accent6"/>
                </a:solidFill>
              </a:rPr>
              <a:t>成立工作小組推動開放資料業務，邀請專家及業者參與</a:t>
            </a:r>
            <a:endParaRPr lang="en-US" altLang="zh-TW" sz="26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600" b="1" dirty="0">
                <a:solidFill>
                  <a:schemeClr val="accent6"/>
                </a:solidFill>
              </a:rPr>
              <a:t>由副總經理擔任召集人，由業務或資訊單位主管與承辦人擔任小組成員，並邀請專家及業者</a:t>
            </a:r>
            <a:r>
              <a:rPr lang="zh-TW" altLang="en-US" sz="2600" b="1" dirty="0" smtClean="0">
                <a:solidFill>
                  <a:schemeClr val="accent6"/>
                </a:solidFill>
              </a:rPr>
              <a:t>參與</a:t>
            </a:r>
            <a:endParaRPr lang="en-US" altLang="zh-TW" sz="2600" b="1" dirty="0" smtClean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600" b="1" dirty="0" smtClean="0">
                <a:solidFill>
                  <a:schemeClr val="accent6"/>
                </a:solidFill>
              </a:rPr>
              <a:t>負責單位資料盤點及去識別化處理</a:t>
            </a:r>
            <a:endParaRPr lang="zh-TW" altLang="en-US" sz="2600" b="1" dirty="0">
              <a:solidFill>
                <a:schemeClr val="accent6"/>
              </a:solidFill>
            </a:endParaRPr>
          </a:p>
          <a:p>
            <a:pPr marL="457200" lvl="1" indent="0">
              <a:buNone/>
            </a:pPr>
            <a:endParaRPr lang="zh-TW" altLang="en-US" dirty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  <a:p>
            <a:pPr marL="457200" lvl="1" indent="0">
              <a:buNone/>
            </a:pPr>
            <a:endParaRPr lang="zh-TW" alt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1499267185"/>
              </p:ext>
            </p:extLst>
          </p:nvPr>
        </p:nvGraphicFramePr>
        <p:xfrm>
          <a:off x="660400" y="3195637"/>
          <a:ext cx="7759700" cy="2659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491443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r>
              <a:rPr lang="zh-TW" altLang="en-US" dirty="0" smtClean="0"/>
              <a:t>推動策略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30201" y="1080069"/>
            <a:ext cx="8521699" cy="5104261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sz="2600" b="1" dirty="0" smtClean="0">
                <a:solidFill>
                  <a:schemeClr val="accent6"/>
                </a:solidFill>
              </a:rPr>
              <a:t>以</a:t>
            </a:r>
            <a:r>
              <a:rPr lang="zh-TW" altLang="en-US" sz="2600" b="1" dirty="0">
                <a:solidFill>
                  <a:schemeClr val="accent6"/>
                </a:solidFill>
              </a:rPr>
              <a:t>民眾需求為主軸，建立開放資料集及更新維護</a:t>
            </a:r>
            <a:r>
              <a:rPr lang="zh-TW" altLang="en-US" sz="2600" b="1" dirty="0" smtClean="0">
                <a:solidFill>
                  <a:schemeClr val="accent6"/>
                </a:solidFill>
              </a:rPr>
              <a:t>機制</a:t>
            </a:r>
            <a:endParaRPr lang="en-US" altLang="zh-TW" sz="26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加油站便利站：加油站營業據點，產品服務資訊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技術服務：提供本公司專業技術服務，及探勘研究報告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安全能源：提供本公司油氣產品之安全資料，宣導民眾對油氣的認識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endParaRPr lang="zh-TW" altLang="en-US" dirty="0"/>
          </a:p>
          <a:p>
            <a:pPr marL="457200" lvl="1" indent="0">
              <a:buNone/>
            </a:pPr>
            <a:endParaRPr lang="en-US" altLang="zh-TW" dirty="0" smtClean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  <a:p>
            <a:pPr lvl="1"/>
            <a:endParaRPr lang="zh-TW" altLang="en-US" dirty="0"/>
          </a:p>
          <a:p>
            <a:pPr marL="457200" lvl="1" indent="0">
              <a:buNone/>
            </a:pPr>
            <a:endParaRPr lang="zh-TW" alt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361463088"/>
              </p:ext>
            </p:extLst>
          </p:nvPr>
        </p:nvGraphicFramePr>
        <p:xfrm>
          <a:off x="2886213" y="3454952"/>
          <a:ext cx="4114800" cy="265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175248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r>
              <a:rPr lang="zh-TW" altLang="en-US" dirty="0" smtClean="0"/>
              <a:t>推動策略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30201" y="1080069"/>
            <a:ext cx="8521699" cy="1993331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sz="2600" b="1" dirty="0" smtClean="0">
                <a:solidFill>
                  <a:schemeClr val="accent6"/>
                </a:solidFill>
              </a:rPr>
              <a:t>建</a:t>
            </a:r>
            <a:r>
              <a:rPr lang="zh-TW" altLang="en-US" sz="2600" b="1" dirty="0">
                <a:solidFill>
                  <a:schemeClr val="accent6"/>
                </a:solidFill>
              </a:rPr>
              <a:t>構資料加值服務，推廣</a:t>
            </a:r>
            <a:r>
              <a:rPr lang="zh-TW" altLang="en-US" sz="2600" b="1" dirty="0" smtClean="0">
                <a:solidFill>
                  <a:schemeClr val="accent6"/>
                </a:solidFill>
              </a:rPr>
              <a:t>應用</a:t>
            </a:r>
            <a:endParaRPr lang="en-US" altLang="zh-TW" sz="2600" b="1" dirty="0">
              <a:solidFill>
                <a:schemeClr val="accent6"/>
              </a:solidFill>
            </a:endParaRPr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將現有檔案文件資料轉為 </a:t>
            </a:r>
            <a:r>
              <a:rPr lang="en-US" altLang="zh-TW" sz="2400" dirty="0" smtClean="0"/>
              <a:t>Web Service</a:t>
            </a:r>
            <a:r>
              <a:rPr lang="zh-TW" altLang="en-US" sz="2400" dirty="0" smtClean="0"/>
              <a:t> 方式提供民眾加值利用</a:t>
            </a:r>
            <a:endParaRPr lang="en-US" altLang="zh-TW" sz="2400" dirty="0" smtClean="0"/>
          </a:p>
          <a:p>
            <a:pPr marL="457200" lvl="1" indent="0">
              <a:buNone/>
            </a:pPr>
            <a:endParaRPr lang="zh-TW" altLang="en-US" dirty="0"/>
          </a:p>
          <a:p>
            <a:pPr lvl="1"/>
            <a:endParaRPr lang="zh-TW" altLang="en-US" dirty="0"/>
          </a:p>
          <a:p>
            <a:pPr marL="457200" lvl="1" indent="0">
              <a:buNone/>
            </a:pPr>
            <a:endParaRPr lang="zh-TW" altLang="en-US" dirty="0">
              <a:solidFill>
                <a:schemeClr val="accent6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015" y="2742371"/>
            <a:ext cx="6120020" cy="33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91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684" y="3461302"/>
            <a:ext cx="270510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86051" y="959235"/>
            <a:ext cx="8353149" cy="52768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zh-TW" altLang="en-US" sz="2800" b="1" dirty="0" smtClean="0"/>
              <a:t>加油便利站</a:t>
            </a:r>
            <a:endParaRPr lang="en-US" altLang="zh-TW" sz="2800" b="1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旅遊指南</a:t>
            </a:r>
            <a:r>
              <a:rPr lang="zh-TW" altLang="en-US" sz="2400" dirty="0"/>
              <a:t>：提供加油站</a:t>
            </a:r>
            <a:r>
              <a:rPr lang="zh-TW" altLang="en-US" sz="2400" dirty="0" smtClean="0"/>
              <a:t>鄰近地區觀光景點資訊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觀光地圖：加油站景點交通地圖路線</a:t>
            </a:r>
            <a:endParaRPr lang="en-US" altLang="zh-TW" sz="2400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sz="2800" b="1" dirty="0" smtClean="0"/>
              <a:t>技術服務</a:t>
            </a:r>
            <a:endParaRPr lang="en-US" altLang="zh-TW" sz="2800" b="1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石油</a:t>
            </a:r>
            <a:r>
              <a:rPr lang="zh-TW" altLang="en-US" sz="2400" dirty="0"/>
              <a:t>煉製、產品開發、燃料應用、污染</a:t>
            </a:r>
            <a:r>
              <a:rPr lang="zh-TW" altLang="en-US" sz="2400" dirty="0" smtClean="0"/>
              <a:t>防治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石油地質、</a:t>
            </a:r>
            <a:r>
              <a:rPr lang="zh-TW" altLang="en-US" sz="2400" dirty="0"/>
              <a:t>地球</a:t>
            </a:r>
            <a:r>
              <a:rPr lang="zh-TW" altLang="en-US" sz="2400" dirty="0" smtClean="0"/>
              <a:t>物理、地球化學、</a:t>
            </a:r>
            <a:r>
              <a:rPr lang="zh-TW" altLang="en-US" sz="2400" dirty="0"/>
              <a:t>鑽井採</a:t>
            </a:r>
            <a:r>
              <a:rPr lang="zh-TW" altLang="en-US" sz="2400" dirty="0" smtClean="0"/>
              <a:t>油、</a:t>
            </a:r>
            <a:r>
              <a:rPr lang="zh-TW" altLang="en-US" sz="2400" dirty="0"/>
              <a:t>技服安環</a:t>
            </a:r>
            <a:endParaRPr lang="en-US" altLang="zh-TW" sz="2400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zh-TW" altLang="en-US" sz="2800" b="1" dirty="0" smtClean="0"/>
              <a:t>安全能源</a:t>
            </a:r>
            <a:endParaRPr lang="en-US" altLang="zh-TW" sz="2800" b="1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油氣產品安全資訊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 smtClean="0"/>
              <a:t>正確使用方法</a:t>
            </a:r>
            <a:endParaRPr lang="en-US" altLang="zh-TW" sz="2400" dirty="0" smtClean="0"/>
          </a:p>
          <a:p>
            <a:pPr lvl="1">
              <a:buFont typeface="Wingdings" panose="05000000000000000000" pitchFamily="2" charset="2"/>
              <a:buChar char="l"/>
            </a:pPr>
            <a:r>
              <a:rPr lang="zh-TW" altLang="en-US" sz="2400" dirty="0"/>
              <a:t>緊急</a:t>
            </a:r>
            <a:r>
              <a:rPr lang="zh-TW" altLang="en-US" sz="2400" dirty="0" smtClean="0"/>
              <a:t>處理方式</a:t>
            </a:r>
            <a:endParaRPr lang="en-US" altLang="zh-TW" dirty="0" smtClean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3913"/>
          </a:xfrm>
        </p:spPr>
        <p:txBody>
          <a:bodyPr/>
          <a:lstStyle/>
          <a:p>
            <a:r>
              <a:rPr lang="zh-TW" altLang="en-US" dirty="0" smtClean="0"/>
              <a:t>應用情境說明</a:t>
            </a:r>
            <a:endParaRPr lang="zh-TW" alt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已開放資料集</a:t>
            </a:r>
          </a:p>
        </p:txBody>
      </p:sp>
      <p:graphicFrame>
        <p:nvGraphicFramePr>
          <p:cNvPr id="27" name="表格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509871"/>
              </p:ext>
            </p:extLst>
          </p:nvPr>
        </p:nvGraphicFramePr>
        <p:xfrm>
          <a:off x="568877" y="1109207"/>
          <a:ext cx="8105775" cy="490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32489"/>
                <a:gridCol w="2134648"/>
                <a:gridCol w="4438638"/>
              </a:tblGrid>
              <a:tr h="43564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solidFill>
                            <a:schemeClr val="accent6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年度</a:t>
                      </a:r>
                      <a:endParaRPr lang="zh-TW" altLang="en-US" sz="2400" dirty="0">
                        <a:solidFill>
                          <a:schemeClr val="accent6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 smtClean="0">
                          <a:solidFill>
                            <a:schemeClr val="accent6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開放筆數</a:t>
                      </a:r>
                      <a:endParaRPr lang="zh-TW" altLang="en-US" sz="2400" dirty="0">
                        <a:solidFill>
                          <a:schemeClr val="accent6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zh-TW" sz="2400" kern="1200" dirty="0" smtClean="0">
                          <a:solidFill>
                            <a:schemeClr val="accent6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已開放資料集名稱</a:t>
                      </a:r>
                      <a:endParaRPr lang="zh-TW" altLang="en-US" sz="2400" dirty="0">
                        <a:solidFill>
                          <a:schemeClr val="accent6"/>
                        </a:solidFill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6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102~</a:t>
                      </a:r>
                    </a:p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103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年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8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筆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zh-TW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油主產品牌價、加油站服務資訊、中油天然氣牌價、中油燃料油牌價</a:t>
                      </a:r>
                      <a:endParaRPr lang="zh-TW" altLang="en-US" sz="28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118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104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年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40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筆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液化石油氣歷史價格、液化石油氣規範、丙烷及丁烷規範、丙烷安全資料表、丁烷安全資料表、液化石油氣牌價</a:t>
                      </a:r>
                      <a:endParaRPr lang="zh-TW" altLang="en-US" sz="28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6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105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年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41</a:t>
                      </a:r>
                      <a:r>
                        <a:rPr lang="zh-TW" altLang="en-US" sz="24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筆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92</a:t>
                      </a:r>
                      <a:r>
                        <a:rPr lang="zh-TW" altLang="en-US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無鉛汽油安全資料表、</a:t>
                      </a:r>
                      <a:r>
                        <a:rPr lang="en-US" altLang="zh-TW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95</a:t>
                      </a:r>
                      <a:r>
                        <a:rPr lang="zh-TW" altLang="en-US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無鉛汽油安全資料表、</a:t>
                      </a:r>
                      <a:r>
                        <a:rPr lang="en-US" altLang="zh-TW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98</a:t>
                      </a:r>
                      <a:r>
                        <a:rPr lang="zh-TW" altLang="en-US" sz="2400" kern="1200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+mn-cs"/>
                        </a:rPr>
                        <a:t>無鉛汽油安全資料表</a:t>
                      </a:r>
                      <a:endParaRPr lang="zh-TW" altLang="en-US" sz="28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40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b="1" baseline="0" dirty="0" smtClean="0">
                          <a:solidFill>
                            <a:schemeClr val="accent6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合計</a:t>
                      </a:r>
                      <a:endParaRPr lang="zh-TW" altLang="en-US" sz="24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1" baseline="0" dirty="0" smtClean="0">
                          <a:solidFill>
                            <a:srgbClr val="DE35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89</a:t>
                      </a:r>
                      <a:r>
                        <a:rPr lang="zh-TW" altLang="en-US" sz="2400" b="1" baseline="0" dirty="0" smtClean="0">
                          <a:solidFill>
                            <a:srgbClr val="DE35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筆</a:t>
                      </a:r>
                      <a:endParaRPr lang="zh-TW" altLang="en-US" sz="2400" b="1" baseline="0" dirty="0">
                        <a:solidFill>
                          <a:srgbClr val="DE3500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2800" b="1" baseline="0" dirty="0">
                        <a:solidFill>
                          <a:schemeClr val="accent6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5153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前十名瀏覽量資料集</a:t>
            </a:r>
            <a:endParaRPr lang="zh-TW" altLang="en-US" dirty="0"/>
          </a:p>
        </p:txBody>
      </p:sp>
      <p:sp>
        <p:nvSpPr>
          <p:cNvPr id="10244" name="內容版面配置區 2"/>
          <p:cNvSpPr>
            <a:spLocks/>
          </p:cNvSpPr>
          <p:nvPr/>
        </p:nvSpPr>
        <p:spPr bwMode="auto">
          <a:xfrm>
            <a:off x="323849" y="1484313"/>
            <a:ext cx="8374063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har char="•"/>
              <a:defRPr kumimoji="1" sz="32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1pPr>
            <a:lvl2pPr marL="692150" indent="-347663" algn="l" eaLnBrk="0" hangingPunct="0">
              <a:spcBef>
                <a:spcPct val="20000"/>
              </a:spcBef>
              <a:buChar char="–"/>
              <a:defRPr kumimoji="1" sz="28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lvl="1" algn="ctr">
              <a:buClr>
                <a:schemeClr val="accent2"/>
              </a:buClr>
              <a:buSzPct val="70000"/>
              <a:buFont typeface="Wingdings" pitchFamily="2" charset="2"/>
              <a:buChar char="l"/>
            </a:pPr>
            <a:endParaRPr kumimoji="0" lang="zh-TW" altLang="en-US" sz="2600">
              <a:solidFill>
                <a:schemeClr val="accent2"/>
              </a:solidFill>
              <a:ea typeface="新細明體" pitchFamily="18" charset="-120"/>
            </a:endParaRPr>
          </a:p>
        </p:txBody>
      </p:sp>
      <p:sp>
        <p:nvSpPr>
          <p:cNvPr id="10295" name="矩形 350"/>
          <p:cNvSpPr>
            <a:spLocks noChangeArrowheads="1"/>
          </p:cNvSpPr>
          <p:nvPr/>
        </p:nvSpPr>
        <p:spPr bwMode="auto">
          <a:xfrm>
            <a:off x="323849" y="5727328"/>
            <a:ext cx="8496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algn="l" eaLnBrk="0" hangingPunct="0">
              <a:spcBef>
                <a:spcPct val="20000"/>
              </a:spcBef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rgbClr val="2D2DB9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kumimoji="0" lang="zh-TW" altLang="en-US" sz="2400" dirty="0" smtClean="0">
                <a:solidFill>
                  <a:schemeClr val="accent6"/>
                </a:solidFill>
                <a:latin typeface="+mn-lt"/>
              </a:rPr>
              <a:t>至</a:t>
            </a:r>
            <a:r>
              <a:rPr kumimoji="0" lang="en-US" altLang="zh-TW" sz="2400" dirty="0">
                <a:solidFill>
                  <a:schemeClr val="accent6"/>
                </a:solidFill>
                <a:latin typeface="+mn-lt"/>
              </a:rPr>
              <a:t>105</a:t>
            </a:r>
            <a:r>
              <a:rPr kumimoji="0" lang="zh-TW" altLang="en-US" sz="2400" dirty="0">
                <a:solidFill>
                  <a:schemeClr val="accent6"/>
                </a:solidFill>
                <a:latin typeface="+mn-lt"/>
              </a:rPr>
              <a:t>年</a:t>
            </a:r>
            <a:r>
              <a:rPr kumimoji="0" lang="en-US" altLang="zh-TW" sz="2400" dirty="0">
                <a:solidFill>
                  <a:schemeClr val="accent6"/>
                </a:solidFill>
                <a:latin typeface="+mn-lt"/>
              </a:rPr>
              <a:t>9</a:t>
            </a:r>
            <a:r>
              <a:rPr kumimoji="0" lang="zh-TW" altLang="en-US" sz="2400" dirty="0">
                <a:solidFill>
                  <a:schemeClr val="accent6"/>
                </a:solidFill>
                <a:latin typeface="+mn-lt"/>
              </a:rPr>
              <a:t>月</a:t>
            </a:r>
            <a:r>
              <a:rPr kumimoji="0" lang="en-US" altLang="zh-TW" sz="2400" dirty="0">
                <a:solidFill>
                  <a:schemeClr val="accent6"/>
                </a:solidFill>
                <a:latin typeface="+mn-lt"/>
              </a:rPr>
              <a:t>9</a:t>
            </a:r>
            <a:r>
              <a:rPr kumimoji="0" lang="zh-TW" altLang="en-US" sz="2400" dirty="0">
                <a:solidFill>
                  <a:schemeClr val="accent6"/>
                </a:solidFill>
                <a:latin typeface="+mn-lt"/>
              </a:rPr>
              <a:t>日</a:t>
            </a:r>
            <a:r>
              <a:rPr kumimoji="0" lang="zh-TW" altLang="en-US" sz="2400" dirty="0" smtClean="0">
                <a:solidFill>
                  <a:schemeClr val="accent6"/>
                </a:solidFill>
                <a:latin typeface="+mn-lt"/>
              </a:rPr>
              <a:t>止</a:t>
            </a:r>
            <a:endParaRPr kumimoji="0" lang="en-US" altLang="zh-TW" sz="2400" dirty="0">
              <a:solidFill>
                <a:schemeClr val="accent6"/>
              </a:solidFill>
              <a:latin typeface="+mn-lt"/>
            </a:endParaRPr>
          </a:p>
        </p:txBody>
      </p:sp>
      <p:graphicFrame>
        <p:nvGraphicFramePr>
          <p:cNvPr id="9" name="圖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795632"/>
              </p:ext>
            </p:extLst>
          </p:nvPr>
        </p:nvGraphicFramePr>
        <p:xfrm>
          <a:off x="495300" y="1245393"/>
          <a:ext cx="8202612" cy="4481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80739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pcmis">
  <a:themeElements>
    <a:clrScheme name="自訂 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00"/>
      </a:hlink>
      <a:folHlink>
        <a:srgbClr val="FF0000"/>
      </a:folHlink>
    </a:clrScheme>
    <a:fontScheme name="cpcmis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TW" altLang="en-US" sz="2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cpcmi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pcmi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pcmi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pcmi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pcmi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pcmi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pcmi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24994</TotalTime>
  <Words>565</Words>
  <Application>Microsoft Office PowerPoint</Application>
  <PresentationFormat>如螢幕大小 (4:3)</PresentationFormat>
  <Paragraphs>112</Paragraphs>
  <Slides>15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cpcmis</vt:lpstr>
      <vt:lpstr>主題式開放資料推動策略</vt:lpstr>
      <vt:lpstr>報告大綱</vt:lpstr>
      <vt:lpstr>業務概況</vt:lpstr>
      <vt:lpstr>推動策略</vt:lpstr>
      <vt:lpstr>推動策略</vt:lpstr>
      <vt:lpstr>推動策略</vt:lpstr>
      <vt:lpstr>應用情境說明</vt:lpstr>
      <vt:lpstr>已開放資料集</vt:lpstr>
      <vt:lpstr>前十名瀏覽量資料集</vt:lpstr>
      <vt:lpstr>前十名下載量資料集</vt:lpstr>
      <vt:lpstr>民間團體需求建議事項</vt:lpstr>
      <vt:lpstr>公私協力規劃</vt:lpstr>
      <vt:lpstr>未來開放資料標的</vt:lpstr>
      <vt:lpstr>品質精進方向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A00資訊安全業務推動報告</dc:title>
  <dc:subject>A00資訊安全業務推動報告</dc:subject>
  <dc:creator>cpc</dc:creator>
  <cp:lastModifiedBy>朱震文</cp:lastModifiedBy>
  <cp:revision>1764</cp:revision>
  <cp:lastPrinted>2016-09-13T09:37:37Z</cp:lastPrinted>
  <dcterms:created xsi:type="dcterms:W3CDTF">1995-06-17T23:31:02Z</dcterms:created>
  <dcterms:modified xsi:type="dcterms:W3CDTF">2016-09-19T03:16:50Z</dcterms:modified>
</cp:coreProperties>
</file>