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456" r:id="rId1"/>
  </p:sldMasterIdLst>
  <p:notesMasterIdLst>
    <p:notesMasterId r:id="rId22"/>
  </p:notesMasterIdLst>
  <p:handoutMasterIdLst>
    <p:handoutMasterId r:id="rId23"/>
  </p:handoutMasterIdLst>
  <p:sldIdLst>
    <p:sldId id="629" r:id="rId2"/>
    <p:sldId id="890" r:id="rId3"/>
    <p:sldId id="715" r:id="rId4"/>
    <p:sldId id="891" r:id="rId5"/>
    <p:sldId id="892" r:id="rId6"/>
    <p:sldId id="901" r:id="rId7"/>
    <p:sldId id="893" r:id="rId8"/>
    <p:sldId id="897" r:id="rId9"/>
    <p:sldId id="894" r:id="rId10"/>
    <p:sldId id="902" r:id="rId11"/>
    <p:sldId id="896" r:id="rId12"/>
    <p:sldId id="899" r:id="rId13"/>
    <p:sldId id="900" r:id="rId14"/>
    <p:sldId id="708" r:id="rId15"/>
    <p:sldId id="879" r:id="rId16"/>
    <p:sldId id="887" r:id="rId17"/>
    <p:sldId id="856" r:id="rId18"/>
    <p:sldId id="886" r:id="rId19"/>
    <p:sldId id="716" r:id="rId20"/>
    <p:sldId id="889" r:id="rId21"/>
  </p:sldIdLst>
  <p:sldSz cx="9144000" cy="6858000" type="screen4x3"/>
  <p:notesSz cx="6797675" cy="9982200"/>
  <p:embeddedFontLst>
    <p:embeddedFont>
      <p:font typeface="標楷體" panose="03000509000000000000" pitchFamily="65" charset="-120"/>
      <p:regular r:id="rId24"/>
    </p:embeddedFont>
    <p:embeddedFont>
      <p:font typeface="微軟正黑體" panose="020B0604030504040204" pitchFamily="34" charset="-120"/>
      <p:regular r:id="rId25"/>
      <p:bold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</p:embeddedFontLst>
  <p:defaultTextStyle>
    <a:defPPr>
      <a:defRPr lang="zh-TW"/>
    </a:defPPr>
    <a:lvl1pPr algn="l" rtl="0" fontAlgn="t">
      <a:spcBef>
        <a:spcPct val="0"/>
      </a:spcBef>
      <a:spcAft>
        <a:spcPct val="0"/>
      </a:spcAft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1pPr>
    <a:lvl2pPr marL="457200" algn="l" rtl="0" fontAlgn="t">
      <a:spcBef>
        <a:spcPct val="0"/>
      </a:spcBef>
      <a:spcAft>
        <a:spcPct val="0"/>
      </a:spcAft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2pPr>
    <a:lvl3pPr marL="914400" algn="l" rtl="0" fontAlgn="t">
      <a:spcBef>
        <a:spcPct val="0"/>
      </a:spcBef>
      <a:spcAft>
        <a:spcPct val="0"/>
      </a:spcAft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3pPr>
    <a:lvl4pPr marL="1371600" algn="l" rtl="0" fontAlgn="t">
      <a:spcBef>
        <a:spcPct val="0"/>
      </a:spcBef>
      <a:spcAft>
        <a:spcPct val="0"/>
      </a:spcAft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4pPr>
    <a:lvl5pPr marL="1828800" algn="l" rtl="0" fontAlgn="t">
      <a:spcBef>
        <a:spcPct val="0"/>
      </a:spcBef>
      <a:spcAft>
        <a:spcPct val="0"/>
      </a:spcAft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000" kern="1200">
        <a:solidFill>
          <a:srgbClr val="FFFFFF"/>
        </a:solidFill>
        <a:latin typeface="微軟正黑體" pitchFamily="34" charset="-120"/>
        <a:ea typeface="新細明體" pitchFamily="18" charset="-120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1" initials="yfshie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FFCC66"/>
    <a:srgbClr val="FFDF9F"/>
    <a:srgbClr val="FFFF99"/>
    <a:srgbClr val="FFFF00"/>
    <a:srgbClr val="FFDE9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淺色樣式 2 - 輔色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7CE84F3-28C3-443E-9E96-99CF82512B78}" styleName="深色樣式 1 - 輔色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深色樣式 2 - 輔色 5/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FD4443E-F989-4FC4-A0C8-D5A2AF1F390B}" styleName="深色樣式 1 - 輔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深色樣式 1 - 輔色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深色樣式 1 - 輔色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深色樣式 1 - 輔色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深色樣式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中等深淺樣式 4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淺色樣式 1 - 輔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9" autoAdjust="0"/>
    <p:restoredTop sz="83485" autoAdjust="0"/>
  </p:normalViewPr>
  <p:slideViewPr>
    <p:cSldViewPr>
      <p:cViewPr>
        <p:scale>
          <a:sx n="66" d="100"/>
          <a:sy n="66" d="100"/>
        </p:scale>
        <p:origin x="-1284" y="-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2756" y="-72"/>
      </p:cViewPr>
      <p:guideLst>
        <p:guide orient="horz" pos="314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2F6A1-11B9-4A5B-B8D5-3E78B508984F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</dgm:pt>
    <dgm:pt modelId="{F035BFBB-EC10-45F5-BA3C-F3673CE078B0}">
      <dgm:prSet phldrT="[文字]"/>
      <dgm:spPr>
        <a:xfrm>
          <a:off x="460128" y="312440"/>
          <a:ext cx="5580684" cy="625205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一、推動策略</a:t>
          </a:r>
          <a:endParaRPr lang="zh-TW" altLang="en-US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gm:t>
    </dgm:pt>
    <dgm:pt modelId="{2A2B58EA-C9DD-4085-A283-DB1C431B93EE}" type="parTrans" cxnId="{5E30926F-D3AA-42BC-87BA-170E81EEEF4E}">
      <dgm:prSet/>
      <dgm:spPr/>
      <dgm:t>
        <a:bodyPr/>
        <a:lstStyle/>
        <a:p>
          <a:endParaRPr lang="zh-TW" altLang="en-US"/>
        </a:p>
      </dgm:t>
    </dgm:pt>
    <dgm:pt modelId="{E47DF221-CD63-4F7A-BBBB-1A28C5120A3D}" type="sibTrans" cxnId="{5E30926F-D3AA-42BC-87BA-170E81EEEF4E}">
      <dgm:prSet/>
      <dgm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rgbClr val="CC6600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zh-TW" altLang="en-US"/>
        </a:p>
      </dgm:t>
    </dgm:pt>
    <dgm:pt modelId="{6DC8A3A5-0EB2-4185-822C-43E3C6A62126}">
      <dgm:prSet phldrT="[文字]"/>
      <dgm:spPr>
        <a:xfrm>
          <a:off x="818573" y="2188382"/>
          <a:ext cx="5222240" cy="625205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三、專家／民間需求建議</a:t>
          </a:r>
          <a:endParaRPr lang="zh-TW" altLang="en-US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gm:t>
    </dgm:pt>
    <dgm:pt modelId="{6EAE10C9-926B-4D39-BAB1-F6A97533AD8C}" type="par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EFB310EE-3CF7-432A-B4D9-7151953BEA48}" type="sib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DFE5E78A-A932-43B1-99DE-4EA7B8AD78BB}">
      <dgm:prSet phldrT="[文字]"/>
      <dgm:spPr>
        <a:xfrm>
          <a:off x="460128" y="3126353"/>
          <a:ext cx="5580684" cy="625205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四、公私協力規劃</a:t>
          </a:r>
          <a:endParaRPr lang="zh-TW" altLang="en-US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gm:t>
    </dgm:pt>
    <dgm:pt modelId="{549CA6D7-468B-48F5-9F22-1889AEC086EC}" type="par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482D8CCC-EFA7-40FA-A4E5-B5A9C86B7890}" type="sib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F9186A80-5912-45D4-B178-6C19A4C13429}">
      <dgm:prSet phldrT="[文字]"/>
      <dgm:spPr>
        <a:xfrm>
          <a:off x="818573" y="1250411"/>
          <a:ext cx="5222240" cy="625205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二、應用情境</a:t>
          </a:r>
          <a:endParaRPr lang="zh-TW" altLang="en-US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gm:t>
    </dgm:pt>
    <dgm:pt modelId="{FA520228-4FC9-4558-A4A5-73E8089CC247}" type="par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9FFC383E-8E6E-42F0-B4F8-46B0774CEAF5}" type="sib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197F92BC-1BC7-4F4A-BE1C-E8D6499AE49B}">
      <dgm:prSet phldrT="[文字]"/>
      <dgm:spPr>
        <a:xfrm>
          <a:off x="460128" y="3126353"/>
          <a:ext cx="5580684" cy="625205"/>
        </a:xfr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TW" altLang="en-US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五、未來開放資料標的及品質精進方向</a:t>
          </a:r>
          <a:endParaRPr lang="zh-TW" altLang="en-US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gm:t>
    </dgm:pt>
    <dgm:pt modelId="{EDEEFF00-18DB-4E0B-9ABB-AA9502720766}" type="parTrans" cxnId="{98512D93-CBAE-4222-946E-AE4EE5515604}">
      <dgm:prSet/>
      <dgm:spPr/>
      <dgm:t>
        <a:bodyPr/>
        <a:lstStyle/>
        <a:p>
          <a:endParaRPr lang="zh-TW" altLang="en-US"/>
        </a:p>
      </dgm:t>
    </dgm:pt>
    <dgm:pt modelId="{5B1AB98A-C0A9-47CE-9E86-028D2106FFE7}" type="sibTrans" cxnId="{98512D93-CBAE-4222-946E-AE4EE5515604}">
      <dgm:prSet/>
      <dgm:spPr/>
      <dgm:t>
        <a:bodyPr/>
        <a:lstStyle/>
        <a:p>
          <a:endParaRPr lang="zh-TW" altLang="en-US"/>
        </a:p>
      </dgm:t>
    </dgm:pt>
    <dgm:pt modelId="{F0D52BF3-1F10-4C8A-8AD6-DB89D328CC56}" type="pres">
      <dgm:prSet presAssocID="{82F2F6A1-11B9-4A5B-B8D5-3E78B508984F}" presName="Name0" presStyleCnt="0">
        <dgm:presLayoutVars>
          <dgm:chMax val="7"/>
          <dgm:chPref val="7"/>
          <dgm:dir/>
        </dgm:presLayoutVars>
      </dgm:prSet>
      <dgm:spPr/>
    </dgm:pt>
    <dgm:pt modelId="{E47AA7E9-7FCF-4F30-86F9-17093C32B8AD}" type="pres">
      <dgm:prSet presAssocID="{82F2F6A1-11B9-4A5B-B8D5-3E78B508984F}" presName="Name1" presStyleCnt="0"/>
      <dgm:spPr/>
    </dgm:pt>
    <dgm:pt modelId="{BDDEF2A9-0F0C-4E97-A04B-C2A22B044C9D}" type="pres">
      <dgm:prSet presAssocID="{82F2F6A1-11B9-4A5B-B8D5-3E78B508984F}" presName="cycle" presStyleCnt="0"/>
      <dgm:spPr/>
    </dgm:pt>
    <dgm:pt modelId="{1C7507F6-41C5-4FBE-B0BB-AE277B9D7236}" type="pres">
      <dgm:prSet presAssocID="{82F2F6A1-11B9-4A5B-B8D5-3E78B508984F}" presName="srcNode" presStyleLbl="node1" presStyleIdx="0" presStyleCnt="5"/>
      <dgm:spPr/>
    </dgm:pt>
    <dgm:pt modelId="{D5DD7036-8971-4FCE-B921-92F8EFFD4F76}" type="pres">
      <dgm:prSet presAssocID="{82F2F6A1-11B9-4A5B-B8D5-3E78B508984F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97BDCE2A-3580-41C4-9D1F-96963EACFED6}" type="pres">
      <dgm:prSet presAssocID="{82F2F6A1-11B9-4A5B-B8D5-3E78B508984F}" presName="extraNode" presStyleLbl="node1" presStyleIdx="0" presStyleCnt="5"/>
      <dgm:spPr/>
    </dgm:pt>
    <dgm:pt modelId="{BA6F3698-5E90-4C65-BE88-E67F5CF174A6}" type="pres">
      <dgm:prSet presAssocID="{82F2F6A1-11B9-4A5B-B8D5-3E78B508984F}" presName="dstNode" presStyleLbl="node1" presStyleIdx="0" presStyleCnt="5"/>
      <dgm:spPr/>
    </dgm:pt>
    <dgm:pt modelId="{76A79E33-463A-461F-84BA-3602547800FD}" type="pres">
      <dgm:prSet presAssocID="{F035BFBB-EC10-45F5-BA3C-F3673CE078B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091C57-A50D-4852-AD2E-897F47B2344A}" type="pres">
      <dgm:prSet presAssocID="{F035BFBB-EC10-45F5-BA3C-F3673CE078B0}" presName="accent_1" presStyleCnt="0"/>
      <dgm:spPr/>
    </dgm:pt>
    <dgm:pt modelId="{8AF3EB27-67BC-4ACF-9489-C8C1E8CAA90F}" type="pres">
      <dgm:prSet presAssocID="{F035BFBB-EC10-45F5-BA3C-F3673CE078B0}" presName="accentRepeatNode" presStyleLbl="solidFgAcc1" presStyleIdx="0" presStyleCnt="5"/>
      <dgm:spPr>
        <a:xfrm>
          <a:off x="69375" y="234289"/>
          <a:ext cx="781507" cy="78150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0E13C768-14DC-4E2F-A255-31B1FEF68818}" type="pres">
      <dgm:prSet presAssocID="{F9186A80-5912-45D4-B178-6C19A4C1342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8EAF800-E204-406E-8BA8-1C485A9484EE}" type="pres">
      <dgm:prSet presAssocID="{F9186A80-5912-45D4-B178-6C19A4C13429}" presName="accent_2" presStyleCnt="0"/>
      <dgm:spPr/>
    </dgm:pt>
    <dgm:pt modelId="{2BBF0FBC-D01B-4987-A6BA-FB0139EFD5AC}" type="pres">
      <dgm:prSet presAssocID="{F9186A80-5912-45D4-B178-6C19A4C13429}" presName="accentRepeatNode" presStyleLbl="solidFgAcc1" presStyleIdx="1" presStyleCnt="5"/>
      <dgm:spPr>
        <a:xfrm>
          <a:off x="427819" y="1172260"/>
          <a:ext cx="781507" cy="78150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71D2C101-8F3A-4370-BE74-461B0BCE745C}" type="pres">
      <dgm:prSet presAssocID="{6DC8A3A5-0EB2-4185-822C-43E3C6A62126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16D8B51-A5BF-44AB-A4CE-FA0BCF51BB55}" type="pres">
      <dgm:prSet presAssocID="{6DC8A3A5-0EB2-4185-822C-43E3C6A62126}" presName="accent_3" presStyleCnt="0"/>
      <dgm:spPr/>
    </dgm:pt>
    <dgm:pt modelId="{65034224-9054-4DF5-8F20-5F3C31562659}" type="pres">
      <dgm:prSet presAssocID="{6DC8A3A5-0EB2-4185-822C-43E3C6A62126}" presName="accentRepeatNode" presStyleLbl="solidFgAcc1" presStyleIdx="2" presStyleCnt="5"/>
      <dgm:spPr>
        <a:xfrm>
          <a:off x="427819" y="2110232"/>
          <a:ext cx="781507" cy="78150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4AA55B9C-A7E2-4ED3-B979-58EBDBD22E16}" type="pres">
      <dgm:prSet presAssocID="{DFE5E78A-A932-43B1-99DE-4EA7B8AD78B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81EDA7-DA5A-46B3-9EE3-B416403B7C04}" type="pres">
      <dgm:prSet presAssocID="{DFE5E78A-A932-43B1-99DE-4EA7B8AD78BB}" presName="accent_4" presStyleCnt="0"/>
      <dgm:spPr/>
    </dgm:pt>
    <dgm:pt modelId="{9D708164-EAA7-4ACA-B49F-EE99EB01C0A5}" type="pres">
      <dgm:prSet presAssocID="{DFE5E78A-A932-43B1-99DE-4EA7B8AD78BB}" presName="accentRepeatNode" presStyleLbl="solidFgAcc1" presStyleIdx="3" presStyleCnt="5"/>
      <dgm:spPr>
        <a:xfrm>
          <a:off x="69375" y="3048203"/>
          <a:ext cx="781507" cy="781507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7ACEACD9-60F7-4A53-84B0-82DFDAD7F18E}" type="pres">
      <dgm:prSet presAssocID="{197F92BC-1BC7-4F4A-BE1C-E8D6499AE49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0AB9A18-B77F-43AC-91FC-FA80155DA649}" type="pres">
      <dgm:prSet presAssocID="{197F92BC-1BC7-4F4A-BE1C-E8D6499AE49B}" presName="accent_5" presStyleCnt="0"/>
      <dgm:spPr/>
    </dgm:pt>
    <dgm:pt modelId="{4E65AF49-29EB-495F-8A7B-50C64959345B}" type="pres">
      <dgm:prSet presAssocID="{197F92BC-1BC7-4F4A-BE1C-E8D6499AE49B}" presName="accentRepeatNode" presStyleLbl="solidFgAcc1" presStyleIdx="4" presStyleCnt="5"/>
      <dgm:spPr/>
    </dgm:pt>
  </dgm:ptLst>
  <dgm:cxnLst>
    <dgm:cxn modelId="{CC14985F-3049-4F2B-A083-2BB7CB65BDD3}" type="presOf" srcId="{F9186A80-5912-45D4-B178-6C19A4C13429}" destId="{0E13C768-14DC-4E2F-A255-31B1FEF68818}" srcOrd="0" destOrd="0" presId="urn:microsoft.com/office/officeart/2008/layout/VerticalCurvedList"/>
    <dgm:cxn modelId="{9F313851-ED29-4FA5-8755-D9F94686EE42}" srcId="{82F2F6A1-11B9-4A5B-B8D5-3E78B508984F}" destId="{DFE5E78A-A932-43B1-99DE-4EA7B8AD78BB}" srcOrd="3" destOrd="0" parTransId="{549CA6D7-468B-48F5-9F22-1889AEC086EC}" sibTransId="{482D8CCC-EFA7-40FA-A4E5-B5A9C86B7890}"/>
    <dgm:cxn modelId="{C36D93BA-77C0-4D8C-9F37-0967F80D7D24}" type="presOf" srcId="{F035BFBB-EC10-45F5-BA3C-F3673CE078B0}" destId="{76A79E33-463A-461F-84BA-3602547800FD}" srcOrd="0" destOrd="0" presId="urn:microsoft.com/office/officeart/2008/layout/VerticalCurvedList"/>
    <dgm:cxn modelId="{B0D14756-73EE-45D8-A2AE-B41A9C22B483}" type="presOf" srcId="{E47DF221-CD63-4F7A-BBBB-1A28C5120A3D}" destId="{D5DD7036-8971-4FCE-B921-92F8EFFD4F76}" srcOrd="0" destOrd="0" presId="urn:microsoft.com/office/officeart/2008/layout/VerticalCurvedList"/>
    <dgm:cxn modelId="{902F3947-CE82-47AF-A503-05A5C33BEB38}" type="presOf" srcId="{82F2F6A1-11B9-4A5B-B8D5-3E78B508984F}" destId="{F0D52BF3-1F10-4C8A-8AD6-DB89D328CC56}" srcOrd="0" destOrd="0" presId="urn:microsoft.com/office/officeart/2008/layout/VerticalCurvedList"/>
    <dgm:cxn modelId="{98512D93-CBAE-4222-946E-AE4EE5515604}" srcId="{82F2F6A1-11B9-4A5B-B8D5-3E78B508984F}" destId="{197F92BC-1BC7-4F4A-BE1C-E8D6499AE49B}" srcOrd="4" destOrd="0" parTransId="{EDEEFF00-18DB-4E0B-9ABB-AA9502720766}" sibTransId="{5B1AB98A-C0A9-47CE-9E86-028D2106FFE7}"/>
    <dgm:cxn modelId="{60EB6792-F653-4100-AD85-BFC50B9E4536}" type="presOf" srcId="{197F92BC-1BC7-4F4A-BE1C-E8D6499AE49B}" destId="{7ACEACD9-60F7-4A53-84B0-82DFDAD7F18E}" srcOrd="0" destOrd="0" presId="urn:microsoft.com/office/officeart/2008/layout/VerticalCurvedList"/>
    <dgm:cxn modelId="{2272BFE1-3D93-40B2-8153-CBF403DE7334}" srcId="{82F2F6A1-11B9-4A5B-B8D5-3E78B508984F}" destId="{F9186A80-5912-45D4-B178-6C19A4C13429}" srcOrd="1" destOrd="0" parTransId="{FA520228-4FC9-4558-A4A5-73E8089CC247}" sibTransId="{9FFC383E-8E6E-42F0-B4F8-46B0774CEAF5}"/>
    <dgm:cxn modelId="{5E30926F-D3AA-42BC-87BA-170E81EEEF4E}" srcId="{82F2F6A1-11B9-4A5B-B8D5-3E78B508984F}" destId="{F035BFBB-EC10-45F5-BA3C-F3673CE078B0}" srcOrd="0" destOrd="0" parTransId="{2A2B58EA-C9DD-4085-A283-DB1C431B93EE}" sibTransId="{E47DF221-CD63-4F7A-BBBB-1A28C5120A3D}"/>
    <dgm:cxn modelId="{119C84F3-4831-42D2-9814-E05CBD5879BD}" type="presOf" srcId="{6DC8A3A5-0EB2-4185-822C-43E3C6A62126}" destId="{71D2C101-8F3A-4370-BE74-461B0BCE745C}" srcOrd="0" destOrd="0" presId="urn:microsoft.com/office/officeart/2008/layout/VerticalCurvedList"/>
    <dgm:cxn modelId="{2CD81451-D0B5-44BE-8DCA-00814500644F}" srcId="{82F2F6A1-11B9-4A5B-B8D5-3E78B508984F}" destId="{6DC8A3A5-0EB2-4185-822C-43E3C6A62126}" srcOrd="2" destOrd="0" parTransId="{6EAE10C9-926B-4D39-BAB1-F6A97533AD8C}" sibTransId="{EFB310EE-3CF7-432A-B4D9-7151953BEA48}"/>
    <dgm:cxn modelId="{5E345269-83D6-4D69-9C75-8B5C5DB127FB}" type="presOf" srcId="{DFE5E78A-A932-43B1-99DE-4EA7B8AD78BB}" destId="{4AA55B9C-A7E2-4ED3-B979-58EBDBD22E16}" srcOrd="0" destOrd="0" presId="urn:microsoft.com/office/officeart/2008/layout/VerticalCurvedList"/>
    <dgm:cxn modelId="{2669399E-655F-419F-9D7B-7DAC2184195C}" type="presParOf" srcId="{F0D52BF3-1F10-4C8A-8AD6-DB89D328CC56}" destId="{E47AA7E9-7FCF-4F30-86F9-17093C32B8AD}" srcOrd="0" destOrd="0" presId="urn:microsoft.com/office/officeart/2008/layout/VerticalCurvedList"/>
    <dgm:cxn modelId="{375FC9AE-45F2-4FB3-ABDA-487080F87C00}" type="presParOf" srcId="{E47AA7E9-7FCF-4F30-86F9-17093C32B8AD}" destId="{BDDEF2A9-0F0C-4E97-A04B-C2A22B044C9D}" srcOrd="0" destOrd="0" presId="urn:microsoft.com/office/officeart/2008/layout/VerticalCurvedList"/>
    <dgm:cxn modelId="{73A46E3A-47AD-41AB-8FF2-AC7C1AEE29C1}" type="presParOf" srcId="{BDDEF2A9-0F0C-4E97-A04B-C2A22B044C9D}" destId="{1C7507F6-41C5-4FBE-B0BB-AE277B9D7236}" srcOrd="0" destOrd="0" presId="urn:microsoft.com/office/officeart/2008/layout/VerticalCurvedList"/>
    <dgm:cxn modelId="{C8EF3671-1D5A-4CE4-B054-1E5358F0EC83}" type="presParOf" srcId="{BDDEF2A9-0F0C-4E97-A04B-C2A22B044C9D}" destId="{D5DD7036-8971-4FCE-B921-92F8EFFD4F76}" srcOrd="1" destOrd="0" presId="urn:microsoft.com/office/officeart/2008/layout/VerticalCurvedList"/>
    <dgm:cxn modelId="{E668FBEB-4367-4869-9DDE-60F5143A1DA5}" type="presParOf" srcId="{BDDEF2A9-0F0C-4E97-A04B-C2A22B044C9D}" destId="{97BDCE2A-3580-41C4-9D1F-96963EACFED6}" srcOrd="2" destOrd="0" presId="urn:microsoft.com/office/officeart/2008/layout/VerticalCurvedList"/>
    <dgm:cxn modelId="{C7132465-ECC3-40AC-91BC-BD0EA17CC9FC}" type="presParOf" srcId="{BDDEF2A9-0F0C-4E97-A04B-C2A22B044C9D}" destId="{BA6F3698-5E90-4C65-BE88-E67F5CF174A6}" srcOrd="3" destOrd="0" presId="urn:microsoft.com/office/officeart/2008/layout/VerticalCurvedList"/>
    <dgm:cxn modelId="{D6C3B75D-4DB5-485A-9F86-A4A0D67CA59C}" type="presParOf" srcId="{E47AA7E9-7FCF-4F30-86F9-17093C32B8AD}" destId="{76A79E33-463A-461F-84BA-3602547800FD}" srcOrd="1" destOrd="0" presId="urn:microsoft.com/office/officeart/2008/layout/VerticalCurvedList"/>
    <dgm:cxn modelId="{9164E4DD-50A5-4816-976C-C3E5262C1186}" type="presParOf" srcId="{E47AA7E9-7FCF-4F30-86F9-17093C32B8AD}" destId="{84091C57-A50D-4852-AD2E-897F47B2344A}" srcOrd="2" destOrd="0" presId="urn:microsoft.com/office/officeart/2008/layout/VerticalCurvedList"/>
    <dgm:cxn modelId="{A6688E87-1B83-412B-8954-AC7A7EDA0336}" type="presParOf" srcId="{84091C57-A50D-4852-AD2E-897F47B2344A}" destId="{8AF3EB27-67BC-4ACF-9489-C8C1E8CAA90F}" srcOrd="0" destOrd="0" presId="urn:microsoft.com/office/officeart/2008/layout/VerticalCurvedList"/>
    <dgm:cxn modelId="{1A332CFF-2847-41A6-AC40-C39B286E909D}" type="presParOf" srcId="{E47AA7E9-7FCF-4F30-86F9-17093C32B8AD}" destId="{0E13C768-14DC-4E2F-A255-31B1FEF68818}" srcOrd="3" destOrd="0" presId="urn:microsoft.com/office/officeart/2008/layout/VerticalCurvedList"/>
    <dgm:cxn modelId="{9076CF7F-6F42-4AA4-B101-B2C5000D04ED}" type="presParOf" srcId="{E47AA7E9-7FCF-4F30-86F9-17093C32B8AD}" destId="{C8EAF800-E204-406E-8BA8-1C485A9484EE}" srcOrd="4" destOrd="0" presId="urn:microsoft.com/office/officeart/2008/layout/VerticalCurvedList"/>
    <dgm:cxn modelId="{7179F955-9BDF-405D-8F77-077A63917AAE}" type="presParOf" srcId="{C8EAF800-E204-406E-8BA8-1C485A9484EE}" destId="{2BBF0FBC-D01B-4987-A6BA-FB0139EFD5AC}" srcOrd="0" destOrd="0" presId="urn:microsoft.com/office/officeart/2008/layout/VerticalCurvedList"/>
    <dgm:cxn modelId="{782EEE1A-93B5-451D-B3F1-7B88F1812B6F}" type="presParOf" srcId="{E47AA7E9-7FCF-4F30-86F9-17093C32B8AD}" destId="{71D2C101-8F3A-4370-BE74-461B0BCE745C}" srcOrd="5" destOrd="0" presId="urn:microsoft.com/office/officeart/2008/layout/VerticalCurvedList"/>
    <dgm:cxn modelId="{A298A485-4767-4626-8797-A94798B8C9DB}" type="presParOf" srcId="{E47AA7E9-7FCF-4F30-86F9-17093C32B8AD}" destId="{116D8B51-A5BF-44AB-A4CE-FA0BCF51BB55}" srcOrd="6" destOrd="0" presId="urn:microsoft.com/office/officeart/2008/layout/VerticalCurvedList"/>
    <dgm:cxn modelId="{A94AE7B6-D1DA-427B-B47A-A3D9B36EA344}" type="presParOf" srcId="{116D8B51-A5BF-44AB-A4CE-FA0BCF51BB55}" destId="{65034224-9054-4DF5-8F20-5F3C31562659}" srcOrd="0" destOrd="0" presId="urn:microsoft.com/office/officeart/2008/layout/VerticalCurvedList"/>
    <dgm:cxn modelId="{4744B28A-E031-4B7C-96F4-E4E5085A6A02}" type="presParOf" srcId="{E47AA7E9-7FCF-4F30-86F9-17093C32B8AD}" destId="{4AA55B9C-A7E2-4ED3-B979-58EBDBD22E16}" srcOrd="7" destOrd="0" presId="urn:microsoft.com/office/officeart/2008/layout/VerticalCurvedList"/>
    <dgm:cxn modelId="{DF407FCE-5020-4FCE-9E3F-B916007FFD36}" type="presParOf" srcId="{E47AA7E9-7FCF-4F30-86F9-17093C32B8AD}" destId="{9881EDA7-DA5A-46B3-9EE3-B416403B7C04}" srcOrd="8" destOrd="0" presId="urn:microsoft.com/office/officeart/2008/layout/VerticalCurvedList"/>
    <dgm:cxn modelId="{29BD9ECD-BD5B-4D25-B9A2-978C9291FD3E}" type="presParOf" srcId="{9881EDA7-DA5A-46B3-9EE3-B416403B7C04}" destId="{9D708164-EAA7-4ACA-B49F-EE99EB01C0A5}" srcOrd="0" destOrd="0" presId="urn:microsoft.com/office/officeart/2008/layout/VerticalCurvedList"/>
    <dgm:cxn modelId="{C89C4938-A82B-43DF-9535-949E4B072B12}" type="presParOf" srcId="{E47AA7E9-7FCF-4F30-86F9-17093C32B8AD}" destId="{7ACEACD9-60F7-4A53-84B0-82DFDAD7F18E}" srcOrd="9" destOrd="0" presId="urn:microsoft.com/office/officeart/2008/layout/VerticalCurvedList"/>
    <dgm:cxn modelId="{A0A32FE0-7A71-483D-81D8-195035D743F4}" type="presParOf" srcId="{E47AA7E9-7FCF-4F30-86F9-17093C32B8AD}" destId="{80AB9A18-B77F-43AC-91FC-FA80155DA649}" srcOrd="10" destOrd="0" presId="urn:microsoft.com/office/officeart/2008/layout/VerticalCurvedList"/>
    <dgm:cxn modelId="{5A4859A0-D8B2-45D4-B797-862A1E0FAC21}" type="presParOf" srcId="{80AB9A18-B77F-43AC-91FC-FA80155DA649}" destId="{4E65AF49-29EB-495F-8A7B-50C64959345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D7036-8971-4FCE-B921-92F8EFFD4F76}">
      <dsp:nvSpPr>
        <dsp:cNvPr id="0" name=""/>
        <dsp:cNvSpPr/>
      </dsp:nvSpPr>
      <dsp:spPr>
        <a:xfrm>
          <a:off x="-5943603" y="-909532"/>
          <a:ext cx="7075648" cy="7075648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rgbClr val="CC6600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79E33-463A-461F-84BA-3602547800FD}">
      <dsp:nvSpPr>
        <dsp:cNvPr id="0" name=""/>
        <dsp:cNvSpPr/>
      </dsp:nvSpPr>
      <dsp:spPr>
        <a:xfrm>
          <a:off x="494740" y="328431"/>
          <a:ext cx="6583693" cy="657283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171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一、推動策略</a:t>
          </a:r>
          <a:endParaRPr lang="zh-TW" altLang="en-US" sz="2700" kern="1200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sp:txBody>
      <dsp:txXfrm>
        <a:off x="494740" y="328431"/>
        <a:ext cx="6583693" cy="657283"/>
      </dsp:txXfrm>
    </dsp:sp>
    <dsp:sp modelId="{8AF3EB27-67BC-4ACF-9489-C8C1E8CAA90F}">
      <dsp:nvSpPr>
        <dsp:cNvPr id="0" name=""/>
        <dsp:cNvSpPr/>
      </dsp:nvSpPr>
      <dsp:spPr>
        <a:xfrm>
          <a:off x="83938" y="246270"/>
          <a:ext cx="821604" cy="821604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3C768-14DC-4E2F-A255-31B1FEF68818}">
      <dsp:nvSpPr>
        <dsp:cNvPr id="0" name=""/>
        <dsp:cNvSpPr/>
      </dsp:nvSpPr>
      <dsp:spPr>
        <a:xfrm>
          <a:off x="965730" y="1314040"/>
          <a:ext cx="6112703" cy="657283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171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二、應用情境</a:t>
          </a:r>
          <a:endParaRPr lang="zh-TW" altLang="en-US" sz="2700" kern="1200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sp:txBody>
      <dsp:txXfrm>
        <a:off x="965730" y="1314040"/>
        <a:ext cx="6112703" cy="657283"/>
      </dsp:txXfrm>
    </dsp:sp>
    <dsp:sp modelId="{2BBF0FBC-D01B-4987-A6BA-FB0139EFD5AC}">
      <dsp:nvSpPr>
        <dsp:cNvPr id="0" name=""/>
        <dsp:cNvSpPr/>
      </dsp:nvSpPr>
      <dsp:spPr>
        <a:xfrm>
          <a:off x="554928" y="1231880"/>
          <a:ext cx="821604" cy="821604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2C101-8F3A-4370-BE74-461B0BCE745C}">
      <dsp:nvSpPr>
        <dsp:cNvPr id="0" name=""/>
        <dsp:cNvSpPr/>
      </dsp:nvSpPr>
      <dsp:spPr>
        <a:xfrm>
          <a:off x="1110286" y="2299650"/>
          <a:ext cx="5968147" cy="657283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171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三、專家／民間需求建議</a:t>
          </a:r>
          <a:endParaRPr lang="zh-TW" altLang="en-US" sz="2700" kern="1200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sp:txBody>
      <dsp:txXfrm>
        <a:off x="1110286" y="2299650"/>
        <a:ext cx="5968147" cy="657283"/>
      </dsp:txXfrm>
    </dsp:sp>
    <dsp:sp modelId="{65034224-9054-4DF5-8F20-5F3C31562659}">
      <dsp:nvSpPr>
        <dsp:cNvPr id="0" name=""/>
        <dsp:cNvSpPr/>
      </dsp:nvSpPr>
      <dsp:spPr>
        <a:xfrm>
          <a:off x="699484" y="2217489"/>
          <a:ext cx="821604" cy="821604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55B9C-A7E2-4ED3-B979-58EBDBD22E16}">
      <dsp:nvSpPr>
        <dsp:cNvPr id="0" name=""/>
        <dsp:cNvSpPr/>
      </dsp:nvSpPr>
      <dsp:spPr>
        <a:xfrm>
          <a:off x="965730" y="3285259"/>
          <a:ext cx="6112703" cy="657283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171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四、公私協力規劃</a:t>
          </a:r>
          <a:endParaRPr lang="zh-TW" altLang="en-US" sz="2700" kern="1200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sp:txBody>
      <dsp:txXfrm>
        <a:off x="965730" y="3285259"/>
        <a:ext cx="6112703" cy="657283"/>
      </dsp:txXfrm>
    </dsp:sp>
    <dsp:sp modelId="{9D708164-EAA7-4ACA-B49F-EE99EB01C0A5}">
      <dsp:nvSpPr>
        <dsp:cNvPr id="0" name=""/>
        <dsp:cNvSpPr/>
      </dsp:nvSpPr>
      <dsp:spPr>
        <a:xfrm>
          <a:off x="554928" y="3203099"/>
          <a:ext cx="821604" cy="821604"/>
        </a:xfrm>
        <a:prstGeom prst="ellipse">
          <a:avLst/>
        </a:prstGeom>
        <a:solidFill>
          <a:srgbClr val="FFFFFF"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CC6600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CEACD9-60F7-4A53-84B0-82DFDAD7F18E}">
      <dsp:nvSpPr>
        <dsp:cNvPr id="0" name=""/>
        <dsp:cNvSpPr/>
      </dsp:nvSpPr>
      <dsp:spPr>
        <a:xfrm>
          <a:off x="494740" y="4270869"/>
          <a:ext cx="6583693" cy="657283"/>
        </a:xfrm>
        <a:prstGeom prst="rect">
          <a:avLst/>
        </a:prstGeom>
        <a:solidFill>
          <a:srgbClr val="CC6600">
            <a:hueOff val="0"/>
            <a:satOff val="0"/>
            <a:lumOff val="0"/>
            <a:alphaOff val="0"/>
          </a:srgbClr>
        </a:solidFill>
        <a:ln w="381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21719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700" kern="1200" dirty="0" smtClean="0">
              <a:solidFill>
                <a:srgbClr val="FFFFFF"/>
              </a:solidFill>
              <a:latin typeface="Times New Roman"/>
              <a:ea typeface="標楷體"/>
              <a:cs typeface="+mn-cs"/>
            </a:rPr>
            <a:t>五、未來開放資料標的及品質精進方向</a:t>
          </a:r>
          <a:endParaRPr lang="zh-TW" altLang="en-US" sz="2700" kern="1200" dirty="0">
            <a:solidFill>
              <a:srgbClr val="FFFFFF"/>
            </a:solidFill>
            <a:latin typeface="Times New Roman"/>
            <a:ea typeface="標楷體"/>
            <a:cs typeface="+mn-cs"/>
          </a:endParaRPr>
        </a:p>
      </dsp:txBody>
      <dsp:txXfrm>
        <a:off x="494740" y="4270869"/>
        <a:ext cx="6583693" cy="657283"/>
      </dsp:txXfrm>
    </dsp:sp>
    <dsp:sp modelId="{4E65AF49-29EB-495F-8A7B-50C64959345B}">
      <dsp:nvSpPr>
        <dsp:cNvPr id="0" name=""/>
        <dsp:cNvSpPr/>
      </dsp:nvSpPr>
      <dsp:spPr>
        <a:xfrm>
          <a:off x="83938" y="4188708"/>
          <a:ext cx="821604" cy="82160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97" cy="498874"/>
          </a:xfrm>
          <a:prstGeom prst="rect">
            <a:avLst/>
          </a:prstGeom>
        </p:spPr>
        <p:txBody>
          <a:bodyPr vert="horz" lIns="92408" tIns="46204" rIns="92408" bIns="46204" rtlCol="0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392" y="0"/>
            <a:ext cx="2947191" cy="498874"/>
          </a:xfrm>
          <a:prstGeom prst="rect">
            <a:avLst/>
          </a:prstGeom>
        </p:spPr>
        <p:txBody>
          <a:bodyPr vert="horz" lIns="92408" tIns="46204" rIns="92408" bIns="46204" rtlCol="0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6426FF-B235-450A-B08C-FC1322E94C3D}" type="datetimeFigureOut">
              <a:rPr lang="zh-TW" altLang="en-US"/>
              <a:pPr>
                <a:defRPr/>
              </a:pPr>
              <a:t>2016/9/14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80973"/>
            <a:ext cx="2946097" cy="498874"/>
          </a:xfrm>
          <a:prstGeom prst="rect">
            <a:avLst/>
          </a:prstGeom>
        </p:spPr>
        <p:txBody>
          <a:bodyPr vert="horz" lIns="92408" tIns="46204" rIns="92408" bIns="46204" rtlCol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392" y="9480973"/>
            <a:ext cx="2947191" cy="498874"/>
          </a:xfrm>
          <a:prstGeom prst="rect">
            <a:avLst/>
          </a:prstGeom>
        </p:spPr>
        <p:txBody>
          <a:bodyPr vert="horz" lIns="92408" tIns="46204" rIns="92408" bIns="46204" rtlCol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4C7BDAA-30FC-4A30-B59A-0190426BA61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17960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97" cy="498874"/>
          </a:xfrm>
          <a:prstGeom prst="rect">
            <a:avLst/>
          </a:prstGeom>
        </p:spPr>
        <p:txBody>
          <a:bodyPr vert="horz" lIns="92408" tIns="46204" rIns="92408" bIns="46204" rtlCol="0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392" y="0"/>
            <a:ext cx="2947191" cy="498874"/>
          </a:xfrm>
          <a:prstGeom prst="rect">
            <a:avLst/>
          </a:prstGeom>
        </p:spPr>
        <p:txBody>
          <a:bodyPr vert="horz" lIns="92408" tIns="46204" rIns="92408" bIns="46204" rtlCol="0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7C8D5C-73D3-4D36-B7E0-F98946D99A20}" type="datetimeFigureOut">
              <a:rPr lang="zh-TW" altLang="en-US"/>
              <a:pPr>
                <a:defRPr/>
              </a:pPr>
              <a:t>2016/9/14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7713"/>
            <a:ext cx="4994275" cy="3746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08" tIns="46204" rIns="92408" bIns="46204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300" y="4741664"/>
            <a:ext cx="5437265" cy="4492225"/>
          </a:xfrm>
          <a:prstGeom prst="rect">
            <a:avLst/>
          </a:prstGeom>
        </p:spPr>
        <p:txBody>
          <a:bodyPr vert="horz" lIns="92408" tIns="46204" rIns="92408" bIns="46204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80973"/>
            <a:ext cx="2946097" cy="498874"/>
          </a:xfrm>
          <a:prstGeom prst="rect">
            <a:avLst/>
          </a:prstGeom>
        </p:spPr>
        <p:txBody>
          <a:bodyPr vert="horz" lIns="92408" tIns="46204" rIns="92408" bIns="46204" rtlCol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392" y="9480973"/>
            <a:ext cx="2947191" cy="498874"/>
          </a:xfrm>
          <a:prstGeom prst="rect">
            <a:avLst/>
          </a:prstGeom>
        </p:spPr>
        <p:txBody>
          <a:bodyPr vert="horz" lIns="92408" tIns="46204" rIns="92408" bIns="46204" rtlCol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1B15DD-2031-4DCF-95D6-D854444B7F1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308475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140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3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9987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B1915-5403-49FC-8E8E-0950E9E599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66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6DB91-E7B6-498A-A728-D87448B11A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11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BB71D-8A7E-4179-9F9B-F32C59031A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28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906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A82B3-3B31-4D0A-9DED-552C3F2130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89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59117-DE6F-4F60-8D2C-36AED9620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21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7D41A-7A75-414C-95C8-8501F3C7D8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F57C-B4F5-4BEC-95F8-27965A03EC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70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E7332-BBEB-4E75-8070-446882C706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911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4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indent="0">
              <a:buClr>
                <a:srgbClr val="0000FF"/>
              </a:buClr>
              <a:buFont typeface="+mj-lt"/>
              <a:buNone/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2938D-8776-4DDA-9625-17DBD2BD0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圖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357745" cy="92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3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6" descr="p10-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33600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342900" indent="-342900">
              <a:buClr>
                <a:srgbClr val="C00000"/>
              </a:buClr>
              <a:buFont typeface="Wingdings" panose="05000000000000000000" pitchFamily="2" charset="2"/>
              <a:buChar char="n"/>
              <a:defRPr sz="3200"/>
            </a:lvl1pPr>
            <a:lvl2pPr marL="742950" indent="-285750">
              <a:buClr>
                <a:srgbClr val="0000FF"/>
              </a:buClr>
              <a:buFont typeface="Wingdings" panose="05000000000000000000" pitchFamily="2" charset="2"/>
              <a:buChar char="Ø"/>
              <a:defRPr sz="2800"/>
            </a:lvl2pPr>
            <a:lvl3pPr marL="1143000" indent="-228600">
              <a:buClr>
                <a:srgbClr val="7030A0"/>
              </a:buClr>
              <a:buFont typeface="Wingdings" panose="05000000000000000000" pitchFamily="2" charset="2"/>
              <a:buChar char="u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7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indent="0">
              <a:buClr>
                <a:srgbClr val="0000FF"/>
              </a:buClr>
              <a:buFont typeface="+mj-lt"/>
              <a:buNone/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27C7D-61CA-42D1-851E-D85FA207B4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994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1854F-32E1-429F-AF23-03576D97B6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00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zh-TW" altLang="en-US" smtClean="0"/>
              <a:t>第</a:t>
            </a:r>
            <a:r>
              <a:rPr lang="en-US" altLang="zh-TW" smtClean="0"/>
              <a:t>‹#›</a:t>
            </a:r>
            <a:r>
              <a:rPr lang="zh-TW" altLang="en-US" smtClean="0"/>
              <a:t>頁</a:t>
            </a:r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3D6DE2-893A-4C6D-B8FD-B91D71F444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44450"/>
            <a:ext cx="1695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09" r:id="rId1"/>
    <p:sldLayoutId id="2147485102" r:id="rId2"/>
    <p:sldLayoutId id="2147485103" r:id="rId3"/>
    <p:sldLayoutId id="2147485104" r:id="rId4"/>
    <p:sldLayoutId id="2147485105" r:id="rId5"/>
    <p:sldLayoutId id="2147485110" r:id="rId6"/>
    <p:sldLayoutId id="2147485111" r:id="rId7"/>
    <p:sldLayoutId id="2147485112" r:id="rId8"/>
    <p:sldLayoutId id="2147485106" r:id="rId9"/>
    <p:sldLayoutId id="2147485107" r:id="rId10"/>
    <p:sldLayoutId id="2147485108" r:id="rId11"/>
    <p:sldLayoutId id="214748511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2"/>
          <p:cNvSpPr>
            <a:spLocks noChangeArrowheads="1"/>
          </p:cNvSpPr>
          <p:nvPr/>
        </p:nvSpPr>
        <p:spPr bwMode="auto">
          <a:xfrm>
            <a:off x="1979613" y="4797425"/>
            <a:ext cx="5616575" cy="11387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報告人   薛永福分析師</a:t>
            </a:r>
            <a:endParaRPr lang="en-US" altLang="zh-TW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dist" eaLnBrk="1" hangingPunct="1"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zh-TW" altLang="en-US" sz="24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中華民國</a:t>
            </a:r>
            <a:r>
              <a:rPr lang="en-US" altLang="zh-TW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105</a:t>
            </a: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en-US" altLang="zh-TW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9</a:t>
            </a: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月</a:t>
            </a:r>
            <a:r>
              <a:rPr lang="en-US" altLang="zh-TW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21</a:t>
            </a:r>
            <a:r>
              <a:rPr lang="zh-TW" altLang="en-US" sz="2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endParaRPr lang="zh-TW" altLang="zh-TW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8093" y="2060848"/>
            <a:ext cx="756084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defRPr/>
            </a:pPr>
            <a:r>
              <a:rPr lang="zh-TW" alt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國營會</a:t>
            </a:r>
            <a:r>
              <a:rPr lang="zh-TW" alt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r>
              <a:rPr lang="zh-TW" altLang="en-US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式開放</a:t>
            </a:r>
            <a:r>
              <a:rPr lang="zh-TW" alt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en-US" altLang="zh-TW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推動策略</a:t>
            </a:r>
            <a:endParaRPr lang="zh-TW" alt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四、公私協力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(2/2)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67544" y="1412776"/>
            <a:ext cx="828092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lvl="1" indent="-571500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查詢</a:t>
            </a:r>
            <a:r>
              <a:rPr lang="zh-TW" altLang="en-US" sz="3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本會已上架資料集之瀏覽量及下載</a:t>
            </a: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量，了解民眾業者有興趣的</a:t>
            </a:r>
            <a:r>
              <a:rPr lang="zh-TW" altLang="en-US" sz="3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集，作為未來</a:t>
            </a:r>
            <a:r>
              <a:rPr lang="zh-TW" altLang="en-US" sz="36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公私協力</a:t>
            </a:r>
            <a:r>
              <a:rPr lang="zh-TW" altLang="en-US" sz="36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規劃參考。</a:t>
            </a:r>
            <a:endParaRPr lang="en-US" altLang="zh-TW" sz="36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</a:pPr>
            <a:r>
              <a:rPr lang="zh-TW" altLang="en-US" dirty="0" smtClean="0"/>
              <a:t>建立</a:t>
            </a:r>
            <a:r>
              <a:rPr lang="zh-TW" altLang="en-US" dirty="0"/>
              <a:t>各組室業務聯繫窗口。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9669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475656" y="188640"/>
            <a:ext cx="71287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Aft>
                <a:spcPts val="600"/>
              </a:spcAft>
            </a:pPr>
            <a:r>
              <a:rPr lang="zh-TW" altLang="en-US" sz="38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五、未來開放資料標的及品質精進方向</a:t>
            </a:r>
            <a:r>
              <a:rPr lang="en-US" altLang="zh-TW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1/3)</a:t>
            </a:r>
            <a:endParaRPr lang="zh-TW" altLang="en-US" sz="3800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07103" y="1628800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因應社會大眾對國營事業或公股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事業提升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管理績效的期望，提供國營事業、公股事業經營狀況、投資計畫、營運成果等等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，希望社會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大眾了解與認同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已開放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集與本主題相關包括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經濟部所屬事業近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年營運概況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、年度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事業計畫、經濟部直接投資事業近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年營業收支、經濟部所屬事業近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年對國家財政的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貢獻等資料集。</a:t>
            </a:r>
            <a:r>
              <a:rPr lang="zh-TW" altLang="en-US" dirty="0" smtClean="0"/>
              <a:t>聯繫</a:t>
            </a:r>
            <a:r>
              <a:rPr lang="zh-TW" altLang="en-US" dirty="0"/>
              <a:t>窗口。</a:t>
            </a:r>
          </a:p>
        </p:txBody>
      </p:sp>
    </p:spTree>
    <p:extLst>
      <p:ext uri="{BB962C8B-B14F-4D97-AF65-F5344CB8AC3E}">
        <p14:creationId xmlns:p14="http://schemas.microsoft.com/office/powerpoint/2010/main" val="279869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332656"/>
            <a:ext cx="71287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Aft>
                <a:spcPts val="600"/>
              </a:spcAft>
            </a:pPr>
            <a:r>
              <a:rPr lang="zh-TW" altLang="en-US" sz="38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五、未來開放資料標的及品質精進方向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(2/3)</a:t>
            </a:r>
            <a:endParaRPr lang="zh-TW" altLang="en-US" sz="3800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07103" y="1533465"/>
            <a:ext cx="76328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106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年開放資料標的包括工業安全管理、環境保護及衛生工作、災害防救業務、處理跨部會管線問題、公共工程管理、公共工程施工查核等相關資料集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未來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年規劃開放資料集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包括部屬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年主要產品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產量與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銷量概況、近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年研究發展經費、近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年員工人數統計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、第三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座液化天然氣接收站投資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計畫等等。</a:t>
            </a:r>
            <a:r>
              <a:rPr lang="zh-TW" altLang="en-US" dirty="0" smtClean="0"/>
              <a:t>組</a:t>
            </a:r>
            <a:r>
              <a:rPr lang="zh-TW" altLang="en-US" dirty="0"/>
              <a:t>室業務聯繫窗口。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37979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332656"/>
            <a:ext cx="712879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Aft>
                <a:spcPts val="600"/>
              </a:spcAft>
            </a:pPr>
            <a:r>
              <a:rPr lang="zh-TW" altLang="en-US" sz="38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五、未來開放資料標的及品質精進方向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3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/3)</a:t>
            </a:r>
            <a:endParaRPr lang="zh-TW" altLang="en-US" sz="3800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07102" y="1533465"/>
            <a:ext cx="7925337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提供國營事業及公股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具體經營與建設成果之資料集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CSV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及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XML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檔案格式為主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讓民眾了解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國營及公股事業除了要企業化經營，追求營運績效外，還需兼顧公共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利益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的任務，期盼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外界支持國營事業及公股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事業持續精進管理績效。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</a:pPr>
            <a:r>
              <a:rPr lang="zh-TW" altLang="en-US" dirty="0" smtClean="0"/>
              <a:t>室</a:t>
            </a:r>
            <a:r>
              <a:rPr lang="zh-TW" altLang="en-US" dirty="0"/>
              <a:t>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194330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投影片編號版面配置區 1"/>
          <p:cNvSpPr txBox="1">
            <a:spLocks/>
          </p:cNvSpPr>
          <p:nvPr/>
        </p:nvSpPr>
        <p:spPr bwMode="auto">
          <a:xfrm>
            <a:off x="3541713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5FABF2A8-1F41-4205-A4F8-11CD9DE5BEAA}" type="slidenum">
              <a:rPr kumimoji="0" lang="zh-TW" altLang="en-US" sz="1200">
                <a:latin typeface="微軟正黑體" pitchFamily="34" charset="-120"/>
                <a:ea typeface="微軟正黑體" pitchFamily="34" charset="-120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kumimoji="0" lang="en-US" altLang="zh-TW" sz="120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1247775" y="1628775"/>
            <a:ext cx="6980238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fontAlgn="t" hangingPunct="1">
              <a:spcBef>
                <a:spcPct val="0"/>
              </a:spcBef>
              <a:buFontTx/>
              <a:buNone/>
            </a:pPr>
            <a:r>
              <a:rPr lang="zh-TW" altLang="en-US" sz="106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簡報完畢</a:t>
            </a:r>
          </a:p>
          <a:p>
            <a:pPr algn="ctr" eaLnBrk="1" fontAlgn="t" hangingPunct="1">
              <a:spcBef>
                <a:spcPct val="0"/>
              </a:spcBef>
              <a:buFontTx/>
              <a:buNone/>
            </a:pPr>
            <a:r>
              <a:rPr lang="zh-TW" altLang="en-US" sz="106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敬請指教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467544" y="1124744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eaLnBrk="0" fontAlgn="base" hangingPunct="0">
              <a:spcBef>
                <a:spcPct val="20000"/>
              </a:spcBef>
              <a:buClr>
                <a:srgbClr val="C00000"/>
              </a:buClr>
              <a:buFont typeface="Wingdings" panose="05000000000000000000" pitchFamily="2" charset="2"/>
              <a:buChar char="n"/>
              <a:defRPr/>
            </a:pPr>
            <a:r>
              <a:rPr lang="zh-TW" altLang="en-US" sz="4000" b="1" kern="0" dirty="0">
                <a:solidFill>
                  <a:srgbClr val="FF0000"/>
                </a:solidFill>
                <a:latin typeface="Times New Roman"/>
                <a:ea typeface="標楷體"/>
              </a:rPr>
              <a:t>開放資料集統計</a:t>
            </a:r>
          </a:p>
          <a:p>
            <a:endParaRPr lang="zh-TW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221850"/>
              </p:ext>
            </p:extLst>
          </p:nvPr>
        </p:nvGraphicFramePr>
        <p:xfrm>
          <a:off x="539553" y="1772814"/>
          <a:ext cx="7632847" cy="4032450"/>
        </p:xfrm>
        <a:graphic>
          <a:graphicData uri="http://schemas.openxmlformats.org/drawingml/2006/table">
            <a:tbl>
              <a:tblPr/>
              <a:tblGrid>
                <a:gridCol w="1843891"/>
                <a:gridCol w="2894478"/>
                <a:gridCol w="2894478"/>
              </a:tblGrid>
              <a:tr h="93056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年度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實際開放數量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績效指標數量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62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105(Q1)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0377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總計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11560" y="6021288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ea typeface="微軟正黑體" panose="020B0604030504040204" pitchFamily="34" charset="-120"/>
              </a:rPr>
              <a:t>本會已開放資料集</a:t>
            </a:r>
            <a:r>
              <a:rPr lang="en-US" altLang="zh-TW" b="1" dirty="0">
                <a:solidFill>
                  <a:srgbClr val="FF0000"/>
                </a:solidFill>
                <a:ea typeface="微軟正黑體" panose="020B0604030504040204" pitchFamily="34" charset="-120"/>
              </a:rPr>
              <a:t>55</a:t>
            </a:r>
            <a:r>
              <a:rPr lang="zh-TW" altLang="en-US" b="1" dirty="0">
                <a:solidFill>
                  <a:srgbClr val="FF0000"/>
                </a:solidFill>
                <a:ea typeface="微軟正黑體" panose="020B0604030504040204" pitchFamily="34" charset="-120"/>
              </a:rPr>
              <a:t>項，詳細如</a:t>
            </a:r>
            <a:r>
              <a:rPr lang="zh-TW" altLang="en-US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附件。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6770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539552" y="4437112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b="1" dirty="0">
              <a:solidFill>
                <a:srgbClr val="FF0000"/>
              </a:solidFill>
              <a:ea typeface="微軟正黑體" panose="020B0604030504040204" pitchFamily="34" charset="-12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78824"/>
              </p:ext>
            </p:extLst>
          </p:nvPr>
        </p:nvGraphicFramePr>
        <p:xfrm>
          <a:off x="395536" y="2204864"/>
          <a:ext cx="8424936" cy="4215130"/>
        </p:xfrm>
        <a:graphic>
          <a:graphicData uri="http://schemas.openxmlformats.org/drawingml/2006/table">
            <a:tbl>
              <a:tblPr/>
              <a:tblGrid>
                <a:gridCol w="4816232"/>
                <a:gridCol w="1804352"/>
                <a:gridCol w="1804352"/>
              </a:tblGrid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資料集名稱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自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102/4/1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起累積瀏覽量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自</a:t>
                      </a:r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102/4/1</a:t>
                      </a:r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起累積下載量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經濟部所屬事業提供民眾參觀遊憩之園館廠區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2811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296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經濟部所屬事業近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3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年營運概況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839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100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93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經濟部所屬事業固定資產投資專案計畫編審要點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710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93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經濟部所屬各事業科學與技術類委託研究計畫作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640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42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建築工程監造計畫範本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614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95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93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經濟部所屬事業民營化後公股股權管理要點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588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44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93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經濟部推行公共工程施工品質管理制度作業要點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563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36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國營事業管理法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557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26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093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</a:t>
                      </a:r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_</a:t>
                      </a:r>
                      <a:r>
                        <a:rPr lang="zh-TW" altLang="en-US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經濟部所屬事業機構參加民營事業投資應行注意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535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30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5469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經濟部國營事業委員會預算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507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TW" sz="1600" b="1" i="0" u="none" strike="noStrike" dirty="0">
                          <a:solidFill>
                            <a:srgbClr val="0000FF"/>
                          </a:solidFill>
                          <a:effectLst/>
                          <a:latin typeface="新細明體"/>
                        </a:rPr>
                        <a:t>57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文字方塊 8"/>
          <p:cNvSpPr txBox="1"/>
          <p:nvPr/>
        </p:nvSpPr>
        <p:spPr>
          <a:xfrm>
            <a:off x="539552" y="112474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TW" altLang="en-US" sz="36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本會已開放資料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集   瀏覽</a:t>
            </a:r>
            <a:r>
              <a:rPr lang="zh-TW" altLang="en-US" sz="36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量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前</a:t>
            </a:r>
            <a:r>
              <a:rPr lang="en-US" altLang="zh-TW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10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大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10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矩形 1"/>
          <p:cNvSpPr>
            <a:spLocks noChangeArrowheads="1"/>
          </p:cNvSpPr>
          <p:nvPr/>
        </p:nvSpPr>
        <p:spPr bwMode="auto">
          <a:xfrm>
            <a:off x="1763688" y="788686"/>
            <a:ext cx="5400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zh-TW" altLang="en-US" b="1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8436" name="內容版面配置區 2"/>
          <p:cNvSpPr txBox="1">
            <a:spLocks/>
          </p:cNvSpPr>
          <p:nvPr/>
        </p:nvSpPr>
        <p:spPr bwMode="auto">
          <a:xfrm>
            <a:off x="504825" y="1495425"/>
            <a:ext cx="8207375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228600"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639763" indent="-22860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004888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279525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1554163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Aft>
                <a:spcPts val="1800"/>
              </a:spcAft>
              <a:buClr>
                <a:schemeClr val="accent1"/>
              </a:buClr>
            </a:pPr>
            <a:endParaRPr kumimoji="0" lang="en-US" altLang="zh-TW" sz="4000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935796"/>
              </p:ext>
            </p:extLst>
          </p:nvPr>
        </p:nvGraphicFramePr>
        <p:xfrm>
          <a:off x="647601" y="2067915"/>
          <a:ext cx="7632848" cy="4536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8018"/>
                <a:gridCol w="4144018"/>
                <a:gridCol w="1450406"/>
                <a:gridCol w="1450406"/>
              </a:tblGrid>
              <a:tr h="392093">
                <a:tc>
                  <a:txBody>
                    <a:bodyPr/>
                    <a:lstStyle/>
                    <a:p>
                      <a:pPr algn="l" fontAlgn="ctr"/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國營會資料集開放上架明細表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項次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資料集名稱</a:t>
                      </a:r>
                      <a:endParaRPr lang="zh-TW" altLang="en-US" sz="1400" b="1" i="0" u="none" strike="noStrike" dirty="0">
                        <a:solidFill>
                          <a:srgbClr val="292929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上架日期</a:t>
                      </a:r>
                      <a:endParaRPr lang="zh-TW" altLang="en-US" sz="1400" b="1" i="0" u="none" strike="noStrike">
                        <a:solidFill>
                          <a:srgbClr val="292929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應用主題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1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經濟部所屬事業近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3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年對全國工業生產的貢獻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>
                          <a:effectLst/>
                        </a:rPr>
                        <a:t>105</a:t>
                      </a:r>
                      <a:r>
                        <a:rPr lang="zh-TW" altLang="en-US" sz="1400" b="1" u="none" strike="noStrike">
                          <a:effectLst/>
                        </a:rPr>
                        <a:t>年</a:t>
                      </a:r>
                      <a:r>
                        <a:rPr lang="en-US" altLang="zh-TW" sz="1400" b="1" u="none" strike="noStrike">
                          <a:effectLst/>
                        </a:rPr>
                        <a:t>04</a:t>
                      </a:r>
                      <a:r>
                        <a:rPr lang="zh-TW" altLang="en-US" sz="1400" b="1" u="none" strike="noStrike">
                          <a:effectLst/>
                        </a:rPr>
                        <a:t>月</a:t>
                      </a:r>
                      <a:r>
                        <a:rPr lang="en-US" altLang="zh-TW" sz="1400" b="1" u="none" strike="noStrike">
                          <a:effectLst/>
                        </a:rPr>
                        <a:t>27</a:t>
                      </a:r>
                      <a:r>
                        <a:rPr lang="zh-TW" altLang="en-US" sz="1400" b="1" u="none" strike="noStrike">
                          <a:effectLst/>
                        </a:rPr>
                        <a:t>日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經濟部所屬事業的貢獻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2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經濟部所屬事業近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3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年對經濟總供給面的貢獻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>
                          <a:effectLst/>
                        </a:rPr>
                        <a:t>105</a:t>
                      </a:r>
                      <a:r>
                        <a:rPr lang="zh-TW" altLang="en-US" sz="1400" b="1" u="none" strike="noStrike">
                          <a:effectLst/>
                        </a:rPr>
                        <a:t>年</a:t>
                      </a:r>
                      <a:r>
                        <a:rPr lang="en-US" altLang="zh-TW" sz="1400" b="1" u="none" strike="noStrike">
                          <a:effectLst/>
                        </a:rPr>
                        <a:t>04</a:t>
                      </a:r>
                      <a:r>
                        <a:rPr lang="zh-TW" altLang="en-US" sz="1400" b="1" u="none" strike="noStrike">
                          <a:effectLst/>
                        </a:rPr>
                        <a:t>月</a:t>
                      </a:r>
                      <a:r>
                        <a:rPr lang="en-US" altLang="zh-TW" sz="1400" b="1" u="none" strike="noStrike">
                          <a:effectLst/>
                        </a:rPr>
                        <a:t>27</a:t>
                      </a:r>
                      <a:r>
                        <a:rPr lang="zh-TW" altLang="en-US" sz="1400" b="1" u="none" strike="noStrike">
                          <a:effectLst/>
                        </a:rPr>
                        <a:t>日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經濟部所屬事業的貢獻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3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經濟部所屬事業近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3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年對經濟總需求面的貢獻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>
                          <a:effectLst/>
                        </a:rPr>
                        <a:t>105</a:t>
                      </a:r>
                      <a:r>
                        <a:rPr lang="zh-TW" altLang="en-US" sz="1400" b="1" u="none" strike="noStrike">
                          <a:effectLst/>
                        </a:rPr>
                        <a:t>年</a:t>
                      </a:r>
                      <a:r>
                        <a:rPr lang="en-US" altLang="zh-TW" sz="1400" b="1" u="none" strike="noStrike">
                          <a:effectLst/>
                        </a:rPr>
                        <a:t>04</a:t>
                      </a:r>
                      <a:r>
                        <a:rPr lang="zh-TW" altLang="en-US" sz="1400" b="1" u="none" strike="noStrike">
                          <a:effectLst/>
                        </a:rPr>
                        <a:t>月</a:t>
                      </a:r>
                      <a:r>
                        <a:rPr lang="en-US" altLang="zh-TW" sz="1400" b="1" u="none" strike="noStrike">
                          <a:effectLst/>
                        </a:rPr>
                        <a:t>27</a:t>
                      </a:r>
                      <a:r>
                        <a:rPr lang="zh-TW" altLang="en-US" sz="1400" b="1" u="none" strike="noStrike">
                          <a:effectLst/>
                        </a:rPr>
                        <a:t>日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經濟部所屬事業的貢獻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4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經濟部所屬事業近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3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年對國家財政的貢獻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>
                          <a:effectLst/>
                        </a:rPr>
                        <a:t>105</a:t>
                      </a:r>
                      <a:r>
                        <a:rPr lang="zh-TW" altLang="en-US" sz="1400" b="1" u="none" strike="noStrike">
                          <a:effectLst/>
                        </a:rPr>
                        <a:t>年</a:t>
                      </a:r>
                      <a:r>
                        <a:rPr lang="en-US" altLang="zh-TW" sz="1400" b="1" u="none" strike="noStrike">
                          <a:effectLst/>
                        </a:rPr>
                        <a:t>04</a:t>
                      </a:r>
                      <a:r>
                        <a:rPr lang="zh-TW" altLang="en-US" sz="1400" b="1" u="none" strike="noStrike">
                          <a:effectLst/>
                        </a:rPr>
                        <a:t>月</a:t>
                      </a:r>
                      <a:r>
                        <a:rPr lang="en-US" altLang="zh-TW" sz="1400" b="1" u="none" strike="noStrike">
                          <a:effectLst/>
                        </a:rPr>
                        <a:t>27</a:t>
                      </a:r>
                      <a:r>
                        <a:rPr lang="zh-TW" altLang="en-US" sz="1400" b="1" u="none" strike="noStrike">
                          <a:effectLst/>
                        </a:rPr>
                        <a:t>日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經濟部所屬事業的貢獻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5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完成漢翔航空工業公司民營化之摘要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>
                          <a:effectLst/>
                        </a:rPr>
                        <a:t>105</a:t>
                      </a:r>
                      <a:r>
                        <a:rPr lang="zh-TW" altLang="en-US" sz="1400" b="1" u="none" strike="noStrike">
                          <a:effectLst/>
                        </a:rPr>
                        <a:t>年</a:t>
                      </a:r>
                      <a:r>
                        <a:rPr lang="en-US" altLang="zh-TW" sz="1400" b="1" u="none" strike="noStrike">
                          <a:effectLst/>
                        </a:rPr>
                        <a:t>04</a:t>
                      </a:r>
                      <a:r>
                        <a:rPr lang="zh-TW" altLang="en-US" sz="1400" b="1" u="none" strike="noStrike">
                          <a:effectLst/>
                        </a:rPr>
                        <a:t>月</a:t>
                      </a:r>
                      <a:r>
                        <a:rPr lang="en-US" altLang="zh-TW" sz="1400" b="1" u="none" strike="noStrike">
                          <a:effectLst/>
                        </a:rPr>
                        <a:t>27</a:t>
                      </a:r>
                      <a:r>
                        <a:rPr lang="zh-TW" altLang="en-US" sz="1400" b="1" u="none" strike="noStrike">
                          <a:effectLst/>
                        </a:rPr>
                        <a:t>日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國營事業民營化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6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審查所屬事業之事業計畫、投資計畫及預算的摘要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105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04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月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27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日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>
                          <a:effectLst/>
                        </a:rPr>
                        <a:t>國營事業管理</a:t>
                      </a:r>
                      <a:endParaRPr lang="zh-TW" altLang="en-US" sz="1400" b="1" i="0" u="none" strike="noStrike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  <a:tr h="518051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7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推動所屬事業改進人事管理制度之摘要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b="1" u="none" strike="noStrike" dirty="0">
                          <a:effectLst/>
                        </a:rPr>
                        <a:t>105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年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04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月</a:t>
                      </a:r>
                      <a:r>
                        <a:rPr lang="en-US" altLang="zh-TW" sz="1400" b="1" u="none" strike="noStrike" dirty="0">
                          <a:effectLst/>
                        </a:rPr>
                        <a:t>27</a:t>
                      </a:r>
                      <a:r>
                        <a:rPr lang="zh-TW" altLang="en-US" sz="1400" b="1" u="none" strike="noStrike" dirty="0">
                          <a:effectLst/>
                        </a:rPr>
                        <a:t>日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effectLst/>
                        </a:rPr>
                        <a:t>國營事業管理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標楷體"/>
                      </a:endParaRP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179512" y="84909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已開放資料集</a:t>
            </a:r>
            <a:r>
              <a:rPr lang="en-US" altLang="zh-TW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55</a:t>
            </a:r>
            <a:r>
              <a:rPr lang="zh-TW" altLang="en-US" sz="36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項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，</a:t>
            </a:r>
            <a:r>
              <a:rPr lang="zh-TW" altLang="en-US" sz="36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資料集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已填列「應用主題」</a:t>
            </a:r>
            <a:r>
              <a:rPr lang="en-US" altLang="zh-TW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30</a:t>
            </a:r>
            <a:r>
              <a:rPr lang="zh-TW" altLang="en-US" sz="36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項，詳細如附件。</a:t>
            </a:r>
            <a:endParaRPr lang="zh-TW" altLang="en-US" sz="3600" b="1" dirty="0">
              <a:solidFill>
                <a:srgbClr val="FF0000"/>
              </a:solidFill>
              <a:ea typeface="微軟正黑體" panose="020B0604030504040204" pitchFamily="34" charset="-120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251520" y="997277"/>
            <a:ext cx="84249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TW" altLang="en-US" sz="44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已</a:t>
            </a:r>
            <a:r>
              <a:rPr lang="zh-TW" altLang="en-US" sz="44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開放資料集之應用</a:t>
            </a:r>
            <a:r>
              <a:rPr lang="zh-TW" altLang="en-US" sz="44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主題</a:t>
            </a:r>
            <a:endParaRPr lang="en-US" altLang="zh-TW" sz="4400" b="1" dirty="0" smtClean="0">
              <a:solidFill>
                <a:srgbClr val="FF0000"/>
              </a:solidFill>
              <a:ea typeface="微軟正黑體" panose="020B0604030504040204" pitchFamily="34" charset="-120"/>
            </a:endParaRPr>
          </a:p>
          <a:p>
            <a:pPr marL="1028700" lvl="1" indent="-571500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自</a:t>
            </a:r>
            <a:r>
              <a:rPr lang="en-US" altLang="zh-TW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104</a:t>
            </a: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年</a:t>
            </a:r>
            <a:r>
              <a:rPr lang="en-US" altLang="zh-TW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9</a:t>
            </a: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月</a:t>
            </a:r>
            <a:r>
              <a:rPr lang="en-US" altLang="zh-TW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30</a:t>
            </a: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日開始，資料集上載需填列</a:t>
            </a:r>
            <a:r>
              <a:rPr lang="zh-TW" altLang="en-US" sz="44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「應用主題」</a:t>
            </a:r>
            <a:r>
              <a:rPr lang="zh-TW" altLang="en-US" sz="44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。</a:t>
            </a:r>
            <a:endParaRPr lang="en-US" altLang="zh-TW" sz="4400" b="1" dirty="0" smtClean="0">
              <a:solidFill>
                <a:srgbClr val="FF0000"/>
              </a:solidFill>
              <a:ea typeface="微軟正黑體" panose="020B0604030504040204" pitchFamily="34" charset="-120"/>
            </a:endParaRPr>
          </a:p>
          <a:p>
            <a:pPr marL="1028700" lvl="1" indent="-571500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本</a:t>
            </a:r>
            <a:r>
              <a:rPr lang="zh-TW" altLang="en-US" sz="4400" b="1" dirty="0" smtClean="0">
                <a:solidFill>
                  <a:schemeClr val="tx1"/>
                </a:solidFill>
                <a:ea typeface="微軟正黑體" panose="020B0604030504040204" pitchFamily="34" charset="-120"/>
              </a:rPr>
              <a:t>會</a:t>
            </a:r>
            <a:r>
              <a:rPr lang="en-US" altLang="zh-TW" sz="4400" b="1" dirty="0" smtClean="0">
                <a:solidFill>
                  <a:schemeClr val="tx1"/>
                </a:solidFill>
                <a:ea typeface="微軟正黑體" panose="020B0604030504040204" pitchFamily="34" charset="-120"/>
              </a:rPr>
              <a:t>55</a:t>
            </a:r>
            <a:r>
              <a:rPr lang="zh-TW" altLang="en-US" sz="4400" b="1" dirty="0">
                <a:solidFill>
                  <a:schemeClr val="tx1"/>
                </a:solidFill>
                <a:ea typeface="微軟正黑體" panose="020B0604030504040204" pitchFamily="34" charset="-120"/>
              </a:rPr>
              <a:t>項已開放資料</a:t>
            </a:r>
            <a:r>
              <a:rPr lang="zh-TW" altLang="en-US" sz="4400" b="1" dirty="0" smtClean="0">
                <a:solidFill>
                  <a:schemeClr val="tx1"/>
                </a:solidFill>
                <a:ea typeface="微軟正黑體" panose="020B0604030504040204" pitchFamily="34" charset="-120"/>
              </a:rPr>
              <a:t>集，有</a:t>
            </a:r>
            <a:r>
              <a:rPr lang="en-US" altLang="zh-TW" sz="4400" b="1" dirty="0" smtClean="0">
                <a:solidFill>
                  <a:schemeClr val="tx1"/>
                </a:solidFill>
                <a:ea typeface="微軟正黑體" panose="020B0604030504040204" pitchFamily="34" charset="-120"/>
              </a:rPr>
              <a:t>30</a:t>
            </a:r>
            <a:r>
              <a:rPr lang="zh-TW" altLang="en-US" sz="4400" b="1" dirty="0" smtClean="0">
                <a:solidFill>
                  <a:schemeClr val="tx1"/>
                </a:solidFill>
                <a:ea typeface="微軟正黑體" panose="020B0604030504040204" pitchFamily="34" charset="-120"/>
              </a:rPr>
              <a:t>項已填列</a:t>
            </a:r>
            <a:r>
              <a:rPr lang="zh-TW" altLang="en-US" sz="4400" b="1" dirty="0">
                <a:solidFill>
                  <a:srgbClr val="FF0000"/>
                </a:solidFill>
                <a:ea typeface="微軟正黑體" panose="020B0604030504040204" pitchFamily="34" charset="-120"/>
              </a:rPr>
              <a:t>「應用主題</a:t>
            </a:r>
            <a:r>
              <a:rPr lang="zh-TW" altLang="en-US" sz="4400" b="1" dirty="0" smtClean="0">
                <a:solidFill>
                  <a:srgbClr val="FF0000"/>
                </a:solidFill>
                <a:ea typeface="微軟正黑體" panose="020B0604030504040204" pitchFamily="34" charset="-120"/>
              </a:rPr>
              <a:t>」。</a:t>
            </a:r>
            <a:endParaRPr lang="en-US" altLang="zh-TW" sz="4400" b="1" dirty="0">
              <a:solidFill>
                <a:schemeClr val="tx1"/>
              </a:solidFill>
              <a:ea typeface="微軟正黑體" panose="020B0604030504040204" pitchFamily="34" charset="-120"/>
            </a:endParaRPr>
          </a:p>
          <a:p>
            <a:pPr marL="1485900" lvl="2" indent="-571500">
              <a:buClr>
                <a:srgbClr val="7030A0"/>
              </a:buClr>
              <a:buFont typeface="Wingdings" panose="05000000000000000000" pitchFamily="2" charset="2"/>
              <a:buChar char="u"/>
            </a:pPr>
            <a:r>
              <a:rPr lang="zh-TW" altLang="en-US" sz="3600" b="1" dirty="0">
                <a:solidFill>
                  <a:srgbClr val="0000FF"/>
                </a:solidFill>
                <a:ea typeface="微軟正黑體" panose="020B0604030504040204" pitchFamily="34" charset="-120"/>
              </a:rPr>
              <a:t>經濟部所屬事業的</a:t>
            </a:r>
            <a:r>
              <a:rPr lang="zh-TW" altLang="en-US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貢獻</a:t>
            </a:r>
            <a:r>
              <a:rPr lang="en-US" altLang="zh-TW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(4)</a:t>
            </a:r>
          </a:p>
          <a:p>
            <a:pPr marL="1485900" lvl="2" indent="-571500">
              <a:buClr>
                <a:srgbClr val="7030A0"/>
              </a:buClr>
              <a:buFont typeface="Wingdings" panose="05000000000000000000" pitchFamily="2" charset="2"/>
              <a:buChar char="u"/>
            </a:pPr>
            <a:r>
              <a:rPr lang="zh-TW" altLang="en-US" sz="3600" b="1" dirty="0">
                <a:solidFill>
                  <a:srgbClr val="0000FF"/>
                </a:solidFill>
                <a:ea typeface="微軟正黑體" panose="020B0604030504040204" pitchFamily="34" charset="-120"/>
              </a:rPr>
              <a:t>國營事業</a:t>
            </a:r>
            <a:r>
              <a:rPr lang="zh-TW" altLang="en-US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民營化</a:t>
            </a:r>
            <a:r>
              <a:rPr lang="en-US" altLang="zh-TW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(1)</a:t>
            </a:r>
            <a:endParaRPr lang="en-US" altLang="zh-TW" sz="3600" b="1" dirty="0">
              <a:solidFill>
                <a:srgbClr val="0000FF"/>
              </a:solidFill>
              <a:ea typeface="微軟正黑體" panose="020B0604030504040204" pitchFamily="34" charset="-120"/>
            </a:endParaRPr>
          </a:p>
          <a:p>
            <a:pPr marL="1485900" lvl="2" indent="-571500">
              <a:buClr>
                <a:srgbClr val="7030A0"/>
              </a:buClr>
              <a:buFont typeface="Wingdings" panose="05000000000000000000" pitchFamily="2" charset="2"/>
              <a:buChar char="u"/>
            </a:pPr>
            <a:r>
              <a:rPr lang="zh-TW" altLang="en-US" sz="3600" b="1" dirty="0">
                <a:solidFill>
                  <a:srgbClr val="0000FF"/>
                </a:solidFill>
                <a:ea typeface="微軟正黑體" panose="020B0604030504040204" pitchFamily="34" charset="-120"/>
              </a:rPr>
              <a:t>國營事業</a:t>
            </a:r>
            <a:r>
              <a:rPr lang="zh-TW" altLang="en-US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管理</a:t>
            </a:r>
            <a:r>
              <a:rPr lang="en-US" altLang="zh-TW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(8)</a:t>
            </a:r>
            <a:endParaRPr lang="en-US" altLang="zh-TW" sz="3600" b="1" dirty="0">
              <a:solidFill>
                <a:srgbClr val="0000FF"/>
              </a:solidFill>
              <a:ea typeface="微軟正黑體" panose="020B0604030504040204" pitchFamily="34" charset="-120"/>
            </a:endParaRPr>
          </a:p>
          <a:p>
            <a:pPr marL="1485900" lvl="2" indent="-571500">
              <a:buClr>
                <a:srgbClr val="7030A0"/>
              </a:buClr>
              <a:buFont typeface="Wingdings" panose="05000000000000000000" pitchFamily="2" charset="2"/>
              <a:buChar char="u"/>
            </a:pPr>
            <a:r>
              <a:rPr lang="zh-TW" altLang="en-US" sz="3600" b="1" dirty="0">
                <a:solidFill>
                  <a:srgbClr val="0000FF"/>
                </a:solidFill>
                <a:ea typeface="微軟正黑體" panose="020B0604030504040204" pitchFamily="34" charset="-120"/>
              </a:rPr>
              <a:t>公共工程管理及</a:t>
            </a:r>
            <a:r>
              <a:rPr lang="zh-TW" altLang="en-US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安全</a:t>
            </a:r>
            <a:r>
              <a:rPr lang="en-US" altLang="zh-TW" sz="3600" b="1" dirty="0" smtClean="0">
                <a:solidFill>
                  <a:srgbClr val="0000FF"/>
                </a:solidFill>
                <a:ea typeface="微軟正黑體" panose="020B0604030504040204" pitchFamily="34" charset="-120"/>
              </a:rPr>
              <a:t>(17)</a:t>
            </a:r>
            <a:endParaRPr lang="en-US" altLang="zh-TW" sz="3600" b="1" dirty="0">
              <a:solidFill>
                <a:srgbClr val="0000FF"/>
              </a:solidFill>
              <a:ea typeface="微軟正黑體" panose="020B0604030504040204" pitchFamily="34" charset="-120"/>
            </a:endParaRPr>
          </a:p>
          <a:p>
            <a:pPr lvl="2">
              <a:buClr>
                <a:srgbClr val="C00000"/>
              </a:buClr>
            </a:pPr>
            <a:endParaRPr lang="en-US" altLang="zh-TW" sz="4400" b="1" dirty="0">
              <a:solidFill>
                <a:srgbClr val="0000FF"/>
              </a:solidFill>
              <a:ea typeface="微軟正黑體" panose="020B0604030504040204" pitchFamily="34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1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書卷 (水平) 1"/>
          <p:cNvSpPr/>
          <p:nvPr/>
        </p:nvSpPr>
        <p:spPr>
          <a:xfrm>
            <a:off x="539750" y="765175"/>
            <a:ext cx="8280400" cy="5616575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7411" name="文字方塊 3"/>
          <p:cNvSpPr txBox="1">
            <a:spLocks noChangeArrowheads="1"/>
          </p:cNvSpPr>
          <p:nvPr/>
        </p:nvSpPr>
        <p:spPr bwMode="auto">
          <a:xfrm>
            <a:off x="1258888" y="1916113"/>
            <a:ext cx="7561262" cy="266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fontAlgn="t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zh-TW" altLang="en-US" sz="5400" dirty="0">
                <a:latin typeface="微軟正黑體" pitchFamily="34" charset="-120"/>
                <a:ea typeface="微軟正黑體" pitchFamily="34" charset="-120"/>
              </a:rPr>
              <a:t>討論事項：</a:t>
            </a:r>
            <a:endParaRPr lang="en-US" altLang="zh-TW" sz="5400" dirty="0">
              <a:latin typeface="微軟正黑體" pitchFamily="34" charset="-120"/>
              <a:ea typeface="微軟正黑體" pitchFamily="34" charset="-120"/>
            </a:endParaRPr>
          </a:p>
          <a:p>
            <a:pPr eaLnBrk="1" fontAlgn="b" hangingPunct="1">
              <a:spcBef>
                <a:spcPct val="0"/>
              </a:spcBef>
              <a:buClr>
                <a:schemeClr val="accent1"/>
              </a:buClr>
              <a:buSzPct val="80000"/>
              <a:buNone/>
            </a:pPr>
            <a:r>
              <a:rPr lang="zh-TW" altLang="en-US" sz="5400" dirty="0">
                <a:latin typeface="微軟正黑體" pitchFamily="34" charset="-120"/>
                <a:ea typeface="微軟正黑體" pitchFamily="34" charset="-120"/>
              </a:rPr>
              <a:t>國營會主題式開放資料推動策略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213395685"/>
              </p:ext>
            </p:extLst>
          </p:nvPr>
        </p:nvGraphicFramePr>
        <p:xfrm>
          <a:off x="1524000" y="1124744"/>
          <a:ext cx="715245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1115616" y="332656"/>
            <a:ext cx="7315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4000" b="1">
                <a:solidFill>
                  <a:schemeClr val="tx1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標楷體"/>
                <a:cs typeface="+mj-cs"/>
              </a:rPr>
              <a:t>大綱</a:t>
            </a:r>
            <a:endParaRPr kumimoji="1" lang="zh-TW" altLang="zh-TW" sz="4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標楷體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587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89864"/>
              </p:ext>
            </p:extLst>
          </p:nvPr>
        </p:nvGraphicFramePr>
        <p:xfrm>
          <a:off x="395536" y="1268760"/>
          <a:ext cx="8208912" cy="5037892"/>
        </p:xfrm>
        <a:graphic>
          <a:graphicData uri="http://schemas.openxmlformats.org/drawingml/2006/table">
            <a:tbl>
              <a:tblPr/>
              <a:tblGrid>
                <a:gridCol w="519701"/>
                <a:gridCol w="2078804"/>
                <a:gridCol w="5610407"/>
              </a:tblGrid>
              <a:tr h="642851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序號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主題式開放資料推動策略名稱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策略內涵說明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08161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altLang="zh-TW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105-108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年經濟部國營事業委員會推動主題式開放資料策略</a:t>
                      </a:r>
                      <a:endParaRPr lang="zh-TW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依據本部</a:t>
                      </a: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年</a:t>
                      </a: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月</a:t>
                      </a: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日「經濟部政府資料開放諮詢小組」第</a:t>
                      </a: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次會議決議辦理。</a:t>
                      </a:r>
                      <a:b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</a:b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成立本會推動主題式開放資料組織，建立各組室業務聯繫窗口。</a:t>
                      </a:r>
                      <a:b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</a:b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針對「國營事業管理」、「公共工程管理及安全」等主題，加強本會資料盤點，以深入研析本會可開放資料，並達成本部交付本會年度開放目標數量及品質。</a:t>
                      </a:r>
                      <a:b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</a:br>
                      <a:r>
                        <a:rPr lang="en-US" altLang="zh-TW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</a:t>
                      </a:r>
                      <a: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  <a:t>蒐集政府開放資料平台「我有話要說」、「我還想要」及本會網站「意見信箱」等民眾需求。</a:t>
                      </a:r>
                      <a:br>
                        <a:rPr lang="zh-TW" alt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標楷體"/>
                        </a:rPr>
                      </a:br>
                      <a:endParaRPr lang="zh-TW" alt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250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文字方塊 3"/>
          <p:cNvSpPr txBox="1">
            <a:spLocks noChangeArrowheads="1"/>
          </p:cNvSpPr>
          <p:nvPr/>
        </p:nvSpPr>
        <p:spPr bwMode="auto">
          <a:xfrm>
            <a:off x="1907704" y="188640"/>
            <a:ext cx="61206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一、推動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策略</a:t>
            </a:r>
            <a:r>
              <a:rPr lang="en-US" altLang="zh-TW" sz="2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(1/2)</a:t>
            </a:r>
            <a:endParaRPr lang="zh-TW" altLang="en-US" sz="2000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" name="文字方塊 1"/>
          <p:cNvSpPr txBox="1"/>
          <p:nvPr/>
        </p:nvSpPr>
        <p:spPr>
          <a:xfrm>
            <a:off x="467544" y="1268760"/>
            <a:ext cx="784887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成立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本會主題式開放資料推動策略會報，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建立業務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聯繫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窗口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各組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室科長</a:t>
            </a:r>
            <a:r>
              <a:rPr lang="en-US" altLang="zh-TW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經由政府開放資料平台「我有話要說」、「我還想要」及本會網站「意見信箱」，了解民眾、企業對開放資料需求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針對「國營及公股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事業之營運管理」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主題，加強資料盤點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，深入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研析本會可開放資料，並達成本部交付本會年度開放目標數量及品質。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文字方塊 3"/>
          <p:cNvSpPr txBox="1">
            <a:spLocks noChangeArrowheads="1"/>
          </p:cNvSpPr>
          <p:nvPr/>
        </p:nvSpPr>
        <p:spPr bwMode="auto">
          <a:xfrm>
            <a:off x="1907704" y="188640"/>
            <a:ext cx="61206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fontAlgn="base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1pPr>
            <a:lvl2pPr marL="742950" indent="-285750" eaLnBrk="0" fontAlgn="base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2pPr>
            <a:lvl3pPr marL="1143000" indent="-228600" eaLnBrk="0" fontAlgn="base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3pPr>
            <a:lvl4pPr marL="1600200" indent="-228600" eaLnBrk="0" fontAlgn="base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4pPr>
            <a:lvl5pPr marL="2057400" indent="-228600" eaLnBrk="0" fontAlgn="base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一、推動策略</a:t>
            </a:r>
            <a:r>
              <a:rPr lang="en-US" altLang="zh-TW" sz="2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(2/2</a:t>
            </a:r>
            <a:r>
              <a:rPr lang="en-US" altLang="zh-TW" sz="2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sz="2000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" name="文字方塊 1"/>
          <p:cNvSpPr txBox="1"/>
          <p:nvPr/>
        </p:nvSpPr>
        <p:spPr>
          <a:xfrm>
            <a:off x="467544" y="1268760"/>
            <a:ext cx="7848872" cy="4262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chemeClr val="accent6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國營會業務</a:t>
            </a:r>
            <a:r>
              <a:rPr lang="zh-TW" altLang="en-US" sz="3200" b="1" dirty="0" smtClean="0">
                <a:solidFill>
                  <a:schemeClr val="accent6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包含</a:t>
            </a:r>
            <a:endParaRPr lang="en-US" altLang="zh-TW" sz="3200" b="1" dirty="0" smtClean="0">
              <a:solidFill>
                <a:schemeClr val="accent6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季由本會各組室業務聯繫窗口，檢視更新已上載資料集之正確性及完整性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600"/>
              </a:spcBef>
              <a:spcAft>
                <a:spcPts val="6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在政府資料開放平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臺已上架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資料集，設定「啟動資料集更新提醒」，並設定「通知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週期」，以保持資料常新狀態。</a:t>
            </a:r>
            <a:endParaRPr lang="zh-TW" altLang="en-US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1133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二、應用情境</a:t>
            </a:r>
            <a:r>
              <a:rPr lang="en-US" altLang="zh-TW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(1/2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07103" y="1628800"/>
            <a:ext cx="76328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搜尋下載政府資料開放平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臺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活化應用」專區之成功案例，作為本會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式開放資料推動策略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會報」討論資料，研析資料集可供應用情境。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參與本部舉辦研討會，了解民間創新創意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應用的趨勢，讓未來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開放資料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集，可供民間再加值應用。</a:t>
            </a:r>
            <a:r>
              <a:rPr lang="zh-TW" altLang="en-US" dirty="0" smtClean="0"/>
              <a:t>推動</a:t>
            </a:r>
            <a:r>
              <a:rPr lang="zh-TW" altLang="en-US" dirty="0"/>
              <a:t>策略會報，建立各組室業務聯繫窗口。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2228846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二、應用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情境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(2/2)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07103" y="1628800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參考</a:t>
            </a:r>
            <a:r>
              <a:rPr lang="en-US" altLang="zh-TW" sz="3200" b="1" dirty="0" err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opendata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聯盟、電腦公會、資服業者之最新資訊、期刊資料</a:t>
            </a:r>
            <a:r>
              <a:rPr lang="zh-TW" altLang="en-US" sz="32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</a:t>
            </a:r>
            <a:r>
              <a:rPr lang="zh-TW" altLang="en-US" sz="3200" b="1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資訊，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在本會內部會議，作為盤點開放資料集討論參考，以提高本會資料集未來應用</a:t>
            </a:r>
            <a:r>
              <a:rPr lang="zh-TW" altLang="en-US" sz="3200" b="1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</a:t>
            </a:r>
            <a:r>
              <a:rPr lang="zh-TW" altLang="en-US" sz="3200" b="1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可行性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zh-TW" altLang="en-US" sz="3200" dirty="0"/>
              <a:t>立</a:t>
            </a:r>
            <a:r>
              <a:rPr lang="zh-TW" altLang="en-US" dirty="0" smtClean="0"/>
              <a:t>推動</a:t>
            </a:r>
            <a:r>
              <a:rPr lang="zh-TW" altLang="en-US" dirty="0"/>
              <a:t>策略會報，建立各組室業務聯繫窗口。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1553796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三、專家／民間需求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建議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(1/2)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07103" y="1628800"/>
            <a:ext cx="76328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針對開放資料特性與應用層面，檢視內部現有資料類型，將相關資料歸納與合併，最後產出對民眾、企業有幫助及價值之開放資料</a:t>
            </a:r>
            <a:r>
              <a:rPr lang="zh-TW" altLang="en-US" sz="32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針對資料特性、結構，轉換成適合應用程式再利用之資料，例如：轉換成</a:t>
            </a:r>
            <a:r>
              <a:rPr lang="en-US" altLang="zh-TW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CSV</a:t>
            </a: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等格式，以利應用程式進行資料整合應用，並提升資料格式友善度，創造開放資料應用價值。</a:t>
            </a:r>
            <a:r>
              <a:rPr lang="zh-TW" altLang="en-US" dirty="0" smtClean="0"/>
              <a:t>策略</a:t>
            </a:r>
            <a:r>
              <a:rPr lang="zh-TW" altLang="en-US" dirty="0"/>
              <a:t>會報，建立各組室業務聯繫窗口。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39527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三、專家／民間需求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建議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(2/2)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607103" y="1628800"/>
            <a:ext cx="76328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spcBef>
                <a:spcPts val="1200"/>
              </a:spcBef>
              <a:spcAft>
                <a:spcPts val="1200"/>
              </a:spcAft>
              <a:buClr>
                <a:srgbClr val="7030A0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審慎評估資料欄位間之關係，進行適當之去識別化，以確保部屬事業、民間企業及相關單位隱私與保密資訊，並檢視去識別化後，以整體資料面向，通盤了解整體資料間之關係，可進一步找出資料之共效與價值，同時確保符合個資法或相關法令的要求，並避免資料間之關係，被不當利用。</a:t>
            </a:r>
            <a:r>
              <a:rPr lang="zh-TW" altLang="en-US" dirty="0" smtClean="0"/>
              <a:t>各</a:t>
            </a:r>
            <a:r>
              <a:rPr lang="zh-TW" altLang="en-US" dirty="0"/>
              <a:t>組室業務聯繫窗口。</a:t>
            </a:r>
          </a:p>
        </p:txBody>
      </p:sp>
    </p:spTree>
    <p:extLst>
      <p:ext uri="{BB962C8B-B14F-4D97-AF65-F5344CB8AC3E}">
        <p14:creationId xmlns:p14="http://schemas.microsoft.com/office/powerpoint/2010/main" val="104963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2938D-8776-4DDA-9625-17DBD2BD01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文字方塊 2"/>
          <p:cNvSpPr txBox="1"/>
          <p:nvPr/>
        </p:nvSpPr>
        <p:spPr>
          <a:xfrm>
            <a:off x="1619672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Aft>
                <a:spcPts val="600"/>
              </a:spcAft>
            </a:pPr>
            <a:r>
              <a:rPr lang="zh-TW" altLang="en-US" sz="4000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四、公私協力</a:t>
            </a:r>
            <a:r>
              <a:rPr lang="zh-TW" altLang="en-US" sz="4000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</a:t>
            </a:r>
            <a:r>
              <a:rPr lang="en-US" altLang="zh-TW" dirty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(1/2</a:t>
            </a:r>
            <a:r>
              <a:rPr lang="en-US" altLang="zh-TW" dirty="0" smtClean="0">
                <a:solidFill>
                  <a:srgbClr val="00B0F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>
              <a:solidFill>
                <a:srgbClr val="00B0F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67544" y="1412776"/>
            <a:ext cx="828092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lvl="1" indent="-571500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34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探尋政府資料開放平臺、國發會網站資訊、</a:t>
            </a:r>
            <a:r>
              <a:rPr lang="zh-TW" altLang="en-US" sz="34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台北市資料開放平</a:t>
            </a:r>
            <a:r>
              <a:rPr lang="zh-TW" altLang="en-US" sz="34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臺、台南市政府資料開放平臺等</a:t>
            </a:r>
            <a:r>
              <a:rPr lang="zh-TW" altLang="en-US" sz="34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，公私協力的案例，研析本會未來可以公私協力</a:t>
            </a:r>
            <a:r>
              <a:rPr lang="zh-TW" altLang="en-US" sz="3400" b="1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規劃之方向。</a:t>
            </a:r>
            <a:endParaRPr lang="en-US" altLang="zh-TW" sz="3400" b="1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28700" lvl="1" indent="-571500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  <a:buFont typeface="Wingdings" panose="05000000000000000000" pitchFamily="2" charset="2"/>
              <a:buChar char="n"/>
            </a:pPr>
            <a:r>
              <a:rPr lang="zh-TW" altLang="en-US" sz="3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邀集本會同仁及本會資訊系統維護廠商研析本會現有業務資料、資料庫等，可應用於公私協力規劃之範圍。</a:t>
            </a:r>
            <a:endParaRPr lang="en-US" altLang="zh-TW" sz="3200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1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</a:pPr>
            <a:r>
              <a:rPr lang="zh-TW" altLang="en-US" dirty="0" smtClean="0"/>
              <a:t>立</a:t>
            </a:r>
            <a:r>
              <a:rPr lang="zh-TW" altLang="en-US" dirty="0"/>
              <a:t>各組室業務聯繫窗口。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92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23074</TotalTime>
  <Words>1535</Words>
  <Application>Microsoft Office PowerPoint</Application>
  <PresentationFormat>如螢幕大小 (4:3)</PresentationFormat>
  <Paragraphs>169</Paragraphs>
  <Slides>20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8" baseType="lpstr">
      <vt:lpstr>Arial</vt:lpstr>
      <vt:lpstr>新細明體</vt:lpstr>
      <vt:lpstr>標楷體</vt:lpstr>
      <vt:lpstr>微軟正黑體</vt:lpstr>
      <vt:lpstr>Calibri</vt:lpstr>
      <vt:lpstr>Times New Roman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11</cp:lastModifiedBy>
  <cp:revision>2439</cp:revision>
  <cp:lastPrinted>2016-09-13T03:24:15Z</cp:lastPrinted>
  <dcterms:created xsi:type="dcterms:W3CDTF">2011-02-11T10:25:44Z</dcterms:created>
  <dcterms:modified xsi:type="dcterms:W3CDTF">2016-09-14T06:15:38Z</dcterms:modified>
</cp:coreProperties>
</file>