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16" r:id="rId2"/>
    <p:sldId id="394" r:id="rId3"/>
    <p:sldId id="421" r:id="rId4"/>
    <p:sldId id="407" r:id="rId5"/>
    <p:sldId id="413" r:id="rId6"/>
    <p:sldId id="408" r:id="rId7"/>
    <p:sldId id="409" r:id="rId8"/>
    <p:sldId id="417" r:id="rId9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66"/>
    <a:srgbClr val="FF99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3" autoAdjust="0"/>
    <p:restoredTop sz="95400" autoAdjust="0"/>
  </p:normalViewPr>
  <p:slideViewPr>
    <p:cSldViewPr>
      <p:cViewPr>
        <p:scale>
          <a:sx n="54" d="100"/>
          <a:sy n="54" d="100"/>
        </p:scale>
        <p:origin x="-2016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237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A76039-9553-406D-B0F0-734A60DD073F}" type="doc">
      <dgm:prSet loTypeId="urn:microsoft.com/office/officeart/2005/8/layout/cycle8" loCatId="cycle" qsTypeId="urn:microsoft.com/office/officeart/2005/8/quickstyle/3d1" qsCatId="3D" csTypeId="urn:microsoft.com/office/officeart/2005/8/colors/colorful4" csCatId="colorful" phldr="1"/>
      <dgm:spPr/>
    </dgm:pt>
    <dgm:pt modelId="{EA52A7A3-FA0A-45A0-807E-8A74512A8F1A}">
      <dgm:prSet phldrT="[文字]"/>
      <dgm:spPr/>
      <dgm:t>
        <a:bodyPr/>
        <a:lstStyle/>
        <a:p>
          <a:r>
            <a:rPr lang="zh-TW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民眾參與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5B3E53D6-E9B5-4B47-B674-5EDB8D8617C9}" type="parTrans" cxnId="{EAD88CEE-3B43-494A-9BDC-E9BF46E5C8C7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1ABD1A7A-73FF-4247-8DB1-81B6D6E3723E}" type="sibTrans" cxnId="{EAD88CEE-3B43-494A-9BDC-E9BF46E5C8C7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78425126-8788-4B60-9127-C889CE7C7179}">
      <dgm:prSet phldrT="[文字]"/>
      <dgm:spPr/>
      <dgm:t>
        <a:bodyPr/>
        <a:lstStyle/>
        <a:p>
          <a:r>
            <a:rPr lang="zh-TW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觀念推廣</a:t>
          </a:r>
          <a:endParaRPr lang="zh-TW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A79BFD34-529E-4E40-AA78-72593DCE0017}" type="parTrans" cxnId="{56D6CA5F-13A2-48FE-84F3-4ADE6C6ECA73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CF0B27E7-33CD-42E4-A4F5-C0C2DA76AFED}" type="sibTrans" cxnId="{56D6CA5F-13A2-48FE-84F3-4ADE6C6ECA73}">
      <dgm:prSet/>
      <dgm:spPr/>
      <dgm:t>
        <a:bodyPr/>
        <a:lstStyle/>
        <a:p>
          <a:endParaRPr lang="zh-TW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gm:t>
    </dgm:pt>
    <dgm:pt modelId="{4DC30DE6-1BE5-47F0-A8EB-AE8E4565B982}" type="pres">
      <dgm:prSet presAssocID="{41A76039-9553-406D-B0F0-734A60DD073F}" presName="compositeShape" presStyleCnt="0">
        <dgm:presLayoutVars>
          <dgm:chMax val="7"/>
          <dgm:dir/>
          <dgm:resizeHandles val="exact"/>
        </dgm:presLayoutVars>
      </dgm:prSet>
      <dgm:spPr/>
    </dgm:pt>
    <dgm:pt modelId="{436393CB-2F47-48F9-ACD1-8188B91E75A9}" type="pres">
      <dgm:prSet presAssocID="{41A76039-9553-406D-B0F0-734A60DD073F}" presName="wedge1" presStyleLbl="node1" presStyleIdx="0" presStyleCnt="2"/>
      <dgm:spPr/>
      <dgm:t>
        <a:bodyPr/>
        <a:lstStyle/>
        <a:p>
          <a:endParaRPr lang="zh-TW" altLang="en-US"/>
        </a:p>
      </dgm:t>
    </dgm:pt>
    <dgm:pt modelId="{C331944B-2EB1-4BB0-8365-CA8F2B99F1A1}" type="pres">
      <dgm:prSet presAssocID="{41A76039-9553-406D-B0F0-734A60DD073F}" presName="dummy1a" presStyleCnt="0"/>
      <dgm:spPr/>
    </dgm:pt>
    <dgm:pt modelId="{C5808DFD-E48D-4B46-A187-19B63A8FFC96}" type="pres">
      <dgm:prSet presAssocID="{41A76039-9553-406D-B0F0-734A60DD073F}" presName="dummy1b" presStyleCnt="0"/>
      <dgm:spPr/>
    </dgm:pt>
    <dgm:pt modelId="{D2666E82-9A90-4CDE-9F51-D1C9390E0E3C}" type="pres">
      <dgm:prSet presAssocID="{41A76039-9553-406D-B0F0-734A60DD073F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DBCE799-5CDC-428A-A7D7-EE16EC7AEF27}" type="pres">
      <dgm:prSet presAssocID="{41A76039-9553-406D-B0F0-734A60DD073F}" presName="wedge2" presStyleLbl="node1" presStyleIdx="1" presStyleCnt="2"/>
      <dgm:spPr/>
      <dgm:t>
        <a:bodyPr/>
        <a:lstStyle/>
        <a:p>
          <a:endParaRPr lang="zh-TW" altLang="en-US"/>
        </a:p>
      </dgm:t>
    </dgm:pt>
    <dgm:pt modelId="{A209C543-B19F-4C15-920D-F17296E84D7E}" type="pres">
      <dgm:prSet presAssocID="{41A76039-9553-406D-B0F0-734A60DD073F}" presName="dummy2a" presStyleCnt="0"/>
      <dgm:spPr/>
    </dgm:pt>
    <dgm:pt modelId="{6D20C364-47DB-461D-9AFA-B4D75C914ED9}" type="pres">
      <dgm:prSet presAssocID="{41A76039-9553-406D-B0F0-734A60DD073F}" presName="dummy2b" presStyleCnt="0"/>
      <dgm:spPr/>
    </dgm:pt>
    <dgm:pt modelId="{19A11F57-EAE3-4BCC-BFA5-DCEA146B8AF7}" type="pres">
      <dgm:prSet presAssocID="{41A76039-9553-406D-B0F0-734A60DD073F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8E80E96-4146-4860-939D-49248D3705CF}" type="pres">
      <dgm:prSet presAssocID="{1ABD1A7A-73FF-4247-8DB1-81B6D6E3723E}" presName="arrowWedge1" presStyleLbl="fgSibTrans2D1" presStyleIdx="0" presStyleCnt="2"/>
      <dgm:spPr/>
    </dgm:pt>
    <dgm:pt modelId="{B9187594-B719-45E3-B65C-160F100F6B07}" type="pres">
      <dgm:prSet presAssocID="{CF0B27E7-33CD-42E4-A4F5-C0C2DA76AFED}" presName="arrowWedge2" presStyleLbl="fgSibTrans2D1" presStyleIdx="1" presStyleCnt="2"/>
      <dgm:spPr/>
    </dgm:pt>
  </dgm:ptLst>
  <dgm:cxnLst>
    <dgm:cxn modelId="{8D49B6F1-7984-4747-B043-751334E0DCD8}" type="presOf" srcId="{78425126-8788-4B60-9127-C889CE7C7179}" destId="{0DBCE799-5CDC-428A-A7D7-EE16EC7AEF27}" srcOrd="0" destOrd="0" presId="urn:microsoft.com/office/officeart/2005/8/layout/cycle8"/>
    <dgm:cxn modelId="{657F3953-6EAB-4BA0-BEE7-C933DB169865}" type="presOf" srcId="{EA52A7A3-FA0A-45A0-807E-8A74512A8F1A}" destId="{436393CB-2F47-48F9-ACD1-8188B91E75A9}" srcOrd="0" destOrd="0" presId="urn:microsoft.com/office/officeart/2005/8/layout/cycle8"/>
    <dgm:cxn modelId="{56D6CA5F-13A2-48FE-84F3-4ADE6C6ECA73}" srcId="{41A76039-9553-406D-B0F0-734A60DD073F}" destId="{78425126-8788-4B60-9127-C889CE7C7179}" srcOrd="1" destOrd="0" parTransId="{A79BFD34-529E-4E40-AA78-72593DCE0017}" sibTransId="{CF0B27E7-33CD-42E4-A4F5-C0C2DA76AFED}"/>
    <dgm:cxn modelId="{AE27E74A-69E0-4089-93F6-F9F4ABB6AF8A}" type="presOf" srcId="{78425126-8788-4B60-9127-C889CE7C7179}" destId="{19A11F57-EAE3-4BCC-BFA5-DCEA146B8AF7}" srcOrd="1" destOrd="0" presId="urn:microsoft.com/office/officeart/2005/8/layout/cycle8"/>
    <dgm:cxn modelId="{8DFE5FA3-B487-4DBF-B0A1-173E4EDACEBC}" type="presOf" srcId="{EA52A7A3-FA0A-45A0-807E-8A74512A8F1A}" destId="{D2666E82-9A90-4CDE-9F51-D1C9390E0E3C}" srcOrd="1" destOrd="0" presId="urn:microsoft.com/office/officeart/2005/8/layout/cycle8"/>
    <dgm:cxn modelId="{EAD88CEE-3B43-494A-9BDC-E9BF46E5C8C7}" srcId="{41A76039-9553-406D-B0F0-734A60DD073F}" destId="{EA52A7A3-FA0A-45A0-807E-8A74512A8F1A}" srcOrd="0" destOrd="0" parTransId="{5B3E53D6-E9B5-4B47-B674-5EDB8D8617C9}" sibTransId="{1ABD1A7A-73FF-4247-8DB1-81B6D6E3723E}"/>
    <dgm:cxn modelId="{0766183B-E861-4BF4-AF60-41E89D906BFF}" type="presOf" srcId="{41A76039-9553-406D-B0F0-734A60DD073F}" destId="{4DC30DE6-1BE5-47F0-A8EB-AE8E4565B982}" srcOrd="0" destOrd="0" presId="urn:microsoft.com/office/officeart/2005/8/layout/cycle8"/>
    <dgm:cxn modelId="{F4104E6C-3DFA-43E5-BC6C-323155BE2B59}" type="presParOf" srcId="{4DC30DE6-1BE5-47F0-A8EB-AE8E4565B982}" destId="{436393CB-2F47-48F9-ACD1-8188B91E75A9}" srcOrd="0" destOrd="0" presId="urn:microsoft.com/office/officeart/2005/8/layout/cycle8"/>
    <dgm:cxn modelId="{76E29D8B-D583-46A7-8CDB-D5358C761AC8}" type="presParOf" srcId="{4DC30DE6-1BE5-47F0-A8EB-AE8E4565B982}" destId="{C331944B-2EB1-4BB0-8365-CA8F2B99F1A1}" srcOrd="1" destOrd="0" presId="urn:microsoft.com/office/officeart/2005/8/layout/cycle8"/>
    <dgm:cxn modelId="{8ADABF1F-87CD-4164-B892-BCE7BF01A413}" type="presParOf" srcId="{4DC30DE6-1BE5-47F0-A8EB-AE8E4565B982}" destId="{C5808DFD-E48D-4B46-A187-19B63A8FFC96}" srcOrd="2" destOrd="0" presId="urn:microsoft.com/office/officeart/2005/8/layout/cycle8"/>
    <dgm:cxn modelId="{3040A7AA-1ADF-4DCF-B462-F35415774687}" type="presParOf" srcId="{4DC30DE6-1BE5-47F0-A8EB-AE8E4565B982}" destId="{D2666E82-9A90-4CDE-9F51-D1C9390E0E3C}" srcOrd="3" destOrd="0" presId="urn:microsoft.com/office/officeart/2005/8/layout/cycle8"/>
    <dgm:cxn modelId="{721E36DD-6083-4D43-9057-B353801177F9}" type="presParOf" srcId="{4DC30DE6-1BE5-47F0-A8EB-AE8E4565B982}" destId="{0DBCE799-5CDC-428A-A7D7-EE16EC7AEF27}" srcOrd="4" destOrd="0" presId="urn:microsoft.com/office/officeart/2005/8/layout/cycle8"/>
    <dgm:cxn modelId="{1F370054-F520-42A7-B940-ADE9A2E50367}" type="presParOf" srcId="{4DC30DE6-1BE5-47F0-A8EB-AE8E4565B982}" destId="{A209C543-B19F-4C15-920D-F17296E84D7E}" srcOrd="5" destOrd="0" presId="urn:microsoft.com/office/officeart/2005/8/layout/cycle8"/>
    <dgm:cxn modelId="{92A99498-DB2B-48E3-B406-5168D4821256}" type="presParOf" srcId="{4DC30DE6-1BE5-47F0-A8EB-AE8E4565B982}" destId="{6D20C364-47DB-461D-9AFA-B4D75C914ED9}" srcOrd="6" destOrd="0" presId="urn:microsoft.com/office/officeart/2005/8/layout/cycle8"/>
    <dgm:cxn modelId="{CC466003-3CAA-4392-993F-240CB9478F56}" type="presParOf" srcId="{4DC30DE6-1BE5-47F0-A8EB-AE8E4565B982}" destId="{19A11F57-EAE3-4BCC-BFA5-DCEA146B8AF7}" srcOrd="7" destOrd="0" presId="urn:microsoft.com/office/officeart/2005/8/layout/cycle8"/>
    <dgm:cxn modelId="{CDD92D1B-D2FD-4702-9A9F-C3D9401AEEB9}" type="presParOf" srcId="{4DC30DE6-1BE5-47F0-A8EB-AE8E4565B982}" destId="{F8E80E96-4146-4860-939D-49248D3705CF}" srcOrd="8" destOrd="0" presId="urn:microsoft.com/office/officeart/2005/8/layout/cycle8"/>
    <dgm:cxn modelId="{06C70388-CD55-44B2-8F79-B82CC8529E41}" type="presParOf" srcId="{4DC30DE6-1BE5-47F0-A8EB-AE8E4565B982}" destId="{B9187594-B719-45E3-B65C-160F100F6B07}" srcOrd="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6393CB-2F47-48F9-ACD1-8188B91E75A9}">
      <dsp:nvSpPr>
        <dsp:cNvPr id="0" name=""/>
        <dsp:cNvSpPr/>
      </dsp:nvSpPr>
      <dsp:spPr>
        <a:xfrm>
          <a:off x="1422400" y="307119"/>
          <a:ext cx="3413760" cy="3413760"/>
        </a:xfrm>
        <a:prstGeom prst="pie">
          <a:avLst>
            <a:gd name="adj1" fmla="val 16200000"/>
            <a:gd name="adj2" fmla="val 54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民眾參與</a:t>
          </a:r>
          <a:endParaRPr lang="zh-TW" altLang="en-US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3287776" y="1201200"/>
        <a:ext cx="1219200" cy="1625600"/>
      </dsp:txXfrm>
    </dsp:sp>
    <dsp:sp modelId="{0DBCE799-5CDC-428A-A7D7-EE16EC7AEF27}">
      <dsp:nvSpPr>
        <dsp:cNvPr id="0" name=""/>
        <dsp:cNvSpPr/>
      </dsp:nvSpPr>
      <dsp:spPr>
        <a:xfrm>
          <a:off x="1259840" y="307119"/>
          <a:ext cx="3413760" cy="341376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觀念推廣</a:t>
          </a:r>
          <a:endParaRPr lang="zh-TW" altLang="en-US" sz="3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itchFamily="34" charset="-120"/>
            <a:ea typeface="微軟正黑體" pitchFamily="34" charset="-120"/>
          </a:endParaRPr>
        </a:p>
      </dsp:txBody>
      <dsp:txXfrm>
        <a:off x="1589024" y="1201200"/>
        <a:ext cx="1219200" cy="1625600"/>
      </dsp:txXfrm>
    </dsp:sp>
    <dsp:sp modelId="{F8E80E96-4146-4860-939D-49248D3705CF}">
      <dsp:nvSpPr>
        <dsp:cNvPr id="0" name=""/>
        <dsp:cNvSpPr/>
      </dsp:nvSpPr>
      <dsp:spPr>
        <a:xfrm>
          <a:off x="1211071" y="95791"/>
          <a:ext cx="3836416" cy="3836416"/>
        </a:xfrm>
        <a:prstGeom prst="circularArrow">
          <a:avLst>
            <a:gd name="adj1" fmla="val 5085"/>
            <a:gd name="adj2" fmla="val 327528"/>
            <a:gd name="adj3" fmla="val 5072472"/>
            <a:gd name="adj4" fmla="val 16200000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187594-B719-45E3-B65C-160F100F6B07}">
      <dsp:nvSpPr>
        <dsp:cNvPr id="0" name=""/>
        <dsp:cNvSpPr/>
      </dsp:nvSpPr>
      <dsp:spPr>
        <a:xfrm>
          <a:off x="1048511" y="95791"/>
          <a:ext cx="3836416" cy="3836416"/>
        </a:xfrm>
        <a:prstGeom prst="circularArrow">
          <a:avLst>
            <a:gd name="adj1" fmla="val 5085"/>
            <a:gd name="adj2" fmla="val 327528"/>
            <a:gd name="adj3" fmla="val 15872472"/>
            <a:gd name="adj4" fmla="val 5400000"/>
            <a:gd name="adj5" fmla="val 5932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257C0-1F2A-4946-844D-B361FCA19D42}" type="datetimeFigureOut">
              <a:rPr lang="zh-TW" altLang="en-US" smtClean="0"/>
              <a:pPr/>
              <a:t>2016/9/19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979A6-F180-4D3F-9CBB-A4A79CF1D81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457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EB39CA-0F14-4AB6-BA02-C99875D5A359}" type="datetimeFigureOut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1FBD9D-4104-4694-9211-C0217FDE8C9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7434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2014/4/2</a:t>
            </a:r>
          </a:p>
          <a:p>
            <a:r>
              <a:rPr lang="zh-TW" altLang="en-US" dirty="0" smtClean="0"/>
              <a:t>透過</a:t>
            </a:r>
            <a:r>
              <a:rPr lang="en-US" altLang="zh-TW" dirty="0" smtClean="0"/>
              <a:t>APP</a:t>
            </a:r>
            <a:r>
              <a:rPr lang="zh-TW" altLang="en-US" dirty="0" smtClean="0"/>
              <a:t>的設計來達到節能減碳目的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178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421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在此目的之下，我們規畫了四項主要的工作目標：</a:t>
            </a:r>
            <a:endParaRPr lang="en-US" altLang="zh-TW" dirty="0" smtClean="0"/>
          </a:p>
          <a:p>
            <a:r>
              <a:rPr lang="en-US" altLang="zh-TW" dirty="0" smtClean="0"/>
              <a:t>1.</a:t>
            </a:r>
            <a:r>
              <a:rPr lang="zh-TW" altLang="en-US" dirty="0" smtClean="0"/>
              <a:t>推廣節能知識</a:t>
            </a:r>
            <a:endParaRPr lang="en-US" altLang="zh-TW" dirty="0" smtClean="0"/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創新宣傳管道</a:t>
            </a:r>
            <a:endParaRPr lang="en-US" altLang="zh-TW" dirty="0" smtClean="0"/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創造互動平台</a:t>
            </a:r>
            <a:endParaRPr lang="en-US" altLang="zh-TW" dirty="0" smtClean="0"/>
          </a:p>
          <a:p>
            <a:r>
              <a:rPr lang="en-US" altLang="zh-TW" dirty="0" smtClean="0"/>
              <a:t>4.</a:t>
            </a:r>
            <a:r>
              <a:rPr lang="zh-TW" altLang="en-US" dirty="0" smtClean="0"/>
              <a:t>增進活動參與</a:t>
            </a:r>
            <a:endParaRPr lang="en-US" altLang="zh-TW" dirty="0" smtClean="0"/>
          </a:p>
          <a:p>
            <a:r>
              <a:rPr lang="zh-TW" altLang="en-US" dirty="0" smtClean="0"/>
              <a:t>在這四個工作目標之下，則各規畫了系統功能模組。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923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看是否可以結合</a:t>
            </a:r>
            <a:r>
              <a:rPr lang="en-US" altLang="zh-TW" dirty="0" err="1" smtClean="0"/>
              <a:t>Juiker</a:t>
            </a:r>
            <a:r>
              <a:rPr lang="zh-TW" altLang="en-US" dirty="0" smtClean="0"/>
              <a:t>元件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200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r>
              <a:rPr lang="zh-TW" altLang="en-US" dirty="0" smtClean="0"/>
              <a:t> 定期不定期的更新</a:t>
            </a:r>
            <a:r>
              <a:rPr lang="en-US" altLang="zh-TW" dirty="0" smtClean="0"/>
              <a:t>&gt;&gt;</a:t>
            </a:r>
            <a:r>
              <a:rPr lang="zh-TW" altLang="en-US" dirty="0" smtClean="0"/>
              <a:t>更新後會主動通知</a:t>
            </a:r>
            <a:endParaRPr lang="en-US" altLang="zh-TW" dirty="0" smtClean="0"/>
          </a:p>
          <a:p>
            <a:r>
              <a:rPr lang="en-US" altLang="zh-TW" dirty="0" smtClean="0"/>
              <a:t>2.</a:t>
            </a:r>
            <a:r>
              <a:rPr lang="zh-TW" altLang="en-US" dirty="0" smtClean="0"/>
              <a:t> 採用</a:t>
            </a:r>
            <a:r>
              <a:rPr lang="en-US" altLang="zh-TW" dirty="0" smtClean="0"/>
              <a:t>HTML5</a:t>
            </a:r>
          </a:p>
          <a:p>
            <a:r>
              <a:rPr lang="en-US" altLang="zh-TW" dirty="0" smtClean="0"/>
              <a:t>3.</a:t>
            </a:r>
            <a:r>
              <a:rPr lang="zh-TW" altLang="en-US" dirty="0" smtClean="0"/>
              <a:t> 系統不做更新動作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4964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首先是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5133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加值服務設計版本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1FBD9D-4104-4694-9211-C0217FDE8C94}" type="slidenum">
              <a:rPr lang="zh-TW" altLang="en-US" smtClean="0"/>
              <a:pPr>
                <a:defRPr/>
              </a:pPr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4646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387BE-8A32-455E-8429-03BE2DC989F3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B0688-861B-40E0-89EB-8FA456C1DD4A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968D8-463E-4CA3-8ADD-FF13DF552AF3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9CB7-A6A2-4017-B8ED-7C3246D6E28F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21C53-3F7C-49B4-AC9D-033C31A1DB1D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2ED82-9EA7-44EC-8D1A-6DCC72CEE11B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034" y="-71462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43536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F445-144C-40E9-9B06-AD446202A095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7DD79-8F7C-4D42-89AA-98F6E65D7FD6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39A32-ECF6-4CE1-ADA9-AB3E34B20774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7C4C0-A26C-45F9-96ED-662E8E3F0C37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5A503-A1E0-4456-B3DA-D061851051AE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308B0-65FC-4877-AFD5-BDF97D2F1A83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0ECA7-9802-4ED8-AA3A-9245A3A39C48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C25FB-AAF7-4D06-8E7A-B45CADB8D62A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7DBDF-2778-47D9-9D97-9946BBEC22E5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6455E-1097-40F2-AB9A-B1F932277FCD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90EB6-4E4A-437B-B4F8-632EB87C467E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525DD-C47B-4834-B5CA-AF710C0527BA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94D26-4082-43FC-9964-60257E759362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8341E-028D-41E6-80C6-C141CE238FCB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C3A9B-EC21-4D8B-BDEC-E2E0C280A456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DDF77-D288-40C7-B0B4-51D31895DE2C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500063" y="0"/>
            <a:ext cx="8229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28625" y="107156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4C538F-F84D-4185-BA5E-DBE4D22B7348}" type="datetime1">
              <a:rPr lang="zh-TW" altLang="en-US"/>
              <a:pPr>
                <a:defRPr/>
              </a:pPr>
              <a:t>2016/9/19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10400" y="64293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9DB2FEA3-358A-4323-98D1-FEADFD6C357C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914400" y="838200"/>
            <a:ext cx="7772400" cy="762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3500000" scaled="1"/>
            <a:tileRect/>
          </a:gradFill>
          <a:ln w="1016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 dirty="0">
              <a:solidFill>
                <a:schemeClr val="tx2"/>
              </a:solidFill>
              <a:latin typeface="+mn-lt"/>
              <a:ea typeface="新細明體" pitchFamily="18" charset="-120"/>
            </a:endParaRPr>
          </a:p>
        </p:txBody>
      </p:sp>
      <p:pic>
        <p:nvPicPr>
          <p:cNvPr id="11" name="Picture 1030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1" y="87312"/>
            <a:ext cx="481311" cy="436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1031"/>
          <p:cNvSpPr txBox="1">
            <a:spLocks noChangeArrowheads="1"/>
          </p:cNvSpPr>
          <p:nvPr userDrawn="1"/>
        </p:nvSpPr>
        <p:spPr bwMode="auto">
          <a:xfrm>
            <a:off x="535562" y="127076"/>
            <a:ext cx="1385591" cy="36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zh-TW" altLang="en-US" sz="900" dirty="0" smtClean="0">
                <a:solidFill>
                  <a:srgbClr val="666633"/>
                </a:solidFill>
                <a:latin typeface="Book Antiqua" pitchFamily="18" charset="0"/>
                <a:ea typeface="標楷體" pitchFamily="65" charset="-120"/>
              </a:rPr>
              <a:t>經濟部能源局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TW" sz="1050" dirty="0" smtClean="0">
                <a:solidFill>
                  <a:srgbClr val="666633"/>
                </a:solidFill>
                <a:latin typeface="Book Antiqua" pitchFamily="18" charset="0"/>
              </a:rPr>
              <a:t>Bureau</a:t>
            </a:r>
            <a:r>
              <a:rPr lang="en-US" altLang="zh-TW" sz="900" dirty="0" smtClean="0">
                <a:solidFill>
                  <a:srgbClr val="666633"/>
                </a:solidFill>
                <a:latin typeface="Book Antiqua" pitchFamily="18" charset="0"/>
              </a:rPr>
              <a:t> of Energy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0000CC"/>
          </a:solidFill>
          <a:latin typeface="Arial" pitchFamily="34" charset="0"/>
          <a:ea typeface="標楷體" pitchFamily="65" charset="-12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0000CC"/>
          </a:solidFill>
          <a:latin typeface="Arial" charset="0"/>
          <a:ea typeface="標楷體" pitchFamily="65" charset="-12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Blip>
          <a:blip r:embed="rId14"/>
        </a:buBlip>
        <a:defRPr sz="2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Blip>
          <a:blip r:embed="rId14"/>
        </a:buBlip>
        <a:defRPr sz="26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Blip>
          <a:blip r:embed="rId14"/>
        </a:buBlip>
        <a:defRPr sz="24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Blip>
          <a:blip r:embed="rId14"/>
        </a:buBlip>
        <a:defRPr sz="22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Blip>
          <a:blip r:embed="rId14"/>
        </a:buBlip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開放資料推動</a:t>
            </a:r>
            <a:r>
              <a:rPr lang="zh-TW" altLang="en-US" dirty="0" smtClean="0"/>
              <a:t>策略</a:t>
            </a:r>
            <a:r>
              <a:rPr lang="en-US" altLang="zh-TW" dirty="0" smtClean="0"/>
              <a:t>-</a:t>
            </a:r>
            <a:br>
              <a:rPr lang="en-US" altLang="zh-TW" dirty="0" smtClean="0"/>
            </a:br>
            <a:r>
              <a:rPr lang="zh-TW" altLang="en-US" dirty="0" smtClean="0"/>
              <a:t>商品</a:t>
            </a:r>
            <a:r>
              <a:rPr lang="zh-TW" altLang="en-US" dirty="0"/>
              <a:t>能源效率資訊揭露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75656" y="4149080"/>
            <a:ext cx="6400800" cy="1752600"/>
          </a:xfrm>
        </p:spPr>
        <p:txBody>
          <a:bodyPr/>
          <a:lstStyle/>
          <a:p>
            <a:r>
              <a:rPr lang="zh-TW" altLang="en-US" sz="3200" b="1" dirty="0" smtClean="0">
                <a:solidFill>
                  <a:schemeClr val="tx1"/>
                </a:solidFill>
              </a:rPr>
              <a:t>經濟部能源</a:t>
            </a:r>
            <a:r>
              <a:rPr lang="zh-TW" altLang="en-US" sz="3200" b="1" dirty="0" smtClean="0">
                <a:solidFill>
                  <a:schemeClr val="tx1"/>
                </a:solidFill>
              </a:rPr>
              <a:t>局</a:t>
            </a:r>
            <a:endParaRPr lang="en-US" altLang="zh-TW" sz="3200" b="1" dirty="0" smtClean="0">
              <a:solidFill>
                <a:schemeClr val="tx1"/>
              </a:solidFill>
            </a:endParaRPr>
          </a:p>
          <a:p>
            <a:r>
              <a:rPr lang="zh-TW" altLang="en-US" sz="3200" b="1" dirty="0" smtClean="0">
                <a:solidFill>
                  <a:schemeClr val="tx1"/>
                </a:solidFill>
              </a:rPr>
              <a:t>報告人</a:t>
            </a:r>
            <a:r>
              <a:rPr lang="en-US" altLang="zh-TW" sz="3200" b="1" dirty="0" smtClean="0">
                <a:solidFill>
                  <a:schemeClr val="tx1"/>
                </a:solidFill>
              </a:rPr>
              <a:t>:</a:t>
            </a:r>
            <a:r>
              <a:rPr lang="zh-TW" altLang="en-US" sz="3200" b="1" dirty="0" smtClean="0">
                <a:solidFill>
                  <a:schemeClr val="tx1"/>
                </a:solidFill>
              </a:rPr>
              <a:t>薄專門委員校君</a:t>
            </a:r>
            <a:endParaRPr lang="en-US" altLang="zh-TW" sz="3200" b="1" dirty="0" smtClean="0">
              <a:solidFill>
                <a:schemeClr val="tx1"/>
              </a:solidFill>
            </a:endParaRPr>
          </a:p>
          <a:p>
            <a:r>
              <a:rPr lang="en-US" altLang="zh-TW" sz="3200" b="1" dirty="0" smtClean="0">
                <a:solidFill>
                  <a:schemeClr val="tx1"/>
                </a:solidFill>
              </a:rPr>
              <a:t>105</a:t>
            </a:r>
            <a:r>
              <a:rPr lang="zh-TW" altLang="en-US" sz="3200" b="1" dirty="0" smtClean="0">
                <a:solidFill>
                  <a:schemeClr val="tx1"/>
                </a:solidFill>
              </a:rPr>
              <a:t>年 </a:t>
            </a:r>
            <a:r>
              <a:rPr lang="en-US" altLang="zh-TW" sz="3200" b="1" dirty="0" smtClean="0">
                <a:solidFill>
                  <a:schemeClr val="tx1"/>
                </a:solidFill>
              </a:rPr>
              <a:t>9</a:t>
            </a:r>
            <a:r>
              <a:rPr lang="zh-TW" altLang="en-US" sz="3200" b="1" dirty="0" smtClean="0">
                <a:solidFill>
                  <a:schemeClr val="tx1"/>
                </a:solidFill>
              </a:rPr>
              <a:t> 月 </a:t>
            </a:r>
            <a:r>
              <a:rPr lang="en-US" altLang="zh-TW" sz="3200" b="1" dirty="0" smtClean="0">
                <a:solidFill>
                  <a:schemeClr val="tx1"/>
                </a:solidFill>
              </a:rPr>
              <a:t>21 </a:t>
            </a:r>
            <a:r>
              <a:rPr lang="zh-TW" altLang="en-US" sz="3200" b="1" dirty="0" smtClean="0">
                <a:solidFill>
                  <a:schemeClr val="tx1"/>
                </a:solidFill>
              </a:rPr>
              <a:t>日</a:t>
            </a:r>
            <a:endParaRPr lang="zh-TW" alt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目錄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619672" y="1285839"/>
            <a:ext cx="6696744" cy="5143536"/>
          </a:xfrm>
        </p:spPr>
        <p:txBody>
          <a:bodyPr/>
          <a:lstStyle/>
          <a:p>
            <a:r>
              <a:rPr lang="zh-TW" altLang="en-US" sz="3200" dirty="0" smtClean="0"/>
              <a:t>推動</a:t>
            </a:r>
            <a:r>
              <a:rPr lang="zh-TW" altLang="en-US" sz="3200" dirty="0"/>
              <a:t>策略說明</a:t>
            </a:r>
          </a:p>
          <a:p>
            <a:r>
              <a:rPr lang="zh-TW" altLang="en-US" sz="3200" dirty="0" smtClean="0"/>
              <a:t>應用</a:t>
            </a:r>
            <a:r>
              <a:rPr lang="zh-TW" altLang="en-US" sz="3200" dirty="0"/>
              <a:t>情境說明</a:t>
            </a:r>
          </a:p>
          <a:p>
            <a:r>
              <a:rPr lang="zh-TW" altLang="en-US" sz="3200" dirty="0" smtClean="0"/>
              <a:t>民間團體需求</a:t>
            </a:r>
            <a:r>
              <a:rPr lang="zh-TW" altLang="en-US" sz="3200" dirty="0"/>
              <a:t>建議說明</a:t>
            </a:r>
          </a:p>
          <a:p>
            <a:r>
              <a:rPr lang="zh-TW" altLang="en-US" sz="3200" dirty="0" smtClean="0"/>
              <a:t>公私</a:t>
            </a:r>
            <a:r>
              <a:rPr lang="zh-TW" altLang="en-US" sz="3200" dirty="0"/>
              <a:t>協力規劃</a:t>
            </a:r>
          </a:p>
          <a:p>
            <a:r>
              <a:rPr lang="zh-TW" altLang="en-US" sz="3200" dirty="0" smtClean="0"/>
              <a:t>未來</a:t>
            </a:r>
            <a:r>
              <a:rPr lang="zh-TW" altLang="en-US" sz="3200" dirty="0"/>
              <a:t>開放資料標的及品質精進方向</a:t>
            </a:r>
          </a:p>
          <a:p>
            <a:r>
              <a:rPr lang="zh-TW" altLang="en-US" sz="3200" dirty="0" smtClean="0"/>
              <a:t>其他</a:t>
            </a:r>
            <a:r>
              <a:rPr lang="zh-TW" altLang="en-US" sz="3200" dirty="0"/>
              <a:t>補充說明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2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商品能源效率開放資料集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3</a:t>
            </a:fld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05" y="3400778"/>
            <a:ext cx="4301278" cy="317403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77611" y="1196752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車型耗能證明核發資料、車輛油耗指南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能源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效率分級標示登錄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資訊：冷氣機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、電冰箱、除濕機、安定器內藏式螢光燈泡、即熱式燃氣熱水器、燃氣台爐、電熱水瓶、貯備型電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熱水器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節能標章有效獲證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產品：冷氣機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、電冰箱、除濕機、洗衣機、乾衣機、安定器內藏式螢光燈泡、電視機、溫熱型開飲機、冰溫熱型開飲機、顯示器、電鍋電子鍋節、貯備型電熱水器、發光二極體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燈泡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目前共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23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項資料集</a:t>
            </a: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083" y="3389220"/>
            <a:ext cx="4358398" cy="319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22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圓角矩形 8"/>
          <p:cNvSpPr/>
          <p:nvPr/>
        </p:nvSpPr>
        <p:spPr>
          <a:xfrm>
            <a:off x="176182" y="2133600"/>
            <a:ext cx="3214710" cy="3456022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04800" indent="-304800"/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擴大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知識服務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304800" indent="-304800"/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提升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節能意識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5715008" y="2133600"/>
            <a:ext cx="3214710" cy="3456022"/>
          </a:xfrm>
          <a:prstGeom prst="roundRect">
            <a:avLst/>
          </a:prstGeom>
          <a:ln w="38100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1019175" indent="-304800"/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創造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互動平台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1019175" indent="-304800"/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增進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節能參與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推動策略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4</a:t>
            </a:fld>
            <a:endParaRPr lang="zh-TW" altLang="en-US" dirty="0"/>
          </a:p>
        </p:txBody>
      </p:sp>
      <p:graphicFrame>
        <p:nvGraphicFramePr>
          <p:cNvPr id="7" name="資料庫圖表 6"/>
          <p:cNvGraphicFramePr/>
          <p:nvPr/>
        </p:nvGraphicFramePr>
        <p:xfrm>
          <a:off x="1524000" y="186533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圓角矩形 9"/>
          <p:cNvSpPr/>
          <p:nvPr/>
        </p:nvSpPr>
        <p:spPr>
          <a:xfrm>
            <a:off x="2143108" y="1071546"/>
            <a:ext cx="4857784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節能減碳   珍愛台灣</a:t>
            </a:r>
            <a:endParaRPr lang="zh-TW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2143108" y="5857892"/>
            <a:ext cx="4857784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商品能源效率資訊揭露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應用情境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5</a:t>
            </a:fld>
            <a:endParaRPr lang="zh-TW" alt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071538"/>
            <a:ext cx="3384376" cy="2089718"/>
          </a:xfrm>
          <a:prstGeom prst="rect">
            <a:avLst/>
          </a:prstGeom>
        </p:spPr>
      </p:pic>
      <p:sp>
        <p:nvSpPr>
          <p:cNvPr id="10" name="圓角矩形 9"/>
          <p:cNvSpPr/>
          <p:nvPr/>
        </p:nvSpPr>
        <p:spPr>
          <a:xfrm>
            <a:off x="3131840" y="2410839"/>
            <a:ext cx="5628688" cy="4071966"/>
          </a:xfrm>
          <a:prstGeom prst="roundRect">
            <a:avLst/>
          </a:prstGeo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105</a:t>
            </a:r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8</a:t>
            </a:r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月台電黑客松活動，財團法人地球公民基金會建議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:</a:t>
            </a:r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本局計畫網站「節能標章全球資訊網」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(http://www.energylabel.org.tw/)</a:t>
            </a: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已節能</a:t>
            </a:r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標章資料集開放，俾供民眾加值利用。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公私協力規劃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1100936" y="3551073"/>
            <a:ext cx="2133600" cy="365125"/>
          </a:xfrm>
        </p:spPr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6</a:t>
            </a:fld>
            <a:endParaRPr lang="zh-TW" altLang="en-US" dirty="0"/>
          </a:p>
        </p:txBody>
      </p:sp>
      <p:sp>
        <p:nvSpPr>
          <p:cNvPr id="10" name="圓角矩形 9"/>
          <p:cNvSpPr/>
          <p:nvPr/>
        </p:nvSpPr>
        <p:spPr>
          <a:xfrm>
            <a:off x="2714612" y="1357298"/>
            <a:ext cx="6286544" cy="4071966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04800" indent="-304800"/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公私部門可協立發展應</a:t>
            </a:r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用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APP</a:t>
            </a:r>
          </a:p>
          <a:p>
            <a:pPr marL="304800" indent="-304800"/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「節能標章小幫手」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內建節能標章說明與效期查詢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「能效標示小幫手」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內建能效標示說明與產品資訊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「節能小博士」</a:t>
            </a: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/>
            </a:r>
            <a:b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</a:br>
            <a:r>
              <a:rPr lang="zh-TW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提供節能常識資訊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7" name="圖片 6" descr="scan220x22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3988953"/>
            <a:ext cx="2794000" cy="2794000"/>
          </a:xfrm>
          <a:prstGeom prst="rect">
            <a:avLst/>
          </a:prstGeom>
        </p:spPr>
      </p:pic>
      <p:grpSp>
        <p:nvGrpSpPr>
          <p:cNvPr id="12" name="群組 11"/>
          <p:cNvGrpSpPr/>
          <p:nvPr/>
        </p:nvGrpSpPr>
        <p:grpSpPr>
          <a:xfrm>
            <a:off x="675483" y="1153865"/>
            <a:ext cx="1492253" cy="2600641"/>
            <a:chOff x="3643306" y="928670"/>
            <a:chExt cx="2786082" cy="5609067"/>
          </a:xfrm>
        </p:grpSpPr>
        <p:pic>
          <p:nvPicPr>
            <p:cNvPr id="14" name="圖片 13" descr="Letterboxing-11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2013"/>
            <a:stretch>
              <a:fillRect/>
            </a:stretch>
          </p:blipFill>
          <p:spPr>
            <a:xfrm>
              <a:off x="3643306" y="928670"/>
              <a:ext cx="2786082" cy="5609067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3929058" y="1916102"/>
              <a:ext cx="2143140" cy="3714776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929058" y="1928802"/>
              <a:ext cx="2143140" cy="500066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05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節能家電小幫手</a:t>
              </a:r>
              <a:endParaRPr lang="zh-TW" altLang="en-US" sz="10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 l="1758" t="11719" r="78906" b="52212"/>
          <a:stretch>
            <a:fillRect/>
          </a:stretch>
        </p:blipFill>
        <p:spPr bwMode="auto">
          <a:xfrm>
            <a:off x="844698" y="1851304"/>
            <a:ext cx="1153824" cy="149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未來開放資料標的及品質精進方向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7</a:t>
            </a:fld>
            <a:endParaRPr lang="zh-TW" altLang="en-US" dirty="0"/>
          </a:p>
        </p:txBody>
      </p:sp>
      <p:sp>
        <p:nvSpPr>
          <p:cNvPr id="10" name="圓角矩形 9"/>
          <p:cNvSpPr/>
          <p:nvPr/>
        </p:nvSpPr>
        <p:spPr>
          <a:xfrm>
            <a:off x="2857456" y="2870036"/>
            <a:ext cx="6286544" cy="3725540"/>
          </a:xfrm>
          <a:prstGeom prst="roundRect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未來持續開放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--</a:t>
            </a:r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電風扇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、螢光燈管、烘手機、吹風機、冰溫熱型飲水機、溫熱型飲水機、汽車、機器腳踏車、燃氣台爐、即熱式燃氣熱水器、電熱水瓶、出口標示燈與避難方向指示燈、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DVD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錄放影機、室內照明燈具、組合音響、緊密型螢光燈管、影印機、印表機、空氣清淨機、道路照明燈具、浴室用通風電扇、壁式通風扇、筆記型電腦、桌上型電腦主機、空氣源式熱泵熱水器、排油煙機、微波爐、軸流式風機、離心式風機、螢光燈管用安定器、電烤箱、貯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儲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備型電開水機、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LED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平板燈具、在線式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UPS)</a:t>
            </a:r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等資料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集</a:t>
            </a:r>
          </a:p>
        </p:txBody>
      </p:sp>
      <p:sp>
        <p:nvSpPr>
          <p:cNvPr id="7" name="圓角矩形 6"/>
          <p:cNvSpPr/>
          <p:nvPr/>
        </p:nvSpPr>
        <p:spPr>
          <a:xfrm>
            <a:off x="229812" y="1268760"/>
            <a:ext cx="2252678" cy="1662008"/>
          </a:xfrm>
          <a:prstGeom prst="round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79388"/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能源效率分級標示登錄資訊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" name="圓角矩形 7"/>
          <p:cNvSpPr/>
          <p:nvPr/>
        </p:nvSpPr>
        <p:spPr>
          <a:xfrm>
            <a:off x="255325" y="3212976"/>
            <a:ext cx="2227165" cy="1656184"/>
          </a:xfrm>
          <a:prstGeom prst="roundRect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79388"/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節能標章有效獲證產品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2857456" y="1437409"/>
            <a:ext cx="6286544" cy="1055487"/>
          </a:xfrm>
          <a:prstGeom prst="roundRect">
            <a:avLst/>
          </a:prstGeom>
          <a:ln w="381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84138"/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未來持續開放</a:t>
            </a:r>
            <a:r>
              <a:rPr lang="en-US" altLang="zh-TW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--</a:t>
            </a:r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溫熱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型開飲機、冰溫熱型開飲機、溫熱型飲水供應機、冰溫熱型飲水供應</a:t>
            </a:r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機等資料集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向右箭號 2"/>
          <p:cNvSpPr/>
          <p:nvPr/>
        </p:nvSpPr>
        <p:spPr>
          <a:xfrm>
            <a:off x="2482490" y="1844824"/>
            <a:ext cx="37496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>
            <a:off x="2482490" y="3789040"/>
            <a:ext cx="37496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318859" y="5253007"/>
            <a:ext cx="2351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結合其他部門開放資料，擴大資料應用範圍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謝謝</a:t>
            </a:r>
            <a:r>
              <a:rPr lang="zh-TW" altLang="en-US" dirty="0"/>
              <a:t>指</a:t>
            </a:r>
            <a:r>
              <a:rPr lang="zh-TW" altLang="en-US" dirty="0" smtClean="0"/>
              <a:t>教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27DD79-8F7C-4D42-89AA-98F6E65D7FD6}" type="slidenum">
              <a:rPr lang="zh-TW" altLang="en-US" smtClean="0"/>
              <a:pPr>
                <a:defRPr/>
              </a:pPr>
              <a:t>8</a:t>
            </a:fld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14259</TotalTime>
  <Words>592</Words>
  <Application>Microsoft Office PowerPoint</Application>
  <PresentationFormat>如螢幕大小 (4:3)</PresentationFormat>
  <Paragraphs>69</Paragraphs>
  <Slides>8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Office 佈景主題</vt:lpstr>
      <vt:lpstr>開放資料推動策略- 商品能源效率資訊揭露</vt:lpstr>
      <vt:lpstr>目錄</vt:lpstr>
      <vt:lpstr>商品能源效率開放資料集</vt:lpstr>
      <vt:lpstr>推動策略</vt:lpstr>
      <vt:lpstr>應用情境</vt:lpstr>
      <vt:lpstr>公私協力規劃</vt:lpstr>
      <vt:lpstr>未來開放資料標的及品質精進方向</vt:lpstr>
      <vt:lpstr>謝謝指教</vt:lpstr>
    </vt:vector>
  </TitlesOfParts>
  <Company>tust.Corp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台灣優勢客服科技股份有限公司</dc:title>
  <dc:creator>cc00156</dc:creator>
  <cp:lastModifiedBy>李志偉</cp:lastModifiedBy>
  <cp:revision>769</cp:revision>
  <dcterms:created xsi:type="dcterms:W3CDTF">2012-01-31T06:25:06Z</dcterms:created>
  <dcterms:modified xsi:type="dcterms:W3CDTF">2016-09-19T01:31:42Z</dcterms:modified>
</cp:coreProperties>
</file>