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302" r:id="rId1"/>
  </p:sldMasterIdLst>
  <p:notesMasterIdLst>
    <p:notesMasterId r:id="rId15"/>
  </p:notesMasterIdLst>
  <p:handoutMasterIdLst>
    <p:handoutMasterId r:id="rId16"/>
  </p:handoutMasterIdLst>
  <p:sldIdLst>
    <p:sldId id="687" r:id="rId2"/>
    <p:sldId id="884" r:id="rId3"/>
    <p:sldId id="1304" r:id="rId4"/>
    <p:sldId id="1305" r:id="rId5"/>
    <p:sldId id="1306" r:id="rId6"/>
    <p:sldId id="1307" r:id="rId7"/>
    <p:sldId id="1308" r:id="rId8"/>
    <p:sldId id="1302" r:id="rId9"/>
    <p:sldId id="1303" r:id="rId10"/>
    <p:sldId id="1291" r:id="rId11"/>
    <p:sldId id="1309" r:id="rId12"/>
    <p:sldId id="1310" r:id="rId13"/>
    <p:sldId id="1311" r:id="rId14"/>
  </p:sldIdLst>
  <p:sldSz cx="9906000" cy="6858000" type="A4"/>
  <p:notesSz cx="6797675" cy="9856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2000" 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8A00"/>
    <a:srgbClr val="1FD89C"/>
    <a:srgbClr val="F3C301"/>
    <a:srgbClr val="00C3D9"/>
    <a:srgbClr val="FDE659"/>
    <a:srgbClr val="000066"/>
    <a:srgbClr val="D6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78" autoAdjust="0"/>
    <p:restoredTop sz="92221" autoAdjust="0"/>
  </p:normalViewPr>
  <p:slideViewPr>
    <p:cSldViewPr>
      <p:cViewPr varScale="1">
        <p:scale>
          <a:sx n="102" d="100"/>
          <a:sy n="102" d="100"/>
        </p:scale>
        <p:origin x="-1494" y="-102"/>
      </p:cViewPr>
      <p:guideLst>
        <p:guide orient="horz"/>
        <p:guide orient="horz" pos="3884"/>
        <p:guide pos="61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438" y="-72"/>
      </p:cViewPr>
      <p:guideLst>
        <p:guide orient="horz" pos="3103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23" tIns="46411" rIns="92823" bIns="46411" numCol="1" anchor="t" anchorCtr="0" compatLnSpc="1">
            <a:prstTxWarp prst="textNoShape">
              <a:avLst/>
            </a:prstTxWarp>
          </a:bodyPr>
          <a:lstStyle>
            <a:lvl1pPr algn="l" defTabSz="927388" eaLnBrk="1" hangingPunct="1">
              <a:defRPr sz="1200" i="0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23" tIns="46411" rIns="92823" bIns="46411" numCol="1" anchor="t" anchorCtr="0" compatLnSpc="1">
            <a:prstTxWarp prst="textNoShape">
              <a:avLst/>
            </a:prstTxWarp>
          </a:bodyPr>
          <a:lstStyle>
            <a:lvl1pPr algn="r" defTabSz="927388" eaLnBrk="1" hangingPunct="1">
              <a:defRPr sz="1200" i="0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23" tIns="46411" rIns="92823" bIns="46411" numCol="1" anchor="b" anchorCtr="0" compatLnSpc="1">
            <a:prstTxWarp prst="textNoShape">
              <a:avLst/>
            </a:prstTxWarp>
          </a:bodyPr>
          <a:lstStyle>
            <a:lvl1pPr algn="l" defTabSz="927388" eaLnBrk="1" hangingPunct="1">
              <a:defRPr sz="1200" i="0"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64663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23" tIns="46411" rIns="92823" bIns="46411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 i="0"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AD647005-E5B3-4B0D-8C23-7C794365395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40826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39" tIns="0" rIns="19339" bIns="0" numCol="1" anchor="t" anchorCtr="0" compatLnSpc="1">
            <a:prstTxWarp prst="textNoShape">
              <a:avLst/>
            </a:prstTxWarp>
          </a:bodyPr>
          <a:lstStyle>
            <a:lvl1pPr algn="l" defTabSz="927388" eaLnBrk="1" hangingPunct="1">
              <a:defRPr sz="10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39" tIns="0" rIns="19339" bIns="0" numCol="1" anchor="t" anchorCtr="0" compatLnSpc="1">
            <a:prstTxWarp prst="textNoShape">
              <a:avLst/>
            </a:prstTxWarp>
          </a:bodyPr>
          <a:lstStyle>
            <a:lvl1pPr algn="r" defTabSz="927388" eaLnBrk="1" hangingPunct="1">
              <a:defRPr sz="10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728663" y="741363"/>
            <a:ext cx="5341937" cy="36972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681538"/>
            <a:ext cx="498792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468" tIns="46734" rIns="93468" bIns="467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4663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39" tIns="0" rIns="19339" bIns="0" numCol="1" anchor="b" anchorCtr="0" compatLnSpc="1">
            <a:prstTxWarp prst="textNoShape">
              <a:avLst/>
            </a:prstTxWarp>
          </a:bodyPr>
          <a:lstStyle>
            <a:lvl1pPr algn="l" defTabSz="927388" eaLnBrk="1" hangingPunct="1">
              <a:defRPr sz="10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64663"/>
            <a:ext cx="29464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339" tIns="0" rIns="19339" bIns="0" numCol="1" anchor="b" anchorCtr="0" compatLnSpc="1">
            <a:prstTxWarp prst="textNoShape">
              <a:avLst/>
            </a:prstTxWarp>
          </a:bodyPr>
          <a:lstStyle>
            <a:lvl1pPr algn="r" defTabSz="927388" eaLnBrk="1" hangingPunct="1">
              <a:defRPr sz="1000">
                <a:latin typeface="Arial" charset="0"/>
                <a:ea typeface="新細明體" pitchFamily="18" charset="-120"/>
              </a:defRPr>
            </a:lvl1pPr>
          </a:lstStyle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21902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2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8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6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6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4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6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>
              <a:ea typeface="新細明體" charset="-120"/>
            </a:endParaRPr>
          </a:p>
        </p:txBody>
      </p:sp>
      <p:sp>
        <p:nvSpPr>
          <p:cNvPr id="4" name="頁首版面配置區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日期版面配置區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07/16/96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*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r>
              <a:rPr lang="zh-TW" altLang="en-US"/>
              <a:t>##</a:t>
            </a:r>
            <a:endParaRPr lang="zh-TW" altLang="en-US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14298"/>
            <a:ext cx="8915400" cy="78581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5300" y="1142984"/>
            <a:ext cx="8915400" cy="52864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4425" y="6591300"/>
            <a:ext cx="1171575" cy="2603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7F7F7F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</a:lstStyle>
          <a:p>
            <a:pPr>
              <a:defRPr/>
            </a:pPr>
            <a:fld id="{B16E471C-72C3-4CF3-990C-9A9B05BC948B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9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035050" y="2582869"/>
            <a:ext cx="7842250" cy="701675"/>
          </a:xfrm>
        </p:spPr>
        <p:txBody>
          <a:bodyPr anchor="t">
            <a:spAutoFit/>
          </a:bodyPr>
          <a:lstStyle>
            <a:lvl1pPr>
              <a:buFont typeface="Monotype Sorts" pitchFamily="2" charset="2"/>
              <a:buNone/>
              <a:defRPr sz="4000"/>
            </a:lvl1pPr>
          </a:lstStyle>
          <a:p>
            <a:r>
              <a:rPr lang="zh-TW" altLang="en-US"/>
              <a:t>按一下以編輯母片標題樣式</a:t>
            </a:r>
            <a:endParaRPr lang="zh-TW" altLang="zh-TW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95300" y="428625"/>
            <a:ext cx="89154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95300" y="1252538"/>
            <a:ext cx="89154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330200" y="6248400"/>
            <a:ext cx="2063750" cy="457200"/>
          </a:xfrm>
          <a:prstGeom prst="rect">
            <a:avLst/>
          </a:prstGeom>
        </p:spPr>
        <p:txBody>
          <a:bodyPr/>
          <a:lstStyle>
            <a:lvl1pPr algn="ctr" eaLnBrk="0" hangingPunct="0">
              <a:defRPr>
                <a:latin typeface="Arial" charset="0"/>
                <a:ea typeface="標楷體" pitchFamily="65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9pPr>
    </p:titleStyle>
    <p:bodyStyle>
      <a:lvl1pPr marL="514350" indent="-514350" algn="l" rtl="0" eaLnBrk="0" fontAlgn="base" hangingPunct="0">
        <a:spcBef>
          <a:spcPct val="20000"/>
        </a:spcBef>
        <a:spcAft>
          <a:spcPct val="0"/>
        </a:spcAft>
        <a:buAutoNum type="ea1ChtPeriod"/>
        <a:defRPr sz="3200" b="1" kern="1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sz="2800" b="1" kern="1200">
          <a:solidFill>
            <a:srgbClr val="00006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 b="1" kern="1200">
          <a:solidFill>
            <a:srgbClr val="00006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 b="1" kern="1200">
          <a:solidFill>
            <a:srgbClr val="00006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0000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oea.gov.tw/MNS/doit/bulletin/ResultUseInfo.aspx?html=1&amp;menu_id=1342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nfodata.ctdp.org.tw/doitweb/mainPage.asp?menu_id=1342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ctrTitle" sz="quarter"/>
          </p:nvPr>
        </p:nvSpPr>
        <p:spPr>
          <a:xfrm>
            <a:off x="652463" y="2132856"/>
            <a:ext cx="8569325" cy="1446212"/>
          </a:xfrm>
          <a:extLst/>
        </p:spPr>
        <p:txBody>
          <a:bodyPr/>
          <a:lstStyle/>
          <a:p>
            <a:pPr>
              <a:spcBef>
                <a:spcPts val="2400"/>
              </a:spcBef>
              <a:spcAft>
                <a:spcPts val="600"/>
              </a:spcAft>
              <a:defRPr/>
            </a:pPr>
            <a:r>
              <a:rPr lang="zh-TW" altLang="en-US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anose="03000509000000000000" pitchFamily="65" charset="-120"/>
              </a:rPr>
              <a:t>開放資料推動情形</a:t>
            </a:r>
            <a:r>
              <a:rPr lang="en-US" altLang="zh-TW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zh-TW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zh-TW" sz="4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zh-TW" altLang="en-U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以</a:t>
            </a:r>
            <a:r>
              <a:rPr lang="zh-TW" altLang="zh-TW" sz="3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技術與專利授權資訊</a:t>
            </a:r>
            <a:r>
              <a:rPr lang="zh-TW" altLang="en-US" sz="3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為例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1784350" y="5360988"/>
            <a:ext cx="6400800" cy="1057275"/>
          </a:xfrm>
          <a:prstGeom prst="rect">
            <a:avLst/>
          </a:prstGeom>
          <a:noFill/>
          <a:ln>
            <a:noFill/>
          </a:ln>
          <a:extLst/>
        </p:spPr>
        <p:txBody>
          <a:bodyPr lIns="86900" tIns="43451" rIns="86900" bIns="43451" anchor="ctr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kumimoji="1" sz="3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 defTabSz="968375" eaLnBrk="1" hangingPunct="1">
              <a:defRPr/>
            </a:pPr>
            <a:r>
              <a:rPr lang="zh-TW" altLang="en-US" sz="2400" b="1" i="0" kern="0" dirty="0" smtClean="0">
                <a:solidFill>
                  <a:srgbClr val="000000"/>
                </a:solidFill>
              </a:rPr>
              <a:t>經濟部技術</a:t>
            </a:r>
            <a:r>
              <a:rPr lang="zh-TW" altLang="en-US" sz="2400" b="1" i="0" kern="0" dirty="0" smtClean="0">
                <a:solidFill>
                  <a:srgbClr val="000000"/>
                </a:solidFill>
              </a:rPr>
              <a:t>處</a:t>
            </a:r>
            <a:endParaRPr lang="en-US" altLang="zh-TW" sz="2400" b="1" i="0" kern="0" dirty="0" smtClean="0">
              <a:solidFill>
                <a:srgbClr val="000000"/>
              </a:solidFill>
            </a:endParaRPr>
          </a:p>
          <a:p>
            <a:pPr marL="342900" indent="-342900" defTabSz="968375" eaLnBrk="1" hangingPunct="1">
              <a:defRPr/>
            </a:pPr>
            <a:r>
              <a:rPr lang="zh-TW" altLang="en-US" sz="2400" b="1" i="0" kern="0" dirty="0">
                <a:solidFill>
                  <a:srgbClr val="000000"/>
                </a:solidFill>
              </a:rPr>
              <a:t>王志國研究員</a:t>
            </a:r>
            <a:endParaRPr lang="en-US" altLang="zh-TW" sz="2400" b="1" i="0" kern="0" dirty="0" smtClean="0">
              <a:solidFill>
                <a:srgbClr val="000000"/>
              </a:solidFill>
            </a:endParaRPr>
          </a:p>
          <a:p>
            <a:pPr marL="342900" indent="-342900" defTabSz="968375" eaLnBrk="1" hangingPunct="1">
              <a:defRPr/>
            </a:pPr>
            <a:r>
              <a:rPr lang="zh-TW" altLang="en-US" sz="2400" b="1" i="0" kern="0" dirty="0" smtClean="0">
                <a:solidFill>
                  <a:srgbClr val="000000"/>
                </a:solidFill>
              </a:rPr>
              <a:t>中華民國 </a:t>
            </a:r>
            <a:r>
              <a:rPr lang="en-US" altLang="zh-TW" sz="2400" b="1" i="0" kern="0" dirty="0">
                <a:solidFill>
                  <a:srgbClr val="000000"/>
                </a:solidFill>
              </a:rPr>
              <a:t>106</a:t>
            </a:r>
            <a:r>
              <a:rPr lang="zh-TW" altLang="en-US" sz="2400" b="1" i="0" kern="0" dirty="0">
                <a:solidFill>
                  <a:srgbClr val="000000"/>
                </a:solidFill>
              </a:rPr>
              <a:t>年</a:t>
            </a:r>
            <a:r>
              <a:rPr lang="en-US" altLang="zh-TW" sz="2400" b="1" i="0" kern="0" dirty="0">
                <a:solidFill>
                  <a:srgbClr val="000000"/>
                </a:solidFill>
              </a:rPr>
              <a:t>4</a:t>
            </a:r>
            <a:r>
              <a:rPr lang="zh-TW" altLang="en-US" sz="2400" b="1" i="0" kern="0" dirty="0">
                <a:solidFill>
                  <a:srgbClr val="000000"/>
                </a:solidFill>
              </a:rPr>
              <a:t>月</a:t>
            </a:r>
            <a:r>
              <a:rPr lang="en-US" altLang="zh-TW" sz="2400" b="1" i="0" kern="0" dirty="0">
                <a:solidFill>
                  <a:srgbClr val="000000"/>
                </a:solidFill>
              </a:rPr>
              <a:t>27</a:t>
            </a:r>
            <a:r>
              <a:rPr lang="zh-TW" altLang="en-US" sz="2400" b="1" i="0" kern="0" dirty="0">
                <a:solidFill>
                  <a:srgbClr val="000000"/>
                </a:solidFill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4424362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/>
              <a:t>肆、未來精進規劃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>
          <a:xfrm>
            <a:off x="8751888" y="6315075"/>
            <a:ext cx="1171575" cy="260350"/>
          </a:xfrm>
        </p:spPr>
        <p:txBody>
          <a:bodyPr/>
          <a:lstStyle/>
          <a:p>
            <a:pPr>
              <a:defRPr/>
            </a:pPr>
            <a:fld id="{A2051035-83DC-4469-AFFF-334629F1EE89}" type="slidenum">
              <a:rPr lang="zh-TW" altLang="en-US" i="0" smtClean="0">
                <a:latin typeface="+mj-lt"/>
              </a:rPr>
              <a:pPr>
                <a:defRPr/>
              </a:pPr>
              <a:t>9</a:t>
            </a:fld>
            <a:endParaRPr lang="en-US" altLang="zh-TW" i="0">
              <a:latin typeface="+mj-lt"/>
            </a:endParaRPr>
          </a:p>
        </p:txBody>
      </p:sp>
      <p:grpSp>
        <p:nvGrpSpPr>
          <p:cNvPr id="14339" name="Group 67"/>
          <p:cNvGrpSpPr>
            <a:grpSpLocks/>
          </p:cNvGrpSpPr>
          <p:nvPr/>
        </p:nvGrpSpPr>
        <p:grpSpPr bwMode="auto">
          <a:xfrm>
            <a:off x="5041900" y="1052736"/>
            <a:ext cx="3295650" cy="1017843"/>
            <a:chOff x="172866" y="1112310"/>
            <a:chExt cx="2877266" cy="888878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900499" y="1112310"/>
              <a:ext cx="2149633" cy="888878"/>
            </a:xfrm>
            <a:prstGeom prst="rect">
              <a:avLst/>
            </a:prstGeom>
            <a:noFill/>
            <a:extLst/>
          </p:spPr>
          <p:txBody>
            <a:bodyPr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>
                <a:defRPr/>
              </a:pPr>
              <a:r>
                <a:rPr lang="zh-TW" altLang="en-US" sz="2000" i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落實追蹤</a:t>
              </a:r>
              <a:r>
                <a:rPr lang="zh-TW" altLang="en-US" sz="2000" i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ea"/>
                  <a:ea typeface="+mn-ea"/>
                </a:rPr>
                <a:t>機制，並持續提升資料正確性及完整性</a:t>
              </a:r>
              <a:endParaRPr lang="en-US" altLang="ko-KR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ea"/>
                <a:ea typeface="+mn-ea"/>
              </a:endParaRPr>
            </a:p>
          </p:txBody>
        </p:sp>
        <p:sp>
          <p:nvSpPr>
            <p:cNvPr id="14371" name="Rectangle 3"/>
            <p:cNvSpPr txBox="1">
              <a:spLocks noChangeArrowheads="1"/>
            </p:cNvSpPr>
            <p:nvPr/>
          </p:nvSpPr>
          <p:spPr bwMode="auto">
            <a:xfrm>
              <a:off x="172866" y="1274317"/>
              <a:ext cx="817391" cy="673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ko-KR" sz="4400" b="1">
                  <a:solidFill>
                    <a:srgbClr val="00C3D9"/>
                  </a:solidFill>
                  <a:latin typeface="Calibri" pitchFamily="34" charset="0"/>
                  <a:cs typeface="Tahoma" pitchFamily="34" charset="0"/>
                </a:rPr>
                <a:t>01</a:t>
              </a:r>
            </a:p>
          </p:txBody>
        </p:sp>
        <p:cxnSp>
          <p:nvCxnSpPr>
            <p:cNvPr id="54" name="Straight Connector 70"/>
            <p:cNvCxnSpPr/>
            <p:nvPr/>
          </p:nvCxnSpPr>
          <p:spPr>
            <a:xfrm>
              <a:off x="851989" y="1389385"/>
              <a:ext cx="0" cy="503247"/>
            </a:xfrm>
            <a:prstGeom prst="line">
              <a:avLst/>
            </a:prstGeom>
            <a:ln>
              <a:solidFill>
                <a:srgbClr val="1C2B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0" name="Straight Connector 52"/>
          <p:cNvCxnSpPr>
            <a:cxnSpLocks/>
          </p:cNvCxnSpPr>
          <p:nvPr/>
        </p:nvCxnSpPr>
        <p:spPr>
          <a:xfrm flipH="1">
            <a:off x="5095875" y="2066925"/>
            <a:ext cx="3241675" cy="0"/>
          </a:xfrm>
          <a:prstGeom prst="line">
            <a:avLst/>
          </a:prstGeom>
          <a:ln w="19050">
            <a:solidFill>
              <a:srgbClr val="00C3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1" name="群組 315"/>
          <p:cNvGrpSpPr>
            <a:grpSpLocks/>
          </p:cNvGrpSpPr>
          <p:nvPr/>
        </p:nvGrpSpPr>
        <p:grpSpPr bwMode="auto">
          <a:xfrm>
            <a:off x="701675" y="1628775"/>
            <a:ext cx="4029075" cy="4032250"/>
            <a:chOff x="3137466" y="1942163"/>
            <a:chExt cx="3572014" cy="3575070"/>
          </a:xfrm>
        </p:grpSpPr>
        <p:grpSp>
          <p:nvGrpSpPr>
            <p:cNvPr id="14357" name="群組 316"/>
            <p:cNvGrpSpPr>
              <a:grpSpLocks/>
            </p:cNvGrpSpPr>
            <p:nvPr/>
          </p:nvGrpSpPr>
          <p:grpSpPr bwMode="auto">
            <a:xfrm>
              <a:off x="3137466" y="1942163"/>
              <a:ext cx="3572014" cy="3575070"/>
              <a:chOff x="2757328" y="1942162"/>
              <a:chExt cx="3952152" cy="3955533"/>
            </a:xfrm>
          </p:grpSpPr>
          <p:sp>
            <p:nvSpPr>
              <p:cNvPr id="14366" name="Freeform 18"/>
              <p:cNvSpPr>
                <a:spLocks/>
              </p:cNvSpPr>
              <p:nvPr/>
            </p:nvSpPr>
            <p:spPr bwMode="auto">
              <a:xfrm>
                <a:off x="2757328" y="1942162"/>
                <a:ext cx="1950720" cy="2227947"/>
              </a:xfrm>
              <a:custGeom>
                <a:avLst/>
                <a:gdLst>
                  <a:gd name="T0" fmla="*/ 1805625 w 121"/>
                  <a:gd name="T1" fmla="*/ 597348 h 138"/>
                  <a:gd name="T2" fmla="*/ 1918477 w 121"/>
                  <a:gd name="T3" fmla="*/ 645782 h 138"/>
                  <a:gd name="T4" fmla="*/ 1918477 w 121"/>
                  <a:gd name="T5" fmla="*/ 645782 h 138"/>
                  <a:gd name="T6" fmla="*/ 1950720 w 121"/>
                  <a:gd name="T7" fmla="*/ 645782 h 138"/>
                  <a:gd name="T8" fmla="*/ 1950720 w 121"/>
                  <a:gd name="T9" fmla="*/ 113012 h 138"/>
                  <a:gd name="T10" fmla="*/ 1821747 w 121"/>
                  <a:gd name="T11" fmla="*/ 0 h 138"/>
                  <a:gd name="T12" fmla="*/ 0 w 121"/>
                  <a:gd name="T13" fmla="*/ 1856622 h 138"/>
                  <a:gd name="T14" fmla="*/ 112852 w 121"/>
                  <a:gd name="T15" fmla="*/ 1969634 h 138"/>
                  <a:gd name="T16" fmla="*/ 709353 w 121"/>
                  <a:gd name="T17" fmla="*/ 1969634 h 138"/>
                  <a:gd name="T18" fmla="*/ 709353 w 121"/>
                  <a:gd name="T19" fmla="*/ 2066502 h 138"/>
                  <a:gd name="T20" fmla="*/ 693231 w 121"/>
                  <a:gd name="T21" fmla="*/ 2098791 h 138"/>
                  <a:gd name="T22" fmla="*/ 644866 w 121"/>
                  <a:gd name="T23" fmla="*/ 2163369 h 138"/>
                  <a:gd name="T24" fmla="*/ 725474 w 121"/>
                  <a:gd name="T25" fmla="*/ 2227947 h 138"/>
                  <a:gd name="T26" fmla="*/ 741596 w 121"/>
                  <a:gd name="T27" fmla="*/ 2227947 h 138"/>
                  <a:gd name="T28" fmla="*/ 822204 w 121"/>
                  <a:gd name="T29" fmla="*/ 2163369 h 138"/>
                  <a:gd name="T30" fmla="*/ 789961 w 121"/>
                  <a:gd name="T31" fmla="*/ 2098791 h 138"/>
                  <a:gd name="T32" fmla="*/ 773839 w 121"/>
                  <a:gd name="T33" fmla="*/ 2066502 h 138"/>
                  <a:gd name="T34" fmla="*/ 773839 w 121"/>
                  <a:gd name="T35" fmla="*/ 1969634 h 138"/>
                  <a:gd name="T36" fmla="*/ 1193003 w 121"/>
                  <a:gd name="T37" fmla="*/ 1969634 h 138"/>
                  <a:gd name="T38" fmla="*/ 1305854 w 121"/>
                  <a:gd name="T39" fmla="*/ 1872767 h 138"/>
                  <a:gd name="T40" fmla="*/ 1853990 w 121"/>
                  <a:gd name="T41" fmla="*/ 1307708 h 138"/>
                  <a:gd name="T42" fmla="*/ 1950720 w 121"/>
                  <a:gd name="T43" fmla="*/ 1194696 h 138"/>
                  <a:gd name="T44" fmla="*/ 1950720 w 121"/>
                  <a:gd name="T45" fmla="*/ 807227 h 138"/>
                  <a:gd name="T46" fmla="*/ 1918477 w 121"/>
                  <a:gd name="T47" fmla="*/ 807227 h 138"/>
                  <a:gd name="T48" fmla="*/ 1918477 w 121"/>
                  <a:gd name="T49" fmla="*/ 807227 h 138"/>
                  <a:gd name="T50" fmla="*/ 1821747 w 121"/>
                  <a:gd name="T51" fmla="*/ 855661 h 138"/>
                  <a:gd name="T52" fmla="*/ 1805625 w 121"/>
                  <a:gd name="T53" fmla="*/ 855661 h 138"/>
                  <a:gd name="T54" fmla="*/ 1692774 w 121"/>
                  <a:gd name="T55" fmla="*/ 742649 h 138"/>
                  <a:gd name="T56" fmla="*/ 1692774 w 121"/>
                  <a:gd name="T57" fmla="*/ 710360 h 138"/>
                  <a:gd name="T58" fmla="*/ 1805625 w 121"/>
                  <a:gd name="T59" fmla="*/ 597348 h 13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21"/>
                  <a:gd name="T91" fmla="*/ 0 h 138"/>
                  <a:gd name="T92" fmla="*/ 121 w 121"/>
                  <a:gd name="T93" fmla="*/ 138 h 13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21" h="138">
                    <a:moveTo>
                      <a:pt x="112" y="37"/>
                    </a:moveTo>
                    <a:cubicBezTo>
                      <a:pt x="115" y="37"/>
                      <a:pt x="117" y="38"/>
                      <a:pt x="119" y="40"/>
                    </a:cubicBezTo>
                    <a:cubicBezTo>
                      <a:pt x="119" y="40"/>
                      <a:pt x="119" y="40"/>
                      <a:pt x="119" y="40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21" y="7"/>
                      <a:pt x="121" y="7"/>
                      <a:pt x="121" y="7"/>
                    </a:cubicBezTo>
                    <a:cubicBezTo>
                      <a:pt x="121" y="3"/>
                      <a:pt x="117" y="0"/>
                      <a:pt x="113" y="0"/>
                    </a:cubicBezTo>
                    <a:cubicBezTo>
                      <a:pt x="52" y="4"/>
                      <a:pt x="4" y="54"/>
                      <a:pt x="0" y="115"/>
                    </a:cubicBezTo>
                    <a:cubicBezTo>
                      <a:pt x="0" y="119"/>
                      <a:pt x="3" y="122"/>
                      <a:pt x="7" y="122"/>
                    </a:cubicBezTo>
                    <a:cubicBezTo>
                      <a:pt x="44" y="122"/>
                      <a:pt x="44" y="122"/>
                      <a:pt x="44" y="122"/>
                    </a:cubicBezTo>
                    <a:cubicBezTo>
                      <a:pt x="44" y="125"/>
                      <a:pt x="44" y="127"/>
                      <a:pt x="44" y="128"/>
                    </a:cubicBezTo>
                    <a:cubicBezTo>
                      <a:pt x="44" y="130"/>
                      <a:pt x="43" y="130"/>
                      <a:pt x="43" y="130"/>
                    </a:cubicBezTo>
                    <a:cubicBezTo>
                      <a:pt x="41" y="131"/>
                      <a:pt x="40" y="132"/>
                      <a:pt x="40" y="134"/>
                    </a:cubicBezTo>
                    <a:cubicBezTo>
                      <a:pt x="40" y="136"/>
                      <a:pt x="42" y="138"/>
                      <a:pt x="45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9" y="138"/>
                      <a:pt x="51" y="136"/>
                      <a:pt x="51" y="134"/>
                    </a:cubicBezTo>
                    <a:cubicBezTo>
                      <a:pt x="51" y="134"/>
                      <a:pt x="51" y="131"/>
                      <a:pt x="49" y="130"/>
                    </a:cubicBezTo>
                    <a:cubicBezTo>
                      <a:pt x="49" y="130"/>
                      <a:pt x="48" y="129"/>
                      <a:pt x="48" y="128"/>
                    </a:cubicBezTo>
                    <a:cubicBezTo>
                      <a:pt x="48" y="127"/>
                      <a:pt x="48" y="125"/>
                      <a:pt x="48" y="122"/>
                    </a:cubicBezTo>
                    <a:cubicBezTo>
                      <a:pt x="74" y="122"/>
                      <a:pt x="74" y="122"/>
                      <a:pt x="74" y="122"/>
                    </a:cubicBezTo>
                    <a:cubicBezTo>
                      <a:pt x="78" y="122"/>
                      <a:pt x="80" y="119"/>
                      <a:pt x="81" y="116"/>
                    </a:cubicBezTo>
                    <a:cubicBezTo>
                      <a:pt x="84" y="98"/>
                      <a:pt x="97" y="84"/>
                      <a:pt x="115" y="81"/>
                    </a:cubicBezTo>
                    <a:cubicBezTo>
                      <a:pt x="118" y="80"/>
                      <a:pt x="121" y="77"/>
                      <a:pt x="121" y="74"/>
                    </a:cubicBezTo>
                    <a:cubicBezTo>
                      <a:pt x="121" y="50"/>
                      <a:pt x="121" y="50"/>
                      <a:pt x="121" y="50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7" y="52"/>
                      <a:pt x="115" y="53"/>
                      <a:pt x="113" y="53"/>
                    </a:cubicBezTo>
                    <a:cubicBezTo>
                      <a:pt x="112" y="53"/>
                      <a:pt x="112" y="53"/>
                      <a:pt x="112" y="53"/>
                    </a:cubicBezTo>
                    <a:cubicBezTo>
                      <a:pt x="108" y="53"/>
                      <a:pt x="105" y="50"/>
                      <a:pt x="105" y="46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0"/>
                      <a:pt x="108" y="37"/>
                      <a:pt x="112" y="37"/>
                    </a:cubicBezTo>
                    <a:close/>
                  </a:path>
                </a:pathLst>
              </a:custGeom>
              <a:solidFill>
                <a:srgbClr val="00C3D9"/>
              </a:solidFill>
              <a:ln w="9525">
                <a:noFill/>
                <a:round/>
                <a:headEnd/>
                <a:tailEnd/>
              </a:ln>
            </p:spPr>
            <p:txBody>
              <a:bodyPr lIns="121920" tIns="60960" rIns="121920" bIns="60960"/>
              <a:lstStyle/>
              <a:p>
                <a:endParaRPr lang="zh-TW" altLang="en-US"/>
              </a:p>
            </p:txBody>
          </p:sp>
          <p:sp>
            <p:nvSpPr>
              <p:cNvPr id="14367" name="Freeform 19"/>
              <p:cNvSpPr>
                <a:spLocks/>
              </p:cNvSpPr>
              <p:nvPr/>
            </p:nvSpPr>
            <p:spPr bwMode="auto">
              <a:xfrm>
                <a:off x="4498438" y="1942162"/>
                <a:ext cx="2211041" cy="1971005"/>
              </a:xfrm>
              <a:custGeom>
                <a:avLst/>
                <a:gdLst>
                  <a:gd name="T0" fmla="*/ 387336 w 137"/>
                  <a:gd name="T1" fmla="*/ 0 h 122"/>
                  <a:gd name="T2" fmla="*/ 274363 w 137"/>
                  <a:gd name="T3" fmla="*/ 113090 h 122"/>
                  <a:gd name="T4" fmla="*/ 274363 w 137"/>
                  <a:gd name="T5" fmla="*/ 694699 h 122"/>
                  <a:gd name="T6" fmla="*/ 177529 w 137"/>
                  <a:gd name="T7" fmla="*/ 694699 h 122"/>
                  <a:gd name="T8" fmla="*/ 129112 w 137"/>
                  <a:gd name="T9" fmla="*/ 678543 h 122"/>
                  <a:gd name="T10" fmla="*/ 64556 w 137"/>
                  <a:gd name="T11" fmla="*/ 646231 h 122"/>
                  <a:gd name="T12" fmla="*/ 0 w 137"/>
                  <a:gd name="T13" fmla="*/ 710854 h 122"/>
                  <a:gd name="T14" fmla="*/ 0 w 137"/>
                  <a:gd name="T15" fmla="*/ 743166 h 122"/>
                  <a:gd name="T16" fmla="*/ 64556 w 137"/>
                  <a:gd name="T17" fmla="*/ 807789 h 122"/>
                  <a:gd name="T18" fmla="*/ 129112 w 137"/>
                  <a:gd name="T19" fmla="*/ 775477 h 122"/>
                  <a:gd name="T20" fmla="*/ 177529 w 137"/>
                  <a:gd name="T21" fmla="*/ 759322 h 122"/>
                  <a:gd name="T22" fmla="*/ 274363 w 137"/>
                  <a:gd name="T23" fmla="*/ 759322 h 122"/>
                  <a:gd name="T24" fmla="*/ 274363 w 137"/>
                  <a:gd name="T25" fmla="*/ 1195528 h 122"/>
                  <a:gd name="T26" fmla="*/ 355058 w 137"/>
                  <a:gd name="T27" fmla="*/ 1308618 h 122"/>
                  <a:gd name="T28" fmla="*/ 903783 w 137"/>
                  <a:gd name="T29" fmla="*/ 1874070 h 122"/>
                  <a:gd name="T30" fmla="*/ 1016756 w 137"/>
                  <a:gd name="T31" fmla="*/ 1971005 h 122"/>
                  <a:gd name="T32" fmla="*/ 1420231 w 137"/>
                  <a:gd name="T33" fmla="*/ 1971005 h 122"/>
                  <a:gd name="T34" fmla="*/ 1420231 w 137"/>
                  <a:gd name="T35" fmla="*/ 1938693 h 122"/>
                  <a:gd name="T36" fmla="*/ 1420231 w 137"/>
                  <a:gd name="T37" fmla="*/ 1938693 h 122"/>
                  <a:gd name="T38" fmla="*/ 1355675 w 137"/>
                  <a:gd name="T39" fmla="*/ 1841759 h 122"/>
                  <a:gd name="T40" fmla="*/ 1355675 w 137"/>
                  <a:gd name="T41" fmla="*/ 1825603 h 122"/>
                  <a:gd name="T42" fmla="*/ 1484786 w 137"/>
                  <a:gd name="T43" fmla="*/ 1712513 h 122"/>
                  <a:gd name="T44" fmla="*/ 1500925 w 137"/>
                  <a:gd name="T45" fmla="*/ 1712513 h 122"/>
                  <a:gd name="T46" fmla="*/ 1613898 w 137"/>
                  <a:gd name="T47" fmla="*/ 1841759 h 122"/>
                  <a:gd name="T48" fmla="*/ 1565481 w 137"/>
                  <a:gd name="T49" fmla="*/ 1938693 h 122"/>
                  <a:gd name="T50" fmla="*/ 1565481 w 137"/>
                  <a:gd name="T51" fmla="*/ 1938693 h 122"/>
                  <a:gd name="T52" fmla="*/ 1565481 w 137"/>
                  <a:gd name="T53" fmla="*/ 1971005 h 122"/>
                  <a:gd name="T54" fmla="*/ 2098068 w 137"/>
                  <a:gd name="T55" fmla="*/ 1971005 h 122"/>
                  <a:gd name="T56" fmla="*/ 2211041 w 137"/>
                  <a:gd name="T57" fmla="*/ 1857915 h 122"/>
                  <a:gd name="T58" fmla="*/ 387336 w 137"/>
                  <a:gd name="T59" fmla="*/ 0 h 12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37"/>
                  <a:gd name="T91" fmla="*/ 0 h 122"/>
                  <a:gd name="T92" fmla="*/ 137 w 137"/>
                  <a:gd name="T93" fmla="*/ 122 h 12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37" h="122">
                    <a:moveTo>
                      <a:pt x="24" y="0"/>
                    </a:moveTo>
                    <a:cubicBezTo>
                      <a:pt x="20" y="0"/>
                      <a:pt x="17" y="3"/>
                      <a:pt x="17" y="7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3" y="43"/>
                      <a:pt x="11" y="43"/>
                      <a:pt x="11" y="43"/>
                    </a:cubicBezTo>
                    <a:cubicBezTo>
                      <a:pt x="9" y="43"/>
                      <a:pt x="8" y="42"/>
                      <a:pt x="8" y="42"/>
                    </a:cubicBezTo>
                    <a:cubicBezTo>
                      <a:pt x="8" y="41"/>
                      <a:pt x="6" y="40"/>
                      <a:pt x="4" y="40"/>
                    </a:cubicBezTo>
                    <a:cubicBezTo>
                      <a:pt x="2" y="40"/>
                      <a:pt x="0" y="42"/>
                      <a:pt x="0" y="4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8"/>
                      <a:pt x="2" y="50"/>
                      <a:pt x="4" y="50"/>
                    </a:cubicBezTo>
                    <a:cubicBezTo>
                      <a:pt x="4" y="50"/>
                      <a:pt x="7" y="51"/>
                      <a:pt x="8" y="48"/>
                    </a:cubicBezTo>
                    <a:cubicBezTo>
                      <a:pt x="8" y="48"/>
                      <a:pt x="9" y="47"/>
                      <a:pt x="11" y="47"/>
                    </a:cubicBezTo>
                    <a:cubicBezTo>
                      <a:pt x="11" y="47"/>
                      <a:pt x="13" y="47"/>
                      <a:pt x="17" y="47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77"/>
                      <a:pt x="19" y="80"/>
                      <a:pt x="22" y="81"/>
                    </a:cubicBezTo>
                    <a:cubicBezTo>
                      <a:pt x="40" y="84"/>
                      <a:pt x="54" y="98"/>
                      <a:pt x="56" y="116"/>
                    </a:cubicBezTo>
                    <a:cubicBezTo>
                      <a:pt x="57" y="119"/>
                      <a:pt x="60" y="122"/>
                      <a:pt x="63" y="122"/>
                    </a:cubicBezTo>
                    <a:cubicBezTo>
                      <a:pt x="88" y="122"/>
                      <a:pt x="88" y="122"/>
                      <a:pt x="88" y="122"/>
                    </a:cubicBezTo>
                    <a:cubicBezTo>
                      <a:pt x="88" y="120"/>
                      <a:pt x="88" y="120"/>
                      <a:pt x="88" y="120"/>
                    </a:cubicBezTo>
                    <a:cubicBezTo>
                      <a:pt x="88" y="120"/>
                      <a:pt x="88" y="120"/>
                      <a:pt x="88" y="120"/>
                    </a:cubicBezTo>
                    <a:cubicBezTo>
                      <a:pt x="86" y="119"/>
                      <a:pt x="84" y="116"/>
                      <a:pt x="84" y="114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4" y="110"/>
                      <a:pt x="88" y="106"/>
                      <a:pt x="92" y="106"/>
                    </a:cubicBezTo>
                    <a:cubicBezTo>
                      <a:pt x="93" y="106"/>
                      <a:pt x="93" y="106"/>
                      <a:pt x="93" y="106"/>
                    </a:cubicBezTo>
                    <a:cubicBezTo>
                      <a:pt x="97" y="106"/>
                      <a:pt x="100" y="110"/>
                      <a:pt x="100" y="114"/>
                    </a:cubicBezTo>
                    <a:cubicBezTo>
                      <a:pt x="100" y="116"/>
                      <a:pt x="99" y="118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2"/>
                      <a:pt x="97" y="122"/>
                      <a:pt x="97" y="122"/>
                    </a:cubicBezTo>
                    <a:cubicBezTo>
                      <a:pt x="130" y="122"/>
                      <a:pt x="130" y="122"/>
                      <a:pt x="130" y="122"/>
                    </a:cubicBezTo>
                    <a:cubicBezTo>
                      <a:pt x="134" y="122"/>
                      <a:pt x="137" y="119"/>
                      <a:pt x="137" y="115"/>
                    </a:cubicBezTo>
                    <a:cubicBezTo>
                      <a:pt x="133" y="54"/>
                      <a:pt x="85" y="4"/>
                      <a:pt x="24" y="0"/>
                    </a:cubicBezTo>
                    <a:close/>
                  </a:path>
                </a:pathLst>
              </a:custGeom>
              <a:solidFill>
                <a:srgbClr val="DE6E00"/>
              </a:solidFill>
              <a:ln w="9525">
                <a:noFill/>
                <a:round/>
                <a:headEnd/>
                <a:tailEnd/>
              </a:ln>
            </p:spPr>
            <p:txBody>
              <a:bodyPr lIns="121920" tIns="60960" rIns="121920" bIns="60960"/>
              <a:lstStyle/>
              <a:p>
                <a:endParaRPr lang="zh-TW" altLang="en-US"/>
              </a:p>
            </p:txBody>
          </p:sp>
          <p:sp>
            <p:nvSpPr>
              <p:cNvPr id="14368" name="Freeform 20"/>
              <p:cNvSpPr>
                <a:spLocks/>
              </p:cNvSpPr>
              <p:nvPr/>
            </p:nvSpPr>
            <p:spPr bwMode="auto">
              <a:xfrm>
                <a:off x="4772283" y="3703555"/>
                <a:ext cx="1937197" cy="2194139"/>
              </a:xfrm>
              <a:custGeom>
                <a:avLst/>
                <a:gdLst>
                  <a:gd name="T0" fmla="*/ 1824194 w 120"/>
                  <a:gd name="T1" fmla="*/ 274267 h 136"/>
                  <a:gd name="T2" fmla="*/ 1243035 w 120"/>
                  <a:gd name="T3" fmla="*/ 274267 h 136"/>
                  <a:gd name="T4" fmla="*/ 1243035 w 120"/>
                  <a:gd name="T5" fmla="*/ 177467 h 136"/>
                  <a:gd name="T6" fmla="*/ 1259178 w 120"/>
                  <a:gd name="T7" fmla="*/ 129067 h 136"/>
                  <a:gd name="T8" fmla="*/ 1307608 w 120"/>
                  <a:gd name="T9" fmla="*/ 80667 h 136"/>
                  <a:gd name="T10" fmla="*/ 1226892 w 120"/>
                  <a:gd name="T11" fmla="*/ 0 h 136"/>
                  <a:gd name="T12" fmla="*/ 1210748 w 120"/>
                  <a:gd name="T13" fmla="*/ 0 h 136"/>
                  <a:gd name="T14" fmla="*/ 1130032 w 120"/>
                  <a:gd name="T15" fmla="*/ 80667 h 136"/>
                  <a:gd name="T16" fmla="*/ 1162318 w 120"/>
                  <a:gd name="T17" fmla="*/ 129067 h 136"/>
                  <a:gd name="T18" fmla="*/ 1178462 w 120"/>
                  <a:gd name="T19" fmla="*/ 177467 h 136"/>
                  <a:gd name="T20" fmla="*/ 1178462 w 120"/>
                  <a:gd name="T21" fmla="*/ 274267 h 136"/>
                  <a:gd name="T22" fmla="*/ 726449 w 120"/>
                  <a:gd name="T23" fmla="*/ 274267 h 136"/>
                  <a:gd name="T24" fmla="*/ 629589 w 120"/>
                  <a:gd name="T25" fmla="*/ 354934 h 136"/>
                  <a:gd name="T26" fmla="*/ 80717 w 120"/>
                  <a:gd name="T27" fmla="*/ 871202 h 136"/>
                  <a:gd name="T28" fmla="*/ 0 w 120"/>
                  <a:gd name="T29" fmla="*/ 984136 h 136"/>
                  <a:gd name="T30" fmla="*/ 0 w 120"/>
                  <a:gd name="T31" fmla="*/ 1387470 h 136"/>
                  <a:gd name="T32" fmla="*/ 16143 w 120"/>
                  <a:gd name="T33" fmla="*/ 1387470 h 136"/>
                  <a:gd name="T34" fmla="*/ 32287 w 120"/>
                  <a:gd name="T35" fmla="*/ 1387470 h 136"/>
                  <a:gd name="T36" fmla="*/ 113003 w 120"/>
                  <a:gd name="T37" fmla="*/ 1322937 h 136"/>
                  <a:gd name="T38" fmla="*/ 129146 w 120"/>
                  <a:gd name="T39" fmla="*/ 1322937 h 136"/>
                  <a:gd name="T40" fmla="*/ 242150 w 120"/>
                  <a:gd name="T41" fmla="*/ 1452004 h 136"/>
                  <a:gd name="T42" fmla="*/ 242150 w 120"/>
                  <a:gd name="T43" fmla="*/ 1468137 h 136"/>
                  <a:gd name="T44" fmla="*/ 129146 w 120"/>
                  <a:gd name="T45" fmla="*/ 1581071 h 136"/>
                  <a:gd name="T46" fmla="*/ 32287 w 120"/>
                  <a:gd name="T47" fmla="*/ 1532670 h 136"/>
                  <a:gd name="T48" fmla="*/ 16143 w 120"/>
                  <a:gd name="T49" fmla="*/ 1532670 h 136"/>
                  <a:gd name="T50" fmla="*/ 0 w 120"/>
                  <a:gd name="T51" fmla="*/ 1532670 h 136"/>
                  <a:gd name="T52" fmla="*/ 0 w 120"/>
                  <a:gd name="T53" fmla="*/ 2065072 h 136"/>
                  <a:gd name="T54" fmla="*/ 113003 w 120"/>
                  <a:gd name="T55" fmla="*/ 2178006 h 136"/>
                  <a:gd name="T56" fmla="*/ 1937197 w 120"/>
                  <a:gd name="T57" fmla="*/ 387201 h 136"/>
                  <a:gd name="T58" fmla="*/ 1824194 w 120"/>
                  <a:gd name="T59" fmla="*/ 274267 h 1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20"/>
                  <a:gd name="T91" fmla="*/ 0 h 136"/>
                  <a:gd name="T92" fmla="*/ 120 w 120"/>
                  <a:gd name="T93" fmla="*/ 136 h 1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20" h="136">
                    <a:moveTo>
                      <a:pt x="113" y="17"/>
                    </a:moveTo>
                    <a:cubicBezTo>
                      <a:pt x="77" y="17"/>
                      <a:pt x="77" y="17"/>
                      <a:pt x="77" y="17"/>
                    </a:cubicBezTo>
                    <a:cubicBezTo>
                      <a:pt x="77" y="14"/>
                      <a:pt x="77" y="11"/>
                      <a:pt x="77" y="11"/>
                    </a:cubicBezTo>
                    <a:cubicBezTo>
                      <a:pt x="77" y="9"/>
                      <a:pt x="78" y="8"/>
                      <a:pt x="78" y="8"/>
                    </a:cubicBezTo>
                    <a:cubicBezTo>
                      <a:pt x="80" y="8"/>
                      <a:pt x="81" y="6"/>
                      <a:pt x="81" y="5"/>
                    </a:cubicBezTo>
                    <a:cubicBezTo>
                      <a:pt x="81" y="2"/>
                      <a:pt x="79" y="0"/>
                      <a:pt x="76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2" y="0"/>
                      <a:pt x="70" y="2"/>
                      <a:pt x="70" y="5"/>
                    </a:cubicBezTo>
                    <a:cubicBezTo>
                      <a:pt x="70" y="5"/>
                      <a:pt x="70" y="7"/>
                      <a:pt x="72" y="8"/>
                    </a:cubicBezTo>
                    <a:cubicBezTo>
                      <a:pt x="72" y="8"/>
                      <a:pt x="73" y="9"/>
                      <a:pt x="73" y="11"/>
                    </a:cubicBezTo>
                    <a:cubicBezTo>
                      <a:pt x="73" y="11"/>
                      <a:pt x="73" y="14"/>
                      <a:pt x="73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2" y="17"/>
                      <a:pt x="39" y="19"/>
                      <a:pt x="39" y="22"/>
                    </a:cubicBezTo>
                    <a:cubicBezTo>
                      <a:pt x="35" y="39"/>
                      <a:pt x="22" y="51"/>
                      <a:pt x="5" y="54"/>
                    </a:cubicBezTo>
                    <a:cubicBezTo>
                      <a:pt x="2" y="55"/>
                      <a:pt x="0" y="58"/>
                      <a:pt x="0" y="61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3" y="84"/>
                      <a:pt x="5" y="82"/>
                      <a:pt x="7" y="82"/>
                    </a:cubicBezTo>
                    <a:cubicBezTo>
                      <a:pt x="8" y="82"/>
                      <a:pt x="8" y="82"/>
                      <a:pt x="8" y="82"/>
                    </a:cubicBezTo>
                    <a:cubicBezTo>
                      <a:pt x="12" y="82"/>
                      <a:pt x="15" y="86"/>
                      <a:pt x="15" y="90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15" y="95"/>
                      <a:pt x="12" y="98"/>
                      <a:pt x="8" y="98"/>
                    </a:cubicBezTo>
                    <a:cubicBezTo>
                      <a:pt x="5" y="98"/>
                      <a:pt x="3" y="97"/>
                      <a:pt x="2" y="95"/>
                    </a:cubicBezTo>
                    <a:cubicBezTo>
                      <a:pt x="1" y="95"/>
                      <a:pt x="1" y="95"/>
                      <a:pt x="1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2"/>
                      <a:pt x="3" y="136"/>
                      <a:pt x="7" y="135"/>
                    </a:cubicBezTo>
                    <a:cubicBezTo>
                      <a:pt x="66" y="131"/>
                      <a:pt x="114" y="84"/>
                      <a:pt x="120" y="24"/>
                    </a:cubicBezTo>
                    <a:cubicBezTo>
                      <a:pt x="120" y="20"/>
                      <a:pt x="117" y="17"/>
                      <a:pt x="113" y="17"/>
                    </a:cubicBezTo>
                    <a:close/>
                  </a:path>
                </a:pathLst>
              </a:custGeom>
              <a:solidFill>
                <a:srgbClr val="1FD89C"/>
              </a:solidFill>
              <a:ln w="9525">
                <a:noFill/>
                <a:round/>
                <a:headEnd/>
                <a:tailEnd/>
              </a:ln>
            </p:spPr>
            <p:txBody>
              <a:bodyPr lIns="121920" tIns="60960" rIns="121920" bIns="60960"/>
              <a:lstStyle/>
              <a:p>
                <a:endParaRPr lang="zh-TW" altLang="en-US"/>
              </a:p>
            </p:txBody>
          </p:sp>
          <p:sp>
            <p:nvSpPr>
              <p:cNvPr id="14369" name="Freeform 21"/>
              <p:cNvSpPr>
                <a:spLocks/>
              </p:cNvSpPr>
              <p:nvPr/>
            </p:nvSpPr>
            <p:spPr bwMode="auto">
              <a:xfrm>
                <a:off x="2770852" y="3977403"/>
                <a:ext cx="2211041" cy="1920292"/>
              </a:xfrm>
              <a:custGeom>
                <a:avLst/>
                <a:gdLst>
                  <a:gd name="T0" fmla="*/ 2130346 w 137"/>
                  <a:gd name="T1" fmla="*/ 1097310 h 119"/>
                  <a:gd name="T2" fmla="*/ 2065790 w 137"/>
                  <a:gd name="T3" fmla="*/ 1129584 h 119"/>
                  <a:gd name="T4" fmla="*/ 2033512 w 137"/>
                  <a:gd name="T5" fmla="*/ 1161858 h 119"/>
                  <a:gd name="T6" fmla="*/ 1936678 w 137"/>
                  <a:gd name="T7" fmla="*/ 1161858 h 119"/>
                  <a:gd name="T8" fmla="*/ 1936678 w 137"/>
                  <a:gd name="T9" fmla="*/ 710024 h 119"/>
                  <a:gd name="T10" fmla="*/ 1855983 w 137"/>
                  <a:gd name="T11" fmla="*/ 613203 h 119"/>
                  <a:gd name="T12" fmla="*/ 1307258 w 137"/>
                  <a:gd name="T13" fmla="*/ 96821 h 119"/>
                  <a:gd name="T14" fmla="*/ 1210424 w 137"/>
                  <a:gd name="T15" fmla="*/ 0 h 119"/>
                  <a:gd name="T16" fmla="*/ 806949 w 137"/>
                  <a:gd name="T17" fmla="*/ 0 h 119"/>
                  <a:gd name="T18" fmla="*/ 806949 w 137"/>
                  <a:gd name="T19" fmla="*/ 32274 h 119"/>
                  <a:gd name="T20" fmla="*/ 806949 w 137"/>
                  <a:gd name="T21" fmla="*/ 32274 h 119"/>
                  <a:gd name="T22" fmla="*/ 871505 w 137"/>
                  <a:gd name="T23" fmla="*/ 129095 h 119"/>
                  <a:gd name="T24" fmla="*/ 871505 w 137"/>
                  <a:gd name="T25" fmla="*/ 129095 h 119"/>
                  <a:gd name="T26" fmla="*/ 742393 w 137"/>
                  <a:gd name="T27" fmla="*/ 258191 h 119"/>
                  <a:gd name="T28" fmla="*/ 726254 w 137"/>
                  <a:gd name="T29" fmla="*/ 258191 h 119"/>
                  <a:gd name="T30" fmla="*/ 613281 w 137"/>
                  <a:gd name="T31" fmla="*/ 129095 h 119"/>
                  <a:gd name="T32" fmla="*/ 661698 w 137"/>
                  <a:gd name="T33" fmla="*/ 32274 h 119"/>
                  <a:gd name="T34" fmla="*/ 661698 w 137"/>
                  <a:gd name="T35" fmla="*/ 32274 h 119"/>
                  <a:gd name="T36" fmla="*/ 661698 w 137"/>
                  <a:gd name="T37" fmla="*/ 0 h 119"/>
                  <a:gd name="T38" fmla="*/ 112973 w 137"/>
                  <a:gd name="T39" fmla="*/ 0 h 119"/>
                  <a:gd name="T40" fmla="*/ 16139 w 137"/>
                  <a:gd name="T41" fmla="*/ 129095 h 119"/>
                  <a:gd name="T42" fmla="*/ 1823705 w 137"/>
                  <a:gd name="T43" fmla="*/ 1904155 h 119"/>
                  <a:gd name="T44" fmla="*/ 1936678 w 137"/>
                  <a:gd name="T45" fmla="*/ 1791197 h 119"/>
                  <a:gd name="T46" fmla="*/ 1936678 w 137"/>
                  <a:gd name="T47" fmla="*/ 1210268 h 119"/>
                  <a:gd name="T48" fmla="*/ 2033512 w 137"/>
                  <a:gd name="T49" fmla="*/ 1210268 h 119"/>
                  <a:gd name="T50" fmla="*/ 2065790 w 137"/>
                  <a:gd name="T51" fmla="*/ 1242542 h 119"/>
                  <a:gd name="T52" fmla="*/ 2130346 w 137"/>
                  <a:gd name="T53" fmla="*/ 1274816 h 119"/>
                  <a:gd name="T54" fmla="*/ 2211041 w 137"/>
                  <a:gd name="T55" fmla="*/ 1194131 h 119"/>
                  <a:gd name="T56" fmla="*/ 2211041 w 137"/>
                  <a:gd name="T57" fmla="*/ 1177994 h 119"/>
                  <a:gd name="T58" fmla="*/ 2130346 w 137"/>
                  <a:gd name="T59" fmla="*/ 1097310 h 11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37"/>
                  <a:gd name="T91" fmla="*/ 0 h 119"/>
                  <a:gd name="T92" fmla="*/ 137 w 137"/>
                  <a:gd name="T93" fmla="*/ 119 h 119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37" h="119">
                    <a:moveTo>
                      <a:pt x="132" y="68"/>
                    </a:moveTo>
                    <a:cubicBezTo>
                      <a:pt x="132" y="68"/>
                      <a:pt x="130" y="68"/>
                      <a:pt x="128" y="70"/>
                    </a:cubicBezTo>
                    <a:cubicBezTo>
                      <a:pt x="128" y="70"/>
                      <a:pt x="128" y="72"/>
                      <a:pt x="126" y="72"/>
                    </a:cubicBezTo>
                    <a:cubicBezTo>
                      <a:pt x="126" y="72"/>
                      <a:pt x="123" y="72"/>
                      <a:pt x="120" y="72"/>
                    </a:cubicBezTo>
                    <a:cubicBezTo>
                      <a:pt x="120" y="44"/>
                      <a:pt x="120" y="44"/>
                      <a:pt x="120" y="44"/>
                    </a:cubicBezTo>
                    <a:cubicBezTo>
                      <a:pt x="120" y="41"/>
                      <a:pt x="118" y="38"/>
                      <a:pt x="115" y="38"/>
                    </a:cubicBezTo>
                    <a:cubicBezTo>
                      <a:pt x="98" y="35"/>
                      <a:pt x="85" y="22"/>
                      <a:pt x="81" y="6"/>
                    </a:cubicBezTo>
                    <a:cubicBezTo>
                      <a:pt x="81" y="3"/>
                      <a:pt x="78" y="0"/>
                      <a:pt x="75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2" y="3"/>
                      <a:pt x="54" y="6"/>
                      <a:pt x="54" y="8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12"/>
                      <a:pt x="50" y="16"/>
                      <a:pt x="46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1" y="16"/>
                      <a:pt x="38" y="12"/>
                      <a:pt x="38" y="8"/>
                    </a:cubicBezTo>
                    <a:cubicBezTo>
                      <a:pt x="38" y="6"/>
                      <a:pt x="39" y="4"/>
                      <a:pt x="41" y="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1" y="8"/>
                    </a:cubicBezTo>
                    <a:cubicBezTo>
                      <a:pt x="6" y="67"/>
                      <a:pt x="54" y="114"/>
                      <a:pt x="113" y="118"/>
                    </a:cubicBezTo>
                    <a:cubicBezTo>
                      <a:pt x="117" y="119"/>
                      <a:pt x="120" y="115"/>
                      <a:pt x="120" y="111"/>
                    </a:cubicBezTo>
                    <a:cubicBezTo>
                      <a:pt x="120" y="75"/>
                      <a:pt x="120" y="75"/>
                      <a:pt x="120" y="75"/>
                    </a:cubicBezTo>
                    <a:cubicBezTo>
                      <a:pt x="123" y="75"/>
                      <a:pt x="126" y="75"/>
                      <a:pt x="126" y="75"/>
                    </a:cubicBezTo>
                    <a:cubicBezTo>
                      <a:pt x="128" y="75"/>
                      <a:pt x="128" y="77"/>
                      <a:pt x="128" y="77"/>
                    </a:cubicBezTo>
                    <a:cubicBezTo>
                      <a:pt x="129" y="78"/>
                      <a:pt x="131" y="79"/>
                      <a:pt x="132" y="79"/>
                    </a:cubicBezTo>
                    <a:cubicBezTo>
                      <a:pt x="135" y="79"/>
                      <a:pt x="137" y="77"/>
                      <a:pt x="137" y="74"/>
                    </a:cubicBezTo>
                    <a:cubicBezTo>
                      <a:pt x="137" y="73"/>
                      <a:pt x="137" y="73"/>
                      <a:pt x="137" y="73"/>
                    </a:cubicBezTo>
                    <a:cubicBezTo>
                      <a:pt x="137" y="70"/>
                      <a:pt x="135" y="68"/>
                      <a:pt x="132" y="68"/>
                    </a:cubicBezTo>
                    <a:close/>
                  </a:path>
                </a:pathLst>
              </a:custGeom>
              <a:solidFill>
                <a:srgbClr val="F3C301"/>
              </a:solidFill>
              <a:ln w="9525">
                <a:noFill/>
                <a:round/>
                <a:headEnd/>
                <a:tailEnd/>
              </a:ln>
            </p:spPr>
            <p:txBody>
              <a:bodyPr lIns="121920" tIns="60960" rIns="121920" bIns="60960"/>
              <a:lstStyle/>
              <a:p>
                <a:endParaRPr lang="zh-TW" altLang="en-US"/>
              </a:p>
            </p:txBody>
          </p:sp>
        </p:grpSp>
        <p:grpSp>
          <p:nvGrpSpPr>
            <p:cNvPr id="318" name="Group 14"/>
            <p:cNvGrpSpPr/>
            <p:nvPr/>
          </p:nvGrpSpPr>
          <p:grpSpPr>
            <a:xfrm>
              <a:off x="4489646" y="3215070"/>
              <a:ext cx="859216" cy="939941"/>
              <a:chOff x="7364413" y="4678362"/>
              <a:chExt cx="473075" cy="517526"/>
            </a:xfrm>
            <a:solidFill>
              <a:schemeClr val="bg1"/>
            </a:solidFill>
          </p:grpSpPr>
          <p:sp>
            <p:nvSpPr>
              <p:cNvPr id="352" name="Freeform 15"/>
              <p:cNvSpPr>
                <a:spLocks/>
              </p:cNvSpPr>
              <p:nvPr/>
            </p:nvSpPr>
            <p:spPr bwMode="auto">
              <a:xfrm>
                <a:off x="7556501" y="4794250"/>
                <a:ext cx="52388" cy="79375"/>
              </a:xfrm>
              <a:custGeom>
                <a:avLst/>
                <a:gdLst>
                  <a:gd name="T0" fmla="*/ 10 w 14"/>
                  <a:gd name="T1" fmla="*/ 1 h 21"/>
                  <a:gd name="T2" fmla="*/ 0 w 14"/>
                  <a:gd name="T3" fmla="*/ 19 h 21"/>
                  <a:gd name="T4" fmla="*/ 3 w 14"/>
                  <a:gd name="T5" fmla="*/ 21 h 21"/>
                  <a:gd name="T6" fmla="*/ 6 w 14"/>
                  <a:gd name="T7" fmla="*/ 19 h 21"/>
                  <a:gd name="T8" fmla="*/ 12 w 14"/>
                  <a:gd name="T9" fmla="*/ 5 h 21"/>
                  <a:gd name="T10" fmla="*/ 13 w 14"/>
                  <a:gd name="T11" fmla="*/ 1 h 21"/>
                  <a:gd name="T12" fmla="*/ 10 w 14"/>
                  <a:gd name="T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21">
                    <a:moveTo>
                      <a:pt x="10" y="1"/>
                    </a:moveTo>
                    <a:cubicBezTo>
                      <a:pt x="9" y="1"/>
                      <a:pt x="0" y="7"/>
                      <a:pt x="0" y="19"/>
                    </a:cubicBezTo>
                    <a:cubicBezTo>
                      <a:pt x="0" y="20"/>
                      <a:pt x="2" y="21"/>
                      <a:pt x="3" y="21"/>
                    </a:cubicBezTo>
                    <a:cubicBezTo>
                      <a:pt x="5" y="21"/>
                      <a:pt x="6" y="20"/>
                      <a:pt x="6" y="19"/>
                    </a:cubicBezTo>
                    <a:cubicBezTo>
                      <a:pt x="6" y="10"/>
                      <a:pt x="12" y="5"/>
                      <a:pt x="12" y="5"/>
                    </a:cubicBezTo>
                    <a:cubicBezTo>
                      <a:pt x="14" y="4"/>
                      <a:pt x="14" y="3"/>
                      <a:pt x="13" y="1"/>
                    </a:cubicBezTo>
                    <a:cubicBezTo>
                      <a:pt x="12" y="0"/>
                      <a:pt x="11" y="0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16"/>
              <p:cNvSpPr>
                <a:spLocks noEditPoints="1"/>
              </p:cNvSpPr>
              <p:nvPr/>
            </p:nvSpPr>
            <p:spPr bwMode="auto">
              <a:xfrm>
                <a:off x="7364413" y="4678362"/>
                <a:ext cx="473075" cy="517526"/>
              </a:xfrm>
              <a:custGeom>
                <a:avLst/>
                <a:gdLst>
                  <a:gd name="T0" fmla="*/ 123 w 126"/>
                  <a:gd name="T1" fmla="*/ 43 h 138"/>
                  <a:gd name="T2" fmla="*/ 69 w 126"/>
                  <a:gd name="T3" fmla="*/ 2 h 138"/>
                  <a:gd name="T4" fmla="*/ 24 w 126"/>
                  <a:gd name="T5" fmla="*/ 17 h 138"/>
                  <a:gd name="T6" fmla="*/ 10 w 126"/>
                  <a:gd name="T7" fmla="*/ 55 h 138"/>
                  <a:gd name="T8" fmla="*/ 13 w 126"/>
                  <a:gd name="T9" fmla="*/ 63 h 138"/>
                  <a:gd name="T10" fmla="*/ 5 w 126"/>
                  <a:gd name="T11" fmla="*/ 77 h 138"/>
                  <a:gd name="T12" fmla="*/ 0 w 126"/>
                  <a:gd name="T13" fmla="*/ 85 h 138"/>
                  <a:gd name="T14" fmla="*/ 12 w 126"/>
                  <a:gd name="T15" fmla="*/ 92 h 138"/>
                  <a:gd name="T16" fmla="*/ 9 w 126"/>
                  <a:gd name="T17" fmla="*/ 98 h 138"/>
                  <a:gd name="T18" fmla="*/ 13 w 126"/>
                  <a:gd name="T19" fmla="*/ 102 h 138"/>
                  <a:gd name="T20" fmla="*/ 12 w 126"/>
                  <a:gd name="T21" fmla="*/ 107 h 138"/>
                  <a:gd name="T22" fmla="*/ 13 w 126"/>
                  <a:gd name="T23" fmla="*/ 113 h 138"/>
                  <a:gd name="T24" fmla="*/ 10 w 126"/>
                  <a:gd name="T25" fmla="*/ 121 h 138"/>
                  <a:gd name="T26" fmla="*/ 34 w 126"/>
                  <a:gd name="T27" fmla="*/ 127 h 138"/>
                  <a:gd name="T28" fmla="*/ 50 w 126"/>
                  <a:gd name="T29" fmla="*/ 138 h 138"/>
                  <a:gd name="T30" fmla="*/ 110 w 126"/>
                  <a:gd name="T31" fmla="*/ 138 h 138"/>
                  <a:gd name="T32" fmla="*/ 107 w 126"/>
                  <a:gd name="T33" fmla="*/ 120 h 138"/>
                  <a:gd name="T34" fmla="*/ 120 w 126"/>
                  <a:gd name="T35" fmla="*/ 80 h 138"/>
                  <a:gd name="T36" fmla="*/ 123 w 126"/>
                  <a:gd name="T37" fmla="*/ 43 h 138"/>
                  <a:gd name="T38" fmla="*/ 68 w 126"/>
                  <a:gd name="T39" fmla="*/ 106 h 138"/>
                  <a:gd name="T40" fmla="*/ 54 w 126"/>
                  <a:gd name="T41" fmla="*/ 98 h 138"/>
                  <a:gd name="T42" fmla="*/ 81 w 126"/>
                  <a:gd name="T43" fmla="*/ 98 h 138"/>
                  <a:gd name="T44" fmla="*/ 68 w 126"/>
                  <a:gd name="T45" fmla="*/ 106 h 138"/>
                  <a:gd name="T46" fmla="*/ 78 w 126"/>
                  <a:gd name="T47" fmla="*/ 92 h 138"/>
                  <a:gd name="T48" fmla="*/ 57 w 126"/>
                  <a:gd name="T49" fmla="*/ 92 h 138"/>
                  <a:gd name="T50" fmla="*/ 54 w 126"/>
                  <a:gd name="T51" fmla="*/ 89 h 138"/>
                  <a:gd name="T52" fmla="*/ 57 w 126"/>
                  <a:gd name="T53" fmla="*/ 87 h 138"/>
                  <a:gd name="T54" fmla="*/ 78 w 126"/>
                  <a:gd name="T55" fmla="*/ 87 h 138"/>
                  <a:gd name="T56" fmla="*/ 81 w 126"/>
                  <a:gd name="T57" fmla="*/ 89 h 138"/>
                  <a:gd name="T58" fmla="*/ 78 w 126"/>
                  <a:gd name="T59" fmla="*/ 92 h 138"/>
                  <a:gd name="T60" fmla="*/ 78 w 126"/>
                  <a:gd name="T61" fmla="*/ 81 h 138"/>
                  <a:gd name="T62" fmla="*/ 57 w 126"/>
                  <a:gd name="T63" fmla="*/ 81 h 138"/>
                  <a:gd name="T64" fmla="*/ 41 w 126"/>
                  <a:gd name="T65" fmla="*/ 49 h 138"/>
                  <a:gd name="T66" fmla="*/ 68 w 126"/>
                  <a:gd name="T67" fmla="*/ 22 h 138"/>
                  <a:gd name="T68" fmla="*/ 94 w 126"/>
                  <a:gd name="T69" fmla="*/ 49 h 138"/>
                  <a:gd name="T70" fmla="*/ 78 w 126"/>
                  <a:gd name="T71" fmla="*/ 81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6" h="138">
                    <a:moveTo>
                      <a:pt x="123" y="43"/>
                    </a:moveTo>
                    <a:cubicBezTo>
                      <a:pt x="113" y="0"/>
                      <a:pt x="69" y="2"/>
                      <a:pt x="69" y="2"/>
                    </a:cubicBezTo>
                    <a:cubicBezTo>
                      <a:pt x="39" y="1"/>
                      <a:pt x="24" y="17"/>
                      <a:pt x="24" y="17"/>
                    </a:cubicBezTo>
                    <a:cubicBezTo>
                      <a:pt x="15" y="23"/>
                      <a:pt x="4" y="51"/>
                      <a:pt x="10" y="55"/>
                    </a:cubicBezTo>
                    <a:cubicBezTo>
                      <a:pt x="15" y="60"/>
                      <a:pt x="13" y="63"/>
                      <a:pt x="13" y="63"/>
                    </a:cubicBezTo>
                    <a:cubicBezTo>
                      <a:pt x="13" y="63"/>
                      <a:pt x="10" y="71"/>
                      <a:pt x="5" y="77"/>
                    </a:cubicBezTo>
                    <a:cubicBezTo>
                      <a:pt x="0" y="83"/>
                      <a:pt x="0" y="85"/>
                      <a:pt x="0" y="85"/>
                    </a:cubicBezTo>
                    <a:cubicBezTo>
                      <a:pt x="0" y="93"/>
                      <a:pt x="11" y="90"/>
                      <a:pt x="12" y="92"/>
                    </a:cubicBezTo>
                    <a:cubicBezTo>
                      <a:pt x="12" y="93"/>
                      <a:pt x="9" y="97"/>
                      <a:pt x="9" y="98"/>
                    </a:cubicBezTo>
                    <a:cubicBezTo>
                      <a:pt x="9" y="100"/>
                      <a:pt x="13" y="102"/>
                      <a:pt x="13" y="102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12" y="107"/>
                      <a:pt x="18" y="111"/>
                      <a:pt x="13" y="113"/>
                    </a:cubicBezTo>
                    <a:cubicBezTo>
                      <a:pt x="9" y="116"/>
                      <a:pt x="10" y="121"/>
                      <a:pt x="10" y="121"/>
                    </a:cubicBezTo>
                    <a:cubicBezTo>
                      <a:pt x="11" y="131"/>
                      <a:pt x="34" y="127"/>
                      <a:pt x="34" y="127"/>
                    </a:cubicBezTo>
                    <a:cubicBezTo>
                      <a:pt x="46" y="126"/>
                      <a:pt x="50" y="138"/>
                      <a:pt x="50" y="138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09" y="130"/>
                      <a:pt x="108" y="127"/>
                      <a:pt x="107" y="120"/>
                    </a:cubicBezTo>
                    <a:cubicBezTo>
                      <a:pt x="105" y="99"/>
                      <a:pt x="113" y="93"/>
                      <a:pt x="120" y="80"/>
                    </a:cubicBezTo>
                    <a:cubicBezTo>
                      <a:pt x="126" y="68"/>
                      <a:pt x="123" y="43"/>
                      <a:pt x="123" y="43"/>
                    </a:cubicBezTo>
                    <a:close/>
                    <a:moveTo>
                      <a:pt x="68" y="106"/>
                    </a:moveTo>
                    <a:cubicBezTo>
                      <a:pt x="60" y="106"/>
                      <a:pt x="54" y="102"/>
                      <a:pt x="54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1" y="102"/>
                      <a:pt x="75" y="106"/>
                      <a:pt x="68" y="106"/>
                    </a:cubicBezTo>
                    <a:close/>
                    <a:moveTo>
                      <a:pt x="78" y="92"/>
                    </a:moveTo>
                    <a:cubicBezTo>
                      <a:pt x="57" y="92"/>
                      <a:pt x="57" y="92"/>
                      <a:pt x="57" y="92"/>
                    </a:cubicBezTo>
                    <a:cubicBezTo>
                      <a:pt x="56" y="92"/>
                      <a:pt x="54" y="91"/>
                      <a:pt x="54" y="89"/>
                    </a:cubicBezTo>
                    <a:cubicBezTo>
                      <a:pt x="54" y="88"/>
                      <a:pt x="56" y="87"/>
                      <a:pt x="57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9" y="87"/>
                      <a:pt x="81" y="88"/>
                      <a:pt x="81" y="89"/>
                    </a:cubicBezTo>
                    <a:cubicBezTo>
                      <a:pt x="81" y="91"/>
                      <a:pt x="79" y="92"/>
                      <a:pt x="78" y="92"/>
                    </a:cubicBezTo>
                    <a:close/>
                    <a:moveTo>
                      <a:pt x="78" y="81"/>
                    </a:moveTo>
                    <a:cubicBezTo>
                      <a:pt x="57" y="81"/>
                      <a:pt x="57" y="81"/>
                      <a:pt x="57" y="81"/>
                    </a:cubicBezTo>
                    <a:cubicBezTo>
                      <a:pt x="55" y="73"/>
                      <a:pt x="41" y="60"/>
                      <a:pt x="41" y="49"/>
                    </a:cubicBezTo>
                    <a:cubicBezTo>
                      <a:pt x="41" y="34"/>
                      <a:pt x="53" y="22"/>
                      <a:pt x="68" y="22"/>
                    </a:cubicBezTo>
                    <a:cubicBezTo>
                      <a:pt x="82" y="22"/>
                      <a:pt x="94" y="34"/>
                      <a:pt x="94" y="49"/>
                    </a:cubicBezTo>
                    <a:cubicBezTo>
                      <a:pt x="94" y="60"/>
                      <a:pt x="80" y="73"/>
                      <a:pt x="78" y="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9" name="Group 17"/>
            <p:cNvGrpSpPr/>
            <p:nvPr/>
          </p:nvGrpSpPr>
          <p:grpSpPr>
            <a:xfrm>
              <a:off x="3850625" y="4525684"/>
              <a:ext cx="541039" cy="480503"/>
              <a:chOff x="2913063" y="1471613"/>
              <a:chExt cx="1816100" cy="1612900"/>
            </a:xfrm>
            <a:solidFill>
              <a:schemeClr val="bg1"/>
            </a:solidFill>
          </p:grpSpPr>
          <p:sp>
            <p:nvSpPr>
              <p:cNvPr id="343" name="Freeform 18"/>
              <p:cNvSpPr>
                <a:spLocks noEditPoints="1"/>
              </p:cNvSpPr>
              <p:nvPr/>
            </p:nvSpPr>
            <p:spPr bwMode="auto">
              <a:xfrm>
                <a:off x="2913063" y="1471613"/>
                <a:ext cx="1816100" cy="1612900"/>
              </a:xfrm>
              <a:custGeom>
                <a:avLst/>
                <a:gdLst>
                  <a:gd name="T0" fmla="*/ 468 w 484"/>
                  <a:gd name="T1" fmla="*/ 0 h 430"/>
                  <a:gd name="T2" fmla="*/ 16 w 484"/>
                  <a:gd name="T3" fmla="*/ 0 h 430"/>
                  <a:gd name="T4" fmla="*/ 0 w 484"/>
                  <a:gd name="T5" fmla="*/ 16 h 430"/>
                  <a:gd name="T6" fmla="*/ 0 w 484"/>
                  <a:gd name="T7" fmla="*/ 415 h 430"/>
                  <a:gd name="T8" fmla="*/ 16 w 484"/>
                  <a:gd name="T9" fmla="*/ 430 h 430"/>
                  <a:gd name="T10" fmla="*/ 468 w 484"/>
                  <a:gd name="T11" fmla="*/ 430 h 430"/>
                  <a:gd name="T12" fmla="*/ 484 w 484"/>
                  <a:gd name="T13" fmla="*/ 415 h 430"/>
                  <a:gd name="T14" fmla="*/ 484 w 484"/>
                  <a:gd name="T15" fmla="*/ 16 h 430"/>
                  <a:gd name="T16" fmla="*/ 468 w 484"/>
                  <a:gd name="T17" fmla="*/ 0 h 430"/>
                  <a:gd name="T18" fmla="*/ 372 w 484"/>
                  <a:gd name="T19" fmla="*/ 34 h 430"/>
                  <a:gd name="T20" fmla="*/ 393 w 484"/>
                  <a:gd name="T21" fmla="*/ 54 h 430"/>
                  <a:gd name="T22" fmla="*/ 372 w 484"/>
                  <a:gd name="T23" fmla="*/ 75 h 430"/>
                  <a:gd name="T24" fmla="*/ 352 w 484"/>
                  <a:gd name="T25" fmla="*/ 54 h 430"/>
                  <a:gd name="T26" fmla="*/ 372 w 484"/>
                  <a:gd name="T27" fmla="*/ 34 h 430"/>
                  <a:gd name="T28" fmla="*/ 312 w 484"/>
                  <a:gd name="T29" fmla="*/ 34 h 430"/>
                  <a:gd name="T30" fmla="*/ 333 w 484"/>
                  <a:gd name="T31" fmla="*/ 54 h 430"/>
                  <a:gd name="T32" fmla="*/ 312 w 484"/>
                  <a:gd name="T33" fmla="*/ 75 h 430"/>
                  <a:gd name="T34" fmla="*/ 292 w 484"/>
                  <a:gd name="T35" fmla="*/ 54 h 430"/>
                  <a:gd name="T36" fmla="*/ 312 w 484"/>
                  <a:gd name="T37" fmla="*/ 34 h 430"/>
                  <a:gd name="T38" fmla="*/ 453 w 484"/>
                  <a:gd name="T39" fmla="*/ 399 h 430"/>
                  <a:gd name="T40" fmla="*/ 31 w 484"/>
                  <a:gd name="T41" fmla="*/ 399 h 430"/>
                  <a:gd name="T42" fmla="*/ 31 w 484"/>
                  <a:gd name="T43" fmla="*/ 108 h 430"/>
                  <a:gd name="T44" fmla="*/ 453 w 484"/>
                  <a:gd name="T45" fmla="*/ 108 h 430"/>
                  <a:gd name="T46" fmla="*/ 453 w 484"/>
                  <a:gd name="T47" fmla="*/ 399 h 430"/>
                  <a:gd name="T48" fmla="*/ 432 w 484"/>
                  <a:gd name="T49" fmla="*/ 75 h 430"/>
                  <a:gd name="T50" fmla="*/ 412 w 484"/>
                  <a:gd name="T51" fmla="*/ 54 h 430"/>
                  <a:gd name="T52" fmla="*/ 432 w 484"/>
                  <a:gd name="T53" fmla="*/ 34 h 430"/>
                  <a:gd name="T54" fmla="*/ 453 w 484"/>
                  <a:gd name="T55" fmla="*/ 54 h 430"/>
                  <a:gd name="T56" fmla="*/ 432 w 484"/>
                  <a:gd name="T57" fmla="*/ 7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84" h="430">
                    <a:moveTo>
                      <a:pt x="46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0" y="423"/>
                      <a:pt x="7" y="430"/>
                      <a:pt x="16" y="430"/>
                    </a:cubicBezTo>
                    <a:cubicBezTo>
                      <a:pt x="468" y="430"/>
                      <a:pt x="468" y="430"/>
                      <a:pt x="468" y="430"/>
                    </a:cubicBezTo>
                    <a:cubicBezTo>
                      <a:pt x="477" y="430"/>
                      <a:pt x="484" y="423"/>
                      <a:pt x="484" y="415"/>
                    </a:cubicBezTo>
                    <a:cubicBezTo>
                      <a:pt x="484" y="16"/>
                      <a:pt x="484" y="16"/>
                      <a:pt x="484" y="16"/>
                    </a:cubicBezTo>
                    <a:cubicBezTo>
                      <a:pt x="484" y="7"/>
                      <a:pt x="477" y="0"/>
                      <a:pt x="468" y="0"/>
                    </a:cubicBezTo>
                    <a:close/>
                    <a:moveTo>
                      <a:pt x="372" y="34"/>
                    </a:moveTo>
                    <a:cubicBezTo>
                      <a:pt x="384" y="34"/>
                      <a:pt x="393" y="43"/>
                      <a:pt x="393" y="54"/>
                    </a:cubicBezTo>
                    <a:cubicBezTo>
                      <a:pt x="393" y="65"/>
                      <a:pt x="384" y="75"/>
                      <a:pt x="372" y="75"/>
                    </a:cubicBezTo>
                    <a:cubicBezTo>
                      <a:pt x="361" y="75"/>
                      <a:pt x="352" y="65"/>
                      <a:pt x="352" y="54"/>
                    </a:cubicBezTo>
                    <a:cubicBezTo>
                      <a:pt x="352" y="43"/>
                      <a:pt x="361" y="34"/>
                      <a:pt x="372" y="34"/>
                    </a:cubicBezTo>
                    <a:close/>
                    <a:moveTo>
                      <a:pt x="312" y="34"/>
                    </a:moveTo>
                    <a:cubicBezTo>
                      <a:pt x="324" y="34"/>
                      <a:pt x="333" y="43"/>
                      <a:pt x="333" y="54"/>
                    </a:cubicBezTo>
                    <a:cubicBezTo>
                      <a:pt x="333" y="65"/>
                      <a:pt x="324" y="75"/>
                      <a:pt x="312" y="75"/>
                    </a:cubicBezTo>
                    <a:cubicBezTo>
                      <a:pt x="301" y="75"/>
                      <a:pt x="292" y="65"/>
                      <a:pt x="292" y="54"/>
                    </a:cubicBezTo>
                    <a:cubicBezTo>
                      <a:pt x="292" y="43"/>
                      <a:pt x="301" y="34"/>
                      <a:pt x="312" y="34"/>
                    </a:cubicBezTo>
                    <a:close/>
                    <a:moveTo>
                      <a:pt x="453" y="399"/>
                    </a:moveTo>
                    <a:cubicBezTo>
                      <a:pt x="31" y="399"/>
                      <a:pt x="31" y="399"/>
                      <a:pt x="31" y="399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453" y="108"/>
                      <a:pt x="453" y="108"/>
                      <a:pt x="453" y="108"/>
                    </a:cubicBezTo>
                    <a:lnTo>
                      <a:pt x="453" y="399"/>
                    </a:lnTo>
                    <a:close/>
                    <a:moveTo>
                      <a:pt x="432" y="75"/>
                    </a:moveTo>
                    <a:cubicBezTo>
                      <a:pt x="421" y="75"/>
                      <a:pt x="412" y="65"/>
                      <a:pt x="412" y="54"/>
                    </a:cubicBezTo>
                    <a:cubicBezTo>
                      <a:pt x="412" y="43"/>
                      <a:pt x="421" y="34"/>
                      <a:pt x="432" y="34"/>
                    </a:cubicBezTo>
                    <a:cubicBezTo>
                      <a:pt x="444" y="34"/>
                      <a:pt x="453" y="43"/>
                      <a:pt x="453" y="54"/>
                    </a:cubicBezTo>
                    <a:cubicBezTo>
                      <a:pt x="453" y="65"/>
                      <a:pt x="444" y="75"/>
                      <a:pt x="432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19"/>
              <p:cNvSpPr>
                <a:spLocks/>
              </p:cNvSpPr>
              <p:nvPr/>
            </p:nvSpPr>
            <p:spPr bwMode="auto">
              <a:xfrm>
                <a:off x="4065588" y="1955801"/>
                <a:ext cx="168275" cy="146050"/>
              </a:xfrm>
              <a:custGeom>
                <a:avLst/>
                <a:gdLst>
                  <a:gd name="T0" fmla="*/ 45 w 45"/>
                  <a:gd name="T1" fmla="*/ 31 h 39"/>
                  <a:gd name="T2" fmla="*/ 38 w 45"/>
                  <a:gd name="T3" fmla="*/ 39 h 39"/>
                  <a:gd name="T4" fmla="*/ 7 w 45"/>
                  <a:gd name="T5" fmla="*/ 39 h 39"/>
                  <a:gd name="T6" fmla="*/ 0 w 45"/>
                  <a:gd name="T7" fmla="*/ 31 h 39"/>
                  <a:gd name="T8" fmla="*/ 0 w 45"/>
                  <a:gd name="T9" fmla="*/ 8 h 39"/>
                  <a:gd name="T10" fmla="*/ 7 w 45"/>
                  <a:gd name="T11" fmla="*/ 0 h 39"/>
                  <a:gd name="T12" fmla="*/ 38 w 45"/>
                  <a:gd name="T13" fmla="*/ 0 h 39"/>
                  <a:gd name="T14" fmla="*/ 45 w 45"/>
                  <a:gd name="T15" fmla="*/ 8 h 39"/>
                  <a:gd name="T16" fmla="*/ 45 w 45"/>
                  <a:gd name="T17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39">
                    <a:moveTo>
                      <a:pt x="45" y="31"/>
                    </a:moveTo>
                    <a:cubicBezTo>
                      <a:pt x="45" y="35"/>
                      <a:pt x="42" y="39"/>
                      <a:pt x="38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3" y="39"/>
                      <a:pt x="0" y="35"/>
                      <a:pt x="0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20"/>
              <p:cNvSpPr>
                <a:spLocks/>
              </p:cNvSpPr>
              <p:nvPr/>
            </p:nvSpPr>
            <p:spPr bwMode="auto">
              <a:xfrm>
                <a:off x="3798888" y="2082801"/>
                <a:ext cx="198438" cy="206375"/>
              </a:xfrm>
              <a:custGeom>
                <a:avLst/>
                <a:gdLst>
                  <a:gd name="T0" fmla="*/ 48 w 53"/>
                  <a:gd name="T1" fmla="*/ 14 h 55"/>
                  <a:gd name="T2" fmla="*/ 51 w 53"/>
                  <a:gd name="T3" fmla="*/ 24 h 55"/>
                  <a:gd name="T4" fmla="*/ 35 w 53"/>
                  <a:gd name="T5" fmla="*/ 50 h 55"/>
                  <a:gd name="T6" fmla="*/ 25 w 53"/>
                  <a:gd name="T7" fmla="*/ 53 h 55"/>
                  <a:gd name="T8" fmla="*/ 5 w 53"/>
                  <a:gd name="T9" fmla="*/ 41 h 55"/>
                  <a:gd name="T10" fmla="*/ 2 w 53"/>
                  <a:gd name="T11" fmla="*/ 31 h 55"/>
                  <a:gd name="T12" fmla="*/ 18 w 53"/>
                  <a:gd name="T13" fmla="*/ 5 h 55"/>
                  <a:gd name="T14" fmla="*/ 28 w 53"/>
                  <a:gd name="T15" fmla="*/ 2 h 55"/>
                  <a:gd name="T16" fmla="*/ 48 w 53"/>
                  <a:gd name="T17" fmla="*/ 1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5">
                    <a:moveTo>
                      <a:pt x="48" y="14"/>
                    </a:moveTo>
                    <a:cubicBezTo>
                      <a:pt x="52" y="16"/>
                      <a:pt x="53" y="20"/>
                      <a:pt x="51" y="24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3" y="54"/>
                      <a:pt x="29" y="55"/>
                      <a:pt x="25" y="53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39"/>
                      <a:pt x="0" y="35"/>
                      <a:pt x="2" y="3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1"/>
                      <a:pt x="24" y="0"/>
                      <a:pt x="28" y="2"/>
                    </a:cubicBezTo>
                    <a:lnTo>
                      <a:pt x="48" y="1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21"/>
              <p:cNvSpPr>
                <a:spLocks/>
              </p:cNvSpPr>
              <p:nvPr/>
            </p:nvSpPr>
            <p:spPr bwMode="auto">
              <a:xfrm>
                <a:off x="3810001" y="2379663"/>
                <a:ext cx="198438" cy="206375"/>
              </a:xfrm>
              <a:custGeom>
                <a:avLst/>
                <a:gdLst>
                  <a:gd name="T0" fmla="*/ 25 w 53"/>
                  <a:gd name="T1" fmla="*/ 2 h 55"/>
                  <a:gd name="T2" fmla="*/ 35 w 53"/>
                  <a:gd name="T3" fmla="*/ 4 h 55"/>
                  <a:gd name="T4" fmla="*/ 51 w 53"/>
                  <a:gd name="T5" fmla="*/ 31 h 55"/>
                  <a:gd name="T6" fmla="*/ 48 w 53"/>
                  <a:gd name="T7" fmla="*/ 41 h 55"/>
                  <a:gd name="T8" fmla="*/ 28 w 53"/>
                  <a:gd name="T9" fmla="*/ 53 h 55"/>
                  <a:gd name="T10" fmla="*/ 18 w 53"/>
                  <a:gd name="T11" fmla="*/ 50 h 55"/>
                  <a:gd name="T12" fmla="*/ 2 w 53"/>
                  <a:gd name="T13" fmla="*/ 23 h 55"/>
                  <a:gd name="T14" fmla="*/ 5 w 53"/>
                  <a:gd name="T15" fmla="*/ 14 h 55"/>
                  <a:gd name="T16" fmla="*/ 25 w 53"/>
                  <a:gd name="T17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" h="55">
                    <a:moveTo>
                      <a:pt x="25" y="2"/>
                    </a:moveTo>
                    <a:cubicBezTo>
                      <a:pt x="29" y="0"/>
                      <a:pt x="33" y="1"/>
                      <a:pt x="35" y="4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3" y="35"/>
                      <a:pt x="51" y="39"/>
                      <a:pt x="48" y="41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4" y="55"/>
                      <a:pt x="20" y="54"/>
                      <a:pt x="18" y="50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20"/>
                      <a:pt x="1" y="16"/>
                      <a:pt x="5" y="14"/>
                    </a:cubicBezTo>
                    <a:lnTo>
                      <a:pt x="25" y="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22"/>
              <p:cNvSpPr>
                <a:spLocks/>
              </p:cNvSpPr>
              <p:nvPr/>
            </p:nvSpPr>
            <p:spPr bwMode="auto">
              <a:xfrm>
                <a:off x="4083051" y="2547938"/>
                <a:ext cx="173038" cy="142875"/>
              </a:xfrm>
              <a:custGeom>
                <a:avLst/>
                <a:gdLst>
                  <a:gd name="T0" fmla="*/ 0 w 46"/>
                  <a:gd name="T1" fmla="*/ 7 h 38"/>
                  <a:gd name="T2" fmla="*/ 8 w 46"/>
                  <a:gd name="T3" fmla="*/ 0 h 38"/>
                  <a:gd name="T4" fmla="*/ 39 w 46"/>
                  <a:gd name="T5" fmla="*/ 0 h 38"/>
                  <a:gd name="T6" fmla="*/ 46 w 46"/>
                  <a:gd name="T7" fmla="*/ 7 h 38"/>
                  <a:gd name="T8" fmla="*/ 46 w 46"/>
                  <a:gd name="T9" fmla="*/ 31 h 38"/>
                  <a:gd name="T10" fmla="*/ 39 w 46"/>
                  <a:gd name="T11" fmla="*/ 38 h 38"/>
                  <a:gd name="T12" fmla="*/ 8 w 46"/>
                  <a:gd name="T13" fmla="*/ 38 h 38"/>
                  <a:gd name="T14" fmla="*/ 0 w 46"/>
                  <a:gd name="T15" fmla="*/ 31 h 38"/>
                  <a:gd name="T16" fmla="*/ 0 w 46"/>
                  <a:gd name="T17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0" y="7"/>
                    </a:moveTo>
                    <a:cubicBezTo>
                      <a:pt x="0" y="3"/>
                      <a:pt x="4" y="0"/>
                      <a:pt x="8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3"/>
                      <a:pt x="46" y="7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5"/>
                      <a:pt x="43" y="38"/>
                      <a:pt x="39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0" y="35"/>
                      <a:pt x="0" y="31"/>
                    </a:cubicBez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23"/>
              <p:cNvSpPr>
                <a:spLocks/>
              </p:cNvSpPr>
              <p:nvPr/>
            </p:nvSpPr>
            <p:spPr bwMode="auto">
              <a:xfrm>
                <a:off x="4324351" y="2360613"/>
                <a:ext cx="193675" cy="206375"/>
              </a:xfrm>
              <a:custGeom>
                <a:avLst/>
                <a:gdLst>
                  <a:gd name="T0" fmla="*/ 4 w 52"/>
                  <a:gd name="T1" fmla="*/ 41 h 55"/>
                  <a:gd name="T2" fmla="*/ 2 w 52"/>
                  <a:gd name="T3" fmla="*/ 31 h 55"/>
                  <a:gd name="T4" fmla="*/ 17 w 52"/>
                  <a:gd name="T5" fmla="*/ 4 h 55"/>
                  <a:gd name="T6" fmla="*/ 27 w 52"/>
                  <a:gd name="T7" fmla="*/ 2 h 55"/>
                  <a:gd name="T8" fmla="*/ 48 w 52"/>
                  <a:gd name="T9" fmla="*/ 14 h 55"/>
                  <a:gd name="T10" fmla="*/ 50 w 52"/>
                  <a:gd name="T11" fmla="*/ 24 h 55"/>
                  <a:gd name="T12" fmla="*/ 35 w 52"/>
                  <a:gd name="T13" fmla="*/ 50 h 55"/>
                  <a:gd name="T14" fmla="*/ 25 w 52"/>
                  <a:gd name="T15" fmla="*/ 53 h 55"/>
                  <a:gd name="T16" fmla="*/ 4 w 52"/>
                  <a:gd name="T1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5">
                    <a:moveTo>
                      <a:pt x="4" y="41"/>
                    </a:moveTo>
                    <a:cubicBezTo>
                      <a:pt x="1" y="39"/>
                      <a:pt x="0" y="35"/>
                      <a:pt x="2" y="31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9" y="1"/>
                      <a:pt x="24" y="0"/>
                      <a:pt x="27" y="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51" y="16"/>
                      <a:pt x="52" y="20"/>
                      <a:pt x="50" y="24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3" y="54"/>
                      <a:pt x="28" y="55"/>
                      <a:pt x="25" y="53"/>
                    </a:cubicBezTo>
                    <a:lnTo>
                      <a:pt x="4" y="4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24"/>
              <p:cNvSpPr>
                <a:spLocks/>
              </p:cNvSpPr>
              <p:nvPr/>
            </p:nvSpPr>
            <p:spPr bwMode="auto">
              <a:xfrm>
                <a:off x="4311651" y="2063751"/>
                <a:ext cx="195263" cy="206375"/>
              </a:xfrm>
              <a:custGeom>
                <a:avLst/>
                <a:gdLst>
                  <a:gd name="T0" fmla="*/ 27 w 52"/>
                  <a:gd name="T1" fmla="*/ 53 h 55"/>
                  <a:gd name="T2" fmla="*/ 17 w 52"/>
                  <a:gd name="T3" fmla="*/ 50 h 55"/>
                  <a:gd name="T4" fmla="*/ 2 w 52"/>
                  <a:gd name="T5" fmla="*/ 24 h 55"/>
                  <a:gd name="T6" fmla="*/ 5 w 52"/>
                  <a:gd name="T7" fmla="*/ 14 h 55"/>
                  <a:gd name="T8" fmla="*/ 25 w 52"/>
                  <a:gd name="T9" fmla="*/ 2 h 55"/>
                  <a:gd name="T10" fmla="*/ 35 w 52"/>
                  <a:gd name="T11" fmla="*/ 5 h 55"/>
                  <a:gd name="T12" fmla="*/ 50 w 52"/>
                  <a:gd name="T13" fmla="*/ 31 h 55"/>
                  <a:gd name="T14" fmla="*/ 48 w 52"/>
                  <a:gd name="T15" fmla="*/ 41 h 55"/>
                  <a:gd name="T16" fmla="*/ 27 w 52"/>
                  <a:gd name="T17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55">
                    <a:moveTo>
                      <a:pt x="27" y="53"/>
                    </a:moveTo>
                    <a:cubicBezTo>
                      <a:pt x="24" y="55"/>
                      <a:pt x="19" y="54"/>
                      <a:pt x="17" y="50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0" y="20"/>
                      <a:pt x="1" y="16"/>
                      <a:pt x="5" y="14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8" y="0"/>
                      <a:pt x="33" y="1"/>
                      <a:pt x="35" y="5"/>
                    </a:cubicBezTo>
                    <a:cubicBezTo>
                      <a:pt x="50" y="31"/>
                      <a:pt x="50" y="31"/>
                      <a:pt x="50" y="31"/>
                    </a:cubicBezTo>
                    <a:cubicBezTo>
                      <a:pt x="52" y="35"/>
                      <a:pt x="51" y="39"/>
                      <a:pt x="48" y="41"/>
                    </a:cubicBezTo>
                    <a:lnTo>
                      <a:pt x="27" y="5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25"/>
              <p:cNvSpPr>
                <a:spLocks noEditPoints="1"/>
              </p:cNvSpPr>
              <p:nvPr/>
            </p:nvSpPr>
            <p:spPr bwMode="auto">
              <a:xfrm>
                <a:off x="3895726" y="2060576"/>
                <a:ext cx="528638" cy="528638"/>
              </a:xfrm>
              <a:custGeom>
                <a:avLst/>
                <a:gdLst>
                  <a:gd name="T0" fmla="*/ 70 w 141"/>
                  <a:gd name="T1" fmla="*/ 0 h 141"/>
                  <a:gd name="T2" fmla="*/ 0 w 141"/>
                  <a:gd name="T3" fmla="*/ 70 h 141"/>
                  <a:gd name="T4" fmla="*/ 70 w 141"/>
                  <a:gd name="T5" fmla="*/ 141 h 141"/>
                  <a:gd name="T6" fmla="*/ 141 w 141"/>
                  <a:gd name="T7" fmla="*/ 70 h 141"/>
                  <a:gd name="T8" fmla="*/ 70 w 141"/>
                  <a:gd name="T9" fmla="*/ 0 h 141"/>
                  <a:gd name="T10" fmla="*/ 70 w 141"/>
                  <a:gd name="T11" fmla="*/ 104 h 141"/>
                  <a:gd name="T12" fmla="*/ 37 w 141"/>
                  <a:gd name="T13" fmla="*/ 70 h 141"/>
                  <a:gd name="T14" fmla="*/ 70 w 141"/>
                  <a:gd name="T15" fmla="*/ 37 h 141"/>
                  <a:gd name="T16" fmla="*/ 104 w 141"/>
                  <a:gd name="T17" fmla="*/ 70 h 141"/>
                  <a:gd name="T18" fmla="*/ 70 w 141"/>
                  <a:gd name="T19" fmla="*/ 10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1" h="141">
                    <a:moveTo>
                      <a:pt x="70" y="0"/>
                    </a:moveTo>
                    <a:cubicBezTo>
                      <a:pt x="31" y="0"/>
                      <a:pt x="0" y="31"/>
                      <a:pt x="0" y="70"/>
                    </a:cubicBezTo>
                    <a:cubicBezTo>
                      <a:pt x="0" y="109"/>
                      <a:pt x="31" y="141"/>
                      <a:pt x="70" y="141"/>
                    </a:cubicBezTo>
                    <a:cubicBezTo>
                      <a:pt x="109" y="141"/>
                      <a:pt x="141" y="109"/>
                      <a:pt x="141" y="70"/>
                    </a:cubicBezTo>
                    <a:cubicBezTo>
                      <a:pt x="141" y="31"/>
                      <a:pt x="109" y="0"/>
                      <a:pt x="70" y="0"/>
                    </a:cubicBezTo>
                    <a:close/>
                    <a:moveTo>
                      <a:pt x="70" y="104"/>
                    </a:moveTo>
                    <a:cubicBezTo>
                      <a:pt x="52" y="104"/>
                      <a:pt x="37" y="89"/>
                      <a:pt x="37" y="70"/>
                    </a:cubicBezTo>
                    <a:cubicBezTo>
                      <a:pt x="37" y="52"/>
                      <a:pt x="52" y="37"/>
                      <a:pt x="70" y="37"/>
                    </a:cubicBezTo>
                    <a:cubicBezTo>
                      <a:pt x="89" y="37"/>
                      <a:pt x="104" y="52"/>
                      <a:pt x="104" y="70"/>
                    </a:cubicBezTo>
                    <a:cubicBezTo>
                      <a:pt x="104" y="89"/>
                      <a:pt x="89" y="104"/>
                      <a:pt x="70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26"/>
              <p:cNvSpPr>
                <a:spLocks/>
              </p:cNvSpPr>
              <p:nvPr/>
            </p:nvSpPr>
            <p:spPr bwMode="auto">
              <a:xfrm>
                <a:off x="3017838" y="2016126"/>
                <a:ext cx="776288" cy="966788"/>
              </a:xfrm>
              <a:custGeom>
                <a:avLst/>
                <a:gdLst>
                  <a:gd name="T0" fmla="*/ 197 w 207"/>
                  <a:gd name="T1" fmla="*/ 158 h 258"/>
                  <a:gd name="T2" fmla="*/ 174 w 207"/>
                  <a:gd name="T3" fmla="*/ 158 h 258"/>
                  <a:gd name="T4" fmla="*/ 167 w 207"/>
                  <a:gd name="T5" fmla="*/ 134 h 258"/>
                  <a:gd name="T6" fmla="*/ 187 w 207"/>
                  <a:gd name="T7" fmla="*/ 123 h 258"/>
                  <a:gd name="T8" fmla="*/ 190 w 207"/>
                  <a:gd name="T9" fmla="*/ 110 h 258"/>
                  <a:gd name="T10" fmla="*/ 171 w 207"/>
                  <a:gd name="T11" fmla="*/ 76 h 258"/>
                  <a:gd name="T12" fmla="*/ 157 w 207"/>
                  <a:gd name="T13" fmla="*/ 73 h 258"/>
                  <a:gd name="T14" fmla="*/ 137 w 207"/>
                  <a:gd name="T15" fmla="*/ 84 h 258"/>
                  <a:gd name="T16" fmla="*/ 120 w 207"/>
                  <a:gd name="T17" fmla="*/ 67 h 258"/>
                  <a:gd name="T18" fmla="*/ 131 w 207"/>
                  <a:gd name="T19" fmla="*/ 47 h 258"/>
                  <a:gd name="T20" fmla="*/ 127 w 207"/>
                  <a:gd name="T21" fmla="*/ 34 h 258"/>
                  <a:gd name="T22" fmla="*/ 93 w 207"/>
                  <a:gd name="T23" fmla="*/ 15 h 258"/>
                  <a:gd name="T24" fmla="*/ 80 w 207"/>
                  <a:gd name="T25" fmla="*/ 18 h 258"/>
                  <a:gd name="T26" fmla="*/ 69 w 207"/>
                  <a:gd name="T27" fmla="*/ 38 h 258"/>
                  <a:gd name="T28" fmla="*/ 44 w 207"/>
                  <a:gd name="T29" fmla="*/ 32 h 258"/>
                  <a:gd name="T30" fmla="*/ 44 w 207"/>
                  <a:gd name="T31" fmla="*/ 10 h 258"/>
                  <a:gd name="T32" fmla="*/ 35 w 207"/>
                  <a:gd name="T33" fmla="*/ 0 h 258"/>
                  <a:gd name="T34" fmla="*/ 0 w 207"/>
                  <a:gd name="T35" fmla="*/ 0 h 258"/>
                  <a:gd name="T36" fmla="*/ 0 w 207"/>
                  <a:gd name="T37" fmla="*/ 71 h 258"/>
                  <a:gd name="T38" fmla="*/ 17 w 207"/>
                  <a:gd name="T39" fmla="*/ 70 h 258"/>
                  <a:gd name="T40" fmla="*/ 138 w 207"/>
                  <a:gd name="T41" fmla="*/ 190 h 258"/>
                  <a:gd name="T42" fmla="*/ 116 w 207"/>
                  <a:gd name="T43" fmla="*/ 258 h 258"/>
                  <a:gd name="T44" fmla="*/ 194 w 207"/>
                  <a:gd name="T45" fmla="*/ 258 h 258"/>
                  <a:gd name="T46" fmla="*/ 189 w 207"/>
                  <a:gd name="T47" fmla="*/ 252 h 258"/>
                  <a:gd name="T48" fmla="*/ 169 w 207"/>
                  <a:gd name="T49" fmla="*/ 241 h 258"/>
                  <a:gd name="T50" fmla="*/ 175 w 207"/>
                  <a:gd name="T51" fmla="*/ 217 h 258"/>
                  <a:gd name="T52" fmla="*/ 197 w 207"/>
                  <a:gd name="T53" fmla="*/ 217 h 258"/>
                  <a:gd name="T54" fmla="*/ 207 w 207"/>
                  <a:gd name="T55" fmla="*/ 207 h 258"/>
                  <a:gd name="T56" fmla="*/ 207 w 207"/>
                  <a:gd name="T57" fmla="*/ 168 h 258"/>
                  <a:gd name="T58" fmla="*/ 197 w 207"/>
                  <a:gd name="T59" fmla="*/ 15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7" h="258">
                    <a:moveTo>
                      <a:pt x="197" y="158"/>
                    </a:moveTo>
                    <a:cubicBezTo>
                      <a:pt x="174" y="158"/>
                      <a:pt x="174" y="158"/>
                      <a:pt x="174" y="158"/>
                    </a:cubicBezTo>
                    <a:cubicBezTo>
                      <a:pt x="172" y="150"/>
                      <a:pt x="170" y="142"/>
                      <a:pt x="167" y="134"/>
                    </a:cubicBezTo>
                    <a:cubicBezTo>
                      <a:pt x="187" y="123"/>
                      <a:pt x="187" y="123"/>
                      <a:pt x="187" y="123"/>
                    </a:cubicBezTo>
                    <a:cubicBezTo>
                      <a:pt x="191" y="121"/>
                      <a:pt x="193" y="115"/>
                      <a:pt x="190" y="110"/>
                    </a:cubicBezTo>
                    <a:cubicBezTo>
                      <a:pt x="171" y="76"/>
                      <a:pt x="171" y="76"/>
                      <a:pt x="171" y="76"/>
                    </a:cubicBezTo>
                    <a:cubicBezTo>
                      <a:pt x="168" y="71"/>
                      <a:pt x="162" y="70"/>
                      <a:pt x="157" y="73"/>
                    </a:cubicBezTo>
                    <a:cubicBezTo>
                      <a:pt x="137" y="84"/>
                      <a:pt x="137" y="84"/>
                      <a:pt x="137" y="84"/>
                    </a:cubicBezTo>
                    <a:cubicBezTo>
                      <a:pt x="132" y="78"/>
                      <a:pt x="126" y="72"/>
                      <a:pt x="120" y="67"/>
                    </a:cubicBezTo>
                    <a:cubicBezTo>
                      <a:pt x="131" y="47"/>
                      <a:pt x="131" y="47"/>
                      <a:pt x="131" y="47"/>
                    </a:cubicBezTo>
                    <a:cubicBezTo>
                      <a:pt x="134" y="43"/>
                      <a:pt x="132" y="37"/>
                      <a:pt x="127" y="34"/>
                    </a:cubicBezTo>
                    <a:cubicBezTo>
                      <a:pt x="93" y="15"/>
                      <a:pt x="93" y="15"/>
                      <a:pt x="93" y="15"/>
                    </a:cubicBezTo>
                    <a:cubicBezTo>
                      <a:pt x="89" y="12"/>
                      <a:pt x="83" y="13"/>
                      <a:pt x="80" y="1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1" y="36"/>
                      <a:pt x="53" y="34"/>
                      <a:pt x="44" y="32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4"/>
                      <a:pt x="40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5" y="70"/>
                      <a:pt x="11" y="70"/>
                      <a:pt x="17" y="70"/>
                    </a:cubicBezTo>
                    <a:cubicBezTo>
                      <a:pt x="84" y="70"/>
                      <a:pt x="138" y="123"/>
                      <a:pt x="138" y="190"/>
                    </a:cubicBezTo>
                    <a:cubicBezTo>
                      <a:pt x="138" y="215"/>
                      <a:pt x="130" y="239"/>
                      <a:pt x="116" y="258"/>
                    </a:cubicBezTo>
                    <a:cubicBezTo>
                      <a:pt x="194" y="258"/>
                      <a:pt x="194" y="258"/>
                      <a:pt x="194" y="258"/>
                    </a:cubicBezTo>
                    <a:cubicBezTo>
                      <a:pt x="193" y="256"/>
                      <a:pt x="191" y="254"/>
                      <a:pt x="189" y="252"/>
                    </a:cubicBezTo>
                    <a:cubicBezTo>
                      <a:pt x="169" y="241"/>
                      <a:pt x="169" y="241"/>
                      <a:pt x="169" y="241"/>
                    </a:cubicBezTo>
                    <a:cubicBezTo>
                      <a:pt x="171" y="233"/>
                      <a:pt x="173" y="225"/>
                      <a:pt x="175" y="217"/>
                    </a:cubicBezTo>
                    <a:cubicBezTo>
                      <a:pt x="197" y="217"/>
                      <a:pt x="197" y="217"/>
                      <a:pt x="197" y="217"/>
                    </a:cubicBezTo>
                    <a:cubicBezTo>
                      <a:pt x="203" y="217"/>
                      <a:pt x="207" y="212"/>
                      <a:pt x="207" y="207"/>
                    </a:cubicBezTo>
                    <a:cubicBezTo>
                      <a:pt x="207" y="168"/>
                      <a:pt x="207" y="168"/>
                      <a:pt x="207" y="168"/>
                    </a:cubicBezTo>
                    <a:cubicBezTo>
                      <a:pt x="207" y="163"/>
                      <a:pt x="203" y="158"/>
                      <a:pt x="197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0" name="Group 27"/>
            <p:cNvGrpSpPr/>
            <p:nvPr/>
          </p:nvGrpSpPr>
          <p:grpSpPr>
            <a:xfrm>
              <a:off x="5508160" y="2708920"/>
              <a:ext cx="668976" cy="483119"/>
              <a:chOff x="5197475" y="3336925"/>
              <a:chExt cx="1954213" cy="1411288"/>
            </a:xfrm>
            <a:solidFill>
              <a:schemeClr val="bg1"/>
            </a:solidFill>
          </p:grpSpPr>
          <p:sp>
            <p:nvSpPr>
              <p:cNvPr id="335" name="Freeform 28"/>
              <p:cNvSpPr>
                <a:spLocks noEditPoints="1"/>
              </p:cNvSpPr>
              <p:nvPr/>
            </p:nvSpPr>
            <p:spPr bwMode="auto">
              <a:xfrm>
                <a:off x="5197475" y="3336925"/>
                <a:ext cx="1590675" cy="1411288"/>
              </a:xfrm>
              <a:custGeom>
                <a:avLst/>
                <a:gdLst>
                  <a:gd name="T0" fmla="*/ 410 w 424"/>
                  <a:gd name="T1" fmla="*/ 0 h 376"/>
                  <a:gd name="T2" fmla="*/ 13 w 424"/>
                  <a:gd name="T3" fmla="*/ 0 h 376"/>
                  <a:gd name="T4" fmla="*/ 0 w 424"/>
                  <a:gd name="T5" fmla="*/ 13 h 376"/>
                  <a:gd name="T6" fmla="*/ 0 w 424"/>
                  <a:gd name="T7" fmla="*/ 363 h 376"/>
                  <a:gd name="T8" fmla="*/ 13 w 424"/>
                  <a:gd name="T9" fmla="*/ 376 h 376"/>
                  <a:gd name="T10" fmla="*/ 410 w 424"/>
                  <a:gd name="T11" fmla="*/ 376 h 376"/>
                  <a:gd name="T12" fmla="*/ 424 w 424"/>
                  <a:gd name="T13" fmla="*/ 363 h 376"/>
                  <a:gd name="T14" fmla="*/ 424 w 424"/>
                  <a:gd name="T15" fmla="*/ 13 h 376"/>
                  <a:gd name="T16" fmla="*/ 410 w 424"/>
                  <a:gd name="T17" fmla="*/ 0 h 376"/>
                  <a:gd name="T18" fmla="*/ 326 w 424"/>
                  <a:gd name="T19" fmla="*/ 29 h 376"/>
                  <a:gd name="T20" fmla="*/ 344 w 424"/>
                  <a:gd name="T21" fmla="*/ 47 h 376"/>
                  <a:gd name="T22" fmla="*/ 326 w 424"/>
                  <a:gd name="T23" fmla="*/ 65 h 376"/>
                  <a:gd name="T24" fmla="*/ 308 w 424"/>
                  <a:gd name="T25" fmla="*/ 47 h 376"/>
                  <a:gd name="T26" fmla="*/ 326 w 424"/>
                  <a:gd name="T27" fmla="*/ 29 h 376"/>
                  <a:gd name="T28" fmla="*/ 273 w 424"/>
                  <a:gd name="T29" fmla="*/ 29 h 376"/>
                  <a:gd name="T30" fmla="*/ 291 w 424"/>
                  <a:gd name="T31" fmla="*/ 47 h 376"/>
                  <a:gd name="T32" fmla="*/ 273 w 424"/>
                  <a:gd name="T33" fmla="*/ 65 h 376"/>
                  <a:gd name="T34" fmla="*/ 255 w 424"/>
                  <a:gd name="T35" fmla="*/ 47 h 376"/>
                  <a:gd name="T36" fmla="*/ 273 w 424"/>
                  <a:gd name="T37" fmla="*/ 29 h 376"/>
                  <a:gd name="T38" fmla="*/ 397 w 424"/>
                  <a:gd name="T39" fmla="*/ 349 h 376"/>
                  <a:gd name="T40" fmla="*/ 27 w 424"/>
                  <a:gd name="T41" fmla="*/ 349 h 376"/>
                  <a:gd name="T42" fmla="*/ 27 w 424"/>
                  <a:gd name="T43" fmla="*/ 94 h 376"/>
                  <a:gd name="T44" fmla="*/ 397 w 424"/>
                  <a:gd name="T45" fmla="*/ 94 h 376"/>
                  <a:gd name="T46" fmla="*/ 397 w 424"/>
                  <a:gd name="T47" fmla="*/ 349 h 376"/>
                  <a:gd name="T48" fmla="*/ 379 w 424"/>
                  <a:gd name="T49" fmla="*/ 65 h 376"/>
                  <a:gd name="T50" fmla="*/ 361 w 424"/>
                  <a:gd name="T51" fmla="*/ 47 h 376"/>
                  <a:gd name="T52" fmla="*/ 379 w 424"/>
                  <a:gd name="T53" fmla="*/ 29 h 376"/>
                  <a:gd name="T54" fmla="*/ 397 w 424"/>
                  <a:gd name="T55" fmla="*/ 47 h 376"/>
                  <a:gd name="T56" fmla="*/ 379 w 424"/>
                  <a:gd name="T57" fmla="*/ 65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24" h="376">
                    <a:moveTo>
                      <a:pt x="410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363"/>
                      <a:pt x="0" y="363"/>
                      <a:pt x="0" y="363"/>
                    </a:cubicBezTo>
                    <a:cubicBezTo>
                      <a:pt x="0" y="370"/>
                      <a:pt x="6" y="376"/>
                      <a:pt x="13" y="376"/>
                    </a:cubicBezTo>
                    <a:cubicBezTo>
                      <a:pt x="410" y="376"/>
                      <a:pt x="410" y="376"/>
                      <a:pt x="410" y="376"/>
                    </a:cubicBezTo>
                    <a:cubicBezTo>
                      <a:pt x="417" y="376"/>
                      <a:pt x="424" y="370"/>
                      <a:pt x="424" y="363"/>
                    </a:cubicBezTo>
                    <a:cubicBezTo>
                      <a:pt x="424" y="13"/>
                      <a:pt x="424" y="13"/>
                      <a:pt x="424" y="13"/>
                    </a:cubicBezTo>
                    <a:cubicBezTo>
                      <a:pt x="424" y="6"/>
                      <a:pt x="417" y="0"/>
                      <a:pt x="410" y="0"/>
                    </a:cubicBezTo>
                    <a:close/>
                    <a:moveTo>
                      <a:pt x="326" y="29"/>
                    </a:moveTo>
                    <a:cubicBezTo>
                      <a:pt x="336" y="29"/>
                      <a:pt x="344" y="37"/>
                      <a:pt x="344" y="47"/>
                    </a:cubicBezTo>
                    <a:cubicBezTo>
                      <a:pt x="344" y="57"/>
                      <a:pt x="336" y="65"/>
                      <a:pt x="326" y="65"/>
                    </a:cubicBezTo>
                    <a:cubicBezTo>
                      <a:pt x="316" y="65"/>
                      <a:pt x="308" y="57"/>
                      <a:pt x="308" y="47"/>
                    </a:cubicBezTo>
                    <a:cubicBezTo>
                      <a:pt x="308" y="37"/>
                      <a:pt x="316" y="29"/>
                      <a:pt x="326" y="29"/>
                    </a:cubicBezTo>
                    <a:close/>
                    <a:moveTo>
                      <a:pt x="273" y="29"/>
                    </a:moveTo>
                    <a:cubicBezTo>
                      <a:pt x="283" y="29"/>
                      <a:pt x="291" y="37"/>
                      <a:pt x="291" y="47"/>
                    </a:cubicBezTo>
                    <a:cubicBezTo>
                      <a:pt x="291" y="57"/>
                      <a:pt x="283" y="65"/>
                      <a:pt x="273" y="65"/>
                    </a:cubicBezTo>
                    <a:cubicBezTo>
                      <a:pt x="263" y="65"/>
                      <a:pt x="255" y="57"/>
                      <a:pt x="255" y="47"/>
                    </a:cubicBezTo>
                    <a:cubicBezTo>
                      <a:pt x="255" y="37"/>
                      <a:pt x="263" y="29"/>
                      <a:pt x="273" y="29"/>
                    </a:cubicBezTo>
                    <a:close/>
                    <a:moveTo>
                      <a:pt x="397" y="349"/>
                    </a:moveTo>
                    <a:cubicBezTo>
                      <a:pt x="27" y="349"/>
                      <a:pt x="27" y="349"/>
                      <a:pt x="27" y="349"/>
                    </a:cubicBezTo>
                    <a:cubicBezTo>
                      <a:pt x="27" y="94"/>
                      <a:pt x="27" y="94"/>
                      <a:pt x="27" y="94"/>
                    </a:cubicBezTo>
                    <a:cubicBezTo>
                      <a:pt x="397" y="94"/>
                      <a:pt x="397" y="94"/>
                      <a:pt x="397" y="94"/>
                    </a:cubicBezTo>
                    <a:lnTo>
                      <a:pt x="397" y="349"/>
                    </a:lnTo>
                    <a:close/>
                    <a:moveTo>
                      <a:pt x="379" y="65"/>
                    </a:moveTo>
                    <a:cubicBezTo>
                      <a:pt x="369" y="65"/>
                      <a:pt x="361" y="57"/>
                      <a:pt x="361" y="47"/>
                    </a:cubicBezTo>
                    <a:cubicBezTo>
                      <a:pt x="361" y="37"/>
                      <a:pt x="369" y="29"/>
                      <a:pt x="379" y="29"/>
                    </a:cubicBezTo>
                    <a:cubicBezTo>
                      <a:pt x="389" y="29"/>
                      <a:pt x="397" y="37"/>
                      <a:pt x="397" y="47"/>
                    </a:cubicBezTo>
                    <a:cubicBezTo>
                      <a:pt x="397" y="57"/>
                      <a:pt x="389" y="65"/>
                      <a:pt x="379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29"/>
              <p:cNvSpPr>
                <a:spLocks/>
              </p:cNvSpPr>
              <p:nvPr/>
            </p:nvSpPr>
            <p:spPr bwMode="auto">
              <a:xfrm>
                <a:off x="6278563" y="4289425"/>
                <a:ext cx="149225" cy="150813"/>
              </a:xfrm>
              <a:custGeom>
                <a:avLst/>
                <a:gdLst>
                  <a:gd name="T0" fmla="*/ 28 w 94"/>
                  <a:gd name="T1" fmla="*/ 0 h 95"/>
                  <a:gd name="T2" fmla="*/ 26 w 94"/>
                  <a:gd name="T3" fmla="*/ 7 h 95"/>
                  <a:gd name="T4" fmla="*/ 0 w 94"/>
                  <a:gd name="T5" fmla="*/ 95 h 95"/>
                  <a:gd name="T6" fmla="*/ 87 w 94"/>
                  <a:gd name="T7" fmla="*/ 69 h 95"/>
                  <a:gd name="T8" fmla="*/ 94 w 94"/>
                  <a:gd name="T9" fmla="*/ 67 h 95"/>
                  <a:gd name="T10" fmla="*/ 28 w 94"/>
                  <a:gd name="T1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4" h="95">
                    <a:moveTo>
                      <a:pt x="28" y="0"/>
                    </a:moveTo>
                    <a:lnTo>
                      <a:pt x="26" y="7"/>
                    </a:lnTo>
                    <a:lnTo>
                      <a:pt x="0" y="95"/>
                    </a:lnTo>
                    <a:lnTo>
                      <a:pt x="87" y="69"/>
                    </a:lnTo>
                    <a:lnTo>
                      <a:pt x="94" y="67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0"/>
              <p:cNvSpPr>
                <a:spLocks/>
              </p:cNvSpPr>
              <p:nvPr/>
            </p:nvSpPr>
            <p:spPr bwMode="auto">
              <a:xfrm>
                <a:off x="6870700" y="3562350"/>
                <a:ext cx="280988" cy="280988"/>
              </a:xfrm>
              <a:custGeom>
                <a:avLst/>
                <a:gdLst>
                  <a:gd name="T0" fmla="*/ 56 w 75"/>
                  <a:gd name="T1" fmla="*/ 75 h 75"/>
                  <a:gd name="T2" fmla="*/ 70 w 75"/>
                  <a:gd name="T3" fmla="*/ 61 h 75"/>
                  <a:gd name="T4" fmla="*/ 70 w 75"/>
                  <a:gd name="T5" fmla="*/ 43 h 75"/>
                  <a:gd name="T6" fmla="*/ 33 w 75"/>
                  <a:gd name="T7" fmla="*/ 5 h 75"/>
                  <a:gd name="T8" fmla="*/ 15 w 75"/>
                  <a:gd name="T9" fmla="*/ 5 h 75"/>
                  <a:gd name="T10" fmla="*/ 0 w 75"/>
                  <a:gd name="T11" fmla="*/ 20 h 75"/>
                  <a:gd name="T12" fmla="*/ 56 w 75"/>
                  <a:gd name="T13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75">
                    <a:moveTo>
                      <a:pt x="56" y="75"/>
                    </a:moveTo>
                    <a:cubicBezTo>
                      <a:pt x="70" y="61"/>
                      <a:pt x="70" y="61"/>
                      <a:pt x="70" y="61"/>
                    </a:cubicBezTo>
                    <a:cubicBezTo>
                      <a:pt x="75" y="56"/>
                      <a:pt x="75" y="48"/>
                      <a:pt x="70" y="43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28" y="0"/>
                      <a:pt x="20" y="0"/>
                      <a:pt x="15" y="5"/>
                    </a:cubicBezTo>
                    <a:cubicBezTo>
                      <a:pt x="0" y="20"/>
                      <a:pt x="0" y="20"/>
                      <a:pt x="0" y="20"/>
                    </a:cubicBezTo>
                    <a:lnTo>
                      <a:pt x="56" y="7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1"/>
              <p:cNvSpPr>
                <a:spLocks/>
              </p:cNvSpPr>
              <p:nvPr/>
            </p:nvSpPr>
            <p:spPr bwMode="auto">
              <a:xfrm>
                <a:off x="6389688" y="3660775"/>
                <a:ext cx="668338" cy="663575"/>
              </a:xfrm>
              <a:custGeom>
                <a:avLst/>
                <a:gdLst>
                  <a:gd name="T0" fmla="*/ 122 w 178"/>
                  <a:gd name="T1" fmla="*/ 0 h 177"/>
                  <a:gd name="T2" fmla="*/ 121 w 178"/>
                  <a:gd name="T3" fmla="*/ 1 h 177"/>
                  <a:gd name="T4" fmla="*/ 6 w 178"/>
                  <a:gd name="T5" fmla="*/ 116 h 177"/>
                  <a:gd name="T6" fmla="*/ 6 w 178"/>
                  <a:gd name="T7" fmla="*/ 135 h 177"/>
                  <a:gd name="T8" fmla="*/ 7 w 178"/>
                  <a:gd name="T9" fmla="*/ 137 h 177"/>
                  <a:gd name="T10" fmla="*/ 20 w 178"/>
                  <a:gd name="T11" fmla="*/ 140 h 177"/>
                  <a:gd name="T12" fmla="*/ 24 w 178"/>
                  <a:gd name="T13" fmla="*/ 153 h 177"/>
                  <a:gd name="T14" fmla="*/ 25 w 178"/>
                  <a:gd name="T15" fmla="*/ 154 h 177"/>
                  <a:gd name="T16" fmla="*/ 38 w 178"/>
                  <a:gd name="T17" fmla="*/ 158 h 177"/>
                  <a:gd name="T18" fmla="*/ 41 w 178"/>
                  <a:gd name="T19" fmla="*/ 171 h 177"/>
                  <a:gd name="T20" fmla="*/ 43 w 178"/>
                  <a:gd name="T21" fmla="*/ 172 h 177"/>
                  <a:gd name="T22" fmla="*/ 62 w 178"/>
                  <a:gd name="T23" fmla="*/ 172 h 177"/>
                  <a:gd name="T24" fmla="*/ 177 w 178"/>
                  <a:gd name="T25" fmla="*/ 57 h 177"/>
                  <a:gd name="T26" fmla="*/ 178 w 178"/>
                  <a:gd name="T27" fmla="*/ 55 h 177"/>
                  <a:gd name="T28" fmla="*/ 122 w 178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8" h="177">
                    <a:moveTo>
                      <a:pt x="122" y="0"/>
                    </a:moveTo>
                    <a:cubicBezTo>
                      <a:pt x="122" y="0"/>
                      <a:pt x="121" y="1"/>
                      <a:pt x="121" y="1"/>
                    </a:cubicBezTo>
                    <a:cubicBezTo>
                      <a:pt x="6" y="116"/>
                      <a:pt x="6" y="116"/>
                      <a:pt x="6" y="116"/>
                    </a:cubicBezTo>
                    <a:cubicBezTo>
                      <a:pt x="0" y="122"/>
                      <a:pt x="0" y="130"/>
                      <a:pt x="6" y="135"/>
                    </a:cubicBezTo>
                    <a:cubicBezTo>
                      <a:pt x="7" y="137"/>
                      <a:pt x="7" y="137"/>
                      <a:pt x="7" y="137"/>
                    </a:cubicBezTo>
                    <a:cubicBezTo>
                      <a:pt x="11" y="140"/>
                      <a:pt x="16" y="141"/>
                      <a:pt x="20" y="140"/>
                    </a:cubicBezTo>
                    <a:cubicBezTo>
                      <a:pt x="19" y="144"/>
                      <a:pt x="20" y="149"/>
                      <a:pt x="24" y="153"/>
                    </a:cubicBezTo>
                    <a:cubicBezTo>
                      <a:pt x="25" y="154"/>
                      <a:pt x="25" y="154"/>
                      <a:pt x="25" y="154"/>
                    </a:cubicBezTo>
                    <a:cubicBezTo>
                      <a:pt x="28" y="158"/>
                      <a:pt x="34" y="159"/>
                      <a:pt x="38" y="158"/>
                    </a:cubicBezTo>
                    <a:cubicBezTo>
                      <a:pt x="37" y="162"/>
                      <a:pt x="38" y="167"/>
                      <a:pt x="41" y="171"/>
                    </a:cubicBezTo>
                    <a:cubicBezTo>
                      <a:pt x="43" y="172"/>
                      <a:pt x="43" y="172"/>
                      <a:pt x="43" y="172"/>
                    </a:cubicBezTo>
                    <a:cubicBezTo>
                      <a:pt x="48" y="177"/>
                      <a:pt x="56" y="177"/>
                      <a:pt x="62" y="172"/>
                    </a:cubicBezTo>
                    <a:cubicBezTo>
                      <a:pt x="177" y="57"/>
                      <a:pt x="177" y="57"/>
                      <a:pt x="177" y="57"/>
                    </a:cubicBezTo>
                    <a:cubicBezTo>
                      <a:pt x="177" y="56"/>
                      <a:pt x="177" y="56"/>
                      <a:pt x="178" y="55"/>
                    </a:cubicBezTo>
                    <a:lnTo>
                      <a:pt x="122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Rectangle 32"/>
              <p:cNvSpPr>
                <a:spLocks noChangeArrowheads="1"/>
              </p:cNvSpPr>
              <p:nvPr/>
            </p:nvSpPr>
            <p:spPr bwMode="auto">
              <a:xfrm>
                <a:off x="5411788" y="3881438"/>
                <a:ext cx="509588" cy="52388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Rectangle 33"/>
              <p:cNvSpPr>
                <a:spLocks noChangeArrowheads="1"/>
              </p:cNvSpPr>
              <p:nvPr/>
            </p:nvSpPr>
            <p:spPr bwMode="auto">
              <a:xfrm>
                <a:off x="5411788" y="4049713"/>
                <a:ext cx="814388" cy="52388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Rectangle 34"/>
              <p:cNvSpPr>
                <a:spLocks noChangeArrowheads="1"/>
              </p:cNvSpPr>
              <p:nvPr/>
            </p:nvSpPr>
            <p:spPr bwMode="auto">
              <a:xfrm>
                <a:off x="5411788" y="4217988"/>
                <a:ext cx="814388" cy="49213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Rectangle 35"/>
              <p:cNvSpPr>
                <a:spLocks noChangeArrowheads="1"/>
              </p:cNvSpPr>
              <p:nvPr/>
            </p:nvSpPr>
            <p:spPr bwMode="auto">
              <a:xfrm>
                <a:off x="5411788" y="4387850"/>
                <a:ext cx="814388" cy="47625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361" name="Rectangle 47"/>
            <p:cNvSpPr>
              <a:spLocks noChangeArrowheads="1"/>
            </p:cNvSpPr>
            <p:nvPr/>
          </p:nvSpPr>
          <p:spPr bwMode="auto">
            <a:xfrm>
              <a:off x="5718107" y="4970080"/>
              <a:ext cx="147071" cy="30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1217613"/>
              <a:endParaRPr lang="en-US" altLang="zh-TW" sz="2400">
                <a:solidFill>
                  <a:srgbClr val="000000"/>
                </a:solidFill>
                <a:ea typeface="標楷體" pitchFamily="65" charset="-120"/>
                <a:cs typeface="Arial" charset="0"/>
              </a:endParaRPr>
            </a:p>
          </p:txBody>
        </p:sp>
        <p:sp>
          <p:nvSpPr>
            <p:cNvPr id="14362" name="Freeform 48"/>
            <p:cNvSpPr>
              <a:spLocks noEditPoints="1"/>
            </p:cNvSpPr>
            <p:nvPr/>
          </p:nvSpPr>
          <p:spPr bwMode="auto">
            <a:xfrm>
              <a:off x="5512647" y="4557408"/>
              <a:ext cx="557112" cy="403453"/>
            </a:xfrm>
            <a:custGeom>
              <a:avLst/>
              <a:gdLst>
                <a:gd name="T0" fmla="*/ 543625 w 537"/>
                <a:gd name="T1" fmla="*/ 0 h 389"/>
                <a:gd name="T2" fmla="*/ 14524 w 537"/>
                <a:gd name="T3" fmla="*/ 0 h 389"/>
                <a:gd name="T4" fmla="*/ 0 w 537"/>
                <a:gd name="T5" fmla="*/ 13483 h 389"/>
                <a:gd name="T6" fmla="*/ 0 w 537"/>
                <a:gd name="T7" fmla="*/ 389970 h 389"/>
                <a:gd name="T8" fmla="*/ 14524 w 537"/>
                <a:gd name="T9" fmla="*/ 403453 h 389"/>
                <a:gd name="T10" fmla="*/ 543625 w 537"/>
                <a:gd name="T11" fmla="*/ 403453 h 389"/>
                <a:gd name="T12" fmla="*/ 557112 w 537"/>
                <a:gd name="T13" fmla="*/ 389970 h 389"/>
                <a:gd name="T14" fmla="*/ 557112 w 537"/>
                <a:gd name="T15" fmla="*/ 13483 h 389"/>
                <a:gd name="T16" fmla="*/ 543625 w 537"/>
                <a:gd name="T17" fmla="*/ 0 h 389"/>
                <a:gd name="T18" fmla="*/ 522876 w 537"/>
                <a:gd name="T19" fmla="*/ 315295 h 389"/>
                <a:gd name="T20" fmla="*/ 35273 w 537"/>
                <a:gd name="T21" fmla="*/ 315295 h 389"/>
                <a:gd name="T22" fmla="*/ 35273 w 537"/>
                <a:gd name="T23" fmla="*/ 33189 h 389"/>
                <a:gd name="T24" fmla="*/ 522876 w 537"/>
                <a:gd name="T25" fmla="*/ 33189 h 389"/>
                <a:gd name="T26" fmla="*/ 522876 w 537"/>
                <a:gd name="T27" fmla="*/ 315295 h 3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37"/>
                <a:gd name="T43" fmla="*/ 0 h 389"/>
                <a:gd name="T44" fmla="*/ 537 w 537"/>
                <a:gd name="T45" fmla="*/ 389 h 38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37" h="389">
                  <a:moveTo>
                    <a:pt x="5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3"/>
                    <a:pt x="6" y="389"/>
                    <a:pt x="14" y="389"/>
                  </a:cubicBezTo>
                  <a:cubicBezTo>
                    <a:pt x="524" y="389"/>
                    <a:pt x="524" y="389"/>
                    <a:pt x="524" y="389"/>
                  </a:cubicBezTo>
                  <a:cubicBezTo>
                    <a:pt x="531" y="389"/>
                    <a:pt x="537" y="383"/>
                    <a:pt x="537" y="376"/>
                  </a:cubicBezTo>
                  <a:cubicBezTo>
                    <a:pt x="537" y="13"/>
                    <a:pt x="537" y="13"/>
                    <a:pt x="537" y="13"/>
                  </a:cubicBezTo>
                  <a:cubicBezTo>
                    <a:pt x="537" y="6"/>
                    <a:pt x="531" y="0"/>
                    <a:pt x="524" y="0"/>
                  </a:cubicBezTo>
                  <a:close/>
                  <a:moveTo>
                    <a:pt x="504" y="304"/>
                  </a:moveTo>
                  <a:cubicBezTo>
                    <a:pt x="34" y="304"/>
                    <a:pt x="34" y="304"/>
                    <a:pt x="34" y="304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504" y="32"/>
                    <a:pt x="504" y="32"/>
                    <a:pt x="504" y="32"/>
                  </a:cubicBezTo>
                  <a:lnTo>
                    <a:pt x="504" y="3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20" tIns="60960" rIns="121920" bIns="60960"/>
            <a:lstStyle/>
            <a:p>
              <a:endParaRPr lang="zh-TW" altLang="en-US"/>
            </a:p>
          </p:txBody>
        </p:sp>
        <p:sp>
          <p:nvSpPr>
            <p:cNvPr id="14363" name="Freeform 49"/>
            <p:cNvSpPr>
              <a:spLocks/>
            </p:cNvSpPr>
            <p:nvPr/>
          </p:nvSpPr>
          <p:spPr bwMode="auto">
            <a:xfrm>
              <a:off x="5672449" y="5006518"/>
              <a:ext cx="237508" cy="13610"/>
            </a:xfrm>
            <a:custGeom>
              <a:avLst/>
              <a:gdLst>
                <a:gd name="T0" fmla="*/ 227136 w 229"/>
                <a:gd name="T1" fmla="*/ 0 h 13"/>
                <a:gd name="T2" fmla="*/ 10372 w 229"/>
                <a:gd name="T3" fmla="*/ 0 h 13"/>
                <a:gd name="T4" fmla="*/ 0 w 229"/>
                <a:gd name="T5" fmla="*/ 10469 h 13"/>
                <a:gd name="T6" fmla="*/ 0 w 229"/>
                <a:gd name="T7" fmla="*/ 13610 h 13"/>
                <a:gd name="T8" fmla="*/ 237508 w 229"/>
                <a:gd name="T9" fmla="*/ 13610 h 13"/>
                <a:gd name="T10" fmla="*/ 237508 w 229"/>
                <a:gd name="T11" fmla="*/ 10469 h 13"/>
                <a:gd name="T12" fmla="*/ 227136 w 229"/>
                <a:gd name="T13" fmla="*/ 0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9"/>
                <a:gd name="T22" fmla="*/ 0 h 13"/>
                <a:gd name="T23" fmla="*/ 229 w 229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9" h="13">
                  <a:moveTo>
                    <a:pt x="21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9" y="10"/>
                    <a:pt x="229" y="10"/>
                    <a:pt x="229" y="10"/>
                  </a:cubicBezTo>
                  <a:cubicBezTo>
                    <a:pt x="229" y="4"/>
                    <a:pt x="225" y="0"/>
                    <a:pt x="21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20" tIns="60960" rIns="121920" bIns="60960"/>
            <a:lstStyle/>
            <a:p>
              <a:endParaRPr lang="zh-TW" altLang="en-US"/>
            </a:p>
          </p:txBody>
        </p:sp>
        <p:sp>
          <p:nvSpPr>
            <p:cNvPr id="14364" name="Freeform 51"/>
            <p:cNvSpPr>
              <a:spLocks/>
            </p:cNvSpPr>
            <p:nvPr/>
          </p:nvSpPr>
          <p:spPr bwMode="auto">
            <a:xfrm>
              <a:off x="5812495" y="4663210"/>
              <a:ext cx="152339" cy="152338"/>
            </a:xfrm>
            <a:custGeom>
              <a:avLst/>
              <a:gdLst>
                <a:gd name="T0" fmla="*/ 151461 w 347"/>
                <a:gd name="T1" fmla="*/ 114144 h 347"/>
                <a:gd name="T2" fmla="*/ 114145 w 347"/>
                <a:gd name="T3" fmla="*/ 151460 h 347"/>
                <a:gd name="T4" fmla="*/ 66292 w 347"/>
                <a:gd name="T5" fmla="*/ 103607 h 347"/>
                <a:gd name="T6" fmla="*/ 39512 w 347"/>
                <a:gd name="T7" fmla="*/ 152338 h 347"/>
                <a:gd name="T8" fmla="*/ 0 w 347"/>
                <a:gd name="T9" fmla="*/ 0 h 347"/>
                <a:gd name="T10" fmla="*/ 152339 w 347"/>
                <a:gd name="T11" fmla="*/ 39511 h 347"/>
                <a:gd name="T12" fmla="*/ 103608 w 347"/>
                <a:gd name="T13" fmla="*/ 66291 h 347"/>
                <a:gd name="T14" fmla="*/ 151461 w 347"/>
                <a:gd name="T15" fmla="*/ 114144 h 3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7"/>
                <a:gd name="T25" fmla="*/ 0 h 347"/>
                <a:gd name="T26" fmla="*/ 347 w 347"/>
                <a:gd name="T27" fmla="*/ 347 h 3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7" h="347">
                  <a:moveTo>
                    <a:pt x="345" y="260"/>
                  </a:moveTo>
                  <a:lnTo>
                    <a:pt x="260" y="345"/>
                  </a:lnTo>
                  <a:lnTo>
                    <a:pt x="151" y="236"/>
                  </a:lnTo>
                  <a:lnTo>
                    <a:pt x="90" y="347"/>
                  </a:lnTo>
                  <a:lnTo>
                    <a:pt x="0" y="0"/>
                  </a:lnTo>
                  <a:lnTo>
                    <a:pt x="347" y="90"/>
                  </a:lnTo>
                  <a:lnTo>
                    <a:pt x="236" y="151"/>
                  </a:lnTo>
                  <a:lnTo>
                    <a:pt x="345" y="2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920" tIns="60960" rIns="121920" bIns="60960"/>
            <a:lstStyle/>
            <a:p>
              <a:endParaRPr lang="zh-TW" altLang="en-US"/>
            </a:p>
          </p:txBody>
        </p:sp>
        <p:grpSp>
          <p:nvGrpSpPr>
            <p:cNvPr id="325" name="Group 36"/>
            <p:cNvGrpSpPr/>
            <p:nvPr/>
          </p:nvGrpSpPr>
          <p:grpSpPr>
            <a:xfrm>
              <a:off x="3846011" y="2713636"/>
              <a:ext cx="541039" cy="514445"/>
              <a:chOff x="6207125" y="3249613"/>
              <a:chExt cx="1873250" cy="1781175"/>
            </a:xfrm>
            <a:solidFill>
              <a:schemeClr val="bg1"/>
            </a:solidFill>
          </p:grpSpPr>
          <p:sp>
            <p:nvSpPr>
              <p:cNvPr id="326" name="Freeform 37"/>
              <p:cNvSpPr>
                <a:spLocks noEditPoints="1"/>
              </p:cNvSpPr>
              <p:nvPr/>
            </p:nvSpPr>
            <p:spPr bwMode="auto">
              <a:xfrm>
                <a:off x="6207125" y="3249613"/>
                <a:ext cx="1873250" cy="1781175"/>
              </a:xfrm>
              <a:custGeom>
                <a:avLst/>
                <a:gdLst>
                  <a:gd name="T0" fmla="*/ 484 w 500"/>
                  <a:gd name="T1" fmla="*/ 0 h 475"/>
                  <a:gd name="T2" fmla="*/ 15 w 500"/>
                  <a:gd name="T3" fmla="*/ 0 h 475"/>
                  <a:gd name="T4" fmla="*/ 0 w 500"/>
                  <a:gd name="T5" fmla="*/ 16 h 475"/>
                  <a:gd name="T6" fmla="*/ 0 w 500"/>
                  <a:gd name="T7" fmla="*/ 458 h 475"/>
                  <a:gd name="T8" fmla="*/ 15 w 500"/>
                  <a:gd name="T9" fmla="*/ 475 h 475"/>
                  <a:gd name="T10" fmla="*/ 484 w 500"/>
                  <a:gd name="T11" fmla="*/ 475 h 475"/>
                  <a:gd name="T12" fmla="*/ 500 w 500"/>
                  <a:gd name="T13" fmla="*/ 458 h 475"/>
                  <a:gd name="T14" fmla="*/ 500 w 500"/>
                  <a:gd name="T15" fmla="*/ 16 h 475"/>
                  <a:gd name="T16" fmla="*/ 484 w 500"/>
                  <a:gd name="T17" fmla="*/ 0 h 475"/>
                  <a:gd name="T18" fmla="*/ 385 w 500"/>
                  <a:gd name="T19" fmla="*/ 36 h 475"/>
                  <a:gd name="T20" fmla="*/ 406 w 500"/>
                  <a:gd name="T21" fmla="*/ 59 h 475"/>
                  <a:gd name="T22" fmla="*/ 385 w 500"/>
                  <a:gd name="T23" fmla="*/ 82 h 475"/>
                  <a:gd name="T24" fmla="*/ 364 w 500"/>
                  <a:gd name="T25" fmla="*/ 59 h 475"/>
                  <a:gd name="T26" fmla="*/ 385 w 500"/>
                  <a:gd name="T27" fmla="*/ 36 h 475"/>
                  <a:gd name="T28" fmla="*/ 323 w 500"/>
                  <a:gd name="T29" fmla="*/ 36 h 475"/>
                  <a:gd name="T30" fmla="*/ 344 w 500"/>
                  <a:gd name="T31" fmla="*/ 59 h 475"/>
                  <a:gd name="T32" fmla="*/ 323 w 500"/>
                  <a:gd name="T33" fmla="*/ 82 h 475"/>
                  <a:gd name="T34" fmla="*/ 302 w 500"/>
                  <a:gd name="T35" fmla="*/ 59 h 475"/>
                  <a:gd name="T36" fmla="*/ 323 w 500"/>
                  <a:gd name="T37" fmla="*/ 36 h 475"/>
                  <a:gd name="T38" fmla="*/ 468 w 500"/>
                  <a:gd name="T39" fmla="*/ 441 h 475"/>
                  <a:gd name="T40" fmla="*/ 31 w 500"/>
                  <a:gd name="T41" fmla="*/ 441 h 475"/>
                  <a:gd name="T42" fmla="*/ 31 w 500"/>
                  <a:gd name="T43" fmla="*/ 118 h 475"/>
                  <a:gd name="T44" fmla="*/ 468 w 500"/>
                  <a:gd name="T45" fmla="*/ 118 h 475"/>
                  <a:gd name="T46" fmla="*/ 468 w 500"/>
                  <a:gd name="T47" fmla="*/ 441 h 475"/>
                  <a:gd name="T48" fmla="*/ 447 w 500"/>
                  <a:gd name="T49" fmla="*/ 82 h 475"/>
                  <a:gd name="T50" fmla="*/ 426 w 500"/>
                  <a:gd name="T51" fmla="*/ 59 h 475"/>
                  <a:gd name="T52" fmla="*/ 447 w 500"/>
                  <a:gd name="T53" fmla="*/ 36 h 475"/>
                  <a:gd name="T54" fmla="*/ 468 w 500"/>
                  <a:gd name="T55" fmla="*/ 59 h 475"/>
                  <a:gd name="T56" fmla="*/ 447 w 500"/>
                  <a:gd name="T57" fmla="*/ 82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00" h="475">
                    <a:moveTo>
                      <a:pt x="48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458"/>
                      <a:pt x="0" y="458"/>
                      <a:pt x="0" y="458"/>
                    </a:cubicBezTo>
                    <a:cubicBezTo>
                      <a:pt x="0" y="467"/>
                      <a:pt x="7" y="475"/>
                      <a:pt x="15" y="475"/>
                    </a:cubicBezTo>
                    <a:cubicBezTo>
                      <a:pt x="484" y="475"/>
                      <a:pt x="484" y="475"/>
                      <a:pt x="484" y="475"/>
                    </a:cubicBezTo>
                    <a:cubicBezTo>
                      <a:pt x="493" y="475"/>
                      <a:pt x="500" y="467"/>
                      <a:pt x="500" y="458"/>
                    </a:cubicBezTo>
                    <a:cubicBezTo>
                      <a:pt x="500" y="16"/>
                      <a:pt x="500" y="16"/>
                      <a:pt x="500" y="16"/>
                    </a:cubicBezTo>
                    <a:cubicBezTo>
                      <a:pt x="500" y="7"/>
                      <a:pt x="493" y="0"/>
                      <a:pt x="484" y="0"/>
                    </a:cubicBezTo>
                    <a:close/>
                    <a:moveTo>
                      <a:pt x="385" y="36"/>
                    </a:moveTo>
                    <a:cubicBezTo>
                      <a:pt x="397" y="36"/>
                      <a:pt x="406" y="46"/>
                      <a:pt x="406" y="59"/>
                    </a:cubicBezTo>
                    <a:cubicBezTo>
                      <a:pt x="406" y="71"/>
                      <a:pt x="397" y="82"/>
                      <a:pt x="385" y="82"/>
                    </a:cubicBezTo>
                    <a:cubicBezTo>
                      <a:pt x="373" y="82"/>
                      <a:pt x="364" y="71"/>
                      <a:pt x="364" y="59"/>
                    </a:cubicBezTo>
                    <a:cubicBezTo>
                      <a:pt x="364" y="46"/>
                      <a:pt x="373" y="36"/>
                      <a:pt x="385" y="36"/>
                    </a:cubicBezTo>
                    <a:close/>
                    <a:moveTo>
                      <a:pt x="323" y="36"/>
                    </a:moveTo>
                    <a:cubicBezTo>
                      <a:pt x="334" y="36"/>
                      <a:pt x="344" y="46"/>
                      <a:pt x="344" y="59"/>
                    </a:cubicBezTo>
                    <a:cubicBezTo>
                      <a:pt x="344" y="71"/>
                      <a:pt x="334" y="82"/>
                      <a:pt x="323" y="82"/>
                    </a:cubicBezTo>
                    <a:cubicBezTo>
                      <a:pt x="311" y="82"/>
                      <a:pt x="302" y="71"/>
                      <a:pt x="302" y="59"/>
                    </a:cubicBezTo>
                    <a:cubicBezTo>
                      <a:pt x="302" y="46"/>
                      <a:pt x="311" y="36"/>
                      <a:pt x="323" y="36"/>
                    </a:cubicBezTo>
                    <a:close/>
                    <a:moveTo>
                      <a:pt x="468" y="441"/>
                    </a:moveTo>
                    <a:cubicBezTo>
                      <a:pt x="31" y="441"/>
                      <a:pt x="31" y="441"/>
                      <a:pt x="31" y="441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468" y="118"/>
                      <a:pt x="468" y="118"/>
                      <a:pt x="468" y="118"/>
                    </a:cubicBezTo>
                    <a:lnTo>
                      <a:pt x="468" y="441"/>
                    </a:lnTo>
                    <a:close/>
                    <a:moveTo>
                      <a:pt x="447" y="82"/>
                    </a:moveTo>
                    <a:cubicBezTo>
                      <a:pt x="436" y="82"/>
                      <a:pt x="426" y="71"/>
                      <a:pt x="426" y="59"/>
                    </a:cubicBezTo>
                    <a:cubicBezTo>
                      <a:pt x="426" y="46"/>
                      <a:pt x="436" y="36"/>
                      <a:pt x="447" y="36"/>
                    </a:cubicBezTo>
                    <a:cubicBezTo>
                      <a:pt x="459" y="36"/>
                      <a:pt x="468" y="46"/>
                      <a:pt x="468" y="59"/>
                    </a:cubicBezTo>
                    <a:cubicBezTo>
                      <a:pt x="468" y="71"/>
                      <a:pt x="459" y="82"/>
                      <a:pt x="447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8"/>
              <p:cNvSpPr>
                <a:spLocks/>
              </p:cNvSpPr>
              <p:nvPr/>
            </p:nvSpPr>
            <p:spPr bwMode="auto">
              <a:xfrm>
                <a:off x="7394575" y="3789363"/>
                <a:ext cx="176213" cy="157163"/>
              </a:xfrm>
              <a:custGeom>
                <a:avLst/>
                <a:gdLst>
                  <a:gd name="T0" fmla="*/ 47 w 47"/>
                  <a:gd name="T1" fmla="*/ 34 h 42"/>
                  <a:gd name="T2" fmla="*/ 40 w 47"/>
                  <a:gd name="T3" fmla="*/ 42 h 42"/>
                  <a:gd name="T4" fmla="*/ 8 w 47"/>
                  <a:gd name="T5" fmla="*/ 42 h 42"/>
                  <a:gd name="T6" fmla="*/ 0 w 47"/>
                  <a:gd name="T7" fmla="*/ 34 h 42"/>
                  <a:gd name="T8" fmla="*/ 0 w 47"/>
                  <a:gd name="T9" fmla="*/ 8 h 42"/>
                  <a:gd name="T10" fmla="*/ 8 w 47"/>
                  <a:gd name="T11" fmla="*/ 0 h 42"/>
                  <a:gd name="T12" fmla="*/ 40 w 47"/>
                  <a:gd name="T13" fmla="*/ 0 h 42"/>
                  <a:gd name="T14" fmla="*/ 47 w 47"/>
                  <a:gd name="T15" fmla="*/ 8 h 42"/>
                  <a:gd name="T16" fmla="*/ 47 w 47"/>
                  <a:gd name="T17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2">
                    <a:moveTo>
                      <a:pt x="47" y="34"/>
                    </a:moveTo>
                    <a:cubicBezTo>
                      <a:pt x="47" y="38"/>
                      <a:pt x="44" y="42"/>
                      <a:pt x="40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4" y="42"/>
                      <a:pt x="0" y="38"/>
                      <a:pt x="0" y="3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3"/>
                      <a:pt x="47" y="8"/>
                    </a:cubicBezTo>
                    <a:lnTo>
                      <a:pt x="47" y="3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9"/>
              <p:cNvSpPr>
                <a:spLocks/>
              </p:cNvSpPr>
              <p:nvPr/>
            </p:nvSpPr>
            <p:spPr bwMode="auto">
              <a:xfrm>
                <a:off x="7121525" y="3929063"/>
                <a:ext cx="206375" cy="228600"/>
              </a:xfrm>
              <a:custGeom>
                <a:avLst/>
                <a:gdLst>
                  <a:gd name="T0" fmla="*/ 50 w 55"/>
                  <a:gd name="T1" fmla="*/ 15 h 61"/>
                  <a:gd name="T2" fmla="*/ 53 w 55"/>
                  <a:gd name="T3" fmla="*/ 26 h 61"/>
                  <a:gd name="T4" fmla="*/ 37 w 55"/>
                  <a:gd name="T5" fmla="*/ 55 h 61"/>
                  <a:gd name="T6" fmla="*/ 26 w 55"/>
                  <a:gd name="T7" fmla="*/ 58 h 61"/>
                  <a:gd name="T8" fmla="*/ 5 w 55"/>
                  <a:gd name="T9" fmla="*/ 45 h 61"/>
                  <a:gd name="T10" fmla="*/ 2 w 55"/>
                  <a:gd name="T11" fmla="*/ 34 h 61"/>
                  <a:gd name="T12" fmla="*/ 18 w 55"/>
                  <a:gd name="T13" fmla="*/ 5 h 61"/>
                  <a:gd name="T14" fmla="*/ 29 w 55"/>
                  <a:gd name="T15" fmla="*/ 2 h 61"/>
                  <a:gd name="T16" fmla="*/ 50 w 55"/>
                  <a:gd name="T17" fmla="*/ 1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61">
                    <a:moveTo>
                      <a:pt x="50" y="15"/>
                    </a:moveTo>
                    <a:cubicBezTo>
                      <a:pt x="53" y="17"/>
                      <a:pt x="55" y="22"/>
                      <a:pt x="53" y="26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34" y="59"/>
                      <a:pt x="30" y="61"/>
                      <a:pt x="26" y="58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1" y="43"/>
                      <a:pt x="0" y="38"/>
                      <a:pt x="2" y="3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0" y="1"/>
                      <a:pt x="25" y="0"/>
                      <a:pt x="29" y="2"/>
                    </a:cubicBezTo>
                    <a:lnTo>
                      <a:pt x="50" y="1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40"/>
              <p:cNvSpPr>
                <a:spLocks/>
              </p:cNvSpPr>
              <p:nvPr/>
            </p:nvSpPr>
            <p:spPr bwMode="auto">
              <a:xfrm>
                <a:off x="7132638" y="4254501"/>
                <a:ext cx="206375" cy="228600"/>
              </a:xfrm>
              <a:custGeom>
                <a:avLst/>
                <a:gdLst>
                  <a:gd name="T0" fmla="*/ 26 w 55"/>
                  <a:gd name="T1" fmla="*/ 2 h 61"/>
                  <a:gd name="T2" fmla="*/ 37 w 55"/>
                  <a:gd name="T3" fmla="*/ 5 h 61"/>
                  <a:gd name="T4" fmla="*/ 52 w 55"/>
                  <a:gd name="T5" fmla="*/ 35 h 61"/>
                  <a:gd name="T6" fmla="*/ 50 w 55"/>
                  <a:gd name="T7" fmla="*/ 46 h 61"/>
                  <a:gd name="T8" fmla="*/ 29 w 55"/>
                  <a:gd name="T9" fmla="*/ 59 h 61"/>
                  <a:gd name="T10" fmla="*/ 18 w 55"/>
                  <a:gd name="T11" fmla="*/ 56 h 61"/>
                  <a:gd name="T12" fmla="*/ 2 w 55"/>
                  <a:gd name="T13" fmla="*/ 26 h 61"/>
                  <a:gd name="T14" fmla="*/ 5 w 55"/>
                  <a:gd name="T15" fmla="*/ 15 h 61"/>
                  <a:gd name="T16" fmla="*/ 26 w 55"/>
                  <a:gd name="T17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61">
                    <a:moveTo>
                      <a:pt x="26" y="2"/>
                    </a:moveTo>
                    <a:cubicBezTo>
                      <a:pt x="30" y="0"/>
                      <a:pt x="34" y="1"/>
                      <a:pt x="37" y="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5" y="38"/>
                      <a:pt x="53" y="43"/>
                      <a:pt x="50" y="46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5" y="61"/>
                      <a:pt x="20" y="60"/>
                      <a:pt x="18" y="5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2"/>
                      <a:pt x="1" y="17"/>
                      <a:pt x="5" y="15"/>
                    </a:cubicBezTo>
                    <a:lnTo>
                      <a:pt x="26" y="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41"/>
              <p:cNvSpPr>
                <a:spLocks/>
              </p:cNvSpPr>
              <p:nvPr/>
            </p:nvSpPr>
            <p:spPr bwMode="auto">
              <a:xfrm>
                <a:off x="7416800" y="4441826"/>
                <a:ext cx="176213" cy="158750"/>
              </a:xfrm>
              <a:custGeom>
                <a:avLst/>
                <a:gdLst>
                  <a:gd name="T0" fmla="*/ 0 w 47"/>
                  <a:gd name="T1" fmla="*/ 8 h 42"/>
                  <a:gd name="T2" fmla="*/ 8 w 47"/>
                  <a:gd name="T3" fmla="*/ 0 h 42"/>
                  <a:gd name="T4" fmla="*/ 40 w 47"/>
                  <a:gd name="T5" fmla="*/ 0 h 42"/>
                  <a:gd name="T6" fmla="*/ 47 w 47"/>
                  <a:gd name="T7" fmla="*/ 8 h 42"/>
                  <a:gd name="T8" fmla="*/ 47 w 47"/>
                  <a:gd name="T9" fmla="*/ 34 h 42"/>
                  <a:gd name="T10" fmla="*/ 40 w 47"/>
                  <a:gd name="T11" fmla="*/ 42 h 42"/>
                  <a:gd name="T12" fmla="*/ 8 w 47"/>
                  <a:gd name="T13" fmla="*/ 42 h 42"/>
                  <a:gd name="T14" fmla="*/ 0 w 47"/>
                  <a:gd name="T15" fmla="*/ 34 h 42"/>
                  <a:gd name="T16" fmla="*/ 0 w 47"/>
                  <a:gd name="T17" fmla="*/ 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2">
                    <a:moveTo>
                      <a:pt x="0" y="8"/>
                    </a:moveTo>
                    <a:cubicBezTo>
                      <a:pt x="0" y="4"/>
                      <a:pt x="3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4"/>
                      <a:pt x="47" y="8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9"/>
                      <a:pt x="44" y="42"/>
                      <a:pt x="40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3" y="42"/>
                      <a:pt x="0" y="39"/>
                      <a:pt x="0" y="34"/>
                    </a:cubicBez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42"/>
              <p:cNvSpPr>
                <a:spLocks/>
              </p:cNvSpPr>
              <p:nvPr/>
            </p:nvSpPr>
            <p:spPr bwMode="auto">
              <a:xfrm>
                <a:off x="7664450" y="4232276"/>
                <a:ext cx="203200" cy="228600"/>
              </a:xfrm>
              <a:custGeom>
                <a:avLst/>
                <a:gdLst>
                  <a:gd name="T0" fmla="*/ 5 w 54"/>
                  <a:gd name="T1" fmla="*/ 46 h 61"/>
                  <a:gd name="T2" fmla="*/ 2 w 54"/>
                  <a:gd name="T3" fmla="*/ 35 h 61"/>
                  <a:gd name="T4" fmla="*/ 18 w 54"/>
                  <a:gd name="T5" fmla="*/ 6 h 61"/>
                  <a:gd name="T6" fmla="*/ 28 w 54"/>
                  <a:gd name="T7" fmla="*/ 3 h 61"/>
                  <a:gd name="T8" fmla="*/ 49 w 54"/>
                  <a:gd name="T9" fmla="*/ 16 h 61"/>
                  <a:gd name="T10" fmla="*/ 52 w 54"/>
                  <a:gd name="T11" fmla="*/ 27 h 61"/>
                  <a:gd name="T12" fmla="*/ 36 w 54"/>
                  <a:gd name="T13" fmla="*/ 56 h 61"/>
                  <a:gd name="T14" fmla="*/ 26 w 54"/>
                  <a:gd name="T15" fmla="*/ 59 h 61"/>
                  <a:gd name="T16" fmla="*/ 5 w 54"/>
                  <a:gd name="T17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61">
                    <a:moveTo>
                      <a:pt x="5" y="46"/>
                    </a:moveTo>
                    <a:cubicBezTo>
                      <a:pt x="1" y="44"/>
                      <a:pt x="0" y="39"/>
                      <a:pt x="2" y="3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2"/>
                      <a:pt x="24" y="0"/>
                      <a:pt x="28" y="3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3" y="18"/>
                      <a:pt x="54" y="23"/>
                      <a:pt x="52" y="27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4" y="60"/>
                      <a:pt x="29" y="61"/>
                      <a:pt x="26" y="59"/>
                    </a:cubicBezTo>
                    <a:lnTo>
                      <a:pt x="5" y="4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43"/>
              <p:cNvSpPr>
                <a:spLocks/>
              </p:cNvSpPr>
              <p:nvPr/>
            </p:nvSpPr>
            <p:spPr bwMode="auto">
              <a:xfrm>
                <a:off x="7653338" y="3906838"/>
                <a:ext cx="203200" cy="228600"/>
              </a:xfrm>
              <a:custGeom>
                <a:avLst/>
                <a:gdLst>
                  <a:gd name="T0" fmla="*/ 28 w 54"/>
                  <a:gd name="T1" fmla="*/ 59 h 61"/>
                  <a:gd name="T2" fmla="*/ 18 w 54"/>
                  <a:gd name="T3" fmla="*/ 56 h 61"/>
                  <a:gd name="T4" fmla="*/ 2 w 54"/>
                  <a:gd name="T5" fmla="*/ 26 h 61"/>
                  <a:gd name="T6" fmla="*/ 5 w 54"/>
                  <a:gd name="T7" fmla="*/ 15 h 61"/>
                  <a:gd name="T8" fmla="*/ 26 w 54"/>
                  <a:gd name="T9" fmla="*/ 2 h 61"/>
                  <a:gd name="T10" fmla="*/ 36 w 54"/>
                  <a:gd name="T11" fmla="*/ 5 h 61"/>
                  <a:gd name="T12" fmla="*/ 52 w 54"/>
                  <a:gd name="T13" fmla="*/ 35 h 61"/>
                  <a:gd name="T14" fmla="*/ 49 w 54"/>
                  <a:gd name="T15" fmla="*/ 46 h 61"/>
                  <a:gd name="T16" fmla="*/ 28 w 54"/>
                  <a:gd name="T17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61">
                    <a:moveTo>
                      <a:pt x="28" y="59"/>
                    </a:moveTo>
                    <a:cubicBezTo>
                      <a:pt x="24" y="61"/>
                      <a:pt x="20" y="60"/>
                      <a:pt x="18" y="5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3"/>
                      <a:pt x="1" y="18"/>
                      <a:pt x="5" y="15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9" y="0"/>
                      <a:pt x="34" y="1"/>
                      <a:pt x="36" y="5"/>
                    </a:cubicBezTo>
                    <a:cubicBezTo>
                      <a:pt x="52" y="35"/>
                      <a:pt x="52" y="35"/>
                      <a:pt x="52" y="35"/>
                    </a:cubicBezTo>
                    <a:cubicBezTo>
                      <a:pt x="54" y="39"/>
                      <a:pt x="53" y="44"/>
                      <a:pt x="49" y="46"/>
                    </a:cubicBezTo>
                    <a:lnTo>
                      <a:pt x="28" y="5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44"/>
              <p:cNvSpPr>
                <a:spLocks noEditPoints="1"/>
              </p:cNvSpPr>
              <p:nvPr/>
            </p:nvSpPr>
            <p:spPr bwMode="auto">
              <a:xfrm>
                <a:off x="7218363" y="3902076"/>
                <a:ext cx="550863" cy="585788"/>
              </a:xfrm>
              <a:custGeom>
                <a:avLst/>
                <a:gdLst>
                  <a:gd name="T0" fmla="*/ 74 w 147"/>
                  <a:gd name="T1" fmla="*/ 0 h 156"/>
                  <a:gd name="T2" fmla="*/ 0 w 147"/>
                  <a:gd name="T3" fmla="*/ 78 h 156"/>
                  <a:gd name="T4" fmla="*/ 74 w 147"/>
                  <a:gd name="T5" fmla="*/ 156 h 156"/>
                  <a:gd name="T6" fmla="*/ 147 w 147"/>
                  <a:gd name="T7" fmla="*/ 78 h 156"/>
                  <a:gd name="T8" fmla="*/ 74 w 147"/>
                  <a:gd name="T9" fmla="*/ 0 h 156"/>
                  <a:gd name="T10" fmla="*/ 74 w 147"/>
                  <a:gd name="T11" fmla="*/ 115 h 156"/>
                  <a:gd name="T12" fmla="*/ 39 w 147"/>
                  <a:gd name="T13" fmla="*/ 78 h 156"/>
                  <a:gd name="T14" fmla="*/ 74 w 147"/>
                  <a:gd name="T15" fmla="*/ 41 h 156"/>
                  <a:gd name="T16" fmla="*/ 109 w 147"/>
                  <a:gd name="T17" fmla="*/ 78 h 156"/>
                  <a:gd name="T18" fmla="*/ 74 w 147"/>
                  <a:gd name="T19" fmla="*/ 11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7" h="156">
                    <a:moveTo>
                      <a:pt x="74" y="0"/>
                    </a:moveTo>
                    <a:cubicBezTo>
                      <a:pt x="33" y="0"/>
                      <a:pt x="0" y="35"/>
                      <a:pt x="0" y="78"/>
                    </a:cubicBezTo>
                    <a:cubicBezTo>
                      <a:pt x="0" y="121"/>
                      <a:pt x="33" y="156"/>
                      <a:pt x="74" y="156"/>
                    </a:cubicBezTo>
                    <a:cubicBezTo>
                      <a:pt x="114" y="156"/>
                      <a:pt x="147" y="121"/>
                      <a:pt x="147" y="78"/>
                    </a:cubicBezTo>
                    <a:cubicBezTo>
                      <a:pt x="147" y="35"/>
                      <a:pt x="114" y="0"/>
                      <a:pt x="74" y="0"/>
                    </a:cubicBezTo>
                    <a:close/>
                    <a:moveTo>
                      <a:pt x="74" y="115"/>
                    </a:moveTo>
                    <a:cubicBezTo>
                      <a:pt x="54" y="115"/>
                      <a:pt x="39" y="99"/>
                      <a:pt x="39" y="78"/>
                    </a:cubicBezTo>
                    <a:cubicBezTo>
                      <a:pt x="39" y="57"/>
                      <a:pt x="54" y="41"/>
                      <a:pt x="74" y="41"/>
                    </a:cubicBezTo>
                    <a:cubicBezTo>
                      <a:pt x="93" y="41"/>
                      <a:pt x="109" y="57"/>
                      <a:pt x="109" y="78"/>
                    </a:cubicBezTo>
                    <a:cubicBezTo>
                      <a:pt x="109" y="99"/>
                      <a:pt x="93" y="115"/>
                      <a:pt x="74" y="115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45"/>
              <p:cNvSpPr>
                <a:spLocks/>
              </p:cNvSpPr>
              <p:nvPr/>
            </p:nvSpPr>
            <p:spPr bwMode="auto">
              <a:xfrm flipV="1">
                <a:off x="6427789" y="3819525"/>
                <a:ext cx="688974" cy="930274"/>
              </a:xfrm>
              <a:custGeom>
                <a:avLst/>
                <a:gdLst>
                  <a:gd name="T0" fmla="*/ 79 w 184"/>
                  <a:gd name="T1" fmla="*/ 244 h 248"/>
                  <a:gd name="T2" fmla="*/ 81 w 184"/>
                  <a:gd name="T3" fmla="*/ 246 h 248"/>
                  <a:gd name="T4" fmla="*/ 83 w 184"/>
                  <a:gd name="T5" fmla="*/ 246 h 248"/>
                  <a:gd name="T6" fmla="*/ 85 w 184"/>
                  <a:gd name="T7" fmla="*/ 247 h 248"/>
                  <a:gd name="T8" fmla="*/ 86 w 184"/>
                  <a:gd name="T9" fmla="*/ 248 h 248"/>
                  <a:gd name="T10" fmla="*/ 90 w 184"/>
                  <a:gd name="T11" fmla="*/ 248 h 248"/>
                  <a:gd name="T12" fmla="*/ 90 w 184"/>
                  <a:gd name="T13" fmla="*/ 248 h 248"/>
                  <a:gd name="T14" fmla="*/ 91 w 184"/>
                  <a:gd name="T15" fmla="*/ 248 h 248"/>
                  <a:gd name="T16" fmla="*/ 94 w 184"/>
                  <a:gd name="T17" fmla="*/ 248 h 248"/>
                  <a:gd name="T18" fmla="*/ 96 w 184"/>
                  <a:gd name="T19" fmla="*/ 247 h 248"/>
                  <a:gd name="T20" fmla="*/ 98 w 184"/>
                  <a:gd name="T21" fmla="*/ 246 h 248"/>
                  <a:gd name="T22" fmla="*/ 100 w 184"/>
                  <a:gd name="T23" fmla="*/ 246 h 248"/>
                  <a:gd name="T24" fmla="*/ 102 w 184"/>
                  <a:gd name="T25" fmla="*/ 244 h 248"/>
                  <a:gd name="T26" fmla="*/ 103 w 184"/>
                  <a:gd name="T27" fmla="*/ 244 h 248"/>
                  <a:gd name="T28" fmla="*/ 104 w 184"/>
                  <a:gd name="T29" fmla="*/ 243 h 248"/>
                  <a:gd name="T30" fmla="*/ 172 w 184"/>
                  <a:gd name="T31" fmla="*/ 190 h 248"/>
                  <a:gd name="T32" fmla="*/ 177 w 184"/>
                  <a:gd name="T33" fmla="*/ 157 h 248"/>
                  <a:gd name="T34" fmla="*/ 146 w 184"/>
                  <a:gd name="T35" fmla="*/ 152 h 248"/>
                  <a:gd name="T36" fmla="*/ 113 w 184"/>
                  <a:gd name="T37" fmla="*/ 177 h 248"/>
                  <a:gd name="T38" fmla="*/ 113 w 184"/>
                  <a:gd name="T39" fmla="*/ 24 h 248"/>
                  <a:gd name="T40" fmla="*/ 90 w 184"/>
                  <a:gd name="T41" fmla="*/ 0 h 248"/>
                  <a:gd name="T42" fmla="*/ 68 w 184"/>
                  <a:gd name="T43" fmla="*/ 24 h 248"/>
                  <a:gd name="T44" fmla="*/ 68 w 184"/>
                  <a:gd name="T45" fmla="*/ 177 h 248"/>
                  <a:gd name="T46" fmla="*/ 35 w 184"/>
                  <a:gd name="T47" fmla="*/ 152 h 248"/>
                  <a:gd name="T48" fmla="*/ 4 w 184"/>
                  <a:gd name="T49" fmla="*/ 157 h 248"/>
                  <a:gd name="T50" fmla="*/ 0 w 184"/>
                  <a:gd name="T51" fmla="*/ 171 h 248"/>
                  <a:gd name="T52" fmla="*/ 9 w 184"/>
                  <a:gd name="T53" fmla="*/ 190 h 248"/>
                  <a:gd name="T54" fmla="*/ 77 w 184"/>
                  <a:gd name="T55" fmla="*/ 243 h 248"/>
                  <a:gd name="T56" fmla="*/ 78 w 184"/>
                  <a:gd name="T57" fmla="*/ 244 h 248"/>
                  <a:gd name="T58" fmla="*/ 79 w 184"/>
                  <a:gd name="T59" fmla="*/ 244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4" h="248">
                    <a:moveTo>
                      <a:pt x="79" y="244"/>
                    </a:moveTo>
                    <a:cubicBezTo>
                      <a:pt x="80" y="245"/>
                      <a:pt x="80" y="245"/>
                      <a:pt x="81" y="246"/>
                    </a:cubicBezTo>
                    <a:cubicBezTo>
                      <a:pt x="82" y="246"/>
                      <a:pt x="82" y="246"/>
                      <a:pt x="83" y="246"/>
                    </a:cubicBezTo>
                    <a:cubicBezTo>
                      <a:pt x="83" y="247"/>
                      <a:pt x="84" y="247"/>
                      <a:pt x="85" y="247"/>
                    </a:cubicBezTo>
                    <a:cubicBezTo>
                      <a:pt x="86" y="247"/>
                      <a:pt x="86" y="248"/>
                      <a:pt x="86" y="248"/>
                    </a:cubicBezTo>
                    <a:cubicBezTo>
                      <a:pt x="88" y="248"/>
                      <a:pt x="89" y="248"/>
                      <a:pt x="90" y="248"/>
                    </a:cubicBezTo>
                    <a:cubicBezTo>
                      <a:pt x="90" y="248"/>
                      <a:pt x="90" y="248"/>
                      <a:pt x="90" y="248"/>
                    </a:cubicBezTo>
                    <a:cubicBezTo>
                      <a:pt x="90" y="248"/>
                      <a:pt x="90" y="248"/>
                      <a:pt x="91" y="248"/>
                    </a:cubicBezTo>
                    <a:cubicBezTo>
                      <a:pt x="92" y="248"/>
                      <a:pt x="93" y="248"/>
                      <a:pt x="94" y="248"/>
                    </a:cubicBezTo>
                    <a:cubicBezTo>
                      <a:pt x="95" y="248"/>
                      <a:pt x="95" y="247"/>
                      <a:pt x="96" y="247"/>
                    </a:cubicBezTo>
                    <a:cubicBezTo>
                      <a:pt x="97" y="247"/>
                      <a:pt x="97" y="247"/>
                      <a:pt x="98" y="246"/>
                    </a:cubicBezTo>
                    <a:cubicBezTo>
                      <a:pt x="99" y="246"/>
                      <a:pt x="99" y="246"/>
                      <a:pt x="100" y="246"/>
                    </a:cubicBezTo>
                    <a:cubicBezTo>
                      <a:pt x="101" y="245"/>
                      <a:pt x="101" y="245"/>
                      <a:pt x="102" y="244"/>
                    </a:cubicBezTo>
                    <a:cubicBezTo>
                      <a:pt x="102" y="244"/>
                      <a:pt x="103" y="244"/>
                      <a:pt x="103" y="244"/>
                    </a:cubicBezTo>
                    <a:cubicBezTo>
                      <a:pt x="103" y="244"/>
                      <a:pt x="103" y="244"/>
                      <a:pt x="104" y="243"/>
                    </a:cubicBezTo>
                    <a:cubicBezTo>
                      <a:pt x="172" y="190"/>
                      <a:pt x="172" y="190"/>
                      <a:pt x="172" y="190"/>
                    </a:cubicBezTo>
                    <a:cubicBezTo>
                      <a:pt x="182" y="183"/>
                      <a:pt x="184" y="168"/>
                      <a:pt x="177" y="157"/>
                    </a:cubicBezTo>
                    <a:cubicBezTo>
                      <a:pt x="170" y="146"/>
                      <a:pt x="156" y="144"/>
                      <a:pt x="146" y="152"/>
                    </a:cubicBezTo>
                    <a:cubicBezTo>
                      <a:pt x="113" y="177"/>
                      <a:pt x="113" y="177"/>
                      <a:pt x="113" y="177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3" y="11"/>
                      <a:pt x="103" y="0"/>
                      <a:pt x="90" y="0"/>
                    </a:cubicBezTo>
                    <a:cubicBezTo>
                      <a:pt x="78" y="0"/>
                      <a:pt x="68" y="11"/>
                      <a:pt x="68" y="24"/>
                    </a:cubicBezTo>
                    <a:cubicBezTo>
                      <a:pt x="68" y="177"/>
                      <a:pt x="68" y="177"/>
                      <a:pt x="68" y="177"/>
                    </a:cubicBezTo>
                    <a:cubicBezTo>
                      <a:pt x="35" y="152"/>
                      <a:pt x="35" y="152"/>
                      <a:pt x="35" y="152"/>
                    </a:cubicBezTo>
                    <a:cubicBezTo>
                      <a:pt x="25" y="144"/>
                      <a:pt x="11" y="146"/>
                      <a:pt x="4" y="157"/>
                    </a:cubicBezTo>
                    <a:cubicBezTo>
                      <a:pt x="1" y="161"/>
                      <a:pt x="0" y="166"/>
                      <a:pt x="0" y="171"/>
                    </a:cubicBezTo>
                    <a:cubicBezTo>
                      <a:pt x="0" y="178"/>
                      <a:pt x="3" y="186"/>
                      <a:pt x="9" y="190"/>
                    </a:cubicBezTo>
                    <a:cubicBezTo>
                      <a:pt x="77" y="243"/>
                      <a:pt x="77" y="243"/>
                      <a:pt x="77" y="243"/>
                    </a:cubicBezTo>
                    <a:cubicBezTo>
                      <a:pt x="77" y="244"/>
                      <a:pt x="78" y="244"/>
                      <a:pt x="78" y="244"/>
                    </a:cubicBezTo>
                    <a:cubicBezTo>
                      <a:pt x="78" y="244"/>
                      <a:pt x="78" y="244"/>
                      <a:pt x="79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121920" tIns="60960" rIns="121920" bIns="60960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en-US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342" name="Group 67"/>
          <p:cNvGrpSpPr>
            <a:grpSpLocks/>
          </p:cNvGrpSpPr>
          <p:nvPr/>
        </p:nvGrpSpPr>
        <p:grpSpPr bwMode="auto">
          <a:xfrm>
            <a:off x="5092700" y="2286884"/>
            <a:ext cx="3295650" cy="789688"/>
            <a:chOff x="172866" y="1258455"/>
            <a:chExt cx="2877266" cy="689630"/>
          </a:xfrm>
        </p:grpSpPr>
        <p:sp>
          <p:nvSpPr>
            <p:cNvPr id="359" name="Rectangle 3"/>
            <p:cNvSpPr txBox="1">
              <a:spLocks noChangeArrowheads="1"/>
            </p:cNvSpPr>
            <p:nvPr/>
          </p:nvSpPr>
          <p:spPr bwMode="auto">
            <a:xfrm>
              <a:off x="900499" y="1258455"/>
              <a:ext cx="2149633" cy="620097"/>
            </a:xfrm>
            <a:prstGeom prst="rect">
              <a:avLst/>
            </a:prstGeom>
            <a:noFill/>
            <a:extLst/>
          </p:spPr>
          <p:txBody>
            <a:bodyPr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>
                <a:defRPr/>
              </a:pPr>
              <a:r>
                <a:rPr lang="zh-TW" altLang="en-US" sz="2000" i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ea"/>
                  <a:ea typeface="+mj-ea"/>
                </a:rPr>
                <a:t>強化揭露之內容，確保符合外界所需</a:t>
              </a:r>
              <a:endParaRPr lang="zh-TW" sz="2000" i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ea"/>
                <a:ea typeface="+mj-ea"/>
              </a:endParaRPr>
            </a:p>
          </p:txBody>
        </p:sp>
        <p:sp>
          <p:nvSpPr>
            <p:cNvPr id="14355" name="Rectangle 3"/>
            <p:cNvSpPr txBox="1">
              <a:spLocks noChangeArrowheads="1"/>
            </p:cNvSpPr>
            <p:nvPr/>
          </p:nvSpPr>
          <p:spPr bwMode="auto">
            <a:xfrm>
              <a:off x="172866" y="1274317"/>
              <a:ext cx="817391" cy="673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ko-KR" sz="4400" b="1">
                  <a:solidFill>
                    <a:srgbClr val="FF8A0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en-US" altLang="zh-TW" sz="4400" b="1">
                  <a:solidFill>
                    <a:srgbClr val="FF8A00"/>
                  </a:solidFill>
                  <a:latin typeface="Calibri" pitchFamily="34" charset="0"/>
                  <a:cs typeface="Tahoma" pitchFamily="34" charset="0"/>
                </a:rPr>
                <a:t>2</a:t>
              </a:r>
              <a:endParaRPr lang="en-US" altLang="ko-KR" sz="4400" b="1">
                <a:solidFill>
                  <a:srgbClr val="FF8A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cxnSp>
          <p:nvCxnSpPr>
            <p:cNvPr id="361" name="Straight Connector 70"/>
            <p:cNvCxnSpPr/>
            <p:nvPr/>
          </p:nvCxnSpPr>
          <p:spPr>
            <a:xfrm>
              <a:off x="851989" y="1389385"/>
              <a:ext cx="0" cy="503246"/>
            </a:xfrm>
            <a:prstGeom prst="line">
              <a:avLst/>
            </a:prstGeom>
            <a:ln>
              <a:solidFill>
                <a:srgbClr val="1C2B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2" name="Straight Connector 52"/>
          <p:cNvCxnSpPr>
            <a:cxnSpLocks/>
          </p:cNvCxnSpPr>
          <p:nvPr/>
        </p:nvCxnSpPr>
        <p:spPr>
          <a:xfrm flipH="1">
            <a:off x="5146675" y="3133725"/>
            <a:ext cx="3241675" cy="0"/>
          </a:xfrm>
          <a:prstGeom prst="line">
            <a:avLst/>
          </a:prstGeom>
          <a:ln w="19050">
            <a:solidFill>
              <a:srgbClr val="FF8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4" name="Group 67"/>
          <p:cNvGrpSpPr>
            <a:grpSpLocks/>
          </p:cNvGrpSpPr>
          <p:nvPr/>
        </p:nvGrpSpPr>
        <p:grpSpPr bwMode="auto">
          <a:xfrm>
            <a:off x="5099050" y="3370263"/>
            <a:ext cx="3454400" cy="1023937"/>
            <a:chOff x="172866" y="1279408"/>
            <a:chExt cx="3016192" cy="893861"/>
          </a:xfrm>
        </p:grpSpPr>
        <p:sp>
          <p:nvSpPr>
            <p:cNvPr id="364" name="Rectangle 3"/>
            <p:cNvSpPr txBox="1">
              <a:spLocks noChangeArrowheads="1"/>
            </p:cNvSpPr>
            <p:nvPr/>
          </p:nvSpPr>
          <p:spPr bwMode="auto">
            <a:xfrm>
              <a:off x="900578" y="1279408"/>
              <a:ext cx="2288480" cy="888318"/>
            </a:xfrm>
            <a:prstGeom prst="rect">
              <a:avLst/>
            </a:prstGeom>
            <a:noFill/>
            <a:extLst/>
          </p:spPr>
          <p:txBody>
            <a:bodyPr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>
                <a:defRPr/>
              </a:pPr>
              <a:r>
                <a:rPr 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專利暨可移轉技術資料庫與技術處網站資訊同步更新</a:t>
              </a:r>
            </a:p>
          </p:txBody>
        </p:sp>
        <p:sp>
          <p:nvSpPr>
            <p:cNvPr id="14352" name="Rectangle 3"/>
            <p:cNvSpPr txBox="1">
              <a:spLocks noChangeArrowheads="1"/>
            </p:cNvSpPr>
            <p:nvPr/>
          </p:nvSpPr>
          <p:spPr bwMode="auto">
            <a:xfrm>
              <a:off x="172866" y="1458546"/>
              <a:ext cx="817391" cy="673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ko-KR" sz="4400" b="1">
                  <a:solidFill>
                    <a:srgbClr val="00B05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en-US" altLang="zh-TW" sz="4400" b="1">
                  <a:solidFill>
                    <a:srgbClr val="00B050"/>
                  </a:solidFill>
                  <a:latin typeface="Calibri" pitchFamily="34" charset="0"/>
                  <a:cs typeface="Tahoma" pitchFamily="34" charset="0"/>
                </a:rPr>
                <a:t>3</a:t>
              </a:r>
              <a:endParaRPr lang="en-US" altLang="ko-KR" sz="4400" b="1">
                <a:solidFill>
                  <a:srgbClr val="00B05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cxnSp>
          <p:nvCxnSpPr>
            <p:cNvPr id="366" name="Straight Connector 70"/>
            <p:cNvCxnSpPr>
              <a:cxnSpLocks/>
            </p:cNvCxnSpPr>
            <p:nvPr/>
          </p:nvCxnSpPr>
          <p:spPr>
            <a:xfrm>
              <a:off x="852064" y="1388888"/>
              <a:ext cx="0" cy="784381"/>
            </a:xfrm>
            <a:prstGeom prst="line">
              <a:avLst/>
            </a:prstGeom>
            <a:ln>
              <a:solidFill>
                <a:srgbClr val="1C2B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7" name="Straight Connector 52"/>
          <p:cNvCxnSpPr>
            <a:cxnSpLocks/>
          </p:cNvCxnSpPr>
          <p:nvPr/>
        </p:nvCxnSpPr>
        <p:spPr>
          <a:xfrm flipH="1">
            <a:off x="5154613" y="4581525"/>
            <a:ext cx="324008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46" name="Group 67"/>
          <p:cNvGrpSpPr>
            <a:grpSpLocks/>
          </p:cNvGrpSpPr>
          <p:nvPr/>
        </p:nvGrpSpPr>
        <p:grpSpPr bwMode="auto">
          <a:xfrm>
            <a:off x="5092700" y="4822825"/>
            <a:ext cx="3460750" cy="771525"/>
            <a:chOff x="172866" y="1274317"/>
            <a:chExt cx="3021945" cy="673769"/>
          </a:xfrm>
        </p:grpSpPr>
        <p:sp>
          <p:nvSpPr>
            <p:cNvPr id="369" name="Rectangle 3"/>
            <p:cNvSpPr txBox="1">
              <a:spLocks noChangeArrowheads="1"/>
            </p:cNvSpPr>
            <p:nvPr/>
          </p:nvSpPr>
          <p:spPr bwMode="auto">
            <a:xfrm>
              <a:off x="900628" y="1279862"/>
              <a:ext cx="2294183" cy="619702"/>
            </a:xfrm>
            <a:prstGeom prst="rect">
              <a:avLst/>
            </a:prstGeom>
            <a:noFill/>
            <a:extLst/>
          </p:spPr>
          <p:txBody>
            <a:bodyPr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>
                <a:defRPr/>
              </a:pPr>
              <a:r>
                <a:rPr 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新增開放三顆星</a:t>
              </a:r>
              <a:r>
                <a:rPr lang="en-US" alt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含</a:t>
              </a:r>
              <a:r>
                <a:rPr lang="en-US" alt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sz="2000" i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標楷體" panose="03000509000000000000" pitchFamily="65" charset="-120"/>
                  <a:ea typeface="標楷體" panose="03000509000000000000" pitchFamily="65" charset="-120"/>
                </a:rPr>
                <a:t>以上等級資料</a:t>
              </a:r>
            </a:p>
          </p:txBody>
        </p:sp>
        <p:sp>
          <p:nvSpPr>
            <p:cNvPr id="14349" name="Rectangle 3"/>
            <p:cNvSpPr txBox="1">
              <a:spLocks noChangeArrowheads="1"/>
            </p:cNvSpPr>
            <p:nvPr/>
          </p:nvSpPr>
          <p:spPr bwMode="auto">
            <a:xfrm>
              <a:off x="172866" y="1274317"/>
              <a:ext cx="817391" cy="673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r>
                <a:rPr lang="en-US" altLang="ko-KR" sz="4400" b="1">
                  <a:solidFill>
                    <a:srgbClr val="FF9900"/>
                  </a:solidFill>
                  <a:latin typeface="Calibri" pitchFamily="34" charset="0"/>
                  <a:cs typeface="Tahoma" pitchFamily="34" charset="0"/>
                </a:rPr>
                <a:t>0</a:t>
              </a:r>
              <a:r>
                <a:rPr lang="en-US" altLang="zh-TW" sz="4400" b="1">
                  <a:solidFill>
                    <a:srgbClr val="FF9900"/>
                  </a:solidFill>
                  <a:latin typeface="Calibri" pitchFamily="34" charset="0"/>
                  <a:cs typeface="Tahoma" pitchFamily="34" charset="0"/>
                </a:rPr>
                <a:t>4</a:t>
              </a:r>
              <a:endParaRPr lang="en-US" altLang="ko-KR" sz="4400" b="1">
                <a:solidFill>
                  <a:srgbClr val="FF9900"/>
                </a:solidFill>
                <a:latin typeface="Calibri" pitchFamily="34" charset="0"/>
                <a:cs typeface="Tahoma" pitchFamily="34" charset="0"/>
              </a:endParaRPr>
            </a:p>
          </p:txBody>
        </p:sp>
        <p:cxnSp>
          <p:nvCxnSpPr>
            <p:cNvPr id="371" name="Straight Connector 70"/>
            <p:cNvCxnSpPr/>
            <p:nvPr/>
          </p:nvCxnSpPr>
          <p:spPr>
            <a:xfrm>
              <a:off x="852111" y="1389385"/>
              <a:ext cx="0" cy="503247"/>
            </a:xfrm>
            <a:prstGeom prst="line">
              <a:avLst/>
            </a:prstGeom>
            <a:ln>
              <a:solidFill>
                <a:srgbClr val="1C2B4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2" name="Straight Connector 52"/>
          <p:cNvCxnSpPr>
            <a:cxnSpLocks/>
          </p:cNvCxnSpPr>
          <p:nvPr/>
        </p:nvCxnSpPr>
        <p:spPr>
          <a:xfrm flipH="1">
            <a:off x="5146675" y="5651500"/>
            <a:ext cx="3241675" cy="0"/>
          </a:xfrm>
          <a:prstGeom prst="line">
            <a:avLst/>
          </a:prstGeom>
          <a:ln w="190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>
          <a:xfrm>
            <a:off x="8751888" y="6315075"/>
            <a:ext cx="1171575" cy="260350"/>
          </a:xfrm>
        </p:spPr>
        <p:txBody>
          <a:bodyPr/>
          <a:lstStyle/>
          <a:p>
            <a:pPr>
              <a:defRPr/>
            </a:pPr>
            <a:fld id="{A2051035-83DC-4469-AFFF-334629F1EE89}" type="slidenum">
              <a:rPr lang="zh-TW" altLang="en-US" i="0" smtClean="0">
                <a:latin typeface="+mj-lt"/>
              </a:rPr>
              <a:pPr>
                <a:defRPr/>
              </a:pPr>
              <a:t>10</a:t>
            </a:fld>
            <a:endParaRPr lang="en-US" altLang="zh-TW" i="0">
              <a:latin typeface="+mj-lt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4528" y="2924944"/>
            <a:ext cx="8915400" cy="785813"/>
          </a:xfrm>
        </p:spPr>
        <p:txBody>
          <a:bodyPr/>
          <a:lstStyle/>
          <a:p>
            <a:r>
              <a:rPr lang="zh-TW" altLang="en-US" sz="4600" dirty="0" smtClean="0"/>
              <a:t>簡  報  完  畢</a:t>
            </a:r>
            <a:r>
              <a:rPr lang="en-US" altLang="zh-TW" sz="4600" dirty="0" smtClean="0"/>
              <a:t/>
            </a:r>
            <a:br>
              <a:rPr lang="en-US" altLang="zh-TW" sz="4600" dirty="0" smtClean="0"/>
            </a:br>
            <a:r>
              <a:rPr lang="zh-TW" altLang="en-US" sz="4600" dirty="0" smtClean="0"/>
              <a:t>敬  請  指  教</a:t>
            </a:r>
            <a:endParaRPr lang="zh-TW" altLang="en-US" sz="4600" dirty="0"/>
          </a:p>
        </p:txBody>
      </p:sp>
    </p:spTree>
    <p:extLst>
      <p:ext uri="{BB962C8B-B14F-4D97-AF65-F5344CB8AC3E}">
        <p14:creationId xmlns:p14="http://schemas.microsoft.com/office/powerpoint/2010/main" val="3764120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>
          <a:xfrm>
            <a:off x="8751888" y="6315075"/>
            <a:ext cx="1171575" cy="260350"/>
          </a:xfrm>
        </p:spPr>
        <p:txBody>
          <a:bodyPr/>
          <a:lstStyle/>
          <a:p>
            <a:pPr>
              <a:defRPr/>
            </a:pPr>
            <a:fld id="{A2051035-83DC-4469-AFFF-334629F1EE89}" type="slidenum">
              <a:rPr lang="zh-TW" altLang="en-US" i="0" smtClean="0">
                <a:latin typeface="+mj-lt"/>
              </a:rPr>
              <a:pPr>
                <a:defRPr/>
              </a:pPr>
              <a:t>11</a:t>
            </a:fld>
            <a:endParaRPr lang="en-US" altLang="zh-TW" i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576064"/>
            <a:ext cx="8350341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532284" y="6165304"/>
            <a:ext cx="6796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800" dirty="0">
                <a:hlinkClick r:id="rId4"/>
              </a:rPr>
              <a:t>http://</a:t>
            </a:r>
            <a:r>
              <a:rPr lang="en-US" altLang="zh-TW" sz="1800" dirty="0" smtClean="0">
                <a:hlinkClick r:id="rId4"/>
              </a:rPr>
              <a:t>www.moea.gov.tw/MNS/doit/bulletin/ResultUseInfo.aspx?html=1&amp;menu_id=13421</a:t>
            </a:r>
            <a:r>
              <a:rPr lang="en-US" altLang="zh-TW" sz="1800" dirty="0" smtClean="0"/>
              <a:t> </a:t>
            </a:r>
            <a:endParaRPr lang="zh-TW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2864768" y="44624"/>
            <a:ext cx="36471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技術與專利授權資訊</a:t>
            </a:r>
          </a:p>
        </p:txBody>
      </p:sp>
    </p:spTree>
    <p:extLst>
      <p:ext uri="{BB962C8B-B14F-4D97-AF65-F5344CB8AC3E}">
        <p14:creationId xmlns:p14="http://schemas.microsoft.com/office/powerpoint/2010/main" val="917102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>
          <a:xfrm>
            <a:off x="8751888" y="6315075"/>
            <a:ext cx="1171575" cy="260350"/>
          </a:xfrm>
        </p:spPr>
        <p:txBody>
          <a:bodyPr/>
          <a:lstStyle/>
          <a:p>
            <a:pPr>
              <a:defRPr/>
            </a:pPr>
            <a:fld id="{A2051035-83DC-4469-AFFF-334629F1EE89}" type="slidenum">
              <a:rPr lang="zh-TW" altLang="en-US" i="0" smtClean="0">
                <a:latin typeface="+mj-lt"/>
              </a:rPr>
              <a:pPr>
                <a:defRPr/>
              </a:pPr>
              <a:t>12</a:t>
            </a:fld>
            <a:endParaRPr lang="en-US" altLang="zh-TW" i="0"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2284" y="6372036"/>
            <a:ext cx="7085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800" dirty="0">
                <a:hlinkClick r:id="rId3"/>
              </a:rPr>
              <a:t>http://</a:t>
            </a:r>
            <a:r>
              <a:rPr lang="en-US" altLang="zh-TW" sz="1800" dirty="0" smtClean="0">
                <a:hlinkClick r:id="rId3"/>
              </a:rPr>
              <a:t>infodata.ctdp.org.tw/doitweb/mainPage.asp?menu_id=13422</a:t>
            </a:r>
            <a:r>
              <a:rPr lang="en-US" altLang="zh-TW" sz="1800" dirty="0" smtClean="0"/>
              <a:t> </a:t>
            </a:r>
            <a:endParaRPr lang="zh-TW" altLang="en-US" sz="1800" dirty="0"/>
          </a:p>
        </p:txBody>
      </p:sp>
      <p:sp>
        <p:nvSpPr>
          <p:cNvPr id="7" name="矩形 6"/>
          <p:cNvSpPr/>
          <p:nvPr/>
        </p:nvSpPr>
        <p:spPr>
          <a:xfrm>
            <a:off x="1208584" y="44624"/>
            <a:ext cx="78261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專利暨可移轉資料庫</a:t>
            </a:r>
            <a:r>
              <a:rPr lang="en-US" altLang="zh-TW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</a:t>
            </a:r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可移轉技術</a:t>
            </a:r>
            <a:r>
              <a:rPr lang="en-US" altLang="zh-TW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/</a:t>
            </a:r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專利資 料集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620688"/>
            <a:ext cx="8752656" cy="550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54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/>
          </p:cNvSpPr>
          <p:nvPr>
            <p:ph type="title" idx="4294967295"/>
          </p:nvPr>
        </p:nvSpPr>
        <p:spPr>
          <a:xfrm>
            <a:off x="495300" y="204788"/>
            <a:ext cx="8915400" cy="785812"/>
          </a:xfrm>
        </p:spPr>
        <p:txBody>
          <a:bodyPr/>
          <a:lstStyle/>
          <a:p>
            <a:r>
              <a:rPr lang="zh-TW" altLang="en-US" sz="4400" dirty="0" smtClean="0">
                <a:latin typeface="標楷體" pitchFamily="65" charset="-120"/>
              </a:rPr>
              <a:t>報告大綱</a:t>
            </a:r>
            <a:endParaRPr lang="zh-TW" altLang="en-US" sz="4400" dirty="0" smtClean="0"/>
          </a:p>
        </p:txBody>
      </p:sp>
      <p:sp>
        <p:nvSpPr>
          <p:cNvPr id="5123" name="投影片編號版面配置區 5"/>
          <p:cNvSpPr txBox="1">
            <a:spLocks noGrp="1"/>
          </p:cNvSpPr>
          <p:nvPr/>
        </p:nvSpPr>
        <p:spPr bwMode="auto">
          <a:xfrm>
            <a:off x="9282113" y="6492875"/>
            <a:ext cx="600075" cy="36512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 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r">
              <a:defRPr/>
            </a:pPr>
            <a:fld id="{5A049C74-B0F1-4438-A37A-E03F07F7E33F}" type="slidenum">
              <a:rPr kumimoji="0" lang="zh-TW" altLang="en-US" sz="1200" i="0">
                <a:solidFill>
                  <a:srgbClr val="898989"/>
                </a:solidFill>
                <a:latin typeface="+mj-lt"/>
                <a:ea typeface="標楷體" panose="03000509000000000000" pitchFamily="65" charset="-120"/>
              </a:rPr>
              <a:pPr algn="r">
                <a:defRPr/>
              </a:pPr>
              <a:t>1</a:t>
            </a:fld>
            <a:endParaRPr kumimoji="0" lang="en-US" altLang="zh-TW" sz="1200" i="0">
              <a:solidFill>
                <a:srgbClr val="898989"/>
              </a:solidFill>
              <a:latin typeface="+mj-lt"/>
              <a:ea typeface="標楷體" panose="03000509000000000000" pitchFamily="65" charset="-120"/>
            </a:endParaRPr>
          </a:p>
        </p:txBody>
      </p:sp>
      <p:sp>
        <p:nvSpPr>
          <p:cNvPr id="7" name="內容版面配置區 7"/>
          <p:cNvSpPr txBox="1">
            <a:spLocks/>
          </p:cNvSpPr>
          <p:nvPr/>
        </p:nvSpPr>
        <p:spPr bwMode="auto">
          <a:xfrm>
            <a:off x="1928664" y="1268214"/>
            <a:ext cx="6120679" cy="27368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rgbClr val="E84473"/>
              </a:buClr>
              <a:buSzPct val="110000"/>
              <a:buFontTx/>
              <a:buNone/>
              <a:defRPr/>
            </a:pP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壹</a:t>
            </a:r>
            <a:r>
              <a:rPr lang="zh-TW" altLang="en-US" sz="3400" i="0" kern="0" dirty="0" smtClean="0">
                <a:solidFill>
                  <a:srgbClr val="000000"/>
                </a:solidFill>
                <a:sym typeface="Wingdings" pitchFamily="2" charset="2"/>
              </a:rPr>
              <a:t>、</a:t>
            </a: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前言</a:t>
            </a:r>
            <a:endParaRPr lang="en-US" altLang="zh-TW" sz="3400" i="0" kern="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84473"/>
              </a:buClr>
              <a:buSzPct val="110000"/>
              <a:buFontTx/>
              <a:buNone/>
              <a:defRPr/>
            </a:pP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貳、推動</a:t>
            </a:r>
            <a:r>
              <a:rPr lang="zh-TW" altLang="en-US" sz="3400" i="0" kern="0" dirty="0" smtClean="0">
                <a:solidFill>
                  <a:srgbClr val="000000"/>
                </a:solidFill>
                <a:sym typeface="Wingdings" pitchFamily="2" charset="2"/>
              </a:rPr>
              <a:t>策略</a:t>
            </a: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及作法</a:t>
            </a:r>
            <a:endParaRPr lang="en-US" altLang="zh-TW" sz="3400" i="0" kern="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84473"/>
              </a:buClr>
              <a:buSzPct val="110000"/>
              <a:buFontTx/>
              <a:buNone/>
              <a:defRPr/>
            </a:pP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參</a:t>
            </a:r>
            <a:r>
              <a:rPr lang="zh-TW" altLang="en-US" sz="3400" i="0" kern="0" dirty="0" smtClean="0">
                <a:solidFill>
                  <a:srgbClr val="000000"/>
                </a:solidFill>
                <a:sym typeface="Wingdings" pitchFamily="2" charset="2"/>
              </a:rPr>
              <a:t>、執行</a:t>
            </a: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成果</a:t>
            </a:r>
            <a:endParaRPr lang="en-US" altLang="zh-TW" sz="3400" i="0" kern="0" dirty="0">
              <a:solidFill>
                <a:srgbClr val="000000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E84473"/>
              </a:buClr>
              <a:buSzPct val="110000"/>
              <a:buFontTx/>
              <a:buNone/>
              <a:defRPr/>
            </a:pPr>
            <a:r>
              <a:rPr lang="zh-TW" altLang="en-US" sz="3400" i="0" kern="0" dirty="0">
                <a:solidFill>
                  <a:srgbClr val="000000"/>
                </a:solidFill>
                <a:sym typeface="Wingdings" pitchFamily="2" charset="2"/>
              </a:rPr>
              <a:t>肆、未來精進</a:t>
            </a:r>
            <a:r>
              <a:rPr lang="zh-TW" altLang="en-US" sz="3400" i="0" kern="0" dirty="0" smtClean="0">
                <a:solidFill>
                  <a:srgbClr val="000000"/>
                </a:solidFill>
                <a:sym typeface="Wingdings" pitchFamily="2" charset="2"/>
              </a:rPr>
              <a:t>規劃</a:t>
            </a:r>
            <a:endParaRPr lang="en-US" altLang="zh-TW" sz="3400" i="0" kern="0" dirty="0">
              <a:solidFill>
                <a:srgbClr val="000000"/>
              </a:solidFill>
              <a:sym typeface="Wingdings" pitchFamily="2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 smtClean="0"/>
              <a:t>壹、前言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86BA8-BC41-4E53-8CEE-6EBDB3A85820}" type="slidenum">
              <a:rPr lang="zh-TW" altLang="en-US" i="0" smtClean="0">
                <a:latin typeface="+mj-lt"/>
              </a:rPr>
              <a:pPr>
                <a:defRPr/>
              </a:pPr>
              <a:t>2</a:t>
            </a:fld>
            <a:endParaRPr lang="en-US" altLang="zh-TW" i="0">
              <a:latin typeface="+mj-lt"/>
            </a:endParaRPr>
          </a:p>
        </p:txBody>
      </p:sp>
      <p:sp>
        <p:nvSpPr>
          <p:cNvPr id="19" name="內容版面配置區 22"/>
          <p:cNvSpPr txBox="1">
            <a:spLocks/>
          </p:cNvSpPr>
          <p:nvPr/>
        </p:nvSpPr>
        <p:spPr>
          <a:xfrm>
            <a:off x="704850" y="692696"/>
            <a:ext cx="8661400" cy="1574800"/>
          </a:xfrm>
          <a:prstGeom prst="rect">
            <a:avLst/>
          </a:prstGeom>
        </p:spPr>
        <p:txBody>
          <a:bodyPr lIns="35998" rIns="35998"/>
          <a:lstStyle/>
          <a:p>
            <a:pPr marL="1527175" indent="-1527175"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sz="2200" b="1" i="0" u="sng" kern="0" dirty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技術處任務</a:t>
            </a:r>
            <a:endParaRPr lang="en-US" altLang="zh-TW" sz="2200" b="1" i="0" u="sng" kern="0" dirty="0">
              <a:solidFill>
                <a:sysClr val="windowText" lastClr="000000"/>
              </a:solidFill>
              <a:latin typeface="標楷體" pitchFamily="65" charset="-120"/>
              <a:ea typeface="標楷體" pitchFamily="65" charset="-120"/>
            </a:endParaRPr>
          </a:p>
          <a:p>
            <a:pPr marL="495300" fontAlgn="auto">
              <a:lnSpc>
                <a:spcPts val="25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i="0" kern="0" dirty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進行產業科技發展策略規劃，運用「科技發展專案計畫（科技專案）」，整合法人研究機構、產業界、學術界之研發創新能量與軟實力，布局與開發前瞻性、關鍵性及跨領域之產業技術，厚實產業技術研發能量、強化產業核心競爭力，支援產業結構升級與價值創造。</a:t>
            </a:r>
            <a:endParaRPr lang="en-US" altLang="zh-TW" i="0" kern="0" dirty="0">
              <a:solidFill>
                <a:sysClr val="windowText" lastClr="000000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20" name="群組 9"/>
          <p:cNvGrpSpPr>
            <a:grpSpLocks/>
          </p:cNvGrpSpPr>
          <p:nvPr/>
        </p:nvGrpSpPr>
        <p:grpSpPr bwMode="auto">
          <a:xfrm>
            <a:off x="704850" y="2492896"/>
            <a:ext cx="8426450" cy="3804974"/>
            <a:chOff x="704528" y="2990336"/>
            <a:chExt cx="8427023" cy="3804612"/>
          </a:xfrm>
        </p:grpSpPr>
        <p:pic>
          <p:nvPicPr>
            <p:cNvPr id="21" name="Picture 2" descr="科技專案三大政策工具：法人科技專案計畫、企業創新研發專案、學界科技專案計畫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28700" y="3068960"/>
              <a:ext cx="4313218" cy="3233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6"/>
            <p:cNvSpPr txBox="1">
              <a:spLocks noChangeArrowheads="1"/>
            </p:cNvSpPr>
            <p:nvPr/>
          </p:nvSpPr>
          <p:spPr bwMode="gray">
            <a:xfrm>
              <a:off x="6860387" y="2990336"/>
              <a:ext cx="2271164" cy="2246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經費占比：</a:t>
              </a:r>
              <a:r>
                <a:rPr lang="en-US" altLang="zh-TW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82.7%</a:t>
              </a:r>
              <a:r>
                <a:rPr lang="zh-TW" altLang="en-US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。</a:t>
              </a:r>
              <a:endParaRPr lang="en-US" altLang="zh-TW" sz="1400" i="0" dirty="0">
                <a:solidFill>
                  <a:srgbClr val="FF5050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經濟部推動研究機構進行產業創新及研究發展補助辦法</a:t>
              </a:r>
              <a:endParaRPr lang="en-US" altLang="zh-TW" sz="1400" i="0" dirty="0" smtClean="0">
                <a:solidFill>
                  <a:srgbClr val="FF5050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主要由工研院、資策會、生技</a:t>
              </a:r>
              <a:r>
                <a:rPr lang="zh-TW" altLang="en-US" sz="1400" i="0" dirty="0" smtClean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中心及金屬中心逾</a:t>
              </a:r>
              <a:r>
                <a:rPr lang="en-US" altLang="zh-TW" sz="1400" i="0" dirty="0" smtClean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20</a:t>
              </a:r>
              <a:r>
                <a:rPr lang="zh-TW" altLang="en-US" sz="1400" i="0" dirty="0">
                  <a:solidFill>
                    <a:srgbClr val="FF5050"/>
                  </a:solidFill>
                  <a:latin typeface="標楷體" pitchFamily="65" charset="-120"/>
                  <a:ea typeface="標楷體" pitchFamily="65" charset="-120"/>
                </a:rPr>
                <a:t>個法人研究機構推動執行，發展前瞻性、關鍵性的產業技術研發，同時完善研發環境及基礎設施。</a:t>
              </a:r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gray">
            <a:xfrm>
              <a:off x="6783479" y="3715010"/>
              <a:ext cx="76205" cy="838120"/>
            </a:xfrm>
            <a:prstGeom prst="rect">
              <a:avLst/>
            </a:prstGeom>
            <a:solidFill>
              <a:srgbClr val="F25F5C"/>
            </a:solidFill>
            <a:ln>
              <a:noFill/>
            </a:ln>
            <a:extLst/>
          </p:spPr>
          <p:txBody>
            <a:bodyPr wrap="none" anchor="ctr"/>
            <a:lstStyle>
              <a:lvl1pPr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zh-TW" sz="1800" i="0" kern="0">
                <a:solidFill>
                  <a:srgbClr val="000000"/>
                </a:solidFill>
                <a:ea typeface="新細明體" panose="02020500000000000000" pitchFamily="18" charset="-120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gray">
            <a:xfrm>
              <a:off x="5353304" y="5410085"/>
              <a:ext cx="1990237" cy="1384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經費占比：</a:t>
              </a:r>
              <a:r>
                <a:rPr lang="en-US" altLang="zh-TW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15.1%</a:t>
              </a: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。</a:t>
              </a:r>
              <a:endParaRPr lang="en-US" altLang="zh-TW" sz="1400" i="0" dirty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經濟部協助產業創新活動補助及輔導辦法</a:t>
              </a:r>
              <a:endParaRPr lang="en-US" altLang="zh-TW" sz="1400" i="0" dirty="0" smtClean="0">
                <a:solidFill>
                  <a:srgbClr val="002060"/>
                </a:solidFill>
                <a:latin typeface="標楷體" pitchFamily="65" charset="-120"/>
                <a:ea typeface="標楷體" pitchFamily="65" charset="-120"/>
              </a:endParaRPr>
            </a:p>
            <a:p>
              <a:pPr marL="128588" indent="-128588" eaLnBrk="0" hangingPunct="0">
                <a:buFont typeface="Arial" charset="0"/>
                <a:buChar char="•"/>
              </a:pP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補助企業投入創新</a:t>
              </a:r>
              <a:r>
                <a:rPr lang="zh-TW" altLang="en-US" sz="1400" i="0" dirty="0" smtClean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研發</a:t>
              </a: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活動</a:t>
              </a:r>
              <a:r>
                <a:rPr lang="zh-TW" altLang="en-US" sz="1400" i="0" dirty="0" smtClean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，</a:t>
              </a:r>
              <a:r>
                <a:rPr lang="zh-TW" altLang="en-US" sz="1400" i="0" dirty="0">
                  <a:solidFill>
                    <a:srgbClr val="002060"/>
                  </a:solidFill>
                  <a:latin typeface="標楷體" pitchFamily="65" charset="-120"/>
                  <a:ea typeface="標楷體" pitchFamily="65" charset="-120"/>
                </a:rPr>
                <a:t>使產業創新成果發揮更大效益。</a:t>
              </a:r>
            </a:p>
          </p:txBody>
        </p:sp>
        <p:sp>
          <p:nvSpPr>
            <p:cNvPr id="26" name="Rectangle 16"/>
            <p:cNvSpPr>
              <a:spLocks noChangeArrowheads="1"/>
            </p:cNvSpPr>
            <p:nvPr/>
          </p:nvSpPr>
          <p:spPr bwMode="gray">
            <a:xfrm>
              <a:off x="5286365" y="5361091"/>
              <a:ext cx="76205" cy="838120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  <a:extLst/>
          </p:spPr>
          <p:txBody>
            <a:bodyPr wrap="none" anchor="ctr"/>
            <a:lstStyle>
              <a:lvl1pPr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zh-TW" sz="1800" i="0" kern="0">
                <a:solidFill>
                  <a:srgbClr val="002060"/>
                </a:solidFill>
                <a:ea typeface="新細明體" panose="02020500000000000000" pitchFamily="18" charset="-120"/>
              </a:endParaRPr>
            </a:p>
          </p:txBody>
        </p:sp>
        <p:sp>
          <p:nvSpPr>
            <p:cNvPr id="27" name="Text Box 6"/>
            <p:cNvSpPr txBox="1">
              <a:spLocks noChangeArrowheads="1"/>
            </p:cNvSpPr>
            <p:nvPr/>
          </p:nvSpPr>
          <p:spPr bwMode="gray">
            <a:xfrm>
              <a:off x="704528" y="3876920"/>
              <a:ext cx="1822574" cy="240042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128588" indent="-128588">
                <a:buFont typeface="Arial" panose="020B0604020202020204" pitchFamily="34" charset="0"/>
                <a:buChar char="•"/>
                <a:defRPr/>
              </a:pPr>
              <a:r>
                <a:rPr lang="zh-TW" altLang="en-US" sz="1400" i="0" dirty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經費占比：</a:t>
              </a:r>
              <a:r>
                <a:rPr lang="en-US" altLang="zh-TW" sz="1400" i="0" dirty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2.2%</a:t>
              </a:r>
              <a:r>
                <a:rPr lang="zh-TW" altLang="en-US" sz="1400" i="0" dirty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。</a:t>
              </a:r>
              <a:endParaRPr lang="en-US" altLang="zh-TW" sz="1400" i="0" dirty="0">
                <a:solidFill>
                  <a:srgbClr val="D67F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119063" indent="-119063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TW" altLang="en-US" sz="1400" i="0" dirty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經濟部推動學術機構進行產業創新及研究發展補助辦法</a:t>
              </a:r>
              <a:endParaRPr lang="en-US" altLang="zh-TW" sz="1400" i="0" dirty="0" smtClean="0">
                <a:solidFill>
                  <a:srgbClr val="D67F00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119063" indent="-119063">
                <a:spcBef>
                  <a:spcPts val="600"/>
                </a:spcBef>
                <a:buFont typeface="Arial" panose="020B0604020202020204" pitchFamily="34" charset="0"/>
                <a:buChar char="•"/>
                <a:defRPr/>
              </a:pPr>
              <a:r>
                <a:rPr lang="zh-TW" altLang="en-US" sz="1400" i="0" dirty="0" smtClean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由學校結合產研</a:t>
              </a:r>
              <a:r>
                <a:rPr lang="zh-TW" altLang="en-US" sz="1400" i="0" dirty="0">
                  <a:solidFill>
                    <a:srgbClr val="D67F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單位共同執行，以橋接三方研發資源共同進行技術商品化開發，最終導引新創事業為目標。</a:t>
              </a:r>
            </a:p>
          </p:txBody>
        </p:sp>
        <p:sp>
          <p:nvSpPr>
            <p:cNvPr id="28" name="Rectangle 16"/>
            <p:cNvSpPr>
              <a:spLocks noChangeArrowheads="1"/>
            </p:cNvSpPr>
            <p:nvPr/>
          </p:nvSpPr>
          <p:spPr bwMode="gray">
            <a:xfrm>
              <a:off x="2527102" y="3897556"/>
              <a:ext cx="76205" cy="838120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xtLst/>
          </p:spPr>
          <p:txBody>
            <a:bodyPr wrap="none" anchor="ctr"/>
            <a:lstStyle>
              <a:lvl1pPr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l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zh-TW" sz="1800" i="0" kern="0">
                <a:solidFill>
                  <a:srgbClr val="000000"/>
                </a:solidFill>
                <a:ea typeface="新細明體" panose="02020500000000000000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834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 smtClean="0"/>
              <a:t>壹、前言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86BA8-BC41-4E53-8CEE-6EBDB3A85820}" type="slidenum">
              <a:rPr lang="zh-TW" altLang="en-US" i="0" smtClean="0">
                <a:latin typeface="+mj-lt"/>
              </a:rPr>
              <a:pPr>
                <a:defRPr/>
              </a:pPr>
              <a:t>3</a:t>
            </a:fld>
            <a:endParaRPr lang="en-US" altLang="zh-TW" i="0">
              <a:latin typeface="+mj-lt"/>
            </a:endParaRPr>
          </a:p>
        </p:txBody>
      </p:sp>
      <p:sp>
        <p:nvSpPr>
          <p:cNvPr id="19" name="內容版面配置區 22"/>
          <p:cNvSpPr txBox="1">
            <a:spLocks/>
          </p:cNvSpPr>
          <p:nvPr/>
        </p:nvSpPr>
        <p:spPr>
          <a:xfrm>
            <a:off x="416496" y="764704"/>
            <a:ext cx="9289032" cy="5472608"/>
          </a:xfrm>
          <a:prstGeom prst="rect">
            <a:avLst/>
          </a:prstGeom>
        </p:spPr>
        <p:txBody>
          <a:bodyPr lIns="35998" rIns="35998"/>
          <a:lstStyle/>
          <a:p>
            <a:pPr marL="1527175" indent="-1527175"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sz="2400" b="1" i="0" u="sng" kern="0" dirty="0" smtClean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經濟部</a:t>
            </a:r>
            <a:r>
              <a:rPr lang="zh-TW" altLang="en-US" sz="2400" b="1" i="0" u="sng" kern="0" dirty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科學技術研究發展成果歸屬及運用</a:t>
            </a:r>
            <a:r>
              <a:rPr lang="zh-TW" altLang="en-US" sz="2400" b="1" i="0" u="sng" kern="0" dirty="0" smtClean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辦法</a:t>
            </a:r>
            <a:r>
              <a:rPr lang="en-US" altLang="zh-TW" sz="2400" b="1" i="0" u="sng" kern="0" dirty="0" smtClean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en-US" sz="2400" b="1" i="0" u="sng" kern="0" dirty="0" smtClean="0">
                <a:solidFill>
                  <a:sysClr val="windowText" lastClr="000000"/>
                </a:solidFill>
                <a:latin typeface="標楷體" pitchFamily="65" charset="-120"/>
                <a:ea typeface="標楷體" pitchFamily="65" charset="-120"/>
              </a:rPr>
              <a:t>重點條文摘錄</a:t>
            </a:r>
            <a:endParaRPr lang="en-US" altLang="zh-TW" sz="2400" b="1" i="0" u="sng" kern="0" dirty="0" smtClean="0">
              <a:solidFill>
                <a:sysClr val="windowText" lastClr="000000"/>
              </a:solidFill>
              <a:latin typeface="標楷體" pitchFamily="65" charset="-120"/>
              <a:ea typeface="標楷體" pitchFamily="65" charset="-120"/>
            </a:endParaRP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TW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【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第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2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條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第</a:t>
            </a:r>
            <a:r>
              <a:rPr lang="en-US" altLang="zh-TW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1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項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】</a:t>
            </a: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經濟部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及所屬機關（以下簡稱本部）委託或補助執行之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科學技術研究發展計畫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（以下簡稱科技計畫）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研發成果之歸屬及運用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，除法令另有規定者外，適用本辦法之規定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。</a:t>
            </a:r>
            <a:endParaRPr lang="en-US" altLang="zh-TW" i="0" kern="0" dirty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【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第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4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條第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1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項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】</a:t>
            </a: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本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辦法所稱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研發成果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，指執行單位執行科技計畫所產生之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技術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、原型、著作等成果，及因而取得之各項國內外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專利權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、商標權、營業秘密、積體電路電路布局權、著作權或其他智慧財產權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。</a:t>
            </a:r>
            <a:endParaRPr lang="en-US" altLang="zh-TW" i="0" kern="0" dirty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altLang="zh-TW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【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第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12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條第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2~3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項</a:t>
            </a:r>
            <a:r>
              <a:rPr lang="en-US" altLang="zh-TW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】</a:t>
            </a:r>
            <a:endParaRPr lang="en-US" altLang="zh-TW" i="0" kern="0" dirty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執行單位依本辦法規定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運用研發成果前，應依公開程序將研發成果公告</a:t>
            </a:r>
            <a:r>
              <a:rPr lang="zh-TW" altLang="en-US" i="0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。</a:t>
            </a:r>
            <a:endParaRPr lang="en-US" altLang="zh-TW" i="0" kern="0" dirty="0" smtClean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執行單位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辦理研發成果之公告，應以刊登網際網路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、全國性報紙、函告業界相關公會及辦理研發成果說明會</a:t>
            </a:r>
            <a:r>
              <a:rPr lang="zh-TW" altLang="en-US" i="0" kern="0" dirty="0">
                <a:solidFill>
                  <a:srgbClr val="FF0000"/>
                </a:solidFill>
                <a:latin typeface="+mj-ea"/>
                <a:ea typeface="+mj-ea"/>
              </a:rPr>
              <a:t>等方式為之</a:t>
            </a:r>
            <a:r>
              <a:rPr lang="zh-TW" altLang="en-US" i="0" kern="0" dirty="0">
                <a:solidFill>
                  <a:sysClr val="windowText" lastClr="000000"/>
                </a:solidFill>
                <a:latin typeface="+mj-ea"/>
                <a:ea typeface="+mj-ea"/>
              </a:rPr>
              <a:t>。</a:t>
            </a:r>
            <a:endParaRPr lang="en-US" altLang="zh-TW" i="0" kern="0" dirty="0">
              <a:solidFill>
                <a:sysClr val="windowText" lastClr="000000"/>
              </a:solidFill>
              <a:latin typeface="+mj-ea"/>
              <a:ea typeface="+mj-ea"/>
            </a:endParaRPr>
          </a:p>
          <a:p>
            <a:pPr marL="1527175" indent="-1527175"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endParaRPr lang="en-US" altLang="zh-TW" sz="2200" i="0" kern="0" dirty="0">
              <a:solidFill>
                <a:sysClr val="windowText" lastClr="00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4667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/>
              <a:t>壹、前言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E51853-149F-4804-9AAF-AA9A8EFA6F6E}" type="slidenum">
              <a:rPr lang="zh-TW" altLang="en-US" i="0" smtClean="0">
                <a:latin typeface="+mj-lt"/>
              </a:rPr>
              <a:pPr>
                <a:defRPr/>
              </a:pPr>
              <a:t>4</a:t>
            </a:fld>
            <a:endParaRPr lang="en-US" altLang="zh-TW" i="0">
              <a:latin typeface="+mj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76288" y="1254125"/>
            <a:ext cx="8424862" cy="17722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fontAlgn="auto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近三年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(2013~2015)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專利獲得件數較前三年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(2010~2012)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有大幅成長，專利應用件</a:t>
            </a:r>
            <a:r>
              <a:rPr lang="zh-TW" altLang="en-US" sz="1800" i="0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數由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2010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865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件逐步成長至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2015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1,098</a:t>
            </a:r>
            <a:r>
              <a:rPr lang="zh-TW" altLang="en-US" sz="1800" i="0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件。</a:t>
            </a:r>
            <a:endParaRPr lang="en-US" altLang="zh-TW" sz="1800" i="0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 algn="just" fontAlgn="auto">
              <a:lnSpc>
                <a:spcPts val="25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雖然</a:t>
            </a:r>
            <a:r>
              <a:rPr lang="en-US" altLang="zh-TW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2012~2015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年期間全球性景氣復甦緩慢影響廠商技轉意願，但透過多元成果移轉及輔導的努力下，近三年技術及專利移轉總收入平均每年仍</a:t>
            </a:r>
            <a:r>
              <a:rPr lang="zh-TW" altLang="en-US" sz="1800" i="0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可達新臺幣</a:t>
            </a:r>
            <a:r>
              <a:rPr lang="en-US" altLang="zh-TW" sz="1800" i="0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13</a:t>
            </a:r>
            <a:r>
              <a:rPr lang="zh-TW" altLang="en-US" sz="1800" i="0" kern="0" dirty="0">
                <a:latin typeface="標楷體" panose="03000509000000000000" pitchFamily="65" charset="-120"/>
                <a:ea typeface="標楷體" panose="03000509000000000000" pitchFamily="65" charset="-120"/>
              </a:rPr>
              <a:t>億</a:t>
            </a:r>
            <a:r>
              <a:rPr lang="zh-TW" altLang="en-US" sz="1800" i="0" kern="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元。</a:t>
            </a:r>
            <a:endParaRPr lang="zh-TW" altLang="en-US" sz="1800" i="0" kern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7172" name="圖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850" y="3629025"/>
            <a:ext cx="435292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圖片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9263" y="4005263"/>
            <a:ext cx="39687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文字方塊 8"/>
          <p:cNvSpPr txBox="1">
            <a:spLocks noChangeArrowheads="1"/>
          </p:cNvSpPr>
          <p:nvPr/>
        </p:nvSpPr>
        <p:spPr bwMode="auto">
          <a:xfrm>
            <a:off x="2144713" y="6218238"/>
            <a:ext cx="1509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 i="0">
                <a:latin typeface="標楷體" pitchFamily="65" charset="-120"/>
                <a:ea typeface="標楷體" pitchFamily="65" charset="-120"/>
              </a:rPr>
              <a:t>專利產出件數</a:t>
            </a:r>
          </a:p>
        </p:txBody>
      </p:sp>
      <p:sp>
        <p:nvSpPr>
          <p:cNvPr id="23" name="內容版面配置區 22"/>
          <p:cNvSpPr txBox="1">
            <a:spLocks/>
          </p:cNvSpPr>
          <p:nvPr/>
        </p:nvSpPr>
        <p:spPr>
          <a:xfrm>
            <a:off x="704850" y="774700"/>
            <a:ext cx="5688310" cy="492125"/>
          </a:xfrm>
          <a:prstGeom prst="rect">
            <a:avLst/>
          </a:prstGeom>
        </p:spPr>
        <p:txBody>
          <a:bodyPr lIns="35998" rIns="35998"/>
          <a:lstStyle/>
          <a:p>
            <a:pPr marL="1527175" indent="-1527175" fontAlgn="auto">
              <a:lnSpc>
                <a:spcPts val="28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zh-TW" altLang="en-US" sz="2200" b="1" i="0" u="sng" kern="0" dirty="0">
                <a:solidFill>
                  <a:sysClr val="windowText" lastClr="000000"/>
                </a:solidFill>
                <a:latin typeface="+mj-ea"/>
                <a:ea typeface="+mj-ea"/>
              </a:rPr>
              <a:t>法人科技</a:t>
            </a:r>
            <a:r>
              <a:rPr lang="zh-TW" altLang="en-US" sz="2200" b="1" i="0" u="sng" kern="0" dirty="0" smtClean="0">
                <a:solidFill>
                  <a:sysClr val="windowText" lastClr="000000"/>
                </a:solidFill>
                <a:latin typeface="+mj-ea"/>
                <a:ea typeface="+mj-ea"/>
              </a:rPr>
              <a:t>專案計畫專利申請、獲得及應用情形</a:t>
            </a:r>
            <a:endParaRPr lang="en-US" altLang="zh-TW" sz="2200" b="1" i="0" u="sng" kern="0" dirty="0">
              <a:solidFill>
                <a:sysClr val="windowText" lastClr="000000"/>
              </a:solidFill>
              <a:latin typeface="+mj-ea"/>
              <a:ea typeface="+mj-ea"/>
            </a:endParaRPr>
          </a:p>
        </p:txBody>
      </p:sp>
      <p:sp>
        <p:nvSpPr>
          <p:cNvPr id="7176" name="文字方塊 23"/>
          <p:cNvSpPr txBox="1">
            <a:spLocks noChangeArrowheads="1"/>
          </p:cNvSpPr>
          <p:nvPr/>
        </p:nvSpPr>
        <p:spPr bwMode="auto">
          <a:xfrm>
            <a:off x="6624638" y="5384800"/>
            <a:ext cx="17192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200" i="0">
                <a:latin typeface="標楷體" pitchFamily="65" charset="-120"/>
                <a:ea typeface="標楷體" pitchFamily="65" charset="-120"/>
              </a:rPr>
              <a:t>技轉及專利移轉總收入</a:t>
            </a:r>
          </a:p>
        </p:txBody>
      </p:sp>
    </p:spTree>
    <p:extLst>
      <p:ext uri="{BB962C8B-B14F-4D97-AF65-F5344CB8AC3E}">
        <p14:creationId xmlns:p14="http://schemas.microsoft.com/office/powerpoint/2010/main" val="3825434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44624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 smtClean="0"/>
              <a:t>貳</a:t>
            </a:r>
            <a:r>
              <a:rPr lang="zh-TW" altLang="en-US" dirty="0"/>
              <a:t>、推動策略及作法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E51853-149F-4804-9AAF-AA9A8EFA6F6E}" type="slidenum">
              <a:rPr lang="zh-TW" altLang="en-US" i="0" smtClean="0">
                <a:latin typeface="+mj-lt"/>
              </a:rPr>
              <a:pPr>
                <a:defRPr/>
              </a:pPr>
              <a:t>5</a:t>
            </a:fld>
            <a:endParaRPr lang="en-US" altLang="zh-TW" i="0">
              <a:latin typeface="+mj-lt"/>
            </a:endParaRPr>
          </a:p>
        </p:txBody>
      </p:sp>
      <p:sp>
        <p:nvSpPr>
          <p:cNvPr id="10" name="內容版面配置區 2"/>
          <p:cNvSpPr>
            <a:spLocks noGrp="1"/>
          </p:cNvSpPr>
          <p:nvPr>
            <p:ph idx="1"/>
          </p:nvPr>
        </p:nvSpPr>
        <p:spPr>
          <a:xfrm>
            <a:off x="272480" y="764704"/>
            <a:ext cx="9237215" cy="4910138"/>
          </a:xfrm>
        </p:spPr>
        <p:txBody>
          <a:bodyPr/>
          <a:lstStyle/>
          <a:p>
            <a:pPr marL="742950" indent="-742950" algn="just" eaLnBrk="1" hangingPunct="1">
              <a:spcBef>
                <a:spcPts val="1200"/>
              </a:spcBef>
              <a:spcAft>
                <a:spcPts val="1200"/>
              </a:spcAft>
              <a:buFont typeface="標楷體" pitchFamily="65" charset="-120"/>
              <a:buAutoNum type="ea1ChtPeriod"/>
            </a:pPr>
            <a:r>
              <a:rPr lang="zh-TW" altLang="en-US" sz="2600" b="0" dirty="0" smtClean="0">
                <a:latin typeface="+mj-ea"/>
                <a:ea typeface="+mj-ea"/>
              </a:rPr>
              <a:t>為加強法人</a:t>
            </a:r>
            <a:r>
              <a:rPr lang="zh-TW" altLang="en-US" sz="2600" b="0" dirty="0">
                <a:latin typeface="+mj-ea"/>
                <a:ea typeface="+mj-ea"/>
              </a:rPr>
              <a:t>科技</a:t>
            </a:r>
            <a:r>
              <a:rPr lang="zh-TW" altLang="en-US" sz="2600" b="0" dirty="0" smtClean="0">
                <a:latin typeface="+mj-ea"/>
                <a:ea typeface="+mj-ea"/>
              </a:rPr>
              <a:t>專案計畫研發成果之推廣，裨益產業界積極加值及運用，研究法人在運用研發成果前</a:t>
            </a:r>
            <a:r>
              <a:rPr lang="zh-TW" altLang="en-US" sz="2600" b="0" dirty="0" smtClean="0">
                <a:latin typeface="新細明體"/>
                <a:ea typeface="新細明體"/>
              </a:rPr>
              <a:t>，</a:t>
            </a:r>
            <a:r>
              <a:rPr lang="zh-TW" altLang="en-US" sz="2600" b="0" dirty="0" smtClean="0">
                <a:latin typeface="+mj-ea"/>
                <a:ea typeface="+mj-ea"/>
              </a:rPr>
              <a:t>依公開</a:t>
            </a:r>
            <a:r>
              <a:rPr lang="zh-TW" altLang="en-US" sz="2600" b="0" dirty="0">
                <a:latin typeface="+mj-ea"/>
                <a:ea typeface="+mj-ea"/>
              </a:rPr>
              <a:t>程序將研發成果</a:t>
            </a:r>
            <a:r>
              <a:rPr lang="zh-TW" altLang="en-US" sz="2600" b="0" dirty="0" smtClean="0">
                <a:latin typeface="+mj-ea"/>
                <a:ea typeface="+mj-ea"/>
              </a:rPr>
              <a:t>公告於公開網站的同時，同步公告於本處網站；同時</a:t>
            </a:r>
            <a:r>
              <a:rPr lang="zh-TW" altLang="en-US" sz="2600" b="0" dirty="0" smtClean="0">
                <a:latin typeface="新細明體"/>
                <a:ea typeface="新細明體"/>
              </a:rPr>
              <a:t>，</a:t>
            </a:r>
            <a:r>
              <a:rPr lang="zh-TW" altLang="en-US" sz="2600" b="0" dirty="0">
                <a:latin typeface="+mj-ea"/>
              </a:rPr>
              <a:t>蒐羅各研究法人歷年來所獲得的專利暨可移轉</a:t>
            </a:r>
            <a:r>
              <a:rPr lang="zh-TW" altLang="en-US" sz="2600" b="0" dirty="0" smtClean="0">
                <a:latin typeface="+mj-ea"/>
              </a:rPr>
              <a:t>技術</a:t>
            </a:r>
            <a:r>
              <a:rPr lang="zh-TW" altLang="en-US" sz="2600" b="0" dirty="0" smtClean="0">
                <a:latin typeface="新細明體"/>
                <a:ea typeface="新細明體"/>
              </a:rPr>
              <a:t>，</a:t>
            </a:r>
            <a:r>
              <a:rPr lang="zh-TW" altLang="en-US" sz="2600" b="0" dirty="0" smtClean="0">
                <a:latin typeface="+mn-ea"/>
              </a:rPr>
              <a:t>建置</a:t>
            </a:r>
            <a:r>
              <a:rPr lang="en-US" altLang="zh-TW" sz="2600" b="0" dirty="0" smtClean="0">
                <a:latin typeface="新細明體"/>
                <a:ea typeface="新細明體"/>
              </a:rPr>
              <a:t>｢</a:t>
            </a:r>
            <a:r>
              <a:rPr lang="zh-TW" altLang="en-US" sz="2600" b="0" dirty="0" smtClean="0">
                <a:latin typeface="+mn-ea"/>
              </a:rPr>
              <a:t>專利</a:t>
            </a:r>
            <a:r>
              <a:rPr lang="zh-TW" altLang="en-US" sz="2600" b="0" dirty="0">
                <a:latin typeface="+mn-ea"/>
              </a:rPr>
              <a:t>暨可移轉技術</a:t>
            </a:r>
            <a:r>
              <a:rPr lang="zh-TW" altLang="en-US" sz="2600" b="0" dirty="0" smtClean="0">
                <a:latin typeface="+mn-ea"/>
              </a:rPr>
              <a:t>資料庫</a:t>
            </a:r>
            <a:r>
              <a:rPr lang="zh-TW" altLang="en-US" sz="2600" b="0" dirty="0">
                <a:latin typeface="+mj-ea"/>
                <a:ea typeface="+mj-ea"/>
              </a:rPr>
              <a:t>」</a:t>
            </a:r>
            <a:r>
              <a:rPr lang="zh-TW" altLang="en-US" sz="2600" b="0" dirty="0" smtClean="0">
                <a:latin typeface="+mj-ea"/>
                <a:ea typeface="+mj-ea"/>
              </a:rPr>
              <a:t>，以利廠商及民眾查詢</a:t>
            </a:r>
            <a:r>
              <a:rPr lang="zh-TW" altLang="en-US" sz="2600" b="0" dirty="0">
                <a:latin typeface="+mj-ea"/>
                <a:ea typeface="+mj-ea"/>
              </a:rPr>
              <a:t>法人科技專案計畫之研發</a:t>
            </a:r>
            <a:r>
              <a:rPr lang="zh-TW" altLang="en-US" sz="2600" b="0" dirty="0" smtClean="0">
                <a:latin typeface="+mj-ea"/>
                <a:ea typeface="+mj-ea"/>
              </a:rPr>
              <a:t>成果</a:t>
            </a:r>
            <a:r>
              <a:rPr lang="zh-TW" altLang="en-US" sz="2600" b="0" dirty="0" smtClean="0">
                <a:latin typeface="新細明體"/>
                <a:ea typeface="新細明體"/>
              </a:rPr>
              <a:t>。</a:t>
            </a:r>
            <a:endParaRPr lang="en-US" altLang="zh-TW" sz="2600" b="0" dirty="0" smtClean="0">
              <a:latin typeface="新細明體"/>
              <a:ea typeface="新細明體"/>
            </a:endParaRPr>
          </a:p>
          <a:p>
            <a:pPr marL="742950" indent="-742950" algn="just" eaLnBrk="1" hangingPunct="1">
              <a:spcBef>
                <a:spcPts val="1200"/>
              </a:spcBef>
              <a:spcAft>
                <a:spcPts val="1200"/>
              </a:spcAft>
              <a:buFont typeface="標楷體" pitchFamily="65" charset="-120"/>
              <a:buAutoNum type="ea1ChtPeriod"/>
            </a:pPr>
            <a:r>
              <a:rPr lang="zh-TW" altLang="en-US" sz="2600" b="0" dirty="0" smtClean="0">
                <a:latin typeface="+mj-ea"/>
                <a:ea typeface="+mj-ea"/>
              </a:rPr>
              <a:t>另依據政府資料開放政策，將上開資料以</a:t>
            </a:r>
            <a:r>
              <a:rPr lang="zh-TW" altLang="en-US" sz="2600" b="0" dirty="0">
                <a:latin typeface="+mj-ea"/>
                <a:ea typeface="+mj-ea"/>
              </a:rPr>
              <a:t>開放格式於網路公開</a:t>
            </a:r>
            <a:r>
              <a:rPr lang="zh-TW" altLang="en-US" sz="2600" b="0" dirty="0" smtClean="0">
                <a:latin typeface="+mj-ea"/>
                <a:ea typeface="+mj-ea"/>
              </a:rPr>
              <a:t>，以提供</a:t>
            </a:r>
            <a:r>
              <a:rPr lang="zh-TW" altLang="en-US" sz="2600" b="0" dirty="0">
                <a:latin typeface="+mj-ea"/>
                <a:ea typeface="+mj-ea"/>
              </a:rPr>
              <a:t>個人、學校、團體、企業或政府機關等使用者，依其需求連結下載及</a:t>
            </a:r>
            <a:r>
              <a:rPr lang="zh-TW" altLang="en-US" sz="2600" b="0" dirty="0" smtClean="0">
                <a:latin typeface="+mj-ea"/>
                <a:ea typeface="+mj-ea"/>
              </a:rPr>
              <a:t>利用</a:t>
            </a:r>
            <a:r>
              <a:rPr lang="en-US" altLang="zh-TW" sz="2600" b="0" dirty="0">
                <a:latin typeface="+mj-ea"/>
                <a:ea typeface="+mj-ea"/>
              </a:rPr>
              <a:t>。</a:t>
            </a:r>
            <a:endParaRPr lang="en-US" altLang="zh-TW" sz="2600" b="0" dirty="0" smtClean="0">
              <a:latin typeface="+mj-ea"/>
              <a:ea typeface="+mj-ea"/>
            </a:endParaRPr>
          </a:p>
          <a:p>
            <a:pPr marL="742950" indent="-742950" algn="just" eaLnBrk="1" hangingPunct="1">
              <a:spcBef>
                <a:spcPts val="0"/>
              </a:spcBef>
              <a:spcAft>
                <a:spcPts val="0"/>
              </a:spcAft>
              <a:buFont typeface="標楷體" pitchFamily="65" charset="-120"/>
              <a:buAutoNum type="ea1ChtPeriod"/>
            </a:pPr>
            <a:r>
              <a:rPr lang="zh-TW" altLang="en-US" sz="2600" b="0" dirty="0" smtClean="0"/>
              <a:t>前述研發成果運用前之公告，以各研究法人明確可具體應用成果之非專屬授權、專屬授權、專利讓與、專利終止維護等資訊為公告範圍。</a:t>
            </a:r>
            <a:endParaRPr lang="en-US" altLang="zh-TW" sz="2600" b="0" dirty="0" smtClean="0"/>
          </a:p>
        </p:txBody>
      </p:sp>
    </p:spTree>
    <p:extLst>
      <p:ext uri="{BB962C8B-B14F-4D97-AF65-F5344CB8AC3E}">
        <p14:creationId xmlns:p14="http://schemas.microsoft.com/office/powerpoint/2010/main" val="1756245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44624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 smtClean="0"/>
              <a:t>貳</a:t>
            </a:r>
            <a:r>
              <a:rPr lang="zh-TW" altLang="en-US" dirty="0"/>
              <a:t>、推動策略及作法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E51853-149F-4804-9AAF-AA9A8EFA6F6E}" type="slidenum">
              <a:rPr lang="zh-TW" altLang="en-US" i="0" smtClean="0">
                <a:latin typeface="+mj-lt"/>
              </a:rPr>
              <a:pPr>
                <a:defRPr/>
              </a:pPr>
              <a:t>6</a:t>
            </a:fld>
            <a:endParaRPr lang="en-US" altLang="zh-TW" i="0"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380160" y="2854523"/>
            <a:ext cx="2201862" cy="23780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2700000" scaled="1"/>
          </a:gradFill>
          <a:ln w="19050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/>
          <a:lstStyle/>
          <a:p>
            <a:pPr algn="ctr">
              <a:defRPr/>
            </a:pPr>
            <a:r>
              <a:rPr lang="zh-TW" altLang="en-US" sz="1600" b="1" dirty="0">
                <a:ea typeface="標楷體" pitchFamily="65" charset="-120"/>
              </a:rPr>
              <a:t>技術</a:t>
            </a:r>
            <a:r>
              <a:rPr lang="zh-TW" altLang="en-US" sz="1600" b="1" dirty="0" smtClean="0">
                <a:ea typeface="標楷體" pitchFamily="65" charset="-120"/>
              </a:rPr>
              <a:t>處</a:t>
            </a:r>
            <a:endParaRPr lang="zh-TW" altLang="en-US" sz="1600" b="1" dirty="0">
              <a:ea typeface="標楷體" pitchFamily="65" charset="-12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630985" y="3360936"/>
            <a:ext cx="504825" cy="13716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defRPr/>
            </a:pPr>
            <a:r>
              <a:rPr lang="zh-TW" altLang="en-US" sz="1600" dirty="0">
                <a:ea typeface="標楷體" pitchFamily="65" charset="-120"/>
              </a:rPr>
              <a:t>表單</a:t>
            </a:r>
            <a:r>
              <a:rPr lang="zh-TW" altLang="en-US" sz="1600" dirty="0" smtClean="0">
                <a:ea typeface="標楷體" pitchFamily="65" charset="-120"/>
              </a:rPr>
              <a:t>提交</a:t>
            </a:r>
            <a:endParaRPr lang="en-US" altLang="zh-TW" sz="1600" dirty="0" smtClean="0">
              <a:ea typeface="標楷體" pitchFamily="65" charset="-120"/>
            </a:endParaRPr>
          </a:p>
          <a:p>
            <a:pPr algn="ctr">
              <a:defRPr/>
            </a:pPr>
            <a:r>
              <a:rPr lang="zh-TW" altLang="en-US" sz="1600" dirty="0" smtClean="0">
                <a:ea typeface="標楷體" pitchFamily="65" charset="-120"/>
              </a:rPr>
              <a:t>至技術處</a:t>
            </a:r>
            <a:endParaRPr lang="en-US" altLang="zh-TW" sz="1600" dirty="0" smtClean="0">
              <a:ea typeface="標楷體" pitchFamily="65" charset="-12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702547" y="3360936"/>
            <a:ext cx="622300" cy="137160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defRPr/>
            </a:pPr>
            <a:r>
              <a:rPr lang="zh-TW" altLang="en-US" sz="1500" dirty="0">
                <a:ea typeface="標楷體" pitchFamily="65" charset="-120"/>
              </a:rPr>
              <a:t>公告資訊</a:t>
            </a:r>
            <a:endParaRPr lang="en-US" altLang="zh-TW" sz="1500" dirty="0">
              <a:ea typeface="標楷體" pitchFamily="65" charset="-120"/>
            </a:endParaRPr>
          </a:p>
          <a:p>
            <a:pPr algn="ctr">
              <a:defRPr/>
            </a:pPr>
            <a:r>
              <a:rPr lang="zh-TW" altLang="en-US" sz="1500" dirty="0">
                <a:ea typeface="標楷體" pitchFamily="65" charset="-120"/>
              </a:rPr>
              <a:t>技術處</a:t>
            </a:r>
            <a:r>
              <a:rPr lang="zh-TW" altLang="en-US" sz="1500" dirty="0" smtClean="0">
                <a:ea typeface="標楷體" pitchFamily="65" charset="-120"/>
              </a:rPr>
              <a:t>網站刊登</a:t>
            </a:r>
            <a:endParaRPr lang="zh-TW" altLang="en-US" sz="1500" dirty="0">
              <a:ea typeface="標楷體" pitchFamily="65" charset="-120"/>
            </a:endParaRPr>
          </a:p>
        </p:txBody>
      </p:sp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992560" y="2852936"/>
            <a:ext cx="2123655" cy="237892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lin ang="2700000" scaled="1"/>
          </a:gradFill>
          <a:ln w="19050" algn="ctr">
            <a:solidFill>
              <a:srgbClr val="CC99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 b="1">
                <a:ea typeface="標楷體" pitchFamily="65" charset="-120"/>
              </a:rPr>
              <a:t>法人科專執行單位</a:t>
            </a: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5868429" y="2854524"/>
            <a:ext cx="3110843" cy="2377339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000"/>
              </a:gs>
            </a:gsLst>
            <a:lin ang="2700000" scaled="1"/>
          </a:gradFill>
          <a:ln w="19050" algn="ctr">
            <a:solidFill>
              <a:srgbClr val="FFC000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 b="1">
                <a:ea typeface="標楷體" pitchFamily="65" charset="-120"/>
              </a:rPr>
              <a:t>技術處全球資訊網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6072656" y="3360589"/>
            <a:ext cx="504837" cy="1371161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EEB5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>
                <a:ea typeface="標楷體" pitchFamily="65" charset="-120"/>
              </a:rPr>
              <a:t>公告生效日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7313662" y="3360589"/>
            <a:ext cx="504837" cy="1371161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EEB5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>
                <a:ea typeface="標楷體" pitchFamily="65" charset="-120"/>
              </a:rPr>
              <a:t>公告下架日</a:t>
            </a:r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 flipH="1">
            <a:off x="2022847" y="5231011"/>
            <a:ext cx="0" cy="280987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>
            <a:off x="2013322" y="5491361"/>
            <a:ext cx="5567363" cy="11112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2874163" y="3523295"/>
            <a:ext cx="735129" cy="431666"/>
          </a:xfrm>
          <a:prstGeom prst="rightArrow">
            <a:avLst>
              <a:gd name="adj1" fmla="val 50000"/>
              <a:gd name="adj2" fmla="val 25001"/>
            </a:avLst>
          </a:pr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endParaRPr lang="zh-TW" altLang="en-US" sz="1600"/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206687" y="3333703"/>
            <a:ext cx="679000" cy="1371161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CC99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>
                <a:ea typeface="標楷體" pitchFamily="65" charset="-120"/>
              </a:rPr>
              <a:t>研發成果運用</a:t>
            </a:r>
            <a:endParaRPr lang="en-US" altLang="zh-TW" sz="1600">
              <a:ea typeface="標楷體" pitchFamily="65" charset="-120"/>
            </a:endParaRPr>
          </a:p>
          <a:p>
            <a:pPr algn="ctr" eaLnBrk="1" hangingPunct="1"/>
            <a:r>
              <a:rPr lang="zh-TW" altLang="en-US" sz="1600">
                <a:ea typeface="標楷體" pitchFamily="65" charset="-120"/>
              </a:rPr>
              <a:t>公告審查確認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2272211" y="3333703"/>
            <a:ext cx="592992" cy="1371161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CC99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>
                <a:ea typeface="標楷體" pitchFamily="65" charset="-120"/>
              </a:rPr>
              <a:t>彙整資料</a:t>
            </a:r>
            <a:endParaRPr lang="en-US" altLang="zh-TW" sz="1600">
              <a:ea typeface="標楷體" pitchFamily="65" charset="-120"/>
            </a:endParaRPr>
          </a:p>
          <a:p>
            <a:pPr algn="ctr" eaLnBrk="1" hangingPunct="1"/>
            <a:r>
              <a:rPr lang="zh-TW" altLang="en-US" sz="1600">
                <a:ea typeface="標楷體" pitchFamily="65" charset="-120"/>
              </a:rPr>
              <a:t>填寫表單</a:t>
            </a: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 flipV="1">
            <a:off x="1896986" y="3728010"/>
            <a:ext cx="358607" cy="8969"/>
          </a:xfrm>
          <a:prstGeom prst="line">
            <a:avLst/>
          </a:prstGeom>
          <a:noFill/>
          <a:ln w="57150">
            <a:solidFill>
              <a:srgbClr val="9966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0" name="AutoShape 35"/>
          <p:cNvSpPr>
            <a:spLocks noChangeArrowheads="1"/>
          </p:cNvSpPr>
          <p:nvPr/>
        </p:nvSpPr>
        <p:spPr bwMode="auto">
          <a:xfrm>
            <a:off x="5339135" y="3522861"/>
            <a:ext cx="735012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TW" altLang="en-US" sz="1600">
              <a:ea typeface="新細明體" pitchFamily="18" charset="-120"/>
            </a:endParaRPr>
          </a:p>
        </p:txBody>
      </p:sp>
      <p:sp>
        <p:nvSpPr>
          <p:cNvPr id="21" name="Rectangle 19"/>
          <p:cNvSpPr>
            <a:spLocks noChangeArrowheads="1"/>
          </p:cNvSpPr>
          <p:nvPr/>
        </p:nvSpPr>
        <p:spPr bwMode="auto">
          <a:xfrm>
            <a:off x="8174293" y="3342664"/>
            <a:ext cx="607753" cy="1371161"/>
          </a:xfrm>
          <a:prstGeom prst="rect">
            <a:avLst/>
          </a:prstGeom>
          <a:solidFill>
            <a:schemeClr val="bg1"/>
          </a:solidFill>
          <a:ln w="19050" algn="ctr">
            <a:solidFill>
              <a:srgbClr val="EEB500"/>
            </a:solidFill>
            <a:miter lim="800000"/>
            <a:headEnd/>
            <a:tailEnd/>
          </a:ln>
        </p:spPr>
        <p:txBody>
          <a:bodyPr vert="eaVert"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ctr" eaLnBrk="1" hangingPunct="1"/>
            <a:r>
              <a:rPr lang="zh-TW" altLang="en-US" sz="1600">
                <a:ea typeface="標楷體" pitchFamily="65" charset="-120"/>
              </a:rPr>
              <a:t>專利暨可移轉</a:t>
            </a:r>
            <a:endParaRPr lang="en-US" altLang="zh-TW" sz="1600">
              <a:ea typeface="標楷體" pitchFamily="65" charset="-120"/>
            </a:endParaRPr>
          </a:p>
          <a:p>
            <a:pPr algn="ctr" eaLnBrk="1" hangingPunct="1"/>
            <a:r>
              <a:rPr lang="zh-TW" altLang="en-US" sz="1600">
                <a:ea typeface="標楷體" pitchFamily="65" charset="-120"/>
              </a:rPr>
              <a:t>技術資料庫</a:t>
            </a: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 flipV="1">
            <a:off x="6585322" y="3727648"/>
            <a:ext cx="744538" cy="0"/>
          </a:xfrm>
          <a:prstGeom prst="line">
            <a:avLst/>
          </a:prstGeom>
          <a:noFill/>
          <a:ln w="57150">
            <a:solidFill>
              <a:schemeClr val="accent6">
                <a:lumMod val="75000"/>
              </a:schemeClr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zh-TW" altLang="en-US" sz="1600">
              <a:ea typeface="新細明體" pitchFamily="18" charset="-120"/>
            </a:endParaRP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7814047" y="3737173"/>
            <a:ext cx="366713" cy="9525"/>
          </a:xfrm>
          <a:prstGeom prst="line">
            <a:avLst/>
          </a:prstGeom>
          <a:noFill/>
          <a:ln w="57150">
            <a:solidFill>
              <a:schemeClr val="accent6">
                <a:lumMod val="75000"/>
              </a:schemeClr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zh-TW" altLang="en-US" sz="1600">
              <a:ea typeface="新細明體" pitchFamily="18" charset="-120"/>
            </a:endParaRPr>
          </a:p>
        </p:txBody>
      </p:sp>
      <p:sp>
        <p:nvSpPr>
          <p:cNvPr id="24" name="文字方塊 23"/>
          <p:cNvSpPr txBox="1"/>
          <p:nvPr/>
        </p:nvSpPr>
        <p:spPr bwMode="auto">
          <a:xfrm>
            <a:off x="6585322" y="3778448"/>
            <a:ext cx="7080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200" dirty="0">
                <a:latin typeface="+mn-lt"/>
                <a:ea typeface="+mn-ea"/>
              </a:rPr>
              <a:t>14</a:t>
            </a:r>
            <a:r>
              <a:rPr lang="zh-TW" altLang="en-US" sz="1200" dirty="0">
                <a:latin typeface="+mn-lt"/>
                <a:ea typeface="+mn-ea"/>
              </a:rPr>
              <a:t>日</a:t>
            </a:r>
            <a:endParaRPr lang="en-US" altLang="zh-TW" sz="1200" dirty="0">
              <a:latin typeface="+mn-lt"/>
              <a:ea typeface="+mn-ea"/>
            </a:endParaRPr>
          </a:p>
          <a:p>
            <a:pPr algn="ctr">
              <a:defRPr/>
            </a:pPr>
            <a:r>
              <a:rPr lang="en-US" altLang="zh-TW" sz="1200" dirty="0">
                <a:latin typeface="+mn-lt"/>
                <a:ea typeface="+mn-ea"/>
              </a:rPr>
              <a:t>21</a:t>
            </a:r>
            <a:r>
              <a:rPr lang="zh-TW" altLang="en-US" sz="1200" dirty="0">
                <a:latin typeface="+mn-lt"/>
                <a:ea typeface="+mn-ea"/>
              </a:rPr>
              <a:t>日</a:t>
            </a:r>
            <a:endParaRPr lang="en-US" altLang="zh-TW" sz="1200" dirty="0">
              <a:latin typeface="+mn-lt"/>
              <a:ea typeface="+mn-ea"/>
            </a:endParaRPr>
          </a:p>
          <a:p>
            <a:pPr algn="ctr">
              <a:defRPr/>
            </a:pPr>
            <a:r>
              <a:rPr lang="en-US" altLang="zh-TW" sz="1200" dirty="0">
                <a:latin typeface="+mn-lt"/>
                <a:ea typeface="+mn-ea"/>
              </a:rPr>
              <a:t>30</a:t>
            </a:r>
            <a:r>
              <a:rPr lang="zh-TW" altLang="en-US" sz="1200" dirty="0">
                <a:latin typeface="+mn-lt"/>
                <a:ea typeface="+mn-ea"/>
              </a:rPr>
              <a:t>日</a:t>
            </a:r>
            <a:endParaRPr lang="en-US" altLang="zh-TW" sz="1200" dirty="0">
              <a:latin typeface="+mn-lt"/>
              <a:ea typeface="+mn-ea"/>
            </a:endParaRPr>
          </a:p>
          <a:p>
            <a:pPr algn="ctr">
              <a:defRPr/>
            </a:pPr>
            <a:r>
              <a:rPr lang="en-US" altLang="zh-TW" sz="1200" dirty="0">
                <a:latin typeface="+mn-lt"/>
                <a:ea typeface="+mn-ea"/>
              </a:rPr>
              <a:t>3</a:t>
            </a:r>
            <a:r>
              <a:rPr lang="zh-TW" altLang="en-US" sz="1200" dirty="0">
                <a:latin typeface="+mn-lt"/>
                <a:ea typeface="+mn-ea"/>
              </a:rPr>
              <a:t>個月</a:t>
            </a:r>
          </a:p>
        </p:txBody>
      </p:sp>
      <p:sp>
        <p:nvSpPr>
          <p:cNvPr id="25" name="文字方塊 24"/>
          <p:cNvSpPr txBox="1">
            <a:spLocks noChangeArrowheads="1"/>
          </p:cNvSpPr>
          <p:nvPr/>
        </p:nvSpPr>
        <p:spPr bwMode="auto">
          <a:xfrm>
            <a:off x="4376936" y="4713486"/>
            <a:ext cx="121860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100" b="1" dirty="0" smtClean="0">
                <a:latin typeface="+mn-lt"/>
                <a:ea typeface="+mn-ea"/>
              </a:rPr>
              <a:t>(</a:t>
            </a:r>
            <a:r>
              <a:rPr lang="zh-TW" altLang="en-US" sz="1100" b="1" dirty="0" smtClean="0">
                <a:latin typeface="+mn-lt"/>
                <a:ea typeface="+mn-ea"/>
              </a:rPr>
              <a:t>法人公告生效日</a:t>
            </a:r>
            <a:endParaRPr lang="en-US" altLang="zh-TW" sz="1100" b="1" dirty="0" smtClean="0">
              <a:latin typeface="+mn-lt"/>
              <a:ea typeface="+mn-ea"/>
            </a:endParaRPr>
          </a:p>
          <a:p>
            <a:pPr>
              <a:defRPr/>
            </a:pPr>
            <a:r>
              <a:rPr lang="zh-TW" altLang="en-US" sz="1100" b="1" dirty="0" smtClean="0">
                <a:latin typeface="+mn-lt"/>
                <a:ea typeface="+mn-ea"/>
              </a:rPr>
              <a:t>前</a:t>
            </a:r>
            <a:r>
              <a:rPr lang="en-US" altLang="zh-TW" sz="1100" b="1" dirty="0">
                <a:latin typeface="+mn-lt"/>
                <a:ea typeface="+mn-ea"/>
              </a:rPr>
              <a:t>1</a:t>
            </a:r>
            <a:r>
              <a:rPr lang="zh-TW" altLang="en-US" sz="1100" b="1" dirty="0">
                <a:latin typeface="+mn-lt"/>
                <a:ea typeface="+mn-ea"/>
              </a:rPr>
              <a:t>日</a:t>
            </a:r>
            <a:r>
              <a:rPr lang="en-US" altLang="zh-TW" sz="1100" b="1" dirty="0">
                <a:latin typeface="+mn-lt"/>
                <a:ea typeface="+mn-ea"/>
              </a:rPr>
              <a:t>17:00)</a:t>
            </a:r>
            <a:endParaRPr lang="zh-TW" altLang="en-US" sz="1100" b="1" dirty="0">
              <a:latin typeface="+mn-lt"/>
              <a:ea typeface="+mn-ea"/>
            </a:endParaRPr>
          </a:p>
        </p:txBody>
      </p:sp>
      <p:sp>
        <p:nvSpPr>
          <p:cNvPr id="26" name="文字方塊 24"/>
          <p:cNvSpPr txBox="1">
            <a:spLocks noChangeArrowheads="1"/>
          </p:cNvSpPr>
          <p:nvPr/>
        </p:nvSpPr>
        <p:spPr bwMode="auto">
          <a:xfrm>
            <a:off x="3296816" y="4730948"/>
            <a:ext cx="121860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 sz="1100" b="1" dirty="0" smtClean="0">
                <a:latin typeface="+mn-lt"/>
                <a:ea typeface="+mn-ea"/>
              </a:rPr>
              <a:t>(</a:t>
            </a:r>
            <a:r>
              <a:rPr lang="zh-TW" altLang="en-US" sz="1100" b="1" dirty="0" smtClean="0">
                <a:latin typeface="+mn-lt"/>
                <a:ea typeface="+mn-ea"/>
              </a:rPr>
              <a:t>法人公告生效日</a:t>
            </a:r>
            <a:endParaRPr lang="en-US" altLang="zh-TW" sz="1100" b="1" dirty="0" smtClean="0">
              <a:latin typeface="+mn-lt"/>
              <a:ea typeface="+mn-ea"/>
            </a:endParaRPr>
          </a:p>
          <a:p>
            <a:pPr>
              <a:defRPr/>
            </a:pPr>
            <a:r>
              <a:rPr lang="zh-TW" altLang="en-US" sz="1100" b="1" dirty="0" smtClean="0">
                <a:latin typeface="+mn-lt"/>
                <a:ea typeface="+mn-ea"/>
              </a:rPr>
              <a:t>前</a:t>
            </a:r>
            <a:r>
              <a:rPr lang="en-US" altLang="zh-TW" sz="1100" b="1" dirty="0">
                <a:latin typeface="+mn-lt"/>
                <a:ea typeface="+mn-ea"/>
              </a:rPr>
              <a:t>36</a:t>
            </a:r>
            <a:r>
              <a:rPr lang="zh-TW" altLang="en-US" sz="1100" b="1" dirty="0">
                <a:latin typeface="+mn-lt"/>
                <a:ea typeface="+mn-ea"/>
              </a:rPr>
              <a:t>小時</a:t>
            </a:r>
            <a:r>
              <a:rPr lang="en-US" altLang="zh-TW" sz="1100" b="1" dirty="0">
                <a:latin typeface="+mn-lt"/>
                <a:ea typeface="+mn-ea"/>
              </a:rPr>
              <a:t>)</a:t>
            </a:r>
            <a:endParaRPr lang="zh-TW" altLang="en-US" sz="1100" b="1" dirty="0">
              <a:latin typeface="+mn-lt"/>
              <a:ea typeface="+mn-ea"/>
            </a:endParaRPr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>
            <a:off x="4138985" y="3764161"/>
            <a:ext cx="582612" cy="7937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zh-TW" altLang="en-US" sz="1600">
              <a:ea typeface="新細明體" pitchFamily="18" charset="-120"/>
            </a:endParaRPr>
          </a:p>
        </p:txBody>
      </p:sp>
      <p:sp>
        <p:nvSpPr>
          <p:cNvPr id="28" name="Line 26"/>
          <p:cNvSpPr>
            <a:spLocks noChangeShapeType="1"/>
          </p:cNvSpPr>
          <p:nvPr/>
        </p:nvSpPr>
        <p:spPr bwMode="auto">
          <a:xfrm flipH="1">
            <a:off x="7580685" y="5240536"/>
            <a:ext cx="1587" cy="279400"/>
          </a:xfrm>
          <a:prstGeom prst="line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round/>
            <a:headEnd type="triangl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zh-TW" altLang="en-US">
              <a:ea typeface="新細明體" pitchFamily="18" charset="-120"/>
            </a:endParaRPr>
          </a:p>
        </p:txBody>
      </p:sp>
      <p:sp>
        <p:nvSpPr>
          <p:cNvPr id="29" name="文字方塊 28"/>
          <p:cNvSpPr txBox="1"/>
          <p:nvPr/>
        </p:nvSpPr>
        <p:spPr bwMode="auto">
          <a:xfrm>
            <a:off x="3211885" y="5289748"/>
            <a:ext cx="3468687" cy="33813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TW" altLang="en-US" sz="1600" dirty="0">
                <a:solidFill>
                  <a:srgbClr val="C00000"/>
                </a:solidFill>
                <a:latin typeface="+mn-ea"/>
                <a:ea typeface="+mn-ea"/>
              </a:rPr>
              <a:t>法人公告作業未落實，記錄管理缺失</a:t>
            </a:r>
          </a:p>
        </p:txBody>
      </p:sp>
      <p:sp>
        <p:nvSpPr>
          <p:cNvPr id="2" name="向下箭號圖說文字 1"/>
          <p:cNvSpPr/>
          <p:nvPr/>
        </p:nvSpPr>
        <p:spPr>
          <a:xfrm>
            <a:off x="704528" y="1412776"/>
            <a:ext cx="2696269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/>
              <a:t>即時性</a:t>
            </a:r>
            <a:endParaRPr lang="zh-TW" altLang="en-US" sz="2800" dirty="0"/>
          </a:p>
        </p:txBody>
      </p:sp>
      <p:sp>
        <p:nvSpPr>
          <p:cNvPr id="30" name="向下箭號圖說文字 29"/>
          <p:cNvSpPr/>
          <p:nvPr/>
        </p:nvSpPr>
        <p:spPr>
          <a:xfrm>
            <a:off x="3552875" y="1412776"/>
            <a:ext cx="2696269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/>
              <a:t>正確性</a:t>
            </a:r>
            <a:endParaRPr lang="zh-TW" altLang="en-US" sz="2800" dirty="0"/>
          </a:p>
        </p:txBody>
      </p:sp>
      <p:sp>
        <p:nvSpPr>
          <p:cNvPr id="31" name="向下箭號圖說文字 30"/>
          <p:cNvSpPr/>
          <p:nvPr/>
        </p:nvSpPr>
        <p:spPr>
          <a:xfrm>
            <a:off x="6433195" y="1412776"/>
            <a:ext cx="2696269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 smtClean="0"/>
              <a:t>完整性</a:t>
            </a:r>
            <a:endParaRPr lang="zh-TW" altLang="en-US" sz="2800" dirty="0"/>
          </a:p>
        </p:txBody>
      </p:sp>
      <p:sp>
        <p:nvSpPr>
          <p:cNvPr id="32" name="內容版面配置區 2"/>
          <p:cNvSpPr>
            <a:spLocks noGrp="1"/>
          </p:cNvSpPr>
          <p:nvPr>
            <p:ph idx="1"/>
          </p:nvPr>
        </p:nvSpPr>
        <p:spPr>
          <a:xfrm>
            <a:off x="272480" y="764704"/>
            <a:ext cx="9237215" cy="4910138"/>
          </a:xfrm>
        </p:spPr>
        <p:txBody>
          <a:bodyPr/>
          <a:lstStyle/>
          <a:p>
            <a:pPr algn="just" eaLnBrk="1" hangingPunct="1">
              <a:spcBef>
                <a:spcPts val="1200"/>
              </a:spcBef>
              <a:spcAft>
                <a:spcPts val="1200"/>
              </a:spcAft>
              <a:buFont typeface="+mj-ea"/>
              <a:buAutoNum type="ea1ChtPeriod" startAt="3"/>
            </a:pPr>
            <a:r>
              <a:rPr lang="zh-TW" altLang="en-US" sz="2400" b="0" dirty="0" smtClean="0"/>
              <a:t>公告流程</a:t>
            </a:r>
            <a:r>
              <a:rPr lang="zh-TW" altLang="en-US" sz="2400" b="0" dirty="0" smtClean="0">
                <a:latin typeface="新細明體"/>
                <a:ea typeface="新細明體"/>
              </a:rPr>
              <a:t>：</a:t>
            </a:r>
            <a:endParaRPr lang="en-US" altLang="zh-TW" sz="2400" b="0" dirty="0" smtClean="0"/>
          </a:p>
        </p:txBody>
      </p:sp>
    </p:spTree>
    <p:extLst>
      <p:ext uri="{BB962C8B-B14F-4D97-AF65-F5344CB8AC3E}">
        <p14:creationId xmlns:p14="http://schemas.microsoft.com/office/powerpoint/2010/main" val="445718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/>
              <a:t>參</a:t>
            </a:r>
            <a:r>
              <a:rPr lang="zh-TW" altLang="en-US" dirty="0" smtClean="0"/>
              <a:t>、執行成果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86BA8-BC41-4E53-8CEE-6EBDB3A85820}" type="slidenum">
              <a:rPr lang="zh-TW" altLang="en-US" i="0" smtClean="0">
                <a:latin typeface="+mj-lt"/>
              </a:rPr>
              <a:pPr>
                <a:defRPr/>
              </a:pPr>
              <a:t>7</a:t>
            </a:fld>
            <a:endParaRPr lang="en-US" altLang="zh-TW" i="0">
              <a:latin typeface="+mj-lt"/>
            </a:endParaRPr>
          </a:p>
        </p:txBody>
      </p:sp>
      <p:grpSp>
        <p:nvGrpSpPr>
          <p:cNvPr id="10243" name="群組 209"/>
          <p:cNvGrpSpPr>
            <a:grpSpLocks/>
          </p:cNvGrpSpPr>
          <p:nvPr/>
        </p:nvGrpSpPr>
        <p:grpSpPr bwMode="auto">
          <a:xfrm>
            <a:off x="330200" y="1941513"/>
            <a:ext cx="3297238" cy="3106737"/>
            <a:chOff x="897334" y="1927224"/>
            <a:chExt cx="2362200" cy="3106927"/>
          </a:xfrm>
        </p:grpSpPr>
        <p:sp>
          <p:nvSpPr>
            <p:cNvPr id="10257" name="AutoShape 5"/>
            <p:cNvSpPr>
              <a:spLocks noChangeArrowheads="1"/>
            </p:cNvSpPr>
            <p:nvPr/>
          </p:nvSpPr>
          <p:spPr bwMode="gray">
            <a:xfrm>
              <a:off x="897334" y="2101849"/>
              <a:ext cx="2362200" cy="2932302"/>
            </a:xfrm>
            <a:prstGeom prst="roundRect">
              <a:avLst>
                <a:gd name="adj" fmla="val 5491"/>
              </a:avLst>
            </a:pr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 i="0"/>
            </a:p>
          </p:txBody>
        </p:sp>
        <p:sp>
          <p:nvSpPr>
            <p:cNvPr id="10258" name="AutoShape 10"/>
            <p:cNvSpPr>
              <a:spLocks noChangeArrowheads="1"/>
            </p:cNvSpPr>
            <p:nvPr/>
          </p:nvSpPr>
          <p:spPr bwMode="gray">
            <a:xfrm>
              <a:off x="1049734" y="1928811"/>
              <a:ext cx="2057400" cy="354013"/>
            </a:xfrm>
            <a:prstGeom prst="roundRect">
              <a:avLst>
                <a:gd name="adj" fmla="val 22870"/>
              </a:avLst>
            </a:prstGeom>
            <a:gradFill rotWithShape="1">
              <a:gsLst>
                <a:gs pos="0">
                  <a:srgbClr val="770000"/>
                </a:gs>
                <a:gs pos="50000">
                  <a:srgbClr val="AD0000"/>
                </a:gs>
                <a:gs pos="100000">
                  <a:srgbClr val="CE0000"/>
                </a:gs>
              </a:gsLst>
              <a:lin ang="5400000" scaled="1"/>
            </a:gradFill>
            <a:ln w="9525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TW" altLang="en-US" i="0"/>
            </a:p>
          </p:txBody>
        </p:sp>
        <p:sp>
          <p:nvSpPr>
            <p:cNvPr id="213" name="Rectangle 11"/>
            <p:cNvSpPr>
              <a:spLocks noChangeArrowheads="1"/>
            </p:cNvSpPr>
            <p:nvPr/>
          </p:nvSpPr>
          <p:spPr bwMode="gray">
            <a:xfrm>
              <a:off x="1133895" y="1927224"/>
              <a:ext cx="1890215" cy="40007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b="1" i="0" dirty="0">
                  <a:solidFill>
                    <a:srgbClr val="FFFFFF"/>
                  </a:solidFill>
                  <a:latin typeface="+mj-ea"/>
                  <a:ea typeface="+mj-ea"/>
                </a:rPr>
                <a:t>內容規劃</a:t>
              </a:r>
            </a:p>
          </p:txBody>
        </p:sp>
      </p:grpSp>
      <p:sp>
        <p:nvSpPr>
          <p:cNvPr id="10244" name="文字方塊 214"/>
          <p:cNvSpPr txBox="1">
            <a:spLocks noChangeArrowheads="1"/>
          </p:cNvSpPr>
          <p:nvPr/>
        </p:nvSpPr>
        <p:spPr bwMode="auto">
          <a:xfrm>
            <a:off x="488950" y="2381250"/>
            <a:ext cx="3005138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刊登平臺：政府資料開放平臺、技術處網站技術與專利授權資訊專區。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更新頻率：隨時。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刊登內容：發布日期、訊息類別、執行單位、領域別、聯絡資訊、相關網址、檔案列表、關鍵字。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b="1" i="0" u="sng">
                <a:latin typeface="標楷體" pitchFamily="65" charset="-120"/>
                <a:ea typeface="標楷體" pitchFamily="65" charset="-120"/>
              </a:rPr>
              <a:t>檔案格式；</a:t>
            </a:r>
            <a:r>
              <a:rPr lang="en-US" altLang="zh-TW" sz="1600" b="1" i="0" u="sng">
                <a:latin typeface="標楷體" pitchFamily="65" charset="-120"/>
                <a:ea typeface="標楷體" pitchFamily="65" charset="-120"/>
              </a:rPr>
              <a:t>XLSX</a:t>
            </a:r>
            <a:r>
              <a:rPr lang="zh-TW" altLang="en-US" sz="1600" b="1" i="0" u="sng"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1600" b="1" i="0" u="sng">
                <a:latin typeface="標楷體" pitchFamily="65" charset="-120"/>
                <a:ea typeface="標楷體" pitchFamily="65" charset="-120"/>
              </a:rPr>
              <a:t>ODS</a:t>
            </a:r>
            <a:r>
              <a:rPr lang="zh-TW" altLang="en-US" sz="1600" b="1" i="0" u="sng"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1600" b="1" i="0" u="sng">
                <a:latin typeface="標楷體" pitchFamily="65" charset="-120"/>
                <a:ea typeface="標楷體" pitchFamily="65" charset="-120"/>
              </a:rPr>
              <a:t>RSS</a:t>
            </a: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0245" name="圖片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11" r="16258"/>
          <a:stretch>
            <a:fillRect/>
          </a:stretch>
        </p:blipFill>
        <p:spPr bwMode="auto">
          <a:xfrm>
            <a:off x="3770313" y="1908175"/>
            <a:ext cx="2486025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46" name="群組 246"/>
          <p:cNvGrpSpPr>
            <a:grpSpLocks/>
          </p:cNvGrpSpPr>
          <p:nvPr/>
        </p:nvGrpSpPr>
        <p:grpSpPr bwMode="auto">
          <a:xfrm>
            <a:off x="6327775" y="1941513"/>
            <a:ext cx="3295650" cy="3106737"/>
            <a:chOff x="897334" y="1927224"/>
            <a:chExt cx="2362200" cy="2706689"/>
          </a:xfrm>
        </p:grpSpPr>
        <p:sp>
          <p:nvSpPr>
            <p:cNvPr id="248" name="AutoShape 5"/>
            <p:cNvSpPr>
              <a:spLocks noChangeArrowheads="1"/>
            </p:cNvSpPr>
            <p:nvPr/>
          </p:nvSpPr>
          <p:spPr bwMode="gray">
            <a:xfrm>
              <a:off x="897334" y="2101492"/>
              <a:ext cx="2362200" cy="2532421"/>
            </a:xfrm>
            <a:prstGeom prst="roundRect">
              <a:avLst>
                <a:gd name="adj" fmla="val 5491"/>
              </a:avLst>
            </a:prstGeom>
            <a:solidFill>
              <a:srgbClr val="EAEAEA">
                <a:gamma/>
                <a:tint val="3137"/>
                <a:invGamma/>
              </a:srgbClr>
            </a:solidFill>
            <a:ln w="190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249" name="AutoShape 10"/>
            <p:cNvSpPr>
              <a:spLocks noChangeArrowheads="1"/>
            </p:cNvSpPr>
            <p:nvPr/>
          </p:nvSpPr>
          <p:spPr bwMode="gray">
            <a:xfrm>
              <a:off x="1049734" y="1928811"/>
              <a:ext cx="2057400" cy="354013"/>
            </a:xfrm>
            <a:prstGeom prst="roundRect">
              <a:avLst>
                <a:gd name="adj" fmla="val 22870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250" name="Rectangle 11"/>
            <p:cNvSpPr>
              <a:spLocks noChangeArrowheads="1"/>
            </p:cNvSpPr>
            <p:nvPr/>
          </p:nvSpPr>
          <p:spPr bwMode="gray">
            <a:xfrm>
              <a:off x="1134009" y="1927224"/>
              <a:ext cx="1891125" cy="39971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b="1" i="0" dirty="0">
                  <a:solidFill>
                    <a:srgbClr val="FFFFFF"/>
                  </a:solidFill>
                  <a:latin typeface="+mj-ea"/>
                  <a:ea typeface="+mj-ea"/>
                </a:rPr>
                <a:t>執行成果</a:t>
              </a:r>
            </a:p>
          </p:txBody>
        </p:sp>
      </p:grpSp>
      <p:sp>
        <p:nvSpPr>
          <p:cNvPr id="251" name="文字方塊 250"/>
          <p:cNvSpPr txBox="1"/>
          <p:nvPr/>
        </p:nvSpPr>
        <p:spPr>
          <a:xfrm>
            <a:off x="6442075" y="2411413"/>
            <a:ext cx="3136900" cy="180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瀏覽人次：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10,151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人。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下載次數：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28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政府資料開放平臺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刊登則數：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148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則。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公告專利與技術移轉筆數：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3,366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筆。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r">
              <a:spcBef>
                <a:spcPts val="600"/>
              </a:spcBef>
              <a:defRPr/>
            </a:pP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統計時間自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105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月至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12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</p:txBody>
      </p:sp>
      <p:sp>
        <p:nvSpPr>
          <p:cNvPr id="24" name="speed"/>
          <p:cNvSpPr txBox="1">
            <a:spLocks noChangeArrowheads="1"/>
          </p:cNvSpPr>
          <p:nvPr/>
        </p:nvSpPr>
        <p:spPr bwMode="auto">
          <a:xfrm>
            <a:off x="4254686" y="2061279"/>
            <a:ext cx="1479115" cy="8863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zh-TW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OPEN</a:t>
            </a:r>
          </a:p>
          <a:p>
            <a:pPr algn="ctr" latinLnBrk="0"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zh-TW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DATA</a:t>
            </a:r>
            <a:endParaRPr lang="en-US" altLang="ko-K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grpSp>
        <p:nvGrpSpPr>
          <p:cNvPr id="10249" name="群組 27"/>
          <p:cNvGrpSpPr>
            <a:grpSpLocks/>
          </p:cNvGrpSpPr>
          <p:nvPr/>
        </p:nvGrpSpPr>
        <p:grpSpPr bwMode="auto">
          <a:xfrm flipV="1">
            <a:off x="3678238" y="1341438"/>
            <a:ext cx="2632075" cy="566737"/>
            <a:chOff x="3623808" y="5559723"/>
            <a:chExt cx="2632867" cy="567138"/>
          </a:xfrm>
        </p:grpSpPr>
        <p:pic>
          <p:nvPicPr>
            <p:cNvPr id="10250" name="圖片 28"/>
            <p:cNvPicPr>
              <a:picLocks noChangeAspect="1"/>
            </p:cNvPicPr>
            <p:nvPr/>
          </p:nvPicPr>
          <p:blipFill>
            <a:blip r:embed="rId4">
              <a:grayscl/>
            </a:blip>
            <a:srcRect b="49513"/>
            <a:stretch>
              <a:fillRect/>
            </a:stretch>
          </p:blipFill>
          <p:spPr bwMode="auto">
            <a:xfrm rot="1263930" flipH="1" flipV="1">
              <a:off x="3623808" y="5559723"/>
              <a:ext cx="1120699" cy="56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1" name="圖片 29"/>
            <p:cNvPicPr>
              <a:picLocks noChangeAspect="1"/>
            </p:cNvPicPr>
            <p:nvPr/>
          </p:nvPicPr>
          <p:blipFill>
            <a:blip r:embed="rId4">
              <a:grayscl/>
            </a:blip>
            <a:srcRect b="49513"/>
            <a:stretch>
              <a:fillRect/>
            </a:stretch>
          </p:blipFill>
          <p:spPr bwMode="auto">
            <a:xfrm rot="20336070" flipV="1">
              <a:off x="5135976" y="5559724"/>
              <a:ext cx="1120699" cy="56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矩形 1"/>
          <p:cNvSpPr/>
          <p:nvPr/>
        </p:nvSpPr>
        <p:spPr>
          <a:xfrm>
            <a:off x="272480" y="858778"/>
            <a:ext cx="36471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技術與專利授權資訊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標題 1"/>
          <p:cNvSpPr>
            <a:spLocks noGrp="1"/>
          </p:cNvSpPr>
          <p:nvPr>
            <p:ph type="title"/>
          </p:nvPr>
        </p:nvSpPr>
        <p:spPr>
          <a:xfrm>
            <a:off x="96838" y="82550"/>
            <a:ext cx="8229600" cy="695325"/>
          </a:xfrm>
        </p:spPr>
        <p:txBody>
          <a:bodyPr/>
          <a:lstStyle/>
          <a:p>
            <a:pPr algn="l">
              <a:defRPr/>
            </a:pPr>
            <a:r>
              <a:rPr lang="zh-TW" altLang="en-US" dirty="0"/>
              <a:t>參</a:t>
            </a:r>
            <a:r>
              <a:rPr lang="zh-TW" altLang="en-US" dirty="0" smtClean="0"/>
              <a:t>、執行成果</a:t>
            </a:r>
            <a:endParaRPr lang="zh-TW" altLang="en-US" dirty="0">
              <a:solidFill>
                <a:srgbClr val="002060"/>
              </a:solidFill>
              <a:latin typeface="標楷體" panose="03000509000000000000" pitchFamily="65" charset="-120"/>
              <a:cs typeface="+mn-cs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578B34-BA8F-4C68-B88A-796BEEA9CFC2}" type="slidenum">
              <a:rPr lang="zh-TW" altLang="en-US" i="0" smtClean="0">
                <a:latin typeface="+mj-lt"/>
              </a:rPr>
              <a:pPr>
                <a:defRPr/>
              </a:pPr>
              <a:t>8</a:t>
            </a:fld>
            <a:endParaRPr lang="en-US" altLang="zh-TW" i="0">
              <a:latin typeface="+mj-lt"/>
            </a:endParaRPr>
          </a:p>
        </p:txBody>
      </p:sp>
      <p:pic>
        <p:nvPicPr>
          <p:cNvPr id="12291" name="圖片 1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11" r="16258"/>
          <a:stretch>
            <a:fillRect/>
          </a:stretch>
        </p:blipFill>
        <p:spPr bwMode="auto">
          <a:xfrm>
            <a:off x="3770313" y="1692275"/>
            <a:ext cx="248602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speed"/>
          <p:cNvSpPr txBox="1">
            <a:spLocks noChangeArrowheads="1"/>
          </p:cNvSpPr>
          <p:nvPr/>
        </p:nvSpPr>
        <p:spPr bwMode="auto">
          <a:xfrm>
            <a:off x="4254686" y="1845255"/>
            <a:ext cx="1479115" cy="88639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lIns="0" tIns="0" rIns="0" bIns="0">
            <a:spAutoFit/>
            <a:sp3d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 latinLnBrk="0"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zh-TW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OPEN</a:t>
            </a:r>
          </a:p>
          <a:p>
            <a:pPr algn="ctr" latinLnBrk="0"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zh-TW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DATA</a:t>
            </a:r>
            <a:endParaRPr lang="en-US" altLang="ko-K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grpSp>
        <p:nvGrpSpPr>
          <p:cNvPr id="12293" name="群組 1"/>
          <p:cNvGrpSpPr>
            <a:grpSpLocks/>
          </p:cNvGrpSpPr>
          <p:nvPr/>
        </p:nvGrpSpPr>
        <p:grpSpPr bwMode="auto">
          <a:xfrm flipV="1">
            <a:off x="3678238" y="1125538"/>
            <a:ext cx="2632075" cy="566737"/>
            <a:chOff x="3623808" y="5559723"/>
            <a:chExt cx="2632867" cy="567138"/>
          </a:xfrm>
        </p:grpSpPr>
        <p:pic>
          <p:nvPicPr>
            <p:cNvPr id="12306" name="圖片 253"/>
            <p:cNvPicPr>
              <a:picLocks noChangeAspect="1"/>
            </p:cNvPicPr>
            <p:nvPr/>
          </p:nvPicPr>
          <p:blipFill>
            <a:blip r:embed="rId4">
              <a:grayscl/>
            </a:blip>
            <a:srcRect b="49513"/>
            <a:stretch>
              <a:fillRect/>
            </a:stretch>
          </p:blipFill>
          <p:spPr bwMode="auto">
            <a:xfrm rot="1263930" flipH="1" flipV="1">
              <a:off x="3623808" y="5559723"/>
              <a:ext cx="1120699" cy="56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7" name="圖片 26"/>
            <p:cNvPicPr>
              <a:picLocks noChangeAspect="1"/>
            </p:cNvPicPr>
            <p:nvPr/>
          </p:nvPicPr>
          <p:blipFill>
            <a:blip r:embed="rId4">
              <a:grayscl/>
            </a:blip>
            <a:srcRect b="49513"/>
            <a:stretch>
              <a:fillRect/>
            </a:stretch>
          </p:blipFill>
          <p:spPr bwMode="auto">
            <a:xfrm rot="20336070" flipV="1">
              <a:off x="5135976" y="5559724"/>
              <a:ext cx="1120699" cy="567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294" name="群組 17"/>
          <p:cNvGrpSpPr>
            <a:grpSpLocks/>
          </p:cNvGrpSpPr>
          <p:nvPr/>
        </p:nvGrpSpPr>
        <p:grpSpPr bwMode="auto">
          <a:xfrm>
            <a:off x="330200" y="1517650"/>
            <a:ext cx="3297238" cy="4779963"/>
            <a:chOff x="897334" y="1927224"/>
            <a:chExt cx="2362200" cy="4625724"/>
          </a:xfrm>
        </p:grpSpPr>
        <p:sp>
          <p:nvSpPr>
            <p:cNvPr id="19" name="AutoShape 5"/>
            <p:cNvSpPr>
              <a:spLocks noChangeArrowheads="1"/>
            </p:cNvSpPr>
            <p:nvPr/>
          </p:nvSpPr>
          <p:spPr bwMode="gray">
            <a:xfrm>
              <a:off x="897334" y="2102359"/>
              <a:ext cx="2362200" cy="4450589"/>
            </a:xfrm>
            <a:prstGeom prst="roundRect">
              <a:avLst>
                <a:gd name="adj" fmla="val 5491"/>
              </a:avLst>
            </a:prstGeom>
            <a:noFill/>
            <a:ln w="19050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 dirty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20" name="AutoShape 10"/>
            <p:cNvSpPr>
              <a:spLocks noChangeArrowheads="1"/>
            </p:cNvSpPr>
            <p:nvPr/>
          </p:nvSpPr>
          <p:spPr bwMode="gray">
            <a:xfrm>
              <a:off x="1049734" y="1928761"/>
              <a:ext cx="2057400" cy="353343"/>
            </a:xfrm>
            <a:prstGeom prst="roundRect">
              <a:avLst>
                <a:gd name="adj" fmla="val 22870"/>
              </a:avLst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 dirty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gray">
            <a:xfrm>
              <a:off x="1133895" y="1927224"/>
              <a:ext cx="1890215" cy="39943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b="1" i="0" dirty="0">
                  <a:solidFill>
                    <a:srgbClr val="FFFFFF"/>
                  </a:solidFill>
                  <a:latin typeface="+mj-ea"/>
                  <a:ea typeface="+mj-ea"/>
                </a:rPr>
                <a:t>內容規劃</a:t>
              </a:r>
            </a:p>
          </p:txBody>
        </p:sp>
      </p:grpSp>
      <p:sp>
        <p:nvSpPr>
          <p:cNvPr id="12295" name="文字方塊 21"/>
          <p:cNvSpPr txBox="1">
            <a:spLocks noChangeArrowheads="1"/>
          </p:cNvSpPr>
          <p:nvPr/>
        </p:nvSpPr>
        <p:spPr bwMode="auto">
          <a:xfrm>
            <a:off x="420688" y="1957388"/>
            <a:ext cx="3135312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刊登位置；政府資料開放平臺、專利暨可移轉資料庫。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更新頻率：每年定期。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專利刊登內容：年度、領域別、產業別、執行單位、專利發明人、核准國家、專利名稱、計畫名稱、證書號碼、專利性質、申請日期、獲證日期、專利期間、技術摘要、聯絡資訊。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技術移轉刊登內容：年度、領域別、產業別、執行單位、技術名稱、計畫名稱、技術現況、技術規格、技術成熟度、潛力預估、可應用範圍、所需軟硬體設備、需具備之專業人才。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charset="0"/>
              <a:buChar char="•"/>
            </a:pPr>
            <a:r>
              <a:rPr lang="zh-TW" altLang="en-US" sz="1600" b="1" i="0" u="sng">
                <a:latin typeface="標楷體" pitchFamily="65" charset="-120"/>
                <a:ea typeface="標楷體" pitchFamily="65" charset="-120"/>
              </a:rPr>
              <a:t>檔案格式：</a:t>
            </a:r>
            <a:r>
              <a:rPr lang="en-US" altLang="zh-TW" sz="1600" b="1" i="0" u="sng">
                <a:latin typeface="標楷體" pitchFamily="65" charset="-120"/>
                <a:ea typeface="標楷體" pitchFamily="65" charset="-120"/>
              </a:rPr>
              <a:t>ODS</a:t>
            </a:r>
            <a:r>
              <a:rPr lang="zh-TW" altLang="en-US" sz="1600" i="0"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sz="1600" i="0"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12296" name="群組 33"/>
          <p:cNvGrpSpPr>
            <a:grpSpLocks/>
          </p:cNvGrpSpPr>
          <p:nvPr/>
        </p:nvGrpSpPr>
        <p:grpSpPr bwMode="auto">
          <a:xfrm>
            <a:off x="6327775" y="1517650"/>
            <a:ext cx="3295650" cy="3328988"/>
            <a:chOff x="897334" y="1927224"/>
            <a:chExt cx="2362200" cy="2900114"/>
          </a:xfrm>
        </p:grpSpPr>
        <p:sp>
          <p:nvSpPr>
            <p:cNvPr id="35" name="AutoShape 5"/>
            <p:cNvSpPr>
              <a:spLocks noChangeArrowheads="1"/>
            </p:cNvSpPr>
            <p:nvPr/>
          </p:nvSpPr>
          <p:spPr bwMode="gray">
            <a:xfrm>
              <a:off x="897334" y="2101480"/>
              <a:ext cx="2362200" cy="2725858"/>
            </a:xfrm>
            <a:prstGeom prst="roundRect">
              <a:avLst>
                <a:gd name="adj" fmla="val 5491"/>
              </a:avLst>
            </a:prstGeom>
            <a:solidFill>
              <a:srgbClr val="EAEAEA">
                <a:gamma/>
                <a:tint val="3137"/>
                <a:invGamma/>
              </a:srgbClr>
            </a:solidFill>
            <a:ln w="19050">
              <a:solidFill>
                <a:schemeClr val="accent5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36" name="AutoShape 10"/>
            <p:cNvSpPr>
              <a:spLocks noChangeArrowheads="1"/>
            </p:cNvSpPr>
            <p:nvPr/>
          </p:nvSpPr>
          <p:spPr bwMode="gray">
            <a:xfrm>
              <a:off x="1049734" y="1928811"/>
              <a:ext cx="2057400" cy="354013"/>
            </a:xfrm>
            <a:prstGeom prst="roundRect">
              <a:avLst>
                <a:gd name="adj" fmla="val 22870"/>
              </a:avLst>
            </a:prstGeom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9525">
              <a:solidFill>
                <a:srgbClr val="000066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TW" altLang="en-US" i="0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37" name="Rectangle 11"/>
            <p:cNvSpPr>
              <a:spLocks noChangeArrowheads="1"/>
            </p:cNvSpPr>
            <p:nvPr/>
          </p:nvSpPr>
          <p:spPr bwMode="gray">
            <a:xfrm>
              <a:off x="1134009" y="1927224"/>
              <a:ext cx="1891125" cy="39968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b="1" i="0" dirty="0">
                  <a:solidFill>
                    <a:srgbClr val="FFFFFF"/>
                  </a:solidFill>
                  <a:latin typeface="+mj-ea"/>
                  <a:ea typeface="+mj-ea"/>
                </a:rPr>
                <a:t>執行成果</a:t>
              </a:r>
            </a:p>
          </p:txBody>
        </p:sp>
      </p:grpSp>
      <p:sp>
        <p:nvSpPr>
          <p:cNvPr id="38" name="文字方塊 37"/>
          <p:cNvSpPr txBox="1"/>
          <p:nvPr/>
        </p:nvSpPr>
        <p:spPr>
          <a:xfrm>
            <a:off x="6348413" y="1985963"/>
            <a:ext cx="3275012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Bef>
                <a:spcPts val="1200"/>
              </a:spcBef>
              <a:defRPr/>
            </a:pPr>
            <a:r>
              <a:rPr lang="zh-TW" altLang="en-US" sz="1600" b="1" i="0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專利資料集</a:t>
            </a:r>
            <a:endParaRPr lang="en-US" altLang="zh-TW" sz="1600" b="1" i="0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瀏覽人次：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1,175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人。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下載次數：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100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政府資料開放平臺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公告筆數：約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15,188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筆。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just">
              <a:spcBef>
                <a:spcPts val="1200"/>
              </a:spcBef>
              <a:defRPr/>
            </a:pPr>
            <a:r>
              <a:rPr lang="zh-TW" altLang="en-US" sz="1600" b="1" i="0" u="sng" dirty="0">
                <a:latin typeface="標楷體" panose="03000509000000000000" pitchFamily="65" charset="-120"/>
                <a:ea typeface="標楷體" panose="03000509000000000000" pitchFamily="65" charset="-120"/>
              </a:rPr>
              <a:t>可移轉技術資料集</a:t>
            </a:r>
            <a:endParaRPr lang="en-US" altLang="zh-TW" sz="1600" b="1" i="0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瀏覽人次：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1,183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人。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下載次數：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161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次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政府資料開放平臺</a:t>
            </a:r>
            <a:r>
              <a:rPr lang="en-US" altLang="zh-TW" sz="12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52400" indent="-1524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公告筆數：約</a:t>
            </a:r>
            <a:r>
              <a:rPr lang="en-US" altLang="zh-TW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7,289</a:t>
            </a:r>
            <a:r>
              <a:rPr lang="zh-TW" altLang="en-US" sz="1600" i="0" dirty="0">
                <a:latin typeface="標楷體" panose="03000509000000000000" pitchFamily="65" charset="-120"/>
                <a:ea typeface="標楷體" panose="03000509000000000000" pitchFamily="65" charset="-120"/>
              </a:rPr>
              <a:t>筆。</a:t>
            </a:r>
            <a:endParaRPr lang="en-US" altLang="zh-TW" sz="1600" i="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2480" y="692696"/>
            <a:ext cx="782618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專利</a:t>
            </a:r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暨可移轉</a:t>
            </a:r>
            <a:r>
              <a:rPr lang="zh-TW" alt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資料庫</a:t>
            </a:r>
            <a:r>
              <a:rPr lang="en-US" altLang="zh-TW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</a:t>
            </a:r>
            <a:r>
              <a:rPr lang="zh-TW" alt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可</a:t>
            </a:r>
            <a:r>
              <a:rPr lang="zh-TW" altLang="en-US" sz="30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移轉</a:t>
            </a:r>
            <a:r>
              <a:rPr lang="zh-TW" alt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技術</a:t>
            </a:r>
            <a:r>
              <a:rPr lang="en-US" altLang="zh-TW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/</a:t>
            </a:r>
            <a:r>
              <a:rPr lang="zh-TW" altLang="en-US" sz="30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專利資 料集</a:t>
            </a:r>
            <a:endParaRPr lang="zh-TW" altLang="en-US" sz="30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DOIT經濟部技術處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 1">
      <a:majorFont>
        <a:latin typeface="Times New Roman"/>
        <a:ea typeface="標楷體"/>
        <a:cs typeface="Times New Roman"/>
      </a:majorFont>
      <a:minorFont>
        <a:latin typeface="Times New Roman"/>
        <a:ea typeface="標楷體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doit</Template>
  <TotalTime>52446</TotalTime>
  <Words>1341</Words>
  <Application>Microsoft Office PowerPoint</Application>
  <PresentationFormat>A4 紙張 (210x297 公釐)</PresentationFormat>
  <Paragraphs>181</Paragraphs>
  <Slides>13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9_DOIT經濟部技術處2010</vt:lpstr>
      <vt:lpstr>開放資料推動情形 -以技術與專利授權資訊為例</vt:lpstr>
      <vt:lpstr>報告大綱</vt:lpstr>
      <vt:lpstr>壹、前言</vt:lpstr>
      <vt:lpstr>壹、前言</vt:lpstr>
      <vt:lpstr>壹、前言</vt:lpstr>
      <vt:lpstr>貳、推動策略及作法</vt:lpstr>
      <vt:lpstr>貳、推動策略及作法</vt:lpstr>
      <vt:lpstr>參、執行成果</vt:lpstr>
      <vt:lpstr>參、執行成果</vt:lpstr>
      <vt:lpstr>肆、未來精進規劃</vt:lpstr>
      <vt:lpstr>簡  報  完  畢 敬  請  指  教</vt:lpstr>
      <vt:lpstr>PowerPoint 簡報</vt:lpstr>
      <vt:lpstr>PowerPoint 簡報</vt:lpstr>
    </vt:vector>
  </TitlesOfParts>
  <Company>資策會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進度或狀態報告</dc:title>
  <dc:creator>莊君吏</dc:creator>
  <cp:lastModifiedBy>王志國</cp:lastModifiedBy>
  <cp:revision>4185</cp:revision>
  <cp:lastPrinted>2017-04-07T08:19:58Z</cp:lastPrinted>
  <dcterms:created xsi:type="dcterms:W3CDTF">2001-03-12T07:34:14Z</dcterms:created>
  <dcterms:modified xsi:type="dcterms:W3CDTF">2017-04-19T02:55:29Z</dcterms:modified>
</cp:coreProperties>
</file>