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4456" r:id="rId1"/>
  </p:sldMasterIdLst>
  <p:notesMasterIdLst>
    <p:notesMasterId r:id="rId59"/>
  </p:notesMasterIdLst>
  <p:handoutMasterIdLst>
    <p:handoutMasterId r:id="rId60"/>
  </p:handoutMasterIdLst>
  <p:sldIdLst>
    <p:sldId id="629" r:id="rId2"/>
    <p:sldId id="1414" r:id="rId3"/>
    <p:sldId id="1438" r:id="rId4"/>
    <p:sldId id="1505" r:id="rId5"/>
    <p:sldId id="1506" r:id="rId6"/>
    <p:sldId id="1507" r:id="rId7"/>
    <p:sldId id="1508" r:id="rId8"/>
    <p:sldId id="1509" r:id="rId9"/>
    <p:sldId id="1510" r:id="rId10"/>
    <p:sldId id="1511" r:id="rId11"/>
    <p:sldId id="1512" r:id="rId12"/>
    <p:sldId id="1444" r:id="rId13"/>
    <p:sldId id="1576" r:id="rId14"/>
    <p:sldId id="1575" r:id="rId15"/>
    <p:sldId id="1474" r:id="rId16"/>
    <p:sldId id="1569" r:id="rId17"/>
    <p:sldId id="1570" r:id="rId18"/>
    <p:sldId id="1571" r:id="rId19"/>
    <p:sldId id="1415" r:id="rId20"/>
    <p:sldId id="1513" r:id="rId21"/>
    <p:sldId id="1528" r:id="rId22"/>
    <p:sldId id="1564" r:id="rId23"/>
    <p:sldId id="1526" r:id="rId24"/>
    <p:sldId id="1527" r:id="rId25"/>
    <p:sldId id="1547" r:id="rId26"/>
    <p:sldId id="1577" r:id="rId27"/>
    <p:sldId id="1578" r:id="rId28"/>
    <p:sldId id="1579" r:id="rId29"/>
    <p:sldId id="1580" r:id="rId30"/>
    <p:sldId id="1581" r:id="rId31"/>
    <p:sldId id="1582" r:id="rId32"/>
    <p:sldId id="1521" r:id="rId33"/>
    <p:sldId id="1573" r:id="rId34"/>
    <p:sldId id="1574" r:id="rId35"/>
    <p:sldId id="1529" r:id="rId36"/>
    <p:sldId id="1549" r:id="rId37"/>
    <p:sldId id="1551" r:id="rId38"/>
    <p:sldId id="1566" r:id="rId39"/>
    <p:sldId id="1548" r:id="rId40"/>
    <p:sldId id="1550" r:id="rId41"/>
    <p:sldId id="1554" r:id="rId42"/>
    <p:sldId id="1555" r:id="rId43"/>
    <p:sldId id="1556" r:id="rId44"/>
    <p:sldId id="1557" r:id="rId45"/>
    <p:sldId id="1559" r:id="rId46"/>
    <p:sldId id="1533" r:id="rId47"/>
    <p:sldId id="1567" r:id="rId48"/>
    <p:sldId id="1568" r:id="rId49"/>
    <p:sldId id="1572" r:id="rId50"/>
    <p:sldId id="1522" r:id="rId51"/>
    <p:sldId id="1432" r:id="rId52"/>
    <p:sldId id="1433" r:id="rId53"/>
    <p:sldId id="708" r:id="rId54"/>
    <p:sldId id="1333" r:id="rId55"/>
    <p:sldId id="1531" r:id="rId56"/>
    <p:sldId id="1399" r:id="rId57"/>
    <p:sldId id="1455" r:id="rId58"/>
  </p:sldIdLst>
  <p:sldSz cx="9144000" cy="6858000" type="screen4x3"/>
  <p:notesSz cx="9867900" cy="6734175"/>
  <p:embeddedFontLst>
    <p:embeddedFont>
      <p:font typeface="Arial Rounded MT Bold" panose="020F0704030504030204" pitchFamily="34" charset="0"/>
      <p:regular r:id="rId61"/>
    </p:embeddedFont>
    <p:embeddedFont>
      <p:font typeface="Wingdings 2" panose="05020102010507070707" pitchFamily="18" charset="2"/>
      <p:regular r:id="rId62"/>
    </p:embeddedFont>
    <p:embeddedFont>
      <p:font typeface="微软雅黑" panose="020B0503020204020204" pitchFamily="34" charset="-122"/>
      <p:regular r:id="rId63"/>
      <p:bold r:id="rId64"/>
    </p:embeddedFont>
    <p:embeddedFont>
      <p:font typeface="微軟正黑體" panose="020B0604030504040204" pitchFamily="34" charset="-120"/>
      <p:regular r:id="rId65"/>
      <p:bold r:id="rId66"/>
    </p:embeddedFont>
    <p:embeddedFont>
      <p:font typeface="標楷體" panose="03000509000000000000" pitchFamily="65" charset="-120"/>
      <p:regular r:id="rId67"/>
    </p:embeddedFont>
    <p:embeddedFont>
      <p:font typeface="Calibri" panose="020F0502020204030204" pitchFamily="34" charset="0"/>
      <p:regular r:id="rId68"/>
      <p:bold r:id="rId69"/>
      <p:italic r:id="rId70"/>
      <p:boldItalic r:id="rId71"/>
    </p:embeddedFont>
  </p:embeddedFontLst>
  <p:defaultTextStyle>
    <a:defPPr>
      <a:defRPr lang="zh-TW"/>
    </a:defPPr>
    <a:lvl1pPr algn="l" rtl="0" fontAlgn="base">
      <a:spcBef>
        <a:spcPct val="0"/>
      </a:spcBef>
      <a:spcAft>
        <a:spcPct val="0"/>
      </a:spcAft>
      <a:defRPr kumimoji="1" sz="2000" kern="1200">
        <a:solidFill>
          <a:srgbClr val="FFFFFF"/>
        </a:solidFill>
        <a:latin typeface="微軟正黑體" pitchFamily="34" charset="-120"/>
        <a:ea typeface="新細明體" charset="-120"/>
        <a:cs typeface="+mn-cs"/>
      </a:defRPr>
    </a:lvl1pPr>
    <a:lvl2pPr marL="457200" algn="l" rtl="0" fontAlgn="base">
      <a:spcBef>
        <a:spcPct val="0"/>
      </a:spcBef>
      <a:spcAft>
        <a:spcPct val="0"/>
      </a:spcAft>
      <a:defRPr kumimoji="1" sz="2000" kern="1200">
        <a:solidFill>
          <a:srgbClr val="FFFFFF"/>
        </a:solidFill>
        <a:latin typeface="微軟正黑體" pitchFamily="34" charset="-120"/>
        <a:ea typeface="新細明體" charset="-120"/>
        <a:cs typeface="+mn-cs"/>
      </a:defRPr>
    </a:lvl2pPr>
    <a:lvl3pPr marL="914400" algn="l" rtl="0" fontAlgn="base">
      <a:spcBef>
        <a:spcPct val="0"/>
      </a:spcBef>
      <a:spcAft>
        <a:spcPct val="0"/>
      </a:spcAft>
      <a:defRPr kumimoji="1" sz="2000" kern="1200">
        <a:solidFill>
          <a:srgbClr val="FFFFFF"/>
        </a:solidFill>
        <a:latin typeface="微軟正黑體" pitchFamily="34" charset="-120"/>
        <a:ea typeface="新細明體" charset="-120"/>
        <a:cs typeface="+mn-cs"/>
      </a:defRPr>
    </a:lvl3pPr>
    <a:lvl4pPr marL="1371600" algn="l" rtl="0" fontAlgn="base">
      <a:spcBef>
        <a:spcPct val="0"/>
      </a:spcBef>
      <a:spcAft>
        <a:spcPct val="0"/>
      </a:spcAft>
      <a:defRPr kumimoji="1" sz="2000" kern="1200">
        <a:solidFill>
          <a:srgbClr val="FFFFFF"/>
        </a:solidFill>
        <a:latin typeface="微軟正黑體" pitchFamily="34" charset="-120"/>
        <a:ea typeface="新細明體" charset="-120"/>
        <a:cs typeface="+mn-cs"/>
      </a:defRPr>
    </a:lvl4pPr>
    <a:lvl5pPr marL="1828800" algn="l" rtl="0" fontAlgn="base">
      <a:spcBef>
        <a:spcPct val="0"/>
      </a:spcBef>
      <a:spcAft>
        <a:spcPct val="0"/>
      </a:spcAft>
      <a:defRPr kumimoji="1" sz="2000" kern="1200">
        <a:solidFill>
          <a:srgbClr val="FFFFFF"/>
        </a:solidFill>
        <a:latin typeface="微軟正黑體" pitchFamily="34" charset="-120"/>
        <a:ea typeface="新細明體" charset="-120"/>
        <a:cs typeface="+mn-cs"/>
      </a:defRPr>
    </a:lvl5pPr>
    <a:lvl6pPr marL="2286000" algn="l" defTabSz="914400" rtl="0" eaLnBrk="1" latinLnBrk="0" hangingPunct="1">
      <a:defRPr kumimoji="1" sz="2000" kern="1200">
        <a:solidFill>
          <a:srgbClr val="FFFFFF"/>
        </a:solidFill>
        <a:latin typeface="微軟正黑體" pitchFamily="34" charset="-120"/>
        <a:ea typeface="新細明體" charset="-120"/>
        <a:cs typeface="+mn-cs"/>
      </a:defRPr>
    </a:lvl6pPr>
    <a:lvl7pPr marL="2743200" algn="l" defTabSz="914400" rtl="0" eaLnBrk="1" latinLnBrk="0" hangingPunct="1">
      <a:defRPr kumimoji="1" sz="2000" kern="1200">
        <a:solidFill>
          <a:srgbClr val="FFFFFF"/>
        </a:solidFill>
        <a:latin typeface="微軟正黑體" pitchFamily="34" charset="-120"/>
        <a:ea typeface="新細明體" charset="-120"/>
        <a:cs typeface="+mn-cs"/>
      </a:defRPr>
    </a:lvl7pPr>
    <a:lvl8pPr marL="3200400" algn="l" defTabSz="914400" rtl="0" eaLnBrk="1" latinLnBrk="0" hangingPunct="1">
      <a:defRPr kumimoji="1" sz="2000" kern="1200">
        <a:solidFill>
          <a:srgbClr val="FFFFFF"/>
        </a:solidFill>
        <a:latin typeface="微軟正黑體" pitchFamily="34" charset="-120"/>
        <a:ea typeface="新細明體" charset="-120"/>
        <a:cs typeface="+mn-cs"/>
      </a:defRPr>
    </a:lvl8pPr>
    <a:lvl9pPr marL="3657600" algn="l" defTabSz="914400" rtl="0" eaLnBrk="1" latinLnBrk="0" hangingPunct="1">
      <a:defRPr kumimoji="1" sz="2000" kern="1200">
        <a:solidFill>
          <a:srgbClr val="FFFFFF"/>
        </a:solidFill>
        <a:latin typeface="微軟正黑體" pitchFamily="34" charset="-120"/>
        <a:ea typeface="新細明體" charset="-120"/>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121">
          <p15:clr>
            <a:srgbClr val="A4A3A4"/>
          </p15:clr>
        </p15:guide>
        <p15:guide id="2" pos="31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DD3DE"/>
    <a:srgbClr val="FFCCFF"/>
    <a:srgbClr val="FF99FF"/>
    <a:srgbClr val="E9EDF4"/>
    <a:srgbClr val="FF9933"/>
    <a:srgbClr val="FFFF99"/>
    <a:srgbClr val="FFFFCC"/>
    <a:srgbClr val="FF9999"/>
    <a:srgbClr val="98E6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佈景主題樣式 1 - 輔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佈景主題樣式 1 - 輔色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佈景主題樣式 1 - 輔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佈景主題樣式 1 - 輔色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69CF1AB2-1976-4502-BF36-3FF5EA218861}" styleName="中等深淺樣式 4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淺色樣式 2 - 輔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淺色樣式 2 - 輔色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F2DE63D5-997A-4646-A377-4702673A728D}" styleName="淺色樣式 2 - 輔色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75DCB02-9BB8-47FD-8907-85C794F793BA}" styleName="佈景主題樣式 1 - 輔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BDBED569-4797-4DF1-A0F4-6AAB3CD982D8}" styleName="淺色樣式 3 - 輔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中等深淺樣式 1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7CE84F3-28C3-443E-9E96-99CF82512B78}" styleName="深色樣式 1 - 輔色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深色樣式 2 - 輔色 5/輔色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660B408-B3CF-4A94-85FC-2B1E0A45F4A2}" styleName="深色樣式 2 - 輔色 1/輔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FD4443E-F989-4FC4-A0C8-D5A2AF1F390B}" styleName="深色樣式 1 - 輔色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深色樣式 1 - 輔色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深色樣式 1 - 輔色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深色樣式 1 - 輔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深色樣式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2838BEF-8BB2-4498-84A7-C5851F593DF1}" styleName="中等深淺樣式 4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A107856-5554-42FB-B03E-39F5DBC370BA}" styleName="中等深淺樣式 4 - 輔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中等深淺樣式 4 - 輔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8D230F3-CF80-4859-8CE7-A43EE81993B5}" styleName="淺色樣式 1 - 輔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淺色樣式 1 - 輔色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淺色樣式 1 - 輔色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淺色樣式 1 - 輔色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淺色樣式 1 - 輔色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淺色樣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5BE263C-DBD7-4A20-BB59-AAB30ACAA65A}" styleName="中等深淺樣式 3 - 輔色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41" autoAdjust="0"/>
    <p:restoredTop sz="91579" autoAdjust="0"/>
  </p:normalViewPr>
  <p:slideViewPr>
    <p:cSldViewPr>
      <p:cViewPr>
        <p:scale>
          <a:sx n="66" d="100"/>
          <a:sy n="66" d="100"/>
        </p:scale>
        <p:origin x="-1647" y="-66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50" d="100"/>
        <a:sy n="150" d="100"/>
      </p:scale>
      <p:origin x="0" y="17372"/>
    </p:cViewPr>
  </p:sorterViewPr>
  <p:notesViewPr>
    <p:cSldViewPr>
      <p:cViewPr varScale="1">
        <p:scale>
          <a:sx n="80" d="100"/>
          <a:sy n="80" d="100"/>
        </p:scale>
        <p:origin x="-534" y="-90"/>
      </p:cViewPr>
      <p:guideLst>
        <p:guide orient="horz" pos="2121"/>
        <p:guide pos="31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3.fntdata"/><Relationship Id="rId68" Type="http://schemas.openxmlformats.org/officeDocument/2006/relationships/font" Target="fonts/font8.fntdata"/><Relationship Id="rId7" Type="http://schemas.openxmlformats.org/officeDocument/2006/relationships/slide" Target="slides/slide6.xml"/><Relationship Id="rId71"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6.fntdata"/><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65" Type="http://schemas.openxmlformats.org/officeDocument/2006/relationships/font" Target="fonts/font5.fntdata"/><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4.fntdata"/><Relationship Id="rId69" Type="http://schemas.openxmlformats.org/officeDocument/2006/relationships/font" Target="fonts/font9.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67"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2.fntdata"/><Relationship Id="rId70" Type="http://schemas.openxmlformats.org/officeDocument/2006/relationships/font" Target="fonts/font10.fntdata"/><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ACCBA4-27D4-4F5A-B16E-E49062E5EC83}"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zh-TW" altLang="en-US"/>
        </a:p>
      </dgm:t>
    </dgm:pt>
    <dgm:pt modelId="{E12323E9-9173-46DE-B1F5-8D2068726A9A}">
      <dgm:prSet/>
      <dgm:spPr/>
      <dgm:t>
        <a:bodyPr/>
        <a:lstStyle/>
        <a:p>
          <a:pPr rtl="0"/>
          <a:r>
            <a:rPr kumimoji="1" lang="zh-TW" altLang="en-US" dirty="0" smtClean="0"/>
            <a:t>一、</a:t>
          </a:r>
          <a:r>
            <a:rPr kumimoji="1" lang="zh-TW" dirty="0" smtClean="0"/>
            <a:t>國發會函頒「政府資料開放諮詢小組設置要點」</a:t>
          </a:r>
          <a:endParaRPr lang="zh-TW" dirty="0"/>
        </a:p>
      </dgm:t>
    </dgm:pt>
    <dgm:pt modelId="{D73E3E15-0C0C-48CB-970D-31E181280E9F}" type="parTrans" cxnId="{BBABD640-1F94-4B07-9795-BD20E633A4B9}">
      <dgm:prSet/>
      <dgm:spPr/>
      <dgm:t>
        <a:bodyPr/>
        <a:lstStyle/>
        <a:p>
          <a:endParaRPr lang="zh-TW" altLang="en-US"/>
        </a:p>
      </dgm:t>
    </dgm:pt>
    <dgm:pt modelId="{42477F90-D128-4D3C-A247-CCC645A981CE}" type="sibTrans" cxnId="{BBABD640-1F94-4B07-9795-BD20E633A4B9}">
      <dgm:prSet/>
      <dgm:spPr/>
      <dgm:t>
        <a:bodyPr/>
        <a:lstStyle/>
        <a:p>
          <a:endParaRPr lang="zh-TW" altLang="en-US"/>
        </a:p>
      </dgm:t>
    </dgm:pt>
    <dgm:pt modelId="{5676E307-6047-4ED2-AE6E-8DF877DD4F7A}">
      <dgm:prSet/>
      <dgm:spPr/>
      <dgm:t>
        <a:bodyPr/>
        <a:lstStyle/>
        <a:p>
          <a:pPr rtl="0"/>
          <a:r>
            <a:rPr kumimoji="1" lang="zh-TW" altLang="en-US" dirty="0" smtClean="0"/>
            <a:t>二、</a:t>
          </a:r>
          <a:r>
            <a:rPr kumimoji="1" lang="zh-TW" dirty="0" smtClean="0"/>
            <a:t>政府資料開放授權條款經國際驗證</a:t>
          </a:r>
          <a:endParaRPr lang="zh-TW" dirty="0"/>
        </a:p>
      </dgm:t>
    </dgm:pt>
    <dgm:pt modelId="{62D97997-258B-4A26-809F-BB24DA3C299C}" type="parTrans" cxnId="{005AF1E2-747E-4C18-B4B3-50327F4A733F}">
      <dgm:prSet/>
      <dgm:spPr/>
      <dgm:t>
        <a:bodyPr/>
        <a:lstStyle/>
        <a:p>
          <a:endParaRPr lang="zh-TW" altLang="en-US"/>
        </a:p>
      </dgm:t>
    </dgm:pt>
    <dgm:pt modelId="{8BDD94EE-D277-4376-BEB0-DF76090AEDD9}" type="sibTrans" cxnId="{005AF1E2-747E-4C18-B4B3-50327F4A733F}">
      <dgm:prSet/>
      <dgm:spPr/>
      <dgm:t>
        <a:bodyPr/>
        <a:lstStyle/>
        <a:p>
          <a:endParaRPr lang="zh-TW" altLang="en-US"/>
        </a:p>
      </dgm:t>
    </dgm:pt>
    <dgm:pt modelId="{8BE49C32-6684-4F9D-889F-B336A9B4367E}">
      <dgm:prSet/>
      <dgm:spPr/>
      <dgm:t>
        <a:bodyPr/>
        <a:lstStyle/>
        <a:p>
          <a:pPr rtl="0"/>
          <a:r>
            <a:rPr lang="zh-TW" altLang="en-US" dirty="0" smtClean="0"/>
            <a:t>三、</a:t>
          </a:r>
          <a:r>
            <a:rPr lang="zh-TW" dirty="0" smtClean="0"/>
            <a:t>政府資料開放品質提升</a:t>
          </a:r>
          <a:endParaRPr lang="zh-TW" dirty="0"/>
        </a:p>
      </dgm:t>
    </dgm:pt>
    <dgm:pt modelId="{3CD68E70-EA2F-4D0B-84B3-4406C274E50C}" type="parTrans" cxnId="{DCCE4964-36B5-4B03-9DDA-B3EE2DFAE36C}">
      <dgm:prSet/>
      <dgm:spPr/>
      <dgm:t>
        <a:bodyPr/>
        <a:lstStyle/>
        <a:p>
          <a:endParaRPr lang="zh-TW" altLang="en-US"/>
        </a:p>
      </dgm:t>
    </dgm:pt>
    <dgm:pt modelId="{0D0022F4-4396-4923-B729-B6DAB3651C7E}" type="sibTrans" cxnId="{DCCE4964-36B5-4B03-9DDA-B3EE2DFAE36C}">
      <dgm:prSet/>
      <dgm:spPr/>
      <dgm:t>
        <a:bodyPr/>
        <a:lstStyle/>
        <a:p>
          <a:endParaRPr lang="zh-TW" altLang="en-US"/>
        </a:p>
      </dgm:t>
    </dgm:pt>
    <dgm:pt modelId="{2D6085AC-12FD-40E0-BEB7-22733F4754B4}" type="pres">
      <dgm:prSet presAssocID="{6EACCBA4-27D4-4F5A-B16E-E49062E5EC83}" presName="linear" presStyleCnt="0">
        <dgm:presLayoutVars>
          <dgm:animLvl val="lvl"/>
          <dgm:resizeHandles val="exact"/>
        </dgm:presLayoutVars>
      </dgm:prSet>
      <dgm:spPr/>
      <dgm:t>
        <a:bodyPr/>
        <a:lstStyle/>
        <a:p>
          <a:endParaRPr lang="zh-TW" altLang="en-US"/>
        </a:p>
      </dgm:t>
    </dgm:pt>
    <dgm:pt modelId="{17DDAA2F-C02D-4999-9DD2-7770E92045F3}" type="pres">
      <dgm:prSet presAssocID="{E12323E9-9173-46DE-B1F5-8D2068726A9A}" presName="parentText" presStyleLbl="node1" presStyleIdx="0" presStyleCnt="3">
        <dgm:presLayoutVars>
          <dgm:chMax val="0"/>
          <dgm:bulletEnabled val="1"/>
        </dgm:presLayoutVars>
      </dgm:prSet>
      <dgm:spPr/>
      <dgm:t>
        <a:bodyPr/>
        <a:lstStyle/>
        <a:p>
          <a:endParaRPr lang="zh-TW" altLang="en-US"/>
        </a:p>
      </dgm:t>
    </dgm:pt>
    <dgm:pt modelId="{F58DF505-884D-4427-A6CB-7D6A7C63F9D1}" type="pres">
      <dgm:prSet presAssocID="{42477F90-D128-4D3C-A247-CCC645A981CE}" presName="spacer" presStyleCnt="0"/>
      <dgm:spPr/>
    </dgm:pt>
    <dgm:pt modelId="{76652627-89DB-46EB-AAAC-5B356C7951A9}" type="pres">
      <dgm:prSet presAssocID="{5676E307-6047-4ED2-AE6E-8DF877DD4F7A}" presName="parentText" presStyleLbl="node1" presStyleIdx="1" presStyleCnt="3">
        <dgm:presLayoutVars>
          <dgm:chMax val="0"/>
          <dgm:bulletEnabled val="1"/>
        </dgm:presLayoutVars>
      </dgm:prSet>
      <dgm:spPr/>
      <dgm:t>
        <a:bodyPr/>
        <a:lstStyle/>
        <a:p>
          <a:endParaRPr lang="zh-TW" altLang="en-US"/>
        </a:p>
      </dgm:t>
    </dgm:pt>
    <dgm:pt modelId="{AED33BFA-8D45-4FEA-B51C-0B451F2C02FC}" type="pres">
      <dgm:prSet presAssocID="{8BDD94EE-D277-4376-BEB0-DF76090AEDD9}" presName="spacer" presStyleCnt="0"/>
      <dgm:spPr/>
    </dgm:pt>
    <dgm:pt modelId="{9D0923CE-93C8-4347-BAB4-4D9B365C416C}" type="pres">
      <dgm:prSet presAssocID="{8BE49C32-6684-4F9D-889F-B336A9B4367E}" presName="parentText" presStyleLbl="node1" presStyleIdx="2" presStyleCnt="3">
        <dgm:presLayoutVars>
          <dgm:chMax val="0"/>
          <dgm:bulletEnabled val="1"/>
        </dgm:presLayoutVars>
      </dgm:prSet>
      <dgm:spPr/>
      <dgm:t>
        <a:bodyPr/>
        <a:lstStyle/>
        <a:p>
          <a:endParaRPr lang="zh-TW" altLang="en-US"/>
        </a:p>
      </dgm:t>
    </dgm:pt>
  </dgm:ptLst>
  <dgm:cxnLst>
    <dgm:cxn modelId="{9FE65516-DE1A-4323-B664-25A3569C50A8}" type="presOf" srcId="{6EACCBA4-27D4-4F5A-B16E-E49062E5EC83}" destId="{2D6085AC-12FD-40E0-BEB7-22733F4754B4}" srcOrd="0" destOrd="0" presId="urn:microsoft.com/office/officeart/2005/8/layout/vList2"/>
    <dgm:cxn modelId="{AD435EB4-AA7B-4DD3-A87B-E70CC96DE42E}" type="presOf" srcId="{8BE49C32-6684-4F9D-889F-B336A9B4367E}" destId="{9D0923CE-93C8-4347-BAB4-4D9B365C416C}" srcOrd="0" destOrd="0" presId="urn:microsoft.com/office/officeart/2005/8/layout/vList2"/>
    <dgm:cxn modelId="{01E0DF33-21D2-45DE-8019-1AF7DA9DF193}" type="presOf" srcId="{5676E307-6047-4ED2-AE6E-8DF877DD4F7A}" destId="{76652627-89DB-46EB-AAAC-5B356C7951A9}" srcOrd="0" destOrd="0" presId="urn:microsoft.com/office/officeart/2005/8/layout/vList2"/>
    <dgm:cxn modelId="{DCCE4964-36B5-4B03-9DDA-B3EE2DFAE36C}" srcId="{6EACCBA4-27D4-4F5A-B16E-E49062E5EC83}" destId="{8BE49C32-6684-4F9D-889F-B336A9B4367E}" srcOrd="2" destOrd="0" parTransId="{3CD68E70-EA2F-4D0B-84B3-4406C274E50C}" sibTransId="{0D0022F4-4396-4923-B729-B6DAB3651C7E}"/>
    <dgm:cxn modelId="{333AC74D-16FB-471D-B791-E484E5784A95}" type="presOf" srcId="{E12323E9-9173-46DE-B1F5-8D2068726A9A}" destId="{17DDAA2F-C02D-4999-9DD2-7770E92045F3}" srcOrd="0" destOrd="0" presId="urn:microsoft.com/office/officeart/2005/8/layout/vList2"/>
    <dgm:cxn modelId="{BBABD640-1F94-4B07-9795-BD20E633A4B9}" srcId="{6EACCBA4-27D4-4F5A-B16E-E49062E5EC83}" destId="{E12323E9-9173-46DE-B1F5-8D2068726A9A}" srcOrd="0" destOrd="0" parTransId="{D73E3E15-0C0C-48CB-970D-31E181280E9F}" sibTransId="{42477F90-D128-4D3C-A247-CCC645A981CE}"/>
    <dgm:cxn modelId="{005AF1E2-747E-4C18-B4B3-50327F4A733F}" srcId="{6EACCBA4-27D4-4F5A-B16E-E49062E5EC83}" destId="{5676E307-6047-4ED2-AE6E-8DF877DD4F7A}" srcOrd="1" destOrd="0" parTransId="{62D97997-258B-4A26-809F-BB24DA3C299C}" sibTransId="{8BDD94EE-D277-4376-BEB0-DF76090AEDD9}"/>
    <dgm:cxn modelId="{25DEBC7E-DF66-44CD-89ED-3525D3E768DA}" type="presParOf" srcId="{2D6085AC-12FD-40E0-BEB7-22733F4754B4}" destId="{17DDAA2F-C02D-4999-9DD2-7770E92045F3}" srcOrd="0" destOrd="0" presId="urn:microsoft.com/office/officeart/2005/8/layout/vList2"/>
    <dgm:cxn modelId="{F0E9F415-F4C0-4CA6-9890-F8597C8DB63C}" type="presParOf" srcId="{2D6085AC-12FD-40E0-BEB7-22733F4754B4}" destId="{F58DF505-884D-4427-A6CB-7D6A7C63F9D1}" srcOrd="1" destOrd="0" presId="urn:microsoft.com/office/officeart/2005/8/layout/vList2"/>
    <dgm:cxn modelId="{87AB2488-7073-4EE2-B08A-006F07754017}" type="presParOf" srcId="{2D6085AC-12FD-40E0-BEB7-22733F4754B4}" destId="{76652627-89DB-46EB-AAAC-5B356C7951A9}" srcOrd="2" destOrd="0" presId="urn:microsoft.com/office/officeart/2005/8/layout/vList2"/>
    <dgm:cxn modelId="{3DBC0ED7-459C-44F4-8237-F2BE85BACF8F}" type="presParOf" srcId="{2D6085AC-12FD-40E0-BEB7-22733F4754B4}" destId="{AED33BFA-8D45-4FEA-B51C-0B451F2C02FC}" srcOrd="3" destOrd="0" presId="urn:microsoft.com/office/officeart/2005/8/layout/vList2"/>
    <dgm:cxn modelId="{CAC68CD8-D3B5-43D4-ABF5-27E646BAC4EE}" type="presParOf" srcId="{2D6085AC-12FD-40E0-BEB7-22733F4754B4}" destId="{9D0923CE-93C8-4347-BAB4-4D9B365C416C}"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B1397E-A61A-40C6-A5AF-A82C99002E3E}"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zh-TW" altLang="en-US"/>
        </a:p>
      </dgm:t>
    </dgm:pt>
    <dgm:pt modelId="{A88DBB8D-C262-403C-A2B0-BA7FE41EA4AF}">
      <dgm:prSet phldrT="[文字]"/>
      <dgm:spPr/>
      <dgm:t>
        <a:bodyPr/>
        <a:lstStyle/>
        <a:p>
          <a:r>
            <a:rPr lang="zh-TW" dirty="0" smtClean="0"/>
            <a:t>第四點</a:t>
          </a:r>
          <a:endParaRPr lang="zh-TW" altLang="en-US" dirty="0"/>
        </a:p>
      </dgm:t>
    </dgm:pt>
    <dgm:pt modelId="{73FA00F8-8BCF-457F-99AB-A8F8000AF0D9}" type="parTrans" cxnId="{C0F2B66F-B58E-427B-8729-2EC67CF700B5}">
      <dgm:prSet/>
      <dgm:spPr/>
      <dgm:t>
        <a:bodyPr/>
        <a:lstStyle/>
        <a:p>
          <a:endParaRPr lang="zh-TW" altLang="en-US"/>
        </a:p>
      </dgm:t>
    </dgm:pt>
    <dgm:pt modelId="{68B09E33-B4BE-410A-963E-CAE60175304C}" type="sibTrans" cxnId="{C0F2B66F-B58E-427B-8729-2EC67CF700B5}">
      <dgm:prSet/>
      <dgm:spPr/>
      <dgm:t>
        <a:bodyPr/>
        <a:lstStyle/>
        <a:p>
          <a:endParaRPr lang="zh-TW" altLang="en-US"/>
        </a:p>
      </dgm:t>
    </dgm:pt>
    <dgm:pt modelId="{7AB91A5F-0B47-43BA-A6CE-D81129C33B49}">
      <dgm:prSet phldrT="[文字]" custT="1"/>
      <dgm:spPr/>
      <dgm:t>
        <a:bodyPr/>
        <a:lstStyle/>
        <a:p>
          <a:r>
            <a:rPr kumimoji="1" lang="zh-TW" sz="1900" b="0" kern="1200" dirty="0" smtClean="0">
              <a:solidFill>
                <a:srgbClr val="0C0E12"/>
              </a:solidFill>
              <a:latin typeface="微軟正黑體" pitchFamily="34" charset="-120"/>
              <a:ea typeface="微軟正黑體" pitchFamily="34" charset="-120"/>
              <a:cs typeface="+mn-cs"/>
            </a:rPr>
            <a:t>衡酌行政院中央二級機關諮詢小組</a:t>
          </a:r>
          <a:r>
            <a:rPr kumimoji="1" lang="zh-TW" altLang="en-US" sz="1900" b="0" kern="1200" dirty="0" smtClean="0">
              <a:solidFill>
                <a:srgbClr val="FF0000"/>
              </a:solidFill>
              <a:latin typeface="微軟正黑體" pitchFamily="34" charset="-120"/>
              <a:ea typeface="微軟正黑體" pitchFamily="34" charset="-120"/>
              <a:cs typeface="+mn-cs"/>
            </a:rPr>
            <a:t>開會頻率</a:t>
          </a:r>
          <a:r>
            <a:rPr kumimoji="1" lang="zh-TW" altLang="en-US" sz="1900" b="0" kern="1200" dirty="0" smtClean="0">
              <a:solidFill>
                <a:srgbClr val="0C0E12"/>
              </a:solidFill>
              <a:latin typeface="微軟正黑體" pitchFamily="34" charset="-120"/>
              <a:ea typeface="微軟正黑體" pitchFamily="34" charset="-120"/>
              <a:cs typeface="+mn-cs"/>
            </a:rPr>
            <a:t>需求</a:t>
          </a:r>
          <a:r>
            <a:rPr kumimoji="1" lang="zh-TW" altLang="en-US" sz="1900" b="0" kern="1200" dirty="0" smtClean="0">
              <a:solidFill>
                <a:srgbClr val="FF0000"/>
              </a:solidFill>
              <a:latin typeface="微軟正黑體" pitchFamily="34" charset="-120"/>
              <a:ea typeface="微軟正黑體" pitchFamily="34" charset="-120"/>
              <a:cs typeface="+mn-cs"/>
            </a:rPr>
            <a:t>不盡相同</a:t>
          </a:r>
          <a:r>
            <a:rPr kumimoji="1" lang="zh-TW" altLang="en-US" sz="1900" b="0" kern="1200" dirty="0" smtClean="0">
              <a:solidFill>
                <a:srgbClr val="0C0E12"/>
              </a:solidFill>
              <a:latin typeface="微軟正黑體" pitchFamily="34" charset="-120"/>
              <a:ea typeface="微軟正黑體" pitchFamily="34" charset="-120"/>
              <a:cs typeface="+mn-cs"/>
            </a:rPr>
            <a:t>，爰調整開會頻率為每季以召開一次為原則，</a:t>
          </a:r>
          <a:r>
            <a:rPr kumimoji="1" lang="zh-TW" altLang="en-US" sz="1900" b="0" kern="1200" dirty="0" smtClean="0">
              <a:solidFill>
                <a:srgbClr val="FF0000"/>
              </a:solidFill>
              <a:latin typeface="微軟正黑體" pitchFamily="34" charset="-120"/>
              <a:ea typeface="微軟正黑體" pitchFamily="34" charset="-120"/>
              <a:cs typeface="+mn-cs"/>
            </a:rPr>
            <a:t>每年不低於二次</a:t>
          </a:r>
          <a:r>
            <a:rPr kumimoji="1" lang="zh-TW" altLang="en-US" sz="1900" b="0" kern="1200" dirty="0" smtClean="0">
              <a:solidFill>
                <a:srgbClr val="0C0E12"/>
              </a:solidFill>
              <a:latin typeface="微軟正黑體" pitchFamily="34" charset="-120"/>
              <a:ea typeface="微軟正黑體" pitchFamily="34" charset="-120"/>
              <a:cs typeface="+mn-cs"/>
            </a:rPr>
            <a:t>，並得視需要召開臨時會議</a:t>
          </a:r>
          <a:endParaRPr kumimoji="1" lang="zh-TW" altLang="en-US" sz="1900" b="0" kern="1200" dirty="0">
            <a:solidFill>
              <a:srgbClr val="0C0E12"/>
            </a:solidFill>
            <a:latin typeface="微軟正黑體" pitchFamily="34" charset="-120"/>
            <a:ea typeface="微軟正黑體" pitchFamily="34" charset="-120"/>
            <a:cs typeface="+mn-cs"/>
          </a:endParaRPr>
        </a:p>
      </dgm:t>
    </dgm:pt>
    <dgm:pt modelId="{549BDB00-1352-4D78-8D60-EA31C2A9BD54}" type="parTrans" cxnId="{BF916202-AAC9-46F4-9781-EBE110D6330C}">
      <dgm:prSet/>
      <dgm:spPr/>
      <dgm:t>
        <a:bodyPr/>
        <a:lstStyle/>
        <a:p>
          <a:endParaRPr lang="zh-TW" altLang="en-US"/>
        </a:p>
      </dgm:t>
    </dgm:pt>
    <dgm:pt modelId="{CB6C4850-AF21-4C8A-8180-BBB96E353DE5}" type="sibTrans" cxnId="{BF916202-AAC9-46F4-9781-EBE110D6330C}">
      <dgm:prSet/>
      <dgm:spPr/>
      <dgm:t>
        <a:bodyPr/>
        <a:lstStyle/>
        <a:p>
          <a:endParaRPr lang="zh-TW" altLang="en-US"/>
        </a:p>
      </dgm:t>
    </dgm:pt>
    <dgm:pt modelId="{411EE485-98DD-40AF-B02F-DB83AD04F075}">
      <dgm:prSet phldrT="[文字]"/>
      <dgm:spPr/>
      <dgm:t>
        <a:bodyPr/>
        <a:lstStyle/>
        <a:p>
          <a:r>
            <a:rPr lang="zh-TW" dirty="0" smtClean="0"/>
            <a:t>第</a:t>
          </a:r>
          <a:r>
            <a:rPr lang="zh-TW" altLang="en-US" dirty="0" smtClean="0"/>
            <a:t>六</a:t>
          </a:r>
          <a:r>
            <a:rPr lang="zh-TW" dirty="0" smtClean="0"/>
            <a:t>點</a:t>
          </a:r>
          <a:endParaRPr lang="zh-TW" altLang="en-US" dirty="0"/>
        </a:p>
      </dgm:t>
    </dgm:pt>
    <dgm:pt modelId="{1C8486CD-1E89-4688-B171-C44AD6599A5A}" type="parTrans" cxnId="{DE402AEC-5EA4-4325-A2C0-1B26595D576D}">
      <dgm:prSet/>
      <dgm:spPr/>
      <dgm:t>
        <a:bodyPr/>
        <a:lstStyle/>
        <a:p>
          <a:endParaRPr lang="zh-TW" altLang="en-US"/>
        </a:p>
      </dgm:t>
    </dgm:pt>
    <dgm:pt modelId="{C12598E6-8EBD-4B81-A17E-E04AD88F829B}" type="sibTrans" cxnId="{DE402AEC-5EA4-4325-A2C0-1B26595D576D}">
      <dgm:prSet/>
      <dgm:spPr/>
      <dgm:t>
        <a:bodyPr/>
        <a:lstStyle/>
        <a:p>
          <a:endParaRPr lang="zh-TW" altLang="en-US"/>
        </a:p>
      </dgm:t>
    </dgm:pt>
    <dgm:pt modelId="{D92E6187-4886-4295-8ED9-E553C6E4D359}">
      <dgm:prSet phldrT="[文字]" custT="1"/>
      <dgm:spPr/>
      <dgm:t>
        <a:bodyPr/>
        <a:lstStyle/>
        <a:p>
          <a:r>
            <a:rPr kumimoji="1" lang="zh-TW" sz="1900" b="0" kern="1200" dirty="0" smtClean="0">
              <a:solidFill>
                <a:srgbClr val="0C0E12"/>
              </a:solidFill>
              <a:latin typeface="微軟正黑體" pitchFamily="34" charset="-120"/>
              <a:ea typeface="微軟正黑體" pitchFamily="34" charset="-120"/>
              <a:cs typeface="+mn-cs"/>
            </a:rPr>
            <a:t>為利各級諮詢小組運作之穩定性，爰</a:t>
          </a:r>
          <a:r>
            <a:rPr kumimoji="1" lang="zh-TW" altLang="en-US" sz="1900" b="0" kern="1200" dirty="0" smtClean="0">
              <a:solidFill>
                <a:srgbClr val="FF0000"/>
              </a:solidFill>
              <a:latin typeface="微軟正黑體" pitchFamily="34" charset="-120"/>
              <a:ea typeface="微軟正黑體" pitchFamily="34" charset="-120"/>
              <a:cs typeface="+mn-cs"/>
            </a:rPr>
            <a:t>刪除每屆至少改聘二分之一民間代表</a:t>
          </a:r>
          <a:r>
            <a:rPr kumimoji="1" lang="zh-TW" altLang="en-US" sz="1900" b="0" kern="1200" dirty="0" smtClean="0">
              <a:solidFill>
                <a:srgbClr val="0C0E12"/>
              </a:solidFill>
              <a:latin typeface="微軟正黑體" pitchFamily="34" charset="-120"/>
              <a:ea typeface="微軟正黑體" pitchFamily="34" charset="-120"/>
              <a:cs typeface="+mn-cs"/>
            </a:rPr>
            <a:t>之規定，並新增民間代表得隨同召集人異動改聘之</a:t>
          </a:r>
          <a:endParaRPr kumimoji="1" lang="zh-TW" altLang="en-US" sz="1900" b="0" kern="1200" dirty="0">
            <a:solidFill>
              <a:srgbClr val="0C0E12"/>
            </a:solidFill>
            <a:latin typeface="微軟正黑體" pitchFamily="34" charset="-120"/>
            <a:ea typeface="微軟正黑體" pitchFamily="34" charset="-120"/>
            <a:cs typeface="+mn-cs"/>
          </a:endParaRPr>
        </a:p>
      </dgm:t>
    </dgm:pt>
    <dgm:pt modelId="{6DD2329F-9D7A-4CC5-B7E6-FBFC2B8A102F}" type="parTrans" cxnId="{94FD7F06-553F-40CF-A498-61EA1CD0595B}">
      <dgm:prSet/>
      <dgm:spPr/>
      <dgm:t>
        <a:bodyPr/>
        <a:lstStyle/>
        <a:p>
          <a:endParaRPr lang="zh-TW" altLang="en-US"/>
        </a:p>
      </dgm:t>
    </dgm:pt>
    <dgm:pt modelId="{39DB6CD1-73C4-4B16-A8C8-F7D035D4B012}" type="sibTrans" cxnId="{94FD7F06-553F-40CF-A498-61EA1CD0595B}">
      <dgm:prSet/>
      <dgm:spPr/>
      <dgm:t>
        <a:bodyPr/>
        <a:lstStyle/>
        <a:p>
          <a:endParaRPr lang="zh-TW" altLang="en-US"/>
        </a:p>
      </dgm:t>
    </dgm:pt>
    <dgm:pt modelId="{F6766C6A-554A-4200-8941-246D4877C857}">
      <dgm:prSet phldrT="[文字]"/>
      <dgm:spPr/>
      <dgm:t>
        <a:bodyPr/>
        <a:lstStyle/>
        <a:p>
          <a:r>
            <a:rPr lang="zh-TW" dirty="0" smtClean="0"/>
            <a:t>第</a:t>
          </a:r>
          <a:r>
            <a:rPr lang="zh-TW" altLang="en-US" dirty="0" smtClean="0"/>
            <a:t>十、十一</a:t>
          </a:r>
          <a:r>
            <a:rPr lang="zh-TW" dirty="0" smtClean="0"/>
            <a:t>點</a:t>
          </a:r>
          <a:endParaRPr lang="zh-TW" altLang="en-US" dirty="0"/>
        </a:p>
      </dgm:t>
    </dgm:pt>
    <dgm:pt modelId="{34A14082-9390-4388-B3FB-6239C8F364BC}" type="parTrans" cxnId="{6C5B361E-055A-41E5-AE43-FF9E5E496964}">
      <dgm:prSet/>
      <dgm:spPr/>
      <dgm:t>
        <a:bodyPr/>
        <a:lstStyle/>
        <a:p>
          <a:endParaRPr lang="zh-TW" altLang="en-US"/>
        </a:p>
      </dgm:t>
    </dgm:pt>
    <dgm:pt modelId="{21DB7D69-5131-4ECD-A5C4-2EB6F5A899C9}" type="sibTrans" cxnId="{6C5B361E-055A-41E5-AE43-FF9E5E496964}">
      <dgm:prSet/>
      <dgm:spPr/>
      <dgm:t>
        <a:bodyPr/>
        <a:lstStyle/>
        <a:p>
          <a:endParaRPr lang="zh-TW" altLang="en-US"/>
        </a:p>
      </dgm:t>
    </dgm:pt>
    <dgm:pt modelId="{6A77FB6D-BFF1-4D9D-A98D-4E2750175DC1}">
      <dgm:prSet phldrT="[文字]" custT="1"/>
      <dgm:spPr/>
      <dgm:t>
        <a:bodyPr/>
        <a:lstStyle/>
        <a:p>
          <a:r>
            <a:rPr kumimoji="1" lang="zh-TW" sz="1900" b="0" kern="1200" dirty="0" smtClean="0">
              <a:solidFill>
                <a:srgbClr val="0C0E12"/>
              </a:solidFill>
              <a:latin typeface="微軟正黑體" pitchFamily="34" charset="-120"/>
              <a:ea typeface="微軟正黑體" pitchFamily="34" charset="-120"/>
              <a:cs typeface="+mn-cs"/>
            </a:rPr>
            <a:t>配合</a:t>
          </a:r>
          <a:r>
            <a:rPr kumimoji="1" lang="zh-TW" sz="1900" b="0" kern="1200" dirty="0" smtClean="0">
              <a:solidFill>
                <a:srgbClr val="FF0000"/>
              </a:solidFill>
              <a:latin typeface="微軟正黑體" pitchFamily="34" charset="-120"/>
              <a:ea typeface="微軟正黑體" pitchFamily="34" charset="-120"/>
              <a:cs typeface="+mn-cs"/>
            </a:rPr>
            <a:t>開會頻率</a:t>
          </a:r>
          <a:r>
            <a:rPr kumimoji="1" lang="zh-TW" sz="1900" b="0" kern="1200" dirty="0" smtClean="0">
              <a:solidFill>
                <a:srgbClr val="0C0E12"/>
              </a:solidFill>
              <a:latin typeface="微軟正黑體" pitchFamily="34" charset="-120"/>
              <a:ea typeface="微軟正黑體" pitchFamily="34" charset="-120"/>
              <a:cs typeface="+mn-cs"/>
            </a:rPr>
            <a:t>同步調整檢視盤點資料、民間需求回應說明、提報資料開放推動成果及公布於政府資料開放平臺之頻率</a:t>
          </a:r>
          <a:endParaRPr kumimoji="1" lang="zh-TW" altLang="en-US" sz="1900" b="0" kern="1200" dirty="0">
            <a:solidFill>
              <a:srgbClr val="0C0E12"/>
            </a:solidFill>
            <a:latin typeface="微軟正黑體" pitchFamily="34" charset="-120"/>
            <a:ea typeface="微軟正黑體" pitchFamily="34" charset="-120"/>
            <a:cs typeface="+mn-cs"/>
          </a:endParaRPr>
        </a:p>
      </dgm:t>
    </dgm:pt>
    <dgm:pt modelId="{92428FF4-B138-4CC1-A6EF-EF81CC8BC311}" type="parTrans" cxnId="{5D680351-7851-4E96-962F-421105F6D245}">
      <dgm:prSet/>
      <dgm:spPr/>
      <dgm:t>
        <a:bodyPr/>
        <a:lstStyle/>
        <a:p>
          <a:endParaRPr lang="zh-TW" altLang="en-US"/>
        </a:p>
      </dgm:t>
    </dgm:pt>
    <dgm:pt modelId="{DEB7F20A-CEE0-473A-92AF-921AE6229924}" type="sibTrans" cxnId="{5D680351-7851-4E96-962F-421105F6D245}">
      <dgm:prSet/>
      <dgm:spPr/>
      <dgm:t>
        <a:bodyPr/>
        <a:lstStyle/>
        <a:p>
          <a:endParaRPr lang="zh-TW" altLang="en-US"/>
        </a:p>
      </dgm:t>
    </dgm:pt>
    <dgm:pt modelId="{6F013D84-EA9E-4C82-A7D8-EC079A5E0178}" type="pres">
      <dgm:prSet presAssocID="{ACB1397E-A61A-40C6-A5AF-A82C99002E3E}" presName="Name0" presStyleCnt="0">
        <dgm:presLayoutVars>
          <dgm:dir/>
          <dgm:animLvl val="lvl"/>
          <dgm:resizeHandles val="exact"/>
        </dgm:presLayoutVars>
      </dgm:prSet>
      <dgm:spPr/>
      <dgm:t>
        <a:bodyPr/>
        <a:lstStyle/>
        <a:p>
          <a:endParaRPr lang="zh-TW" altLang="en-US"/>
        </a:p>
      </dgm:t>
    </dgm:pt>
    <dgm:pt modelId="{2D992C7D-657D-414A-B589-9611E98D6E47}" type="pres">
      <dgm:prSet presAssocID="{A88DBB8D-C262-403C-A2B0-BA7FE41EA4AF}" presName="composite" presStyleCnt="0"/>
      <dgm:spPr/>
    </dgm:pt>
    <dgm:pt modelId="{3F1F168A-76B4-4BAD-B724-7B3DC860D56E}" type="pres">
      <dgm:prSet presAssocID="{A88DBB8D-C262-403C-A2B0-BA7FE41EA4AF}" presName="parTx" presStyleLbl="alignNode1" presStyleIdx="0" presStyleCnt="3">
        <dgm:presLayoutVars>
          <dgm:chMax val="0"/>
          <dgm:chPref val="0"/>
          <dgm:bulletEnabled val="1"/>
        </dgm:presLayoutVars>
      </dgm:prSet>
      <dgm:spPr/>
      <dgm:t>
        <a:bodyPr/>
        <a:lstStyle/>
        <a:p>
          <a:endParaRPr lang="zh-TW" altLang="en-US"/>
        </a:p>
      </dgm:t>
    </dgm:pt>
    <dgm:pt modelId="{FBB5723B-3F56-41CA-99C2-E6AAA1652501}" type="pres">
      <dgm:prSet presAssocID="{A88DBB8D-C262-403C-A2B0-BA7FE41EA4AF}" presName="desTx" presStyleLbl="alignAccFollowNode1" presStyleIdx="0" presStyleCnt="3">
        <dgm:presLayoutVars>
          <dgm:bulletEnabled val="1"/>
        </dgm:presLayoutVars>
      </dgm:prSet>
      <dgm:spPr/>
      <dgm:t>
        <a:bodyPr/>
        <a:lstStyle/>
        <a:p>
          <a:endParaRPr lang="zh-TW" altLang="en-US"/>
        </a:p>
      </dgm:t>
    </dgm:pt>
    <dgm:pt modelId="{C3B53B2F-5280-4FDE-8568-74CB8317DDEF}" type="pres">
      <dgm:prSet presAssocID="{68B09E33-B4BE-410A-963E-CAE60175304C}" presName="space" presStyleCnt="0"/>
      <dgm:spPr/>
    </dgm:pt>
    <dgm:pt modelId="{9587D0B4-9A45-4182-A962-FB66B20D6F88}" type="pres">
      <dgm:prSet presAssocID="{411EE485-98DD-40AF-B02F-DB83AD04F075}" presName="composite" presStyleCnt="0"/>
      <dgm:spPr/>
    </dgm:pt>
    <dgm:pt modelId="{CFF87780-F64C-48C7-BD68-75D3BEDA827F}" type="pres">
      <dgm:prSet presAssocID="{411EE485-98DD-40AF-B02F-DB83AD04F075}" presName="parTx" presStyleLbl="alignNode1" presStyleIdx="1" presStyleCnt="3">
        <dgm:presLayoutVars>
          <dgm:chMax val="0"/>
          <dgm:chPref val="0"/>
          <dgm:bulletEnabled val="1"/>
        </dgm:presLayoutVars>
      </dgm:prSet>
      <dgm:spPr/>
      <dgm:t>
        <a:bodyPr/>
        <a:lstStyle/>
        <a:p>
          <a:endParaRPr lang="zh-TW" altLang="en-US"/>
        </a:p>
      </dgm:t>
    </dgm:pt>
    <dgm:pt modelId="{8A04EAEA-D2EE-4338-84DB-8DC033736C96}" type="pres">
      <dgm:prSet presAssocID="{411EE485-98DD-40AF-B02F-DB83AD04F075}" presName="desTx" presStyleLbl="alignAccFollowNode1" presStyleIdx="1" presStyleCnt="3">
        <dgm:presLayoutVars>
          <dgm:bulletEnabled val="1"/>
        </dgm:presLayoutVars>
      </dgm:prSet>
      <dgm:spPr/>
      <dgm:t>
        <a:bodyPr/>
        <a:lstStyle/>
        <a:p>
          <a:endParaRPr lang="zh-TW" altLang="en-US"/>
        </a:p>
      </dgm:t>
    </dgm:pt>
    <dgm:pt modelId="{AFB4D853-9604-4009-ACBF-531DCD3818EB}" type="pres">
      <dgm:prSet presAssocID="{C12598E6-8EBD-4B81-A17E-E04AD88F829B}" presName="space" presStyleCnt="0"/>
      <dgm:spPr/>
    </dgm:pt>
    <dgm:pt modelId="{504FD606-D862-47FF-8CAD-FBA3C72E98AF}" type="pres">
      <dgm:prSet presAssocID="{F6766C6A-554A-4200-8941-246D4877C857}" presName="composite" presStyleCnt="0"/>
      <dgm:spPr/>
    </dgm:pt>
    <dgm:pt modelId="{D6E6253B-384A-4A7E-87C7-2C8FF7BFBC9D}" type="pres">
      <dgm:prSet presAssocID="{F6766C6A-554A-4200-8941-246D4877C857}" presName="parTx" presStyleLbl="alignNode1" presStyleIdx="2" presStyleCnt="3">
        <dgm:presLayoutVars>
          <dgm:chMax val="0"/>
          <dgm:chPref val="0"/>
          <dgm:bulletEnabled val="1"/>
        </dgm:presLayoutVars>
      </dgm:prSet>
      <dgm:spPr/>
      <dgm:t>
        <a:bodyPr/>
        <a:lstStyle/>
        <a:p>
          <a:endParaRPr lang="zh-TW" altLang="en-US"/>
        </a:p>
      </dgm:t>
    </dgm:pt>
    <dgm:pt modelId="{3A69A56A-C0C1-4A08-8924-284C24A76F69}" type="pres">
      <dgm:prSet presAssocID="{F6766C6A-554A-4200-8941-246D4877C857}" presName="desTx" presStyleLbl="alignAccFollowNode1" presStyleIdx="2" presStyleCnt="3" custLinFactNeighborX="1641" custLinFactNeighborY="1990">
        <dgm:presLayoutVars>
          <dgm:bulletEnabled val="1"/>
        </dgm:presLayoutVars>
      </dgm:prSet>
      <dgm:spPr/>
      <dgm:t>
        <a:bodyPr/>
        <a:lstStyle/>
        <a:p>
          <a:endParaRPr lang="zh-TW" altLang="en-US"/>
        </a:p>
      </dgm:t>
    </dgm:pt>
  </dgm:ptLst>
  <dgm:cxnLst>
    <dgm:cxn modelId="{5D680351-7851-4E96-962F-421105F6D245}" srcId="{F6766C6A-554A-4200-8941-246D4877C857}" destId="{6A77FB6D-BFF1-4D9D-A98D-4E2750175DC1}" srcOrd="0" destOrd="0" parTransId="{92428FF4-B138-4CC1-A6EF-EF81CC8BC311}" sibTransId="{DEB7F20A-CEE0-473A-92AF-921AE6229924}"/>
    <dgm:cxn modelId="{DE402AEC-5EA4-4325-A2C0-1B26595D576D}" srcId="{ACB1397E-A61A-40C6-A5AF-A82C99002E3E}" destId="{411EE485-98DD-40AF-B02F-DB83AD04F075}" srcOrd="1" destOrd="0" parTransId="{1C8486CD-1E89-4688-B171-C44AD6599A5A}" sibTransId="{C12598E6-8EBD-4B81-A17E-E04AD88F829B}"/>
    <dgm:cxn modelId="{AC104048-56F6-4107-80CC-64181BCF5A77}" type="presOf" srcId="{A88DBB8D-C262-403C-A2B0-BA7FE41EA4AF}" destId="{3F1F168A-76B4-4BAD-B724-7B3DC860D56E}" srcOrd="0" destOrd="0" presId="urn:microsoft.com/office/officeart/2005/8/layout/hList1"/>
    <dgm:cxn modelId="{94FD7F06-553F-40CF-A498-61EA1CD0595B}" srcId="{411EE485-98DD-40AF-B02F-DB83AD04F075}" destId="{D92E6187-4886-4295-8ED9-E553C6E4D359}" srcOrd="0" destOrd="0" parTransId="{6DD2329F-9D7A-4CC5-B7E6-FBFC2B8A102F}" sibTransId="{39DB6CD1-73C4-4B16-A8C8-F7D035D4B012}"/>
    <dgm:cxn modelId="{508CC562-F7D2-481D-A25D-3B7CF23F9B13}" type="presOf" srcId="{ACB1397E-A61A-40C6-A5AF-A82C99002E3E}" destId="{6F013D84-EA9E-4C82-A7D8-EC079A5E0178}" srcOrd="0" destOrd="0" presId="urn:microsoft.com/office/officeart/2005/8/layout/hList1"/>
    <dgm:cxn modelId="{BF916202-AAC9-46F4-9781-EBE110D6330C}" srcId="{A88DBB8D-C262-403C-A2B0-BA7FE41EA4AF}" destId="{7AB91A5F-0B47-43BA-A6CE-D81129C33B49}" srcOrd="0" destOrd="0" parTransId="{549BDB00-1352-4D78-8D60-EA31C2A9BD54}" sibTransId="{CB6C4850-AF21-4C8A-8180-BBB96E353DE5}"/>
    <dgm:cxn modelId="{F31F9473-607D-462B-A8F6-AAD6A18D24CC}" type="presOf" srcId="{6A77FB6D-BFF1-4D9D-A98D-4E2750175DC1}" destId="{3A69A56A-C0C1-4A08-8924-284C24A76F69}" srcOrd="0" destOrd="0" presId="urn:microsoft.com/office/officeart/2005/8/layout/hList1"/>
    <dgm:cxn modelId="{50CDE529-93A2-4679-92CD-94DA01730BDD}" type="presOf" srcId="{411EE485-98DD-40AF-B02F-DB83AD04F075}" destId="{CFF87780-F64C-48C7-BD68-75D3BEDA827F}" srcOrd="0" destOrd="0" presId="urn:microsoft.com/office/officeart/2005/8/layout/hList1"/>
    <dgm:cxn modelId="{6C5B361E-055A-41E5-AE43-FF9E5E496964}" srcId="{ACB1397E-A61A-40C6-A5AF-A82C99002E3E}" destId="{F6766C6A-554A-4200-8941-246D4877C857}" srcOrd="2" destOrd="0" parTransId="{34A14082-9390-4388-B3FB-6239C8F364BC}" sibTransId="{21DB7D69-5131-4ECD-A5C4-2EB6F5A899C9}"/>
    <dgm:cxn modelId="{613B46F3-D91C-437E-ADF0-1311B1C57725}" type="presOf" srcId="{F6766C6A-554A-4200-8941-246D4877C857}" destId="{D6E6253B-384A-4A7E-87C7-2C8FF7BFBC9D}" srcOrd="0" destOrd="0" presId="urn:microsoft.com/office/officeart/2005/8/layout/hList1"/>
    <dgm:cxn modelId="{D9776321-89B3-4B05-860D-2A7E71EDF270}" type="presOf" srcId="{D92E6187-4886-4295-8ED9-E553C6E4D359}" destId="{8A04EAEA-D2EE-4338-84DB-8DC033736C96}" srcOrd="0" destOrd="0" presId="urn:microsoft.com/office/officeart/2005/8/layout/hList1"/>
    <dgm:cxn modelId="{AFDF0757-13F1-4CAF-932A-A35F01197A77}" type="presOf" srcId="{7AB91A5F-0B47-43BA-A6CE-D81129C33B49}" destId="{FBB5723B-3F56-41CA-99C2-E6AAA1652501}" srcOrd="0" destOrd="0" presId="urn:microsoft.com/office/officeart/2005/8/layout/hList1"/>
    <dgm:cxn modelId="{C0F2B66F-B58E-427B-8729-2EC67CF700B5}" srcId="{ACB1397E-A61A-40C6-A5AF-A82C99002E3E}" destId="{A88DBB8D-C262-403C-A2B0-BA7FE41EA4AF}" srcOrd="0" destOrd="0" parTransId="{73FA00F8-8BCF-457F-99AB-A8F8000AF0D9}" sibTransId="{68B09E33-B4BE-410A-963E-CAE60175304C}"/>
    <dgm:cxn modelId="{45AB2ADB-6D95-4E51-A5EC-770F7B84412C}" type="presParOf" srcId="{6F013D84-EA9E-4C82-A7D8-EC079A5E0178}" destId="{2D992C7D-657D-414A-B589-9611E98D6E47}" srcOrd="0" destOrd="0" presId="urn:microsoft.com/office/officeart/2005/8/layout/hList1"/>
    <dgm:cxn modelId="{03FF4442-FCEC-4E49-A82C-21C3B3ABC29B}" type="presParOf" srcId="{2D992C7D-657D-414A-B589-9611E98D6E47}" destId="{3F1F168A-76B4-4BAD-B724-7B3DC860D56E}" srcOrd="0" destOrd="0" presId="urn:microsoft.com/office/officeart/2005/8/layout/hList1"/>
    <dgm:cxn modelId="{F2597A74-4834-4E15-863B-8927C3617581}" type="presParOf" srcId="{2D992C7D-657D-414A-B589-9611E98D6E47}" destId="{FBB5723B-3F56-41CA-99C2-E6AAA1652501}" srcOrd="1" destOrd="0" presId="urn:microsoft.com/office/officeart/2005/8/layout/hList1"/>
    <dgm:cxn modelId="{D5B99EFE-B0C5-47A7-B891-F3C7F1C2ED70}" type="presParOf" srcId="{6F013D84-EA9E-4C82-A7D8-EC079A5E0178}" destId="{C3B53B2F-5280-4FDE-8568-74CB8317DDEF}" srcOrd="1" destOrd="0" presId="urn:microsoft.com/office/officeart/2005/8/layout/hList1"/>
    <dgm:cxn modelId="{99C41EED-711A-4C7F-9CFA-0A12A0599519}" type="presParOf" srcId="{6F013D84-EA9E-4C82-A7D8-EC079A5E0178}" destId="{9587D0B4-9A45-4182-A962-FB66B20D6F88}" srcOrd="2" destOrd="0" presId="urn:microsoft.com/office/officeart/2005/8/layout/hList1"/>
    <dgm:cxn modelId="{AC61D784-68A0-4674-9044-EC6334B2CAF8}" type="presParOf" srcId="{9587D0B4-9A45-4182-A962-FB66B20D6F88}" destId="{CFF87780-F64C-48C7-BD68-75D3BEDA827F}" srcOrd="0" destOrd="0" presId="urn:microsoft.com/office/officeart/2005/8/layout/hList1"/>
    <dgm:cxn modelId="{8BDF778A-DCAB-4018-B3D4-930FA5DEEF49}" type="presParOf" srcId="{9587D0B4-9A45-4182-A962-FB66B20D6F88}" destId="{8A04EAEA-D2EE-4338-84DB-8DC033736C96}" srcOrd="1" destOrd="0" presId="urn:microsoft.com/office/officeart/2005/8/layout/hList1"/>
    <dgm:cxn modelId="{484101AE-619F-479E-811B-D0FD9C9C3523}" type="presParOf" srcId="{6F013D84-EA9E-4C82-A7D8-EC079A5E0178}" destId="{AFB4D853-9604-4009-ACBF-531DCD3818EB}" srcOrd="3" destOrd="0" presId="urn:microsoft.com/office/officeart/2005/8/layout/hList1"/>
    <dgm:cxn modelId="{573D7494-5651-4783-82EC-8AB1E4F4DFE7}" type="presParOf" srcId="{6F013D84-EA9E-4C82-A7D8-EC079A5E0178}" destId="{504FD606-D862-47FF-8CAD-FBA3C72E98AF}" srcOrd="4" destOrd="0" presId="urn:microsoft.com/office/officeart/2005/8/layout/hList1"/>
    <dgm:cxn modelId="{F2EE0015-BCA9-466E-9053-29583313A53E}" type="presParOf" srcId="{504FD606-D862-47FF-8CAD-FBA3C72E98AF}" destId="{D6E6253B-384A-4A7E-87C7-2C8FF7BFBC9D}" srcOrd="0" destOrd="0" presId="urn:microsoft.com/office/officeart/2005/8/layout/hList1"/>
    <dgm:cxn modelId="{BD96AA45-CC13-4655-99D3-61C84A52FD3D}" type="presParOf" srcId="{504FD606-D862-47FF-8CAD-FBA3C72E98AF}" destId="{3A69A56A-C0C1-4A08-8924-284C24A76F6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DDAA2F-C02D-4999-9DD2-7770E92045F3}">
      <dsp:nvSpPr>
        <dsp:cNvPr id="0" name=""/>
        <dsp:cNvSpPr/>
      </dsp:nvSpPr>
      <dsp:spPr>
        <a:xfrm>
          <a:off x="0" y="680240"/>
          <a:ext cx="7752504" cy="67446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kumimoji="1" lang="zh-TW" altLang="en-US" sz="2600" kern="1200" dirty="0" smtClean="0"/>
            <a:t>一、</a:t>
          </a:r>
          <a:r>
            <a:rPr kumimoji="1" lang="zh-TW" sz="2600" kern="1200" dirty="0" smtClean="0"/>
            <a:t>國發會函頒「政府資料開放諮詢小組設置要點」</a:t>
          </a:r>
          <a:endParaRPr lang="zh-TW" sz="2600" kern="1200" dirty="0"/>
        </a:p>
      </dsp:txBody>
      <dsp:txXfrm>
        <a:off x="32925" y="713165"/>
        <a:ext cx="7686654" cy="608618"/>
      </dsp:txXfrm>
    </dsp:sp>
    <dsp:sp modelId="{76652627-89DB-46EB-AAAC-5B356C7951A9}">
      <dsp:nvSpPr>
        <dsp:cNvPr id="0" name=""/>
        <dsp:cNvSpPr/>
      </dsp:nvSpPr>
      <dsp:spPr>
        <a:xfrm>
          <a:off x="0" y="1429588"/>
          <a:ext cx="7752504" cy="674468"/>
        </a:xfrm>
        <a:prstGeom prst="roundRect">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kumimoji="1" lang="zh-TW" altLang="en-US" sz="2600" kern="1200" dirty="0" smtClean="0"/>
            <a:t>二、</a:t>
          </a:r>
          <a:r>
            <a:rPr kumimoji="1" lang="zh-TW" sz="2600" kern="1200" dirty="0" smtClean="0"/>
            <a:t>政府資料開放授權條款經國際驗證</a:t>
          </a:r>
          <a:endParaRPr lang="zh-TW" sz="2600" kern="1200" dirty="0"/>
        </a:p>
      </dsp:txBody>
      <dsp:txXfrm>
        <a:off x="32925" y="1462513"/>
        <a:ext cx="7686654" cy="608618"/>
      </dsp:txXfrm>
    </dsp:sp>
    <dsp:sp modelId="{9D0923CE-93C8-4347-BAB4-4D9B365C416C}">
      <dsp:nvSpPr>
        <dsp:cNvPr id="0" name=""/>
        <dsp:cNvSpPr/>
      </dsp:nvSpPr>
      <dsp:spPr>
        <a:xfrm>
          <a:off x="0" y="2178937"/>
          <a:ext cx="7752504" cy="674468"/>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zh-TW" altLang="en-US" sz="2600" kern="1200" dirty="0" smtClean="0"/>
            <a:t>三、</a:t>
          </a:r>
          <a:r>
            <a:rPr lang="zh-TW" sz="2600" kern="1200" dirty="0" smtClean="0"/>
            <a:t>政府資料開放品質提升</a:t>
          </a:r>
          <a:endParaRPr lang="zh-TW" sz="2600" kern="1200" dirty="0"/>
        </a:p>
      </dsp:txBody>
      <dsp:txXfrm>
        <a:off x="32925" y="2211862"/>
        <a:ext cx="7686654" cy="6086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1F168A-76B4-4BAD-B724-7B3DC860D56E}">
      <dsp:nvSpPr>
        <dsp:cNvPr id="0" name=""/>
        <dsp:cNvSpPr/>
      </dsp:nvSpPr>
      <dsp:spPr>
        <a:xfrm>
          <a:off x="2362" y="200"/>
          <a:ext cx="2303693" cy="460800"/>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zh-TW" sz="1600" kern="1200" dirty="0" smtClean="0"/>
            <a:t>第四點</a:t>
          </a:r>
          <a:endParaRPr lang="zh-TW" altLang="en-US" sz="1600" kern="1200" dirty="0"/>
        </a:p>
      </dsp:txBody>
      <dsp:txXfrm>
        <a:off x="2362" y="200"/>
        <a:ext cx="2303693" cy="460800"/>
      </dsp:txXfrm>
    </dsp:sp>
    <dsp:sp modelId="{FBB5723B-3F56-41CA-99C2-E6AAA1652501}">
      <dsp:nvSpPr>
        <dsp:cNvPr id="0" name=""/>
        <dsp:cNvSpPr/>
      </dsp:nvSpPr>
      <dsp:spPr>
        <a:xfrm>
          <a:off x="2362" y="461000"/>
          <a:ext cx="2303693" cy="4040640"/>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kumimoji="1" lang="zh-TW" sz="1900" b="0" kern="1200" dirty="0" smtClean="0">
              <a:solidFill>
                <a:srgbClr val="0C0E12"/>
              </a:solidFill>
              <a:latin typeface="微軟正黑體" pitchFamily="34" charset="-120"/>
              <a:ea typeface="微軟正黑體" pitchFamily="34" charset="-120"/>
              <a:cs typeface="+mn-cs"/>
            </a:rPr>
            <a:t>衡酌行政院中央二級機關諮詢小組</a:t>
          </a:r>
          <a:r>
            <a:rPr kumimoji="1" lang="zh-TW" altLang="en-US" sz="1900" b="0" kern="1200" dirty="0" smtClean="0">
              <a:solidFill>
                <a:srgbClr val="FF0000"/>
              </a:solidFill>
              <a:latin typeface="微軟正黑體" pitchFamily="34" charset="-120"/>
              <a:ea typeface="微軟正黑體" pitchFamily="34" charset="-120"/>
              <a:cs typeface="+mn-cs"/>
            </a:rPr>
            <a:t>開會頻率</a:t>
          </a:r>
          <a:r>
            <a:rPr kumimoji="1" lang="zh-TW" altLang="en-US" sz="1900" b="0" kern="1200" dirty="0" smtClean="0">
              <a:solidFill>
                <a:srgbClr val="0C0E12"/>
              </a:solidFill>
              <a:latin typeface="微軟正黑體" pitchFamily="34" charset="-120"/>
              <a:ea typeface="微軟正黑體" pitchFamily="34" charset="-120"/>
              <a:cs typeface="+mn-cs"/>
            </a:rPr>
            <a:t>需求</a:t>
          </a:r>
          <a:r>
            <a:rPr kumimoji="1" lang="zh-TW" altLang="en-US" sz="1900" b="0" kern="1200" dirty="0" smtClean="0">
              <a:solidFill>
                <a:srgbClr val="FF0000"/>
              </a:solidFill>
              <a:latin typeface="微軟正黑體" pitchFamily="34" charset="-120"/>
              <a:ea typeface="微軟正黑體" pitchFamily="34" charset="-120"/>
              <a:cs typeface="+mn-cs"/>
            </a:rPr>
            <a:t>不盡相同</a:t>
          </a:r>
          <a:r>
            <a:rPr kumimoji="1" lang="zh-TW" altLang="en-US" sz="1900" b="0" kern="1200" dirty="0" smtClean="0">
              <a:solidFill>
                <a:srgbClr val="0C0E12"/>
              </a:solidFill>
              <a:latin typeface="微軟正黑體" pitchFamily="34" charset="-120"/>
              <a:ea typeface="微軟正黑體" pitchFamily="34" charset="-120"/>
              <a:cs typeface="+mn-cs"/>
            </a:rPr>
            <a:t>，爰調整開會頻率為每季以召開一次為原則，</a:t>
          </a:r>
          <a:r>
            <a:rPr kumimoji="1" lang="zh-TW" altLang="en-US" sz="1900" b="0" kern="1200" dirty="0" smtClean="0">
              <a:solidFill>
                <a:srgbClr val="FF0000"/>
              </a:solidFill>
              <a:latin typeface="微軟正黑體" pitchFamily="34" charset="-120"/>
              <a:ea typeface="微軟正黑體" pitchFamily="34" charset="-120"/>
              <a:cs typeface="+mn-cs"/>
            </a:rPr>
            <a:t>每年不低於二次</a:t>
          </a:r>
          <a:r>
            <a:rPr kumimoji="1" lang="zh-TW" altLang="en-US" sz="1900" b="0" kern="1200" dirty="0" smtClean="0">
              <a:solidFill>
                <a:srgbClr val="0C0E12"/>
              </a:solidFill>
              <a:latin typeface="微軟正黑體" pitchFamily="34" charset="-120"/>
              <a:ea typeface="微軟正黑體" pitchFamily="34" charset="-120"/>
              <a:cs typeface="+mn-cs"/>
            </a:rPr>
            <a:t>，並得視需要召開臨時會議</a:t>
          </a:r>
          <a:endParaRPr kumimoji="1" lang="zh-TW" altLang="en-US" sz="1900" b="0" kern="1200" dirty="0">
            <a:solidFill>
              <a:srgbClr val="0C0E12"/>
            </a:solidFill>
            <a:latin typeface="微軟正黑體" pitchFamily="34" charset="-120"/>
            <a:ea typeface="微軟正黑體" pitchFamily="34" charset="-120"/>
            <a:cs typeface="+mn-cs"/>
          </a:endParaRPr>
        </a:p>
      </dsp:txBody>
      <dsp:txXfrm>
        <a:off x="2362" y="461000"/>
        <a:ext cx="2303693" cy="4040640"/>
      </dsp:txXfrm>
    </dsp:sp>
    <dsp:sp modelId="{CFF87780-F64C-48C7-BD68-75D3BEDA827F}">
      <dsp:nvSpPr>
        <dsp:cNvPr id="0" name=""/>
        <dsp:cNvSpPr/>
      </dsp:nvSpPr>
      <dsp:spPr>
        <a:xfrm>
          <a:off x="2628573" y="200"/>
          <a:ext cx="2303693" cy="460800"/>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zh-TW" sz="1600" kern="1200" dirty="0" smtClean="0"/>
            <a:t>第</a:t>
          </a:r>
          <a:r>
            <a:rPr lang="zh-TW" altLang="en-US" sz="1600" kern="1200" dirty="0" smtClean="0"/>
            <a:t>六</a:t>
          </a:r>
          <a:r>
            <a:rPr lang="zh-TW" sz="1600" kern="1200" dirty="0" smtClean="0"/>
            <a:t>點</a:t>
          </a:r>
          <a:endParaRPr lang="zh-TW" altLang="en-US" sz="1600" kern="1200" dirty="0"/>
        </a:p>
      </dsp:txBody>
      <dsp:txXfrm>
        <a:off x="2628573" y="200"/>
        <a:ext cx="2303693" cy="460800"/>
      </dsp:txXfrm>
    </dsp:sp>
    <dsp:sp modelId="{8A04EAEA-D2EE-4338-84DB-8DC033736C96}">
      <dsp:nvSpPr>
        <dsp:cNvPr id="0" name=""/>
        <dsp:cNvSpPr/>
      </dsp:nvSpPr>
      <dsp:spPr>
        <a:xfrm>
          <a:off x="2628573" y="461000"/>
          <a:ext cx="2303693" cy="4040640"/>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kumimoji="1" lang="zh-TW" sz="1900" b="0" kern="1200" dirty="0" smtClean="0">
              <a:solidFill>
                <a:srgbClr val="0C0E12"/>
              </a:solidFill>
              <a:latin typeface="微軟正黑體" pitchFamily="34" charset="-120"/>
              <a:ea typeface="微軟正黑體" pitchFamily="34" charset="-120"/>
              <a:cs typeface="+mn-cs"/>
            </a:rPr>
            <a:t>為利各級諮詢小組運作之穩定性，爰</a:t>
          </a:r>
          <a:r>
            <a:rPr kumimoji="1" lang="zh-TW" altLang="en-US" sz="1900" b="0" kern="1200" dirty="0" smtClean="0">
              <a:solidFill>
                <a:srgbClr val="FF0000"/>
              </a:solidFill>
              <a:latin typeface="微軟正黑體" pitchFamily="34" charset="-120"/>
              <a:ea typeface="微軟正黑體" pitchFamily="34" charset="-120"/>
              <a:cs typeface="+mn-cs"/>
            </a:rPr>
            <a:t>刪除每屆至少改聘二分之一民間代表</a:t>
          </a:r>
          <a:r>
            <a:rPr kumimoji="1" lang="zh-TW" altLang="en-US" sz="1900" b="0" kern="1200" dirty="0" smtClean="0">
              <a:solidFill>
                <a:srgbClr val="0C0E12"/>
              </a:solidFill>
              <a:latin typeface="微軟正黑體" pitchFamily="34" charset="-120"/>
              <a:ea typeface="微軟正黑體" pitchFamily="34" charset="-120"/>
              <a:cs typeface="+mn-cs"/>
            </a:rPr>
            <a:t>之規定，並新增民間代表得隨同召集人異動改聘之</a:t>
          </a:r>
          <a:endParaRPr kumimoji="1" lang="zh-TW" altLang="en-US" sz="1900" b="0" kern="1200" dirty="0">
            <a:solidFill>
              <a:srgbClr val="0C0E12"/>
            </a:solidFill>
            <a:latin typeface="微軟正黑體" pitchFamily="34" charset="-120"/>
            <a:ea typeface="微軟正黑體" pitchFamily="34" charset="-120"/>
            <a:cs typeface="+mn-cs"/>
          </a:endParaRPr>
        </a:p>
      </dsp:txBody>
      <dsp:txXfrm>
        <a:off x="2628573" y="461000"/>
        <a:ext cx="2303693" cy="4040640"/>
      </dsp:txXfrm>
    </dsp:sp>
    <dsp:sp modelId="{D6E6253B-384A-4A7E-87C7-2C8FF7BFBC9D}">
      <dsp:nvSpPr>
        <dsp:cNvPr id="0" name=""/>
        <dsp:cNvSpPr/>
      </dsp:nvSpPr>
      <dsp:spPr>
        <a:xfrm>
          <a:off x="5254783" y="200"/>
          <a:ext cx="2303693" cy="460800"/>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zh-TW" sz="1600" kern="1200" dirty="0" smtClean="0"/>
            <a:t>第</a:t>
          </a:r>
          <a:r>
            <a:rPr lang="zh-TW" altLang="en-US" sz="1600" kern="1200" dirty="0" smtClean="0"/>
            <a:t>十、十一</a:t>
          </a:r>
          <a:r>
            <a:rPr lang="zh-TW" sz="1600" kern="1200" dirty="0" smtClean="0"/>
            <a:t>點</a:t>
          </a:r>
          <a:endParaRPr lang="zh-TW" altLang="en-US" sz="1600" kern="1200" dirty="0"/>
        </a:p>
      </dsp:txBody>
      <dsp:txXfrm>
        <a:off x="5254783" y="200"/>
        <a:ext cx="2303693" cy="460800"/>
      </dsp:txXfrm>
    </dsp:sp>
    <dsp:sp modelId="{3A69A56A-C0C1-4A08-8924-284C24A76F69}">
      <dsp:nvSpPr>
        <dsp:cNvPr id="0" name=""/>
        <dsp:cNvSpPr/>
      </dsp:nvSpPr>
      <dsp:spPr>
        <a:xfrm>
          <a:off x="5257146" y="461201"/>
          <a:ext cx="2303693" cy="4040640"/>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kumimoji="1" lang="zh-TW" sz="1900" b="0" kern="1200" dirty="0" smtClean="0">
              <a:solidFill>
                <a:srgbClr val="0C0E12"/>
              </a:solidFill>
              <a:latin typeface="微軟正黑體" pitchFamily="34" charset="-120"/>
              <a:ea typeface="微軟正黑體" pitchFamily="34" charset="-120"/>
              <a:cs typeface="+mn-cs"/>
            </a:rPr>
            <a:t>配合</a:t>
          </a:r>
          <a:r>
            <a:rPr kumimoji="1" lang="zh-TW" sz="1900" b="0" kern="1200" dirty="0" smtClean="0">
              <a:solidFill>
                <a:srgbClr val="FF0000"/>
              </a:solidFill>
              <a:latin typeface="微軟正黑體" pitchFamily="34" charset="-120"/>
              <a:ea typeface="微軟正黑體" pitchFamily="34" charset="-120"/>
              <a:cs typeface="+mn-cs"/>
            </a:rPr>
            <a:t>開會頻率</a:t>
          </a:r>
          <a:r>
            <a:rPr kumimoji="1" lang="zh-TW" sz="1900" b="0" kern="1200" dirty="0" smtClean="0">
              <a:solidFill>
                <a:srgbClr val="0C0E12"/>
              </a:solidFill>
              <a:latin typeface="微軟正黑體" pitchFamily="34" charset="-120"/>
              <a:ea typeface="微軟正黑體" pitchFamily="34" charset="-120"/>
              <a:cs typeface="+mn-cs"/>
            </a:rPr>
            <a:t>同步調整檢視盤點資料、民間需求回應說明、提報資料開放推動成果及公布於政府資料開放平臺之頻率</a:t>
          </a:r>
          <a:endParaRPr kumimoji="1" lang="zh-TW" altLang="en-US" sz="1900" b="0" kern="1200" dirty="0">
            <a:solidFill>
              <a:srgbClr val="0C0E12"/>
            </a:solidFill>
            <a:latin typeface="微軟正黑體" pitchFamily="34" charset="-120"/>
            <a:ea typeface="微軟正黑體" pitchFamily="34" charset="-120"/>
            <a:cs typeface="+mn-cs"/>
          </a:endParaRPr>
        </a:p>
      </dsp:txBody>
      <dsp:txXfrm>
        <a:off x="5257146" y="461201"/>
        <a:ext cx="2303693" cy="404064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1" y="0"/>
            <a:ext cx="4276725" cy="336550"/>
          </a:xfrm>
          <a:prstGeom prst="rect">
            <a:avLst/>
          </a:prstGeom>
        </p:spPr>
        <p:txBody>
          <a:bodyPr vert="horz" lIns="91421" tIns="45711" rIns="91421" bIns="45711" rtlCol="0"/>
          <a:lstStyle>
            <a:lvl1pPr algn="l" fontAlgn="auto">
              <a:lnSpc>
                <a:spcPct val="100000"/>
              </a:lnSpc>
              <a:spcBef>
                <a:spcPts val="0"/>
              </a:spcBef>
              <a:spcAft>
                <a:spcPts val="0"/>
              </a:spcAft>
              <a:defRPr kumimoji="0" sz="1200">
                <a:solidFill>
                  <a:schemeClr val="tx1"/>
                </a:solidFill>
                <a:latin typeface="+mn-lt"/>
                <a:ea typeface="+mn-ea"/>
              </a:defRPr>
            </a:lvl1pPr>
          </a:lstStyle>
          <a:p>
            <a:pPr>
              <a:defRPr/>
            </a:pPr>
            <a:endParaRPr lang="zh-TW" altLang="en-US"/>
          </a:p>
        </p:txBody>
      </p:sp>
      <p:sp>
        <p:nvSpPr>
          <p:cNvPr id="3" name="日期版面配置區 2"/>
          <p:cNvSpPr>
            <a:spLocks noGrp="1"/>
          </p:cNvSpPr>
          <p:nvPr>
            <p:ph type="dt" sz="quarter" idx="1"/>
          </p:nvPr>
        </p:nvSpPr>
        <p:spPr>
          <a:xfrm>
            <a:off x="5588001" y="0"/>
            <a:ext cx="4278313" cy="336550"/>
          </a:xfrm>
          <a:prstGeom prst="rect">
            <a:avLst/>
          </a:prstGeom>
        </p:spPr>
        <p:txBody>
          <a:bodyPr vert="horz" lIns="91421" tIns="45711" rIns="91421" bIns="45711" rtlCol="0"/>
          <a:lstStyle>
            <a:lvl1pPr algn="r" fontAlgn="auto">
              <a:lnSpc>
                <a:spcPct val="100000"/>
              </a:lnSpc>
              <a:spcBef>
                <a:spcPts val="0"/>
              </a:spcBef>
              <a:spcAft>
                <a:spcPts val="0"/>
              </a:spcAft>
              <a:defRPr kumimoji="0" sz="1200">
                <a:solidFill>
                  <a:schemeClr val="tx1"/>
                </a:solidFill>
                <a:latin typeface="+mn-lt"/>
                <a:ea typeface="+mn-ea"/>
              </a:defRPr>
            </a:lvl1pPr>
          </a:lstStyle>
          <a:p>
            <a:pPr>
              <a:defRPr/>
            </a:pPr>
            <a:fld id="{F5A88982-2C9E-453E-8C2F-2BEBB1F6C170}" type="datetimeFigureOut">
              <a:rPr lang="zh-TW" altLang="en-US"/>
              <a:pPr>
                <a:defRPr/>
              </a:pPr>
              <a:t>2017/4/26</a:t>
            </a:fld>
            <a:endParaRPr lang="zh-TW" altLang="en-US"/>
          </a:p>
        </p:txBody>
      </p:sp>
      <p:sp>
        <p:nvSpPr>
          <p:cNvPr id="4" name="頁尾版面配置區 3"/>
          <p:cNvSpPr>
            <a:spLocks noGrp="1"/>
          </p:cNvSpPr>
          <p:nvPr>
            <p:ph type="ftr" sz="quarter" idx="2"/>
          </p:nvPr>
        </p:nvSpPr>
        <p:spPr>
          <a:xfrm>
            <a:off x="1" y="6396038"/>
            <a:ext cx="4276725" cy="336550"/>
          </a:xfrm>
          <a:prstGeom prst="rect">
            <a:avLst/>
          </a:prstGeom>
        </p:spPr>
        <p:txBody>
          <a:bodyPr vert="horz" lIns="91421" tIns="45711" rIns="91421" bIns="45711" rtlCol="0" anchor="b"/>
          <a:lstStyle>
            <a:lvl1pPr algn="l" fontAlgn="auto">
              <a:lnSpc>
                <a:spcPct val="100000"/>
              </a:lnSpc>
              <a:spcBef>
                <a:spcPts val="0"/>
              </a:spcBef>
              <a:spcAft>
                <a:spcPts val="0"/>
              </a:spcAft>
              <a:defRPr kumimoji="0" sz="1200">
                <a:solidFill>
                  <a:schemeClr val="tx1"/>
                </a:solidFill>
                <a:latin typeface="+mn-lt"/>
                <a:ea typeface="+mn-ea"/>
              </a:defRPr>
            </a:lvl1pPr>
          </a:lstStyle>
          <a:p>
            <a:pPr>
              <a:defRPr/>
            </a:pPr>
            <a:endParaRPr lang="zh-TW" altLang="en-US"/>
          </a:p>
        </p:txBody>
      </p:sp>
      <p:sp>
        <p:nvSpPr>
          <p:cNvPr id="5" name="投影片編號版面配置區 4"/>
          <p:cNvSpPr>
            <a:spLocks noGrp="1"/>
          </p:cNvSpPr>
          <p:nvPr>
            <p:ph type="sldNum" sz="quarter" idx="3"/>
          </p:nvPr>
        </p:nvSpPr>
        <p:spPr>
          <a:xfrm>
            <a:off x="5588001" y="6396038"/>
            <a:ext cx="4278313" cy="336550"/>
          </a:xfrm>
          <a:prstGeom prst="rect">
            <a:avLst/>
          </a:prstGeom>
        </p:spPr>
        <p:txBody>
          <a:bodyPr vert="horz" lIns="91421" tIns="45711" rIns="91421" bIns="45711" rtlCol="0" anchor="b"/>
          <a:lstStyle>
            <a:lvl1pPr algn="r" fontAlgn="auto">
              <a:lnSpc>
                <a:spcPct val="100000"/>
              </a:lnSpc>
              <a:spcBef>
                <a:spcPts val="0"/>
              </a:spcBef>
              <a:spcAft>
                <a:spcPts val="0"/>
              </a:spcAft>
              <a:defRPr kumimoji="0" sz="1200">
                <a:solidFill>
                  <a:schemeClr val="tx1"/>
                </a:solidFill>
                <a:latin typeface="+mn-lt"/>
                <a:ea typeface="+mn-ea"/>
              </a:defRPr>
            </a:lvl1pPr>
          </a:lstStyle>
          <a:p>
            <a:pPr>
              <a:defRPr/>
            </a:pPr>
            <a:fld id="{35E36703-4086-4E0E-8F55-26514B791865}" type="slidenum">
              <a:rPr lang="zh-TW" altLang="en-US"/>
              <a:pPr>
                <a:defRPr/>
              </a:pPr>
              <a:t>‹#›</a:t>
            </a:fld>
            <a:endParaRPr lang="zh-TW" altLang="en-US"/>
          </a:p>
        </p:txBody>
      </p:sp>
    </p:spTree>
    <p:extLst>
      <p:ext uri="{BB962C8B-B14F-4D97-AF65-F5344CB8AC3E}">
        <p14:creationId xmlns:p14="http://schemas.microsoft.com/office/powerpoint/2010/main" val="73951419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1" y="0"/>
            <a:ext cx="4276725" cy="336550"/>
          </a:xfrm>
          <a:prstGeom prst="rect">
            <a:avLst/>
          </a:prstGeom>
        </p:spPr>
        <p:txBody>
          <a:bodyPr vert="horz" lIns="91421" tIns="45711" rIns="91421" bIns="45711" rtlCol="0"/>
          <a:lstStyle>
            <a:lvl1pPr algn="l" fontAlgn="auto">
              <a:lnSpc>
                <a:spcPct val="100000"/>
              </a:lnSpc>
              <a:spcBef>
                <a:spcPts val="0"/>
              </a:spcBef>
              <a:spcAft>
                <a:spcPts val="0"/>
              </a:spcAft>
              <a:defRPr kumimoji="0" sz="1200">
                <a:solidFill>
                  <a:schemeClr val="tx1"/>
                </a:solidFill>
                <a:latin typeface="+mn-lt"/>
                <a:ea typeface="+mn-ea"/>
              </a:defRPr>
            </a:lvl1pPr>
          </a:lstStyle>
          <a:p>
            <a:pPr>
              <a:defRPr/>
            </a:pPr>
            <a:endParaRPr lang="zh-TW" altLang="en-US"/>
          </a:p>
        </p:txBody>
      </p:sp>
      <p:sp>
        <p:nvSpPr>
          <p:cNvPr id="3" name="日期版面配置區 2"/>
          <p:cNvSpPr>
            <a:spLocks noGrp="1"/>
          </p:cNvSpPr>
          <p:nvPr>
            <p:ph type="dt" idx="1"/>
          </p:nvPr>
        </p:nvSpPr>
        <p:spPr>
          <a:xfrm>
            <a:off x="5588001" y="0"/>
            <a:ext cx="4278313" cy="336550"/>
          </a:xfrm>
          <a:prstGeom prst="rect">
            <a:avLst/>
          </a:prstGeom>
        </p:spPr>
        <p:txBody>
          <a:bodyPr vert="horz" lIns="91421" tIns="45711" rIns="91421" bIns="45711" rtlCol="0"/>
          <a:lstStyle>
            <a:lvl1pPr algn="r" fontAlgn="auto">
              <a:lnSpc>
                <a:spcPct val="100000"/>
              </a:lnSpc>
              <a:spcBef>
                <a:spcPts val="0"/>
              </a:spcBef>
              <a:spcAft>
                <a:spcPts val="0"/>
              </a:spcAft>
              <a:defRPr kumimoji="0" sz="1200">
                <a:solidFill>
                  <a:schemeClr val="tx1"/>
                </a:solidFill>
                <a:latin typeface="+mn-lt"/>
                <a:ea typeface="+mn-ea"/>
              </a:defRPr>
            </a:lvl1pPr>
          </a:lstStyle>
          <a:p>
            <a:pPr>
              <a:defRPr/>
            </a:pPr>
            <a:fld id="{E1FDFD5C-D33F-4EFA-813C-8DE35878BF11}" type="datetimeFigureOut">
              <a:rPr lang="zh-TW" altLang="en-US"/>
              <a:pPr>
                <a:defRPr/>
              </a:pPr>
              <a:t>2017/4/26</a:t>
            </a:fld>
            <a:endParaRPr lang="zh-TW" altLang="en-US"/>
          </a:p>
        </p:txBody>
      </p:sp>
      <p:sp>
        <p:nvSpPr>
          <p:cNvPr id="4" name="投影片圖像版面配置區 3"/>
          <p:cNvSpPr>
            <a:spLocks noGrp="1" noRot="1" noChangeAspect="1"/>
          </p:cNvSpPr>
          <p:nvPr>
            <p:ph type="sldImg" idx="2"/>
          </p:nvPr>
        </p:nvSpPr>
        <p:spPr>
          <a:xfrm>
            <a:off x="3249613" y="504825"/>
            <a:ext cx="3368675" cy="2527300"/>
          </a:xfrm>
          <a:prstGeom prst="rect">
            <a:avLst/>
          </a:prstGeom>
          <a:noFill/>
          <a:ln w="12700">
            <a:solidFill>
              <a:prstClr val="black"/>
            </a:solidFill>
          </a:ln>
        </p:spPr>
        <p:txBody>
          <a:bodyPr vert="horz" lIns="91421" tIns="45711" rIns="91421" bIns="45711" rtlCol="0" anchor="ctr"/>
          <a:lstStyle/>
          <a:p>
            <a:pPr lvl="0"/>
            <a:endParaRPr lang="zh-TW" altLang="en-US" noProof="0"/>
          </a:p>
        </p:txBody>
      </p:sp>
      <p:sp>
        <p:nvSpPr>
          <p:cNvPr id="5" name="備忘稿版面配置區 4"/>
          <p:cNvSpPr>
            <a:spLocks noGrp="1"/>
          </p:cNvSpPr>
          <p:nvPr>
            <p:ph type="body" sz="quarter" idx="3"/>
          </p:nvPr>
        </p:nvSpPr>
        <p:spPr>
          <a:xfrm>
            <a:off x="989013" y="3198814"/>
            <a:ext cx="7893050" cy="3030537"/>
          </a:xfrm>
          <a:prstGeom prst="rect">
            <a:avLst/>
          </a:prstGeom>
        </p:spPr>
        <p:txBody>
          <a:bodyPr vert="horz" lIns="91421" tIns="45711" rIns="91421" bIns="45711" rtlCol="0"/>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endParaRPr lang="zh-TW" altLang="en-US" noProof="0"/>
          </a:p>
        </p:txBody>
      </p:sp>
      <p:sp>
        <p:nvSpPr>
          <p:cNvPr id="6" name="頁尾版面配置區 5"/>
          <p:cNvSpPr>
            <a:spLocks noGrp="1"/>
          </p:cNvSpPr>
          <p:nvPr>
            <p:ph type="ftr" sz="quarter" idx="4"/>
          </p:nvPr>
        </p:nvSpPr>
        <p:spPr>
          <a:xfrm>
            <a:off x="1" y="6396038"/>
            <a:ext cx="4276725" cy="336550"/>
          </a:xfrm>
          <a:prstGeom prst="rect">
            <a:avLst/>
          </a:prstGeom>
        </p:spPr>
        <p:txBody>
          <a:bodyPr vert="horz" lIns="91421" tIns="45711" rIns="91421" bIns="45711" rtlCol="0" anchor="b"/>
          <a:lstStyle>
            <a:lvl1pPr algn="l" fontAlgn="auto">
              <a:lnSpc>
                <a:spcPct val="100000"/>
              </a:lnSpc>
              <a:spcBef>
                <a:spcPts val="0"/>
              </a:spcBef>
              <a:spcAft>
                <a:spcPts val="0"/>
              </a:spcAft>
              <a:defRPr kumimoji="0" sz="1200">
                <a:solidFill>
                  <a:schemeClr val="tx1"/>
                </a:solidFill>
                <a:latin typeface="+mn-lt"/>
                <a:ea typeface="+mn-ea"/>
              </a:defRPr>
            </a:lvl1pPr>
          </a:lstStyle>
          <a:p>
            <a:pPr>
              <a:defRPr/>
            </a:pPr>
            <a:endParaRPr lang="zh-TW" altLang="en-US"/>
          </a:p>
        </p:txBody>
      </p:sp>
      <p:sp>
        <p:nvSpPr>
          <p:cNvPr id="7" name="投影片編號版面配置區 6"/>
          <p:cNvSpPr>
            <a:spLocks noGrp="1"/>
          </p:cNvSpPr>
          <p:nvPr>
            <p:ph type="sldNum" sz="quarter" idx="5"/>
          </p:nvPr>
        </p:nvSpPr>
        <p:spPr>
          <a:xfrm>
            <a:off x="5588001" y="6396038"/>
            <a:ext cx="4278313" cy="336550"/>
          </a:xfrm>
          <a:prstGeom prst="rect">
            <a:avLst/>
          </a:prstGeom>
        </p:spPr>
        <p:txBody>
          <a:bodyPr vert="horz" lIns="91421" tIns="45711" rIns="91421" bIns="45711" rtlCol="0" anchor="b"/>
          <a:lstStyle>
            <a:lvl1pPr algn="r" fontAlgn="auto">
              <a:lnSpc>
                <a:spcPct val="100000"/>
              </a:lnSpc>
              <a:spcBef>
                <a:spcPts val="0"/>
              </a:spcBef>
              <a:spcAft>
                <a:spcPts val="0"/>
              </a:spcAft>
              <a:defRPr kumimoji="0" sz="1200">
                <a:solidFill>
                  <a:schemeClr val="tx1"/>
                </a:solidFill>
                <a:latin typeface="+mn-lt"/>
                <a:ea typeface="+mn-ea"/>
              </a:defRPr>
            </a:lvl1pPr>
          </a:lstStyle>
          <a:p>
            <a:pPr>
              <a:defRPr/>
            </a:pPr>
            <a:fld id="{ADC4D659-4E0B-44D0-A8C6-E5476A169D72}" type="slidenum">
              <a:rPr lang="zh-TW" altLang="en-US"/>
              <a:pPr>
                <a:defRPr/>
              </a:pPr>
              <a:t>‹#›</a:t>
            </a:fld>
            <a:endParaRPr lang="zh-TW" altLang="en-US"/>
          </a:p>
        </p:txBody>
      </p:sp>
    </p:spTree>
    <p:extLst>
      <p:ext uri="{BB962C8B-B14F-4D97-AF65-F5344CB8AC3E}">
        <p14:creationId xmlns:p14="http://schemas.microsoft.com/office/powerpoint/2010/main" val="420034397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5597525" y="6397626"/>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42" tIns="45221" rIns="90442" bIns="45221"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AE0F19F6-6D78-4E4D-8C1C-469BE49C7CBD}" type="slidenum">
              <a:rPr lang="en-US" altLang="zh-TW">
                <a:latin typeface="Times New Roman" pitchFamily="18" charset="0"/>
              </a:rPr>
              <a:pPr algn="r" eaLnBrk="1" fontAlgn="t" hangingPunct="1">
                <a:spcBef>
                  <a:spcPct val="0"/>
                </a:spcBef>
              </a:pPr>
              <a:t>4</a:t>
            </a:fld>
            <a:endParaRPr lang="en-US" altLang="zh-TW" dirty="0">
              <a:latin typeface="Times New Roman" pitchFamily="18" charset="0"/>
            </a:endParaRPr>
          </a:p>
        </p:txBody>
      </p:sp>
      <p:sp>
        <p:nvSpPr>
          <p:cNvPr id="23555" name="Rectangle 2"/>
          <p:cNvSpPr>
            <a:spLocks noGrp="1" noRot="1" noChangeAspect="1" noChangeArrowheads="1" noTextEdit="1"/>
          </p:cNvSpPr>
          <p:nvPr>
            <p:ph type="sldImg"/>
          </p:nvPr>
        </p:nvSpPr>
        <p:spPr bwMode="auto">
          <a:xfrm>
            <a:off x="3259138" y="504825"/>
            <a:ext cx="3363912"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6" name="Rectangle 3"/>
          <p:cNvSpPr>
            <a:spLocks noGrp="1" noChangeArrowheads="1"/>
          </p:cNvSpPr>
          <p:nvPr>
            <p:ph type="body" idx="1"/>
          </p:nvPr>
        </p:nvSpPr>
        <p:spPr bwMode="auto">
          <a:xfrm>
            <a:off x="1316039"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42" tIns="45221" rIns="90442" bIns="45221"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22305497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3249613" y="504825"/>
            <a:ext cx="3368675" cy="2527300"/>
          </a:xfrm>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446F7522-7A8A-4C43-9CBF-B7E81BB9DC68}" type="slidenum">
              <a:rPr lang="zh-TW" altLang="en-US" smtClean="0"/>
              <a:t>16</a:t>
            </a:fld>
            <a:endParaRPr lang="zh-TW" altLang="en-US"/>
          </a:p>
        </p:txBody>
      </p:sp>
    </p:spTree>
    <p:extLst>
      <p:ext uri="{BB962C8B-B14F-4D97-AF65-F5344CB8AC3E}">
        <p14:creationId xmlns:p14="http://schemas.microsoft.com/office/powerpoint/2010/main" val="886746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26672598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15209267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24020339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9552523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4850797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8746898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22877553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0186218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4173464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5597525" y="6397626"/>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42" tIns="45221" rIns="90442" bIns="45221"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AE0F19F6-6D78-4E4D-8C1C-469BE49C7CBD}" type="slidenum">
              <a:rPr lang="en-US" altLang="zh-TW">
                <a:latin typeface="Times New Roman" pitchFamily="18" charset="0"/>
              </a:rPr>
              <a:pPr algn="r" eaLnBrk="1" fontAlgn="t" hangingPunct="1">
                <a:spcBef>
                  <a:spcPct val="0"/>
                </a:spcBef>
              </a:pPr>
              <a:t>5</a:t>
            </a:fld>
            <a:endParaRPr lang="en-US" altLang="zh-TW" dirty="0">
              <a:latin typeface="Times New Roman" pitchFamily="18" charset="0"/>
            </a:endParaRPr>
          </a:p>
        </p:txBody>
      </p:sp>
      <p:sp>
        <p:nvSpPr>
          <p:cNvPr id="23555" name="Rectangle 2"/>
          <p:cNvSpPr>
            <a:spLocks noGrp="1" noRot="1" noChangeAspect="1" noChangeArrowheads="1" noTextEdit="1"/>
          </p:cNvSpPr>
          <p:nvPr>
            <p:ph type="sldImg"/>
          </p:nvPr>
        </p:nvSpPr>
        <p:spPr bwMode="auto">
          <a:xfrm>
            <a:off x="3259138" y="504825"/>
            <a:ext cx="3363912"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6" name="Rectangle 3"/>
          <p:cNvSpPr>
            <a:spLocks noGrp="1" noChangeArrowheads="1"/>
          </p:cNvSpPr>
          <p:nvPr>
            <p:ph type="body" idx="1"/>
          </p:nvPr>
        </p:nvSpPr>
        <p:spPr bwMode="auto">
          <a:xfrm>
            <a:off x="1316039"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42" tIns="45221" rIns="90442" bIns="45221"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22305497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8554139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8554139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8554139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8554139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8554139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8554139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8554139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8554139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8554139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855413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txBox="1">
            <a:spLocks noGrp="1" noChangeArrowheads="1"/>
          </p:cNvSpPr>
          <p:nvPr/>
        </p:nvSpPr>
        <p:spPr bwMode="auto">
          <a:xfrm>
            <a:off x="5597525" y="6397626"/>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42" tIns="45221" rIns="90442" bIns="45221"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70BF9B74-92EA-47DB-A514-7B807109C08D}" type="slidenum">
              <a:rPr lang="en-US" altLang="zh-TW">
                <a:latin typeface="Times New Roman" pitchFamily="18" charset="0"/>
              </a:rPr>
              <a:pPr algn="r" eaLnBrk="1" fontAlgn="t" hangingPunct="1">
                <a:spcBef>
                  <a:spcPct val="0"/>
                </a:spcBef>
              </a:pPr>
              <a:t>6</a:t>
            </a:fld>
            <a:endParaRPr lang="en-US" altLang="zh-TW" dirty="0">
              <a:latin typeface="Times New Roman" pitchFamily="18" charset="0"/>
            </a:endParaRPr>
          </a:p>
        </p:txBody>
      </p:sp>
      <p:sp>
        <p:nvSpPr>
          <p:cNvPr id="21507" name="Rectangle 2"/>
          <p:cNvSpPr>
            <a:spLocks noGrp="1" noRot="1" noChangeAspect="1" noChangeArrowheads="1" noTextEdit="1"/>
          </p:cNvSpPr>
          <p:nvPr>
            <p:ph type="sldImg"/>
          </p:nvPr>
        </p:nvSpPr>
        <p:spPr bwMode="auto">
          <a:xfrm>
            <a:off x="3259138" y="504825"/>
            <a:ext cx="3363912"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8" name="Rectangle 3"/>
          <p:cNvSpPr>
            <a:spLocks noGrp="1" noChangeArrowheads="1"/>
          </p:cNvSpPr>
          <p:nvPr>
            <p:ph type="body" idx="1"/>
          </p:nvPr>
        </p:nvSpPr>
        <p:spPr bwMode="auto">
          <a:xfrm>
            <a:off x="1316039"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42" tIns="45221" rIns="90442" bIns="45221" numCol="1" anchor="t" anchorCtr="0" compatLnSpc="1">
            <a:prstTxWarp prst="textNoShape">
              <a:avLst/>
            </a:prstTxWarp>
          </a:bodyPr>
          <a:lstStyle/>
          <a:p>
            <a:pPr eaLnBrk="1" hangingPunct="1"/>
            <a:endParaRPr lang="zh-TW" altLang="zh-TW" dirty="0"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42722809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8554139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8554139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8554139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址</a:t>
            </a:r>
            <a:endParaRPr lang="zh-TW" altLang="en-US" dirty="0"/>
          </a:p>
        </p:txBody>
      </p:sp>
    </p:spTree>
    <p:extLst>
      <p:ext uri="{BB962C8B-B14F-4D97-AF65-F5344CB8AC3E}">
        <p14:creationId xmlns:p14="http://schemas.microsoft.com/office/powerpoint/2010/main" val="3850260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lgn="l" fontAlgn="ctr"/>
            <a:r>
              <a:rPr lang="zh-TW" altLang="en-US" dirty="0"/>
              <a:t>環境變化</a:t>
            </a:r>
            <a:endParaRPr lang="en-US" altLang="zh-TW" dirty="0"/>
          </a:p>
          <a:p>
            <a:pPr algn="l" fontAlgn="ctr"/>
            <a:r>
              <a:rPr lang="zh-TW" altLang="en-US" dirty="0"/>
              <a:t>及需求</a:t>
            </a:r>
            <a:endParaRPr lang="zh-TW" altLang="en-US" dirty="0">
              <a:solidFill>
                <a:srgbClr val="000000"/>
              </a:solidFill>
              <a:latin typeface="標楷體"/>
            </a:endParaRPr>
          </a:p>
          <a:p>
            <a:endParaRPr lang="zh-TW" altLang="en-US" dirty="0"/>
          </a:p>
        </p:txBody>
      </p:sp>
    </p:spTree>
    <p:extLst>
      <p:ext uri="{BB962C8B-B14F-4D97-AF65-F5344CB8AC3E}">
        <p14:creationId xmlns:p14="http://schemas.microsoft.com/office/powerpoint/2010/main" val="42678200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98306"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40798554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壤</a:t>
            </a:r>
            <a:r>
              <a:rPr lang="en-US" altLang="zh-TW" dirty="0" smtClean="0"/>
              <a:t>7</a:t>
            </a:r>
            <a:endParaRPr lang="zh-TW" altLang="en-US" dirty="0"/>
          </a:p>
        </p:txBody>
      </p:sp>
    </p:spTree>
    <p:extLst>
      <p:ext uri="{BB962C8B-B14F-4D97-AF65-F5344CB8AC3E}">
        <p14:creationId xmlns:p14="http://schemas.microsoft.com/office/powerpoint/2010/main" val="12224667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壤</a:t>
            </a:r>
            <a:r>
              <a:rPr lang="en-US" altLang="zh-TW" dirty="0" smtClean="0"/>
              <a:t>7</a:t>
            </a:r>
            <a:endParaRPr lang="zh-TW" altLang="en-US" dirty="0"/>
          </a:p>
        </p:txBody>
      </p:sp>
    </p:spTree>
    <p:extLst>
      <p:ext uri="{BB962C8B-B14F-4D97-AF65-F5344CB8AC3E}">
        <p14:creationId xmlns:p14="http://schemas.microsoft.com/office/powerpoint/2010/main" val="1222466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txBox="1">
            <a:spLocks noGrp="1" noChangeArrowheads="1"/>
          </p:cNvSpPr>
          <p:nvPr/>
        </p:nvSpPr>
        <p:spPr bwMode="auto">
          <a:xfrm>
            <a:off x="5597525" y="6397626"/>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42" tIns="45221" rIns="90442" bIns="45221"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70BF9B74-92EA-47DB-A514-7B807109C08D}" type="slidenum">
              <a:rPr lang="en-US" altLang="zh-TW">
                <a:latin typeface="Times New Roman" pitchFamily="18" charset="0"/>
              </a:rPr>
              <a:pPr algn="r" eaLnBrk="1" fontAlgn="t" hangingPunct="1">
                <a:spcBef>
                  <a:spcPct val="0"/>
                </a:spcBef>
              </a:pPr>
              <a:t>7</a:t>
            </a:fld>
            <a:endParaRPr lang="en-US" altLang="zh-TW" dirty="0">
              <a:latin typeface="Times New Roman" pitchFamily="18" charset="0"/>
            </a:endParaRPr>
          </a:p>
        </p:txBody>
      </p:sp>
      <p:sp>
        <p:nvSpPr>
          <p:cNvPr id="21507" name="Rectangle 2"/>
          <p:cNvSpPr>
            <a:spLocks noGrp="1" noRot="1" noChangeAspect="1" noChangeArrowheads="1" noTextEdit="1"/>
          </p:cNvSpPr>
          <p:nvPr>
            <p:ph type="sldImg"/>
          </p:nvPr>
        </p:nvSpPr>
        <p:spPr bwMode="auto">
          <a:xfrm>
            <a:off x="3259138" y="504825"/>
            <a:ext cx="3363912"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8" name="Rectangle 3"/>
          <p:cNvSpPr>
            <a:spLocks noGrp="1" noChangeArrowheads="1"/>
          </p:cNvSpPr>
          <p:nvPr>
            <p:ph type="body" idx="1"/>
          </p:nvPr>
        </p:nvSpPr>
        <p:spPr bwMode="auto">
          <a:xfrm>
            <a:off x="1316039"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42" tIns="45221" rIns="90442" bIns="45221"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42722809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txBox="1">
            <a:spLocks noGrp="1" noChangeArrowheads="1"/>
          </p:cNvSpPr>
          <p:nvPr/>
        </p:nvSpPr>
        <p:spPr bwMode="auto">
          <a:xfrm>
            <a:off x="5597525" y="6397626"/>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42" tIns="45221" rIns="90442" bIns="45221"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70BF9B74-92EA-47DB-A514-7B807109C08D}" type="slidenum">
              <a:rPr lang="en-US" altLang="zh-TW">
                <a:latin typeface="Times New Roman" pitchFamily="18" charset="0"/>
              </a:rPr>
              <a:pPr algn="r" eaLnBrk="1" fontAlgn="t" hangingPunct="1">
                <a:spcBef>
                  <a:spcPct val="0"/>
                </a:spcBef>
              </a:pPr>
              <a:t>8</a:t>
            </a:fld>
            <a:endParaRPr lang="en-US" altLang="zh-TW" dirty="0">
              <a:latin typeface="Times New Roman" pitchFamily="18" charset="0"/>
            </a:endParaRPr>
          </a:p>
        </p:txBody>
      </p:sp>
      <p:sp>
        <p:nvSpPr>
          <p:cNvPr id="21507" name="Rectangle 2"/>
          <p:cNvSpPr>
            <a:spLocks noGrp="1" noRot="1" noChangeAspect="1" noChangeArrowheads="1" noTextEdit="1"/>
          </p:cNvSpPr>
          <p:nvPr>
            <p:ph type="sldImg"/>
          </p:nvPr>
        </p:nvSpPr>
        <p:spPr bwMode="auto">
          <a:xfrm>
            <a:off x="3259138" y="504825"/>
            <a:ext cx="3363912"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8" name="Rectangle 3"/>
          <p:cNvSpPr>
            <a:spLocks noGrp="1" noChangeArrowheads="1"/>
          </p:cNvSpPr>
          <p:nvPr>
            <p:ph type="body" idx="1"/>
          </p:nvPr>
        </p:nvSpPr>
        <p:spPr bwMode="auto">
          <a:xfrm>
            <a:off x="1316039"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42" tIns="45221" rIns="90442" bIns="45221"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4272280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txBox="1">
            <a:spLocks noGrp="1" noChangeArrowheads="1"/>
          </p:cNvSpPr>
          <p:nvPr/>
        </p:nvSpPr>
        <p:spPr bwMode="auto">
          <a:xfrm>
            <a:off x="5597525" y="6397626"/>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42" tIns="45221" rIns="90442" bIns="45221"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4EA6E142-0D15-48A3-A077-71FEFD8CC2A8}" type="slidenum">
              <a:rPr lang="en-US" altLang="zh-TW">
                <a:latin typeface="Times New Roman" pitchFamily="18" charset="0"/>
              </a:rPr>
              <a:pPr algn="r" eaLnBrk="1" fontAlgn="t" hangingPunct="1">
                <a:spcBef>
                  <a:spcPct val="0"/>
                </a:spcBef>
              </a:pPr>
              <a:t>9</a:t>
            </a:fld>
            <a:endParaRPr lang="en-US" altLang="zh-TW" dirty="0">
              <a:latin typeface="Times New Roman" pitchFamily="18" charset="0"/>
            </a:endParaRPr>
          </a:p>
        </p:txBody>
      </p:sp>
      <p:sp>
        <p:nvSpPr>
          <p:cNvPr id="22531" name="Rectangle 2"/>
          <p:cNvSpPr>
            <a:spLocks noGrp="1" noRot="1" noChangeAspect="1" noChangeArrowheads="1" noTextEdit="1"/>
          </p:cNvSpPr>
          <p:nvPr>
            <p:ph type="sldImg"/>
          </p:nvPr>
        </p:nvSpPr>
        <p:spPr bwMode="auto">
          <a:xfrm>
            <a:off x="3259138" y="504825"/>
            <a:ext cx="3363912"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2" name="Rectangle 3"/>
          <p:cNvSpPr>
            <a:spLocks noGrp="1" noChangeArrowheads="1"/>
          </p:cNvSpPr>
          <p:nvPr>
            <p:ph type="body" idx="1"/>
          </p:nvPr>
        </p:nvSpPr>
        <p:spPr bwMode="auto">
          <a:xfrm>
            <a:off x="1316039"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42" tIns="45221" rIns="90442" bIns="45221"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10817447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txBox="1">
            <a:spLocks noGrp="1" noChangeArrowheads="1"/>
          </p:cNvSpPr>
          <p:nvPr/>
        </p:nvSpPr>
        <p:spPr bwMode="auto">
          <a:xfrm>
            <a:off x="5597525" y="6397626"/>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42" tIns="45221" rIns="90442" bIns="45221"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E2E1455B-C57E-4D32-BE26-798CD9EF2D27}" type="slidenum">
              <a:rPr lang="en-US" altLang="zh-TW">
                <a:latin typeface="Times New Roman" pitchFamily="18" charset="0"/>
              </a:rPr>
              <a:pPr algn="r" eaLnBrk="1" fontAlgn="t" hangingPunct="1">
                <a:spcBef>
                  <a:spcPct val="0"/>
                </a:spcBef>
              </a:pPr>
              <a:t>10</a:t>
            </a:fld>
            <a:endParaRPr lang="en-US" altLang="zh-TW" dirty="0">
              <a:latin typeface="Times New Roman" pitchFamily="18" charset="0"/>
            </a:endParaRPr>
          </a:p>
        </p:txBody>
      </p:sp>
      <p:sp>
        <p:nvSpPr>
          <p:cNvPr id="24579" name="Rectangle 2"/>
          <p:cNvSpPr>
            <a:spLocks noGrp="1" noRot="1" noChangeAspect="1" noChangeArrowheads="1" noTextEdit="1"/>
          </p:cNvSpPr>
          <p:nvPr>
            <p:ph type="sldImg"/>
          </p:nvPr>
        </p:nvSpPr>
        <p:spPr bwMode="auto">
          <a:xfrm>
            <a:off x="3259138" y="504825"/>
            <a:ext cx="3363912"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Rectangle 3"/>
          <p:cNvSpPr>
            <a:spLocks noGrp="1" noChangeArrowheads="1"/>
          </p:cNvSpPr>
          <p:nvPr>
            <p:ph type="body" idx="1"/>
          </p:nvPr>
        </p:nvSpPr>
        <p:spPr bwMode="auto">
          <a:xfrm>
            <a:off x="1316039"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42" tIns="45221" rIns="90442" bIns="45221"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3705100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5597525" y="6397626"/>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42" tIns="45221" rIns="90442" bIns="45221"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82CAA56F-75D8-451E-890B-BCB58A623E4D}" type="slidenum">
              <a:rPr lang="en-US" altLang="zh-TW">
                <a:latin typeface="Times New Roman" pitchFamily="18" charset="0"/>
              </a:rPr>
              <a:pPr algn="r" eaLnBrk="1" fontAlgn="t" hangingPunct="1">
                <a:spcBef>
                  <a:spcPct val="0"/>
                </a:spcBef>
              </a:pPr>
              <a:t>11</a:t>
            </a:fld>
            <a:endParaRPr lang="en-US" altLang="zh-TW" dirty="0">
              <a:latin typeface="Times New Roman" pitchFamily="18" charset="0"/>
            </a:endParaRPr>
          </a:p>
        </p:txBody>
      </p:sp>
      <p:sp>
        <p:nvSpPr>
          <p:cNvPr id="25603" name="Rectangle 2"/>
          <p:cNvSpPr>
            <a:spLocks noGrp="1" noRot="1" noChangeAspect="1" noChangeArrowheads="1" noTextEdit="1"/>
          </p:cNvSpPr>
          <p:nvPr>
            <p:ph type="sldImg"/>
          </p:nvPr>
        </p:nvSpPr>
        <p:spPr bwMode="auto">
          <a:xfrm>
            <a:off x="3259138" y="504825"/>
            <a:ext cx="3363912"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4" name="Rectangle 3"/>
          <p:cNvSpPr>
            <a:spLocks noGrp="1" noChangeArrowheads="1"/>
          </p:cNvSpPr>
          <p:nvPr>
            <p:ph type="body" idx="1"/>
          </p:nvPr>
        </p:nvSpPr>
        <p:spPr bwMode="auto">
          <a:xfrm>
            <a:off x="1316039"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42" tIns="45221" rIns="90442" bIns="45221"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8331386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2667259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82E5DFE9-3FD5-4B71-A04F-AC7D08A0F963}"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en-US"/>
          </a:p>
        </p:txBody>
      </p:sp>
      <p:sp>
        <p:nvSpPr>
          <p:cNvPr id="6" name="投影片編號版面配置區 5"/>
          <p:cNvSpPr>
            <a:spLocks noGrp="1"/>
          </p:cNvSpPr>
          <p:nvPr>
            <p:ph type="sldNum" sz="quarter" idx="12"/>
          </p:nvPr>
        </p:nvSpPr>
        <p:spPr/>
        <p:txBody>
          <a:bodyPr/>
          <a:lstStyle>
            <a:lvl1pPr>
              <a:defRPr/>
            </a:lvl1pPr>
          </a:lstStyle>
          <a:p>
            <a:pPr>
              <a:defRPr/>
            </a:pPr>
            <a:fld id="{C6B11671-5664-44E0-A175-503B4DBA39F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en-US"/>
          </a:p>
        </p:txBody>
      </p:sp>
      <p:sp>
        <p:nvSpPr>
          <p:cNvPr id="6" name="投影片編號版面配置區 5"/>
          <p:cNvSpPr>
            <a:spLocks noGrp="1"/>
          </p:cNvSpPr>
          <p:nvPr>
            <p:ph type="sldNum" sz="quarter" idx="12"/>
          </p:nvPr>
        </p:nvSpPr>
        <p:spPr/>
        <p:txBody>
          <a:bodyPr/>
          <a:lstStyle>
            <a:lvl1pPr>
              <a:defRPr/>
            </a:lvl1pPr>
          </a:lstStyle>
          <a:p>
            <a:pPr>
              <a:defRPr/>
            </a:pPr>
            <a:fld id="{3C142E4C-E8C0-46D2-8B7F-E6334FB5A205}"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2"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en-US"/>
          </a:p>
        </p:txBody>
      </p:sp>
      <p:sp>
        <p:nvSpPr>
          <p:cNvPr id="6" name="投影片編號版面配置區 5"/>
          <p:cNvSpPr>
            <a:spLocks noGrp="1"/>
          </p:cNvSpPr>
          <p:nvPr>
            <p:ph type="sldNum" sz="quarter" idx="12"/>
          </p:nvPr>
        </p:nvSpPr>
        <p:spPr/>
        <p:txBody>
          <a:bodyPr/>
          <a:lstStyle>
            <a:lvl1pPr>
              <a:defRPr/>
            </a:lvl1pPr>
          </a:lstStyle>
          <a:p>
            <a:pPr>
              <a:defRPr/>
            </a:pPr>
            <a:fld id="{5C332B08-45C9-4D8D-9C8C-8A1FCB45E8F3}"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en-US"/>
          </a:p>
        </p:txBody>
      </p:sp>
      <p:sp>
        <p:nvSpPr>
          <p:cNvPr id="6" name="投影片編號版面配置區 5"/>
          <p:cNvSpPr>
            <a:spLocks noGrp="1"/>
          </p:cNvSpPr>
          <p:nvPr>
            <p:ph type="sldNum" sz="quarter" idx="12"/>
          </p:nvPr>
        </p:nvSpPr>
        <p:spPr/>
        <p:txBody>
          <a:bodyPr/>
          <a:lstStyle>
            <a:lvl1pPr>
              <a:defRPr/>
            </a:lvl1pPr>
          </a:lstStyle>
          <a:p>
            <a:pPr>
              <a:defRPr/>
            </a:pPr>
            <a:fld id="{00852C1F-76B3-4BF1-A7AF-1564C68B9DE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6" name="頁尾版面配置區 4"/>
          <p:cNvSpPr>
            <a:spLocks noGrp="1"/>
          </p:cNvSpPr>
          <p:nvPr>
            <p:ph type="ftr" sz="quarter" idx="11"/>
          </p:nvPr>
        </p:nvSpPr>
        <p:spPr/>
        <p:txBody>
          <a:bodyPr/>
          <a:lstStyle>
            <a:lvl1pPr>
              <a:defRPr/>
            </a:lvl1pPr>
          </a:lstStyle>
          <a:p>
            <a:pPr>
              <a:defRPr/>
            </a:pPr>
            <a:endParaRPr lang="en-US"/>
          </a:p>
        </p:txBody>
      </p:sp>
      <p:sp>
        <p:nvSpPr>
          <p:cNvPr id="7" name="投影片編號版面配置區 5"/>
          <p:cNvSpPr>
            <a:spLocks noGrp="1"/>
          </p:cNvSpPr>
          <p:nvPr>
            <p:ph type="sldNum" sz="quarter" idx="12"/>
          </p:nvPr>
        </p:nvSpPr>
        <p:spPr/>
        <p:txBody>
          <a:bodyPr/>
          <a:lstStyle>
            <a:lvl1pPr>
              <a:defRPr/>
            </a:lvl1pPr>
          </a:lstStyle>
          <a:p>
            <a:pPr>
              <a:defRPr/>
            </a:pPr>
            <a:fld id="{E0D4293E-E0B9-44B7-8C75-AA1B61422C7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8" name="頁尾版面配置區 4"/>
          <p:cNvSpPr>
            <a:spLocks noGrp="1"/>
          </p:cNvSpPr>
          <p:nvPr>
            <p:ph type="ftr" sz="quarter" idx="11"/>
          </p:nvPr>
        </p:nvSpPr>
        <p:spPr/>
        <p:txBody>
          <a:bodyPr/>
          <a:lstStyle>
            <a:lvl1pPr>
              <a:defRPr/>
            </a:lvl1pPr>
          </a:lstStyle>
          <a:p>
            <a:pPr>
              <a:defRPr/>
            </a:pPr>
            <a:endParaRPr lang="en-US"/>
          </a:p>
        </p:txBody>
      </p:sp>
      <p:sp>
        <p:nvSpPr>
          <p:cNvPr id="9" name="投影片編號版面配置區 5"/>
          <p:cNvSpPr>
            <a:spLocks noGrp="1"/>
          </p:cNvSpPr>
          <p:nvPr>
            <p:ph type="sldNum" sz="quarter" idx="12"/>
          </p:nvPr>
        </p:nvSpPr>
        <p:spPr/>
        <p:txBody>
          <a:bodyPr/>
          <a:lstStyle>
            <a:lvl1pPr>
              <a:defRPr/>
            </a:lvl1pPr>
          </a:lstStyle>
          <a:p>
            <a:pPr>
              <a:defRPr/>
            </a:pPr>
            <a:fld id="{B57325F2-B009-474F-AD58-4013D16B9270}"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a:p>
        </p:txBody>
      </p:sp>
      <p:sp>
        <p:nvSpPr>
          <p:cNvPr id="4" name="頁尾版面配置區 3"/>
          <p:cNvSpPr>
            <a:spLocks noGrp="1"/>
          </p:cNvSpPr>
          <p:nvPr>
            <p:ph type="ftr" sz="quarter" idx="11"/>
          </p:nvPr>
        </p:nvSpPr>
        <p:spPr/>
        <p:txBody>
          <a:bodyPr/>
          <a:lstStyle>
            <a:lvl1pPr>
              <a:defRPr/>
            </a:lvl1pPr>
          </a:lstStyle>
          <a:p>
            <a:pPr>
              <a:defRPr/>
            </a:pPr>
            <a:endParaRPr lang="zh-TW" altLang="en-US"/>
          </a:p>
        </p:txBody>
      </p:sp>
      <p:sp>
        <p:nvSpPr>
          <p:cNvPr id="5" name="投影片編號版面配置區 4"/>
          <p:cNvSpPr>
            <a:spLocks noGrp="1"/>
          </p:cNvSpPr>
          <p:nvPr>
            <p:ph type="sldNum" sz="quarter" idx="12"/>
          </p:nvPr>
        </p:nvSpPr>
        <p:spPr/>
        <p:txBody>
          <a:bodyPr/>
          <a:lstStyle>
            <a:lvl1pPr>
              <a:defRPr/>
            </a:lvl1pPr>
          </a:lstStyle>
          <a:p>
            <a:pPr>
              <a:defRPr/>
            </a:pPr>
            <a:fld id="{E89B9E03-6E71-46E6-B49C-DE2BE4C6A345}"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Picture 16" descr="p10-a"/>
          <p:cNvPicPr>
            <a:picLocks noChangeAspect="1" noChangeArrowheads="1"/>
          </p:cNvPicPr>
          <p:nvPr userDrawn="1"/>
        </p:nvPicPr>
        <p:blipFill>
          <a:blip r:embed="rId2"/>
          <a:srcRect/>
          <a:stretch>
            <a:fillRect/>
          </a:stretch>
        </p:blipFill>
        <p:spPr bwMode="auto">
          <a:xfrm>
            <a:off x="0" y="0"/>
            <a:ext cx="2133600" cy="690563"/>
          </a:xfrm>
          <a:prstGeom prst="rect">
            <a:avLst/>
          </a:prstGeom>
          <a:noFill/>
          <a:ln w="9525">
            <a:noFill/>
            <a:miter lim="800000"/>
            <a:headEnd/>
            <a:tailEnd/>
          </a:ln>
        </p:spPr>
      </p:pic>
      <p:sp>
        <p:nvSpPr>
          <p:cNvPr id="3" name="日期版面配置區 1"/>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4" name="頁尾版面配置區 2"/>
          <p:cNvSpPr>
            <a:spLocks noGrp="1"/>
          </p:cNvSpPr>
          <p:nvPr>
            <p:ph type="ftr" sz="quarter" idx="11"/>
          </p:nvPr>
        </p:nvSpPr>
        <p:spPr/>
        <p:txBody>
          <a:bodyPr/>
          <a:lstStyle>
            <a:lvl1pPr>
              <a:defRPr/>
            </a:lvl1pPr>
          </a:lstStyle>
          <a:p>
            <a:pPr>
              <a:defRPr/>
            </a:pPr>
            <a:endParaRPr lang="en-US"/>
          </a:p>
        </p:txBody>
      </p:sp>
      <p:sp>
        <p:nvSpPr>
          <p:cNvPr id="5" name="投影片編號版面配置區 3"/>
          <p:cNvSpPr>
            <a:spLocks noGrp="1"/>
          </p:cNvSpPr>
          <p:nvPr>
            <p:ph type="sldNum" sz="quarter" idx="12"/>
          </p:nvPr>
        </p:nvSpPr>
        <p:spPr/>
        <p:txBody>
          <a:bodyPr/>
          <a:lstStyle>
            <a:lvl1pPr>
              <a:defRPr/>
            </a:lvl1pPr>
          </a:lstStyle>
          <a:p>
            <a:pPr>
              <a:defRPr/>
            </a:pPr>
            <a:fld id="{23D3DD93-41E6-47E1-AE6A-DBB7FAB6A6F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pic>
        <p:nvPicPr>
          <p:cNvPr id="5" name="Picture 16" descr="p10-a"/>
          <p:cNvPicPr>
            <a:picLocks noChangeAspect="1" noChangeArrowheads="1"/>
          </p:cNvPicPr>
          <p:nvPr userDrawn="1"/>
        </p:nvPicPr>
        <p:blipFill>
          <a:blip r:embed="rId2"/>
          <a:srcRect/>
          <a:stretch>
            <a:fillRect/>
          </a:stretch>
        </p:blipFill>
        <p:spPr bwMode="auto">
          <a:xfrm>
            <a:off x="0" y="0"/>
            <a:ext cx="2133600" cy="690563"/>
          </a:xfrm>
          <a:prstGeom prst="rect">
            <a:avLst/>
          </a:prstGeom>
          <a:noFill/>
          <a:ln w="9525">
            <a:noFill/>
            <a:miter lim="800000"/>
            <a:headEnd/>
            <a:tailEnd/>
          </a:ln>
        </p:spPr>
      </p:pic>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6" name="日期版面配置區 4"/>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7" name="頁尾版面配置區 5"/>
          <p:cNvSpPr>
            <a:spLocks noGrp="1"/>
          </p:cNvSpPr>
          <p:nvPr>
            <p:ph type="ftr" sz="quarter" idx="11"/>
          </p:nvPr>
        </p:nvSpPr>
        <p:spPr/>
        <p:txBody>
          <a:bodyPr/>
          <a:lstStyle>
            <a:lvl1pPr>
              <a:defRPr/>
            </a:lvl1pPr>
          </a:lstStyle>
          <a:p>
            <a:pPr>
              <a:defRPr/>
            </a:pPr>
            <a:endParaRPr lang="en-US"/>
          </a:p>
        </p:txBody>
      </p:sp>
      <p:sp>
        <p:nvSpPr>
          <p:cNvPr id="8" name="投影片編號版面配置區 6"/>
          <p:cNvSpPr>
            <a:spLocks noGrp="1"/>
          </p:cNvSpPr>
          <p:nvPr>
            <p:ph type="sldNum" sz="quarter" idx="12"/>
          </p:nvPr>
        </p:nvSpPr>
        <p:spPr/>
        <p:txBody>
          <a:bodyPr/>
          <a:lstStyle>
            <a:lvl1pPr>
              <a:defRPr/>
            </a:lvl1pPr>
          </a:lstStyle>
          <a:p>
            <a:pPr>
              <a:defRPr/>
            </a:pPr>
            <a:fld id="{E60D18B1-4CC8-41FA-94B4-4AD9067ECA6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6" name="頁尾版面配置區 4"/>
          <p:cNvSpPr>
            <a:spLocks noGrp="1"/>
          </p:cNvSpPr>
          <p:nvPr>
            <p:ph type="ftr" sz="quarter" idx="11"/>
          </p:nvPr>
        </p:nvSpPr>
        <p:spPr/>
        <p:txBody>
          <a:bodyPr/>
          <a:lstStyle>
            <a:lvl1pPr>
              <a:defRPr/>
            </a:lvl1pPr>
          </a:lstStyle>
          <a:p>
            <a:pPr>
              <a:defRPr/>
            </a:pPr>
            <a:endParaRPr lang="en-US"/>
          </a:p>
        </p:txBody>
      </p:sp>
      <p:sp>
        <p:nvSpPr>
          <p:cNvPr id="7" name="投影片編號版面配置區 5"/>
          <p:cNvSpPr>
            <a:spLocks noGrp="1"/>
          </p:cNvSpPr>
          <p:nvPr>
            <p:ph type="sldNum" sz="quarter" idx="12"/>
          </p:nvPr>
        </p:nvSpPr>
        <p:spPr/>
        <p:txBody>
          <a:bodyPr/>
          <a:lstStyle>
            <a:lvl1pPr>
              <a:defRPr/>
            </a:lvl1pPr>
          </a:lstStyle>
          <a:p>
            <a:pPr>
              <a:defRPr/>
            </a:pPr>
            <a:fld id="{C14425FC-B96C-4BBF-AA77-334F54A5955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t">
              <a:defRPr sz="1200">
                <a:solidFill>
                  <a:schemeClr val="tx1">
                    <a:tint val="75000"/>
                  </a:schemeClr>
                </a:solidFill>
                <a:ea typeface="新細明體" pitchFamily="18" charset="-120"/>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t">
              <a:defRPr sz="1200">
                <a:solidFill>
                  <a:schemeClr val="tx1">
                    <a:tint val="75000"/>
                  </a:schemeClr>
                </a:solidFill>
                <a:ea typeface="新細明體" pitchFamily="18" charset="-120"/>
              </a:defRPr>
            </a:lvl1pPr>
          </a:lstStyle>
          <a:p>
            <a:pPr>
              <a:defRPr/>
            </a:pPr>
            <a:endParaRPr 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t">
              <a:defRPr sz="1200">
                <a:solidFill>
                  <a:schemeClr val="tx1">
                    <a:tint val="75000"/>
                  </a:schemeClr>
                </a:solidFill>
                <a:ea typeface="新細明體" pitchFamily="18" charset="-120"/>
              </a:defRPr>
            </a:lvl1pPr>
          </a:lstStyle>
          <a:p>
            <a:pPr>
              <a:defRPr/>
            </a:pPr>
            <a:fld id="{40C77433-7DE3-4567-A1FE-1817F734D119}" type="slidenum">
              <a:rPr lang="en-US"/>
              <a:pPr>
                <a:defRPr/>
              </a:pPr>
              <a:t>‹#›</a:t>
            </a:fld>
            <a:endParaRPr lang="en-US" dirty="0"/>
          </a:p>
        </p:txBody>
      </p:sp>
      <p:pic>
        <p:nvPicPr>
          <p:cNvPr id="1031" name="Picture 2"/>
          <p:cNvPicPr>
            <a:picLocks noChangeAspect="1" noChangeArrowheads="1"/>
          </p:cNvPicPr>
          <p:nvPr/>
        </p:nvPicPr>
        <p:blipFill>
          <a:blip r:embed="rId14"/>
          <a:srcRect/>
          <a:stretch>
            <a:fillRect/>
          </a:stretch>
        </p:blipFill>
        <p:spPr bwMode="auto">
          <a:xfrm>
            <a:off x="68263" y="44450"/>
            <a:ext cx="1695450" cy="504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469" r:id="rId1"/>
    <p:sldLayoutId id="2147484468" r:id="rId2"/>
    <p:sldLayoutId id="2147484467" r:id="rId3"/>
    <p:sldLayoutId id="2147484466" r:id="rId4"/>
    <p:sldLayoutId id="2147484465" r:id="rId5"/>
    <p:sldLayoutId id="2147484470" r:id="rId6"/>
    <p:sldLayoutId id="2147484471" r:id="rId7"/>
    <p:sldLayoutId id="2147484472" r:id="rId8"/>
    <p:sldLayoutId id="2147484464" r:id="rId9"/>
    <p:sldLayoutId id="2147484463" r:id="rId10"/>
    <p:sldLayoutId id="2147484462" r:id="rId11"/>
    <p:sldLayoutId id="2147484473"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新細明體" pitchFamily="18" charset="-120"/>
        </a:defRPr>
      </a:lvl2pPr>
      <a:lvl3pPr algn="ctr" rtl="0" eaLnBrk="0" fontAlgn="base" hangingPunct="0">
        <a:spcBef>
          <a:spcPct val="0"/>
        </a:spcBef>
        <a:spcAft>
          <a:spcPct val="0"/>
        </a:spcAft>
        <a:defRPr sz="4400">
          <a:solidFill>
            <a:schemeClr val="tx1"/>
          </a:solidFill>
          <a:latin typeface="Calibri" pitchFamily="34" charset="0"/>
          <a:ea typeface="新細明體" pitchFamily="18" charset="-120"/>
        </a:defRPr>
      </a:lvl3pPr>
      <a:lvl4pPr algn="ctr" rtl="0" eaLnBrk="0" fontAlgn="base" hangingPunct="0">
        <a:spcBef>
          <a:spcPct val="0"/>
        </a:spcBef>
        <a:spcAft>
          <a:spcPct val="0"/>
        </a:spcAft>
        <a:defRPr sz="4400">
          <a:solidFill>
            <a:schemeClr val="tx1"/>
          </a:solidFill>
          <a:latin typeface="Calibri" pitchFamily="34" charset="0"/>
          <a:ea typeface="新細明體" pitchFamily="18" charset="-120"/>
        </a:defRPr>
      </a:lvl4pPr>
      <a:lvl5pPr algn="ctr" rtl="0" eaLnBrk="0" fontAlgn="base" hangingPunct="0">
        <a:spcBef>
          <a:spcPct val="0"/>
        </a:spcBef>
        <a:spcAft>
          <a:spcPct val="0"/>
        </a:spcAft>
        <a:defRPr sz="4400">
          <a:solidFill>
            <a:schemeClr val="tx1"/>
          </a:solidFill>
          <a:latin typeface="Calibri" pitchFamily="34" charset="0"/>
          <a:ea typeface="新細明體" pitchFamily="18" charset="-120"/>
        </a:defRPr>
      </a:lvl5pPr>
      <a:lvl6pPr marL="457200" algn="ctr" rtl="0" fontAlgn="base">
        <a:spcBef>
          <a:spcPct val="0"/>
        </a:spcBef>
        <a:spcAft>
          <a:spcPct val="0"/>
        </a:spcAft>
        <a:defRPr sz="4400">
          <a:solidFill>
            <a:schemeClr val="tx1"/>
          </a:solidFill>
          <a:latin typeface="Calibri" pitchFamily="34" charset="0"/>
          <a:ea typeface="新細明體" pitchFamily="18" charset="-120"/>
        </a:defRPr>
      </a:lvl6pPr>
      <a:lvl7pPr marL="914400" algn="ctr" rtl="0" fontAlgn="base">
        <a:spcBef>
          <a:spcPct val="0"/>
        </a:spcBef>
        <a:spcAft>
          <a:spcPct val="0"/>
        </a:spcAft>
        <a:defRPr sz="4400">
          <a:solidFill>
            <a:schemeClr val="tx1"/>
          </a:solidFill>
          <a:latin typeface="Calibri" pitchFamily="34" charset="0"/>
          <a:ea typeface="新細明體" pitchFamily="18" charset="-120"/>
        </a:defRPr>
      </a:lvl7pPr>
      <a:lvl8pPr marL="1371600" algn="ctr" rtl="0" fontAlgn="base">
        <a:spcBef>
          <a:spcPct val="0"/>
        </a:spcBef>
        <a:spcAft>
          <a:spcPct val="0"/>
        </a:spcAft>
        <a:defRPr sz="4400">
          <a:solidFill>
            <a:schemeClr val="tx1"/>
          </a:solidFill>
          <a:latin typeface="Calibri" pitchFamily="34" charset="0"/>
          <a:ea typeface="新細明體" pitchFamily="18" charset="-120"/>
        </a:defRPr>
      </a:lvl8pPr>
      <a:lvl9pPr marL="1828800" algn="ctr" rtl="0" fontAlgn="base">
        <a:spcBef>
          <a:spcPct val="0"/>
        </a:spcBef>
        <a:spcAft>
          <a:spcPct val="0"/>
        </a:spcAft>
        <a:defRPr sz="4400">
          <a:solidFill>
            <a:schemeClr val="tx1"/>
          </a:solidFill>
          <a:latin typeface="Calibri" pitchFamily="34" charset="0"/>
          <a:ea typeface="新細明體" pitchFamily="18" charset="-12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hyperlink" Target="http://law.moj.gov.tw/LawClass/LawSingle.aspx?Pcode=I0020026&amp;FLNO=18" TargetMode="Externa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矩形 12"/>
          <p:cNvSpPr>
            <a:spLocks noChangeArrowheads="1"/>
          </p:cNvSpPr>
          <p:nvPr/>
        </p:nvSpPr>
        <p:spPr bwMode="auto">
          <a:xfrm>
            <a:off x="1979613" y="4797425"/>
            <a:ext cx="5616575" cy="830263"/>
          </a:xfrm>
          <a:prstGeom prst="rect">
            <a:avLst/>
          </a:prstGeom>
          <a:noFill/>
          <a:ln w="9525">
            <a:noFill/>
            <a:miter lim="800000"/>
            <a:headEnd/>
            <a:tailEnd/>
          </a:ln>
        </p:spPr>
        <p:txBody>
          <a:bodyPr>
            <a:spAutoFit/>
          </a:bodyPr>
          <a:lstStyle/>
          <a:p>
            <a:endParaRPr lang="en-US" altLang="zh-TW" sz="2400" b="1" dirty="0">
              <a:solidFill>
                <a:schemeClr val="tx1"/>
              </a:solidFill>
              <a:ea typeface="微軟正黑體" pitchFamily="34" charset="-120"/>
            </a:endParaRPr>
          </a:p>
          <a:p>
            <a:pPr algn="dist"/>
            <a:r>
              <a:rPr lang="zh-TW" altLang="en-US" sz="2400" b="1" dirty="0">
                <a:solidFill>
                  <a:schemeClr val="tx1"/>
                </a:solidFill>
                <a:ea typeface="微軟正黑體" pitchFamily="34" charset="-120"/>
              </a:rPr>
              <a:t>中華民國</a:t>
            </a:r>
            <a:r>
              <a:rPr lang="en-US" altLang="zh-TW" sz="2400" b="1" dirty="0" smtClean="0">
                <a:solidFill>
                  <a:schemeClr val="tx1"/>
                </a:solidFill>
                <a:ea typeface="微軟正黑體" pitchFamily="34" charset="-120"/>
              </a:rPr>
              <a:t>106</a:t>
            </a:r>
            <a:r>
              <a:rPr lang="zh-TW" altLang="en-US" sz="2400" b="1" dirty="0" smtClean="0">
                <a:solidFill>
                  <a:schemeClr val="tx1"/>
                </a:solidFill>
                <a:ea typeface="微軟正黑體" pitchFamily="34" charset="-120"/>
              </a:rPr>
              <a:t>年</a:t>
            </a:r>
            <a:r>
              <a:rPr lang="en-US" altLang="zh-TW" sz="2400" b="1" dirty="0" smtClean="0">
                <a:solidFill>
                  <a:schemeClr val="tx1"/>
                </a:solidFill>
                <a:ea typeface="微軟正黑體" pitchFamily="34" charset="-120"/>
              </a:rPr>
              <a:t>4</a:t>
            </a:r>
            <a:r>
              <a:rPr lang="zh-TW" altLang="en-US" sz="2400" b="1" dirty="0" smtClean="0">
                <a:solidFill>
                  <a:schemeClr val="tx1"/>
                </a:solidFill>
                <a:ea typeface="微軟正黑體" pitchFamily="34" charset="-120"/>
              </a:rPr>
              <a:t>月</a:t>
            </a:r>
            <a:r>
              <a:rPr lang="en-US" altLang="zh-TW" sz="2400" b="1" dirty="0" smtClean="0">
                <a:solidFill>
                  <a:schemeClr val="tx1"/>
                </a:solidFill>
                <a:ea typeface="微軟正黑體" pitchFamily="34" charset="-120"/>
              </a:rPr>
              <a:t>27</a:t>
            </a:r>
            <a:r>
              <a:rPr lang="zh-TW" altLang="en-US" sz="2400" b="1" dirty="0" smtClean="0">
                <a:solidFill>
                  <a:schemeClr val="tx1"/>
                </a:solidFill>
                <a:ea typeface="微軟正黑體" pitchFamily="34" charset="-120"/>
              </a:rPr>
              <a:t>日</a:t>
            </a:r>
            <a:endParaRPr lang="zh-TW" altLang="zh-TW" sz="2400" b="1" dirty="0">
              <a:solidFill>
                <a:schemeClr val="tx1"/>
              </a:solidFill>
              <a:ea typeface="微軟正黑體" pitchFamily="34" charset="-120"/>
            </a:endParaRPr>
          </a:p>
        </p:txBody>
      </p:sp>
      <p:sp>
        <p:nvSpPr>
          <p:cNvPr id="5" name="矩形 4"/>
          <p:cNvSpPr/>
          <p:nvPr/>
        </p:nvSpPr>
        <p:spPr>
          <a:xfrm>
            <a:off x="828093" y="2060848"/>
            <a:ext cx="7560840" cy="1692771"/>
          </a:xfrm>
          <a:prstGeom prst="rect">
            <a:avLst/>
          </a:prstGeom>
        </p:spPr>
        <p:txBody>
          <a:bodyPr>
            <a:spAutoFit/>
          </a:bodyPr>
          <a:lstStyle/>
          <a:p>
            <a:pPr algn="ctr">
              <a:defRPr/>
            </a:pPr>
            <a:r>
              <a:rPr lang="zh-TW" altLang="en-US" sz="54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經濟部政府資料開放</a:t>
            </a:r>
            <a:endParaRPr lang="en-US" altLang="zh-TW" sz="54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endParaRPr>
          </a:p>
          <a:p>
            <a:pPr algn="ctr">
              <a:defRPr/>
            </a:pPr>
            <a:r>
              <a:rPr lang="zh-TW" altLang="en-US" sz="50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諮詢小組第</a:t>
            </a:r>
            <a:r>
              <a:rPr lang="en-US" altLang="zh-TW" sz="50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2</a:t>
            </a:r>
            <a:r>
              <a:rPr lang="zh-TW" altLang="en-US" sz="50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屆</a:t>
            </a:r>
            <a:r>
              <a:rPr lang="zh-TW" altLang="en-US" sz="5000" b="1" dirty="0" smtClean="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第</a:t>
            </a:r>
            <a:r>
              <a:rPr lang="en-US" altLang="zh-TW" sz="5000" b="1" dirty="0" smtClean="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4</a:t>
            </a:r>
            <a:r>
              <a:rPr lang="zh-TW" altLang="en-US" sz="5000" b="1" dirty="0" smtClean="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次</a:t>
            </a:r>
            <a:r>
              <a:rPr lang="zh-TW" altLang="en-US" sz="50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會議</a:t>
            </a: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91" name="Group 31"/>
          <p:cNvGraphicFramePr>
            <a:graphicFrameLocks noGrp="1"/>
          </p:cNvGraphicFramePr>
          <p:nvPr>
            <p:ph sz="half" idx="4294967295"/>
            <p:extLst>
              <p:ext uri="{D42A27DB-BD31-4B8C-83A1-F6EECF244321}">
                <p14:modId xmlns:p14="http://schemas.microsoft.com/office/powerpoint/2010/main" val="286222766"/>
              </p:ext>
            </p:extLst>
          </p:nvPr>
        </p:nvGraphicFramePr>
        <p:xfrm>
          <a:off x="179388" y="1109663"/>
          <a:ext cx="8856663" cy="5419152"/>
        </p:xfrm>
        <a:graphic>
          <a:graphicData uri="http://schemas.openxmlformats.org/drawingml/2006/table">
            <a:tbl>
              <a:tblPr/>
              <a:tblGrid>
                <a:gridCol w="792212"/>
                <a:gridCol w="2808312"/>
                <a:gridCol w="3312368"/>
                <a:gridCol w="1151723"/>
                <a:gridCol w="792048"/>
              </a:tblGrid>
              <a:tr h="681013">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18074">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105.12. 20</a:t>
                      </a:r>
                    </a:p>
                  </a:txBody>
                  <a:tcPr marL="91431" marR="91431" marT="45739" marB="4573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七、</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有關討論事項「台灣自來水公司人行道固定人手孔設施資料開放需求回應」，請依下列方式辦理：</a:t>
                      </a:r>
                    </a:p>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一</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考量人行道固定人手孔設施因圖資已與各縣市簽署保密協定，且基於免於開放後遭人為破壞等安全理由，同意不予開放。</a:t>
                      </a:r>
                    </a:p>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二</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請於</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3</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月底開放消防栓</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含座標</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資料集。</a:t>
                      </a:r>
                      <a:endParaRPr kumimoji="1" lang="zh-TW"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9" marB="4573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defRPr/>
                      </a:pP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台灣自來水公司</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所轄屬消防栓（含座標）資料集已於</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3</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月底開放</a:t>
                      </a:r>
                      <a:r>
                        <a:rPr kumimoji="0" lang="zh-TW" altLang="en-US" sz="1800" b="0" i="0" u="none" strike="noStrike" kern="1200" cap="none" normalizeH="0" baseline="0" dirty="0" smtClean="0">
                          <a:ln>
                            <a:noFill/>
                          </a:ln>
                          <a:solidFill>
                            <a:schemeClr val="tx1"/>
                          </a:solidFill>
                          <a:effectLst/>
                          <a:latin typeface="標楷體"/>
                          <a:ea typeface="標楷體"/>
                          <a:cs typeface="+mn-cs"/>
                        </a:rPr>
                        <a:t>。</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pP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9" marB="4573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defRPr/>
                      </a:pP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台灣自來水公司</a:t>
                      </a:r>
                      <a:endPar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5383" name="Rectangle 2"/>
          <p:cNvSpPr txBox="1">
            <a:spLocks noChangeArrowheads="1"/>
          </p:cNvSpPr>
          <p:nvPr/>
        </p:nvSpPr>
        <p:spPr bwMode="auto">
          <a:xfrm>
            <a:off x="1979613" y="43542"/>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10</a:t>
            </a:fld>
            <a:endParaRPr lang="en-US" dirty="0"/>
          </a:p>
        </p:txBody>
      </p:sp>
    </p:spTree>
    <p:extLst>
      <p:ext uri="{BB962C8B-B14F-4D97-AF65-F5344CB8AC3E}">
        <p14:creationId xmlns:p14="http://schemas.microsoft.com/office/powerpoint/2010/main" val="282608652"/>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投影片編號版面配置區 4"/>
          <p:cNvSpPr txBox="1">
            <a:spLocks noGrp="1"/>
          </p:cNvSpPr>
          <p:nvPr/>
        </p:nvSpPr>
        <p:spPr bwMode="auto">
          <a:xfrm>
            <a:off x="8580438" y="6508750"/>
            <a:ext cx="56356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7" tIns="45694" rIns="91387" bIns="45694"/>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r" eaLnBrk="1" fontAlgn="t" hangingPunct="1">
              <a:spcBef>
                <a:spcPct val="0"/>
              </a:spcBef>
              <a:buFontTx/>
              <a:buNone/>
            </a:pPr>
            <a:fld id="{C5C8F856-DD26-4068-891D-6E083CC86D23}" type="slidenum">
              <a:rPr lang="en-US" altLang="zh-TW" sz="1500" b="1">
                <a:latin typeface="Times New Roman" pitchFamily="18" charset="0"/>
              </a:rPr>
              <a:pPr algn="r" eaLnBrk="1" fontAlgn="t" hangingPunct="1">
                <a:spcBef>
                  <a:spcPct val="0"/>
                </a:spcBef>
                <a:buFontTx/>
                <a:buNone/>
              </a:pPr>
              <a:t>11</a:t>
            </a:fld>
            <a:endParaRPr lang="en-US" altLang="zh-TW" sz="1500" b="1" dirty="0">
              <a:latin typeface="Times New Roman" pitchFamily="18" charset="0"/>
            </a:endParaRPr>
          </a:p>
        </p:txBody>
      </p:sp>
      <p:graphicFrame>
        <p:nvGraphicFramePr>
          <p:cNvPr id="117791" name="Group 31"/>
          <p:cNvGraphicFramePr>
            <a:graphicFrameLocks noGrp="1"/>
          </p:cNvGraphicFramePr>
          <p:nvPr>
            <p:ph sz="half" idx="4294967295"/>
            <p:extLst>
              <p:ext uri="{D42A27DB-BD31-4B8C-83A1-F6EECF244321}">
                <p14:modId xmlns:p14="http://schemas.microsoft.com/office/powerpoint/2010/main" val="3163428677"/>
              </p:ext>
            </p:extLst>
          </p:nvPr>
        </p:nvGraphicFramePr>
        <p:xfrm>
          <a:off x="179388" y="1109663"/>
          <a:ext cx="8856662" cy="5608074"/>
        </p:xfrm>
        <a:graphic>
          <a:graphicData uri="http://schemas.openxmlformats.org/drawingml/2006/table">
            <a:tbl>
              <a:tblPr/>
              <a:tblGrid>
                <a:gridCol w="792212"/>
                <a:gridCol w="2952328"/>
                <a:gridCol w="3240360"/>
                <a:gridCol w="1079714"/>
                <a:gridCol w="792048"/>
              </a:tblGrid>
              <a:tr h="684176">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06998">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105.12. 20</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八、</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年第</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季資料開放工作重點，請各單位配合：</a:t>
                      </a:r>
                    </a:p>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一</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進行本部</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年第</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4</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季已開放資料集品質抽檢作業</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 </a:t>
                      </a:r>
                    </a:p>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二</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辦理本部</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年資料開放績效考評作業及成果報告</a:t>
                      </a:r>
                      <a:endPar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三</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辦理本部</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年資料盤點作業</a:t>
                      </a:r>
                      <a:endPar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四</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各單位辦理</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年第</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季開放資料集提報作業</a:t>
                      </a:r>
                      <a:endPar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五</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召開本部資料開放諮詢小組會議</a:t>
                      </a:r>
                      <a:endPar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六</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辦理</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年第</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季資料集登載</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發布作業</a:t>
                      </a:r>
                      <a:endParaRPr kumimoji="1" lang="zh-TW" altLang="zh-TW" sz="18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defRPr/>
                      </a:pP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一</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年第</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4</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季</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累計</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已開放資料集品質抽檢作業</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 </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於</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月完成並通知有不符合規定者完成修正</a:t>
                      </a:r>
                      <a:endPar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二</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已完成</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辦理本部</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年資料開放績效考評作業及成果報告</a:t>
                      </a:r>
                      <a:endPar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三</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已完成</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年資料盤點作業</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，於本會議報告</a:t>
                      </a:r>
                      <a:endPar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四</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各單位</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已辦理</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年第</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季開放資料集提報作業</a:t>
                      </a:r>
                      <a:endPar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五</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於今日召開本會議</a:t>
                      </a:r>
                      <a:endPar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六</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預計</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5</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月底完成第</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季</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資料集登載</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發布作業</a:t>
                      </a:r>
                      <a:endPar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pP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本部資訊中心及各機關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6407" name="Rectangle 2"/>
          <p:cNvSpPr txBox="1">
            <a:spLocks noChangeArrowheads="1"/>
          </p:cNvSpPr>
          <p:nvPr/>
        </p:nvSpPr>
        <p:spPr bwMode="auto">
          <a:xfrm>
            <a:off x="1979613" y="58056"/>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11</a:t>
            </a:fld>
            <a:endParaRPr lang="en-US" dirty="0"/>
          </a:p>
        </p:txBody>
      </p:sp>
    </p:spTree>
    <p:extLst>
      <p:ext uri="{BB962C8B-B14F-4D97-AF65-F5344CB8AC3E}">
        <p14:creationId xmlns:p14="http://schemas.microsoft.com/office/powerpoint/2010/main" val="556747871"/>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書卷 (水平) 2"/>
          <p:cNvSpPr/>
          <p:nvPr/>
        </p:nvSpPr>
        <p:spPr>
          <a:xfrm>
            <a:off x="260350" y="476250"/>
            <a:ext cx="8785225" cy="5761038"/>
          </a:xfrm>
          <a:prstGeom prst="horizontalScroll">
            <a:avLst/>
          </a:prstGeom>
          <a:solidFill>
            <a:srgbClr val="FFFFCC"/>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t">
              <a:defRPr/>
            </a:pPr>
            <a:endParaRPr lang="zh-TW" altLang="en-US"/>
          </a:p>
        </p:txBody>
      </p:sp>
      <p:sp>
        <p:nvSpPr>
          <p:cNvPr id="38914" name="文字方塊 3"/>
          <p:cNvSpPr txBox="1">
            <a:spLocks noChangeArrowheads="1"/>
          </p:cNvSpPr>
          <p:nvPr/>
        </p:nvSpPr>
        <p:spPr bwMode="auto">
          <a:xfrm>
            <a:off x="1116013" y="2198688"/>
            <a:ext cx="7559675" cy="1825625"/>
          </a:xfrm>
          <a:prstGeom prst="rect">
            <a:avLst/>
          </a:prstGeom>
          <a:noFill/>
          <a:ln w="9525">
            <a:noFill/>
            <a:miter lim="800000"/>
            <a:headEnd/>
            <a:tailEnd/>
          </a:ln>
        </p:spPr>
        <p:txBody>
          <a:bodyPr>
            <a:spAutoFit/>
          </a:bodyPr>
          <a:lstStyle/>
          <a:p>
            <a:pPr fontAlgn="t">
              <a:spcAft>
                <a:spcPts val="600"/>
              </a:spcAft>
            </a:pPr>
            <a:r>
              <a:rPr lang="zh-TW" altLang="en-US" sz="5000" dirty="0">
                <a:solidFill>
                  <a:schemeClr val="tx1"/>
                </a:solidFill>
                <a:ea typeface="微軟正黑體" pitchFamily="34" charset="-120"/>
              </a:rPr>
              <a:t>報告事項：</a:t>
            </a:r>
            <a:endParaRPr lang="en-US" altLang="zh-TW" sz="5000" dirty="0">
              <a:solidFill>
                <a:schemeClr val="tx1"/>
              </a:solidFill>
              <a:ea typeface="微軟正黑體" pitchFamily="34" charset="-120"/>
            </a:endParaRPr>
          </a:p>
          <a:p>
            <a:pPr>
              <a:spcBef>
                <a:spcPct val="20000"/>
              </a:spcBef>
              <a:spcAft>
                <a:spcPts val="1800"/>
              </a:spcAft>
              <a:buClr>
                <a:schemeClr val="accent1"/>
              </a:buClr>
              <a:buFont typeface="Arial" charset="0"/>
              <a:buNone/>
            </a:pPr>
            <a:r>
              <a:rPr lang="zh-TW" altLang="en-US" sz="4800" dirty="0">
                <a:solidFill>
                  <a:schemeClr val="tx1"/>
                </a:solidFill>
                <a:ea typeface="微軟正黑體" pitchFamily="34" charset="-120"/>
              </a:rPr>
              <a:t>行政院開放資料配合事項</a:t>
            </a:r>
            <a:endParaRPr kumimoji="0" lang="zh-TW" altLang="en-US" sz="48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12</a:t>
            </a:fld>
            <a:endParaRPr lang="en-US" dirty="0"/>
          </a:p>
        </p:txBody>
      </p:sp>
    </p:spTree>
    <p:extLst>
      <p:ext uri="{BB962C8B-B14F-4D97-AF65-F5344CB8AC3E}">
        <p14:creationId xmlns:p14="http://schemas.microsoft.com/office/powerpoint/2010/main" val="28363717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967CB7CC-B1E3-43BC-A9F5-4D262AD1652D}" type="slidenum">
              <a:rPr kumimoji="0" lang="zh-TW" altLang="en-US" sz="1200">
                <a:latin typeface="微軟正黑體" pitchFamily="34" charset="-120"/>
                <a:ea typeface="微軟正黑體" pitchFamily="34" charset="-120"/>
              </a:rPr>
              <a:pPr algn="ctr" eaLnBrk="1" hangingPunct="1">
                <a:spcBef>
                  <a:spcPct val="0"/>
                </a:spcBef>
                <a:buFontTx/>
                <a:buNone/>
              </a:pPr>
              <a:t>13</a:t>
            </a:fld>
            <a:endParaRPr kumimoji="0" lang="en-US" altLang="zh-TW" sz="1200">
              <a:latin typeface="微軟正黑體" pitchFamily="34" charset="-120"/>
              <a:ea typeface="微軟正黑體" pitchFamily="34" charset="-120"/>
            </a:endParaRPr>
          </a:p>
        </p:txBody>
      </p:sp>
      <p:sp>
        <p:nvSpPr>
          <p:cNvPr id="27651" name="矩形 1"/>
          <p:cNvSpPr>
            <a:spLocks noChangeArrowheads="1"/>
          </p:cNvSpPr>
          <p:nvPr/>
        </p:nvSpPr>
        <p:spPr bwMode="auto">
          <a:xfrm>
            <a:off x="1619250" y="404813"/>
            <a:ext cx="54006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endParaRPr lang="zh-TW" altLang="en-US" b="1">
              <a:solidFill>
                <a:srgbClr val="FFFFFF"/>
              </a:solidFill>
              <a:latin typeface="微軟正黑體" pitchFamily="34" charset="-120"/>
              <a:ea typeface="微軟正黑體" pitchFamily="34" charset="-120"/>
            </a:endParaRPr>
          </a:p>
        </p:txBody>
      </p:sp>
      <p:graphicFrame>
        <p:nvGraphicFramePr>
          <p:cNvPr id="3" name="資料庫圖表 2"/>
          <p:cNvGraphicFramePr/>
          <p:nvPr>
            <p:extLst>
              <p:ext uri="{D42A27DB-BD31-4B8C-83A1-F6EECF244321}">
                <p14:modId xmlns:p14="http://schemas.microsoft.com/office/powerpoint/2010/main" val="3561179408"/>
              </p:ext>
            </p:extLst>
          </p:nvPr>
        </p:nvGraphicFramePr>
        <p:xfrm>
          <a:off x="899592" y="2204864"/>
          <a:ext cx="7752504" cy="35336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7653" name="文字方塊 1"/>
          <p:cNvSpPr txBox="1">
            <a:spLocks noChangeArrowheads="1"/>
          </p:cNvSpPr>
          <p:nvPr/>
        </p:nvSpPr>
        <p:spPr bwMode="auto">
          <a:xfrm>
            <a:off x="971600" y="989013"/>
            <a:ext cx="7704856"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Tx/>
              <a:buNone/>
            </a:pPr>
            <a:r>
              <a:rPr lang="zh-TW" altLang="en-US" sz="5000" dirty="0" smtClean="0">
                <a:latin typeface="微軟正黑體" pitchFamily="34" charset="-120"/>
                <a:ea typeface="微軟正黑體" pitchFamily="34" charset="-120"/>
              </a:rPr>
              <a:t>行政院開放資料配合</a:t>
            </a:r>
            <a:r>
              <a:rPr lang="zh-TW" altLang="en-US" sz="5000" dirty="0">
                <a:latin typeface="微軟正黑體" pitchFamily="34" charset="-120"/>
                <a:ea typeface="微軟正黑體" pitchFamily="34" charset="-120"/>
              </a:rPr>
              <a:t>事項</a:t>
            </a:r>
          </a:p>
        </p:txBody>
      </p:sp>
    </p:spTree>
    <p:extLst>
      <p:ext uri="{BB962C8B-B14F-4D97-AF65-F5344CB8AC3E}">
        <p14:creationId xmlns:p14="http://schemas.microsoft.com/office/powerpoint/2010/main" val="41169026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14</a:t>
            </a:fld>
            <a:endParaRPr lang="en-US" dirty="0"/>
          </a:p>
        </p:txBody>
      </p:sp>
      <p:graphicFrame>
        <p:nvGraphicFramePr>
          <p:cNvPr id="4" name="資料庫圖表 3"/>
          <p:cNvGraphicFramePr/>
          <p:nvPr>
            <p:extLst>
              <p:ext uri="{D42A27DB-BD31-4B8C-83A1-F6EECF244321}">
                <p14:modId xmlns:p14="http://schemas.microsoft.com/office/powerpoint/2010/main" val="4116603607"/>
              </p:ext>
            </p:extLst>
          </p:nvPr>
        </p:nvGraphicFramePr>
        <p:xfrm>
          <a:off x="935596" y="1663462"/>
          <a:ext cx="7560840" cy="45018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矩形 4"/>
          <p:cNvSpPr/>
          <p:nvPr/>
        </p:nvSpPr>
        <p:spPr>
          <a:xfrm>
            <a:off x="611560" y="631775"/>
            <a:ext cx="8208912" cy="1041311"/>
          </a:xfrm>
          <a:prstGeom prst="rect">
            <a:avLst/>
          </a:prstGeom>
        </p:spPr>
        <p:txBody>
          <a:bodyPr wrap="square">
            <a:spAutoFit/>
          </a:bodyPr>
          <a:lstStyle/>
          <a:p>
            <a:pPr>
              <a:lnSpc>
                <a:spcPts val="3700"/>
              </a:lnSpc>
              <a:spcBef>
                <a:spcPts val="0"/>
              </a:spcBef>
              <a:buClr>
                <a:srgbClr val="FF0000"/>
              </a:buClr>
              <a:buFont typeface="Wingdings" panose="05000000000000000000" pitchFamily="2" charset="2"/>
              <a:buChar char="Ø"/>
            </a:pPr>
            <a:r>
              <a:rPr lang="zh-TW" altLang="en-US" b="1" dirty="0">
                <a:solidFill>
                  <a:srgbClr val="0C0E12"/>
                </a:solidFill>
                <a:ea typeface="微軟正黑體" pitchFamily="34" charset="-120"/>
              </a:rPr>
              <a:t>國發會於</a:t>
            </a:r>
            <a:r>
              <a:rPr lang="en-US" altLang="zh-TW" b="1" u="sng" dirty="0">
                <a:solidFill>
                  <a:srgbClr val="0C0E12"/>
                </a:solidFill>
                <a:ea typeface="微軟正黑體" pitchFamily="34" charset="-120"/>
              </a:rPr>
              <a:t>106.02.13</a:t>
            </a:r>
            <a:r>
              <a:rPr lang="zh-TW" altLang="en-US" b="1" dirty="0">
                <a:solidFill>
                  <a:srgbClr val="0C0E12"/>
                </a:solidFill>
                <a:ea typeface="微軟正黑體" pitchFamily="34" charset="-120"/>
              </a:rPr>
              <a:t>函頒</a:t>
            </a:r>
            <a:r>
              <a:rPr lang="zh-TW" altLang="en-US" b="1" dirty="0" smtClean="0">
                <a:solidFill>
                  <a:srgbClr val="0C0E12"/>
                </a:solidFill>
                <a:ea typeface="微軟正黑體" pitchFamily="34" charset="-120"/>
              </a:rPr>
              <a:t>修正「</a:t>
            </a:r>
            <a:r>
              <a:rPr lang="zh-TW" altLang="zh-TW" b="1" dirty="0">
                <a:solidFill>
                  <a:srgbClr val="FF0000"/>
                </a:solidFill>
                <a:ea typeface="微軟正黑體" panose="020B0604030504040204" pitchFamily="34" charset="-120"/>
              </a:rPr>
              <a:t>政府資料開</a:t>
            </a:r>
            <a:r>
              <a:rPr lang="zh-TW" altLang="en-US" b="1" dirty="0">
                <a:solidFill>
                  <a:srgbClr val="FF0000"/>
                </a:solidFill>
                <a:ea typeface="微軟正黑體" panose="020B0604030504040204" pitchFamily="34" charset="-120"/>
              </a:rPr>
              <a:t>放</a:t>
            </a:r>
            <a:r>
              <a:rPr lang="zh-TW" altLang="zh-TW" b="1" dirty="0">
                <a:solidFill>
                  <a:srgbClr val="FF0000"/>
                </a:solidFill>
                <a:ea typeface="微軟正黑體" panose="020B0604030504040204" pitchFamily="34" charset="-120"/>
              </a:rPr>
              <a:t>諮詢小組設置要點</a:t>
            </a:r>
            <a:r>
              <a:rPr lang="zh-TW" altLang="en-US" b="1" dirty="0">
                <a:solidFill>
                  <a:srgbClr val="0C0E12"/>
                </a:solidFill>
                <a:ea typeface="微軟正黑體" pitchFamily="34" charset="-120"/>
              </a:rPr>
              <a:t>」</a:t>
            </a:r>
            <a:r>
              <a:rPr lang="zh-TW" altLang="zh-TW" b="1" dirty="0" smtClean="0">
                <a:solidFill>
                  <a:srgbClr val="0C0E12"/>
                </a:solidFill>
                <a:ea typeface="微軟正黑體" pitchFamily="34" charset="-120"/>
              </a:rPr>
              <a:t>，</a:t>
            </a:r>
            <a:r>
              <a:rPr lang="zh-TW" altLang="en-US" b="1" dirty="0" smtClean="0">
                <a:solidFill>
                  <a:srgbClr val="0C0E12"/>
                </a:solidFill>
                <a:ea typeface="微軟正黑體" pitchFamily="34" charset="-120"/>
              </a:rPr>
              <a:t>修正重點如下</a:t>
            </a:r>
            <a:r>
              <a:rPr lang="en-US" altLang="zh-TW" b="1" dirty="0" smtClean="0">
                <a:solidFill>
                  <a:srgbClr val="0C0E12"/>
                </a:solidFill>
                <a:ea typeface="微軟正黑體" pitchFamily="34" charset="-120"/>
              </a:rPr>
              <a:t>:</a:t>
            </a:r>
            <a:endParaRPr lang="en-US" altLang="zh-TW" b="1" dirty="0">
              <a:solidFill>
                <a:srgbClr val="0C0E12"/>
              </a:solidFill>
              <a:ea typeface="微軟正黑體" pitchFamily="34" charset="-120"/>
            </a:endParaRPr>
          </a:p>
        </p:txBody>
      </p:sp>
      <p:sp>
        <p:nvSpPr>
          <p:cNvPr id="6" name="矩形 5"/>
          <p:cNvSpPr/>
          <p:nvPr/>
        </p:nvSpPr>
        <p:spPr>
          <a:xfrm>
            <a:off x="2141984" y="196864"/>
            <a:ext cx="6678488" cy="477054"/>
          </a:xfrm>
          <a:prstGeom prst="rect">
            <a:avLst/>
          </a:prstGeom>
        </p:spPr>
        <p:txBody>
          <a:bodyPr wrap="square">
            <a:spAutoFit/>
          </a:bodyPr>
          <a:lstStyle/>
          <a:p>
            <a:r>
              <a:rPr lang="zh-TW" altLang="en-US" sz="2500" b="1" dirty="0">
                <a:solidFill>
                  <a:srgbClr val="0C0E12"/>
                </a:solidFill>
                <a:ea typeface="微軟正黑體" pitchFamily="34" charset="-120"/>
              </a:rPr>
              <a:t>國發</a:t>
            </a:r>
            <a:r>
              <a:rPr lang="zh-TW" altLang="en-US" sz="2500" b="1" dirty="0" smtClean="0">
                <a:solidFill>
                  <a:srgbClr val="0C0E12"/>
                </a:solidFill>
                <a:ea typeface="微軟正黑體" pitchFamily="34" charset="-120"/>
              </a:rPr>
              <a:t>會函頒「</a:t>
            </a:r>
            <a:r>
              <a:rPr lang="zh-TW" altLang="zh-TW" sz="2500" b="1" dirty="0">
                <a:solidFill>
                  <a:srgbClr val="FF0000"/>
                </a:solidFill>
                <a:ea typeface="微軟正黑體" panose="020B0604030504040204" pitchFamily="34" charset="-120"/>
              </a:rPr>
              <a:t>政府資料開</a:t>
            </a:r>
            <a:r>
              <a:rPr lang="zh-TW" altLang="en-US" sz="2500" b="1" dirty="0">
                <a:solidFill>
                  <a:srgbClr val="FF0000"/>
                </a:solidFill>
                <a:ea typeface="微軟正黑體" panose="020B0604030504040204" pitchFamily="34" charset="-120"/>
              </a:rPr>
              <a:t>放</a:t>
            </a:r>
            <a:r>
              <a:rPr lang="zh-TW" altLang="zh-TW" sz="2500" b="1" dirty="0">
                <a:solidFill>
                  <a:srgbClr val="FF0000"/>
                </a:solidFill>
                <a:ea typeface="微軟正黑體" panose="020B0604030504040204" pitchFamily="34" charset="-120"/>
              </a:rPr>
              <a:t>諮詢小組設置要點</a:t>
            </a:r>
            <a:r>
              <a:rPr lang="zh-TW" altLang="en-US" sz="2500" b="1" dirty="0">
                <a:solidFill>
                  <a:srgbClr val="0C0E12"/>
                </a:solidFill>
                <a:ea typeface="微軟正黑體" pitchFamily="34" charset="-120"/>
              </a:rPr>
              <a:t>」</a:t>
            </a:r>
            <a:endParaRPr lang="zh-TW" altLang="en-US" sz="2500" dirty="0"/>
          </a:p>
        </p:txBody>
      </p:sp>
    </p:spTree>
    <p:extLst>
      <p:ext uri="{BB962C8B-B14F-4D97-AF65-F5344CB8AC3E}">
        <p14:creationId xmlns:p14="http://schemas.microsoft.com/office/powerpoint/2010/main" val="20831834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15</a:t>
            </a:fld>
            <a:endParaRPr lang="en-US" dirty="0"/>
          </a:p>
        </p:txBody>
      </p:sp>
      <p:sp>
        <p:nvSpPr>
          <p:cNvPr id="3" name="AutoShape 7"/>
          <p:cNvSpPr>
            <a:spLocks noChangeArrowheads="1"/>
          </p:cNvSpPr>
          <p:nvPr/>
        </p:nvSpPr>
        <p:spPr bwMode="auto">
          <a:xfrm>
            <a:off x="683568" y="836712"/>
            <a:ext cx="7992888" cy="4796079"/>
          </a:xfrm>
          <a:prstGeom prst="roundRect">
            <a:avLst>
              <a:gd name="adj" fmla="val 7542"/>
            </a:avLst>
          </a:prstGeom>
          <a:noFill/>
          <a:ln w="38100" algn="ctr">
            <a:solidFill>
              <a:srgbClr val="FF33CC"/>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a:lnSpc>
                <a:spcPts val="3500"/>
              </a:lnSpc>
              <a:spcBef>
                <a:spcPts val="0"/>
              </a:spcBef>
              <a:buClr>
                <a:srgbClr val="FF0000"/>
              </a:buClr>
              <a:buFont typeface="Wingdings" panose="05000000000000000000" pitchFamily="2" charset="2"/>
              <a:buChar char="Ø"/>
            </a:pPr>
            <a:r>
              <a:rPr lang="zh-TW" altLang="zh-TW" sz="2400" b="1" dirty="0" smtClean="0">
                <a:solidFill>
                  <a:srgbClr val="0C0E12"/>
                </a:solidFill>
                <a:latin typeface="微軟正黑體" pitchFamily="34" charset="-120"/>
                <a:ea typeface="微軟正黑體" pitchFamily="34" charset="-120"/>
              </a:rPr>
              <a:t>本部自</a:t>
            </a:r>
            <a:r>
              <a:rPr lang="en-US" altLang="zh-TW" sz="2400" b="1" dirty="0">
                <a:solidFill>
                  <a:srgbClr val="0C0E12"/>
                </a:solidFill>
                <a:latin typeface="微軟正黑體" pitchFamily="34" charset="-120"/>
                <a:ea typeface="微軟正黑體" pitchFamily="34" charset="-120"/>
              </a:rPr>
              <a:t>102</a:t>
            </a:r>
            <a:r>
              <a:rPr lang="zh-TW" altLang="zh-TW" sz="2400" b="1" dirty="0">
                <a:solidFill>
                  <a:srgbClr val="0C0E12"/>
                </a:solidFill>
                <a:latin typeface="微軟正黑體" pitchFamily="34" charset="-120"/>
                <a:ea typeface="微軟正黑體" pitchFamily="34" charset="-120"/>
              </a:rPr>
              <a:t>年起配合</a:t>
            </a:r>
            <a:r>
              <a:rPr lang="zh-TW" altLang="zh-TW" sz="2400" b="1" dirty="0" smtClean="0">
                <a:solidFill>
                  <a:srgbClr val="0C0E12"/>
                </a:solidFill>
                <a:latin typeface="微軟正黑體" pitchFamily="34" charset="-120"/>
                <a:ea typeface="微軟正黑體" pitchFamily="34" charset="-120"/>
              </a:rPr>
              <a:t>行政院政策</a:t>
            </a:r>
            <a:r>
              <a:rPr lang="zh-TW" altLang="zh-TW" sz="2400" b="1" dirty="0">
                <a:solidFill>
                  <a:srgbClr val="0C0E12"/>
                </a:solidFill>
                <a:latin typeface="微軟正黑體" pitchFamily="34" charset="-120"/>
                <a:ea typeface="微軟正黑體" pitchFamily="34" charset="-120"/>
              </a:rPr>
              <a:t>，逐年</a:t>
            </a:r>
            <a:r>
              <a:rPr lang="zh-TW" altLang="zh-TW" sz="2400" b="1" dirty="0" smtClean="0">
                <a:solidFill>
                  <a:srgbClr val="0C0E12"/>
                </a:solidFill>
                <a:latin typeface="微軟正黑體" pitchFamily="34" charset="-120"/>
                <a:ea typeface="微軟正黑體" pitchFamily="34" charset="-120"/>
              </a:rPr>
              <a:t>強化資料</a:t>
            </a:r>
            <a:r>
              <a:rPr lang="zh-TW" altLang="zh-TW" sz="2400" b="1" dirty="0">
                <a:solidFill>
                  <a:srgbClr val="0C0E12"/>
                </a:solidFill>
                <a:latin typeface="微軟正黑體" pitchFamily="34" charset="-120"/>
                <a:ea typeface="微軟正黑體" pitchFamily="34" charset="-120"/>
              </a:rPr>
              <a:t>開放作業，歷年開放資料集皆超越行政院所</a:t>
            </a:r>
            <a:r>
              <a:rPr lang="zh-TW" altLang="zh-TW" sz="2400" b="1" dirty="0" smtClean="0">
                <a:solidFill>
                  <a:srgbClr val="0C0E12"/>
                </a:solidFill>
                <a:latin typeface="微軟正黑體" pitchFamily="34" charset="-120"/>
                <a:ea typeface="微軟正黑體" pitchFamily="34" charset="-120"/>
              </a:rPr>
              <a:t>訂目標，排名</a:t>
            </a:r>
            <a:r>
              <a:rPr lang="zh-TW" altLang="en-US" sz="2400" b="1" dirty="0" smtClean="0">
                <a:solidFill>
                  <a:srgbClr val="0C0E12"/>
                </a:solidFill>
                <a:latin typeface="微軟正黑體" pitchFamily="34" charset="-120"/>
                <a:ea typeface="微軟正黑體" pitchFamily="34" charset="-120"/>
              </a:rPr>
              <a:t>維持</a:t>
            </a:r>
            <a:r>
              <a:rPr lang="zh-TW" altLang="zh-TW" sz="2400" b="1" dirty="0" smtClean="0">
                <a:solidFill>
                  <a:srgbClr val="0C0E12"/>
                </a:solidFill>
                <a:latin typeface="微軟正黑體" pitchFamily="34" charset="-120"/>
                <a:ea typeface="微軟正黑體" pitchFamily="34" charset="-120"/>
              </a:rPr>
              <a:t>部會</a:t>
            </a:r>
            <a:r>
              <a:rPr lang="zh-TW" altLang="zh-TW" sz="2400" b="1" dirty="0">
                <a:solidFill>
                  <a:srgbClr val="0C0E12"/>
                </a:solidFill>
                <a:latin typeface="微軟正黑體" pitchFamily="34" charset="-120"/>
                <a:ea typeface="微軟正黑體" pitchFamily="34" charset="-120"/>
              </a:rPr>
              <a:t>前三</a:t>
            </a:r>
            <a:r>
              <a:rPr lang="zh-TW" altLang="zh-TW" sz="2400" b="1" dirty="0" smtClean="0">
                <a:solidFill>
                  <a:srgbClr val="0C0E12"/>
                </a:solidFill>
                <a:latin typeface="微軟正黑體" pitchFamily="34" charset="-120"/>
                <a:ea typeface="微軟正黑體" pitchFamily="34" charset="-120"/>
              </a:rPr>
              <a:t>名</a:t>
            </a:r>
            <a:r>
              <a:rPr lang="zh-TW" altLang="en-US" sz="2400" b="1" dirty="0" smtClean="0">
                <a:solidFill>
                  <a:srgbClr val="0C0E12"/>
                </a:solidFill>
                <a:latin typeface="新細明體"/>
                <a:ea typeface="新細明體"/>
              </a:rPr>
              <a:t>。</a:t>
            </a:r>
            <a:endParaRPr lang="en-US" altLang="zh-TW" sz="2400" b="1" dirty="0" smtClean="0">
              <a:solidFill>
                <a:srgbClr val="0C0E12"/>
              </a:solidFill>
              <a:latin typeface="新細明體"/>
              <a:ea typeface="新細明體"/>
            </a:endParaRPr>
          </a:p>
          <a:p>
            <a:pPr>
              <a:lnSpc>
                <a:spcPts val="3500"/>
              </a:lnSpc>
              <a:spcBef>
                <a:spcPts val="0"/>
              </a:spcBef>
              <a:buClr>
                <a:srgbClr val="FF0000"/>
              </a:buClr>
              <a:buFont typeface="Wingdings" panose="05000000000000000000" pitchFamily="2" charset="2"/>
              <a:buChar char="Ø"/>
            </a:pPr>
            <a:r>
              <a:rPr lang="zh-TW" altLang="en-US" sz="2400" b="1" dirty="0" smtClean="0">
                <a:solidFill>
                  <a:srgbClr val="0C0E12"/>
                </a:solidFill>
                <a:latin typeface="微軟正黑體" pitchFamily="34" charset="-120"/>
                <a:ea typeface="微軟正黑體" pitchFamily="34" charset="-120"/>
              </a:rPr>
              <a:t>考量</a:t>
            </a:r>
            <a:r>
              <a:rPr lang="zh-TW" altLang="en-US" sz="2400" b="1" dirty="0">
                <a:solidFill>
                  <a:srgbClr val="0C0E12"/>
                </a:solidFill>
                <a:latin typeface="微軟正黑體" pitchFamily="34" charset="-120"/>
                <a:ea typeface="微軟正黑體" pitchFamily="34" charset="-120"/>
              </a:rPr>
              <a:t>本部政</a:t>
            </a:r>
            <a:r>
              <a:rPr lang="zh-TW" altLang="zh-TW" sz="2400" b="1" dirty="0">
                <a:solidFill>
                  <a:srgbClr val="0C0E12"/>
                </a:solidFill>
                <a:latin typeface="微軟正黑體" pitchFamily="34" charset="-120"/>
                <a:ea typeface="微軟正黑體" pitchFamily="34" charset="-120"/>
              </a:rPr>
              <a:t>府資料開放諮詢小組運作已</a:t>
            </a:r>
            <a:r>
              <a:rPr lang="zh-TW" altLang="zh-TW" sz="2400" b="1" dirty="0" smtClean="0">
                <a:solidFill>
                  <a:srgbClr val="0C0E12"/>
                </a:solidFill>
                <a:latin typeface="微軟正黑體" pitchFamily="34" charset="-120"/>
                <a:ea typeface="微軟正黑體" pitchFamily="34" charset="-120"/>
              </a:rPr>
              <a:t>上軌道，</a:t>
            </a:r>
            <a:r>
              <a:rPr lang="zh-TW" altLang="en-US" sz="2400" b="1" dirty="0" smtClean="0">
                <a:solidFill>
                  <a:srgbClr val="0C0E12"/>
                </a:solidFill>
                <a:latin typeface="微軟正黑體" pitchFamily="34" charset="-120"/>
                <a:ea typeface="微軟正黑體" pitchFamily="34" charset="-120"/>
              </a:rPr>
              <a:t>爰</a:t>
            </a:r>
            <a:r>
              <a:rPr lang="zh-TW" altLang="zh-TW" sz="2400" b="1" dirty="0" smtClean="0">
                <a:solidFill>
                  <a:srgbClr val="0C0E12"/>
                </a:solidFill>
                <a:latin typeface="微軟正黑體" pitchFamily="34" charset="-120"/>
                <a:ea typeface="微軟正黑體" pitchFamily="34" charset="-120"/>
              </a:rPr>
              <a:t>配合</a:t>
            </a:r>
            <a:r>
              <a:rPr lang="zh-TW" altLang="zh-TW" sz="2400" b="1" dirty="0">
                <a:solidFill>
                  <a:srgbClr val="0C0E12"/>
                </a:solidFill>
                <a:latin typeface="微軟正黑體" pitchFamily="34" charset="-120"/>
                <a:ea typeface="微軟正黑體" pitchFamily="34" charset="-120"/>
              </a:rPr>
              <a:t>設置要點調整</a:t>
            </a:r>
            <a:r>
              <a:rPr lang="zh-TW" altLang="zh-TW" sz="2400" b="1" dirty="0">
                <a:solidFill>
                  <a:srgbClr val="FF0000"/>
                </a:solidFill>
                <a:latin typeface="微軟正黑體" pitchFamily="34" charset="-120"/>
                <a:ea typeface="微軟正黑體" pitchFamily="34" charset="-120"/>
              </a:rPr>
              <a:t>本部諮詢小組開會頻率為每年二次及調整相關工作項目及時</a:t>
            </a:r>
            <a:r>
              <a:rPr lang="zh-TW" altLang="zh-TW" sz="2400" b="1" dirty="0" smtClean="0">
                <a:solidFill>
                  <a:srgbClr val="FF0000"/>
                </a:solidFill>
                <a:latin typeface="微軟正黑體" pitchFamily="34" charset="-120"/>
                <a:ea typeface="微軟正黑體" pitchFamily="34" charset="-120"/>
              </a:rPr>
              <a:t>程</a:t>
            </a:r>
            <a:r>
              <a:rPr lang="zh-TW" altLang="zh-TW" sz="2400" b="1" dirty="0" smtClean="0">
                <a:solidFill>
                  <a:srgbClr val="0C0E12"/>
                </a:solidFill>
                <a:latin typeface="微軟正黑體" pitchFamily="34" charset="-120"/>
                <a:ea typeface="微軟正黑體" pitchFamily="34" charset="-120"/>
              </a:rPr>
              <a:t>，修正</a:t>
            </a:r>
            <a:r>
              <a:rPr lang="en-US" altLang="zh-TW" sz="2400" b="1" dirty="0" smtClean="0">
                <a:solidFill>
                  <a:srgbClr val="0C0E12"/>
                </a:solidFill>
                <a:latin typeface="微軟正黑體" pitchFamily="34" charset="-120"/>
                <a:ea typeface="微軟正黑體" pitchFamily="34" charset="-120"/>
              </a:rPr>
              <a:t>106-109</a:t>
            </a:r>
            <a:r>
              <a:rPr lang="zh-TW" altLang="zh-TW" sz="2400" b="1" dirty="0">
                <a:solidFill>
                  <a:srgbClr val="0C0E12"/>
                </a:solidFill>
                <a:latin typeface="微軟正黑體" pitchFamily="34" charset="-120"/>
                <a:ea typeface="微軟正黑體" pitchFamily="34" charset="-120"/>
              </a:rPr>
              <a:t>年「經濟部及所屬機關</a:t>
            </a:r>
            <a:r>
              <a:rPr lang="en-US" altLang="zh-TW" sz="2400" b="1" dirty="0">
                <a:solidFill>
                  <a:srgbClr val="0C0E12"/>
                </a:solidFill>
                <a:latin typeface="微軟正黑體" pitchFamily="34" charset="-120"/>
                <a:ea typeface="微軟正黑體" pitchFamily="34" charset="-120"/>
              </a:rPr>
              <a:t>(</a:t>
            </a:r>
            <a:r>
              <a:rPr lang="zh-TW" altLang="zh-TW" sz="2400" b="1" dirty="0">
                <a:solidFill>
                  <a:srgbClr val="0C0E12"/>
                </a:solidFill>
                <a:latin typeface="微軟正黑體" pitchFamily="34" charset="-120"/>
                <a:ea typeface="微軟正黑體" pitchFamily="34" charset="-120"/>
              </a:rPr>
              <a:t>構</a:t>
            </a:r>
            <a:r>
              <a:rPr lang="en-US" altLang="zh-TW" sz="2400" b="1" dirty="0">
                <a:solidFill>
                  <a:srgbClr val="0C0E12"/>
                </a:solidFill>
                <a:latin typeface="微軟正黑體" pitchFamily="34" charset="-120"/>
                <a:ea typeface="微軟正黑體" pitchFamily="34" charset="-120"/>
              </a:rPr>
              <a:t>)</a:t>
            </a:r>
            <a:r>
              <a:rPr lang="zh-TW" altLang="zh-TW" sz="2400" b="1" dirty="0">
                <a:solidFill>
                  <a:srgbClr val="0C0E12"/>
                </a:solidFill>
                <a:latin typeface="微軟正黑體" pitchFamily="34" charset="-120"/>
                <a:ea typeface="微軟正黑體" pitchFamily="34" charset="-120"/>
              </a:rPr>
              <a:t>政府資料開放推動策略</a:t>
            </a:r>
            <a:r>
              <a:rPr lang="zh-TW" altLang="zh-TW" sz="2400" b="1" dirty="0" smtClean="0">
                <a:solidFill>
                  <a:srgbClr val="0C0E12"/>
                </a:solidFill>
                <a:latin typeface="微軟正黑體" pitchFamily="34" charset="-120"/>
                <a:ea typeface="微軟正黑體" pitchFamily="34" charset="-120"/>
              </a:rPr>
              <a:t>」</a:t>
            </a:r>
            <a:r>
              <a:rPr lang="zh-TW" altLang="en-US" sz="2400" b="1" dirty="0" smtClean="0">
                <a:solidFill>
                  <a:srgbClr val="0C0E12"/>
                </a:solidFill>
                <a:latin typeface="微軟正黑體" pitchFamily="34" charset="-120"/>
                <a:ea typeface="微軟正黑體" pitchFamily="34" charset="-120"/>
              </a:rPr>
              <a:t>於</a:t>
            </a:r>
            <a:r>
              <a:rPr lang="en-US" altLang="zh-TW" sz="2400" b="1" dirty="0" smtClean="0">
                <a:solidFill>
                  <a:srgbClr val="0C0E12"/>
                </a:solidFill>
                <a:latin typeface="微軟正黑體" pitchFamily="34" charset="-120"/>
                <a:ea typeface="微軟正黑體" pitchFamily="34" charset="-120"/>
              </a:rPr>
              <a:t>106.03.20</a:t>
            </a:r>
            <a:r>
              <a:rPr lang="zh-TW" altLang="en-US" sz="2400" b="1" dirty="0" smtClean="0">
                <a:solidFill>
                  <a:srgbClr val="0C0E12"/>
                </a:solidFill>
                <a:latin typeface="微軟正黑體" pitchFamily="34" charset="-120"/>
                <a:ea typeface="微軟正黑體" pitchFamily="34" charset="-120"/>
              </a:rPr>
              <a:t>函本部及</a:t>
            </a:r>
            <a:r>
              <a:rPr lang="zh-TW" altLang="zh-TW" sz="2400" b="1" dirty="0">
                <a:solidFill>
                  <a:srgbClr val="0C0E12"/>
                </a:solidFill>
                <a:latin typeface="微軟正黑體" pitchFamily="34" charset="-120"/>
                <a:ea typeface="微軟正黑體" pitchFamily="34" charset="-120"/>
              </a:rPr>
              <a:t>所屬機關</a:t>
            </a:r>
            <a:r>
              <a:rPr lang="en-US" altLang="zh-TW" sz="2400" b="1" dirty="0">
                <a:solidFill>
                  <a:srgbClr val="0C0E12"/>
                </a:solidFill>
                <a:latin typeface="微軟正黑體" pitchFamily="34" charset="-120"/>
                <a:ea typeface="微軟正黑體" pitchFamily="34" charset="-120"/>
              </a:rPr>
              <a:t>(</a:t>
            </a:r>
            <a:r>
              <a:rPr lang="zh-TW" altLang="zh-TW" sz="2400" b="1" dirty="0">
                <a:solidFill>
                  <a:srgbClr val="0C0E12"/>
                </a:solidFill>
                <a:latin typeface="微軟正黑體" pitchFamily="34" charset="-120"/>
                <a:ea typeface="微軟正黑體" pitchFamily="34" charset="-120"/>
              </a:rPr>
              <a:t>構</a:t>
            </a:r>
            <a:r>
              <a:rPr lang="en-US" altLang="zh-TW" sz="2400" b="1" dirty="0" smtClean="0">
                <a:solidFill>
                  <a:srgbClr val="0C0E12"/>
                </a:solidFill>
                <a:latin typeface="微軟正黑體" pitchFamily="34" charset="-120"/>
                <a:ea typeface="微軟正黑體" pitchFamily="34" charset="-120"/>
              </a:rPr>
              <a:t>)</a:t>
            </a:r>
            <a:r>
              <a:rPr lang="zh-TW" altLang="en-US" sz="2400" b="1" dirty="0" smtClean="0">
                <a:solidFill>
                  <a:srgbClr val="0C0E12"/>
                </a:solidFill>
                <a:latin typeface="微軟正黑體" pitchFamily="34" charset="-120"/>
                <a:ea typeface="微軟正黑體" pitchFamily="34" charset="-120"/>
              </a:rPr>
              <a:t>配合辦理</a:t>
            </a:r>
            <a:r>
              <a:rPr lang="zh-TW" altLang="zh-TW" sz="2400" dirty="0" smtClean="0"/>
              <a:t>。</a:t>
            </a:r>
            <a:endParaRPr lang="en-US" altLang="zh-TW" sz="2400" dirty="0" smtClean="0"/>
          </a:p>
          <a:p>
            <a:pPr>
              <a:lnSpc>
                <a:spcPts val="3500"/>
              </a:lnSpc>
              <a:spcBef>
                <a:spcPts val="0"/>
              </a:spcBef>
              <a:buClr>
                <a:srgbClr val="FF0000"/>
              </a:buClr>
              <a:buFont typeface="Wingdings" panose="05000000000000000000" pitchFamily="2" charset="2"/>
              <a:buChar char="Ø"/>
            </a:pPr>
            <a:r>
              <a:rPr lang="zh-TW" altLang="zh-TW" sz="2400" b="1" dirty="0" smtClean="0">
                <a:solidFill>
                  <a:srgbClr val="0C0E12"/>
                </a:solidFill>
                <a:latin typeface="微軟正黑體" pitchFamily="34" charset="-120"/>
                <a:ea typeface="微軟正黑體" pitchFamily="34" charset="-120"/>
              </a:rPr>
              <a:t>本部</a:t>
            </a:r>
            <a:r>
              <a:rPr lang="zh-TW" altLang="zh-TW" sz="2400" b="1" dirty="0">
                <a:solidFill>
                  <a:srgbClr val="0C0E12"/>
                </a:solidFill>
                <a:latin typeface="微軟正黑體" pitchFamily="34" charset="-120"/>
                <a:ea typeface="微軟正黑體" pitchFamily="34" charset="-120"/>
              </a:rPr>
              <a:t>諮詢小組委員改聘作業</a:t>
            </a:r>
            <a:r>
              <a:rPr lang="zh-TW" altLang="zh-TW" sz="2400" b="1" dirty="0" smtClean="0">
                <a:solidFill>
                  <a:srgbClr val="0C0E12"/>
                </a:solidFill>
                <a:latin typeface="微軟正黑體" pitchFamily="34" charset="-120"/>
                <a:ea typeface="微軟正黑體" pitchFamily="34" charset="-120"/>
              </a:rPr>
              <a:t>時</a:t>
            </a:r>
            <a:r>
              <a:rPr lang="zh-TW" altLang="en-US" sz="2400" b="1" dirty="0" smtClean="0">
                <a:solidFill>
                  <a:srgbClr val="0C0E12"/>
                </a:solidFill>
                <a:latin typeface="微軟正黑體" pitchFamily="34" charset="-120"/>
                <a:ea typeface="微軟正黑體" pitchFamily="34" charset="-120"/>
              </a:rPr>
              <a:t>將</a:t>
            </a:r>
            <a:r>
              <a:rPr lang="zh-TW" altLang="zh-TW" sz="2400" b="1" dirty="0">
                <a:solidFill>
                  <a:srgbClr val="0C0E12"/>
                </a:solidFill>
                <a:latin typeface="微軟正黑體" pitchFamily="34" charset="-120"/>
                <a:ea typeface="微軟正黑體" pitchFamily="34" charset="-120"/>
              </a:rPr>
              <a:t>配合</a:t>
            </a:r>
            <a:r>
              <a:rPr lang="zh-TW" altLang="zh-TW" sz="2400" b="1" dirty="0" smtClean="0">
                <a:solidFill>
                  <a:srgbClr val="0C0E12"/>
                </a:solidFill>
                <a:latin typeface="微軟正黑體" pitchFamily="34" charset="-120"/>
                <a:ea typeface="微軟正黑體" pitchFamily="34" charset="-120"/>
              </a:rPr>
              <a:t>行政院</a:t>
            </a:r>
            <a:r>
              <a:rPr lang="zh-TW" altLang="zh-TW" sz="2400" b="1" dirty="0">
                <a:solidFill>
                  <a:srgbClr val="0C0E12"/>
                </a:solidFill>
                <a:latin typeface="微軟正黑體" pitchFamily="34" charset="-120"/>
                <a:ea typeface="微軟正黑體" pitchFamily="34" charset="-120"/>
              </a:rPr>
              <a:t>設置要點第</a:t>
            </a:r>
            <a:r>
              <a:rPr lang="zh-TW" altLang="zh-TW" sz="2400" b="1" dirty="0" smtClean="0">
                <a:solidFill>
                  <a:srgbClr val="0C0E12"/>
                </a:solidFill>
                <a:latin typeface="微軟正黑體" pitchFamily="34" charset="-120"/>
                <a:ea typeface="微軟正黑體" pitchFamily="34" charset="-120"/>
              </a:rPr>
              <a:t>六點辦理</a:t>
            </a:r>
            <a:r>
              <a:rPr lang="zh-TW" altLang="zh-TW" sz="2400" b="1" dirty="0">
                <a:solidFill>
                  <a:srgbClr val="0C0E12"/>
                </a:solidFill>
                <a:latin typeface="微軟正黑體" pitchFamily="34" charset="-120"/>
                <a:ea typeface="微軟正黑體" pitchFamily="34" charset="-120"/>
              </a:rPr>
              <a:t>。 </a:t>
            </a:r>
            <a:endParaRPr lang="en-US" altLang="zh-TW" sz="2400" b="1" dirty="0">
              <a:solidFill>
                <a:srgbClr val="0C0E12"/>
              </a:solidFill>
              <a:latin typeface="微軟正黑體" pitchFamily="34" charset="-120"/>
              <a:ea typeface="微軟正黑體" pitchFamily="34" charset="-120"/>
            </a:endParaRPr>
          </a:p>
        </p:txBody>
      </p:sp>
      <p:sp>
        <p:nvSpPr>
          <p:cNvPr id="4" name="文字方塊 3"/>
          <p:cNvSpPr txBox="1"/>
          <p:nvPr/>
        </p:nvSpPr>
        <p:spPr>
          <a:xfrm>
            <a:off x="179512" y="5704800"/>
            <a:ext cx="8941871" cy="646331"/>
          </a:xfrm>
          <a:prstGeom prst="rect">
            <a:avLst/>
          </a:prstGeom>
          <a:noFill/>
        </p:spPr>
        <p:txBody>
          <a:bodyPr wrap="none" rtlCol="0">
            <a:spAutoFit/>
          </a:bodyPr>
          <a:lstStyle/>
          <a:p>
            <a:r>
              <a:rPr lang="zh-TW" altLang="en-US" dirty="0" smtClean="0">
                <a:solidFill>
                  <a:schemeClr val="tx1"/>
                </a:solidFill>
                <a:ea typeface="微軟正黑體" panose="020B0604030504040204" pitchFamily="34" charset="-120"/>
              </a:rPr>
              <a:t>註：</a:t>
            </a:r>
            <a:r>
              <a:rPr lang="en-US" altLang="zh-TW" sz="1600" dirty="0" smtClean="0">
                <a:solidFill>
                  <a:schemeClr val="tx1"/>
                </a:solidFill>
                <a:ea typeface="微軟正黑體" panose="020B0604030504040204" pitchFamily="34" charset="-120"/>
              </a:rPr>
              <a:t>1.</a:t>
            </a:r>
            <a:r>
              <a:rPr lang="zh-TW" altLang="en-US" sz="1600" dirty="0" smtClean="0">
                <a:solidFill>
                  <a:schemeClr val="tx1"/>
                </a:solidFill>
                <a:ea typeface="微軟正黑體" pitchFamily="34" charset="-120"/>
              </a:rPr>
              <a:t>「</a:t>
            </a:r>
            <a:r>
              <a:rPr lang="zh-TW" altLang="zh-TW" sz="1600" dirty="0">
                <a:solidFill>
                  <a:schemeClr val="tx1"/>
                </a:solidFill>
                <a:ea typeface="微軟正黑體" panose="020B0604030504040204" pitchFamily="34" charset="-120"/>
              </a:rPr>
              <a:t>政府資料開諮詢小組設置</a:t>
            </a:r>
            <a:r>
              <a:rPr lang="zh-TW" altLang="zh-TW" sz="1600" dirty="0" smtClean="0">
                <a:solidFill>
                  <a:schemeClr val="tx1"/>
                </a:solidFill>
                <a:ea typeface="微軟正黑體" panose="020B0604030504040204" pitchFamily="34" charset="-120"/>
              </a:rPr>
              <a:t>要點</a:t>
            </a:r>
            <a:r>
              <a:rPr lang="zh-TW" altLang="en-US" sz="1600" dirty="0" smtClean="0">
                <a:solidFill>
                  <a:schemeClr val="tx1"/>
                </a:solidFill>
                <a:ea typeface="微軟正黑體" pitchFamily="34" charset="-120"/>
              </a:rPr>
              <a:t>」詳附件</a:t>
            </a:r>
            <a:r>
              <a:rPr lang="en-US" altLang="zh-TW" sz="1600" dirty="0" smtClean="0">
                <a:solidFill>
                  <a:schemeClr val="tx1"/>
                </a:solidFill>
                <a:ea typeface="微軟正黑體" pitchFamily="34" charset="-120"/>
              </a:rPr>
              <a:t>1</a:t>
            </a:r>
          </a:p>
          <a:p>
            <a:r>
              <a:rPr lang="zh-TW" altLang="en-US" sz="1600" dirty="0">
                <a:solidFill>
                  <a:schemeClr val="tx1"/>
                </a:solidFill>
                <a:ea typeface="微軟正黑體" panose="020B0604030504040204" pitchFamily="34" charset="-120"/>
              </a:rPr>
              <a:t>          </a:t>
            </a:r>
            <a:r>
              <a:rPr lang="en-US" altLang="zh-TW" sz="1600" dirty="0">
                <a:solidFill>
                  <a:schemeClr val="tx1"/>
                </a:solidFill>
                <a:ea typeface="微軟正黑體" panose="020B0604030504040204" pitchFamily="34" charset="-120"/>
              </a:rPr>
              <a:t>2. </a:t>
            </a:r>
            <a:r>
              <a:rPr lang="zh-TW" altLang="en-US" sz="1600" dirty="0">
                <a:solidFill>
                  <a:schemeClr val="tx1"/>
                </a:solidFill>
                <a:ea typeface="微軟正黑體" panose="020B0604030504040204" pitchFamily="34" charset="-120"/>
              </a:rPr>
              <a:t>修正後</a:t>
            </a:r>
            <a:r>
              <a:rPr lang="en-US" altLang="zh-TW" sz="1600" dirty="0">
                <a:solidFill>
                  <a:schemeClr val="tx1"/>
                </a:solidFill>
                <a:ea typeface="微軟正黑體" panose="020B0604030504040204" pitchFamily="34" charset="-120"/>
              </a:rPr>
              <a:t>106-109</a:t>
            </a:r>
            <a:r>
              <a:rPr lang="zh-TW" altLang="zh-TW" sz="1600" dirty="0">
                <a:solidFill>
                  <a:schemeClr val="tx1"/>
                </a:solidFill>
                <a:ea typeface="微軟正黑體" panose="020B0604030504040204" pitchFamily="34" charset="-120"/>
              </a:rPr>
              <a:t>年「經濟部及所屬機關</a:t>
            </a:r>
            <a:r>
              <a:rPr lang="en-US" altLang="zh-TW" sz="1600" dirty="0">
                <a:solidFill>
                  <a:schemeClr val="tx1"/>
                </a:solidFill>
                <a:ea typeface="微軟正黑體" panose="020B0604030504040204" pitchFamily="34" charset="-120"/>
              </a:rPr>
              <a:t>(</a:t>
            </a:r>
            <a:r>
              <a:rPr lang="zh-TW" altLang="zh-TW" sz="1600" dirty="0">
                <a:solidFill>
                  <a:schemeClr val="tx1"/>
                </a:solidFill>
                <a:ea typeface="微軟正黑體" panose="020B0604030504040204" pitchFamily="34" charset="-120"/>
              </a:rPr>
              <a:t>構</a:t>
            </a:r>
            <a:r>
              <a:rPr lang="en-US" altLang="zh-TW" sz="1600" dirty="0">
                <a:solidFill>
                  <a:schemeClr val="tx1"/>
                </a:solidFill>
                <a:ea typeface="微軟正黑體" panose="020B0604030504040204" pitchFamily="34" charset="-120"/>
              </a:rPr>
              <a:t>)</a:t>
            </a:r>
            <a:r>
              <a:rPr lang="zh-TW" altLang="zh-TW" sz="1600" dirty="0">
                <a:solidFill>
                  <a:schemeClr val="tx1"/>
                </a:solidFill>
                <a:ea typeface="微軟正黑體" panose="020B0604030504040204" pitchFamily="34" charset="-120"/>
              </a:rPr>
              <a:t>政府資料開放推動策略</a:t>
            </a:r>
            <a:r>
              <a:rPr lang="zh-TW" altLang="zh-TW" sz="1600" dirty="0" smtClean="0">
                <a:solidFill>
                  <a:schemeClr val="tx1"/>
                </a:solidFill>
                <a:ea typeface="微軟正黑體" panose="020B0604030504040204" pitchFamily="34" charset="-120"/>
              </a:rPr>
              <a:t>」</a:t>
            </a:r>
            <a:r>
              <a:rPr lang="zh-TW" altLang="en-US" sz="1600" dirty="0" smtClean="0">
                <a:solidFill>
                  <a:schemeClr val="tx1"/>
                </a:solidFill>
                <a:ea typeface="微軟正黑體" panose="020B0604030504040204" pitchFamily="34" charset="-120"/>
              </a:rPr>
              <a:t>及修正</a:t>
            </a:r>
            <a:r>
              <a:rPr lang="zh-TW" altLang="zh-TW" sz="1600" dirty="0" smtClean="0">
                <a:solidFill>
                  <a:schemeClr val="tx1"/>
                </a:solidFill>
                <a:ea typeface="微軟正黑體" panose="020B0604030504040204" pitchFamily="34" charset="-120"/>
              </a:rPr>
              <a:t>對照表</a:t>
            </a:r>
            <a:r>
              <a:rPr lang="zh-TW" altLang="zh-TW" sz="1600" dirty="0">
                <a:solidFill>
                  <a:schemeClr val="tx1"/>
                </a:solidFill>
                <a:ea typeface="微軟正黑體" panose="020B0604030504040204" pitchFamily="34" charset="-120"/>
              </a:rPr>
              <a:t>如附件</a:t>
            </a:r>
            <a:r>
              <a:rPr lang="en-US" altLang="zh-TW" sz="1600" dirty="0" smtClean="0">
                <a:solidFill>
                  <a:schemeClr val="tx1"/>
                </a:solidFill>
                <a:ea typeface="微軟正黑體" panose="020B0604030504040204" pitchFamily="34" charset="-120"/>
              </a:rPr>
              <a:t>2</a:t>
            </a:r>
            <a:endParaRPr lang="zh-TW" altLang="en-US" sz="1600" dirty="0">
              <a:solidFill>
                <a:schemeClr val="tx1"/>
              </a:solidFill>
              <a:ea typeface="微軟正黑體" panose="020B0604030504040204" pitchFamily="34" charset="-120"/>
            </a:endParaRPr>
          </a:p>
        </p:txBody>
      </p:sp>
      <p:sp>
        <p:nvSpPr>
          <p:cNvPr id="5" name="矩形 4"/>
          <p:cNvSpPr/>
          <p:nvPr/>
        </p:nvSpPr>
        <p:spPr>
          <a:xfrm>
            <a:off x="2141984" y="196864"/>
            <a:ext cx="6678488" cy="477054"/>
          </a:xfrm>
          <a:prstGeom prst="rect">
            <a:avLst/>
          </a:prstGeom>
        </p:spPr>
        <p:txBody>
          <a:bodyPr wrap="square">
            <a:spAutoFit/>
          </a:bodyPr>
          <a:lstStyle/>
          <a:p>
            <a:r>
              <a:rPr lang="zh-TW" altLang="en-US" sz="2500" b="1" dirty="0">
                <a:solidFill>
                  <a:srgbClr val="0C0E12"/>
                </a:solidFill>
                <a:ea typeface="微軟正黑體" pitchFamily="34" charset="-120"/>
              </a:rPr>
              <a:t>國發</a:t>
            </a:r>
            <a:r>
              <a:rPr lang="zh-TW" altLang="en-US" sz="2500" b="1" dirty="0" smtClean="0">
                <a:solidFill>
                  <a:srgbClr val="0C0E12"/>
                </a:solidFill>
                <a:ea typeface="微軟正黑體" pitchFamily="34" charset="-120"/>
              </a:rPr>
              <a:t>會函頒「</a:t>
            </a:r>
            <a:r>
              <a:rPr lang="zh-TW" altLang="zh-TW" sz="2500" b="1" dirty="0">
                <a:solidFill>
                  <a:srgbClr val="FF0000"/>
                </a:solidFill>
                <a:ea typeface="微軟正黑體" panose="020B0604030504040204" pitchFamily="34" charset="-120"/>
              </a:rPr>
              <a:t>政府資料開</a:t>
            </a:r>
            <a:r>
              <a:rPr lang="zh-TW" altLang="en-US" sz="2500" b="1" dirty="0">
                <a:solidFill>
                  <a:srgbClr val="FF0000"/>
                </a:solidFill>
                <a:ea typeface="微軟正黑體" panose="020B0604030504040204" pitchFamily="34" charset="-120"/>
              </a:rPr>
              <a:t>放</a:t>
            </a:r>
            <a:r>
              <a:rPr lang="zh-TW" altLang="zh-TW" sz="2500" b="1" dirty="0">
                <a:solidFill>
                  <a:srgbClr val="FF0000"/>
                </a:solidFill>
                <a:ea typeface="微軟正黑體" panose="020B0604030504040204" pitchFamily="34" charset="-120"/>
              </a:rPr>
              <a:t>諮詢小組設置要點</a:t>
            </a:r>
            <a:r>
              <a:rPr lang="zh-TW" altLang="en-US" sz="2500" b="1" dirty="0">
                <a:solidFill>
                  <a:srgbClr val="0C0E12"/>
                </a:solidFill>
                <a:ea typeface="微軟正黑體" pitchFamily="34" charset="-120"/>
              </a:rPr>
              <a:t>」</a:t>
            </a:r>
            <a:endParaRPr lang="zh-TW" altLang="en-US" sz="2500" dirty="0"/>
          </a:p>
        </p:txBody>
      </p:sp>
    </p:spTree>
    <p:extLst>
      <p:ext uri="{BB962C8B-B14F-4D97-AF65-F5344CB8AC3E}">
        <p14:creationId xmlns:p14="http://schemas.microsoft.com/office/powerpoint/2010/main" val="14590379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3"/>
          <a:stretch>
            <a:fillRect/>
          </a:stretch>
        </p:blipFill>
        <p:spPr>
          <a:xfrm>
            <a:off x="194142" y="756654"/>
            <a:ext cx="8029575" cy="4695825"/>
          </a:xfrm>
          <a:prstGeom prst="rect">
            <a:avLst/>
          </a:prstGeom>
        </p:spPr>
      </p:pic>
      <p:sp>
        <p:nvSpPr>
          <p:cNvPr id="6" name="文字方塊 5"/>
          <p:cNvSpPr txBox="1"/>
          <p:nvPr/>
        </p:nvSpPr>
        <p:spPr>
          <a:xfrm>
            <a:off x="7610308" y="5071526"/>
            <a:ext cx="184731" cy="369332"/>
          </a:xfrm>
          <a:prstGeom prst="rect">
            <a:avLst/>
          </a:prstGeom>
          <a:noFill/>
        </p:spPr>
        <p:txBody>
          <a:bodyPr wrap="none" rtlCol="0">
            <a:spAutoFit/>
          </a:bodyPr>
          <a:lstStyle/>
          <a:p>
            <a:endParaRPr lang="zh-TW" altLang="en-US" sz="1800" dirty="0">
              <a:solidFill>
                <a:schemeClr val="bg1"/>
              </a:solidFill>
              <a:latin typeface="微軟正黑體" panose="020B0604030504040204" pitchFamily="34" charset="-120"/>
              <a:ea typeface="微軟正黑體" panose="020B0604030504040204" pitchFamily="34" charset="-120"/>
            </a:endParaRPr>
          </a:p>
        </p:txBody>
      </p:sp>
      <p:sp>
        <p:nvSpPr>
          <p:cNvPr id="7" name="橢圓形圖說文字 6"/>
          <p:cNvSpPr/>
          <p:nvPr/>
        </p:nvSpPr>
        <p:spPr>
          <a:xfrm>
            <a:off x="7136204" y="2551137"/>
            <a:ext cx="2345253" cy="1915091"/>
          </a:xfrm>
          <a:prstGeom prst="wedgeEllipseCallou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zh-TW" altLang="en-US" sz="3200" dirty="0" smtClean="0">
                <a:ln w="0"/>
                <a:solidFill>
                  <a:schemeClr val="bg1"/>
                </a:solidFill>
                <a:effectLst>
                  <a:outerShdw blurRad="38100" dist="19050" dir="2700000" algn="tl" rotWithShape="0">
                    <a:schemeClr val="dk1">
                      <a:alpha val="40000"/>
                    </a:schemeClr>
                  </a:outerShdw>
                </a:effectLst>
                <a:latin typeface="微軟正黑體" panose="020B0604030504040204" pitchFamily="34" charset="-120"/>
                <a:ea typeface="微軟正黑體" panose="020B0604030504040204" pitchFamily="34" charset="-120"/>
              </a:rPr>
              <a:t>亞洲第</a:t>
            </a:r>
            <a:r>
              <a:rPr lang="en-US" altLang="zh-TW" sz="3200" dirty="0" smtClean="0">
                <a:ln w="0"/>
                <a:solidFill>
                  <a:schemeClr val="bg1"/>
                </a:solidFill>
                <a:effectLst>
                  <a:outerShdw blurRad="38100" dist="19050" dir="2700000" algn="tl" rotWithShape="0">
                    <a:schemeClr val="dk1">
                      <a:alpha val="40000"/>
                    </a:schemeClr>
                  </a:outerShdw>
                </a:effectLst>
                <a:latin typeface="微軟正黑體" panose="020B0604030504040204" pitchFamily="34" charset="-120"/>
                <a:ea typeface="微軟正黑體" panose="020B0604030504040204" pitchFamily="34" charset="-120"/>
              </a:rPr>
              <a:t>1</a:t>
            </a:r>
            <a:r>
              <a:rPr lang="zh-TW" altLang="en-US" sz="3200" dirty="0" smtClean="0">
                <a:ln w="0"/>
                <a:solidFill>
                  <a:schemeClr val="bg1"/>
                </a:solidFill>
                <a:effectLst>
                  <a:outerShdw blurRad="38100" dist="19050" dir="2700000" algn="tl" rotWithShape="0">
                    <a:schemeClr val="dk1">
                      <a:alpha val="40000"/>
                    </a:schemeClr>
                  </a:outerShdw>
                </a:effectLst>
                <a:latin typeface="微軟正黑體" panose="020B0604030504040204" pitchFamily="34" charset="-120"/>
                <a:ea typeface="微軟正黑體" panose="020B0604030504040204" pitchFamily="34" charset="-120"/>
              </a:rPr>
              <a:t>個通過驗證</a:t>
            </a:r>
            <a:endParaRPr lang="zh-TW" altLang="en-US" sz="3200" dirty="0">
              <a:ln w="0"/>
              <a:solidFill>
                <a:schemeClr val="bg1"/>
              </a:solidFill>
              <a:effectLst>
                <a:outerShdw blurRad="38100" dist="19050" dir="2700000" algn="tl" rotWithShape="0">
                  <a:schemeClr val="dk1">
                    <a:alpha val="40000"/>
                  </a:schemeClr>
                </a:outerShdw>
              </a:effectLst>
              <a:latin typeface="微軟正黑體" panose="020B0604030504040204" pitchFamily="34" charset="-120"/>
              <a:ea typeface="微軟正黑體" panose="020B0604030504040204" pitchFamily="34" charset="-120"/>
            </a:endParaRPr>
          </a:p>
        </p:txBody>
      </p:sp>
      <p:pic>
        <p:nvPicPr>
          <p:cNvPr id="2" name="圖片 1"/>
          <p:cNvPicPr>
            <a:picLocks noChangeAspect="1"/>
          </p:cNvPicPr>
          <p:nvPr/>
        </p:nvPicPr>
        <p:blipFill>
          <a:blip r:embed="rId4" cstate="print">
            <a:extLst>
              <a:ext uri="{BEBA8EAE-BF5A-486C-A8C5-ECC9F3942E4B}">
                <a14:imgProps xmlns:a14="http://schemas.microsoft.com/office/drawing/2010/main">
                  <a14:imgLayer r:embed="rId5">
                    <a14:imgEffect>
                      <a14:backgroundRemoval t="10661" b="98294" l="2132" r="99147"/>
                    </a14:imgEffect>
                  </a14:imgLayer>
                </a14:imgProps>
              </a:ext>
              <a:ext uri="{28A0092B-C50C-407E-A947-70E740481C1C}">
                <a14:useLocalDpi xmlns:a14="http://schemas.microsoft.com/office/drawing/2010/main" val="0"/>
              </a:ext>
            </a:extLst>
          </a:blip>
          <a:stretch>
            <a:fillRect/>
          </a:stretch>
        </p:blipFill>
        <p:spPr>
          <a:xfrm>
            <a:off x="6798748" y="4078942"/>
            <a:ext cx="2197334" cy="2622447"/>
          </a:xfrm>
          <a:prstGeom prst="rect">
            <a:avLst/>
          </a:prstGeom>
        </p:spPr>
      </p:pic>
      <p:sp>
        <p:nvSpPr>
          <p:cNvPr id="8" name="標題 1"/>
          <p:cNvSpPr txBox="1">
            <a:spLocks/>
          </p:cNvSpPr>
          <p:nvPr/>
        </p:nvSpPr>
        <p:spPr>
          <a:xfrm>
            <a:off x="2085900" y="-175719"/>
            <a:ext cx="7886700" cy="1156447"/>
          </a:xfrm>
          <a:prstGeom prst="rect">
            <a:avLst/>
          </a:prstGeom>
        </p:spPr>
        <p:txBody>
          <a:bodyPr vert="horz" lIns="91440" tIns="45720" rIns="91440" bIns="45720" rtlCol="0" anchor="ctr">
            <a:normAutofit/>
          </a:bodyPr>
          <a:lstStyle>
            <a:lvl1pPr>
              <a:lnSpc>
                <a:spcPct val="90000"/>
              </a:lnSpc>
              <a:spcBef>
                <a:spcPct val="0"/>
              </a:spcBef>
              <a:buNone/>
              <a:defRPr sz="4400" b="1">
                <a:solidFill>
                  <a:schemeClr val="accent4">
                    <a:lumMod val="75000"/>
                  </a:schemeClr>
                </a:solidFill>
                <a:latin typeface="微軟正黑體" panose="020B0604030504040204" pitchFamily="34" charset="-120"/>
                <a:ea typeface="微軟正黑體" panose="020B0604030504040204" pitchFamily="34" charset="-120"/>
                <a:cs typeface="+mj-cs"/>
              </a:defRPr>
            </a:lvl1pPr>
          </a:lstStyle>
          <a:p>
            <a:r>
              <a:rPr lang="zh-TW" altLang="en-US" sz="3600" dirty="0">
                <a:solidFill>
                  <a:srgbClr val="FFC000"/>
                </a:solidFill>
              </a:rPr>
              <a:t>政府資料</a:t>
            </a:r>
            <a:r>
              <a:rPr lang="zh-TW" altLang="en-US" sz="3600" dirty="0" smtClean="0">
                <a:solidFill>
                  <a:srgbClr val="FFC000"/>
                </a:solidFill>
              </a:rPr>
              <a:t>開放</a:t>
            </a:r>
            <a:r>
              <a:rPr lang="zh-TW" altLang="en-US" sz="3600" dirty="0">
                <a:solidFill>
                  <a:srgbClr val="FFC000"/>
                </a:solidFill>
              </a:rPr>
              <a:t>授權條款經</a:t>
            </a:r>
            <a:r>
              <a:rPr lang="zh-TW" altLang="en-US" sz="3600" dirty="0">
                <a:solidFill>
                  <a:srgbClr val="FF0000"/>
                </a:solidFill>
              </a:rPr>
              <a:t>國際驗證</a:t>
            </a:r>
          </a:p>
        </p:txBody>
      </p:sp>
      <p:sp>
        <p:nvSpPr>
          <p:cNvPr id="9" name="投影片編號版面配置區 8"/>
          <p:cNvSpPr>
            <a:spLocks noGrp="1"/>
          </p:cNvSpPr>
          <p:nvPr>
            <p:ph type="sldNum" sz="quarter" idx="12"/>
          </p:nvPr>
        </p:nvSpPr>
        <p:spPr/>
        <p:txBody>
          <a:bodyPr/>
          <a:lstStyle/>
          <a:p>
            <a:fld id="{BC8CB925-8C6E-4019-87BD-836A9CC1FFC0}" type="slidenum">
              <a:rPr lang="zh-TW" altLang="en-US" smtClean="0"/>
              <a:t>16</a:t>
            </a:fld>
            <a:endParaRPr lang="zh-TW" altLang="en-US"/>
          </a:p>
        </p:txBody>
      </p:sp>
      <p:sp>
        <p:nvSpPr>
          <p:cNvPr id="10" name="文字方塊 41"/>
          <p:cNvSpPr txBox="1">
            <a:spLocks noChangeArrowheads="1"/>
          </p:cNvSpPr>
          <p:nvPr/>
        </p:nvSpPr>
        <p:spPr bwMode="auto">
          <a:xfrm>
            <a:off x="-36513" y="6549117"/>
            <a:ext cx="2338388" cy="307975"/>
          </a:xfrm>
          <a:prstGeom prst="rect">
            <a:avLst/>
          </a:prstGeom>
          <a:noFill/>
          <a:ln w="9525">
            <a:noFill/>
            <a:miter lim="800000"/>
            <a:headEnd/>
            <a:tailEnd/>
          </a:ln>
        </p:spPr>
        <p:txBody>
          <a:bodyPr wrap="none">
            <a:spAutoFit/>
          </a:bodyPr>
          <a:lstStyle/>
          <a:p>
            <a:r>
              <a:rPr lang="zh-TW" altLang="en-US" sz="1400" b="1" dirty="0">
                <a:solidFill>
                  <a:schemeClr val="tx1"/>
                </a:solidFill>
              </a:rPr>
              <a:t>資料來源</a:t>
            </a:r>
            <a:r>
              <a:rPr lang="zh-TW" altLang="en-US" sz="1400" b="1" dirty="0">
                <a:solidFill>
                  <a:schemeClr val="tx1"/>
                </a:solidFill>
                <a:latin typeface="新細明體" charset="-120"/>
              </a:rPr>
              <a:t>：國家發展委員會</a:t>
            </a:r>
            <a:endParaRPr lang="zh-TW" altLang="en-US" sz="1400" b="1" dirty="0">
              <a:solidFill>
                <a:schemeClr val="tx1"/>
              </a:solidFill>
            </a:endParaRPr>
          </a:p>
        </p:txBody>
      </p:sp>
      <p:sp>
        <p:nvSpPr>
          <p:cNvPr id="11" name="AutoShape 7"/>
          <p:cNvSpPr>
            <a:spLocks noChangeArrowheads="1"/>
          </p:cNvSpPr>
          <p:nvPr/>
        </p:nvSpPr>
        <p:spPr bwMode="auto">
          <a:xfrm>
            <a:off x="395536" y="5390165"/>
            <a:ext cx="8424936" cy="1152128"/>
          </a:xfrm>
          <a:prstGeom prst="roundRect">
            <a:avLst>
              <a:gd name="adj" fmla="val 7542"/>
            </a:avLst>
          </a:prstGeom>
          <a:solidFill>
            <a:schemeClr val="accent3">
              <a:lumMod val="20000"/>
              <a:lumOff val="80000"/>
            </a:schemeClr>
          </a:solidFill>
          <a:ln w="38100" algn="ctr">
            <a:solidFill>
              <a:srgbClr val="00B0F0"/>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eaLnBrk="1" hangingPunct="1">
              <a:spcBef>
                <a:spcPts val="800"/>
              </a:spcBef>
              <a:buClr>
                <a:srgbClr val="FF33CC"/>
              </a:buClr>
              <a:buNone/>
            </a:pPr>
            <a:endParaRPr lang="zh-TW" altLang="en-US" sz="3200" b="1" dirty="0">
              <a:solidFill>
                <a:srgbClr val="0C0E12"/>
              </a:solidFill>
              <a:latin typeface="微軟正黑體" pitchFamily="34" charset="-120"/>
              <a:ea typeface="微軟正黑體" pitchFamily="34" charset="-120"/>
            </a:endParaRPr>
          </a:p>
        </p:txBody>
      </p:sp>
      <p:sp>
        <p:nvSpPr>
          <p:cNvPr id="12" name="文字方塊 11"/>
          <p:cNvSpPr txBox="1"/>
          <p:nvPr/>
        </p:nvSpPr>
        <p:spPr>
          <a:xfrm>
            <a:off x="395536" y="5324242"/>
            <a:ext cx="7913294" cy="1323439"/>
          </a:xfrm>
          <a:prstGeom prst="rect">
            <a:avLst/>
          </a:prstGeom>
          <a:noFill/>
        </p:spPr>
        <p:txBody>
          <a:bodyPr wrap="square" rtlCol="0">
            <a:spAutoFit/>
          </a:bodyPr>
          <a:lstStyle/>
          <a:p>
            <a:pPr marL="342900" indent="-342900">
              <a:lnSpc>
                <a:spcPts val="3200"/>
              </a:lnSpc>
              <a:buClr>
                <a:srgbClr val="FF0000"/>
              </a:buClr>
              <a:buFont typeface="Wingdings" panose="05000000000000000000" pitchFamily="2" charset="2"/>
              <a:buChar char="Ø"/>
            </a:pPr>
            <a:r>
              <a:rPr lang="zh-TW" altLang="en-US" b="1" dirty="0" smtClean="0">
                <a:solidFill>
                  <a:schemeClr val="tx1"/>
                </a:solidFill>
                <a:ea typeface="微軟正黑體" panose="020B0604030504040204" pitchFamily="34" charset="-120"/>
              </a:rPr>
              <a:t>本部目前有關政府資料開放授權修款，業率先採用國發會修款，建議所屬機關</a:t>
            </a:r>
            <a:r>
              <a:rPr lang="en-US" altLang="zh-TW" b="1" dirty="0" smtClean="0">
                <a:solidFill>
                  <a:schemeClr val="tx1"/>
                </a:solidFill>
                <a:ea typeface="微軟正黑體" panose="020B0604030504040204" pitchFamily="34" charset="-120"/>
              </a:rPr>
              <a:t>(</a:t>
            </a:r>
            <a:r>
              <a:rPr lang="zh-TW" altLang="en-US" b="1" dirty="0" smtClean="0">
                <a:solidFill>
                  <a:schemeClr val="tx1"/>
                </a:solidFill>
                <a:ea typeface="微軟正黑體" panose="020B0604030504040204" pitchFamily="34" charset="-120"/>
              </a:rPr>
              <a:t>構</a:t>
            </a:r>
            <a:r>
              <a:rPr lang="en-US" altLang="zh-TW" b="1" dirty="0" smtClean="0">
                <a:solidFill>
                  <a:schemeClr val="tx1"/>
                </a:solidFill>
                <a:ea typeface="微軟正黑體" panose="020B0604030504040204" pitchFamily="34" charset="-120"/>
              </a:rPr>
              <a:t>)</a:t>
            </a:r>
            <a:r>
              <a:rPr lang="zh-TW" altLang="en-US" b="1" dirty="0" smtClean="0">
                <a:solidFill>
                  <a:schemeClr val="tx1"/>
                </a:solidFill>
                <a:ea typeface="微軟正黑體" panose="020B0604030504040204" pitchFamily="34" charset="-120"/>
              </a:rPr>
              <a:t>，直接採用國發會政府資料開放授權條款，無須另行定訂。</a:t>
            </a:r>
            <a:endParaRPr lang="zh-TW" altLang="en-US" b="1" dirty="0">
              <a:solidFill>
                <a:schemeClr val="tx1"/>
              </a:solidFill>
              <a:ea typeface="微軟正黑體" panose="020B0604030504040204" pitchFamily="34" charset="-120"/>
            </a:endParaRPr>
          </a:p>
        </p:txBody>
      </p:sp>
    </p:spTree>
    <p:extLst>
      <p:ext uri="{BB962C8B-B14F-4D97-AF65-F5344CB8AC3E}">
        <p14:creationId xmlns:p14="http://schemas.microsoft.com/office/powerpoint/2010/main" val="34476613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投影片編號版面配置區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buFont typeface="Wingdings" panose="05000000000000000000" pitchFamily="2" charset="2"/>
              <a:buNone/>
            </a:pPr>
            <a:fld id="{133710A8-C219-4178-A553-B70E8618662F}" type="slidenum">
              <a:rPr lang="zh-TW" altLang="en-US" sz="1200">
                <a:solidFill>
                  <a:srgbClr val="898989"/>
                </a:solidFill>
                <a:latin typeface="Arial" panose="020B0604020202020204" pitchFamily="34" charset="0"/>
                <a:ea typeface="標楷體" panose="03000509000000000000" pitchFamily="65" charset="-120"/>
              </a:rPr>
              <a:pPr>
                <a:buFont typeface="Wingdings" panose="05000000000000000000" pitchFamily="2" charset="2"/>
                <a:buNone/>
              </a:pPr>
              <a:t>17</a:t>
            </a:fld>
            <a:endParaRPr lang="en-US" altLang="zh-TW" sz="1200">
              <a:solidFill>
                <a:srgbClr val="898989"/>
              </a:solidFill>
              <a:latin typeface="Arial" panose="020B0604020202020204" pitchFamily="34" charset="0"/>
              <a:ea typeface="標楷體" panose="03000509000000000000" pitchFamily="65" charset="-120"/>
            </a:endParaRPr>
          </a:p>
        </p:txBody>
      </p:sp>
      <p:graphicFrame>
        <p:nvGraphicFramePr>
          <p:cNvPr id="3" name="表格 2"/>
          <p:cNvGraphicFramePr>
            <a:graphicFrameLocks noGrp="1"/>
          </p:cNvGraphicFramePr>
          <p:nvPr>
            <p:extLst>
              <p:ext uri="{D42A27DB-BD31-4B8C-83A1-F6EECF244321}">
                <p14:modId xmlns:p14="http://schemas.microsoft.com/office/powerpoint/2010/main" val="584393191"/>
              </p:ext>
            </p:extLst>
          </p:nvPr>
        </p:nvGraphicFramePr>
        <p:xfrm>
          <a:off x="571501" y="1001713"/>
          <a:ext cx="7943851" cy="4030664"/>
        </p:xfrm>
        <a:graphic>
          <a:graphicData uri="http://schemas.openxmlformats.org/drawingml/2006/table">
            <a:tbl>
              <a:tblPr/>
              <a:tblGrid>
                <a:gridCol w="1277471"/>
                <a:gridCol w="2723030"/>
                <a:gridCol w="1600200"/>
                <a:gridCol w="1233832"/>
                <a:gridCol w="1109318"/>
              </a:tblGrid>
              <a:tr h="636308">
                <a:tc>
                  <a:txBody>
                    <a:bodyPr/>
                    <a:lstStyle/>
                    <a:p>
                      <a:pPr rtl="0">
                        <a:lnSpc>
                          <a:spcPct val="120000"/>
                        </a:lnSpc>
                        <a:spcAft>
                          <a:spcPts val="700"/>
                        </a:spcAft>
                      </a:pPr>
                      <a:r>
                        <a:rPr lang="zh-TW" altLang="en-US" sz="1600" dirty="0" smtClean="0">
                          <a:effectLst/>
                          <a:latin typeface="微軟正黑體" panose="020B0604030504040204" pitchFamily="34" charset="-120"/>
                          <a:ea typeface="微軟正黑體" panose="020B0604030504040204" pitchFamily="34" charset="-120"/>
                        </a:rPr>
                        <a:t>檢測</a:t>
                      </a:r>
                      <a:r>
                        <a:rPr lang="zh-TW" sz="1600" dirty="0" smtClean="0">
                          <a:effectLst/>
                          <a:latin typeface="微軟正黑體" panose="020B0604030504040204" pitchFamily="34" charset="-120"/>
                          <a:ea typeface="微軟正黑體" panose="020B0604030504040204" pitchFamily="34" charset="-120"/>
                        </a:rPr>
                        <a:t>構</a:t>
                      </a:r>
                      <a:r>
                        <a:rPr lang="zh-TW" sz="1600" dirty="0">
                          <a:effectLst/>
                          <a:latin typeface="微軟正黑體" panose="020B0604030504040204" pitchFamily="34" charset="-120"/>
                          <a:ea typeface="微軟正黑體" panose="020B0604030504040204" pitchFamily="34" charset="-120"/>
                        </a:rPr>
                        <a:t>面</a:t>
                      </a:r>
                    </a:p>
                  </a:txBody>
                  <a:tcPr marL="20528" marR="20528" marT="25546" marB="25546" anchor="ctr">
                    <a:lnL>
                      <a:noFill/>
                    </a:lnL>
                    <a:lnR>
                      <a:no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DDDDD"/>
                    </a:solidFill>
                  </a:tcPr>
                </a:tc>
                <a:tc>
                  <a:txBody>
                    <a:bodyPr/>
                    <a:lstStyle/>
                    <a:p>
                      <a:pPr rtl="0">
                        <a:lnSpc>
                          <a:spcPct val="120000"/>
                        </a:lnSpc>
                        <a:spcAft>
                          <a:spcPts val="700"/>
                        </a:spcAft>
                      </a:pPr>
                      <a:r>
                        <a:rPr lang="zh-TW" altLang="en-US" sz="1600" dirty="0" smtClean="0">
                          <a:effectLst/>
                          <a:latin typeface="微軟正黑體" panose="020B0604030504040204" pitchFamily="34" charset="-120"/>
                          <a:ea typeface="微軟正黑體" panose="020B0604030504040204" pitchFamily="34" charset="-120"/>
                        </a:rPr>
                        <a:t>檢測</a:t>
                      </a:r>
                      <a:r>
                        <a:rPr lang="zh-TW" sz="1600" dirty="0" smtClean="0">
                          <a:effectLst/>
                          <a:latin typeface="微軟正黑體" panose="020B0604030504040204" pitchFamily="34" charset="-120"/>
                          <a:ea typeface="微軟正黑體" panose="020B0604030504040204" pitchFamily="34" charset="-120"/>
                        </a:rPr>
                        <a:t>指標</a:t>
                      </a:r>
                      <a:endParaRPr lang="zh-TW" sz="1600" dirty="0">
                        <a:effectLst/>
                        <a:latin typeface="微軟正黑體" panose="020B0604030504040204" pitchFamily="34" charset="-120"/>
                        <a:ea typeface="微軟正黑體" panose="020B0604030504040204" pitchFamily="34" charset="-120"/>
                      </a:endParaRPr>
                    </a:p>
                  </a:txBody>
                  <a:tcPr marL="20528" marR="20528" marT="25546" marB="25546" anchor="ctr">
                    <a:lnL>
                      <a:noFill/>
                    </a:lnL>
                    <a:lnR>
                      <a:no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DDDDD"/>
                    </a:solidFill>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計算</a:t>
                      </a:r>
                      <a:r>
                        <a:rPr lang="en-US" sz="1600" dirty="0">
                          <a:effectLst/>
                          <a:latin typeface="微軟正黑體" panose="020B0604030504040204" pitchFamily="34" charset="-120"/>
                          <a:ea typeface="微軟正黑體" panose="020B0604030504040204" pitchFamily="34" charset="-120"/>
                        </a:rPr>
                        <a:t/>
                      </a:r>
                      <a:br>
                        <a:rPr lang="en-US" sz="1600" dirty="0">
                          <a:effectLst/>
                          <a:latin typeface="微軟正黑體" panose="020B0604030504040204" pitchFamily="34" charset="-120"/>
                          <a:ea typeface="微軟正黑體" panose="020B0604030504040204" pitchFamily="34" charset="-120"/>
                        </a:rPr>
                      </a:br>
                      <a:r>
                        <a:rPr lang="zh-TW" sz="1600" dirty="0">
                          <a:effectLst/>
                          <a:latin typeface="微軟正黑體" panose="020B0604030504040204" pitchFamily="34" charset="-120"/>
                          <a:ea typeface="微軟正黑體" panose="020B0604030504040204" pitchFamily="34" charset="-120"/>
                        </a:rPr>
                        <a:t>基礎</a:t>
                      </a:r>
                    </a:p>
                  </a:txBody>
                  <a:tcPr marL="20528" marR="20528" marT="25546" marB="25546" anchor="ctr">
                    <a:lnL>
                      <a:noFill/>
                    </a:lnL>
                    <a:lnR>
                      <a:no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DDDDD"/>
                    </a:solidFill>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判斷方式</a:t>
                      </a:r>
                    </a:p>
                  </a:txBody>
                  <a:tcPr marL="20528" marR="20528" marT="25546" marB="25546" anchor="ctr">
                    <a:lnL>
                      <a:noFill/>
                    </a:lnL>
                    <a:lnR>
                      <a:no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DDDDD"/>
                    </a:solidFill>
                  </a:tcPr>
                </a:tc>
                <a:tc>
                  <a:txBody>
                    <a:bodyPr/>
                    <a:lstStyle/>
                    <a:p>
                      <a:pPr rtl="0">
                        <a:lnSpc>
                          <a:spcPct val="120000"/>
                        </a:lnSpc>
                        <a:spcAft>
                          <a:spcPts val="700"/>
                        </a:spcAft>
                      </a:pPr>
                      <a:r>
                        <a:rPr lang="zh-TW" sz="1600">
                          <a:effectLst/>
                          <a:latin typeface="微軟正黑體" panose="020B0604030504040204" pitchFamily="34" charset="-120"/>
                          <a:ea typeface="微軟正黑體" panose="020B0604030504040204" pitchFamily="34" charset="-120"/>
                        </a:rPr>
                        <a:t>判斷時點</a:t>
                      </a:r>
                    </a:p>
                  </a:txBody>
                  <a:tcPr marL="20528" marR="20528" marT="25546" marB="25546" anchor="ctr">
                    <a:lnL>
                      <a:noFill/>
                    </a:lnL>
                    <a:lnR>
                      <a:no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DDDDD"/>
                    </a:solidFill>
                  </a:tcPr>
                </a:tc>
              </a:tr>
              <a:tr h="465929">
                <a:tc rowSpan="2">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資料可直接取得</a:t>
                      </a:r>
                    </a:p>
                  </a:txBody>
                  <a:tcPr marL="20528" marR="20528" marT="27370" marB="27370" anchor="ctr">
                    <a:lnL>
                      <a:noFill/>
                    </a:lnL>
                    <a:lnR>
                      <a:no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a:lnSpc>
                          <a:spcPct val="120000"/>
                        </a:lnSpc>
                        <a:spcAft>
                          <a:spcPts val="700"/>
                        </a:spcAft>
                      </a:pPr>
                      <a:r>
                        <a:rPr lang="zh-TW" sz="1600" b="1" dirty="0">
                          <a:effectLst/>
                          <a:latin typeface="微軟正黑體" panose="020B0604030504040204" pitchFamily="34" charset="-120"/>
                          <a:ea typeface="微軟正黑體" panose="020B0604030504040204" pitchFamily="34" charset="-120"/>
                        </a:rPr>
                        <a:t>連結有效性</a:t>
                      </a:r>
                    </a:p>
                  </a:txBody>
                  <a:tcPr marL="20528" marR="20528" marT="27370" marB="27370" anchor="ctr">
                    <a:lnL>
                      <a:noFill/>
                    </a:lnL>
                    <a:lnR>
                      <a:noFill/>
                    </a:lnR>
                    <a:lnT w="9525"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a:effectLst/>
                          <a:latin typeface="微軟正黑體" panose="020B0604030504040204" pitchFamily="34" charset="-120"/>
                          <a:ea typeface="微軟正黑體" panose="020B0604030504040204" pitchFamily="34" charset="-120"/>
                        </a:rPr>
                        <a:t>全部資料資源</a:t>
                      </a:r>
                    </a:p>
                  </a:txBody>
                  <a:tcPr marL="20528" marR="20528" marT="27370" marB="27370" anchor="ctr">
                    <a:lnL>
                      <a:noFill/>
                    </a:lnL>
                    <a:lnR>
                      <a:noFill/>
                    </a:lnR>
                    <a:lnT w="9525"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a:effectLst/>
                          <a:latin typeface="微軟正黑體" panose="020B0604030504040204" pitchFamily="34" charset="-120"/>
                          <a:ea typeface="微軟正黑體" panose="020B0604030504040204" pitchFamily="34" charset="-120"/>
                        </a:rPr>
                        <a:t>機器測試</a:t>
                      </a:r>
                    </a:p>
                  </a:txBody>
                  <a:tcPr marL="20528" marR="20528" marT="27370" marB="27370" anchor="ctr">
                    <a:lnL>
                      <a:noFill/>
                    </a:lnL>
                    <a:lnR>
                      <a:noFill/>
                    </a:lnR>
                    <a:lnT w="9525"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a:effectLst/>
                          <a:latin typeface="微軟正黑體" panose="020B0604030504040204" pitchFamily="34" charset="-120"/>
                          <a:ea typeface="微軟正黑體" panose="020B0604030504040204" pitchFamily="34" charset="-120"/>
                        </a:rPr>
                        <a:t>定期</a:t>
                      </a:r>
                    </a:p>
                  </a:txBody>
                  <a:tcPr marL="20528" marR="20528" marT="27370" marB="27370" anchor="ctr">
                    <a:lnL>
                      <a:noFill/>
                    </a:lnL>
                    <a:lnR>
                      <a:noFill/>
                    </a:lnR>
                    <a:lnT w="9525"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32564">
                <a:tc vMerge="1">
                  <a:txBody>
                    <a:bodyPr/>
                    <a:lstStyle/>
                    <a:p>
                      <a:endParaRPr lang="zh-TW" altLang="en-US"/>
                    </a:p>
                  </a:txBody>
                  <a:tcPr/>
                </a:tc>
                <a:tc>
                  <a:txBody>
                    <a:bodyPr/>
                    <a:lstStyle/>
                    <a:p>
                      <a:pPr rtl="0">
                        <a:lnSpc>
                          <a:spcPct val="120000"/>
                        </a:lnSpc>
                        <a:spcAft>
                          <a:spcPts val="700"/>
                        </a:spcAft>
                      </a:pPr>
                      <a:r>
                        <a:rPr lang="zh-TW" sz="1600" b="1" dirty="0">
                          <a:effectLst/>
                          <a:latin typeface="微軟正黑體" panose="020B0604030504040204" pitchFamily="34" charset="-120"/>
                          <a:ea typeface="微軟正黑體" panose="020B0604030504040204" pitchFamily="34" charset="-120"/>
                        </a:rPr>
                        <a:t>資料資源能否直接下載</a:t>
                      </a:r>
                    </a:p>
                  </a:txBody>
                  <a:tcPr marL="20528" marR="20528" marT="27370" marB="2737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全部資料資源</a:t>
                      </a:r>
                    </a:p>
                  </a:txBody>
                  <a:tcPr marL="20528" marR="20528" marT="27370" marB="2737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機器測試</a:t>
                      </a:r>
                    </a:p>
                  </a:txBody>
                  <a:tcPr marL="20528" marR="20528" marT="27370" marB="2737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資料資源異動時</a:t>
                      </a:r>
                    </a:p>
                  </a:txBody>
                  <a:tcPr marL="20528" marR="20528" marT="27370" marB="2737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2427">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資料易於被處理</a:t>
                      </a:r>
                    </a:p>
                  </a:txBody>
                  <a:tcPr marL="20528" marR="20528" marT="25546" marB="25546" anchor="ctr">
                    <a:lnL>
                      <a:noFill/>
                    </a:lnL>
                    <a:lnR>
                      <a:no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a:lnSpc>
                          <a:spcPct val="120000"/>
                        </a:lnSpc>
                        <a:spcAft>
                          <a:spcPts val="700"/>
                        </a:spcAft>
                      </a:pPr>
                      <a:r>
                        <a:rPr lang="zh-TW" sz="1600" b="1" dirty="0">
                          <a:effectLst/>
                          <a:latin typeface="微軟正黑體" panose="020B0604030504040204" pitchFamily="34" charset="-120"/>
                          <a:ea typeface="微軟正黑體" panose="020B0604030504040204" pitchFamily="34" charset="-120"/>
                        </a:rPr>
                        <a:t>是否屬結構化檔案類型</a:t>
                      </a:r>
                    </a:p>
                  </a:txBody>
                  <a:tcPr marL="20528" marR="20528" marT="25546" marB="25546"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全部資料資源</a:t>
                      </a:r>
                    </a:p>
                  </a:txBody>
                  <a:tcPr marL="20528" marR="20528" marT="25546" marB="25546"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機器</a:t>
                      </a:r>
                      <a:r>
                        <a:rPr lang="zh-TW" sz="1600" dirty="0" smtClean="0">
                          <a:effectLst/>
                          <a:latin typeface="微軟正黑體" panose="020B0604030504040204" pitchFamily="34" charset="-120"/>
                          <a:ea typeface="微軟正黑體" panose="020B0604030504040204" pitchFamily="34" charset="-120"/>
                        </a:rPr>
                        <a:t>測試</a:t>
                      </a:r>
                      <a:endParaRPr lang="zh-TW" sz="1600" dirty="0">
                        <a:effectLst/>
                        <a:latin typeface="微軟正黑體" panose="020B0604030504040204" pitchFamily="34" charset="-120"/>
                        <a:ea typeface="微軟正黑體" panose="020B0604030504040204" pitchFamily="34" charset="-120"/>
                      </a:endParaRPr>
                    </a:p>
                  </a:txBody>
                  <a:tcPr marL="20528" marR="20528" marT="25546" marB="25546"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資料資源異動時</a:t>
                      </a:r>
                    </a:p>
                  </a:txBody>
                  <a:tcPr marL="20528" marR="20528" marT="25546" marB="25546"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6718">
                <a:tc rowSpan="2">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資料易於理解</a:t>
                      </a:r>
                    </a:p>
                  </a:txBody>
                  <a:tcPr marL="20528" marR="20528" marT="27370" marB="27370" anchor="ctr">
                    <a:lnL>
                      <a:noFill/>
                    </a:lnL>
                    <a:lnR>
                      <a:no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a:lnSpc>
                          <a:spcPct val="120000"/>
                        </a:lnSpc>
                        <a:spcAft>
                          <a:spcPts val="700"/>
                        </a:spcAft>
                      </a:pPr>
                      <a:r>
                        <a:rPr lang="zh-TW" sz="1600" b="1" dirty="0">
                          <a:effectLst/>
                          <a:latin typeface="微軟正黑體" panose="020B0604030504040204" pitchFamily="34" charset="-120"/>
                          <a:ea typeface="微軟正黑體" panose="020B0604030504040204" pitchFamily="34" charset="-120"/>
                        </a:rPr>
                        <a:t>詮釋資料編碼描述與資料相符</a:t>
                      </a:r>
                    </a:p>
                  </a:txBody>
                  <a:tcPr marL="20528" marR="20528" marT="27370" marB="2737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結構化資料資源</a:t>
                      </a:r>
                    </a:p>
                  </a:txBody>
                  <a:tcPr marL="20528" marR="20528" marT="27370" marB="2737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機器測試</a:t>
                      </a:r>
                    </a:p>
                  </a:txBody>
                  <a:tcPr marL="20528" marR="20528" marT="27370" marB="2737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資料資源異動時</a:t>
                      </a:r>
                    </a:p>
                  </a:txBody>
                  <a:tcPr marL="20528" marR="20528" marT="27370" marB="2737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66718">
                <a:tc vMerge="1">
                  <a:txBody>
                    <a:bodyPr/>
                    <a:lstStyle/>
                    <a:p>
                      <a:endParaRPr lang="zh-TW" altLang="en-US"/>
                    </a:p>
                  </a:txBody>
                  <a:tcPr/>
                </a:tc>
                <a:tc>
                  <a:txBody>
                    <a:bodyPr/>
                    <a:lstStyle/>
                    <a:p>
                      <a:pPr rtl="0">
                        <a:lnSpc>
                          <a:spcPct val="120000"/>
                        </a:lnSpc>
                        <a:spcAft>
                          <a:spcPts val="700"/>
                        </a:spcAft>
                      </a:pPr>
                      <a:r>
                        <a:rPr lang="zh-TW" sz="1600" b="1" dirty="0">
                          <a:effectLst/>
                          <a:latin typeface="微軟正黑體" panose="020B0604030504040204" pitchFamily="34" charset="-120"/>
                          <a:ea typeface="微軟正黑體" panose="020B0604030504040204" pitchFamily="34" charset="-120"/>
                        </a:rPr>
                        <a:t>詮釋資料欄位描述與資料相符</a:t>
                      </a:r>
                    </a:p>
                  </a:txBody>
                  <a:tcPr marL="20528" marR="20528" marT="27370" marB="2737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結構化資料資源</a:t>
                      </a:r>
                    </a:p>
                  </a:txBody>
                  <a:tcPr marL="20528" marR="20528" marT="27370" marB="2737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a:effectLst/>
                          <a:latin typeface="微軟正黑體" panose="020B0604030504040204" pitchFamily="34" charset="-120"/>
                          <a:ea typeface="微軟正黑體" panose="020B0604030504040204" pitchFamily="34" charset="-120"/>
                        </a:rPr>
                        <a:t>機器測試</a:t>
                      </a:r>
                    </a:p>
                  </a:txBody>
                  <a:tcPr marL="20528" marR="20528" marT="27370" marB="2737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資料資源異動時</a:t>
                      </a:r>
                    </a:p>
                  </a:txBody>
                  <a:tcPr marL="20528" marR="20528" marT="27370" marB="2737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表格 4"/>
          <p:cNvGraphicFramePr>
            <a:graphicFrameLocks noGrp="1"/>
          </p:cNvGraphicFramePr>
          <p:nvPr>
            <p:extLst>
              <p:ext uri="{D42A27DB-BD31-4B8C-83A1-F6EECF244321}">
                <p14:modId xmlns:p14="http://schemas.microsoft.com/office/powerpoint/2010/main" val="2341703929"/>
              </p:ext>
            </p:extLst>
          </p:nvPr>
        </p:nvGraphicFramePr>
        <p:xfrm>
          <a:off x="571500" y="5032378"/>
          <a:ext cx="7943849" cy="1323973"/>
        </p:xfrm>
        <a:graphic>
          <a:graphicData uri="http://schemas.openxmlformats.org/drawingml/2006/table">
            <a:tbl>
              <a:tblPr/>
              <a:tblGrid>
                <a:gridCol w="1284194"/>
                <a:gridCol w="2723030"/>
                <a:gridCol w="1606923"/>
                <a:gridCol w="1220384"/>
                <a:gridCol w="1109318"/>
              </a:tblGrid>
              <a:tr h="444824">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資料易於理解</a:t>
                      </a:r>
                    </a:p>
                  </a:txBody>
                  <a:tcPr marL="20528" marR="20528" marT="27376" marB="27376" anchor="ctr">
                    <a:lnL>
                      <a:noFill/>
                    </a:lnL>
                    <a:lnR>
                      <a:no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a:lnSpc>
                          <a:spcPct val="120000"/>
                        </a:lnSpc>
                        <a:spcAft>
                          <a:spcPts val="700"/>
                        </a:spcAft>
                      </a:pPr>
                      <a:r>
                        <a:rPr lang="zh-TW" sz="1600" b="1" dirty="0">
                          <a:effectLst/>
                          <a:latin typeface="微軟正黑體" panose="020B0604030504040204" pitchFamily="34" charset="-120"/>
                          <a:ea typeface="微軟正黑體" panose="020B0604030504040204" pitchFamily="34" charset="-120"/>
                        </a:rPr>
                        <a:t>資料更新時效性</a:t>
                      </a:r>
                    </a:p>
                  </a:txBody>
                  <a:tcPr marL="20528" marR="20528" marT="27376" marB="27376" anchor="ctr">
                    <a:lnL>
                      <a:noFill/>
                    </a:lnL>
                    <a:lnR>
                      <a:noFill/>
                    </a:lnR>
                    <a:lnT w="9525"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熱門資料集</a:t>
                      </a:r>
                    </a:p>
                  </a:txBody>
                  <a:tcPr marL="20528" marR="20528" marT="27376" marB="27376" anchor="ctr">
                    <a:lnL>
                      <a:noFill/>
                    </a:lnL>
                    <a:lnR>
                      <a:noFill/>
                    </a:lnR>
                    <a:lnT w="9525"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人工檢核</a:t>
                      </a:r>
                    </a:p>
                  </a:txBody>
                  <a:tcPr marL="20528" marR="20528" marT="27376" marB="27376" anchor="ctr">
                    <a:lnL>
                      <a:noFill/>
                    </a:lnL>
                    <a:lnR>
                      <a:noFill/>
                    </a:lnR>
                    <a:lnT w="9525"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定期</a:t>
                      </a:r>
                    </a:p>
                  </a:txBody>
                  <a:tcPr marL="20528" marR="20528" marT="27376" marB="27376" anchor="ctr">
                    <a:lnL>
                      <a:noFill/>
                    </a:lnL>
                    <a:lnR>
                      <a:noFill/>
                    </a:lnR>
                    <a:lnT w="9525"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79149">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民眾意見回饋</a:t>
                      </a:r>
                    </a:p>
                  </a:txBody>
                  <a:tcPr marL="20528" marR="20528" marT="25551" marB="25551" anchor="ctr">
                    <a:lnL>
                      <a:noFill/>
                    </a:lnL>
                    <a:lnR>
                      <a:noFill/>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a:lnSpc>
                          <a:spcPct val="120000"/>
                        </a:lnSpc>
                        <a:spcAft>
                          <a:spcPts val="700"/>
                        </a:spcAft>
                      </a:pPr>
                      <a:r>
                        <a:rPr lang="zh-TW" sz="1600" b="1" dirty="0">
                          <a:effectLst/>
                          <a:latin typeface="微軟正黑體" panose="020B0604030504040204" pitchFamily="34" charset="-120"/>
                          <a:ea typeface="微軟正黑體" panose="020B0604030504040204" pitchFamily="34" charset="-120"/>
                        </a:rPr>
                        <a:t>民間回饋意見之回復效率</a:t>
                      </a:r>
                    </a:p>
                  </a:txBody>
                  <a:tcPr marL="20528" marR="20528" marT="25551" marB="25551" anchor="ctr">
                    <a:lnL>
                      <a:noFill/>
                    </a:lnL>
                    <a:lnR>
                      <a:noFill/>
                    </a:lnR>
                    <a:lnT w="12700" cap="flat" cmpd="sng" algn="ctr">
                      <a:solidFill>
                        <a:schemeClr val="tx1"/>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全部資料集</a:t>
                      </a:r>
                    </a:p>
                  </a:txBody>
                  <a:tcPr marL="20528" marR="20528" marT="25551" marB="25551" anchor="ctr">
                    <a:lnL>
                      <a:noFill/>
                    </a:lnL>
                    <a:lnR>
                      <a:noFill/>
                    </a:lnR>
                    <a:lnT w="12700" cap="flat" cmpd="sng" algn="ctr">
                      <a:solidFill>
                        <a:schemeClr val="tx1"/>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人工</a:t>
                      </a:r>
                      <a:r>
                        <a:rPr lang="zh-TW" sz="1600" dirty="0" smtClean="0">
                          <a:effectLst/>
                          <a:latin typeface="微軟正黑體" panose="020B0604030504040204" pitchFamily="34" charset="-120"/>
                          <a:ea typeface="微軟正黑體" panose="020B0604030504040204" pitchFamily="34" charset="-120"/>
                        </a:rPr>
                        <a:t>檢核</a:t>
                      </a:r>
                      <a:endParaRPr lang="zh-TW" sz="1600" dirty="0">
                        <a:effectLst/>
                        <a:latin typeface="微軟正黑體" panose="020B0604030504040204" pitchFamily="34" charset="-120"/>
                        <a:ea typeface="微軟正黑體" panose="020B0604030504040204" pitchFamily="34" charset="-120"/>
                      </a:endParaRPr>
                    </a:p>
                  </a:txBody>
                  <a:tcPr marL="20528" marR="20528" marT="25551" marB="25551" anchor="ctr">
                    <a:lnL>
                      <a:noFill/>
                    </a:lnL>
                    <a:lnR>
                      <a:noFill/>
                    </a:lnR>
                    <a:lnT w="12700" cap="flat" cmpd="sng" algn="ctr">
                      <a:solidFill>
                        <a:schemeClr val="tx1"/>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a:lnSpc>
                          <a:spcPct val="120000"/>
                        </a:lnSpc>
                        <a:spcAft>
                          <a:spcPts val="700"/>
                        </a:spcAft>
                      </a:pPr>
                      <a:r>
                        <a:rPr lang="zh-TW" sz="1600" dirty="0">
                          <a:effectLst/>
                          <a:latin typeface="微軟正黑體" panose="020B0604030504040204" pitchFamily="34" charset="-120"/>
                          <a:ea typeface="微軟正黑體" panose="020B0604030504040204" pitchFamily="34" charset="-120"/>
                        </a:rPr>
                        <a:t>定期</a:t>
                      </a:r>
                    </a:p>
                  </a:txBody>
                  <a:tcPr marL="20528" marR="20528" marT="25551" marB="25551" anchor="ctr">
                    <a:lnL>
                      <a:noFill/>
                    </a:lnL>
                    <a:lnR>
                      <a:noFill/>
                    </a:lnR>
                    <a:lnT w="12700" cap="flat" cmpd="sng" algn="ctr">
                      <a:solidFill>
                        <a:schemeClr val="tx1"/>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6" name="標題 1"/>
          <p:cNvSpPr txBox="1">
            <a:spLocks/>
          </p:cNvSpPr>
          <p:nvPr/>
        </p:nvSpPr>
        <p:spPr>
          <a:xfrm>
            <a:off x="2157908" y="-171400"/>
            <a:ext cx="7886700" cy="1146782"/>
          </a:xfrm>
          <a:prstGeom prst="rect">
            <a:avLst/>
          </a:prstGeom>
        </p:spPr>
        <p:txBody>
          <a:bodyPr vert="horz" lIns="91440" tIns="45720" rIns="91440" bIns="45720" rtlCol="0" anchor="ctr">
            <a:normAutofit/>
          </a:bodyPr>
          <a:lstStyle>
            <a:lvl1pPr>
              <a:lnSpc>
                <a:spcPct val="90000"/>
              </a:lnSpc>
              <a:spcBef>
                <a:spcPct val="0"/>
              </a:spcBef>
              <a:buNone/>
              <a:defRPr sz="4400" b="1">
                <a:solidFill>
                  <a:schemeClr val="accent4">
                    <a:lumMod val="75000"/>
                  </a:schemeClr>
                </a:solidFill>
                <a:latin typeface="微軟正黑體" panose="020B0604030504040204" pitchFamily="34" charset="-120"/>
                <a:ea typeface="微軟正黑體" panose="020B0604030504040204" pitchFamily="34" charset="-120"/>
                <a:cs typeface="+mj-cs"/>
              </a:defRPr>
            </a:lvl1pPr>
          </a:lstStyle>
          <a:p>
            <a:r>
              <a:rPr lang="zh-TW" altLang="en-US" dirty="0">
                <a:solidFill>
                  <a:srgbClr val="FFC000"/>
                </a:solidFill>
              </a:rPr>
              <a:t>政府資料開放</a:t>
            </a:r>
            <a:r>
              <a:rPr lang="zh-TW" altLang="en-US" dirty="0">
                <a:solidFill>
                  <a:srgbClr val="FF0000"/>
                </a:solidFill>
              </a:rPr>
              <a:t>品質提升</a:t>
            </a:r>
          </a:p>
        </p:txBody>
      </p:sp>
      <p:sp>
        <p:nvSpPr>
          <p:cNvPr id="7" name="文字方塊 41"/>
          <p:cNvSpPr txBox="1">
            <a:spLocks noChangeArrowheads="1"/>
          </p:cNvSpPr>
          <p:nvPr/>
        </p:nvSpPr>
        <p:spPr bwMode="auto">
          <a:xfrm>
            <a:off x="-36513" y="6505575"/>
            <a:ext cx="2338388" cy="307975"/>
          </a:xfrm>
          <a:prstGeom prst="rect">
            <a:avLst/>
          </a:prstGeom>
          <a:noFill/>
          <a:ln w="9525">
            <a:noFill/>
            <a:miter lim="800000"/>
            <a:headEnd/>
            <a:tailEnd/>
          </a:ln>
        </p:spPr>
        <p:txBody>
          <a:bodyPr wrap="none">
            <a:spAutoFit/>
          </a:bodyPr>
          <a:lstStyle/>
          <a:p>
            <a:r>
              <a:rPr lang="zh-TW" altLang="en-US" sz="1400" b="1" dirty="0">
                <a:solidFill>
                  <a:schemeClr val="tx1"/>
                </a:solidFill>
              </a:rPr>
              <a:t>資料來源</a:t>
            </a:r>
            <a:r>
              <a:rPr lang="zh-TW" altLang="en-US" sz="1400" b="1" dirty="0">
                <a:solidFill>
                  <a:schemeClr val="tx1"/>
                </a:solidFill>
                <a:latin typeface="新細明體" charset="-120"/>
              </a:rPr>
              <a:t>：國家發展委員會</a:t>
            </a:r>
            <a:endParaRPr lang="zh-TW" altLang="en-US" sz="1400" b="1" dirty="0">
              <a:solidFill>
                <a:schemeClr val="tx1"/>
              </a:solidFill>
            </a:endParaRPr>
          </a:p>
        </p:txBody>
      </p:sp>
    </p:spTree>
    <p:extLst>
      <p:ext uri="{BB962C8B-B14F-4D97-AF65-F5344CB8AC3E}">
        <p14:creationId xmlns:p14="http://schemas.microsoft.com/office/powerpoint/2010/main" val="34551912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投影片編號版面配置區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buFont typeface="Wingdings" panose="05000000000000000000" pitchFamily="2" charset="2"/>
              <a:buNone/>
            </a:pPr>
            <a:fld id="{133710A8-C219-4178-A553-B70E8618662F}" type="slidenum">
              <a:rPr lang="zh-TW" altLang="en-US" sz="1200">
                <a:solidFill>
                  <a:srgbClr val="898989"/>
                </a:solidFill>
                <a:latin typeface="Arial" panose="020B0604020202020204" pitchFamily="34" charset="0"/>
                <a:ea typeface="標楷體" panose="03000509000000000000" pitchFamily="65" charset="-120"/>
              </a:rPr>
              <a:pPr>
                <a:buFont typeface="Wingdings" panose="05000000000000000000" pitchFamily="2" charset="2"/>
                <a:buNone/>
              </a:pPr>
              <a:t>18</a:t>
            </a:fld>
            <a:endParaRPr lang="en-US" altLang="zh-TW" sz="1200">
              <a:solidFill>
                <a:srgbClr val="898989"/>
              </a:solidFill>
              <a:latin typeface="Arial" panose="020B0604020202020204" pitchFamily="34" charset="0"/>
              <a:ea typeface="標楷體" panose="03000509000000000000" pitchFamily="65" charset="-120"/>
            </a:endParaRPr>
          </a:p>
        </p:txBody>
      </p:sp>
      <p:sp>
        <p:nvSpPr>
          <p:cNvPr id="6" name="標題 1"/>
          <p:cNvSpPr txBox="1">
            <a:spLocks/>
          </p:cNvSpPr>
          <p:nvPr/>
        </p:nvSpPr>
        <p:spPr>
          <a:xfrm>
            <a:off x="1979712" y="-27384"/>
            <a:ext cx="7886700" cy="987125"/>
          </a:xfrm>
          <a:prstGeom prst="rect">
            <a:avLst/>
          </a:prstGeom>
        </p:spPr>
        <p:txBody>
          <a:bodyPr vert="horz" lIns="91440" tIns="45720" rIns="91440" bIns="45720" rtlCol="0" anchor="ctr">
            <a:normAutofit/>
          </a:bodyPr>
          <a:lstStyle>
            <a:lvl1pPr>
              <a:lnSpc>
                <a:spcPct val="90000"/>
              </a:lnSpc>
              <a:spcBef>
                <a:spcPct val="0"/>
              </a:spcBef>
              <a:buNone/>
              <a:defRPr sz="4400" b="1">
                <a:solidFill>
                  <a:schemeClr val="accent4">
                    <a:lumMod val="75000"/>
                  </a:schemeClr>
                </a:solidFill>
                <a:latin typeface="微軟正黑體" panose="020B0604030504040204" pitchFamily="34" charset="-120"/>
                <a:ea typeface="微軟正黑體" panose="020B0604030504040204" pitchFamily="34" charset="-120"/>
                <a:cs typeface="+mj-cs"/>
              </a:defRPr>
            </a:lvl1pPr>
          </a:lstStyle>
          <a:p>
            <a:r>
              <a:rPr lang="zh-TW" altLang="en-US" sz="3800" dirty="0">
                <a:solidFill>
                  <a:srgbClr val="FFC000"/>
                </a:solidFill>
              </a:rPr>
              <a:t>政府資料開放品質</a:t>
            </a:r>
            <a:r>
              <a:rPr lang="zh-TW" altLang="en-US" sz="3800" dirty="0" smtClean="0">
                <a:solidFill>
                  <a:srgbClr val="FFC000"/>
                </a:solidFill>
              </a:rPr>
              <a:t>提升</a:t>
            </a:r>
            <a:r>
              <a:rPr lang="en-US" altLang="zh-TW" sz="3800" dirty="0" smtClean="0">
                <a:solidFill>
                  <a:srgbClr val="FFC000"/>
                </a:solidFill>
              </a:rPr>
              <a:t>-</a:t>
            </a:r>
            <a:r>
              <a:rPr lang="zh-TW" altLang="en-US" sz="3800" dirty="0" smtClean="0">
                <a:solidFill>
                  <a:srgbClr val="FF0000"/>
                </a:solidFill>
              </a:rPr>
              <a:t>期</a:t>
            </a:r>
            <a:r>
              <a:rPr lang="zh-TW" altLang="en-US" sz="3800" dirty="0">
                <a:solidFill>
                  <a:srgbClr val="FF0000"/>
                </a:solidFill>
              </a:rPr>
              <a:t>程規劃</a:t>
            </a:r>
          </a:p>
        </p:txBody>
      </p:sp>
      <p:grpSp>
        <p:nvGrpSpPr>
          <p:cNvPr id="7" name="组合 21"/>
          <p:cNvGrpSpPr>
            <a:grpSpLocks/>
          </p:cNvGrpSpPr>
          <p:nvPr/>
        </p:nvGrpSpPr>
        <p:grpSpPr bwMode="auto">
          <a:xfrm>
            <a:off x="1147623" y="2492896"/>
            <a:ext cx="6499622" cy="1158875"/>
            <a:chOff x="265808" y="3556990"/>
            <a:chExt cx="8381677" cy="1159571"/>
          </a:xfrm>
        </p:grpSpPr>
        <p:sp>
          <p:nvSpPr>
            <p:cNvPr id="8" name="圆柱形 22"/>
            <p:cNvSpPr/>
            <p:nvPr/>
          </p:nvSpPr>
          <p:spPr>
            <a:xfrm rot="16200000" flipH="1">
              <a:off x="1326361" y="2503879"/>
              <a:ext cx="1152128" cy="3273234"/>
            </a:xfrm>
            <a:prstGeom prst="can">
              <a:avLst/>
            </a:prstGeom>
            <a:gradFill flip="none" rotWithShape="1">
              <a:gsLst>
                <a:gs pos="90000">
                  <a:sysClr val="window" lastClr="FFFFFF">
                    <a:lumMod val="65000"/>
                  </a:sysClr>
                </a:gs>
                <a:gs pos="15000">
                  <a:sysClr val="window" lastClr="FFFFFF">
                    <a:lumMod val="75000"/>
                  </a:sysClr>
                </a:gs>
                <a:gs pos="0">
                  <a:srgbClr val="E6E6E6"/>
                </a:gs>
                <a:gs pos="50000">
                  <a:sysClr val="window" lastClr="FFFFFF">
                    <a:lumMod val="95000"/>
                  </a:sysClr>
                </a:gs>
                <a:gs pos="100000">
                  <a:sysClr val="window" lastClr="FFFFFF">
                    <a:lumMod val="85000"/>
                    <a:shade val="100000"/>
                    <a:satMod val="115000"/>
                  </a:sysClr>
                </a:gs>
              </a:gsLst>
              <a:lin ang="10800000" scaled="1"/>
              <a:tileRect/>
            </a:gradFill>
            <a:ln w="25400" cap="flat" cmpd="sng" algn="ctr">
              <a:solidFill>
                <a:sysClr val="window" lastClr="FFFFFF"/>
              </a:solidFill>
              <a:prstDash val="solid"/>
            </a:ln>
            <a:effectLst>
              <a:reflection blurRad="6350" stA="52000" endA="300" endPos="35000" dir="5400000" sy="-100000" algn="bl" rotWithShape="0"/>
            </a:effectLst>
          </p:spPr>
          <p:txBody>
            <a:bodyPr anchor="ctr"/>
            <a:lstStyle/>
            <a:p>
              <a:pPr algn="ctr" eaLnBrk="1" fontAlgn="auto" hangingPunct="1">
                <a:spcBef>
                  <a:spcPts val="0"/>
                </a:spcBef>
                <a:spcAft>
                  <a:spcPts val="0"/>
                </a:spcAft>
                <a:defRPr/>
              </a:pPr>
              <a:endParaRPr kumimoji="0" lang="en-US" kern="0" dirty="0">
                <a:solidFill>
                  <a:sysClr val="window" lastClr="FFFFFF"/>
                </a:solidFill>
                <a:latin typeface="Calibri"/>
                <a:ea typeface="+mn-ea"/>
              </a:endParaRPr>
            </a:p>
          </p:txBody>
        </p:sp>
        <p:sp>
          <p:nvSpPr>
            <p:cNvPr id="9" name="圆柱形 23"/>
            <p:cNvSpPr/>
            <p:nvPr/>
          </p:nvSpPr>
          <p:spPr>
            <a:xfrm rot="16200000" flipH="1">
              <a:off x="4113552" y="2989921"/>
              <a:ext cx="1152128" cy="2301151"/>
            </a:xfrm>
            <a:prstGeom prst="can">
              <a:avLst/>
            </a:prstGeom>
            <a:gradFill flip="none" rotWithShape="1">
              <a:gsLst>
                <a:gs pos="90000">
                  <a:sysClr val="window" lastClr="FFFFFF">
                    <a:lumMod val="65000"/>
                  </a:sysClr>
                </a:gs>
                <a:gs pos="15000">
                  <a:sysClr val="window" lastClr="FFFFFF">
                    <a:lumMod val="75000"/>
                  </a:sysClr>
                </a:gs>
                <a:gs pos="0">
                  <a:srgbClr val="E6E6E6"/>
                </a:gs>
                <a:gs pos="50000">
                  <a:sysClr val="window" lastClr="FFFFFF">
                    <a:lumMod val="95000"/>
                  </a:sysClr>
                </a:gs>
                <a:gs pos="100000">
                  <a:sysClr val="window" lastClr="FFFFFF">
                    <a:lumMod val="85000"/>
                    <a:shade val="100000"/>
                    <a:satMod val="115000"/>
                  </a:sysClr>
                </a:gs>
              </a:gsLst>
              <a:lin ang="10800000" scaled="1"/>
              <a:tileRect/>
            </a:gradFill>
            <a:ln w="25400" cap="flat" cmpd="sng" algn="ctr">
              <a:solidFill>
                <a:sysClr val="window" lastClr="FFFFFF"/>
              </a:solidFill>
              <a:prstDash val="solid"/>
            </a:ln>
            <a:effectLst>
              <a:reflection blurRad="6350" stA="52000" endA="300" endPos="35000" dir="5400000" sy="-100000" algn="bl" rotWithShape="0"/>
            </a:effectLst>
          </p:spPr>
          <p:txBody>
            <a:bodyPr anchor="ctr"/>
            <a:lstStyle/>
            <a:p>
              <a:pPr algn="ctr" eaLnBrk="1" fontAlgn="auto" hangingPunct="1">
                <a:spcBef>
                  <a:spcPts val="0"/>
                </a:spcBef>
                <a:spcAft>
                  <a:spcPts val="0"/>
                </a:spcAft>
                <a:defRPr/>
              </a:pPr>
              <a:endParaRPr kumimoji="0" lang="en-US" kern="0">
                <a:solidFill>
                  <a:sysClr val="window" lastClr="FFFFFF"/>
                </a:solidFill>
                <a:latin typeface="Calibri"/>
                <a:ea typeface="+mn-ea"/>
              </a:endParaRPr>
            </a:p>
          </p:txBody>
        </p:sp>
        <p:sp>
          <p:nvSpPr>
            <p:cNvPr id="10" name="圆柱形 24"/>
            <p:cNvSpPr/>
            <p:nvPr/>
          </p:nvSpPr>
          <p:spPr>
            <a:xfrm rot="16200000" flipH="1">
              <a:off x="5986735" y="3456421"/>
              <a:ext cx="1152128" cy="1368152"/>
            </a:xfrm>
            <a:prstGeom prst="can">
              <a:avLst/>
            </a:prstGeom>
            <a:gradFill flip="none" rotWithShape="1">
              <a:gsLst>
                <a:gs pos="16000">
                  <a:srgbClr val="BD8A00"/>
                </a:gs>
                <a:gs pos="89000">
                  <a:srgbClr val="FFC000">
                    <a:shade val="30000"/>
                    <a:satMod val="115000"/>
                  </a:srgbClr>
                </a:gs>
                <a:gs pos="0">
                  <a:srgbClr val="DFA400"/>
                </a:gs>
                <a:gs pos="50000">
                  <a:srgbClr val="FFC000">
                    <a:shade val="67500"/>
                    <a:satMod val="115000"/>
                  </a:srgbClr>
                </a:gs>
                <a:gs pos="100000">
                  <a:srgbClr val="FFC000">
                    <a:shade val="100000"/>
                    <a:satMod val="115000"/>
                  </a:srgbClr>
                </a:gs>
              </a:gsLst>
              <a:lin ang="10800000" scaled="1"/>
              <a:tileRect/>
            </a:gradFill>
            <a:ln w="25400" cap="flat" cmpd="sng" algn="ctr">
              <a:solidFill>
                <a:sysClr val="window" lastClr="FFFFFF"/>
              </a:solidFill>
              <a:prstDash val="solid"/>
            </a:ln>
            <a:effectLst>
              <a:reflection blurRad="6350" stA="52000" endA="300" endPos="35000" dir="5400000" sy="-100000" algn="bl" rotWithShape="0"/>
            </a:effectLst>
          </p:spPr>
          <p:txBody>
            <a:bodyPr anchor="ctr"/>
            <a:lstStyle/>
            <a:p>
              <a:pPr algn="ctr" eaLnBrk="1" fontAlgn="auto" hangingPunct="1">
                <a:spcBef>
                  <a:spcPts val="0"/>
                </a:spcBef>
                <a:spcAft>
                  <a:spcPts val="0"/>
                </a:spcAft>
                <a:defRPr/>
              </a:pPr>
              <a:endParaRPr kumimoji="0" lang="en-US" kern="0">
                <a:solidFill>
                  <a:sysClr val="window" lastClr="FFFFFF"/>
                </a:solidFill>
                <a:latin typeface="Calibri"/>
                <a:ea typeface="+mn-ea"/>
              </a:endParaRPr>
            </a:p>
          </p:txBody>
        </p:sp>
        <p:sp>
          <p:nvSpPr>
            <p:cNvPr id="11" name="圆柱形 25"/>
            <p:cNvSpPr/>
            <p:nvPr/>
          </p:nvSpPr>
          <p:spPr>
            <a:xfrm rot="16200000" flipH="1">
              <a:off x="7387345" y="3448978"/>
              <a:ext cx="1152128" cy="1368152"/>
            </a:xfrm>
            <a:prstGeom prst="can">
              <a:avLst/>
            </a:prstGeom>
            <a:gradFill flip="none" rotWithShape="1">
              <a:gsLst>
                <a:gs pos="90000">
                  <a:sysClr val="window" lastClr="FFFFFF">
                    <a:lumMod val="65000"/>
                  </a:sysClr>
                </a:gs>
                <a:gs pos="15000">
                  <a:sysClr val="window" lastClr="FFFFFF">
                    <a:lumMod val="75000"/>
                  </a:sysClr>
                </a:gs>
                <a:gs pos="0">
                  <a:srgbClr val="E6E6E6"/>
                </a:gs>
                <a:gs pos="50000">
                  <a:sysClr val="window" lastClr="FFFFFF">
                    <a:lumMod val="95000"/>
                  </a:sysClr>
                </a:gs>
                <a:gs pos="100000">
                  <a:sysClr val="window" lastClr="FFFFFF">
                    <a:lumMod val="85000"/>
                    <a:shade val="100000"/>
                    <a:satMod val="115000"/>
                  </a:sysClr>
                </a:gs>
              </a:gsLst>
              <a:lin ang="10800000" scaled="1"/>
              <a:tileRect/>
            </a:gradFill>
            <a:ln w="25400" cap="flat" cmpd="sng" algn="ctr">
              <a:solidFill>
                <a:sysClr val="window" lastClr="FFFFFF"/>
              </a:solidFill>
              <a:prstDash val="solid"/>
            </a:ln>
            <a:effectLst>
              <a:reflection blurRad="6350" stA="52000" endA="300" endPos="35000" dir="5400000" sy="-100000" algn="bl" rotWithShape="0"/>
            </a:effectLst>
          </p:spPr>
          <p:txBody>
            <a:bodyPr anchor="ctr"/>
            <a:lstStyle/>
            <a:p>
              <a:pPr algn="ctr" eaLnBrk="1" fontAlgn="auto" hangingPunct="1">
                <a:spcBef>
                  <a:spcPts val="0"/>
                </a:spcBef>
                <a:spcAft>
                  <a:spcPts val="0"/>
                </a:spcAft>
                <a:defRPr/>
              </a:pPr>
              <a:endParaRPr kumimoji="0" lang="en-US" kern="0">
                <a:solidFill>
                  <a:sysClr val="window" lastClr="FFFFFF"/>
                </a:solidFill>
                <a:latin typeface="Calibri"/>
                <a:ea typeface="+mn-ea"/>
              </a:endParaRPr>
            </a:p>
          </p:txBody>
        </p:sp>
      </p:grpSp>
      <p:cxnSp>
        <p:nvCxnSpPr>
          <p:cNvPr id="12" name="直接连接符 28"/>
          <p:cNvCxnSpPr>
            <a:cxnSpLocks noChangeShapeType="1"/>
            <a:endCxn id="16" idx="2"/>
          </p:cNvCxnSpPr>
          <p:nvPr/>
        </p:nvCxnSpPr>
        <p:spPr bwMode="auto">
          <a:xfrm flipV="1">
            <a:off x="6035141" y="2170024"/>
            <a:ext cx="117513" cy="386399"/>
          </a:xfrm>
          <a:prstGeom prst="line">
            <a:avLst/>
          </a:prstGeom>
          <a:noFill/>
          <a:ln w="28575" algn="ctr">
            <a:solidFill>
              <a:srgbClr val="C89800"/>
            </a:solidFill>
            <a:prstDash val="sysDash"/>
            <a:round/>
            <a:headEnd type="oval" w="med" len="med"/>
            <a:tailEnd type="triangle" w="med" len="med"/>
          </a:ln>
          <a:extLst>
            <a:ext uri="{909E8E84-426E-40DD-AFC4-6F175D3DCCD1}">
              <a14:hiddenFill xmlns:a14="http://schemas.microsoft.com/office/drawing/2010/main">
                <a:noFill/>
              </a14:hiddenFill>
            </a:ext>
          </a:extLst>
        </p:spPr>
      </p:cxnSp>
      <p:cxnSp>
        <p:nvCxnSpPr>
          <p:cNvPr id="13" name="直接连接符 29"/>
          <p:cNvCxnSpPr>
            <a:cxnSpLocks noChangeShapeType="1"/>
          </p:cNvCxnSpPr>
          <p:nvPr/>
        </p:nvCxnSpPr>
        <p:spPr bwMode="auto">
          <a:xfrm flipH="1" flipV="1">
            <a:off x="2572801" y="1824780"/>
            <a:ext cx="0" cy="928688"/>
          </a:xfrm>
          <a:prstGeom prst="line">
            <a:avLst/>
          </a:prstGeom>
          <a:noFill/>
          <a:ln w="28575" algn="ctr">
            <a:solidFill>
              <a:srgbClr val="BFBFBF"/>
            </a:solidFill>
            <a:prstDash val="sysDash"/>
            <a:round/>
            <a:headEnd type="oval" w="med" len="med"/>
            <a:tailEnd type="triangle" w="med" len="med"/>
          </a:ln>
          <a:extLst>
            <a:ext uri="{909E8E84-426E-40DD-AFC4-6F175D3DCCD1}">
              <a14:hiddenFill xmlns:a14="http://schemas.microsoft.com/office/drawing/2010/main">
                <a:noFill/>
              </a14:hiddenFill>
            </a:ext>
          </a:extLst>
        </p:spPr>
      </p:cxnSp>
      <p:sp>
        <p:nvSpPr>
          <p:cNvPr id="14" name="TextBox 30"/>
          <p:cNvSpPr txBox="1"/>
          <p:nvPr/>
        </p:nvSpPr>
        <p:spPr>
          <a:xfrm>
            <a:off x="1954866" y="764704"/>
            <a:ext cx="1731169" cy="1046440"/>
          </a:xfrm>
          <a:prstGeom prst="rect">
            <a:avLst/>
          </a:prstGeom>
          <a:noFill/>
        </p:spPr>
        <p:txBody>
          <a:bodyPr>
            <a:spAutoFit/>
          </a:bodyPr>
          <a:lstStyle/>
          <a:p>
            <a:pPr>
              <a:defRPr/>
            </a:pPr>
            <a:r>
              <a:rPr kumimoji="0" lang="zh-TW" altLang="en-US" b="1" kern="0" dirty="0">
                <a:solidFill>
                  <a:sysClr val="windowText" lastClr="000000">
                    <a:lumMod val="75000"/>
                    <a:lumOff val="25000"/>
                  </a:sysClr>
                </a:solidFill>
                <a:ea typeface="微软雅黑" pitchFamily="34" charset="-122"/>
                <a:cs typeface="Arial" pitchFamily="34" charset="0"/>
              </a:rPr>
              <a:t>初測階段</a:t>
            </a:r>
            <a:r>
              <a:rPr kumimoji="0" lang="en-US" altLang="zh-TW" sz="1400" kern="0" dirty="0">
                <a:solidFill>
                  <a:sysClr val="windowText" lastClr="000000">
                    <a:lumMod val="75000"/>
                    <a:lumOff val="25000"/>
                  </a:sysClr>
                </a:solidFill>
                <a:ea typeface="微软雅黑" pitchFamily="34" charset="-122"/>
                <a:cs typeface="Arial" pitchFamily="34" charset="0"/>
              </a:rPr>
              <a:t/>
            </a:r>
            <a:br>
              <a:rPr kumimoji="0" lang="en-US" altLang="zh-TW" sz="1400" kern="0" dirty="0">
                <a:solidFill>
                  <a:sysClr val="windowText" lastClr="000000">
                    <a:lumMod val="75000"/>
                    <a:lumOff val="25000"/>
                  </a:sysClr>
                </a:solidFill>
                <a:ea typeface="微软雅黑" pitchFamily="34" charset="-122"/>
                <a:cs typeface="Arial" pitchFamily="34" charset="0"/>
              </a:rPr>
            </a:br>
            <a:r>
              <a:rPr kumimoji="0" lang="zh-TW" altLang="en-US" sz="1400" kern="0" dirty="0">
                <a:solidFill>
                  <a:sysClr val="windowText" lastClr="000000">
                    <a:lumMod val="75000"/>
                    <a:lumOff val="25000"/>
                  </a:sysClr>
                </a:solidFill>
                <a:ea typeface="微软雅黑" pitchFamily="34" charset="-122"/>
                <a:cs typeface="Arial" pitchFamily="34" charset="0"/>
              </a:rPr>
              <a:t>預計於第二季產生各機關初測結果，並寄</a:t>
            </a:r>
            <a:r>
              <a:rPr kumimoji="0" lang="zh-TW" altLang="en-US" sz="1400" kern="0" dirty="0" smtClean="0">
                <a:solidFill>
                  <a:sysClr val="windowText" lastClr="000000">
                    <a:lumMod val="75000"/>
                    <a:lumOff val="25000"/>
                  </a:sysClr>
                </a:solidFill>
                <a:ea typeface="微软雅黑" pitchFamily="34" charset="-122"/>
                <a:cs typeface="Arial" pitchFamily="34" charset="0"/>
              </a:rPr>
              <a:t>送</a:t>
            </a:r>
            <a:r>
              <a:rPr lang="zh-TW" altLang="en-US" sz="1400" kern="0" dirty="0">
                <a:solidFill>
                  <a:sysClr val="windowText" lastClr="000000">
                    <a:lumMod val="75000"/>
                    <a:lumOff val="25000"/>
                  </a:sysClr>
                </a:solidFill>
                <a:ea typeface="微软雅黑" pitchFamily="34" charset="-122"/>
                <a:cs typeface="Arial" pitchFamily="34" charset="0"/>
              </a:rPr>
              <a:t>各機關</a:t>
            </a:r>
            <a:r>
              <a:rPr kumimoji="0" lang="zh-TW" altLang="en-US" sz="1400" kern="0" dirty="0" smtClean="0">
                <a:solidFill>
                  <a:sysClr val="windowText" lastClr="000000">
                    <a:lumMod val="75000"/>
                    <a:lumOff val="25000"/>
                  </a:sysClr>
                </a:solidFill>
                <a:ea typeface="微软雅黑" pitchFamily="34" charset="-122"/>
                <a:cs typeface="Arial" pitchFamily="34" charset="0"/>
              </a:rPr>
              <a:t>。</a:t>
            </a:r>
            <a:endParaRPr kumimoji="0" lang="en-US" altLang="zh-CN" sz="1400" kern="0" dirty="0">
              <a:solidFill>
                <a:sysClr val="windowText" lastClr="000000">
                  <a:lumMod val="75000"/>
                  <a:lumOff val="25000"/>
                </a:sysClr>
              </a:solidFill>
              <a:ea typeface="微软雅黑" pitchFamily="34" charset="-122"/>
              <a:cs typeface="Arial" pitchFamily="34" charset="0"/>
            </a:endParaRPr>
          </a:p>
        </p:txBody>
      </p:sp>
      <p:sp>
        <p:nvSpPr>
          <p:cNvPr id="15" name="TextBox 31"/>
          <p:cNvSpPr txBox="1"/>
          <p:nvPr/>
        </p:nvSpPr>
        <p:spPr>
          <a:xfrm>
            <a:off x="3897967" y="764704"/>
            <a:ext cx="1365647" cy="1354217"/>
          </a:xfrm>
          <a:prstGeom prst="rect">
            <a:avLst/>
          </a:prstGeom>
          <a:noFill/>
        </p:spPr>
        <p:txBody>
          <a:bodyPr>
            <a:spAutoFit/>
          </a:bodyPr>
          <a:lstStyle/>
          <a:p>
            <a:pPr eaLnBrk="1" fontAlgn="auto" hangingPunct="1">
              <a:spcBef>
                <a:spcPts val="0"/>
              </a:spcBef>
              <a:spcAft>
                <a:spcPts val="0"/>
              </a:spcAft>
              <a:defRPr/>
            </a:pPr>
            <a:r>
              <a:rPr kumimoji="0" lang="zh-TW" altLang="en-US" b="1" kern="0" dirty="0">
                <a:solidFill>
                  <a:sysClr val="windowText" lastClr="000000">
                    <a:lumMod val="75000"/>
                    <a:lumOff val="25000"/>
                  </a:sysClr>
                </a:solidFill>
                <a:ea typeface="微软雅黑" pitchFamily="34" charset="-122"/>
                <a:cs typeface="Arial" pitchFamily="34" charset="0"/>
              </a:rPr>
              <a:t>輔導改善階段</a:t>
            </a:r>
            <a:r>
              <a:rPr kumimoji="0" lang="en-US" altLang="zh-TW" sz="1400" b="1" kern="0" dirty="0">
                <a:solidFill>
                  <a:sysClr val="windowText" lastClr="000000">
                    <a:lumMod val="75000"/>
                    <a:lumOff val="25000"/>
                  </a:sysClr>
                </a:solidFill>
                <a:ea typeface="微软雅黑" pitchFamily="34" charset="-122"/>
                <a:cs typeface="Arial" pitchFamily="34" charset="0"/>
              </a:rPr>
              <a:t/>
            </a:r>
            <a:br>
              <a:rPr kumimoji="0" lang="en-US" altLang="zh-TW" sz="1400" b="1" kern="0" dirty="0">
                <a:solidFill>
                  <a:sysClr val="windowText" lastClr="000000">
                    <a:lumMod val="75000"/>
                    <a:lumOff val="25000"/>
                  </a:sysClr>
                </a:solidFill>
                <a:ea typeface="微软雅黑" pitchFamily="34" charset="-122"/>
                <a:cs typeface="Arial" pitchFamily="34" charset="0"/>
              </a:rPr>
            </a:br>
            <a:r>
              <a:rPr kumimoji="0" lang="zh-TW" altLang="en-US" sz="1400" kern="0" dirty="0">
                <a:solidFill>
                  <a:sysClr val="windowText" lastClr="000000">
                    <a:lumMod val="75000"/>
                    <a:lumOff val="25000"/>
                  </a:sysClr>
                </a:solidFill>
                <a:ea typeface="微软雅黑" pitchFamily="34" charset="-122"/>
                <a:cs typeface="Arial" pitchFamily="34" charset="0"/>
              </a:rPr>
              <a:t>各機關參考測試結果進行資料</a:t>
            </a:r>
            <a:r>
              <a:rPr kumimoji="0" lang="en-US" altLang="zh-TW" sz="1400" kern="0" dirty="0">
                <a:solidFill>
                  <a:sysClr val="windowText" lastClr="000000">
                    <a:lumMod val="75000"/>
                    <a:lumOff val="25000"/>
                  </a:sysClr>
                </a:solidFill>
                <a:ea typeface="微软雅黑" pitchFamily="34" charset="-122"/>
                <a:cs typeface="Arial" pitchFamily="34" charset="0"/>
              </a:rPr>
              <a:t>(</a:t>
            </a:r>
            <a:r>
              <a:rPr kumimoji="0" lang="zh-TW" altLang="en-US" sz="1400" kern="0" dirty="0">
                <a:solidFill>
                  <a:sysClr val="windowText" lastClr="000000">
                    <a:lumMod val="75000"/>
                    <a:lumOff val="25000"/>
                  </a:sysClr>
                </a:solidFill>
                <a:ea typeface="微软雅黑" pitchFamily="34" charset="-122"/>
                <a:cs typeface="Arial" pitchFamily="34" charset="0"/>
              </a:rPr>
              <a:t>集</a:t>
            </a:r>
            <a:r>
              <a:rPr kumimoji="0" lang="en-US" altLang="zh-TW" sz="1400" kern="0" dirty="0">
                <a:solidFill>
                  <a:sysClr val="windowText" lastClr="000000">
                    <a:lumMod val="75000"/>
                    <a:lumOff val="25000"/>
                  </a:sysClr>
                </a:solidFill>
                <a:ea typeface="微软雅黑" pitchFamily="34" charset="-122"/>
                <a:cs typeface="Arial" pitchFamily="34" charset="0"/>
              </a:rPr>
              <a:t>)</a:t>
            </a:r>
            <a:r>
              <a:rPr kumimoji="0" lang="zh-TW" altLang="en-US" sz="1400" kern="0" dirty="0">
                <a:solidFill>
                  <a:sysClr val="windowText" lastClr="000000">
                    <a:lumMod val="75000"/>
                    <a:lumOff val="25000"/>
                  </a:sysClr>
                </a:solidFill>
                <a:ea typeface="微软雅黑" pitchFamily="34" charset="-122"/>
                <a:cs typeface="Arial" pitchFamily="34" charset="0"/>
              </a:rPr>
              <a:t>修正。</a:t>
            </a:r>
            <a:endParaRPr kumimoji="0" lang="en-US" altLang="zh-TW" sz="1400" kern="0" dirty="0">
              <a:solidFill>
                <a:sysClr val="windowText" lastClr="000000">
                  <a:lumMod val="75000"/>
                  <a:lumOff val="25000"/>
                </a:sysClr>
              </a:solidFill>
              <a:ea typeface="微软雅黑" pitchFamily="34" charset="-122"/>
              <a:cs typeface="Arial" pitchFamily="34" charset="0"/>
            </a:endParaRPr>
          </a:p>
        </p:txBody>
      </p:sp>
      <p:sp>
        <p:nvSpPr>
          <p:cNvPr id="16" name="TextBox 32"/>
          <p:cNvSpPr txBox="1"/>
          <p:nvPr/>
        </p:nvSpPr>
        <p:spPr>
          <a:xfrm>
            <a:off x="5527931" y="692696"/>
            <a:ext cx="1249445" cy="1477328"/>
          </a:xfrm>
          <a:prstGeom prst="rect">
            <a:avLst/>
          </a:prstGeom>
          <a:noFill/>
        </p:spPr>
        <p:txBody>
          <a:bodyPr wrap="square">
            <a:spAutoFit/>
          </a:bodyPr>
          <a:lstStyle/>
          <a:p>
            <a:pPr>
              <a:defRPr/>
            </a:pPr>
            <a:r>
              <a:rPr kumimoji="0" lang="zh-TW" altLang="en-US" b="1" kern="0" dirty="0">
                <a:solidFill>
                  <a:sysClr val="windowText" lastClr="000000">
                    <a:lumMod val="75000"/>
                    <a:lumOff val="25000"/>
                  </a:sysClr>
                </a:solidFill>
                <a:ea typeface="微软雅黑" pitchFamily="34" charset="-122"/>
                <a:cs typeface="Arial" pitchFamily="34" charset="0"/>
              </a:rPr>
              <a:t>複測階段</a:t>
            </a:r>
            <a:r>
              <a:rPr kumimoji="0" lang="en-US" altLang="zh-TW" b="1" kern="0" dirty="0">
                <a:solidFill>
                  <a:sysClr val="windowText" lastClr="000000">
                    <a:lumMod val="75000"/>
                    <a:lumOff val="25000"/>
                  </a:sysClr>
                </a:solidFill>
                <a:ea typeface="微软雅黑" pitchFamily="34" charset="-122"/>
                <a:cs typeface="Arial" pitchFamily="34" charset="0"/>
              </a:rPr>
              <a:t/>
            </a:r>
            <a:br>
              <a:rPr kumimoji="0" lang="en-US" altLang="zh-TW" b="1" kern="0" dirty="0">
                <a:solidFill>
                  <a:sysClr val="windowText" lastClr="000000">
                    <a:lumMod val="75000"/>
                    <a:lumOff val="25000"/>
                  </a:sysClr>
                </a:solidFill>
                <a:ea typeface="微软雅黑" pitchFamily="34" charset="-122"/>
                <a:cs typeface="Arial" pitchFamily="34" charset="0"/>
              </a:rPr>
            </a:br>
            <a:r>
              <a:rPr kumimoji="0" lang="zh-TW" altLang="en-US" sz="1400" kern="0" dirty="0">
                <a:solidFill>
                  <a:sysClr val="windowText" lastClr="000000">
                    <a:lumMod val="75000"/>
                    <a:lumOff val="25000"/>
                  </a:sysClr>
                </a:solidFill>
                <a:ea typeface="微软雅黑" pitchFamily="34" charset="-122"/>
                <a:cs typeface="Arial" pitchFamily="34" charset="0"/>
              </a:rPr>
              <a:t>預計於第</a:t>
            </a:r>
            <a:r>
              <a:rPr kumimoji="0" lang="en-US" altLang="zh-TW" sz="1400" kern="0" dirty="0">
                <a:solidFill>
                  <a:sysClr val="windowText" lastClr="000000">
                    <a:lumMod val="75000"/>
                    <a:lumOff val="25000"/>
                  </a:sysClr>
                </a:solidFill>
                <a:ea typeface="微软雅黑" pitchFamily="34" charset="-122"/>
                <a:cs typeface="Arial" pitchFamily="34" charset="0"/>
              </a:rPr>
              <a:t>4</a:t>
            </a:r>
            <a:r>
              <a:rPr kumimoji="0" lang="zh-TW" altLang="en-US" sz="1400" kern="0" dirty="0">
                <a:solidFill>
                  <a:sysClr val="windowText" lastClr="000000">
                    <a:lumMod val="75000"/>
                    <a:lumOff val="25000"/>
                  </a:sysClr>
                </a:solidFill>
                <a:ea typeface="微软雅黑" pitchFamily="34" charset="-122"/>
                <a:cs typeface="Arial" pitchFamily="34" charset="0"/>
              </a:rPr>
              <a:t>季進行資料品質複測，結果亦會寄</a:t>
            </a:r>
            <a:r>
              <a:rPr kumimoji="0" lang="zh-TW" altLang="en-US" sz="1400" kern="0" dirty="0" smtClean="0">
                <a:solidFill>
                  <a:sysClr val="windowText" lastClr="000000">
                    <a:lumMod val="75000"/>
                    <a:lumOff val="25000"/>
                  </a:sysClr>
                </a:solidFill>
                <a:ea typeface="微软雅黑" pitchFamily="34" charset="-122"/>
                <a:cs typeface="Arial" pitchFamily="34" charset="0"/>
              </a:rPr>
              <a:t>送</a:t>
            </a:r>
            <a:r>
              <a:rPr lang="zh-TW" altLang="en-US" sz="1400" kern="0" dirty="0">
                <a:solidFill>
                  <a:sysClr val="windowText" lastClr="000000">
                    <a:lumMod val="75000"/>
                    <a:lumOff val="25000"/>
                  </a:sysClr>
                </a:solidFill>
                <a:ea typeface="微软雅黑" pitchFamily="34" charset="-122"/>
                <a:cs typeface="Arial" pitchFamily="34" charset="0"/>
              </a:rPr>
              <a:t>各機關</a:t>
            </a:r>
            <a:r>
              <a:rPr kumimoji="0" lang="zh-TW" altLang="en-US" sz="1400" kern="0" dirty="0" smtClean="0">
                <a:solidFill>
                  <a:sysClr val="windowText" lastClr="000000">
                    <a:lumMod val="75000"/>
                    <a:lumOff val="25000"/>
                  </a:sysClr>
                </a:solidFill>
                <a:ea typeface="微软雅黑" pitchFamily="34" charset="-122"/>
                <a:cs typeface="Arial" pitchFamily="34" charset="0"/>
              </a:rPr>
              <a:t>。</a:t>
            </a:r>
            <a:endParaRPr kumimoji="0" lang="en-US" altLang="zh-CN" sz="1400" kern="0" dirty="0">
              <a:solidFill>
                <a:sysClr val="windowText" lastClr="000000">
                  <a:lumMod val="75000"/>
                  <a:lumOff val="25000"/>
                </a:sysClr>
              </a:solidFill>
              <a:ea typeface="微软雅黑" pitchFamily="34" charset="-122"/>
              <a:cs typeface="Arial" pitchFamily="34" charset="0"/>
            </a:endParaRPr>
          </a:p>
        </p:txBody>
      </p:sp>
      <p:sp>
        <p:nvSpPr>
          <p:cNvPr id="17" name="TextBox 34"/>
          <p:cNvSpPr txBox="1">
            <a:spLocks noChangeArrowheads="1"/>
          </p:cNvSpPr>
          <p:nvPr/>
        </p:nvSpPr>
        <p:spPr bwMode="auto">
          <a:xfrm flipH="1">
            <a:off x="1806037" y="2916759"/>
            <a:ext cx="168584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eaLnBrk="1" hangingPunct="1">
              <a:lnSpc>
                <a:spcPct val="80000"/>
              </a:lnSpc>
              <a:spcBef>
                <a:spcPct val="0"/>
              </a:spcBef>
              <a:buFontTx/>
              <a:buNone/>
            </a:pPr>
            <a:r>
              <a:rPr kumimoji="0" lang="en-US" altLang="zh-CN" sz="2000" b="1">
                <a:solidFill>
                  <a:srgbClr val="404040"/>
                </a:solidFill>
                <a:latin typeface="Arial Rounded MT Bold" panose="020F0704030504030204" pitchFamily="34" charset="0"/>
                <a:ea typeface="微软雅黑" panose="020B0503020204020204" pitchFamily="34" charset="-122"/>
                <a:cs typeface="Times New Roman" panose="02020603050405020304" pitchFamily="18" charset="0"/>
              </a:rPr>
              <a:t>106</a:t>
            </a:r>
            <a:r>
              <a:rPr kumimoji="0" lang="zh-TW" altLang="en-US" sz="2000" b="1">
                <a:solidFill>
                  <a:srgbClr val="404040"/>
                </a:solidFill>
                <a:latin typeface="Arial Rounded MT Bold" panose="020F0704030504030204" pitchFamily="34" charset="0"/>
                <a:ea typeface="微软雅黑" panose="020B0503020204020204" pitchFamily="34" charset="-122"/>
                <a:cs typeface="Times New Roman" panose="02020603050405020304" pitchFamily="18" charset="0"/>
              </a:rPr>
              <a:t>年第</a:t>
            </a:r>
            <a:r>
              <a:rPr kumimoji="0" lang="en-US" altLang="zh-TW" sz="2000" b="1">
                <a:solidFill>
                  <a:srgbClr val="404040"/>
                </a:solidFill>
                <a:latin typeface="Arial Rounded MT Bold" panose="020F0704030504030204" pitchFamily="34" charset="0"/>
                <a:ea typeface="微软雅黑" panose="020B0503020204020204" pitchFamily="34" charset="-122"/>
                <a:cs typeface="Times New Roman" panose="02020603050405020304" pitchFamily="18" charset="0"/>
              </a:rPr>
              <a:t>2</a:t>
            </a:r>
            <a:r>
              <a:rPr kumimoji="0" lang="zh-TW" altLang="en-US" sz="2000" b="1">
                <a:solidFill>
                  <a:srgbClr val="404040"/>
                </a:solidFill>
                <a:latin typeface="Arial Rounded MT Bold" panose="020F0704030504030204" pitchFamily="34" charset="0"/>
                <a:ea typeface="微软雅黑" panose="020B0503020204020204" pitchFamily="34" charset="-122"/>
                <a:cs typeface="Times New Roman" panose="02020603050405020304" pitchFamily="18" charset="0"/>
              </a:rPr>
              <a:t>季</a:t>
            </a:r>
            <a:endParaRPr kumimoji="0" lang="zh-CN" altLang="en-US" sz="2000" b="1">
              <a:solidFill>
                <a:srgbClr val="404040"/>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sp>
        <p:nvSpPr>
          <p:cNvPr id="18" name="TextBox 35"/>
          <p:cNvSpPr txBox="1">
            <a:spLocks noChangeArrowheads="1"/>
          </p:cNvSpPr>
          <p:nvPr/>
        </p:nvSpPr>
        <p:spPr bwMode="auto">
          <a:xfrm flipH="1">
            <a:off x="3851920" y="2916759"/>
            <a:ext cx="157234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lgn="ctr" eaLnBrk="1" hangingPunct="1">
              <a:lnSpc>
                <a:spcPct val="80000"/>
              </a:lnSpc>
              <a:spcBef>
                <a:spcPct val="0"/>
              </a:spcBef>
              <a:buFontTx/>
              <a:buNone/>
            </a:pPr>
            <a:r>
              <a:rPr kumimoji="0" lang="en-US" altLang="zh-TW" sz="2000" b="1" dirty="0">
                <a:solidFill>
                  <a:srgbClr val="404040"/>
                </a:solidFill>
                <a:latin typeface="Arial Rounded MT Bold" panose="020F0704030504030204" pitchFamily="34" charset="0"/>
                <a:ea typeface="微软雅黑" panose="020B0503020204020204" pitchFamily="34" charset="-122"/>
                <a:cs typeface="Times New Roman" panose="02020603050405020304" pitchFamily="18" charset="0"/>
              </a:rPr>
              <a:t>106</a:t>
            </a:r>
            <a:r>
              <a:rPr kumimoji="0" lang="zh-TW" altLang="en-US" sz="2000" b="1" dirty="0">
                <a:solidFill>
                  <a:srgbClr val="404040"/>
                </a:solidFill>
                <a:latin typeface="Arial Rounded MT Bold" panose="020F0704030504030204" pitchFamily="34" charset="0"/>
                <a:ea typeface="微软雅黑" panose="020B0503020204020204" pitchFamily="34" charset="-122"/>
                <a:cs typeface="Times New Roman" panose="02020603050405020304" pitchFamily="18" charset="0"/>
              </a:rPr>
              <a:t>年第</a:t>
            </a:r>
            <a:r>
              <a:rPr kumimoji="0" lang="en-US" altLang="zh-TW" sz="2000" b="1" dirty="0">
                <a:solidFill>
                  <a:srgbClr val="404040"/>
                </a:solidFill>
                <a:latin typeface="Arial Rounded MT Bold" panose="020F0704030504030204" pitchFamily="34" charset="0"/>
                <a:ea typeface="微软雅黑" panose="020B0503020204020204" pitchFamily="34" charset="-122"/>
                <a:cs typeface="Times New Roman" panose="02020603050405020304" pitchFamily="18" charset="0"/>
              </a:rPr>
              <a:t>3</a:t>
            </a:r>
            <a:r>
              <a:rPr kumimoji="0" lang="zh-TW" altLang="en-US" sz="2000" b="1" dirty="0">
                <a:solidFill>
                  <a:srgbClr val="404040"/>
                </a:solidFill>
                <a:latin typeface="Arial Rounded MT Bold" panose="020F0704030504030204" pitchFamily="34" charset="0"/>
                <a:ea typeface="微软雅黑" panose="020B0503020204020204" pitchFamily="34" charset="-122"/>
                <a:cs typeface="Times New Roman" panose="02020603050405020304" pitchFamily="18" charset="0"/>
              </a:rPr>
              <a:t>季</a:t>
            </a:r>
            <a:endParaRPr kumimoji="0" lang="zh-CN" altLang="en-US" sz="2000" b="1" dirty="0">
              <a:solidFill>
                <a:srgbClr val="404040"/>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sp>
        <p:nvSpPr>
          <p:cNvPr id="19" name="TextBox 36"/>
          <p:cNvSpPr txBox="1">
            <a:spLocks noChangeArrowheads="1"/>
          </p:cNvSpPr>
          <p:nvPr/>
        </p:nvSpPr>
        <p:spPr bwMode="auto">
          <a:xfrm flipH="1">
            <a:off x="5737482" y="2835795"/>
            <a:ext cx="7572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lgn="ctr" eaLnBrk="1" hangingPunct="1">
              <a:lnSpc>
                <a:spcPct val="80000"/>
              </a:lnSpc>
              <a:spcBef>
                <a:spcPct val="0"/>
              </a:spcBef>
              <a:buFontTx/>
              <a:buNone/>
            </a:pPr>
            <a:r>
              <a:rPr kumimoji="0" lang="en-US" altLang="zh-TW" sz="2000" b="1">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rPr>
              <a:t>106</a:t>
            </a:r>
            <a:r>
              <a:rPr kumimoji="0" lang="zh-TW" altLang="en-US" sz="2000" b="1">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rPr>
              <a:t>年第</a:t>
            </a:r>
            <a:r>
              <a:rPr kumimoji="0" lang="en-US" altLang="zh-TW" sz="2000" b="1">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rPr>
              <a:t>4</a:t>
            </a:r>
            <a:r>
              <a:rPr kumimoji="0" lang="zh-TW" altLang="en-US" sz="2000" b="1">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rPr>
              <a:t>季</a:t>
            </a:r>
            <a:endParaRPr kumimoji="0" lang="zh-CN" altLang="en-US" sz="2000" b="1">
              <a:solidFill>
                <a:srgbClr val="FFFFFF"/>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sp>
        <p:nvSpPr>
          <p:cNvPr id="20" name="TextBox 37"/>
          <p:cNvSpPr txBox="1">
            <a:spLocks noChangeArrowheads="1"/>
          </p:cNvSpPr>
          <p:nvPr/>
        </p:nvSpPr>
        <p:spPr bwMode="auto">
          <a:xfrm flipH="1">
            <a:off x="6799520" y="2907234"/>
            <a:ext cx="8477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新細明體" panose="02020500000000000000" pitchFamily="18" charset="-12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新細明體" panose="02020500000000000000" pitchFamily="18" charset="-12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新細明體" panose="02020500000000000000" pitchFamily="18" charset="-12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新細明體" panose="02020500000000000000" pitchFamily="18" charset="-120"/>
              </a:defRPr>
            </a:lvl9pPr>
          </a:lstStyle>
          <a:p>
            <a:pPr algn="ctr" eaLnBrk="1" hangingPunct="1">
              <a:lnSpc>
                <a:spcPct val="80000"/>
              </a:lnSpc>
              <a:spcBef>
                <a:spcPct val="0"/>
              </a:spcBef>
              <a:buFontTx/>
              <a:buNone/>
            </a:pPr>
            <a:r>
              <a:rPr kumimoji="0" lang="en-US" altLang="zh-TW" sz="2000" b="1">
                <a:solidFill>
                  <a:srgbClr val="404040"/>
                </a:solidFill>
                <a:latin typeface="Arial Rounded MT Bold" panose="020F0704030504030204" pitchFamily="34" charset="0"/>
                <a:ea typeface="微软雅黑" panose="020B0503020204020204" pitchFamily="34" charset="-122"/>
                <a:cs typeface="Times New Roman" panose="02020603050405020304" pitchFamily="18" charset="0"/>
              </a:rPr>
              <a:t>107</a:t>
            </a:r>
            <a:r>
              <a:rPr kumimoji="0" lang="zh-TW" altLang="en-US" sz="2000" b="1">
                <a:solidFill>
                  <a:srgbClr val="404040"/>
                </a:solidFill>
                <a:latin typeface="Arial Rounded MT Bold" panose="020F0704030504030204" pitchFamily="34" charset="0"/>
                <a:ea typeface="微软雅黑" panose="020B0503020204020204" pitchFamily="34" charset="-122"/>
                <a:cs typeface="Times New Roman" panose="02020603050405020304" pitchFamily="18" charset="0"/>
              </a:rPr>
              <a:t>年</a:t>
            </a:r>
            <a:r>
              <a:rPr kumimoji="0" lang="en-US" altLang="zh-TW" sz="2000" b="1">
                <a:solidFill>
                  <a:srgbClr val="404040"/>
                </a:solidFill>
                <a:latin typeface="Arial Rounded MT Bold" panose="020F0704030504030204" pitchFamily="34" charset="0"/>
                <a:ea typeface="微软雅黑" panose="020B0503020204020204" pitchFamily="34" charset="-122"/>
                <a:cs typeface="Times New Roman" panose="02020603050405020304" pitchFamily="18" charset="0"/>
              </a:rPr>
              <a:t>~</a:t>
            </a:r>
            <a:endParaRPr kumimoji="0" lang="zh-CN" altLang="en-US" sz="2000" b="1">
              <a:solidFill>
                <a:srgbClr val="404040"/>
              </a:solidFill>
              <a:latin typeface="Arial Rounded MT Bold" panose="020F0704030504030204" pitchFamily="34" charset="0"/>
              <a:ea typeface="微软雅黑" panose="020B0503020204020204" pitchFamily="34" charset="-122"/>
              <a:cs typeface="Times New Roman" panose="02020603050405020304" pitchFamily="18" charset="0"/>
            </a:endParaRPr>
          </a:p>
        </p:txBody>
      </p:sp>
      <p:sp>
        <p:nvSpPr>
          <p:cNvPr id="21" name="TextBox 38"/>
          <p:cNvSpPr txBox="1"/>
          <p:nvPr/>
        </p:nvSpPr>
        <p:spPr>
          <a:xfrm>
            <a:off x="971600" y="4049777"/>
            <a:ext cx="7456826" cy="1323439"/>
          </a:xfrm>
          <a:prstGeom prst="rect">
            <a:avLst/>
          </a:prstGeom>
          <a:noFill/>
        </p:spPr>
        <p:txBody>
          <a:bodyPr wrap="square">
            <a:spAutoFit/>
          </a:bodyPr>
          <a:lstStyle/>
          <a:p>
            <a:pPr eaLnBrk="1" fontAlgn="auto" hangingPunct="1">
              <a:spcBef>
                <a:spcPts val="0"/>
              </a:spcBef>
              <a:spcAft>
                <a:spcPts val="0"/>
              </a:spcAft>
              <a:defRPr/>
            </a:pPr>
            <a:r>
              <a:rPr kumimoji="0" lang="zh-TW" altLang="en-US" kern="0" dirty="0">
                <a:solidFill>
                  <a:srgbClr val="0070C0"/>
                </a:solidFill>
                <a:latin typeface="微軟正黑體" panose="020B0604030504040204" pitchFamily="34" charset="-120"/>
                <a:ea typeface="微軟正黑體" panose="020B0604030504040204" pitchFamily="34" charset="-120"/>
                <a:cs typeface="Arial" pitchFamily="34" charset="0"/>
              </a:rPr>
              <a:t>規劃方向：</a:t>
            </a:r>
            <a:endParaRPr kumimoji="0" lang="en-US" altLang="zh-TW" kern="0" dirty="0">
              <a:solidFill>
                <a:srgbClr val="0070C0"/>
              </a:solidFill>
              <a:latin typeface="微軟正黑體" panose="020B0604030504040204" pitchFamily="34" charset="-120"/>
              <a:ea typeface="微軟正黑體" panose="020B0604030504040204" pitchFamily="34" charset="-120"/>
              <a:cs typeface="Arial" pitchFamily="34" charset="0"/>
            </a:endParaRPr>
          </a:p>
          <a:p>
            <a:pPr marL="342900" indent="-342900" eaLnBrk="1" fontAlgn="auto" hangingPunct="1">
              <a:spcBef>
                <a:spcPts val="0"/>
              </a:spcBef>
              <a:spcAft>
                <a:spcPts val="0"/>
              </a:spcAft>
              <a:buFont typeface="+mj-lt"/>
              <a:buAutoNum type="arabicPeriod"/>
              <a:defRPr/>
            </a:pPr>
            <a:r>
              <a:rPr kumimoji="0" lang="zh-TW" altLang="en-US" kern="0" dirty="0">
                <a:solidFill>
                  <a:srgbClr val="0070C0"/>
                </a:solidFill>
                <a:latin typeface="微軟正黑體" panose="020B0604030504040204" pitchFamily="34" charset="-120"/>
                <a:ea typeface="微軟正黑體" panose="020B0604030504040204" pitchFamily="34" charset="-120"/>
                <a:cs typeface="Arial" pitchFamily="34" charset="0"/>
              </a:rPr>
              <a:t>將於政府資料平臺後臺提供部會管理者隨時下載檢測結果報表。</a:t>
            </a:r>
            <a:endParaRPr kumimoji="0" lang="en-US" altLang="zh-TW" kern="0" dirty="0">
              <a:solidFill>
                <a:srgbClr val="0070C0"/>
              </a:solidFill>
              <a:latin typeface="微軟正黑體" panose="020B0604030504040204" pitchFamily="34" charset="-120"/>
              <a:ea typeface="微軟正黑體" panose="020B0604030504040204" pitchFamily="34" charset="-120"/>
              <a:cs typeface="Arial" pitchFamily="34" charset="0"/>
            </a:endParaRPr>
          </a:p>
          <a:p>
            <a:pPr marL="342900" indent="-342900" eaLnBrk="1" fontAlgn="auto" hangingPunct="1">
              <a:spcBef>
                <a:spcPts val="0"/>
              </a:spcBef>
              <a:spcAft>
                <a:spcPts val="0"/>
              </a:spcAft>
              <a:buFont typeface="+mj-lt"/>
              <a:buAutoNum type="arabicPeriod"/>
              <a:defRPr/>
            </a:pPr>
            <a:r>
              <a:rPr kumimoji="0" lang="zh-TW" altLang="en-US" kern="0" dirty="0">
                <a:solidFill>
                  <a:srgbClr val="0070C0"/>
                </a:solidFill>
                <a:latin typeface="微軟正黑體" panose="020B0604030504040204" pitchFamily="34" charset="-120"/>
                <a:ea typeface="微軟正黑體" panose="020B0604030504040204" pitchFamily="34" charset="-120"/>
                <a:cs typeface="Arial" pitchFamily="34" charset="0"/>
              </a:rPr>
              <a:t>規劃提供測試程式或線上測試環境供測試使用。</a:t>
            </a:r>
            <a:endParaRPr kumimoji="0" lang="en-US" altLang="zh-TW" kern="0" dirty="0">
              <a:solidFill>
                <a:srgbClr val="0070C0"/>
              </a:solidFill>
              <a:latin typeface="微軟正黑體" panose="020B0604030504040204" pitchFamily="34" charset="-120"/>
              <a:ea typeface="微軟正黑體" panose="020B0604030504040204" pitchFamily="34" charset="-120"/>
              <a:cs typeface="Arial" pitchFamily="34" charset="0"/>
            </a:endParaRPr>
          </a:p>
          <a:p>
            <a:pPr eaLnBrk="1" fontAlgn="auto" hangingPunct="1">
              <a:spcBef>
                <a:spcPts val="0"/>
              </a:spcBef>
              <a:spcAft>
                <a:spcPts val="0"/>
              </a:spcAft>
              <a:defRPr/>
            </a:pPr>
            <a:endParaRPr kumimoji="0" lang="en-US" altLang="zh-CN" kern="0" dirty="0">
              <a:solidFill>
                <a:srgbClr val="0070C0"/>
              </a:solidFill>
              <a:latin typeface="微軟正黑體" panose="020B0604030504040204" pitchFamily="34" charset="-120"/>
              <a:ea typeface="微軟正黑體" panose="020B0604030504040204" pitchFamily="34" charset="-120"/>
              <a:cs typeface="Arial" pitchFamily="34" charset="0"/>
            </a:endParaRPr>
          </a:p>
        </p:txBody>
      </p:sp>
      <p:cxnSp>
        <p:nvCxnSpPr>
          <p:cNvPr id="22" name="直接连接符 29"/>
          <p:cNvCxnSpPr>
            <a:cxnSpLocks noChangeShapeType="1"/>
          </p:cNvCxnSpPr>
          <p:nvPr/>
        </p:nvCxnSpPr>
        <p:spPr bwMode="auto">
          <a:xfrm flipH="1" flipV="1">
            <a:off x="4577813" y="1824780"/>
            <a:ext cx="0" cy="928688"/>
          </a:xfrm>
          <a:prstGeom prst="line">
            <a:avLst/>
          </a:prstGeom>
          <a:noFill/>
          <a:ln w="28575" algn="ctr">
            <a:solidFill>
              <a:srgbClr val="BFBFBF"/>
            </a:solidFill>
            <a:prstDash val="sysDash"/>
            <a:round/>
            <a:headEnd type="oval" w="med" len="med"/>
            <a:tailEnd type="triangle" w="med" len="med"/>
          </a:ln>
          <a:extLst>
            <a:ext uri="{909E8E84-426E-40DD-AFC4-6F175D3DCCD1}">
              <a14:hiddenFill xmlns:a14="http://schemas.microsoft.com/office/drawing/2010/main">
                <a:noFill/>
              </a14:hiddenFill>
            </a:ext>
          </a:extLst>
        </p:spPr>
      </p:cxnSp>
      <p:cxnSp>
        <p:nvCxnSpPr>
          <p:cNvPr id="23" name="直線單箭頭接點 22"/>
          <p:cNvCxnSpPr/>
          <p:nvPr/>
        </p:nvCxnSpPr>
        <p:spPr>
          <a:xfrm>
            <a:off x="1147622" y="3843487"/>
            <a:ext cx="5386388" cy="0"/>
          </a:xfrm>
          <a:prstGeom prst="straightConnector1">
            <a:avLst/>
          </a:prstGeom>
          <a:ln>
            <a:headEnd type="triangle"/>
            <a:tailEnd type="triangle"/>
          </a:ln>
        </p:spPr>
        <p:style>
          <a:lnRef idx="3">
            <a:schemeClr val="accent5"/>
          </a:lnRef>
          <a:fillRef idx="0">
            <a:schemeClr val="accent5"/>
          </a:fillRef>
          <a:effectRef idx="2">
            <a:schemeClr val="accent5"/>
          </a:effectRef>
          <a:fontRef idx="minor">
            <a:schemeClr val="tx1"/>
          </a:fontRef>
        </p:style>
      </p:cxnSp>
      <p:cxnSp>
        <p:nvCxnSpPr>
          <p:cNvPr id="24" name="直線單箭頭接點 23"/>
          <p:cNvCxnSpPr/>
          <p:nvPr/>
        </p:nvCxnSpPr>
        <p:spPr>
          <a:xfrm>
            <a:off x="6561395" y="3843487"/>
            <a:ext cx="1658540" cy="0"/>
          </a:xfrm>
          <a:prstGeom prst="straightConnector1">
            <a:avLst/>
          </a:prstGeom>
          <a:ln>
            <a:headEnd type="triangle"/>
            <a:tailEnd type="triangle"/>
          </a:ln>
        </p:spPr>
        <p:style>
          <a:lnRef idx="3">
            <a:schemeClr val="accent2"/>
          </a:lnRef>
          <a:fillRef idx="0">
            <a:schemeClr val="accent2"/>
          </a:fillRef>
          <a:effectRef idx="2">
            <a:schemeClr val="accent2"/>
          </a:effectRef>
          <a:fontRef idx="minor">
            <a:schemeClr val="tx1"/>
          </a:fontRef>
        </p:style>
      </p:cxnSp>
      <p:sp>
        <p:nvSpPr>
          <p:cNvPr id="25" name="文字方塊 24"/>
          <p:cNvSpPr txBox="1"/>
          <p:nvPr/>
        </p:nvSpPr>
        <p:spPr>
          <a:xfrm>
            <a:off x="3185086" y="3866802"/>
            <a:ext cx="1301047" cy="400110"/>
          </a:xfrm>
          <a:prstGeom prst="rect">
            <a:avLst/>
          </a:prstGeom>
          <a:noFill/>
        </p:spPr>
        <p:txBody>
          <a:bodyPr wrap="square">
            <a:spAutoFit/>
          </a:bodyPr>
          <a:lstStyle/>
          <a:p>
            <a:pPr>
              <a:defRPr/>
            </a:pPr>
            <a:r>
              <a:rPr lang="zh-TW" altLang="en-US" sz="2000" b="1" dirty="0">
                <a:ln w="9525">
                  <a:solidFill>
                    <a:schemeClr val="bg1"/>
                  </a:solidFill>
                  <a:prstDash val="solid"/>
                </a:ln>
                <a:solidFill>
                  <a:srgbClr val="0000FF"/>
                </a:solidFill>
                <a:effectLst>
                  <a:outerShdw blurRad="12700" dist="38100" dir="2700000" algn="tl" rotWithShape="0">
                    <a:schemeClr val="accent5">
                      <a:lumMod val="60000"/>
                      <a:lumOff val="40000"/>
                    </a:schemeClr>
                  </a:outerShdw>
                </a:effectLst>
                <a:latin typeface="微軟正黑體" panose="020B0604030504040204" pitchFamily="34" charset="-120"/>
                <a:ea typeface="微軟正黑體" panose="020B0604030504040204" pitchFamily="34" charset="-120"/>
              </a:rPr>
              <a:t>輔導期</a:t>
            </a:r>
          </a:p>
        </p:txBody>
      </p:sp>
      <p:sp>
        <p:nvSpPr>
          <p:cNvPr id="26" name="文字方塊 25"/>
          <p:cNvSpPr txBox="1"/>
          <p:nvPr/>
        </p:nvSpPr>
        <p:spPr>
          <a:xfrm>
            <a:off x="6777376" y="3866802"/>
            <a:ext cx="1323015" cy="461665"/>
          </a:xfrm>
          <a:prstGeom prst="rect">
            <a:avLst/>
          </a:prstGeom>
          <a:noFill/>
        </p:spPr>
        <p:txBody>
          <a:bodyPr wrap="square">
            <a:spAutoFit/>
          </a:bodyPr>
          <a:lstStyle/>
          <a:p>
            <a:pPr>
              <a:defRPr/>
            </a:pPr>
            <a:r>
              <a:rPr lang="zh-TW" altLang="en-US" sz="2400" b="1" dirty="0">
                <a:ln w="6600">
                  <a:solidFill>
                    <a:schemeClr val="accent2"/>
                  </a:solidFill>
                  <a:prstDash val="solid"/>
                </a:ln>
                <a:solidFill>
                  <a:srgbClr val="FFFFFF"/>
                </a:solidFill>
                <a:effectLst>
                  <a:outerShdw dist="38100" dir="2700000" algn="tl" rotWithShape="0">
                    <a:schemeClr val="accent2"/>
                  </a:outerShdw>
                </a:effectLst>
                <a:latin typeface="微軟正黑體" panose="020B0604030504040204" pitchFamily="34" charset="-120"/>
                <a:ea typeface="微軟正黑體" panose="020B0604030504040204" pitchFamily="34" charset="-120"/>
              </a:rPr>
              <a:t>強化期</a:t>
            </a:r>
          </a:p>
        </p:txBody>
      </p:sp>
      <p:sp>
        <p:nvSpPr>
          <p:cNvPr id="27" name="文字方塊 41"/>
          <p:cNvSpPr txBox="1">
            <a:spLocks noChangeArrowheads="1"/>
          </p:cNvSpPr>
          <p:nvPr/>
        </p:nvSpPr>
        <p:spPr bwMode="auto">
          <a:xfrm>
            <a:off x="-36513" y="6505575"/>
            <a:ext cx="2338388" cy="307975"/>
          </a:xfrm>
          <a:prstGeom prst="rect">
            <a:avLst/>
          </a:prstGeom>
          <a:noFill/>
          <a:ln w="9525">
            <a:noFill/>
            <a:miter lim="800000"/>
            <a:headEnd/>
            <a:tailEnd/>
          </a:ln>
        </p:spPr>
        <p:txBody>
          <a:bodyPr wrap="none">
            <a:spAutoFit/>
          </a:bodyPr>
          <a:lstStyle/>
          <a:p>
            <a:r>
              <a:rPr lang="zh-TW" altLang="en-US" sz="1400" b="1" dirty="0">
                <a:solidFill>
                  <a:schemeClr val="tx1"/>
                </a:solidFill>
              </a:rPr>
              <a:t>資料來源</a:t>
            </a:r>
            <a:r>
              <a:rPr lang="zh-TW" altLang="en-US" sz="1400" b="1" dirty="0">
                <a:solidFill>
                  <a:schemeClr val="tx1"/>
                </a:solidFill>
                <a:latin typeface="新細明體" charset="-120"/>
              </a:rPr>
              <a:t>：國家發展委員會</a:t>
            </a:r>
            <a:endParaRPr lang="zh-TW" altLang="en-US" sz="1400" b="1" dirty="0">
              <a:solidFill>
                <a:schemeClr val="tx1"/>
              </a:solidFill>
            </a:endParaRPr>
          </a:p>
        </p:txBody>
      </p:sp>
      <p:sp>
        <p:nvSpPr>
          <p:cNvPr id="28" name="AutoShape 7"/>
          <p:cNvSpPr>
            <a:spLocks noChangeArrowheads="1"/>
          </p:cNvSpPr>
          <p:nvPr/>
        </p:nvSpPr>
        <p:spPr bwMode="auto">
          <a:xfrm>
            <a:off x="395536" y="5157192"/>
            <a:ext cx="8424936" cy="1152128"/>
          </a:xfrm>
          <a:prstGeom prst="roundRect">
            <a:avLst>
              <a:gd name="adj" fmla="val 7542"/>
            </a:avLst>
          </a:prstGeom>
          <a:solidFill>
            <a:schemeClr val="accent3">
              <a:lumMod val="20000"/>
              <a:lumOff val="80000"/>
            </a:schemeClr>
          </a:solidFill>
          <a:ln w="38100" algn="ctr">
            <a:solidFill>
              <a:srgbClr val="00B0F0"/>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eaLnBrk="1" hangingPunct="1">
              <a:spcBef>
                <a:spcPts val="800"/>
              </a:spcBef>
              <a:buClr>
                <a:srgbClr val="FF33CC"/>
              </a:buClr>
              <a:buNone/>
            </a:pPr>
            <a:endParaRPr lang="zh-TW" altLang="en-US" sz="3200" b="1" dirty="0">
              <a:solidFill>
                <a:srgbClr val="0C0E12"/>
              </a:solidFill>
              <a:latin typeface="微軟正黑體" pitchFamily="34" charset="-120"/>
              <a:ea typeface="微軟正黑體" pitchFamily="34" charset="-120"/>
            </a:endParaRPr>
          </a:p>
        </p:txBody>
      </p:sp>
      <p:sp>
        <p:nvSpPr>
          <p:cNvPr id="29" name="文字方塊 28"/>
          <p:cNvSpPr txBox="1"/>
          <p:nvPr/>
        </p:nvSpPr>
        <p:spPr>
          <a:xfrm>
            <a:off x="395536" y="5324242"/>
            <a:ext cx="8496944" cy="913070"/>
          </a:xfrm>
          <a:prstGeom prst="rect">
            <a:avLst/>
          </a:prstGeom>
          <a:noFill/>
        </p:spPr>
        <p:txBody>
          <a:bodyPr wrap="square" rtlCol="0">
            <a:spAutoFit/>
          </a:bodyPr>
          <a:lstStyle/>
          <a:p>
            <a:pPr marL="342900" indent="-342900">
              <a:lnSpc>
                <a:spcPts val="3200"/>
              </a:lnSpc>
              <a:buClr>
                <a:srgbClr val="FF0000"/>
              </a:buClr>
              <a:buFont typeface="Wingdings" panose="05000000000000000000" pitchFamily="2" charset="2"/>
              <a:buChar char="Ø"/>
            </a:pPr>
            <a:r>
              <a:rPr lang="zh-TW" altLang="en-US" sz="2400" dirty="0" smtClean="0">
                <a:solidFill>
                  <a:schemeClr val="tx1"/>
                </a:solidFill>
                <a:ea typeface="微軟正黑體" panose="020B0604030504040204" pitchFamily="34" charset="-120"/>
              </a:rPr>
              <a:t>本部</a:t>
            </a:r>
            <a:r>
              <a:rPr lang="zh-TW" altLang="en-US" sz="2400" dirty="0">
                <a:solidFill>
                  <a:schemeClr val="tx1"/>
                </a:solidFill>
                <a:ea typeface="微軟正黑體" panose="020B0604030504040204" pitchFamily="34" charset="-120"/>
              </a:rPr>
              <a:t>每季皆辦理已開放資料集</a:t>
            </a:r>
            <a:r>
              <a:rPr lang="zh-TW" altLang="en-US" sz="2400" dirty="0" smtClean="0">
                <a:solidFill>
                  <a:schemeClr val="tx1"/>
                </a:solidFill>
                <a:ea typeface="微軟正黑體" panose="020B0604030504040204" pitchFamily="34" charset="-120"/>
              </a:rPr>
              <a:t>檢核作業，將配合國發會測試結果進行資料</a:t>
            </a:r>
            <a:r>
              <a:rPr lang="en-US" altLang="zh-TW" sz="2400" dirty="0" smtClean="0">
                <a:solidFill>
                  <a:schemeClr val="tx1"/>
                </a:solidFill>
                <a:ea typeface="微軟正黑體" panose="020B0604030504040204" pitchFamily="34" charset="-120"/>
              </a:rPr>
              <a:t>(</a:t>
            </a:r>
            <a:r>
              <a:rPr lang="zh-TW" altLang="en-US" sz="2400" dirty="0" smtClean="0">
                <a:solidFill>
                  <a:schemeClr val="tx1"/>
                </a:solidFill>
                <a:ea typeface="微軟正黑體" panose="020B0604030504040204" pitchFamily="34" charset="-120"/>
              </a:rPr>
              <a:t>集</a:t>
            </a:r>
            <a:r>
              <a:rPr lang="en-US" altLang="zh-TW" sz="2400" dirty="0" smtClean="0">
                <a:solidFill>
                  <a:schemeClr val="tx1"/>
                </a:solidFill>
                <a:ea typeface="微軟正黑體" panose="020B0604030504040204" pitchFamily="34" charset="-120"/>
              </a:rPr>
              <a:t>)</a:t>
            </a:r>
            <a:r>
              <a:rPr lang="zh-TW" altLang="en-US" sz="2400" dirty="0" smtClean="0">
                <a:solidFill>
                  <a:schemeClr val="tx1"/>
                </a:solidFill>
                <a:ea typeface="微軟正黑體" panose="020B0604030504040204" pitchFamily="34" charset="-120"/>
              </a:rPr>
              <a:t>修正，並評估調整本部相關作業</a:t>
            </a:r>
            <a:r>
              <a:rPr lang="zh-TW" altLang="en-US" sz="2400" dirty="0" smtClean="0">
                <a:solidFill>
                  <a:schemeClr val="tx1"/>
                </a:solidFill>
                <a:latin typeface="新細明體"/>
                <a:ea typeface="新細明體"/>
              </a:rPr>
              <a:t>。</a:t>
            </a:r>
            <a:endParaRPr lang="zh-TW" altLang="en-US" sz="2400" dirty="0">
              <a:solidFill>
                <a:schemeClr val="tx1"/>
              </a:solidFill>
              <a:ea typeface="微軟正黑體" panose="020B0604030504040204" pitchFamily="34" charset="-120"/>
            </a:endParaRPr>
          </a:p>
        </p:txBody>
      </p:sp>
    </p:spTree>
    <p:extLst>
      <p:ext uri="{BB962C8B-B14F-4D97-AF65-F5344CB8AC3E}">
        <p14:creationId xmlns:p14="http://schemas.microsoft.com/office/powerpoint/2010/main" val="35063396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書卷 (水平) 2"/>
          <p:cNvSpPr/>
          <p:nvPr/>
        </p:nvSpPr>
        <p:spPr>
          <a:xfrm>
            <a:off x="260350" y="476250"/>
            <a:ext cx="8785225" cy="5761038"/>
          </a:xfrm>
          <a:prstGeom prst="horizontalScroll">
            <a:avLst/>
          </a:prstGeom>
          <a:solidFill>
            <a:srgbClr val="FFFFCC"/>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t">
              <a:defRPr/>
            </a:pPr>
            <a:endParaRPr lang="zh-TW" altLang="en-US"/>
          </a:p>
        </p:txBody>
      </p:sp>
      <p:sp>
        <p:nvSpPr>
          <p:cNvPr id="38914" name="文字方塊 3"/>
          <p:cNvSpPr txBox="1">
            <a:spLocks noChangeArrowheads="1"/>
          </p:cNvSpPr>
          <p:nvPr/>
        </p:nvSpPr>
        <p:spPr bwMode="auto">
          <a:xfrm>
            <a:off x="1116013" y="2198688"/>
            <a:ext cx="7559675" cy="3681008"/>
          </a:xfrm>
          <a:prstGeom prst="rect">
            <a:avLst/>
          </a:prstGeom>
          <a:noFill/>
          <a:ln w="9525">
            <a:noFill/>
            <a:miter lim="800000"/>
            <a:headEnd/>
            <a:tailEnd/>
          </a:ln>
        </p:spPr>
        <p:txBody>
          <a:bodyPr>
            <a:spAutoFit/>
          </a:bodyPr>
          <a:lstStyle/>
          <a:p>
            <a:pPr fontAlgn="t">
              <a:spcAft>
                <a:spcPts val="600"/>
              </a:spcAft>
            </a:pPr>
            <a:r>
              <a:rPr lang="zh-TW" altLang="en-US" sz="5000" dirty="0" smtClean="0">
                <a:solidFill>
                  <a:schemeClr val="tx1"/>
                </a:solidFill>
                <a:ea typeface="微軟正黑體" pitchFamily="34" charset="-120"/>
              </a:rPr>
              <a:t>討論事項</a:t>
            </a:r>
            <a:r>
              <a:rPr lang="zh-TW" altLang="en-US" sz="5000" dirty="0">
                <a:solidFill>
                  <a:schemeClr val="tx1"/>
                </a:solidFill>
                <a:ea typeface="微軟正黑體" pitchFamily="34" charset="-120"/>
              </a:rPr>
              <a:t>：</a:t>
            </a:r>
            <a:endParaRPr lang="en-US" altLang="zh-TW" sz="5000" dirty="0">
              <a:solidFill>
                <a:schemeClr val="tx1"/>
              </a:solidFill>
              <a:ea typeface="微軟正黑體" pitchFamily="34" charset="-120"/>
            </a:endParaRPr>
          </a:p>
          <a:p>
            <a:pPr lvl="0">
              <a:spcBef>
                <a:spcPct val="20000"/>
              </a:spcBef>
              <a:spcAft>
                <a:spcPts val="1800"/>
              </a:spcAft>
              <a:buClr>
                <a:schemeClr val="accent1"/>
              </a:buClr>
            </a:pPr>
            <a:r>
              <a:rPr kumimoji="0" lang="zh-TW" altLang="zh-TW" sz="4800" dirty="0" smtClean="0">
                <a:solidFill>
                  <a:schemeClr val="tx1"/>
                </a:solidFill>
                <a:ea typeface="微軟正黑體" pitchFamily="34" charset="-120"/>
              </a:rPr>
              <a:t>本部</a:t>
            </a:r>
            <a:r>
              <a:rPr kumimoji="0" lang="zh-TW" altLang="zh-TW" sz="4800" dirty="0">
                <a:solidFill>
                  <a:schemeClr val="tx1"/>
                </a:solidFill>
                <a:ea typeface="微軟正黑體" pitchFamily="34" charset="-120"/>
              </a:rPr>
              <a:t>政府資料開放推動情形</a:t>
            </a:r>
            <a:r>
              <a:rPr kumimoji="0" lang="zh-TW" altLang="zh-TW" sz="4800" dirty="0" smtClean="0">
                <a:solidFill>
                  <a:schemeClr val="tx1"/>
                </a:solidFill>
                <a:ea typeface="微軟正黑體" pitchFamily="34" charset="-120"/>
              </a:rPr>
              <a:t>說明</a:t>
            </a:r>
            <a:r>
              <a:rPr kumimoji="0" lang="zh-TW" altLang="en-US" sz="4800" dirty="0" smtClean="0">
                <a:solidFill>
                  <a:schemeClr val="tx1"/>
                </a:solidFill>
                <a:ea typeface="微軟正黑體" pitchFamily="34" charset="-120"/>
              </a:rPr>
              <a:t>與討論</a:t>
            </a:r>
            <a:endParaRPr kumimoji="0" lang="zh-TW" altLang="zh-TW" sz="4800" dirty="0">
              <a:solidFill>
                <a:schemeClr val="tx1"/>
              </a:solidFill>
              <a:ea typeface="微軟正黑體" pitchFamily="34" charset="-120"/>
            </a:endParaRPr>
          </a:p>
          <a:p>
            <a:pPr>
              <a:spcBef>
                <a:spcPct val="20000"/>
              </a:spcBef>
              <a:spcAft>
                <a:spcPts val="1800"/>
              </a:spcAft>
              <a:buClr>
                <a:schemeClr val="accent1"/>
              </a:buClr>
              <a:buFont typeface="Arial" charset="0"/>
              <a:buNone/>
            </a:pPr>
            <a:endParaRPr kumimoji="0" lang="zh-TW" altLang="en-US" sz="48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19</a:t>
            </a:fld>
            <a:endParaRPr lang="en-US" dirty="0"/>
          </a:p>
        </p:txBody>
      </p:sp>
    </p:spTree>
    <p:extLst>
      <p:ext uri="{BB962C8B-B14F-4D97-AF65-F5344CB8AC3E}">
        <p14:creationId xmlns:p14="http://schemas.microsoft.com/office/powerpoint/2010/main" val="30047851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矩形 1"/>
          <p:cNvSpPr>
            <a:spLocks noChangeArrowheads="1"/>
          </p:cNvSpPr>
          <p:nvPr/>
        </p:nvSpPr>
        <p:spPr bwMode="auto">
          <a:xfrm>
            <a:off x="1908175" y="107950"/>
            <a:ext cx="5400675" cy="584200"/>
          </a:xfrm>
          <a:prstGeom prst="rect">
            <a:avLst/>
          </a:prstGeom>
          <a:noFill/>
          <a:ln w="9525">
            <a:noFill/>
            <a:miter lim="800000"/>
            <a:headEnd/>
            <a:tailEnd/>
          </a:ln>
        </p:spPr>
        <p:txBody>
          <a:bodyPr>
            <a:spAutoFit/>
          </a:bodyPr>
          <a:lstStyle/>
          <a:p>
            <a:pPr algn="ctr" fontAlgn="t"/>
            <a:r>
              <a:rPr lang="zh-TW" altLang="en-US" sz="3200" b="1" u="sng">
                <a:solidFill>
                  <a:srgbClr val="800000"/>
                </a:solidFill>
                <a:ea typeface="微軟正黑體" pitchFamily="34" charset="-120"/>
              </a:rPr>
              <a:t>會議議程</a:t>
            </a:r>
            <a:endParaRPr lang="zh-TW" altLang="en-US" sz="3200" b="1">
              <a:ea typeface="微軟正黑體" pitchFamily="34" charset="-120"/>
            </a:endParaRPr>
          </a:p>
        </p:txBody>
      </p:sp>
      <p:graphicFrame>
        <p:nvGraphicFramePr>
          <p:cNvPr id="8219" name="Group 27"/>
          <p:cNvGraphicFramePr>
            <a:graphicFrameLocks noGrp="1"/>
          </p:cNvGraphicFramePr>
          <p:nvPr>
            <p:extLst>
              <p:ext uri="{D42A27DB-BD31-4B8C-83A1-F6EECF244321}">
                <p14:modId xmlns:p14="http://schemas.microsoft.com/office/powerpoint/2010/main" val="3436298263"/>
              </p:ext>
            </p:extLst>
          </p:nvPr>
        </p:nvGraphicFramePr>
        <p:xfrm>
          <a:off x="251520" y="764704"/>
          <a:ext cx="8747572" cy="6048604"/>
        </p:xfrm>
        <a:graphic>
          <a:graphicData uri="http://schemas.openxmlformats.org/drawingml/2006/table">
            <a:tbl>
              <a:tblPr/>
              <a:tblGrid>
                <a:gridCol w="1788345"/>
                <a:gridCol w="6959227"/>
              </a:tblGrid>
              <a:tr h="503996">
                <a:tc>
                  <a:txBody>
                    <a:bodyPr/>
                    <a:lstStyle>
                      <a:lvl1pPr marL="342900" indent="-34290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2400" b="1" i="0" u="none" strike="noStrike" cap="none" normalizeH="0" baseline="0" dirty="0" smtClean="0">
                          <a:ln>
                            <a:noFill/>
                          </a:ln>
                          <a:solidFill>
                            <a:schemeClr val="tx1"/>
                          </a:solidFill>
                          <a:effectLst/>
                          <a:latin typeface="微軟正黑體" pitchFamily="34" charset="-120"/>
                          <a:ea typeface="微軟正黑體" pitchFamily="34" charset="-120"/>
                        </a:rPr>
                        <a:t>時 間</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marL="342900" indent="-34290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2400" b="1" i="0" u="none" strike="noStrike" cap="none" normalizeH="0" baseline="0" dirty="0" smtClean="0">
                          <a:ln>
                            <a:noFill/>
                          </a:ln>
                          <a:solidFill>
                            <a:schemeClr val="tx1"/>
                          </a:solidFill>
                          <a:effectLst/>
                          <a:latin typeface="微軟正黑體" pitchFamily="34" charset="-120"/>
                          <a:ea typeface="微軟正黑體" pitchFamily="34" charset="-120"/>
                        </a:rPr>
                        <a:t>議       題</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r>
              <a:tr h="432199">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cap="none" normalizeH="0" baseline="0" dirty="0" smtClean="0">
                          <a:ln>
                            <a:noFill/>
                          </a:ln>
                          <a:solidFill>
                            <a:srgbClr val="0000CC"/>
                          </a:solidFill>
                          <a:effectLst/>
                          <a:latin typeface="微軟正黑體" pitchFamily="34" charset="-120"/>
                          <a:ea typeface="微軟正黑體" pitchFamily="34" charset="-120"/>
                        </a:rPr>
                        <a:t>9:30~9:35</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主席致詞</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432199">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cap="none" normalizeH="0" baseline="0" dirty="0" smtClean="0">
                          <a:ln>
                            <a:noFill/>
                          </a:ln>
                          <a:solidFill>
                            <a:srgbClr val="0000CC"/>
                          </a:solidFill>
                          <a:effectLst/>
                          <a:latin typeface="微軟正黑體" pitchFamily="34" charset="-120"/>
                          <a:ea typeface="微軟正黑體" pitchFamily="34" charset="-120"/>
                        </a:rPr>
                        <a:t>9:35~9:50</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專題報告</a:t>
                      </a:r>
                      <a:r>
                        <a:rPr kumimoji="0" lang="en-US" altLang="zh-TW" sz="22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0"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Open Data</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在「簡單創」產品的商業與策略應用</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432199">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cap="none" normalizeH="0" baseline="0" dirty="0" smtClean="0">
                          <a:ln>
                            <a:noFill/>
                          </a:ln>
                          <a:solidFill>
                            <a:srgbClr val="0000CC"/>
                          </a:solidFill>
                          <a:effectLst/>
                          <a:latin typeface="微軟正黑體" pitchFamily="34" charset="-120"/>
                          <a:ea typeface="微軟正黑體" pitchFamily="34" charset="-120"/>
                        </a:rPr>
                        <a:t>9:50~10:05</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專題報告</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2</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海關進出口分析系統與開放資料</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API</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簡介</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841366">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cap="none" normalizeH="0" baseline="0" dirty="0" smtClean="0">
                          <a:ln>
                            <a:noFill/>
                          </a:ln>
                          <a:solidFill>
                            <a:srgbClr val="0000CC"/>
                          </a:solidFill>
                          <a:effectLst/>
                          <a:latin typeface="微軟正黑體" pitchFamily="34" charset="-120"/>
                          <a:ea typeface="微軟正黑體" pitchFamily="34" charset="-120"/>
                        </a:rPr>
                        <a:t>10:05~10:30</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專題報告</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3</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統計處、研究發展委員會、國際合作處、投資業務處、技術處</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每單位</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5</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分鐘</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52128">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10:45~10:55</a:t>
                      </a:r>
                    </a:p>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endParaRPr kumimoji="1" lang="en-US" altLang="zh-TW" sz="2200" b="0" i="0" u="none" strike="noStrike" kern="1200" cap="none" normalizeH="0" baseline="0" dirty="0" smtClean="0">
                        <a:ln>
                          <a:noFill/>
                        </a:ln>
                        <a:solidFill>
                          <a:srgbClr val="0000CC"/>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報告事項：</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經濟部資料開放諮詢小組歷次小組會議結論追蹤報告</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2.</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行政院開放資料配合事項</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440160">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10:55~11:25</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討論事項：</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本部政府資料開放推動情形說明</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與</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討論</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2.</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電力公司電力箱</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變電箱、電桿、配電人手孔等設施資料開放需求回應說明</a:t>
                      </a:r>
                      <a:endPar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75996">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11:25~11:30</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臨時動議</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2</a:t>
            </a:fld>
            <a:endParaRPr lang="en-US" dirty="0"/>
          </a:p>
        </p:txBody>
      </p:sp>
    </p:spTree>
    <p:extLst>
      <p:ext uri="{BB962C8B-B14F-4D97-AF65-F5344CB8AC3E}">
        <p14:creationId xmlns:p14="http://schemas.microsoft.com/office/powerpoint/2010/main" val="24448638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967CB7CC-B1E3-43BC-A9F5-4D262AD1652D}" type="slidenum">
              <a:rPr kumimoji="0" lang="zh-TW" altLang="en-US" sz="1200">
                <a:latin typeface="微軟正黑體" pitchFamily="34" charset="-120"/>
                <a:ea typeface="微軟正黑體" pitchFamily="34" charset="-120"/>
              </a:rPr>
              <a:pPr algn="ctr" eaLnBrk="1" hangingPunct="1">
                <a:spcBef>
                  <a:spcPct val="0"/>
                </a:spcBef>
                <a:buFontTx/>
                <a:buNone/>
              </a:pPr>
              <a:t>20</a:t>
            </a:fld>
            <a:endParaRPr kumimoji="0" lang="en-US" altLang="zh-TW" sz="1200">
              <a:latin typeface="微軟正黑體" pitchFamily="34" charset="-120"/>
              <a:ea typeface="微軟正黑體" pitchFamily="34" charset="-120"/>
            </a:endParaRPr>
          </a:p>
        </p:txBody>
      </p:sp>
      <p:sp>
        <p:nvSpPr>
          <p:cNvPr id="27651" name="矩形 1"/>
          <p:cNvSpPr>
            <a:spLocks noChangeArrowheads="1"/>
          </p:cNvSpPr>
          <p:nvPr/>
        </p:nvSpPr>
        <p:spPr bwMode="auto">
          <a:xfrm>
            <a:off x="1619250" y="404813"/>
            <a:ext cx="54006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endParaRPr lang="zh-TW" altLang="en-US" b="1">
              <a:solidFill>
                <a:srgbClr val="FFFFFF"/>
              </a:solidFill>
              <a:latin typeface="微軟正黑體" pitchFamily="34" charset="-120"/>
              <a:ea typeface="微軟正黑體" pitchFamily="34" charset="-120"/>
            </a:endParaRPr>
          </a:p>
        </p:txBody>
      </p:sp>
      <p:sp>
        <p:nvSpPr>
          <p:cNvPr id="27652" name="內容版面配置區 2"/>
          <p:cNvSpPr txBox="1">
            <a:spLocks/>
          </p:cNvSpPr>
          <p:nvPr/>
        </p:nvSpPr>
        <p:spPr bwMode="auto">
          <a:xfrm>
            <a:off x="342107" y="1485908"/>
            <a:ext cx="8532812" cy="4751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028700" indent="-914400"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Aft>
                <a:spcPts val="1800"/>
              </a:spcAft>
              <a:buClr>
                <a:schemeClr val="tx1"/>
              </a:buClr>
              <a:buFont typeface="Calibri" charset="0"/>
              <a:buAutoNum type="arabicPeriod"/>
            </a:pPr>
            <a:r>
              <a:rPr kumimoji="0" lang="zh-TW" altLang="en-US" sz="2800" b="1" dirty="0" smtClean="0">
                <a:latin typeface="微軟正黑體" pitchFamily="34" charset="-120"/>
                <a:ea typeface="微軟正黑體" pitchFamily="34" charset="-120"/>
              </a:rPr>
              <a:t>本部</a:t>
            </a:r>
            <a:r>
              <a:rPr kumimoji="0" lang="en-US" altLang="zh-TW" sz="2800" b="1" dirty="0">
                <a:latin typeface="微軟正黑體" pitchFamily="34" charset="-120"/>
                <a:ea typeface="微軟正黑體" pitchFamily="34" charset="-120"/>
              </a:rPr>
              <a:t>106</a:t>
            </a:r>
            <a:r>
              <a:rPr kumimoji="0" lang="zh-TW" altLang="en-US" sz="2800" b="1" dirty="0">
                <a:latin typeface="微軟正黑體" pitchFamily="34" charset="-120"/>
                <a:ea typeface="微軟正黑體" pitchFamily="34" charset="-120"/>
              </a:rPr>
              <a:t>年開放資料盤點結果</a:t>
            </a:r>
            <a:endParaRPr kumimoji="0" lang="en-US" altLang="zh-TW" sz="2800" b="1" dirty="0">
              <a:latin typeface="微軟正黑體" pitchFamily="34" charset="-120"/>
              <a:ea typeface="微軟正黑體" pitchFamily="34" charset="-120"/>
            </a:endParaRPr>
          </a:p>
          <a:p>
            <a:pPr eaLnBrk="1" hangingPunct="1">
              <a:spcAft>
                <a:spcPts val="1800"/>
              </a:spcAft>
              <a:buClr>
                <a:schemeClr val="tx1"/>
              </a:buClr>
              <a:buFont typeface="Calibri" charset="0"/>
              <a:buAutoNum type="arabicPeriod"/>
            </a:pPr>
            <a:r>
              <a:rPr kumimoji="0" lang="zh-TW" altLang="en-US" sz="2800" b="1" dirty="0" smtClean="0">
                <a:latin typeface="微軟正黑體" pitchFamily="34" charset="-120"/>
                <a:ea typeface="微軟正黑體" pitchFamily="34" charset="-120"/>
              </a:rPr>
              <a:t>本部</a:t>
            </a:r>
            <a:r>
              <a:rPr kumimoji="0" lang="zh-TW" altLang="en-US" sz="2800" b="1" dirty="0">
                <a:latin typeface="微軟正黑體" pitchFamily="34" charset="-120"/>
                <a:ea typeface="微軟正黑體" pitchFamily="34" charset="-120"/>
              </a:rPr>
              <a:t>開放資料民間需求回應說明</a:t>
            </a:r>
            <a:endParaRPr kumimoji="0" lang="en-US" altLang="zh-TW" sz="2800" b="1" dirty="0">
              <a:latin typeface="微軟正黑體" pitchFamily="34" charset="-120"/>
              <a:ea typeface="微軟正黑體" pitchFamily="34" charset="-120"/>
            </a:endParaRPr>
          </a:p>
          <a:p>
            <a:pPr eaLnBrk="1" hangingPunct="1">
              <a:spcAft>
                <a:spcPts val="1800"/>
              </a:spcAft>
              <a:buClr>
                <a:schemeClr val="tx1"/>
              </a:buClr>
              <a:buFont typeface="Calibri" charset="0"/>
              <a:buAutoNum type="arabicPeriod"/>
            </a:pPr>
            <a:r>
              <a:rPr kumimoji="0" lang="zh-TW" altLang="en-US" sz="2800" b="1" dirty="0">
                <a:latin typeface="微軟正黑體" pitchFamily="34" charset="-120"/>
                <a:ea typeface="微軟正黑體" pitchFamily="34" charset="-120"/>
              </a:rPr>
              <a:t>本部</a:t>
            </a:r>
            <a:r>
              <a:rPr kumimoji="0" lang="en-US" altLang="zh-TW" sz="2800" b="1" dirty="0">
                <a:latin typeface="微軟正黑體" pitchFamily="34" charset="-120"/>
                <a:ea typeface="微軟正黑體" pitchFamily="34" charset="-120"/>
              </a:rPr>
              <a:t>105</a:t>
            </a:r>
            <a:r>
              <a:rPr kumimoji="0" lang="zh-TW" altLang="en-US" sz="2800" b="1" dirty="0">
                <a:latin typeface="微軟正黑體" pitchFamily="34" charset="-120"/>
                <a:ea typeface="微軟正黑體" pitchFamily="34" charset="-120"/>
              </a:rPr>
              <a:t>年第</a:t>
            </a:r>
            <a:r>
              <a:rPr kumimoji="0" lang="en-US" altLang="zh-TW" sz="2800" b="1" dirty="0">
                <a:latin typeface="微軟正黑體" pitchFamily="34" charset="-120"/>
                <a:ea typeface="微軟正黑體" pitchFamily="34" charset="-120"/>
              </a:rPr>
              <a:t>4</a:t>
            </a:r>
            <a:r>
              <a:rPr kumimoji="0" lang="zh-TW" altLang="en-US" sz="2800" b="1" dirty="0" smtClean="0">
                <a:latin typeface="微軟正黑體" pitchFamily="34" charset="-120"/>
                <a:ea typeface="微軟正黑體" pitchFamily="34" charset="-120"/>
              </a:rPr>
              <a:t>季及</a:t>
            </a:r>
            <a:r>
              <a:rPr kumimoji="0" lang="en-US" altLang="zh-TW" sz="2800" b="1" dirty="0" smtClean="0">
                <a:latin typeface="微軟正黑體" pitchFamily="34" charset="-120"/>
                <a:ea typeface="微軟正黑體" pitchFamily="34" charset="-120"/>
              </a:rPr>
              <a:t>106</a:t>
            </a:r>
            <a:r>
              <a:rPr kumimoji="0" lang="zh-TW" altLang="en-US" sz="2800" b="1" dirty="0" smtClean="0">
                <a:latin typeface="微軟正黑體" pitchFamily="34" charset="-120"/>
                <a:ea typeface="微軟正黑體" pitchFamily="34" charset="-120"/>
              </a:rPr>
              <a:t>年第</a:t>
            </a:r>
            <a:r>
              <a:rPr kumimoji="0" lang="en-US" altLang="zh-TW" sz="2800" b="1" dirty="0" smtClean="0">
                <a:latin typeface="微軟正黑體" pitchFamily="34" charset="-120"/>
                <a:ea typeface="微軟正黑體" pitchFamily="34" charset="-120"/>
              </a:rPr>
              <a:t>1</a:t>
            </a:r>
            <a:r>
              <a:rPr kumimoji="0" lang="zh-TW" altLang="en-US" sz="2800" b="1" dirty="0" smtClean="0">
                <a:latin typeface="微軟正黑體" pitchFamily="34" charset="-120"/>
                <a:ea typeface="微軟正黑體" pitchFamily="34" charset="-120"/>
              </a:rPr>
              <a:t>季資料</a:t>
            </a:r>
            <a:r>
              <a:rPr kumimoji="0" lang="zh-TW" altLang="en-US" sz="2800" b="1" dirty="0">
                <a:latin typeface="微軟正黑體" pitchFamily="34" charset="-120"/>
                <a:ea typeface="微軟正黑體" pitchFamily="34" charset="-120"/>
              </a:rPr>
              <a:t>檢核情形</a:t>
            </a:r>
            <a:endParaRPr kumimoji="0" lang="en-US" altLang="zh-TW" sz="2800" b="1" dirty="0">
              <a:latin typeface="微軟正黑體" pitchFamily="34" charset="-120"/>
              <a:ea typeface="微軟正黑體" pitchFamily="34" charset="-120"/>
            </a:endParaRPr>
          </a:p>
          <a:p>
            <a:pPr eaLnBrk="1" hangingPunct="1">
              <a:spcAft>
                <a:spcPts val="1800"/>
              </a:spcAft>
              <a:buClr>
                <a:schemeClr val="tx1"/>
              </a:buClr>
              <a:buFont typeface="Calibri" charset="0"/>
              <a:buAutoNum type="arabicPeriod"/>
            </a:pPr>
            <a:r>
              <a:rPr kumimoji="0" lang="en-US" altLang="zh-TW" sz="2800" b="1" dirty="0">
                <a:latin typeface="微軟正黑體" pitchFamily="34" charset="-120"/>
                <a:ea typeface="微軟正黑體" pitchFamily="34" charset="-120"/>
              </a:rPr>
              <a:t>106</a:t>
            </a:r>
            <a:r>
              <a:rPr kumimoji="0" lang="zh-TW" altLang="en-US" sz="2800" b="1" dirty="0" smtClean="0">
                <a:latin typeface="微軟正黑體" pitchFamily="34" charset="-120"/>
                <a:ea typeface="微軟正黑體" pitchFamily="34" charset="-120"/>
              </a:rPr>
              <a:t>年</a:t>
            </a:r>
            <a:r>
              <a:rPr kumimoji="0" lang="en-US" altLang="zh-TW" sz="2800" b="1" dirty="0" smtClean="0">
                <a:latin typeface="微軟正黑體" pitchFamily="34" charset="-120"/>
                <a:ea typeface="微軟正黑體" pitchFamily="34" charset="-120"/>
              </a:rPr>
              <a:t>5-10</a:t>
            </a:r>
            <a:r>
              <a:rPr kumimoji="0" lang="zh-TW" altLang="en-US" sz="2800" b="1" dirty="0" smtClean="0">
                <a:latin typeface="微軟正黑體" pitchFamily="34" charset="-120"/>
                <a:ea typeface="微軟正黑體" pitchFamily="34" charset="-120"/>
              </a:rPr>
              <a:t>月工作</a:t>
            </a:r>
            <a:r>
              <a:rPr kumimoji="0" lang="zh-TW" altLang="en-US" sz="2800" b="1" dirty="0">
                <a:latin typeface="微軟正黑體" pitchFamily="34" charset="-120"/>
                <a:ea typeface="微軟正黑體" pitchFamily="34" charset="-120"/>
              </a:rPr>
              <a:t>重點</a:t>
            </a:r>
            <a:endParaRPr kumimoji="0" lang="en-US" altLang="zh-TW" sz="2800" b="1" dirty="0">
              <a:latin typeface="微軟正黑體" pitchFamily="34" charset="-120"/>
              <a:ea typeface="微軟正黑體" pitchFamily="34" charset="-120"/>
            </a:endParaRPr>
          </a:p>
          <a:p>
            <a:pPr eaLnBrk="1" hangingPunct="1">
              <a:spcAft>
                <a:spcPts val="1800"/>
              </a:spcAft>
              <a:buClr>
                <a:schemeClr val="tx1"/>
              </a:buClr>
              <a:buFont typeface="Calibri" charset="0"/>
              <a:buAutoNum type="arabicPeriod"/>
            </a:pPr>
            <a:r>
              <a:rPr kumimoji="0" lang="zh-TW" altLang="en-US" sz="2800" b="1" dirty="0">
                <a:latin typeface="微軟正黑體" pitchFamily="34" charset="-120"/>
                <a:ea typeface="微軟正黑體" pitchFamily="34" charset="-120"/>
              </a:rPr>
              <a:t>下次諮詢小組會議專題分享單位</a:t>
            </a:r>
          </a:p>
          <a:p>
            <a:pPr eaLnBrk="1" hangingPunct="1">
              <a:spcAft>
                <a:spcPts val="1800"/>
              </a:spcAft>
              <a:buClr>
                <a:schemeClr val="tx1"/>
              </a:buClr>
              <a:buFont typeface="Calibri" charset="0"/>
              <a:buAutoNum type="arabicPeriod"/>
            </a:pPr>
            <a:endParaRPr kumimoji="0" lang="en-US" altLang="zh-TW" sz="3600" dirty="0">
              <a:latin typeface="微軟正黑體" pitchFamily="34" charset="-120"/>
              <a:ea typeface="微軟正黑體" pitchFamily="34" charset="-120"/>
            </a:endParaRPr>
          </a:p>
          <a:p>
            <a:pPr eaLnBrk="1" hangingPunct="1">
              <a:spcAft>
                <a:spcPts val="1800"/>
              </a:spcAft>
              <a:buClr>
                <a:schemeClr val="tx1"/>
              </a:buClr>
              <a:buFont typeface="Calibri" charset="0"/>
              <a:buAutoNum type="arabicPeriod"/>
            </a:pPr>
            <a:endParaRPr kumimoji="0" lang="en-US" altLang="zh-TW" sz="4400" dirty="0">
              <a:latin typeface="微軟正黑體" pitchFamily="34" charset="-120"/>
              <a:ea typeface="微軟正黑體" pitchFamily="34" charset="-120"/>
            </a:endParaRPr>
          </a:p>
        </p:txBody>
      </p:sp>
      <p:sp>
        <p:nvSpPr>
          <p:cNvPr id="27653" name="文字方塊 1"/>
          <p:cNvSpPr txBox="1">
            <a:spLocks noChangeArrowheads="1"/>
          </p:cNvSpPr>
          <p:nvPr/>
        </p:nvSpPr>
        <p:spPr bwMode="auto">
          <a:xfrm>
            <a:off x="3798888" y="234950"/>
            <a:ext cx="16192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Tx/>
              <a:buNone/>
            </a:pPr>
            <a:r>
              <a:rPr lang="zh-TW" altLang="en-US" sz="5400">
                <a:latin typeface="微軟正黑體" pitchFamily="34" charset="-120"/>
                <a:ea typeface="微軟正黑體" pitchFamily="34" charset="-120"/>
              </a:rPr>
              <a:t>大綱</a:t>
            </a:r>
          </a:p>
        </p:txBody>
      </p:sp>
    </p:spTree>
    <p:extLst>
      <p:ext uri="{BB962C8B-B14F-4D97-AF65-F5344CB8AC3E}">
        <p14:creationId xmlns:p14="http://schemas.microsoft.com/office/powerpoint/2010/main" val="9941010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83316315-D142-4907-B574-0BA2A1414B56}" type="slidenum">
              <a:rPr kumimoji="0" lang="zh-TW" altLang="en-US" sz="1200">
                <a:latin typeface="微軟正黑體" pitchFamily="34" charset="-120"/>
                <a:ea typeface="微軟正黑體" pitchFamily="34" charset="-120"/>
              </a:rPr>
              <a:pPr algn="ctr" eaLnBrk="1" hangingPunct="1">
                <a:spcBef>
                  <a:spcPct val="0"/>
                </a:spcBef>
                <a:buFontTx/>
                <a:buNone/>
              </a:pPr>
              <a:t>21</a:t>
            </a:fld>
            <a:endParaRPr kumimoji="0" lang="en-US" altLang="zh-TW" sz="1200">
              <a:latin typeface="微軟正黑體" pitchFamily="34" charset="-120"/>
              <a:ea typeface="微軟正黑體" pitchFamily="34" charset="-120"/>
            </a:endParaRPr>
          </a:p>
        </p:txBody>
      </p:sp>
      <p:graphicFrame>
        <p:nvGraphicFramePr>
          <p:cNvPr id="2" name="表格 1"/>
          <p:cNvGraphicFramePr>
            <a:graphicFrameLocks noGrp="1"/>
          </p:cNvGraphicFramePr>
          <p:nvPr>
            <p:extLst>
              <p:ext uri="{D42A27DB-BD31-4B8C-83A1-F6EECF244321}">
                <p14:modId xmlns:p14="http://schemas.microsoft.com/office/powerpoint/2010/main" val="3851034027"/>
              </p:ext>
            </p:extLst>
          </p:nvPr>
        </p:nvGraphicFramePr>
        <p:xfrm>
          <a:off x="638991" y="1473814"/>
          <a:ext cx="7289118" cy="4995914"/>
        </p:xfrm>
        <a:graphic>
          <a:graphicData uri="http://schemas.openxmlformats.org/drawingml/2006/table">
            <a:tbl>
              <a:tblPr firstRow="1" firstCol="1" lastRow="1" lastCol="1" bandRow="1" bandCol="1">
                <a:tableStyleId>{5C22544A-7EE6-4342-B048-85BDC9FD1C3A}</a:tableStyleId>
              </a:tblPr>
              <a:tblGrid>
                <a:gridCol w="478540"/>
                <a:gridCol w="1120777"/>
                <a:gridCol w="3714176"/>
                <a:gridCol w="948300"/>
                <a:gridCol w="1027325"/>
              </a:tblGrid>
              <a:tr h="639620">
                <a:tc>
                  <a:txBody>
                    <a:bodyPr/>
                    <a:lstStyle/>
                    <a:p>
                      <a:pPr marL="480695" indent="-457835" algn="ctr">
                        <a:lnSpc>
                          <a:spcPts val="2200"/>
                        </a:lnSpc>
                        <a:spcAft>
                          <a:spcPts val="0"/>
                        </a:spcAft>
                      </a:pPr>
                      <a:r>
                        <a:rPr lang="zh-TW" sz="1800" kern="100" dirty="0">
                          <a:solidFill>
                            <a:schemeClr val="tx1"/>
                          </a:solidFill>
                          <a:effectLst/>
                          <a:latin typeface="微軟正黑體" panose="020B0604030504040204" pitchFamily="34" charset="-120"/>
                          <a:ea typeface="微軟正黑體" panose="020B0604030504040204" pitchFamily="34" charset="-120"/>
                        </a:rPr>
                        <a:t>群</a:t>
                      </a:r>
                    </a:p>
                    <a:p>
                      <a:pPr marL="480695" indent="-457835" algn="ctr">
                        <a:lnSpc>
                          <a:spcPts val="2200"/>
                        </a:lnSpc>
                        <a:spcAft>
                          <a:spcPts val="0"/>
                        </a:spcAft>
                      </a:pPr>
                      <a:r>
                        <a:rPr lang="zh-TW" sz="1800" kern="100" dirty="0">
                          <a:solidFill>
                            <a:schemeClr val="tx1"/>
                          </a:solidFill>
                          <a:effectLst/>
                          <a:latin typeface="微軟正黑體" panose="020B0604030504040204" pitchFamily="34" charset="-120"/>
                          <a:ea typeface="微軟正黑體" panose="020B0604030504040204" pitchFamily="34" charset="-120"/>
                        </a:rPr>
                        <a:t>組</a:t>
                      </a:r>
                      <a:endParaRPr lang="zh-TW" sz="1800"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ts val="2200"/>
                        </a:lnSpc>
                        <a:spcAft>
                          <a:spcPts val="0"/>
                        </a:spcAft>
                      </a:pPr>
                      <a:r>
                        <a:rPr lang="en-US" altLang="zh-TW" sz="1800" b="1" kern="100" dirty="0" smtClean="0">
                          <a:solidFill>
                            <a:schemeClr val="tx1"/>
                          </a:solidFill>
                          <a:effectLst/>
                          <a:latin typeface="微軟正黑體" panose="020B0604030504040204" pitchFamily="34" charset="-120"/>
                          <a:ea typeface="微軟正黑體" panose="020B0604030504040204" pitchFamily="34" charset="-120"/>
                        </a:rPr>
                        <a:t>106</a:t>
                      </a:r>
                      <a:r>
                        <a:rPr lang="zh-TW" altLang="en-US" sz="1800" b="1" kern="100" dirty="0" smtClean="0">
                          <a:solidFill>
                            <a:schemeClr val="tx1"/>
                          </a:solidFill>
                          <a:effectLst/>
                          <a:latin typeface="微軟正黑體" panose="020B0604030504040204" pitchFamily="34" charset="-120"/>
                          <a:ea typeface="微軟正黑體" panose="020B0604030504040204" pitchFamily="34" charset="-120"/>
                        </a:rPr>
                        <a:t>年</a:t>
                      </a:r>
                      <a:r>
                        <a:rPr lang="zh-TW" sz="1800" b="1" kern="100" dirty="0" smtClean="0">
                          <a:solidFill>
                            <a:schemeClr val="tx1"/>
                          </a:solidFill>
                          <a:effectLst/>
                          <a:latin typeface="微軟正黑體" panose="020B0604030504040204" pitchFamily="34" charset="-120"/>
                          <a:ea typeface="微軟正黑體" panose="020B0604030504040204" pitchFamily="34" charset="-120"/>
                        </a:rPr>
                        <a:t>新增</a:t>
                      </a:r>
                      <a:r>
                        <a:rPr lang="zh-TW" sz="1800" b="1" kern="100" dirty="0">
                          <a:solidFill>
                            <a:schemeClr val="tx1"/>
                          </a:solidFill>
                          <a:effectLst/>
                          <a:latin typeface="微軟正黑體" panose="020B0604030504040204" pitchFamily="34" charset="-120"/>
                          <a:ea typeface="微軟正黑體" panose="020B0604030504040204" pitchFamily="34" charset="-120"/>
                        </a:rPr>
                        <a:t>開放資料集數量</a:t>
                      </a:r>
                      <a:endParaRPr lang="zh-TW" sz="1800" b="1"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ts val="2200"/>
                        </a:lnSpc>
                        <a:spcAft>
                          <a:spcPts val="0"/>
                        </a:spcAft>
                      </a:pPr>
                      <a:r>
                        <a:rPr lang="zh-TW" sz="2000" b="1" kern="100" dirty="0">
                          <a:solidFill>
                            <a:schemeClr val="tx1"/>
                          </a:solidFill>
                          <a:effectLst/>
                          <a:latin typeface="微軟正黑體" panose="020B0604030504040204" pitchFamily="34" charset="-120"/>
                          <a:ea typeface="微軟正黑體" panose="020B0604030504040204" pitchFamily="34" charset="-120"/>
                        </a:rPr>
                        <a:t>單位名稱</a:t>
                      </a:r>
                      <a:endParaRPr lang="zh-TW" sz="2000" b="1"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ts val="2200"/>
                        </a:lnSpc>
                        <a:spcAft>
                          <a:spcPts val="0"/>
                        </a:spcAft>
                      </a:pPr>
                      <a:r>
                        <a:rPr lang="zh-TW" altLang="en-US" sz="1800" b="1" kern="100" dirty="0" smtClean="0">
                          <a:solidFill>
                            <a:schemeClr val="tx1"/>
                          </a:solidFill>
                          <a:effectLst/>
                          <a:latin typeface="微軟正黑體" panose="020B0604030504040204" pitchFamily="34" charset="-120"/>
                          <a:ea typeface="微軟正黑體" panose="020B0604030504040204" pitchFamily="34" charset="-120"/>
                          <a:cs typeface="Times New Roman"/>
                        </a:rPr>
                        <a:t>單位數</a:t>
                      </a:r>
                      <a:endParaRPr lang="zh-TW" sz="1800" b="1"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ts val="2200"/>
                        </a:lnSpc>
                        <a:spcAft>
                          <a:spcPts val="0"/>
                        </a:spcAft>
                      </a:pPr>
                      <a:r>
                        <a:rPr lang="zh-TW" altLang="en-US" sz="1800" b="1" kern="100" dirty="0" smtClean="0">
                          <a:solidFill>
                            <a:schemeClr val="tx1"/>
                          </a:solidFill>
                          <a:effectLst/>
                          <a:latin typeface="微軟正黑體" panose="020B0604030504040204" pitchFamily="34" charset="-120"/>
                          <a:ea typeface="微軟正黑體" panose="020B0604030504040204" pitchFamily="34" charset="-120"/>
                          <a:cs typeface="Times New Roman"/>
                        </a:rPr>
                        <a:t>資料集小計</a:t>
                      </a:r>
                      <a:endParaRPr lang="zh-TW" sz="1800" b="1"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r>
              <a:tr h="1405018">
                <a:tc>
                  <a:txBody>
                    <a:bodyPr/>
                    <a:lstStyle/>
                    <a:p>
                      <a:pPr marL="511175" indent="-579755" algn="ctr">
                        <a:lnSpc>
                          <a:spcPts val="2200"/>
                        </a:lnSpc>
                        <a:spcAft>
                          <a:spcPts val="0"/>
                        </a:spcAft>
                      </a:pPr>
                      <a:r>
                        <a:rPr lang="en-US" sz="1800" kern="100" dirty="0">
                          <a:solidFill>
                            <a:schemeClr val="tx1"/>
                          </a:solidFill>
                          <a:effectLst/>
                        </a:rPr>
                        <a:t>A</a:t>
                      </a:r>
                      <a:endParaRPr lang="zh-TW" sz="1800" kern="100" dirty="0">
                        <a:solidFill>
                          <a:schemeClr val="tx1"/>
                        </a:solidFill>
                        <a:effectLst/>
                        <a:latin typeface="Calibri"/>
                        <a:ea typeface="新細明體"/>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algn="ctr" defTabSz="914400" rtl="0" eaLnBrk="1" latinLnBrk="0" hangingPunct="1">
                        <a:lnSpc>
                          <a:spcPts val="2200"/>
                        </a:lnSpc>
                        <a:spcAft>
                          <a:spcPts val="0"/>
                        </a:spcAft>
                      </a:pPr>
                      <a:r>
                        <a:rPr 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累計</a:t>
                      </a:r>
                      <a:endPar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endParaRPr>
                    </a:p>
                    <a:p>
                      <a:pPr marL="0" algn="ctr" defTabSz="914400" rtl="0" eaLnBrk="1" latinLnBrk="0" hangingPunct="1">
                        <a:lnSpc>
                          <a:spcPts val="2200"/>
                        </a:lnSpc>
                        <a:spcAft>
                          <a:spcPts val="0"/>
                        </a:spcAft>
                      </a:pPr>
                      <a:r>
                        <a:rPr 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至少</a:t>
                      </a:r>
                      <a:endPar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endParaRPr>
                    </a:p>
                    <a:p>
                      <a:pPr marL="0" algn="ctr" defTabSz="914400" rtl="0" eaLnBrk="1" latinLnBrk="0" hangingPunct="1">
                        <a:lnSpc>
                          <a:spcPts val="2200"/>
                        </a:lnSpc>
                        <a:spcAft>
                          <a:spcPts val="0"/>
                        </a:spcAft>
                      </a:pP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15</a:t>
                      </a:r>
                      <a:endParaRPr lang="zh-TW" sz="1600" b="1" kern="100" dirty="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ts val="2200"/>
                        </a:lnSpc>
                        <a:spcBef>
                          <a:spcPts val="0"/>
                        </a:spcBef>
                        <a:spcAft>
                          <a:spcPts val="0"/>
                        </a:spcAft>
                        <a:buClrTx/>
                        <a:buSzTx/>
                        <a:buFontTx/>
                        <a:buNone/>
                        <a:tabLst/>
                        <a:defRPr/>
                      </a:pPr>
                      <a:r>
                        <a:rPr lang="zh-TW" sz="1600" b="1" kern="100" dirty="0">
                          <a:solidFill>
                            <a:schemeClr val="tx1"/>
                          </a:solidFill>
                          <a:effectLst/>
                          <a:latin typeface="微軟正黑體" panose="020B0604030504040204" pitchFamily="34" charset="-120"/>
                          <a:ea typeface="微軟正黑體" panose="020B0604030504040204" pitchFamily="34" charset="-120"/>
                        </a:rPr>
                        <a:t>商業司、水利署、工業局、能源局</a:t>
                      </a:r>
                      <a:r>
                        <a:rPr lang="zh-TW" sz="1600" b="1" kern="100" dirty="0" smtClean="0">
                          <a:solidFill>
                            <a:schemeClr val="tx1"/>
                          </a:solidFill>
                          <a:effectLst/>
                          <a:latin typeface="微軟正黑體" panose="020B0604030504040204" pitchFamily="34" charset="-120"/>
                          <a:ea typeface="微軟正黑體" panose="020B0604030504040204" pitchFamily="34" charset="-120"/>
                        </a:rPr>
                        <a:t>、</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 </a:t>
                      </a:r>
                      <a:r>
                        <a:rPr lang="zh-TW" sz="1600" b="1" kern="100" dirty="0" smtClean="0">
                          <a:solidFill>
                            <a:schemeClr val="tx1"/>
                          </a:solidFill>
                          <a:effectLst/>
                          <a:latin typeface="微軟正黑體" panose="020B0604030504040204" pitchFamily="34" charset="-120"/>
                          <a:ea typeface="微軟正黑體" panose="020B0604030504040204" pitchFamily="34" charset="-120"/>
                        </a:rPr>
                        <a:t>標準</a:t>
                      </a:r>
                      <a:r>
                        <a:rPr lang="zh-TW" sz="1600" b="1" kern="100" dirty="0">
                          <a:solidFill>
                            <a:schemeClr val="tx1"/>
                          </a:solidFill>
                          <a:effectLst/>
                          <a:latin typeface="微軟正黑體" panose="020B0604030504040204" pitchFamily="34" charset="-120"/>
                          <a:ea typeface="微軟正黑體" panose="020B0604030504040204" pitchFamily="34" charset="-120"/>
                        </a:rPr>
                        <a:t>檢驗局、智慧財產局、國際貿易局</a:t>
                      </a:r>
                      <a:r>
                        <a:rPr lang="zh-TW" sz="1600" b="1" kern="100" dirty="0" smtClean="0">
                          <a:solidFill>
                            <a:schemeClr val="tx1"/>
                          </a:solidFill>
                          <a:effectLst/>
                          <a:latin typeface="微軟正黑體" panose="020B0604030504040204" pitchFamily="34" charset="-120"/>
                          <a:ea typeface="微軟正黑體" panose="020B0604030504040204" pitchFamily="34" charset="-120"/>
                        </a:rPr>
                        <a:t>、中小企業處</a:t>
                      </a: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a:t>
                      </a:r>
                      <a:r>
                        <a:rPr lang="zh-TW" sz="1600" b="1" kern="100" dirty="0" smtClean="0">
                          <a:solidFill>
                            <a:schemeClr val="tx1"/>
                          </a:solidFill>
                          <a:effectLst/>
                          <a:latin typeface="微軟正黑體" panose="020B0604030504040204" pitchFamily="34" charset="-120"/>
                          <a:ea typeface="微軟正黑體" panose="020B0604030504040204" pitchFamily="34" charset="-120"/>
                        </a:rPr>
                        <a:t>加工出口區</a:t>
                      </a:r>
                      <a:r>
                        <a:rPr lang="zh-TW" sz="1600" b="1" kern="100" dirty="0">
                          <a:solidFill>
                            <a:schemeClr val="tx1"/>
                          </a:solidFill>
                          <a:effectLst/>
                          <a:latin typeface="微軟正黑體" panose="020B0604030504040204" pitchFamily="34" charset="-120"/>
                          <a:ea typeface="微軟正黑體" panose="020B0604030504040204" pitchFamily="34" charset="-120"/>
                        </a:rPr>
                        <a:t>管理處、中央地質調查所</a:t>
                      </a:r>
                      <a:r>
                        <a:rPr lang="zh-TW" sz="1600" b="1" kern="100" dirty="0" smtClean="0">
                          <a:solidFill>
                            <a:schemeClr val="tx1"/>
                          </a:solidFill>
                          <a:effectLst/>
                          <a:latin typeface="微軟正黑體" panose="020B0604030504040204" pitchFamily="34" charset="-120"/>
                          <a:ea typeface="微軟正黑體" panose="020B0604030504040204" pitchFamily="34" charset="-120"/>
                        </a:rPr>
                        <a:t>、台灣</a:t>
                      </a:r>
                      <a:r>
                        <a:rPr lang="zh-TW" sz="1600" b="1" kern="100" dirty="0">
                          <a:solidFill>
                            <a:schemeClr val="tx1"/>
                          </a:solidFill>
                          <a:effectLst/>
                          <a:latin typeface="微軟正黑體" panose="020B0604030504040204" pitchFamily="34" charset="-120"/>
                          <a:ea typeface="微軟正黑體" panose="020B0604030504040204" pitchFamily="34" charset="-120"/>
                        </a:rPr>
                        <a:t>電力公司、台灣中油公司、台灣糖業</a:t>
                      </a:r>
                      <a:r>
                        <a:rPr lang="zh-TW" sz="1600" b="1" kern="100" dirty="0" smtClean="0">
                          <a:solidFill>
                            <a:schemeClr val="tx1"/>
                          </a:solidFill>
                          <a:effectLst/>
                          <a:latin typeface="微軟正黑體" panose="020B0604030504040204" pitchFamily="34" charset="-120"/>
                          <a:ea typeface="微軟正黑體" panose="020B0604030504040204" pitchFamily="34" charset="-120"/>
                        </a:rPr>
                        <a:t>公司</a:t>
                      </a: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a:t>
                      </a:r>
                      <a:r>
                        <a:rPr lang="zh-TW" sz="1600" b="1" kern="100" dirty="0" smtClean="0">
                          <a:solidFill>
                            <a:schemeClr val="tx1"/>
                          </a:solidFill>
                          <a:effectLst/>
                          <a:latin typeface="微軟正黑體" panose="020B0604030504040204" pitchFamily="34" charset="-120"/>
                          <a:ea typeface="微軟正黑體" panose="020B0604030504040204" pitchFamily="34" charset="-120"/>
                        </a:rPr>
                        <a:t>台灣</a:t>
                      </a:r>
                      <a:r>
                        <a:rPr lang="zh-TW" sz="1600" b="1" kern="100" dirty="0">
                          <a:solidFill>
                            <a:schemeClr val="tx1"/>
                          </a:solidFill>
                          <a:effectLst/>
                          <a:latin typeface="微軟正黑體" panose="020B0604030504040204" pitchFamily="34" charset="-120"/>
                          <a:ea typeface="微軟正黑體" panose="020B0604030504040204" pitchFamily="34" charset="-120"/>
                        </a:rPr>
                        <a:t>自來水公司</a:t>
                      </a:r>
                      <a:endParaRPr lang="zh-TW" sz="1600" b="1"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2200"/>
                        </a:lnSpc>
                        <a:spcAft>
                          <a:spcPts val="0"/>
                        </a:spcAft>
                      </a:pPr>
                      <a:r>
                        <a:rPr lang="en-US" altLang="zh-TW" sz="1800" b="0" kern="100" dirty="0" smtClean="0">
                          <a:solidFill>
                            <a:srgbClr val="FF0000"/>
                          </a:solidFill>
                          <a:effectLst/>
                          <a:latin typeface="Calibri"/>
                          <a:ea typeface="新細明體"/>
                          <a:cs typeface="Times New Roman"/>
                        </a:rPr>
                        <a:t>14</a:t>
                      </a:r>
                      <a:endParaRPr lang="zh-TW" sz="1800" b="0" kern="100" dirty="0">
                        <a:solidFill>
                          <a:srgbClr val="FF0000"/>
                        </a:solidFill>
                        <a:effectLst/>
                        <a:latin typeface="Calibri"/>
                        <a:ea typeface="新細明體"/>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2200"/>
                        </a:lnSpc>
                        <a:spcAft>
                          <a:spcPts val="0"/>
                        </a:spcAft>
                      </a:pPr>
                      <a:r>
                        <a:rPr lang="en-US" altLang="zh-TW" sz="1800" kern="100" dirty="0" smtClean="0">
                          <a:solidFill>
                            <a:srgbClr val="FF0000"/>
                          </a:solidFill>
                          <a:effectLst/>
                          <a:latin typeface="Calibri"/>
                          <a:ea typeface="新細明體"/>
                          <a:cs typeface="Times New Roman"/>
                        </a:rPr>
                        <a:t>210</a:t>
                      </a:r>
                      <a:endParaRPr lang="zh-TW" sz="1800" kern="100" dirty="0">
                        <a:solidFill>
                          <a:srgbClr val="FF0000"/>
                        </a:solidFill>
                        <a:effectLst/>
                        <a:latin typeface="Calibri"/>
                        <a:ea typeface="新細明體"/>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58641">
                <a:tc>
                  <a:txBody>
                    <a:bodyPr/>
                    <a:lstStyle/>
                    <a:p>
                      <a:pPr marL="511175" indent="-579755" algn="ctr">
                        <a:lnSpc>
                          <a:spcPts val="2200"/>
                        </a:lnSpc>
                        <a:spcAft>
                          <a:spcPts val="0"/>
                        </a:spcAft>
                      </a:pPr>
                      <a:r>
                        <a:rPr lang="en-US" altLang="zh-TW" sz="1800" kern="100" dirty="0" smtClean="0">
                          <a:solidFill>
                            <a:schemeClr val="tx1"/>
                          </a:solidFill>
                          <a:effectLst/>
                        </a:rPr>
                        <a:t>B</a:t>
                      </a:r>
                      <a:endParaRPr lang="zh-TW" altLang="zh-TW" sz="1800" kern="100" dirty="0">
                        <a:solidFill>
                          <a:schemeClr val="tx1"/>
                        </a:solidFill>
                        <a:effectLst/>
                        <a:latin typeface="+mn-lt"/>
                        <a:ea typeface="+mn-ea"/>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algn="ctr" defTabSz="914400" rtl="0" eaLnBrk="1" latinLnBrk="0" hangingPunct="1">
                        <a:lnSpc>
                          <a:spcPts val="2200"/>
                        </a:lnSpc>
                        <a:spcAft>
                          <a:spcPts val="0"/>
                        </a:spcAft>
                      </a:pPr>
                      <a:r>
                        <a:rPr lang="zh-TW" sz="1600" b="1" kern="100" dirty="0">
                          <a:solidFill>
                            <a:srgbClr val="FF0000"/>
                          </a:solidFill>
                          <a:effectLst/>
                          <a:latin typeface="微軟正黑體" panose="020B0604030504040204" pitchFamily="34" charset="-120"/>
                          <a:ea typeface="微軟正黑體" panose="020B0604030504040204" pitchFamily="34" charset="-120"/>
                          <a:cs typeface="+mn-cs"/>
                        </a:rPr>
                        <a:t>累計</a:t>
                      </a:r>
                      <a:r>
                        <a:rPr 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至少</a:t>
                      </a: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8</a:t>
                      </a:r>
                      <a:endParaRPr lang="zh-TW" sz="1600" b="1" kern="100" dirty="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礦務局、技術處、統計處、國合處、</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 </a:t>
                      </a: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投資業務處</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a:t>
                      </a: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投資審議委員會、國營事業委員會、貿易調查委員會</a:t>
                      </a:r>
                      <a:endParaRPr lang="zh-TW" altLang="en-US" sz="1600" b="1" kern="1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2200"/>
                        </a:lnSpc>
                        <a:spcAft>
                          <a:spcPts val="0"/>
                        </a:spcAft>
                      </a:pPr>
                      <a:r>
                        <a:rPr lang="en-US" altLang="zh-TW" sz="1800" b="0" kern="100" dirty="0" smtClean="0">
                          <a:solidFill>
                            <a:srgbClr val="FF0000"/>
                          </a:solidFill>
                          <a:effectLst/>
                          <a:latin typeface="Calibri"/>
                          <a:ea typeface="新細明體"/>
                          <a:cs typeface="Times New Roman"/>
                        </a:rPr>
                        <a:t>8</a:t>
                      </a:r>
                      <a:endParaRPr lang="zh-TW" sz="1800" b="0" kern="100" dirty="0">
                        <a:solidFill>
                          <a:srgbClr val="FF0000"/>
                        </a:solidFill>
                        <a:effectLst/>
                        <a:latin typeface="Calibri"/>
                        <a:ea typeface="新細明體"/>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2200"/>
                        </a:lnSpc>
                        <a:spcAft>
                          <a:spcPts val="0"/>
                        </a:spcAft>
                      </a:pPr>
                      <a:r>
                        <a:rPr lang="en-US" altLang="zh-TW" sz="1800" kern="100" dirty="0" smtClean="0">
                          <a:solidFill>
                            <a:srgbClr val="FF0000"/>
                          </a:solidFill>
                          <a:effectLst/>
                          <a:latin typeface="Calibri"/>
                          <a:ea typeface="新細明體"/>
                          <a:cs typeface="Times New Roman"/>
                        </a:rPr>
                        <a:t>64</a:t>
                      </a:r>
                      <a:endParaRPr lang="zh-TW" sz="1800" kern="100" dirty="0">
                        <a:solidFill>
                          <a:srgbClr val="FF0000"/>
                        </a:solidFill>
                        <a:effectLst/>
                        <a:latin typeface="Calibri"/>
                        <a:ea typeface="新細明體"/>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99974">
                <a:tc>
                  <a:txBody>
                    <a:bodyPr/>
                    <a:lstStyle/>
                    <a:p>
                      <a:pPr marL="511175" marR="0" indent="-579755" algn="ctr" defTabSz="914400" rtl="0" eaLnBrk="1" fontAlgn="auto" latinLnBrk="0" hangingPunct="1">
                        <a:lnSpc>
                          <a:spcPts val="2200"/>
                        </a:lnSpc>
                        <a:spcBef>
                          <a:spcPts val="0"/>
                        </a:spcBef>
                        <a:spcAft>
                          <a:spcPts val="0"/>
                        </a:spcAft>
                        <a:buClrTx/>
                        <a:buSzTx/>
                        <a:buFontTx/>
                        <a:buNone/>
                        <a:tabLst/>
                        <a:defRPr/>
                      </a:pPr>
                      <a:r>
                        <a:rPr lang="en-US" altLang="zh-TW" sz="1800" kern="100" dirty="0" smtClean="0">
                          <a:solidFill>
                            <a:schemeClr val="tx1"/>
                          </a:solidFill>
                          <a:effectLst/>
                        </a:rPr>
                        <a:t>C </a:t>
                      </a:r>
                      <a:endParaRPr lang="zh-TW" altLang="zh-TW" sz="1800" kern="100" dirty="0" smtClean="0">
                        <a:solidFill>
                          <a:schemeClr val="tx1"/>
                        </a:solidFill>
                        <a:effectLst/>
                        <a:latin typeface="+mn-lt"/>
                        <a:ea typeface="+mn-ea"/>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algn="ctr" defTabSz="914400" rtl="0" eaLnBrk="1" latinLnBrk="0" hangingPunct="1">
                        <a:lnSpc>
                          <a:spcPts val="2200"/>
                        </a:lnSpc>
                        <a:spcAft>
                          <a:spcPts val="0"/>
                        </a:spcAft>
                      </a:pPr>
                      <a:r>
                        <a:rPr lang="zh-TW" sz="1600" b="1" kern="100" dirty="0">
                          <a:solidFill>
                            <a:srgbClr val="FF0000"/>
                          </a:solidFill>
                          <a:effectLst/>
                          <a:latin typeface="微軟正黑體" panose="020B0604030504040204" pitchFamily="34" charset="-120"/>
                          <a:ea typeface="微軟正黑體" panose="020B0604030504040204" pitchFamily="34" charset="-120"/>
                          <a:cs typeface="+mn-cs"/>
                        </a:rPr>
                        <a:t>累計</a:t>
                      </a:r>
                      <a:r>
                        <a:rPr 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至少</a:t>
                      </a: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4</a:t>
                      </a:r>
                      <a:endParaRPr lang="zh-TW" sz="1600" b="1" kern="100" dirty="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研發會、中部辦公室、</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專研中心</a:t>
                      </a:r>
                      <a:endParaRPr lang="zh-TW" altLang="en-US" sz="1600" b="1" kern="1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en-US" altLang="zh-TW" sz="1800" b="0" kern="100" dirty="0" smtClean="0">
                          <a:solidFill>
                            <a:srgbClr val="FF0000"/>
                          </a:solidFill>
                          <a:effectLst/>
                          <a:latin typeface="+mn-lt"/>
                          <a:ea typeface="+mn-ea"/>
                          <a:cs typeface="+mn-cs"/>
                        </a:rPr>
                        <a:t>3</a:t>
                      </a:r>
                      <a:endParaRPr lang="zh-TW" altLang="en-US" sz="1800" b="0"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en-US" altLang="zh-TW" sz="1800" b="1" kern="100" dirty="0" smtClean="0">
                          <a:solidFill>
                            <a:srgbClr val="FF0000"/>
                          </a:solidFill>
                          <a:effectLst/>
                          <a:latin typeface="+mn-lt"/>
                          <a:ea typeface="+mn-ea"/>
                          <a:cs typeface="+mn-cs"/>
                        </a:rPr>
                        <a:t>12</a:t>
                      </a:r>
                      <a:endParaRPr lang="zh-TW" altLang="en-US" sz="1800" b="1"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99974">
                <a:tc>
                  <a:txBody>
                    <a:bodyPr/>
                    <a:lstStyle/>
                    <a:p>
                      <a:pPr marL="511175" marR="0" indent="-579755" algn="ctr" defTabSz="914400" rtl="0" eaLnBrk="1" fontAlgn="auto" latinLnBrk="0" hangingPunct="1">
                        <a:lnSpc>
                          <a:spcPts val="2200"/>
                        </a:lnSpc>
                        <a:spcBef>
                          <a:spcPts val="0"/>
                        </a:spcBef>
                        <a:spcAft>
                          <a:spcPts val="0"/>
                        </a:spcAft>
                        <a:buClrTx/>
                        <a:buSzTx/>
                        <a:buFontTx/>
                        <a:buNone/>
                        <a:tabLst/>
                        <a:defRPr/>
                      </a:pPr>
                      <a:r>
                        <a:rPr lang="en-US" altLang="zh-TW" sz="1800" kern="100" dirty="0" smtClean="0">
                          <a:solidFill>
                            <a:schemeClr val="tx1"/>
                          </a:solidFill>
                          <a:effectLst/>
                          <a:latin typeface="+mn-lt"/>
                          <a:ea typeface="+mn-ea"/>
                          <a:cs typeface="Times New Roman"/>
                        </a:rPr>
                        <a:t>D</a:t>
                      </a:r>
                      <a:endParaRPr lang="zh-TW" altLang="zh-TW" sz="1800" kern="100" dirty="0" smtClean="0">
                        <a:solidFill>
                          <a:schemeClr val="tx1"/>
                        </a:solidFill>
                        <a:effectLst/>
                        <a:latin typeface="+mn-lt"/>
                        <a:ea typeface="+mn-ea"/>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累計至少</a:t>
                      </a: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2</a:t>
                      </a:r>
                      <a:endParaRPr lang="zh-TW"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總務司、人事處、</a:t>
                      </a:r>
                      <a:r>
                        <a:rPr lang="zh-TW" altLang="en-US" sz="1600" b="1" dirty="0" smtClean="0">
                          <a:solidFill>
                            <a:schemeClr val="tx1"/>
                          </a:solidFill>
                          <a:latin typeface="微軟正黑體" pitchFamily="34" charset="-120"/>
                          <a:ea typeface="微軟正黑體" pitchFamily="34" charset="-120"/>
                        </a:rPr>
                        <a:t>會計處、政風處、法規會、訴願會、秘書室、</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資訊中心</a:t>
                      </a:r>
                      <a:endParaRPr lang="zh-TW" altLang="en-US" sz="1600" b="1" kern="1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en-US" altLang="zh-TW" sz="1800" b="0" kern="100" dirty="0" smtClean="0">
                          <a:solidFill>
                            <a:srgbClr val="FF0000"/>
                          </a:solidFill>
                          <a:effectLst/>
                          <a:latin typeface="+mn-lt"/>
                          <a:ea typeface="+mn-ea"/>
                          <a:cs typeface="+mn-cs"/>
                        </a:rPr>
                        <a:t>8</a:t>
                      </a:r>
                      <a:endParaRPr lang="zh-TW" altLang="en-US" sz="1800" b="0"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en-US" altLang="zh-TW" sz="1800" b="1" kern="100" dirty="0" smtClean="0">
                          <a:solidFill>
                            <a:srgbClr val="FF0000"/>
                          </a:solidFill>
                          <a:effectLst/>
                          <a:latin typeface="+mn-lt"/>
                          <a:ea typeface="+mn-ea"/>
                          <a:cs typeface="+mn-cs"/>
                        </a:rPr>
                        <a:t>16</a:t>
                      </a:r>
                      <a:endParaRPr lang="zh-TW" altLang="en-US" sz="1800" b="1"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14548">
                <a:tc gridSpan="3">
                  <a:txBody>
                    <a:bodyPr/>
                    <a:lstStyle/>
                    <a:p>
                      <a:pPr marL="511175" marR="0" indent="-579755" algn="ctr" defTabSz="914400" rtl="0" eaLnBrk="1" fontAlgn="auto" latinLnBrk="0" hangingPunct="1">
                        <a:lnSpc>
                          <a:spcPts val="2200"/>
                        </a:lnSpc>
                        <a:spcBef>
                          <a:spcPts val="0"/>
                        </a:spcBef>
                        <a:spcAft>
                          <a:spcPts val="0"/>
                        </a:spcAft>
                        <a:buClrTx/>
                        <a:buSzTx/>
                        <a:buFontTx/>
                        <a:buNone/>
                        <a:tabLst/>
                        <a:defRPr/>
                      </a:pPr>
                      <a:r>
                        <a:rPr lang="zh-TW" altLang="en-US" sz="1800" kern="100" dirty="0" smtClean="0">
                          <a:solidFill>
                            <a:schemeClr val="tx1"/>
                          </a:solidFill>
                          <a:effectLst/>
                          <a:latin typeface="微軟正黑體" panose="020B0604030504040204" pitchFamily="34" charset="-120"/>
                          <a:ea typeface="微軟正黑體" panose="020B0604030504040204" pitchFamily="34" charset="-120"/>
                          <a:cs typeface="Times New Roman"/>
                        </a:rPr>
                        <a:t>合計</a:t>
                      </a:r>
                      <a:endParaRPr lang="zh-TW" altLang="zh-TW" sz="1800" kern="100" dirty="0" smtClean="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marL="0" algn="ctr" defTabSz="914400" rtl="0" eaLnBrk="1" latinLnBrk="0" hangingPunct="1">
                        <a:lnSpc>
                          <a:spcPts val="2200"/>
                        </a:lnSpc>
                        <a:spcAft>
                          <a:spcPts val="0"/>
                        </a:spcAft>
                      </a:pPr>
                      <a:endParaRPr lang="zh-TW" sz="1600" b="1" kern="100" dirty="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marL="0" marR="0" lvl="0" indent="0" algn="l" defTabSz="914400" rtl="0" eaLnBrk="1" fontAlgn="auto" latinLnBrk="0" hangingPunct="1">
                        <a:lnSpc>
                          <a:spcPts val="2200"/>
                        </a:lnSpc>
                        <a:spcBef>
                          <a:spcPts val="0"/>
                        </a:spcBef>
                        <a:spcAft>
                          <a:spcPts val="0"/>
                        </a:spcAft>
                        <a:buClrTx/>
                        <a:buSzTx/>
                        <a:buFontTx/>
                        <a:buNone/>
                        <a:tabLst/>
                        <a:defRPr/>
                      </a:pPr>
                      <a:endParaRPr lang="zh-TW" altLang="en-US" sz="1400" b="1" kern="100" dirty="0" smtClean="0">
                        <a:solidFill>
                          <a:schemeClr val="tx1"/>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en-US" altLang="zh-TW" sz="1800" b="0" kern="100" dirty="0" smtClean="0">
                          <a:solidFill>
                            <a:srgbClr val="FF0000"/>
                          </a:solidFill>
                          <a:effectLst/>
                          <a:latin typeface="+mn-lt"/>
                          <a:ea typeface="+mn-ea"/>
                          <a:cs typeface="+mn-cs"/>
                        </a:rPr>
                        <a:t>33</a:t>
                      </a:r>
                      <a:endParaRPr lang="zh-TW" altLang="en-US" sz="1800" b="0"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en-US" altLang="zh-TW" sz="1800" b="1" kern="100" dirty="0" smtClean="0">
                          <a:solidFill>
                            <a:srgbClr val="FF0000"/>
                          </a:solidFill>
                          <a:effectLst/>
                          <a:latin typeface="+mn-lt"/>
                          <a:ea typeface="+mn-ea"/>
                          <a:cs typeface="+mn-cs"/>
                        </a:rPr>
                        <a:t>302</a:t>
                      </a:r>
                      <a:endParaRPr lang="zh-TW" altLang="en-US" sz="1800" b="1"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文字方塊 1"/>
          <p:cNvSpPr txBox="1">
            <a:spLocks noChangeArrowheads="1"/>
          </p:cNvSpPr>
          <p:nvPr/>
        </p:nvSpPr>
        <p:spPr bwMode="auto">
          <a:xfrm>
            <a:off x="1654969" y="-51891"/>
            <a:ext cx="804068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Clr>
                <a:schemeClr val="tx1"/>
              </a:buClr>
              <a:buNone/>
            </a:pPr>
            <a:r>
              <a:rPr kumimoji="0" lang="en-US" altLang="zh-TW" sz="4300" dirty="0" smtClean="0">
                <a:latin typeface="微軟正黑體" pitchFamily="34" charset="-120"/>
                <a:ea typeface="微軟正黑體" pitchFamily="34" charset="-120"/>
              </a:rPr>
              <a:t>106</a:t>
            </a:r>
            <a:r>
              <a:rPr kumimoji="0" lang="zh-TW" altLang="en-US" sz="4300" dirty="0">
                <a:latin typeface="微軟正黑體" pitchFamily="34" charset="-120"/>
                <a:ea typeface="微軟正黑體" pitchFamily="34" charset="-120"/>
              </a:rPr>
              <a:t>年開放資料盤點結果</a:t>
            </a:r>
            <a:endParaRPr kumimoji="0" lang="en-US" altLang="zh-TW" sz="4300" dirty="0">
              <a:latin typeface="微軟正黑體" pitchFamily="34" charset="-120"/>
              <a:ea typeface="微軟正黑體" pitchFamily="34" charset="-120"/>
            </a:endParaRPr>
          </a:p>
        </p:txBody>
      </p:sp>
      <p:sp>
        <p:nvSpPr>
          <p:cNvPr id="6" name="AutoShape 11"/>
          <p:cNvSpPr>
            <a:spLocks noChangeArrowheads="1"/>
          </p:cNvSpPr>
          <p:nvPr/>
        </p:nvSpPr>
        <p:spPr bwMode="auto">
          <a:xfrm>
            <a:off x="2267744" y="692696"/>
            <a:ext cx="4680520" cy="576263"/>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algn="ctr" eaLnBrk="1" fontAlgn="t" hangingPunct="1">
              <a:spcBef>
                <a:spcPct val="0"/>
              </a:spcBef>
              <a:buNone/>
              <a:defRPr/>
            </a:pPr>
            <a:r>
              <a:rPr kumimoji="0" lang="zh-TW" altLang="en-US" sz="2800" dirty="0" smtClean="0">
                <a:latin typeface="微軟正黑體" pitchFamily="34" charset="-120"/>
                <a:ea typeface="微軟正黑體" pitchFamily="34" charset="-120"/>
              </a:rPr>
              <a:t> </a:t>
            </a:r>
            <a:r>
              <a:rPr kumimoji="0" lang="en-US" altLang="zh-TW" sz="2800" dirty="0">
                <a:latin typeface="微軟正黑體" pitchFamily="34" charset="-120"/>
                <a:ea typeface="微軟正黑體" pitchFamily="34" charset="-120"/>
              </a:rPr>
              <a:t>106</a:t>
            </a:r>
            <a:r>
              <a:rPr kumimoji="0" lang="zh-TW" altLang="en-US" sz="2800" dirty="0">
                <a:latin typeface="微軟正黑體" pitchFamily="34" charset="-120"/>
                <a:ea typeface="微軟正黑體" pitchFamily="34" charset="-120"/>
              </a:rPr>
              <a:t>年開放</a:t>
            </a:r>
            <a:r>
              <a:rPr kumimoji="0" lang="zh-TW" altLang="en-US" sz="2800" dirty="0" smtClean="0">
                <a:latin typeface="微軟正黑體" pitchFamily="34" charset="-120"/>
                <a:ea typeface="微軟正黑體" pitchFamily="34" charset="-120"/>
              </a:rPr>
              <a:t>資料預計目標值</a:t>
            </a:r>
            <a:endParaRPr lang="zh-TW" altLang="en-US" sz="2800" b="1" dirty="0">
              <a:solidFill>
                <a:schemeClr val="bg2">
                  <a:lumMod val="10000"/>
                </a:schemeClr>
              </a:solidFill>
              <a:latin typeface="微軟正黑體" panose="020B0604030504040204" pitchFamily="34" charset="-120"/>
              <a:ea typeface="微軟正黑體" panose="020B0604030504040204" pitchFamily="34" charset="-120"/>
              <a:cs typeface="Times New Roman" panose="02020603050405020304" pitchFamily="18" charset="0"/>
            </a:endParaRPr>
          </a:p>
        </p:txBody>
      </p:sp>
    </p:spTree>
    <p:extLst>
      <p:ext uri="{BB962C8B-B14F-4D97-AF65-F5344CB8AC3E}">
        <p14:creationId xmlns:p14="http://schemas.microsoft.com/office/powerpoint/2010/main" val="31301453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83316315-D142-4907-B574-0BA2A1414B56}" type="slidenum">
              <a:rPr kumimoji="0" lang="zh-TW" altLang="en-US" sz="1200">
                <a:latin typeface="微軟正黑體" pitchFamily="34" charset="-120"/>
                <a:ea typeface="微軟正黑體" pitchFamily="34" charset="-120"/>
              </a:rPr>
              <a:pPr algn="ctr" eaLnBrk="1" hangingPunct="1">
                <a:spcBef>
                  <a:spcPct val="0"/>
                </a:spcBef>
                <a:buFontTx/>
                <a:buNone/>
              </a:pPr>
              <a:t>22</a:t>
            </a:fld>
            <a:endParaRPr kumimoji="0" lang="en-US" altLang="zh-TW" sz="1200" dirty="0">
              <a:latin typeface="微軟正黑體" pitchFamily="34" charset="-120"/>
              <a:ea typeface="微軟正黑體" pitchFamily="34" charset="-120"/>
            </a:endParaRPr>
          </a:p>
        </p:txBody>
      </p:sp>
      <p:graphicFrame>
        <p:nvGraphicFramePr>
          <p:cNvPr id="2" name="表格 1"/>
          <p:cNvGraphicFramePr>
            <a:graphicFrameLocks noGrp="1"/>
          </p:cNvGraphicFramePr>
          <p:nvPr>
            <p:extLst>
              <p:ext uri="{D42A27DB-BD31-4B8C-83A1-F6EECF244321}">
                <p14:modId xmlns:p14="http://schemas.microsoft.com/office/powerpoint/2010/main" val="3238783811"/>
              </p:ext>
            </p:extLst>
          </p:nvPr>
        </p:nvGraphicFramePr>
        <p:xfrm>
          <a:off x="203521" y="1723913"/>
          <a:ext cx="8607488" cy="3793319"/>
        </p:xfrm>
        <a:graphic>
          <a:graphicData uri="http://schemas.openxmlformats.org/drawingml/2006/table">
            <a:tbl>
              <a:tblPr firstRow="1" firstCol="1" lastRow="1" lastCol="1" bandRow="1" bandCol="1">
                <a:tableStyleId>{5C22544A-7EE6-4342-B048-85BDC9FD1C3A}</a:tableStyleId>
              </a:tblPr>
              <a:tblGrid>
                <a:gridCol w="490625"/>
                <a:gridCol w="925526"/>
                <a:gridCol w="4536504"/>
                <a:gridCol w="936104"/>
                <a:gridCol w="864096"/>
                <a:gridCol w="854633"/>
              </a:tblGrid>
              <a:tr h="637753">
                <a:tc>
                  <a:txBody>
                    <a:bodyPr/>
                    <a:lstStyle/>
                    <a:p>
                      <a:pPr marL="480695" indent="-457835" algn="ctr">
                        <a:lnSpc>
                          <a:spcPts val="2200"/>
                        </a:lnSpc>
                        <a:spcAft>
                          <a:spcPts val="0"/>
                        </a:spcAft>
                      </a:pPr>
                      <a:r>
                        <a:rPr lang="zh-TW" sz="1800" kern="100" dirty="0">
                          <a:solidFill>
                            <a:schemeClr val="tx1"/>
                          </a:solidFill>
                          <a:effectLst/>
                          <a:latin typeface="微軟正黑體" panose="020B0604030504040204" pitchFamily="34" charset="-120"/>
                          <a:ea typeface="微軟正黑體" panose="020B0604030504040204" pitchFamily="34" charset="-120"/>
                        </a:rPr>
                        <a:t>群</a:t>
                      </a:r>
                    </a:p>
                    <a:p>
                      <a:pPr marL="480695" indent="-457835" algn="ctr">
                        <a:lnSpc>
                          <a:spcPts val="2200"/>
                        </a:lnSpc>
                        <a:spcAft>
                          <a:spcPts val="0"/>
                        </a:spcAft>
                      </a:pPr>
                      <a:r>
                        <a:rPr lang="zh-TW" sz="1800" kern="100" dirty="0">
                          <a:solidFill>
                            <a:schemeClr val="tx1"/>
                          </a:solidFill>
                          <a:effectLst/>
                          <a:latin typeface="微軟正黑體" panose="020B0604030504040204" pitchFamily="34" charset="-120"/>
                          <a:ea typeface="微軟正黑體" panose="020B0604030504040204" pitchFamily="34" charset="-120"/>
                        </a:rPr>
                        <a:t>組</a:t>
                      </a:r>
                      <a:endParaRPr lang="zh-TW" sz="1800"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ts val="2200"/>
                        </a:lnSpc>
                        <a:spcAft>
                          <a:spcPts val="0"/>
                        </a:spcAft>
                      </a:pPr>
                      <a:r>
                        <a:rPr lang="zh-TW" sz="1800" b="1" kern="100" dirty="0" smtClean="0">
                          <a:solidFill>
                            <a:schemeClr val="tx1"/>
                          </a:solidFill>
                          <a:effectLst/>
                          <a:latin typeface="微軟正黑體" panose="020B0604030504040204" pitchFamily="34" charset="-120"/>
                          <a:ea typeface="微軟正黑體" panose="020B0604030504040204" pitchFamily="34" charset="-120"/>
                        </a:rPr>
                        <a:t>開放</a:t>
                      </a:r>
                      <a:endParaRPr lang="en-US" altLang="zh-TW" sz="1800" b="1" kern="100" dirty="0" smtClean="0">
                        <a:solidFill>
                          <a:schemeClr val="tx1"/>
                        </a:solidFill>
                        <a:effectLst/>
                        <a:latin typeface="微軟正黑體" panose="020B0604030504040204" pitchFamily="34" charset="-120"/>
                        <a:ea typeface="微軟正黑體" panose="020B0604030504040204" pitchFamily="34" charset="-120"/>
                      </a:endParaRPr>
                    </a:p>
                    <a:p>
                      <a:pPr algn="ctr">
                        <a:lnSpc>
                          <a:spcPts val="2200"/>
                        </a:lnSpc>
                        <a:spcAft>
                          <a:spcPts val="0"/>
                        </a:spcAft>
                      </a:pPr>
                      <a:r>
                        <a:rPr lang="zh-TW" altLang="en-US" sz="1800" b="1" kern="100" dirty="0" smtClean="0">
                          <a:solidFill>
                            <a:schemeClr val="tx1"/>
                          </a:solidFill>
                          <a:effectLst/>
                          <a:latin typeface="微軟正黑體" panose="020B0604030504040204" pitchFamily="34" charset="-120"/>
                          <a:ea typeface="微軟正黑體" panose="020B0604030504040204" pitchFamily="34" charset="-120"/>
                        </a:rPr>
                        <a:t>目標值</a:t>
                      </a:r>
                      <a:endParaRPr lang="zh-TW" sz="1800" b="1"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ts val="2200"/>
                        </a:lnSpc>
                        <a:spcAft>
                          <a:spcPts val="0"/>
                        </a:spcAft>
                      </a:pPr>
                      <a:r>
                        <a:rPr lang="zh-TW" sz="2000" b="1" kern="100" dirty="0">
                          <a:solidFill>
                            <a:schemeClr val="tx1"/>
                          </a:solidFill>
                          <a:effectLst/>
                          <a:latin typeface="微軟正黑體" panose="020B0604030504040204" pitchFamily="34" charset="-120"/>
                          <a:ea typeface="微軟正黑體" panose="020B0604030504040204" pitchFamily="34" charset="-120"/>
                        </a:rPr>
                        <a:t>單位名稱</a:t>
                      </a:r>
                      <a:endParaRPr lang="zh-TW" sz="2000" b="1"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ts val="2200"/>
                        </a:lnSpc>
                        <a:spcAft>
                          <a:spcPts val="0"/>
                        </a:spcAft>
                      </a:pPr>
                      <a:r>
                        <a:rPr lang="zh-TW" altLang="en-US" sz="1800" b="1" kern="100" dirty="0" smtClean="0">
                          <a:solidFill>
                            <a:schemeClr val="tx1"/>
                          </a:solidFill>
                          <a:effectLst/>
                          <a:latin typeface="微軟正黑體" panose="020B0604030504040204" pitchFamily="34" charset="-120"/>
                          <a:ea typeface="微軟正黑體" panose="020B0604030504040204" pitchFamily="34" charset="-120"/>
                          <a:cs typeface="Times New Roman"/>
                        </a:rPr>
                        <a:t>資料集 </a:t>
                      </a:r>
                      <a:r>
                        <a:rPr lang="en-US" altLang="zh-TW" sz="1800" b="1" kern="100" dirty="0" smtClean="0">
                          <a:solidFill>
                            <a:schemeClr val="tx1"/>
                          </a:solidFill>
                          <a:effectLst/>
                          <a:latin typeface="微軟正黑體" panose="020B0604030504040204" pitchFamily="34" charset="-120"/>
                          <a:ea typeface="微軟正黑體" panose="020B0604030504040204" pitchFamily="34" charset="-120"/>
                          <a:cs typeface="Times New Roman"/>
                        </a:rPr>
                        <a:t>(</a:t>
                      </a:r>
                      <a:r>
                        <a:rPr lang="zh-TW" altLang="en-US" sz="1800" b="1" kern="100" dirty="0" smtClean="0">
                          <a:solidFill>
                            <a:schemeClr val="tx1"/>
                          </a:solidFill>
                          <a:effectLst/>
                          <a:latin typeface="微軟正黑體" panose="020B0604030504040204" pitchFamily="34" charset="-120"/>
                          <a:ea typeface="微軟正黑體" panose="020B0604030504040204" pitchFamily="34" charset="-120"/>
                          <a:cs typeface="Times New Roman"/>
                        </a:rPr>
                        <a:t>甲類</a:t>
                      </a:r>
                      <a:r>
                        <a:rPr lang="en-US" altLang="zh-TW" sz="1800" b="1" kern="100" dirty="0" smtClean="0">
                          <a:solidFill>
                            <a:schemeClr val="tx1"/>
                          </a:solidFill>
                          <a:effectLst/>
                          <a:latin typeface="微軟正黑體" panose="020B0604030504040204" pitchFamily="34" charset="-120"/>
                          <a:ea typeface="微軟正黑體" panose="020B0604030504040204" pitchFamily="34" charset="-120"/>
                          <a:cs typeface="Times New Roman"/>
                        </a:rPr>
                        <a:t>)</a:t>
                      </a:r>
                      <a:endParaRPr lang="zh-TW" sz="1800" b="1"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zh-TW" altLang="en-US" sz="1800" b="1" kern="100" dirty="0" smtClean="0">
                          <a:solidFill>
                            <a:schemeClr val="tx1"/>
                          </a:solidFill>
                          <a:effectLst/>
                          <a:latin typeface="微軟正黑體" panose="020B0604030504040204" pitchFamily="34" charset="-120"/>
                          <a:ea typeface="微軟正黑體" panose="020B0604030504040204" pitchFamily="34" charset="-120"/>
                          <a:cs typeface="Times New Roman"/>
                        </a:rPr>
                        <a:t>資料集</a:t>
                      </a:r>
                      <a:r>
                        <a:rPr lang="en-US" altLang="zh-TW" sz="1800" b="1" kern="100" dirty="0" smtClean="0">
                          <a:solidFill>
                            <a:schemeClr val="tx1"/>
                          </a:solidFill>
                          <a:effectLst/>
                          <a:latin typeface="微軟正黑體" panose="020B0604030504040204" pitchFamily="34" charset="-120"/>
                          <a:ea typeface="微軟正黑體" panose="020B0604030504040204" pitchFamily="34" charset="-120"/>
                          <a:cs typeface="Times New Roman"/>
                        </a:rPr>
                        <a:t>(</a:t>
                      </a:r>
                      <a:r>
                        <a:rPr lang="zh-TW" altLang="en-US" sz="1800" b="1" kern="100" dirty="0" smtClean="0">
                          <a:solidFill>
                            <a:schemeClr val="tx1"/>
                          </a:solidFill>
                          <a:effectLst/>
                          <a:latin typeface="微軟正黑體" panose="020B0604030504040204" pitchFamily="34" charset="-120"/>
                          <a:ea typeface="微軟正黑體" panose="020B0604030504040204" pitchFamily="34" charset="-120"/>
                          <a:cs typeface="Times New Roman"/>
                        </a:rPr>
                        <a:t>丙類</a:t>
                      </a:r>
                      <a:r>
                        <a:rPr lang="en-US" altLang="zh-TW" sz="1800" b="1" kern="100" dirty="0" smtClean="0">
                          <a:solidFill>
                            <a:schemeClr val="tx1"/>
                          </a:solidFill>
                          <a:effectLst/>
                          <a:latin typeface="微軟正黑體" panose="020B0604030504040204" pitchFamily="34" charset="-120"/>
                          <a:ea typeface="微軟正黑體" panose="020B0604030504040204" pitchFamily="34" charset="-120"/>
                          <a:cs typeface="Times New Roman"/>
                        </a:rPr>
                        <a:t>)</a:t>
                      </a:r>
                      <a:endParaRPr lang="zh-TW" altLang="zh-TW" sz="1800" b="1" kern="100" dirty="0" smtClean="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ts val="2200"/>
                        </a:lnSpc>
                        <a:spcAft>
                          <a:spcPts val="0"/>
                        </a:spcAft>
                      </a:pPr>
                      <a:r>
                        <a:rPr lang="zh-TW" altLang="en-US" sz="1800" b="1" kern="100" dirty="0" smtClean="0">
                          <a:solidFill>
                            <a:schemeClr val="tx1"/>
                          </a:solidFill>
                          <a:effectLst/>
                          <a:latin typeface="微軟正黑體" panose="020B0604030504040204" pitchFamily="34" charset="-120"/>
                          <a:ea typeface="微軟正黑體" panose="020B0604030504040204" pitchFamily="34" charset="-120"/>
                          <a:cs typeface="Times New Roman"/>
                        </a:rPr>
                        <a:t>盤點結果小計</a:t>
                      </a:r>
                      <a:endParaRPr lang="zh-TW" sz="1800" b="1"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r>
              <a:tr h="1158641">
                <a:tc>
                  <a:txBody>
                    <a:bodyPr/>
                    <a:lstStyle/>
                    <a:p>
                      <a:pPr marL="511175" indent="-579755" algn="ctr">
                        <a:lnSpc>
                          <a:spcPts val="1800"/>
                        </a:lnSpc>
                        <a:spcAft>
                          <a:spcPts val="0"/>
                        </a:spcAft>
                      </a:pPr>
                      <a:r>
                        <a:rPr lang="en-US" sz="1800" kern="100" dirty="0" smtClean="0">
                          <a:solidFill>
                            <a:schemeClr val="tx1"/>
                          </a:solidFill>
                          <a:effectLst/>
                        </a:rPr>
                        <a:t>A</a:t>
                      </a:r>
                    </a:p>
                    <a:p>
                      <a:pPr marL="511175" indent="-579755" algn="ctr">
                        <a:lnSpc>
                          <a:spcPts val="1800"/>
                        </a:lnSpc>
                        <a:spcAft>
                          <a:spcPts val="0"/>
                        </a:spcAft>
                      </a:pPr>
                      <a:r>
                        <a:rPr lang="en-US" sz="1400" kern="100" dirty="0" smtClean="0">
                          <a:solidFill>
                            <a:schemeClr val="tx1"/>
                          </a:solidFill>
                          <a:effectLst/>
                        </a:rPr>
                        <a:t>(14)</a:t>
                      </a:r>
                      <a:endParaRPr lang="zh-TW" sz="1400" kern="100" dirty="0">
                        <a:solidFill>
                          <a:schemeClr val="tx1"/>
                        </a:solidFill>
                        <a:effectLst/>
                        <a:latin typeface="Calibri"/>
                        <a:ea typeface="新細明體"/>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algn="ctr" defTabSz="914400" rtl="0" eaLnBrk="1" latinLnBrk="0" hangingPunct="1">
                        <a:lnSpc>
                          <a:spcPts val="2200"/>
                        </a:lnSpc>
                        <a:spcAft>
                          <a:spcPts val="0"/>
                        </a:spcAft>
                      </a:pPr>
                      <a:r>
                        <a:rPr 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至少</a:t>
                      </a:r>
                      <a:endPar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endParaRPr>
                    </a:p>
                    <a:p>
                      <a:pPr marL="0" algn="ctr" defTabSz="914400" rtl="0" eaLnBrk="1" latinLnBrk="0" hangingPunct="1">
                        <a:lnSpc>
                          <a:spcPts val="2200"/>
                        </a:lnSpc>
                        <a:spcAft>
                          <a:spcPts val="0"/>
                        </a:spcAft>
                      </a:pP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15</a:t>
                      </a:r>
                      <a:endParaRPr lang="zh-TW" sz="1600" b="1" kern="100" dirty="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ts val="2200"/>
                        </a:lnSpc>
                        <a:spcBef>
                          <a:spcPts val="0"/>
                        </a:spcBef>
                        <a:spcAft>
                          <a:spcPts val="0"/>
                        </a:spcAft>
                        <a:buClrTx/>
                        <a:buSzTx/>
                        <a:buFontTx/>
                        <a:buNone/>
                        <a:tabLst/>
                        <a:defRPr/>
                      </a:pPr>
                      <a:r>
                        <a:rPr lang="zh-TW" sz="1600" b="1" kern="100" dirty="0">
                          <a:solidFill>
                            <a:schemeClr val="tx1"/>
                          </a:solidFill>
                          <a:effectLst/>
                          <a:latin typeface="微軟正黑體" panose="020B0604030504040204" pitchFamily="34" charset="-120"/>
                          <a:ea typeface="微軟正黑體" panose="020B0604030504040204" pitchFamily="34" charset="-120"/>
                        </a:rPr>
                        <a:t>商業司、</a:t>
                      </a:r>
                      <a:r>
                        <a:rPr lang="zh-TW" sz="1600" b="1" u="sng" kern="100" dirty="0">
                          <a:solidFill>
                            <a:schemeClr val="tx1"/>
                          </a:solidFill>
                          <a:effectLst/>
                          <a:latin typeface="微軟正黑體" panose="020B0604030504040204" pitchFamily="34" charset="-120"/>
                          <a:ea typeface="微軟正黑體" panose="020B0604030504040204" pitchFamily="34" charset="-120"/>
                        </a:rPr>
                        <a:t>水利署</a:t>
                      </a:r>
                      <a:r>
                        <a:rPr lang="zh-TW" sz="1600" b="1" kern="100" dirty="0">
                          <a:solidFill>
                            <a:schemeClr val="tx1"/>
                          </a:solidFill>
                          <a:effectLst/>
                          <a:latin typeface="微軟正黑體" panose="020B0604030504040204" pitchFamily="34" charset="-120"/>
                          <a:ea typeface="微軟正黑體" panose="020B0604030504040204" pitchFamily="34" charset="-120"/>
                        </a:rPr>
                        <a:t>、工業局、能源局</a:t>
                      </a:r>
                      <a:r>
                        <a:rPr lang="zh-TW" sz="1600" b="1" kern="100" dirty="0" smtClean="0">
                          <a:solidFill>
                            <a:schemeClr val="tx1"/>
                          </a:solidFill>
                          <a:effectLst/>
                          <a:latin typeface="微軟正黑體" panose="020B0604030504040204" pitchFamily="34" charset="-120"/>
                          <a:ea typeface="微軟正黑體" panose="020B0604030504040204" pitchFamily="34" charset="-120"/>
                        </a:rPr>
                        <a:t>、</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 </a:t>
                      </a:r>
                      <a:r>
                        <a:rPr lang="zh-TW" sz="1600" b="1" kern="100" dirty="0" smtClean="0">
                          <a:solidFill>
                            <a:schemeClr val="tx1"/>
                          </a:solidFill>
                          <a:effectLst/>
                          <a:latin typeface="微軟正黑體" panose="020B0604030504040204" pitchFamily="34" charset="-120"/>
                          <a:ea typeface="微軟正黑體" panose="020B0604030504040204" pitchFamily="34" charset="-120"/>
                        </a:rPr>
                        <a:t>標準</a:t>
                      </a:r>
                      <a:r>
                        <a:rPr lang="zh-TW" sz="1600" b="1" kern="100" dirty="0">
                          <a:solidFill>
                            <a:schemeClr val="tx1"/>
                          </a:solidFill>
                          <a:effectLst/>
                          <a:latin typeface="微軟正黑體" panose="020B0604030504040204" pitchFamily="34" charset="-120"/>
                          <a:ea typeface="微軟正黑體" panose="020B0604030504040204" pitchFamily="34" charset="-120"/>
                        </a:rPr>
                        <a:t>檢驗局、智慧財產局、國際貿易局</a:t>
                      </a:r>
                      <a:r>
                        <a:rPr lang="zh-TW" sz="1600" b="1" kern="100" dirty="0" smtClean="0">
                          <a:solidFill>
                            <a:schemeClr val="tx1"/>
                          </a:solidFill>
                          <a:effectLst/>
                          <a:latin typeface="微軟正黑體" panose="020B0604030504040204" pitchFamily="34" charset="-120"/>
                          <a:ea typeface="微軟正黑體" panose="020B0604030504040204" pitchFamily="34" charset="-120"/>
                        </a:rPr>
                        <a:t>、中小企業處</a:t>
                      </a: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a:t>
                      </a:r>
                      <a:r>
                        <a:rPr lang="zh-TW" sz="1600" b="1" kern="100" dirty="0" smtClean="0">
                          <a:solidFill>
                            <a:schemeClr val="tx1"/>
                          </a:solidFill>
                          <a:effectLst/>
                          <a:latin typeface="微軟正黑體" panose="020B0604030504040204" pitchFamily="34" charset="-120"/>
                          <a:ea typeface="微軟正黑體" panose="020B0604030504040204" pitchFamily="34" charset="-120"/>
                        </a:rPr>
                        <a:t>加工出口區</a:t>
                      </a:r>
                      <a:r>
                        <a:rPr lang="zh-TW" sz="1600" b="1" kern="100" dirty="0">
                          <a:solidFill>
                            <a:schemeClr val="tx1"/>
                          </a:solidFill>
                          <a:effectLst/>
                          <a:latin typeface="微軟正黑體" panose="020B0604030504040204" pitchFamily="34" charset="-120"/>
                          <a:ea typeface="微軟正黑體" panose="020B0604030504040204" pitchFamily="34" charset="-120"/>
                        </a:rPr>
                        <a:t>管理處、中央地質調查所</a:t>
                      </a:r>
                      <a:r>
                        <a:rPr lang="zh-TW" sz="1600" b="1" kern="100" dirty="0" smtClean="0">
                          <a:solidFill>
                            <a:schemeClr val="tx1"/>
                          </a:solidFill>
                          <a:effectLst/>
                          <a:latin typeface="微軟正黑體" panose="020B0604030504040204" pitchFamily="34" charset="-120"/>
                          <a:ea typeface="微軟正黑體" panose="020B0604030504040204" pitchFamily="34" charset="-120"/>
                        </a:rPr>
                        <a:t>、台灣</a:t>
                      </a:r>
                      <a:r>
                        <a:rPr lang="zh-TW" sz="1600" b="1" kern="100" dirty="0">
                          <a:solidFill>
                            <a:schemeClr val="tx1"/>
                          </a:solidFill>
                          <a:effectLst/>
                          <a:latin typeface="微軟正黑體" panose="020B0604030504040204" pitchFamily="34" charset="-120"/>
                          <a:ea typeface="微軟正黑體" panose="020B0604030504040204" pitchFamily="34" charset="-120"/>
                        </a:rPr>
                        <a:t>電力公司、台灣中油公司、台灣糖業</a:t>
                      </a:r>
                      <a:r>
                        <a:rPr lang="zh-TW" sz="1600" b="1" kern="100" dirty="0" smtClean="0">
                          <a:solidFill>
                            <a:schemeClr val="tx1"/>
                          </a:solidFill>
                          <a:effectLst/>
                          <a:latin typeface="微軟正黑體" panose="020B0604030504040204" pitchFamily="34" charset="-120"/>
                          <a:ea typeface="微軟正黑體" panose="020B0604030504040204" pitchFamily="34" charset="-120"/>
                        </a:rPr>
                        <a:t>公司</a:t>
                      </a: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a:t>
                      </a:r>
                      <a:r>
                        <a:rPr lang="zh-TW" sz="1600" b="1" kern="100" dirty="0" smtClean="0">
                          <a:solidFill>
                            <a:schemeClr val="tx1"/>
                          </a:solidFill>
                          <a:effectLst/>
                          <a:latin typeface="微軟正黑體" panose="020B0604030504040204" pitchFamily="34" charset="-120"/>
                          <a:ea typeface="微軟正黑體" panose="020B0604030504040204" pitchFamily="34" charset="-120"/>
                        </a:rPr>
                        <a:t>台灣</a:t>
                      </a:r>
                      <a:r>
                        <a:rPr lang="zh-TW" sz="1600" b="1" kern="100" dirty="0">
                          <a:solidFill>
                            <a:schemeClr val="tx1"/>
                          </a:solidFill>
                          <a:effectLst/>
                          <a:latin typeface="微軟正黑體" panose="020B0604030504040204" pitchFamily="34" charset="-120"/>
                          <a:ea typeface="微軟正黑體" panose="020B0604030504040204" pitchFamily="34" charset="-120"/>
                        </a:rPr>
                        <a:t>自來水公司</a:t>
                      </a:r>
                      <a:endParaRPr lang="zh-TW" sz="1600" b="1"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latinLnBrk="0" hangingPunct="1">
                        <a:lnSpc>
                          <a:spcPts val="2200"/>
                        </a:lnSpc>
                        <a:spcAft>
                          <a:spcPts val="0"/>
                        </a:spcAft>
                      </a:pPr>
                      <a:r>
                        <a:rPr lang="en-US" altLang="zh-TW" sz="2400" b="1" kern="100" dirty="0" smtClean="0">
                          <a:solidFill>
                            <a:srgbClr val="FF0000"/>
                          </a:solidFill>
                          <a:effectLst/>
                          <a:latin typeface="+mn-lt"/>
                          <a:ea typeface="+mn-ea"/>
                          <a:cs typeface="+mn-cs"/>
                        </a:rPr>
                        <a:t>320</a:t>
                      </a:r>
                      <a:endParaRPr lang="zh-TW" altLang="en-US" sz="2400" b="1" kern="100" dirty="0">
                        <a:solidFill>
                          <a:srgbClr val="FF0000"/>
                        </a:solidFill>
                        <a:effectLst/>
                        <a:latin typeface="+mn-lt"/>
                        <a:ea typeface="+mn-ea"/>
                        <a:cs typeface="+mn-cs"/>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lvl="0" indent="0" algn="r" defTabSz="914400" rtl="0" eaLnBrk="1" fontAlgn="auto" latinLnBrk="0" hangingPunct="1">
                        <a:lnSpc>
                          <a:spcPts val="2200"/>
                        </a:lnSpc>
                        <a:spcBef>
                          <a:spcPts val="0"/>
                        </a:spcBef>
                        <a:spcAft>
                          <a:spcPts val="0"/>
                        </a:spcAft>
                        <a:buClrTx/>
                        <a:buSzTx/>
                        <a:buFontTx/>
                        <a:buNone/>
                        <a:tabLst/>
                        <a:defRPr/>
                      </a:pPr>
                      <a:r>
                        <a:rPr lang="en-US" altLang="zh-TW" sz="2400" b="1" kern="100" dirty="0" smtClean="0">
                          <a:solidFill>
                            <a:srgbClr val="FF0000"/>
                          </a:solidFill>
                          <a:effectLst/>
                          <a:latin typeface="+mn-lt"/>
                          <a:ea typeface="+mn-ea"/>
                          <a:cs typeface="+mn-cs"/>
                        </a:rPr>
                        <a:t>18</a:t>
                      </a:r>
                      <a:endParaRPr lang="zh-TW" sz="2400" b="1" kern="100" dirty="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lnSpc>
                          <a:spcPts val="2200"/>
                        </a:lnSpc>
                        <a:spcAft>
                          <a:spcPts val="0"/>
                        </a:spcAft>
                      </a:pPr>
                      <a:r>
                        <a:rPr lang="en-US" altLang="zh-TW" sz="2400" b="1" kern="100" dirty="0" smtClean="0">
                          <a:solidFill>
                            <a:srgbClr val="FF0000"/>
                          </a:solidFill>
                          <a:effectLst/>
                          <a:latin typeface="+mn-lt"/>
                          <a:ea typeface="+mn-ea"/>
                          <a:cs typeface="+mn-cs"/>
                        </a:rPr>
                        <a:t>338</a:t>
                      </a:r>
                      <a:endParaRPr lang="zh-TW" altLang="en-US" sz="2400" b="1" kern="100" dirty="0">
                        <a:solidFill>
                          <a:srgbClr val="FF0000"/>
                        </a:solidFill>
                        <a:effectLst/>
                        <a:latin typeface="+mn-lt"/>
                        <a:ea typeface="+mn-ea"/>
                        <a:cs typeface="+mn-cs"/>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13674">
                <a:tc>
                  <a:txBody>
                    <a:bodyPr/>
                    <a:lstStyle/>
                    <a:p>
                      <a:pPr marL="511175" indent="-579755" algn="ctr">
                        <a:lnSpc>
                          <a:spcPts val="1800"/>
                        </a:lnSpc>
                        <a:spcAft>
                          <a:spcPts val="0"/>
                        </a:spcAft>
                      </a:pPr>
                      <a:r>
                        <a:rPr lang="en-US" altLang="zh-TW" sz="1800" kern="100" dirty="0" smtClean="0">
                          <a:solidFill>
                            <a:schemeClr val="tx1"/>
                          </a:solidFill>
                          <a:effectLst/>
                        </a:rPr>
                        <a:t>B</a:t>
                      </a:r>
                    </a:p>
                    <a:p>
                      <a:pPr marL="511175" marR="0" indent="-579755" algn="ctr" defTabSz="914400" rtl="0" eaLnBrk="1" fontAlgn="auto" latinLnBrk="0" hangingPunct="1">
                        <a:lnSpc>
                          <a:spcPts val="1800"/>
                        </a:lnSpc>
                        <a:spcBef>
                          <a:spcPts val="0"/>
                        </a:spcBef>
                        <a:spcAft>
                          <a:spcPts val="0"/>
                        </a:spcAft>
                        <a:buClrTx/>
                        <a:buSzTx/>
                        <a:buFontTx/>
                        <a:buNone/>
                        <a:tabLst/>
                        <a:defRPr/>
                      </a:pPr>
                      <a:r>
                        <a:rPr lang="en-US" altLang="zh-TW" sz="1400" kern="100" dirty="0" smtClean="0">
                          <a:solidFill>
                            <a:schemeClr val="tx1"/>
                          </a:solidFill>
                          <a:effectLst/>
                        </a:rPr>
                        <a:t>(8)</a:t>
                      </a:r>
                      <a:endParaRPr lang="zh-TW" altLang="zh-TW" sz="1400" kern="100" dirty="0" smtClean="0">
                        <a:solidFill>
                          <a:schemeClr val="tx1"/>
                        </a:solidFill>
                        <a:effectLst/>
                        <a:latin typeface="+mn-lt"/>
                        <a:ea typeface="+mn-ea"/>
                        <a:cs typeface="Times New Roman"/>
                      </a:endParaRPr>
                    </a:p>
                    <a:p>
                      <a:pPr marL="511175" indent="-579755" algn="ctr">
                        <a:lnSpc>
                          <a:spcPts val="1800"/>
                        </a:lnSpc>
                        <a:spcAft>
                          <a:spcPts val="0"/>
                        </a:spcAft>
                      </a:pPr>
                      <a:endParaRPr lang="zh-TW" altLang="zh-TW" sz="1800" kern="100" dirty="0">
                        <a:solidFill>
                          <a:schemeClr val="tx1"/>
                        </a:solidFill>
                        <a:effectLst/>
                        <a:latin typeface="+mn-lt"/>
                        <a:ea typeface="+mn-ea"/>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algn="ctr" defTabSz="914400" rtl="0" eaLnBrk="1" latinLnBrk="0" hangingPunct="1">
                        <a:lnSpc>
                          <a:spcPts val="2200"/>
                        </a:lnSpc>
                        <a:spcAft>
                          <a:spcPts val="0"/>
                        </a:spcAft>
                      </a:pPr>
                      <a:r>
                        <a:rPr lang="zh-TW" altLang="en-US" sz="1600" b="1" kern="100" dirty="0" smtClean="0">
                          <a:solidFill>
                            <a:srgbClr val="FF0000"/>
                          </a:solidFill>
                          <a:effectLst/>
                          <a:latin typeface="微軟正黑體" panose="020B0604030504040204" pitchFamily="34" charset="-120"/>
                          <a:ea typeface="微軟正黑體" panose="020B0604030504040204" pitchFamily="34" charset="-120"/>
                          <a:cs typeface="+mn-cs"/>
                        </a:rPr>
                        <a:t>至少</a:t>
                      </a: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8</a:t>
                      </a:r>
                      <a:endParaRPr lang="zh-TW" sz="1600" b="1" kern="100" dirty="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礦務局、技術處、統計處、國合處、</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 </a:t>
                      </a: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投資業務處</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a:t>
                      </a: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投資審議委員會、國營事業委員會、貿易調查委員會</a:t>
                      </a:r>
                      <a:endParaRPr lang="zh-TW" altLang="en-US" sz="1600" b="1" kern="1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latinLnBrk="0" hangingPunct="1">
                        <a:lnSpc>
                          <a:spcPts val="2200"/>
                        </a:lnSpc>
                        <a:spcAft>
                          <a:spcPts val="0"/>
                        </a:spcAft>
                      </a:pPr>
                      <a:r>
                        <a:rPr lang="en-US" altLang="zh-TW" sz="2400" b="1" kern="100" dirty="0" smtClean="0">
                          <a:solidFill>
                            <a:srgbClr val="FF0000"/>
                          </a:solidFill>
                          <a:effectLst/>
                          <a:latin typeface="+mn-lt"/>
                          <a:ea typeface="+mn-ea"/>
                          <a:cs typeface="+mn-cs"/>
                        </a:rPr>
                        <a:t>66</a:t>
                      </a:r>
                      <a:endParaRPr lang="zh-TW" sz="2400" b="1" kern="100" dirty="0">
                        <a:solidFill>
                          <a:srgbClr val="FF0000"/>
                        </a:solidFill>
                        <a:effectLst/>
                        <a:latin typeface="+mn-lt"/>
                        <a:ea typeface="+mn-ea"/>
                        <a:cs typeface="+mn-cs"/>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lvl="0" indent="0" algn="r" defTabSz="914400" rtl="0" eaLnBrk="1" fontAlgn="auto" latinLnBrk="0" hangingPunct="1">
                        <a:lnSpc>
                          <a:spcPts val="2200"/>
                        </a:lnSpc>
                        <a:spcBef>
                          <a:spcPts val="0"/>
                        </a:spcBef>
                        <a:spcAft>
                          <a:spcPts val="0"/>
                        </a:spcAft>
                        <a:buClrTx/>
                        <a:buSzTx/>
                        <a:buFontTx/>
                        <a:buNone/>
                        <a:tabLst/>
                        <a:defRPr/>
                      </a:pPr>
                      <a:r>
                        <a:rPr lang="en-US" altLang="zh-TW" sz="2400" b="1" kern="100" dirty="0" smtClean="0">
                          <a:solidFill>
                            <a:srgbClr val="FF0000"/>
                          </a:solidFill>
                          <a:effectLst/>
                          <a:latin typeface="+mn-lt"/>
                          <a:ea typeface="+mn-ea"/>
                          <a:cs typeface="+mn-cs"/>
                        </a:rPr>
                        <a:t>-</a:t>
                      </a:r>
                      <a:endParaRPr lang="zh-TW" sz="2400" b="1" kern="100" dirty="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lnSpc>
                          <a:spcPts val="2200"/>
                        </a:lnSpc>
                        <a:spcAft>
                          <a:spcPts val="0"/>
                        </a:spcAft>
                      </a:pPr>
                      <a:r>
                        <a:rPr lang="en-US" altLang="zh-TW" sz="2400" b="1" kern="100" dirty="0" smtClean="0">
                          <a:solidFill>
                            <a:srgbClr val="FF0000"/>
                          </a:solidFill>
                          <a:effectLst/>
                          <a:latin typeface="+mn-lt"/>
                          <a:ea typeface="+mn-ea"/>
                          <a:cs typeface="+mn-cs"/>
                        </a:rPr>
                        <a:t>66</a:t>
                      </a:r>
                      <a:endParaRPr lang="zh-TW" sz="2400" b="1" kern="100" dirty="0">
                        <a:solidFill>
                          <a:srgbClr val="FF0000"/>
                        </a:solidFill>
                        <a:effectLst/>
                        <a:latin typeface="+mn-lt"/>
                        <a:ea typeface="+mn-ea"/>
                        <a:cs typeface="+mn-cs"/>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2208">
                <a:tc>
                  <a:txBody>
                    <a:bodyPr/>
                    <a:lstStyle/>
                    <a:p>
                      <a:pPr marL="511175" marR="0" indent="-579755" algn="ctr" defTabSz="914400" rtl="0" eaLnBrk="1" fontAlgn="auto" latinLnBrk="0" hangingPunct="1">
                        <a:lnSpc>
                          <a:spcPts val="1400"/>
                        </a:lnSpc>
                        <a:spcBef>
                          <a:spcPts val="0"/>
                        </a:spcBef>
                        <a:spcAft>
                          <a:spcPts val="0"/>
                        </a:spcAft>
                        <a:buClrTx/>
                        <a:buSzTx/>
                        <a:buFontTx/>
                        <a:buNone/>
                        <a:tabLst/>
                        <a:defRPr/>
                      </a:pPr>
                      <a:r>
                        <a:rPr lang="en-US" altLang="zh-TW" sz="1800" kern="100" dirty="0" smtClean="0">
                          <a:solidFill>
                            <a:schemeClr val="tx1"/>
                          </a:solidFill>
                          <a:effectLst/>
                        </a:rPr>
                        <a:t>C</a:t>
                      </a:r>
                    </a:p>
                    <a:p>
                      <a:pPr marL="511175" marR="0" indent="-579755" algn="ctr" defTabSz="914400" rtl="0" eaLnBrk="1" fontAlgn="auto" latinLnBrk="0" hangingPunct="1">
                        <a:lnSpc>
                          <a:spcPts val="1400"/>
                        </a:lnSpc>
                        <a:spcBef>
                          <a:spcPts val="0"/>
                        </a:spcBef>
                        <a:spcAft>
                          <a:spcPts val="0"/>
                        </a:spcAft>
                        <a:buClrTx/>
                        <a:buSzTx/>
                        <a:buFontTx/>
                        <a:buNone/>
                        <a:tabLst/>
                        <a:defRPr/>
                      </a:pPr>
                      <a:r>
                        <a:rPr lang="en-US" altLang="zh-TW" sz="1400" kern="100" dirty="0" smtClean="0">
                          <a:solidFill>
                            <a:schemeClr val="tx1"/>
                          </a:solidFill>
                          <a:effectLst/>
                        </a:rPr>
                        <a:t>(2)</a:t>
                      </a:r>
                      <a:endParaRPr lang="zh-TW" altLang="zh-TW" sz="1400" kern="100" dirty="0" smtClean="0">
                        <a:solidFill>
                          <a:schemeClr val="tx1"/>
                        </a:solidFill>
                        <a:effectLst/>
                        <a:latin typeface="+mn-lt"/>
                        <a:ea typeface="+mn-ea"/>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algn="ctr" defTabSz="914400" rtl="0" eaLnBrk="1" latinLnBrk="0" hangingPunct="1">
                        <a:lnSpc>
                          <a:spcPts val="2200"/>
                        </a:lnSpc>
                        <a:spcAft>
                          <a:spcPts val="0"/>
                        </a:spcAft>
                      </a:pPr>
                      <a:r>
                        <a:rPr lang="zh-TW" altLang="en-US" sz="1600" b="1" kern="100" dirty="0" smtClean="0">
                          <a:solidFill>
                            <a:srgbClr val="FF0000"/>
                          </a:solidFill>
                          <a:effectLst/>
                          <a:latin typeface="微軟正黑體" panose="020B0604030504040204" pitchFamily="34" charset="-120"/>
                          <a:ea typeface="微軟正黑體" panose="020B0604030504040204" pitchFamily="34" charset="-120"/>
                          <a:cs typeface="+mn-cs"/>
                        </a:rPr>
                        <a:t>至少</a:t>
                      </a: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4</a:t>
                      </a:r>
                      <a:endParaRPr lang="zh-TW" sz="1600" b="1" kern="100" dirty="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研發會、中部辦公室</a:t>
                      </a:r>
                      <a:endParaRPr lang="zh-TW" altLang="en-US" sz="1600" b="1" kern="1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latinLnBrk="0" hangingPunct="1">
                        <a:lnSpc>
                          <a:spcPts val="2200"/>
                        </a:lnSpc>
                        <a:spcAft>
                          <a:spcPts val="0"/>
                        </a:spcAft>
                      </a:pPr>
                      <a:r>
                        <a:rPr lang="en-US" altLang="zh-TW" sz="2400" b="1" kern="100" dirty="0" smtClean="0">
                          <a:solidFill>
                            <a:srgbClr val="FF0000"/>
                          </a:solidFill>
                          <a:effectLst/>
                          <a:latin typeface="+mn-lt"/>
                          <a:ea typeface="+mn-ea"/>
                          <a:cs typeface="+mn-cs"/>
                        </a:rPr>
                        <a:t>8</a:t>
                      </a:r>
                      <a:endParaRPr lang="zh-TW" sz="2400" b="1" kern="100" dirty="0">
                        <a:solidFill>
                          <a:srgbClr val="FF0000"/>
                        </a:solidFill>
                        <a:effectLst/>
                        <a:latin typeface="+mn-lt"/>
                        <a:ea typeface="+mn-ea"/>
                        <a:cs typeface="+mn-cs"/>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lvl="0" indent="0" algn="r" defTabSz="914400" rtl="0" eaLnBrk="1" fontAlgn="auto" latinLnBrk="0" hangingPunct="1">
                        <a:lnSpc>
                          <a:spcPts val="2200"/>
                        </a:lnSpc>
                        <a:spcBef>
                          <a:spcPts val="0"/>
                        </a:spcBef>
                        <a:spcAft>
                          <a:spcPts val="0"/>
                        </a:spcAft>
                        <a:buClrTx/>
                        <a:buSzTx/>
                        <a:buFontTx/>
                        <a:buNone/>
                        <a:tabLst/>
                        <a:defRPr/>
                      </a:pPr>
                      <a:r>
                        <a:rPr lang="en-US" altLang="zh-TW" sz="2400" b="1" kern="100" dirty="0" smtClean="0">
                          <a:solidFill>
                            <a:srgbClr val="FF0000"/>
                          </a:solidFill>
                          <a:effectLst/>
                          <a:latin typeface="+mn-lt"/>
                          <a:ea typeface="+mn-ea"/>
                          <a:cs typeface="+mn-cs"/>
                        </a:rPr>
                        <a:t>-</a:t>
                      </a:r>
                      <a:endParaRPr lang="zh-TW" altLang="en-US" sz="2400" b="1"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lnSpc>
                          <a:spcPts val="2200"/>
                        </a:lnSpc>
                        <a:spcAft>
                          <a:spcPts val="0"/>
                        </a:spcAft>
                      </a:pPr>
                      <a:r>
                        <a:rPr lang="en-US" altLang="zh-TW" sz="2400" b="1" kern="100" dirty="0" smtClean="0">
                          <a:solidFill>
                            <a:srgbClr val="FF0000"/>
                          </a:solidFill>
                          <a:effectLst/>
                          <a:latin typeface="+mn-lt"/>
                          <a:ea typeface="+mn-ea"/>
                          <a:cs typeface="+mn-cs"/>
                        </a:rPr>
                        <a:t>8</a:t>
                      </a:r>
                      <a:endParaRPr lang="zh-TW" sz="2400" b="1" kern="100" dirty="0">
                        <a:solidFill>
                          <a:srgbClr val="FF0000"/>
                        </a:solidFill>
                        <a:effectLst/>
                        <a:latin typeface="+mn-lt"/>
                        <a:ea typeface="+mn-ea"/>
                        <a:cs typeface="+mn-cs"/>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2208">
                <a:tc>
                  <a:txBody>
                    <a:bodyPr/>
                    <a:lstStyle/>
                    <a:p>
                      <a:pPr marL="511175" marR="0" indent="-579755" algn="ctr" defTabSz="914400" rtl="0" eaLnBrk="1" fontAlgn="auto" latinLnBrk="0" hangingPunct="1">
                        <a:lnSpc>
                          <a:spcPts val="1400"/>
                        </a:lnSpc>
                        <a:spcBef>
                          <a:spcPts val="0"/>
                        </a:spcBef>
                        <a:spcAft>
                          <a:spcPts val="0"/>
                        </a:spcAft>
                        <a:buClrTx/>
                        <a:buSzTx/>
                        <a:buFontTx/>
                        <a:buNone/>
                        <a:tabLst/>
                        <a:defRPr/>
                      </a:pPr>
                      <a:r>
                        <a:rPr lang="en-US" altLang="zh-TW" sz="1800" b="1" kern="100" dirty="0" smtClean="0">
                          <a:solidFill>
                            <a:schemeClr val="tx1"/>
                          </a:solidFill>
                          <a:effectLst/>
                          <a:latin typeface="+mn-lt"/>
                          <a:ea typeface="+mn-ea"/>
                          <a:cs typeface="+mn-cs"/>
                        </a:rPr>
                        <a:t>D</a:t>
                      </a:r>
                    </a:p>
                    <a:p>
                      <a:pPr marL="511175" marR="0" indent="-579755" algn="ctr" defTabSz="914400" rtl="0" eaLnBrk="1" fontAlgn="auto" latinLnBrk="0" hangingPunct="1">
                        <a:lnSpc>
                          <a:spcPts val="1400"/>
                        </a:lnSpc>
                        <a:spcBef>
                          <a:spcPts val="0"/>
                        </a:spcBef>
                        <a:spcAft>
                          <a:spcPts val="0"/>
                        </a:spcAft>
                        <a:buClrTx/>
                        <a:buSzTx/>
                        <a:buFontTx/>
                        <a:buNone/>
                        <a:tabLst/>
                        <a:defRPr/>
                      </a:pPr>
                      <a:r>
                        <a:rPr lang="en-US" altLang="zh-TW" sz="1400" b="1" kern="100" dirty="0" smtClean="0">
                          <a:solidFill>
                            <a:schemeClr val="tx1"/>
                          </a:solidFill>
                          <a:effectLst/>
                          <a:latin typeface="+mn-lt"/>
                          <a:ea typeface="+mn-ea"/>
                          <a:cs typeface="+mn-cs"/>
                        </a:rPr>
                        <a:t>(4)</a:t>
                      </a:r>
                      <a:endParaRPr lang="zh-TW" altLang="zh-TW" sz="1400" b="1" kern="100" dirty="0" smtClean="0">
                        <a:solidFill>
                          <a:schemeClr val="tx1"/>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至少</a:t>
                      </a: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2</a:t>
                      </a:r>
                      <a:endParaRPr lang="zh-TW"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總務司、</a:t>
                      </a:r>
                      <a:r>
                        <a:rPr lang="zh-TW" altLang="zh-TW" sz="1600" b="1" u="sng" kern="100" dirty="0" smtClean="0">
                          <a:solidFill>
                            <a:schemeClr val="tx1"/>
                          </a:solidFill>
                          <a:effectLst/>
                          <a:latin typeface="微軟正黑體" panose="020B0604030504040204" pitchFamily="34" charset="-120"/>
                          <a:ea typeface="微軟正黑體" panose="020B0604030504040204" pitchFamily="34" charset="-120"/>
                        </a:rPr>
                        <a:t>人事處</a:t>
                      </a: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a:t>
                      </a:r>
                      <a:r>
                        <a:rPr lang="zh-TW" altLang="en-US" sz="1600" b="1" dirty="0" smtClean="0">
                          <a:solidFill>
                            <a:schemeClr val="tx1"/>
                          </a:solidFill>
                          <a:latin typeface="微軟正黑體" pitchFamily="34" charset="-120"/>
                          <a:ea typeface="微軟正黑體" pitchFamily="34" charset="-120"/>
                        </a:rPr>
                        <a:t>秘書室、</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資訊中心</a:t>
                      </a:r>
                      <a:endParaRPr lang="zh-TW" altLang="en-US" sz="1600" b="1" kern="1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r" defTabSz="914400" rtl="0" eaLnBrk="1" latinLnBrk="0" hangingPunct="1">
                        <a:lnSpc>
                          <a:spcPts val="2200"/>
                        </a:lnSpc>
                        <a:spcAft>
                          <a:spcPts val="0"/>
                        </a:spcAft>
                      </a:pPr>
                      <a:r>
                        <a:rPr lang="en-US" altLang="zh-TW" sz="2400" b="1" kern="100" dirty="0" smtClean="0">
                          <a:solidFill>
                            <a:srgbClr val="FF0000"/>
                          </a:solidFill>
                          <a:effectLst/>
                          <a:latin typeface="+mn-lt"/>
                          <a:ea typeface="+mn-ea"/>
                          <a:cs typeface="+mn-cs"/>
                        </a:rPr>
                        <a:t>7</a:t>
                      </a:r>
                      <a:endParaRPr lang="zh-TW" sz="2400" b="1" kern="100" dirty="0">
                        <a:solidFill>
                          <a:srgbClr val="FF0000"/>
                        </a:solidFill>
                        <a:effectLst/>
                        <a:latin typeface="+mn-lt"/>
                        <a:ea typeface="+mn-ea"/>
                        <a:cs typeface="+mn-cs"/>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lvl="0" indent="0" algn="r" defTabSz="914400" rtl="0" eaLnBrk="1" fontAlgn="auto" latinLnBrk="0" hangingPunct="1">
                        <a:lnSpc>
                          <a:spcPts val="2200"/>
                        </a:lnSpc>
                        <a:spcBef>
                          <a:spcPts val="0"/>
                        </a:spcBef>
                        <a:spcAft>
                          <a:spcPts val="0"/>
                        </a:spcAft>
                        <a:buClrTx/>
                        <a:buSzTx/>
                        <a:buFontTx/>
                        <a:buNone/>
                        <a:tabLst/>
                        <a:defRPr/>
                      </a:pPr>
                      <a:r>
                        <a:rPr lang="en-US" altLang="zh-TW" sz="2400" b="1" kern="100" dirty="0" smtClean="0">
                          <a:solidFill>
                            <a:srgbClr val="FF0000"/>
                          </a:solidFill>
                          <a:effectLst/>
                          <a:latin typeface="+mn-lt"/>
                          <a:ea typeface="+mn-ea"/>
                          <a:cs typeface="+mn-cs"/>
                        </a:rPr>
                        <a:t>2</a:t>
                      </a:r>
                      <a:endParaRPr lang="zh-TW" altLang="en-US" sz="2400" b="1"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lnSpc>
                          <a:spcPts val="2200"/>
                        </a:lnSpc>
                        <a:spcAft>
                          <a:spcPts val="0"/>
                        </a:spcAft>
                      </a:pPr>
                      <a:r>
                        <a:rPr lang="en-US" altLang="zh-TW" sz="2400" b="1" kern="100" dirty="0" smtClean="0">
                          <a:solidFill>
                            <a:srgbClr val="FF0000"/>
                          </a:solidFill>
                          <a:effectLst/>
                          <a:latin typeface="+mn-lt"/>
                          <a:ea typeface="+mn-ea"/>
                          <a:cs typeface="+mn-cs"/>
                        </a:rPr>
                        <a:t>9</a:t>
                      </a:r>
                      <a:endParaRPr lang="zh-TW" sz="2400" b="1" kern="100" dirty="0">
                        <a:solidFill>
                          <a:srgbClr val="FF0000"/>
                        </a:solidFill>
                        <a:effectLst/>
                        <a:latin typeface="+mn-lt"/>
                        <a:ea typeface="+mn-ea"/>
                        <a:cs typeface="+mn-cs"/>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38835">
                <a:tc gridSpan="3">
                  <a:txBody>
                    <a:bodyPr/>
                    <a:lstStyle/>
                    <a:p>
                      <a:pPr marL="511175" marR="0" lvl="0" indent="-579755" algn="ctr" defTabSz="914400" rtl="0" eaLnBrk="1" fontAlgn="auto" latinLnBrk="0" hangingPunct="1">
                        <a:lnSpc>
                          <a:spcPts val="2200"/>
                        </a:lnSpc>
                        <a:spcBef>
                          <a:spcPts val="0"/>
                        </a:spcBef>
                        <a:spcAft>
                          <a:spcPts val="0"/>
                        </a:spcAft>
                        <a:buClrTx/>
                        <a:buSzTx/>
                        <a:buFontTx/>
                        <a:buNone/>
                        <a:tabLst/>
                        <a:defRPr/>
                      </a:pPr>
                      <a:r>
                        <a:rPr lang="zh-TW" altLang="en-US" sz="1800" b="1" kern="100" dirty="0" smtClean="0">
                          <a:solidFill>
                            <a:schemeClr val="tx1"/>
                          </a:solidFill>
                          <a:effectLst/>
                          <a:latin typeface="微軟正黑體" panose="020B0604030504040204" pitchFamily="34" charset="-120"/>
                          <a:ea typeface="微軟正黑體" panose="020B0604030504040204" pitchFamily="34" charset="-120"/>
                          <a:cs typeface="Times New Roman"/>
                        </a:rPr>
                        <a:t>合計</a:t>
                      </a:r>
                      <a:endParaRPr lang="zh-TW" altLang="zh-TW" sz="1800" b="1" kern="100" dirty="0" smtClean="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marR="0" indent="0" algn="ctr" defTabSz="914400" rtl="0" eaLnBrk="1" fontAlgn="auto" latinLnBrk="0" hangingPunct="1">
                        <a:lnSpc>
                          <a:spcPts val="2200"/>
                        </a:lnSpc>
                        <a:spcBef>
                          <a:spcPts val="0"/>
                        </a:spcBef>
                        <a:spcAft>
                          <a:spcPts val="0"/>
                        </a:spcAft>
                        <a:buClrTx/>
                        <a:buSzTx/>
                        <a:buFontTx/>
                        <a:buNone/>
                        <a:tabLst/>
                        <a:defRPr/>
                      </a:pPr>
                      <a:endParaRPr lang="zh-TW"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marL="511175" marR="0" lvl="0" indent="-579755" algn="ctr" defTabSz="914400" rtl="0" eaLnBrk="1" fontAlgn="auto" latinLnBrk="0" hangingPunct="1">
                        <a:lnSpc>
                          <a:spcPts val="2200"/>
                        </a:lnSpc>
                        <a:spcBef>
                          <a:spcPts val="0"/>
                        </a:spcBef>
                        <a:spcAft>
                          <a:spcPts val="0"/>
                        </a:spcAft>
                        <a:buClrTx/>
                        <a:buSzTx/>
                        <a:buFontTx/>
                        <a:buNone/>
                        <a:tabLst/>
                        <a:defRPr/>
                      </a:pPr>
                      <a:endParaRPr lang="zh-TW" altLang="zh-TW" sz="1800" b="1" kern="100" dirty="0" smtClean="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ts val="2200"/>
                        </a:lnSpc>
                        <a:spcBef>
                          <a:spcPts val="0"/>
                        </a:spcBef>
                        <a:spcAft>
                          <a:spcPts val="0"/>
                        </a:spcAft>
                        <a:buClrTx/>
                        <a:buSzTx/>
                        <a:buFontTx/>
                        <a:buNone/>
                        <a:tabLst/>
                        <a:defRPr/>
                      </a:pPr>
                      <a:r>
                        <a:rPr lang="en-US" altLang="zh-TW" sz="2400" b="1" kern="100" dirty="0" smtClean="0">
                          <a:solidFill>
                            <a:srgbClr val="FF0000"/>
                          </a:solidFill>
                          <a:effectLst/>
                          <a:latin typeface="+mn-lt"/>
                          <a:ea typeface="+mn-ea"/>
                          <a:cs typeface="+mn-cs"/>
                        </a:rPr>
                        <a:t>401</a:t>
                      </a:r>
                      <a:endParaRPr lang="zh-TW" altLang="en-US" sz="2400" b="1"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lvl="0" indent="0" algn="r" defTabSz="914400" rtl="0" eaLnBrk="1" fontAlgn="auto" latinLnBrk="0" hangingPunct="1">
                        <a:lnSpc>
                          <a:spcPts val="2200"/>
                        </a:lnSpc>
                        <a:spcBef>
                          <a:spcPts val="0"/>
                        </a:spcBef>
                        <a:spcAft>
                          <a:spcPts val="0"/>
                        </a:spcAft>
                        <a:buClrTx/>
                        <a:buSzTx/>
                        <a:buFontTx/>
                        <a:buNone/>
                        <a:tabLst/>
                        <a:defRPr/>
                      </a:pPr>
                      <a:r>
                        <a:rPr lang="en-US" altLang="zh-TW" sz="2400" b="1" kern="100" dirty="0" smtClean="0">
                          <a:solidFill>
                            <a:srgbClr val="FF0000"/>
                          </a:solidFill>
                          <a:effectLst/>
                          <a:latin typeface="+mn-lt"/>
                          <a:ea typeface="+mn-ea"/>
                          <a:cs typeface="+mn-cs"/>
                        </a:rPr>
                        <a:t>20</a:t>
                      </a:r>
                      <a:endParaRPr lang="zh-TW" altLang="en-US" sz="2400" b="1"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r" defTabSz="914400" rtl="0" eaLnBrk="1" latinLnBrk="0" hangingPunct="1">
                        <a:lnSpc>
                          <a:spcPts val="2200"/>
                        </a:lnSpc>
                        <a:spcAft>
                          <a:spcPts val="0"/>
                        </a:spcAft>
                      </a:pPr>
                      <a:r>
                        <a:rPr lang="en-US" altLang="zh-TW" sz="2400" b="1" kern="100" dirty="0" smtClean="0">
                          <a:solidFill>
                            <a:srgbClr val="FF0000"/>
                          </a:solidFill>
                          <a:effectLst/>
                          <a:latin typeface="+mn-lt"/>
                          <a:ea typeface="+mn-ea"/>
                          <a:cs typeface="+mn-cs"/>
                        </a:rPr>
                        <a:t>421</a:t>
                      </a:r>
                      <a:endParaRPr lang="zh-TW" sz="2400" b="1" kern="100" dirty="0">
                        <a:solidFill>
                          <a:srgbClr val="FF0000"/>
                        </a:solidFill>
                        <a:effectLst/>
                        <a:latin typeface="+mn-lt"/>
                        <a:ea typeface="+mn-ea"/>
                        <a:cs typeface="+mn-cs"/>
                      </a:endParaRPr>
                    </a:p>
                  </a:txBody>
                  <a:tcPr marL="68582" marR="6858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7" name="文字方塊 1"/>
          <p:cNvSpPr txBox="1">
            <a:spLocks noChangeArrowheads="1"/>
          </p:cNvSpPr>
          <p:nvPr/>
        </p:nvSpPr>
        <p:spPr bwMode="auto">
          <a:xfrm>
            <a:off x="1837945" y="-4763"/>
            <a:ext cx="710761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Clr>
                <a:schemeClr val="tx1"/>
              </a:buClr>
              <a:buNone/>
            </a:pPr>
            <a:r>
              <a:rPr kumimoji="0" lang="en-US" altLang="zh-TW" sz="4300" dirty="0" smtClean="0">
                <a:latin typeface="微軟正黑體" pitchFamily="34" charset="-120"/>
                <a:ea typeface="微軟正黑體" pitchFamily="34" charset="-120"/>
              </a:rPr>
              <a:t>106</a:t>
            </a:r>
            <a:r>
              <a:rPr kumimoji="0" lang="zh-TW" altLang="en-US" sz="4300" dirty="0">
                <a:latin typeface="微軟正黑體" pitchFamily="34" charset="-120"/>
                <a:ea typeface="微軟正黑體" pitchFamily="34" charset="-120"/>
              </a:rPr>
              <a:t>年開放資料盤點結果</a:t>
            </a:r>
            <a:endParaRPr kumimoji="0" lang="en-US" altLang="zh-TW" sz="4300" dirty="0">
              <a:latin typeface="微軟正黑體" pitchFamily="34" charset="-120"/>
              <a:ea typeface="微軟正黑體" pitchFamily="34" charset="-120"/>
            </a:endParaRPr>
          </a:p>
        </p:txBody>
      </p:sp>
      <p:sp>
        <p:nvSpPr>
          <p:cNvPr id="8" name="AutoShape 11"/>
          <p:cNvSpPr>
            <a:spLocks noChangeArrowheads="1"/>
          </p:cNvSpPr>
          <p:nvPr/>
        </p:nvSpPr>
        <p:spPr bwMode="auto">
          <a:xfrm>
            <a:off x="203521" y="764704"/>
            <a:ext cx="8742041" cy="864096"/>
          </a:xfrm>
          <a:prstGeom prst="roundRect">
            <a:avLst>
              <a:gd name="adj" fmla="val 50000"/>
            </a:avLst>
          </a:prstGeom>
          <a:solidFill>
            <a:srgbClr val="FFCCFF"/>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eaLnBrk="1" fontAlgn="t" hangingPunct="1">
              <a:spcBef>
                <a:spcPct val="0"/>
              </a:spcBef>
              <a:buFont typeface="Arial" charset="0"/>
              <a:buNone/>
              <a:defRPr/>
            </a:pPr>
            <a:endParaRPr lang="en-US" altLang="zh-TW" sz="2800" b="1" dirty="0" smtClean="0">
              <a:latin typeface="微軟正黑體" pitchFamily="34" charset="-120"/>
              <a:ea typeface="微軟正黑體" pitchFamily="34" charset="-120"/>
            </a:endParaRPr>
          </a:p>
        </p:txBody>
      </p:sp>
      <p:sp>
        <p:nvSpPr>
          <p:cNvPr id="9" name="文字方塊 13"/>
          <p:cNvSpPr txBox="1">
            <a:spLocks noChangeArrowheads="1"/>
          </p:cNvSpPr>
          <p:nvPr/>
        </p:nvSpPr>
        <p:spPr bwMode="auto">
          <a:xfrm>
            <a:off x="521903" y="715730"/>
            <a:ext cx="8289106" cy="913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lnSpc>
                <a:spcPts val="3200"/>
              </a:lnSpc>
              <a:spcBef>
                <a:spcPct val="0"/>
              </a:spcBef>
              <a:buFontTx/>
              <a:buNone/>
            </a:pPr>
            <a:r>
              <a:rPr lang="en-US" altLang="zh-TW" sz="2400" b="1" dirty="0" smtClean="0">
                <a:latin typeface="微軟正黑體" pitchFamily="34" charset="-120"/>
                <a:ea typeface="微軟正黑體" pitchFamily="34" charset="-120"/>
              </a:rPr>
              <a:t>106</a:t>
            </a:r>
            <a:r>
              <a:rPr lang="zh-TW" altLang="en-US" sz="2400" b="1" dirty="0" smtClean="0">
                <a:latin typeface="微軟正黑體" pitchFamily="34" charset="-120"/>
                <a:ea typeface="微軟正黑體" pitchFamily="34" charset="-120"/>
              </a:rPr>
              <a:t>年</a:t>
            </a:r>
            <a:r>
              <a:rPr lang="zh-TW" altLang="en-US" sz="2400" b="1" dirty="0">
                <a:latin typeface="微軟正黑體" pitchFamily="34" charset="-120"/>
                <a:ea typeface="微軟正黑體" pitchFamily="34" charset="-120"/>
              </a:rPr>
              <a:t>盤點</a:t>
            </a:r>
            <a:r>
              <a:rPr lang="zh-TW" altLang="en-US" sz="2400" b="1" dirty="0" smtClean="0">
                <a:latin typeface="微軟正黑體" pitchFamily="34" charset="-120"/>
                <a:ea typeface="微軟正黑體" pitchFamily="34" charset="-120"/>
              </a:rPr>
              <a:t>結果：</a:t>
            </a:r>
            <a:r>
              <a:rPr lang="zh-TW" altLang="en-US" sz="2400" dirty="0">
                <a:latin typeface="微軟正黑體" pitchFamily="34" charset="-120"/>
                <a:ea typeface="微軟正黑體" pitchFamily="34" charset="-120"/>
              </a:rPr>
              <a:t>計</a:t>
            </a:r>
            <a:r>
              <a:rPr lang="zh-TW" altLang="en-US" sz="2400" dirty="0" smtClean="0">
                <a:latin typeface="微軟正黑體" pitchFamily="34" charset="-120"/>
                <a:ea typeface="微軟正黑體" pitchFamily="34" charset="-120"/>
              </a:rPr>
              <a:t>盤點</a:t>
            </a:r>
            <a:r>
              <a:rPr lang="en-US" altLang="zh-TW" sz="2400" b="1" dirty="0" smtClean="0">
                <a:solidFill>
                  <a:srgbClr val="C00000"/>
                </a:solidFill>
                <a:latin typeface="微軟正黑體" pitchFamily="34" charset="-120"/>
                <a:ea typeface="微軟正黑體" pitchFamily="34" charset="-120"/>
              </a:rPr>
              <a:t>421</a:t>
            </a:r>
            <a:r>
              <a:rPr lang="zh-TW" altLang="en-US" sz="2400" b="1" dirty="0" smtClean="0">
                <a:solidFill>
                  <a:srgbClr val="C00000"/>
                </a:solidFill>
                <a:latin typeface="微軟正黑體" pitchFamily="34" charset="-120"/>
                <a:ea typeface="微軟正黑體" pitchFamily="34" charset="-120"/>
              </a:rPr>
              <a:t>項</a:t>
            </a:r>
            <a:r>
              <a:rPr lang="zh-TW" altLang="en-US" sz="2400" dirty="0">
                <a:latin typeface="微軟正黑體" pitchFamily="34" charset="-120"/>
                <a:ea typeface="微軟正黑體" pitchFamily="34" charset="-120"/>
              </a:rPr>
              <a:t>政府資料資產，</a:t>
            </a:r>
            <a:r>
              <a:rPr lang="zh-TW" altLang="en-US" sz="2400" dirty="0" smtClean="0">
                <a:latin typeface="微軟正黑體" pitchFamily="34" charset="-120"/>
                <a:ea typeface="微軟正黑體" pitchFamily="34" charset="-120"/>
              </a:rPr>
              <a:t>有</a:t>
            </a:r>
            <a:r>
              <a:rPr lang="en-US" altLang="zh-TW" sz="2400" b="1" dirty="0" smtClean="0">
                <a:solidFill>
                  <a:srgbClr val="C00000"/>
                </a:solidFill>
                <a:latin typeface="微軟正黑體" pitchFamily="34" charset="-120"/>
                <a:ea typeface="微軟正黑體" pitchFamily="34" charset="-120"/>
              </a:rPr>
              <a:t>401</a:t>
            </a:r>
            <a:r>
              <a:rPr lang="zh-TW" altLang="en-US" sz="2400" dirty="0" smtClean="0">
                <a:latin typeface="微軟正黑體" pitchFamily="34" charset="-120"/>
                <a:ea typeface="微軟正黑體" pitchFamily="34" charset="-120"/>
              </a:rPr>
              <a:t>為甲類　　「</a:t>
            </a:r>
            <a:r>
              <a:rPr lang="zh-TW" altLang="en-US" sz="2400" dirty="0">
                <a:latin typeface="微軟正黑體" pitchFamily="34" charset="-120"/>
                <a:ea typeface="微軟正黑體" pitchFamily="34" charset="-120"/>
              </a:rPr>
              <a:t>可開放」資料集，</a:t>
            </a:r>
            <a:r>
              <a:rPr lang="zh-TW" altLang="en-US" sz="2400" dirty="0" smtClean="0">
                <a:latin typeface="微軟正黑體" pitchFamily="34" charset="-120"/>
                <a:ea typeface="微軟正黑體" pitchFamily="34" charset="-120"/>
              </a:rPr>
              <a:t>有</a:t>
            </a:r>
            <a:r>
              <a:rPr lang="en-US" altLang="zh-TW" sz="2400" b="1" dirty="0" smtClean="0">
                <a:solidFill>
                  <a:srgbClr val="C00000"/>
                </a:solidFill>
                <a:latin typeface="微軟正黑體" pitchFamily="34" charset="-120"/>
                <a:ea typeface="微軟正黑體" pitchFamily="34" charset="-120"/>
              </a:rPr>
              <a:t>20</a:t>
            </a:r>
            <a:r>
              <a:rPr lang="zh-TW" altLang="en-US" sz="2400" b="1" dirty="0" smtClean="0">
                <a:solidFill>
                  <a:srgbClr val="C00000"/>
                </a:solidFill>
                <a:latin typeface="微軟正黑體" pitchFamily="34" charset="-120"/>
                <a:ea typeface="微軟正黑體" pitchFamily="34" charset="-120"/>
              </a:rPr>
              <a:t>項</a:t>
            </a:r>
            <a:r>
              <a:rPr lang="zh-TW" altLang="en-US" sz="2400" dirty="0">
                <a:latin typeface="微軟正黑體" pitchFamily="34" charset="-120"/>
                <a:ea typeface="微軟正黑體" pitchFamily="34" charset="-120"/>
              </a:rPr>
              <a:t>為丙類「不開放」資料集</a:t>
            </a:r>
            <a:r>
              <a:rPr lang="zh-TW" altLang="en-US" sz="2400" dirty="0" smtClean="0">
                <a:latin typeface="微軟正黑體" pitchFamily="34" charset="-120"/>
                <a:ea typeface="微軟正黑體" pitchFamily="34" charset="-120"/>
              </a:rPr>
              <a:t>。</a:t>
            </a:r>
            <a:endParaRPr lang="zh-TW" altLang="en-US" sz="2400" dirty="0">
              <a:latin typeface="微軟正黑體" pitchFamily="34" charset="-120"/>
              <a:ea typeface="微軟正黑體" pitchFamily="34" charset="-120"/>
            </a:endParaRPr>
          </a:p>
        </p:txBody>
      </p:sp>
      <p:sp>
        <p:nvSpPr>
          <p:cNvPr id="10" name="文字方塊 13"/>
          <p:cNvSpPr txBox="1">
            <a:spLocks noChangeArrowheads="1"/>
          </p:cNvSpPr>
          <p:nvPr/>
        </p:nvSpPr>
        <p:spPr bwMode="auto">
          <a:xfrm>
            <a:off x="179512" y="5661248"/>
            <a:ext cx="8964488" cy="923330"/>
          </a:xfrm>
          <a:prstGeom prst="rect">
            <a:avLst/>
          </a:prstGeom>
          <a:solidFill>
            <a:schemeClr val="accent3">
              <a:lumMod val="20000"/>
              <a:lumOff val="80000"/>
            </a:schemeClr>
          </a:solidFill>
          <a:ln>
            <a:noFill/>
          </a:ln>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marL="173038" indent="-173038" eaLnBrk="1" fontAlgn="t" hangingPunct="1">
              <a:spcBef>
                <a:spcPct val="0"/>
              </a:spcBef>
              <a:buFont typeface="Wingdings" panose="05000000000000000000" pitchFamily="2" charset="2"/>
              <a:buChar char="Ø"/>
            </a:pPr>
            <a:r>
              <a:rPr lang="zh-TW" altLang="en-US" sz="1800" b="1" dirty="0" smtClean="0">
                <a:solidFill>
                  <a:srgbClr val="C00000"/>
                </a:solidFill>
                <a:latin typeface="微軟正黑體" pitchFamily="34" charset="-120"/>
                <a:ea typeface="微軟正黑體" pitchFamily="34" charset="-120"/>
              </a:rPr>
              <a:t>會計</a:t>
            </a:r>
            <a:r>
              <a:rPr lang="zh-TW" altLang="en-US" sz="1800" b="1" dirty="0">
                <a:solidFill>
                  <a:srgbClr val="C00000"/>
                </a:solidFill>
                <a:latin typeface="微軟正黑體" pitchFamily="34" charset="-120"/>
                <a:ea typeface="微軟正黑體" pitchFamily="34" charset="-120"/>
              </a:rPr>
              <a:t>處、訴願會、政風處、法規會及專研</a:t>
            </a:r>
            <a:r>
              <a:rPr lang="zh-TW" altLang="en-US" sz="1800" b="1" dirty="0" smtClean="0">
                <a:solidFill>
                  <a:srgbClr val="C00000"/>
                </a:solidFill>
                <a:latin typeface="微軟正黑體" pitchFamily="34" charset="-120"/>
                <a:ea typeface="微軟正黑體" pitchFamily="34" charset="-120"/>
              </a:rPr>
              <a:t>中心</a:t>
            </a:r>
            <a:r>
              <a:rPr lang="en-US" altLang="zh-TW" sz="1800" b="1" dirty="0" smtClean="0">
                <a:solidFill>
                  <a:srgbClr val="C00000"/>
                </a:solidFill>
                <a:latin typeface="微軟正黑體" pitchFamily="34" charset="-120"/>
                <a:ea typeface="微軟正黑體" pitchFamily="34" charset="-120"/>
              </a:rPr>
              <a:t>106</a:t>
            </a:r>
            <a:r>
              <a:rPr lang="zh-TW" altLang="en-US" sz="1800" b="1" dirty="0" smtClean="0">
                <a:solidFill>
                  <a:srgbClr val="C00000"/>
                </a:solidFill>
                <a:latin typeface="微軟正黑體" pitchFamily="34" charset="-120"/>
                <a:ea typeface="微軟正黑體" pitchFamily="34" charset="-120"/>
              </a:rPr>
              <a:t>年</a:t>
            </a:r>
            <a:r>
              <a:rPr lang="zh-TW" altLang="en-US" sz="1800" b="1" dirty="0">
                <a:solidFill>
                  <a:srgbClr val="C00000"/>
                </a:solidFill>
                <a:latin typeface="微軟正黑體" pitchFamily="34" charset="-120"/>
                <a:ea typeface="微軟正黑體" pitchFamily="34" charset="-120"/>
              </a:rPr>
              <a:t>經盤點結果</a:t>
            </a:r>
            <a:r>
              <a:rPr lang="zh-TW" altLang="en-US" sz="1800" b="1" dirty="0" smtClean="0">
                <a:solidFill>
                  <a:srgbClr val="C00000"/>
                </a:solidFill>
                <a:latin typeface="微軟正黑體" pitchFamily="34" charset="-120"/>
                <a:ea typeface="微軟正黑體" pitchFamily="34" charset="-120"/>
              </a:rPr>
              <a:t>無新增資料集</a:t>
            </a:r>
            <a:endParaRPr lang="en-US" altLang="zh-TW" sz="1800" b="1" dirty="0" smtClean="0">
              <a:solidFill>
                <a:srgbClr val="C00000"/>
              </a:solidFill>
              <a:latin typeface="微軟正黑體" pitchFamily="34" charset="-120"/>
              <a:ea typeface="微軟正黑體" pitchFamily="34" charset="-120"/>
            </a:endParaRPr>
          </a:p>
          <a:p>
            <a:pPr marL="173038" indent="-173038" eaLnBrk="1" fontAlgn="t" hangingPunct="1">
              <a:spcBef>
                <a:spcPct val="0"/>
              </a:spcBef>
              <a:buFont typeface="Wingdings" panose="05000000000000000000" pitchFamily="2" charset="2"/>
              <a:buChar char="Ø"/>
            </a:pPr>
            <a:r>
              <a:rPr lang="zh-TW" altLang="en-US" sz="1800" b="1" dirty="0" smtClean="0">
                <a:solidFill>
                  <a:srgbClr val="C00000"/>
                </a:solidFill>
                <a:latin typeface="微軟正黑體" pitchFamily="34" charset="-120"/>
                <a:ea typeface="微軟正黑體" pitchFamily="34" charset="-120"/>
              </a:rPr>
              <a:t>秘書室</a:t>
            </a:r>
            <a:r>
              <a:rPr lang="en-US" altLang="zh-TW" sz="1800" b="1" dirty="0">
                <a:solidFill>
                  <a:srgbClr val="C00000"/>
                </a:solidFill>
                <a:latin typeface="微軟正黑體" pitchFamily="34" charset="-120"/>
                <a:ea typeface="微軟正黑體" pitchFamily="34" charset="-120"/>
              </a:rPr>
              <a:t>106</a:t>
            </a:r>
            <a:r>
              <a:rPr lang="zh-TW" altLang="en-US" sz="1800" b="1" dirty="0">
                <a:solidFill>
                  <a:srgbClr val="C00000"/>
                </a:solidFill>
                <a:latin typeface="微軟正黑體" pitchFamily="34" charset="-120"/>
                <a:ea typeface="微軟正黑體" pitchFamily="34" charset="-120"/>
              </a:rPr>
              <a:t>年經盤點</a:t>
            </a:r>
            <a:r>
              <a:rPr lang="zh-TW" altLang="en-US" sz="1800" b="1" dirty="0" smtClean="0">
                <a:solidFill>
                  <a:srgbClr val="C00000"/>
                </a:solidFill>
                <a:latin typeface="微軟正黑體" pitchFamily="34" charset="-120"/>
                <a:ea typeface="微軟正黑體" pitchFamily="34" charset="-120"/>
              </a:rPr>
              <a:t>結果可新增</a:t>
            </a:r>
            <a:r>
              <a:rPr lang="en-US" altLang="zh-TW" sz="1800" b="1" dirty="0" smtClean="0">
                <a:solidFill>
                  <a:srgbClr val="C00000"/>
                </a:solidFill>
                <a:latin typeface="微軟正黑體" pitchFamily="34" charset="-120"/>
                <a:ea typeface="微軟正黑體" pitchFamily="34" charset="-120"/>
              </a:rPr>
              <a:t>1</a:t>
            </a:r>
            <a:r>
              <a:rPr lang="zh-TW" altLang="en-US" sz="1800" b="1" dirty="0" smtClean="0">
                <a:solidFill>
                  <a:srgbClr val="C00000"/>
                </a:solidFill>
                <a:latin typeface="微軟正黑體" pitchFamily="34" charset="-120"/>
                <a:ea typeface="微軟正黑體" pitchFamily="34" charset="-120"/>
              </a:rPr>
              <a:t>項資料集</a:t>
            </a:r>
            <a:endParaRPr lang="en-US" altLang="zh-TW" sz="1800" b="1" dirty="0">
              <a:solidFill>
                <a:srgbClr val="C00000"/>
              </a:solidFill>
              <a:latin typeface="微軟正黑體" pitchFamily="34" charset="-120"/>
              <a:ea typeface="微軟正黑體" pitchFamily="34" charset="-120"/>
            </a:endParaRPr>
          </a:p>
          <a:p>
            <a:pPr marL="173038" indent="-173038" eaLnBrk="1" fontAlgn="t" hangingPunct="1">
              <a:spcBef>
                <a:spcPct val="0"/>
              </a:spcBef>
              <a:buFont typeface="Wingdings" panose="05000000000000000000" pitchFamily="2" charset="2"/>
              <a:buChar char="Ø"/>
            </a:pPr>
            <a:r>
              <a:rPr lang="zh-TW" altLang="en-US" sz="1800" b="1" dirty="0">
                <a:solidFill>
                  <a:srgbClr val="C00000"/>
                </a:solidFill>
                <a:latin typeface="微軟正黑體" panose="020B0604030504040204" pitchFamily="34" charset="-120"/>
                <a:ea typeface="微軟正黑體" panose="020B0604030504040204" pitchFamily="34" charset="-120"/>
              </a:rPr>
              <a:t>目前</a:t>
            </a:r>
            <a:r>
              <a:rPr lang="zh-TW" altLang="en-US" sz="1800" b="1" dirty="0" smtClean="0">
                <a:solidFill>
                  <a:srgbClr val="C00000"/>
                </a:solidFill>
                <a:latin typeface="微軟正黑體" panose="020B0604030504040204" pitchFamily="34" charset="-120"/>
                <a:ea typeface="微軟正黑體" panose="020B0604030504040204" pitchFamily="34" charset="-120"/>
              </a:rPr>
              <a:t>累計開放資料集數：會計處</a:t>
            </a:r>
            <a:r>
              <a:rPr lang="en-US" altLang="zh-TW" sz="1800" b="1" dirty="0" smtClean="0">
                <a:solidFill>
                  <a:srgbClr val="C00000"/>
                </a:solidFill>
                <a:latin typeface="微軟正黑體" pitchFamily="34" charset="-120"/>
                <a:ea typeface="微軟正黑體" pitchFamily="34" charset="-120"/>
              </a:rPr>
              <a:t>(7)</a:t>
            </a:r>
            <a:r>
              <a:rPr lang="zh-TW" altLang="en-US" sz="1800" b="1" dirty="0" smtClean="0">
                <a:solidFill>
                  <a:srgbClr val="C00000"/>
                </a:solidFill>
                <a:latin typeface="微軟正黑體" pitchFamily="34" charset="-120"/>
                <a:ea typeface="微軟正黑體" pitchFamily="34" charset="-120"/>
              </a:rPr>
              <a:t>、法規會</a:t>
            </a:r>
            <a:r>
              <a:rPr lang="en-US" altLang="zh-TW" sz="1800" b="1" dirty="0" smtClean="0">
                <a:solidFill>
                  <a:srgbClr val="C00000"/>
                </a:solidFill>
                <a:latin typeface="微軟正黑體" pitchFamily="34" charset="-120"/>
                <a:ea typeface="微軟正黑體" pitchFamily="34" charset="-120"/>
              </a:rPr>
              <a:t>(11)</a:t>
            </a:r>
            <a:r>
              <a:rPr lang="zh-TW" altLang="en-US" sz="1800" b="1" dirty="0" smtClean="0">
                <a:solidFill>
                  <a:srgbClr val="C00000"/>
                </a:solidFill>
                <a:latin typeface="微軟正黑體" pitchFamily="34" charset="-120"/>
                <a:ea typeface="微軟正黑體" pitchFamily="34" charset="-120"/>
              </a:rPr>
              <a:t>、訴願會</a:t>
            </a:r>
            <a:r>
              <a:rPr lang="en-US" altLang="zh-TW" sz="1800" b="1" dirty="0" smtClean="0">
                <a:solidFill>
                  <a:srgbClr val="C00000"/>
                </a:solidFill>
                <a:latin typeface="微軟正黑體" pitchFamily="34" charset="-120"/>
                <a:ea typeface="微軟正黑體" pitchFamily="34" charset="-120"/>
              </a:rPr>
              <a:t>(2)</a:t>
            </a:r>
            <a:r>
              <a:rPr lang="zh-TW" altLang="en-US" sz="1800" b="1" dirty="0" smtClean="0">
                <a:solidFill>
                  <a:srgbClr val="C00000"/>
                </a:solidFill>
                <a:latin typeface="微軟正黑體" pitchFamily="34" charset="-120"/>
                <a:ea typeface="微軟正黑體" pitchFamily="34" charset="-120"/>
              </a:rPr>
              <a:t>、秘書室</a:t>
            </a:r>
            <a:r>
              <a:rPr lang="en-US" altLang="zh-TW" sz="1800" b="1" dirty="0" smtClean="0">
                <a:solidFill>
                  <a:srgbClr val="C00000"/>
                </a:solidFill>
                <a:latin typeface="微軟正黑體" pitchFamily="34" charset="-120"/>
                <a:ea typeface="微軟正黑體" pitchFamily="34" charset="-120"/>
              </a:rPr>
              <a:t>(7)</a:t>
            </a:r>
            <a:r>
              <a:rPr lang="zh-TW" altLang="en-US" sz="1800" b="1" dirty="0">
                <a:solidFill>
                  <a:srgbClr val="C00000"/>
                </a:solidFill>
                <a:latin typeface="微軟正黑體" pitchFamily="34" charset="-120"/>
                <a:ea typeface="微軟正黑體" pitchFamily="34" charset="-120"/>
              </a:rPr>
              <a:t>專研</a:t>
            </a:r>
            <a:r>
              <a:rPr lang="zh-TW" altLang="en-US" sz="1800" b="1" dirty="0" smtClean="0">
                <a:solidFill>
                  <a:srgbClr val="C00000"/>
                </a:solidFill>
                <a:latin typeface="微軟正黑體" pitchFamily="34" charset="-120"/>
                <a:ea typeface="微軟正黑體" pitchFamily="34" charset="-120"/>
              </a:rPr>
              <a:t>中心</a:t>
            </a:r>
            <a:r>
              <a:rPr lang="en-US" altLang="zh-TW" sz="1800" b="1" dirty="0" smtClean="0">
                <a:solidFill>
                  <a:srgbClr val="C00000"/>
                </a:solidFill>
                <a:latin typeface="微軟正黑體" pitchFamily="34" charset="-120"/>
                <a:ea typeface="微軟正黑體" pitchFamily="34" charset="-120"/>
              </a:rPr>
              <a:t>(6)</a:t>
            </a:r>
            <a:endParaRPr lang="zh-TW" altLang="en-US" sz="1800" b="1" dirty="0">
              <a:solidFill>
                <a:srgbClr val="C00000"/>
              </a:solidFill>
              <a:latin typeface="微軟正黑體" pitchFamily="34" charset="-120"/>
              <a:ea typeface="微軟正黑體" pitchFamily="34" charset="-120"/>
            </a:endParaRPr>
          </a:p>
        </p:txBody>
      </p:sp>
    </p:spTree>
    <p:extLst>
      <p:ext uri="{BB962C8B-B14F-4D97-AF65-F5344CB8AC3E}">
        <p14:creationId xmlns:p14="http://schemas.microsoft.com/office/powerpoint/2010/main" val="3896195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65D828FA-C751-44A7-BF2C-8BB11E5E51A8}" type="slidenum">
              <a:rPr kumimoji="0" lang="zh-TW" altLang="en-US" sz="1200">
                <a:latin typeface="微軟正黑體" pitchFamily="34" charset="-120"/>
                <a:ea typeface="微軟正黑體" pitchFamily="34" charset="-120"/>
              </a:rPr>
              <a:pPr algn="ctr" eaLnBrk="1" hangingPunct="1">
                <a:spcBef>
                  <a:spcPct val="0"/>
                </a:spcBef>
                <a:buFontTx/>
                <a:buNone/>
              </a:pPr>
              <a:t>23</a:t>
            </a:fld>
            <a:endParaRPr kumimoji="0" lang="en-US" altLang="zh-TW" sz="1200">
              <a:latin typeface="微軟正黑體" pitchFamily="34" charset="-120"/>
              <a:ea typeface="微軟正黑體" pitchFamily="34" charset="-120"/>
            </a:endParaRPr>
          </a:p>
        </p:txBody>
      </p:sp>
      <p:graphicFrame>
        <p:nvGraphicFramePr>
          <p:cNvPr id="2" name="表格 1"/>
          <p:cNvGraphicFramePr>
            <a:graphicFrameLocks noGrp="1"/>
          </p:cNvGraphicFramePr>
          <p:nvPr>
            <p:extLst>
              <p:ext uri="{D42A27DB-BD31-4B8C-83A1-F6EECF244321}">
                <p14:modId xmlns:p14="http://schemas.microsoft.com/office/powerpoint/2010/main" val="815175398"/>
              </p:ext>
            </p:extLst>
          </p:nvPr>
        </p:nvGraphicFramePr>
        <p:xfrm>
          <a:off x="251521" y="1578918"/>
          <a:ext cx="8208911" cy="4010322"/>
        </p:xfrm>
        <a:graphic>
          <a:graphicData uri="http://schemas.openxmlformats.org/drawingml/2006/table">
            <a:tbl>
              <a:tblPr firstRow="1" firstCol="1" bandRow="1">
                <a:tableStyleId>{5C22544A-7EE6-4342-B048-85BDC9FD1C3A}</a:tableStyleId>
              </a:tblPr>
              <a:tblGrid>
                <a:gridCol w="806233"/>
                <a:gridCol w="4522358"/>
                <a:gridCol w="936104"/>
                <a:gridCol w="936104"/>
                <a:gridCol w="1008112"/>
              </a:tblGrid>
              <a:tr h="455743">
                <a:tc>
                  <a:txBody>
                    <a:bodyPr/>
                    <a:lstStyle/>
                    <a:p>
                      <a:pPr algn="ctr">
                        <a:spcAft>
                          <a:spcPts val="0"/>
                        </a:spcAft>
                      </a:pPr>
                      <a:r>
                        <a:rPr lang="zh-TW" altLang="en-US" sz="2400" b="1" dirty="0" smtClean="0">
                          <a:solidFill>
                            <a:schemeClr val="tx1"/>
                          </a:solidFill>
                          <a:latin typeface="微軟正黑體" panose="020B0604030504040204" pitchFamily="34" charset="-120"/>
                          <a:ea typeface="微軟正黑體" panose="020B0604030504040204" pitchFamily="34" charset="-120"/>
                        </a:rPr>
                        <a:t>群組</a:t>
                      </a:r>
                      <a:endParaRPr lang="zh-TW" altLang="zh-TW" sz="2400"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68582" marR="68582" marT="0" marB="0" anchor="ctr">
                    <a:solidFill>
                      <a:schemeClr val="accent5">
                        <a:lumMod val="60000"/>
                        <a:lumOff val="40000"/>
                      </a:schemeClr>
                    </a:solidFill>
                  </a:tcPr>
                </a:tc>
                <a:tc>
                  <a:txBody>
                    <a:bodyPr/>
                    <a:lstStyle/>
                    <a:p>
                      <a:pPr algn="ctr">
                        <a:spcAft>
                          <a:spcPts val="0"/>
                        </a:spcAft>
                      </a:pPr>
                      <a:r>
                        <a:rPr lang="zh-TW" altLang="zh-TW" sz="2400" kern="1200" dirty="0" smtClean="0">
                          <a:solidFill>
                            <a:schemeClr val="tx1"/>
                          </a:solidFill>
                          <a:effectLst/>
                          <a:latin typeface="微軟正黑體" panose="020B0604030504040204" pitchFamily="34" charset="-120"/>
                          <a:ea typeface="微軟正黑體" panose="020B0604030504040204" pitchFamily="34" charset="-120"/>
                        </a:rPr>
                        <a:t>單位名稱</a:t>
                      </a:r>
                      <a:endParaRPr lang="zh-TW" altLang="zh-TW" sz="2400"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68582" marR="68582" marT="0" marB="0" anchor="ctr">
                    <a:solidFill>
                      <a:schemeClr val="accent5">
                        <a:lumMod val="60000"/>
                        <a:lumOff val="40000"/>
                      </a:schemeClr>
                    </a:solidFill>
                  </a:tcPr>
                </a:tc>
                <a:tc>
                  <a:txBody>
                    <a:bodyPr/>
                    <a:lstStyle/>
                    <a:p>
                      <a:pPr algn="ctr">
                        <a:spcAft>
                          <a:spcPts val="0"/>
                        </a:spcAft>
                      </a:pPr>
                      <a:r>
                        <a:rPr lang="en-US" altLang="zh-TW" sz="2400" kern="1200" dirty="0" smtClean="0">
                          <a:solidFill>
                            <a:schemeClr val="tx1"/>
                          </a:solidFill>
                          <a:effectLst/>
                          <a:latin typeface="微軟正黑體" panose="020B0604030504040204" pitchFamily="34" charset="-120"/>
                          <a:ea typeface="微軟正黑體" panose="020B0604030504040204" pitchFamily="34" charset="-120"/>
                        </a:rPr>
                        <a:t>5</a:t>
                      </a:r>
                      <a:r>
                        <a:rPr lang="zh-TW" altLang="en-US" sz="2400" kern="1200" dirty="0" smtClean="0">
                          <a:solidFill>
                            <a:schemeClr val="tx1"/>
                          </a:solidFill>
                          <a:effectLst/>
                          <a:latin typeface="微軟正黑體" panose="020B0604030504040204" pitchFamily="34" charset="-120"/>
                          <a:ea typeface="微軟正黑體" panose="020B0604030504040204" pitchFamily="34" charset="-120"/>
                        </a:rPr>
                        <a:t>月</a:t>
                      </a:r>
                      <a:endParaRPr lang="zh-TW" sz="2400"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68582" marR="68582" marT="0" marB="0" anchor="ctr">
                    <a:solidFill>
                      <a:schemeClr val="accent5">
                        <a:lumMod val="60000"/>
                        <a:lumOff val="40000"/>
                      </a:schemeClr>
                    </a:solidFill>
                  </a:tcPr>
                </a:tc>
                <a:tc>
                  <a:txBody>
                    <a:bodyPr/>
                    <a:lstStyle/>
                    <a:p>
                      <a:pPr algn="ctr">
                        <a:spcAft>
                          <a:spcPts val="0"/>
                        </a:spcAft>
                      </a:pPr>
                      <a:r>
                        <a:rPr lang="en-US" altLang="zh-TW" sz="2400" kern="1200" dirty="0" smtClean="0">
                          <a:solidFill>
                            <a:schemeClr val="tx1"/>
                          </a:solidFill>
                          <a:effectLst/>
                          <a:latin typeface="微軟正黑體" panose="020B0604030504040204" pitchFamily="34" charset="-120"/>
                          <a:ea typeface="微軟正黑體" panose="020B0604030504040204" pitchFamily="34" charset="-120"/>
                        </a:rPr>
                        <a:t>11</a:t>
                      </a:r>
                      <a:r>
                        <a:rPr lang="zh-TW" altLang="en-US" sz="2400" kern="1200" dirty="0" smtClean="0">
                          <a:solidFill>
                            <a:schemeClr val="tx1"/>
                          </a:solidFill>
                          <a:effectLst/>
                          <a:latin typeface="微軟正黑體" panose="020B0604030504040204" pitchFamily="34" charset="-120"/>
                          <a:ea typeface="微軟正黑體" panose="020B0604030504040204" pitchFamily="34" charset="-120"/>
                        </a:rPr>
                        <a:t>月</a:t>
                      </a:r>
                      <a:endParaRPr lang="zh-TW" sz="2400"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68582" marR="68582" marT="0" marB="0" anchor="ctr">
                    <a:solidFill>
                      <a:schemeClr val="accent5">
                        <a:lumMod val="60000"/>
                        <a:lumOff val="40000"/>
                      </a:schemeClr>
                    </a:solidFill>
                  </a:tcPr>
                </a:tc>
                <a:tc>
                  <a:txBody>
                    <a:bodyPr/>
                    <a:lstStyle/>
                    <a:p>
                      <a:pPr algn="ctr">
                        <a:spcAft>
                          <a:spcPts val="0"/>
                        </a:spcAft>
                      </a:pPr>
                      <a:r>
                        <a:rPr lang="zh-TW" sz="2400" kern="1200" dirty="0" smtClean="0">
                          <a:solidFill>
                            <a:srgbClr val="FF0000"/>
                          </a:solidFill>
                          <a:effectLst/>
                          <a:latin typeface="微軟正黑體" panose="020B0604030504040204" pitchFamily="34" charset="-120"/>
                          <a:ea typeface="微軟正黑體" panose="020B0604030504040204" pitchFamily="34" charset="-120"/>
                        </a:rPr>
                        <a:t>累</a:t>
                      </a:r>
                      <a:r>
                        <a:rPr lang="zh-TW" altLang="en-US" sz="2400" kern="1200" dirty="0" smtClean="0">
                          <a:solidFill>
                            <a:srgbClr val="FF0000"/>
                          </a:solidFill>
                          <a:effectLst/>
                          <a:latin typeface="微軟正黑體" panose="020B0604030504040204" pitchFamily="34" charset="-120"/>
                          <a:ea typeface="微軟正黑體" panose="020B0604030504040204" pitchFamily="34" charset="-120"/>
                        </a:rPr>
                        <a:t> </a:t>
                      </a:r>
                      <a:r>
                        <a:rPr lang="zh-TW" sz="2400" kern="1200" dirty="0" smtClean="0">
                          <a:solidFill>
                            <a:srgbClr val="FF0000"/>
                          </a:solidFill>
                          <a:effectLst/>
                          <a:latin typeface="微軟正黑體" panose="020B0604030504040204" pitchFamily="34" charset="-120"/>
                          <a:ea typeface="微軟正黑體" panose="020B0604030504040204" pitchFamily="34" charset="-120"/>
                        </a:rPr>
                        <a:t>計</a:t>
                      </a:r>
                      <a:endParaRPr lang="zh-TW" sz="2400" kern="100"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68582" marR="68582" marT="0" marB="0" anchor="ctr">
                    <a:solidFill>
                      <a:schemeClr val="accent5">
                        <a:lumMod val="60000"/>
                        <a:lumOff val="40000"/>
                      </a:schemeClr>
                    </a:solidFill>
                  </a:tcPr>
                </a:tc>
              </a:tr>
              <a:tr h="1189378">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altLang="zh-TW" sz="2400" b="1" dirty="0" smtClean="0">
                          <a:solidFill>
                            <a:schemeClr val="tx1"/>
                          </a:solidFill>
                          <a:latin typeface="+mn-lt"/>
                          <a:ea typeface="微軟正黑體" panose="020B0604030504040204" pitchFamily="34" charset="-120"/>
                        </a:rPr>
                        <a:t>A</a:t>
                      </a:r>
                    </a:p>
                    <a:p>
                      <a:pPr marL="0" marR="0" indent="0" algn="ctr" defTabSz="914400" rtl="0" eaLnBrk="1" fontAlgn="auto" latinLnBrk="0" hangingPunct="1">
                        <a:lnSpc>
                          <a:spcPts val="1200"/>
                        </a:lnSpc>
                        <a:spcBef>
                          <a:spcPts val="0"/>
                        </a:spcBef>
                        <a:spcAft>
                          <a:spcPts val="0"/>
                        </a:spcAft>
                        <a:buClrTx/>
                        <a:buSzTx/>
                        <a:buFontTx/>
                        <a:buNone/>
                        <a:tabLst/>
                        <a:defRPr/>
                      </a:pPr>
                      <a:r>
                        <a:rPr lang="en-US" altLang="zh-TW" sz="1600" b="0" dirty="0" smtClean="0">
                          <a:solidFill>
                            <a:schemeClr val="tx1"/>
                          </a:solidFill>
                          <a:latin typeface="+mn-lt"/>
                          <a:ea typeface="微軟正黑體" panose="020B0604030504040204" pitchFamily="34" charset="-120"/>
                        </a:rPr>
                        <a:t>(14)</a:t>
                      </a:r>
                    </a:p>
                  </a:txBody>
                  <a:tcPr marL="68582" marR="68582" marT="0" marB="0" anchor="ctr">
                    <a:solidFill>
                      <a:schemeClr val="accent3">
                        <a:lumMod val="60000"/>
                        <a:lumOff val="40000"/>
                      </a:schemeClr>
                    </a:solidFill>
                  </a:tcPr>
                </a:tc>
                <a:tc>
                  <a:txBody>
                    <a:bodyPr/>
                    <a:lstStyle/>
                    <a:p>
                      <a:pPr marL="0" marR="0" lvl="0" indent="0" algn="l" defTabSz="914400" rtl="0" eaLnBrk="1" fontAlgn="auto" latinLnBrk="0" hangingPunct="1">
                        <a:lnSpc>
                          <a:spcPts val="2200"/>
                        </a:lnSpc>
                        <a:spcBef>
                          <a:spcPts val="0"/>
                        </a:spcBef>
                        <a:spcAft>
                          <a:spcPts val="0"/>
                        </a:spcAft>
                        <a:buClrTx/>
                        <a:buSzTx/>
                        <a:buFontTx/>
                        <a:buNone/>
                        <a:tabLst/>
                        <a:defRPr/>
                      </a:pPr>
                      <a:r>
                        <a:rPr lang="zh-TW" sz="1600" b="1" kern="100" dirty="0">
                          <a:solidFill>
                            <a:schemeClr val="tx1"/>
                          </a:solidFill>
                          <a:effectLst/>
                          <a:latin typeface="微軟正黑體" panose="020B0604030504040204" pitchFamily="34" charset="-120"/>
                          <a:ea typeface="微軟正黑體" panose="020B0604030504040204" pitchFamily="34" charset="-120"/>
                        </a:rPr>
                        <a:t>商業司、水利署、工業局、能源局</a:t>
                      </a:r>
                      <a:r>
                        <a:rPr lang="zh-TW" sz="1600" b="1" kern="100" dirty="0" smtClean="0">
                          <a:solidFill>
                            <a:schemeClr val="tx1"/>
                          </a:solidFill>
                          <a:effectLst/>
                          <a:latin typeface="微軟正黑體" panose="020B0604030504040204" pitchFamily="34" charset="-120"/>
                          <a:ea typeface="微軟正黑體" panose="020B0604030504040204" pitchFamily="34" charset="-120"/>
                        </a:rPr>
                        <a:t>、</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 </a:t>
                      </a:r>
                      <a:r>
                        <a:rPr lang="zh-TW" sz="1600" b="1" kern="100" dirty="0" smtClean="0">
                          <a:solidFill>
                            <a:schemeClr val="tx1"/>
                          </a:solidFill>
                          <a:effectLst/>
                          <a:latin typeface="微軟正黑體" panose="020B0604030504040204" pitchFamily="34" charset="-120"/>
                          <a:ea typeface="微軟正黑體" panose="020B0604030504040204" pitchFamily="34" charset="-120"/>
                        </a:rPr>
                        <a:t>標準</a:t>
                      </a:r>
                      <a:r>
                        <a:rPr lang="zh-TW" sz="1600" b="1" kern="100" dirty="0">
                          <a:solidFill>
                            <a:schemeClr val="tx1"/>
                          </a:solidFill>
                          <a:effectLst/>
                          <a:latin typeface="微軟正黑體" panose="020B0604030504040204" pitchFamily="34" charset="-120"/>
                          <a:ea typeface="微軟正黑體" panose="020B0604030504040204" pitchFamily="34" charset="-120"/>
                        </a:rPr>
                        <a:t>檢驗局、智慧財產局、國際貿易局</a:t>
                      </a:r>
                      <a:r>
                        <a:rPr lang="zh-TW" sz="1600" b="1" kern="100" dirty="0" smtClean="0">
                          <a:solidFill>
                            <a:schemeClr val="tx1"/>
                          </a:solidFill>
                          <a:effectLst/>
                          <a:latin typeface="微軟正黑體" panose="020B0604030504040204" pitchFamily="34" charset="-120"/>
                          <a:ea typeface="微軟正黑體" panose="020B0604030504040204" pitchFamily="34" charset="-120"/>
                        </a:rPr>
                        <a:t>、中小企業處</a:t>
                      </a: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a:t>
                      </a:r>
                      <a:r>
                        <a:rPr lang="zh-TW" sz="1600" b="1" kern="100" dirty="0" smtClean="0">
                          <a:solidFill>
                            <a:schemeClr val="tx1"/>
                          </a:solidFill>
                          <a:effectLst/>
                          <a:latin typeface="微軟正黑體" panose="020B0604030504040204" pitchFamily="34" charset="-120"/>
                          <a:ea typeface="微軟正黑體" panose="020B0604030504040204" pitchFamily="34" charset="-120"/>
                        </a:rPr>
                        <a:t>加工出口區</a:t>
                      </a:r>
                      <a:r>
                        <a:rPr lang="zh-TW" sz="1600" b="1" kern="100" dirty="0">
                          <a:solidFill>
                            <a:schemeClr val="tx1"/>
                          </a:solidFill>
                          <a:effectLst/>
                          <a:latin typeface="微軟正黑體" panose="020B0604030504040204" pitchFamily="34" charset="-120"/>
                          <a:ea typeface="微軟正黑體" panose="020B0604030504040204" pitchFamily="34" charset="-120"/>
                        </a:rPr>
                        <a:t>管理處、中央地質調查所</a:t>
                      </a:r>
                      <a:r>
                        <a:rPr lang="zh-TW" sz="1600" b="1" kern="100" dirty="0" smtClean="0">
                          <a:solidFill>
                            <a:schemeClr val="tx1"/>
                          </a:solidFill>
                          <a:effectLst/>
                          <a:latin typeface="微軟正黑體" panose="020B0604030504040204" pitchFamily="34" charset="-120"/>
                          <a:ea typeface="微軟正黑體" panose="020B0604030504040204" pitchFamily="34" charset="-120"/>
                        </a:rPr>
                        <a:t>、台灣</a:t>
                      </a:r>
                      <a:r>
                        <a:rPr lang="zh-TW" sz="1600" b="1" kern="100" dirty="0">
                          <a:solidFill>
                            <a:schemeClr val="tx1"/>
                          </a:solidFill>
                          <a:effectLst/>
                          <a:latin typeface="微軟正黑體" panose="020B0604030504040204" pitchFamily="34" charset="-120"/>
                          <a:ea typeface="微軟正黑體" panose="020B0604030504040204" pitchFamily="34" charset="-120"/>
                        </a:rPr>
                        <a:t>電力公司、台灣中油公司、台灣糖業</a:t>
                      </a:r>
                      <a:r>
                        <a:rPr lang="zh-TW" sz="1600" b="1" kern="100" dirty="0" smtClean="0">
                          <a:solidFill>
                            <a:schemeClr val="tx1"/>
                          </a:solidFill>
                          <a:effectLst/>
                          <a:latin typeface="微軟正黑體" panose="020B0604030504040204" pitchFamily="34" charset="-120"/>
                          <a:ea typeface="微軟正黑體" panose="020B0604030504040204" pitchFamily="34" charset="-120"/>
                        </a:rPr>
                        <a:t>公司</a:t>
                      </a: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a:t>
                      </a:r>
                      <a:r>
                        <a:rPr lang="zh-TW" sz="1600" b="1" kern="100" dirty="0" smtClean="0">
                          <a:solidFill>
                            <a:schemeClr val="tx1"/>
                          </a:solidFill>
                          <a:effectLst/>
                          <a:latin typeface="微軟正黑體" panose="020B0604030504040204" pitchFamily="34" charset="-120"/>
                          <a:ea typeface="微軟正黑體" panose="020B0604030504040204" pitchFamily="34" charset="-120"/>
                        </a:rPr>
                        <a:t>台灣</a:t>
                      </a:r>
                      <a:r>
                        <a:rPr lang="zh-TW" sz="1600" b="1" kern="100" dirty="0">
                          <a:solidFill>
                            <a:schemeClr val="tx1"/>
                          </a:solidFill>
                          <a:effectLst/>
                          <a:latin typeface="微軟正黑體" panose="020B0604030504040204" pitchFamily="34" charset="-120"/>
                          <a:ea typeface="微軟正黑體" panose="020B0604030504040204" pitchFamily="34" charset="-120"/>
                        </a:rPr>
                        <a:t>自來水公司</a:t>
                      </a:r>
                      <a:endParaRPr lang="zh-TW" sz="1600" b="1"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tc>
                <a:tc>
                  <a:txBody>
                    <a:bodyPr/>
                    <a:lstStyle/>
                    <a:p>
                      <a:pPr marL="0" algn="r" defTabSz="914400" rtl="0" eaLnBrk="1" latinLnBrk="0" hangingPunct="1">
                        <a:lnSpc>
                          <a:spcPts val="2200"/>
                        </a:lnSpc>
                        <a:spcAft>
                          <a:spcPts val="0"/>
                        </a:spcAft>
                      </a:pPr>
                      <a:r>
                        <a:rPr lang="en-US" altLang="zh-TW" sz="2800" b="1" kern="100" dirty="0" smtClean="0">
                          <a:solidFill>
                            <a:schemeClr val="dk1"/>
                          </a:solidFill>
                          <a:effectLst/>
                          <a:latin typeface="+mn-lt"/>
                          <a:ea typeface="+mn-ea"/>
                          <a:cs typeface="+mn-cs"/>
                        </a:rPr>
                        <a:t>157</a:t>
                      </a:r>
                      <a:endParaRPr lang="zh-TW" altLang="en-US" sz="2800" b="1" kern="100" dirty="0">
                        <a:solidFill>
                          <a:schemeClr val="dk1"/>
                        </a:solidFill>
                        <a:effectLst/>
                        <a:latin typeface="+mn-lt"/>
                        <a:ea typeface="+mn-ea"/>
                        <a:cs typeface="+mn-cs"/>
                      </a:endParaRPr>
                    </a:p>
                  </a:txBody>
                  <a:tcPr marL="68582" marR="68582" marT="0" marB="0" anchor="ctr"/>
                </a:tc>
                <a:tc>
                  <a:txBody>
                    <a:bodyPr/>
                    <a:lstStyle/>
                    <a:p>
                      <a:pPr marL="0" algn="r" defTabSz="914400" rtl="0" eaLnBrk="1" latinLnBrk="0" hangingPunct="1">
                        <a:lnSpc>
                          <a:spcPts val="2200"/>
                        </a:lnSpc>
                        <a:spcAft>
                          <a:spcPts val="0"/>
                        </a:spcAft>
                      </a:pPr>
                      <a:r>
                        <a:rPr lang="en-US" altLang="zh-TW" sz="2800" b="1" kern="100" dirty="0" smtClean="0">
                          <a:solidFill>
                            <a:schemeClr val="dk1"/>
                          </a:solidFill>
                          <a:effectLst/>
                          <a:latin typeface="+mn-lt"/>
                          <a:ea typeface="+mn-ea"/>
                          <a:cs typeface="+mn-cs"/>
                        </a:rPr>
                        <a:t>163</a:t>
                      </a:r>
                      <a:endParaRPr lang="zh-TW" altLang="en-US" sz="2800" b="1" kern="100" dirty="0">
                        <a:solidFill>
                          <a:schemeClr val="dk1"/>
                        </a:solidFill>
                        <a:effectLst/>
                        <a:latin typeface="+mn-lt"/>
                        <a:ea typeface="+mn-ea"/>
                        <a:cs typeface="+mn-cs"/>
                      </a:endParaRPr>
                    </a:p>
                  </a:txBody>
                  <a:tcPr marL="68582" marR="68582" marT="0" marB="0" anchor="ctr"/>
                </a:tc>
                <a:tc>
                  <a:txBody>
                    <a:bodyPr/>
                    <a:lstStyle/>
                    <a:p>
                      <a:pPr marL="0" algn="r" defTabSz="914400" rtl="0" eaLnBrk="1" latinLnBrk="0" hangingPunct="1">
                        <a:lnSpc>
                          <a:spcPts val="2200"/>
                        </a:lnSpc>
                        <a:spcAft>
                          <a:spcPts val="0"/>
                        </a:spcAft>
                      </a:pPr>
                      <a:r>
                        <a:rPr lang="en-US" altLang="zh-TW" sz="2800" b="1" kern="100" dirty="0" smtClean="0">
                          <a:solidFill>
                            <a:srgbClr val="FF0000"/>
                          </a:solidFill>
                          <a:effectLst/>
                          <a:latin typeface="+mn-lt"/>
                          <a:ea typeface="+mn-ea"/>
                          <a:cs typeface="+mn-cs"/>
                        </a:rPr>
                        <a:t>320</a:t>
                      </a:r>
                      <a:endParaRPr lang="zh-TW" altLang="en-US" sz="2800" b="1" kern="100" dirty="0">
                        <a:solidFill>
                          <a:srgbClr val="FF0000"/>
                        </a:solidFill>
                        <a:effectLst/>
                        <a:latin typeface="+mn-lt"/>
                        <a:ea typeface="+mn-ea"/>
                        <a:cs typeface="+mn-cs"/>
                      </a:endParaRPr>
                    </a:p>
                  </a:txBody>
                  <a:tcPr marL="68582" marR="68582" marT="0" marB="0" anchor="ctr"/>
                </a:tc>
              </a:tr>
              <a:tr h="864096">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zh-TW" altLang="en-US" sz="2000" b="1" kern="1200" dirty="0" smtClean="0">
                          <a:solidFill>
                            <a:schemeClr val="tx1"/>
                          </a:solidFill>
                          <a:latin typeface="+mn-lt"/>
                          <a:ea typeface="微軟正黑體" panose="020B0604030504040204" pitchFamily="34" charset="-120"/>
                          <a:cs typeface="+mn-cs"/>
                        </a:rPr>
                        <a:t> </a:t>
                      </a:r>
                      <a:r>
                        <a:rPr lang="en-US" altLang="zh-TW" sz="2400" b="1" kern="1200" dirty="0" smtClean="0">
                          <a:solidFill>
                            <a:schemeClr val="tx1"/>
                          </a:solidFill>
                          <a:latin typeface="+mn-lt"/>
                          <a:ea typeface="微軟正黑體" panose="020B0604030504040204" pitchFamily="34" charset="-120"/>
                          <a:cs typeface="+mn-cs"/>
                        </a:rPr>
                        <a:t>B</a:t>
                      </a:r>
                    </a:p>
                    <a:p>
                      <a:pPr marL="0" marR="0" indent="0" algn="ctr" defTabSz="914400" rtl="0" eaLnBrk="1" fontAlgn="auto" latinLnBrk="0" hangingPunct="1">
                        <a:lnSpc>
                          <a:spcPts val="1200"/>
                        </a:lnSpc>
                        <a:spcBef>
                          <a:spcPts val="0"/>
                        </a:spcBef>
                        <a:spcAft>
                          <a:spcPts val="0"/>
                        </a:spcAft>
                        <a:buClrTx/>
                        <a:buSzTx/>
                        <a:buFontTx/>
                        <a:buNone/>
                        <a:tabLst/>
                        <a:defRPr/>
                      </a:pPr>
                      <a:r>
                        <a:rPr lang="en-US" altLang="zh-TW" sz="1600" b="0" kern="1200" dirty="0" smtClean="0">
                          <a:solidFill>
                            <a:schemeClr val="tx1"/>
                          </a:solidFill>
                          <a:latin typeface="+mn-lt"/>
                          <a:ea typeface="微軟正黑體" panose="020B0604030504040204" pitchFamily="34" charset="-120"/>
                          <a:cs typeface="+mn-cs"/>
                        </a:rPr>
                        <a:t>(8)</a:t>
                      </a:r>
                      <a:r>
                        <a:rPr lang="zh-TW" altLang="en-US" sz="1600" b="0" kern="1200" dirty="0" smtClean="0">
                          <a:solidFill>
                            <a:schemeClr val="tx1"/>
                          </a:solidFill>
                          <a:latin typeface="+mn-lt"/>
                          <a:ea typeface="微軟正黑體" panose="020B0604030504040204" pitchFamily="34" charset="-120"/>
                          <a:cs typeface="+mn-cs"/>
                        </a:rPr>
                        <a:t>  </a:t>
                      </a:r>
                      <a:endParaRPr lang="zh-TW" altLang="zh-TW" sz="1600" b="0" kern="1200" dirty="0" smtClean="0">
                        <a:solidFill>
                          <a:schemeClr val="tx1"/>
                        </a:solidFill>
                        <a:latin typeface="+mn-lt"/>
                        <a:ea typeface="微軟正黑體" panose="020B0604030504040204" pitchFamily="34" charset="-120"/>
                        <a:cs typeface="+mn-cs"/>
                      </a:endParaRPr>
                    </a:p>
                  </a:txBody>
                  <a:tcPr marL="68582" marR="68582" marT="0" marB="0" anchor="ctr">
                    <a:solidFill>
                      <a:schemeClr val="accent3">
                        <a:lumMod val="60000"/>
                        <a:lumOff val="40000"/>
                      </a:schemeClr>
                    </a:solidFill>
                  </a:tcPr>
                </a:tc>
                <a:tc>
                  <a:txBody>
                    <a:bodyPr/>
                    <a:lstStyle/>
                    <a:p>
                      <a:pPr marL="0" marR="0" lvl="0" indent="0" algn="l"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礦務局、技術處、統計處、國合處、</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 </a:t>
                      </a: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投資業務處</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a:t>
                      </a: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投資審議委員會、國營事業委員會、貿易調查委員會</a:t>
                      </a:r>
                      <a:endParaRPr lang="zh-TW" altLang="en-US" sz="1600" b="1" kern="1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58469" marR="58469" marT="0" marB="0" anchor="ctr"/>
                </a:tc>
                <a:tc>
                  <a:txBody>
                    <a:bodyPr/>
                    <a:lstStyle/>
                    <a:p>
                      <a:pPr marL="0" algn="r" defTabSz="914400" rtl="0" eaLnBrk="1" latinLnBrk="0" hangingPunct="1">
                        <a:lnSpc>
                          <a:spcPts val="2200"/>
                        </a:lnSpc>
                        <a:spcAft>
                          <a:spcPts val="0"/>
                        </a:spcAft>
                      </a:pPr>
                      <a:r>
                        <a:rPr lang="en-US" altLang="zh-TW" sz="2800" b="1" kern="100" dirty="0" smtClean="0">
                          <a:solidFill>
                            <a:schemeClr val="dk1"/>
                          </a:solidFill>
                          <a:effectLst/>
                          <a:latin typeface="+mn-lt"/>
                          <a:ea typeface="+mn-ea"/>
                          <a:cs typeface="+mn-cs"/>
                        </a:rPr>
                        <a:t>24</a:t>
                      </a:r>
                      <a:endParaRPr lang="zh-TW" altLang="en-US" sz="2800" b="1" kern="100" dirty="0">
                        <a:solidFill>
                          <a:schemeClr val="dk1"/>
                        </a:solidFill>
                        <a:effectLst/>
                        <a:latin typeface="+mn-lt"/>
                        <a:ea typeface="+mn-ea"/>
                        <a:cs typeface="+mn-cs"/>
                      </a:endParaRPr>
                    </a:p>
                  </a:txBody>
                  <a:tcPr marL="68582" marR="68582" marT="0" marB="0" anchor="ctr"/>
                </a:tc>
                <a:tc>
                  <a:txBody>
                    <a:bodyPr/>
                    <a:lstStyle/>
                    <a:p>
                      <a:pPr marL="0" algn="r" defTabSz="914400" rtl="0" eaLnBrk="1" latinLnBrk="0" hangingPunct="1">
                        <a:lnSpc>
                          <a:spcPts val="2200"/>
                        </a:lnSpc>
                        <a:spcAft>
                          <a:spcPts val="0"/>
                        </a:spcAft>
                      </a:pPr>
                      <a:r>
                        <a:rPr lang="en-US" altLang="zh-TW" sz="2800" b="1" kern="100" dirty="0" smtClean="0">
                          <a:solidFill>
                            <a:schemeClr val="dk1"/>
                          </a:solidFill>
                          <a:effectLst/>
                          <a:latin typeface="+mn-lt"/>
                          <a:ea typeface="+mn-ea"/>
                          <a:cs typeface="+mn-cs"/>
                        </a:rPr>
                        <a:t>42</a:t>
                      </a:r>
                      <a:endParaRPr lang="zh-TW" altLang="en-US" sz="2800" b="1" kern="100" dirty="0">
                        <a:solidFill>
                          <a:schemeClr val="dk1"/>
                        </a:solidFill>
                        <a:effectLst/>
                        <a:latin typeface="+mn-lt"/>
                        <a:ea typeface="+mn-ea"/>
                        <a:cs typeface="+mn-cs"/>
                      </a:endParaRPr>
                    </a:p>
                  </a:txBody>
                  <a:tcPr marL="68582" marR="68582" marT="0" marB="0" anchor="ctr"/>
                </a:tc>
                <a:tc>
                  <a:txBody>
                    <a:bodyPr/>
                    <a:lstStyle/>
                    <a:p>
                      <a:pPr algn="r">
                        <a:lnSpc>
                          <a:spcPts val="2200"/>
                        </a:lnSpc>
                        <a:spcAft>
                          <a:spcPts val="0"/>
                        </a:spcAft>
                      </a:pPr>
                      <a:r>
                        <a:rPr lang="en-US" altLang="zh-TW" sz="2800" b="1" kern="100" dirty="0" smtClean="0">
                          <a:solidFill>
                            <a:srgbClr val="FF0000"/>
                          </a:solidFill>
                          <a:effectLst/>
                          <a:latin typeface="Times New Roman"/>
                          <a:ea typeface="新細明體"/>
                          <a:cs typeface="Times New Roman"/>
                        </a:rPr>
                        <a:t>66</a:t>
                      </a:r>
                      <a:endParaRPr lang="zh-TW" sz="2800" b="1" kern="100" dirty="0">
                        <a:solidFill>
                          <a:srgbClr val="FF0000"/>
                        </a:solidFill>
                        <a:effectLst/>
                        <a:latin typeface="Times New Roman"/>
                        <a:ea typeface="新細明體"/>
                        <a:cs typeface="Times New Roman"/>
                      </a:endParaRPr>
                    </a:p>
                  </a:txBody>
                  <a:tcPr marL="68582" marR="68582" marT="0" marB="0" anchor="ctr"/>
                </a:tc>
              </a:tr>
              <a:tr h="504056">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altLang="zh-TW" sz="2400" b="1" kern="1200" dirty="0" smtClean="0">
                          <a:solidFill>
                            <a:schemeClr val="tx1"/>
                          </a:solidFill>
                          <a:latin typeface="+mn-lt"/>
                          <a:ea typeface="微軟正黑體" panose="020B0604030504040204" pitchFamily="34" charset="-120"/>
                          <a:cs typeface="+mn-cs"/>
                        </a:rPr>
                        <a:t>C</a:t>
                      </a:r>
                    </a:p>
                    <a:p>
                      <a:pPr marL="0" marR="0" indent="0" algn="ctr" defTabSz="914400" rtl="0" eaLnBrk="1" fontAlgn="auto" latinLnBrk="0" hangingPunct="1">
                        <a:lnSpc>
                          <a:spcPts val="1200"/>
                        </a:lnSpc>
                        <a:spcBef>
                          <a:spcPts val="0"/>
                        </a:spcBef>
                        <a:spcAft>
                          <a:spcPts val="0"/>
                        </a:spcAft>
                        <a:buClrTx/>
                        <a:buSzTx/>
                        <a:buFontTx/>
                        <a:buNone/>
                        <a:tabLst/>
                        <a:defRPr/>
                      </a:pPr>
                      <a:r>
                        <a:rPr lang="en-US" altLang="zh-TW" sz="1600" b="0" kern="1200" dirty="0" smtClean="0">
                          <a:solidFill>
                            <a:schemeClr val="tx1"/>
                          </a:solidFill>
                          <a:latin typeface="+mn-lt"/>
                          <a:ea typeface="微軟正黑體" panose="020B0604030504040204" pitchFamily="34" charset="-120"/>
                          <a:cs typeface="+mn-cs"/>
                        </a:rPr>
                        <a:t>(2)</a:t>
                      </a:r>
                      <a:endParaRPr lang="zh-TW" altLang="zh-TW" sz="1600" b="0" kern="1200" dirty="0">
                        <a:solidFill>
                          <a:schemeClr val="tx1"/>
                        </a:solidFill>
                        <a:latin typeface="+mn-lt"/>
                        <a:ea typeface="微軟正黑體" panose="020B0604030504040204" pitchFamily="34" charset="-120"/>
                        <a:cs typeface="+mn-cs"/>
                      </a:endParaRPr>
                    </a:p>
                  </a:txBody>
                  <a:tcPr marL="68582" marR="68582" marT="0" marB="0" anchor="ctr">
                    <a:solidFill>
                      <a:schemeClr val="accent3">
                        <a:lumMod val="60000"/>
                        <a:lumOff val="40000"/>
                      </a:schemeClr>
                    </a:solidFill>
                  </a:tcPr>
                </a:tc>
                <a:tc>
                  <a:txBody>
                    <a:bodyPr/>
                    <a:lstStyle/>
                    <a:p>
                      <a:pPr marL="0" marR="0" lvl="0" indent="0" algn="l"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研發會、中部辦公室</a:t>
                      </a:r>
                      <a:endParaRPr lang="zh-TW" altLang="en-US" sz="1600" b="1" strike="sngStrike" kern="1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58469" marR="58469" marT="0" marB="0" anchor="ctr"/>
                </a:tc>
                <a:tc>
                  <a:txBody>
                    <a:bodyPr/>
                    <a:lstStyle/>
                    <a:p>
                      <a:pPr marL="0" algn="r" defTabSz="914400" rtl="0" eaLnBrk="1" latinLnBrk="0" hangingPunct="1">
                        <a:lnSpc>
                          <a:spcPts val="2200"/>
                        </a:lnSpc>
                        <a:spcAft>
                          <a:spcPts val="0"/>
                        </a:spcAft>
                      </a:pPr>
                      <a:r>
                        <a:rPr lang="en-US" altLang="zh-TW" sz="2800" b="1" kern="100" dirty="0" smtClean="0">
                          <a:solidFill>
                            <a:schemeClr val="dk1"/>
                          </a:solidFill>
                          <a:effectLst/>
                          <a:latin typeface="+mn-lt"/>
                          <a:ea typeface="+mn-ea"/>
                          <a:cs typeface="+mn-cs"/>
                        </a:rPr>
                        <a:t>4</a:t>
                      </a:r>
                      <a:endParaRPr lang="zh-TW" altLang="en-US" sz="2800" b="1" kern="100" dirty="0">
                        <a:solidFill>
                          <a:schemeClr val="dk1"/>
                        </a:solidFill>
                        <a:effectLst/>
                        <a:latin typeface="+mn-lt"/>
                        <a:ea typeface="+mn-ea"/>
                        <a:cs typeface="+mn-cs"/>
                      </a:endParaRPr>
                    </a:p>
                  </a:txBody>
                  <a:tcPr marL="68582" marR="68582" marT="0" marB="0" anchor="ctr"/>
                </a:tc>
                <a:tc>
                  <a:txBody>
                    <a:bodyPr/>
                    <a:lstStyle/>
                    <a:p>
                      <a:pPr marL="0" algn="r" defTabSz="914400" rtl="0" eaLnBrk="1" latinLnBrk="0" hangingPunct="1">
                        <a:lnSpc>
                          <a:spcPts val="2200"/>
                        </a:lnSpc>
                        <a:spcAft>
                          <a:spcPts val="0"/>
                        </a:spcAft>
                      </a:pPr>
                      <a:r>
                        <a:rPr lang="en-US" altLang="zh-TW" sz="2800" b="1" kern="100" dirty="0" smtClean="0">
                          <a:solidFill>
                            <a:schemeClr val="dk1"/>
                          </a:solidFill>
                          <a:effectLst/>
                          <a:latin typeface="+mn-lt"/>
                          <a:ea typeface="+mn-ea"/>
                          <a:cs typeface="+mn-cs"/>
                        </a:rPr>
                        <a:t>4</a:t>
                      </a:r>
                      <a:endParaRPr lang="zh-TW" altLang="en-US" sz="2800" b="1" kern="100" dirty="0">
                        <a:solidFill>
                          <a:schemeClr val="dk1"/>
                        </a:solidFill>
                        <a:effectLst/>
                        <a:latin typeface="+mn-lt"/>
                        <a:ea typeface="+mn-ea"/>
                        <a:cs typeface="+mn-cs"/>
                      </a:endParaRPr>
                    </a:p>
                  </a:txBody>
                  <a:tcPr marL="68582" marR="68582" marT="0" marB="0" anchor="ctr"/>
                </a:tc>
                <a:tc>
                  <a:txBody>
                    <a:bodyPr/>
                    <a:lstStyle/>
                    <a:p>
                      <a:pPr algn="r">
                        <a:lnSpc>
                          <a:spcPts val="2200"/>
                        </a:lnSpc>
                        <a:spcAft>
                          <a:spcPts val="0"/>
                        </a:spcAft>
                      </a:pPr>
                      <a:r>
                        <a:rPr lang="en-US" altLang="zh-TW" sz="2800" b="1" kern="100" dirty="0" smtClean="0">
                          <a:solidFill>
                            <a:srgbClr val="FF0000"/>
                          </a:solidFill>
                          <a:effectLst/>
                          <a:latin typeface="+mn-lt"/>
                          <a:ea typeface="+mn-ea"/>
                          <a:cs typeface="+mn-cs"/>
                        </a:rPr>
                        <a:t>8</a:t>
                      </a:r>
                      <a:endParaRPr lang="zh-TW" sz="2800" b="1" kern="100" dirty="0">
                        <a:solidFill>
                          <a:srgbClr val="FF0000"/>
                        </a:solidFill>
                        <a:effectLst/>
                        <a:latin typeface="+mn-lt"/>
                        <a:ea typeface="+mn-ea"/>
                        <a:cs typeface="+mn-cs"/>
                      </a:endParaRPr>
                    </a:p>
                  </a:txBody>
                  <a:tcPr marL="68582" marR="68582" marT="0" marB="0" anchor="ctr"/>
                </a:tc>
              </a:tr>
              <a:tr h="504056">
                <a:tc>
                  <a:txBody>
                    <a:bodyPr/>
                    <a:lstStyle/>
                    <a:p>
                      <a:pPr marL="0" marR="0" indent="0" algn="ctr" defTabSz="914400" rtl="0" eaLnBrk="1" fontAlgn="auto" latinLnBrk="0" hangingPunct="1">
                        <a:lnSpc>
                          <a:spcPts val="1200"/>
                        </a:lnSpc>
                        <a:spcBef>
                          <a:spcPts val="0"/>
                        </a:spcBef>
                        <a:spcAft>
                          <a:spcPts val="0"/>
                        </a:spcAft>
                        <a:buClrTx/>
                        <a:buSzTx/>
                        <a:buFontTx/>
                        <a:buNone/>
                        <a:tabLst/>
                        <a:defRPr/>
                      </a:pPr>
                      <a:r>
                        <a:rPr lang="en-US" altLang="zh-TW" sz="2400" b="1" kern="1200" dirty="0" smtClean="0">
                          <a:solidFill>
                            <a:schemeClr val="tx1"/>
                          </a:solidFill>
                          <a:latin typeface="+mn-lt"/>
                          <a:ea typeface="微軟正黑體" panose="020B0604030504040204" pitchFamily="34" charset="-120"/>
                          <a:cs typeface="+mn-cs"/>
                        </a:rPr>
                        <a:t>D</a:t>
                      </a:r>
                    </a:p>
                    <a:p>
                      <a:pPr marL="0" marR="0" indent="0" algn="ctr" defTabSz="914400" rtl="0" eaLnBrk="1" fontAlgn="auto" latinLnBrk="0" hangingPunct="1">
                        <a:lnSpc>
                          <a:spcPts val="1200"/>
                        </a:lnSpc>
                        <a:spcBef>
                          <a:spcPts val="0"/>
                        </a:spcBef>
                        <a:spcAft>
                          <a:spcPts val="0"/>
                        </a:spcAft>
                        <a:buClrTx/>
                        <a:buSzTx/>
                        <a:buFontTx/>
                        <a:buNone/>
                        <a:tabLst/>
                        <a:defRPr/>
                      </a:pPr>
                      <a:r>
                        <a:rPr lang="en-US" altLang="zh-TW" sz="1600" b="0" kern="1200" dirty="0" smtClean="0">
                          <a:solidFill>
                            <a:schemeClr val="tx1"/>
                          </a:solidFill>
                          <a:latin typeface="+mn-lt"/>
                          <a:ea typeface="微軟正黑體" panose="020B0604030504040204" pitchFamily="34" charset="-120"/>
                          <a:cs typeface="+mn-cs"/>
                        </a:rPr>
                        <a:t>(4)</a:t>
                      </a:r>
                      <a:endParaRPr lang="zh-TW" altLang="zh-TW" sz="1600" b="0" kern="1200" dirty="0">
                        <a:solidFill>
                          <a:schemeClr val="tx1"/>
                        </a:solidFill>
                        <a:latin typeface="+mn-lt"/>
                        <a:ea typeface="微軟正黑體" panose="020B0604030504040204" pitchFamily="34" charset="-120"/>
                        <a:cs typeface="+mn-cs"/>
                      </a:endParaRPr>
                    </a:p>
                  </a:txBody>
                  <a:tcPr marL="68582" marR="68582" marT="0" marB="0" anchor="ctr">
                    <a:solidFill>
                      <a:schemeClr val="accent3">
                        <a:lumMod val="60000"/>
                        <a:lumOff val="40000"/>
                      </a:schemeClr>
                    </a:solidFill>
                  </a:tcPr>
                </a:tc>
                <a:tc>
                  <a:txBody>
                    <a:bodyPr/>
                    <a:lstStyle/>
                    <a:p>
                      <a:pPr marL="0" marR="0" lvl="0" indent="0" algn="l"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總務司、人事處</a:t>
                      </a:r>
                      <a:r>
                        <a:rPr lang="zh-TW" altLang="en-US" sz="1600" b="1" dirty="0" smtClean="0">
                          <a:solidFill>
                            <a:schemeClr val="tx1"/>
                          </a:solidFill>
                          <a:latin typeface="微軟正黑體" pitchFamily="34" charset="-120"/>
                          <a:ea typeface="微軟正黑體" pitchFamily="34" charset="-120"/>
                        </a:rPr>
                        <a:t>、秘書室、</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資訊中心</a:t>
                      </a:r>
                      <a:endParaRPr lang="zh-TW" altLang="en-US" sz="1600" b="1" kern="1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58469" marR="58469" marT="0" marB="0" anchor="ctr"/>
                </a:tc>
                <a:tc>
                  <a:txBody>
                    <a:bodyPr/>
                    <a:lstStyle/>
                    <a:p>
                      <a:pPr marL="0" algn="r" defTabSz="914400" rtl="0" eaLnBrk="1" latinLnBrk="0" hangingPunct="1">
                        <a:lnSpc>
                          <a:spcPts val="2200"/>
                        </a:lnSpc>
                        <a:spcAft>
                          <a:spcPts val="0"/>
                        </a:spcAft>
                      </a:pPr>
                      <a:r>
                        <a:rPr lang="en-US" altLang="zh-TW" sz="2800" b="1" kern="100" dirty="0" smtClean="0">
                          <a:solidFill>
                            <a:schemeClr val="dk1"/>
                          </a:solidFill>
                          <a:effectLst/>
                          <a:latin typeface="+mn-lt"/>
                          <a:ea typeface="+mn-ea"/>
                          <a:cs typeface="+mn-cs"/>
                        </a:rPr>
                        <a:t>4</a:t>
                      </a:r>
                      <a:endParaRPr lang="zh-TW" altLang="en-US" sz="2800" b="1" kern="100" dirty="0">
                        <a:solidFill>
                          <a:schemeClr val="dk1"/>
                        </a:solidFill>
                        <a:effectLst/>
                        <a:latin typeface="+mn-lt"/>
                        <a:ea typeface="+mn-ea"/>
                        <a:cs typeface="+mn-cs"/>
                      </a:endParaRPr>
                    </a:p>
                  </a:txBody>
                  <a:tcPr marL="68582" marR="68582" marT="0" marB="0" anchor="ctr"/>
                </a:tc>
                <a:tc>
                  <a:txBody>
                    <a:bodyPr/>
                    <a:lstStyle/>
                    <a:p>
                      <a:pPr marL="0" algn="r" defTabSz="914400" rtl="0" eaLnBrk="1" latinLnBrk="0" hangingPunct="1">
                        <a:lnSpc>
                          <a:spcPts val="2200"/>
                        </a:lnSpc>
                        <a:spcAft>
                          <a:spcPts val="0"/>
                        </a:spcAft>
                      </a:pPr>
                      <a:r>
                        <a:rPr lang="en-US" altLang="zh-TW" sz="2800" b="1" kern="100" dirty="0" smtClean="0">
                          <a:solidFill>
                            <a:schemeClr val="dk1"/>
                          </a:solidFill>
                          <a:effectLst/>
                          <a:latin typeface="+mn-lt"/>
                          <a:ea typeface="+mn-ea"/>
                          <a:cs typeface="+mn-cs"/>
                        </a:rPr>
                        <a:t>3</a:t>
                      </a:r>
                      <a:endParaRPr lang="zh-TW" altLang="en-US" sz="2800" b="1" kern="100" dirty="0">
                        <a:solidFill>
                          <a:schemeClr val="dk1"/>
                        </a:solidFill>
                        <a:effectLst/>
                        <a:latin typeface="+mn-lt"/>
                        <a:ea typeface="+mn-ea"/>
                        <a:cs typeface="+mn-cs"/>
                      </a:endParaRPr>
                    </a:p>
                  </a:txBody>
                  <a:tcPr marL="68582" marR="68582" marT="0" marB="0" anchor="ctr"/>
                </a:tc>
                <a:tc>
                  <a:txBody>
                    <a:bodyPr/>
                    <a:lstStyle/>
                    <a:p>
                      <a:pPr algn="r">
                        <a:lnSpc>
                          <a:spcPts val="2200"/>
                        </a:lnSpc>
                        <a:spcAft>
                          <a:spcPts val="0"/>
                        </a:spcAft>
                      </a:pPr>
                      <a:r>
                        <a:rPr lang="en-US" altLang="zh-TW" sz="2800" b="1" kern="100" dirty="0" smtClean="0">
                          <a:solidFill>
                            <a:srgbClr val="FF0000"/>
                          </a:solidFill>
                          <a:effectLst/>
                          <a:latin typeface="+mn-lt"/>
                          <a:ea typeface="+mn-ea"/>
                          <a:cs typeface="+mn-cs"/>
                        </a:rPr>
                        <a:t>7</a:t>
                      </a:r>
                      <a:endParaRPr lang="zh-TW" sz="2800" b="1" kern="100" dirty="0">
                        <a:solidFill>
                          <a:srgbClr val="FF0000"/>
                        </a:solidFill>
                        <a:effectLst/>
                        <a:latin typeface="+mn-lt"/>
                        <a:ea typeface="+mn-ea"/>
                        <a:cs typeface="+mn-cs"/>
                      </a:endParaRPr>
                    </a:p>
                  </a:txBody>
                  <a:tcPr marL="68582" marR="68582" marT="0" marB="0" anchor="ctr"/>
                </a:tc>
              </a:tr>
              <a:tr h="492993">
                <a:tc>
                  <a:txBody>
                    <a:bodyPr/>
                    <a:lstStyle/>
                    <a:p>
                      <a:pPr marL="0" marR="0" indent="0" algn="l" defTabSz="914400" rtl="0" eaLnBrk="1" fontAlgn="auto" latinLnBrk="0" hangingPunct="1">
                        <a:lnSpc>
                          <a:spcPts val="2000"/>
                        </a:lnSpc>
                        <a:spcBef>
                          <a:spcPts val="0"/>
                        </a:spcBef>
                        <a:spcAft>
                          <a:spcPts val="0"/>
                        </a:spcAft>
                        <a:buClrTx/>
                        <a:buSzTx/>
                        <a:buFontTx/>
                        <a:buNone/>
                        <a:tabLst/>
                        <a:defRPr/>
                      </a:pPr>
                      <a:endParaRPr lang="zh-TW" altLang="zh-TW" sz="2400" kern="100" dirty="0">
                        <a:effectLst/>
                        <a:latin typeface="微軟正黑體" panose="020B0604030504040204" pitchFamily="34" charset="-120"/>
                        <a:ea typeface="微軟正黑體" panose="020B0604030504040204" pitchFamily="34" charset="-120"/>
                      </a:endParaRPr>
                    </a:p>
                  </a:txBody>
                  <a:tcPr marL="68582" marR="68582" marT="0" marB="0" anchor="ctr">
                    <a:solidFill>
                      <a:schemeClr val="accent3">
                        <a:lumMod val="60000"/>
                        <a:lumOff val="40000"/>
                      </a:schemeClr>
                    </a:solidFill>
                  </a:tcPr>
                </a:tc>
                <a:tc>
                  <a:txBody>
                    <a:bodyPr/>
                    <a:lstStyle/>
                    <a:p>
                      <a:pPr marL="0" marR="0" indent="0" algn="ctr" defTabSz="914400" rtl="0" eaLnBrk="1" fontAlgn="auto" latinLnBrk="0" hangingPunct="1">
                        <a:lnSpc>
                          <a:spcPts val="2600"/>
                        </a:lnSpc>
                        <a:spcBef>
                          <a:spcPts val="0"/>
                        </a:spcBef>
                        <a:spcAft>
                          <a:spcPts val="0"/>
                        </a:spcAft>
                        <a:buClrTx/>
                        <a:buSzTx/>
                        <a:buFontTx/>
                        <a:buNone/>
                        <a:tabLst/>
                        <a:defRPr/>
                      </a:pPr>
                      <a:r>
                        <a:rPr lang="zh-TW" altLang="en-US" sz="2400" kern="100" dirty="0" smtClean="0">
                          <a:effectLst/>
                          <a:latin typeface="微軟正黑體" panose="020B0604030504040204" pitchFamily="34" charset="-120"/>
                          <a:ea typeface="微軟正黑體" panose="020B0604030504040204" pitchFamily="34" charset="-120"/>
                        </a:rPr>
                        <a:t>    </a:t>
                      </a:r>
                      <a:r>
                        <a:rPr lang="zh-TW" altLang="en-US" sz="2400" b="1" kern="100" dirty="0" smtClean="0">
                          <a:effectLst/>
                          <a:latin typeface="微軟正黑體" panose="020B0604030504040204" pitchFamily="34" charset="-120"/>
                          <a:ea typeface="微軟正黑體" panose="020B0604030504040204" pitchFamily="34" charset="-120"/>
                        </a:rPr>
                        <a:t>小    計</a:t>
                      </a:r>
                      <a:endParaRPr lang="zh-TW" altLang="zh-TW" sz="2400" b="1" kern="100" dirty="0">
                        <a:effectLst/>
                        <a:latin typeface="微軟正黑體" panose="020B0604030504040204" pitchFamily="34" charset="-120"/>
                        <a:ea typeface="微軟正黑體" panose="020B0604030504040204" pitchFamily="34" charset="-120"/>
                      </a:endParaRPr>
                    </a:p>
                  </a:txBody>
                  <a:tcPr marL="68582" marR="68582" marT="0" marB="0" anchor="ctr"/>
                </a:tc>
                <a:tc>
                  <a:txBody>
                    <a:bodyPr/>
                    <a:lstStyle/>
                    <a:p>
                      <a:pPr marL="0" algn="r" defTabSz="914400" rtl="0" eaLnBrk="1" latinLnBrk="0" hangingPunct="1">
                        <a:lnSpc>
                          <a:spcPts val="2200"/>
                        </a:lnSpc>
                        <a:spcAft>
                          <a:spcPts val="0"/>
                        </a:spcAft>
                      </a:pPr>
                      <a:r>
                        <a:rPr lang="en-US" altLang="zh-TW" sz="2800" b="1" kern="100" dirty="0" smtClean="0">
                          <a:solidFill>
                            <a:schemeClr val="dk1"/>
                          </a:solidFill>
                          <a:effectLst/>
                          <a:latin typeface="+mn-lt"/>
                          <a:ea typeface="+mn-ea"/>
                          <a:cs typeface="+mn-cs"/>
                        </a:rPr>
                        <a:t>189</a:t>
                      </a:r>
                      <a:endParaRPr lang="zh-TW" altLang="en-US" sz="2800" b="1" kern="100" dirty="0">
                        <a:solidFill>
                          <a:schemeClr val="dk1"/>
                        </a:solidFill>
                        <a:effectLst/>
                        <a:latin typeface="+mn-lt"/>
                        <a:ea typeface="+mn-ea"/>
                        <a:cs typeface="+mn-cs"/>
                      </a:endParaRPr>
                    </a:p>
                  </a:txBody>
                  <a:tcPr marL="68582" marR="68582" marT="0" marB="0" anchor="ctr"/>
                </a:tc>
                <a:tc>
                  <a:txBody>
                    <a:bodyPr/>
                    <a:lstStyle/>
                    <a:p>
                      <a:pPr marL="0" algn="r" defTabSz="914400" rtl="0" eaLnBrk="1" latinLnBrk="0" hangingPunct="1">
                        <a:lnSpc>
                          <a:spcPts val="2200"/>
                        </a:lnSpc>
                        <a:spcAft>
                          <a:spcPts val="0"/>
                        </a:spcAft>
                      </a:pPr>
                      <a:r>
                        <a:rPr lang="en-US" altLang="zh-TW" sz="2800" b="1" kern="100" dirty="0" smtClean="0">
                          <a:solidFill>
                            <a:schemeClr val="dk1"/>
                          </a:solidFill>
                          <a:effectLst/>
                          <a:latin typeface="+mn-lt"/>
                          <a:ea typeface="+mn-ea"/>
                          <a:cs typeface="+mn-cs"/>
                        </a:rPr>
                        <a:t>212</a:t>
                      </a:r>
                      <a:endParaRPr lang="zh-TW" altLang="en-US" sz="2800" b="1" kern="100" dirty="0">
                        <a:solidFill>
                          <a:schemeClr val="dk1"/>
                        </a:solidFill>
                        <a:effectLst/>
                        <a:latin typeface="+mn-lt"/>
                        <a:ea typeface="+mn-ea"/>
                        <a:cs typeface="+mn-cs"/>
                      </a:endParaRPr>
                    </a:p>
                  </a:txBody>
                  <a:tcPr marL="68582" marR="68582" marT="0" marB="0" anchor="ctr"/>
                </a:tc>
                <a:tc>
                  <a:txBody>
                    <a:bodyPr/>
                    <a:lstStyle/>
                    <a:p>
                      <a:pPr algn="r">
                        <a:lnSpc>
                          <a:spcPts val="2200"/>
                        </a:lnSpc>
                        <a:spcAft>
                          <a:spcPts val="0"/>
                        </a:spcAft>
                      </a:pPr>
                      <a:r>
                        <a:rPr lang="en-US" altLang="zh-TW" sz="2800" b="1" kern="100" dirty="0" smtClean="0">
                          <a:solidFill>
                            <a:srgbClr val="FF0000"/>
                          </a:solidFill>
                          <a:effectLst/>
                          <a:latin typeface="+mn-lt"/>
                          <a:ea typeface="+mn-ea"/>
                          <a:cs typeface="+mn-cs"/>
                        </a:rPr>
                        <a:t>401</a:t>
                      </a:r>
                      <a:endParaRPr lang="zh-TW" sz="2800" b="1" kern="100" dirty="0">
                        <a:solidFill>
                          <a:srgbClr val="FF0000"/>
                        </a:solidFill>
                        <a:effectLst/>
                        <a:latin typeface="+mn-lt"/>
                        <a:ea typeface="+mn-ea"/>
                        <a:cs typeface="+mn-cs"/>
                      </a:endParaRPr>
                    </a:p>
                  </a:txBody>
                  <a:tcPr marL="68582" marR="68582" marT="0" marB="0" anchor="ctr"/>
                </a:tc>
              </a:tr>
            </a:tbl>
          </a:graphicData>
        </a:graphic>
      </p:graphicFrame>
      <p:sp>
        <p:nvSpPr>
          <p:cNvPr id="5" name="AutoShape 11"/>
          <p:cNvSpPr>
            <a:spLocks noChangeArrowheads="1"/>
          </p:cNvSpPr>
          <p:nvPr/>
        </p:nvSpPr>
        <p:spPr bwMode="auto">
          <a:xfrm>
            <a:off x="452438" y="908522"/>
            <a:ext cx="6351810" cy="576262"/>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eaLnBrk="1" fontAlgn="t" hangingPunct="1">
              <a:spcBef>
                <a:spcPct val="0"/>
              </a:spcBef>
              <a:buFont typeface="Arial" charset="0"/>
              <a:buNone/>
              <a:defRPr/>
            </a:pPr>
            <a:r>
              <a:rPr kumimoji="0" lang="zh-TW" altLang="en-US" sz="2800" b="1" dirty="0" smtClean="0">
                <a:latin typeface="微軟正黑體" pitchFamily="34" charset="-120"/>
                <a:ea typeface="微軟正黑體" pitchFamily="34" charset="-120"/>
              </a:rPr>
              <a:t>本部</a:t>
            </a:r>
            <a:r>
              <a:rPr kumimoji="0" lang="en-US" altLang="zh-TW" sz="2800" b="1" dirty="0" smtClean="0">
                <a:latin typeface="微軟正黑體" pitchFamily="34" charset="-120"/>
                <a:ea typeface="微軟正黑體" pitchFamily="34" charset="-120"/>
              </a:rPr>
              <a:t>106</a:t>
            </a:r>
            <a:r>
              <a:rPr kumimoji="0" lang="zh-TW" altLang="en-US" sz="2800" b="1" dirty="0" smtClean="0">
                <a:latin typeface="微軟正黑體" pitchFamily="34" charset="-120"/>
                <a:ea typeface="微軟正黑體" pitchFamily="34" charset="-120"/>
              </a:rPr>
              <a:t>年預計</a:t>
            </a:r>
            <a:r>
              <a:rPr kumimoji="0" lang="zh-TW" altLang="en-US" sz="2800" b="1" dirty="0">
                <a:latin typeface="微軟正黑體" pitchFamily="34" charset="-120"/>
                <a:ea typeface="微軟正黑體" pitchFamily="34" charset="-120"/>
              </a:rPr>
              <a:t>開放資料</a:t>
            </a:r>
            <a:r>
              <a:rPr kumimoji="0" lang="zh-TW" altLang="en-US" sz="2800" b="1" dirty="0" smtClean="0">
                <a:latin typeface="微軟正黑體" pitchFamily="34" charset="-120"/>
                <a:ea typeface="微軟正黑體" pitchFamily="34" charset="-120"/>
              </a:rPr>
              <a:t>集時程及分配</a:t>
            </a:r>
            <a:endParaRPr kumimoji="0" lang="zh-TW" altLang="en-US" sz="2800" b="1" dirty="0">
              <a:latin typeface="微軟正黑體" pitchFamily="34" charset="-120"/>
              <a:ea typeface="微軟正黑體" pitchFamily="34" charset="-120"/>
            </a:endParaRPr>
          </a:p>
        </p:txBody>
      </p:sp>
      <p:sp>
        <p:nvSpPr>
          <p:cNvPr id="33826" name="文字方塊 1"/>
          <p:cNvSpPr txBox="1">
            <a:spLocks noChangeArrowheads="1"/>
          </p:cNvSpPr>
          <p:nvPr/>
        </p:nvSpPr>
        <p:spPr bwMode="auto">
          <a:xfrm>
            <a:off x="827584" y="0"/>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Clr>
                <a:schemeClr val="tx1"/>
              </a:buClr>
              <a:buNone/>
            </a:pPr>
            <a:r>
              <a:rPr kumimoji="0" lang="en-US" altLang="zh-TW" sz="4400" dirty="0">
                <a:latin typeface="微軟正黑體" pitchFamily="34" charset="-120"/>
                <a:ea typeface="微軟正黑體" pitchFamily="34" charset="-120"/>
              </a:rPr>
              <a:t>106</a:t>
            </a:r>
            <a:r>
              <a:rPr kumimoji="0" lang="zh-TW" altLang="en-US" sz="4400" dirty="0">
                <a:latin typeface="微軟正黑體" pitchFamily="34" charset="-120"/>
                <a:ea typeface="微軟正黑體" pitchFamily="34" charset="-120"/>
              </a:rPr>
              <a:t>年開放資料盤點結果</a:t>
            </a:r>
            <a:endParaRPr kumimoji="0" lang="en-US" altLang="zh-TW" sz="4400" dirty="0">
              <a:latin typeface="微軟正黑體" pitchFamily="34" charset="-120"/>
              <a:ea typeface="微軟正黑體" pitchFamily="34" charset="-120"/>
            </a:endParaRPr>
          </a:p>
        </p:txBody>
      </p:sp>
      <p:sp>
        <p:nvSpPr>
          <p:cNvPr id="6" name="文字方塊 1"/>
          <p:cNvSpPr txBox="1">
            <a:spLocks noChangeArrowheads="1"/>
          </p:cNvSpPr>
          <p:nvPr/>
        </p:nvSpPr>
        <p:spPr bwMode="auto">
          <a:xfrm>
            <a:off x="251520" y="5733256"/>
            <a:ext cx="8352927" cy="707886"/>
          </a:xfrm>
          <a:prstGeom prst="rect">
            <a:avLst/>
          </a:prstGeom>
          <a:solidFill>
            <a:schemeClr val="accent6">
              <a:lumMod val="20000"/>
              <a:lumOff val="80000"/>
            </a:schemeClr>
          </a:solidFill>
          <a:ln>
            <a:noFill/>
          </a:ln>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marL="342900" indent="-342900" eaLnBrk="1" fontAlgn="t" hangingPunct="1">
              <a:spcBef>
                <a:spcPct val="0"/>
              </a:spcBef>
              <a:buFont typeface="Wingdings" panose="05000000000000000000" pitchFamily="2" charset="2"/>
              <a:buChar char="Ø"/>
            </a:pPr>
            <a:r>
              <a:rPr lang="zh-TW" altLang="en-US" sz="2000" b="1" dirty="0">
                <a:latin typeface="微軟正黑體" pitchFamily="34" charset="-120"/>
                <a:ea typeface="微軟正黑體" pitchFamily="34" charset="-120"/>
              </a:rPr>
              <a:t>後續將因應本部開放單位業務情況、民間提出之需求及行政院政策，</a:t>
            </a:r>
            <a:r>
              <a:rPr lang="zh-TW" altLang="en-US" sz="2000" b="1" dirty="0" smtClean="0">
                <a:latin typeface="微軟正黑體" pitchFamily="34" charset="-120"/>
                <a:ea typeface="微軟正黑體" pitchFamily="34" charset="-120"/>
              </a:rPr>
              <a:t>滾動修訂開放目標值。</a:t>
            </a:r>
            <a:endParaRPr lang="zh-TW" altLang="en-US" sz="2000" b="1" dirty="0">
              <a:latin typeface="微軟正黑體" pitchFamily="34" charset="-120"/>
              <a:ea typeface="微軟正黑體" pitchFamily="34" charset="-120"/>
            </a:endParaRPr>
          </a:p>
        </p:txBody>
      </p:sp>
    </p:spTree>
    <p:extLst>
      <p:ext uri="{BB962C8B-B14F-4D97-AF65-F5344CB8AC3E}">
        <p14:creationId xmlns:p14="http://schemas.microsoft.com/office/powerpoint/2010/main" val="25215930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AutoShape 11"/>
          <p:cNvSpPr>
            <a:spLocks noChangeArrowheads="1"/>
          </p:cNvSpPr>
          <p:nvPr/>
        </p:nvSpPr>
        <p:spPr bwMode="auto">
          <a:xfrm>
            <a:off x="179388" y="752475"/>
            <a:ext cx="6624860" cy="428625"/>
          </a:xfrm>
          <a:prstGeom prst="roundRect">
            <a:avLst>
              <a:gd name="adj" fmla="val 50000"/>
            </a:avLst>
          </a:prstGeom>
          <a:solidFill>
            <a:srgbClr val="800000"/>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pPr>
            <a:r>
              <a:rPr lang="zh-TW" altLang="en-US" sz="2400" b="1" dirty="0" smtClean="0">
                <a:solidFill>
                  <a:schemeClr val="bg1"/>
                </a:solidFill>
                <a:latin typeface="微軟正黑體" pitchFamily="34" charset="-120"/>
                <a:ea typeface="微軟正黑體" pitchFamily="34" charset="-120"/>
              </a:rPr>
              <a:t>本部</a:t>
            </a:r>
            <a:r>
              <a:rPr lang="en-US" altLang="zh-TW" sz="2400" b="1" dirty="0" smtClean="0">
                <a:solidFill>
                  <a:schemeClr val="bg1"/>
                </a:solidFill>
                <a:latin typeface="微軟正黑體" pitchFamily="34" charset="-120"/>
                <a:ea typeface="微軟正黑體" pitchFamily="34" charset="-120"/>
              </a:rPr>
              <a:t>5</a:t>
            </a:r>
            <a:r>
              <a:rPr lang="zh-TW" altLang="en-US" sz="2400" b="1" dirty="0" smtClean="0">
                <a:solidFill>
                  <a:schemeClr val="bg1"/>
                </a:solidFill>
                <a:latin typeface="微軟正黑體" pitchFamily="34" charset="-120"/>
                <a:ea typeface="微軟正黑體" pitchFamily="34" charset="-120"/>
              </a:rPr>
              <a:t>月底開放</a:t>
            </a:r>
            <a:r>
              <a:rPr lang="zh-TW" altLang="en-US" sz="2400" b="1" dirty="0">
                <a:solidFill>
                  <a:schemeClr val="bg1"/>
                </a:solidFill>
                <a:latin typeface="微軟正黑體" pitchFamily="34" charset="-120"/>
                <a:ea typeface="微軟正黑體" pitchFamily="34" charset="-120"/>
              </a:rPr>
              <a:t>資料項目統計</a:t>
            </a:r>
            <a:r>
              <a:rPr lang="en-US" altLang="zh-TW" sz="2400" b="1" dirty="0">
                <a:solidFill>
                  <a:schemeClr val="bg1"/>
                </a:solidFill>
                <a:latin typeface="微軟正黑體" pitchFamily="34" charset="-120"/>
                <a:ea typeface="微軟正黑體" pitchFamily="34" charset="-120"/>
              </a:rPr>
              <a:t>-</a:t>
            </a:r>
            <a:r>
              <a:rPr lang="zh-TW" altLang="en-US" sz="2400" b="1" dirty="0">
                <a:solidFill>
                  <a:schemeClr val="bg1"/>
                </a:solidFill>
                <a:latin typeface="微軟正黑體" pitchFamily="34" charset="-120"/>
                <a:ea typeface="微軟正黑體" pitchFamily="34" charset="-120"/>
              </a:rPr>
              <a:t>依機關別</a:t>
            </a:r>
            <a:endParaRPr lang="en-US" altLang="zh-TW" sz="2400" b="1" dirty="0">
              <a:solidFill>
                <a:schemeClr val="bg1"/>
              </a:solidFill>
              <a:latin typeface="微軟正黑體" pitchFamily="34" charset="-120"/>
              <a:ea typeface="微軟正黑體" pitchFamily="34" charset="-120"/>
            </a:endParaRPr>
          </a:p>
        </p:txBody>
      </p:sp>
      <p:sp>
        <p:nvSpPr>
          <p:cNvPr id="34819"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1E6EFCC9-CE2D-49B5-B344-D7594D1E07C4}" type="slidenum">
              <a:rPr kumimoji="0" lang="zh-TW" altLang="en-US" sz="1200">
                <a:latin typeface="微軟正黑體" pitchFamily="34" charset="-120"/>
                <a:ea typeface="微軟正黑體" pitchFamily="34" charset="-120"/>
              </a:rPr>
              <a:pPr algn="ctr" eaLnBrk="1" hangingPunct="1">
                <a:spcBef>
                  <a:spcPct val="0"/>
                </a:spcBef>
                <a:buFontTx/>
                <a:buNone/>
              </a:pPr>
              <a:t>24</a:t>
            </a:fld>
            <a:endParaRPr kumimoji="0" lang="en-US" altLang="zh-TW" sz="1200">
              <a:latin typeface="微軟正黑體" pitchFamily="34" charset="-120"/>
              <a:ea typeface="微軟正黑體" pitchFamily="34" charset="-120"/>
            </a:endParaRPr>
          </a:p>
        </p:txBody>
      </p:sp>
      <p:graphicFrame>
        <p:nvGraphicFramePr>
          <p:cNvPr id="16476" name="Group 92"/>
          <p:cNvGraphicFramePr>
            <a:graphicFrameLocks noGrp="1"/>
          </p:cNvGraphicFramePr>
          <p:nvPr>
            <p:extLst>
              <p:ext uri="{D42A27DB-BD31-4B8C-83A1-F6EECF244321}">
                <p14:modId xmlns:p14="http://schemas.microsoft.com/office/powerpoint/2010/main" val="3770576766"/>
              </p:ext>
            </p:extLst>
          </p:nvPr>
        </p:nvGraphicFramePr>
        <p:xfrm>
          <a:off x="611560" y="1196753"/>
          <a:ext cx="7920880" cy="5574450"/>
        </p:xfrm>
        <a:graphic>
          <a:graphicData uri="http://schemas.openxmlformats.org/drawingml/2006/table">
            <a:tbl>
              <a:tblPr/>
              <a:tblGrid>
                <a:gridCol w="1911908"/>
                <a:gridCol w="1502214"/>
                <a:gridCol w="2321603"/>
                <a:gridCol w="2185155"/>
              </a:tblGrid>
              <a:tr h="359240">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dirty="0" smtClean="0">
                          <a:ln>
                            <a:noFill/>
                          </a:ln>
                          <a:solidFill>
                            <a:srgbClr val="FFFFFF"/>
                          </a:solidFill>
                          <a:effectLst/>
                          <a:latin typeface="微軟正黑體" pitchFamily="34" charset="-120"/>
                          <a:ea typeface="微軟正黑體" pitchFamily="34" charset="-120"/>
                        </a:rPr>
                        <a:t>機關名稱</a:t>
                      </a:r>
                    </a:p>
                  </a:txBody>
                  <a:tcPr marL="91444" marR="91444" marT="45685" marB="456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dirty="0" smtClean="0">
                          <a:ln>
                            <a:noFill/>
                          </a:ln>
                          <a:solidFill>
                            <a:srgbClr val="FFFFFF"/>
                          </a:solidFill>
                          <a:effectLst/>
                          <a:latin typeface="微軟正黑體" pitchFamily="34" charset="-120"/>
                          <a:ea typeface="微軟正黑體" pitchFamily="34" charset="-120"/>
                        </a:rPr>
                        <a:t>數量</a:t>
                      </a:r>
                    </a:p>
                  </a:txBody>
                  <a:tcPr marL="91444" marR="91444" marT="45685" marB="45685" horzOverflow="overflow">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dirty="0" smtClean="0">
                          <a:ln>
                            <a:noFill/>
                          </a:ln>
                          <a:solidFill>
                            <a:srgbClr val="FFFFFF"/>
                          </a:solidFill>
                          <a:effectLst/>
                          <a:latin typeface="微軟正黑體" pitchFamily="34" charset="-120"/>
                          <a:ea typeface="微軟正黑體" pitchFamily="34" charset="-120"/>
                        </a:rPr>
                        <a:t>機關名稱</a:t>
                      </a:r>
                    </a:p>
                  </a:txBody>
                  <a:tcPr marL="91444" marR="91444" marT="45685" marB="45685" horzOverflow="overflow">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TW" altLang="en-US" sz="1800" b="1" i="0" u="none" strike="noStrike" cap="none" normalizeH="0" baseline="0" dirty="0" smtClean="0">
                          <a:ln>
                            <a:noFill/>
                          </a:ln>
                          <a:solidFill>
                            <a:srgbClr val="FFFFFF"/>
                          </a:solidFill>
                          <a:effectLst/>
                          <a:latin typeface="微軟正黑體" pitchFamily="34" charset="-120"/>
                          <a:ea typeface="微軟正黑體" pitchFamily="34" charset="-120"/>
                        </a:rPr>
                        <a:t>數量</a:t>
                      </a:r>
                    </a:p>
                  </a:txBody>
                  <a:tcPr marL="91444" marR="91444" marT="45685" marB="456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r>
              <a:tr h="3532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商業</a:t>
                      </a:r>
                      <a:r>
                        <a:rPr kumimoji="0" lang="zh-TW" altLang="en-US" sz="1800" b="1" i="0" u="none" strike="noStrike" kern="1200" cap="none" normalizeH="0" baseline="0" dirty="0">
                          <a:ln>
                            <a:noFill/>
                          </a:ln>
                          <a:solidFill>
                            <a:schemeClr val="tx1"/>
                          </a:solidFill>
                          <a:effectLst/>
                          <a:latin typeface="微軟正黑體" pitchFamily="34" charset="-120"/>
                          <a:ea typeface="微軟正黑體" pitchFamily="34" charset="-120"/>
                          <a:cs typeface="+mn-cs"/>
                        </a:rPr>
                        <a:t>司</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61</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標準檢驗局</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4</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89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總務</a:t>
                      </a:r>
                      <a:r>
                        <a:rPr kumimoji="0" lang="zh-TW" altLang="en-US" sz="1800" b="1" i="0" u="none" strike="noStrike" kern="1200" cap="none" normalizeH="0" baseline="0" dirty="0">
                          <a:ln>
                            <a:noFill/>
                          </a:ln>
                          <a:solidFill>
                            <a:schemeClr val="tx1"/>
                          </a:solidFill>
                          <a:effectLst/>
                          <a:latin typeface="微軟正黑體" pitchFamily="34" charset="-120"/>
                          <a:ea typeface="微軟正黑體" pitchFamily="34" charset="-120"/>
                          <a:cs typeface="+mn-cs"/>
                        </a:rPr>
                        <a:t>司</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能源局</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12</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5164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技術處</a:t>
                      </a:r>
                      <a:endParaRPr kumimoji="0" lang="zh-TW" altLang="en-US" sz="1800" b="1"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3</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礦務</a:t>
                      </a:r>
                      <a:r>
                        <a:rPr kumimoji="0" lang="zh-TW" altLang="en-US" sz="1800" b="1" i="0" u="none" strike="noStrike" kern="1200" cap="none" normalizeH="0" baseline="0" dirty="0">
                          <a:ln>
                            <a:noFill/>
                          </a:ln>
                          <a:solidFill>
                            <a:srgbClr val="000000"/>
                          </a:solidFill>
                          <a:effectLst/>
                          <a:latin typeface="微軟正黑體" pitchFamily="34" charset="-120"/>
                          <a:ea typeface="微軟正黑體" pitchFamily="34" charset="-120"/>
                          <a:cs typeface="+mn-cs"/>
                        </a:rPr>
                        <a:t>局</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89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國際</a:t>
                      </a:r>
                      <a:r>
                        <a:rPr kumimoji="0" lang="zh-TW" altLang="en-US" sz="1800" b="1" i="0" u="none" strike="noStrike" kern="1200" cap="none" normalizeH="0" baseline="0" dirty="0">
                          <a:ln>
                            <a:noFill/>
                          </a:ln>
                          <a:solidFill>
                            <a:schemeClr val="tx1"/>
                          </a:solidFill>
                          <a:effectLst/>
                          <a:latin typeface="微軟正黑體" pitchFamily="34" charset="-120"/>
                          <a:ea typeface="微軟正黑體" pitchFamily="34" charset="-120"/>
                          <a:cs typeface="+mn-cs"/>
                        </a:rPr>
                        <a:t>合作處</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4</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中小企業</a:t>
                      </a:r>
                      <a:r>
                        <a:rPr kumimoji="0" lang="zh-TW" altLang="en-US" sz="1800" b="1" i="0" u="none" strike="noStrike" kern="1200" cap="none" normalizeH="0" baseline="0" dirty="0">
                          <a:ln>
                            <a:noFill/>
                          </a:ln>
                          <a:solidFill>
                            <a:srgbClr val="000000"/>
                          </a:solidFill>
                          <a:effectLst/>
                          <a:latin typeface="微軟正黑體" pitchFamily="34" charset="-120"/>
                          <a:ea typeface="微軟正黑體" pitchFamily="34" charset="-120"/>
                          <a:cs typeface="+mn-cs"/>
                        </a:rPr>
                        <a:t>處</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89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投資</a:t>
                      </a:r>
                      <a:r>
                        <a:rPr kumimoji="0" lang="zh-TW" altLang="en-US" sz="1800" b="1" i="0" u="none" strike="noStrike" kern="1200" cap="none" normalizeH="0" baseline="0" dirty="0">
                          <a:ln>
                            <a:noFill/>
                          </a:ln>
                          <a:solidFill>
                            <a:schemeClr val="tx1"/>
                          </a:solidFill>
                          <a:effectLst/>
                          <a:latin typeface="微軟正黑體" pitchFamily="34" charset="-120"/>
                          <a:ea typeface="微軟正黑體" pitchFamily="34" charset="-120"/>
                          <a:cs typeface="+mn-cs"/>
                        </a:rPr>
                        <a:t>業務處</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加工出口區管理處</a:t>
                      </a:r>
                      <a:endParaRPr kumimoji="0" lang="zh-TW" altLang="en-US"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3</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89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統計</a:t>
                      </a:r>
                      <a:r>
                        <a:rPr kumimoji="0" lang="zh-TW" altLang="en-US" sz="1800" b="1" i="0" u="none" strike="noStrike" kern="1200" cap="none" normalizeH="0" baseline="0" dirty="0">
                          <a:ln>
                            <a:noFill/>
                          </a:ln>
                          <a:solidFill>
                            <a:schemeClr val="tx1"/>
                          </a:solidFill>
                          <a:effectLst/>
                          <a:latin typeface="微軟正黑體" pitchFamily="34" charset="-120"/>
                          <a:ea typeface="微軟正黑體" pitchFamily="34" charset="-120"/>
                          <a:cs typeface="+mn-cs"/>
                        </a:rPr>
                        <a:t>處</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投資審議委員會</a:t>
                      </a:r>
                      <a:endPar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89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人事處</a:t>
                      </a:r>
                      <a:endParaRPr kumimoji="0" lang="zh-TW" altLang="en-US" sz="1800" b="1"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國營事業委員會</a:t>
                      </a:r>
                      <a:endPar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41950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kern="1200" cap="none" normalizeH="0" baseline="0" smtClean="0">
                          <a:ln>
                            <a:noFill/>
                          </a:ln>
                          <a:solidFill>
                            <a:schemeClr val="tx1"/>
                          </a:solidFill>
                          <a:effectLst/>
                          <a:latin typeface="微軟正黑體" pitchFamily="34" charset="-120"/>
                          <a:ea typeface="微軟正黑體" pitchFamily="34" charset="-120"/>
                          <a:cs typeface="+mn-cs"/>
                        </a:rPr>
                        <a:t>研究發展委員會</a:t>
                      </a:r>
                      <a:endParaRPr kumimoji="0" lang="zh-TW" altLang="en-US" sz="1800" b="1"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貿易調查委員會</a:t>
                      </a:r>
                      <a:endPar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8</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89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秘書室</a:t>
                      </a:r>
                      <a:endParaRPr kumimoji="0" lang="zh-TW" altLang="en-US" sz="1800" b="1"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中央地質調查所</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15</a:t>
                      </a:r>
                      <a:endParaRPr kumimoji="0" lang="zh-TW" altLang="en-US"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89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中部</a:t>
                      </a:r>
                      <a:r>
                        <a:rPr kumimoji="0" lang="zh-TW" altLang="en-US" sz="1800" b="1" i="0" u="none" strike="noStrike" kern="1200" cap="none" normalizeH="0" baseline="0" dirty="0">
                          <a:ln>
                            <a:noFill/>
                          </a:ln>
                          <a:solidFill>
                            <a:schemeClr val="tx1"/>
                          </a:solidFill>
                          <a:effectLst/>
                          <a:latin typeface="微軟正黑體" pitchFamily="34" charset="-120"/>
                          <a:ea typeface="微軟正黑體" pitchFamily="34" charset="-120"/>
                          <a:cs typeface="+mn-cs"/>
                        </a:rPr>
                        <a:t>辦公室</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台灣電力公司</a:t>
                      </a:r>
                      <a:endParaRPr kumimoji="0" lang="zh-TW" altLang="en-US"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12</a:t>
                      </a:r>
                      <a:endParaRPr kumimoji="0" lang="zh-TW" altLang="en-US"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2788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水利署</a:t>
                      </a:r>
                      <a:endParaRPr kumimoji="0" lang="zh-TW" altLang="en-US" sz="1800" b="1"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7</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台灣中油公司</a:t>
                      </a:r>
                      <a:endParaRPr kumimoji="0" lang="zh-TW" altLang="en-US"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4</a:t>
                      </a:r>
                      <a:endParaRPr kumimoji="0" lang="zh-TW" altLang="en-US"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89875">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1"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國際貿易局</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7</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台灣自來水公司</a:t>
                      </a:r>
                      <a:endParaRPr kumimoji="0" lang="zh-TW" altLang="en-US"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5</a:t>
                      </a:r>
                      <a:endParaRPr kumimoji="0" lang="zh-TW" altLang="en-US"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291617">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1"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工業局</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7</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a:t>
                      </a:r>
                      <a:r>
                        <a:rPr kumimoji="0" lang="zh-TW" altLang="en-US" sz="1800" b="1" i="0" u="none" strike="noStrike" kern="1200" cap="none" normalizeH="0" baseline="0" dirty="0">
                          <a:ln>
                            <a:noFill/>
                          </a:ln>
                          <a:solidFill>
                            <a:srgbClr val="000000"/>
                          </a:solidFill>
                          <a:effectLst/>
                          <a:latin typeface="微軟正黑體" pitchFamily="34" charset="-120"/>
                          <a:ea typeface="微軟正黑體" pitchFamily="34" charset="-120"/>
                          <a:cs typeface="+mn-cs"/>
                        </a:rPr>
                        <a:t>糖業公司</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a:t>
                      </a:r>
                      <a:endParaRPr kumimoji="0" lang="en-US" altLang="zh-TW" sz="1800" b="1"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89875">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rPr>
                        <a:t>合計</a:t>
                      </a:r>
                    </a:p>
                  </a:txBody>
                  <a:tcPr marL="68583" marR="6858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9694"/>
                    </a:solidFill>
                  </a:tcPr>
                </a:tc>
                <a:tc gridSpan="3">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chemeClr val="tx1"/>
                          </a:solidFill>
                          <a:effectLst/>
                          <a:latin typeface="微軟正黑體" pitchFamily="34" charset="-120"/>
                          <a:ea typeface="微軟正黑體" pitchFamily="34" charset="-120"/>
                        </a:rPr>
                        <a:t>189</a:t>
                      </a:r>
                      <a:endParaRPr kumimoji="0"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44" marR="91444"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9694"/>
                    </a:solidFill>
                  </a:tcPr>
                </a:tc>
                <a:tc hMerge="1">
                  <a:txBody>
                    <a:bodyPr/>
                    <a:lstStyle/>
                    <a:p>
                      <a:endParaRPr lang="zh-TW" altLang="en-US"/>
                    </a:p>
                  </a:txBody>
                  <a:tcPr/>
                </a:tc>
                <a:tc hMerge="1">
                  <a:txBody>
                    <a:bodyPr/>
                    <a:lstStyle/>
                    <a:p>
                      <a:endParaRPr lang="zh-TW" altLang="en-US"/>
                    </a:p>
                  </a:txBody>
                  <a:tcPr/>
                </a:tc>
              </a:tr>
            </a:tbl>
          </a:graphicData>
        </a:graphic>
      </p:graphicFrame>
      <p:sp>
        <p:nvSpPr>
          <p:cNvPr id="34890" name="文字方塊 1"/>
          <p:cNvSpPr txBox="1">
            <a:spLocks noChangeArrowheads="1"/>
          </p:cNvSpPr>
          <p:nvPr/>
        </p:nvSpPr>
        <p:spPr bwMode="auto">
          <a:xfrm>
            <a:off x="7596188" y="836712"/>
            <a:ext cx="1368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hangingPunct="1">
              <a:spcBef>
                <a:spcPct val="0"/>
              </a:spcBef>
              <a:buFontTx/>
              <a:buNone/>
            </a:pPr>
            <a:r>
              <a:rPr kumimoji="0" lang="en-US" altLang="zh-TW" sz="2000" b="1" dirty="0">
                <a:solidFill>
                  <a:srgbClr val="0D1105"/>
                </a:solidFill>
                <a:latin typeface="微軟正黑體" pitchFamily="34" charset="-120"/>
                <a:ea typeface="微軟正黑體" pitchFamily="34" charset="-120"/>
              </a:rPr>
              <a:t>(</a:t>
            </a:r>
            <a:r>
              <a:rPr kumimoji="0" lang="zh-TW" altLang="en-US" sz="2000" b="1" dirty="0">
                <a:solidFill>
                  <a:srgbClr val="0D1105"/>
                </a:solidFill>
                <a:latin typeface="微軟正黑體" pitchFamily="34" charset="-120"/>
                <a:ea typeface="微軟正黑體" pitchFamily="34" charset="-120"/>
              </a:rPr>
              <a:t>詳</a:t>
            </a:r>
            <a:r>
              <a:rPr kumimoji="0" lang="zh-TW" altLang="en-US" sz="2000" b="1" dirty="0" smtClean="0">
                <a:solidFill>
                  <a:srgbClr val="0D1105"/>
                </a:solidFill>
                <a:latin typeface="微軟正黑體" pitchFamily="34" charset="-120"/>
                <a:ea typeface="微軟正黑體" pitchFamily="34" charset="-120"/>
              </a:rPr>
              <a:t>附件</a:t>
            </a:r>
            <a:r>
              <a:rPr kumimoji="0" lang="en-US" altLang="zh-TW" sz="2000" b="1" dirty="0" smtClean="0">
                <a:solidFill>
                  <a:srgbClr val="0D1105"/>
                </a:solidFill>
                <a:latin typeface="微軟正黑體" pitchFamily="34" charset="-120"/>
                <a:ea typeface="微軟正黑體" pitchFamily="34" charset="-120"/>
              </a:rPr>
              <a:t>3)</a:t>
            </a:r>
            <a:endParaRPr lang="zh-TW" altLang="en-US" sz="2000" dirty="0">
              <a:solidFill>
                <a:srgbClr val="FFFFFF"/>
              </a:solidFill>
              <a:latin typeface="微軟正黑體" pitchFamily="34" charset="-120"/>
            </a:endParaRPr>
          </a:p>
        </p:txBody>
      </p:sp>
      <p:sp>
        <p:nvSpPr>
          <p:cNvPr id="8" name="文字方塊 1"/>
          <p:cNvSpPr txBox="1">
            <a:spLocks noChangeArrowheads="1"/>
          </p:cNvSpPr>
          <p:nvPr/>
        </p:nvSpPr>
        <p:spPr bwMode="auto">
          <a:xfrm>
            <a:off x="827584" y="0"/>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Clr>
                <a:schemeClr val="tx1"/>
              </a:buClr>
              <a:buNone/>
            </a:pPr>
            <a:r>
              <a:rPr kumimoji="0" lang="en-US" altLang="zh-TW" sz="4400" dirty="0">
                <a:latin typeface="微軟正黑體" pitchFamily="34" charset="-120"/>
                <a:ea typeface="微軟正黑體" pitchFamily="34" charset="-120"/>
              </a:rPr>
              <a:t>106</a:t>
            </a:r>
            <a:r>
              <a:rPr kumimoji="0" lang="zh-TW" altLang="en-US" sz="4400" dirty="0">
                <a:latin typeface="微軟正黑體" pitchFamily="34" charset="-120"/>
                <a:ea typeface="微軟正黑體" pitchFamily="34" charset="-120"/>
              </a:rPr>
              <a:t>年開放資料盤點結果</a:t>
            </a:r>
            <a:endParaRPr kumimoji="0" lang="en-US" altLang="zh-TW" sz="4400" dirty="0">
              <a:latin typeface="微軟正黑體" pitchFamily="34" charset="-120"/>
              <a:ea typeface="微軟正黑體" pitchFamily="34" charset="-120"/>
            </a:endParaRPr>
          </a:p>
        </p:txBody>
      </p:sp>
    </p:spTree>
    <p:extLst>
      <p:ext uri="{BB962C8B-B14F-4D97-AF65-F5344CB8AC3E}">
        <p14:creationId xmlns:p14="http://schemas.microsoft.com/office/powerpoint/2010/main" val="26932758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11"/>
          <p:cNvSpPr>
            <a:spLocks noChangeArrowheads="1"/>
          </p:cNvSpPr>
          <p:nvPr/>
        </p:nvSpPr>
        <p:spPr bwMode="auto">
          <a:xfrm>
            <a:off x="233072" y="765175"/>
            <a:ext cx="5923104" cy="576263"/>
          </a:xfrm>
          <a:prstGeom prst="roundRect">
            <a:avLst>
              <a:gd name="adj" fmla="val 50000"/>
            </a:avLst>
          </a:prstGeom>
          <a:solidFill>
            <a:srgbClr val="800000"/>
          </a:solidFill>
          <a:ln>
            <a:noFill/>
          </a:ln>
          <a:effectLst>
            <a:outerShdw dist="35921" dir="2700000" algn="ctr" rotWithShape="0">
              <a:schemeClr val="bg2"/>
            </a:outerShdw>
          </a:effectLs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None/>
              <a:defRPr/>
            </a:pPr>
            <a:r>
              <a:rPr lang="en-US" altLang="zh-TW" sz="2800" b="1" dirty="0">
                <a:solidFill>
                  <a:schemeClr val="bg1"/>
                </a:solidFill>
                <a:ea typeface="微軟正黑體" pitchFamily="34" charset="-120"/>
              </a:rPr>
              <a:t>5</a:t>
            </a:r>
            <a:r>
              <a:rPr lang="zh-TW" altLang="en-US" sz="2800" b="1" dirty="0">
                <a:solidFill>
                  <a:schemeClr val="bg1"/>
                </a:solidFill>
                <a:ea typeface="微軟正黑體" pitchFamily="34" charset="-120"/>
              </a:rPr>
              <a:t>月底</a:t>
            </a:r>
            <a:r>
              <a:rPr lang="zh-TW" altLang="en-US" sz="2800" b="1" dirty="0" smtClean="0">
                <a:solidFill>
                  <a:schemeClr val="bg1"/>
                </a:solidFill>
                <a:latin typeface="微軟正黑體" pitchFamily="34" charset="-120"/>
                <a:ea typeface="微軟正黑體" pitchFamily="34" charset="-120"/>
              </a:rPr>
              <a:t>預計開放</a:t>
            </a:r>
            <a:r>
              <a:rPr lang="zh-TW" altLang="en-US" sz="2800" b="1" dirty="0">
                <a:solidFill>
                  <a:schemeClr val="bg1"/>
                </a:solidFill>
                <a:latin typeface="微軟正黑體" pitchFamily="34" charset="-120"/>
                <a:ea typeface="微軟正黑體" pitchFamily="34" charset="-120"/>
              </a:rPr>
              <a:t>資料五顆星評</a:t>
            </a:r>
            <a:r>
              <a:rPr lang="zh-TW" altLang="en-US" sz="2800" b="1" dirty="0" smtClean="0">
                <a:solidFill>
                  <a:schemeClr val="bg1"/>
                </a:solidFill>
                <a:latin typeface="微軟正黑體" pitchFamily="34" charset="-120"/>
                <a:ea typeface="微軟正黑體" pitchFamily="34" charset="-120"/>
              </a:rPr>
              <a:t>等統計</a:t>
            </a:r>
            <a:endParaRPr lang="en-US" altLang="zh-TW" sz="2800" b="1" dirty="0">
              <a:solidFill>
                <a:schemeClr val="bg1"/>
              </a:solidFill>
              <a:latin typeface="微軟正黑體" pitchFamily="34" charset="-120"/>
              <a:ea typeface="微軟正黑體" pitchFamily="34" charset="-120"/>
            </a:endParaRPr>
          </a:p>
        </p:txBody>
      </p:sp>
      <p:graphicFrame>
        <p:nvGraphicFramePr>
          <p:cNvPr id="24612" name="Group 36"/>
          <p:cNvGraphicFramePr>
            <a:graphicFrameLocks noGrp="1"/>
          </p:cNvGraphicFramePr>
          <p:nvPr>
            <p:extLst>
              <p:ext uri="{D42A27DB-BD31-4B8C-83A1-F6EECF244321}">
                <p14:modId xmlns:p14="http://schemas.microsoft.com/office/powerpoint/2010/main" val="4015537278"/>
              </p:ext>
            </p:extLst>
          </p:nvPr>
        </p:nvGraphicFramePr>
        <p:xfrm>
          <a:off x="250825" y="1435101"/>
          <a:ext cx="8642350" cy="4729823"/>
        </p:xfrm>
        <a:graphic>
          <a:graphicData uri="http://schemas.openxmlformats.org/drawingml/2006/table">
            <a:tbl>
              <a:tblPr/>
              <a:tblGrid>
                <a:gridCol w="2808288"/>
                <a:gridCol w="4249737"/>
                <a:gridCol w="1584325"/>
              </a:tblGrid>
              <a:tr h="498754">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dirty="0" smtClean="0">
                          <a:ln>
                            <a:noFill/>
                          </a:ln>
                          <a:solidFill>
                            <a:srgbClr val="FFFFFF"/>
                          </a:solidFill>
                          <a:effectLst/>
                          <a:latin typeface="微軟正黑體" pitchFamily="34" charset="-120"/>
                          <a:ea typeface="微軟正黑體" pitchFamily="34" charset="-120"/>
                        </a:rPr>
                        <a:t>評等</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smtClean="0">
                          <a:ln>
                            <a:noFill/>
                          </a:ln>
                          <a:solidFill>
                            <a:srgbClr val="FFFFFF"/>
                          </a:solidFill>
                          <a:effectLst/>
                          <a:latin typeface="微軟正黑體" pitchFamily="34" charset="-120"/>
                          <a:ea typeface="微軟正黑體" pitchFamily="34" charset="-120"/>
                        </a:rPr>
                        <a:t>格式範例</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smtClean="0">
                          <a:ln>
                            <a:noFill/>
                          </a:ln>
                          <a:solidFill>
                            <a:srgbClr val="FFFFFF"/>
                          </a:solidFill>
                          <a:effectLst/>
                          <a:latin typeface="微軟正黑體" pitchFamily="34" charset="-120"/>
                          <a:ea typeface="微軟正黑體" pitchFamily="34" charset="-120"/>
                        </a:rPr>
                        <a:t>數量</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r>
              <a:tr h="674812">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PDF</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DOC</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ODT</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10</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ODS</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1</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TXT</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CSV</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XML</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JSON</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178</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RDF</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SPARQL</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0</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674812">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LOD</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0</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4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合計</a:t>
                      </a:r>
                    </a:p>
                  </a:txBody>
                  <a:tcPr marL="91455" marR="91455"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189</a:t>
                      </a:r>
                      <a:endParaRPr kumimoji="0" lang="zh-TW" altLang="en-US" sz="2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91455" marR="91455"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r>
            </a:tbl>
          </a:graphicData>
        </a:graphic>
      </p:graphicFrame>
      <p:sp>
        <p:nvSpPr>
          <p:cNvPr id="6" name="文字方塊 5"/>
          <p:cNvSpPr txBox="1"/>
          <p:nvPr/>
        </p:nvSpPr>
        <p:spPr>
          <a:xfrm>
            <a:off x="26462" y="6381328"/>
            <a:ext cx="7461769" cy="707886"/>
          </a:xfrm>
          <a:prstGeom prst="rect">
            <a:avLst/>
          </a:prstGeom>
          <a:noFill/>
        </p:spPr>
        <p:txBody>
          <a:bodyPr wrap="square" rtlCol="0">
            <a:spAutoFit/>
          </a:bodyPr>
          <a:lstStyle/>
          <a:p>
            <a:r>
              <a:rPr lang="zh-TW" altLang="en-US" dirty="0" smtClean="0">
                <a:solidFill>
                  <a:schemeClr val="tx1"/>
                </a:solidFill>
                <a:ea typeface="微軟正黑體" panose="020B0604030504040204" pitchFamily="34" charset="-120"/>
              </a:rPr>
              <a:t>註：</a:t>
            </a:r>
            <a:r>
              <a:rPr kumimoji="0" lang="zh-TW" altLang="en-US" dirty="0" smtClean="0">
                <a:solidFill>
                  <a:schemeClr val="tx1"/>
                </a:solidFill>
                <a:ea typeface="微軟正黑體" pitchFamily="34" charset="-120"/>
              </a:rPr>
              <a:t>本部開放資料</a:t>
            </a:r>
            <a:r>
              <a:rPr kumimoji="0" lang="zh-TW" altLang="en-US" dirty="0">
                <a:solidFill>
                  <a:schemeClr val="tx1"/>
                </a:solidFill>
                <a:ea typeface="微軟正黑體" pitchFamily="34" charset="-120"/>
              </a:rPr>
              <a:t>集累計</a:t>
            </a:r>
            <a:r>
              <a:rPr kumimoji="0" lang="zh-TW" altLang="en-US" dirty="0" smtClean="0">
                <a:solidFill>
                  <a:schemeClr val="tx1"/>
                </a:solidFill>
                <a:ea typeface="微軟正黑體" pitchFamily="34" charset="-120"/>
              </a:rPr>
              <a:t>至</a:t>
            </a:r>
            <a:r>
              <a:rPr kumimoji="0" lang="en-US" altLang="zh-TW" dirty="0" smtClean="0">
                <a:solidFill>
                  <a:schemeClr val="tx1"/>
                </a:solidFill>
                <a:ea typeface="微軟正黑體" pitchFamily="34" charset="-120"/>
              </a:rPr>
              <a:t>105</a:t>
            </a:r>
            <a:r>
              <a:rPr kumimoji="0" lang="zh-TW" altLang="en-US" dirty="0" smtClean="0">
                <a:solidFill>
                  <a:schemeClr val="tx1"/>
                </a:solidFill>
                <a:ea typeface="微軟正黑體" pitchFamily="34" charset="-120"/>
              </a:rPr>
              <a:t>年第４季之星等</a:t>
            </a:r>
            <a:r>
              <a:rPr kumimoji="0" lang="zh-TW" altLang="en-US" dirty="0">
                <a:solidFill>
                  <a:schemeClr val="tx1"/>
                </a:solidFill>
                <a:ea typeface="微軟正黑體" pitchFamily="34" charset="-120"/>
              </a:rPr>
              <a:t>統計</a:t>
            </a:r>
            <a:r>
              <a:rPr kumimoji="0" lang="zh-TW" altLang="en-US" dirty="0" smtClean="0">
                <a:solidFill>
                  <a:schemeClr val="tx1"/>
                </a:solidFill>
                <a:ea typeface="微軟正黑體" pitchFamily="34" charset="-120"/>
              </a:rPr>
              <a:t>詳附件</a:t>
            </a:r>
            <a:r>
              <a:rPr kumimoji="0" lang="en-US" altLang="zh-TW" dirty="0" smtClean="0">
                <a:solidFill>
                  <a:schemeClr val="tx1"/>
                </a:solidFill>
                <a:ea typeface="微軟正黑體" pitchFamily="34" charset="-120"/>
              </a:rPr>
              <a:t>4</a:t>
            </a:r>
          </a:p>
          <a:p>
            <a:endParaRPr kumimoji="0" lang="zh-TW" altLang="en-US" i="1" dirty="0">
              <a:solidFill>
                <a:schemeClr val="tx1"/>
              </a:solidFill>
              <a:ea typeface="微軟正黑體" pitchFamily="34" charset="-120"/>
            </a:endParaRPr>
          </a:p>
        </p:txBody>
      </p:sp>
      <p:sp>
        <p:nvSpPr>
          <p:cNvPr id="8" name="文字方塊 1"/>
          <p:cNvSpPr txBox="1">
            <a:spLocks noChangeArrowheads="1"/>
          </p:cNvSpPr>
          <p:nvPr/>
        </p:nvSpPr>
        <p:spPr bwMode="auto">
          <a:xfrm>
            <a:off x="827584" y="0"/>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Clr>
                <a:schemeClr val="tx1"/>
              </a:buClr>
              <a:buNone/>
            </a:pPr>
            <a:r>
              <a:rPr kumimoji="0" lang="en-US" altLang="zh-TW" sz="4400" dirty="0">
                <a:latin typeface="微軟正黑體" pitchFamily="34" charset="-120"/>
                <a:ea typeface="微軟正黑體" pitchFamily="34" charset="-120"/>
              </a:rPr>
              <a:t>106</a:t>
            </a:r>
            <a:r>
              <a:rPr kumimoji="0" lang="zh-TW" altLang="en-US" sz="4400" dirty="0">
                <a:latin typeface="微軟正黑體" pitchFamily="34" charset="-120"/>
                <a:ea typeface="微軟正黑體" pitchFamily="34" charset="-120"/>
              </a:rPr>
              <a:t>年開放資料盤點結果</a:t>
            </a:r>
            <a:endParaRPr kumimoji="0" lang="en-US" altLang="zh-TW" sz="4400" dirty="0">
              <a:latin typeface="微軟正黑體" pitchFamily="34" charset="-120"/>
              <a:ea typeface="微軟正黑體" pitchFamily="34" charset="-120"/>
            </a:endParaRPr>
          </a:p>
        </p:txBody>
      </p:sp>
      <p:sp>
        <p:nvSpPr>
          <p:cNvPr id="7" name="投影片編號版面配置區 1"/>
          <p:cNvSpPr txBox="1">
            <a:spLocks/>
          </p:cNvSpPr>
          <p:nvPr/>
        </p:nvSpPr>
        <p:spPr bwMode="auto">
          <a:xfrm>
            <a:off x="7092280"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83316315-D142-4907-B574-0BA2A1414B56}" type="slidenum">
              <a:rPr kumimoji="0" lang="zh-TW" altLang="en-US" sz="1200">
                <a:latin typeface="微軟正黑體" pitchFamily="34" charset="-120"/>
                <a:ea typeface="微軟正黑體" pitchFamily="34" charset="-120"/>
              </a:rPr>
              <a:pPr algn="ctr" eaLnBrk="1" hangingPunct="1">
                <a:spcBef>
                  <a:spcPct val="0"/>
                </a:spcBef>
                <a:buFontTx/>
                <a:buNone/>
              </a:pPr>
              <a:t>25</a:t>
            </a:fld>
            <a:endParaRPr kumimoji="0" lang="en-US" altLang="zh-TW" sz="1200" dirty="0">
              <a:latin typeface="微軟正黑體" pitchFamily="34" charset="-120"/>
              <a:ea typeface="微軟正黑體" pitchFamily="34" charset="-120"/>
            </a:endParaRPr>
          </a:p>
        </p:txBody>
      </p:sp>
    </p:spTree>
    <p:extLst>
      <p:ext uri="{BB962C8B-B14F-4D97-AF65-F5344CB8AC3E}">
        <p14:creationId xmlns:p14="http://schemas.microsoft.com/office/powerpoint/2010/main" val="3935204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E5DE4143-0632-450F-B45B-C37F19399D5F}" type="slidenum">
              <a:rPr kumimoji="0" lang="zh-TW" altLang="en-US" sz="1200">
                <a:latin typeface="微軟正黑體" pitchFamily="34" charset="-120"/>
                <a:ea typeface="微軟正黑體" pitchFamily="34" charset="-120"/>
              </a:rPr>
              <a:pPr algn="ctr" eaLnBrk="1" hangingPunct="1">
                <a:spcBef>
                  <a:spcPct val="0"/>
                </a:spcBef>
                <a:buFontTx/>
                <a:buNone/>
              </a:pPr>
              <a:t>26</a:t>
            </a:fld>
            <a:endParaRPr kumimoji="0" lang="en-US" altLang="zh-TW" sz="1200">
              <a:latin typeface="微軟正黑體" pitchFamily="34" charset="-120"/>
              <a:ea typeface="微軟正黑體" pitchFamily="34" charset="-120"/>
            </a:endParaRPr>
          </a:p>
        </p:txBody>
      </p:sp>
      <p:sp>
        <p:nvSpPr>
          <p:cNvPr id="36868" name="AutoShape 11"/>
          <p:cNvSpPr>
            <a:spLocks noChangeArrowheads="1"/>
          </p:cNvSpPr>
          <p:nvPr/>
        </p:nvSpPr>
        <p:spPr bwMode="auto">
          <a:xfrm>
            <a:off x="343917" y="765175"/>
            <a:ext cx="6244307" cy="576263"/>
          </a:xfrm>
          <a:prstGeom prst="roundRect">
            <a:avLst>
              <a:gd name="adj" fmla="val 50000"/>
            </a:avLst>
          </a:prstGeom>
          <a:solidFill>
            <a:srgbClr val="0000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pPr>
            <a:r>
              <a:rPr lang="zh-TW" altLang="en-US" sz="2800" b="1" dirty="0">
                <a:solidFill>
                  <a:schemeClr val="bg1"/>
                </a:solidFill>
                <a:latin typeface="微軟正黑體" pitchFamily="34" charset="-120"/>
                <a:ea typeface="微軟正黑體" pitchFamily="34" charset="-120"/>
              </a:rPr>
              <a:t>盤點結果不開放</a:t>
            </a:r>
            <a:r>
              <a:rPr lang="zh-TW" altLang="en-US" sz="2800" b="1" dirty="0" smtClean="0">
                <a:solidFill>
                  <a:schemeClr val="bg1"/>
                </a:solidFill>
                <a:latin typeface="微軟正黑體" pitchFamily="34" charset="-120"/>
                <a:ea typeface="微軟正黑體" pitchFamily="34" charset="-120"/>
              </a:rPr>
              <a:t>資料集</a:t>
            </a:r>
            <a:r>
              <a:rPr lang="en-US" altLang="zh-TW" sz="2800" b="1" dirty="0" smtClean="0">
                <a:solidFill>
                  <a:schemeClr val="bg1"/>
                </a:solidFill>
                <a:latin typeface="微軟正黑體" pitchFamily="34" charset="-120"/>
                <a:ea typeface="微軟正黑體" pitchFamily="34" charset="-120"/>
              </a:rPr>
              <a:t>(20</a:t>
            </a:r>
            <a:r>
              <a:rPr lang="zh-TW" altLang="en-US" sz="2800" b="1" dirty="0" smtClean="0">
                <a:solidFill>
                  <a:schemeClr val="bg1"/>
                </a:solidFill>
                <a:latin typeface="微軟正黑體" pitchFamily="34" charset="-120"/>
                <a:ea typeface="微軟正黑體" pitchFamily="34" charset="-120"/>
              </a:rPr>
              <a:t>項</a:t>
            </a:r>
            <a:r>
              <a:rPr lang="en-US" altLang="zh-TW" sz="2800" b="1" dirty="0" smtClean="0">
                <a:solidFill>
                  <a:schemeClr val="bg1"/>
                </a:solidFill>
                <a:latin typeface="微軟正黑體" pitchFamily="34" charset="-120"/>
                <a:ea typeface="微軟正黑體" pitchFamily="34" charset="-120"/>
              </a:rPr>
              <a:t>)</a:t>
            </a:r>
            <a:r>
              <a:rPr lang="zh-TW" altLang="en-US" sz="2800" b="1" dirty="0" smtClean="0">
                <a:solidFill>
                  <a:schemeClr val="bg1"/>
                </a:solidFill>
                <a:latin typeface="微軟正黑體" pitchFamily="34" charset="-120"/>
                <a:ea typeface="微軟正黑體" pitchFamily="34" charset="-120"/>
              </a:rPr>
              <a:t>說明</a:t>
            </a:r>
            <a:endParaRPr lang="en-US" altLang="zh-TW" sz="2800" b="1" dirty="0">
              <a:solidFill>
                <a:schemeClr val="bg1"/>
              </a:solidFill>
              <a:latin typeface="微軟正黑體" pitchFamily="34" charset="-120"/>
              <a:ea typeface="微軟正黑體"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1662476200"/>
              </p:ext>
            </p:extLst>
          </p:nvPr>
        </p:nvGraphicFramePr>
        <p:xfrm>
          <a:off x="179388" y="2008210"/>
          <a:ext cx="8856661" cy="4490990"/>
        </p:xfrm>
        <a:graphic>
          <a:graphicData uri="http://schemas.openxmlformats.org/drawingml/2006/table">
            <a:tbl>
              <a:tblPr firstRow="1" firstCol="1" bandRow="1">
                <a:tableStyleId>{5C22544A-7EE6-4342-B048-85BDC9FD1C3A}</a:tableStyleId>
              </a:tblPr>
              <a:tblGrid>
                <a:gridCol w="431226"/>
                <a:gridCol w="1080963"/>
                <a:gridCol w="2088261"/>
                <a:gridCol w="2880394"/>
                <a:gridCol w="2375817"/>
              </a:tblGrid>
              <a:tr h="634982">
                <a:tc>
                  <a:txBody>
                    <a:bodyPr/>
                    <a:lstStyle/>
                    <a:p>
                      <a:pPr algn="ctr">
                        <a:lnSpc>
                          <a:spcPts val="2500"/>
                        </a:lnSpc>
                        <a:spcAft>
                          <a:spcPts val="0"/>
                        </a:spcAft>
                      </a:pPr>
                      <a:r>
                        <a:rPr lang="zh-TW" sz="1800" kern="100" dirty="0">
                          <a:effectLst/>
                          <a:latin typeface="微軟正黑體" panose="020B0604030504040204" pitchFamily="34" charset="-120"/>
                          <a:ea typeface="微軟正黑體" panose="020B0604030504040204" pitchFamily="34" charset="-120"/>
                        </a:rPr>
                        <a:t>序號</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gn="ctr">
                        <a:lnSpc>
                          <a:spcPts val="2500"/>
                        </a:lnSpc>
                        <a:spcAft>
                          <a:spcPts val="0"/>
                        </a:spcAft>
                      </a:pPr>
                      <a:r>
                        <a:rPr lang="zh-TW" sz="1800" kern="100" dirty="0">
                          <a:effectLst/>
                          <a:latin typeface="微軟正黑體" panose="020B0604030504040204" pitchFamily="34" charset="-120"/>
                          <a:ea typeface="微軟正黑體" panose="020B0604030504040204" pitchFamily="34" charset="-120"/>
                        </a:rPr>
                        <a:t>機關名稱</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gn="ctr">
                        <a:lnSpc>
                          <a:spcPts val="2500"/>
                        </a:lnSpc>
                        <a:spcAft>
                          <a:spcPts val="0"/>
                        </a:spcAft>
                      </a:pPr>
                      <a:r>
                        <a:rPr lang="zh-TW" sz="1800" kern="100" dirty="0">
                          <a:effectLst/>
                          <a:latin typeface="微軟正黑體" panose="020B0604030504040204" pitchFamily="34" charset="-120"/>
                          <a:ea typeface="微軟正黑體" panose="020B0604030504040204" pitchFamily="34" charset="-120"/>
                        </a:rPr>
                        <a:t>資料集名稱</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gn="ctr">
                        <a:lnSpc>
                          <a:spcPts val="2500"/>
                        </a:lnSpc>
                        <a:spcAft>
                          <a:spcPts val="0"/>
                        </a:spcAft>
                      </a:pPr>
                      <a:r>
                        <a:rPr lang="zh-TW" sz="1800" kern="100" dirty="0">
                          <a:effectLst/>
                          <a:latin typeface="微軟正黑體" panose="020B0604030504040204" pitchFamily="34" charset="-120"/>
                          <a:ea typeface="微軟正黑體" panose="020B0604030504040204" pitchFamily="34" charset="-120"/>
                        </a:rPr>
                        <a:t>資料集描述</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gn="ctr">
                        <a:lnSpc>
                          <a:spcPts val="2500"/>
                        </a:lnSpc>
                        <a:spcAft>
                          <a:spcPts val="0"/>
                        </a:spcAft>
                      </a:pPr>
                      <a:r>
                        <a:rPr lang="zh-TW" sz="1800" kern="100" dirty="0">
                          <a:effectLst/>
                          <a:latin typeface="微軟正黑體" panose="020B0604030504040204" pitchFamily="34" charset="-120"/>
                          <a:ea typeface="微軟正黑體" panose="020B0604030504040204" pitchFamily="34" charset="-120"/>
                        </a:rPr>
                        <a:t>不開放具體理由說明</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r>
              <a:tr h="952626">
                <a:tc>
                  <a:txBody>
                    <a:bodyPr/>
                    <a:lstStyle/>
                    <a:p>
                      <a:pPr algn="ctr">
                        <a:lnSpc>
                          <a:spcPts val="2500"/>
                        </a:lnSpc>
                        <a:spcAft>
                          <a:spcPts val="0"/>
                        </a:spcAft>
                      </a:pPr>
                      <a:r>
                        <a:rPr lang="en-US" sz="1800" kern="100" dirty="0">
                          <a:effectLst/>
                          <a:latin typeface="微軟正黑體" panose="020B0604030504040204" pitchFamily="34" charset="-120"/>
                          <a:ea typeface="微軟正黑體" panose="020B0604030504040204" pitchFamily="34" charset="-120"/>
                        </a:rPr>
                        <a:t>1</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gn="ctr">
                        <a:lnSpc>
                          <a:spcPts val="2500"/>
                        </a:lnSpc>
                        <a:spcAft>
                          <a:spcPts val="0"/>
                        </a:spcAft>
                      </a:pPr>
                      <a:r>
                        <a:rPr lang="zh-TW" sz="1800" kern="0">
                          <a:effectLst/>
                          <a:latin typeface="微軟正黑體" panose="020B0604030504040204" pitchFamily="34" charset="-120"/>
                          <a:ea typeface="微軟正黑體" panose="020B0604030504040204" pitchFamily="34" charset="-120"/>
                        </a:rPr>
                        <a:t>人事處</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nSpc>
                          <a:spcPts val="2500"/>
                        </a:lnSpc>
                        <a:spcAft>
                          <a:spcPts val="0"/>
                        </a:spcAft>
                      </a:pPr>
                      <a:r>
                        <a:rPr lang="zh-TW" sz="1800" kern="0" dirty="0">
                          <a:effectLst/>
                          <a:latin typeface="微軟正黑體" panose="020B0604030504040204" pitchFamily="34" charset="-120"/>
                          <a:ea typeface="微軟正黑體" panose="020B0604030504040204" pitchFamily="34" charset="-120"/>
                        </a:rPr>
                        <a:t>本部及所屬機關人事管理資料</a:t>
                      </a:r>
                      <a:r>
                        <a:rPr lang="en-US" sz="1800" kern="0" dirty="0">
                          <a:effectLst/>
                          <a:latin typeface="微軟正黑體" panose="020B0604030504040204" pitchFamily="34" charset="-120"/>
                          <a:ea typeface="微軟正黑體" panose="020B0604030504040204" pitchFamily="34" charset="-120"/>
                        </a:rPr>
                        <a:t>(</a:t>
                      </a:r>
                      <a:r>
                        <a:rPr lang="zh-TW" sz="1800" kern="0" dirty="0">
                          <a:effectLst/>
                          <a:latin typeface="微軟正黑體" panose="020B0604030504040204" pitchFamily="34" charset="-120"/>
                          <a:ea typeface="微軟正黑體" panose="020B0604030504040204" pitchFamily="34" charset="-120"/>
                        </a:rPr>
                        <a:t>含駐外人員、人事人員</a:t>
                      </a:r>
                      <a:r>
                        <a:rPr lang="en-US" sz="1800" kern="0" dirty="0">
                          <a:effectLst/>
                          <a:latin typeface="微軟正黑體" panose="020B0604030504040204" pitchFamily="34" charset="-120"/>
                          <a:ea typeface="微軟正黑體" panose="020B0604030504040204" pitchFamily="34" charset="-120"/>
                        </a:rPr>
                        <a:t>)</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nSpc>
                          <a:spcPts val="2500"/>
                        </a:lnSpc>
                        <a:spcAft>
                          <a:spcPts val="0"/>
                        </a:spcAft>
                      </a:pPr>
                      <a:r>
                        <a:rPr lang="zh-TW" sz="1800" kern="0" dirty="0">
                          <a:effectLst/>
                          <a:latin typeface="微軟正黑體" panose="020B0604030504040204" pitchFamily="34" charset="-120"/>
                          <a:ea typeface="微軟正黑體" panose="020B0604030504040204" pitchFamily="34" charset="-120"/>
                        </a:rPr>
                        <a:t>提供本部及所屬人事資料建置及查核功能並蒐集相關個人資料。</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tc>
                <a:tc rowSpan="2">
                  <a:txBody>
                    <a:bodyPr/>
                    <a:lstStyle/>
                    <a:p>
                      <a:pPr>
                        <a:lnSpc>
                          <a:spcPts val="2500"/>
                        </a:lnSpc>
                        <a:spcAft>
                          <a:spcPts val="0"/>
                        </a:spcAft>
                      </a:pPr>
                      <a:r>
                        <a:rPr lang="zh-TW" sz="1800" kern="0" dirty="0">
                          <a:effectLst/>
                          <a:latin typeface="微軟正黑體" panose="020B0604030504040204" pitchFamily="34" charset="-120"/>
                          <a:ea typeface="微軟正黑體" panose="020B0604030504040204" pitchFamily="34" charset="-120"/>
                        </a:rPr>
                        <a:t>資料涉及個人隱私，依個人資料保護法及政府資訊公開法規定不得開放。</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p>
                      <a:pPr>
                        <a:lnSpc>
                          <a:spcPts val="2500"/>
                        </a:lnSpc>
                        <a:spcAft>
                          <a:spcPts val="0"/>
                        </a:spcAft>
                      </a:pP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r>
              <a:tr h="952473">
                <a:tc>
                  <a:txBody>
                    <a:bodyPr/>
                    <a:lstStyle/>
                    <a:p>
                      <a:pPr algn="ctr">
                        <a:lnSpc>
                          <a:spcPts val="2500"/>
                        </a:lnSpc>
                        <a:spcAft>
                          <a:spcPts val="0"/>
                        </a:spcAft>
                      </a:pPr>
                      <a:r>
                        <a:rPr lang="en-US" sz="1800" kern="100">
                          <a:effectLst/>
                          <a:latin typeface="微軟正黑體" panose="020B0604030504040204" pitchFamily="34" charset="-120"/>
                          <a:ea typeface="微軟正黑體" panose="020B0604030504040204" pitchFamily="34" charset="-120"/>
                        </a:rPr>
                        <a:t>2</a:t>
                      </a:r>
                      <a:endParaRPr lang="zh-TW" sz="1800" kern="10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gn="ctr">
                        <a:lnSpc>
                          <a:spcPts val="2500"/>
                        </a:lnSpc>
                        <a:spcAft>
                          <a:spcPts val="0"/>
                        </a:spcAft>
                      </a:pPr>
                      <a:r>
                        <a:rPr lang="zh-TW" sz="1800" kern="0" dirty="0">
                          <a:effectLst/>
                          <a:latin typeface="微軟正黑體" panose="020B0604030504040204" pitchFamily="34" charset="-120"/>
                          <a:ea typeface="微軟正黑體" panose="020B0604030504040204" pitchFamily="34" charset="-120"/>
                        </a:rPr>
                        <a:t>人事處</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nSpc>
                          <a:spcPts val="2500"/>
                        </a:lnSpc>
                        <a:spcAft>
                          <a:spcPts val="0"/>
                        </a:spcAft>
                      </a:pPr>
                      <a:r>
                        <a:rPr lang="zh-TW" sz="1800" kern="0" dirty="0">
                          <a:effectLst/>
                          <a:latin typeface="微軟正黑體" panose="020B0604030504040204" pitchFamily="34" charset="-120"/>
                          <a:ea typeface="微軟正黑體" panose="020B0604030504040204" pitchFamily="34" charset="-120"/>
                        </a:rPr>
                        <a:t>本部及駐外人員差勤管理資料</a:t>
                      </a:r>
                      <a:r>
                        <a:rPr lang="en-US" sz="1800" kern="0" dirty="0">
                          <a:effectLst/>
                          <a:latin typeface="微軟正黑體" panose="020B0604030504040204" pitchFamily="34" charset="-120"/>
                          <a:ea typeface="微軟正黑體" panose="020B0604030504040204" pitchFamily="34" charset="-120"/>
                        </a:rPr>
                        <a:t>(</a:t>
                      </a:r>
                      <a:r>
                        <a:rPr lang="zh-TW" sz="1800" kern="0" dirty="0">
                          <a:effectLst/>
                          <a:latin typeface="微軟正黑體" panose="020B0604030504040204" pitchFamily="34" charset="-120"/>
                          <a:ea typeface="微軟正黑體" panose="020B0604030504040204" pitchFamily="34" charset="-120"/>
                        </a:rPr>
                        <a:t>含刷卡資料</a:t>
                      </a:r>
                      <a:r>
                        <a:rPr lang="en-US" sz="1800" kern="0" dirty="0">
                          <a:effectLst/>
                          <a:latin typeface="微軟正黑體" panose="020B0604030504040204" pitchFamily="34" charset="-120"/>
                          <a:ea typeface="微軟正黑體" panose="020B0604030504040204" pitchFamily="34" charset="-120"/>
                        </a:rPr>
                        <a:t>)</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a:txBody>
                    <a:bodyPr/>
                    <a:lstStyle/>
                    <a:p>
                      <a:pPr>
                        <a:lnSpc>
                          <a:spcPts val="2500"/>
                        </a:lnSpc>
                        <a:spcAft>
                          <a:spcPts val="0"/>
                        </a:spcAft>
                      </a:pPr>
                      <a:r>
                        <a:rPr lang="zh-TW" sz="1800" kern="0" dirty="0">
                          <a:effectLst/>
                          <a:latin typeface="微軟正黑體" panose="020B0604030504040204" pitchFamily="34" charset="-120"/>
                          <a:ea typeface="微軟正黑體" panose="020B0604030504040204" pitchFamily="34" charset="-120"/>
                        </a:rPr>
                        <a:t>人員差勤相關資料</a:t>
                      </a: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c vMerge="1">
                  <a:txBody>
                    <a:bodyPr/>
                    <a:lstStyle/>
                    <a:p>
                      <a:pPr>
                        <a:lnSpc>
                          <a:spcPts val="2500"/>
                        </a:lnSpc>
                        <a:spcAft>
                          <a:spcPts val="0"/>
                        </a:spcAft>
                      </a:pPr>
                      <a:endParaRPr lang="zh-TW" sz="1800" kern="100" dirty="0">
                        <a:effectLst/>
                        <a:latin typeface="微軟正黑體" panose="020B0604030504040204" pitchFamily="34" charset="-120"/>
                        <a:ea typeface="微軟正黑體" panose="020B0604030504040204" pitchFamily="34" charset="-120"/>
                        <a:cs typeface="Times New Roman" panose="02020603050405020304" pitchFamily="18" charset="0"/>
                      </a:endParaRPr>
                    </a:p>
                  </a:txBody>
                  <a:tcPr marL="51454" marR="51454" marT="0" marB="0" anchor="ctr"/>
                </a:tc>
              </a:tr>
              <a:tr h="680864">
                <a:tc>
                  <a:txBody>
                    <a:body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3</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水深紀錄</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各河川局海岸調查計畫地形水深測量記錄</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tc>
                <a:tc>
                  <a:txBody>
                    <a:bodyPr/>
                    <a:lstStyle/>
                    <a:p>
                      <a:pPr marL="0" marR="0" lvl="0" indent="0" algn="l" defTabSz="914400" rtl="0" eaLnBrk="1" fontAlgn="base" latinLnBrk="0" hangingPunct="1">
                        <a:lnSpc>
                          <a:spcPts val="2500"/>
                        </a:lnSpc>
                        <a:spcBef>
                          <a:spcPct val="0"/>
                        </a:spcBef>
                        <a:spcAft>
                          <a:spcPct val="0"/>
                        </a:spcAft>
                        <a:buClrTx/>
                        <a:buSzTx/>
                        <a:buFontTx/>
                        <a:buNone/>
                        <a:tabLst/>
                        <a:defRPr/>
                      </a:pPr>
                      <a:r>
                        <a:rPr kumimoji="0" lang="zh-TW" altLang="zh-TW" sz="1800" b="0" i="0" u="none" strike="noStrike" kern="1200" cap="none" normalizeH="0" baseline="0" dirty="0" smtClean="0">
                          <a:ln>
                            <a:noFill/>
                          </a:ln>
                          <a:solidFill>
                            <a:srgbClr val="000000"/>
                          </a:solidFill>
                          <a:effectLst/>
                          <a:latin typeface="Calibri" pitchFamily="34" charset="0"/>
                          <a:ea typeface="微軟正黑體" pitchFamily="34" charset="-120"/>
                          <a:cs typeface="+mn-cs"/>
                        </a:rPr>
                        <a:t>依政府資訊公開法第</a:t>
                      </a:r>
                      <a:r>
                        <a:rPr kumimoji="0" lang="en-US" altLang="zh-TW" sz="1800" b="0" i="0" u="none" strike="noStrike" kern="1200" cap="none" normalizeH="0" baseline="0" dirty="0" smtClean="0">
                          <a:ln>
                            <a:noFill/>
                          </a:ln>
                          <a:solidFill>
                            <a:srgbClr val="000000"/>
                          </a:solidFill>
                          <a:effectLst/>
                          <a:latin typeface="Calibri" pitchFamily="34" charset="0"/>
                          <a:ea typeface="微軟正黑體" pitchFamily="34" charset="-120"/>
                          <a:cs typeface="+mn-cs"/>
                        </a:rPr>
                        <a:t>18</a:t>
                      </a:r>
                      <a:r>
                        <a:rPr kumimoji="0" lang="zh-TW" altLang="zh-TW" sz="1800" b="0" i="0" u="none" strike="noStrike" kern="1200" cap="none" normalizeH="0" baseline="0" dirty="0" smtClean="0">
                          <a:ln>
                            <a:noFill/>
                          </a:ln>
                          <a:solidFill>
                            <a:srgbClr val="000000"/>
                          </a:solidFill>
                          <a:effectLst/>
                          <a:latin typeface="Calibri" pitchFamily="34" charset="0"/>
                          <a:ea typeface="微軟正黑體" pitchFamily="34" charset="-120"/>
                          <a:cs typeface="+mn-cs"/>
                        </a:rPr>
                        <a:t>條第</a:t>
                      </a:r>
                      <a:r>
                        <a:rPr kumimoji="0" lang="zh-TW" altLang="en-US" sz="1800" b="0" i="0" u="none" strike="noStrike" kern="1200" cap="none" normalizeH="0" baseline="0" dirty="0" smtClean="0">
                          <a:ln>
                            <a:noFill/>
                          </a:ln>
                          <a:solidFill>
                            <a:srgbClr val="000000"/>
                          </a:solidFill>
                          <a:effectLst/>
                          <a:latin typeface="Calibri" pitchFamily="34" charset="0"/>
                          <a:ea typeface="微軟正黑體" pitchFamily="34" charset="-120"/>
                          <a:cs typeface="+mn-cs"/>
                        </a:rPr>
                        <a:t>一</a:t>
                      </a:r>
                      <a:r>
                        <a:rPr kumimoji="0" lang="zh-TW" altLang="zh-TW" sz="1800" b="0" i="0" u="none" strike="noStrike" kern="1200" cap="none" normalizeH="0" baseline="0" dirty="0" smtClean="0">
                          <a:ln>
                            <a:noFill/>
                          </a:ln>
                          <a:solidFill>
                            <a:srgbClr val="000000"/>
                          </a:solidFill>
                          <a:effectLst/>
                          <a:latin typeface="Calibri" pitchFamily="34" charset="0"/>
                          <a:ea typeface="微軟正黑體" pitchFamily="34" charset="-120"/>
                          <a:cs typeface="+mn-cs"/>
                        </a:rPr>
                        <a:t>款</a:t>
                      </a:r>
                    </a:p>
                  </a:txBody>
                  <a:tcPr marL="68580" marR="68580" marT="0" marB="0" anchor="ctr" horzOverflow="overflow"/>
                </a:tc>
              </a:tr>
              <a:tr h="952473">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4</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防汛備料基本資料</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為了解防汛備料如太空包等相關整備數量，以利防汛整備應變監控及調度之用，於每年汛期前完成統計。</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條第三款</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tc>
              </a:tr>
            </a:tbl>
          </a:graphicData>
        </a:graphic>
      </p:graphicFrame>
      <p:sp>
        <p:nvSpPr>
          <p:cNvPr id="7" name="AutoShape 11"/>
          <p:cNvSpPr>
            <a:spLocks noChangeArrowheads="1"/>
          </p:cNvSpPr>
          <p:nvPr/>
        </p:nvSpPr>
        <p:spPr bwMode="auto">
          <a:xfrm>
            <a:off x="347537" y="1412776"/>
            <a:ext cx="6456711" cy="432048"/>
          </a:xfrm>
          <a:prstGeom prst="roundRect">
            <a:avLst>
              <a:gd name="adj" fmla="val 50000"/>
            </a:avLst>
          </a:prstGeom>
          <a:solidFill>
            <a:srgbClr val="FFCCFF"/>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eaLnBrk="1" fontAlgn="t" hangingPunct="1">
              <a:spcBef>
                <a:spcPct val="0"/>
              </a:spcBef>
              <a:buNone/>
              <a:defRPr/>
            </a:pPr>
            <a:r>
              <a:rPr lang="zh-TW" altLang="en-US" sz="2600" dirty="0" smtClean="0">
                <a:latin typeface="微軟正黑體" pitchFamily="34" charset="-120"/>
                <a:ea typeface="微軟正黑體" pitchFamily="34" charset="-120"/>
              </a:rPr>
              <a:t>人事處</a:t>
            </a:r>
            <a:r>
              <a:rPr lang="en-US" altLang="zh-TW" sz="2600" b="1" dirty="0">
                <a:solidFill>
                  <a:srgbClr val="C00000"/>
                </a:solidFill>
                <a:latin typeface="微軟正黑體" pitchFamily="34" charset="-120"/>
                <a:ea typeface="微軟正黑體" pitchFamily="34" charset="-120"/>
              </a:rPr>
              <a:t>2</a:t>
            </a:r>
            <a:r>
              <a:rPr lang="zh-TW" altLang="en-US" sz="2600" b="1" dirty="0" smtClean="0">
                <a:solidFill>
                  <a:srgbClr val="C00000"/>
                </a:solidFill>
                <a:latin typeface="微軟正黑體" pitchFamily="34" charset="-120"/>
                <a:ea typeface="微軟正黑體" pitchFamily="34" charset="-120"/>
              </a:rPr>
              <a:t>項</a:t>
            </a:r>
            <a:r>
              <a:rPr lang="zh-TW" altLang="en-US" sz="2600" dirty="0" smtClean="0">
                <a:latin typeface="微軟正黑體" pitchFamily="34" charset="-120"/>
                <a:ea typeface="微軟正黑體" pitchFamily="34" charset="-120"/>
              </a:rPr>
              <a:t>不開放</a:t>
            </a:r>
            <a:r>
              <a:rPr lang="zh-TW" altLang="zh-TW" sz="2800" kern="0" dirty="0" smtClean="0">
                <a:latin typeface="微軟正黑體" panose="020B0604030504040204" pitchFamily="34" charset="-120"/>
                <a:ea typeface="微軟正黑體" panose="020B0604030504040204" pitchFamily="34" charset="-120"/>
              </a:rPr>
              <a:t>、</a:t>
            </a:r>
            <a:r>
              <a:rPr lang="zh-TW" altLang="en-US" sz="2600" dirty="0" smtClean="0">
                <a:latin typeface="微軟正黑體" pitchFamily="34" charset="-120"/>
                <a:ea typeface="微軟正黑體" pitchFamily="34" charset="-120"/>
              </a:rPr>
              <a:t>水利署</a:t>
            </a:r>
            <a:r>
              <a:rPr lang="en-US" altLang="zh-TW" sz="2600" b="1" dirty="0" smtClean="0">
                <a:solidFill>
                  <a:srgbClr val="C00000"/>
                </a:solidFill>
                <a:latin typeface="微軟正黑體" pitchFamily="34" charset="-120"/>
                <a:ea typeface="微軟正黑體" pitchFamily="34" charset="-120"/>
              </a:rPr>
              <a:t>18</a:t>
            </a:r>
            <a:r>
              <a:rPr lang="zh-TW" altLang="en-US" sz="2600" b="1" dirty="0" smtClean="0">
                <a:solidFill>
                  <a:srgbClr val="C00000"/>
                </a:solidFill>
                <a:latin typeface="微軟正黑體" pitchFamily="34" charset="-120"/>
                <a:ea typeface="微軟正黑體" pitchFamily="34" charset="-120"/>
              </a:rPr>
              <a:t>項</a:t>
            </a:r>
            <a:r>
              <a:rPr lang="zh-TW" altLang="en-US" sz="2600" dirty="0">
                <a:latin typeface="微軟正黑體" pitchFamily="34" charset="-120"/>
                <a:ea typeface="微軟正黑體" pitchFamily="34" charset="-120"/>
              </a:rPr>
              <a:t>不開放</a:t>
            </a:r>
            <a:endParaRPr lang="en-US" altLang="zh-TW" sz="2600" dirty="0">
              <a:latin typeface="微軟正黑體" pitchFamily="34" charset="-120"/>
              <a:ea typeface="微軟正黑體" pitchFamily="34" charset="-120"/>
            </a:endParaRPr>
          </a:p>
        </p:txBody>
      </p:sp>
      <p:sp>
        <p:nvSpPr>
          <p:cNvPr id="8" name="文字方塊 1"/>
          <p:cNvSpPr txBox="1">
            <a:spLocks noChangeArrowheads="1"/>
          </p:cNvSpPr>
          <p:nvPr/>
        </p:nvSpPr>
        <p:spPr bwMode="auto">
          <a:xfrm>
            <a:off x="827584" y="0"/>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Clr>
                <a:schemeClr val="tx1"/>
              </a:buClr>
              <a:buNone/>
            </a:pPr>
            <a:r>
              <a:rPr kumimoji="0" lang="en-US" altLang="zh-TW" sz="4400" dirty="0">
                <a:latin typeface="微軟正黑體" pitchFamily="34" charset="-120"/>
                <a:ea typeface="微軟正黑體" pitchFamily="34" charset="-120"/>
              </a:rPr>
              <a:t>106</a:t>
            </a:r>
            <a:r>
              <a:rPr kumimoji="0" lang="zh-TW" altLang="en-US" sz="4400" dirty="0">
                <a:latin typeface="微軟正黑體" pitchFamily="34" charset="-120"/>
                <a:ea typeface="微軟正黑體" pitchFamily="34" charset="-120"/>
              </a:rPr>
              <a:t>年開放資料盤點結果</a:t>
            </a:r>
            <a:endParaRPr kumimoji="0" lang="en-US" altLang="zh-TW" sz="4400" dirty="0">
              <a:latin typeface="微軟正黑體" pitchFamily="34" charset="-120"/>
              <a:ea typeface="微軟正黑體" pitchFamily="34" charset="-120"/>
            </a:endParaRPr>
          </a:p>
        </p:txBody>
      </p:sp>
    </p:spTree>
    <p:extLst>
      <p:ext uri="{BB962C8B-B14F-4D97-AF65-F5344CB8AC3E}">
        <p14:creationId xmlns:p14="http://schemas.microsoft.com/office/powerpoint/2010/main" val="14243556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59C1640E-3334-4CF8-A6D5-F9BDA0D645CE}" type="slidenum">
              <a:rPr kumimoji="0" lang="zh-TW" altLang="en-US" sz="1200">
                <a:latin typeface="微軟正黑體" pitchFamily="34" charset="-120"/>
                <a:ea typeface="微軟正黑體" pitchFamily="34" charset="-120"/>
              </a:rPr>
              <a:pPr algn="ctr" eaLnBrk="1" hangingPunct="1">
                <a:spcBef>
                  <a:spcPct val="0"/>
                </a:spcBef>
                <a:buFontTx/>
                <a:buNone/>
              </a:pPr>
              <a:t>27</a:t>
            </a:fld>
            <a:endParaRPr kumimoji="0" lang="en-US" altLang="zh-TW" sz="1200">
              <a:latin typeface="微軟正黑體" pitchFamily="34" charset="-120"/>
              <a:ea typeface="微軟正黑體" pitchFamily="34" charset="-120"/>
            </a:endParaRPr>
          </a:p>
        </p:txBody>
      </p:sp>
      <p:sp>
        <p:nvSpPr>
          <p:cNvPr id="37892" name="AutoShape 11"/>
          <p:cNvSpPr>
            <a:spLocks noChangeArrowheads="1"/>
          </p:cNvSpPr>
          <p:nvPr/>
        </p:nvSpPr>
        <p:spPr bwMode="auto">
          <a:xfrm>
            <a:off x="415925" y="765175"/>
            <a:ext cx="5019675" cy="576263"/>
          </a:xfrm>
          <a:prstGeom prst="roundRect">
            <a:avLst>
              <a:gd name="adj" fmla="val 50000"/>
            </a:avLst>
          </a:prstGeom>
          <a:solidFill>
            <a:srgbClr val="0000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pPr>
            <a:r>
              <a:rPr lang="zh-TW" altLang="en-US" sz="2800" b="1">
                <a:solidFill>
                  <a:schemeClr val="bg1"/>
                </a:solidFill>
                <a:latin typeface="微軟正黑體" pitchFamily="34" charset="-120"/>
                <a:ea typeface="微軟正黑體" pitchFamily="34" charset="-120"/>
              </a:rPr>
              <a:t>盤點結果不開放資料項目說明</a:t>
            </a:r>
            <a:endParaRPr lang="en-US" altLang="zh-TW" sz="2800" b="1">
              <a:solidFill>
                <a:schemeClr val="bg1"/>
              </a:solidFill>
              <a:latin typeface="微軟正黑體" pitchFamily="34" charset="-120"/>
              <a:ea typeface="微軟正黑體"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3335947079"/>
              </p:ext>
            </p:extLst>
          </p:nvPr>
        </p:nvGraphicFramePr>
        <p:xfrm>
          <a:off x="180182" y="1412776"/>
          <a:ext cx="8856662" cy="4885232"/>
        </p:xfrm>
        <a:graphic>
          <a:graphicData uri="http://schemas.openxmlformats.org/drawingml/2006/table">
            <a:tbl>
              <a:tblPr/>
              <a:tblGrid>
                <a:gridCol w="431800"/>
                <a:gridCol w="1081087"/>
                <a:gridCol w="1511573"/>
                <a:gridCol w="3600400"/>
                <a:gridCol w="2231802"/>
              </a:tblGrid>
              <a:tr h="589597">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序號</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機關名稱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資料集描述</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不開放具體理由說明</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88439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5</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防汛場所基本資料</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為了解防汛備料擺放位置及現場情況，以利防汛整備應變監控及調度之用，於每年汛期前完成統計。</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條第三款</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13866">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6</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洪水預報資料</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用來評估相對應防汛作為，產製周期需俟降雨預報進行分析，週期隨情況變動。</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13866">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7</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設施水利災情</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為統計颱風豪雨事件後，水利設施載損情況，產製周期試實際災情變動。</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13866">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8</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警戒水位值影響範圍</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透過分析水位變化，推估可能受影響的範圍，以利評估相對應防汛作為，產製周期需俟降雨預報進行分析，週期隨情況變動。</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7" name="文字方塊 1"/>
          <p:cNvSpPr txBox="1">
            <a:spLocks noChangeArrowheads="1"/>
          </p:cNvSpPr>
          <p:nvPr/>
        </p:nvSpPr>
        <p:spPr bwMode="auto">
          <a:xfrm>
            <a:off x="827584" y="0"/>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Clr>
                <a:schemeClr val="tx1"/>
              </a:buClr>
              <a:buNone/>
            </a:pPr>
            <a:r>
              <a:rPr kumimoji="0" lang="en-US" altLang="zh-TW" sz="4400" dirty="0">
                <a:latin typeface="微軟正黑體" pitchFamily="34" charset="-120"/>
                <a:ea typeface="微軟正黑體" pitchFamily="34" charset="-120"/>
              </a:rPr>
              <a:t>106</a:t>
            </a:r>
            <a:r>
              <a:rPr kumimoji="0" lang="zh-TW" altLang="en-US" sz="4400" dirty="0">
                <a:latin typeface="微軟正黑體" pitchFamily="34" charset="-120"/>
                <a:ea typeface="微軟正黑體" pitchFamily="34" charset="-120"/>
              </a:rPr>
              <a:t>年開放資料盤點結果</a:t>
            </a:r>
            <a:endParaRPr kumimoji="0" lang="en-US" altLang="zh-TW" sz="4400" dirty="0">
              <a:latin typeface="微軟正黑體" pitchFamily="34" charset="-120"/>
              <a:ea typeface="微軟正黑體" pitchFamily="34" charset="-120"/>
            </a:endParaRPr>
          </a:p>
        </p:txBody>
      </p:sp>
    </p:spTree>
    <p:extLst>
      <p:ext uri="{BB962C8B-B14F-4D97-AF65-F5344CB8AC3E}">
        <p14:creationId xmlns:p14="http://schemas.microsoft.com/office/powerpoint/2010/main" val="19855776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9554CEF0-1EDE-4F17-8540-EBF757522A82}" type="slidenum">
              <a:rPr kumimoji="0" lang="zh-TW" altLang="en-US" sz="1200">
                <a:latin typeface="微軟正黑體" pitchFamily="34" charset="-120"/>
                <a:ea typeface="微軟正黑體" pitchFamily="34" charset="-120"/>
              </a:rPr>
              <a:pPr algn="ctr" eaLnBrk="1" hangingPunct="1">
                <a:spcBef>
                  <a:spcPct val="0"/>
                </a:spcBef>
                <a:buFontTx/>
                <a:buNone/>
              </a:pPr>
              <a:t>28</a:t>
            </a:fld>
            <a:endParaRPr kumimoji="0" lang="en-US" altLang="zh-TW" sz="1200">
              <a:latin typeface="微軟正黑體" pitchFamily="34" charset="-120"/>
              <a:ea typeface="微軟正黑體" pitchFamily="34" charset="-120"/>
            </a:endParaRPr>
          </a:p>
        </p:txBody>
      </p:sp>
      <p:sp>
        <p:nvSpPr>
          <p:cNvPr id="39940" name="AutoShape 11"/>
          <p:cNvSpPr>
            <a:spLocks noChangeArrowheads="1"/>
          </p:cNvSpPr>
          <p:nvPr/>
        </p:nvSpPr>
        <p:spPr bwMode="auto">
          <a:xfrm>
            <a:off x="415925" y="765175"/>
            <a:ext cx="5019675" cy="576263"/>
          </a:xfrm>
          <a:prstGeom prst="roundRect">
            <a:avLst>
              <a:gd name="adj" fmla="val 50000"/>
            </a:avLst>
          </a:prstGeom>
          <a:solidFill>
            <a:srgbClr val="0000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pPr>
            <a:r>
              <a:rPr lang="zh-TW" altLang="en-US" sz="2800" b="1">
                <a:solidFill>
                  <a:schemeClr val="bg1"/>
                </a:solidFill>
                <a:latin typeface="微軟正黑體" pitchFamily="34" charset="-120"/>
                <a:ea typeface="微軟正黑體" pitchFamily="34" charset="-120"/>
              </a:rPr>
              <a:t>盤點結果不開放資料項目說明</a:t>
            </a:r>
            <a:endParaRPr lang="en-US" altLang="zh-TW" sz="2800" b="1">
              <a:solidFill>
                <a:schemeClr val="bg1"/>
              </a:solidFill>
              <a:latin typeface="微軟正黑體" pitchFamily="34" charset="-120"/>
              <a:ea typeface="微軟正黑體"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426009882"/>
              </p:ext>
            </p:extLst>
          </p:nvPr>
        </p:nvGraphicFramePr>
        <p:xfrm>
          <a:off x="179511" y="1444625"/>
          <a:ext cx="8856539" cy="4762500"/>
        </p:xfrm>
        <a:graphic>
          <a:graphicData uri="http://schemas.openxmlformats.org/drawingml/2006/table">
            <a:tbl>
              <a:tblPr/>
              <a:tblGrid>
                <a:gridCol w="504057"/>
                <a:gridCol w="948509"/>
                <a:gridCol w="1523688"/>
                <a:gridCol w="3557941"/>
                <a:gridCol w="2322344"/>
              </a:tblGrid>
              <a:tr h="476250">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序號</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機關名稱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資料集描述</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不開放具體理由說明</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1437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9</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警戒水庫水位值</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藉由降雨預報資料分析水位變化，以利評估相對應防汛作為，產製周期需俟降雨預報進行分析，週期隨情況變動。</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3">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條第三款</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3812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10</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警戒水庫水位值影響範圍</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透過分析水位變化，推估可能受影響的範圍，以利評估相對應防汛作為，產製周期需俟降雨預報進行分析，週期隨情況變動。</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3812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11</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警戒雨量值</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藉由降雨預報資料，評估當降雨量達到可能致災之降雨量，用以評估因應之防汛作為，產製周期需俟降雨預報進行分析，週期隨情況變動。</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7" name="文字方塊 1"/>
          <p:cNvSpPr txBox="1">
            <a:spLocks noChangeArrowheads="1"/>
          </p:cNvSpPr>
          <p:nvPr/>
        </p:nvSpPr>
        <p:spPr bwMode="auto">
          <a:xfrm>
            <a:off x="827584" y="0"/>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Clr>
                <a:schemeClr val="tx1"/>
              </a:buClr>
              <a:buNone/>
            </a:pPr>
            <a:r>
              <a:rPr kumimoji="0" lang="en-US" altLang="zh-TW" sz="4400" dirty="0">
                <a:latin typeface="微軟正黑體" pitchFamily="34" charset="-120"/>
                <a:ea typeface="微軟正黑體" pitchFamily="34" charset="-120"/>
              </a:rPr>
              <a:t>106</a:t>
            </a:r>
            <a:r>
              <a:rPr kumimoji="0" lang="zh-TW" altLang="en-US" sz="4400" dirty="0">
                <a:latin typeface="微軟正黑體" pitchFamily="34" charset="-120"/>
                <a:ea typeface="微軟正黑體" pitchFamily="34" charset="-120"/>
              </a:rPr>
              <a:t>年開放資料盤點結果</a:t>
            </a:r>
            <a:endParaRPr kumimoji="0" lang="en-US" altLang="zh-TW" sz="4400" dirty="0">
              <a:latin typeface="微軟正黑體" pitchFamily="34" charset="-120"/>
              <a:ea typeface="微軟正黑體" pitchFamily="34" charset="-120"/>
            </a:endParaRPr>
          </a:p>
        </p:txBody>
      </p:sp>
    </p:spTree>
    <p:extLst>
      <p:ext uri="{BB962C8B-B14F-4D97-AF65-F5344CB8AC3E}">
        <p14:creationId xmlns:p14="http://schemas.microsoft.com/office/powerpoint/2010/main" val="27917647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F33AF7EE-21E6-4965-BE89-BEF9E358BD50}" type="slidenum">
              <a:rPr kumimoji="0" lang="zh-TW" altLang="en-US" sz="1200">
                <a:latin typeface="微軟正黑體" pitchFamily="34" charset="-120"/>
                <a:ea typeface="微軟正黑體" pitchFamily="34" charset="-120"/>
              </a:rPr>
              <a:pPr algn="ctr" eaLnBrk="1" hangingPunct="1">
                <a:spcBef>
                  <a:spcPct val="0"/>
                </a:spcBef>
                <a:buFontTx/>
                <a:buNone/>
              </a:pPr>
              <a:t>29</a:t>
            </a:fld>
            <a:endParaRPr kumimoji="0" lang="en-US" altLang="zh-TW" sz="1200">
              <a:latin typeface="微軟正黑體" pitchFamily="34" charset="-120"/>
              <a:ea typeface="微軟正黑體" pitchFamily="34" charset="-120"/>
            </a:endParaRPr>
          </a:p>
        </p:txBody>
      </p:sp>
      <p:sp>
        <p:nvSpPr>
          <p:cNvPr id="40964" name="AutoShape 11"/>
          <p:cNvSpPr>
            <a:spLocks noChangeArrowheads="1"/>
          </p:cNvSpPr>
          <p:nvPr/>
        </p:nvSpPr>
        <p:spPr bwMode="auto">
          <a:xfrm>
            <a:off x="415925" y="765175"/>
            <a:ext cx="5019675" cy="576263"/>
          </a:xfrm>
          <a:prstGeom prst="roundRect">
            <a:avLst>
              <a:gd name="adj" fmla="val 50000"/>
            </a:avLst>
          </a:prstGeom>
          <a:solidFill>
            <a:srgbClr val="0000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pPr>
            <a:r>
              <a:rPr lang="zh-TW" altLang="en-US" sz="2800" b="1">
                <a:solidFill>
                  <a:schemeClr val="bg1"/>
                </a:solidFill>
                <a:latin typeface="微軟正黑體" pitchFamily="34" charset="-120"/>
                <a:ea typeface="微軟正黑體" pitchFamily="34" charset="-120"/>
              </a:rPr>
              <a:t>盤點結果不開放資料項目說明</a:t>
            </a:r>
            <a:endParaRPr lang="en-US" altLang="zh-TW" sz="2800" b="1">
              <a:solidFill>
                <a:schemeClr val="bg1"/>
              </a:solidFill>
              <a:latin typeface="微軟正黑體" pitchFamily="34" charset="-120"/>
              <a:ea typeface="微軟正黑體"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3013336246"/>
              </p:ext>
            </p:extLst>
          </p:nvPr>
        </p:nvGraphicFramePr>
        <p:xfrm>
          <a:off x="179388" y="1373188"/>
          <a:ext cx="8856662" cy="5080000"/>
        </p:xfrm>
        <a:graphic>
          <a:graphicData uri="http://schemas.openxmlformats.org/drawingml/2006/table">
            <a:tbl>
              <a:tblPr/>
              <a:tblGrid>
                <a:gridCol w="431800"/>
                <a:gridCol w="1081087"/>
                <a:gridCol w="1584325"/>
                <a:gridCol w="3455988"/>
                <a:gridCol w="2303462"/>
              </a:tblGrid>
              <a:tr h="476250">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序號</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機關名稱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資料集描述</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不開放具體理由說明</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1437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12</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警戒雨量值影響範圍</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藉由降雨預報資料，評估當降雨量達到可能致災之降雨量，其造成之影響範圍，用以評估因應之防汛作為，產製周期需俟降雨預報進行分析，週期隨情況變動。</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2">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條第三款</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1437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13</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防洪記載表</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記載河川施作之各類防洪工程，如新建、搶險、搶修、復建、歲修工程等，此表相當於河川之病歷表，可供查核防洪工程之歷程，並據以分析以往工程之佈置、採用之治理工法、構造型式等之妥適性，以利將來新建或復建等治理工程之借鏡，並資改進，以收事半功倍之效。</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endParaRPr kumimoji="0" lang="zh-TW" altLang="zh-TW" sz="1800" b="0"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7" name="文字方塊 1"/>
          <p:cNvSpPr txBox="1">
            <a:spLocks noChangeArrowheads="1"/>
          </p:cNvSpPr>
          <p:nvPr/>
        </p:nvSpPr>
        <p:spPr bwMode="auto">
          <a:xfrm>
            <a:off x="827584" y="0"/>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Clr>
                <a:schemeClr val="tx1"/>
              </a:buClr>
              <a:buNone/>
            </a:pPr>
            <a:r>
              <a:rPr kumimoji="0" lang="en-US" altLang="zh-TW" sz="4400" dirty="0">
                <a:latin typeface="微軟正黑體" pitchFamily="34" charset="-120"/>
                <a:ea typeface="微軟正黑體" pitchFamily="34" charset="-120"/>
              </a:rPr>
              <a:t>106</a:t>
            </a:r>
            <a:r>
              <a:rPr kumimoji="0" lang="zh-TW" altLang="en-US" sz="4400" dirty="0">
                <a:latin typeface="微軟正黑體" pitchFamily="34" charset="-120"/>
                <a:ea typeface="微軟正黑體" pitchFamily="34" charset="-120"/>
              </a:rPr>
              <a:t>年開放資料盤點結果</a:t>
            </a:r>
            <a:endParaRPr kumimoji="0" lang="en-US" altLang="zh-TW" sz="4400" dirty="0">
              <a:latin typeface="微軟正黑體" pitchFamily="34" charset="-120"/>
              <a:ea typeface="微軟正黑體" pitchFamily="34" charset="-120"/>
            </a:endParaRPr>
          </a:p>
        </p:txBody>
      </p:sp>
    </p:spTree>
    <p:extLst>
      <p:ext uri="{BB962C8B-B14F-4D97-AF65-F5344CB8AC3E}">
        <p14:creationId xmlns:p14="http://schemas.microsoft.com/office/powerpoint/2010/main" val="2940342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書卷 (水平) 2"/>
          <p:cNvSpPr/>
          <p:nvPr/>
        </p:nvSpPr>
        <p:spPr>
          <a:xfrm>
            <a:off x="260350" y="476250"/>
            <a:ext cx="8785225" cy="5761038"/>
          </a:xfrm>
          <a:prstGeom prst="horizontalScroll">
            <a:avLst/>
          </a:prstGeom>
          <a:solidFill>
            <a:srgbClr val="FFFFCC"/>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t">
              <a:defRPr/>
            </a:pPr>
            <a:endParaRPr lang="zh-TW" altLang="en-US"/>
          </a:p>
        </p:txBody>
      </p:sp>
      <p:sp>
        <p:nvSpPr>
          <p:cNvPr id="21506" name="文字方塊 3"/>
          <p:cNvSpPr txBox="1">
            <a:spLocks noChangeArrowheads="1"/>
          </p:cNvSpPr>
          <p:nvPr/>
        </p:nvSpPr>
        <p:spPr bwMode="auto">
          <a:xfrm>
            <a:off x="971550" y="2060575"/>
            <a:ext cx="8135938" cy="2416175"/>
          </a:xfrm>
          <a:prstGeom prst="rect">
            <a:avLst/>
          </a:prstGeom>
          <a:noFill/>
          <a:ln w="9525">
            <a:noFill/>
            <a:miter lim="800000"/>
            <a:headEnd/>
            <a:tailEnd/>
          </a:ln>
        </p:spPr>
        <p:txBody>
          <a:bodyPr>
            <a:spAutoFit/>
          </a:bodyPr>
          <a:lstStyle/>
          <a:p>
            <a:pPr fontAlgn="t">
              <a:spcAft>
                <a:spcPts val="600"/>
              </a:spcAft>
            </a:pPr>
            <a:r>
              <a:rPr lang="zh-TW" altLang="en-US" sz="5000">
                <a:solidFill>
                  <a:schemeClr val="tx1"/>
                </a:solidFill>
                <a:ea typeface="微軟正黑體" pitchFamily="34" charset="-120"/>
              </a:rPr>
              <a:t>報告事項：</a:t>
            </a:r>
            <a:endParaRPr lang="en-US" altLang="zh-TW" sz="5000" dirty="0">
              <a:solidFill>
                <a:schemeClr val="tx1"/>
              </a:solidFill>
              <a:ea typeface="微軟正黑體" pitchFamily="34" charset="-120"/>
            </a:endParaRPr>
          </a:p>
          <a:p>
            <a:pPr fontAlgn="b">
              <a:buClr>
                <a:schemeClr val="accent1"/>
              </a:buClr>
              <a:buSzPct val="80000"/>
            </a:pPr>
            <a:r>
              <a:rPr lang="zh-TW" altLang="zh-TW" sz="4800">
                <a:solidFill>
                  <a:schemeClr val="tx1"/>
                </a:solidFill>
                <a:ea typeface="微軟正黑體" pitchFamily="34" charset="-120"/>
              </a:rPr>
              <a:t>經濟部資料開放諮詢小組歷次小組會議結論追蹤報告</a:t>
            </a: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a:t>
            </a:fld>
            <a:endParaRPr lang="en-US" dirty="0"/>
          </a:p>
        </p:txBody>
      </p:sp>
    </p:spTree>
    <p:extLst>
      <p:ext uri="{BB962C8B-B14F-4D97-AF65-F5344CB8AC3E}">
        <p14:creationId xmlns:p14="http://schemas.microsoft.com/office/powerpoint/2010/main" val="32398528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7DF8487B-1DB5-4816-9C0C-89A0819F99C2}" type="slidenum">
              <a:rPr kumimoji="0" lang="zh-TW" altLang="en-US" sz="1200">
                <a:latin typeface="微軟正黑體" pitchFamily="34" charset="-120"/>
                <a:ea typeface="微軟正黑體" pitchFamily="34" charset="-120"/>
              </a:rPr>
              <a:pPr algn="ctr" eaLnBrk="1" hangingPunct="1">
                <a:spcBef>
                  <a:spcPct val="0"/>
                </a:spcBef>
                <a:buFontTx/>
                <a:buNone/>
              </a:pPr>
              <a:t>30</a:t>
            </a:fld>
            <a:endParaRPr kumimoji="0" lang="en-US" altLang="zh-TW" sz="1200">
              <a:latin typeface="微軟正黑體" pitchFamily="34" charset="-120"/>
              <a:ea typeface="微軟正黑體" pitchFamily="34" charset="-120"/>
            </a:endParaRPr>
          </a:p>
        </p:txBody>
      </p:sp>
      <p:sp>
        <p:nvSpPr>
          <p:cNvPr id="41988" name="AutoShape 11"/>
          <p:cNvSpPr>
            <a:spLocks noChangeArrowheads="1"/>
          </p:cNvSpPr>
          <p:nvPr/>
        </p:nvSpPr>
        <p:spPr bwMode="auto">
          <a:xfrm>
            <a:off x="415925" y="765175"/>
            <a:ext cx="5019675" cy="576263"/>
          </a:xfrm>
          <a:prstGeom prst="roundRect">
            <a:avLst>
              <a:gd name="adj" fmla="val 50000"/>
            </a:avLst>
          </a:prstGeom>
          <a:solidFill>
            <a:srgbClr val="0000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pPr>
            <a:r>
              <a:rPr lang="zh-TW" altLang="en-US" sz="2800" b="1">
                <a:solidFill>
                  <a:schemeClr val="bg1"/>
                </a:solidFill>
                <a:latin typeface="微軟正黑體" pitchFamily="34" charset="-120"/>
                <a:ea typeface="微軟正黑體" pitchFamily="34" charset="-120"/>
              </a:rPr>
              <a:t>盤點結果不開放資料項目說明</a:t>
            </a:r>
            <a:endParaRPr lang="en-US" altLang="zh-TW" sz="2800" b="1">
              <a:solidFill>
                <a:schemeClr val="bg1"/>
              </a:solidFill>
              <a:latin typeface="微軟正黑體" pitchFamily="34" charset="-120"/>
              <a:ea typeface="微軟正黑體"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3633634888"/>
              </p:ext>
            </p:extLst>
          </p:nvPr>
        </p:nvGraphicFramePr>
        <p:xfrm>
          <a:off x="179513" y="1431923"/>
          <a:ext cx="8770812" cy="4085308"/>
        </p:xfrm>
        <a:graphic>
          <a:graphicData uri="http://schemas.openxmlformats.org/drawingml/2006/table">
            <a:tbl>
              <a:tblPr/>
              <a:tblGrid>
                <a:gridCol w="504055"/>
                <a:gridCol w="936104"/>
                <a:gridCol w="1555974"/>
                <a:gridCol w="2631809"/>
                <a:gridCol w="3142870"/>
              </a:tblGrid>
              <a:tr h="742783">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序號</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機關名稱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資料集描述</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不開放具體理由說明</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14175">
                <a:tc>
                  <a:txBody>
                    <a:body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14</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不定點流場</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各河川局海岸調查計畫不定點流場調查記錄</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rowSpan="2">
                  <a:txBody>
                    <a:body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kern="1200" cap="none" normalizeH="0" baseline="0" smtClean="0">
                          <a:ln>
                            <a:noFill/>
                          </a:ln>
                          <a:solidFill>
                            <a:srgbClr val="000000"/>
                          </a:solidFill>
                          <a:effectLst/>
                          <a:latin typeface="Calibri" pitchFamily="34" charset="0"/>
                          <a:ea typeface="微軟正黑體" pitchFamily="34" charset="-120"/>
                          <a:cs typeface="+mn-cs"/>
                        </a:rPr>
                        <a:t>依政府資訊公開法第</a:t>
                      </a:r>
                      <a:r>
                        <a:rPr kumimoji="0" lang="en-US" altLang="zh-TW" sz="1800" b="0" i="0" u="none" strike="noStrike" kern="1200" cap="none" normalizeH="0" baseline="0" smtClean="0">
                          <a:ln>
                            <a:noFill/>
                          </a:ln>
                          <a:solidFill>
                            <a:srgbClr val="000000"/>
                          </a:solidFill>
                          <a:effectLst/>
                          <a:latin typeface="Calibri" pitchFamily="34" charset="0"/>
                          <a:ea typeface="微軟正黑體" pitchFamily="34" charset="-120"/>
                          <a:cs typeface="+mn-cs"/>
                        </a:rPr>
                        <a:t>18</a:t>
                      </a:r>
                      <a:r>
                        <a:rPr kumimoji="0" lang="zh-TW" altLang="zh-TW" sz="1800" b="0" i="0" u="none" strike="noStrike" kern="1200" cap="none" normalizeH="0" baseline="0" smtClean="0">
                          <a:ln>
                            <a:noFill/>
                          </a:ln>
                          <a:solidFill>
                            <a:srgbClr val="000000"/>
                          </a:solidFill>
                          <a:effectLst/>
                          <a:latin typeface="Calibri" pitchFamily="34" charset="0"/>
                          <a:ea typeface="微軟正黑體" pitchFamily="34" charset="-120"/>
                          <a:cs typeface="+mn-cs"/>
                        </a:rPr>
                        <a:t>條第三款</a:t>
                      </a:r>
                      <a:endParaRPr kumimoji="0" lang="zh-TW" altLang="zh-TW" sz="1800" b="0" i="0" u="none" strike="noStrike" kern="1200" cap="none" normalizeH="0" baseline="0" dirty="0" smtClean="0">
                        <a:ln>
                          <a:noFill/>
                        </a:ln>
                        <a:solidFill>
                          <a:srgbClr val="000000"/>
                        </a:solidFill>
                        <a:effectLst/>
                        <a:latin typeface="Calibri" pitchFamily="34" charset="0"/>
                        <a:ea typeface="微軟正黑體" pitchFamily="34" charset="-120"/>
                        <a:cs typeface="+mn-cs"/>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1114175">
                <a:tc>
                  <a:txBody>
                    <a:body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15</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定點流場</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各河川局海岸調查計畫定點流場調查記錄</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marL="0" marR="0" lvl="0" indent="0" algn="l" defTabSz="914400" rtl="0" eaLnBrk="1" fontAlgn="base" latinLnBrk="0" hangingPunct="1">
                        <a:lnSpc>
                          <a:spcPts val="2500"/>
                        </a:lnSpc>
                        <a:spcBef>
                          <a:spcPct val="0"/>
                        </a:spcBef>
                        <a:spcAft>
                          <a:spcPct val="0"/>
                        </a:spcAft>
                        <a:buClrTx/>
                        <a:buSzTx/>
                        <a:buFontTx/>
                        <a:buNone/>
                        <a:tabLst/>
                      </a:pP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111417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16</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違法水利法巡防車</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GPS</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資料</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巡防車巡防路線</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GPS</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定位資料</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條第四款</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7" name="文字方塊 1"/>
          <p:cNvSpPr txBox="1">
            <a:spLocks noChangeArrowheads="1"/>
          </p:cNvSpPr>
          <p:nvPr/>
        </p:nvSpPr>
        <p:spPr bwMode="auto">
          <a:xfrm>
            <a:off x="827584" y="0"/>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Clr>
                <a:schemeClr val="tx1"/>
              </a:buClr>
              <a:buNone/>
            </a:pPr>
            <a:r>
              <a:rPr kumimoji="0" lang="en-US" altLang="zh-TW" sz="4400" dirty="0">
                <a:latin typeface="微軟正黑體" pitchFamily="34" charset="-120"/>
                <a:ea typeface="微軟正黑體" pitchFamily="34" charset="-120"/>
              </a:rPr>
              <a:t>106</a:t>
            </a:r>
            <a:r>
              <a:rPr kumimoji="0" lang="zh-TW" altLang="en-US" sz="4400" dirty="0">
                <a:latin typeface="微軟正黑體" pitchFamily="34" charset="-120"/>
                <a:ea typeface="微軟正黑體" pitchFamily="34" charset="-120"/>
              </a:rPr>
              <a:t>年開放資料盤點結果</a:t>
            </a:r>
            <a:endParaRPr kumimoji="0" lang="en-US" altLang="zh-TW" sz="4400" dirty="0">
              <a:latin typeface="微軟正黑體" pitchFamily="34" charset="-120"/>
              <a:ea typeface="微軟正黑體" pitchFamily="34" charset="-120"/>
            </a:endParaRPr>
          </a:p>
        </p:txBody>
      </p:sp>
    </p:spTree>
    <p:extLst>
      <p:ext uri="{BB962C8B-B14F-4D97-AF65-F5344CB8AC3E}">
        <p14:creationId xmlns:p14="http://schemas.microsoft.com/office/powerpoint/2010/main" val="13042826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69942C8B-965C-483B-B0C4-81F563C4E0CF}" type="slidenum">
              <a:rPr kumimoji="0" lang="zh-TW" altLang="en-US" sz="1200">
                <a:latin typeface="微軟正黑體" pitchFamily="34" charset="-120"/>
                <a:ea typeface="微軟正黑體" pitchFamily="34" charset="-120"/>
              </a:rPr>
              <a:pPr algn="ctr" eaLnBrk="1" hangingPunct="1">
                <a:spcBef>
                  <a:spcPct val="0"/>
                </a:spcBef>
                <a:buFontTx/>
                <a:buNone/>
              </a:pPr>
              <a:t>31</a:t>
            </a:fld>
            <a:endParaRPr kumimoji="0" lang="en-US" altLang="zh-TW" sz="1200">
              <a:latin typeface="微軟正黑體" pitchFamily="34" charset="-120"/>
              <a:ea typeface="微軟正黑體"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120385765"/>
              </p:ext>
            </p:extLst>
          </p:nvPr>
        </p:nvGraphicFramePr>
        <p:xfrm>
          <a:off x="180182" y="1700808"/>
          <a:ext cx="8856662" cy="3874641"/>
        </p:xfrm>
        <a:graphic>
          <a:graphicData uri="http://schemas.openxmlformats.org/drawingml/2006/table">
            <a:tbl>
              <a:tblPr/>
              <a:tblGrid>
                <a:gridCol w="431800"/>
                <a:gridCol w="1081087"/>
                <a:gridCol w="1583581"/>
                <a:gridCol w="3096344"/>
                <a:gridCol w="2663850"/>
              </a:tblGrid>
              <a:tr h="779016">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序號</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機關名稱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資料集名稱</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rPr>
                        <a:t>資料集描述</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1" i="0" u="none" strike="noStrike" cap="none" normalizeH="0" baseline="0" smtClean="0">
                          <a:ln>
                            <a:noFill/>
                          </a:ln>
                          <a:solidFill>
                            <a:srgbClr val="FFFFFF"/>
                          </a:solidFill>
                          <a:effectLst/>
                          <a:latin typeface="微軟正黑體" pitchFamily="34" charset="-120"/>
                          <a:ea typeface="微軟正黑體" pitchFamily="34" charset="-120"/>
                        </a:rPr>
                        <a:t>不開放具體理由說明</a:t>
                      </a:r>
                    </a:p>
                  </a:txBody>
                  <a:tcPr marL="51453" marR="5145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14375">
                <a:tc>
                  <a:txBody>
                    <a:bodyPr/>
                    <a:lstStyle/>
                    <a:p>
                      <a:pPr marL="0" marR="0" lvl="0" indent="0" algn="ctr" defTabSz="914400" rtl="0" eaLnBrk="1" fontAlgn="base" latinLnBrk="0" hangingPunct="1">
                        <a:lnSpc>
                          <a:spcPts val="2500"/>
                        </a:lnSpc>
                        <a:spcBef>
                          <a:spcPct val="0"/>
                        </a:spcBef>
                        <a:spcAft>
                          <a:spcPct val="0"/>
                        </a:spcAft>
                        <a:buClrTx/>
                        <a:buSzTx/>
                        <a:buFontTx/>
                        <a:buNone/>
                        <a:tabLst/>
                        <a:defRPr/>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17</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51454" marR="51454"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各河川局年度處分案件統計</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各河川回報依河川相關管理規定處分案件統計資料</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依政府資訊公開法第</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18</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條第六款</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71437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18</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各河川局年度許可案件統計</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各河川回報依河川相關管理規定核准案件統計資料</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marL="0" marR="0" lvl="0" indent="0" algn="l" defTabSz="914400" rtl="0" eaLnBrk="1" fontAlgn="base" latinLnBrk="0" hangingPunct="1">
                        <a:lnSpc>
                          <a:spcPts val="2500"/>
                        </a:lnSpc>
                        <a:spcBef>
                          <a:spcPct val="0"/>
                        </a:spcBef>
                        <a:spcAft>
                          <a:spcPct val="0"/>
                        </a:spcAft>
                        <a:buClrTx/>
                        <a:buSzTx/>
                        <a:buFontTx/>
                        <a:buNone/>
                        <a:tabLst/>
                      </a:pP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71437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19</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河川排水及海堤申請使用狀況</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提供河川及海堤申請使用的狀況資料</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a:t>
                      </a: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如種植等相關行為</a:t>
                      </a:r>
                      <a:r>
                        <a:rPr kumimoji="0" lang="en-US" altLang="zh-TW" sz="1800" b="0" i="0" u="none" strike="noStrike" cap="none" normalizeH="0" baseline="0" dirty="0" smtClean="0">
                          <a:ln>
                            <a:noFill/>
                          </a:ln>
                          <a:solidFill>
                            <a:srgbClr val="000000"/>
                          </a:solidFill>
                          <a:effectLst/>
                          <a:latin typeface="Calibri" pitchFamily="34" charset="0"/>
                          <a:ea typeface="微軟正黑體" pitchFamily="34" charset="-120"/>
                        </a:rPr>
                        <a:t>)</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714375">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微軟正黑體" pitchFamily="34" charset="-120"/>
                          <a:ea typeface="微軟正黑體" pitchFamily="34" charset="-120"/>
                        </a:rPr>
                        <a:t>20</a:t>
                      </a:r>
                      <a:endParaRPr kumimoji="0" lang="zh-TW" altLang="zh-TW" sz="1800" b="1" i="0" u="none" strike="noStrike" cap="none" normalizeH="0" baseline="0" dirty="0" smtClean="0">
                        <a:ln>
                          <a:noFill/>
                        </a:ln>
                        <a:solidFill>
                          <a:srgbClr val="FFFFFF"/>
                        </a:solidFill>
                        <a:effectLst/>
                        <a:latin typeface="微軟正黑體" pitchFamily="34" charset="-12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smtClean="0">
                          <a:ln>
                            <a:noFill/>
                          </a:ln>
                          <a:solidFill>
                            <a:srgbClr val="000000"/>
                          </a:solidFill>
                          <a:effectLst/>
                          <a:latin typeface="Calibri" pitchFamily="34" charset="0"/>
                          <a:ea typeface="微軟正黑體" pitchFamily="34" charset="-120"/>
                        </a:rPr>
                        <a:t>水利署</a:t>
                      </a:r>
                      <a:endParaRPr kumimoji="0" lang="zh-TW" altLang="zh-TW" sz="1200" b="0" i="0" u="none" strike="noStrike" cap="none" normalizeH="0" baseline="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底層粒徑參數檔案</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r>
                        <a:rPr kumimoji="0" lang="zh-TW" altLang="zh-TW" sz="1800" b="0" i="0" u="none" strike="noStrike" cap="none" normalizeH="0" baseline="0" dirty="0" smtClean="0">
                          <a:ln>
                            <a:noFill/>
                          </a:ln>
                          <a:solidFill>
                            <a:srgbClr val="000000"/>
                          </a:solidFill>
                          <a:effectLst/>
                          <a:latin typeface="Calibri" pitchFamily="34" charset="0"/>
                          <a:ea typeface="微軟正黑體" pitchFamily="34" charset="-120"/>
                        </a:rPr>
                        <a:t>各河川局海岸調查計畫底質粒徑參數</a:t>
                      </a: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lvl1pPr eaLnBrk="0" hangingPunct="0">
                        <a:spcBef>
                          <a:spcPct val="20000"/>
                        </a:spcBef>
                        <a:buFont typeface="Arial" pitchFamily="34"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pitchFamily="34"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pitchFamily="34"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pitchFamily="34"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pitchFamily="34"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pitchFamily="34"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ts val="2500"/>
                        </a:lnSpc>
                        <a:spcBef>
                          <a:spcPct val="0"/>
                        </a:spcBef>
                        <a:spcAft>
                          <a:spcPct val="0"/>
                        </a:spcAft>
                        <a:buClrTx/>
                        <a:buSzTx/>
                        <a:buFontTx/>
                        <a:buNone/>
                        <a:tabLst/>
                      </a:pPr>
                      <a:endParaRPr kumimoji="0" lang="zh-TW" altLang="zh-TW" sz="1200" b="0" i="0" u="none" strike="noStrike" cap="none" normalizeH="0" baseline="0" dirty="0" smtClean="0">
                        <a:ln>
                          <a:noFill/>
                        </a:ln>
                        <a:solidFill>
                          <a:srgbClr val="000000"/>
                        </a:solidFill>
                        <a:effectLst/>
                        <a:latin typeface="Calibri" pitchFamily="34" charset="0"/>
                        <a:ea typeface="微軟正黑體" pitchFamily="34" charset="-12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7" name="AutoShape 11"/>
          <p:cNvSpPr>
            <a:spLocks noChangeArrowheads="1"/>
          </p:cNvSpPr>
          <p:nvPr/>
        </p:nvSpPr>
        <p:spPr bwMode="auto">
          <a:xfrm>
            <a:off x="415925" y="764704"/>
            <a:ext cx="5019675" cy="576263"/>
          </a:xfrm>
          <a:prstGeom prst="roundRect">
            <a:avLst>
              <a:gd name="adj" fmla="val 50000"/>
            </a:avLst>
          </a:prstGeom>
          <a:solidFill>
            <a:srgbClr val="0000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pPr>
            <a:r>
              <a:rPr lang="zh-TW" altLang="en-US" sz="2800" b="1" dirty="0">
                <a:solidFill>
                  <a:schemeClr val="bg1"/>
                </a:solidFill>
                <a:latin typeface="微軟正黑體" pitchFamily="34" charset="-120"/>
                <a:ea typeface="微軟正黑體" pitchFamily="34" charset="-120"/>
              </a:rPr>
              <a:t>盤點結果不開放資料項目說明</a:t>
            </a:r>
            <a:endParaRPr lang="en-US" altLang="zh-TW" sz="2800" b="1" dirty="0">
              <a:solidFill>
                <a:schemeClr val="bg1"/>
              </a:solidFill>
              <a:latin typeface="微軟正黑體" pitchFamily="34" charset="-120"/>
              <a:ea typeface="微軟正黑體" pitchFamily="34" charset="-120"/>
            </a:endParaRPr>
          </a:p>
        </p:txBody>
      </p:sp>
      <p:sp>
        <p:nvSpPr>
          <p:cNvPr id="8" name="文字方塊 1"/>
          <p:cNvSpPr txBox="1">
            <a:spLocks noChangeArrowheads="1"/>
          </p:cNvSpPr>
          <p:nvPr/>
        </p:nvSpPr>
        <p:spPr bwMode="auto">
          <a:xfrm>
            <a:off x="827584" y="0"/>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Clr>
                <a:schemeClr val="tx1"/>
              </a:buClr>
              <a:buNone/>
            </a:pPr>
            <a:r>
              <a:rPr kumimoji="0" lang="en-US" altLang="zh-TW" sz="4400" dirty="0">
                <a:latin typeface="微軟正黑體" pitchFamily="34" charset="-120"/>
                <a:ea typeface="微軟正黑體" pitchFamily="34" charset="-120"/>
              </a:rPr>
              <a:t>106</a:t>
            </a:r>
            <a:r>
              <a:rPr kumimoji="0" lang="zh-TW" altLang="en-US" sz="4400" dirty="0">
                <a:latin typeface="微軟正黑體" pitchFamily="34" charset="-120"/>
                <a:ea typeface="微軟正黑體" pitchFamily="34" charset="-120"/>
              </a:rPr>
              <a:t>年開放資料盤點結果</a:t>
            </a:r>
            <a:endParaRPr kumimoji="0" lang="en-US" altLang="zh-TW" sz="4400" dirty="0">
              <a:latin typeface="微軟正黑體" pitchFamily="34" charset="-120"/>
              <a:ea typeface="微軟正黑體" pitchFamily="34" charset="-120"/>
            </a:endParaRPr>
          </a:p>
        </p:txBody>
      </p:sp>
    </p:spTree>
    <p:extLst>
      <p:ext uri="{BB962C8B-B14F-4D97-AF65-F5344CB8AC3E}">
        <p14:creationId xmlns:p14="http://schemas.microsoft.com/office/powerpoint/2010/main" val="40770660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11"/>
          <p:cNvSpPr>
            <a:spLocks noChangeArrowheads="1"/>
          </p:cNvSpPr>
          <p:nvPr/>
        </p:nvSpPr>
        <p:spPr bwMode="auto">
          <a:xfrm>
            <a:off x="703957" y="765175"/>
            <a:ext cx="7468443" cy="576263"/>
          </a:xfrm>
          <a:prstGeom prst="roundRect">
            <a:avLst>
              <a:gd name="adj" fmla="val 50000"/>
            </a:avLst>
          </a:prstGeom>
          <a:solidFill>
            <a:srgbClr val="0000FF"/>
          </a:solidFill>
          <a:ln>
            <a:noFill/>
          </a:ln>
          <a:effectLst>
            <a:outerShdw dist="35921" dir="2700000" algn="ctr" rotWithShape="0">
              <a:schemeClr val="bg2"/>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None/>
            </a:pPr>
            <a:r>
              <a:rPr kumimoji="0" lang="zh-TW" altLang="zh-TW" sz="2800" b="1" dirty="0" smtClean="0">
                <a:solidFill>
                  <a:schemeClr val="bg1"/>
                </a:solidFill>
                <a:latin typeface="Calibri" pitchFamily="34" charset="0"/>
                <a:ea typeface="微軟正黑體" pitchFamily="34" charset="-120"/>
              </a:rPr>
              <a:t>政府</a:t>
            </a:r>
            <a:r>
              <a:rPr kumimoji="0" lang="zh-TW" altLang="zh-TW" sz="2800" b="1" dirty="0">
                <a:solidFill>
                  <a:schemeClr val="bg1"/>
                </a:solidFill>
                <a:latin typeface="Calibri" pitchFamily="34" charset="0"/>
                <a:ea typeface="微軟正黑體" pitchFamily="34" charset="-120"/>
              </a:rPr>
              <a:t>資訊公開</a:t>
            </a:r>
            <a:r>
              <a:rPr kumimoji="0" lang="zh-TW" altLang="zh-TW" sz="2800" b="1" dirty="0" smtClean="0">
                <a:solidFill>
                  <a:schemeClr val="bg1"/>
                </a:solidFill>
                <a:latin typeface="Calibri" pitchFamily="34" charset="0"/>
                <a:ea typeface="微軟正黑體" pitchFamily="34" charset="-120"/>
              </a:rPr>
              <a:t>法</a:t>
            </a:r>
            <a:r>
              <a:rPr lang="zh-TW" altLang="en-US" sz="2800" b="1" dirty="0" smtClean="0">
                <a:solidFill>
                  <a:schemeClr val="bg1"/>
                </a:solidFill>
                <a:latin typeface="微軟正黑體" pitchFamily="34" charset="-120"/>
                <a:ea typeface="微軟正黑體" pitchFamily="34" charset="-120"/>
              </a:rPr>
              <a:t>條文</a:t>
            </a:r>
            <a:endParaRPr lang="en-US" altLang="zh-TW" sz="2800" b="1" dirty="0">
              <a:solidFill>
                <a:schemeClr val="bg1"/>
              </a:solidFill>
              <a:latin typeface="微軟正黑體" pitchFamily="34" charset="-120"/>
              <a:ea typeface="微軟正黑體" pitchFamily="34" charset="-120"/>
            </a:endParaRPr>
          </a:p>
        </p:txBody>
      </p:sp>
      <p:graphicFrame>
        <p:nvGraphicFramePr>
          <p:cNvPr id="6" name="表格 5"/>
          <p:cNvGraphicFramePr>
            <a:graphicFrameLocks noGrp="1"/>
          </p:cNvGraphicFramePr>
          <p:nvPr>
            <p:extLst>
              <p:ext uri="{D42A27DB-BD31-4B8C-83A1-F6EECF244321}">
                <p14:modId xmlns:p14="http://schemas.microsoft.com/office/powerpoint/2010/main" val="698784725"/>
              </p:ext>
            </p:extLst>
          </p:nvPr>
        </p:nvGraphicFramePr>
        <p:xfrm>
          <a:off x="869716" y="1556792"/>
          <a:ext cx="7230675" cy="5248097"/>
        </p:xfrm>
        <a:graphic>
          <a:graphicData uri="http://schemas.openxmlformats.org/drawingml/2006/table">
            <a:tbl>
              <a:tblPr/>
              <a:tblGrid>
                <a:gridCol w="594511"/>
                <a:gridCol w="453012"/>
                <a:gridCol w="108159"/>
                <a:gridCol w="6074993"/>
              </a:tblGrid>
              <a:tr h="354963">
                <a:tc gridSpan="3">
                  <a:txBody>
                    <a:bodyPr/>
                    <a:lstStyle/>
                    <a:p>
                      <a:endParaRPr lang="zh-TW" altLang="en-US" sz="1600" dirty="0"/>
                    </a:p>
                  </a:txBody>
                  <a:tcPr marL="79403" marR="79403" marT="39701" marB="39701" anchor="ctr">
                    <a:lnL>
                      <a:noFill/>
                    </a:lnL>
                    <a:lnR>
                      <a:noFill/>
                    </a:lnR>
                    <a:lnT>
                      <a:noFill/>
                    </a:lnT>
                    <a:lnB>
                      <a:noFill/>
                    </a:lnB>
                  </a:tcPr>
                </a:tc>
                <a:tc hMerge="1">
                  <a:txBody>
                    <a:bodyPr/>
                    <a:lstStyle/>
                    <a:p>
                      <a:endParaRPr lang="zh-TW" altLang="en-US"/>
                    </a:p>
                  </a:txBody>
                  <a:tcPr/>
                </a:tc>
                <a:tc hMerge="1">
                  <a:txBody>
                    <a:bodyPr/>
                    <a:lstStyle/>
                    <a:p>
                      <a:endParaRPr lang="zh-TW" altLang="en-US"/>
                    </a:p>
                  </a:txBody>
                  <a:tcPr/>
                </a:tc>
                <a:tc>
                  <a:txBody>
                    <a:bodyPr/>
                    <a:lstStyle/>
                    <a:p>
                      <a:endParaRPr lang="zh-TW" altLang="en-US" sz="1600"/>
                    </a:p>
                  </a:txBody>
                  <a:tcPr marL="79403" marR="79403" marT="39701" marB="39701">
                    <a:lnL>
                      <a:noFill/>
                    </a:lnL>
                  </a:tcPr>
                </a:tc>
              </a:tr>
              <a:tr h="622732">
                <a:tc gridSpan="4">
                  <a:txBody>
                    <a:bodyPr/>
                    <a:lstStyle/>
                    <a:p>
                      <a:pPr algn="ctr"/>
                      <a:r>
                        <a:rPr lang="zh-TW" altLang="en-US" sz="1600" dirty="0">
                          <a:latin typeface="微軟正黑體" panose="020B0604030504040204" pitchFamily="34" charset="-120"/>
                          <a:ea typeface="微軟正黑體" panose="020B0604030504040204" pitchFamily="34" charset="-120"/>
                        </a:rPr>
                        <a:t>第 四 章 政府資訊公開之限制</a:t>
                      </a:r>
                      <a:br>
                        <a:rPr lang="zh-TW" altLang="en-US" sz="1600" dirty="0">
                          <a:latin typeface="微軟正黑體" panose="020B0604030504040204" pitchFamily="34" charset="-120"/>
                          <a:ea typeface="微軟正黑體" panose="020B0604030504040204" pitchFamily="34" charset="-120"/>
                        </a:rPr>
                      </a:br>
                      <a:endParaRPr lang="zh-TW" altLang="en-US" sz="1600" dirty="0">
                        <a:latin typeface="微軟正黑體" panose="020B0604030504040204" pitchFamily="34" charset="-120"/>
                        <a:ea typeface="微軟正黑體" panose="020B0604030504040204" pitchFamily="34" charset="-120"/>
                      </a:endParaRPr>
                    </a:p>
                  </a:txBody>
                  <a:tcPr marL="79403" marR="79403" marT="39701" marB="39701" anchor="ctr">
                    <a:lnL>
                      <a:noFill/>
                    </a:lnL>
                    <a:lnR>
                      <a:noFill/>
                    </a:lnR>
                    <a:lnT>
                      <a:noFill/>
                    </a:lnT>
                    <a:lnB>
                      <a:noFill/>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4103731">
                <a:tc>
                  <a:txBody>
                    <a:bodyPr/>
                    <a:lstStyle/>
                    <a:p>
                      <a:pPr algn="ctr"/>
                      <a:r>
                        <a:rPr lang="zh-TW" altLang="en-US" sz="1600" dirty="0">
                          <a:latin typeface="微軟正黑體" panose="020B0604030504040204" pitchFamily="34" charset="-120"/>
                          <a:ea typeface="微軟正黑體" panose="020B0604030504040204" pitchFamily="34" charset="-120"/>
                          <a:hlinkClick r:id="rId2"/>
                        </a:rPr>
                        <a:t>第 </a:t>
                      </a:r>
                      <a:r>
                        <a:rPr lang="en-US" altLang="zh-TW" sz="1600" dirty="0">
                          <a:latin typeface="微軟正黑體" panose="020B0604030504040204" pitchFamily="34" charset="-120"/>
                          <a:ea typeface="微軟正黑體" panose="020B0604030504040204" pitchFamily="34" charset="-120"/>
                          <a:hlinkClick r:id="rId2"/>
                        </a:rPr>
                        <a:t>18 </a:t>
                      </a:r>
                      <a:r>
                        <a:rPr lang="zh-TW" altLang="en-US" sz="1600" dirty="0">
                          <a:latin typeface="微軟正黑體" panose="020B0604030504040204" pitchFamily="34" charset="-120"/>
                          <a:ea typeface="微軟正黑體" panose="020B0604030504040204" pitchFamily="34" charset="-120"/>
                          <a:hlinkClick r:id="rId2"/>
                        </a:rPr>
                        <a:t>條</a:t>
                      </a:r>
                      <a:endParaRPr lang="zh-TW" altLang="en-US" sz="1600" dirty="0">
                        <a:latin typeface="微軟正黑體" panose="020B0604030504040204" pitchFamily="34" charset="-120"/>
                        <a:ea typeface="微軟正黑體" panose="020B0604030504040204" pitchFamily="34" charset="-120"/>
                      </a:endParaRPr>
                    </a:p>
                  </a:txBody>
                  <a:tcPr marL="79403" marR="79403" marT="39701" marB="39701" anchor="ctr">
                    <a:lnL>
                      <a:noFill/>
                    </a:lnL>
                    <a:lnR>
                      <a:noFill/>
                    </a:lnR>
                    <a:lnT>
                      <a:noFill/>
                    </a:lnT>
                    <a:lnB>
                      <a:noFill/>
                    </a:lnB>
                  </a:tcPr>
                </a:tc>
                <a:tc>
                  <a:txBody>
                    <a:bodyPr/>
                    <a:lstStyle/>
                    <a:p>
                      <a:pPr algn="l"/>
                      <a:endParaRPr lang="zh-TW" altLang="en-US" sz="1600" dirty="0">
                        <a:latin typeface="微軟正黑體" panose="020B0604030504040204" pitchFamily="34" charset="-120"/>
                        <a:ea typeface="微軟正黑體" panose="020B0604030504040204" pitchFamily="34" charset="-120"/>
                      </a:endParaRPr>
                    </a:p>
                  </a:txBody>
                  <a:tcPr marL="79403" marR="79403" marT="39701" marB="39701" anchor="ctr">
                    <a:lnL>
                      <a:noFill/>
                    </a:lnL>
                    <a:lnR>
                      <a:noFill/>
                    </a:lnR>
                    <a:lnT>
                      <a:noFill/>
                    </a:lnT>
                    <a:lnB>
                      <a:noFill/>
                    </a:lnB>
                  </a:tcPr>
                </a:tc>
                <a:tc gridSpan="2">
                  <a:txBody>
                    <a:bodyPr/>
                    <a:lstStyle/>
                    <a:p>
                      <a:pPr marL="360363" indent="0" algn="l">
                        <a:lnSpc>
                          <a:spcPts val="2200"/>
                        </a:lnSpc>
                      </a:pPr>
                      <a:r>
                        <a:rPr lang="zh-TW" altLang="en-US" sz="1600" dirty="0">
                          <a:latin typeface="微軟正黑體" panose="020B0604030504040204" pitchFamily="34" charset="-120"/>
                          <a:ea typeface="微軟正黑體" panose="020B0604030504040204" pitchFamily="34" charset="-120"/>
                        </a:rPr>
                        <a:t>政府資訊屬於下列各款情形之一者，應限制公開或不予提供之</a:t>
                      </a:r>
                      <a:r>
                        <a:rPr lang="zh-TW" altLang="en-US" sz="1600" dirty="0" smtClean="0">
                          <a:latin typeface="微軟正黑體" panose="020B0604030504040204" pitchFamily="34" charset="-120"/>
                          <a:ea typeface="微軟正黑體" panose="020B0604030504040204" pitchFamily="34" charset="-120"/>
                        </a:rPr>
                        <a:t>：</a:t>
                      </a:r>
                      <a:endParaRPr lang="en-US" altLang="zh-TW" sz="1600" dirty="0" smtClean="0">
                        <a:latin typeface="微軟正黑體" panose="020B0604030504040204" pitchFamily="34" charset="-120"/>
                        <a:ea typeface="微軟正黑體" panose="020B0604030504040204" pitchFamily="34" charset="-120"/>
                      </a:endParaRPr>
                    </a:p>
                    <a:p>
                      <a:pPr marL="442913" indent="-442913" algn="l">
                        <a:lnSpc>
                          <a:spcPts val="2200"/>
                        </a:lnSpc>
                      </a:pPr>
                      <a:r>
                        <a:rPr lang="zh-TW" altLang="en-US" sz="1600" b="1" u="sng" dirty="0" smtClean="0">
                          <a:latin typeface="微軟正黑體" panose="020B0604030504040204" pitchFamily="34" charset="-120"/>
                          <a:ea typeface="微軟正黑體" panose="020B0604030504040204" pitchFamily="34" charset="-120"/>
                        </a:rPr>
                        <a:t>一</a:t>
                      </a:r>
                      <a:r>
                        <a:rPr lang="zh-TW" altLang="en-US" sz="1600" b="1" u="sng" dirty="0">
                          <a:latin typeface="微軟正黑體" panose="020B0604030504040204" pitchFamily="34" charset="-120"/>
                          <a:ea typeface="微軟正黑體" panose="020B0604030504040204" pitchFamily="34" charset="-120"/>
                        </a:rPr>
                        <a:t>、經依法核定為國家機密或其他法律、法規命令規定應秘密事項或限制 、禁止公開者</a:t>
                      </a:r>
                      <a:r>
                        <a:rPr lang="zh-TW" altLang="en-US" sz="1600" b="1" u="sng" dirty="0" smtClean="0">
                          <a:latin typeface="微軟正黑體" panose="020B0604030504040204" pitchFamily="34" charset="-120"/>
                          <a:ea typeface="微軟正黑體" panose="020B0604030504040204" pitchFamily="34" charset="-120"/>
                        </a:rPr>
                        <a:t>。</a:t>
                      </a:r>
                      <a:endParaRPr lang="en-US" altLang="zh-TW" sz="1600" b="1" u="sng" dirty="0" smtClean="0">
                        <a:latin typeface="微軟正黑體" panose="020B0604030504040204" pitchFamily="34" charset="-120"/>
                        <a:ea typeface="微軟正黑體" panose="020B0604030504040204" pitchFamily="34" charset="-120"/>
                      </a:endParaRPr>
                    </a:p>
                    <a:p>
                      <a:pPr marL="442913" indent="-442913" algn="l">
                        <a:lnSpc>
                          <a:spcPts val="2200"/>
                        </a:lnSpc>
                      </a:pPr>
                      <a:r>
                        <a:rPr lang="zh-TW" altLang="en-US" sz="1600" dirty="0" smtClean="0">
                          <a:latin typeface="微軟正黑體" panose="020B0604030504040204" pitchFamily="34" charset="-120"/>
                          <a:ea typeface="微軟正黑體" panose="020B0604030504040204" pitchFamily="34" charset="-120"/>
                        </a:rPr>
                        <a:t>二</a:t>
                      </a:r>
                      <a:r>
                        <a:rPr lang="zh-TW" altLang="en-US" sz="1600" dirty="0">
                          <a:latin typeface="微軟正黑體" panose="020B0604030504040204" pitchFamily="34" charset="-120"/>
                          <a:ea typeface="微軟正黑體" panose="020B0604030504040204" pitchFamily="34" charset="-120"/>
                        </a:rPr>
                        <a:t>、公開或提供有礙犯罪之偵查、追訴、執行或足以妨害刑事被告受公正 之裁判或有危害他人生命、身體、自由、財產者</a:t>
                      </a:r>
                      <a:r>
                        <a:rPr lang="zh-TW" altLang="en-US" sz="1600" dirty="0" smtClean="0">
                          <a:latin typeface="微軟正黑體" panose="020B0604030504040204" pitchFamily="34" charset="-120"/>
                          <a:ea typeface="微軟正黑體" panose="020B0604030504040204" pitchFamily="34" charset="-120"/>
                        </a:rPr>
                        <a:t>。</a:t>
                      </a:r>
                      <a:endParaRPr lang="en-US" altLang="zh-TW" sz="1600" dirty="0" smtClean="0">
                        <a:latin typeface="微軟正黑體" panose="020B0604030504040204" pitchFamily="34" charset="-120"/>
                        <a:ea typeface="微軟正黑體" panose="020B0604030504040204" pitchFamily="34" charset="-120"/>
                      </a:endParaRPr>
                    </a:p>
                    <a:p>
                      <a:pPr marL="442913" indent="-442913" algn="l">
                        <a:lnSpc>
                          <a:spcPts val="2200"/>
                        </a:lnSpc>
                      </a:pPr>
                      <a:r>
                        <a:rPr lang="zh-TW" altLang="en-US" sz="1600" b="1" u="sng" dirty="0" smtClean="0">
                          <a:solidFill>
                            <a:schemeClr val="tx1"/>
                          </a:solidFill>
                          <a:latin typeface="微軟正黑體" panose="020B0604030504040204" pitchFamily="34" charset="-120"/>
                          <a:ea typeface="微軟正黑體" panose="020B0604030504040204" pitchFamily="34" charset="-120"/>
                        </a:rPr>
                        <a:t>三</a:t>
                      </a:r>
                      <a:r>
                        <a:rPr lang="zh-TW" altLang="en-US" sz="1600" b="0" u="sng" dirty="0">
                          <a:solidFill>
                            <a:schemeClr val="tx1"/>
                          </a:solidFill>
                          <a:latin typeface="微軟正黑體" panose="020B0604030504040204" pitchFamily="34" charset="-120"/>
                          <a:ea typeface="微軟正黑體" panose="020B0604030504040204" pitchFamily="34" charset="-120"/>
                        </a:rPr>
                        <a:t>、</a:t>
                      </a:r>
                      <a:r>
                        <a:rPr lang="zh-TW" altLang="en-US" sz="1600" b="1" u="sng" dirty="0">
                          <a:solidFill>
                            <a:schemeClr val="tx1"/>
                          </a:solidFill>
                          <a:latin typeface="微軟正黑體" panose="020B0604030504040204" pitchFamily="34" charset="-120"/>
                          <a:ea typeface="微軟正黑體" panose="020B0604030504040204" pitchFamily="34" charset="-120"/>
                        </a:rPr>
                        <a:t>政府機關作成意思決定前，內部單位之擬稿或其他準備作業</a:t>
                      </a:r>
                      <a:r>
                        <a:rPr lang="zh-TW" altLang="en-US" sz="1600" b="1" u="sng" dirty="0" smtClean="0">
                          <a:solidFill>
                            <a:schemeClr val="tx1"/>
                          </a:solidFill>
                          <a:latin typeface="微軟正黑體" panose="020B0604030504040204" pitchFamily="34" charset="-120"/>
                          <a:ea typeface="微軟正黑體" panose="020B0604030504040204" pitchFamily="34" charset="-120"/>
                        </a:rPr>
                        <a:t>。 但</a:t>
                      </a:r>
                      <a:r>
                        <a:rPr lang="zh-TW" altLang="en-US" sz="1600" b="1" u="sng" dirty="0">
                          <a:solidFill>
                            <a:schemeClr val="tx1"/>
                          </a:solidFill>
                          <a:latin typeface="微軟正黑體" panose="020B0604030504040204" pitchFamily="34" charset="-120"/>
                          <a:ea typeface="微軟正黑體" panose="020B0604030504040204" pitchFamily="34" charset="-120"/>
                        </a:rPr>
                        <a:t>對公 益有必要者，得公開或提供之</a:t>
                      </a:r>
                      <a:r>
                        <a:rPr lang="zh-TW" altLang="en-US" sz="1600" b="1" u="sng" dirty="0" smtClean="0">
                          <a:solidFill>
                            <a:schemeClr val="tx1"/>
                          </a:solidFill>
                          <a:latin typeface="微軟正黑體" panose="020B0604030504040204" pitchFamily="34" charset="-120"/>
                          <a:ea typeface="微軟正黑體" panose="020B0604030504040204" pitchFamily="34" charset="-120"/>
                        </a:rPr>
                        <a:t>。</a:t>
                      </a:r>
                      <a:endParaRPr lang="en-US" altLang="zh-TW" sz="1600" b="1" u="sng" dirty="0" smtClean="0">
                        <a:solidFill>
                          <a:schemeClr val="tx1"/>
                        </a:solidFill>
                        <a:latin typeface="微軟正黑體" panose="020B0604030504040204" pitchFamily="34" charset="-120"/>
                        <a:ea typeface="微軟正黑體" panose="020B0604030504040204" pitchFamily="34" charset="-120"/>
                      </a:endParaRPr>
                    </a:p>
                    <a:p>
                      <a:pPr marL="442913" indent="-442913" algn="l">
                        <a:lnSpc>
                          <a:spcPts val="2200"/>
                        </a:lnSpc>
                      </a:pPr>
                      <a:r>
                        <a:rPr lang="zh-TW" altLang="en-US" sz="1600" b="1" u="sng" dirty="0" smtClean="0">
                          <a:latin typeface="微軟正黑體" panose="020B0604030504040204" pitchFamily="34" charset="-120"/>
                          <a:ea typeface="微軟正黑體" panose="020B0604030504040204" pitchFamily="34" charset="-120"/>
                        </a:rPr>
                        <a:t>四</a:t>
                      </a:r>
                      <a:r>
                        <a:rPr lang="zh-TW" altLang="en-US" sz="1600" u="sng" dirty="0">
                          <a:latin typeface="微軟正黑體" panose="020B0604030504040204" pitchFamily="34" charset="-120"/>
                          <a:ea typeface="微軟正黑體" panose="020B0604030504040204" pitchFamily="34" charset="-120"/>
                        </a:rPr>
                        <a:t>、</a:t>
                      </a:r>
                      <a:r>
                        <a:rPr lang="zh-TW" altLang="en-US" sz="1600" b="1" u="sng" dirty="0">
                          <a:latin typeface="微軟正黑體" panose="020B0604030504040204" pitchFamily="34" charset="-120"/>
                          <a:ea typeface="微軟正黑體" panose="020B0604030504040204" pitchFamily="34" charset="-120"/>
                        </a:rPr>
                        <a:t>政府機關為實施監督、管理、檢 </a:t>
                      </a:r>
                      <a:r>
                        <a:rPr lang="en-US" altLang="zh-TW" sz="1600" b="1" u="sng" dirty="0">
                          <a:latin typeface="微軟正黑體" panose="020B0604030504040204" pitchFamily="34" charset="-120"/>
                          <a:ea typeface="微軟正黑體" panose="020B0604030504040204" pitchFamily="34" charset="-120"/>
                        </a:rPr>
                        <a:t>(</a:t>
                      </a:r>
                      <a:r>
                        <a:rPr lang="zh-TW" altLang="en-US" sz="1600" b="1" u="sng" dirty="0">
                          <a:latin typeface="微軟正黑體" panose="020B0604030504040204" pitchFamily="34" charset="-120"/>
                          <a:ea typeface="微軟正黑體" panose="020B0604030504040204" pitchFamily="34" charset="-120"/>
                        </a:rPr>
                        <a:t>調</a:t>
                      </a:r>
                      <a:r>
                        <a:rPr lang="en-US" altLang="zh-TW" sz="1600" b="1" u="sng" dirty="0">
                          <a:latin typeface="微軟正黑體" panose="020B0604030504040204" pitchFamily="34" charset="-120"/>
                          <a:ea typeface="微軟正黑體" panose="020B0604030504040204" pitchFamily="34" charset="-120"/>
                        </a:rPr>
                        <a:t>) </a:t>
                      </a:r>
                      <a:r>
                        <a:rPr lang="zh-TW" altLang="en-US" sz="1600" b="1" u="sng" dirty="0">
                          <a:latin typeface="微軟正黑體" panose="020B0604030504040204" pitchFamily="34" charset="-120"/>
                          <a:ea typeface="微軟正黑體" panose="020B0604030504040204" pitchFamily="34" charset="-120"/>
                        </a:rPr>
                        <a:t>查、取締等業務，而取得或製 作監督、管理、檢 </a:t>
                      </a:r>
                      <a:r>
                        <a:rPr lang="en-US" altLang="zh-TW" sz="1600" b="1" u="sng" dirty="0">
                          <a:latin typeface="微軟正黑體" panose="020B0604030504040204" pitchFamily="34" charset="-120"/>
                          <a:ea typeface="微軟正黑體" panose="020B0604030504040204" pitchFamily="34" charset="-120"/>
                        </a:rPr>
                        <a:t>(</a:t>
                      </a:r>
                      <a:r>
                        <a:rPr lang="zh-TW" altLang="en-US" sz="1600" b="1" u="sng" dirty="0">
                          <a:latin typeface="微軟正黑體" panose="020B0604030504040204" pitchFamily="34" charset="-120"/>
                          <a:ea typeface="微軟正黑體" panose="020B0604030504040204" pitchFamily="34" charset="-120"/>
                        </a:rPr>
                        <a:t>調</a:t>
                      </a:r>
                      <a:r>
                        <a:rPr lang="en-US" altLang="zh-TW" sz="1600" b="1" u="sng" dirty="0">
                          <a:latin typeface="微軟正黑體" panose="020B0604030504040204" pitchFamily="34" charset="-120"/>
                          <a:ea typeface="微軟正黑體" panose="020B0604030504040204" pitchFamily="34" charset="-120"/>
                        </a:rPr>
                        <a:t>) </a:t>
                      </a:r>
                      <a:r>
                        <a:rPr lang="zh-TW" altLang="en-US" sz="1600" b="1" u="sng" dirty="0">
                          <a:latin typeface="微軟正黑體" panose="020B0604030504040204" pitchFamily="34" charset="-120"/>
                          <a:ea typeface="微軟正黑體" panose="020B0604030504040204" pitchFamily="34" charset="-120"/>
                        </a:rPr>
                        <a:t>查、取締對象之相關資料，其公開或提供將 對實施目的造成困難或妨害者</a:t>
                      </a:r>
                      <a:r>
                        <a:rPr lang="zh-TW" altLang="en-US" sz="1600" b="1" u="sng" dirty="0" smtClean="0">
                          <a:latin typeface="微軟正黑體" panose="020B0604030504040204" pitchFamily="34" charset="-120"/>
                          <a:ea typeface="微軟正黑體" panose="020B0604030504040204" pitchFamily="34" charset="-120"/>
                        </a:rPr>
                        <a:t>。</a:t>
                      </a:r>
                      <a:endParaRPr lang="en-US" altLang="zh-TW" sz="1600" b="1" u="sng" dirty="0" smtClean="0">
                        <a:latin typeface="微軟正黑體" panose="020B0604030504040204" pitchFamily="34" charset="-120"/>
                        <a:ea typeface="微軟正黑體" panose="020B0604030504040204" pitchFamily="34" charset="-120"/>
                      </a:endParaRPr>
                    </a:p>
                    <a:p>
                      <a:pPr marL="442913" indent="-442913" algn="l">
                        <a:lnSpc>
                          <a:spcPts val="2200"/>
                        </a:lnSpc>
                      </a:pPr>
                      <a:r>
                        <a:rPr lang="zh-TW" altLang="en-US" sz="1600" dirty="0" smtClean="0">
                          <a:latin typeface="微軟正黑體" panose="020B0604030504040204" pitchFamily="34" charset="-120"/>
                          <a:ea typeface="微軟正黑體" panose="020B0604030504040204" pitchFamily="34" charset="-120"/>
                        </a:rPr>
                        <a:t>五</a:t>
                      </a:r>
                      <a:r>
                        <a:rPr lang="zh-TW" altLang="en-US" sz="1600" dirty="0">
                          <a:latin typeface="微軟正黑體" panose="020B0604030504040204" pitchFamily="34" charset="-120"/>
                          <a:ea typeface="微軟正黑體" panose="020B0604030504040204" pitchFamily="34" charset="-120"/>
                        </a:rPr>
                        <a:t>、有關專門知識、技能或資格所為之考試、檢定或鑑定等有關資料，其 公開或提供將影響其公正效率之執行者</a:t>
                      </a:r>
                      <a:r>
                        <a:rPr lang="zh-TW" altLang="en-US" sz="1600" dirty="0" smtClean="0">
                          <a:latin typeface="微軟正黑體" panose="020B0604030504040204" pitchFamily="34" charset="-120"/>
                          <a:ea typeface="微軟正黑體" panose="020B0604030504040204" pitchFamily="34" charset="-120"/>
                        </a:rPr>
                        <a:t>。</a:t>
                      </a:r>
                      <a:endParaRPr lang="en-US" altLang="zh-TW" sz="1600" dirty="0" smtClean="0">
                        <a:latin typeface="微軟正黑體" panose="020B0604030504040204" pitchFamily="34" charset="-120"/>
                        <a:ea typeface="微軟正黑體" panose="020B0604030504040204" pitchFamily="34" charset="-120"/>
                      </a:endParaRPr>
                    </a:p>
                    <a:p>
                      <a:pPr marL="442913" indent="-442913" algn="l">
                        <a:lnSpc>
                          <a:spcPts val="2200"/>
                        </a:lnSpc>
                      </a:pPr>
                      <a:r>
                        <a:rPr lang="zh-TW" altLang="en-US" sz="1600" b="1" u="sng" dirty="0" smtClean="0">
                          <a:latin typeface="微軟正黑體" panose="020B0604030504040204" pitchFamily="34" charset="-120"/>
                          <a:ea typeface="微軟正黑體" panose="020B0604030504040204" pitchFamily="34" charset="-120"/>
                        </a:rPr>
                        <a:t>六</a:t>
                      </a:r>
                      <a:r>
                        <a:rPr lang="zh-TW" altLang="en-US" sz="1600" b="1" u="sng" dirty="0">
                          <a:latin typeface="微軟正黑體" panose="020B0604030504040204" pitchFamily="34" charset="-120"/>
                          <a:ea typeface="微軟正黑體" panose="020B0604030504040204" pitchFamily="34" charset="-120"/>
                        </a:rPr>
                        <a:t>、公開或提供有侵害個人隱私、職業上秘密或著作權人之公開發表權者 。但對公益有必要或為保護人民生命、身體、健康有必要或經當事人 同意者，不在此限。 </a:t>
                      </a:r>
                    </a:p>
                  </a:txBody>
                  <a:tcPr marL="79403" marR="79403" marT="39701" marB="39701" anchor="ctr">
                    <a:lnL>
                      <a:noFill/>
                    </a:lnL>
                    <a:lnR>
                      <a:noFill/>
                    </a:lnR>
                    <a:lnT>
                      <a:noFill/>
                    </a:lnT>
                    <a:lnB>
                      <a:noFill/>
                    </a:lnB>
                  </a:tcPr>
                </a:tc>
                <a:tc hMerge="1">
                  <a:txBody>
                    <a:bodyPr/>
                    <a:lstStyle/>
                    <a:p>
                      <a:pPr algn="l"/>
                      <a:endParaRPr lang="zh-TW" altLang="en-US" sz="1600" dirty="0"/>
                    </a:p>
                  </a:txBody>
                  <a:tcPr marL="79403" marR="79403" marT="39701" marB="39701" anchor="ctr">
                    <a:lnL>
                      <a:noFill/>
                    </a:lnL>
                    <a:lnR>
                      <a:noFill/>
                    </a:lnR>
                    <a:lnT>
                      <a:noFill/>
                    </a:lnT>
                    <a:lnB>
                      <a:noFill/>
                    </a:lnB>
                  </a:tcPr>
                </a:tc>
              </a:tr>
            </a:tbl>
          </a:graphicData>
        </a:graphic>
      </p:graphicFrame>
      <p:sp>
        <p:nvSpPr>
          <p:cNvPr id="5" name="文字方塊 1"/>
          <p:cNvSpPr txBox="1">
            <a:spLocks noChangeArrowheads="1"/>
          </p:cNvSpPr>
          <p:nvPr/>
        </p:nvSpPr>
        <p:spPr bwMode="auto">
          <a:xfrm>
            <a:off x="827584" y="0"/>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Clr>
                <a:schemeClr val="tx1"/>
              </a:buClr>
              <a:buNone/>
            </a:pPr>
            <a:r>
              <a:rPr kumimoji="0" lang="en-US" altLang="zh-TW" sz="4400" dirty="0">
                <a:latin typeface="微軟正黑體" pitchFamily="34" charset="-120"/>
                <a:ea typeface="微軟正黑體" pitchFamily="34" charset="-120"/>
              </a:rPr>
              <a:t>106</a:t>
            </a:r>
            <a:r>
              <a:rPr kumimoji="0" lang="zh-TW" altLang="en-US" sz="4400" dirty="0">
                <a:latin typeface="微軟正黑體" pitchFamily="34" charset="-120"/>
                <a:ea typeface="微軟正黑體" pitchFamily="34" charset="-120"/>
              </a:rPr>
              <a:t>年開放資料盤點結果</a:t>
            </a:r>
            <a:endParaRPr kumimoji="0" lang="en-US" altLang="zh-TW" sz="4400" dirty="0">
              <a:latin typeface="微軟正黑體" pitchFamily="34" charset="-120"/>
              <a:ea typeface="微軟正黑體" pitchFamily="34" charset="-120"/>
            </a:endParaRPr>
          </a:p>
        </p:txBody>
      </p:sp>
    </p:spTree>
    <p:extLst>
      <p:ext uri="{BB962C8B-B14F-4D97-AF65-F5344CB8AC3E}">
        <p14:creationId xmlns:p14="http://schemas.microsoft.com/office/powerpoint/2010/main" val="14183441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493390280"/>
              </p:ext>
            </p:extLst>
          </p:nvPr>
        </p:nvGraphicFramePr>
        <p:xfrm>
          <a:off x="73025" y="980728"/>
          <a:ext cx="8891588" cy="5659346"/>
        </p:xfrm>
        <a:graphic>
          <a:graphicData uri="http://schemas.openxmlformats.org/drawingml/2006/table">
            <a:tbl>
              <a:tblPr>
                <a:tableStyleId>{5C22544A-7EE6-4342-B048-85BDC9FD1C3A}</a:tableStyleId>
              </a:tblPr>
              <a:tblGrid>
                <a:gridCol w="996470"/>
                <a:gridCol w="1916291"/>
                <a:gridCol w="5978827"/>
              </a:tblGrid>
              <a:tr h="296424">
                <a:tc>
                  <a:txBody>
                    <a:bodyPr/>
                    <a:lstStyle/>
                    <a:p>
                      <a:pPr algn="ctr" fontAlgn="ctr"/>
                      <a:r>
                        <a:rPr lang="zh-TW" altLang="en-US" sz="1600" b="1" u="none" strike="noStrike" dirty="0" smtClean="0">
                          <a:effectLst/>
                          <a:latin typeface="微軟正黑體" panose="020B0604030504040204" pitchFamily="34" charset="-120"/>
                          <a:ea typeface="微軟正黑體" panose="020B0604030504040204" pitchFamily="34" charset="-120"/>
                        </a:rPr>
                        <a:t>單位</a:t>
                      </a:r>
                      <a:r>
                        <a:rPr lang="zh-TW" altLang="en-US" sz="1600" b="1" u="none" strike="noStrike" dirty="0">
                          <a:effectLst/>
                          <a:latin typeface="微軟正黑體" panose="020B0604030504040204" pitchFamily="34" charset="-120"/>
                          <a:ea typeface="微軟正黑體" panose="020B0604030504040204" pitchFamily="34" charset="-120"/>
                        </a:rPr>
                        <a:t>名稱</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7" marR="7667" marT="7668" marB="0" anchor="ctr">
                    <a:solidFill>
                      <a:schemeClr val="accent4">
                        <a:lumMod val="40000"/>
                        <a:lumOff val="60000"/>
                      </a:schemeClr>
                    </a:solidFill>
                  </a:tcPr>
                </a:tc>
                <a:tc>
                  <a:txBody>
                    <a:bodyPr/>
                    <a:lstStyle/>
                    <a:p>
                      <a:pPr algn="ctr" fontAlgn="ctr"/>
                      <a:r>
                        <a:rPr lang="zh-TW" altLang="en-US" sz="1600" b="1" u="none" strike="noStrike" dirty="0" smtClean="0">
                          <a:effectLst/>
                          <a:latin typeface="微軟正黑體" panose="020B0604030504040204" pitchFamily="34" charset="-120"/>
                          <a:ea typeface="微軟正黑體" panose="020B0604030504040204" pitchFamily="34" charset="-120"/>
                        </a:rPr>
                        <a:t>推 動 策 略</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7" marR="7667" marT="7668" marB="0" anchor="ctr">
                    <a:solidFill>
                      <a:schemeClr val="accent4">
                        <a:lumMod val="40000"/>
                        <a:lumOff val="60000"/>
                      </a:schemeClr>
                    </a:solidFill>
                  </a:tcPr>
                </a:tc>
                <a:tc>
                  <a:txBody>
                    <a:bodyPr/>
                    <a:lstStyle/>
                    <a:p>
                      <a:pPr algn="ctr" fontAlgn="ctr"/>
                      <a:r>
                        <a:rPr lang="zh-TW" altLang="en-US" sz="1600" b="1" u="none" strike="noStrike" dirty="0" smtClean="0">
                          <a:effectLst/>
                          <a:latin typeface="微軟正黑體" panose="020B0604030504040204" pitchFamily="34" charset="-120"/>
                          <a:ea typeface="微軟正黑體" panose="020B0604030504040204" pitchFamily="34" charset="-120"/>
                        </a:rPr>
                        <a:t>策  略  意  涵</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7" marR="7667" marT="7668" marB="0" anchor="ctr">
                    <a:solidFill>
                      <a:schemeClr val="accent4">
                        <a:lumMod val="40000"/>
                        <a:lumOff val="60000"/>
                      </a:schemeClr>
                    </a:solidFill>
                  </a:tcPr>
                </a:tc>
              </a:tr>
              <a:tr h="836672">
                <a:tc>
                  <a:txBody>
                    <a:bodyPr/>
                    <a:lstStyle/>
                    <a:p>
                      <a:pPr marL="72000" algn="l" fontAlgn="ctr"/>
                      <a:r>
                        <a:rPr lang="zh-TW" altLang="en-US" sz="1600" b="1" u="none" strike="noStrike" dirty="0" smtClean="0">
                          <a:effectLst/>
                          <a:latin typeface="微軟正黑體" panose="020B0604030504040204" pitchFamily="34" charset="-120"/>
                          <a:ea typeface="微軟正黑體" panose="020B0604030504040204" pitchFamily="34" charset="-120"/>
                        </a:rPr>
                        <a:t>水利</a:t>
                      </a:r>
                      <a:r>
                        <a:rPr lang="zh-TW" altLang="en-US" sz="1600" b="1" u="none" strike="noStrike" dirty="0">
                          <a:effectLst/>
                          <a:latin typeface="微軟正黑體" panose="020B0604030504040204" pitchFamily="34" charset="-120"/>
                          <a:ea typeface="微軟正黑體" panose="020B0604030504040204" pitchFamily="34" charset="-120"/>
                        </a:rPr>
                        <a:t>署</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5">
                        <a:lumMod val="40000"/>
                        <a:lumOff val="60000"/>
                      </a:schemeClr>
                    </a:solidFill>
                  </a:tcPr>
                </a:tc>
                <a:tc>
                  <a:txBody>
                    <a:bodyPr/>
                    <a:lstStyle/>
                    <a:p>
                      <a:pPr marL="36000" algn="l" fontAlgn="ctr"/>
                      <a:r>
                        <a:rPr lang="en-US" altLang="zh-TW" sz="1400" u="none" strike="noStrike" dirty="0" smtClean="0">
                          <a:effectLst/>
                          <a:latin typeface="微軟正黑體" panose="020B0604030504040204" pitchFamily="34" charset="-120"/>
                          <a:ea typeface="微軟正黑體" panose="020B0604030504040204" pitchFamily="34" charset="-120"/>
                        </a:rPr>
                        <a:t>1.</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水</a:t>
                      </a:r>
                      <a:r>
                        <a:rPr lang="zh-TW" altLang="en-US" sz="1400" u="none" strike="noStrike" dirty="0">
                          <a:solidFill>
                            <a:srgbClr val="FF0000"/>
                          </a:solidFill>
                          <a:effectLst/>
                          <a:latin typeface="微軟正黑體" panose="020B0604030504040204" pitchFamily="34" charset="-120"/>
                          <a:ea typeface="微軟正黑體" panose="020B0604030504040204" pitchFamily="34" charset="-120"/>
                        </a:rPr>
                        <a:t>防救災</a:t>
                      </a:r>
                      <a:r>
                        <a:rPr lang="zh-TW" altLang="en-US" sz="1400" u="none" strike="noStrike" dirty="0">
                          <a:effectLst/>
                          <a:latin typeface="微軟正黑體" panose="020B0604030504040204" pitchFamily="34" charset="-120"/>
                          <a:ea typeface="微軟正黑體" panose="020B0604030504040204" pitchFamily="34" charset="-120"/>
                        </a:rPr>
                        <a:t>資料開放推動</a:t>
                      </a:r>
                      <a:r>
                        <a:rPr lang="zh-TW" altLang="en-US" sz="1400" u="none" strike="noStrike" dirty="0" smtClean="0">
                          <a:effectLst/>
                          <a:latin typeface="微軟正黑體" panose="020B0604030504040204" pitchFamily="34" charset="-120"/>
                          <a:ea typeface="微軟正黑體" panose="020B0604030504040204" pitchFamily="34" charset="-120"/>
                        </a:rPr>
                        <a:t>策略</a:t>
                      </a:r>
                      <a:endParaRPr lang="en-US" altLang="zh-TW" sz="1400" u="none" strike="noStrike" dirty="0" smtClean="0">
                        <a:effectLst/>
                        <a:latin typeface="微軟正黑體" panose="020B0604030504040204" pitchFamily="34" charset="-120"/>
                        <a:ea typeface="微軟正黑體" panose="020B0604030504040204" pitchFamily="34" charset="-120"/>
                      </a:endParaRPr>
                    </a:p>
                    <a:p>
                      <a:pPr marL="36000" algn="l" fontAlgn="ctr"/>
                      <a:r>
                        <a:rPr lang="en-US" altLang="zh-TW" sz="1400" b="0" i="0" u="none" strike="noStrike" dirty="0" smtClean="0">
                          <a:solidFill>
                            <a:srgbClr val="000000"/>
                          </a:solidFill>
                          <a:effectLst/>
                          <a:latin typeface="微軟正黑體" panose="020B0604030504040204" pitchFamily="34" charset="-120"/>
                          <a:ea typeface="微軟正黑體" panose="020B0604030504040204" pitchFamily="34" charset="-120"/>
                        </a:rPr>
                        <a:t>2</a:t>
                      </a:r>
                      <a:r>
                        <a:rPr lang="en-US" altLang="zh-TW" sz="1400" b="0" i="0" u="none" strike="noStrike" dirty="0" smtClean="0">
                          <a:solidFill>
                            <a:srgbClr val="FF0000"/>
                          </a:solidFill>
                          <a:effectLst/>
                          <a:latin typeface="微軟正黑體" panose="020B0604030504040204" pitchFamily="34" charset="-120"/>
                          <a:ea typeface="微軟正黑體" panose="020B0604030504040204" pitchFamily="34" charset="-120"/>
                        </a:rPr>
                        <a:t>.</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水資源</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環境</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敏感區域</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資料開放推動策略</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tc>
                <a:tc>
                  <a:txBody>
                    <a:bodyPr/>
                    <a:lstStyle/>
                    <a:p>
                      <a:pPr marL="72000" algn="l" fontAlgn="ctr"/>
                      <a:r>
                        <a:rPr lang="en-US" altLang="zh-TW" sz="1400" u="none" strike="noStrike" dirty="0" smtClean="0">
                          <a:effectLst/>
                          <a:latin typeface="微軟正黑體" panose="020B0604030504040204" pitchFamily="34" charset="-120"/>
                          <a:ea typeface="微軟正黑體" panose="020B0604030504040204" pitchFamily="34" charset="-120"/>
                        </a:rPr>
                        <a:t>1.</a:t>
                      </a:r>
                      <a:r>
                        <a:rPr lang="zh-TW" altLang="en-US" sz="1400" u="none" strike="noStrike" dirty="0" smtClean="0">
                          <a:effectLst/>
                          <a:latin typeface="微軟正黑體" panose="020B0604030504040204" pitchFamily="34" charset="-120"/>
                          <a:ea typeface="微軟正黑體" panose="020B0604030504040204" pitchFamily="34" charset="-120"/>
                        </a:rPr>
                        <a:t>配合</a:t>
                      </a:r>
                      <a:r>
                        <a:rPr lang="zh-TW" altLang="en-US" sz="1400" u="none" strike="noStrike" dirty="0">
                          <a:effectLst/>
                          <a:latin typeface="微軟正黑體" panose="020B0604030504040204" pitchFamily="34" charset="-120"/>
                          <a:ea typeface="微軟正黑體" panose="020B0604030504040204" pitchFamily="34" charset="-120"/>
                        </a:rPr>
                        <a:t>「開放資料系統」推動</a:t>
                      </a:r>
                      <a:r>
                        <a:rPr lang="zh-TW" altLang="en-US" sz="1400" u="none" strike="noStrike" dirty="0" smtClean="0">
                          <a:effectLst/>
                          <a:latin typeface="微軟正黑體" panose="020B0604030504040204" pitchFamily="34" charset="-120"/>
                          <a:ea typeface="微軟正黑體" panose="020B0604030504040204" pitchFamily="34" charset="-120"/>
                        </a:rPr>
                        <a:t>；預計</a:t>
                      </a:r>
                      <a:r>
                        <a:rPr lang="en-US" altLang="zh-TW" sz="1400" u="none" strike="noStrike" dirty="0" smtClean="0">
                          <a:effectLst/>
                          <a:latin typeface="微軟正黑體" panose="020B0604030504040204" pitchFamily="34" charset="-120"/>
                          <a:ea typeface="微軟正黑體" panose="020B0604030504040204" pitchFamily="34" charset="-120"/>
                        </a:rPr>
                        <a:t>106</a:t>
                      </a:r>
                      <a:r>
                        <a:rPr lang="zh-TW" altLang="en-US" sz="1400" u="none" strike="noStrike" dirty="0" smtClean="0">
                          <a:effectLst/>
                          <a:latin typeface="微軟正黑體" panose="020B0604030504040204" pitchFamily="34" charset="-120"/>
                          <a:ea typeface="微軟正黑體" panose="020B0604030504040204" pitchFamily="34" charset="-120"/>
                        </a:rPr>
                        <a:t>年度開放</a:t>
                      </a:r>
                      <a:r>
                        <a:rPr lang="zh-TW" altLang="en-US" sz="1400" u="none" strike="noStrike" dirty="0">
                          <a:effectLst/>
                          <a:latin typeface="微軟正黑體" panose="020B0604030504040204" pitchFamily="34" charset="-120"/>
                          <a:ea typeface="微軟正黑體" panose="020B0604030504040204" pitchFamily="34" charset="-120"/>
                        </a:rPr>
                        <a:t>易淹水計畫相關資料集，</a:t>
                      </a:r>
                      <a:r>
                        <a:rPr lang="en-US" altLang="zh-TW" sz="1400" u="none" strike="noStrike" dirty="0">
                          <a:effectLst/>
                          <a:latin typeface="微軟正黑體" panose="020B0604030504040204" pitchFamily="34" charset="-120"/>
                          <a:ea typeface="微軟正黑體" panose="020B0604030504040204" pitchFamily="34" charset="-120"/>
                        </a:rPr>
                        <a:t>107</a:t>
                      </a:r>
                      <a:r>
                        <a:rPr lang="zh-TW" altLang="en-US" sz="1400" u="none" strike="noStrike" dirty="0" smtClean="0">
                          <a:effectLst/>
                          <a:latin typeface="微軟正黑體" panose="020B0604030504040204" pitchFamily="34" charset="-120"/>
                          <a:ea typeface="微軟正黑體" panose="020B0604030504040204" pitchFamily="34" charset="-120"/>
                        </a:rPr>
                        <a:t>年開放</a:t>
                      </a:r>
                      <a:r>
                        <a:rPr lang="zh-TW" altLang="en-US" sz="1400" u="none" strike="noStrike" dirty="0">
                          <a:effectLst/>
                          <a:latin typeface="微軟正黑體" panose="020B0604030504040204" pitchFamily="34" charset="-120"/>
                          <a:ea typeface="微軟正黑體" panose="020B0604030504040204" pitchFamily="34" charset="-120"/>
                        </a:rPr>
                        <a:t>流域綜合治理相關資料集</a:t>
                      </a:r>
                      <a:r>
                        <a:rPr lang="zh-TW" altLang="en-US" sz="1400" u="none" strike="noStrike" dirty="0" smtClean="0">
                          <a:effectLst/>
                          <a:latin typeface="微軟正黑體" panose="020B0604030504040204" pitchFamily="34" charset="-120"/>
                          <a:ea typeface="微軟正黑體" panose="020B0604030504040204" pitchFamily="34" charset="-120"/>
                        </a:rPr>
                        <a:t>。</a:t>
                      </a:r>
                      <a:r>
                        <a:rPr lang="en-US" altLang="zh-TW" sz="1400" u="none" strike="noStrike" dirty="0" smtClean="0">
                          <a:effectLst/>
                          <a:latin typeface="微軟正黑體" panose="020B0604030504040204" pitchFamily="34" charset="-120"/>
                          <a:ea typeface="微軟正黑體" panose="020B0604030504040204" pitchFamily="34" charset="-120"/>
                        </a:rPr>
                        <a:t>2.</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預計</a:t>
                      </a:r>
                      <a:r>
                        <a:rPr lang="en-US" altLang="zh-TW" sz="1400" b="0" i="0" u="none" strike="noStrike" dirty="0" smtClean="0">
                          <a:solidFill>
                            <a:srgbClr val="000000"/>
                          </a:solidFill>
                          <a:effectLst/>
                          <a:latin typeface="微軟正黑體" panose="020B0604030504040204" pitchFamily="34" charset="-120"/>
                          <a:ea typeface="微軟正黑體" panose="020B0604030504040204" pitchFamily="34" charset="-120"/>
                        </a:rPr>
                        <a:t>105</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年度開放</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地層下陷監測井況</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、中央管</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河川區域</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範圍線，</a:t>
                      </a:r>
                      <a:r>
                        <a:rPr lang="en-US" altLang="zh-TW" sz="1400" b="0" i="0" u="none" strike="noStrike" dirty="0" smtClean="0">
                          <a:solidFill>
                            <a:srgbClr val="000000"/>
                          </a:solidFill>
                          <a:effectLst/>
                          <a:latin typeface="微軟正黑體" panose="020B0604030504040204" pitchFamily="34" charset="-120"/>
                          <a:ea typeface="微軟正黑體" panose="020B0604030504040204" pitchFamily="34" charset="-120"/>
                        </a:rPr>
                        <a:t>106</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年度開放水庫集水區範圍，</a:t>
                      </a:r>
                      <a:r>
                        <a:rPr lang="en-US" altLang="zh-TW" sz="1400" b="0" i="0" u="none" strike="noStrike" dirty="0" smtClean="0">
                          <a:solidFill>
                            <a:srgbClr val="000000"/>
                          </a:solidFill>
                          <a:effectLst/>
                          <a:latin typeface="微軟正黑體" panose="020B0604030504040204" pitchFamily="34" charset="-120"/>
                          <a:ea typeface="微軟正黑體" panose="020B0604030504040204" pitchFamily="34" charset="-120"/>
                        </a:rPr>
                        <a:t>107</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年度開放</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海堤區域線、排水設施</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範圍線</a:t>
                      </a:r>
                      <a:r>
                        <a:rPr lang="zh-TW" altLang="en-US" sz="1400" u="none" strike="noStrike" dirty="0" smtClean="0">
                          <a:effectLst/>
                          <a:latin typeface="微軟正黑體" panose="020B0604030504040204" pitchFamily="34" charset="-120"/>
                          <a:ea typeface="微軟正黑體" panose="020B0604030504040204" pitchFamily="34" charset="-120"/>
                        </a:rPr>
                        <a:t>。</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tc>
              </a:tr>
              <a:tr h="483667">
                <a:tc>
                  <a:txBody>
                    <a:bodyPr/>
                    <a:lstStyle/>
                    <a:p>
                      <a:pPr marL="72000" algn="l" fontAlgn="ctr"/>
                      <a:r>
                        <a:rPr lang="zh-TW" altLang="en-US" sz="1600" b="1" i="0" u="sng" strike="noStrike" dirty="0" smtClean="0">
                          <a:solidFill>
                            <a:srgbClr val="000000"/>
                          </a:solidFill>
                          <a:effectLst/>
                          <a:latin typeface="微軟正黑體" panose="020B0604030504040204" pitchFamily="34" charset="-120"/>
                          <a:ea typeface="微軟正黑體" panose="020B0604030504040204" pitchFamily="34" charset="-120"/>
                        </a:rPr>
                        <a:t>技術處</a:t>
                      </a:r>
                      <a:endParaRPr lang="zh-TW" altLang="en-US" sz="1600" b="1" i="0" u="sng"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5">
                        <a:lumMod val="40000"/>
                        <a:lumOff val="60000"/>
                      </a:schemeClr>
                    </a:solidFill>
                  </a:tcPr>
                </a:tc>
                <a:tc>
                  <a:txBody>
                    <a:bodyPr/>
                    <a:lstStyle/>
                    <a:p>
                      <a:pPr marL="36000" algn="l" fontAlgn="ctr"/>
                      <a:r>
                        <a:rPr lang="zh-TW" altLang="en-US" sz="1400" b="0" i="0" u="sng" strike="noStrike" dirty="0" smtClean="0">
                          <a:solidFill>
                            <a:srgbClr val="000000"/>
                          </a:solidFill>
                          <a:effectLst/>
                          <a:latin typeface="微軟正黑體" panose="020B0604030504040204" pitchFamily="34" charset="-120"/>
                          <a:ea typeface="微軟正黑體" panose="020B0604030504040204" pitchFamily="34" charset="-120"/>
                        </a:rPr>
                        <a:t>法人科技專案計畫之可移轉技術與專利開放資料推動策略</a:t>
                      </a:r>
                      <a:endParaRPr lang="zh-TW" altLang="en-US" sz="1400" b="0" i="0" u="sng"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tc>
                <a:tc>
                  <a:txBody>
                    <a:bodyPr/>
                    <a:lstStyle/>
                    <a:p>
                      <a:pPr marL="72000" algn="l" fontAlgn="ct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強化法人科專成果順利移轉業界進行加值及應用。開放各法人明確可具體應用成果之非專屬授權、專屬授權、專利讓與、專利終止維護等資料集。</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tc>
              </a:tr>
              <a:tr h="430368">
                <a:tc>
                  <a:txBody>
                    <a:bodyPr/>
                    <a:lstStyle/>
                    <a:p>
                      <a:pPr marL="72000" algn="l" fontAlgn="ctr"/>
                      <a:r>
                        <a:rPr lang="zh-TW" altLang="en-US" sz="1600" b="1" u="none" strike="noStrike" dirty="0" smtClean="0">
                          <a:effectLst/>
                          <a:latin typeface="微軟正黑體" panose="020B0604030504040204" pitchFamily="34" charset="-120"/>
                          <a:ea typeface="微軟正黑體" panose="020B0604030504040204" pitchFamily="34" charset="-120"/>
                        </a:rPr>
                        <a:t>能源</a:t>
                      </a:r>
                      <a:r>
                        <a:rPr lang="zh-TW" altLang="en-US" sz="1600" b="1" u="none" strike="noStrike" dirty="0">
                          <a:effectLst/>
                          <a:latin typeface="微軟正黑體" panose="020B0604030504040204" pitchFamily="34" charset="-120"/>
                          <a:ea typeface="微軟正黑體" panose="020B0604030504040204" pitchFamily="34" charset="-120"/>
                        </a:rPr>
                        <a:t>局</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5">
                        <a:lumMod val="40000"/>
                        <a:lumOff val="60000"/>
                      </a:schemeClr>
                    </a:solidFill>
                  </a:tcPr>
                </a:tc>
                <a:tc>
                  <a:txBody>
                    <a:bodyPr/>
                    <a:lstStyle/>
                    <a:p>
                      <a:pPr marL="36000" algn="l" fontAlgn="ctr"/>
                      <a:r>
                        <a:rPr lang="zh-TW" altLang="en-US" sz="1400" b="0" u="none" strike="noStrike" dirty="0">
                          <a:solidFill>
                            <a:srgbClr val="FF0000"/>
                          </a:solidFill>
                          <a:effectLst/>
                          <a:latin typeface="微軟正黑體" panose="020B0604030504040204" pitchFamily="34" charset="-120"/>
                          <a:ea typeface="微軟正黑體" panose="020B0604030504040204" pitchFamily="34" charset="-120"/>
                        </a:rPr>
                        <a:t>商品能源效率</a:t>
                      </a:r>
                      <a:r>
                        <a:rPr lang="zh-TW" altLang="en-US" sz="1400" b="0" u="none" strike="noStrike" dirty="0">
                          <a:solidFill>
                            <a:schemeClr val="tx1"/>
                          </a:solidFill>
                          <a:effectLst/>
                          <a:latin typeface="微軟正黑體" panose="020B0604030504040204" pitchFamily="34" charset="-120"/>
                          <a:ea typeface="微軟正黑體" panose="020B0604030504040204" pitchFamily="34" charset="-120"/>
                        </a:rPr>
                        <a:t>資訊揭露 </a:t>
                      </a:r>
                      <a:endParaRPr lang="zh-TW" altLang="en-US" sz="1400" b="0" i="0" u="none" strike="noStrike" dirty="0">
                        <a:solidFill>
                          <a:schemeClr val="tx1"/>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3">
                        <a:lumMod val="20000"/>
                        <a:lumOff val="80000"/>
                      </a:schemeClr>
                    </a:solidFill>
                  </a:tcPr>
                </a:tc>
                <a:tc>
                  <a:txBody>
                    <a:bodyPr/>
                    <a:lstStyle/>
                    <a:p>
                      <a:pPr marL="72000" algn="l" fontAlgn="ctr"/>
                      <a:r>
                        <a:rPr lang="zh-TW" altLang="en-US" sz="1400" u="none" strike="noStrike" dirty="0" smtClean="0">
                          <a:effectLst/>
                          <a:latin typeface="微軟正黑體" panose="020B0604030504040204" pitchFamily="34" charset="-120"/>
                          <a:ea typeface="微軟正黑體" panose="020B0604030504040204" pitchFamily="34" charset="-120"/>
                        </a:rPr>
                        <a:t>推動依各類</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商品種類</a:t>
                      </a:r>
                      <a:r>
                        <a:rPr lang="zh-TW" altLang="en-US" sz="1400" u="none" strike="noStrike" dirty="0" smtClean="0">
                          <a:effectLst/>
                          <a:latin typeface="微軟正黑體" panose="020B0604030504040204" pitchFamily="34" charset="-120"/>
                          <a:ea typeface="微軟正黑體" panose="020B0604030504040204" pitchFamily="34" charset="-120"/>
                        </a:rPr>
                        <a:t>或</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用途</a:t>
                      </a:r>
                      <a:r>
                        <a:rPr lang="zh-TW" altLang="en-US" sz="1400" u="none" strike="noStrike" dirty="0" smtClean="0">
                          <a:effectLst/>
                          <a:latin typeface="微軟正黑體" panose="020B0604030504040204" pitchFamily="34" charset="-120"/>
                          <a:ea typeface="微軟正黑體" panose="020B0604030504040204" pitchFamily="34" charset="-120"/>
                        </a:rPr>
                        <a:t>別之</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節能</a:t>
                      </a:r>
                      <a:r>
                        <a:rPr lang="zh-TW" altLang="en-US" sz="1400" u="none" strike="noStrike" dirty="0">
                          <a:solidFill>
                            <a:srgbClr val="FF0000"/>
                          </a:solidFill>
                          <a:effectLst/>
                          <a:latin typeface="微軟正黑體" panose="020B0604030504040204" pitchFamily="34" charset="-120"/>
                          <a:ea typeface="微軟正黑體" panose="020B0604030504040204" pitchFamily="34" charset="-120"/>
                        </a:rPr>
                        <a:t>標章登錄</a:t>
                      </a:r>
                      <a:r>
                        <a:rPr lang="zh-TW" altLang="en-US" sz="1400" u="none" strike="noStrike" dirty="0">
                          <a:effectLst/>
                          <a:latin typeface="微軟正黑體" panose="020B0604030504040204" pitchFamily="34" charset="-120"/>
                          <a:ea typeface="微軟正黑體" panose="020B0604030504040204" pitchFamily="34" charset="-120"/>
                        </a:rPr>
                        <a:t>及</a:t>
                      </a:r>
                      <a:r>
                        <a:rPr lang="zh-TW" altLang="en-US" sz="1400" u="none" strike="noStrike" dirty="0">
                          <a:solidFill>
                            <a:srgbClr val="FF0000"/>
                          </a:solidFill>
                          <a:effectLst/>
                          <a:latin typeface="微軟正黑體" panose="020B0604030504040204" pitchFamily="34" charset="-120"/>
                          <a:ea typeface="微軟正黑體" panose="020B0604030504040204" pitchFamily="34" charset="-120"/>
                        </a:rPr>
                        <a:t>能源效率分級</a:t>
                      </a:r>
                      <a:r>
                        <a:rPr lang="zh-TW" altLang="en-US" sz="1400" u="none" strike="noStrike" dirty="0">
                          <a:effectLst/>
                          <a:latin typeface="微軟正黑體" panose="020B0604030504040204" pitchFamily="34" charset="-120"/>
                          <a:ea typeface="微軟正黑體" panose="020B0604030504040204" pitchFamily="34" charset="-120"/>
                        </a:rPr>
                        <a:t>標示等資訊（如：家電、照明、事機器、</a:t>
                      </a:r>
                      <a:r>
                        <a:rPr lang="en-US" altLang="zh-TW" sz="1400" u="none" strike="noStrike" dirty="0">
                          <a:effectLst/>
                          <a:latin typeface="微軟正黑體" panose="020B0604030504040204" pitchFamily="34" charset="-120"/>
                          <a:ea typeface="微軟正黑體" panose="020B0604030504040204" pitchFamily="34" charset="-120"/>
                        </a:rPr>
                        <a:t>3C</a:t>
                      </a:r>
                      <a:r>
                        <a:rPr lang="zh-TW" altLang="en-US" sz="1400" u="none" strike="noStrike" dirty="0">
                          <a:effectLst/>
                          <a:latin typeface="微軟正黑體" panose="020B0604030504040204" pitchFamily="34" charset="-120"/>
                          <a:ea typeface="微軟正黑體" panose="020B0604030504040204" pitchFamily="34" charset="-120"/>
                        </a:rPr>
                        <a:t>資訊、瓦斯爐、熱水器、汽車、機車等）。</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3">
                        <a:lumMod val="20000"/>
                        <a:lumOff val="80000"/>
                      </a:schemeClr>
                    </a:solidFill>
                  </a:tcPr>
                </a:tc>
              </a:tr>
              <a:tr h="430368">
                <a:tc>
                  <a:txBody>
                    <a:bodyPr/>
                    <a:lstStyle/>
                    <a:p>
                      <a:pPr marL="72000" algn="l" fontAlgn="ctr"/>
                      <a:r>
                        <a:rPr lang="zh-TW" altLang="en-US" sz="1600" b="1" u="none" strike="noStrike" dirty="0" smtClean="0">
                          <a:effectLst/>
                          <a:latin typeface="微軟正黑體" panose="020B0604030504040204" pitchFamily="34" charset="-120"/>
                          <a:ea typeface="微軟正黑體" panose="020B0604030504040204" pitchFamily="34" charset="-120"/>
                        </a:rPr>
                        <a:t>礦務</a:t>
                      </a:r>
                      <a:r>
                        <a:rPr lang="zh-TW" altLang="en-US" sz="1600" b="1" u="none" strike="noStrike" dirty="0">
                          <a:effectLst/>
                          <a:latin typeface="微軟正黑體" panose="020B0604030504040204" pitchFamily="34" charset="-120"/>
                          <a:ea typeface="微軟正黑體" panose="020B0604030504040204" pitchFamily="34" charset="-120"/>
                        </a:rPr>
                        <a:t>局</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5">
                        <a:lumMod val="40000"/>
                        <a:lumOff val="60000"/>
                      </a:schemeClr>
                    </a:solidFill>
                  </a:tcPr>
                </a:tc>
                <a:tc>
                  <a:txBody>
                    <a:bodyPr/>
                    <a:lstStyle/>
                    <a:p>
                      <a:pPr marL="36000" algn="l" fontAlgn="ctr"/>
                      <a:r>
                        <a:rPr lang="zh-TW" altLang="en-US" sz="1400" u="none" strike="noStrike" dirty="0">
                          <a:effectLst/>
                          <a:latin typeface="微軟正黑體" panose="020B0604030504040204" pitchFamily="34" charset="-120"/>
                          <a:ea typeface="微軟正黑體" panose="020B0604030504040204" pitchFamily="34" charset="-120"/>
                        </a:rPr>
                        <a:t>全國</a:t>
                      </a:r>
                      <a:r>
                        <a:rPr lang="zh-TW" altLang="en-US" sz="1400" u="none" strike="noStrike" dirty="0">
                          <a:solidFill>
                            <a:srgbClr val="FF0000"/>
                          </a:solidFill>
                          <a:effectLst/>
                          <a:latin typeface="微軟正黑體" panose="020B0604030504040204" pitchFamily="34" charset="-120"/>
                          <a:ea typeface="微軟正黑體" panose="020B0604030504040204" pitchFamily="34" charset="-120"/>
                        </a:rPr>
                        <a:t>砂土石產銷存</a:t>
                      </a:r>
                      <a:r>
                        <a:rPr lang="zh-TW" altLang="en-US" sz="1400" u="none" strike="noStrike" dirty="0" smtClean="0">
                          <a:effectLst/>
                          <a:latin typeface="微軟正黑體" panose="020B0604030504040204" pitchFamily="34" charset="-120"/>
                          <a:ea typeface="微軟正黑體" panose="020B0604030504040204" pitchFamily="34" charset="-120"/>
                        </a:rPr>
                        <a:t>動態資訊揭露</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tc>
                <a:tc>
                  <a:txBody>
                    <a:bodyPr/>
                    <a:lstStyle/>
                    <a:p>
                      <a:pPr marL="72000" algn="l" fontAlgn="ctr"/>
                      <a:r>
                        <a:rPr lang="zh-TW" altLang="en-US" sz="1400" u="none" strike="noStrike" dirty="0" smtClean="0">
                          <a:effectLst/>
                          <a:latin typeface="微軟正黑體" panose="020B0604030504040204" pitchFamily="34" charset="-120"/>
                          <a:ea typeface="微軟正黑體" panose="020B0604030504040204" pitchFamily="34" charset="-120"/>
                        </a:rPr>
                        <a:t>持續提供全國</a:t>
                      </a:r>
                      <a:r>
                        <a:rPr lang="zh-TW" altLang="en-US" sz="1400" u="none" strike="noStrike" dirty="0">
                          <a:effectLst/>
                          <a:latin typeface="微軟正黑體" panose="020B0604030504040204" pitchFamily="34" charset="-120"/>
                          <a:ea typeface="微軟正黑體" panose="020B0604030504040204" pitchFamily="34" charset="-120"/>
                        </a:rPr>
                        <a:t>砂土石產銷存動態及價格等資料</a:t>
                      </a:r>
                      <a:r>
                        <a:rPr lang="zh-TW" altLang="en-US" sz="1400" u="none" strike="noStrike" dirty="0" smtClean="0">
                          <a:effectLst/>
                          <a:latin typeface="微軟正黑體" panose="020B0604030504040204" pitchFamily="34" charset="-120"/>
                          <a:ea typeface="微軟正黑體" panose="020B0604030504040204" pitchFamily="34" charset="-120"/>
                        </a:rPr>
                        <a:t>，增加開放</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東砂西運</a:t>
                      </a:r>
                      <a:r>
                        <a:rPr lang="zh-TW" altLang="en-US" sz="1400" u="none" strike="noStrike" dirty="0" smtClean="0">
                          <a:solidFill>
                            <a:schemeClr val="tx1"/>
                          </a:solidFill>
                          <a:effectLst/>
                          <a:latin typeface="微軟正黑體" panose="020B0604030504040204" pitchFamily="34" charset="-120"/>
                          <a:ea typeface="微軟正黑體" panose="020B0604030504040204" pitchFamily="34" charset="-120"/>
                        </a:rPr>
                        <a:t>裝卸量統計表</a:t>
                      </a:r>
                      <a:r>
                        <a:rPr lang="zh-TW" altLang="en-US" sz="1400" u="none" strike="noStrike" dirty="0" smtClean="0">
                          <a:effectLst/>
                          <a:latin typeface="微軟正黑體" panose="020B0604030504040204" pitchFamily="34" charset="-120"/>
                          <a:ea typeface="微軟正黑體" panose="020B0604030504040204" pitchFamily="34" charset="-120"/>
                        </a:rPr>
                        <a:t>、</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砂石碎解洗選</a:t>
                      </a:r>
                      <a:r>
                        <a:rPr lang="zh-TW" altLang="en-US" sz="1400" u="none" strike="noStrike" dirty="0" smtClean="0">
                          <a:effectLst/>
                          <a:latin typeface="微軟正黑體" panose="020B0604030504040204" pitchFamily="34" charset="-120"/>
                          <a:ea typeface="微軟正黑體" panose="020B0604030504040204" pitchFamily="34" charset="-120"/>
                        </a:rPr>
                        <a:t>場產銷存，以</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穩定砂石供需</a:t>
                      </a:r>
                      <a:r>
                        <a:rPr lang="zh-TW" altLang="en-US" sz="1400" u="none" strike="noStrike" dirty="0" smtClean="0">
                          <a:effectLst/>
                          <a:latin typeface="微軟正黑體" panose="020B0604030504040204" pitchFamily="34" charset="-120"/>
                          <a:ea typeface="微軟正黑體" panose="020B0604030504040204" pitchFamily="34" charset="-120"/>
                        </a:rPr>
                        <a:t>及平穩砂石物價</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tc>
              </a:tr>
              <a:tr h="857115">
                <a:tc>
                  <a:txBody>
                    <a:bodyPr/>
                    <a:lstStyle/>
                    <a:p>
                      <a:pPr marL="72000" algn="l" fontAlgn="ctr"/>
                      <a:r>
                        <a:rPr lang="zh-TW" altLang="en-US" sz="1600" b="1" u="none" strike="noStrike" dirty="0" smtClean="0">
                          <a:effectLst/>
                          <a:latin typeface="微軟正黑體" panose="020B0604030504040204" pitchFamily="34" charset="-120"/>
                          <a:ea typeface="微軟正黑體" panose="020B0604030504040204" pitchFamily="34" charset="-120"/>
                        </a:rPr>
                        <a:t>中央</a:t>
                      </a:r>
                      <a:r>
                        <a:rPr lang="zh-TW" altLang="en-US" sz="1600" b="1" u="none" strike="noStrike" dirty="0">
                          <a:effectLst/>
                          <a:latin typeface="微軟正黑體" panose="020B0604030504040204" pitchFamily="34" charset="-120"/>
                          <a:ea typeface="微軟正黑體" panose="020B0604030504040204" pitchFamily="34" charset="-120"/>
                        </a:rPr>
                        <a:t>地質調查所</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推動</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住居地質</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環境資料開放，整合</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雲端地質資訊</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全民應用。</a:t>
                      </a:r>
                    </a:p>
                  </a:txBody>
                  <a:tcPr marL="3621" marR="3621" marT="3621" marB="0" anchor="ctr">
                    <a:solidFill>
                      <a:schemeClr val="accent3">
                        <a:lumMod val="20000"/>
                        <a:lumOff val="80000"/>
                      </a:schemeClr>
                    </a:solidFill>
                  </a:tcPr>
                </a:tc>
                <a:tc>
                  <a:txBody>
                    <a:bodyPr/>
                    <a:lstStyle/>
                    <a:p>
                      <a:pPr marL="72000" algn="l" defTabSz="914400" rtl="0" eaLnBrk="1" fontAlgn="ctr" latinLnBrk="0" hangingPunct="1"/>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推動</a:t>
                      </a:r>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地質資訊對外服務</a:t>
                      </a:r>
                      <a:r>
                        <a:rPr lang="en-US"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開放資料</a:t>
                      </a:r>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運算加值</a:t>
                      </a:r>
                      <a:r>
                        <a:rPr lang="en-US" altLang="zh-TW"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API</a:t>
                      </a:r>
                      <a:r>
                        <a:rPr lang="en-US"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dirty="0" smtClean="0">
                          <a:effectLst/>
                          <a:latin typeface="微軟正黑體" panose="020B0604030504040204" pitchFamily="34" charset="-120"/>
                          <a:ea typeface="微軟正黑體" panose="020B0604030504040204" pitchFamily="34" charset="-120"/>
                        </a:rPr>
                        <a:t> ，開放土地查詢功能：以</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座標</a:t>
                      </a:r>
                      <a:r>
                        <a:rPr lang="zh-TW" altLang="en-US" sz="1400" u="none" strike="noStrike" dirty="0" smtClean="0">
                          <a:effectLst/>
                          <a:latin typeface="微軟正黑體" panose="020B0604030504040204" pitchFamily="34" charset="-120"/>
                          <a:ea typeface="微軟正黑體" panose="020B0604030504040204" pitchFamily="34" charset="-120"/>
                        </a:rPr>
                        <a:t>資料及</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座標串列</a:t>
                      </a:r>
                      <a:r>
                        <a:rPr lang="zh-TW" altLang="en-US" sz="1400" u="none" strike="noStrike" dirty="0" smtClean="0">
                          <a:effectLst/>
                          <a:latin typeface="微軟正黑體" panose="020B0604030504040204" pitchFamily="34" charset="-120"/>
                          <a:ea typeface="微軟正黑體" panose="020B0604030504040204" pitchFamily="34" charset="-120"/>
                        </a:rPr>
                        <a:t>資料查詢</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地質物件</a:t>
                      </a:r>
                      <a:r>
                        <a:rPr lang="zh-TW" altLang="en-US" sz="1400" u="none" strike="noStrike" dirty="0" smtClean="0">
                          <a:effectLst/>
                          <a:latin typeface="微軟正黑體" panose="020B0604030504040204" pitchFamily="34" charset="-120"/>
                          <a:ea typeface="微軟正黑體" panose="020B0604030504040204" pitchFamily="34" charset="-120"/>
                        </a:rPr>
                        <a:t>資料包括：</a:t>
                      </a:r>
                      <a:r>
                        <a:rPr lang="en-US" altLang="zh-TW" sz="1400" u="none" strike="noStrike" dirty="0" smtClean="0">
                          <a:effectLst/>
                          <a:latin typeface="微軟正黑體" panose="020B0604030504040204" pitchFamily="34" charset="-120"/>
                          <a:ea typeface="微軟正黑體" panose="020B0604030504040204" pitchFamily="34" charset="-120"/>
                        </a:rPr>
                        <a:t>a.</a:t>
                      </a:r>
                      <a:r>
                        <a:rPr lang="zh-TW" altLang="en-US" sz="1400" u="none" strike="noStrike" dirty="0" smtClean="0">
                          <a:effectLst/>
                          <a:latin typeface="微軟正黑體" panose="020B0604030504040204" pitchFamily="34" charset="-120"/>
                          <a:ea typeface="微軟正黑體" panose="020B0604030504040204" pitchFamily="34" charset="-120"/>
                        </a:rPr>
                        <a:t>活動斷層</a:t>
                      </a:r>
                      <a:r>
                        <a:rPr lang="en-US" altLang="zh-TW" sz="1400" u="none" strike="noStrike" dirty="0" smtClean="0">
                          <a:effectLst/>
                          <a:latin typeface="微軟正黑體" panose="020B0604030504040204" pitchFamily="34" charset="-120"/>
                          <a:ea typeface="微軟正黑體" panose="020B0604030504040204" pitchFamily="34" charset="-120"/>
                        </a:rPr>
                        <a:t>b.</a:t>
                      </a:r>
                      <a:r>
                        <a:rPr lang="zh-TW" altLang="en-US" sz="1400" u="none" strike="noStrike" dirty="0" smtClean="0">
                          <a:effectLst/>
                          <a:latin typeface="微軟正黑體" panose="020B0604030504040204" pitchFamily="34" charset="-120"/>
                          <a:ea typeface="微軟正黑體" panose="020B0604030504040204" pitchFamily="34" charset="-120"/>
                        </a:rPr>
                        <a:t>順向坡</a:t>
                      </a:r>
                      <a:r>
                        <a:rPr lang="en-US" altLang="zh-TW" sz="1400" u="none" strike="noStrike" dirty="0" smtClean="0">
                          <a:effectLst/>
                          <a:latin typeface="微軟正黑體" panose="020B0604030504040204" pitchFamily="34" charset="-120"/>
                          <a:ea typeface="微軟正黑體" panose="020B0604030504040204" pitchFamily="34" charset="-120"/>
                        </a:rPr>
                        <a:t>c.</a:t>
                      </a:r>
                      <a:r>
                        <a:rPr lang="zh-TW" altLang="en-US" sz="1400" u="none" strike="noStrike" dirty="0" smtClean="0">
                          <a:effectLst/>
                          <a:latin typeface="微軟正黑體" panose="020B0604030504040204" pitchFamily="34" charset="-120"/>
                          <a:ea typeface="微軟正黑體" panose="020B0604030504040204" pitchFamily="34" charset="-120"/>
                        </a:rPr>
                        <a:t>落石區</a:t>
                      </a:r>
                      <a:r>
                        <a:rPr lang="en-US" altLang="zh-TW" sz="1400" u="none" strike="noStrike" dirty="0" smtClean="0">
                          <a:effectLst/>
                          <a:latin typeface="微軟正黑體" panose="020B0604030504040204" pitchFamily="34" charset="-120"/>
                          <a:ea typeface="微軟正黑體" panose="020B0604030504040204" pitchFamily="34" charset="-120"/>
                        </a:rPr>
                        <a:t>d.</a:t>
                      </a:r>
                      <a:r>
                        <a:rPr lang="zh-TW" altLang="en-US" sz="1400" u="none" strike="noStrike" dirty="0" smtClean="0">
                          <a:effectLst/>
                          <a:latin typeface="微軟正黑體" panose="020B0604030504040204" pitchFamily="34" charset="-120"/>
                          <a:ea typeface="微軟正黑體" panose="020B0604030504040204" pitchFamily="34" charset="-120"/>
                        </a:rPr>
                        <a:t>回填土區</a:t>
                      </a:r>
                      <a:r>
                        <a:rPr lang="en-US" altLang="zh-TW" sz="1400" u="none" strike="noStrike" dirty="0" smtClean="0">
                          <a:effectLst/>
                          <a:latin typeface="微軟正黑體" panose="020B0604030504040204" pitchFamily="34" charset="-120"/>
                          <a:ea typeface="微軟正黑體" panose="020B0604030504040204" pitchFamily="34" charset="-120"/>
                        </a:rPr>
                        <a:t>e.</a:t>
                      </a:r>
                      <a:r>
                        <a:rPr lang="zh-TW" altLang="en-US" sz="1400" u="none" strike="noStrike" dirty="0" smtClean="0">
                          <a:effectLst/>
                          <a:latin typeface="微軟正黑體" panose="020B0604030504040204" pitchFamily="34" charset="-120"/>
                          <a:ea typeface="微軟正黑體" panose="020B0604030504040204" pitchFamily="34" charset="-120"/>
                        </a:rPr>
                        <a:t>土石流扇狀地</a:t>
                      </a:r>
                      <a:r>
                        <a:rPr lang="en-US" altLang="zh-TW" sz="1400" u="none" strike="noStrike" dirty="0" smtClean="0">
                          <a:effectLst/>
                          <a:latin typeface="微軟正黑體" panose="020B0604030504040204" pitchFamily="34" charset="-120"/>
                          <a:ea typeface="微軟正黑體" panose="020B0604030504040204" pitchFamily="34" charset="-120"/>
                        </a:rPr>
                        <a:t>f.</a:t>
                      </a:r>
                      <a:r>
                        <a:rPr lang="zh-TW" altLang="en-US" sz="1400" u="none" strike="noStrike" dirty="0" smtClean="0">
                          <a:effectLst/>
                          <a:latin typeface="微軟正黑體" panose="020B0604030504040204" pitchFamily="34" charset="-120"/>
                          <a:ea typeface="微軟正黑體" panose="020B0604030504040204" pitchFamily="34" charset="-120"/>
                        </a:rPr>
                        <a:t>溫泉露頭點位及屬性資料</a:t>
                      </a:r>
                      <a:r>
                        <a:rPr lang="en-US" altLang="zh-TW" sz="1400" u="none" strike="noStrike" dirty="0" smtClean="0">
                          <a:effectLst/>
                          <a:latin typeface="微軟正黑體" panose="020B0604030504040204" pitchFamily="34" charset="-120"/>
                          <a:ea typeface="微軟正黑體" panose="020B0604030504040204" pitchFamily="34" charset="-120"/>
                        </a:rPr>
                        <a:t>g.</a:t>
                      </a:r>
                      <a:r>
                        <a:rPr lang="zh-TW" altLang="en-US" sz="1400" u="none" strike="noStrike" dirty="0" smtClean="0">
                          <a:effectLst/>
                          <a:latin typeface="微軟正黑體" panose="020B0604030504040204" pitchFamily="34" charset="-120"/>
                          <a:ea typeface="微軟正黑體" panose="020B0604030504040204" pitchFamily="34" charset="-120"/>
                        </a:rPr>
                        <a:t>土壤液化潛勢風險</a:t>
                      </a:r>
                      <a:r>
                        <a:rPr lang="en-US" altLang="zh-TW" sz="1400" u="none" strike="noStrike" dirty="0" smtClean="0">
                          <a:effectLst/>
                          <a:latin typeface="微軟正黑體" panose="020B0604030504040204" pitchFamily="34" charset="-120"/>
                          <a:ea typeface="微軟正黑體" panose="020B0604030504040204" pitchFamily="34" charset="-120"/>
                        </a:rPr>
                        <a:t>h.</a:t>
                      </a:r>
                      <a:r>
                        <a:rPr lang="zh-TW" altLang="en-US" sz="1400" u="none" strike="noStrike" dirty="0" smtClean="0">
                          <a:effectLst/>
                          <a:latin typeface="微軟正黑體" panose="020B0604030504040204" pitchFamily="34" charset="-120"/>
                          <a:ea typeface="微軟正黑體" panose="020B0604030504040204" pitchFamily="34" charset="-120"/>
                        </a:rPr>
                        <a:t>地質敏感區</a:t>
                      </a:r>
                      <a:r>
                        <a:rPr lang="en-US" altLang="zh-TW" sz="1400" u="none" strike="noStrike" dirty="0" err="1" smtClean="0">
                          <a:effectLst/>
                          <a:latin typeface="微軟正黑體" panose="020B0604030504040204" pitchFamily="34" charset="-120"/>
                          <a:ea typeface="微軟正黑體" panose="020B0604030504040204" pitchFamily="34" charset="-120"/>
                        </a:rPr>
                        <a:t>i</a:t>
                      </a:r>
                      <a:r>
                        <a:rPr lang="en-US" altLang="zh-TW" sz="1400" u="none" strike="noStrike" dirty="0" smtClean="0">
                          <a:effectLst/>
                          <a:latin typeface="微軟正黑體" panose="020B0604030504040204" pitchFamily="34" charset="-120"/>
                          <a:ea typeface="微軟正黑體" panose="020B0604030504040204" pitchFamily="34" charset="-120"/>
                        </a:rPr>
                        <a:t>.</a:t>
                      </a:r>
                      <a:r>
                        <a:rPr lang="zh-TW" altLang="en-US" sz="1400" u="none" strike="noStrike" dirty="0" smtClean="0">
                          <a:effectLst/>
                          <a:latin typeface="微軟正黑體" panose="020B0604030504040204" pitchFamily="34" charset="-120"/>
                          <a:ea typeface="微軟正黑體" panose="020B0604030504040204" pitchFamily="34" charset="-120"/>
                        </a:rPr>
                        <a:t>斷層（非活動斷層）</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    </a:t>
                      </a:r>
                      <a:endPar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3621" marR="3621" marT="3621" marB="0" anchor="ctr">
                    <a:solidFill>
                      <a:schemeClr val="accent3">
                        <a:lumMod val="20000"/>
                        <a:lumOff val="80000"/>
                      </a:schemeClr>
                    </a:solidFill>
                  </a:tcPr>
                </a:tc>
              </a:tr>
              <a:tr h="498379">
                <a:tc>
                  <a:txBody>
                    <a:bodyPr/>
                    <a:lstStyle/>
                    <a:p>
                      <a:pPr marL="72000" algn="l" fontAlgn="ctr"/>
                      <a:r>
                        <a:rPr lang="zh-TW" altLang="en-US" sz="1600" b="1" i="0" u="none" strike="noStrike" dirty="0" smtClean="0">
                          <a:solidFill>
                            <a:srgbClr val="000000"/>
                          </a:solidFill>
                          <a:effectLst/>
                          <a:latin typeface="微軟正黑體" panose="020B0604030504040204" pitchFamily="34" charset="-120"/>
                          <a:ea typeface="微軟正黑體" panose="020B0604030504040204" pitchFamily="34" charset="-120"/>
                        </a:rPr>
                        <a:t>國營事業委員會</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5">
                        <a:lumMod val="40000"/>
                        <a:lumOff val="60000"/>
                      </a:schemeClr>
                    </a:solidFill>
                  </a:tcPr>
                </a:tc>
                <a:tc>
                  <a:txBody>
                    <a:bodyPr/>
                    <a:lstStyle/>
                    <a:p>
                      <a:pPr marL="36000" algn="l" fontAlgn="ct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推動「</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國營及公股事業管理績效</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9235" marR="9235" marT="9237" marB="0" anchor="ctr"/>
                </a:tc>
                <a:tc>
                  <a:txBody>
                    <a:bodyPr/>
                    <a:lstStyle/>
                    <a:p>
                      <a:pPr marL="72000" algn="l" fontAlgn="ct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推動「</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國營及公股事業之營運管理</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」主題之</a:t>
                      </a:r>
                      <a:r>
                        <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rPr>
                        <a:t>資料</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開放</a:t>
                      </a:r>
                      <a:r>
                        <a:rPr lang="zh-TW" altLang="en-US" sz="1400" u="none" strike="noStrike" dirty="0" smtClean="0">
                          <a:effectLst/>
                          <a:latin typeface="微軟正黑體" panose="020B0604030504040204" pitchFamily="34" charset="-120"/>
                          <a:ea typeface="微軟正黑體" panose="020B0604030504040204" pitchFamily="34" charset="-120"/>
                        </a:rPr>
                        <a:t>，有工業安全管理、環境保護及衛生工作、災害防救業務摘要、跨部會管線問題業務摘要等</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9235" marR="9235" marT="9237" marB="0" anchor="ctr"/>
                </a:tc>
              </a:tr>
              <a:tr h="430368">
                <a:tc>
                  <a:txBody>
                    <a:bodyPr/>
                    <a:lstStyle/>
                    <a:p>
                      <a:pPr marL="73025" fontAlgn="ctr">
                        <a:spcAft>
                          <a:spcPts val="0"/>
                        </a:spcAft>
                      </a:pPr>
                      <a:r>
                        <a:rPr lang="zh-TW" sz="1400" b="1" u="none" kern="1200" dirty="0">
                          <a:solidFill>
                            <a:srgbClr val="000000"/>
                          </a:solidFill>
                          <a:effectLst/>
                          <a:latin typeface="微軟正黑體" panose="020B0604030504040204" pitchFamily="34" charset="-120"/>
                          <a:ea typeface="微軟正黑體" panose="020B0604030504040204" pitchFamily="34" charset="-120"/>
                          <a:cs typeface="Arial"/>
                        </a:rPr>
                        <a:t>電力公司</a:t>
                      </a:r>
                      <a:endParaRPr lang="zh-TW" sz="1400" u="none" kern="100" dirty="0">
                        <a:effectLst/>
                        <a:latin typeface="微軟正黑體" panose="020B0604030504040204" pitchFamily="34" charset="-120"/>
                        <a:ea typeface="微軟正黑體" panose="020B0604030504040204" pitchFamily="34" charset="-120"/>
                      </a:endParaRPr>
                    </a:p>
                  </a:txBody>
                  <a:tcPr marL="3810" marR="3810" marT="3810" marB="0" anchor="ctr">
                    <a:solidFill>
                      <a:schemeClr val="accent5">
                        <a:lumMod val="40000"/>
                        <a:lumOff val="60000"/>
                      </a:schemeClr>
                    </a:solidFill>
                  </a:tcPr>
                </a:tc>
                <a:tc>
                  <a:txBody>
                    <a:bodyPr/>
                    <a:lstStyle/>
                    <a:p>
                      <a:pPr marL="36830" fontAlgn="ctr">
                        <a:spcAft>
                          <a:spcPts val="0"/>
                        </a:spcAft>
                      </a:pPr>
                      <a:r>
                        <a:rPr lang="zh-TW" sz="1400" kern="1200">
                          <a:solidFill>
                            <a:srgbClr val="FF0000"/>
                          </a:solidFill>
                          <a:effectLst/>
                          <a:latin typeface="微軟正黑體" panose="020B0604030504040204" pitchFamily="34" charset="-120"/>
                          <a:ea typeface="微軟正黑體" panose="020B0604030504040204" pitchFamily="34" charset="-120"/>
                          <a:cs typeface="Arial"/>
                        </a:rPr>
                        <a:t>節約能源</a:t>
                      </a:r>
                      <a:r>
                        <a:rPr lang="zh-TW" sz="1400" kern="1200">
                          <a:solidFill>
                            <a:srgbClr val="000000"/>
                          </a:solidFill>
                          <a:effectLst/>
                          <a:latin typeface="微軟正黑體" panose="020B0604030504040204" pitchFamily="34" charset="-120"/>
                          <a:ea typeface="微軟正黑體" panose="020B0604030504040204" pitchFamily="34" charset="-120"/>
                          <a:cs typeface="Arial"/>
                        </a:rPr>
                        <a:t>與</a:t>
                      </a:r>
                      <a:r>
                        <a:rPr lang="zh-TW" sz="1400" kern="1200">
                          <a:solidFill>
                            <a:srgbClr val="FF0000"/>
                          </a:solidFill>
                          <a:effectLst/>
                          <a:latin typeface="微軟正黑體" panose="020B0604030504040204" pitchFamily="34" charset="-120"/>
                          <a:ea typeface="微軟正黑體" panose="020B0604030504040204" pitchFamily="34" charset="-120"/>
                          <a:cs typeface="Arial"/>
                        </a:rPr>
                        <a:t>電力供應</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3">
                        <a:lumMod val="20000"/>
                        <a:lumOff val="80000"/>
                      </a:schemeClr>
                    </a:solidFill>
                  </a:tcPr>
                </a:tc>
                <a:tc>
                  <a:txBody>
                    <a:bodyPr/>
                    <a:lstStyle/>
                    <a:p>
                      <a:pPr marL="73025" fontAlgn="ctr">
                        <a:spcAft>
                          <a:spcPts val="0"/>
                        </a:spcAft>
                      </a:pPr>
                      <a:r>
                        <a:rPr lang="zh-TW" sz="1400" kern="1200">
                          <a:solidFill>
                            <a:srgbClr val="000000"/>
                          </a:solidFill>
                          <a:effectLst/>
                          <a:latin typeface="微軟正黑體" panose="020B0604030504040204" pitchFamily="34" charset="-120"/>
                          <a:ea typeface="微軟正黑體" panose="020B0604030504040204" pitchFamily="34" charset="-120"/>
                          <a:cs typeface="Arial"/>
                        </a:rPr>
                        <a:t>開放</a:t>
                      </a:r>
                      <a:r>
                        <a:rPr lang="zh-TW" sz="1400" kern="1200">
                          <a:solidFill>
                            <a:srgbClr val="FF0000"/>
                          </a:solidFill>
                          <a:effectLst/>
                          <a:latin typeface="微軟正黑體" panose="020B0604030504040204" pitchFamily="34" charset="-120"/>
                          <a:ea typeface="微軟正黑體" panose="020B0604030504040204" pitchFamily="34" charset="-120"/>
                          <a:cs typeface="Arial"/>
                        </a:rPr>
                        <a:t>再生能源可併網饋線</a:t>
                      </a:r>
                      <a:r>
                        <a:rPr lang="zh-TW" sz="1400" kern="1200">
                          <a:solidFill>
                            <a:srgbClr val="000000"/>
                          </a:solidFill>
                          <a:effectLst/>
                          <a:latin typeface="微軟正黑體" panose="020B0604030504040204" pitchFamily="34" charset="-120"/>
                          <a:ea typeface="微軟正黑體" panose="020B0604030504040204" pitchFamily="34" charset="-120"/>
                          <a:cs typeface="Arial"/>
                        </a:rPr>
                        <a:t>資料、</a:t>
                      </a:r>
                      <a:r>
                        <a:rPr lang="zh-TW" sz="1400" kern="1200">
                          <a:solidFill>
                            <a:srgbClr val="FF0000"/>
                          </a:solidFill>
                          <a:effectLst/>
                          <a:latin typeface="微軟正黑體" panose="020B0604030504040204" pitchFamily="34" charset="-120"/>
                          <a:ea typeface="微軟正黑體" panose="020B0604030504040204" pitchFamily="34" charset="-120"/>
                          <a:cs typeface="Arial"/>
                        </a:rPr>
                        <a:t>用戶授權可信賴的第三方獲取</a:t>
                      </a:r>
                      <a:r>
                        <a:rPr lang="zh-TW" sz="1400" kern="1200">
                          <a:solidFill>
                            <a:srgbClr val="000000"/>
                          </a:solidFill>
                          <a:effectLst/>
                          <a:latin typeface="微軟正黑體" panose="020B0604030504040204" pitchFamily="34" charset="-120"/>
                          <a:ea typeface="微軟正黑體" panose="020B0604030504040204" pitchFamily="34" charset="-120"/>
                          <a:cs typeface="Arial"/>
                        </a:rPr>
                        <a:t>其能源使用資料，高壓大用戶</a:t>
                      </a:r>
                      <a:r>
                        <a:rPr lang="zh-TW" sz="1400" kern="1200">
                          <a:solidFill>
                            <a:srgbClr val="FF0000"/>
                          </a:solidFill>
                          <a:effectLst/>
                          <a:latin typeface="微軟正黑體" panose="020B0604030504040204" pitchFamily="34" charset="-120"/>
                          <a:ea typeface="微軟正黑體" panose="020B0604030504040204" pitchFamily="34" charset="-120"/>
                          <a:cs typeface="Arial"/>
                        </a:rPr>
                        <a:t>去識別化</a:t>
                      </a:r>
                      <a:r>
                        <a:rPr lang="zh-TW" sz="1400" kern="1200">
                          <a:solidFill>
                            <a:srgbClr val="000000"/>
                          </a:solidFill>
                          <a:effectLst/>
                          <a:latin typeface="微軟正黑體" panose="020B0604030504040204" pitchFamily="34" charset="-120"/>
                          <a:ea typeface="微軟正黑體" panose="020B0604030504040204" pitchFamily="34" charset="-120"/>
                          <a:cs typeface="Arial"/>
                        </a:rPr>
                        <a:t>資料等，促成民間發展用電主題之創新或應用服務</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3">
                        <a:lumMod val="20000"/>
                        <a:lumOff val="80000"/>
                      </a:schemeClr>
                    </a:solidFill>
                  </a:tcPr>
                </a:tc>
              </a:tr>
              <a:tr h="496838">
                <a:tc>
                  <a:txBody>
                    <a:bodyPr/>
                    <a:lstStyle/>
                    <a:p>
                      <a:pPr marL="73025" fontAlgn="ctr">
                        <a:spcAft>
                          <a:spcPts val="0"/>
                        </a:spcAft>
                      </a:pPr>
                      <a:r>
                        <a:rPr lang="zh-TW" sz="1400" b="1" u="none" kern="1200" dirty="0">
                          <a:solidFill>
                            <a:srgbClr val="000000"/>
                          </a:solidFill>
                          <a:effectLst/>
                          <a:latin typeface="微軟正黑體" panose="020B0604030504040204" pitchFamily="34" charset="-120"/>
                          <a:ea typeface="微軟正黑體" panose="020B0604030504040204" pitchFamily="34" charset="-120"/>
                          <a:cs typeface="Arial"/>
                        </a:rPr>
                        <a:t>中油公司</a:t>
                      </a:r>
                      <a:endParaRPr lang="zh-TW" sz="1400" u="none" kern="100" dirty="0">
                        <a:effectLst/>
                        <a:latin typeface="微軟正黑體" panose="020B0604030504040204" pitchFamily="34" charset="-120"/>
                        <a:ea typeface="微軟正黑體" panose="020B0604030504040204" pitchFamily="34" charset="-120"/>
                      </a:endParaRPr>
                    </a:p>
                  </a:txBody>
                  <a:tcPr marL="3810" marR="3810" marT="3810" marB="0" anchor="ctr">
                    <a:solidFill>
                      <a:schemeClr val="accent5">
                        <a:lumMod val="40000"/>
                        <a:lumOff val="60000"/>
                      </a:schemeClr>
                    </a:solidFill>
                  </a:tcPr>
                </a:tc>
                <a:tc>
                  <a:txBody>
                    <a:bodyPr/>
                    <a:lstStyle/>
                    <a:p>
                      <a:pPr marL="36830" fontAlgn="ctr">
                        <a:spcAft>
                          <a:spcPts val="0"/>
                        </a:spcAft>
                      </a:pPr>
                      <a:r>
                        <a:rPr lang="zh-TW" sz="1400" kern="1200">
                          <a:solidFill>
                            <a:srgbClr val="FF0000"/>
                          </a:solidFill>
                          <a:effectLst/>
                          <a:latin typeface="微軟正黑體" panose="020B0604030504040204" pitchFamily="34" charset="-120"/>
                          <a:ea typeface="微軟正黑體" panose="020B0604030504040204" pitchFamily="34" charset="-120"/>
                          <a:cs typeface="Arial"/>
                        </a:rPr>
                        <a:t>加油便利</a:t>
                      </a:r>
                      <a:r>
                        <a:rPr lang="zh-TW" sz="1400" kern="1200">
                          <a:solidFill>
                            <a:srgbClr val="000000"/>
                          </a:solidFill>
                          <a:effectLst/>
                          <a:latin typeface="微軟正黑體" panose="020B0604030504040204" pitchFamily="34" charset="-120"/>
                          <a:ea typeface="微軟正黑體" panose="020B0604030504040204" pitchFamily="34" charset="-120"/>
                          <a:cs typeface="Arial"/>
                        </a:rPr>
                        <a:t>站、</a:t>
                      </a:r>
                      <a:r>
                        <a:rPr lang="zh-TW" sz="1400" kern="1200">
                          <a:solidFill>
                            <a:srgbClr val="FF0000"/>
                          </a:solidFill>
                          <a:effectLst/>
                          <a:latin typeface="微軟正黑體" panose="020B0604030504040204" pitchFamily="34" charset="-120"/>
                          <a:ea typeface="微軟正黑體" panose="020B0604030504040204" pitchFamily="34" charset="-120"/>
                          <a:cs typeface="Arial"/>
                        </a:rPr>
                        <a:t>技術</a:t>
                      </a:r>
                      <a:r>
                        <a:rPr lang="zh-TW" sz="1400" kern="1200">
                          <a:solidFill>
                            <a:srgbClr val="000000"/>
                          </a:solidFill>
                          <a:effectLst/>
                          <a:latin typeface="微軟正黑體" panose="020B0604030504040204" pitchFamily="34" charset="-120"/>
                          <a:ea typeface="微軟正黑體" panose="020B0604030504040204" pitchFamily="34" charset="-120"/>
                          <a:cs typeface="Arial"/>
                        </a:rPr>
                        <a:t>研究、</a:t>
                      </a:r>
                      <a:r>
                        <a:rPr lang="zh-TW" sz="1400" kern="1200">
                          <a:solidFill>
                            <a:srgbClr val="FF0000"/>
                          </a:solidFill>
                          <a:effectLst/>
                          <a:latin typeface="微軟正黑體" panose="020B0604030504040204" pitchFamily="34" charset="-120"/>
                          <a:ea typeface="微軟正黑體" panose="020B0604030504040204" pitchFamily="34" charset="-120"/>
                          <a:cs typeface="Arial"/>
                        </a:rPr>
                        <a:t>安全</a:t>
                      </a:r>
                      <a:r>
                        <a:rPr lang="zh-TW" sz="1400" kern="1200">
                          <a:solidFill>
                            <a:srgbClr val="000000"/>
                          </a:solidFill>
                          <a:effectLst/>
                          <a:latin typeface="微軟正黑體" panose="020B0604030504040204" pitchFamily="34" charset="-120"/>
                          <a:ea typeface="微軟正黑體" panose="020B0604030504040204" pitchFamily="34" charset="-120"/>
                          <a:cs typeface="Arial"/>
                        </a:rPr>
                        <a:t>能源</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tc>
                <a:tc>
                  <a:txBody>
                    <a:bodyPr/>
                    <a:lstStyle/>
                    <a:p>
                      <a:pPr marL="73025" fontAlgn="ctr">
                        <a:spcAft>
                          <a:spcPts val="0"/>
                        </a:spcAft>
                      </a:pPr>
                      <a:r>
                        <a:rPr lang="zh-TW" sz="1400" kern="1200">
                          <a:solidFill>
                            <a:srgbClr val="000000"/>
                          </a:solidFill>
                          <a:effectLst/>
                          <a:latin typeface="微軟正黑體" panose="020B0604030504040204" pitchFamily="34" charset="-120"/>
                          <a:ea typeface="微軟正黑體" panose="020B0604030504040204" pitchFamily="34" charset="-120"/>
                          <a:cs typeface="Arial"/>
                        </a:rPr>
                        <a:t>推動「</a:t>
                      </a:r>
                      <a:r>
                        <a:rPr lang="zh-TW" sz="1400" kern="1200">
                          <a:solidFill>
                            <a:srgbClr val="FF0000"/>
                          </a:solidFill>
                          <a:effectLst/>
                          <a:latin typeface="微軟正黑體" panose="020B0604030504040204" pitchFamily="34" charset="-120"/>
                          <a:ea typeface="微軟正黑體" panose="020B0604030504040204" pitchFamily="34" charset="-120"/>
                        </a:rPr>
                        <a:t>加油便利服務</a:t>
                      </a:r>
                      <a:r>
                        <a:rPr lang="zh-TW" sz="1400" kern="1200">
                          <a:solidFill>
                            <a:srgbClr val="000000"/>
                          </a:solidFill>
                          <a:effectLst/>
                          <a:latin typeface="微軟正黑體" panose="020B0604030504040204" pitchFamily="34" charset="-120"/>
                          <a:ea typeface="微軟正黑體" panose="020B0604030504040204" pitchFamily="34" charset="-120"/>
                          <a:cs typeface="Arial"/>
                        </a:rPr>
                        <a:t>」</a:t>
                      </a:r>
                      <a:r>
                        <a:rPr lang="en-US" sz="1400" kern="1200">
                          <a:solidFill>
                            <a:srgbClr val="000000"/>
                          </a:solidFill>
                          <a:effectLst/>
                          <a:latin typeface="微軟正黑體" panose="020B0604030504040204" pitchFamily="34" charset="-120"/>
                          <a:ea typeface="微軟正黑體" panose="020B0604030504040204" pitchFamily="34" charset="-120"/>
                          <a:cs typeface="Arial"/>
                        </a:rPr>
                        <a:t>(</a:t>
                      </a:r>
                      <a:r>
                        <a:rPr lang="zh-TW" sz="1400" kern="1200">
                          <a:solidFill>
                            <a:srgbClr val="000000"/>
                          </a:solidFill>
                          <a:effectLst/>
                          <a:latin typeface="微軟正黑體" panose="020B0604030504040204" pitchFamily="34" charset="-120"/>
                          <a:ea typeface="微軟正黑體" panose="020B0604030504040204" pitchFamily="34" charset="-120"/>
                          <a:cs typeface="Arial"/>
                        </a:rPr>
                        <a:t>油品</a:t>
                      </a:r>
                      <a:r>
                        <a:rPr lang="zh-TW" sz="1400" kern="1200">
                          <a:solidFill>
                            <a:srgbClr val="FF0000"/>
                          </a:solidFill>
                          <a:effectLst/>
                          <a:latin typeface="微軟正黑體" panose="020B0604030504040204" pitchFamily="34" charset="-120"/>
                          <a:ea typeface="微軟正黑體" panose="020B0604030504040204" pitchFamily="34" charset="-120"/>
                          <a:cs typeface="Arial"/>
                        </a:rPr>
                        <a:t>品質檢驗</a:t>
                      </a:r>
                      <a:r>
                        <a:rPr lang="zh-TW" sz="1400" kern="1200">
                          <a:solidFill>
                            <a:srgbClr val="000000"/>
                          </a:solidFill>
                          <a:effectLst/>
                          <a:latin typeface="微軟正黑體" panose="020B0604030504040204" pitchFamily="34" charset="-120"/>
                          <a:ea typeface="微軟正黑體" panose="020B0604030504040204" pitchFamily="34" charset="-120"/>
                          <a:cs typeface="Arial"/>
                        </a:rPr>
                        <a:t>、多角化服務</a:t>
                      </a:r>
                      <a:r>
                        <a:rPr lang="en-US" sz="1400" kern="1200">
                          <a:solidFill>
                            <a:srgbClr val="000000"/>
                          </a:solidFill>
                          <a:effectLst/>
                          <a:latin typeface="微軟正黑體" panose="020B0604030504040204" pitchFamily="34" charset="-120"/>
                          <a:ea typeface="微軟正黑體" panose="020B0604030504040204" pitchFamily="34" charset="-120"/>
                          <a:cs typeface="Arial"/>
                        </a:rPr>
                        <a:t>) </a:t>
                      </a:r>
                      <a:r>
                        <a:rPr lang="zh-TW" sz="1400" kern="1200">
                          <a:solidFill>
                            <a:srgbClr val="000000"/>
                          </a:solidFill>
                          <a:effectLst/>
                          <a:latin typeface="微軟正黑體" panose="020B0604030504040204" pitchFamily="34" charset="-120"/>
                          <a:ea typeface="微軟正黑體" panose="020B0604030504040204" pitchFamily="34" charset="-120"/>
                          <a:cs typeface="Arial"/>
                        </a:rPr>
                        <a:t>、「</a:t>
                      </a:r>
                      <a:r>
                        <a:rPr lang="zh-TW" sz="1400" kern="1200">
                          <a:solidFill>
                            <a:srgbClr val="FF0000"/>
                          </a:solidFill>
                          <a:effectLst/>
                          <a:latin typeface="微軟正黑體" panose="020B0604030504040204" pitchFamily="34" charset="-120"/>
                          <a:ea typeface="微軟正黑體" panose="020B0604030504040204" pitchFamily="34" charset="-120"/>
                          <a:cs typeface="Arial"/>
                        </a:rPr>
                        <a:t>技術研究</a:t>
                      </a:r>
                      <a:r>
                        <a:rPr lang="zh-TW" sz="1400" kern="1200">
                          <a:solidFill>
                            <a:srgbClr val="000000"/>
                          </a:solidFill>
                          <a:effectLst/>
                          <a:latin typeface="微軟正黑體" panose="020B0604030504040204" pitchFamily="34" charset="-120"/>
                          <a:ea typeface="微軟正黑體" panose="020B0604030504040204" pitchFamily="34" charset="-120"/>
                          <a:cs typeface="Arial"/>
                        </a:rPr>
                        <a:t>」</a:t>
                      </a:r>
                      <a:r>
                        <a:rPr lang="en-US" sz="1400" kern="1200">
                          <a:solidFill>
                            <a:srgbClr val="000000"/>
                          </a:solidFill>
                          <a:effectLst/>
                          <a:latin typeface="微軟正黑體" panose="020B0604030504040204" pitchFamily="34" charset="-120"/>
                          <a:ea typeface="微軟正黑體" panose="020B0604030504040204" pitchFamily="34" charset="-120"/>
                          <a:cs typeface="Arial"/>
                        </a:rPr>
                        <a:t>(</a:t>
                      </a:r>
                      <a:r>
                        <a:rPr lang="zh-TW" sz="1400" kern="1200">
                          <a:solidFill>
                            <a:srgbClr val="000000"/>
                          </a:solidFill>
                          <a:effectLst/>
                          <a:latin typeface="微軟正黑體" panose="020B0604030504040204" pitchFamily="34" charset="-120"/>
                          <a:ea typeface="微軟正黑體" panose="020B0604030504040204" pitchFamily="34" charset="-120"/>
                          <a:cs typeface="Arial"/>
                        </a:rPr>
                        <a:t>專業技術、探勘研究、收費規劃</a:t>
                      </a:r>
                      <a:r>
                        <a:rPr lang="en-US" sz="1400" kern="1200">
                          <a:solidFill>
                            <a:srgbClr val="000000"/>
                          </a:solidFill>
                          <a:effectLst/>
                          <a:latin typeface="微軟正黑體" panose="020B0604030504040204" pitchFamily="34" charset="-120"/>
                          <a:ea typeface="微軟正黑體" panose="020B0604030504040204" pitchFamily="34" charset="-120"/>
                          <a:cs typeface="Arial"/>
                        </a:rPr>
                        <a:t>)</a:t>
                      </a:r>
                      <a:r>
                        <a:rPr lang="zh-TW" sz="1400" kern="1200">
                          <a:solidFill>
                            <a:srgbClr val="000000"/>
                          </a:solidFill>
                          <a:effectLst/>
                          <a:latin typeface="微軟正黑體" panose="020B0604030504040204" pitchFamily="34" charset="-120"/>
                          <a:ea typeface="微軟正黑體" panose="020B0604030504040204" pitchFamily="34" charset="-120"/>
                          <a:cs typeface="Arial"/>
                        </a:rPr>
                        <a:t>及「</a:t>
                      </a:r>
                      <a:r>
                        <a:rPr lang="zh-TW" sz="1400" kern="1200">
                          <a:solidFill>
                            <a:srgbClr val="FF0000"/>
                          </a:solidFill>
                          <a:effectLst/>
                          <a:latin typeface="微軟正黑體" panose="020B0604030504040204" pitchFamily="34" charset="-120"/>
                          <a:ea typeface="微軟正黑體" panose="020B0604030504040204" pitchFamily="34" charset="-120"/>
                          <a:cs typeface="Arial"/>
                        </a:rPr>
                        <a:t>安全能源</a:t>
                      </a:r>
                      <a:r>
                        <a:rPr lang="zh-TW" sz="1400" kern="1200">
                          <a:solidFill>
                            <a:srgbClr val="000000"/>
                          </a:solidFill>
                          <a:effectLst/>
                          <a:latin typeface="微軟正黑體" panose="020B0604030504040204" pitchFamily="34" charset="-120"/>
                          <a:ea typeface="微軟正黑體" panose="020B0604030504040204" pitchFamily="34" charset="-120"/>
                          <a:cs typeface="Arial"/>
                        </a:rPr>
                        <a:t>」</a:t>
                      </a:r>
                      <a:r>
                        <a:rPr lang="en-US" sz="1400" kern="1200">
                          <a:solidFill>
                            <a:srgbClr val="000000"/>
                          </a:solidFill>
                          <a:effectLst/>
                          <a:latin typeface="微軟正黑體" panose="020B0604030504040204" pitchFamily="34" charset="-120"/>
                          <a:ea typeface="微軟正黑體" panose="020B0604030504040204" pitchFamily="34" charset="-120"/>
                          <a:cs typeface="Arial"/>
                        </a:rPr>
                        <a:t>(</a:t>
                      </a:r>
                      <a:r>
                        <a:rPr lang="zh-TW" sz="1400" kern="1200">
                          <a:solidFill>
                            <a:srgbClr val="000000"/>
                          </a:solidFill>
                          <a:effectLst/>
                          <a:latin typeface="微軟正黑體" panose="020B0604030504040204" pitchFamily="34" charset="-120"/>
                          <a:ea typeface="微軟正黑體" panose="020B0604030504040204" pitchFamily="34" charset="-120"/>
                          <a:cs typeface="Arial"/>
                        </a:rPr>
                        <a:t>油氣產品之安全資料等</a:t>
                      </a:r>
                      <a:r>
                        <a:rPr lang="en-US" sz="1400" kern="1200">
                          <a:solidFill>
                            <a:srgbClr val="000000"/>
                          </a:solidFill>
                          <a:effectLst/>
                          <a:latin typeface="微軟正黑體" panose="020B0604030504040204" pitchFamily="34" charset="-120"/>
                          <a:ea typeface="微軟正黑體" panose="020B0604030504040204" pitchFamily="34" charset="-120"/>
                          <a:cs typeface="Arial"/>
                        </a:rPr>
                        <a:t>)</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tc>
              </a:tr>
              <a:tr h="288032">
                <a:tc>
                  <a:txBody>
                    <a:bodyPr/>
                    <a:lstStyle/>
                    <a:p>
                      <a:pPr marL="73025" fontAlgn="ctr">
                        <a:spcAft>
                          <a:spcPts val="0"/>
                        </a:spcAft>
                      </a:pPr>
                      <a:r>
                        <a:rPr lang="zh-TW" sz="1400" b="1" kern="1200" dirty="0" smtClean="0">
                          <a:solidFill>
                            <a:srgbClr val="000000"/>
                          </a:solidFill>
                          <a:effectLst/>
                          <a:latin typeface="微軟正黑體" panose="020B0604030504040204" pitchFamily="34" charset="-120"/>
                          <a:ea typeface="微軟正黑體" panose="020B0604030504040204" pitchFamily="34" charset="-120"/>
                          <a:cs typeface="Arial"/>
                        </a:rPr>
                        <a:t>自來水公司</a:t>
                      </a:r>
                      <a:endParaRPr lang="zh-TW" sz="1400" kern="100" dirty="0">
                        <a:effectLst/>
                        <a:latin typeface="微軟正黑體" panose="020B0604030504040204" pitchFamily="34" charset="-120"/>
                        <a:ea typeface="微軟正黑體" panose="020B0604030504040204" pitchFamily="34" charset="-120"/>
                      </a:endParaRPr>
                    </a:p>
                  </a:txBody>
                  <a:tcPr marL="3810" marR="3810" marT="3810" marB="0" anchor="ctr">
                    <a:solidFill>
                      <a:schemeClr val="accent5">
                        <a:lumMod val="40000"/>
                        <a:lumOff val="60000"/>
                      </a:schemeClr>
                    </a:solidFill>
                  </a:tcPr>
                </a:tc>
                <a:tc>
                  <a:txBody>
                    <a:bodyPr/>
                    <a:lstStyle/>
                    <a:p>
                      <a:pPr marL="36830" fontAlgn="ctr">
                        <a:spcAft>
                          <a:spcPts val="0"/>
                        </a:spcAft>
                      </a:pPr>
                      <a:r>
                        <a:rPr lang="zh-TW" sz="1400" kern="1200">
                          <a:solidFill>
                            <a:srgbClr val="000000"/>
                          </a:solidFill>
                          <a:effectLst/>
                          <a:latin typeface="微軟正黑體" panose="020B0604030504040204" pitchFamily="34" charset="-120"/>
                          <a:ea typeface="微軟正黑體" panose="020B0604030504040204" pitchFamily="34" charset="-120"/>
                          <a:cs typeface="Arial"/>
                        </a:rPr>
                        <a:t>公共資訊與環境衛生</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3">
                        <a:lumMod val="20000"/>
                        <a:lumOff val="80000"/>
                      </a:schemeClr>
                    </a:solidFill>
                  </a:tcPr>
                </a:tc>
                <a:tc>
                  <a:txBody>
                    <a:bodyPr/>
                    <a:lstStyle/>
                    <a:p>
                      <a:pPr marL="73025" fontAlgn="ctr">
                        <a:spcAft>
                          <a:spcPts val="0"/>
                        </a:spcAft>
                      </a:pPr>
                      <a:r>
                        <a:rPr lang="zh-TW" sz="1400" kern="1200" dirty="0">
                          <a:solidFill>
                            <a:srgbClr val="000000"/>
                          </a:solidFill>
                          <a:effectLst/>
                          <a:latin typeface="微軟正黑體" panose="020B0604030504040204" pitchFamily="34" charset="-120"/>
                          <a:ea typeface="微軟正黑體" panose="020B0604030504040204" pitchFamily="34" charset="-120"/>
                          <a:cs typeface="Arial"/>
                        </a:rPr>
                        <a:t>開放</a:t>
                      </a:r>
                      <a:r>
                        <a:rPr lang="zh-TW" sz="1400" kern="1200" dirty="0" smtClean="0">
                          <a:solidFill>
                            <a:schemeClr val="tx1"/>
                          </a:solidFill>
                          <a:effectLst/>
                          <a:latin typeface="微軟正黑體" panose="020B0604030504040204" pitchFamily="34" charset="-120"/>
                          <a:ea typeface="微軟正黑體" panose="020B0604030504040204" pitchFamily="34" charset="-120"/>
                          <a:cs typeface="Arial"/>
                        </a:rPr>
                        <a:t>民間</a:t>
                      </a:r>
                      <a:r>
                        <a:rPr lang="zh-TW" altLang="en-US" sz="1400" kern="1200" dirty="0" smtClean="0">
                          <a:solidFill>
                            <a:schemeClr val="tx1"/>
                          </a:solidFill>
                          <a:effectLst/>
                          <a:latin typeface="微軟正黑體" panose="020B0604030504040204" pitchFamily="34" charset="-120"/>
                          <a:ea typeface="微軟正黑體" panose="020B0604030504040204" pitchFamily="34" charset="-120"/>
                          <a:cs typeface="Arial"/>
                        </a:rPr>
                        <a:t>關切及</a:t>
                      </a:r>
                      <a:r>
                        <a:rPr lang="zh-TW" sz="1400" kern="1200" dirty="0" smtClean="0">
                          <a:solidFill>
                            <a:schemeClr val="tx1"/>
                          </a:solidFill>
                          <a:effectLst/>
                          <a:latin typeface="微軟正黑體" panose="020B0604030504040204" pitchFamily="34" charset="-120"/>
                          <a:ea typeface="微軟正黑體" panose="020B0604030504040204" pitchFamily="34" charset="-120"/>
                          <a:cs typeface="Arial"/>
                        </a:rPr>
                        <a:t>需求</a:t>
                      </a:r>
                      <a:r>
                        <a:rPr lang="zh-TW" sz="1400" kern="1200" dirty="0" smtClean="0">
                          <a:solidFill>
                            <a:srgbClr val="000000"/>
                          </a:solidFill>
                          <a:effectLst/>
                          <a:latin typeface="微軟正黑體" panose="020B0604030504040204" pitchFamily="34" charset="-120"/>
                          <a:ea typeface="微軟正黑體" panose="020B0604030504040204" pitchFamily="34" charset="-120"/>
                          <a:cs typeface="Arial"/>
                        </a:rPr>
                        <a:t>之</a:t>
                      </a:r>
                      <a:r>
                        <a:rPr lang="zh-TW" altLang="en-US" sz="1400" kern="1200" dirty="0" smtClean="0">
                          <a:solidFill>
                            <a:srgbClr val="FF0000"/>
                          </a:solidFill>
                          <a:effectLst/>
                          <a:latin typeface="微軟正黑體" panose="020B0604030504040204" pitchFamily="34" charset="-120"/>
                          <a:ea typeface="微軟正黑體" panose="020B0604030504040204" pitchFamily="34" charset="-120"/>
                          <a:cs typeface="Arial"/>
                        </a:rPr>
                        <a:t>供水品質</a:t>
                      </a:r>
                      <a:r>
                        <a:rPr lang="zh-TW" altLang="en-US" sz="1400" kern="1200" dirty="0" smtClean="0">
                          <a:solidFill>
                            <a:srgbClr val="000000"/>
                          </a:solidFill>
                          <a:effectLst/>
                          <a:latin typeface="微軟正黑體" panose="020B0604030504040204" pitchFamily="34" charset="-120"/>
                          <a:ea typeface="微軟正黑體" panose="020B0604030504040204" pitchFamily="34" charset="-120"/>
                          <a:cs typeface="Arial"/>
                        </a:rPr>
                        <a:t>及</a:t>
                      </a:r>
                      <a:r>
                        <a:rPr lang="zh-TW" altLang="en-US" sz="1400" kern="1200" dirty="0" smtClean="0">
                          <a:solidFill>
                            <a:srgbClr val="FF0000"/>
                          </a:solidFill>
                          <a:effectLst/>
                          <a:latin typeface="微軟正黑體" panose="020B0604030504040204" pitchFamily="34" charset="-120"/>
                          <a:ea typeface="微軟正黑體" panose="020B0604030504040204" pitchFamily="34" charset="-120"/>
                          <a:cs typeface="Arial"/>
                        </a:rPr>
                        <a:t>水資源衛生</a:t>
                      </a:r>
                      <a:r>
                        <a:rPr lang="zh-TW" sz="1400" kern="1200" dirty="0" smtClean="0">
                          <a:solidFill>
                            <a:srgbClr val="000000"/>
                          </a:solidFill>
                          <a:effectLst/>
                          <a:latin typeface="微軟正黑體" panose="020B0604030504040204" pitchFamily="34" charset="-120"/>
                          <a:ea typeface="微軟正黑體" panose="020B0604030504040204" pitchFamily="34" charset="-120"/>
                          <a:cs typeface="Arial"/>
                        </a:rPr>
                        <a:t>等</a:t>
                      </a:r>
                      <a:r>
                        <a:rPr lang="zh-TW" altLang="en-US" sz="1400" kern="1200" dirty="0" smtClean="0">
                          <a:solidFill>
                            <a:srgbClr val="000000"/>
                          </a:solidFill>
                          <a:effectLst/>
                          <a:latin typeface="微軟正黑體" panose="020B0604030504040204" pitchFamily="34" charset="-120"/>
                          <a:ea typeface="微軟正黑體" panose="020B0604030504040204" pitchFamily="34" charset="-120"/>
                          <a:cs typeface="Arial"/>
                        </a:rPr>
                        <a:t>相關</a:t>
                      </a:r>
                      <a:r>
                        <a:rPr lang="zh-TW" sz="1400" kern="1200" dirty="0" smtClean="0">
                          <a:solidFill>
                            <a:srgbClr val="000000"/>
                          </a:solidFill>
                          <a:effectLst/>
                          <a:latin typeface="微軟正黑體" panose="020B0604030504040204" pitchFamily="34" charset="-120"/>
                          <a:ea typeface="微軟正黑體" panose="020B0604030504040204" pitchFamily="34" charset="-120"/>
                          <a:cs typeface="Arial"/>
                        </a:rPr>
                        <a:t>資料</a:t>
                      </a:r>
                      <a:r>
                        <a:rPr lang="zh-TW" altLang="en-US" sz="1400" kern="1200" dirty="0" smtClean="0">
                          <a:solidFill>
                            <a:srgbClr val="000000"/>
                          </a:solidFill>
                          <a:effectLst/>
                          <a:latin typeface="微軟正黑體" panose="020B0604030504040204" pitchFamily="34" charset="-120"/>
                          <a:ea typeface="微軟正黑體" panose="020B0604030504040204" pitchFamily="34" charset="-120"/>
                          <a:cs typeface="Arial"/>
                        </a:rPr>
                        <a:t>集</a:t>
                      </a:r>
                      <a:endParaRPr lang="zh-TW" sz="1400" kern="100" dirty="0">
                        <a:effectLst/>
                        <a:latin typeface="微軟正黑體" panose="020B0604030504040204" pitchFamily="34" charset="-120"/>
                        <a:ea typeface="微軟正黑體" panose="020B0604030504040204" pitchFamily="34" charset="-120"/>
                      </a:endParaRPr>
                    </a:p>
                  </a:txBody>
                  <a:tcPr marL="3810" marR="3810" marT="3810" marB="0" anchor="ctr">
                    <a:solidFill>
                      <a:schemeClr val="accent3">
                        <a:lumMod val="20000"/>
                        <a:lumOff val="80000"/>
                      </a:schemeClr>
                    </a:solidFill>
                  </a:tcPr>
                </a:tc>
              </a:tr>
              <a:tr h="430368">
                <a:tc>
                  <a:txBody>
                    <a:bodyPr/>
                    <a:lstStyle/>
                    <a:p>
                      <a:pPr marL="73025" fontAlgn="ctr">
                        <a:spcAft>
                          <a:spcPts val="0"/>
                        </a:spcAft>
                      </a:pPr>
                      <a:r>
                        <a:rPr lang="zh-TW" sz="1400" b="1" u="none" kern="1200" dirty="0">
                          <a:solidFill>
                            <a:srgbClr val="000000"/>
                          </a:solidFill>
                          <a:effectLst/>
                          <a:latin typeface="微軟正黑體" panose="020B0604030504040204" pitchFamily="34" charset="-120"/>
                          <a:ea typeface="微軟正黑體" panose="020B0604030504040204" pitchFamily="34" charset="-120"/>
                          <a:cs typeface="Arial"/>
                        </a:rPr>
                        <a:t>台糖公司</a:t>
                      </a:r>
                      <a:endParaRPr lang="zh-TW" sz="1400" u="none" kern="100" dirty="0">
                        <a:effectLst/>
                        <a:latin typeface="微軟正黑體" panose="020B0604030504040204" pitchFamily="34" charset="-120"/>
                        <a:ea typeface="微軟正黑體" panose="020B0604030504040204" pitchFamily="34" charset="-120"/>
                      </a:endParaRPr>
                    </a:p>
                  </a:txBody>
                  <a:tcPr marL="3810" marR="3810" marT="3810" marB="0" anchor="ctr">
                    <a:solidFill>
                      <a:schemeClr val="accent5">
                        <a:lumMod val="40000"/>
                        <a:lumOff val="60000"/>
                      </a:schemeClr>
                    </a:solidFill>
                  </a:tcPr>
                </a:tc>
                <a:tc>
                  <a:txBody>
                    <a:bodyPr/>
                    <a:lstStyle/>
                    <a:p>
                      <a:pPr marL="36830" fontAlgn="ctr">
                        <a:spcAft>
                          <a:spcPts val="0"/>
                        </a:spcAft>
                      </a:pPr>
                      <a:r>
                        <a:rPr lang="zh-TW" sz="1400" kern="1200" dirty="0">
                          <a:solidFill>
                            <a:srgbClr val="000000"/>
                          </a:solidFill>
                          <a:effectLst/>
                          <a:latin typeface="微軟正黑體" panose="020B0604030504040204" pitchFamily="34" charset="-120"/>
                          <a:ea typeface="微軟正黑體" panose="020B0604030504040204" pitchFamily="34" charset="-120"/>
                          <a:cs typeface="Arial"/>
                        </a:rPr>
                        <a:t>台糖</a:t>
                      </a:r>
                      <a:r>
                        <a:rPr lang="zh-TW" sz="1400" kern="1200" dirty="0">
                          <a:solidFill>
                            <a:srgbClr val="FF0000"/>
                          </a:solidFill>
                          <a:effectLst/>
                          <a:latin typeface="微軟正黑體" panose="020B0604030504040204" pitchFamily="34" charset="-120"/>
                          <a:ea typeface="微軟正黑體" panose="020B0604030504040204" pitchFamily="34" charset="-120"/>
                          <a:cs typeface="Arial"/>
                        </a:rPr>
                        <a:t>不動產租售</a:t>
                      </a:r>
                      <a:r>
                        <a:rPr lang="zh-TW" sz="1400" kern="1200" dirty="0">
                          <a:solidFill>
                            <a:srgbClr val="000000"/>
                          </a:solidFill>
                          <a:effectLst/>
                          <a:latin typeface="微軟正黑體" panose="020B0604030504040204" pitchFamily="34" charset="-120"/>
                          <a:ea typeface="微軟正黑體" panose="020B0604030504040204" pitchFamily="34" charset="-120"/>
                          <a:cs typeface="Arial"/>
                        </a:rPr>
                        <a:t>資訊</a:t>
                      </a:r>
                      <a:endParaRPr lang="zh-TW" sz="1400" kern="100" dirty="0">
                        <a:effectLst/>
                        <a:latin typeface="微軟正黑體" panose="020B0604030504040204" pitchFamily="34" charset="-120"/>
                        <a:ea typeface="微軟正黑體" panose="020B0604030504040204" pitchFamily="34" charset="-120"/>
                      </a:endParaRPr>
                    </a:p>
                  </a:txBody>
                  <a:tcPr marL="3810" marR="3810" marT="3810" marB="0" anchor="ctr"/>
                </a:tc>
                <a:tc>
                  <a:txBody>
                    <a:bodyPr/>
                    <a:lstStyle/>
                    <a:p>
                      <a:pPr marL="73025" fontAlgn="ctr">
                        <a:spcAft>
                          <a:spcPts val="0"/>
                        </a:spcAft>
                      </a:pPr>
                      <a:r>
                        <a:rPr lang="zh-TW" sz="1400" kern="1200" dirty="0">
                          <a:solidFill>
                            <a:srgbClr val="000000"/>
                          </a:solidFill>
                          <a:effectLst/>
                          <a:latin typeface="微軟正黑體" panose="020B0604030504040204" pitchFamily="34" charset="-120"/>
                          <a:ea typeface="微軟正黑體" panose="020B0604030504040204" pitchFamily="34" charset="-120"/>
                          <a:cs typeface="Arial"/>
                        </a:rPr>
                        <a:t>提供</a:t>
                      </a:r>
                      <a:r>
                        <a:rPr lang="en-US" sz="1400" kern="1200" dirty="0">
                          <a:solidFill>
                            <a:srgbClr val="000000"/>
                          </a:solidFill>
                          <a:effectLst/>
                          <a:latin typeface="微軟正黑體" panose="020B0604030504040204" pitchFamily="34" charset="-120"/>
                          <a:ea typeface="微軟正黑體" panose="020B0604030504040204" pitchFamily="34" charset="-120"/>
                          <a:cs typeface="Arial"/>
                        </a:rPr>
                        <a:t>Web </a:t>
                      </a:r>
                      <a:r>
                        <a:rPr lang="en-US" sz="1400" kern="1200" dirty="0" err="1">
                          <a:solidFill>
                            <a:srgbClr val="000000"/>
                          </a:solidFill>
                          <a:effectLst/>
                          <a:latin typeface="微軟正黑體" panose="020B0604030504040204" pitchFamily="34" charset="-120"/>
                          <a:ea typeface="微軟正黑體" panose="020B0604030504040204" pitchFamily="34" charset="-120"/>
                          <a:cs typeface="Arial"/>
                        </a:rPr>
                        <a:t>Servies</a:t>
                      </a:r>
                      <a:r>
                        <a:rPr lang="en-US" sz="1400" kern="1200" dirty="0">
                          <a:solidFill>
                            <a:srgbClr val="000000"/>
                          </a:solidFill>
                          <a:effectLst/>
                          <a:latin typeface="微軟正黑體" panose="020B0604030504040204" pitchFamily="34" charset="-120"/>
                          <a:ea typeface="微軟正黑體" panose="020B0604030504040204" pitchFamily="34" charset="-120"/>
                          <a:cs typeface="Arial"/>
                        </a:rPr>
                        <a:t> </a:t>
                      </a:r>
                      <a:r>
                        <a:rPr lang="zh-TW" sz="1400" kern="1200" dirty="0">
                          <a:solidFill>
                            <a:srgbClr val="000000"/>
                          </a:solidFill>
                          <a:effectLst/>
                          <a:latin typeface="微軟正黑體" panose="020B0604030504040204" pitchFamily="34" charset="-120"/>
                          <a:ea typeface="微軟正黑體" panose="020B0604030504040204" pitchFamily="34" charset="-120"/>
                          <a:cs typeface="Arial"/>
                        </a:rPr>
                        <a:t>協助民間仲介及租售業者整合台糖</a:t>
                      </a:r>
                      <a:r>
                        <a:rPr lang="zh-TW" sz="1400" kern="1200" dirty="0">
                          <a:solidFill>
                            <a:srgbClr val="000000"/>
                          </a:solidFill>
                          <a:effectLst/>
                          <a:latin typeface="微軟正黑體" panose="020B0604030504040204" pitchFamily="34" charset="-120"/>
                          <a:ea typeface="微軟正黑體" panose="020B0604030504040204" pitchFamily="34" charset="-120"/>
                        </a:rPr>
                        <a:t>不動產</a:t>
                      </a:r>
                      <a:r>
                        <a:rPr lang="zh-TW" sz="1400" kern="1200" dirty="0">
                          <a:solidFill>
                            <a:srgbClr val="000000"/>
                          </a:solidFill>
                          <a:effectLst/>
                          <a:latin typeface="微軟正黑體" panose="020B0604030504040204" pitchFamily="34" charset="-120"/>
                          <a:ea typeface="微軟正黑體" panose="020B0604030504040204" pitchFamily="34" charset="-120"/>
                          <a:cs typeface="Arial"/>
                        </a:rPr>
                        <a:t>資料。長期提供民間業者</a:t>
                      </a:r>
                      <a:r>
                        <a:rPr lang="en-US" sz="1400" kern="1200" dirty="0">
                          <a:solidFill>
                            <a:srgbClr val="000000"/>
                          </a:solidFill>
                          <a:effectLst/>
                          <a:latin typeface="微軟正黑體" panose="020B0604030504040204" pitchFamily="34" charset="-120"/>
                          <a:ea typeface="微軟正黑體" panose="020B0604030504040204" pitchFamily="34" charset="-120"/>
                          <a:cs typeface="Arial"/>
                        </a:rPr>
                        <a:t>GIS</a:t>
                      </a:r>
                      <a:r>
                        <a:rPr lang="zh-TW" sz="1400" kern="1200" dirty="0">
                          <a:solidFill>
                            <a:srgbClr val="000000"/>
                          </a:solidFill>
                          <a:effectLst/>
                          <a:latin typeface="微軟正黑體" panose="020B0604030504040204" pitchFamily="34" charset="-120"/>
                          <a:ea typeface="微軟正黑體" panose="020B0604030504040204" pitchFamily="34" charset="-120"/>
                          <a:cs typeface="Arial"/>
                        </a:rPr>
                        <a:t>系統介接服務，以提高資料應用之價值。</a:t>
                      </a:r>
                      <a:endParaRPr lang="zh-TW" sz="1400" kern="100" dirty="0">
                        <a:effectLst/>
                        <a:latin typeface="微軟正黑體" panose="020B0604030504040204" pitchFamily="34" charset="-120"/>
                        <a:ea typeface="微軟正黑體" panose="020B0604030504040204" pitchFamily="34" charset="-120"/>
                      </a:endParaRPr>
                    </a:p>
                  </a:txBody>
                  <a:tcPr marL="3810" marR="3810" marT="3810" marB="0" anchor="ctr"/>
                </a:tc>
              </a:tr>
            </a:tbl>
          </a:graphicData>
        </a:graphic>
      </p:graphicFrame>
      <p:sp>
        <p:nvSpPr>
          <p:cNvPr id="5" name="文字方塊 4"/>
          <p:cNvSpPr txBox="1"/>
          <p:nvPr/>
        </p:nvSpPr>
        <p:spPr>
          <a:xfrm>
            <a:off x="35496" y="6597352"/>
            <a:ext cx="9108504" cy="307777"/>
          </a:xfrm>
          <a:prstGeom prst="rect">
            <a:avLst/>
          </a:prstGeom>
          <a:noFill/>
        </p:spPr>
        <p:txBody>
          <a:bodyPr wrap="square" rtlCol="0">
            <a:spAutoFit/>
          </a:bodyPr>
          <a:lstStyle/>
          <a:p>
            <a:r>
              <a:rPr kumimoji="0" lang="zh-TW" altLang="en-US" sz="1400" b="1" dirty="0">
                <a:solidFill>
                  <a:srgbClr val="FF0000"/>
                </a:solidFill>
                <a:ea typeface="微軟正黑體" pitchFamily="34" charset="-120"/>
              </a:rPr>
              <a:t>註</a:t>
            </a:r>
            <a:r>
              <a:rPr kumimoji="0" lang="en-US" altLang="zh-TW" sz="1400" b="1" dirty="0" smtClean="0">
                <a:solidFill>
                  <a:srgbClr val="FF0000"/>
                </a:solidFill>
                <a:ea typeface="微軟正黑體" pitchFamily="34" charset="-120"/>
              </a:rPr>
              <a:t>:1.</a:t>
            </a:r>
            <a:r>
              <a:rPr kumimoji="0" lang="zh-TW" altLang="en-US" sz="1400" b="1" dirty="0" smtClean="0">
                <a:solidFill>
                  <a:srgbClr val="FF0000"/>
                </a:solidFill>
                <a:ea typeface="微軟正黑體" pitchFamily="34" charset="-120"/>
              </a:rPr>
              <a:t>各單位策略說明詳附件</a:t>
            </a:r>
            <a:r>
              <a:rPr kumimoji="0" lang="en-US" altLang="zh-TW" sz="1400" b="1" dirty="0" smtClean="0">
                <a:solidFill>
                  <a:srgbClr val="FF0000"/>
                </a:solidFill>
                <a:ea typeface="微軟正黑體" pitchFamily="34" charset="-120"/>
              </a:rPr>
              <a:t>5</a:t>
            </a:r>
            <a:r>
              <a:rPr kumimoji="0" lang="zh-TW" altLang="en-US" sz="1400" b="1" dirty="0" smtClean="0">
                <a:solidFill>
                  <a:schemeClr val="tx1"/>
                </a:solidFill>
                <a:ea typeface="微軟正黑體" pitchFamily="34" charset="-120"/>
              </a:rPr>
              <a:t>   </a:t>
            </a:r>
            <a:r>
              <a:rPr kumimoji="0" lang="en-US" altLang="zh-TW" sz="1400" b="1" dirty="0" smtClean="0">
                <a:solidFill>
                  <a:schemeClr val="tx1"/>
                </a:solidFill>
                <a:ea typeface="微軟正黑體" pitchFamily="34" charset="-120"/>
              </a:rPr>
              <a:t>2.</a:t>
            </a:r>
            <a:r>
              <a:rPr kumimoji="0" lang="zh-TW" altLang="en-US" sz="1400" b="1" dirty="0" smtClean="0">
                <a:solidFill>
                  <a:schemeClr val="tx1"/>
                </a:solidFill>
                <a:ea typeface="微軟正黑體" pitchFamily="34" charset="-120"/>
              </a:rPr>
              <a:t>同步更新本部政府資料推勳</a:t>
            </a:r>
            <a:r>
              <a:rPr kumimoji="0" lang="zh-TW" altLang="en-US" sz="1400" b="1" dirty="0">
                <a:solidFill>
                  <a:schemeClr val="tx1"/>
                </a:solidFill>
                <a:ea typeface="微軟正黑體" pitchFamily="34" charset="-120"/>
              </a:rPr>
              <a:t>策略</a:t>
            </a:r>
            <a:r>
              <a:rPr kumimoji="0" lang="zh-TW" altLang="en-US" sz="1400" b="1" dirty="0" smtClean="0">
                <a:solidFill>
                  <a:schemeClr val="tx1"/>
                </a:solidFill>
                <a:ea typeface="微軟正黑體" pitchFamily="34" charset="-120"/>
              </a:rPr>
              <a:t>之主題式開放資料推動策略 </a:t>
            </a:r>
            <a:r>
              <a:rPr kumimoji="0" lang="en-US" altLang="zh-TW" sz="1400" b="1" dirty="0" smtClean="0">
                <a:solidFill>
                  <a:schemeClr val="tx1"/>
                </a:solidFill>
                <a:ea typeface="微軟正黑體" pitchFamily="34" charset="-120"/>
              </a:rPr>
              <a:t>(</a:t>
            </a:r>
            <a:r>
              <a:rPr kumimoji="0" lang="zh-TW" altLang="en-US" sz="1400" b="1" dirty="0">
                <a:solidFill>
                  <a:schemeClr val="tx1"/>
                </a:solidFill>
                <a:ea typeface="微軟正黑體" pitchFamily="34" charset="-120"/>
              </a:rPr>
              <a:t>表</a:t>
            </a:r>
            <a:r>
              <a:rPr kumimoji="0" lang="en-US" altLang="zh-TW" sz="1400" b="1" dirty="0">
                <a:solidFill>
                  <a:schemeClr val="tx1"/>
                </a:solidFill>
                <a:ea typeface="微軟正黑體" pitchFamily="34" charset="-120"/>
              </a:rPr>
              <a:t>1</a:t>
            </a:r>
            <a:r>
              <a:rPr kumimoji="0" lang="en-US" altLang="zh-TW" sz="1400" b="1" dirty="0" smtClean="0">
                <a:solidFill>
                  <a:schemeClr val="tx1"/>
                </a:solidFill>
                <a:ea typeface="微軟正黑體" pitchFamily="34" charset="-120"/>
              </a:rPr>
              <a:t>)</a:t>
            </a:r>
            <a:endParaRPr lang="zh-TW" altLang="en-US" sz="1400" b="1" dirty="0"/>
          </a:p>
        </p:txBody>
      </p:sp>
      <p:sp>
        <p:nvSpPr>
          <p:cNvPr id="3" name="投影片編號版面配置區 2"/>
          <p:cNvSpPr>
            <a:spLocks noGrp="1"/>
          </p:cNvSpPr>
          <p:nvPr>
            <p:ph type="sldNum" sz="quarter" idx="12"/>
          </p:nvPr>
        </p:nvSpPr>
        <p:spPr/>
        <p:txBody>
          <a:bodyPr/>
          <a:lstStyle/>
          <a:p>
            <a:pPr>
              <a:defRPr/>
            </a:pPr>
            <a:fld id="{23D3DD93-41E6-47E1-AE6A-DBB7FAB6A6FE}" type="slidenum">
              <a:rPr lang="en-US" smtClean="0"/>
              <a:pPr>
                <a:defRPr/>
              </a:pPr>
              <a:t>33</a:t>
            </a:fld>
            <a:endParaRPr lang="en-US" dirty="0"/>
          </a:p>
        </p:txBody>
      </p:sp>
      <p:sp>
        <p:nvSpPr>
          <p:cNvPr id="6" name="文字方塊 5"/>
          <p:cNvSpPr txBox="1"/>
          <p:nvPr/>
        </p:nvSpPr>
        <p:spPr>
          <a:xfrm>
            <a:off x="260976" y="649154"/>
            <a:ext cx="6048672" cy="369332"/>
          </a:xfrm>
          <a:prstGeom prst="rect">
            <a:avLst/>
          </a:prstGeom>
          <a:noFill/>
        </p:spPr>
        <p:txBody>
          <a:bodyPr wrap="square" rtlCol="0">
            <a:spAutoFit/>
          </a:bodyPr>
          <a:lstStyle/>
          <a:p>
            <a:r>
              <a:rPr kumimoji="0" lang="zh-TW" altLang="en-US" sz="1800" b="1" dirty="0">
                <a:solidFill>
                  <a:srgbClr val="FF0000"/>
                </a:solidFill>
                <a:ea typeface="微軟正黑體" pitchFamily="34" charset="-120"/>
              </a:rPr>
              <a:t>主題式開放資料推動</a:t>
            </a:r>
            <a:r>
              <a:rPr kumimoji="0" lang="zh-TW" altLang="en-US" sz="1800" b="1" dirty="0" smtClean="0">
                <a:solidFill>
                  <a:srgbClr val="FF0000"/>
                </a:solidFill>
                <a:ea typeface="微軟正黑體" pitchFamily="34" charset="-120"/>
              </a:rPr>
              <a:t>策略</a:t>
            </a:r>
            <a:r>
              <a:rPr kumimoji="0" lang="en-US" altLang="zh-TW" sz="1600" dirty="0" smtClean="0">
                <a:solidFill>
                  <a:srgbClr val="FF0000"/>
                </a:solidFill>
                <a:ea typeface="微軟正黑體" pitchFamily="34" charset="-120"/>
              </a:rPr>
              <a:t>:</a:t>
            </a:r>
            <a:r>
              <a:rPr kumimoji="0" lang="zh-TW" altLang="en-US" sz="1800" b="1" dirty="0" smtClean="0">
                <a:solidFill>
                  <a:srgbClr val="FF0000"/>
                </a:solidFill>
                <a:ea typeface="微軟正黑體" pitchFamily="34" charset="-120"/>
              </a:rPr>
              <a:t>依各</a:t>
            </a:r>
            <a:r>
              <a:rPr kumimoji="0" lang="zh-TW" altLang="en-US" sz="1800" b="1" dirty="0">
                <a:solidFill>
                  <a:srgbClr val="FF0000"/>
                </a:solidFill>
                <a:ea typeface="微軟正黑體" pitchFamily="34" charset="-120"/>
              </a:rPr>
              <a:t>單位回覆更新</a:t>
            </a:r>
            <a:r>
              <a:rPr kumimoji="0" lang="zh-TW" altLang="en-US" sz="1800" b="1" dirty="0" smtClean="0">
                <a:solidFill>
                  <a:srgbClr val="FF0000"/>
                </a:solidFill>
                <a:ea typeface="微軟正黑體" pitchFamily="34" charset="-120"/>
              </a:rPr>
              <a:t>資料修訂如后</a:t>
            </a:r>
            <a:endParaRPr lang="zh-TW" altLang="en-US" sz="1800" b="1" dirty="0"/>
          </a:p>
        </p:txBody>
      </p:sp>
      <p:sp>
        <p:nvSpPr>
          <p:cNvPr id="7" name="文字方塊 6"/>
          <p:cNvSpPr txBox="1"/>
          <p:nvPr/>
        </p:nvSpPr>
        <p:spPr>
          <a:xfrm>
            <a:off x="7308304" y="692696"/>
            <a:ext cx="2160240" cy="307777"/>
          </a:xfrm>
          <a:prstGeom prst="rect">
            <a:avLst/>
          </a:prstGeom>
          <a:noFill/>
        </p:spPr>
        <p:txBody>
          <a:bodyPr wrap="square" rtlCol="0">
            <a:spAutoFit/>
          </a:bodyPr>
          <a:lstStyle/>
          <a:p>
            <a:r>
              <a:rPr kumimoji="0" lang="zh-TW" altLang="en-US" sz="1400" b="1" dirty="0" smtClean="0">
                <a:solidFill>
                  <a:srgbClr val="FF0000"/>
                </a:solidFill>
                <a:ea typeface="微軟正黑體" pitchFamily="34" charset="-120"/>
              </a:rPr>
              <a:t>修訂日期</a:t>
            </a:r>
            <a:r>
              <a:rPr kumimoji="0" lang="en-US" altLang="zh-TW" sz="1400" b="1" dirty="0" smtClean="0">
                <a:solidFill>
                  <a:srgbClr val="FF0000"/>
                </a:solidFill>
                <a:ea typeface="微軟正黑體" pitchFamily="34" charset="-120"/>
              </a:rPr>
              <a:t>:106.04.13</a:t>
            </a:r>
            <a:r>
              <a:rPr kumimoji="0" lang="zh-TW" altLang="en-US" sz="1400" b="1" dirty="0" smtClean="0">
                <a:solidFill>
                  <a:schemeClr val="tx1"/>
                </a:solidFill>
                <a:ea typeface="微軟正黑體" pitchFamily="34" charset="-120"/>
              </a:rPr>
              <a:t> </a:t>
            </a:r>
            <a:endParaRPr lang="zh-TW" altLang="en-US" sz="1400" b="1" dirty="0"/>
          </a:p>
        </p:txBody>
      </p:sp>
      <p:sp>
        <p:nvSpPr>
          <p:cNvPr id="9" name="文字方塊 1"/>
          <p:cNvSpPr txBox="1">
            <a:spLocks noChangeArrowheads="1"/>
          </p:cNvSpPr>
          <p:nvPr/>
        </p:nvSpPr>
        <p:spPr bwMode="auto">
          <a:xfrm>
            <a:off x="827584" y="0"/>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Clr>
                <a:schemeClr val="tx1"/>
              </a:buClr>
              <a:buNone/>
            </a:pPr>
            <a:r>
              <a:rPr kumimoji="0" lang="en-US" altLang="zh-TW" sz="4400" dirty="0">
                <a:latin typeface="微軟正黑體" pitchFamily="34" charset="-120"/>
                <a:ea typeface="微軟正黑體" pitchFamily="34" charset="-120"/>
              </a:rPr>
              <a:t>106</a:t>
            </a:r>
            <a:r>
              <a:rPr kumimoji="0" lang="zh-TW" altLang="en-US" sz="4400" dirty="0">
                <a:latin typeface="微軟正黑體" pitchFamily="34" charset="-120"/>
                <a:ea typeface="微軟正黑體" pitchFamily="34" charset="-120"/>
              </a:rPr>
              <a:t>年開放資料盤點結果</a:t>
            </a:r>
            <a:endParaRPr kumimoji="0" lang="en-US" altLang="zh-TW" sz="4400" dirty="0">
              <a:latin typeface="微軟正黑體" pitchFamily="34" charset="-120"/>
              <a:ea typeface="微軟正黑體" pitchFamily="34" charset="-120"/>
            </a:endParaRPr>
          </a:p>
        </p:txBody>
      </p:sp>
    </p:spTree>
    <p:extLst>
      <p:ext uri="{BB962C8B-B14F-4D97-AF65-F5344CB8AC3E}">
        <p14:creationId xmlns:p14="http://schemas.microsoft.com/office/powerpoint/2010/main" val="8132797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4263398108"/>
              </p:ext>
            </p:extLst>
          </p:nvPr>
        </p:nvGraphicFramePr>
        <p:xfrm>
          <a:off x="107950" y="908720"/>
          <a:ext cx="8929688" cy="5729393"/>
        </p:xfrm>
        <a:graphic>
          <a:graphicData uri="http://schemas.openxmlformats.org/drawingml/2006/table">
            <a:tbl>
              <a:tblPr>
                <a:tableStyleId>{5C22544A-7EE6-4342-B048-85BDC9FD1C3A}</a:tableStyleId>
              </a:tblPr>
              <a:tblGrid>
                <a:gridCol w="1008191"/>
                <a:gridCol w="1512286"/>
                <a:gridCol w="6409211"/>
              </a:tblGrid>
              <a:tr h="296368">
                <a:tc>
                  <a:txBody>
                    <a:bodyPr/>
                    <a:lstStyle/>
                    <a:p>
                      <a:pPr algn="ctr" fontAlgn="ctr"/>
                      <a:r>
                        <a:rPr lang="zh-TW" altLang="en-US" sz="1600" b="1" u="none" strike="noStrike" dirty="0" smtClean="0">
                          <a:effectLst/>
                          <a:latin typeface="微軟正黑體" panose="020B0604030504040204" pitchFamily="34" charset="-120"/>
                          <a:ea typeface="微軟正黑體" panose="020B0604030504040204" pitchFamily="34" charset="-120"/>
                        </a:rPr>
                        <a:t>單位名稱</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9" marR="7669" marT="7668" marB="0" anchor="ctr">
                    <a:solidFill>
                      <a:schemeClr val="accent4">
                        <a:lumMod val="40000"/>
                        <a:lumOff val="60000"/>
                      </a:schemeClr>
                    </a:solidFill>
                  </a:tcPr>
                </a:tc>
                <a:tc>
                  <a:txBody>
                    <a:bodyPr/>
                    <a:lstStyle/>
                    <a:p>
                      <a:pPr algn="ctr" fontAlgn="ctr"/>
                      <a:r>
                        <a:rPr lang="zh-TW" altLang="en-US" sz="1600" b="1" u="none" strike="noStrike" dirty="0" smtClean="0">
                          <a:effectLst/>
                          <a:latin typeface="微軟正黑體" panose="020B0604030504040204" pitchFamily="34" charset="-120"/>
                          <a:ea typeface="微軟正黑體" panose="020B0604030504040204" pitchFamily="34" charset="-120"/>
                        </a:rPr>
                        <a:t>推 動 策 略</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9" marR="7669" marT="7668" marB="0" anchor="ctr">
                    <a:solidFill>
                      <a:schemeClr val="accent4">
                        <a:lumMod val="40000"/>
                        <a:lumOff val="60000"/>
                      </a:schemeClr>
                    </a:solidFill>
                  </a:tcPr>
                </a:tc>
                <a:tc>
                  <a:txBody>
                    <a:bodyPr/>
                    <a:lstStyle/>
                    <a:p>
                      <a:pPr algn="ctr" fontAlgn="ctr"/>
                      <a:r>
                        <a:rPr lang="zh-TW" altLang="en-US" sz="1600" b="1" u="none" strike="noStrike" dirty="0" smtClean="0">
                          <a:effectLst/>
                          <a:latin typeface="微軟正黑體" panose="020B0604030504040204" pitchFamily="34" charset="-120"/>
                          <a:ea typeface="微軟正黑體" panose="020B0604030504040204" pitchFamily="34" charset="-120"/>
                        </a:rPr>
                        <a:t>策  略  意  涵</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9" marR="7669" marT="7668" marB="0" anchor="ctr">
                    <a:solidFill>
                      <a:schemeClr val="accent4">
                        <a:lumMod val="40000"/>
                        <a:lumOff val="60000"/>
                      </a:schemeClr>
                    </a:solidFill>
                  </a:tcPr>
                </a:tc>
              </a:tr>
              <a:tr h="647727">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商業</a:t>
                      </a:r>
                      <a:r>
                        <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rPr>
                        <a:t>司</a:t>
                      </a: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創業</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或展店</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選址</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評估</a:t>
                      </a:r>
                      <a:endParaRPr lang="en-US" altLang="zh-TW" sz="1400"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3">
                        <a:lumMod val="20000"/>
                        <a:lumOff val="80000"/>
                      </a:schemeClr>
                    </a:solidFill>
                  </a:tcPr>
                </a:tc>
                <a:tc>
                  <a:txBody>
                    <a:bodyPr/>
                    <a:lstStyle/>
                    <a:p>
                      <a:pPr marL="72000" algn="l" defTabSz="914400" rtl="0" eaLnBrk="1" fontAlgn="ctr" latinLnBrk="0" hangingPunct="1"/>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擴</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增</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商工開放資料</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及</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跨域混搭</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資料</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策略</a:t>
                      </a:r>
                      <a:r>
                        <a:rPr lang="zh-TW" altLang="en-US" sz="1400" u="none" strike="noStrike" kern="1200" dirty="0" smtClean="0">
                          <a:solidFill>
                            <a:schemeClr val="dk1"/>
                          </a:solidFill>
                          <a:effectLst/>
                          <a:latin typeface="微軟正黑體"/>
                          <a:ea typeface="微軟正黑體"/>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跨</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單位如：內政部、財政部</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、縣市</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政府</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及商</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工協會等，混搭標</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的：</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「公司商業營業地址及服務電話、「商工稅籍資料」、「區域人口</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分布」</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、「區域平均地價、房價及租價」等開放資料</a:t>
                      </a:r>
                    </a:p>
                  </a:txBody>
                  <a:tcPr marL="7669" marR="7669" marT="7668" marB="0" anchor="ctr">
                    <a:solidFill>
                      <a:schemeClr val="accent3">
                        <a:lumMod val="20000"/>
                        <a:lumOff val="80000"/>
                      </a:schemeClr>
                    </a:solidFill>
                  </a:tcPr>
                </a:tc>
              </a:tr>
              <a:tr h="647727">
                <a:tc>
                  <a:txBody>
                    <a:bodyPr/>
                    <a:lstStyle/>
                    <a:p>
                      <a:pPr marL="73025" fontAlgn="ctr">
                        <a:spcAft>
                          <a:spcPts val="0"/>
                        </a:spcAft>
                      </a:pPr>
                      <a:r>
                        <a:rPr lang="zh-TW" sz="1400" b="1" u="none" kern="1200" dirty="0">
                          <a:solidFill>
                            <a:srgbClr val="000000"/>
                          </a:solidFill>
                          <a:effectLst/>
                          <a:latin typeface="Times New Roman"/>
                          <a:ea typeface="微軟正黑體"/>
                        </a:rPr>
                        <a:t>國際貿易局</a:t>
                      </a:r>
                      <a:endParaRPr lang="zh-TW" sz="1400" u="none" kern="100" dirty="0">
                        <a:effectLst/>
                        <a:latin typeface="Times New Roman"/>
                        <a:ea typeface="新細明體"/>
                      </a:endParaRPr>
                    </a:p>
                  </a:txBody>
                  <a:tcPr marL="7620" marR="7620" marT="7620" marB="0" anchor="ctr">
                    <a:solidFill>
                      <a:schemeClr val="accent5">
                        <a:lumMod val="40000"/>
                        <a:lumOff val="60000"/>
                      </a:schemeClr>
                    </a:solidFill>
                  </a:tcPr>
                </a:tc>
                <a:tc>
                  <a:txBody>
                    <a:bodyPr/>
                    <a:lstStyle/>
                    <a:p>
                      <a:pPr marL="73025" fontAlgn="ctr">
                        <a:spcAft>
                          <a:spcPts val="0"/>
                        </a:spcAft>
                      </a:pPr>
                      <a:r>
                        <a:rPr lang="zh-TW" sz="1400" kern="1200" dirty="0">
                          <a:solidFill>
                            <a:srgbClr val="000000"/>
                          </a:solidFill>
                          <a:effectLst/>
                          <a:latin typeface="Times New Roman"/>
                          <a:ea typeface="微軟正黑體"/>
                        </a:rPr>
                        <a:t>多元化</a:t>
                      </a:r>
                      <a:r>
                        <a:rPr lang="zh-TW" sz="1400" kern="1200" dirty="0">
                          <a:solidFill>
                            <a:srgbClr val="FF0000"/>
                          </a:solidFill>
                          <a:effectLst/>
                          <a:latin typeface="Times New Roman"/>
                          <a:ea typeface="微軟正黑體"/>
                        </a:rPr>
                        <a:t>拓展海外</a:t>
                      </a:r>
                      <a:r>
                        <a:rPr lang="zh-TW" sz="1400" kern="1200" dirty="0">
                          <a:solidFill>
                            <a:srgbClr val="000000"/>
                          </a:solidFill>
                          <a:effectLst/>
                          <a:latin typeface="Times New Roman"/>
                          <a:ea typeface="微軟正黑體"/>
                        </a:rPr>
                        <a:t>市場</a:t>
                      </a:r>
                      <a:endParaRPr lang="zh-TW" sz="1400" kern="100" dirty="0">
                        <a:effectLst/>
                        <a:latin typeface="Times New Roman"/>
                        <a:ea typeface="新細明體"/>
                      </a:endParaRPr>
                    </a:p>
                  </a:txBody>
                  <a:tcPr marL="7620" marR="7620" marT="7620" marB="0" anchor="ctr"/>
                </a:tc>
                <a:tc>
                  <a:txBody>
                    <a:bodyPr/>
                    <a:lstStyle/>
                    <a:p>
                      <a:pPr marL="73025" fontAlgn="ctr">
                        <a:spcAft>
                          <a:spcPts val="0"/>
                        </a:spcAft>
                      </a:pPr>
                      <a:r>
                        <a:rPr lang="zh-TW" sz="1400" kern="1200" dirty="0">
                          <a:solidFill>
                            <a:srgbClr val="000000"/>
                          </a:solidFill>
                          <a:effectLst/>
                          <a:latin typeface="Times New Roman"/>
                          <a:ea typeface="微軟正黑體"/>
                        </a:rPr>
                        <a:t>結合公協會力量協助廠商拓銷，及規劃加強</a:t>
                      </a:r>
                      <a:r>
                        <a:rPr lang="zh-TW" sz="1400" kern="1200" dirty="0">
                          <a:solidFill>
                            <a:srgbClr val="FF0000"/>
                          </a:solidFill>
                          <a:effectLst/>
                          <a:latin typeface="Times New Roman"/>
                          <a:ea typeface="微軟正黑體"/>
                        </a:rPr>
                        <a:t>出口拓銷</a:t>
                      </a:r>
                      <a:r>
                        <a:rPr lang="zh-TW" sz="1400" kern="1200" dirty="0">
                          <a:solidFill>
                            <a:srgbClr val="000000"/>
                          </a:solidFill>
                          <a:effectLst/>
                          <a:latin typeface="Times New Roman"/>
                          <a:ea typeface="微軟正黑體"/>
                        </a:rPr>
                        <a:t>專案，積極協助我國業者拓展海外市場。未來推動開放</a:t>
                      </a:r>
                      <a:r>
                        <a:rPr lang="zh-TW" sz="1400" kern="1200" dirty="0">
                          <a:solidFill>
                            <a:srgbClr val="FF0000"/>
                          </a:solidFill>
                          <a:effectLst/>
                          <a:latin typeface="Times New Roman"/>
                          <a:ea typeface="微軟正黑體"/>
                        </a:rPr>
                        <a:t>新興市場出口明星輔導廠商</a:t>
                      </a:r>
                      <a:r>
                        <a:rPr lang="zh-TW" sz="1400" kern="1200" dirty="0">
                          <a:solidFill>
                            <a:srgbClr val="000000"/>
                          </a:solidFill>
                          <a:effectLst/>
                          <a:latin typeface="Times New Roman"/>
                          <a:ea typeface="微軟正黑體"/>
                        </a:rPr>
                        <a:t>名單</a:t>
                      </a:r>
                      <a:endParaRPr lang="zh-TW" sz="1400" kern="100" dirty="0">
                        <a:effectLst/>
                        <a:latin typeface="Times New Roman"/>
                        <a:ea typeface="新細明體"/>
                      </a:endParaRPr>
                    </a:p>
                  </a:txBody>
                  <a:tcPr marL="7620" marR="7620" marT="7620" marB="0" anchor="ctr"/>
                </a:tc>
              </a:tr>
              <a:tr h="434374">
                <a:tc>
                  <a:txBody>
                    <a:bodyPr/>
                    <a:lstStyle/>
                    <a:p>
                      <a:pPr marL="72000" algn="l" defTabSz="914400" rtl="0" eaLnBrk="1" fontAlgn="ctr" latinLnBrk="0" hangingPunct="1"/>
                      <a:r>
                        <a:rPr lang="zh-TW" altLang="en-US" sz="1400" b="1" u="sng"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工業局</a:t>
                      </a:r>
                      <a:endParaRPr lang="zh-TW" altLang="en-US" sz="1400" b="1" u="sng"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sng"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產業人力</a:t>
                      </a:r>
                      <a:endParaRPr lang="zh-TW" altLang="en-US" sz="1400" u="sng" strike="noStrike" kern="1200" dirty="0">
                        <a:solidFill>
                          <a:srgbClr val="FF0000"/>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3">
                        <a:lumMod val="20000"/>
                        <a:lumOff val="80000"/>
                      </a:schemeClr>
                    </a:solidFill>
                  </a:tcPr>
                </a:tc>
                <a:tc>
                  <a:txBody>
                    <a:bodyPr/>
                    <a:lstStyle/>
                    <a:p>
                      <a:pPr marL="73025" algn="l" defTabSz="914400" rtl="0" eaLnBrk="1" fontAlgn="ctr" latinLnBrk="0" hangingPunct="1">
                        <a:spcAft>
                          <a:spcPts val="0"/>
                        </a:spcAft>
                      </a:pPr>
                      <a:r>
                        <a:rPr lang="zh-TW" altLang="zh-TW" sz="1400" kern="1200" dirty="0" smtClean="0">
                          <a:solidFill>
                            <a:srgbClr val="000000"/>
                          </a:solidFill>
                          <a:effectLst/>
                          <a:latin typeface="Times New Roman"/>
                          <a:ea typeface="微軟正黑體"/>
                          <a:cs typeface="+mn-cs"/>
                        </a:rPr>
                        <a:t>以民眾在官方網站上瀏覽次數、下載次數最多項目配合產業推動政策</a:t>
                      </a:r>
                      <a:r>
                        <a:rPr lang="en-US" altLang="zh-TW" sz="1400" kern="1200" dirty="0" smtClean="0">
                          <a:solidFill>
                            <a:srgbClr val="000000"/>
                          </a:solidFill>
                          <a:effectLst/>
                          <a:latin typeface="Times New Roman"/>
                          <a:ea typeface="微軟正黑體"/>
                          <a:cs typeface="+mn-cs"/>
                        </a:rPr>
                        <a:t>(</a:t>
                      </a:r>
                      <a:r>
                        <a:rPr lang="zh-TW" altLang="zh-TW" sz="1400" kern="1200" dirty="0" smtClean="0">
                          <a:solidFill>
                            <a:srgbClr val="000000"/>
                          </a:solidFill>
                          <a:effectLst/>
                          <a:latin typeface="Times New Roman"/>
                          <a:ea typeface="微軟正黑體"/>
                          <a:cs typeface="+mn-cs"/>
                        </a:rPr>
                        <a:t>如</a:t>
                      </a:r>
                      <a:r>
                        <a:rPr lang="zh-TW" altLang="zh-TW" sz="1400" kern="1200" dirty="0" smtClean="0">
                          <a:solidFill>
                            <a:srgbClr val="FF0000"/>
                          </a:solidFill>
                          <a:effectLst/>
                          <a:latin typeface="Times New Roman"/>
                          <a:ea typeface="微軟正黑體"/>
                          <a:cs typeface="+mn-cs"/>
                        </a:rPr>
                        <a:t>五大創新產業</a:t>
                      </a:r>
                      <a:r>
                        <a:rPr lang="en-US" altLang="zh-TW" sz="1400" kern="1200" dirty="0" smtClean="0">
                          <a:solidFill>
                            <a:srgbClr val="FF0000"/>
                          </a:solidFill>
                          <a:effectLst/>
                          <a:latin typeface="Times New Roman"/>
                          <a:ea typeface="微軟正黑體"/>
                          <a:cs typeface="+mn-cs"/>
                        </a:rPr>
                        <a:t>)</a:t>
                      </a:r>
                      <a:r>
                        <a:rPr lang="zh-TW" altLang="zh-TW" sz="1400" kern="1200" dirty="0" smtClean="0">
                          <a:solidFill>
                            <a:srgbClr val="000000"/>
                          </a:solidFill>
                          <a:effectLst/>
                          <a:latin typeface="Times New Roman"/>
                          <a:ea typeface="微軟正黑體"/>
                          <a:cs typeface="+mn-cs"/>
                        </a:rPr>
                        <a:t>，優先開放</a:t>
                      </a:r>
                      <a:r>
                        <a:rPr lang="en-US" altLang="zh-TW" sz="1400" kern="1200" dirty="0" smtClean="0">
                          <a:solidFill>
                            <a:srgbClr val="000000"/>
                          </a:solidFill>
                          <a:effectLst/>
                          <a:latin typeface="Times New Roman"/>
                          <a:ea typeface="微軟正黑體"/>
                          <a:cs typeface="+mn-cs"/>
                        </a:rPr>
                        <a:t>[</a:t>
                      </a:r>
                      <a:r>
                        <a:rPr lang="zh-TW" altLang="zh-TW" sz="1400" kern="1200" dirty="0" smtClean="0">
                          <a:solidFill>
                            <a:srgbClr val="FF0000"/>
                          </a:solidFill>
                          <a:effectLst/>
                          <a:latin typeface="Times New Roman"/>
                          <a:ea typeface="微軟正黑體"/>
                          <a:cs typeface="+mn-cs"/>
                        </a:rPr>
                        <a:t>產業人力</a:t>
                      </a:r>
                      <a:r>
                        <a:rPr lang="en-US" altLang="zh-TW" sz="1400" kern="1200" dirty="0" smtClean="0">
                          <a:solidFill>
                            <a:srgbClr val="000000"/>
                          </a:solidFill>
                          <a:effectLst/>
                          <a:latin typeface="Times New Roman"/>
                          <a:ea typeface="微軟正黑體"/>
                          <a:cs typeface="+mn-cs"/>
                        </a:rPr>
                        <a:t>]</a:t>
                      </a:r>
                      <a:r>
                        <a:rPr lang="zh-TW" altLang="zh-TW" sz="1400" kern="1200" dirty="0" smtClean="0">
                          <a:solidFill>
                            <a:srgbClr val="000000"/>
                          </a:solidFill>
                          <a:effectLst/>
                          <a:latin typeface="Times New Roman"/>
                          <a:ea typeface="微軟正黑體"/>
                          <a:cs typeface="+mn-cs"/>
                        </a:rPr>
                        <a:t>為主題之相關資料集。</a:t>
                      </a:r>
                      <a:endParaRPr lang="zh-TW" altLang="en-US" sz="1400" kern="1200" dirty="0">
                        <a:solidFill>
                          <a:srgbClr val="000000"/>
                        </a:solidFill>
                        <a:effectLst/>
                        <a:latin typeface="Times New Roman"/>
                        <a:ea typeface="微軟正黑體"/>
                        <a:cs typeface="+mn-cs"/>
                      </a:endParaRPr>
                    </a:p>
                  </a:txBody>
                  <a:tcPr marL="7669" marR="7669" marT="7668" marB="0" anchor="ctr">
                    <a:solidFill>
                      <a:schemeClr val="accent3">
                        <a:lumMod val="20000"/>
                        <a:lumOff val="80000"/>
                      </a:schemeClr>
                    </a:solidFill>
                  </a:tcPr>
                </a:tc>
              </a:tr>
              <a:tr h="647727">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標準</a:t>
                      </a:r>
                      <a:r>
                        <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rPr>
                        <a:t>檢驗局</a:t>
                      </a: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商品安全</a:t>
                      </a:r>
                    </a:p>
                  </a:txBody>
                  <a:tcPr marL="7669" marR="7669" marT="7668" marB="0" anchor="ct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以民眾為主、廠商為輔的架構性、即時性的開放</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商品安全</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有關的</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資料。提升</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商品安全的主題使用率，增加「歷年商品召回訊息」資料</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集。</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強化民眾常用「各類貨品檢驗合格名單」及各類「驗證登錄證書資料」資料集之友善介面</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a:t>
                      </a:r>
                      <a:endPar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tc>
              </a:tr>
              <a:tr h="647727">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智慧</a:t>
                      </a:r>
                      <a:r>
                        <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rPr>
                        <a:t>財產局</a:t>
                      </a: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zh-TW"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專利</a:t>
                      </a:r>
                      <a:r>
                        <a:rPr lang="zh-TW"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開放資料精進策略－提升</a:t>
                      </a:r>
                      <a:r>
                        <a:rPr lang="zh-TW" altLang="zh-TW"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產業專利佈局與管理</a:t>
                      </a:r>
                      <a:endPar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3">
                        <a:lumMod val="20000"/>
                        <a:lumOff val="80000"/>
                      </a:schemeClr>
                    </a:solidFill>
                  </a:tcP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以</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專利</a:t>
                      </a:r>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生命週期開放</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專利</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公告、公開、申請</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階段資料</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將公報</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及資料庫</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進行整備</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開放使用</a:t>
                      </a:r>
                      <a:r>
                        <a:rPr lang="en-US"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標準</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結構化資料或使其他應用系統可透過</a:t>
                      </a:r>
                      <a:r>
                        <a:rPr lang="en-US" altLang="zh-TW"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URI </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a:t>
                      </a:r>
                      <a:r>
                        <a:rPr lang="en-US" altLang="zh-TW"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Uniform Resource Identifier</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）取得</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資料，</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滿足個人、企業、智財相關事務所不同之資料利用需求。</a:t>
                      </a:r>
                    </a:p>
                  </a:txBody>
                  <a:tcPr marL="7669" marR="7669" marT="7668" marB="0" anchor="ctr">
                    <a:solidFill>
                      <a:schemeClr val="accent3">
                        <a:lumMod val="20000"/>
                        <a:lumOff val="80000"/>
                      </a:schemeClr>
                    </a:solidFill>
                  </a:tcPr>
                </a:tc>
              </a:tr>
              <a:tr h="603576">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中小企業處</a:t>
                      </a:r>
                      <a:endPar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fontAlgn="ctr"/>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創新</a:t>
                      </a:r>
                      <a:r>
                        <a:rPr lang="zh-TW" altLang="zh-TW"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創業資源</a:t>
                      </a:r>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、商機與活動</a:t>
                      </a:r>
                      <a:endPar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endParaRPr>
                    </a:p>
                  </a:txBody>
                  <a:tcPr marL="9237" marR="9237" marT="9236" marB="0" anchor="ctr"/>
                </a:tc>
                <a:tc>
                  <a:txBody>
                    <a:bodyPr/>
                    <a:lstStyle/>
                    <a:p>
                      <a:pPr marL="73025" fontAlgn="ctr">
                        <a:spcAft>
                          <a:spcPts val="0"/>
                        </a:spcAft>
                      </a:pPr>
                      <a:r>
                        <a:rPr lang="zh-TW" sz="1400" kern="1200" dirty="0" smtClean="0">
                          <a:solidFill>
                            <a:srgbClr val="000000"/>
                          </a:solidFill>
                          <a:effectLst/>
                          <a:latin typeface="Times New Roman"/>
                          <a:ea typeface="微軟正黑體"/>
                        </a:rPr>
                        <a:t>以</a:t>
                      </a:r>
                      <a:r>
                        <a:rPr lang="zh-TW" altLang="en-US" sz="1400" kern="1200" dirty="0" smtClean="0">
                          <a:solidFill>
                            <a:srgbClr val="FF0000"/>
                          </a:solidFill>
                          <a:effectLst/>
                          <a:latin typeface="Times New Roman"/>
                          <a:ea typeface="微軟正黑體"/>
                        </a:rPr>
                        <a:t>企</a:t>
                      </a:r>
                      <a:r>
                        <a:rPr lang="zh-TW" sz="1400" kern="1200" dirty="0" smtClean="0">
                          <a:solidFill>
                            <a:srgbClr val="FF0000"/>
                          </a:solidFill>
                          <a:effectLst/>
                          <a:latin typeface="Times New Roman"/>
                          <a:ea typeface="微軟正黑體"/>
                        </a:rPr>
                        <a:t>業</a:t>
                      </a:r>
                      <a:r>
                        <a:rPr lang="zh-TW" altLang="en-US" sz="1400" kern="1200" dirty="0" smtClean="0">
                          <a:solidFill>
                            <a:srgbClr val="FF0000"/>
                          </a:solidFill>
                          <a:effectLst/>
                          <a:latin typeface="Times New Roman"/>
                          <a:ea typeface="微軟正黑體"/>
                        </a:rPr>
                        <a:t>營運各階段</a:t>
                      </a:r>
                      <a:r>
                        <a:rPr lang="zh-TW" sz="1400" kern="1200" dirty="0" smtClean="0">
                          <a:solidFill>
                            <a:srgbClr val="FF0000"/>
                          </a:solidFill>
                          <a:effectLst/>
                          <a:latin typeface="Times New Roman"/>
                          <a:ea typeface="微軟正黑體"/>
                        </a:rPr>
                        <a:t>需求</a:t>
                      </a:r>
                      <a:r>
                        <a:rPr lang="zh-TW" sz="1400" kern="1200" dirty="0" smtClean="0">
                          <a:solidFill>
                            <a:srgbClr val="000000"/>
                          </a:solidFill>
                          <a:effectLst/>
                          <a:latin typeface="Times New Roman"/>
                          <a:ea typeface="微軟正黑體"/>
                        </a:rPr>
                        <a:t>出發，</a:t>
                      </a:r>
                      <a:r>
                        <a:rPr lang="zh-TW" altLang="en-US" sz="1400" kern="1200" dirty="0" smtClean="0">
                          <a:solidFill>
                            <a:srgbClr val="000000"/>
                          </a:solidFill>
                          <a:effectLst/>
                          <a:latin typeface="Times New Roman"/>
                          <a:ea typeface="微軟正黑體"/>
                        </a:rPr>
                        <a:t>提供資料加值業者整合相關資料</a:t>
                      </a:r>
                      <a:r>
                        <a:rPr lang="zh-TW" altLang="zh-TW" sz="1400" kern="1200" dirty="0" smtClean="0">
                          <a:solidFill>
                            <a:srgbClr val="000000"/>
                          </a:solidFill>
                          <a:effectLst/>
                          <a:latin typeface="Times New Roman"/>
                          <a:ea typeface="微軟正黑體"/>
                        </a:rPr>
                        <a:t>，</a:t>
                      </a:r>
                      <a:r>
                        <a:rPr lang="zh-TW" altLang="en-US" sz="1400" kern="1200" dirty="0" smtClean="0">
                          <a:solidFill>
                            <a:srgbClr val="000000"/>
                          </a:solidFill>
                          <a:effectLst/>
                          <a:latin typeface="Times New Roman"/>
                          <a:ea typeface="微軟正黑體"/>
                        </a:rPr>
                        <a:t>運用</a:t>
                      </a:r>
                      <a:r>
                        <a:rPr lang="zh-TW" altLang="en-US" sz="1400" kern="1200" dirty="0" smtClean="0">
                          <a:solidFill>
                            <a:srgbClr val="FF0000"/>
                          </a:solidFill>
                          <a:effectLst/>
                          <a:latin typeface="Times New Roman"/>
                          <a:ea typeface="微軟正黑體"/>
                        </a:rPr>
                        <a:t>開放資料結合</a:t>
                      </a:r>
                      <a:r>
                        <a:rPr lang="zh-TW" altLang="en-US" sz="1400" kern="1200" dirty="0" smtClean="0">
                          <a:solidFill>
                            <a:srgbClr val="FF0000"/>
                          </a:solidFill>
                          <a:effectLst/>
                          <a:latin typeface="Times New Roman"/>
                          <a:ea typeface="微軟正黑體"/>
                          <a:cs typeface="+mn-cs"/>
                        </a:rPr>
                        <a:t>群眾外包</a:t>
                      </a:r>
                      <a:r>
                        <a:rPr lang="zh-TW" altLang="en-US" sz="1400" kern="1200" dirty="0" smtClean="0">
                          <a:solidFill>
                            <a:srgbClr val="000000"/>
                          </a:solidFill>
                          <a:effectLst/>
                          <a:latin typeface="Times New Roman"/>
                          <a:ea typeface="微軟正黑體"/>
                        </a:rPr>
                        <a:t>，協助企業取得資訊並充分運用政府資源，以促進商機發展。</a:t>
                      </a:r>
                      <a:endParaRPr lang="zh-TW" sz="1400" kern="100" dirty="0">
                        <a:effectLst/>
                        <a:latin typeface="Times New Roman"/>
                        <a:ea typeface="新細明體"/>
                      </a:endParaRPr>
                    </a:p>
                  </a:txBody>
                  <a:tcPr marL="9525" marR="9525" marT="9525" marB="0" anchor="ctr"/>
                </a:tc>
              </a:tr>
              <a:tr h="435942">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加工出口區管理處</a:t>
                      </a:r>
                      <a:endPar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marL="36000" algn="l" defTabSz="914400" rtl="0" eaLnBrk="1" fontAlgn="ctr" latinLnBrk="0" hangingPunct="1"/>
                      <a:r>
                        <a:rPr lang="en-US" altLang="zh-TW" sz="1300" u="none" strike="noStrike" kern="1200" dirty="0">
                          <a:solidFill>
                            <a:schemeClr val="dk1"/>
                          </a:solidFill>
                          <a:effectLst/>
                          <a:latin typeface="微軟正黑體" panose="020B0604030504040204" pitchFamily="34" charset="-120"/>
                          <a:ea typeface="微軟正黑體" panose="020B0604030504040204" pitchFamily="34" charset="-120"/>
                          <a:cs typeface="+mn-cs"/>
                        </a:rPr>
                        <a:t>1.</a:t>
                      </a:r>
                      <a:r>
                        <a:rPr lang="zh-TW" altLang="en-US" sz="1300" u="none" strike="noStrike" kern="1200" dirty="0">
                          <a:solidFill>
                            <a:schemeClr val="dk1"/>
                          </a:solidFill>
                          <a:effectLst/>
                          <a:latin typeface="微軟正黑體" panose="020B0604030504040204" pitchFamily="34" charset="-120"/>
                          <a:ea typeface="微軟正黑體" panose="020B0604030504040204" pitchFamily="34" charset="-120"/>
                          <a:cs typeface="+mn-cs"/>
                        </a:rPr>
                        <a:t>找頭路來加工區</a:t>
                      </a:r>
                      <a:br>
                        <a:rPr lang="zh-TW" altLang="en-US" sz="1300" u="none" strike="noStrike" kern="1200" dirty="0">
                          <a:solidFill>
                            <a:schemeClr val="dk1"/>
                          </a:solidFill>
                          <a:effectLst/>
                          <a:latin typeface="微軟正黑體" panose="020B0604030504040204" pitchFamily="34" charset="-120"/>
                          <a:ea typeface="微軟正黑體" panose="020B0604030504040204" pitchFamily="34" charset="-120"/>
                          <a:cs typeface="+mn-cs"/>
                        </a:rPr>
                      </a:br>
                      <a:r>
                        <a:rPr lang="en-US" altLang="zh-TW" sz="1300" u="none" strike="noStrike" kern="1200" dirty="0">
                          <a:solidFill>
                            <a:schemeClr val="dk1"/>
                          </a:solidFill>
                          <a:effectLst/>
                          <a:latin typeface="微軟正黑體" panose="020B0604030504040204" pitchFamily="34" charset="-120"/>
                          <a:ea typeface="微軟正黑體" panose="020B0604030504040204" pitchFamily="34" charset="-120"/>
                          <a:cs typeface="+mn-cs"/>
                        </a:rPr>
                        <a:t>2.</a:t>
                      </a:r>
                      <a:r>
                        <a:rPr lang="zh-TW" altLang="en-US" sz="1300" u="none" strike="noStrike" kern="1200" dirty="0">
                          <a:solidFill>
                            <a:schemeClr val="dk1"/>
                          </a:solidFill>
                          <a:effectLst/>
                          <a:latin typeface="微軟正黑體" panose="020B0604030504040204" pitchFamily="34" charset="-120"/>
                          <a:ea typeface="微軟正黑體" panose="020B0604030504040204" pitchFamily="34" charset="-120"/>
                          <a:cs typeface="+mn-cs"/>
                        </a:rPr>
                        <a:t>加工區投資好所在</a:t>
                      </a:r>
                    </a:p>
                  </a:txBody>
                  <a:tcPr marL="9237" marR="9237" marT="9236" marB="0" anchor="ctr">
                    <a:solidFill>
                      <a:schemeClr val="accent3">
                        <a:lumMod val="20000"/>
                        <a:lumOff val="80000"/>
                      </a:schemeClr>
                    </a:solidFill>
                  </a:tcPr>
                </a:tc>
                <a:tc>
                  <a:txBody>
                    <a:bodyPr/>
                    <a:lstStyle/>
                    <a:p>
                      <a:pPr marL="72000" algn="l" defTabSz="914400" rtl="0" eaLnBrk="1" fontAlgn="ctr" latinLnBrk="0" hangingPunct="1"/>
                      <a:r>
                        <a:rPr lang="en-US" altLang="zh-TW"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1.</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開放</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就業服務</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、幸福職場等需求類別資料，</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促進就業</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應用主題之產品或</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服務</a:t>
                      </a:r>
                      <a:r>
                        <a:rPr lang="zh-TW" altLang="en-US" sz="1400" u="none" strike="noStrike" kern="1200" dirty="0" smtClean="0">
                          <a:solidFill>
                            <a:schemeClr val="dk1"/>
                          </a:solidFill>
                          <a:effectLst/>
                          <a:latin typeface="新細明體"/>
                          <a:ea typeface="新細明體"/>
                          <a:cs typeface="+mn-cs"/>
                        </a:rPr>
                        <a:t> </a:t>
                      </a:r>
                      <a:r>
                        <a:rPr lang="en-US"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2</a:t>
                      </a:r>
                      <a:r>
                        <a:rPr lang="en-US" altLang="zh-TW"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推動運用</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外貿統計、</a:t>
                      </a:r>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就業、投資</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等需求開放</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資料，</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發展</a:t>
                      </a:r>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投資主題</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之產品或服務</a:t>
                      </a:r>
                    </a:p>
                  </a:txBody>
                  <a:tcPr marL="9237" marR="9237" marT="9236" marB="0" anchor="ctr">
                    <a:solidFill>
                      <a:schemeClr val="accent3">
                        <a:lumMod val="20000"/>
                        <a:lumOff val="80000"/>
                      </a:schemeClr>
                    </a:solidFill>
                  </a:tcPr>
                </a:tc>
              </a:tr>
              <a:tr h="435942">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投資審議委員會</a:t>
                      </a:r>
                      <a:endPar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「兩岸投資」資料開放</a:t>
                      </a:r>
                    </a:p>
                  </a:txBody>
                  <a:tcPr marL="9237" marR="9237" marT="9236" marB="0" anchor="ct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開放兩岸雙向投資統計資料及核准之投資事業清冊，促進民間了解兩岸雙向投資實況以發展相關主題之應用服務。</a:t>
                      </a:r>
                    </a:p>
                  </a:txBody>
                  <a:tcPr marL="9237" marR="9237" marT="9236" marB="0" anchor="ctr"/>
                </a:tc>
              </a:tr>
              <a:tr h="466089">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貿易調查委員會</a:t>
                      </a:r>
                      <a:endPar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深化貿易救濟主題開放資料</a:t>
                      </a:r>
                    </a:p>
                  </a:txBody>
                  <a:tcPr marL="9237" marR="9237" marT="9236" marB="0" anchor="ctr">
                    <a:solidFill>
                      <a:schemeClr val="accent3">
                        <a:lumMod val="20000"/>
                        <a:lumOff val="80000"/>
                      </a:schemeClr>
                    </a:solidFill>
                  </a:tcPr>
                </a:tc>
                <a:tc>
                  <a:txBody>
                    <a:bodyPr/>
                    <a:lstStyle/>
                    <a:p>
                      <a:pPr marL="72000" algn="l" defTabSz="914400" rtl="0" eaLnBrk="1" fontAlgn="ctr" latinLnBrk="0" hangingPunct="1"/>
                      <a:r>
                        <a:rPr lang="zh-TW" altLang="zh-TW" sz="1400" kern="1200" dirty="0" smtClean="0">
                          <a:solidFill>
                            <a:schemeClr val="dk1"/>
                          </a:solidFill>
                          <a:effectLst/>
                          <a:latin typeface="+mn-lt"/>
                          <a:ea typeface="+mn-ea"/>
                          <a:cs typeface="+mn-cs"/>
                        </a:rPr>
                        <a:t>逐年新增開放我國貿易救濟調查案例，增加採行貿易救濟措施後之課徵監測結果，開放</a:t>
                      </a:r>
                      <a:r>
                        <a:rPr lang="zh-TW" altLang="zh-TW" sz="1400" kern="1200" dirty="0" smtClean="0">
                          <a:solidFill>
                            <a:srgbClr val="FF0000"/>
                          </a:solidFill>
                          <a:effectLst/>
                          <a:latin typeface="+mn-lt"/>
                          <a:ea typeface="+mn-ea"/>
                          <a:cs typeface="+mn-cs"/>
                        </a:rPr>
                        <a:t>課徵反傾銷稅產品監測結果</a:t>
                      </a:r>
                      <a:r>
                        <a:rPr lang="zh-TW" altLang="zh-TW" sz="1400" kern="1200" dirty="0" smtClean="0">
                          <a:solidFill>
                            <a:schemeClr val="dk1"/>
                          </a:solidFill>
                          <a:effectLst/>
                          <a:latin typeface="+mn-lt"/>
                          <a:ea typeface="+mn-ea"/>
                          <a:cs typeface="+mn-cs"/>
                        </a:rPr>
                        <a:t>資料</a:t>
                      </a:r>
                      <a:endPar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9237" marR="9237" marT="9236" marB="0" anchor="ctr">
                    <a:solidFill>
                      <a:schemeClr val="accent3">
                        <a:lumMod val="20000"/>
                        <a:lumOff val="80000"/>
                      </a:schemeClr>
                    </a:solidFill>
                  </a:tcPr>
                </a:tc>
              </a:tr>
              <a:tr h="466089">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專業人員研究中心</a:t>
                      </a:r>
                      <a:endPar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訓練進修園地</a:t>
                      </a:r>
                      <a:endParaRPr lang="en-US"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endParaRPr>
                    </a:p>
                  </a:txBody>
                  <a:tcPr marL="9237" marR="9237" marT="9236" marB="0" anchor="ctr">
                    <a:solidFill>
                      <a:schemeClr val="accent3">
                        <a:lumMod val="20000"/>
                        <a:lumOff val="80000"/>
                      </a:schemeClr>
                    </a:solidFill>
                  </a:tcPr>
                </a:tc>
                <a:tc>
                  <a:txBody>
                    <a:bodyPr/>
                    <a:lstStyle/>
                    <a:p>
                      <a:pPr marL="72000" algn="l" defTabSz="914400" rtl="0" eaLnBrk="1" fontAlgn="ctr" latinLnBrk="0" hangingPunct="1"/>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提供公務機關及民間教育訓練業者</a:t>
                      </a:r>
                      <a:r>
                        <a:rPr lang="zh-TW" altLang="en-US" sz="1400" u="none" strike="noStrike" kern="1200" dirty="0" smtClean="0">
                          <a:solidFill>
                            <a:schemeClr val="dk1"/>
                          </a:solidFill>
                          <a:effectLst/>
                          <a:latin typeface="新細明體"/>
                          <a:ea typeface="新細明體"/>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利用課程資訊提供訓練課程規劃參考</a:t>
                      </a:r>
                      <a:endPar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9237" marR="9237" marT="9236" marB="0" anchor="ctr">
                    <a:solidFill>
                      <a:schemeClr val="accent3">
                        <a:lumMod val="20000"/>
                        <a:lumOff val="80000"/>
                      </a:schemeClr>
                    </a:solidFill>
                  </a:tcPr>
                </a:tc>
              </a:tr>
            </a:tbl>
          </a:graphicData>
        </a:graphic>
      </p:graphicFrame>
      <p:sp>
        <p:nvSpPr>
          <p:cNvPr id="36917"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hangingPunct="1">
              <a:spcBef>
                <a:spcPct val="0"/>
              </a:spcBef>
              <a:buFontTx/>
              <a:buNone/>
            </a:pPr>
            <a:fld id="{57F398D5-5C31-4D28-A451-966BB5F6A264}" type="slidenum">
              <a:rPr kumimoji="0" lang="zh-TW" altLang="en-US" sz="1200">
                <a:latin typeface="微軟正黑體" pitchFamily="34" charset="-120"/>
                <a:ea typeface="微軟正黑體" pitchFamily="34" charset="-120"/>
              </a:rPr>
              <a:pPr algn="ctr" eaLnBrk="1" hangingPunct="1">
                <a:spcBef>
                  <a:spcPct val="0"/>
                </a:spcBef>
                <a:buFontTx/>
                <a:buNone/>
              </a:pPr>
              <a:t>34</a:t>
            </a:fld>
            <a:endParaRPr kumimoji="0" lang="en-US" altLang="zh-TW" sz="1200">
              <a:latin typeface="微軟正黑體" pitchFamily="34" charset="-120"/>
              <a:ea typeface="微軟正黑體" pitchFamily="34" charset="-120"/>
            </a:endParaRPr>
          </a:p>
        </p:txBody>
      </p:sp>
      <p:sp>
        <p:nvSpPr>
          <p:cNvPr id="3" name="投影片編號版面配置區 2"/>
          <p:cNvSpPr>
            <a:spLocks noGrp="1"/>
          </p:cNvSpPr>
          <p:nvPr>
            <p:ph type="sldNum" sz="quarter" idx="12"/>
          </p:nvPr>
        </p:nvSpPr>
        <p:spPr/>
        <p:txBody>
          <a:bodyPr/>
          <a:lstStyle/>
          <a:p>
            <a:pPr>
              <a:defRPr/>
            </a:pPr>
            <a:fld id="{23D3DD93-41E6-47E1-AE6A-DBB7FAB6A6FE}" type="slidenum">
              <a:rPr lang="en-US" smtClean="0"/>
              <a:pPr>
                <a:defRPr/>
              </a:pPr>
              <a:t>34</a:t>
            </a:fld>
            <a:endParaRPr lang="en-US" dirty="0"/>
          </a:p>
        </p:txBody>
      </p:sp>
      <p:sp>
        <p:nvSpPr>
          <p:cNvPr id="11" name="文字方塊 10"/>
          <p:cNvSpPr txBox="1"/>
          <p:nvPr/>
        </p:nvSpPr>
        <p:spPr>
          <a:xfrm>
            <a:off x="7308304" y="692696"/>
            <a:ext cx="2160240" cy="307777"/>
          </a:xfrm>
          <a:prstGeom prst="rect">
            <a:avLst/>
          </a:prstGeom>
          <a:noFill/>
        </p:spPr>
        <p:txBody>
          <a:bodyPr wrap="square" rtlCol="0">
            <a:spAutoFit/>
          </a:bodyPr>
          <a:lstStyle/>
          <a:p>
            <a:r>
              <a:rPr kumimoji="0" lang="zh-TW" altLang="en-US" sz="1400" b="1" dirty="0" smtClean="0">
                <a:solidFill>
                  <a:srgbClr val="FF0000"/>
                </a:solidFill>
                <a:ea typeface="微軟正黑體" pitchFamily="34" charset="-120"/>
              </a:rPr>
              <a:t>修訂日期</a:t>
            </a:r>
            <a:r>
              <a:rPr kumimoji="0" lang="en-US" altLang="zh-TW" sz="1400" b="1" dirty="0" smtClean="0">
                <a:solidFill>
                  <a:srgbClr val="FF0000"/>
                </a:solidFill>
                <a:ea typeface="微軟正黑體" pitchFamily="34" charset="-120"/>
              </a:rPr>
              <a:t>:106.04.13</a:t>
            </a:r>
            <a:r>
              <a:rPr kumimoji="0" lang="zh-TW" altLang="en-US" sz="1400" b="1" dirty="0" smtClean="0">
                <a:solidFill>
                  <a:schemeClr val="tx1"/>
                </a:solidFill>
                <a:ea typeface="微軟正黑體" pitchFamily="34" charset="-120"/>
              </a:rPr>
              <a:t> </a:t>
            </a:r>
            <a:endParaRPr lang="zh-TW" altLang="en-US" sz="1400" b="1" dirty="0"/>
          </a:p>
        </p:txBody>
      </p:sp>
      <p:sp>
        <p:nvSpPr>
          <p:cNvPr id="9" name="文字方塊 8"/>
          <p:cNvSpPr txBox="1"/>
          <p:nvPr/>
        </p:nvSpPr>
        <p:spPr>
          <a:xfrm>
            <a:off x="35496" y="6597352"/>
            <a:ext cx="9108504" cy="307777"/>
          </a:xfrm>
          <a:prstGeom prst="rect">
            <a:avLst/>
          </a:prstGeom>
          <a:noFill/>
        </p:spPr>
        <p:txBody>
          <a:bodyPr wrap="square" rtlCol="0">
            <a:spAutoFit/>
          </a:bodyPr>
          <a:lstStyle/>
          <a:p>
            <a:r>
              <a:rPr kumimoji="0" lang="zh-TW" altLang="en-US" sz="1400" b="1" dirty="0">
                <a:solidFill>
                  <a:srgbClr val="FF0000"/>
                </a:solidFill>
                <a:ea typeface="微軟正黑體" pitchFamily="34" charset="-120"/>
              </a:rPr>
              <a:t>註</a:t>
            </a:r>
            <a:r>
              <a:rPr kumimoji="0" lang="en-US" altLang="zh-TW" sz="1400" b="1" dirty="0" smtClean="0">
                <a:solidFill>
                  <a:srgbClr val="FF0000"/>
                </a:solidFill>
                <a:ea typeface="微軟正黑體" pitchFamily="34" charset="-120"/>
              </a:rPr>
              <a:t>:1.</a:t>
            </a:r>
            <a:r>
              <a:rPr kumimoji="0" lang="zh-TW" altLang="en-US" sz="1400" b="1" dirty="0" smtClean="0">
                <a:solidFill>
                  <a:srgbClr val="FF0000"/>
                </a:solidFill>
                <a:ea typeface="微軟正黑體" pitchFamily="34" charset="-120"/>
              </a:rPr>
              <a:t>各單位策略說明詳附件</a:t>
            </a:r>
            <a:r>
              <a:rPr kumimoji="0" lang="en-US" altLang="zh-TW" sz="1400" b="1" dirty="0" smtClean="0">
                <a:solidFill>
                  <a:srgbClr val="FF0000"/>
                </a:solidFill>
                <a:ea typeface="微軟正黑體" pitchFamily="34" charset="-120"/>
              </a:rPr>
              <a:t>5</a:t>
            </a:r>
            <a:r>
              <a:rPr kumimoji="0" lang="zh-TW" altLang="en-US" sz="1400" b="1" dirty="0" smtClean="0">
                <a:solidFill>
                  <a:schemeClr val="tx1"/>
                </a:solidFill>
                <a:ea typeface="微軟正黑體" pitchFamily="34" charset="-120"/>
              </a:rPr>
              <a:t>   </a:t>
            </a:r>
            <a:r>
              <a:rPr kumimoji="0" lang="en-US" altLang="zh-TW" sz="1400" b="1" dirty="0" smtClean="0">
                <a:solidFill>
                  <a:schemeClr val="tx1"/>
                </a:solidFill>
                <a:ea typeface="微軟正黑體" pitchFamily="34" charset="-120"/>
              </a:rPr>
              <a:t>2.</a:t>
            </a:r>
            <a:r>
              <a:rPr kumimoji="0" lang="zh-TW" altLang="en-US" sz="1400" b="1" dirty="0">
                <a:solidFill>
                  <a:schemeClr val="tx1"/>
                </a:solidFill>
                <a:ea typeface="微軟正黑體" pitchFamily="34" charset="-120"/>
              </a:rPr>
              <a:t>同步更新本部政府資料推勳策略之主題式開放資料推動策略 </a:t>
            </a:r>
            <a:r>
              <a:rPr kumimoji="0" lang="en-US" altLang="zh-TW" sz="1400" b="1" dirty="0">
                <a:solidFill>
                  <a:schemeClr val="tx1"/>
                </a:solidFill>
                <a:ea typeface="微軟正黑體" pitchFamily="34" charset="-120"/>
              </a:rPr>
              <a:t>(</a:t>
            </a:r>
            <a:r>
              <a:rPr kumimoji="0" lang="zh-TW" altLang="en-US" sz="1400" b="1" dirty="0">
                <a:solidFill>
                  <a:schemeClr val="tx1"/>
                </a:solidFill>
                <a:ea typeface="微軟正黑體" pitchFamily="34" charset="-120"/>
              </a:rPr>
              <a:t>表</a:t>
            </a:r>
            <a:r>
              <a:rPr kumimoji="0" lang="en-US" altLang="zh-TW" sz="1400" b="1" dirty="0">
                <a:solidFill>
                  <a:schemeClr val="tx1"/>
                </a:solidFill>
                <a:ea typeface="微軟正黑體" pitchFamily="34" charset="-120"/>
              </a:rPr>
              <a:t>1)</a:t>
            </a:r>
            <a:endParaRPr lang="zh-TW" altLang="en-US" sz="1400" b="1" dirty="0"/>
          </a:p>
        </p:txBody>
      </p:sp>
      <p:sp>
        <p:nvSpPr>
          <p:cNvPr id="10" name="文字方塊 9"/>
          <p:cNvSpPr txBox="1"/>
          <p:nvPr/>
        </p:nvSpPr>
        <p:spPr>
          <a:xfrm>
            <a:off x="260976" y="649154"/>
            <a:ext cx="6048672" cy="369332"/>
          </a:xfrm>
          <a:prstGeom prst="rect">
            <a:avLst/>
          </a:prstGeom>
          <a:noFill/>
        </p:spPr>
        <p:txBody>
          <a:bodyPr wrap="square" rtlCol="0">
            <a:spAutoFit/>
          </a:bodyPr>
          <a:lstStyle/>
          <a:p>
            <a:r>
              <a:rPr kumimoji="0" lang="zh-TW" altLang="en-US" sz="1800" b="1" dirty="0">
                <a:solidFill>
                  <a:srgbClr val="FF0000"/>
                </a:solidFill>
                <a:ea typeface="微軟正黑體" pitchFamily="34" charset="-120"/>
              </a:rPr>
              <a:t>主題式開放資料推動</a:t>
            </a:r>
            <a:r>
              <a:rPr kumimoji="0" lang="zh-TW" altLang="en-US" sz="1800" b="1" dirty="0" smtClean="0">
                <a:solidFill>
                  <a:srgbClr val="FF0000"/>
                </a:solidFill>
                <a:ea typeface="微軟正黑體" pitchFamily="34" charset="-120"/>
              </a:rPr>
              <a:t>策略</a:t>
            </a:r>
            <a:r>
              <a:rPr kumimoji="0" lang="en-US" altLang="zh-TW" sz="1600" dirty="0" smtClean="0">
                <a:solidFill>
                  <a:srgbClr val="FF0000"/>
                </a:solidFill>
                <a:ea typeface="微軟正黑體" pitchFamily="34" charset="-120"/>
              </a:rPr>
              <a:t>:</a:t>
            </a:r>
            <a:r>
              <a:rPr kumimoji="0" lang="zh-TW" altLang="en-US" sz="1800" b="1" dirty="0" smtClean="0">
                <a:solidFill>
                  <a:srgbClr val="FF0000"/>
                </a:solidFill>
                <a:ea typeface="微軟正黑體" pitchFamily="34" charset="-120"/>
              </a:rPr>
              <a:t>依各</a:t>
            </a:r>
            <a:r>
              <a:rPr kumimoji="0" lang="zh-TW" altLang="en-US" sz="1800" b="1" dirty="0">
                <a:solidFill>
                  <a:srgbClr val="FF0000"/>
                </a:solidFill>
                <a:ea typeface="微軟正黑體" pitchFamily="34" charset="-120"/>
              </a:rPr>
              <a:t>單位回覆更新</a:t>
            </a:r>
            <a:r>
              <a:rPr kumimoji="0" lang="zh-TW" altLang="en-US" sz="1800" b="1" dirty="0" smtClean="0">
                <a:solidFill>
                  <a:srgbClr val="FF0000"/>
                </a:solidFill>
                <a:ea typeface="微軟正黑體" pitchFamily="34" charset="-120"/>
              </a:rPr>
              <a:t>資料修訂如后</a:t>
            </a:r>
            <a:endParaRPr lang="zh-TW" altLang="en-US" sz="1800" b="1" dirty="0"/>
          </a:p>
        </p:txBody>
      </p:sp>
      <p:sp>
        <p:nvSpPr>
          <p:cNvPr id="12" name="文字方塊 1"/>
          <p:cNvSpPr txBox="1">
            <a:spLocks noChangeArrowheads="1"/>
          </p:cNvSpPr>
          <p:nvPr/>
        </p:nvSpPr>
        <p:spPr bwMode="auto">
          <a:xfrm>
            <a:off x="827584" y="-72570"/>
            <a:ext cx="914399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Clr>
                <a:schemeClr val="tx1"/>
              </a:buClr>
              <a:buNone/>
            </a:pPr>
            <a:r>
              <a:rPr kumimoji="0" lang="en-US" altLang="zh-TW" sz="4400" dirty="0">
                <a:latin typeface="微軟正黑體" pitchFamily="34" charset="-120"/>
                <a:ea typeface="微軟正黑體" pitchFamily="34" charset="-120"/>
              </a:rPr>
              <a:t>106</a:t>
            </a:r>
            <a:r>
              <a:rPr kumimoji="0" lang="zh-TW" altLang="en-US" sz="4400" dirty="0">
                <a:latin typeface="微軟正黑體" pitchFamily="34" charset="-120"/>
                <a:ea typeface="微軟正黑體" pitchFamily="34" charset="-120"/>
              </a:rPr>
              <a:t>年開放資料盤點結果</a:t>
            </a:r>
            <a:endParaRPr kumimoji="0" lang="en-US" altLang="zh-TW" sz="4400" dirty="0">
              <a:latin typeface="微軟正黑體" pitchFamily="34" charset="-120"/>
              <a:ea typeface="微軟正黑體" pitchFamily="34" charset="-120"/>
            </a:endParaRPr>
          </a:p>
        </p:txBody>
      </p:sp>
    </p:spTree>
    <p:extLst>
      <p:ext uri="{BB962C8B-B14F-4D97-AF65-F5344CB8AC3E}">
        <p14:creationId xmlns:p14="http://schemas.microsoft.com/office/powerpoint/2010/main" val="41923504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35</a:t>
            </a:fld>
            <a:endParaRPr lang="en-US" dirty="0"/>
          </a:p>
        </p:txBody>
      </p:sp>
      <p:graphicFrame>
        <p:nvGraphicFramePr>
          <p:cNvPr id="3" name="表格 2"/>
          <p:cNvGraphicFramePr>
            <a:graphicFrameLocks noGrp="1"/>
          </p:cNvGraphicFramePr>
          <p:nvPr>
            <p:extLst>
              <p:ext uri="{D42A27DB-BD31-4B8C-83A1-F6EECF244321}">
                <p14:modId xmlns:p14="http://schemas.microsoft.com/office/powerpoint/2010/main" val="2563600171"/>
              </p:ext>
            </p:extLst>
          </p:nvPr>
        </p:nvGraphicFramePr>
        <p:xfrm>
          <a:off x="899592" y="851481"/>
          <a:ext cx="7296472" cy="5421095"/>
        </p:xfrm>
        <a:graphic>
          <a:graphicData uri="http://schemas.openxmlformats.org/drawingml/2006/table">
            <a:tbl>
              <a:tblPr firstRow="1" bandRow="1">
                <a:tableStyleId>{5C22544A-7EE6-4342-B048-85BDC9FD1C3A}</a:tableStyleId>
              </a:tblPr>
              <a:tblGrid>
                <a:gridCol w="2355410"/>
                <a:gridCol w="1896144"/>
                <a:gridCol w="1220800"/>
                <a:gridCol w="1824118"/>
              </a:tblGrid>
              <a:tr h="466609">
                <a:tc>
                  <a:txBody>
                    <a:bodyPr/>
                    <a:lstStyle/>
                    <a:p>
                      <a:pPr algn="ctr"/>
                      <a:r>
                        <a:rPr lang="zh-TW" altLang="en-US" sz="2400" dirty="0" smtClean="0">
                          <a:latin typeface="微軟正黑體" panose="020B0604030504040204" pitchFamily="34" charset="-120"/>
                          <a:ea typeface="微軟正黑體" panose="020B0604030504040204" pitchFamily="34" charset="-120"/>
                        </a:rPr>
                        <a:t>開放情形</a:t>
                      </a:r>
                      <a:endParaRPr lang="zh-TW" altLang="en-US" sz="2400" dirty="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2400" dirty="0" smtClean="0">
                          <a:latin typeface="微軟正黑體" panose="020B0604030504040204" pitchFamily="34" charset="-120"/>
                          <a:ea typeface="微軟正黑體" panose="020B0604030504040204" pitchFamily="34" charset="-120"/>
                        </a:rPr>
                        <a:t>回應機關</a:t>
                      </a:r>
                      <a:endParaRPr lang="zh-TW" altLang="en-US" sz="2400" dirty="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2400" dirty="0" smtClean="0">
                          <a:latin typeface="微軟正黑體" panose="020B0604030504040204" pitchFamily="34" charset="-120"/>
                          <a:ea typeface="微軟正黑體" panose="020B0604030504040204" pitchFamily="34" charset="-120"/>
                        </a:rPr>
                        <a:t>項數</a:t>
                      </a:r>
                      <a:endParaRPr lang="zh-TW" altLang="en-US" sz="2400" dirty="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2400" dirty="0" smtClean="0">
                          <a:latin typeface="微軟正黑體" panose="020B0604030504040204" pitchFamily="34" charset="-120"/>
                          <a:ea typeface="微軟正黑體" panose="020B0604030504040204" pitchFamily="34" charset="-120"/>
                        </a:rPr>
                        <a:t>小計</a:t>
                      </a:r>
                      <a:endParaRPr lang="zh-TW" altLang="en-US" sz="2400" dirty="0">
                        <a:latin typeface="微軟正黑體" panose="020B0604030504040204" pitchFamily="34" charset="-120"/>
                        <a:ea typeface="微軟正黑體" panose="020B0604030504040204" pitchFamily="34" charset="-120"/>
                      </a:endParaRPr>
                    </a:p>
                  </a:txBody>
                  <a:tcPr anchor="ctr"/>
                </a:tc>
              </a:tr>
              <a:tr h="380923">
                <a:tc rowSpan="2">
                  <a:txBody>
                    <a:bodyPr/>
                    <a:lstStyle/>
                    <a:p>
                      <a:pPr algn="ctr"/>
                      <a:r>
                        <a:rPr lang="zh-TW" altLang="en-US" sz="2800" b="1" dirty="0" smtClean="0">
                          <a:solidFill>
                            <a:schemeClr val="tx1"/>
                          </a:solidFill>
                          <a:latin typeface="微軟正黑體" panose="020B0604030504040204" pitchFamily="34" charset="-120"/>
                          <a:ea typeface="微軟正黑體" panose="020B0604030504040204" pitchFamily="34" charset="-120"/>
                        </a:rPr>
                        <a:t>已開放</a:t>
                      </a:r>
                      <a:endParaRPr lang="zh-TW" altLang="en-US" sz="2800" b="1"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r>
                        <a:rPr lang="zh-TW" altLang="en-US" sz="2000" b="1" dirty="0" smtClean="0">
                          <a:solidFill>
                            <a:srgbClr val="7030A0"/>
                          </a:solidFill>
                          <a:latin typeface="微軟正黑體" panose="020B0604030504040204" pitchFamily="34" charset="-120"/>
                          <a:ea typeface="微軟正黑體" panose="020B0604030504040204" pitchFamily="34" charset="-120"/>
                        </a:rPr>
                        <a:t>台電</a:t>
                      </a:r>
                      <a:endParaRPr lang="zh-TW" altLang="en-US" sz="2000" b="1" dirty="0">
                        <a:solidFill>
                          <a:srgbClr val="7030A0"/>
                        </a:solidFill>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sz="2000" b="1" dirty="0" smtClean="0">
                          <a:solidFill>
                            <a:srgbClr val="7030A0"/>
                          </a:solidFill>
                          <a:latin typeface="微軟正黑體" panose="020B0604030504040204" pitchFamily="34" charset="-120"/>
                          <a:ea typeface="微軟正黑體" panose="020B0604030504040204" pitchFamily="34" charset="-120"/>
                        </a:rPr>
                        <a:t>1</a:t>
                      </a:r>
                      <a:endParaRPr lang="zh-TW" altLang="en-US" sz="2000" b="1" dirty="0">
                        <a:solidFill>
                          <a:srgbClr val="7030A0"/>
                        </a:solidFill>
                        <a:latin typeface="微軟正黑體" panose="020B0604030504040204" pitchFamily="34" charset="-120"/>
                        <a:ea typeface="微軟正黑體" panose="020B0604030504040204" pitchFamily="34" charset="-120"/>
                      </a:endParaRPr>
                    </a:p>
                  </a:txBody>
                  <a:tcPr/>
                </a:tc>
                <a:tc rowSpan="2">
                  <a:txBody>
                    <a:bodyPr/>
                    <a:lstStyle/>
                    <a:p>
                      <a:pPr algn="ctr"/>
                      <a:r>
                        <a:rPr lang="en-US" altLang="zh-TW" sz="2400" b="1" dirty="0" smtClean="0">
                          <a:solidFill>
                            <a:srgbClr val="7030A0"/>
                          </a:solidFill>
                          <a:latin typeface="微軟正黑體" panose="020B0604030504040204" pitchFamily="34" charset="-120"/>
                          <a:ea typeface="微軟正黑體" panose="020B0604030504040204" pitchFamily="34" charset="-120"/>
                        </a:rPr>
                        <a:t>3</a:t>
                      </a:r>
                      <a:endParaRPr lang="zh-TW" altLang="en-US" sz="2400" b="1" dirty="0">
                        <a:solidFill>
                          <a:srgbClr val="7030A0"/>
                        </a:solidFill>
                        <a:latin typeface="微軟正黑體" panose="020B0604030504040204" pitchFamily="34" charset="-120"/>
                        <a:ea typeface="微軟正黑體" panose="020B0604030504040204" pitchFamily="34" charset="-120"/>
                      </a:endParaRPr>
                    </a:p>
                  </a:txBody>
                  <a:tcPr anchor="ctr">
                    <a:solidFill>
                      <a:schemeClr val="accent1">
                        <a:lumMod val="20000"/>
                        <a:lumOff val="80000"/>
                      </a:schemeClr>
                    </a:solidFill>
                  </a:tcPr>
                </a:tc>
              </a:tr>
              <a:tr h="380923">
                <a:tc vMerge="1">
                  <a:txBody>
                    <a:bodyPr/>
                    <a:lstStyle/>
                    <a:p>
                      <a:endParaRPr lang="zh-TW" altLang="en-US" sz="2400" b="1" dirty="0">
                        <a:latin typeface="微軟正黑體" panose="020B0604030504040204" pitchFamily="34" charset="-120"/>
                        <a:ea typeface="微軟正黑體" panose="020B0604030504040204" pitchFamily="34" charset="-120"/>
                      </a:endParaRPr>
                    </a:p>
                  </a:txBody>
                  <a:tcPr/>
                </a:tc>
                <a:tc>
                  <a:txBody>
                    <a:bodyPr/>
                    <a:lstStyle/>
                    <a:p>
                      <a:r>
                        <a:rPr lang="zh-TW" altLang="en-US" sz="2000" b="1" dirty="0" smtClean="0">
                          <a:solidFill>
                            <a:srgbClr val="7030A0"/>
                          </a:solidFill>
                          <a:latin typeface="微軟正黑體" panose="020B0604030504040204" pitchFamily="34" charset="-120"/>
                          <a:ea typeface="微軟正黑體" panose="020B0604030504040204" pitchFamily="34" charset="-120"/>
                        </a:rPr>
                        <a:t>商業司</a:t>
                      </a:r>
                      <a:endParaRPr lang="zh-TW" altLang="en-US" sz="2000" b="1" dirty="0">
                        <a:solidFill>
                          <a:srgbClr val="7030A0"/>
                        </a:solidFill>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sz="2000" b="1" dirty="0" smtClean="0">
                          <a:solidFill>
                            <a:srgbClr val="7030A0"/>
                          </a:solidFill>
                          <a:latin typeface="微軟正黑體" panose="020B0604030504040204" pitchFamily="34" charset="-120"/>
                          <a:ea typeface="微軟正黑體" panose="020B0604030504040204" pitchFamily="34" charset="-120"/>
                        </a:rPr>
                        <a:t>2</a:t>
                      </a:r>
                      <a:endParaRPr lang="zh-TW" altLang="en-US" sz="2000" b="1" dirty="0">
                        <a:solidFill>
                          <a:srgbClr val="7030A0"/>
                        </a:solidFill>
                        <a:latin typeface="微軟正黑體" panose="020B0604030504040204" pitchFamily="34" charset="-120"/>
                        <a:ea typeface="微軟正黑體" panose="020B0604030504040204" pitchFamily="34" charset="-120"/>
                      </a:endParaRPr>
                    </a:p>
                  </a:txBody>
                  <a:tcPr/>
                </a:tc>
                <a:tc vMerge="1">
                  <a:txBody>
                    <a:bodyPr/>
                    <a:lstStyle/>
                    <a:p>
                      <a:pPr algn="ctr"/>
                      <a:endParaRPr lang="zh-TW" altLang="en-US" sz="2000" dirty="0">
                        <a:latin typeface="微軟正黑體" panose="020B0604030504040204" pitchFamily="34" charset="-120"/>
                        <a:ea typeface="微軟正黑體" panose="020B0604030504040204" pitchFamily="34" charset="-120"/>
                      </a:endParaRPr>
                    </a:p>
                  </a:txBody>
                  <a:tcPr/>
                </a:tc>
              </a:tr>
              <a:tr h="49813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800" b="1" dirty="0" smtClean="0">
                          <a:latin typeface="微軟正黑體" panose="020B0604030504040204" pitchFamily="34" charset="-120"/>
                          <a:ea typeface="微軟正黑體" panose="020B0604030504040204" pitchFamily="34" charset="-120"/>
                        </a:rPr>
                        <a:t>部分開放</a:t>
                      </a:r>
                    </a:p>
                  </a:txBody>
                  <a:tcPr anchor="ctr"/>
                </a:tc>
                <a:tc>
                  <a:txBody>
                    <a:bodyPr/>
                    <a:lstStyle/>
                    <a:p>
                      <a:r>
                        <a:rPr lang="zh-TW" altLang="en-US" sz="2000" b="1" dirty="0" smtClean="0">
                          <a:solidFill>
                            <a:srgbClr val="7030A0"/>
                          </a:solidFill>
                          <a:latin typeface="微軟正黑體" panose="020B0604030504040204" pitchFamily="34" charset="-120"/>
                          <a:ea typeface="微軟正黑體" panose="020B0604030504040204" pitchFamily="34" charset="-120"/>
                        </a:rPr>
                        <a:t>水利署</a:t>
                      </a:r>
                      <a:endParaRPr lang="zh-TW" altLang="en-US" sz="2000" b="1" dirty="0">
                        <a:solidFill>
                          <a:srgbClr val="7030A0"/>
                        </a:solidFill>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2000" b="1" dirty="0" smtClean="0">
                          <a:solidFill>
                            <a:srgbClr val="7030A0"/>
                          </a:solidFill>
                          <a:latin typeface="微軟正黑體" panose="020B0604030504040204" pitchFamily="34" charset="-120"/>
                          <a:ea typeface="微軟正黑體" panose="020B0604030504040204" pitchFamily="34" charset="-120"/>
                        </a:rPr>
                        <a:t>１</a:t>
                      </a:r>
                      <a:endParaRPr lang="zh-TW" altLang="en-US" sz="2000" b="1" dirty="0">
                        <a:solidFill>
                          <a:srgbClr val="7030A0"/>
                        </a:solidFill>
                        <a:latin typeface="微軟正黑體" panose="020B0604030504040204" pitchFamily="34" charset="-120"/>
                        <a:ea typeface="微軟正黑體" panose="020B0604030504040204" pitchFamily="34" charset="-120"/>
                      </a:endParaRPr>
                    </a:p>
                  </a:txBody>
                  <a:tcPr/>
                </a:tc>
                <a:tc>
                  <a:txBody>
                    <a:bodyPr/>
                    <a:lstStyle/>
                    <a:p>
                      <a:pPr algn="ctr"/>
                      <a:r>
                        <a:rPr lang="en-US" altLang="zh-TW" sz="2400" b="1" dirty="0" smtClean="0">
                          <a:solidFill>
                            <a:srgbClr val="7030A0"/>
                          </a:solidFill>
                          <a:latin typeface="微軟正黑體" panose="020B0604030504040204" pitchFamily="34" charset="-120"/>
                          <a:ea typeface="微軟正黑體" panose="020B0604030504040204" pitchFamily="34" charset="-120"/>
                        </a:rPr>
                        <a:t>1</a:t>
                      </a:r>
                      <a:endParaRPr lang="zh-TW" altLang="en-US" sz="2400" b="1" dirty="0">
                        <a:solidFill>
                          <a:srgbClr val="7030A0"/>
                        </a:solidFill>
                        <a:latin typeface="微軟正黑體" panose="020B0604030504040204" pitchFamily="34" charset="-120"/>
                        <a:ea typeface="微軟正黑體" panose="020B0604030504040204" pitchFamily="34" charset="-120"/>
                      </a:endParaRPr>
                    </a:p>
                  </a:txBody>
                  <a:tcPr>
                    <a:solidFill>
                      <a:schemeClr val="accent1">
                        <a:lumMod val="20000"/>
                        <a:lumOff val="80000"/>
                      </a:schemeClr>
                    </a:solidFill>
                  </a:tcPr>
                </a:tc>
              </a:tr>
              <a:tr h="390306">
                <a:tc rowSpan="5">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800" b="1" dirty="0" smtClean="0">
                          <a:latin typeface="微軟正黑體" panose="020B0604030504040204" pitchFamily="34" charset="-120"/>
                          <a:ea typeface="微軟正黑體" panose="020B0604030504040204" pitchFamily="34" charset="-120"/>
                        </a:rPr>
                        <a:t>預計開放</a:t>
                      </a:r>
                    </a:p>
                  </a:txBody>
                  <a:tcPr anchor="ctr"/>
                </a:tc>
                <a:tc>
                  <a:txBody>
                    <a:bodyPr/>
                    <a:lstStyle/>
                    <a:p>
                      <a:r>
                        <a:rPr lang="zh-TW" altLang="en-US" sz="2000" b="1" dirty="0" smtClean="0">
                          <a:solidFill>
                            <a:srgbClr val="7030A0"/>
                          </a:solidFill>
                          <a:latin typeface="微軟正黑體" panose="020B0604030504040204" pitchFamily="34" charset="-120"/>
                          <a:ea typeface="微軟正黑體" panose="020B0604030504040204" pitchFamily="34" charset="-120"/>
                        </a:rPr>
                        <a:t>統計處</a:t>
                      </a:r>
                      <a:endParaRPr lang="zh-TW" altLang="en-US" sz="2000" b="1" dirty="0">
                        <a:solidFill>
                          <a:srgbClr val="7030A0"/>
                        </a:solidFill>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sz="2000" b="1" dirty="0" smtClean="0">
                          <a:solidFill>
                            <a:srgbClr val="7030A0"/>
                          </a:solidFill>
                          <a:latin typeface="微軟正黑體" panose="020B0604030504040204" pitchFamily="34" charset="-120"/>
                          <a:ea typeface="微軟正黑體" panose="020B0604030504040204" pitchFamily="34" charset="-120"/>
                        </a:rPr>
                        <a:t>1</a:t>
                      </a:r>
                      <a:endParaRPr lang="zh-TW" altLang="en-US" sz="2000" b="1" dirty="0">
                        <a:solidFill>
                          <a:srgbClr val="7030A0"/>
                        </a:solidFill>
                        <a:latin typeface="微軟正黑體" panose="020B0604030504040204" pitchFamily="34" charset="-120"/>
                        <a:ea typeface="微軟正黑體" panose="020B0604030504040204" pitchFamily="34" charset="-120"/>
                      </a:endParaRPr>
                    </a:p>
                  </a:txBody>
                  <a:tcPr/>
                </a:tc>
                <a:tc rowSpan="5">
                  <a:txBody>
                    <a:bodyPr/>
                    <a:lstStyle/>
                    <a:p>
                      <a:pPr algn="ctr"/>
                      <a:r>
                        <a:rPr lang="en-US" altLang="zh-TW" sz="2400" b="1" dirty="0" smtClean="0">
                          <a:solidFill>
                            <a:srgbClr val="7030A0"/>
                          </a:solidFill>
                          <a:latin typeface="微軟正黑體" panose="020B0604030504040204" pitchFamily="34" charset="-120"/>
                          <a:ea typeface="微軟正黑體" panose="020B0604030504040204" pitchFamily="34" charset="-120"/>
                        </a:rPr>
                        <a:t>7</a:t>
                      </a:r>
                      <a:endParaRPr lang="zh-TW" altLang="en-US" sz="2400" b="1" dirty="0">
                        <a:solidFill>
                          <a:srgbClr val="7030A0"/>
                        </a:solidFill>
                        <a:latin typeface="微軟正黑體" panose="020B0604030504040204" pitchFamily="34" charset="-120"/>
                        <a:ea typeface="微軟正黑體" panose="020B0604030504040204" pitchFamily="34" charset="-120"/>
                      </a:endParaRPr>
                    </a:p>
                  </a:txBody>
                  <a:tcPr anchor="ctr">
                    <a:solidFill>
                      <a:schemeClr val="accent1">
                        <a:lumMod val="20000"/>
                        <a:lumOff val="80000"/>
                      </a:schemeClr>
                    </a:solidFill>
                  </a:tcPr>
                </a:tc>
              </a:tr>
              <a:tr h="390306">
                <a:tc vMerge="1">
                  <a:txBody>
                    <a:bodyPr/>
                    <a:lstStyle/>
                    <a:p>
                      <a:endParaRPr lang="zh-TW" altLang="en-US"/>
                    </a:p>
                  </a:txBody>
                  <a:tcPr/>
                </a:tc>
                <a:tc>
                  <a:txBody>
                    <a:bodyPr/>
                    <a:lstStyle/>
                    <a:p>
                      <a:r>
                        <a:rPr lang="zh-TW" altLang="en-US" sz="2000" b="1" dirty="0" smtClean="0">
                          <a:solidFill>
                            <a:srgbClr val="7030A0"/>
                          </a:solidFill>
                          <a:latin typeface="微軟正黑體" panose="020B0604030504040204" pitchFamily="34" charset="-120"/>
                          <a:ea typeface="微軟正黑體" panose="020B0604030504040204" pitchFamily="34" charset="-120"/>
                        </a:rPr>
                        <a:t>商業司</a:t>
                      </a:r>
                      <a:endParaRPr lang="zh-TW" altLang="en-US" sz="2000" b="1" dirty="0">
                        <a:solidFill>
                          <a:srgbClr val="7030A0"/>
                        </a:solidFill>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sz="2000" b="1" dirty="0" smtClean="0">
                          <a:solidFill>
                            <a:srgbClr val="7030A0"/>
                          </a:solidFill>
                          <a:latin typeface="微軟正黑體" panose="020B0604030504040204" pitchFamily="34" charset="-120"/>
                          <a:ea typeface="微軟正黑體" panose="020B0604030504040204" pitchFamily="34" charset="-120"/>
                        </a:rPr>
                        <a:t>2</a:t>
                      </a:r>
                      <a:endParaRPr lang="zh-TW" altLang="en-US" sz="2000" b="1" dirty="0">
                        <a:solidFill>
                          <a:srgbClr val="7030A0"/>
                        </a:solidFill>
                        <a:latin typeface="微軟正黑體" panose="020B0604030504040204" pitchFamily="34" charset="-120"/>
                        <a:ea typeface="微軟正黑體" panose="020B0604030504040204" pitchFamily="34" charset="-120"/>
                      </a:endParaRPr>
                    </a:p>
                  </a:txBody>
                  <a:tcPr/>
                </a:tc>
                <a:tc vMerge="1">
                  <a:txBody>
                    <a:bodyPr/>
                    <a:lstStyle/>
                    <a:p>
                      <a:pPr algn="ctr"/>
                      <a:endParaRPr lang="zh-TW" altLang="en-US" sz="2400" dirty="0">
                        <a:solidFill>
                          <a:srgbClr val="FF0000"/>
                        </a:solidFill>
                        <a:latin typeface="微軟正黑體" panose="020B0604030504040204" pitchFamily="34" charset="-120"/>
                        <a:ea typeface="微軟正黑體" panose="020B0604030504040204" pitchFamily="34" charset="-120"/>
                      </a:endParaRPr>
                    </a:p>
                  </a:txBody>
                  <a:tcPr>
                    <a:solidFill>
                      <a:schemeClr val="accent1">
                        <a:lumMod val="20000"/>
                        <a:lumOff val="80000"/>
                      </a:schemeClr>
                    </a:solidFill>
                  </a:tcPr>
                </a:tc>
              </a:tr>
              <a:tr h="390306">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TW" altLang="en-US" sz="2800" b="1" dirty="0" smtClean="0">
                        <a:latin typeface="微軟正黑體" panose="020B0604030504040204" pitchFamily="34" charset="-120"/>
                        <a:ea typeface="微軟正黑體" panose="020B0604030504040204" pitchFamily="34" charset="-12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2000" b="1" kern="1200" dirty="0" smtClean="0">
                          <a:solidFill>
                            <a:srgbClr val="7030A0"/>
                          </a:solidFill>
                          <a:latin typeface="微軟正黑體" panose="020B0604030504040204" pitchFamily="34" charset="-120"/>
                          <a:ea typeface="微軟正黑體" panose="020B0604030504040204" pitchFamily="34" charset="-120"/>
                          <a:cs typeface="+mn-cs"/>
                        </a:rPr>
                        <a:t>標準檢驗局 </a:t>
                      </a:r>
                    </a:p>
                  </a:txBody>
                  <a:tcPr anchor="ctr"/>
                </a:tc>
                <a:tc>
                  <a:txBody>
                    <a:bodyPr/>
                    <a:lstStyle/>
                    <a:p>
                      <a:pPr algn="ctr"/>
                      <a:r>
                        <a:rPr lang="en-US" altLang="zh-TW" sz="2000" b="1" dirty="0" smtClean="0">
                          <a:solidFill>
                            <a:srgbClr val="7030A0"/>
                          </a:solidFill>
                          <a:latin typeface="微軟正黑體" panose="020B0604030504040204" pitchFamily="34" charset="-120"/>
                          <a:ea typeface="微軟正黑體" panose="020B0604030504040204" pitchFamily="34" charset="-120"/>
                        </a:rPr>
                        <a:t>1</a:t>
                      </a:r>
                      <a:endParaRPr lang="zh-TW" altLang="en-US" sz="2000" b="1" dirty="0">
                        <a:solidFill>
                          <a:srgbClr val="7030A0"/>
                        </a:solidFill>
                        <a:latin typeface="微軟正黑體" panose="020B0604030504040204" pitchFamily="34" charset="-120"/>
                        <a:ea typeface="微軟正黑體" panose="020B0604030504040204" pitchFamily="34" charset="-120"/>
                      </a:endParaRPr>
                    </a:p>
                  </a:txBody>
                  <a:tcPr/>
                </a:tc>
                <a:tc vMerge="1">
                  <a:txBody>
                    <a:bodyPr/>
                    <a:lstStyle/>
                    <a:p>
                      <a:pPr algn="ctr"/>
                      <a:endParaRPr lang="zh-TW" altLang="en-US" sz="2400" dirty="0">
                        <a:solidFill>
                          <a:srgbClr val="FF0000"/>
                        </a:solidFill>
                        <a:latin typeface="微軟正黑體" panose="020B0604030504040204" pitchFamily="34" charset="-120"/>
                        <a:ea typeface="微軟正黑體" panose="020B0604030504040204" pitchFamily="34" charset="-120"/>
                      </a:endParaRPr>
                    </a:p>
                  </a:txBody>
                  <a:tcPr>
                    <a:solidFill>
                      <a:schemeClr val="accent1">
                        <a:lumMod val="20000"/>
                        <a:lumOff val="80000"/>
                      </a:schemeClr>
                    </a:solidFill>
                  </a:tcPr>
                </a:tc>
              </a:tr>
              <a:tr h="390306">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TW" altLang="en-US" sz="2800" b="1" dirty="0" smtClean="0">
                        <a:latin typeface="微軟正黑體" panose="020B0604030504040204" pitchFamily="34" charset="-120"/>
                        <a:ea typeface="微軟正黑體" panose="020B0604030504040204" pitchFamily="34" charset="-120"/>
                      </a:endParaRPr>
                    </a:p>
                  </a:txBody>
                  <a:tcPr anchor="ctr"/>
                </a:tc>
                <a:tc>
                  <a:txBody>
                    <a:bodyPr/>
                    <a:lstStyle/>
                    <a:p>
                      <a:r>
                        <a:rPr lang="zh-TW" altLang="en-US" sz="2000" b="1" dirty="0" smtClean="0">
                          <a:solidFill>
                            <a:srgbClr val="7030A0"/>
                          </a:solidFill>
                          <a:latin typeface="微軟正黑體" panose="020B0604030504040204" pitchFamily="34" charset="-120"/>
                          <a:ea typeface="微軟正黑體" panose="020B0604030504040204" pitchFamily="34" charset="-120"/>
                        </a:rPr>
                        <a:t>水利署</a:t>
                      </a:r>
                      <a:endParaRPr lang="zh-TW" altLang="en-US" sz="2000" b="1" dirty="0">
                        <a:solidFill>
                          <a:srgbClr val="7030A0"/>
                        </a:solidFill>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sz="2000" b="1" dirty="0" smtClean="0">
                          <a:solidFill>
                            <a:srgbClr val="7030A0"/>
                          </a:solidFill>
                          <a:latin typeface="微軟正黑體" panose="020B0604030504040204" pitchFamily="34" charset="-120"/>
                          <a:ea typeface="微軟正黑體" panose="020B0604030504040204" pitchFamily="34" charset="-120"/>
                        </a:rPr>
                        <a:t>2</a:t>
                      </a:r>
                      <a:endParaRPr lang="zh-TW" altLang="en-US" sz="2000" b="1" dirty="0">
                        <a:solidFill>
                          <a:srgbClr val="7030A0"/>
                        </a:solidFill>
                        <a:latin typeface="微軟正黑體" panose="020B0604030504040204" pitchFamily="34" charset="-120"/>
                        <a:ea typeface="微軟正黑體" panose="020B0604030504040204" pitchFamily="34" charset="-120"/>
                      </a:endParaRPr>
                    </a:p>
                  </a:txBody>
                  <a:tcPr/>
                </a:tc>
                <a:tc vMerge="1">
                  <a:txBody>
                    <a:bodyPr/>
                    <a:lstStyle/>
                    <a:p>
                      <a:pPr algn="ctr"/>
                      <a:endParaRPr lang="zh-TW" altLang="en-US" sz="2400" dirty="0">
                        <a:solidFill>
                          <a:srgbClr val="FF0000"/>
                        </a:solidFill>
                        <a:latin typeface="微軟正黑體" panose="020B0604030504040204" pitchFamily="34" charset="-120"/>
                        <a:ea typeface="微軟正黑體" panose="020B0604030504040204" pitchFamily="34" charset="-120"/>
                      </a:endParaRPr>
                    </a:p>
                  </a:txBody>
                  <a:tcPr>
                    <a:solidFill>
                      <a:schemeClr val="accent1">
                        <a:lumMod val="20000"/>
                        <a:lumOff val="80000"/>
                      </a:schemeClr>
                    </a:solidFill>
                  </a:tcPr>
                </a:tc>
              </a:tr>
              <a:tr h="390306">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TW" altLang="en-US" sz="2800" b="1" dirty="0" smtClean="0">
                        <a:latin typeface="微軟正黑體" panose="020B0604030504040204" pitchFamily="34" charset="-120"/>
                        <a:ea typeface="微軟正黑體" panose="020B0604030504040204" pitchFamily="34" charset="-120"/>
                      </a:endParaRPr>
                    </a:p>
                  </a:txBody>
                  <a:tcPr anchor="ctr"/>
                </a:tc>
                <a:tc>
                  <a:txBody>
                    <a:bodyPr/>
                    <a:lstStyle/>
                    <a:p>
                      <a:r>
                        <a:rPr lang="zh-TW" altLang="en-US" sz="2000" b="1" dirty="0" smtClean="0">
                          <a:solidFill>
                            <a:srgbClr val="7030A0"/>
                          </a:solidFill>
                          <a:latin typeface="微軟正黑體" panose="020B0604030504040204" pitchFamily="34" charset="-120"/>
                          <a:ea typeface="微軟正黑體" panose="020B0604030504040204" pitchFamily="34" charset="-120"/>
                        </a:rPr>
                        <a:t>台電</a:t>
                      </a:r>
                      <a:endParaRPr lang="zh-TW" altLang="en-US" sz="2000" b="1" dirty="0">
                        <a:solidFill>
                          <a:srgbClr val="7030A0"/>
                        </a:solidFill>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sz="2000" b="1" dirty="0" smtClean="0">
                          <a:solidFill>
                            <a:srgbClr val="7030A0"/>
                          </a:solidFill>
                          <a:latin typeface="微軟正黑體" panose="020B0604030504040204" pitchFamily="34" charset="-120"/>
                          <a:ea typeface="微軟正黑體" panose="020B0604030504040204" pitchFamily="34" charset="-120"/>
                        </a:rPr>
                        <a:t>1</a:t>
                      </a:r>
                      <a:endParaRPr lang="zh-TW" altLang="en-US" sz="2000" b="1" dirty="0">
                        <a:solidFill>
                          <a:srgbClr val="7030A0"/>
                        </a:solidFill>
                        <a:latin typeface="微軟正黑體" panose="020B0604030504040204" pitchFamily="34" charset="-120"/>
                        <a:ea typeface="微軟正黑體" panose="020B0604030504040204" pitchFamily="34" charset="-120"/>
                      </a:endParaRPr>
                    </a:p>
                  </a:txBody>
                  <a:tcPr/>
                </a:tc>
                <a:tc vMerge="1">
                  <a:txBody>
                    <a:bodyPr/>
                    <a:lstStyle/>
                    <a:p>
                      <a:pPr algn="ctr"/>
                      <a:endParaRPr lang="zh-TW" altLang="en-US" sz="2400" dirty="0">
                        <a:solidFill>
                          <a:srgbClr val="FF0000"/>
                        </a:solidFill>
                        <a:latin typeface="微軟正黑體" panose="020B0604030504040204" pitchFamily="34" charset="-120"/>
                        <a:ea typeface="微軟正黑體" panose="020B0604030504040204" pitchFamily="34" charset="-120"/>
                      </a:endParaRPr>
                    </a:p>
                  </a:txBody>
                  <a:tcPr>
                    <a:solidFill>
                      <a:schemeClr val="accent1">
                        <a:lumMod val="20000"/>
                        <a:lumOff val="80000"/>
                      </a:schemeClr>
                    </a:solidFill>
                  </a:tcPr>
                </a:tc>
              </a:tr>
              <a:tr h="49813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800" b="1" dirty="0" smtClean="0">
                          <a:latin typeface="微軟正黑體" panose="020B0604030504040204" pitchFamily="34" charset="-120"/>
                          <a:ea typeface="微軟正黑體" panose="020B0604030504040204" pitchFamily="34" charset="-120"/>
                        </a:rPr>
                        <a:t>無法開放</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1" dirty="0" smtClean="0">
                          <a:solidFill>
                            <a:schemeClr val="tx1"/>
                          </a:solidFill>
                          <a:latin typeface="微軟正黑體" panose="020B0604030504040204" pitchFamily="34" charset="-120"/>
                          <a:ea typeface="微軟正黑體" panose="020B0604030504040204" pitchFamily="34" charset="-120"/>
                        </a:rPr>
                        <a:t>台電</a:t>
                      </a:r>
                    </a:p>
                  </a:txBody>
                  <a:tcPr anchor="ctr"/>
                </a:tc>
                <a:tc>
                  <a:txBody>
                    <a:bodyPr/>
                    <a:lstStyle/>
                    <a:p>
                      <a:pPr algn="ctr"/>
                      <a:r>
                        <a:rPr lang="en-US" altLang="zh-TW" sz="2000" dirty="0" smtClean="0">
                          <a:solidFill>
                            <a:schemeClr val="tx1"/>
                          </a:solidFill>
                          <a:latin typeface="微軟正黑體" panose="020B0604030504040204" pitchFamily="34" charset="-120"/>
                          <a:ea typeface="微軟正黑體" panose="020B0604030504040204" pitchFamily="34" charset="-120"/>
                        </a:rPr>
                        <a:t>1</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tc>
                <a:tc>
                  <a:txBody>
                    <a:bodyPr/>
                    <a:lstStyle/>
                    <a:p>
                      <a:pPr algn="ctr"/>
                      <a:r>
                        <a:rPr lang="en-US" altLang="zh-TW" sz="2400" dirty="0" smtClean="0">
                          <a:solidFill>
                            <a:schemeClr val="tx1"/>
                          </a:solidFill>
                          <a:latin typeface="微軟正黑體" panose="020B0604030504040204" pitchFamily="34" charset="-120"/>
                          <a:ea typeface="微軟正黑體" panose="020B0604030504040204" pitchFamily="34" charset="-120"/>
                        </a:rPr>
                        <a:t>1</a:t>
                      </a:r>
                      <a:endParaRPr lang="zh-TW" altLang="en-US" sz="2400" dirty="0">
                        <a:solidFill>
                          <a:schemeClr val="tx1"/>
                        </a:solidFill>
                        <a:latin typeface="微軟正黑體" panose="020B0604030504040204" pitchFamily="34" charset="-120"/>
                        <a:ea typeface="微軟正黑體" panose="020B0604030504040204" pitchFamily="34" charset="-120"/>
                      </a:endParaRPr>
                    </a:p>
                  </a:txBody>
                  <a:tcPr anchor="ctr">
                    <a:solidFill>
                      <a:schemeClr val="accent1">
                        <a:lumMod val="20000"/>
                        <a:lumOff val="80000"/>
                      </a:schemeClr>
                    </a:solidFill>
                  </a:tcPr>
                </a:tc>
              </a:tr>
              <a:tr h="46115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800" b="1" dirty="0" smtClean="0">
                          <a:latin typeface="微軟正黑體" panose="020B0604030504040204" pitchFamily="34" charset="-120"/>
                          <a:ea typeface="微軟正黑體" panose="020B0604030504040204" pitchFamily="34" charset="-120"/>
                        </a:rPr>
                        <a:t>無資料可開放</a:t>
                      </a:r>
                    </a:p>
                  </a:txBody>
                  <a:tcPr anchor="ctr"/>
                </a:tc>
                <a:tc>
                  <a:txBody>
                    <a:bodyPr/>
                    <a:lstStyle/>
                    <a:p>
                      <a:r>
                        <a:rPr lang="zh-TW" altLang="en-US" sz="2000" b="1" dirty="0" smtClean="0">
                          <a:solidFill>
                            <a:schemeClr val="tx1"/>
                          </a:solidFill>
                          <a:latin typeface="微軟正黑體" panose="020B0604030504040204" pitchFamily="34" charset="-120"/>
                          <a:ea typeface="微軟正黑體" panose="020B0604030504040204" pitchFamily="34" charset="-120"/>
                        </a:rPr>
                        <a:t>商業司</a:t>
                      </a:r>
                      <a:endParaRPr lang="zh-TW" altLang="en-US" sz="2000" b="1"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sz="2000" dirty="0" smtClean="0">
                          <a:solidFill>
                            <a:schemeClr val="tx1"/>
                          </a:solidFill>
                          <a:latin typeface="微軟正黑體" panose="020B0604030504040204" pitchFamily="34" charset="-120"/>
                          <a:ea typeface="微軟正黑體" panose="020B0604030504040204" pitchFamily="34" charset="-120"/>
                        </a:rPr>
                        <a:t>1</a:t>
                      </a:r>
                      <a:endParaRPr lang="zh-TW" altLang="en-US" sz="2000" dirty="0">
                        <a:solidFill>
                          <a:schemeClr val="tx1"/>
                        </a:solidFill>
                        <a:latin typeface="微軟正黑體" panose="020B0604030504040204" pitchFamily="34" charset="-120"/>
                        <a:ea typeface="微軟正黑體" panose="020B0604030504040204" pitchFamily="34" charset="-120"/>
                      </a:endParaRPr>
                    </a:p>
                  </a:txBody>
                  <a:tcPr/>
                </a:tc>
                <a:tc>
                  <a:txBody>
                    <a:bodyPr/>
                    <a:lstStyle/>
                    <a:p>
                      <a:pPr algn="ctr"/>
                      <a:r>
                        <a:rPr lang="en-US" altLang="zh-TW" sz="2400" dirty="0" smtClean="0">
                          <a:solidFill>
                            <a:schemeClr val="tx1"/>
                          </a:solidFill>
                          <a:latin typeface="微軟正黑體" panose="020B0604030504040204" pitchFamily="34" charset="-120"/>
                          <a:ea typeface="微軟正黑體" panose="020B0604030504040204" pitchFamily="34" charset="-120"/>
                        </a:rPr>
                        <a:t>1</a:t>
                      </a:r>
                      <a:endParaRPr lang="zh-TW" altLang="en-US" sz="2400" dirty="0">
                        <a:solidFill>
                          <a:schemeClr val="tx1"/>
                        </a:solidFill>
                        <a:latin typeface="微軟正黑體" panose="020B0604030504040204" pitchFamily="34" charset="-120"/>
                        <a:ea typeface="微軟正黑體" panose="020B0604030504040204" pitchFamily="34" charset="-120"/>
                      </a:endParaRPr>
                    </a:p>
                  </a:txBody>
                  <a:tcPr anchor="ctr">
                    <a:solidFill>
                      <a:schemeClr val="accent1">
                        <a:lumMod val="20000"/>
                        <a:lumOff val="80000"/>
                      </a:schemeClr>
                    </a:solidFill>
                  </a:tcPr>
                </a:tc>
              </a:tr>
              <a:tr h="626326">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800" b="1" kern="1200" dirty="0" smtClean="0">
                          <a:solidFill>
                            <a:schemeClr val="dk1"/>
                          </a:solidFill>
                          <a:latin typeface="微軟正黑體" panose="020B0604030504040204" pitchFamily="34" charset="-120"/>
                          <a:ea typeface="微軟正黑體" panose="020B0604030504040204" pitchFamily="34" charset="-120"/>
                          <a:cs typeface="+mn-cs"/>
                        </a:rPr>
                        <a:t>合  計</a:t>
                      </a:r>
                    </a:p>
                  </a:txBody>
                  <a:tcPr anchor="ctr"/>
                </a:tc>
                <a:tc hMerge="1">
                  <a:txBody>
                    <a:bodyPr/>
                    <a:lstStyle/>
                    <a:p>
                      <a:endParaRPr lang="zh-TW" altLang="en-US" sz="2000" dirty="0">
                        <a:latin typeface="微軟正黑體" panose="020B0604030504040204" pitchFamily="34" charset="-120"/>
                        <a:ea typeface="微軟正黑體" panose="020B0604030504040204" pitchFamily="34" charset="-120"/>
                      </a:endParaRPr>
                    </a:p>
                  </a:txBody>
                  <a:tcPr/>
                </a:tc>
                <a:tc hMerge="1">
                  <a:txBody>
                    <a:bodyPr/>
                    <a:lstStyle/>
                    <a:p>
                      <a:pPr algn="ctr"/>
                      <a:endParaRPr lang="zh-TW" altLang="en-US" sz="2000" dirty="0">
                        <a:latin typeface="微軟正黑體" panose="020B0604030504040204" pitchFamily="34" charset="-120"/>
                        <a:ea typeface="微軟正黑體" panose="020B0604030504040204" pitchFamily="34" charset="-120"/>
                      </a:endParaRPr>
                    </a:p>
                  </a:txBody>
                  <a:tcPr/>
                </a:tc>
                <a:tc>
                  <a:txBody>
                    <a:bodyPr/>
                    <a:lstStyle/>
                    <a:p>
                      <a:pPr algn="ctr"/>
                      <a:r>
                        <a:rPr lang="en-US" altLang="zh-TW" sz="2400" dirty="0" smtClean="0">
                          <a:solidFill>
                            <a:schemeClr val="tx1"/>
                          </a:solidFill>
                          <a:latin typeface="微軟正黑體" panose="020B0604030504040204" pitchFamily="34" charset="-120"/>
                          <a:ea typeface="微軟正黑體" panose="020B0604030504040204" pitchFamily="34" charset="-120"/>
                        </a:rPr>
                        <a:t>13</a:t>
                      </a:r>
                      <a:endParaRPr lang="zh-TW" altLang="en-US" sz="2400" dirty="0">
                        <a:solidFill>
                          <a:schemeClr val="tx1"/>
                        </a:solidFill>
                        <a:latin typeface="微軟正黑體" panose="020B0604030504040204" pitchFamily="34" charset="-120"/>
                        <a:ea typeface="微軟正黑體" panose="020B0604030504040204" pitchFamily="34" charset="-120"/>
                      </a:endParaRPr>
                    </a:p>
                  </a:txBody>
                  <a:tcPr>
                    <a:solidFill>
                      <a:schemeClr val="accent1">
                        <a:lumMod val="20000"/>
                        <a:lumOff val="80000"/>
                      </a:schemeClr>
                    </a:solidFill>
                  </a:tcPr>
                </a:tc>
              </a:tr>
            </a:tbl>
          </a:graphicData>
        </a:graphic>
      </p:graphicFrame>
      <p:sp>
        <p:nvSpPr>
          <p:cNvPr id="4" name="文字方塊 1"/>
          <p:cNvSpPr txBox="1">
            <a:spLocks noChangeArrowheads="1"/>
          </p:cNvSpPr>
          <p:nvPr/>
        </p:nvSpPr>
        <p:spPr bwMode="auto">
          <a:xfrm>
            <a:off x="2124075" y="42863"/>
            <a:ext cx="6911975" cy="646331"/>
          </a:xfrm>
          <a:prstGeom prst="rect">
            <a:avLst/>
          </a:prstGeom>
          <a:noFill/>
          <a:ln w="9525">
            <a:noFill/>
            <a:miter lim="800000"/>
            <a:headEnd/>
            <a:tailEnd/>
          </a:ln>
        </p:spPr>
        <p:txBody>
          <a:bodyPr>
            <a:spAutoFit/>
          </a:bodyPr>
          <a:lstStyle/>
          <a:p>
            <a:pPr fontAlgn="t"/>
            <a:r>
              <a:rPr kumimoji="0" lang="zh-TW" altLang="en-US" sz="3600" b="1" dirty="0" smtClean="0">
                <a:solidFill>
                  <a:schemeClr val="tx1"/>
                </a:solidFill>
                <a:ea typeface="微軟正黑體" pitchFamily="34" charset="-120"/>
              </a:rPr>
              <a:t>本部</a:t>
            </a:r>
            <a:r>
              <a:rPr kumimoji="0" lang="zh-TW" altLang="en-US" sz="3600" b="1" dirty="0">
                <a:solidFill>
                  <a:schemeClr val="tx1"/>
                </a:solidFill>
                <a:ea typeface="微軟正黑體" pitchFamily="34" charset="-120"/>
              </a:rPr>
              <a:t>開放資料民間</a:t>
            </a:r>
            <a:r>
              <a:rPr kumimoji="0" lang="zh-TW" altLang="en-US" sz="3600" b="1" dirty="0" smtClean="0">
                <a:solidFill>
                  <a:schemeClr val="tx1"/>
                </a:solidFill>
                <a:ea typeface="微軟正黑體" pitchFamily="34" charset="-120"/>
              </a:rPr>
              <a:t>需求回應情形</a:t>
            </a:r>
            <a:endParaRPr kumimoji="0" lang="en-US" altLang="zh-TW" sz="3600" b="1" dirty="0">
              <a:solidFill>
                <a:schemeClr val="tx1"/>
              </a:solidFill>
              <a:ea typeface="微軟正黑體" pitchFamily="34" charset="-120"/>
            </a:endParaRPr>
          </a:p>
        </p:txBody>
      </p:sp>
    </p:spTree>
    <p:extLst>
      <p:ext uri="{BB962C8B-B14F-4D97-AF65-F5344CB8AC3E}">
        <p14:creationId xmlns:p14="http://schemas.microsoft.com/office/powerpoint/2010/main" val="19977543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011" name="Group 3"/>
          <p:cNvGraphicFramePr>
            <a:graphicFrameLocks noGrp="1"/>
          </p:cNvGraphicFramePr>
          <p:nvPr>
            <p:extLst>
              <p:ext uri="{D42A27DB-BD31-4B8C-83A1-F6EECF244321}">
                <p14:modId xmlns:p14="http://schemas.microsoft.com/office/powerpoint/2010/main" val="852331270"/>
              </p:ext>
            </p:extLst>
          </p:nvPr>
        </p:nvGraphicFramePr>
        <p:xfrm>
          <a:off x="180974" y="1490956"/>
          <a:ext cx="8855076" cy="4554388"/>
        </p:xfrm>
        <a:graphic>
          <a:graphicData uri="http://schemas.openxmlformats.org/drawingml/2006/table">
            <a:tbl>
              <a:tblPr/>
              <a:tblGrid>
                <a:gridCol w="502593"/>
                <a:gridCol w="936104"/>
                <a:gridCol w="2880321"/>
                <a:gridCol w="720080"/>
                <a:gridCol w="792087"/>
                <a:gridCol w="3023891"/>
              </a:tblGrid>
              <a:tr h="713908">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請台電公司 提供環境輻射監測資料</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續</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zh-TW" sz="1800" b="0" i="0" u="none" strike="noStrike" kern="1200" cap="none" normalizeH="0" baseline="0" dirty="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建議資料集名稱</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環境輻射監測</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建議開放欄位</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環境輻射監測</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建議原因</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2016</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年</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7</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月曾請求提供環境輻射監測站的資料 </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監測站、監測值、時間、</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GPS)</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，網址如下 </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http://data.gov.tw/node/33395 </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當時回覆會由台電公司環境輻射監測部門負責並於</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2016</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年底完成。 可以請問目前處理狀況或資料放置路徑嗎？</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臺灣電力公司</a:t>
                      </a:r>
                      <a:endParaRPr kumimoji="0" lang="zh-TW" altLang="zh-TW"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已開放</a:t>
                      </a:r>
                      <a:endParaRPr kumimoji="0"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相關資料集已開放於平臺，敬請多加利用， 資料集網址：</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http://data.gov.tw/node/42326 </a:t>
                      </a:r>
                      <a:endParaRPr kumimoji="0" lang="zh-TW" altLang="en-US"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105/12/11~106/4/15</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36</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5521220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011" name="Group 3"/>
          <p:cNvGraphicFramePr>
            <a:graphicFrameLocks noGrp="1"/>
          </p:cNvGraphicFramePr>
          <p:nvPr>
            <p:extLst>
              <p:ext uri="{D42A27DB-BD31-4B8C-83A1-F6EECF244321}">
                <p14:modId xmlns:p14="http://schemas.microsoft.com/office/powerpoint/2010/main" val="4290739658"/>
              </p:ext>
            </p:extLst>
          </p:nvPr>
        </p:nvGraphicFramePr>
        <p:xfrm>
          <a:off x="180974" y="1490956"/>
          <a:ext cx="8855076" cy="5119984"/>
        </p:xfrm>
        <a:graphic>
          <a:graphicData uri="http://schemas.openxmlformats.org/drawingml/2006/table">
            <a:tbl>
              <a:tblPr/>
              <a:tblGrid>
                <a:gridCol w="502593"/>
                <a:gridCol w="648073"/>
                <a:gridCol w="2376264"/>
                <a:gridCol w="720080"/>
                <a:gridCol w="792088"/>
                <a:gridCol w="3815978"/>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詢問經濟部商業司公司基本資料，開放進度</a:t>
                      </a:r>
                      <a:endParaRPr kumimoji="0" lang="zh-TW" sz="1800" b="0" i="0" u="none" strike="noStrike" kern="1200" cap="none" normalizeH="0" baseline="0" dirty="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建議資料集名稱</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公司及分公司基本資料</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p>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建議開放欄位</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統一編號 公司名稱 登記機關 公司狀況 核准設立日期 核准變更日期 資本總額 實收資本額 代表人姓名 公司所在地 所營事業資料 董監事資料 經理人資料 分公司資料 </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建議原因</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如何操作</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p>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「完整全國公司基本資料」含統編、地址、代表人等</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商業司</a:t>
                      </a:r>
                      <a:endParaRPr kumimoji="0" 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已開放</a:t>
                      </a:r>
                      <a:endParaRPr kumimoji="0" lang="zh-TW" alt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目前公司及分公司登記基本資料共逾</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162</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萬筆，每筆包含數十項資料欄位，且處於即時異動狀態，考量該項資料之數量與屬性，以及避免因使用者後續加值應用未即時更新資料， 導致相關公司權益受影響，目前該完整資料已採</a:t>
                      </a:r>
                      <a:r>
                        <a:rPr lang="en-US" altLang="zh-TW" sz="1800" b="0" kern="1200" dirty="0" err="1" smtClean="0">
                          <a:solidFill>
                            <a:schemeClr val="tx1"/>
                          </a:solidFill>
                          <a:effectLst/>
                          <a:latin typeface="微軟正黑體" panose="020B0604030504040204" pitchFamily="34" charset="-120"/>
                          <a:ea typeface="微軟正黑體" panose="020B0604030504040204" pitchFamily="34" charset="-120"/>
                          <a:cs typeface="+mn-cs"/>
                        </a:rPr>
                        <a:t>Json</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及</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xml</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格式的介接方式開放，以提供即時資料現況查詢。 若您仍有完整公司及分公司登記基本資料需求， 建議您可先下載「全國營業</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稅籍</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登記資料集」</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(httpx://data.gov.tw/node/9400)</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取得統一編號</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 </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再以系統介接「公司登記基本資料</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應用一」及「公司登記基本資料</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應用三」等開放</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API</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，來取得完整的公司及分公司登記資料</a:t>
                      </a:r>
                      <a:endParaRPr kumimoji="0" lang="zh-TW" altLang="en-US"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105/12/11~106/4/15</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37</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195708972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011" name="Group 3"/>
          <p:cNvGraphicFramePr>
            <a:graphicFrameLocks noGrp="1"/>
          </p:cNvGraphicFramePr>
          <p:nvPr>
            <p:extLst>
              <p:ext uri="{D42A27DB-BD31-4B8C-83A1-F6EECF244321}">
                <p14:modId xmlns:p14="http://schemas.microsoft.com/office/powerpoint/2010/main" val="1868020948"/>
              </p:ext>
            </p:extLst>
          </p:nvPr>
        </p:nvGraphicFramePr>
        <p:xfrm>
          <a:off x="180974" y="1490956"/>
          <a:ext cx="8855076" cy="4454103"/>
        </p:xfrm>
        <a:graphic>
          <a:graphicData uri="http://schemas.openxmlformats.org/drawingml/2006/table">
            <a:tbl>
              <a:tblPr/>
              <a:tblGrid>
                <a:gridCol w="502593"/>
                <a:gridCol w="936104"/>
                <a:gridCol w="2592289"/>
                <a:gridCol w="864096"/>
                <a:gridCol w="792088"/>
                <a:gridCol w="3167906"/>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3</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第三方支付服務業登記數</a:t>
                      </a:r>
                      <a:endParaRPr kumimoji="0" lang="zh-TW" sz="1800" b="0" i="0" u="none" strike="noStrike" kern="1200" cap="none" normalizeH="0" baseline="0" dirty="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建議資料集名稱</a:t>
                      </a:r>
                      <a:r>
                        <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第三方支付服務業家數</a:t>
                      </a:r>
                      <a:endPar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建議開放欄位</a:t>
                      </a:r>
                      <a:r>
                        <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最新消息</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建議原因</a:t>
                      </a:r>
                      <a:r>
                        <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研究用途</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商業司</a:t>
                      </a:r>
                      <a:endParaRPr kumimoji="0" 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已開放</a:t>
                      </a:r>
                      <a:endParaRPr kumimoji="0" lang="zh-TW" alt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本司已於</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105</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年度完成「公司登記</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依營業項目別</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－第三方支付服務業」資料集， 位置 </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http://data.gov.tw/node/22184 </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zh-TW" altLang="en-US"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105/12/11~106/4/15</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38</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13923036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39</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3220094413"/>
              </p:ext>
            </p:extLst>
          </p:nvPr>
        </p:nvGraphicFramePr>
        <p:xfrm>
          <a:off x="107503" y="1390752"/>
          <a:ext cx="8928548" cy="5394304"/>
        </p:xfrm>
        <a:graphic>
          <a:graphicData uri="http://schemas.openxmlformats.org/drawingml/2006/table">
            <a:tbl>
              <a:tblPr/>
              <a:tblGrid>
                <a:gridCol w="504057"/>
                <a:gridCol w="432048"/>
                <a:gridCol w="3528392"/>
                <a:gridCol w="720080"/>
                <a:gridCol w="720080"/>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4</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全國歷年水權統計資料</a:t>
                      </a:r>
                      <a:endParaRPr lang="zh-TW" altLang="zh-TW" sz="1800" kern="1200" dirty="0">
                        <a:solidFill>
                          <a:schemeClr val="tx1"/>
                        </a:solidFill>
                        <a:effectLst/>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r>
                        <a:rPr lang="zh-TW" altLang="zh-TW" sz="1700" u="sng" kern="1200" dirty="0" smtClean="0">
                          <a:solidFill>
                            <a:schemeClr val="tx1"/>
                          </a:solidFill>
                          <a:effectLst/>
                          <a:latin typeface="微軟正黑體" panose="020B0604030504040204" pitchFamily="34" charset="-120"/>
                          <a:ea typeface="微軟正黑體" panose="020B0604030504040204" pitchFamily="34" charset="-120"/>
                          <a:cs typeface="+mn-cs"/>
                        </a:rPr>
                        <a:t>建議資料集名稱</a:t>
                      </a:r>
                      <a:r>
                        <a:rPr lang="zh-TW"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：全國歷年水權統計資料</a:t>
                      </a:r>
                    </a:p>
                    <a:p>
                      <a:r>
                        <a:rPr lang="zh-TW" altLang="zh-TW" sz="1700" u="sng" kern="1200" dirty="0" smtClean="0">
                          <a:solidFill>
                            <a:schemeClr val="tx1"/>
                          </a:solidFill>
                          <a:effectLst/>
                          <a:latin typeface="微軟正黑體" panose="020B0604030504040204" pitchFamily="34" charset="-120"/>
                          <a:ea typeface="微軟正黑體" panose="020B0604030504040204" pitchFamily="34" charset="-120"/>
                          <a:cs typeface="+mn-cs"/>
                        </a:rPr>
                        <a:t>建議開放欄位</a:t>
                      </a:r>
                      <a:r>
                        <a:rPr lang="zh-TW"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年分</a:t>
                      </a:r>
                      <a:r>
                        <a:rPr lang="en-US"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(1948</a:t>
                      </a:r>
                      <a:r>
                        <a:rPr lang="zh-TW"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至今</a:t>
                      </a:r>
                      <a:r>
                        <a:rPr lang="en-US"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lang="zh-TW" altLang="zh-TW" sz="1700" kern="1200" dirty="0" smtClean="0">
                        <a:solidFill>
                          <a:schemeClr val="tx1"/>
                        </a:solidFill>
                        <a:effectLst/>
                        <a:latin typeface="微軟正黑體" panose="020B0604030504040204" pitchFamily="34" charset="-120"/>
                        <a:ea typeface="微軟正黑體" panose="020B0604030504040204" pitchFamily="34" charset="-120"/>
                        <a:cs typeface="+mn-cs"/>
                      </a:endParaRPr>
                    </a:p>
                    <a:p>
                      <a:r>
                        <a:rPr lang="en-US"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流域別</a:t>
                      </a:r>
                    </a:p>
                    <a:p>
                      <a:r>
                        <a:rPr lang="en-US"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水權登記主管機關</a:t>
                      </a:r>
                    </a:p>
                    <a:p>
                      <a:r>
                        <a:rPr lang="en-US"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4.</a:t>
                      </a:r>
                      <a:r>
                        <a:rPr lang="zh-TW"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各標的用水水權登記引用水量</a:t>
                      </a:r>
                      <a:r>
                        <a:rPr lang="en-US"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需標示不同類別，例如農業用水含農、林、漁、牧用水，農林漁牧有效水權量需要分開統計</a:t>
                      </a:r>
                      <a:r>
                        <a:rPr lang="en-US"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lang="zh-TW" altLang="zh-TW" sz="1700" kern="1200" dirty="0" smtClean="0">
                        <a:solidFill>
                          <a:schemeClr val="tx1"/>
                        </a:solidFill>
                        <a:effectLst/>
                        <a:latin typeface="微軟正黑體" panose="020B0604030504040204" pitchFamily="34" charset="-120"/>
                        <a:ea typeface="微軟正黑體" panose="020B0604030504040204" pitchFamily="34" charset="-120"/>
                        <a:cs typeface="+mn-cs"/>
                      </a:endParaRPr>
                    </a:p>
                    <a:p>
                      <a:r>
                        <a:rPr lang="zh-TW" altLang="zh-TW" sz="1700" u="sng" kern="1200" dirty="0" smtClean="0">
                          <a:solidFill>
                            <a:schemeClr val="tx1"/>
                          </a:solidFill>
                          <a:effectLst/>
                          <a:latin typeface="微軟正黑體" panose="020B0604030504040204" pitchFamily="34" charset="-120"/>
                          <a:ea typeface="微軟正黑體" panose="020B0604030504040204" pitchFamily="34" charset="-120"/>
                          <a:cs typeface="+mn-cs"/>
                        </a:rPr>
                        <a:t>建議原因</a:t>
                      </a:r>
                      <a:r>
                        <a:rPr lang="zh-TW"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水利署自</a:t>
                      </a:r>
                      <a:r>
                        <a:rPr lang="en-US"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2002</a:t>
                      </a:r>
                      <a:r>
                        <a:rPr lang="zh-TW"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年以來出版《水利統計》，有助於民眾或研究人員查詢水權的登記數據。</a:t>
                      </a:r>
                    </a:p>
                    <a:p>
                      <a:r>
                        <a:rPr lang="en-US"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現階段水利署線上水權資料統計已趨完備，惟早期資料無法透過線上查詢取得相關資訊。</a:t>
                      </a:r>
                    </a:p>
                    <a:p>
                      <a:r>
                        <a:rPr lang="en-US"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en-US" sz="1700" kern="1200" dirty="0" smtClean="0">
                          <a:solidFill>
                            <a:schemeClr val="tx1"/>
                          </a:solidFill>
                          <a:effectLst/>
                          <a:latin typeface="微軟正黑體" panose="020B0604030504040204" pitchFamily="34" charset="-120"/>
                          <a:ea typeface="微軟正黑體" panose="020B0604030504040204" pitchFamily="34" charset="-120"/>
                          <a:cs typeface="+mn-cs"/>
                        </a:rPr>
                        <a:t>希</a:t>
                      </a:r>
                      <a:r>
                        <a:rPr lang="zh-TW" altLang="zh-TW" sz="1700" kern="1200" dirty="0" smtClean="0">
                          <a:solidFill>
                            <a:schemeClr val="tx1"/>
                          </a:solidFill>
                          <a:effectLst/>
                          <a:latin typeface="微軟正黑體" panose="020B0604030504040204" pitchFamily="34" charset="-120"/>
                          <a:ea typeface="微軟正黑體" panose="020B0604030504040204" pitchFamily="34" charset="-120"/>
                          <a:cs typeface="+mn-cs"/>
                        </a:rPr>
                        <a:t>望能將經濟部水資源局時期、早期經濟部水利司時期之各流域、各標的水權數據做一統計與彙整。</a:t>
                      </a:r>
                      <a:endParaRPr lang="en-US" altLang="zh-TW" sz="1700" b="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水利署</a:t>
                      </a:r>
                      <a:endParaRPr kumimoji="0" 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部分開放</a:t>
                      </a:r>
                      <a:endParaRPr kumimoji="0" lang="zh-TW" alt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700" b="0" kern="1200" dirty="0" smtClean="0">
                          <a:solidFill>
                            <a:schemeClr val="tx1"/>
                          </a:solidFill>
                          <a:effectLst/>
                          <a:latin typeface="微軟正黑體" panose="020B0604030504040204" pitchFamily="34" charset="-120"/>
                          <a:ea typeface="微軟正黑體" panose="020B0604030504040204" pitchFamily="34" charset="-120"/>
                          <a:cs typeface="+mn-cs"/>
                        </a:rPr>
                        <a:t>分別說明建議開放的欄位： </a:t>
                      </a:r>
                      <a:r>
                        <a:rPr lang="en-US" altLang="zh-TW" sz="1700" b="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en-US" sz="1700" b="0" kern="1200" dirty="0" smtClean="0">
                          <a:solidFill>
                            <a:schemeClr val="tx1"/>
                          </a:solidFill>
                          <a:effectLst/>
                          <a:latin typeface="微軟正黑體" panose="020B0604030504040204" pitchFamily="34" charset="-120"/>
                          <a:ea typeface="微軟正黑體" panose="020B0604030504040204" pitchFamily="34" charset="-120"/>
                          <a:cs typeface="+mn-cs"/>
                        </a:rPr>
                        <a:t>年分</a:t>
                      </a:r>
                      <a:r>
                        <a:rPr lang="en-US" altLang="zh-TW" sz="1700" b="0" kern="1200" dirty="0" smtClean="0">
                          <a:solidFill>
                            <a:schemeClr val="tx1"/>
                          </a:solidFill>
                          <a:effectLst/>
                          <a:latin typeface="微軟正黑體" panose="020B0604030504040204" pitchFamily="34" charset="-120"/>
                          <a:ea typeface="微軟正黑體" panose="020B0604030504040204" pitchFamily="34" charset="-120"/>
                          <a:cs typeface="+mn-cs"/>
                        </a:rPr>
                        <a:t>(1948</a:t>
                      </a:r>
                      <a:r>
                        <a:rPr lang="zh-TW" altLang="en-US" sz="1700" b="0" kern="1200" dirty="0" smtClean="0">
                          <a:solidFill>
                            <a:schemeClr val="tx1"/>
                          </a:solidFill>
                          <a:effectLst/>
                          <a:latin typeface="微軟正黑體" panose="020B0604030504040204" pitchFamily="34" charset="-120"/>
                          <a:ea typeface="微軟正黑體" panose="020B0604030504040204" pitchFamily="34" charset="-120"/>
                          <a:cs typeface="+mn-cs"/>
                        </a:rPr>
                        <a:t>至今</a:t>
                      </a:r>
                      <a:r>
                        <a:rPr lang="en-US" altLang="zh-TW" sz="17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700" b="0" kern="1200" dirty="0" smtClean="0">
                          <a:solidFill>
                            <a:schemeClr val="tx1"/>
                          </a:solidFill>
                          <a:effectLst/>
                          <a:latin typeface="微軟正黑體" panose="020B0604030504040204" pitchFamily="34" charset="-120"/>
                          <a:ea typeface="微軟正黑體" panose="020B0604030504040204" pitchFamily="34" charset="-120"/>
                          <a:cs typeface="+mn-cs"/>
                        </a:rPr>
                        <a:t>水權統計資料僅以當年度當月，前</a:t>
                      </a:r>
                      <a:r>
                        <a:rPr lang="en-US" altLang="zh-TW" sz="1700" b="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en-US" sz="1700" b="0" kern="1200" dirty="0" smtClean="0">
                          <a:solidFill>
                            <a:schemeClr val="tx1"/>
                          </a:solidFill>
                          <a:effectLst/>
                          <a:latin typeface="微軟正黑體" panose="020B0604030504040204" pitchFamily="34" charset="-120"/>
                          <a:ea typeface="微軟正黑體" panose="020B0604030504040204" pitchFamily="34" charset="-120"/>
                          <a:cs typeface="+mn-cs"/>
                        </a:rPr>
                        <a:t>月的有效水權統計並無歷史資料。 </a:t>
                      </a:r>
                      <a:r>
                        <a:rPr lang="en-US" altLang="zh-TW" sz="1700" b="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en-US" sz="1700" b="0" kern="1200" dirty="0" smtClean="0">
                          <a:solidFill>
                            <a:schemeClr val="tx1"/>
                          </a:solidFill>
                          <a:effectLst/>
                          <a:latin typeface="微軟正黑體" panose="020B0604030504040204" pitchFamily="34" charset="-120"/>
                          <a:ea typeface="微軟正黑體" panose="020B0604030504040204" pitchFamily="34" charset="-120"/>
                          <a:cs typeface="+mn-cs"/>
                        </a:rPr>
                        <a:t>流域別</a:t>
                      </a:r>
                      <a:r>
                        <a:rPr lang="en-US" altLang="zh-TW" sz="17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700" b="0" kern="1200" dirty="0" smtClean="0">
                          <a:solidFill>
                            <a:schemeClr val="tx1"/>
                          </a:solidFill>
                          <a:effectLst/>
                          <a:latin typeface="微軟正黑體" panose="020B0604030504040204" pitchFamily="34" charset="-120"/>
                          <a:ea typeface="微軟正黑體" panose="020B0604030504040204" pitchFamily="34" charset="-120"/>
                          <a:cs typeface="+mn-cs"/>
                        </a:rPr>
                        <a:t>目前「水權統計資料」之欄位「引用水源</a:t>
                      </a:r>
                      <a:r>
                        <a:rPr lang="en-US" altLang="zh-TW" sz="17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700" b="0" kern="1200" dirty="0" smtClean="0">
                          <a:solidFill>
                            <a:schemeClr val="tx1"/>
                          </a:solidFill>
                          <a:effectLst/>
                          <a:latin typeface="微軟正黑體" panose="020B0604030504040204" pitchFamily="34" charset="-120"/>
                          <a:ea typeface="微軟正黑體" panose="020B0604030504040204" pitchFamily="34" charset="-120"/>
                          <a:cs typeface="+mn-cs"/>
                        </a:rPr>
                        <a:t>河川</a:t>
                      </a:r>
                      <a:r>
                        <a:rPr lang="en-US" altLang="zh-TW" sz="17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700" b="0" kern="1200" dirty="0" smtClean="0">
                          <a:solidFill>
                            <a:schemeClr val="tx1"/>
                          </a:solidFill>
                          <a:effectLst/>
                          <a:latin typeface="微軟正黑體" panose="020B0604030504040204" pitchFamily="34" charset="-120"/>
                          <a:ea typeface="微軟正黑體" panose="020B0604030504040204" pitchFamily="34" charset="-120"/>
                          <a:cs typeface="+mn-cs"/>
                        </a:rPr>
                        <a:t>」、「引用水源</a:t>
                      </a:r>
                      <a:r>
                        <a:rPr lang="en-US" altLang="zh-TW" sz="17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700" b="0" kern="1200" dirty="0" smtClean="0">
                          <a:solidFill>
                            <a:schemeClr val="tx1"/>
                          </a:solidFill>
                          <a:effectLst/>
                          <a:latin typeface="微軟正黑體" panose="020B0604030504040204" pitchFamily="34" charset="-120"/>
                          <a:ea typeface="微軟正黑體" panose="020B0604030504040204" pitchFamily="34" charset="-120"/>
                          <a:cs typeface="+mn-cs"/>
                        </a:rPr>
                        <a:t>水系</a:t>
                      </a:r>
                      <a:r>
                        <a:rPr lang="en-US" altLang="zh-TW" sz="17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700" b="0" kern="1200" dirty="0" smtClean="0">
                          <a:solidFill>
                            <a:schemeClr val="tx1"/>
                          </a:solidFill>
                          <a:effectLst/>
                          <a:latin typeface="微軟正黑體" panose="020B0604030504040204" pitchFamily="34" charset="-120"/>
                          <a:ea typeface="微軟正黑體" panose="020B0604030504040204" pitchFamily="34" charset="-120"/>
                          <a:cs typeface="+mn-cs"/>
                        </a:rPr>
                        <a:t>」即記錄河川、水系別。 </a:t>
                      </a:r>
                      <a:r>
                        <a:rPr lang="en-US" altLang="zh-TW" sz="1700" b="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en-US" sz="1700" b="0" kern="1200" dirty="0" smtClean="0">
                          <a:solidFill>
                            <a:schemeClr val="tx1"/>
                          </a:solidFill>
                          <a:effectLst/>
                          <a:latin typeface="微軟正黑體" panose="020B0604030504040204" pitchFamily="34" charset="-120"/>
                          <a:ea typeface="微軟正黑體" panose="020B0604030504040204" pitchFamily="34" charset="-120"/>
                          <a:cs typeface="+mn-cs"/>
                        </a:rPr>
                        <a:t>水權登記主管機關</a:t>
                      </a:r>
                      <a:r>
                        <a:rPr lang="en-US" altLang="zh-TW" sz="17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700" b="0" kern="1200" dirty="0" smtClean="0">
                          <a:solidFill>
                            <a:schemeClr val="tx1"/>
                          </a:solidFill>
                          <a:effectLst/>
                          <a:latin typeface="微軟正黑體" panose="020B0604030504040204" pitchFamily="34" charset="-120"/>
                          <a:ea typeface="微軟正黑體" panose="020B0604030504040204" pitchFamily="34" charset="-120"/>
                          <a:cs typeface="+mn-cs"/>
                        </a:rPr>
                        <a:t>目前「水權統計資料」已有主管機關欄位，欄位名稱為「主管機關」。 </a:t>
                      </a:r>
                      <a:r>
                        <a:rPr lang="en-US" altLang="zh-TW" sz="1700" b="0" kern="1200" dirty="0" smtClean="0">
                          <a:solidFill>
                            <a:schemeClr val="tx1"/>
                          </a:solidFill>
                          <a:effectLst/>
                          <a:latin typeface="微軟正黑體" panose="020B0604030504040204" pitchFamily="34" charset="-120"/>
                          <a:ea typeface="微軟正黑體" panose="020B0604030504040204" pitchFamily="34" charset="-120"/>
                          <a:cs typeface="+mn-cs"/>
                        </a:rPr>
                        <a:t>4.</a:t>
                      </a:r>
                      <a:r>
                        <a:rPr lang="zh-TW" altLang="en-US" sz="1700" b="0" kern="1200" dirty="0" smtClean="0">
                          <a:solidFill>
                            <a:schemeClr val="tx1"/>
                          </a:solidFill>
                          <a:effectLst/>
                          <a:latin typeface="微軟正黑體" panose="020B0604030504040204" pitchFamily="34" charset="-120"/>
                          <a:ea typeface="微軟正黑體" panose="020B0604030504040204" pitchFamily="34" charset="-120"/>
                          <a:cs typeface="+mn-cs"/>
                        </a:rPr>
                        <a:t>各標的用水水權登記引用水量</a:t>
                      </a:r>
                      <a:r>
                        <a:rPr lang="en-US" altLang="zh-TW" sz="1700" b="0" kern="1200" dirty="0" smtClean="0">
                          <a:solidFill>
                            <a:schemeClr val="tx1"/>
                          </a:solidFill>
                          <a:effectLst/>
                          <a:latin typeface="微軟正黑體" panose="020B0604030504040204" pitchFamily="34" charset="-120"/>
                          <a:ea typeface="微軟正黑體" panose="020B0604030504040204" pitchFamily="34" charset="-120"/>
                          <a:cs typeface="+mn-cs"/>
                        </a:rPr>
                        <a:t>- </a:t>
                      </a:r>
                      <a:r>
                        <a:rPr lang="zh-TW" altLang="en-US" sz="1700" b="0" kern="1200" dirty="0" smtClean="0">
                          <a:solidFill>
                            <a:schemeClr val="tx1"/>
                          </a:solidFill>
                          <a:effectLst/>
                          <a:latin typeface="微軟正黑體" panose="020B0604030504040204" pitchFamily="34" charset="-120"/>
                          <a:ea typeface="微軟正黑體" panose="020B0604030504040204" pitchFamily="34" charset="-120"/>
                          <a:cs typeface="+mn-cs"/>
                        </a:rPr>
                        <a:t>目前「水權統計資料」中欄位「用水標的」係依水利法規定區分為家用及公共給水、農業用水、水力用水、工業用水、水運、其他用途） </a:t>
                      </a:r>
                      <a:endParaRPr kumimoji="0" lang="zh-TW" altLang="en-US" sz="17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764704"/>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52736"/>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105/12/11~106/4/15</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39</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6300051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91" name="Group 31"/>
          <p:cNvGraphicFramePr>
            <a:graphicFrameLocks noGrp="1"/>
          </p:cNvGraphicFramePr>
          <p:nvPr>
            <p:ph sz="half" idx="4294967295"/>
            <p:extLst>
              <p:ext uri="{D42A27DB-BD31-4B8C-83A1-F6EECF244321}">
                <p14:modId xmlns:p14="http://schemas.microsoft.com/office/powerpoint/2010/main" val="2539152303"/>
              </p:ext>
            </p:extLst>
          </p:nvPr>
        </p:nvGraphicFramePr>
        <p:xfrm>
          <a:off x="179388" y="980728"/>
          <a:ext cx="8856662" cy="5487843"/>
        </p:xfrm>
        <a:graphic>
          <a:graphicData uri="http://schemas.openxmlformats.org/drawingml/2006/table">
            <a:tbl>
              <a:tblPr/>
              <a:tblGrid>
                <a:gridCol w="792212"/>
                <a:gridCol w="3240360"/>
                <a:gridCol w="2880320"/>
                <a:gridCol w="1151722"/>
                <a:gridCol w="792048"/>
              </a:tblGrid>
              <a:tr h="576064">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76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105.9. 21</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lvl="0" algn="l" defTabSz="914400" rtl="0" eaLnBrk="1" latinLnBrk="0" hangingPunct="1">
                        <a:spcBef>
                          <a:spcPct val="20000"/>
                        </a:spcBef>
                        <a:buFont typeface="Arial" charset="0"/>
                      </a:pP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六、「有關水質資料更新頻率事宜，請台灣自來水公司於</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月底前開放清水之砷、氟鹽、硝酸鹽氮、總溶解固體量等</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4</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項水質資料，於</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4</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月底前新增糞便型大腸桿菌資料，上開資料以每月更新為原則，並視未來檢驗技術精進情形加速更新週期。另非屬國際評比規定之檢驗項目，為使國人知悉水質情形，亦請台灣自來水公司就現有資料進行開放。」</a:t>
                      </a:r>
                      <a:endParaRPr kumimoji="1" lang="zh-TW"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FF"/>
                        </a:buClr>
                        <a:buSzTx/>
                        <a:buFont typeface="Wingdings" pitchFamily="2" charset="2"/>
                        <a:buNone/>
                        <a:tabLst/>
                        <a:defRPr/>
                      </a:pP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有關水質資料更新頻率</a:t>
                      </a:r>
                      <a:r>
                        <a:rPr kumimoji="1" lang="zh-TW" altLang="en-US" sz="1800" b="0" i="0" u="none" strike="noStrike" kern="1200" cap="none" normalizeH="0" baseline="0" dirty="0" smtClean="0">
                          <a:ln>
                            <a:noFill/>
                          </a:ln>
                          <a:solidFill>
                            <a:schemeClr val="tx1"/>
                          </a:solidFill>
                          <a:effectLst/>
                          <a:latin typeface="微軟正黑體"/>
                          <a:ea typeface="微軟正黑體"/>
                          <a:cs typeface="+mn-cs"/>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台灣自來水公司</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已於</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105</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年</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月開放淨水場清水砷、氟鹽、硝酸鹽氮、總溶解固體量等</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4</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項水質檢驗資料。亦於</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106</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年</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月完成新增糞便型大腸桿菌檢驗資料，每月更新水質資料</a:t>
                      </a:r>
                      <a:r>
                        <a:rPr lang="zh-TW" altLang="en-US" sz="1800" kern="1200" dirty="0" smtClean="0">
                          <a:solidFill>
                            <a:schemeClr val="tx1"/>
                          </a:solidFill>
                          <a:effectLst/>
                          <a:latin typeface="標楷體"/>
                          <a:ea typeface="標楷體"/>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另非屬國際評比規定之檢驗項目亦將陸續開放</a:t>
                      </a:r>
                      <a:r>
                        <a:rPr lang="zh-TW" altLang="en-US" sz="1600" kern="1200" dirty="0" smtClean="0">
                          <a:solidFill>
                            <a:schemeClr val="tx1"/>
                          </a:solidFill>
                          <a:effectLst/>
                          <a:latin typeface="標楷體"/>
                          <a:ea typeface="標楷體"/>
                          <a:cs typeface="+mn-cs"/>
                        </a:rPr>
                        <a:t>。</a:t>
                      </a:r>
                      <a:endParaRPr lang="en-US" altLang="zh-TW" sz="16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
                          <a:srgbClr val="0000FF"/>
                        </a:buClr>
                        <a:buSzTx/>
                        <a:buFont typeface="Wingdings" pitchFamily="2" charset="2"/>
                        <a:buNone/>
                        <a:tabLst/>
                      </a:pP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台灣自來水公司</a:t>
                      </a: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4359" name="Rectangle 2"/>
          <p:cNvSpPr txBox="1">
            <a:spLocks noChangeArrowheads="1"/>
          </p:cNvSpPr>
          <p:nvPr/>
        </p:nvSpPr>
        <p:spPr bwMode="auto">
          <a:xfrm>
            <a:off x="1979613" y="44624"/>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lnSpc>
                <a:spcPts val="3900"/>
              </a:lnSpc>
              <a:spcBef>
                <a:spcPct val="0"/>
              </a:spcBef>
              <a:buFontTx/>
              <a:buNone/>
            </a:pPr>
            <a:r>
              <a:rPr kumimoji="0" lang="zh-TW" altLang="en-US" sz="3600" dirty="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a:t>
            </a:fld>
            <a:endParaRPr lang="en-US" dirty="0"/>
          </a:p>
        </p:txBody>
      </p:sp>
    </p:spTree>
    <p:extLst>
      <p:ext uri="{BB962C8B-B14F-4D97-AF65-F5344CB8AC3E}">
        <p14:creationId xmlns:p14="http://schemas.microsoft.com/office/powerpoint/2010/main" val="1956129845"/>
      </p:ext>
    </p:extLst>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011" name="Group 3"/>
          <p:cNvGraphicFramePr>
            <a:graphicFrameLocks noGrp="1"/>
          </p:cNvGraphicFramePr>
          <p:nvPr>
            <p:extLst>
              <p:ext uri="{D42A27DB-BD31-4B8C-83A1-F6EECF244321}">
                <p14:modId xmlns:p14="http://schemas.microsoft.com/office/powerpoint/2010/main" val="4180311610"/>
              </p:ext>
            </p:extLst>
          </p:nvPr>
        </p:nvGraphicFramePr>
        <p:xfrm>
          <a:off x="180974" y="1490956"/>
          <a:ext cx="8855076" cy="4845664"/>
        </p:xfrm>
        <a:graphic>
          <a:graphicData uri="http://schemas.openxmlformats.org/drawingml/2006/table">
            <a:tbl>
              <a:tblPr/>
              <a:tblGrid>
                <a:gridCol w="502593"/>
                <a:gridCol w="936104"/>
                <a:gridCol w="2880321"/>
                <a:gridCol w="720080"/>
                <a:gridCol w="792087"/>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5</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外銷訂單統計</a:t>
                      </a:r>
                      <a:endParaRPr kumimoji="0" lang="zh-TW" sz="1800" b="0" i="0" u="none" strike="noStrike" kern="1200" cap="none" normalizeH="0" baseline="0" dirty="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建議資料集名稱</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外銷訂單</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建議開放欄位</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外銷訂單統計各接單地區</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21</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類貨品各地生產比率</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建議原因</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外銷訂單統計為少數能一窺台灣企業海外生產情況的資料，目前海外生產實況調查已經可以看到</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21</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類貨品各地生產比率，如果在樣本數足夠的情況下，能更進一步提供各接單地區</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21</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類貨品各地生產比率，則對於了解三角貿易情況相當有幫助。</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統計處</a:t>
                      </a:r>
                      <a:endParaRPr kumimoji="0" 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預計開放</a:t>
                      </a:r>
                      <a:endParaRPr kumimoji="0" lang="zh-TW" alt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建議外銷訂單統計開放各接單地區</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21</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類貨品各地生產比率資料，考量本調查將簡化調查貨品、地區及轉換推估方法，因此將於</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106</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年</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6</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月底前提供前述建議資料。</a:t>
                      </a:r>
                      <a:endParaRPr kumimoji="0" lang="zh-TW" altLang="en-US"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105/12/11~106/4/15</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40</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2465415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011" name="Group 3"/>
          <p:cNvGraphicFramePr>
            <a:graphicFrameLocks noGrp="1"/>
          </p:cNvGraphicFramePr>
          <p:nvPr>
            <p:extLst>
              <p:ext uri="{D42A27DB-BD31-4B8C-83A1-F6EECF244321}">
                <p14:modId xmlns:p14="http://schemas.microsoft.com/office/powerpoint/2010/main" val="1301091118"/>
              </p:ext>
            </p:extLst>
          </p:nvPr>
        </p:nvGraphicFramePr>
        <p:xfrm>
          <a:off x="180974" y="1490956"/>
          <a:ext cx="8855076" cy="4454103"/>
        </p:xfrm>
        <a:graphic>
          <a:graphicData uri="http://schemas.openxmlformats.org/drawingml/2006/table">
            <a:tbl>
              <a:tblPr/>
              <a:tblGrid>
                <a:gridCol w="502593"/>
                <a:gridCol w="936104"/>
                <a:gridCol w="2880321"/>
                <a:gridCol w="720080"/>
                <a:gridCol w="792087"/>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6</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請更新違反商品檢驗規定商品及廠商資料明細資料集</a:t>
                      </a:r>
                      <a:endParaRPr kumimoji="0" lang="zh-TW" sz="1800" b="0" i="0" u="none" strike="noStrike" kern="1200" cap="none" normalizeH="0" baseline="0" dirty="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建議資料集名稱</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：違反商品檢驗規定商品及廠商資料明細。</a:t>
                      </a:r>
                    </a:p>
                    <a:p>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建議開放欄位</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：依現有之欄位開放即可。</a:t>
                      </a:r>
                    </a:p>
                    <a:p>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建議原因</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：目前經濟部標準檢驗局商品安全資訊網中之資料為</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103</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年，但網站上的公開資料最新年度為</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104</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年，且未見後續</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105</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年之資料。</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標準檢驗局 </a:t>
                      </a:r>
                      <a:endParaRPr kumimoji="0" lang="zh-TW" altLang="en-US"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預計開放</a:t>
                      </a:r>
                      <a:endParaRPr kumimoji="0"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目前已提供去除個資之</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104</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年度違反商品檢驗規定之公開資料，</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105</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年度之資料因仍在進行個人資料去識別化動作，預計</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106</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年</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5</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月將公開</a:t>
                      </a:r>
                      <a:endParaRPr kumimoji="0" lang="zh-TW" altLang="en-US"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105/12/11~106/4/15</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41</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57136649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011" name="Group 3"/>
          <p:cNvGraphicFramePr>
            <a:graphicFrameLocks noGrp="1"/>
          </p:cNvGraphicFramePr>
          <p:nvPr>
            <p:extLst>
              <p:ext uri="{D42A27DB-BD31-4B8C-83A1-F6EECF244321}">
                <p14:modId xmlns:p14="http://schemas.microsoft.com/office/powerpoint/2010/main" val="2537321384"/>
              </p:ext>
            </p:extLst>
          </p:nvPr>
        </p:nvGraphicFramePr>
        <p:xfrm>
          <a:off x="180974" y="1490956"/>
          <a:ext cx="8855076" cy="4454103"/>
        </p:xfrm>
        <a:graphic>
          <a:graphicData uri="http://schemas.openxmlformats.org/drawingml/2006/table">
            <a:tbl>
              <a:tblPr/>
              <a:tblGrid>
                <a:gridCol w="502593"/>
                <a:gridCol w="936104"/>
                <a:gridCol w="2880321"/>
                <a:gridCol w="720080"/>
                <a:gridCol w="792087"/>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7</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經濟部工業區之各工業區用水量</a:t>
                      </a:r>
                      <a:endParaRPr kumimoji="0" lang="zh-TW" sz="1800" b="0" i="0" u="none" strike="noStrike" kern="1200" cap="none" normalizeH="0" baseline="0" dirty="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建議資料集名稱</a:t>
                      </a:r>
                      <a:r>
                        <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經濟部工業區之各工業區用水量</a:t>
                      </a:r>
                      <a:endPar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建議開放欄位</a:t>
                      </a:r>
                      <a:r>
                        <a:rPr kumimoji="0" lang="en-US" altLang="zh-TW"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用水類別、用水量﹑排放水量、各公司工廠細部用水量及排放水量</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建議原因</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可針對各工業區用水情況、水源類別﹑回收使用及排放情況進行評估</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工業局</a:t>
                      </a:r>
                      <a:r>
                        <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水利署</a:t>
                      </a:r>
                      <a:endParaRPr kumimoji="0" 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預計開放</a:t>
                      </a:r>
                      <a:endParaRPr kumimoji="0" lang="zh-TW" alt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工業局</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有關工業區用水資訊，僅</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污水</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部分為本局相關業務，已開放</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工業區污水處理費現行收費標準</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資料集</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(http://data.gov.tw/node/22372)</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sng"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水利署</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預計將於</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106</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年</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12</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月底前開放，依各縣市或分區提供工業用水之年度統計資料。該統計資料係以工廠面積作為推估基準所得出之統計數值。</a:t>
                      </a:r>
                      <a:endParaRPr kumimoji="0" lang="zh-TW" altLang="en-US"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105/12/11~106/4/15</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42</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52927535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011" name="Group 3"/>
          <p:cNvGraphicFramePr>
            <a:graphicFrameLocks noGrp="1"/>
          </p:cNvGraphicFramePr>
          <p:nvPr>
            <p:extLst>
              <p:ext uri="{D42A27DB-BD31-4B8C-83A1-F6EECF244321}">
                <p14:modId xmlns:p14="http://schemas.microsoft.com/office/powerpoint/2010/main" val="1753103558"/>
              </p:ext>
            </p:extLst>
          </p:nvPr>
        </p:nvGraphicFramePr>
        <p:xfrm>
          <a:off x="180974" y="1490956"/>
          <a:ext cx="8855076" cy="4845664"/>
        </p:xfrm>
        <a:graphic>
          <a:graphicData uri="http://schemas.openxmlformats.org/drawingml/2006/table">
            <a:tbl>
              <a:tblPr/>
              <a:tblGrid>
                <a:gridCol w="502593"/>
                <a:gridCol w="936104"/>
                <a:gridCol w="2448273"/>
                <a:gridCol w="864096"/>
                <a:gridCol w="792088"/>
                <a:gridCol w="3311922"/>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8</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建請增加全台各水庫集水區範圍圖</a:t>
                      </a:r>
                      <a:endParaRPr kumimoji="0" lang="zh-TW" sz="1800" b="0" i="0" u="none" strike="noStrike" kern="1200" cap="none" normalizeH="0" baseline="0" dirty="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建議資料集名稱</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全台各水庫集水區範圍圖</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建議開放欄位</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不限制</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建議原因</a:t>
                      </a:r>
                      <a:r>
                        <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全台水庫集水區範圍有利於民眾了解各水庫的涵水範圍，對於各類型水情</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app</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的應用上也有相當的幫助，目前資料中已有各水庫蓄水範圍，既然已能提供各水庫蓄水範圍，缺少集水區實屬可惜</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水利署</a:t>
                      </a:r>
                      <a:endParaRPr kumimoji="0" 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預計開放</a:t>
                      </a:r>
                      <a:endParaRPr kumimoji="0" lang="zh-TW" alt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有關水庫集水區範圍，各水庫管理單位係依據水庫集水區圖資製作與查認作業要點，使用</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5mDem</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沿山稜線，並同時考量人工排水設施所劃定。本</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(106)</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年度預計開放「寶山第二水庫」、「鯉魚潭水庫」、「石岡壩」、「阿公店水庫」、「牡丹水庫」等五座水庫集水區範圍圖。本資料集之集水區範圍謹作參考使用，若有使用於土地使用或開發之需求，且坐落位置鄰近水庫集水區邊界內外</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500</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公尺範圍仍須以現地勘查方式為主。</a:t>
                      </a:r>
                      <a:endParaRPr kumimoji="0" lang="zh-TW" altLang="en-US"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105/12/11~106/4/15</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43</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378404787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011" name="Group 3"/>
          <p:cNvGraphicFramePr>
            <a:graphicFrameLocks noGrp="1"/>
          </p:cNvGraphicFramePr>
          <p:nvPr>
            <p:extLst>
              <p:ext uri="{D42A27DB-BD31-4B8C-83A1-F6EECF244321}">
                <p14:modId xmlns:p14="http://schemas.microsoft.com/office/powerpoint/2010/main" val="1399916918"/>
              </p:ext>
            </p:extLst>
          </p:nvPr>
        </p:nvGraphicFramePr>
        <p:xfrm>
          <a:off x="180974" y="1490956"/>
          <a:ext cx="8855076" cy="4581163"/>
        </p:xfrm>
        <a:graphic>
          <a:graphicData uri="http://schemas.openxmlformats.org/drawingml/2006/table">
            <a:tbl>
              <a:tblPr/>
              <a:tblGrid>
                <a:gridCol w="502593"/>
                <a:gridCol w="1152129"/>
                <a:gridCol w="2664296"/>
                <a:gridCol w="720080"/>
                <a:gridCol w="792087"/>
                <a:gridCol w="3023891"/>
              </a:tblGrid>
              <a:tr h="85792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9</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能否開放</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F213010</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電器零售業的公司名錄</a:t>
                      </a:r>
                      <a:endParaRPr kumimoji="0" lang="zh-TW" sz="1800" b="0" i="0" u="none" strike="noStrike" kern="1200" cap="none" normalizeH="0" baseline="0" dirty="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建議資料集名稱</a:t>
                      </a:r>
                      <a:r>
                        <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F213010</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電器零售業的公司名錄</a:t>
                      </a:r>
                      <a:endParaRPr kumimoji="0" lang="zh-TW" altLang="zh-TW"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建議開放欄位</a:t>
                      </a:r>
                      <a:r>
                        <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公司名稱、地址、聯絡電話、聯絡窗口</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負責人</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建議原因</a:t>
                      </a:r>
                      <a:r>
                        <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欲接洽電器回收服務</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商業司</a:t>
                      </a:r>
                      <a:endParaRPr kumimoji="0" 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預計開放</a:t>
                      </a:r>
                      <a:endParaRPr kumimoji="0" lang="zh-TW" alt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所建議之資料集</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-F213010</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電器零售業，本司預定於本年度第</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季完成。</a:t>
                      </a:r>
                      <a:endParaRPr kumimoji="0" lang="zh-TW" altLang="en-US"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105/12/11~106/4/15</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44</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21013356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011" name="Group 3"/>
          <p:cNvGraphicFramePr>
            <a:graphicFrameLocks noGrp="1"/>
          </p:cNvGraphicFramePr>
          <p:nvPr>
            <p:extLst>
              <p:ext uri="{D42A27DB-BD31-4B8C-83A1-F6EECF244321}">
                <p14:modId xmlns:p14="http://schemas.microsoft.com/office/powerpoint/2010/main" val="3986789485"/>
              </p:ext>
            </p:extLst>
          </p:nvPr>
        </p:nvGraphicFramePr>
        <p:xfrm>
          <a:off x="180974" y="1490955"/>
          <a:ext cx="8855076" cy="5001919"/>
        </p:xfrm>
        <a:graphic>
          <a:graphicData uri="http://schemas.openxmlformats.org/drawingml/2006/table">
            <a:tbl>
              <a:tblPr/>
              <a:tblGrid>
                <a:gridCol w="502593"/>
                <a:gridCol w="648073"/>
                <a:gridCol w="1728192"/>
                <a:gridCol w="936104"/>
                <a:gridCol w="792088"/>
                <a:gridCol w="4248026"/>
              </a:tblGrid>
              <a:tr h="754432">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424748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11</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金屬製品製造業項目細分與其銷售總額</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建議資料集名稱</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：金屬製造業項目類別</a:t>
                      </a:r>
                      <a:endParaRPr kumimoji="0"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建議開放欄位</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項目類別</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建議原因</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我國金屬製造業種類繁多，想了解的資訊為其細分項目，希望藉此近一步分析相關企業的數量與其市占率。</a:t>
                      </a:r>
                      <a:endParaRPr lang="en-US" altLang="zh-TW" sz="1800" b="1"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商業司</a:t>
                      </a:r>
                      <a:endParaRPr kumimoji="0" 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預計開放</a:t>
                      </a:r>
                      <a:endParaRPr kumimoji="0" lang="zh-TW" alt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「金屬製品製造業」在經濟部公司行號營業項目小類代碼為</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CA02</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，歸屬在大類代碼「</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C</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製造業」及中類代碼「</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CA</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金屬業」之下， 「</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CA02</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金屬製品製造業」包括</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9</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項細類如下</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 CA02010 </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金屬結構及建築組件製造業</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 CA02030 </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螺絲、螺帽、螺絲釘、及鉚釘等製品製造業</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 </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等</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 </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商工行政資料開放平臺刻正開發測試「營業項目代碼</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 C</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製造業 </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查公司」</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API</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介接資料集，預定今年</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9</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月開放並同步至政府資料開放平台，提供以細項營業項目代碼為條件，查詢取得金屬製造業之公司名稱、統一編號、登記資本額等資料。</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註：本項需求銷售額部分已由資訊中心洽國發會轉由財政部財稅資料中心提供</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zh-TW" altLang="en-US"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105/12/11~106/4/15</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45</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8905482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011" name="Group 3"/>
          <p:cNvGraphicFramePr>
            <a:graphicFrameLocks noGrp="1"/>
          </p:cNvGraphicFramePr>
          <p:nvPr>
            <p:extLst>
              <p:ext uri="{D42A27DB-BD31-4B8C-83A1-F6EECF244321}">
                <p14:modId xmlns:p14="http://schemas.microsoft.com/office/powerpoint/2010/main" val="3288114148"/>
              </p:ext>
            </p:extLst>
          </p:nvPr>
        </p:nvGraphicFramePr>
        <p:xfrm>
          <a:off x="180974" y="1490956"/>
          <a:ext cx="8855076" cy="5119984"/>
        </p:xfrm>
        <a:graphic>
          <a:graphicData uri="http://schemas.openxmlformats.org/drawingml/2006/table">
            <a:tbl>
              <a:tblPr/>
              <a:tblGrid>
                <a:gridCol w="502593"/>
                <a:gridCol w="936104"/>
                <a:gridCol w="2880321"/>
                <a:gridCol w="720080"/>
                <a:gridCol w="792087"/>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新增</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2014</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年之前所有的落雷監測歷史資料</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建議資料集名稱</a:t>
                      </a:r>
                      <a:r>
                        <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落雷監測歷史資料</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(1999~2015</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年</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zh-TW" altLang="zh-TW"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建議開放欄位</a:t>
                      </a:r>
                      <a:r>
                        <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日期時間、經緯度、雷擊型態</a:t>
                      </a:r>
                      <a:endParaRPr kumimoji="0" lang="zh-TW" altLang="en-US"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sng" strike="noStrike" kern="1200" cap="none" normalizeH="0" baseline="0" dirty="0" smtClean="0">
                          <a:ln>
                            <a:noFill/>
                          </a:ln>
                          <a:solidFill>
                            <a:schemeClr val="tx1"/>
                          </a:solidFill>
                          <a:effectLst/>
                          <a:latin typeface="微軟正黑體" pitchFamily="34" charset="-120"/>
                          <a:ea typeface="微軟正黑體" pitchFamily="34" charset="-120"/>
                          <a:cs typeface="+mn-cs"/>
                        </a:rPr>
                        <a:t>建議原因</a:t>
                      </a:r>
                      <a:r>
                        <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論文題目要分析台灣都會區的午後熱對流降水型態，我的指導教授希望我結合閃電資料來分析午後熱對流，分析時間從</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1999~2015</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每年的</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6~8</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月，不知道台電可否方便提供過去幾年的資料呢？ 因為目前只有</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2014~2015</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兩年的資料</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(http://data.gov.tw/node/9712) </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臺灣電力公司</a:t>
                      </a:r>
                      <a:endParaRPr kumimoji="0" lang="zh-TW" sz="1800" b="0" i="0" u="none" strike="noStrike" kern="1200" cap="none" normalizeH="0" baseline="0" dirty="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預計開放</a:t>
                      </a:r>
                      <a:endParaRPr kumimoji="0"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zh-TW" sz="1800" b="0" i="0" u="none" strike="noStrike" kern="1200" cap="none" normalizeH="0" baseline="0" dirty="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altLang="zh-TW" sz="1800" b="0" kern="1200" dirty="0" smtClean="0">
                          <a:solidFill>
                            <a:schemeClr val="tx1"/>
                          </a:solidFill>
                          <a:effectLst/>
                          <a:latin typeface="+mn-lt"/>
                          <a:ea typeface="+mn-ea"/>
                          <a:cs typeface="+mn-cs"/>
                        </a:rPr>
                        <a:t>1.</a:t>
                      </a:r>
                      <a:r>
                        <a:rPr lang="zh-TW" altLang="en-US" sz="1800" b="0" kern="1200" dirty="0" smtClean="0">
                          <a:solidFill>
                            <a:schemeClr val="tx1"/>
                          </a:solidFill>
                          <a:effectLst/>
                          <a:latin typeface="+mn-lt"/>
                          <a:ea typeface="+mn-ea"/>
                          <a:cs typeface="+mn-cs"/>
                        </a:rPr>
                        <a:t>同意提供台電所有落電監測資料</a:t>
                      </a:r>
                      <a:r>
                        <a:rPr lang="en-US" altLang="zh-TW" sz="1800" b="0" kern="1200" dirty="0" smtClean="0">
                          <a:solidFill>
                            <a:schemeClr val="tx1"/>
                          </a:solidFill>
                          <a:effectLst/>
                          <a:latin typeface="+mn-lt"/>
                          <a:ea typeface="+mn-ea"/>
                          <a:cs typeface="+mn-cs"/>
                        </a:rPr>
                        <a:t>(1989~2016</a:t>
                      </a:r>
                      <a:r>
                        <a:rPr lang="zh-TW" altLang="en-US" sz="1800" b="0" kern="1200" dirty="0" smtClean="0">
                          <a:solidFill>
                            <a:schemeClr val="tx1"/>
                          </a:solidFill>
                          <a:effectLst/>
                          <a:latin typeface="+mn-lt"/>
                          <a:ea typeface="+mn-ea"/>
                          <a:cs typeface="+mn-cs"/>
                        </a:rPr>
                        <a:t>年</a:t>
                      </a:r>
                      <a:r>
                        <a:rPr lang="en-US" altLang="zh-TW" sz="1800" b="0" kern="1200" dirty="0" smtClean="0">
                          <a:solidFill>
                            <a:schemeClr val="tx1"/>
                          </a:solidFill>
                          <a:effectLst/>
                          <a:latin typeface="+mn-lt"/>
                          <a:ea typeface="+mn-ea"/>
                          <a:cs typeface="+mn-cs"/>
                        </a:rPr>
                        <a:t>)</a:t>
                      </a:r>
                      <a:r>
                        <a:rPr lang="zh-TW" altLang="en-US" sz="1800" b="0" kern="1200" dirty="0" smtClean="0">
                          <a:solidFill>
                            <a:schemeClr val="tx1"/>
                          </a:solidFill>
                          <a:effectLst/>
                          <a:latin typeface="+mn-lt"/>
                          <a:ea typeface="+mn-ea"/>
                          <a:cs typeface="+mn-cs"/>
                        </a:rPr>
                        <a:t>。</a:t>
                      </a:r>
                      <a:endParaRPr lang="en-US" altLang="zh-TW" sz="1800" b="0" kern="1200" dirty="0" smtClean="0">
                        <a:solidFill>
                          <a:schemeClr val="tx1"/>
                        </a:solidFill>
                        <a:effectLst/>
                        <a:latin typeface="+mn-lt"/>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lang="en-US" altLang="zh-TW" sz="1800" b="0" kern="1200" dirty="0" smtClean="0">
                          <a:solidFill>
                            <a:schemeClr val="tx1"/>
                          </a:solidFill>
                          <a:effectLst/>
                          <a:latin typeface="+mn-lt"/>
                          <a:ea typeface="+mn-ea"/>
                          <a:cs typeface="+mn-cs"/>
                        </a:rPr>
                        <a:t>2.</a:t>
                      </a:r>
                      <a:r>
                        <a:rPr lang="zh-TW" altLang="en-US" sz="1800" b="0" kern="1200" dirty="0" smtClean="0">
                          <a:solidFill>
                            <a:schemeClr val="tx1"/>
                          </a:solidFill>
                          <a:effectLst/>
                          <a:latin typeface="+mn-lt"/>
                          <a:ea typeface="+mn-ea"/>
                          <a:cs typeface="+mn-cs"/>
                        </a:rPr>
                        <a:t>因</a:t>
                      </a:r>
                      <a:r>
                        <a:rPr lang="en-US" altLang="zh-TW" sz="1800" b="0" kern="1200" dirty="0" smtClean="0">
                          <a:solidFill>
                            <a:schemeClr val="tx1"/>
                          </a:solidFill>
                          <a:effectLst/>
                          <a:latin typeface="+mn-lt"/>
                          <a:ea typeface="+mn-ea"/>
                          <a:cs typeface="+mn-cs"/>
                        </a:rPr>
                        <a:t>2013</a:t>
                      </a:r>
                      <a:r>
                        <a:rPr lang="zh-TW" altLang="en-US" sz="1800" b="0" kern="1200" dirty="0" smtClean="0">
                          <a:solidFill>
                            <a:schemeClr val="tx1"/>
                          </a:solidFill>
                          <a:effectLst/>
                          <a:latin typeface="+mn-lt"/>
                          <a:ea typeface="+mn-ea"/>
                          <a:cs typeface="+mn-cs"/>
                        </a:rPr>
                        <a:t>年以前落電監測資料格式不同，需進行資料格式轉換，待處理後再行開放。 </a:t>
                      </a:r>
                      <a:r>
                        <a:rPr lang="en-US" altLang="zh-TW" sz="1800" b="0" kern="1200" dirty="0" smtClean="0">
                          <a:solidFill>
                            <a:schemeClr val="tx1"/>
                          </a:solidFill>
                          <a:effectLst/>
                          <a:latin typeface="+mn-lt"/>
                          <a:ea typeface="+mn-ea"/>
                          <a:cs typeface="+mn-cs"/>
                        </a:rPr>
                        <a:t>3.</a:t>
                      </a:r>
                      <a:r>
                        <a:rPr lang="zh-TW" altLang="en-US" sz="1800" b="0" kern="1200" dirty="0" smtClean="0">
                          <a:solidFill>
                            <a:schemeClr val="tx1"/>
                          </a:solidFill>
                          <a:effectLst/>
                          <a:latin typeface="+mn-lt"/>
                          <a:ea typeface="+mn-ea"/>
                          <a:cs typeface="+mn-cs"/>
                        </a:rPr>
                        <a:t>預計於</a:t>
                      </a:r>
                      <a:r>
                        <a:rPr lang="en-US" altLang="zh-TW" sz="1800" b="0" kern="1200" dirty="0" smtClean="0">
                          <a:solidFill>
                            <a:schemeClr val="tx1"/>
                          </a:solidFill>
                          <a:effectLst/>
                          <a:latin typeface="+mn-lt"/>
                          <a:ea typeface="+mn-ea"/>
                          <a:cs typeface="+mn-cs"/>
                        </a:rPr>
                        <a:t>106</a:t>
                      </a:r>
                      <a:r>
                        <a:rPr lang="zh-TW" altLang="en-US" sz="1800" b="0" kern="1200" dirty="0" smtClean="0">
                          <a:solidFill>
                            <a:schemeClr val="tx1"/>
                          </a:solidFill>
                          <a:effectLst/>
                          <a:latin typeface="+mn-lt"/>
                          <a:ea typeface="+mn-ea"/>
                          <a:cs typeface="+mn-cs"/>
                        </a:rPr>
                        <a:t>年</a:t>
                      </a:r>
                      <a:r>
                        <a:rPr lang="en-US" altLang="zh-TW" sz="1800" b="0" kern="1200" dirty="0" smtClean="0">
                          <a:solidFill>
                            <a:schemeClr val="tx1"/>
                          </a:solidFill>
                          <a:effectLst/>
                          <a:latin typeface="+mn-lt"/>
                          <a:ea typeface="+mn-ea"/>
                          <a:cs typeface="+mn-cs"/>
                        </a:rPr>
                        <a:t>5</a:t>
                      </a:r>
                      <a:r>
                        <a:rPr lang="zh-TW" altLang="en-US" sz="1800" b="0" kern="1200" dirty="0" smtClean="0">
                          <a:solidFill>
                            <a:schemeClr val="tx1"/>
                          </a:solidFill>
                          <a:effectLst/>
                          <a:latin typeface="+mn-lt"/>
                          <a:ea typeface="+mn-ea"/>
                          <a:cs typeface="+mn-cs"/>
                        </a:rPr>
                        <a:t>月中旬開放。</a:t>
                      </a:r>
                      <a:endParaRPr kumimoji="0" lang="zh-TW" altLang="en-US"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105/12/11~106/4/15</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46</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376855841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011" name="Group 3"/>
          <p:cNvGraphicFramePr>
            <a:graphicFrameLocks noGrp="1"/>
          </p:cNvGraphicFramePr>
          <p:nvPr>
            <p:extLst>
              <p:ext uri="{D42A27DB-BD31-4B8C-83A1-F6EECF244321}">
                <p14:modId xmlns:p14="http://schemas.microsoft.com/office/powerpoint/2010/main" val="1388557404"/>
              </p:ext>
            </p:extLst>
          </p:nvPr>
        </p:nvGraphicFramePr>
        <p:xfrm>
          <a:off x="180974" y="1490956"/>
          <a:ext cx="8855076" cy="4454103"/>
        </p:xfrm>
        <a:graphic>
          <a:graphicData uri="http://schemas.openxmlformats.org/drawingml/2006/table">
            <a:tbl>
              <a:tblPr/>
              <a:tblGrid>
                <a:gridCol w="502593"/>
                <a:gridCol w="936104"/>
                <a:gridCol w="2880321"/>
                <a:gridCol w="720080"/>
                <a:gridCol w="792087"/>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12</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新增台電</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過去電力資料</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-2015</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年日資料</a:t>
                      </a:r>
                      <a:endParaRPr kumimoji="0" lang="zh-TW" sz="1800" b="0" i="0" u="none" strike="noStrike" kern="1200" cap="none" normalizeH="0" baseline="0" dirty="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建議資料集名稱</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：台電</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過去電力資料</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-2015</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年日資料</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p>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建議開放欄位</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http://data.gov.tw/node/19995 </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此網站的資料可否擴充至</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2015</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年</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1/1</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開始的日資料</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p>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建議原因</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：資料只有到</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2016</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年，做研究需要過去</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2015</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的資料</a:t>
                      </a:r>
                      <a:endPar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臺灣電力公司</a:t>
                      </a:r>
                      <a:endParaRPr kumimoji="0" lang="zh-TW" altLang="zh-TW"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無法開放</a:t>
                      </a:r>
                      <a:endParaRPr kumimoji="0" lang="zh-TW" alt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 惟本公司網站「過去電力供需資訊」資料區間為上一年度及今年度至上月份為止（提供查詢）， 故目前僅能查詢</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2016</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年全年及</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2017</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年</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月份之資料，</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2015</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年電力供需相關資訊則無法查詢，尚祈諒察。</a:t>
                      </a:r>
                      <a:endParaRPr kumimoji="0" lang="zh-TW" altLang="en-US"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105/12/11~106/4/15</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47</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215840843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011" name="Group 3"/>
          <p:cNvGraphicFramePr>
            <a:graphicFrameLocks noGrp="1"/>
          </p:cNvGraphicFramePr>
          <p:nvPr>
            <p:extLst>
              <p:ext uri="{D42A27DB-BD31-4B8C-83A1-F6EECF244321}">
                <p14:modId xmlns:p14="http://schemas.microsoft.com/office/powerpoint/2010/main" val="333477732"/>
              </p:ext>
            </p:extLst>
          </p:nvPr>
        </p:nvGraphicFramePr>
        <p:xfrm>
          <a:off x="180974" y="1490956"/>
          <a:ext cx="8855076" cy="4454103"/>
        </p:xfrm>
        <a:graphic>
          <a:graphicData uri="http://schemas.openxmlformats.org/drawingml/2006/table">
            <a:tbl>
              <a:tblPr/>
              <a:tblGrid>
                <a:gridCol w="502593"/>
                <a:gridCol w="936104"/>
                <a:gridCol w="2880321"/>
                <a:gridCol w="720080"/>
                <a:gridCol w="792087"/>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13</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上市櫃公司的統一編號及完整登記公司名稱</a:t>
                      </a:r>
                      <a:endParaRPr kumimoji="0" lang="zh-TW" sz="1800" b="0" i="0" u="none" strike="noStrike" kern="1200" cap="none" normalizeH="0" baseline="0" dirty="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建議資料集名稱</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：上市櫃公司的統一編號及完整登記公司名稱</a:t>
                      </a:r>
                    </a:p>
                    <a:p>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建議開放欄位</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：股號</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股名</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公司名稱</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統一編號</a:t>
                      </a:r>
                    </a:p>
                    <a:p>
                      <a:r>
                        <a:rPr lang="zh-TW" altLang="zh-TW" sz="1800" b="0" u="sng" kern="1200" dirty="0" smtClean="0">
                          <a:solidFill>
                            <a:schemeClr val="tx1"/>
                          </a:solidFill>
                          <a:effectLst/>
                          <a:latin typeface="微軟正黑體" panose="020B0604030504040204" pitchFamily="34" charset="-120"/>
                          <a:ea typeface="微軟正黑體" panose="020B0604030504040204" pitchFamily="34" charset="-120"/>
                          <a:cs typeface="+mn-cs"/>
                        </a:rPr>
                        <a:t>建議原因</a:t>
                      </a:r>
                      <a:r>
                        <a:rPr lang="zh-TW"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：很多的網路應用需要判斷該公司是否為上市櫃公司，例如求職者會想關心。一旦能有此對照表，就能讓政府的資料被使用率及被使用價值增高很多，謝謝。</a:t>
                      </a:r>
                      <a:endParaRPr lang="zh-TW" altLang="zh-TW" sz="1800" b="0" kern="1200" dirty="0">
                        <a:solidFill>
                          <a:schemeClr val="tx1"/>
                        </a:solidFill>
                        <a:effectLst/>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商業司</a:t>
                      </a:r>
                      <a:endParaRPr kumimoji="0" 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無資料可開放</a:t>
                      </a:r>
                      <a:endParaRPr kumimoji="0" lang="zh-TW" alt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商業司主管商業登記業務，相關公司或登記資訊並無上市上櫃相關資訊，故無法提供。 相關相關上市櫃資料，建議可洽台灣證券交易所。 若欲介接公司或商業統一編號及完整登記公司名稱等登記資料，建議可至</a:t>
                      </a:r>
                      <a:r>
                        <a:rPr lang="en-US" altLang="zh-TW" sz="1800" b="0" kern="1200" dirty="0" smtClean="0">
                          <a:solidFill>
                            <a:schemeClr val="tx1"/>
                          </a:solidFill>
                          <a:effectLst/>
                          <a:latin typeface="微軟正黑體" panose="020B0604030504040204" pitchFamily="34" charset="-120"/>
                          <a:ea typeface="微軟正黑體" panose="020B0604030504040204" pitchFamily="34" charset="-120"/>
                          <a:cs typeface="+mn-cs"/>
                        </a:rPr>
                        <a:t>httpx://data.gcis.nat.gov.tw</a:t>
                      </a:r>
                      <a:r>
                        <a:rPr lang="zh-TW" altLang="en-US" sz="1800" b="0" kern="1200" dirty="0" smtClean="0">
                          <a:solidFill>
                            <a:schemeClr val="tx1"/>
                          </a:solidFill>
                          <a:effectLst/>
                          <a:latin typeface="微軟正黑體" panose="020B0604030504040204" pitchFamily="34" charset="-120"/>
                          <a:ea typeface="微軟正黑體" panose="020B0604030504040204" pitchFamily="34" charset="-120"/>
                          <a:cs typeface="+mn-cs"/>
                        </a:rPr>
                        <a:t>，使用相關介接程式。</a:t>
                      </a:r>
                      <a:endParaRPr kumimoji="0" lang="zh-TW" altLang="en-US" sz="18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105/12/11~106/4/15</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48</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358475598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1909527494"/>
              </p:ext>
            </p:extLst>
          </p:nvPr>
        </p:nvGraphicFramePr>
        <p:xfrm>
          <a:off x="287338" y="3068960"/>
          <a:ext cx="8748712" cy="2880320"/>
        </p:xfrm>
        <a:graphic>
          <a:graphicData uri="http://schemas.openxmlformats.org/drawingml/2006/table">
            <a:tbl>
              <a:tblPr firstRow="1" bandRow="1">
                <a:tableStyleId>{EB344D84-9AFB-497E-A393-DC336BA19D2E}</a:tableStyleId>
              </a:tblPr>
              <a:tblGrid>
                <a:gridCol w="4716710"/>
                <a:gridCol w="4032002"/>
              </a:tblGrid>
              <a:tr h="463473">
                <a:tc gridSpan="2">
                  <a:txBody>
                    <a:bodyPr/>
                    <a:lstStyle/>
                    <a:p>
                      <a:pPr algn="ctr"/>
                      <a:r>
                        <a:rPr lang="zh-TW" altLang="en-US" sz="2200" dirty="0" smtClean="0">
                          <a:solidFill>
                            <a:schemeClr val="tx1"/>
                          </a:solidFill>
                          <a:latin typeface="微軟正黑體" panose="020B0604030504040204" pitchFamily="34" charset="-120"/>
                          <a:ea typeface="微軟正黑體" panose="020B0604030504040204" pitchFamily="34" charset="-120"/>
                        </a:rPr>
                        <a:t>台電</a:t>
                      </a:r>
                      <a:endParaRPr lang="zh-TW" altLang="en-US" sz="2200" dirty="0">
                        <a:solidFill>
                          <a:schemeClr val="tx1"/>
                        </a:solidFill>
                        <a:latin typeface="微軟正黑體" panose="020B0604030504040204" pitchFamily="34" charset="-120"/>
                        <a:ea typeface="微軟正黑體" panose="020B0604030504040204" pitchFamily="34" charset="-120"/>
                      </a:endParaRPr>
                    </a:p>
                  </a:txBody>
                  <a:tcPr marL="91427" marR="91427" marT="45702" marB="45702" anchor="ctr">
                    <a:solidFill>
                      <a:schemeClr val="accent6">
                        <a:lumMod val="20000"/>
                        <a:lumOff val="80000"/>
                      </a:schemeClr>
                    </a:solidFill>
                  </a:tcPr>
                </a:tc>
                <a:tc hMerge="1">
                  <a:txBody>
                    <a:bodyPr/>
                    <a:lstStyle/>
                    <a:p>
                      <a:pPr algn="ctr"/>
                      <a:endParaRPr lang="zh-TW" altLang="en-US" sz="2200" dirty="0">
                        <a:solidFill>
                          <a:schemeClr val="tx1"/>
                        </a:solidFill>
                        <a:latin typeface="微軟正黑體" panose="020B0604030504040204" pitchFamily="34" charset="-120"/>
                        <a:ea typeface="微軟正黑體" panose="020B0604030504040204" pitchFamily="34" charset="-120"/>
                      </a:endParaRPr>
                    </a:p>
                  </a:txBody>
                  <a:tcPr marL="91427" marR="91427" marT="45702" marB="45702" anchor="ctr">
                    <a:solidFill>
                      <a:schemeClr val="accent6">
                        <a:lumMod val="20000"/>
                        <a:lumOff val="80000"/>
                      </a:schemeClr>
                    </a:solidFill>
                  </a:tcPr>
                </a:tc>
              </a:tr>
              <a:tr h="2416847">
                <a:tc>
                  <a:txBody>
                    <a:bodyPr/>
                    <a:lstStyle/>
                    <a:p>
                      <a:pPr>
                        <a:lnSpc>
                          <a:spcPts val="2800"/>
                        </a:lnSpc>
                        <a:tabLst>
                          <a:tab pos="4545013" algn="l"/>
                        </a:tabLst>
                      </a:pPr>
                      <a:r>
                        <a:rPr lang="en-US" altLang="zh-TW" sz="2100" kern="1200" dirty="0" smtClean="0">
                          <a:solidFill>
                            <a:schemeClr val="dk1"/>
                          </a:solidFill>
                          <a:effectLst/>
                          <a:latin typeface="微軟正黑體" panose="020B0604030504040204" pitchFamily="34" charset="-120"/>
                          <a:ea typeface="微軟正黑體" panose="020B0604030504040204" pitchFamily="34" charset="-120"/>
                          <a:cs typeface="+mn-cs"/>
                        </a:rPr>
                        <a:t>1.</a:t>
                      </a:r>
                      <a:r>
                        <a:rPr lang="zh-TW" altLang="en-US" sz="2100" kern="1200" dirty="0" smtClean="0">
                          <a:solidFill>
                            <a:schemeClr val="dk1"/>
                          </a:solidFill>
                          <a:effectLst/>
                          <a:latin typeface="微軟正黑體" panose="020B0604030504040204" pitchFamily="34" charset="-120"/>
                          <a:ea typeface="微軟正黑體" panose="020B0604030504040204" pitchFamily="34" charset="-120"/>
                          <a:cs typeface="+mn-cs"/>
                        </a:rPr>
                        <a:t>台灣電力公司</a:t>
                      </a:r>
                      <a:r>
                        <a:rPr lang="en-US" altLang="zh-TW" sz="2100" kern="1200" dirty="0" smtClean="0">
                          <a:solidFill>
                            <a:schemeClr val="dk1"/>
                          </a:solidFill>
                          <a:effectLst/>
                          <a:latin typeface="微軟正黑體" panose="020B0604030504040204" pitchFamily="34" charset="-120"/>
                          <a:ea typeface="微軟正黑體" panose="020B0604030504040204" pitchFamily="34" charset="-120"/>
                          <a:cs typeface="+mn-cs"/>
                        </a:rPr>
                        <a:t>_</a:t>
                      </a:r>
                      <a:r>
                        <a:rPr lang="zh-TW" altLang="en-US" sz="2100" kern="1200" dirty="0" smtClean="0">
                          <a:solidFill>
                            <a:schemeClr val="dk1"/>
                          </a:solidFill>
                          <a:effectLst/>
                          <a:latin typeface="微軟正黑體" panose="020B0604030504040204" pitchFamily="34" charset="-120"/>
                          <a:ea typeface="微軟正黑體" panose="020B0604030504040204" pitchFamily="34" charset="-120"/>
                          <a:cs typeface="+mn-cs"/>
                        </a:rPr>
                        <a:t>煙道資料即時量測值</a:t>
                      </a:r>
                      <a:endParaRPr lang="en-US" altLang="zh-TW" sz="21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a:lnSpc>
                          <a:spcPts val="2800"/>
                        </a:lnSpc>
                      </a:pPr>
                      <a:r>
                        <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rPr>
                        <a:t>2.</a:t>
                      </a:r>
                      <a:r>
                        <a:rPr lang="zh-TW" altLang="en-US" sz="2200" kern="1200" dirty="0" smtClean="0">
                          <a:solidFill>
                            <a:schemeClr val="dk1"/>
                          </a:solidFill>
                          <a:effectLst/>
                          <a:latin typeface="微軟正黑體" panose="020B0604030504040204" pitchFamily="34" charset="-120"/>
                          <a:ea typeface="微軟正黑體" panose="020B0604030504040204" pitchFamily="34" charset="-120"/>
                          <a:cs typeface="+mn-cs"/>
                        </a:rPr>
                        <a:t>台北市再生能源可併網容量</a:t>
                      </a:r>
                      <a:endPar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ts val="2800"/>
                        </a:lnSpc>
                        <a:spcBef>
                          <a:spcPts val="0"/>
                        </a:spcBef>
                        <a:spcAft>
                          <a:spcPts val="0"/>
                        </a:spcAft>
                        <a:buClrTx/>
                        <a:buSzTx/>
                        <a:buFontTx/>
                        <a:buNone/>
                        <a:tabLst/>
                        <a:defRPr/>
                      </a:pPr>
                      <a:r>
                        <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rPr>
                        <a:t>3.</a:t>
                      </a:r>
                      <a:r>
                        <a:rPr lang="zh-TW" altLang="en-US" sz="2200" kern="1200" dirty="0" smtClean="0">
                          <a:solidFill>
                            <a:schemeClr val="dk1"/>
                          </a:solidFill>
                          <a:effectLst/>
                          <a:latin typeface="微軟正黑體" panose="020B0604030504040204" pitchFamily="34" charset="-120"/>
                          <a:ea typeface="微軟正黑體" panose="020B0604030504040204" pitchFamily="34" charset="-120"/>
                          <a:cs typeface="+mn-cs"/>
                        </a:rPr>
                        <a:t>新北市再生能源可併網容量</a:t>
                      </a:r>
                      <a:endPar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ts val="2800"/>
                        </a:lnSpc>
                        <a:spcBef>
                          <a:spcPts val="0"/>
                        </a:spcBef>
                        <a:spcAft>
                          <a:spcPts val="0"/>
                        </a:spcAft>
                        <a:buClrTx/>
                        <a:buSzTx/>
                        <a:buFontTx/>
                        <a:buNone/>
                        <a:tabLst/>
                        <a:defRPr/>
                      </a:pPr>
                      <a:r>
                        <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rPr>
                        <a:t>4.</a:t>
                      </a:r>
                      <a:r>
                        <a:rPr lang="zh-TW" altLang="en-US" sz="2200" kern="1200" dirty="0" smtClean="0">
                          <a:solidFill>
                            <a:schemeClr val="dk1"/>
                          </a:solidFill>
                          <a:effectLst/>
                          <a:latin typeface="微軟正黑體" panose="020B0604030504040204" pitchFamily="34" charset="-120"/>
                          <a:ea typeface="微軟正黑體" panose="020B0604030504040204" pitchFamily="34" charset="-120"/>
                          <a:cs typeface="+mn-cs"/>
                        </a:rPr>
                        <a:t>桃園市再生能源可併網容量</a:t>
                      </a:r>
                      <a:endPar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a:lnSpc>
                          <a:spcPts val="2800"/>
                        </a:lnSpc>
                      </a:pPr>
                      <a:r>
                        <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rPr>
                        <a:t>5.</a:t>
                      </a:r>
                      <a:r>
                        <a:rPr lang="zh-TW" altLang="en-US" sz="2200" kern="1200" dirty="0" smtClean="0">
                          <a:solidFill>
                            <a:schemeClr val="dk1"/>
                          </a:solidFill>
                          <a:effectLst/>
                          <a:latin typeface="微軟正黑體" panose="020B0604030504040204" pitchFamily="34" charset="-120"/>
                          <a:ea typeface="微軟正黑體" panose="020B0604030504040204" pitchFamily="34" charset="-120"/>
                          <a:cs typeface="+mn-cs"/>
                        </a:rPr>
                        <a:t>台中市再生能源可併網容量</a:t>
                      </a:r>
                      <a:endPar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a:lnSpc>
                          <a:spcPts val="2800"/>
                        </a:lnSpc>
                      </a:pPr>
                      <a:r>
                        <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rPr>
                        <a:t>6.</a:t>
                      </a:r>
                      <a:r>
                        <a:rPr lang="zh-TW" altLang="en-US" sz="2200" kern="1200" dirty="0" smtClean="0">
                          <a:solidFill>
                            <a:schemeClr val="dk1"/>
                          </a:solidFill>
                          <a:effectLst/>
                          <a:latin typeface="微軟正黑體" panose="020B0604030504040204" pitchFamily="34" charset="-120"/>
                          <a:ea typeface="微軟正黑體" panose="020B0604030504040204" pitchFamily="34" charset="-120"/>
                          <a:cs typeface="+mn-cs"/>
                        </a:rPr>
                        <a:t>台南市再生能源可併網容量</a:t>
                      </a:r>
                      <a:endPar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endParaRPr>
                    </a:p>
                  </a:txBody>
                  <a:tcPr marL="91427" marR="91427" marT="45702" marB="45702"/>
                </a:tc>
                <a:tc>
                  <a:txBody>
                    <a:bodyPr/>
                    <a:lstStyle/>
                    <a:p>
                      <a:pPr>
                        <a:lnSpc>
                          <a:spcPts val="2800"/>
                        </a:lnSpc>
                      </a:pPr>
                      <a:r>
                        <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rPr>
                        <a:t>7.</a:t>
                      </a:r>
                      <a:r>
                        <a:rPr lang="zh-TW" altLang="en-US" sz="2200" kern="1200" dirty="0" smtClean="0">
                          <a:solidFill>
                            <a:schemeClr val="dk1"/>
                          </a:solidFill>
                          <a:effectLst/>
                          <a:latin typeface="微軟正黑體" panose="020B0604030504040204" pitchFamily="34" charset="-120"/>
                          <a:ea typeface="微軟正黑體" panose="020B0604030504040204" pitchFamily="34" charset="-120"/>
                          <a:cs typeface="+mn-cs"/>
                        </a:rPr>
                        <a:t>高雄市再生能源可併網容量</a:t>
                      </a:r>
                      <a:endPar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a:lnSpc>
                          <a:spcPts val="2800"/>
                        </a:lnSpc>
                      </a:pPr>
                      <a:r>
                        <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rPr>
                        <a:t>8.</a:t>
                      </a:r>
                      <a:r>
                        <a:rPr lang="zh-TW" altLang="en-US" sz="2200" kern="1200" dirty="0" smtClean="0">
                          <a:solidFill>
                            <a:schemeClr val="dk1"/>
                          </a:solidFill>
                          <a:effectLst/>
                          <a:latin typeface="微軟正黑體" panose="020B0604030504040204" pitchFamily="34" charset="-120"/>
                          <a:ea typeface="微軟正黑體" panose="020B0604030504040204" pitchFamily="34" charset="-120"/>
                          <a:cs typeface="+mn-cs"/>
                        </a:rPr>
                        <a:t>嘉義縣再生能源可併網容量</a:t>
                      </a:r>
                      <a:endPar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a:lnSpc>
                          <a:spcPts val="2800"/>
                        </a:lnSpc>
                      </a:pPr>
                      <a:r>
                        <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rPr>
                        <a:t>9.</a:t>
                      </a:r>
                      <a:r>
                        <a:rPr lang="zh-TW" altLang="en-US" sz="2200" kern="1200" dirty="0" smtClean="0">
                          <a:solidFill>
                            <a:schemeClr val="dk1"/>
                          </a:solidFill>
                          <a:effectLst/>
                          <a:latin typeface="微軟正黑體" panose="020B0604030504040204" pitchFamily="34" charset="-120"/>
                          <a:ea typeface="微軟正黑體" panose="020B0604030504040204" pitchFamily="34" charset="-120"/>
                          <a:cs typeface="+mn-cs"/>
                        </a:rPr>
                        <a:t>苗栗縣再生能源可併網容量</a:t>
                      </a:r>
                      <a:endPar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a:lnSpc>
                          <a:spcPts val="2800"/>
                        </a:lnSpc>
                      </a:pPr>
                      <a:r>
                        <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rPr>
                        <a:t>10.</a:t>
                      </a:r>
                      <a:r>
                        <a:rPr lang="zh-TW" altLang="en-US" sz="2200" kern="1200" dirty="0" smtClean="0">
                          <a:solidFill>
                            <a:schemeClr val="dk1"/>
                          </a:solidFill>
                          <a:effectLst/>
                          <a:latin typeface="微軟正黑體" panose="020B0604030504040204" pitchFamily="34" charset="-120"/>
                          <a:ea typeface="微軟正黑體" panose="020B0604030504040204" pitchFamily="34" charset="-120"/>
                          <a:cs typeface="+mn-cs"/>
                        </a:rPr>
                        <a:t>彰化縣再生能源可併網容量</a:t>
                      </a:r>
                      <a:endPar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a:lnSpc>
                          <a:spcPts val="2800"/>
                        </a:lnSpc>
                      </a:pPr>
                      <a:r>
                        <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rPr>
                        <a:t>11.</a:t>
                      </a:r>
                      <a:r>
                        <a:rPr lang="zh-TW" altLang="en-US" sz="2200" kern="1200" dirty="0" smtClean="0">
                          <a:solidFill>
                            <a:schemeClr val="dk1"/>
                          </a:solidFill>
                          <a:effectLst/>
                          <a:latin typeface="微軟正黑體" panose="020B0604030504040204" pitchFamily="34" charset="-120"/>
                          <a:ea typeface="微軟正黑體" panose="020B0604030504040204" pitchFamily="34" charset="-120"/>
                          <a:cs typeface="+mn-cs"/>
                        </a:rPr>
                        <a:t>雲林縣再生能源可併網容量</a:t>
                      </a:r>
                      <a:endPar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a:lnSpc>
                          <a:spcPts val="2800"/>
                        </a:lnSpc>
                      </a:pPr>
                      <a:r>
                        <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rPr>
                        <a:t>12.</a:t>
                      </a:r>
                      <a:r>
                        <a:rPr lang="zh-TW" altLang="en-US" sz="2200" kern="1200" dirty="0" smtClean="0">
                          <a:solidFill>
                            <a:schemeClr val="dk1"/>
                          </a:solidFill>
                          <a:effectLst/>
                          <a:latin typeface="微軟正黑體" panose="020B0604030504040204" pitchFamily="34" charset="-120"/>
                          <a:ea typeface="微軟正黑體" panose="020B0604030504040204" pitchFamily="34" charset="-120"/>
                          <a:cs typeface="+mn-cs"/>
                        </a:rPr>
                        <a:t>屏東縣再生能源可併網容量</a:t>
                      </a:r>
                      <a:endParaRPr lang="en-US" altLang="zh-TW" sz="2200" kern="1200" dirty="0" smtClean="0">
                        <a:solidFill>
                          <a:schemeClr val="dk1"/>
                        </a:solidFill>
                        <a:effectLst/>
                        <a:latin typeface="微軟正黑體" panose="020B0604030504040204" pitchFamily="34" charset="-120"/>
                        <a:ea typeface="微軟正黑體" panose="020B0604030504040204" pitchFamily="34" charset="-120"/>
                        <a:cs typeface="+mn-cs"/>
                      </a:endParaRPr>
                    </a:p>
                  </a:txBody>
                  <a:tcPr marL="91427" marR="91427" marT="45702" marB="45702"/>
                </a:tc>
              </a:tr>
            </a:tbl>
          </a:graphicData>
        </a:graphic>
      </p:graphicFrame>
      <p:sp>
        <p:nvSpPr>
          <p:cNvPr id="38922" name="AutoShape 7"/>
          <p:cNvSpPr>
            <a:spLocks noChangeArrowheads="1"/>
          </p:cNvSpPr>
          <p:nvPr/>
        </p:nvSpPr>
        <p:spPr bwMode="auto">
          <a:xfrm>
            <a:off x="467544" y="1700808"/>
            <a:ext cx="8280920" cy="1080120"/>
          </a:xfrm>
          <a:prstGeom prst="roundRect">
            <a:avLst>
              <a:gd name="adj" fmla="val 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round/>
                <a:headEnd/>
                <a:tailEnd/>
              </a14:hiddenLine>
            </a:ext>
          </a:extLst>
        </p:spPr>
        <p:txBody>
          <a:bodyPr tIns="180000" anchor="ctr"/>
          <a:lstStyle>
            <a:lvl1pPr marL="342900" indent="-342900"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lnSpc>
                <a:spcPts val="2600"/>
              </a:lnSpc>
              <a:spcBef>
                <a:spcPct val="0"/>
              </a:spcBef>
              <a:buClr>
                <a:srgbClr val="FF6600"/>
              </a:buClr>
              <a:buSzPct val="120000"/>
              <a:buFont typeface="Wingdings" pitchFamily="2" charset="2"/>
              <a:buChar char="Ø"/>
            </a:pPr>
            <a:r>
              <a:rPr lang="zh-TW" altLang="zh-TW" sz="2400" b="1" dirty="0">
                <a:latin typeface="微軟正黑體" pitchFamily="34" charset="-120"/>
                <a:ea typeface="微軟正黑體" pitchFamily="34" charset="-120"/>
              </a:rPr>
              <a:t>配合經濟部「推動國營事業開放資料專案小組」</a:t>
            </a:r>
            <a:r>
              <a:rPr lang="zh-TW" altLang="en-US" sz="2400" b="1" dirty="0">
                <a:latin typeface="微軟正黑體" pitchFamily="34" charset="-120"/>
                <a:ea typeface="微軟正黑體" pitchFamily="34" charset="-120"/>
              </a:rPr>
              <a:t>任務</a:t>
            </a:r>
            <a:r>
              <a:rPr lang="zh-TW" altLang="en-US" sz="2400" b="1" dirty="0" smtClean="0">
                <a:latin typeface="微軟正黑體" pitchFamily="34" charset="-120"/>
                <a:ea typeface="微軟正黑體" pitchFamily="34" charset="-120"/>
              </a:rPr>
              <a:t>，　因應</a:t>
            </a:r>
            <a:r>
              <a:rPr lang="zh-TW" altLang="zh-TW" sz="2400" b="1" dirty="0">
                <a:latin typeface="微軟正黑體" pitchFamily="34" charset="-120"/>
                <a:ea typeface="微軟正黑體" pitchFamily="34" charset="-120"/>
              </a:rPr>
              <a:t>環保團體</a:t>
            </a:r>
            <a:r>
              <a:rPr lang="zh-TW" altLang="en-US" sz="2400" b="1" dirty="0" smtClean="0">
                <a:latin typeface="微軟正黑體" pitchFamily="34" charset="-120"/>
                <a:ea typeface="微軟正黑體" pitchFamily="34" charset="-120"/>
              </a:rPr>
              <a:t>需求</a:t>
            </a:r>
            <a:r>
              <a:rPr lang="zh-TW" altLang="zh-TW" sz="2400" b="1" dirty="0" smtClean="0">
                <a:latin typeface="微軟正黑體" pitchFamily="34" charset="-120"/>
                <a:ea typeface="微軟正黑體" pitchFamily="34" charset="-120"/>
              </a:rPr>
              <a:t>資料</a:t>
            </a:r>
            <a:r>
              <a:rPr lang="zh-TW" altLang="zh-TW" sz="2400" dirty="0" smtClean="0"/>
              <a:t>，</a:t>
            </a:r>
            <a:r>
              <a:rPr lang="zh-TW" altLang="en-US" sz="2400" b="1" dirty="0" smtClean="0">
                <a:solidFill>
                  <a:srgbClr val="FF0000"/>
                </a:solidFill>
                <a:latin typeface="微軟正黑體" pitchFamily="34" charset="-120"/>
                <a:ea typeface="微軟正黑體" pitchFamily="34" charset="-120"/>
              </a:rPr>
              <a:t>台電</a:t>
            </a:r>
            <a:r>
              <a:rPr lang="zh-TW" altLang="en-US" sz="2400" b="1" dirty="0" smtClean="0">
                <a:latin typeface="微軟正黑體" pitchFamily="34" charset="-120"/>
                <a:ea typeface="微軟正黑體" pitchFamily="34" charset="-120"/>
              </a:rPr>
              <a:t>已</a:t>
            </a:r>
            <a:r>
              <a:rPr lang="zh-TW" altLang="en-US" sz="2400" b="1" dirty="0">
                <a:latin typeface="微軟正黑體" pitchFamily="34" charset="-120"/>
                <a:ea typeface="微軟正黑體" pitchFamily="34" charset="-120"/>
              </a:rPr>
              <a:t>新增</a:t>
            </a:r>
            <a:r>
              <a:rPr lang="zh-TW" altLang="en-US" sz="2400" b="1" dirty="0" smtClean="0">
                <a:solidFill>
                  <a:srgbClr val="FF0000"/>
                </a:solidFill>
                <a:latin typeface="微軟正黑體" pitchFamily="34" charset="-120"/>
                <a:ea typeface="微軟正黑體" pitchFamily="34" charset="-120"/>
              </a:rPr>
              <a:t>開放</a:t>
            </a:r>
            <a:r>
              <a:rPr lang="en-US" altLang="zh-TW" sz="2400" b="1" dirty="0" smtClean="0">
                <a:solidFill>
                  <a:srgbClr val="FF0000"/>
                </a:solidFill>
                <a:latin typeface="微軟正黑體" pitchFamily="34" charset="-120"/>
                <a:ea typeface="微軟正黑體" pitchFamily="34" charset="-120"/>
              </a:rPr>
              <a:t>12</a:t>
            </a:r>
            <a:r>
              <a:rPr lang="zh-TW" altLang="en-US" sz="2400" b="1" dirty="0" smtClean="0">
                <a:solidFill>
                  <a:srgbClr val="FF0000"/>
                </a:solidFill>
                <a:latin typeface="微軟正黑體" pitchFamily="34" charset="-120"/>
                <a:ea typeface="微軟正黑體" pitchFamily="34" charset="-120"/>
              </a:rPr>
              <a:t>項</a:t>
            </a:r>
            <a:r>
              <a:rPr lang="zh-TW" altLang="en-US" sz="2400" b="1" dirty="0" smtClean="0">
                <a:latin typeface="微軟正黑體" pitchFamily="34" charset="-120"/>
                <a:ea typeface="微軟正黑體" pitchFamily="34" charset="-120"/>
              </a:rPr>
              <a:t>資料集</a:t>
            </a:r>
            <a:r>
              <a:rPr lang="zh-TW" altLang="en-US" sz="2400" b="1" dirty="0" smtClean="0">
                <a:latin typeface="新細明體"/>
                <a:ea typeface="新細明體"/>
              </a:rPr>
              <a:t>。</a:t>
            </a:r>
            <a:endParaRPr lang="en-US" altLang="zh-TW" sz="2400" b="1" dirty="0" smtClean="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49</a:t>
            </a:fld>
            <a:endParaRPr lang="en-US" dirty="0"/>
          </a:p>
        </p:txBody>
      </p:sp>
      <p:sp>
        <p:nvSpPr>
          <p:cNvPr id="7" name="文字方塊 6"/>
          <p:cNvSpPr txBox="1"/>
          <p:nvPr/>
        </p:nvSpPr>
        <p:spPr>
          <a:xfrm>
            <a:off x="-36512" y="6485274"/>
            <a:ext cx="2164375" cy="369332"/>
          </a:xfrm>
          <a:prstGeom prst="rect">
            <a:avLst/>
          </a:prstGeom>
          <a:noFill/>
        </p:spPr>
        <p:txBody>
          <a:bodyPr wrap="none" rtlCol="0">
            <a:spAutoFit/>
          </a:bodyPr>
          <a:lstStyle/>
          <a:p>
            <a:r>
              <a:rPr lang="zh-TW" altLang="en-US" sz="1800" dirty="0" smtClean="0">
                <a:solidFill>
                  <a:schemeClr val="tx1"/>
                </a:solidFill>
                <a:ea typeface="微軟正黑體" panose="020B0604030504040204" pitchFamily="34" charset="-120"/>
              </a:rPr>
              <a:t>註：於</a:t>
            </a:r>
            <a:r>
              <a:rPr lang="en-US" altLang="zh-TW" sz="1800" dirty="0" smtClean="0">
                <a:solidFill>
                  <a:schemeClr val="tx1"/>
                </a:solidFill>
                <a:ea typeface="微軟正黑體" panose="020B0604030504040204" pitchFamily="34" charset="-120"/>
              </a:rPr>
              <a:t>3</a:t>
            </a:r>
            <a:r>
              <a:rPr lang="zh-TW" altLang="en-US" sz="1800" dirty="0" smtClean="0">
                <a:solidFill>
                  <a:schemeClr val="tx1"/>
                </a:solidFill>
                <a:ea typeface="微軟正黑體" panose="020B0604030504040204" pitchFamily="34" charset="-120"/>
              </a:rPr>
              <a:t>月陸續開放</a:t>
            </a:r>
            <a:endParaRPr kumimoji="0" lang="zh-TW" altLang="en-US" sz="1800" dirty="0">
              <a:solidFill>
                <a:schemeClr val="tx1"/>
              </a:solidFill>
              <a:ea typeface="微軟正黑體" pitchFamily="34" charset="-120"/>
            </a:endParaRPr>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
        <p:nvSpPr>
          <p:cNvPr id="9" name="AutoShape 11"/>
          <p:cNvSpPr>
            <a:spLocks noChangeArrowheads="1"/>
          </p:cNvSpPr>
          <p:nvPr/>
        </p:nvSpPr>
        <p:spPr bwMode="auto">
          <a:xfrm>
            <a:off x="179512" y="908521"/>
            <a:ext cx="7776864"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None/>
              <a:defRPr/>
            </a:pPr>
            <a:r>
              <a:rPr lang="zh-TW" altLang="en-US" sz="2800" dirty="0">
                <a:latin typeface="微軟正黑體" pitchFamily="34" charset="-120"/>
                <a:ea typeface="微軟正黑體" pitchFamily="34" charset="-120"/>
              </a:rPr>
              <a:t> 　</a:t>
            </a:r>
            <a:r>
              <a:rPr lang="en-US" altLang="zh-TW" sz="2800" b="1" dirty="0">
                <a:ea typeface="微軟正黑體" pitchFamily="34" charset="-120"/>
              </a:rPr>
              <a:t>106</a:t>
            </a:r>
            <a:r>
              <a:rPr lang="zh-TW" altLang="en-US" sz="2800" b="1" dirty="0">
                <a:latin typeface="微軟正黑體" pitchFamily="34" charset="-120"/>
                <a:ea typeface="微軟正黑體" pitchFamily="34" charset="-120"/>
              </a:rPr>
              <a:t>年上半年先行開放之</a:t>
            </a:r>
            <a:r>
              <a:rPr lang="zh-TW" altLang="zh-TW" sz="2800" b="1" dirty="0">
                <a:latin typeface="微軟正黑體" pitchFamily="34" charset="-120"/>
                <a:ea typeface="微軟正黑體" pitchFamily="34" charset="-120"/>
              </a:rPr>
              <a:t>民間需求資料</a:t>
            </a:r>
            <a:r>
              <a:rPr lang="zh-TW" altLang="en-US" sz="2800" b="1" dirty="0">
                <a:latin typeface="微軟正黑體" pitchFamily="34" charset="-120"/>
                <a:ea typeface="微軟正黑體" pitchFamily="34" charset="-120"/>
              </a:rPr>
              <a:t>集</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5585907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91" name="Group 31"/>
          <p:cNvGraphicFramePr>
            <a:graphicFrameLocks noGrp="1"/>
          </p:cNvGraphicFramePr>
          <p:nvPr>
            <p:ph sz="half" idx="4294967295"/>
            <p:extLst>
              <p:ext uri="{D42A27DB-BD31-4B8C-83A1-F6EECF244321}">
                <p14:modId xmlns:p14="http://schemas.microsoft.com/office/powerpoint/2010/main" val="2146257010"/>
              </p:ext>
            </p:extLst>
          </p:nvPr>
        </p:nvGraphicFramePr>
        <p:xfrm>
          <a:off x="179388" y="980728"/>
          <a:ext cx="8856662" cy="5487843"/>
        </p:xfrm>
        <a:graphic>
          <a:graphicData uri="http://schemas.openxmlformats.org/drawingml/2006/table">
            <a:tbl>
              <a:tblPr/>
              <a:tblGrid>
                <a:gridCol w="792212"/>
                <a:gridCol w="3096344"/>
                <a:gridCol w="3096344"/>
                <a:gridCol w="1079714"/>
                <a:gridCol w="792048"/>
              </a:tblGrid>
              <a:tr h="576064">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76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105.12. 20</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lvl="0" algn="l" defTabSz="914400" rtl="0" eaLnBrk="1" latinLnBrk="0" hangingPunct="1">
                        <a:spcBef>
                          <a:spcPct val="20000"/>
                        </a:spcBef>
                        <a:buFont typeface="Arial" charset="0"/>
                      </a:pP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二、</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有關主題式開放資料推動策略，請各單位配合下列事項：</a:t>
                      </a:r>
                    </a:p>
                    <a:p>
                      <a:pPr marL="0" lvl="0" algn="l" defTabSz="914400" rtl="0" eaLnBrk="1" latinLnBrk="0" hangingPunct="1">
                        <a:spcBef>
                          <a:spcPct val="20000"/>
                        </a:spcBef>
                        <a:buFont typeface="Arial" charset="0"/>
                      </a:pP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一</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請本部各機關</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構</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依主題式開放資料推動策略，納入</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年資料深度盤點作業。</a:t>
                      </a:r>
                    </a:p>
                    <a:p>
                      <a:pPr marL="0" lvl="0" algn="l" defTabSz="914400" rtl="0" eaLnBrk="1" latinLnBrk="0" hangingPunct="1">
                        <a:spcBef>
                          <a:spcPct val="20000"/>
                        </a:spcBef>
                        <a:buFont typeface="Arial" charset="0"/>
                      </a:pP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二</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工業局之主題式開放資料推動策略名稱目前為「擇重點、補斷鏈」，請修改為可展現業務重點之具體主題名稱。</a:t>
                      </a:r>
                      <a:endParaRPr kumimoji="1" lang="zh-TW"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FF"/>
                        </a:buClr>
                        <a:buSzTx/>
                        <a:buFont typeface="Wingdings" pitchFamily="2" charset="2"/>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一</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本部各機關</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構</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 </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已</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依主題式開放資料推動策略，</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完成</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年資料深度盤點作業。</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 </a:t>
                      </a: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l" defTabSz="914400" rtl="0" eaLnBrk="1" fontAlgn="base" latinLnBrk="0" hangingPunct="1">
                        <a:lnSpc>
                          <a:spcPct val="100000"/>
                        </a:lnSpc>
                        <a:spcBef>
                          <a:spcPct val="0"/>
                        </a:spcBef>
                        <a:spcAft>
                          <a:spcPct val="0"/>
                        </a:spcAft>
                        <a:buClr>
                          <a:srgbClr val="0000FF"/>
                        </a:buClr>
                        <a:buSzTx/>
                        <a:buFont typeface="Wingdings" pitchFamily="2" charset="2"/>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二</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工業局之主題式開放資料推動策略名稱修改為「產業人力」</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
                          <a:srgbClr val="0000FF"/>
                        </a:buClr>
                        <a:buSzTx/>
                        <a:buFont typeface="Wingdings" pitchFamily="2" charset="2"/>
                        <a:buNone/>
                        <a:tabLst/>
                      </a:pP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本部及所屬機關</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構</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4359" name="Rectangle 2"/>
          <p:cNvSpPr txBox="1">
            <a:spLocks noChangeArrowheads="1"/>
          </p:cNvSpPr>
          <p:nvPr/>
        </p:nvSpPr>
        <p:spPr bwMode="auto">
          <a:xfrm>
            <a:off x="1979613" y="44624"/>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lnSpc>
                <a:spcPts val="3900"/>
              </a:lnSpc>
              <a:spcBef>
                <a:spcPct val="0"/>
              </a:spcBef>
              <a:buFontTx/>
              <a:buNone/>
            </a:pPr>
            <a:r>
              <a:rPr kumimoji="0" lang="zh-TW" altLang="en-US" sz="3600" dirty="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a:t>
            </a:fld>
            <a:endParaRPr lang="en-US" dirty="0"/>
          </a:p>
        </p:txBody>
      </p:sp>
      <p:sp>
        <p:nvSpPr>
          <p:cNvPr id="5" name="文字方塊 4"/>
          <p:cNvSpPr txBox="1"/>
          <p:nvPr/>
        </p:nvSpPr>
        <p:spPr>
          <a:xfrm>
            <a:off x="134566" y="6439384"/>
            <a:ext cx="7461769" cy="646331"/>
          </a:xfrm>
          <a:prstGeom prst="rect">
            <a:avLst/>
          </a:prstGeom>
          <a:noFill/>
        </p:spPr>
        <p:txBody>
          <a:bodyPr wrap="square" rtlCol="0">
            <a:spAutoFit/>
          </a:bodyPr>
          <a:lstStyle/>
          <a:p>
            <a:r>
              <a:rPr lang="zh-TW" altLang="en-US" sz="1600" dirty="0" smtClean="0">
                <a:solidFill>
                  <a:schemeClr val="tx1"/>
                </a:solidFill>
                <a:ea typeface="微軟正黑體" panose="020B0604030504040204" pitchFamily="34" charset="-120"/>
              </a:rPr>
              <a:t>註：</a:t>
            </a:r>
            <a:r>
              <a:rPr lang="zh-TW" altLang="zh-TW" sz="1600" dirty="0">
                <a:solidFill>
                  <a:schemeClr val="tx1"/>
                </a:solidFill>
                <a:ea typeface="微軟正黑體" panose="020B0604030504040204" pitchFamily="34" charset="-120"/>
              </a:rPr>
              <a:t>依主題式開放資料推動策略</a:t>
            </a:r>
            <a:r>
              <a:rPr lang="zh-TW" altLang="zh-TW" sz="1600" dirty="0" smtClean="0">
                <a:solidFill>
                  <a:schemeClr val="tx1"/>
                </a:solidFill>
                <a:ea typeface="微軟正黑體" panose="020B0604030504040204" pitchFamily="34" charset="-120"/>
              </a:rPr>
              <a:t>，</a:t>
            </a:r>
            <a:r>
              <a:rPr lang="en-US" altLang="zh-TW" sz="1600" dirty="0" smtClean="0">
                <a:solidFill>
                  <a:schemeClr val="tx1"/>
                </a:solidFill>
                <a:ea typeface="微軟正黑體" panose="020B0604030504040204" pitchFamily="34" charset="-120"/>
              </a:rPr>
              <a:t>106</a:t>
            </a:r>
            <a:r>
              <a:rPr lang="zh-TW" altLang="zh-TW" sz="1600" dirty="0">
                <a:solidFill>
                  <a:schemeClr val="tx1"/>
                </a:solidFill>
                <a:ea typeface="微軟正黑體" panose="020B0604030504040204" pitchFamily="34" charset="-120"/>
              </a:rPr>
              <a:t>年資料深度盤點</a:t>
            </a:r>
            <a:r>
              <a:rPr kumimoji="0" lang="zh-TW" altLang="en-US" sz="1600" dirty="0" smtClean="0">
                <a:solidFill>
                  <a:schemeClr val="tx1"/>
                </a:solidFill>
                <a:ea typeface="微軟正黑體" pitchFamily="34" charset="-120"/>
              </a:rPr>
              <a:t>詳附件</a:t>
            </a:r>
            <a:r>
              <a:rPr kumimoji="0" lang="en-US" altLang="zh-TW" sz="1600" dirty="0" smtClean="0">
                <a:solidFill>
                  <a:schemeClr val="tx1"/>
                </a:solidFill>
                <a:ea typeface="微軟正黑體" pitchFamily="34" charset="-120"/>
              </a:rPr>
              <a:t>5</a:t>
            </a:r>
          </a:p>
          <a:p>
            <a:endParaRPr kumimoji="0" lang="zh-TW" altLang="en-US" i="1" dirty="0">
              <a:solidFill>
                <a:schemeClr val="tx1"/>
              </a:solidFill>
              <a:ea typeface="微軟正黑體" pitchFamily="34" charset="-120"/>
            </a:endParaRPr>
          </a:p>
        </p:txBody>
      </p:sp>
    </p:spTree>
    <p:extLst>
      <p:ext uri="{BB962C8B-B14F-4D97-AF65-F5344CB8AC3E}">
        <p14:creationId xmlns:p14="http://schemas.microsoft.com/office/powerpoint/2010/main" val="2722747269"/>
      </p:ext>
    </p:extLst>
  </p:cSld>
  <p:clrMapOvr>
    <a:masterClrMapping/>
  </p:clrMapOvr>
  <p:transition spd="slow"/>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a:spLocks noChangeArrowheads="1"/>
          </p:cNvSpPr>
          <p:nvPr/>
        </p:nvSpPr>
        <p:spPr bwMode="auto">
          <a:xfrm>
            <a:off x="246738" y="24265"/>
            <a:ext cx="9144000" cy="769441"/>
          </a:xfrm>
          <a:prstGeom prst="rect">
            <a:avLst/>
          </a:prstGeom>
          <a:noFill/>
          <a:ln w="9525">
            <a:noFill/>
            <a:miter lim="800000"/>
            <a:headEnd/>
            <a:tailEnd/>
          </a:ln>
        </p:spPr>
        <p:txBody>
          <a:bodyPr>
            <a:spAutoFit/>
          </a:bodyPr>
          <a:lstStyle/>
          <a:p>
            <a:pPr algn="ctr" fontAlgn="t"/>
            <a:r>
              <a:rPr lang="zh-TW" altLang="en-US" sz="4400" dirty="0" smtClean="0">
                <a:solidFill>
                  <a:schemeClr val="tx1"/>
                </a:solidFill>
                <a:ea typeface="微軟正黑體" pitchFamily="34" charset="-120"/>
              </a:rPr>
              <a:t>            </a:t>
            </a:r>
            <a:r>
              <a:rPr kumimoji="0" lang="en-US" altLang="zh-TW" sz="3100" dirty="0" smtClean="0">
                <a:solidFill>
                  <a:schemeClr val="tx1"/>
                </a:solidFill>
                <a:ea typeface="微軟正黑體" pitchFamily="34" charset="-120"/>
              </a:rPr>
              <a:t>105</a:t>
            </a:r>
            <a:r>
              <a:rPr kumimoji="0" lang="zh-TW" altLang="en-US" sz="3100" dirty="0">
                <a:solidFill>
                  <a:schemeClr val="tx1"/>
                </a:solidFill>
                <a:ea typeface="微軟正黑體" pitchFamily="34" charset="-120"/>
              </a:rPr>
              <a:t>年第</a:t>
            </a:r>
            <a:r>
              <a:rPr kumimoji="0" lang="en-US" altLang="zh-TW" sz="3100" dirty="0">
                <a:solidFill>
                  <a:schemeClr val="tx1"/>
                </a:solidFill>
                <a:ea typeface="微軟正黑體" pitchFamily="34" charset="-120"/>
              </a:rPr>
              <a:t>4</a:t>
            </a:r>
            <a:r>
              <a:rPr kumimoji="0" lang="zh-TW" altLang="en-US" sz="3100" dirty="0" smtClean="0">
                <a:solidFill>
                  <a:schemeClr val="tx1"/>
                </a:solidFill>
                <a:ea typeface="微軟正黑體" pitchFamily="34" charset="-120"/>
              </a:rPr>
              <a:t>季及</a:t>
            </a:r>
            <a:r>
              <a:rPr kumimoji="0" lang="en-US" altLang="zh-TW" sz="3100" dirty="0" smtClean="0">
                <a:solidFill>
                  <a:schemeClr val="tx1"/>
                </a:solidFill>
                <a:ea typeface="微軟正黑體" pitchFamily="34" charset="-120"/>
              </a:rPr>
              <a:t>106</a:t>
            </a:r>
            <a:r>
              <a:rPr kumimoji="0" lang="zh-TW" altLang="en-US" sz="3100" dirty="0">
                <a:solidFill>
                  <a:schemeClr val="tx1"/>
                </a:solidFill>
                <a:ea typeface="微軟正黑體" pitchFamily="34" charset="-120"/>
              </a:rPr>
              <a:t>年第</a:t>
            </a:r>
            <a:r>
              <a:rPr kumimoji="0" lang="en-US" altLang="zh-TW" sz="3100" dirty="0">
                <a:solidFill>
                  <a:schemeClr val="tx1"/>
                </a:solidFill>
                <a:ea typeface="微軟正黑體" pitchFamily="34" charset="-120"/>
              </a:rPr>
              <a:t>1</a:t>
            </a:r>
            <a:r>
              <a:rPr kumimoji="0" lang="zh-TW" altLang="en-US" sz="3100" dirty="0">
                <a:solidFill>
                  <a:schemeClr val="tx1"/>
                </a:solidFill>
                <a:ea typeface="微軟正黑體" pitchFamily="34" charset="-120"/>
              </a:rPr>
              <a:t>季</a:t>
            </a:r>
            <a:r>
              <a:rPr lang="zh-TW" altLang="en-US" sz="3100" dirty="0" smtClean="0">
                <a:solidFill>
                  <a:schemeClr val="tx1"/>
                </a:solidFill>
                <a:ea typeface="微軟正黑體" pitchFamily="34" charset="-120"/>
              </a:rPr>
              <a:t>資料檢核情形</a:t>
            </a:r>
            <a:endParaRPr kumimoji="0" lang="zh-TW" altLang="en-US" sz="3100" dirty="0">
              <a:solidFill>
                <a:schemeClr val="tx1"/>
              </a:solidFill>
              <a:ea typeface="微軟正黑體" pitchFamily="34" charset="-120"/>
            </a:endParaRPr>
          </a:p>
        </p:txBody>
      </p:sp>
      <p:graphicFrame>
        <p:nvGraphicFramePr>
          <p:cNvPr id="3" name="Group 104"/>
          <p:cNvGraphicFramePr>
            <a:graphicFrameLocks noGrp="1"/>
          </p:cNvGraphicFramePr>
          <p:nvPr>
            <p:extLst>
              <p:ext uri="{D42A27DB-BD31-4B8C-83A1-F6EECF244321}">
                <p14:modId xmlns:p14="http://schemas.microsoft.com/office/powerpoint/2010/main" val="564397267"/>
              </p:ext>
            </p:extLst>
          </p:nvPr>
        </p:nvGraphicFramePr>
        <p:xfrm>
          <a:off x="323528" y="3096446"/>
          <a:ext cx="8280919" cy="3572914"/>
        </p:xfrm>
        <a:graphic>
          <a:graphicData uri="http://schemas.openxmlformats.org/drawingml/2006/table">
            <a:tbl>
              <a:tblPr/>
              <a:tblGrid>
                <a:gridCol w="844733"/>
                <a:gridCol w="4632571"/>
                <a:gridCol w="1368152"/>
                <a:gridCol w="1435463"/>
              </a:tblGrid>
              <a:tr h="611806">
                <a:tc>
                  <a:txBody>
                    <a:bodyPr/>
                    <a:lstStyle/>
                    <a:p>
                      <a:pPr algn="ctr" fontAlgn="ctr"/>
                      <a:r>
                        <a:rPr lang="zh-TW" altLang="en-US" sz="1800" b="1" i="0" u="none" strike="noStrike" dirty="0">
                          <a:solidFill>
                            <a:srgbClr val="FFC000"/>
                          </a:solidFill>
                          <a:effectLst/>
                          <a:latin typeface="微軟正黑體" panose="020B0604030504040204" pitchFamily="34" charset="-120"/>
                          <a:ea typeface="微軟正黑體" panose="020B0604030504040204" pitchFamily="34" charset="-120"/>
                        </a:rPr>
                        <a:t>序號</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C000"/>
                          </a:solidFill>
                          <a:effectLst/>
                          <a:latin typeface="微軟正黑體" pitchFamily="34" charset="-120"/>
                          <a:ea typeface="微軟正黑體" pitchFamily="34" charset="-120"/>
                        </a:rPr>
                        <a:t>不合格常見樣態</a:t>
                      </a:r>
                    </a:p>
                  </a:txBody>
                  <a:tcPr marT="45714" marB="45714"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p>
                      <a:pPr marL="0" algn="ctr" defTabSz="914400" rtl="0" eaLnBrk="1" fontAlgn="ctr" latinLnBrk="0" hangingPunct="1"/>
                      <a:r>
                        <a:rPr lang="en-US" altLang="zh-TW" sz="1800" b="1" i="0" u="none" strike="noStrike" kern="1200" dirty="0" smtClean="0">
                          <a:solidFill>
                            <a:srgbClr val="FFC000"/>
                          </a:solidFill>
                          <a:effectLst/>
                          <a:latin typeface="微軟正黑體" panose="020B0604030504040204" pitchFamily="34" charset="-120"/>
                          <a:ea typeface="微軟正黑體" panose="020B0604030504040204" pitchFamily="34" charset="-120"/>
                          <a:cs typeface="+mn-cs"/>
                        </a:rPr>
                        <a:t>105</a:t>
                      </a:r>
                      <a:r>
                        <a:rPr lang="zh-TW" altLang="en-US" sz="1800" b="1" i="0" u="none" strike="noStrike" kern="1200" dirty="0" smtClean="0">
                          <a:solidFill>
                            <a:srgbClr val="FFC000"/>
                          </a:solidFill>
                          <a:effectLst/>
                          <a:latin typeface="微軟正黑體" panose="020B0604030504040204" pitchFamily="34" charset="-120"/>
                          <a:ea typeface="微軟正黑體" panose="020B0604030504040204" pitchFamily="34" charset="-120"/>
                          <a:cs typeface="+mn-cs"/>
                        </a:rPr>
                        <a:t>年</a:t>
                      </a:r>
                      <a:r>
                        <a:rPr lang="en-US" altLang="zh-TW" sz="1800" b="1" i="0" u="none" strike="noStrike" kern="1200" dirty="0" smtClean="0">
                          <a:solidFill>
                            <a:srgbClr val="FFC000"/>
                          </a:solidFill>
                          <a:effectLst/>
                          <a:latin typeface="微軟正黑體" panose="020B0604030504040204" pitchFamily="34" charset="-120"/>
                          <a:ea typeface="微軟正黑體" panose="020B0604030504040204" pitchFamily="34" charset="-120"/>
                          <a:cs typeface="+mn-cs"/>
                        </a:rPr>
                        <a:t>Q4</a:t>
                      </a:r>
                      <a:endParaRPr lang="en-US" altLang="zh-TW" sz="1800" b="1" i="0" u="none" strike="noStrike" kern="1200" dirty="0">
                        <a:solidFill>
                          <a:srgbClr val="FFC000"/>
                        </a:solidFill>
                        <a:effectLst/>
                        <a:latin typeface="微軟正黑體" panose="020B0604030504040204" pitchFamily="34" charset="-120"/>
                        <a:ea typeface="微軟正黑體" panose="020B0604030504040204" pitchFamily="34" charset="-120"/>
                        <a:cs typeface="+mn-cs"/>
                      </a:endParaRPr>
                    </a:p>
                  </a:txBody>
                  <a:tcPr marT="45714" marB="45714"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algn="ctr" defTabSz="914400" rtl="0" eaLnBrk="1" fontAlgn="ctr" latinLnBrk="0" hangingPunct="1"/>
                      <a:r>
                        <a:rPr lang="en-US" altLang="zh-TW" sz="1800" b="1" i="0" u="none" strike="noStrike" kern="1200" dirty="0" smtClean="0">
                          <a:solidFill>
                            <a:srgbClr val="FFC000"/>
                          </a:solidFill>
                          <a:effectLst/>
                          <a:latin typeface="微軟正黑體" panose="020B0604030504040204" pitchFamily="34" charset="-120"/>
                          <a:ea typeface="微軟正黑體" panose="020B0604030504040204" pitchFamily="34" charset="-120"/>
                          <a:cs typeface="+mn-cs"/>
                        </a:rPr>
                        <a:t>106</a:t>
                      </a:r>
                      <a:r>
                        <a:rPr lang="zh-TW" altLang="en-US" sz="1800" b="1" i="0" u="none" strike="noStrike" kern="1200" dirty="0" smtClean="0">
                          <a:solidFill>
                            <a:srgbClr val="FFC000"/>
                          </a:solidFill>
                          <a:effectLst/>
                          <a:latin typeface="微軟正黑體" panose="020B0604030504040204" pitchFamily="34" charset="-120"/>
                          <a:ea typeface="微軟正黑體" panose="020B0604030504040204" pitchFamily="34" charset="-120"/>
                          <a:cs typeface="+mn-cs"/>
                        </a:rPr>
                        <a:t>年</a:t>
                      </a:r>
                      <a:r>
                        <a:rPr lang="en-US" altLang="zh-TW" sz="1800" b="1" i="0" u="none" strike="noStrike" kern="1200" dirty="0" smtClean="0">
                          <a:solidFill>
                            <a:srgbClr val="FFC000"/>
                          </a:solidFill>
                          <a:effectLst/>
                          <a:latin typeface="微軟正黑體" panose="020B0604030504040204" pitchFamily="34" charset="-120"/>
                          <a:ea typeface="微軟正黑體" panose="020B0604030504040204" pitchFamily="34" charset="-120"/>
                          <a:cs typeface="+mn-cs"/>
                        </a:rPr>
                        <a:t>Q1</a:t>
                      </a:r>
                      <a:endParaRPr lang="en-US" altLang="zh-TW" sz="1800" b="1" i="0" u="none" strike="noStrike" kern="1200" dirty="0">
                        <a:solidFill>
                          <a:srgbClr val="FFC000"/>
                        </a:solidFill>
                        <a:effectLst/>
                        <a:latin typeface="微軟正黑體" panose="020B0604030504040204" pitchFamily="34" charset="-120"/>
                        <a:ea typeface="微軟正黑體" panose="020B0604030504040204" pitchFamily="34" charset="-120"/>
                        <a:cs typeface="+mn-cs"/>
                      </a:endParaRPr>
                    </a:p>
                  </a:txBody>
                  <a:tcPr marT="45714" marB="45714"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336699"/>
                    </a:solidFill>
                  </a:tcPr>
                </a:tc>
              </a:tr>
              <a:tr h="419944">
                <a:tc>
                  <a:txBody>
                    <a:bodyPr/>
                    <a:lstStyle/>
                    <a:p>
                      <a:pPr algn="ctr" fontAlgn="ctr"/>
                      <a:r>
                        <a:rPr lang="en-US" altLang="zh-TW" sz="1800" b="0" i="0" u="none" strike="noStrike" dirty="0">
                          <a:solidFill>
                            <a:srgbClr val="000000"/>
                          </a:solidFill>
                          <a:effectLst/>
                          <a:latin typeface="微軟正黑體" panose="020B0604030504040204" pitchFamily="34" charset="-120"/>
                          <a:ea typeface="微軟正黑體" panose="020B0604030504040204" pitchFamily="34" charset="-120"/>
                        </a:rPr>
                        <a:t>1</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資料集</a:t>
                      </a:r>
                      <a:r>
                        <a:rPr kumimoji="0" lang="zh-TW" altLang="en-US" sz="1800" b="0" i="0" u="sng" strike="noStrike" kern="1200" cap="none" normalizeH="0" baseline="0" dirty="0">
                          <a:ln>
                            <a:noFill/>
                          </a:ln>
                          <a:solidFill>
                            <a:srgbClr val="000000"/>
                          </a:solidFill>
                          <a:effectLst/>
                          <a:latin typeface="微軟正黑體" pitchFamily="34" charset="-120"/>
                          <a:ea typeface="微軟正黑體" pitchFamily="34" charset="-120"/>
                          <a:cs typeface="+mn-cs"/>
                        </a:rPr>
                        <a:t>下載連結</a:t>
                      </a:r>
                      <a:r>
                        <a:rPr kumimoji="0" lang="zh-TW" alt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有問題</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c>
                  <a:txBody>
                    <a:bodyPr/>
                    <a:lstStyle/>
                    <a:p>
                      <a:pPr marL="0" algn="ctr" defTabSz="914400" rtl="0" eaLnBrk="1" fontAlgn="ctr" latinLnBrk="0" hangingPunct="1"/>
                      <a:r>
                        <a:rPr lang="en-US" altLang="zh-TW" sz="1800" b="1"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3</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c>
                  <a:txBody>
                    <a:bodyPr/>
                    <a:lstStyle/>
                    <a:p>
                      <a:pPr marL="0" algn="ctr" defTabSz="914400" rtl="0" eaLnBrk="1" fontAlgn="ctr" latinLnBrk="0" hangingPunct="1"/>
                      <a:r>
                        <a:rPr lang="en-US" altLang="zh-TW" sz="1800" b="1"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3</a:t>
                      </a:r>
                    </a:p>
                  </a:txBody>
                  <a:tcPr marL="9236" marR="9236" marT="9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r>
              <a:tr h="700052">
                <a:tc>
                  <a:txBody>
                    <a:bodyPr/>
                    <a:lstStyle/>
                    <a:p>
                      <a:pPr algn="ctr" fontAlgn="ctr"/>
                      <a:r>
                        <a:rPr lang="en-US" altLang="zh-TW" sz="1800" b="0" i="0" u="none" strike="noStrike" dirty="0">
                          <a:solidFill>
                            <a:srgbClr val="000000"/>
                          </a:solidFill>
                          <a:effectLst/>
                          <a:latin typeface="微軟正黑體" panose="020B0604030504040204" pitchFamily="34" charset="-120"/>
                          <a:ea typeface="微軟正黑體" panose="020B0604030504040204" pitchFamily="34" charset="-120"/>
                        </a:rPr>
                        <a:t>2</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資料集</a:t>
                      </a:r>
                      <a:r>
                        <a:rPr kumimoji="0" lang="zh-TW" altLang="en-US" sz="1800" b="0" i="0" u="sng" strike="noStrike" kern="1200" cap="none" normalizeH="0" baseline="0" dirty="0">
                          <a:ln>
                            <a:noFill/>
                          </a:ln>
                          <a:solidFill>
                            <a:srgbClr val="000000"/>
                          </a:solidFill>
                          <a:effectLst/>
                          <a:latin typeface="微軟正黑體" pitchFamily="34" charset="-120"/>
                          <a:ea typeface="微軟正黑體" pitchFamily="34" charset="-120"/>
                          <a:cs typeface="+mn-cs"/>
                        </a:rPr>
                        <a:t>內容有問題</a:t>
                      </a:r>
                      <a:r>
                        <a:rPr kumimoji="0" lang="en-US"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說明太簡略、內容有誤、下載為亂碼、空白欄、名稱與檢核表不一致等</a:t>
                      </a:r>
                      <a:r>
                        <a:rPr kumimoji="0" lang="en-US"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c>
                  <a:txBody>
                    <a:bodyPr/>
                    <a:lstStyle/>
                    <a:p>
                      <a:pPr marL="0" algn="ctr" defTabSz="914400" rtl="0" eaLnBrk="1" fontAlgn="ctr" latinLnBrk="0" hangingPunct="1"/>
                      <a:r>
                        <a:rPr lang="en-US" altLang="zh-TW" sz="1800" b="1"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6</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c>
                  <a:txBody>
                    <a:bodyPr/>
                    <a:lstStyle/>
                    <a:p>
                      <a:pPr marL="0" algn="ctr" defTabSz="914400" rtl="0" eaLnBrk="1" fontAlgn="ctr" latinLnBrk="0" hangingPunct="1"/>
                      <a:r>
                        <a:rPr lang="en-US" altLang="zh-TW" sz="1800" b="1"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12</a:t>
                      </a:r>
                    </a:p>
                  </a:txBody>
                  <a:tcPr marL="9236" marR="9236" marT="9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r>
              <a:tr h="402448">
                <a:tc>
                  <a:txBody>
                    <a:bodyPr/>
                    <a:lstStyle/>
                    <a:p>
                      <a:pPr algn="ctr" fontAlgn="ctr"/>
                      <a:r>
                        <a:rPr lang="en-US" altLang="zh-TW" sz="1800" b="0" i="0" u="none" strike="noStrike" dirty="0">
                          <a:solidFill>
                            <a:srgbClr val="000000"/>
                          </a:solidFill>
                          <a:effectLst/>
                          <a:latin typeface="微軟正黑體" panose="020B0604030504040204" pitchFamily="34" charset="-120"/>
                          <a:ea typeface="微軟正黑體" panose="020B0604030504040204" pitchFamily="34" charset="-120"/>
                        </a:rPr>
                        <a:t>3</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sng" strike="noStrike" kern="1200" cap="none" normalizeH="0" baseline="0" dirty="0">
                          <a:ln>
                            <a:noFill/>
                          </a:ln>
                          <a:solidFill>
                            <a:srgbClr val="000000"/>
                          </a:solidFill>
                          <a:effectLst/>
                          <a:latin typeface="微軟正黑體" pitchFamily="34" charset="-120"/>
                          <a:ea typeface="微軟正黑體" pitchFamily="34" charset="-120"/>
                          <a:cs typeface="+mn-cs"/>
                        </a:rPr>
                        <a:t>主要欄位</a:t>
                      </a:r>
                      <a:r>
                        <a:rPr kumimoji="0" lang="zh-TW" alt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說明與實際</a:t>
                      </a:r>
                      <a:r>
                        <a:rPr kumimoji="0" lang="zh-TW" altLang="en-US" sz="1800" b="0" i="0" u="sng" strike="noStrike" kern="1200" cap="none" normalizeH="0" baseline="0" dirty="0">
                          <a:ln>
                            <a:noFill/>
                          </a:ln>
                          <a:solidFill>
                            <a:srgbClr val="000000"/>
                          </a:solidFill>
                          <a:effectLst/>
                          <a:latin typeface="微軟正黑體" pitchFamily="34" charset="-120"/>
                          <a:ea typeface="微軟正黑體" pitchFamily="34" charset="-120"/>
                          <a:cs typeface="+mn-cs"/>
                        </a:rPr>
                        <a:t>內容不一致</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c>
                  <a:txBody>
                    <a:bodyPr/>
                    <a:lstStyle/>
                    <a:p>
                      <a:pPr marL="0" algn="ctr" defTabSz="914400" rtl="0" eaLnBrk="1" fontAlgn="ctr" latinLnBrk="0" hangingPunct="1"/>
                      <a:r>
                        <a:rPr lang="en-US" altLang="zh-TW" sz="1800" b="1"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19</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c>
                  <a:txBody>
                    <a:bodyPr/>
                    <a:lstStyle/>
                    <a:p>
                      <a:pPr marL="0" algn="ctr" defTabSz="914400" rtl="0" eaLnBrk="1" fontAlgn="ctr" latinLnBrk="0" hangingPunct="1"/>
                      <a:r>
                        <a:rPr lang="en-US" altLang="zh-TW" sz="1800" b="1"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24</a:t>
                      </a:r>
                    </a:p>
                  </a:txBody>
                  <a:tcPr marL="9236" marR="9236" marT="9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r>
              <a:tr h="468842">
                <a:tc>
                  <a:txBody>
                    <a:bodyPr/>
                    <a:lstStyle/>
                    <a:p>
                      <a:pPr algn="ctr" fontAlgn="ctr"/>
                      <a:r>
                        <a:rPr lang="en-US" altLang="zh-TW" sz="1800" b="0" i="0" u="none" strike="noStrike" dirty="0">
                          <a:solidFill>
                            <a:srgbClr val="000000"/>
                          </a:solidFill>
                          <a:effectLst/>
                          <a:latin typeface="微軟正黑體" panose="020B0604030504040204" pitchFamily="34" charset="-120"/>
                          <a:ea typeface="微軟正黑體" panose="020B0604030504040204" pitchFamily="34" charset="-120"/>
                        </a:rPr>
                        <a:t>4</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sng" strike="noStrike" kern="1200" cap="none" normalizeH="0" baseline="0" dirty="0">
                          <a:ln>
                            <a:noFill/>
                          </a:ln>
                          <a:solidFill>
                            <a:srgbClr val="000000"/>
                          </a:solidFill>
                          <a:effectLst/>
                          <a:latin typeface="微軟正黑體" pitchFamily="34" charset="-120"/>
                          <a:ea typeface="微軟正黑體" pitchFamily="34" charset="-120"/>
                          <a:cs typeface="+mn-cs"/>
                        </a:rPr>
                        <a:t>更新頻率</a:t>
                      </a:r>
                      <a:r>
                        <a:rPr kumimoji="0" lang="zh-TW" alt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狀態與平台或檢核表標示不一致</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c>
                  <a:txBody>
                    <a:bodyPr/>
                    <a:lstStyle/>
                    <a:p>
                      <a:pPr marL="0" algn="ctr" defTabSz="914400" rtl="0" eaLnBrk="1" fontAlgn="ctr" latinLnBrk="0" hangingPunct="1"/>
                      <a:r>
                        <a:rPr lang="en-US" altLang="zh-TW" sz="1800" b="1"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9</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c>
                  <a:txBody>
                    <a:bodyPr/>
                    <a:lstStyle/>
                    <a:p>
                      <a:pPr marL="0" algn="ctr" defTabSz="914400" rtl="0" eaLnBrk="1" fontAlgn="ctr" latinLnBrk="0" hangingPunct="1"/>
                      <a:r>
                        <a:rPr lang="en-US" altLang="zh-TW" sz="1800" b="1"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2</a:t>
                      </a:r>
                    </a:p>
                  </a:txBody>
                  <a:tcPr marL="9236" marR="9236" marT="9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r>
              <a:tr h="468842">
                <a:tc>
                  <a:txBody>
                    <a:bodyPr/>
                    <a:lstStyle/>
                    <a:p>
                      <a:pPr algn="ctr" fontAlgn="ctr"/>
                      <a:r>
                        <a:rPr lang="en-US" altLang="zh-TW" sz="1800" b="0" i="0" u="none" strike="noStrike" dirty="0">
                          <a:solidFill>
                            <a:srgbClr val="000000"/>
                          </a:solidFill>
                          <a:effectLst/>
                          <a:latin typeface="微軟正黑體" panose="020B0604030504040204" pitchFamily="34" charset="-120"/>
                          <a:ea typeface="微軟正黑體" panose="020B0604030504040204" pitchFamily="34" charset="-120"/>
                        </a:rPr>
                        <a:t>5</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rPr>
                        <a:t>資料資源標示之檔案格式或編碼格式有誤</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c>
                  <a:txBody>
                    <a:bodyPr/>
                    <a:lstStyle/>
                    <a:p>
                      <a:pPr marL="0" algn="ctr" defTabSz="914400" rtl="0" eaLnBrk="1" fontAlgn="ctr" latinLnBrk="0" hangingPunct="1"/>
                      <a:r>
                        <a:rPr lang="en-US" altLang="zh-TW" sz="1800" b="1"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8</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c>
                  <a:txBody>
                    <a:bodyPr/>
                    <a:lstStyle/>
                    <a:p>
                      <a:pPr marL="0" algn="ctr" defTabSz="914400" rtl="0" eaLnBrk="1" fontAlgn="ctr" latinLnBrk="0" hangingPunct="1"/>
                      <a:r>
                        <a:rPr lang="en-US" altLang="zh-TW" sz="1800" b="1"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7</a:t>
                      </a:r>
                    </a:p>
                  </a:txBody>
                  <a:tcPr marL="9236" marR="9236" marT="9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r>
              <a:tr h="500980">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不通過小計</a:t>
                      </a:r>
                      <a:endParaRPr kumimoji="0" lang="zh-TW" alt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c>
                  <a:txBody>
                    <a:bodyPr/>
                    <a:lstStyle/>
                    <a:p>
                      <a:pPr marL="0" algn="ctr" defTabSz="914400" rtl="0" eaLnBrk="1" fontAlgn="ctr" latinLnBrk="0" hangingPunct="1"/>
                      <a:r>
                        <a:rPr lang="en-US" altLang="zh-TW" sz="1800" b="1"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45</a:t>
                      </a:r>
                    </a:p>
                  </a:txBody>
                  <a:tcPr marL="7620" marR="7620" marT="762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c>
                  <a:txBody>
                    <a:bodyPr/>
                    <a:lstStyle/>
                    <a:p>
                      <a:pPr marL="0" algn="ctr" defTabSz="914400" rtl="0" eaLnBrk="1" fontAlgn="ctr" latinLnBrk="0" hangingPunct="1"/>
                      <a:r>
                        <a:rPr lang="en-US" altLang="zh-TW" sz="1800" b="1"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48</a:t>
                      </a:r>
                    </a:p>
                  </a:txBody>
                  <a:tcPr marL="9236" marR="9236" marT="9236"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r>
            </a:tbl>
          </a:graphicData>
        </a:graphic>
      </p:graphicFrame>
      <p:sp>
        <p:nvSpPr>
          <p:cNvPr id="4" name="AutoShape 11"/>
          <p:cNvSpPr>
            <a:spLocks noChangeArrowheads="1"/>
          </p:cNvSpPr>
          <p:nvPr/>
        </p:nvSpPr>
        <p:spPr bwMode="auto">
          <a:xfrm>
            <a:off x="251521" y="2636912"/>
            <a:ext cx="4032448" cy="432048"/>
          </a:xfrm>
          <a:prstGeom prst="roundRect">
            <a:avLst>
              <a:gd name="adj" fmla="val 50000"/>
            </a:avLst>
          </a:prstGeom>
          <a:solidFill>
            <a:srgbClr val="98E63A"/>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pPr>
            <a:r>
              <a:rPr lang="zh-TW" altLang="en-US" sz="2000" b="1" dirty="0">
                <a:latin typeface="微軟正黑體" pitchFamily="34" charset="-120"/>
                <a:ea typeface="微軟正黑體" pitchFamily="34" charset="-120"/>
              </a:rPr>
              <a:t>開放資料</a:t>
            </a:r>
            <a:r>
              <a:rPr lang="zh-TW" altLang="en-US" sz="2000" b="1" dirty="0" smtClean="0">
                <a:latin typeface="微軟正黑體" pitchFamily="34" charset="-120"/>
                <a:ea typeface="微軟正黑體" pitchFamily="34" charset="-120"/>
              </a:rPr>
              <a:t>品質不合格樣態分布表</a:t>
            </a:r>
            <a:endParaRPr lang="zh-TW" altLang="en-US" sz="2000" b="1" dirty="0">
              <a:latin typeface="微軟正黑體" pitchFamily="34" charset="-120"/>
              <a:ea typeface="微軟正黑體" pitchFamily="34" charset="-120"/>
            </a:endParaRPr>
          </a:p>
        </p:txBody>
      </p:sp>
      <p:sp>
        <p:nvSpPr>
          <p:cNvPr id="5" name="AutoShape 7"/>
          <p:cNvSpPr>
            <a:spLocks noChangeArrowheads="1"/>
          </p:cNvSpPr>
          <p:nvPr/>
        </p:nvSpPr>
        <p:spPr bwMode="auto">
          <a:xfrm>
            <a:off x="242128" y="764704"/>
            <a:ext cx="8722360" cy="1800200"/>
          </a:xfrm>
          <a:prstGeom prst="roundRect">
            <a:avLst>
              <a:gd name="adj" fmla="val 7542"/>
            </a:avLst>
          </a:prstGeom>
          <a:solidFill>
            <a:schemeClr val="accent3">
              <a:lumMod val="20000"/>
              <a:lumOff val="80000"/>
            </a:schemeClr>
          </a:solidFill>
          <a:ln w="38100" algn="ctr">
            <a:solidFill>
              <a:srgbClr val="00B0F0"/>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eaLnBrk="1" hangingPunct="1">
              <a:spcBef>
                <a:spcPts val="800"/>
              </a:spcBef>
              <a:buClr>
                <a:srgbClr val="FF33CC"/>
              </a:buClr>
              <a:buNone/>
            </a:pPr>
            <a:endParaRPr lang="zh-TW" altLang="en-US" sz="3200" b="1" dirty="0">
              <a:solidFill>
                <a:srgbClr val="0C0E12"/>
              </a:solidFill>
              <a:latin typeface="微軟正黑體" pitchFamily="34" charset="-120"/>
              <a:ea typeface="微軟正黑體" pitchFamily="34" charset="-120"/>
            </a:endParaRPr>
          </a:p>
        </p:txBody>
      </p:sp>
      <p:sp>
        <p:nvSpPr>
          <p:cNvPr id="6" name="文字方塊 5"/>
          <p:cNvSpPr txBox="1"/>
          <p:nvPr/>
        </p:nvSpPr>
        <p:spPr>
          <a:xfrm>
            <a:off x="251520" y="800894"/>
            <a:ext cx="8784976" cy="1733808"/>
          </a:xfrm>
          <a:prstGeom prst="rect">
            <a:avLst/>
          </a:prstGeom>
          <a:noFill/>
        </p:spPr>
        <p:txBody>
          <a:bodyPr wrap="square" rtlCol="0">
            <a:spAutoFit/>
          </a:bodyPr>
          <a:lstStyle/>
          <a:p>
            <a:pPr marL="342900" indent="-342900">
              <a:lnSpc>
                <a:spcPts val="3200"/>
              </a:lnSpc>
              <a:buClr>
                <a:srgbClr val="FF0000"/>
              </a:buClr>
              <a:buFont typeface="Wingdings" panose="05000000000000000000" pitchFamily="2" charset="2"/>
              <a:buChar char="Ø"/>
            </a:pPr>
            <a:r>
              <a:rPr lang="zh-TW" altLang="en-US" dirty="0">
                <a:solidFill>
                  <a:schemeClr val="tx1"/>
                </a:solidFill>
                <a:ea typeface="微軟正黑體" panose="020B0604030504040204" pitchFamily="34" charset="-120"/>
              </a:rPr>
              <a:t>本部及所屬機關</a:t>
            </a:r>
            <a:r>
              <a:rPr lang="en-US" altLang="zh-TW" dirty="0">
                <a:solidFill>
                  <a:schemeClr val="tx1"/>
                </a:solidFill>
                <a:ea typeface="微軟正黑體" panose="020B0604030504040204" pitchFamily="34" charset="-120"/>
              </a:rPr>
              <a:t>(</a:t>
            </a:r>
            <a:r>
              <a:rPr lang="zh-TW" altLang="en-US" dirty="0">
                <a:solidFill>
                  <a:schemeClr val="tx1"/>
                </a:solidFill>
                <a:ea typeface="微軟正黑體" panose="020B0604030504040204" pitchFamily="34" charset="-120"/>
              </a:rPr>
              <a:t>構</a:t>
            </a:r>
            <a:r>
              <a:rPr lang="en-US" altLang="zh-TW" dirty="0">
                <a:solidFill>
                  <a:schemeClr val="tx1"/>
                </a:solidFill>
                <a:ea typeface="微軟正黑體" panose="020B0604030504040204" pitchFamily="34" charset="-120"/>
              </a:rPr>
              <a:t>)105</a:t>
            </a:r>
            <a:r>
              <a:rPr lang="zh-TW" altLang="en-US" dirty="0">
                <a:solidFill>
                  <a:schemeClr val="tx1"/>
                </a:solidFill>
                <a:ea typeface="微軟正黑體" panose="020B0604030504040204" pitchFamily="34" charset="-120"/>
              </a:rPr>
              <a:t>年第</a:t>
            </a:r>
            <a:r>
              <a:rPr lang="en-US" altLang="zh-TW" dirty="0">
                <a:solidFill>
                  <a:schemeClr val="tx1"/>
                </a:solidFill>
                <a:ea typeface="微軟正黑體" panose="020B0604030504040204" pitchFamily="34" charset="-120"/>
              </a:rPr>
              <a:t>4</a:t>
            </a:r>
            <a:r>
              <a:rPr lang="zh-TW" altLang="en-US" dirty="0">
                <a:solidFill>
                  <a:schemeClr val="tx1"/>
                </a:solidFill>
                <a:ea typeface="微軟正黑體" panose="020B0604030504040204" pitchFamily="34" charset="-120"/>
              </a:rPr>
              <a:t>季自行</a:t>
            </a:r>
            <a:r>
              <a:rPr lang="zh-TW" altLang="en-US" u="sng" dirty="0">
                <a:solidFill>
                  <a:schemeClr val="tx1"/>
                </a:solidFill>
                <a:ea typeface="微軟正黑體" panose="020B0604030504040204" pitchFamily="34" charset="-120"/>
              </a:rPr>
              <a:t>檢核</a:t>
            </a:r>
            <a:r>
              <a:rPr lang="en-US" altLang="zh-TW" u="sng" dirty="0">
                <a:solidFill>
                  <a:schemeClr val="tx1"/>
                </a:solidFill>
                <a:ea typeface="微軟正黑體" panose="020B0604030504040204" pitchFamily="34" charset="-120"/>
              </a:rPr>
              <a:t>1,972</a:t>
            </a:r>
            <a:r>
              <a:rPr lang="zh-TW" altLang="en-US" u="sng" dirty="0">
                <a:solidFill>
                  <a:schemeClr val="tx1"/>
                </a:solidFill>
                <a:ea typeface="微軟正黑體" panose="020B0604030504040204" pitchFamily="34" charset="-120"/>
              </a:rPr>
              <a:t>筆</a:t>
            </a:r>
            <a:r>
              <a:rPr lang="zh-TW" altLang="en-US" dirty="0">
                <a:solidFill>
                  <a:schemeClr val="tx1"/>
                </a:solidFill>
                <a:ea typeface="微軟正黑體" panose="020B0604030504040204" pitchFamily="34" charset="-120"/>
              </a:rPr>
              <a:t>資料集，資訊中心</a:t>
            </a:r>
            <a:r>
              <a:rPr lang="zh-TW" altLang="en-US" u="sng" dirty="0">
                <a:solidFill>
                  <a:schemeClr val="tx1"/>
                </a:solidFill>
                <a:ea typeface="微軟正黑體" panose="020B0604030504040204" pitchFamily="34" charset="-120"/>
              </a:rPr>
              <a:t>抽檢</a:t>
            </a:r>
            <a:r>
              <a:rPr lang="en-US" altLang="zh-TW" u="sng" dirty="0">
                <a:solidFill>
                  <a:schemeClr val="tx1"/>
                </a:solidFill>
                <a:ea typeface="微軟正黑體" panose="020B0604030504040204" pitchFamily="34" charset="-120"/>
              </a:rPr>
              <a:t>103</a:t>
            </a:r>
            <a:r>
              <a:rPr lang="zh-TW" altLang="en-US" u="sng" dirty="0">
                <a:solidFill>
                  <a:schemeClr val="tx1"/>
                </a:solidFill>
                <a:ea typeface="微軟正黑體" panose="020B0604030504040204" pitchFamily="34" charset="-120"/>
              </a:rPr>
              <a:t>筆</a:t>
            </a:r>
            <a:r>
              <a:rPr lang="zh-TW" altLang="en-US" dirty="0">
                <a:solidFill>
                  <a:schemeClr val="tx1"/>
                </a:solidFill>
                <a:ea typeface="微軟正黑體" panose="020B0604030504040204" pitchFamily="34" charset="-120"/>
              </a:rPr>
              <a:t>資料集，計</a:t>
            </a:r>
            <a:r>
              <a:rPr lang="zh-TW" altLang="en-US" u="sng" dirty="0">
                <a:solidFill>
                  <a:schemeClr val="tx1"/>
                </a:solidFill>
                <a:ea typeface="微軟正黑體" panose="020B0604030504040204" pitchFamily="34" charset="-120"/>
              </a:rPr>
              <a:t>不通過為</a:t>
            </a:r>
            <a:r>
              <a:rPr lang="en-US" altLang="zh-TW" u="sng" dirty="0">
                <a:solidFill>
                  <a:schemeClr val="tx1"/>
                </a:solidFill>
                <a:ea typeface="微軟正黑體" panose="020B0604030504040204" pitchFamily="34" charset="-120"/>
              </a:rPr>
              <a:t>45</a:t>
            </a:r>
            <a:r>
              <a:rPr lang="zh-TW" altLang="en-US" u="sng" dirty="0">
                <a:solidFill>
                  <a:schemeClr val="tx1"/>
                </a:solidFill>
                <a:ea typeface="微軟正黑體" panose="020B0604030504040204" pitchFamily="34" charset="-120"/>
              </a:rPr>
              <a:t>筆</a:t>
            </a:r>
            <a:r>
              <a:rPr lang="zh-TW" altLang="en-US" dirty="0">
                <a:solidFill>
                  <a:schemeClr val="tx1"/>
                </a:solidFill>
                <a:ea typeface="微軟正黑體" panose="020B0604030504040204" pitchFamily="34" charset="-120"/>
              </a:rPr>
              <a:t>，已通知各單位完成修正</a:t>
            </a:r>
            <a:r>
              <a:rPr lang="zh-TW" altLang="en-US" dirty="0">
                <a:solidFill>
                  <a:schemeClr val="tx1"/>
                </a:solidFill>
                <a:latin typeface="新細明體"/>
                <a:ea typeface="新細明體"/>
              </a:rPr>
              <a:t>。</a:t>
            </a:r>
            <a:endParaRPr lang="en-US" altLang="zh-TW" dirty="0">
              <a:solidFill>
                <a:schemeClr val="tx1"/>
              </a:solidFill>
              <a:latin typeface="新細明體"/>
              <a:ea typeface="新細明體"/>
            </a:endParaRPr>
          </a:p>
          <a:p>
            <a:pPr marL="342900" indent="-342900">
              <a:lnSpc>
                <a:spcPts val="3200"/>
              </a:lnSpc>
              <a:buClr>
                <a:srgbClr val="FF0000"/>
              </a:buClr>
              <a:buFont typeface="Wingdings" panose="05000000000000000000" pitchFamily="2" charset="2"/>
              <a:buChar char="Ø"/>
            </a:pPr>
            <a:r>
              <a:rPr lang="zh-TW" altLang="en-US" dirty="0">
                <a:solidFill>
                  <a:schemeClr val="tx1"/>
                </a:solidFill>
                <a:ea typeface="微軟正黑體" panose="020B0604030504040204" pitchFamily="34" charset="-120"/>
              </a:rPr>
              <a:t>本部及所屬機關</a:t>
            </a:r>
            <a:r>
              <a:rPr lang="en-US" altLang="zh-TW" dirty="0">
                <a:solidFill>
                  <a:schemeClr val="tx1"/>
                </a:solidFill>
                <a:ea typeface="微軟正黑體" panose="020B0604030504040204" pitchFamily="34" charset="-120"/>
              </a:rPr>
              <a:t>(</a:t>
            </a:r>
            <a:r>
              <a:rPr lang="zh-TW" altLang="en-US" dirty="0">
                <a:solidFill>
                  <a:schemeClr val="tx1"/>
                </a:solidFill>
                <a:ea typeface="微軟正黑體" panose="020B0604030504040204" pitchFamily="34" charset="-120"/>
              </a:rPr>
              <a:t>構</a:t>
            </a:r>
            <a:r>
              <a:rPr lang="en-US" altLang="zh-TW" dirty="0" smtClean="0">
                <a:solidFill>
                  <a:schemeClr val="tx1"/>
                </a:solidFill>
                <a:ea typeface="微軟正黑體" panose="020B0604030504040204" pitchFamily="34" charset="-120"/>
              </a:rPr>
              <a:t>)106</a:t>
            </a:r>
            <a:r>
              <a:rPr lang="zh-TW" altLang="en-US" dirty="0" smtClean="0">
                <a:solidFill>
                  <a:schemeClr val="tx1"/>
                </a:solidFill>
                <a:ea typeface="微軟正黑體" panose="020B0604030504040204" pitchFamily="34" charset="-120"/>
              </a:rPr>
              <a:t>年第</a:t>
            </a:r>
            <a:r>
              <a:rPr lang="en-US" altLang="zh-TW" dirty="0" smtClean="0">
                <a:solidFill>
                  <a:schemeClr val="tx1"/>
                </a:solidFill>
                <a:ea typeface="微軟正黑體" panose="020B0604030504040204" pitchFamily="34" charset="-120"/>
              </a:rPr>
              <a:t>1</a:t>
            </a:r>
            <a:r>
              <a:rPr lang="zh-TW" altLang="en-US" dirty="0" smtClean="0">
                <a:solidFill>
                  <a:schemeClr val="tx1"/>
                </a:solidFill>
                <a:ea typeface="微軟正黑體" panose="020B0604030504040204" pitchFamily="34" charset="-120"/>
              </a:rPr>
              <a:t>季</a:t>
            </a:r>
            <a:r>
              <a:rPr lang="zh-TW" altLang="en-US" dirty="0">
                <a:solidFill>
                  <a:schemeClr val="tx1"/>
                </a:solidFill>
                <a:ea typeface="微軟正黑體" panose="020B0604030504040204" pitchFamily="34" charset="-120"/>
              </a:rPr>
              <a:t>自行</a:t>
            </a:r>
            <a:r>
              <a:rPr lang="zh-TW" altLang="en-US" u="sng" dirty="0" smtClean="0">
                <a:solidFill>
                  <a:schemeClr val="tx1"/>
                </a:solidFill>
                <a:ea typeface="微軟正黑體" panose="020B0604030504040204" pitchFamily="34" charset="-120"/>
              </a:rPr>
              <a:t>檢核</a:t>
            </a:r>
            <a:r>
              <a:rPr lang="en-US" altLang="zh-TW" u="sng" dirty="0" smtClean="0">
                <a:solidFill>
                  <a:schemeClr val="tx1"/>
                </a:solidFill>
                <a:ea typeface="微軟正黑體" panose="020B0604030504040204" pitchFamily="34" charset="-120"/>
              </a:rPr>
              <a:t>2,005</a:t>
            </a:r>
            <a:r>
              <a:rPr lang="zh-TW" altLang="en-US" u="sng" dirty="0" smtClean="0">
                <a:solidFill>
                  <a:schemeClr val="tx1"/>
                </a:solidFill>
                <a:ea typeface="微軟正黑體" panose="020B0604030504040204" pitchFamily="34" charset="-120"/>
              </a:rPr>
              <a:t>筆</a:t>
            </a:r>
            <a:r>
              <a:rPr lang="zh-TW" altLang="en-US" dirty="0">
                <a:solidFill>
                  <a:schemeClr val="tx1"/>
                </a:solidFill>
                <a:ea typeface="微軟正黑體" panose="020B0604030504040204" pitchFamily="34" charset="-120"/>
              </a:rPr>
              <a:t>資料集，資訊中心</a:t>
            </a:r>
            <a:r>
              <a:rPr lang="zh-TW" altLang="en-US" u="sng" dirty="0">
                <a:solidFill>
                  <a:schemeClr val="tx1"/>
                </a:solidFill>
                <a:ea typeface="微軟正黑體" panose="020B0604030504040204" pitchFamily="34" charset="-120"/>
              </a:rPr>
              <a:t>抽檢</a:t>
            </a:r>
            <a:r>
              <a:rPr lang="en-US" altLang="zh-TW" u="sng" dirty="0" smtClean="0">
                <a:solidFill>
                  <a:schemeClr val="tx1"/>
                </a:solidFill>
                <a:ea typeface="微軟正黑體" panose="020B0604030504040204" pitchFamily="34" charset="-120"/>
              </a:rPr>
              <a:t>105</a:t>
            </a:r>
            <a:r>
              <a:rPr lang="zh-TW" altLang="en-US" u="sng" dirty="0" smtClean="0">
                <a:solidFill>
                  <a:schemeClr val="tx1"/>
                </a:solidFill>
                <a:ea typeface="微軟正黑體" panose="020B0604030504040204" pitchFamily="34" charset="-120"/>
              </a:rPr>
              <a:t>筆</a:t>
            </a:r>
            <a:r>
              <a:rPr lang="zh-TW" altLang="en-US" dirty="0">
                <a:solidFill>
                  <a:schemeClr val="tx1"/>
                </a:solidFill>
                <a:ea typeface="微軟正黑體" panose="020B0604030504040204" pitchFamily="34" charset="-120"/>
              </a:rPr>
              <a:t>資料集</a:t>
            </a:r>
            <a:r>
              <a:rPr lang="zh-TW" altLang="en-US" dirty="0" smtClean="0">
                <a:solidFill>
                  <a:schemeClr val="tx1"/>
                </a:solidFill>
                <a:ea typeface="微軟正黑體" panose="020B0604030504040204" pitchFamily="34" charset="-120"/>
              </a:rPr>
              <a:t>，計</a:t>
            </a:r>
            <a:r>
              <a:rPr lang="zh-TW" altLang="en-US" u="sng" dirty="0">
                <a:solidFill>
                  <a:schemeClr val="tx1"/>
                </a:solidFill>
                <a:ea typeface="微軟正黑體" panose="020B0604030504040204" pitchFamily="34" charset="-120"/>
              </a:rPr>
              <a:t>不通過為</a:t>
            </a:r>
            <a:r>
              <a:rPr lang="en-US" altLang="zh-TW" u="sng" dirty="0" smtClean="0">
                <a:solidFill>
                  <a:schemeClr val="tx1"/>
                </a:solidFill>
                <a:ea typeface="微軟正黑體" panose="020B0604030504040204" pitchFamily="34" charset="-120"/>
              </a:rPr>
              <a:t>48</a:t>
            </a:r>
            <a:r>
              <a:rPr lang="zh-TW" altLang="en-US" u="sng" dirty="0" smtClean="0">
                <a:solidFill>
                  <a:schemeClr val="tx1"/>
                </a:solidFill>
                <a:ea typeface="微軟正黑體" panose="020B0604030504040204" pitchFamily="34" charset="-120"/>
              </a:rPr>
              <a:t>筆</a:t>
            </a:r>
            <a:r>
              <a:rPr lang="zh-TW" altLang="en-US" dirty="0" smtClean="0">
                <a:solidFill>
                  <a:schemeClr val="tx1"/>
                </a:solidFill>
                <a:ea typeface="微軟正黑體" panose="020B0604030504040204" pitchFamily="34" charset="-120"/>
              </a:rPr>
              <a:t>，目前複核中，預計</a:t>
            </a:r>
            <a:r>
              <a:rPr lang="en-US" altLang="zh-TW" dirty="0" smtClean="0">
                <a:solidFill>
                  <a:schemeClr val="tx1"/>
                </a:solidFill>
                <a:ea typeface="微軟正黑體" panose="020B0604030504040204" pitchFamily="34" charset="-120"/>
              </a:rPr>
              <a:t>5</a:t>
            </a:r>
            <a:r>
              <a:rPr lang="zh-TW" altLang="en-US" dirty="0" smtClean="0">
                <a:solidFill>
                  <a:schemeClr val="tx1"/>
                </a:solidFill>
                <a:ea typeface="微軟正黑體" panose="020B0604030504040204" pitchFamily="34" charset="-120"/>
              </a:rPr>
              <a:t>月初通知</a:t>
            </a:r>
            <a:r>
              <a:rPr lang="zh-TW" altLang="en-US" dirty="0">
                <a:solidFill>
                  <a:schemeClr val="tx1"/>
                </a:solidFill>
                <a:ea typeface="微軟正黑體" panose="020B0604030504040204" pitchFamily="34" charset="-120"/>
              </a:rPr>
              <a:t>各</a:t>
            </a:r>
            <a:r>
              <a:rPr lang="zh-TW" altLang="en-US" dirty="0" smtClean="0">
                <a:solidFill>
                  <a:schemeClr val="tx1"/>
                </a:solidFill>
                <a:ea typeface="微軟正黑體" panose="020B0604030504040204" pitchFamily="34" charset="-120"/>
              </a:rPr>
              <a:t>單位修正</a:t>
            </a:r>
            <a:endParaRPr lang="zh-TW" altLang="en-US" dirty="0">
              <a:solidFill>
                <a:schemeClr val="tx1"/>
              </a:solidFill>
              <a:ea typeface="微軟正黑體" panose="020B0604030504040204" pitchFamily="34" charset="-120"/>
            </a:endParaRPr>
          </a:p>
        </p:txBody>
      </p:sp>
      <p:sp>
        <p:nvSpPr>
          <p:cNvPr id="7" name="投影片編號版面配置區 6"/>
          <p:cNvSpPr>
            <a:spLocks noGrp="1"/>
          </p:cNvSpPr>
          <p:nvPr>
            <p:ph type="sldNum" sz="quarter" idx="12"/>
          </p:nvPr>
        </p:nvSpPr>
        <p:spPr/>
        <p:txBody>
          <a:bodyPr/>
          <a:lstStyle/>
          <a:p>
            <a:pPr>
              <a:defRPr/>
            </a:pPr>
            <a:fld id="{23D3DD93-41E6-47E1-AE6A-DBB7FAB6A6FE}" type="slidenum">
              <a:rPr lang="en-US" smtClean="0"/>
              <a:pPr>
                <a:defRPr/>
              </a:pPr>
              <a:t>50</a:t>
            </a:fld>
            <a:endParaRPr lang="en-US" dirty="0"/>
          </a:p>
        </p:txBody>
      </p:sp>
    </p:spTree>
    <p:extLst>
      <p:ext uri="{BB962C8B-B14F-4D97-AF65-F5344CB8AC3E}">
        <p14:creationId xmlns:p14="http://schemas.microsoft.com/office/powerpoint/2010/main" val="187861847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文字方塊 1"/>
          <p:cNvSpPr txBox="1">
            <a:spLocks noChangeArrowheads="1"/>
          </p:cNvSpPr>
          <p:nvPr/>
        </p:nvSpPr>
        <p:spPr bwMode="auto">
          <a:xfrm>
            <a:off x="1872208" y="1588"/>
            <a:ext cx="7308304" cy="769441"/>
          </a:xfrm>
          <a:prstGeom prst="rect">
            <a:avLst/>
          </a:prstGeom>
          <a:noFill/>
          <a:ln w="9525">
            <a:noFill/>
            <a:miter lim="800000"/>
            <a:headEnd/>
            <a:tailEnd/>
          </a:ln>
        </p:spPr>
        <p:txBody>
          <a:bodyPr wrap="square">
            <a:spAutoFit/>
          </a:bodyPr>
          <a:lstStyle/>
          <a:p>
            <a:pPr algn="ctr" fontAlgn="t">
              <a:buClr>
                <a:schemeClr val="tx1"/>
              </a:buClr>
              <a:buFont typeface="Arial" charset="0"/>
              <a:buNone/>
            </a:pPr>
            <a:r>
              <a:rPr kumimoji="0" lang="en-US" altLang="zh-TW" sz="4400" dirty="0" smtClean="0">
                <a:solidFill>
                  <a:schemeClr val="tx1"/>
                </a:solidFill>
                <a:ea typeface="微軟正黑體" pitchFamily="34" charset="-120"/>
              </a:rPr>
              <a:t>106</a:t>
            </a:r>
            <a:r>
              <a:rPr kumimoji="0" lang="zh-TW" altLang="en-US" sz="4400" dirty="0" smtClean="0">
                <a:solidFill>
                  <a:schemeClr val="tx1"/>
                </a:solidFill>
                <a:ea typeface="微軟正黑體" pitchFamily="34" charset="-120"/>
              </a:rPr>
              <a:t>年</a:t>
            </a:r>
            <a:r>
              <a:rPr kumimoji="0" lang="en-US" altLang="zh-TW" sz="4400" dirty="0" smtClean="0">
                <a:solidFill>
                  <a:schemeClr val="tx1"/>
                </a:solidFill>
                <a:ea typeface="微軟正黑體" pitchFamily="34" charset="-120"/>
              </a:rPr>
              <a:t>5</a:t>
            </a:r>
            <a:r>
              <a:rPr kumimoji="0" lang="zh-TW" altLang="en-US" sz="4400" dirty="0" smtClean="0">
                <a:solidFill>
                  <a:schemeClr val="tx1"/>
                </a:solidFill>
                <a:ea typeface="微軟正黑體" pitchFamily="34" charset="-120"/>
              </a:rPr>
              <a:t>月</a:t>
            </a:r>
            <a:r>
              <a:rPr kumimoji="0" lang="en-US" altLang="zh-TW" sz="4400" dirty="0" smtClean="0">
                <a:solidFill>
                  <a:schemeClr val="tx1"/>
                </a:solidFill>
                <a:ea typeface="微軟正黑體" pitchFamily="34" charset="-120"/>
              </a:rPr>
              <a:t>-10</a:t>
            </a:r>
            <a:r>
              <a:rPr kumimoji="0" lang="zh-TW" altLang="en-US" sz="4400" dirty="0" smtClean="0">
                <a:solidFill>
                  <a:schemeClr val="tx1"/>
                </a:solidFill>
                <a:ea typeface="微軟正黑體" pitchFamily="34" charset="-120"/>
              </a:rPr>
              <a:t>月工作重點</a:t>
            </a:r>
            <a:endParaRPr kumimoji="0" lang="en-US" altLang="zh-TW" sz="4400" dirty="0">
              <a:solidFill>
                <a:schemeClr val="tx1"/>
              </a:solidFill>
              <a:ea typeface="微軟正黑體" pitchFamily="34" charset="-120"/>
            </a:endParaRPr>
          </a:p>
        </p:txBody>
      </p:sp>
      <p:sp>
        <p:nvSpPr>
          <p:cNvPr id="3" name="AutoShape 7"/>
          <p:cNvSpPr>
            <a:spLocks noChangeArrowheads="1"/>
          </p:cNvSpPr>
          <p:nvPr/>
        </p:nvSpPr>
        <p:spPr bwMode="auto">
          <a:xfrm>
            <a:off x="323529" y="836712"/>
            <a:ext cx="8424935" cy="5832648"/>
          </a:xfrm>
          <a:prstGeom prst="roundRect">
            <a:avLst>
              <a:gd name="adj" fmla="val 7542"/>
            </a:avLst>
          </a:prstGeom>
          <a:noFill/>
          <a:ln w="38100" algn="ctr">
            <a:solidFill>
              <a:schemeClr val="accent4">
                <a:lumMod val="75000"/>
              </a:schemeClr>
            </a:solidFill>
            <a:round/>
            <a:headEnd/>
            <a:tailEnd/>
          </a:ln>
          <a:extLst/>
        </p:spPr>
        <p:txBody>
          <a:bodyPr tIns="180000"/>
          <a:lstStyle>
            <a:lvl1pPr marL="609600" indent="-609600" eaLnBrk="0" hangingPunct="0">
              <a:spcBef>
                <a:spcPct val="20000"/>
              </a:spcBef>
              <a:buFont typeface="Arial" charset="0"/>
              <a:buChar char="•"/>
              <a:tabLst>
                <a:tab pos="1077913" algn="l"/>
              </a:tabLst>
              <a:defRPr sz="3200">
                <a:solidFill>
                  <a:schemeClr val="tx1"/>
                </a:solidFill>
                <a:latin typeface="Calibri" pitchFamily="34" charset="0"/>
                <a:ea typeface="新細明體" pitchFamily="18" charset="-120"/>
              </a:defRPr>
            </a:lvl1pPr>
            <a:lvl2pPr marL="990600" indent="-533400" eaLnBrk="0" hangingPunct="0">
              <a:spcBef>
                <a:spcPct val="20000"/>
              </a:spcBef>
              <a:buFont typeface="Arial" charset="0"/>
              <a:buChar char="–"/>
              <a:tabLst>
                <a:tab pos="1077913" algn="l"/>
              </a:tabLst>
              <a:defRPr sz="2800">
                <a:solidFill>
                  <a:schemeClr val="tx1"/>
                </a:solidFill>
                <a:latin typeface="Calibri" pitchFamily="34" charset="0"/>
                <a:ea typeface="新細明體" pitchFamily="18" charset="-120"/>
              </a:defRPr>
            </a:lvl2pPr>
            <a:lvl3pPr marL="457200" indent="-457200" eaLnBrk="0" hangingPunct="0">
              <a:spcBef>
                <a:spcPct val="20000"/>
              </a:spcBef>
              <a:buFont typeface="Arial" charset="0"/>
              <a:buChar char="•"/>
              <a:tabLst>
                <a:tab pos="1077913" algn="l"/>
              </a:tabLst>
              <a:defRPr sz="2400">
                <a:solidFill>
                  <a:schemeClr val="tx1"/>
                </a:solidFill>
                <a:latin typeface="Calibri" pitchFamily="34" charset="0"/>
                <a:ea typeface="新細明體" pitchFamily="18" charset="-120"/>
              </a:defRPr>
            </a:lvl3pPr>
            <a:lvl4pPr marL="1011238" indent="-381000"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4pPr>
            <a:lvl5pPr marL="1433513" indent="-242888"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5pPr>
            <a:lvl6pPr marL="18907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6pPr>
            <a:lvl7pPr marL="23479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7pPr>
            <a:lvl8pPr marL="28051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8pPr>
            <a:lvl9pPr marL="32623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9pPr>
          </a:lstStyle>
          <a:p>
            <a:pPr lvl="2" eaLnBrk="1" fontAlgn="t" hangingPunct="1">
              <a:lnSpc>
                <a:spcPts val="2600"/>
              </a:lnSpc>
              <a:spcBef>
                <a:spcPct val="0"/>
              </a:spcBef>
              <a:spcAft>
                <a:spcPts val="1200"/>
              </a:spcAft>
              <a:buClr>
                <a:schemeClr val="accent4">
                  <a:lumMod val="75000"/>
                </a:schemeClr>
              </a:buClr>
              <a:buFont typeface="Wingdings" pitchFamily="2" charset="2"/>
              <a:buChar char="l"/>
              <a:defRPr/>
            </a:pPr>
            <a:r>
              <a:rPr kumimoji="0" lang="zh-TW" altLang="en-US" sz="2600" b="1" dirty="0" smtClean="0">
                <a:latin typeface="微軟正黑體" pitchFamily="34" charset="-120"/>
                <a:ea typeface="微軟正黑體" pitchFamily="34" charset="-120"/>
              </a:rPr>
              <a:t>辦理</a:t>
            </a:r>
            <a:r>
              <a:rPr kumimoji="0" lang="en-US" altLang="zh-TW" sz="2600" b="1" dirty="0">
                <a:latin typeface="微軟正黑體" pitchFamily="34" charset="-120"/>
                <a:ea typeface="微軟正黑體" pitchFamily="34" charset="-120"/>
              </a:rPr>
              <a:t>106</a:t>
            </a:r>
            <a:r>
              <a:rPr kumimoji="0" lang="zh-TW" altLang="en-US" sz="2600" b="1" dirty="0" smtClean="0">
                <a:latin typeface="微軟正黑體" pitchFamily="34" charset="-120"/>
                <a:ea typeface="微軟正黑體" pitchFamily="34" charset="-120"/>
              </a:rPr>
              <a:t>年上半年資料</a:t>
            </a:r>
            <a:r>
              <a:rPr kumimoji="0" lang="zh-TW" altLang="en-US" sz="2600" b="1" dirty="0">
                <a:latin typeface="微軟正黑體" pitchFamily="34" charset="-120"/>
                <a:ea typeface="微軟正黑體" pitchFamily="34" charset="-120"/>
              </a:rPr>
              <a:t>集登載</a:t>
            </a:r>
            <a:r>
              <a:rPr kumimoji="0" lang="en-US" altLang="zh-TW" sz="2600" b="1" dirty="0">
                <a:latin typeface="微軟正黑體" pitchFamily="34" charset="-120"/>
                <a:ea typeface="微軟正黑體" pitchFamily="34" charset="-120"/>
              </a:rPr>
              <a:t>/</a:t>
            </a:r>
            <a:r>
              <a:rPr kumimoji="0" lang="zh-TW" altLang="en-US" sz="2600" b="1" dirty="0">
                <a:latin typeface="微軟正黑體" pitchFamily="34" charset="-120"/>
                <a:ea typeface="微軟正黑體" pitchFamily="34" charset="-120"/>
              </a:rPr>
              <a:t>發布作業</a:t>
            </a:r>
            <a:r>
              <a:rPr kumimoji="0" lang="en-US" altLang="zh-TW" sz="2600" b="1" dirty="0" smtClean="0">
                <a:latin typeface="微軟正黑體" pitchFamily="34" charset="-120"/>
                <a:ea typeface="微軟正黑體" pitchFamily="34" charset="-120"/>
              </a:rPr>
              <a:t>(5/31</a:t>
            </a:r>
            <a:r>
              <a:rPr kumimoji="0" lang="zh-TW" altLang="en-US" sz="2600" b="1" dirty="0" smtClean="0">
                <a:latin typeface="微軟正黑體" pitchFamily="34" charset="-120"/>
                <a:ea typeface="微軟正黑體" pitchFamily="34" charset="-120"/>
              </a:rPr>
              <a:t>完成 </a:t>
            </a:r>
            <a:r>
              <a:rPr kumimoji="0" lang="en-US" altLang="zh-TW" sz="2600" b="1" dirty="0" smtClean="0">
                <a:latin typeface="微軟正黑體" pitchFamily="34" charset="-120"/>
                <a:ea typeface="微軟正黑體" pitchFamily="34" charset="-120"/>
              </a:rPr>
              <a:t>)</a:t>
            </a:r>
          </a:p>
          <a:p>
            <a:pPr lvl="2" eaLnBrk="1" fontAlgn="t" hangingPunct="1">
              <a:lnSpc>
                <a:spcPts val="2600"/>
              </a:lnSpc>
              <a:spcBef>
                <a:spcPct val="0"/>
              </a:spcBef>
              <a:spcAft>
                <a:spcPts val="1200"/>
              </a:spcAft>
              <a:buClr>
                <a:schemeClr val="accent4">
                  <a:lumMod val="75000"/>
                </a:schemeClr>
              </a:buClr>
              <a:buFont typeface="Wingdings" pitchFamily="2" charset="2"/>
              <a:buChar char="l"/>
              <a:defRPr/>
            </a:pPr>
            <a:r>
              <a:rPr kumimoji="0" lang="zh-TW" altLang="en-US" sz="2600" b="1" dirty="0">
                <a:latin typeface="微軟正黑體" pitchFamily="34" charset="-120"/>
                <a:ea typeface="微軟正黑體" pitchFamily="34" charset="-120"/>
              </a:rPr>
              <a:t>各單位</a:t>
            </a:r>
            <a:r>
              <a:rPr kumimoji="0" lang="zh-TW" altLang="en-US" sz="2600" b="1" dirty="0" smtClean="0">
                <a:latin typeface="微軟正黑體" pitchFamily="34" charset="-120"/>
                <a:ea typeface="微軟正黑體" pitchFamily="34" charset="-120"/>
              </a:rPr>
              <a:t>提送</a:t>
            </a:r>
            <a:r>
              <a:rPr kumimoji="0" lang="en-US" altLang="zh-TW" sz="2600" b="1" dirty="0" smtClean="0">
                <a:latin typeface="微軟正黑體" pitchFamily="34" charset="-120"/>
                <a:ea typeface="微軟正黑體" pitchFamily="34" charset="-120"/>
              </a:rPr>
              <a:t>106</a:t>
            </a:r>
            <a:r>
              <a:rPr kumimoji="0" lang="zh-TW" altLang="en-US" sz="2600" b="1" dirty="0" smtClean="0">
                <a:latin typeface="微軟正黑體" pitchFamily="34" charset="-120"/>
                <a:ea typeface="微軟正黑體" pitchFamily="34" charset="-120"/>
              </a:rPr>
              <a:t>年第</a:t>
            </a:r>
            <a:r>
              <a:rPr kumimoji="0" lang="en-US" altLang="zh-TW" sz="2600" b="1" dirty="0" smtClean="0">
                <a:latin typeface="微軟正黑體" pitchFamily="34" charset="-120"/>
                <a:ea typeface="微軟正黑體" pitchFamily="34" charset="-120"/>
              </a:rPr>
              <a:t>2</a:t>
            </a:r>
            <a:r>
              <a:rPr kumimoji="0" lang="zh-TW" altLang="en-US" sz="2600" b="1" dirty="0" smtClean="0">
                <a:latin typeface="微軟正黑體" pitchFamily="34" charset="-120"/>
                <a:ea typeface="微軟正黑體" pitchFamily="34" charset="-120"/>
              </a:rPr>
              <a:t>季累計已開放資料集</a:t>
            </a:r>
            <a:r>
              <a:rPr kumimoji="0" lang="zh-TW" altLang="en-US" sz="2600" b="1" dirty="0">
                <a:latin typeface="微軟正黑體" pitchFamily="34" charset="-120"/>
                <a:ea typeface="微軟正黑體" pitchFamily="34" charset="-120"/>
              </a:rPr>
              <a:t>檢核表</a:t>
            </a:r>
            <a:r>
              <a:rPr lang="en-US" altLang="zh-TW" sz="2800" dirty="0" smtClean="0">
                <a:ea typeface="微軟正黑體" panose="020B0604030504040204" pitchFamily="34" charset="-120"/>
              </a:rPr>
              <a:t>(</a:t>
            </a:r>
            <a:r>
              <a:rPr kumimoji="0" lang="en-US" altLang="zh-TW" sz="2600" b="1" dirty="0">
                <a:latin typeface="微軟正黑體" pitchFamily="34" charset="-120"/>
                <a:ea typeface="微軟正黑體" pitchFamily="34" charset="-120"/>
              </a:rPr>
              <a:t>6/15</a:t>
            </a:r>
            <a:r>
              <a:rPr kumimoji="0" lang="zh-TW" altLang="en-US" sz="2600" b="1" dirty="0">
                <a:latin typeface="微軟正黑體" pitchFamily="34" charset="-120"/>
                <a:ea typeface="微軟正黑體" pitchFamily="34" charset="-120"/>
              </a:rPr>
              <a:t>完成</a:t>
            </a:r>
            <a:r>
              <a:rPr kumimoji="0" lang="en-US" altLang="zh-TW" sz="2600" b="1" dirty="0" smtClean="0">
                <a:latin typeface="微軟正黑體" pitchFamily="34" charset="-120"/>
                <a:ea typeface="微軟正黑體" pitchFamily="34" charset="-120"/>
              </a:rPr>
              <a:t>)</a:t>
            </a:r>
            <a:endParaRPr kumimoji="0" lang="en-US" altLang="zh-TW" sz="2600" b="1" dirty="0">
              <a:latin typeface="微軟正黑體" pitchFamily="34" charset="-120"/>
              <a:ea typeface="微軟正黑體" pitchFamily="34" charset="-120"/>
            </a:endParaRPr>
          </a:p>
          <a:p>
            <a:pPr lvl="2" eaLnBrk="1" fontAlgn="t" hangingPunct="1">
              <a:lnSpc>
                <a:spcPts val="2600"/>
              </a:lnSpc>
              <a:spcBef>
                <a:spcPct val="0"/>
              </a:spcBef>
              <a:spcAft>
                <a:spcPts val="1200"/>
              </a:spcAft>
              <a:buClr>
                <a:schemeClr val="accent4">
                  <a:lumMod val="75000"/>
                </a:schemeClr>
              </a:buClr>
              <a:buFont typeface="Wingdings" pitchFamily="2" charset="2"/>
              <a:buChar char="l"/>
              <a:defRPr/>
            </a:pPr>
            <a:r>
              <a:rPr kumimoji="0" lang="zh-TW" altLang="zh-TW" sz="2600" b="1" dirty="0" smtClean="0">
                <a:latin typeface="微軟正黑體" pitchFamily="34" charset="-120"/>
                <a:ea typeface="微軟正黑體" pitchFamily="34" charset="-120"/>
              </a:rPr>
              <a:t>辦理</a:t>
            </a:r>
            <a:r>
              <a:rPr kumimoji="0" lang="zh-TW" altLang="zh-TW" sz="2600" b="1" dirty="0">
                <a:latin typeface="微軟正黑體" pitchFamily="34" charset="-120"/>
                <a:ea typeface="微軟正黑體" pitchFamily="34" charset="-120"/>
              </a:rPr>
              <a:t>本部政府資料開放諮詢</a:t>
            </a:r>
            <a:r>
              <a:rPr kumimoji="0" lang="zh-TW" altLang="zh-TW" sz="2600" b="1" dirty="0" smtClean="0">
                <a:latin typeface="微軟正黑體" pitchFamily="34" charset="-120"/>
                <a:ea typeface="微軟正黑體" pitchFamily="34" charset="-120"/>
              </a:rPr>
              <a:t>小組委員</a:t>
            </a:r>
            <a:r>
              <a:rPr kumimoji="0" lang="zh-TW" altLang="zh-TW" sz="2600" b="1" dirty="0">
                <a:latin typeface="微軟正黑體" pitchFamily="34" charset="-120"/>
                <a:ea typeface="微軟正黑體" pitchFamily="34" charset="-120"/>
              </a:rPr>
              <a:t>聘任</a:t>
            </a:r>
            <a:r>
              <a:rPr kumimoji="0" lang="zh-TW" altLang="zh-TW" sz="2600" b="1" dirty="0" smtClean="0">
                <a:latin typeface="微軟正黑體" pitchFamily="34" charset="-120"/>
                <a:ea typeface="微軟正黑體" pitchFamily="34" charset="-120"/>
              </a:rPr>
              <a:t>作業</a:t>
            </a:r>
            <a:r>
              <a:rPr kumimoji="0" lang="en-US" altLang="zh-TW" sz="2600" b="1" dirty="0" smtClean="0">
                <a:latin typeface="微軟正黑體" pitchFamily="34" charset="-120"/>
                <a:ea typeface="微軟正黑體" pitchFamily="34" charset="-120"/>
              </a:rPr>
              <a:t>(6/30</a:t>
            </a:r>
            <a:r>
              <a:rPr kumimoji="0" lang="zh-TW" altLang="en-US" sz="2600" b="1" dirty="0">
                <a:latin typeface="微軟正黑體" pitchFamily="34" charset="-120"/>
                <a:ea typeface="微軟正黑體" pitchFamily="34" charset="-120"/>
              </a:rPr>
              <a:t>完成</a:t>
            </a:r>
            <a:r>
              <a:rPr kumimoji="0" lang="en-US" altLang="zh-TW" sz="2600" b="1" dirty="0" smtClean="0">
                <a:latin typeface="微軟正黑體" pitchFamily="34" charset="-120"/>
                <a:ea typeface="微軟正黑體" pitchFamily="34" charset="-120"/>
              </a:rPr>
              <a:t>)</a:t>
            </a:r>
          </a:p>
          <a:p>
            <a:pPr lvl="2" eaLnBrk="1" fontAlgn="t" hangingPunct="1">
              <a:lnSpc>
                <a:spcPts val="2600"/>
              </a:lnSpc>
              <a:spcBef>
                <a:spcPct val="0"/>
              </a:spcBef>
              <a:spcAft>
                <a:spcPts val="1200"/>
              </a:spcAft>
              <a:buClr>
                <a:schemeClr val="accent4">
                  <a:lumMod val="75000"/>
                </a:schemeClr>
              </a:buClr>
              <a:buFont typeface="Wingdings" pitchFamily="2" charset="2"/>
              <a:buChar char="l"/>
              <a:defRPr/>
            </a:pPr>
            <a:r>
              <a:rPr kumimoji="0" lang="zh-TW" altLang="zh-TW" sz="2600" b="1" dirty="0">
                <a:latin typeface="微軟正黑體" pitchFamily="34" charset="-120"/>
                <a:ea typeface="微軟正黑體" pitchFamily="34" charset="-120"/>
              </a:rPr>
              <a:t>辦理本部政府資料開放推動應用研討會</a:t>
            </a:r>
            <a:r>
              <a:rPr kumimoji="0" lang="en-US" altLang="zh-TW" sz="2600" b="1" dirty="0">
                <a:latin typeface="微軟正黑體" pitchFamily="34" charset="-120"/>
                <a:ea typeface="微軟正黑體" pitchFamily="34" charset="-120"/>
              </a:rPr>
              <a:t>(7/30</a:t>
            </a:r>
            <a:r>
              <a:rPr kumimoji="0" lang="en-US" altLang="zh-TW" sz="2600" b="1" dirty="0" smtClean="0">
                <a:latin typeface="微軟正黑體" pitchFamily="34" charset="-120"/>
                <a:ea typeface="微軟正黑體" pitchFamily="34" charset="-120"/>
              </a:rPr>
              <a:t>)</a:t>
            </a:r>
            <a:r>
              <a:rPr kumimoji="0" lang="zh-TW" altLang="en-US" sz="2600" b="1" dirty="0" smtClean="0">
                <a:latin typeface="微軟正黑體" pitchFamily="34" charset="-120"/>
                <a:ea typeface="微軟正黑體" pitchFamily="34" charset="-120"/>
              </a:rPr>
              <a:t> </a:t>
            </a:r>
            <a:endParaRPr kumimoji="0" lang="en-US" altLang="zh-TW" sz="2600" b="1" dirty="0">
              <a:latin typeface="微軟正黑體" pitchFamily="34" charset="-120"/>
              <a:ea typeface="微軟正黑體" pitchFamily="34" charset="-120"/>
            </a:endParaRPr>
          </a:p>
          <a:p>
            <a:pPr lvl="2" eaLnBrk="1" fontAlgn="t" hangingPunct="1">
              <a:lnSpc>
                <a:spcPts val="2600"/>
              </a:lnSpc>
              <a:spcBef>
                <a:spcPct val="0"/>
              </a:spcBef>
              <a:spcAft>
                <a:spcPts val="1200"/>
              </a:spcAft>
              <a:buClr>
                <a:schemeClr val="accent4">
                  <a:lumMod val="75000"/>
                </a:schemeClr>
              </a:buClr>
              <a:buFont typeface="Wingdings" pitchFamily="2" charset="2"/>
              <a:buChar char="l"/>
              <a:defRPr/>
            </a:pPr>
            <a:r>
              <a:rPr kumimoji="0" lang="zh-TW" altLang="en-US" sz="2600" b="1" dirty="0" smtClean="0">
                <a:latin typeface="微軟正黑體" pitchFamily="34" charset="-120"/>
                <a:ea typeface="微軟正黑體" pitchFamily="34" charset="-120"/>
              </a:rPr>
              <a:t>各</a:t>
            </a:r>
            <a:r>
              <a:rPr kumimoji="0" lang="zh-TW" altLang="en-US" sz="2600" b="1" dirty="0">
                <a:latin typeface="微軟正黑體" pitchFamily="34" charset="-120"/>
                <a:ea typeface="微軟正黑體" pitchFamily="34" charset="-120"/>
              </a:rPr>
              <a:t>單位辦理</a:t>
            </a:r>
            <a:r>
              <a:rPr kumimoji="0" lang="en-US" altLang="zh-TW" sz="2600" b="1" dirty="0" smtClean="0">
                <a:latin typeface="微軟正黑體" pitchFamily="34" charset="-120"/>
                <a:ea typeface="微軟正黑體" pitchFamily="34" charset="-120"/>
              </a:rPr>
              <a:t>106</a:t>
            </a:r>
            <a:r>
              <a:rPr kumimoji="0" lang="zh-TW" altLang="en-US" sz="2600" b="1" dirty="0" smtClean="0">
                <a:latin typeface="微軟正黑體" pitchFamily="34" charset="-120"/>
                <a:ea typeface="微軟正黑體" pitchFamily="34" charset="-120"/>
              </a:rPr>
              <a:t>年下半年開放資料集提報作業</a:t>
            </a:r>
            <a:r>
              <a:rPr kumimoji="0" lang="en-US" altLang="zh-TW" sz="2600" b="1" dirty="0" smtClean="0">
                <a:latin typeface="微軟正黑體" pitchFamily="34" charset="-120"/>
                <a:ea typeface="微軟正黑體" pitchFamily="34" charset="-120"/>
              </a:rPr>
              <a:t>(9/15</a:t>
            </a:r>
            <a:r>
              <a:rPr kumimoji="0" lang="zh-TW" altLang="en-US" sz="2600" b="1" dirty="0" smtClean="0">
                <a:latin typeface="微軟正黑體" pitchFamily="34" charset="-120"/>
                <a:ea typeface="微軟正黑體" pitchFamily="34" charset="-120"/>
              </a:rPr>
              <a:t>完成</a:t>
            </a:r>
            <a:r>
              <a:rPr kumimoji="0" lang="en-US" altLang="zh-TW" sz="2600" b="1" dirty="0" smtClean="0">
                <a:latin typeface="微軟正黑體" pitchFamily="34" charset="-120"/>
                <a:ea typeface="微軟正黑體" pitchFamily="34" charset="-120"/>
              </a:rPr>
              <a:t>)</a:t>
            </a:r>
          </a:p>
          <a:p>
            <a:pPr lvl="2" eaLnBrk="1" fontAlgn="t" hangingPunct="1">
              <a:lnSpc>
                <a:spcPts val="2600"/>
              </a:lnSpc>
              <a:spcBef>
                <a:spcPct val="0"/>
              </a:spcBef>
              <a:spcAft>
                <a:spcPts val="1200"/>
              </a:spcAft>
              <a:buClr>
                <a:schemeClr val="accent4">
                  <a:lumMod val="75000"/>
                </a:schemeClr>
              </a:buClr>
              <a:buFont typeface="Wingdings" pitchFamily="2" charset="2"/>
              <a:buChar char="l"/>
              <a:defRPr/>
            </a:pPr>
            <a:r>
              <a:rPr kumimoji="0" lang="zh-TW" altLang="en-US" sz="2600" b="1" dirty="0">
                <a:latin typeface="微軟正黑體" pitchFamily="34" charset="-120"/>
                <a:ea typeface="微軟正黑體" pitchFamily="34" charset="-120"/>
              </a:rPr>
              <a:t>各單位提送</a:t>
            </a:r>
            <a:r>
              <a:rPr kumimoji="0" lang="en-US" altLang="zh-TW" sz="2600" b="1" dirty="0">
                <a:latin typeface="微軟正黑體" pitchFamily="34" charset="-120"/>
                <a:ea typeface="微軟正黑體" pitchFamily="34" charset="-120"/>
              </a:rPr>
              <a:t>106</a:t>
            </a:r>
            <a:r>
              <a:rPr kumimoji="0" lang="zh-TW" altLang="en-US" sz="2600" b="1" dirty="0">
                <a:latin typeface="微軟正黑體" pitchFamily="34" charset="-120"/>
                <a:ea typeface="微軟正黑體" pitchFamily="34" charset="-120"/>
              </a:rPr>
              <a:t>年</a:t>
            </a:r>
            <a:r>
              <a:rPr kumimoji="0" lang="zh-TW" altLang="en-US" sz="2600" b="1" dirty="0" smtClean="0">
                <a:latin typeface="微軟正黑體" pitchFamily="34" charset="-120"/>
                <a:ea typeface="微軟正黑體" pitchFamily="34" charset="-120"/>
              </a:rPr>
              <a:t>第</a:t>
            </a:r>
            <a:r>
              <a:rPr kumimoji="0" lang="en-US" altLang="zh-TW" sz="2600" b="1" dirty="0" smtClean="0">
                <a:latin typeface="微軟正黑體" pitchFamily="34" charset="-120"/>
                <a:ea typeface="微軟正黑體" pitchFamily="34" charset="-120"/>
              </a:rPr>
              <a:t>3</a:t>
            </a:r>
            <a:r>
              <a:rPr kumimoji="0" lang="zh-TW" altLang="en-US" sz="2600" b="1" dirty="0" smtClean="0">
                <a:latin typeface="微軟正黑體" pitchFamily="34" charset="-120"/>
                <a:ea typeface="微軟正黑體" pitchFamily="34" charset="-120"/>
              </a:rPr>
              <a:t>季</a:t>
            </a:r>
            <a:r>
              <a:rPr kumimoji="0" lang="zh-TW" altLang="en-US" sz="2600" b="1" dirty="0">
                <a:latin typeface="微軟正黑體" pitchFamily="34" charset="-120"/>
                <a:ea typeface="微軟正黑體" pitchFamily="34" charset="-120"/>
              </a:rPr>
              <a:t>累計已開放資料集檢核表</a:t>
            </a:r>
            <a:r>
              <a:rPr lang="en-US" altLang="zh-TW" sz="2800" dirty="0" smtClean="0">
                <a:ea typeface="微軟正黑體" panose="020B0604030504040204" pitchFamily="34" charset="-120"/>
              </a:rPr>
              <a:t>(</a:t>
            </a:r>
            <a:r>
              <a:rPr kumimoji="0" lang="en-US" altLang="zh-TW" sz="2600" b="1" dirty="0" smtClean="0">
                <a:latin typeface="微軟正黑體" pitchFamily="34" charset="-120"/>
                <a:ea typeface="微軟正黑體" pitchFamily="34" charset="-120"/>
              </a:rPr>
              <a:t>9/15</a:t>
            </a:r>
            <a:r>
              <a:rPr kumimoji="0" lang="zh-TW" altLang="en-US" sz="2600" b="1" dirty="0">
                <a:latin typeface="微軟正黑體" pitchFamily="34" charset="-120"/>
                <a:ea typeface="微軟正黑體" pitchFamily="34" charset="-120"/>
              </a:rPr>
              <a:t>完成</a:t>
            </a:r>
            <a:r>
              <a:rPr kumimoji="0" lang="en-US" altLang="zh-TW" sz="2600" b="1" dirty="0" smtClean="0">
                <a:latin typeface="微軟正黑體" pitchFamily="34" charset="-120"/>
                <a:ea typeface="微軟正黑體" pitchFamily="34" charset="-120"/>
              </a:rPr>
              <a:t>)</a:t>
            </a:r>
          </a:p>
          <a:p>
            <a:pPr lvl="2" eaLnBrk="1" fontAlgn="t" hangingPunct="1">
              <a:lnSpc>
                <a:spcPts val="2600"/>
              </a:lnSpc>
              <a:spcBef>
                <a:spcPct val="0"/>
              </a:spcBef>
              <a:spcAft>
                <a:spcPts val="1200"/>
              </a:spcAft>
              <a:buClr>
                <a:schemeClr val="accent4">
                  <a:lumMod val="75000"/>
                </a:schemeClr>
              </a:buClr>
              <a:buFont typeface="Wingdings" pitchFamily="2" charset="2"/>
              <a:buChar char="l"/>
              <a:defRPr/>
            </a:pPr>
            <a:r>
              <a:rPr kumimoji="0" lang="zh-TW" altLang="en-US" sz="2600" b="1" dirty="0">
                <a:latin typeface="微軟正黑體" pitchFamily="34" charset="-120"/>
                <a:ea typeface="微軟正黑體" pitchFamily="34" charset="-120"/>
              </a:rPr>
              <a:t>各單位配合國發會測試結果進行</a:t>
            </a:r>
            <a:r>
              <a:rPr kumimoji="0" lang="zh-TW" altLang="en-US" sz="2600" b="1" dirty="0" smtClean="0">
                <a:latin typeface="微軟正黑體" pitchFamily="34" charset="-120"/>
                <a:ea typeface="微軟正黑體" pitchFamily="34" charset="-120"/>
              </a:rPr>
              <a:t>資料集修正</a:t>
            </a:r>
            <a:r>
              <a:rPr kumimoji="0" lang="en-US" altLang="zh-TW" sz="2600" b="1" dirty="0" smtClean="0">
                <a:latin typeface="微軟正黑體" pitchFamily="34" charset="-120"/>
                <a:ea typeface="微軟正黑體" pitchFamily="34" charset="-120"/>
              </a:rPr>
              <a:t>(</a:t>
            </a:r>
            <a:r>
              <a:rPr kumimoji="0" lang="zh-TW" altLang="en-US" sz="2600" b="1" dirty="0" smtClean="0">
                <a:latin typeface="微軟正黑體" pitchFamily="34" charset="-120"/>
                <a:ea typeface="微軟正黑體" pitchFamily="34" charset="-120"/>
              </a:rPr>
              <a:t>依國發會規劃時程辦理，預計</a:t>
            </a:r>
            <a:r>
              <a:rPr kumimoji="0" lang="en-US" altLang="zh-TW" sz="2600" b="1" dirty="0" smtClean="0">
                <a:latin typeface="微軟正黑體" pitchFamily="34" charset="-120"/>
                <a:ea typeface="微軟正黑體" pitchFamily="34" charset="-120"/>
              </a:rPr>
              <a:t>9/30</a:t>
            </a:r>
            <a:r>
              <a:rPr kumimoji="0" lang="zh-TW" altLang="en-US" sz="2600" b="1" dirty="0">
                <a:latin typeface="微軟正黑體" pitchFamily="34" charset="-120"/>
                <a:ea typeface="微軟正黑體" pitchFamily="34" charset="-120"/>
              </a:rPr>
              <a:t>完成</a:t>
            </a:r>
            <a:r>
              <a:rPr kumimoji="0" lang="en-US" altLang="zh-TW" sz="2600" b="1" dirty="0">
                <a:latin typeface="微軟正黑體" pitchFamily="34" charset="-120"/>
                <a:ea typeface="微軟正黑體" pitchFamily="34" charset="-120"/>
              </a:rPr>
              <a:t>)</a:t>
            </a:r>
          </a:p>
          <a:p>
            <a:pPr lvl="2" eaLnBrk="1" fontAlgn="t" hangingPunct="1">
              <a:lnSpc>
                <a:spcPts val="2600"/>
              </a:lnSpc>
              <a:spcBef>
                <a:spcPct val="0"/>
              </a:spcBef>
              <a:spcAft>
                <a:spcPts val="1200"/>
              </a:spcAft>
              <a:buClr>
                <a:schemeClr val="accent4">
                  <a:lumMod val="75000"/>
                </a:schemeClr>
              </a:buClr>
              <a:buFont typeface="Wingdings" pitchFamily="2" charset="2"/>
              <a:buChar char="l"/>
              <a:defRPr/>
            </a:pPr>
            <a:r>
              <a:rPr kumimoji="0" lang="zh-TW" altLang="en-US" sz="2600" b="1" dirty="0" smtClean="0">
                <a:latin typeface="微軟正黑體" pitchFamily="34" charset="-120"/>
                <a:ea typeface="微軟正黑體" pitchFamily="34" charset="-120"/>
              </a:rPr>
              <a:t>召開</a:t>
            </a:r>
            <a:r>
              <a:rPr kumimoji="0" lang="zh-TW" altLang="en-US" sz="2600" b="1" dirty="0">
                <a:latin typeface="微軟正黑體" pitchFamily="34" charset="-120"/>
                <a:ea typeface="微軟正黑體" pitchFamily="34" charset="-120"/>
              </a:rPr>
              <a:t>本部資料開放諮詢小組會議</a:t>
            </a:r>
            <a:r>
              <a:rPr kumimoji="0" lang="en-US" altLang="zh-TW" sz="2600" b="1" dirty="0" smtClean="0">
                <a:latin typeface="微軟正黑體" pitchFamily="34" charset="-120"/>
                <a:ea typeface="微軟正黑體" pitchFamily="34" charset="-120"/>
              </a:rPr>
              <a:t>(10/31</a:t>
            </a:r>
            <a:r>
              <a:rPr kumimoji="0" lang="zh-TW" altLang="en-US" sz="2600" b="1" dirty="0" smtClean="0">
                <a:latin typeface="微軟正黑體" pitchFamily="34" charset="-120"/>
                <a:ea typeface="微軟正黑體" pitchFamily="34" charset="-120"/>
              </a:rPr>
              <a:t>完成 </a:t>
            </a:r>
            <a:r>
              <a:rPr kumimoji="0" lang="en-US" altLang="zh-TW" sz="2600" b="1" dirty="0" smtClean="0">
                <a:latin typeface="微軟正黑體" pitchFamily="34" charset="-120"/>
                <a:ea typeface="微軟正黑體" pitchFamily="34" charset="-120"/>
              </a:rPr>
              <a:t>)</a:t>
            </a:r>
            <a:endParaRPr kumimoji="0" lang="en-US" altLang="zh-TW" sz="2600" b="1" dirty="0">
              <a:latin typeface="微軟正黑體" pitchFamily="34" charset="-120"/>
              <a:ea typeface="微軟正黑體" pitchFamily="34" charset="-120"/>
            </a:endParaRPr>
          </a:p>
          <a:p>
            <a:pPr lvl="2" eaLnBrk="1" fontAlgn="t" hangingPunct="1">
              <a:lnSpc>
                <a:spcPts val="3200"/>
              </a:lnSpc>
              <a:spcBef>
                <a:spcPct val="0"/>
              </a:spcBef>
              <a:spcAft>
                <a:spcPts val="1200"/>
              </a:spcAft>
              <a:buClr>
                <a:schemeClr val="accent4">
                  <a:lumMod val="75000"/>
                </a:schemeClr>
              </a:buClr>
              <a:buFont typeface="Wingdings" pitchFamily="2" charset="2"/>
              <a:buChar char="l"/>
              <a:defRPr/>
            </a:pPr>
            <a:endParaRPr kumimoji="0" lang="en-US" altLang="zh-TW" sz="2600" b="1" dirty="0" smtClean="0">
              <a:latin typeface="微軟正黑體" pitchFamily="34" charset="-120"/>
              <a:ea typeface="微軟正黑體" pitchFamily="34" charset="-120"/>
            </a:endParaRPr>
          </a:p>
          <a:p>
            <a:pPr lvl="2" eaLnBrk="1" fontAlgn="t" hangingPunct="1">
              <a:lnSpc>
                <a:spcPts val="3200"/>
              </a:lnSpc>
              <a:spcBef>
                <a:spcPct val="0"/>
              </a:spcBef>
              <a:spcAft>
                <a:spcPts val="1200"/>
              </a:spcAft>
              <a:buClr>
                <a:schemeClr val="accent4">
                  <a:lumMod val="75000"/>
                </a:schemeClr>
              </a:buClr>
              <a:buFont typeface="Wingdings" pitchFamily="2" charset="2"/>
              <a:buChar char="l"/>
              <a:defRPr/>
            </a:pPr>
            <a:endParaRPr kumimoji="0" lang="en-US" altLang="zh-TW" sz="2600" b="1" dirty="0">
              <a:latin typeface="微軟正黑體" pitchFamily="34" charset="-120"/>
              <a:ea typeface="微軟正黑體" pitchFamily="34" charset="-120"/>
            </a:endParaRPr>
          </a:p>
          <a:p>
            <a:pPr marL="0" lvl="2" indent="0" eaLnBrk="1" fontAlgn="t" hangingPunct="1">
              <a:lnSpc>
                <a:spcPts val="3200"/>
              </a:lnSpc>
              <a:spcBef>
                <a:spcPct val="0"/>
              </a:spcBef>
              <a:spcAft>
                <a:spcPts val="1200"/>
              </a:spcAft>
              <a:buClr>
                <a:schemeClr val="accent4">
                  <a:lumMod val="75000"/>
                </a:schemeClr>
              </a:buClr>
              <a:buFont typeface="Arial" charset="0"/>
              <a:buNone/>
              <a:defRPr/>
            </a:pPr>
            <a:endParaRPr kumimoji="0" lang="en-US" altLang="zh-TW" sz="2800" b="1" dirty="0" smtClean="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51</a:t>
            </a:fld>
            <a:endParaRPr lang="en-US" dirty="0"/>
          </a:p>
        </p:txBody>
      </p:sp>
    </p:spTree>
    <p:extLst>
      <p:ext uri="{BB962C8B-B14F-4D97-AF65-F5344CB8AC3E}">
        <p14:creationId xmlns:p14="http://schemas.microsoft.com/office/powerpoint/2010/main" val="264102975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文字方塊 1"/>
          <p:cNvSpPr txBox="1">
            <a:spLocks noChangeArrowheads="1"/>
          </p:cNvSpPr>
          <p:nvPr/>
        </p:nvSpPr>
        <p:spPr bwMode="auto">
          <a:xfrm>
            <a:off x="2339975" y="2852738"/>
            <a:ext cx="184150" cy="400050"/>
          </a:xfrm>
          <a:prstGeom prst="rect">
            <a:avLst/>
          </a:prstGeom>
          <a:noFill/>
          <a:ln w="9525">
            <a:noFill/>
            <a:miter lim="800000"/>
            <a:headEnd/>
            <a:tailEnd/>
          </a:ln>
        </p:spPr>
        <p:txBody>
          <a:bodyPr wrap="none">
            <a:spAutoFit/>
          </a:bodyPr>
          <a:lstStyle/>
          <a:p>
            <a:endParaRPr lang="zh-TW" altLang="en-US">
              <a:solidFill>
                <a:schemeClr val="tx1"/>
              </a:solidFill>
              <a:ea typeface="微軟正黑體" pitchFamily="34" charset="-120"/>
            </a:endParaRPr>
          </a:p>
        </p:txBody>
      </p:sp>
      <p:sp>
        <p:nvSpPr>
          <p:cNvPr id="3" name="AutoShape 7"/>
          <p:cNvSpPr>
            <a:spLocks noChangeArrowheads="1"/>
          </p:cNvSpPr>
          <p:nvPr/>
        </p:nvSpPr>
        <p:spPr bwMode="auto">
          <a:xfrm>
            <a:off x="971600" y="1340768"/>
            <a:ext cx="7488832" cy="2412268"/>
          </a:xfrm>
          <a:prstGeom prst="roundRect">
            <a:avLst>
              <a:gd name="adj" fmla="val 7542"/>
            </a:avLst>
          </a:prstGeom>
          <a:noFill/>
          <a:ln w="38100" algn="ctr">
            <a:solidFill>
              <a:srgbClr val="C00000"/>
            </a:solidFill>
            <a:round/>
            <a:headEnd/>
            <a:tailEnd/>
          </a:ln>
          <a:extLst/>
        </p:spPr>
        <p:txBody>
          <a:bodyPr tIns="180000"/>
          <a:lstStyle>
            <a:lvl1pPr marL="342900" indent="-342900"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450850" indent="-45085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627063" indent="-354013"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1262063" indent="-354013"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17192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1764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26336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0908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lvl="3" eaLnBrk="1" fontAlgn="t" hangingPunct="1">
              <a:lnSpc>
                <a:spcPts val="2000"/>
              </a:lnSpc>
              <a:spcBef>
                <a:spcPct val="0"/>
              </a:spcBef>
              <a:spcAft>
                <a:spcPts val="1200"/>
              </a:spcAft>
              <a:buClr>
                <a:schemeClr val="accent2">
                  <a:lumMod val="75000"/>
                </a:schemeClr>
              </a:buClr>
              <a:buFont typeface="Wingdings" panose="05000000000000000000" pitchFamily="2" charset="2"/>
              <a:buChar char="l"/>
              <a:defRPr/>
            </a:pPr>
            <a:r>
              <a:rPr kumimoji="0" lang="zh-TW" altLang="en-US" sz="3200" b="1" dirty="0" smtClean="0">
                <a:latin typeface="微軟正黑體" panose="020B0604030504040204" pitchFamily="34" charset="-120"/>
                <a:ea typeface="微軟正黑體" panose="020B0604030504040204" pitchFamily="34" charset="-120"/>
              </a:rPr>
              <a:t>專題</a:t>
            </a:r>
            <a:r>
              <a:rPr kumimoji="0" lang="zh-TW" altLang="en-US" sz="3200" b="1" dirty="0">
                <a:latin typeface="微軟正黑體" panose="020B0604030504040204" pitchFamily="34" charset="-120"/>
                <a:ea typeface="微軟正黑體" panose="020B0604030504040204" pitchFamily="34" charset="-120"/>
              </a:rPr>
              <a:t>報告</a:t>
            </a:r>
            <a:endParaRPr kumimoji="0" lang="en-US" altLang="zh-TW" sz="3200" b="1" dirty="0">
              <a:latin typeface="微軟正黑體" panose="020B0604030504040204" pitchFamily="34" charset="-120"/>
              <a:ea typeface="微軟正黑體" panose="020B0604030504040204" pitchFamily="34" charset="-120"/>
            </a:endParaRPr>
          </a:p>
          <a:p>
            <a:pPr marL="342900" lvl="3" indent="-342900" eaLnBrk="1" fontAlgn="ctr" hangingPunct="1">
              <a:lnSpc>
                <a:spcPts val="3200"/>
              </a:lnSpc>
              <a:buClr>
                <a:schemeClr val="tx1"/>
              </a:buClr>
              <a:buFont typeface="Wingdings" panose="05000000000000000000" pitchFamily="2" charset="2"/>
              <a:buChar char="Ø"/>
              <a:defRPr/>
            </a:pPr>
            <a:r>
              <a:rPr lang="zh-TW" altLang="en-US" sz="2800" b="1" dirty="0" smtClean="0">
                <a:latin typeface="微軟正黑體" panose="020B0604030504040204" pitchFamily="34" charset="-120"/>
                <a:ea typeface="微軟正黑體" panose="020B0604030504040204" pitchFamily="34" charset="-120"/>
              </a:rPr>
              <a:t>報告內容</a:t>
            </a:r>
            <a:r>
              <a:rPr lang="zh-TW" altLang="en-US" sz="2800" b="1" dirty="0" smtClean="0">
                <a:latin typeface="新細明體"/>
                <a:ea typeface="新細明體"/>
              </a:rPr>
              <a:t>：</a:t>
            </a:r>
            <a:r>
              <a:rPr lang="zh-TW" altLang="en-US" sz="2800" b="1" dirty="0" smtClean="0">
                <a:solidFill>
                  <a:srgbClr val="FF0000"/>
                </a:solidFill>
                <a:latin typeface="微軟正黑體" panose="020B0604030504040204" pitchFamily="34" charset="-120"/>
                <a:ea typeface="微軟正黑體" panose="020B0604030504040204" pitchFamily="34" charset="-120"/>
              </a:rPr>
              <a:t>辦理黑</a:t>
            </a:r>
            <a:r>
              <a:rPr lang="zh-TW" altLang="en-US" sz="2800" b="1" dirty="0">
                <a:solidFill>
                  <a:srgbClr val="FF0000"/>
                </a:solidFill>
                <a:latin typeface="微軟正黑體" panose="020B0604030504040204" pitchFamily="34" charset="-120"/>
                <a:ea typeface="微軟正黑體" panose="020B0604030504040204" pitchFamily="34" charset="-120"/>
              </a:rPr>
              <a:t>客</a:t>
            </a:r>
            <a:r>
              <a:rPr lang="zh-TW" altLang="en-US" sz="2800" b="1" dirty="0" smtClean="0">
                <a:solidFill>
                  <a:srgbClr val="FF0000"/>
                </a:solidFill>
                <a:latin typeface="微軟正黑體" panose="020B0604030504040204" pitchFamily="34" charset="-120"/>
                <a:ea typeface="微軟正黑體" panose="020B0604030504040204" pitchFamily="34" charset="-120"/>
              </a:rPr>
              <a:t>松活動經驗分享</a:t>
            </a:r>
            <a:endParaRPr lang="en-US" altLang="zh-TW" sz="2800" b="1" dirty="0">
              <a:solidFill>
                <a:srgbClr val="FF0000"/>
              </a:solidFill>
              <a:latin typeface="微軟正黑體" panose="020B0604030504040204" pitchFamily="34" charset="-120"/>
              <a:ea typeface="微軟正黑體" panose="020B0604030504040204" pitchFamily="34" charset="-120"/>
            </a:endParaRPr>
          </a:p>
          <a:p>
            <a:pPr marL="342900" lvl="3" indent="-342900" eaLnBrk="1" fontAlgn="ctr" hangingPunct="1">
              <a:lnSpc>
                <a:spcPts val="3200"/>
              </a:lnSpc>
              <a:buClr>
                <a:schemeClr val="tx1"/>
              </a:buClr>
              <a:buFont typeface="Wingdings" panose="05000000000000000000" pitchFamily="2" charset="2"/>
              <a:buChar char="Ø"/>
              <a:defRPr/>
            </a:pPr>
            <a:r>
              <a:rPr lang="zh-TW" altLang="en-US" sz="2800" b="1" dirty="0" smtClean="0">
                <a:latin typeface="微軟正黑體" panose="020B0604030504040204" pitchFamily="34" charset="-120"/>
                <a:ea typeface="微軟正黑體" panose="020B0604030504040204" pitchFamily="34" charset="-120"/>
              </a:rPr>
              <a:t>報告單位</a:t>
            </a:r>
            <a:r>
              <a:rPr lang="zh-TW" altLang="en-US" sz="2800" b="1" dirty="0" smtClean="0">
                <a:latin typeface="新細明體"/>
                <a:ea typeface="新細明體"/>
              </a:rPr>
              <a:t>：</a:t>
            </a:r>
            <a:r>
              <a:rPr lang="zh-TW" altLang="en-US" sz="2800" b="1" dirty="0">
                <a:latin typeface="微軟正黑體" panose="020B0604030504040204" pitchFamily="34" charset="-120"/>
                <a:ea typeface="微軟正黑體" panose="020B0604030504040204" pitchFamily="34" charset="-120"/>
              </a:rPr>
              <a:t>台電</a:t>
            </a:r>
            <a:r>
              <a:rPr lang="zh-TW" altLang="en-US" sz="2800" b="1" dirty="0" smtClean="0">
                <a:latin typeface="微軟正黑體" panose="020B0604030504040204" pitchFamily="34" charset="-120"/>
                <a:ea typeface="微軟正黑體" panose="020B0604030504040204" pitchFamily="34" charset="-120"/>
              </a:rPr>
              <a:t>公司、自來水公司（每個單位報告時間</a:t>
            </a:r>
            <a:r>
              <a:rPr lang="en-US" altLang="zh-TW" sz="2800" b="1" dirty="0" smtClean="0">
                <a:latin typeface="微軟正黑體" panose="020B0604030504040204" pitchFamily="34" charset="-120"/>
                <a:ea typeface="微軟正黑體" panose="020B0604030504040204" pitchFamily="34" charset="-120"/>
              </a:rPr>
              <a:t>20</a:t>
            </a:r>
            <a:r>
              <a:rPr lang="zh-TW" altLang="en-US" sz="2800" b="1" dirty="0" smtClean="0">
                <a:latin typeface="微軟正黑體" panose="020B0604030504040204" pitchFamily="34" charset="-120"/>
                <a:ea typeface="微軟正黑體" panose="020B0604030504040204" pitchFamily="34" charset="-120"/>
              </a:rPr>
              <a:t>分鐘</a:t>
            </a:r>
            <a:r>
              <a:rPr lang="en-US" altLang="zh-TW" sz="2800" b="1" dirty="0" smtClean="0">
                <a:latin typeface="微軟正黑體" panose="020B0604030504040204" pitchFamily="34" charset="-120"/>
                <a:ea typeface="微軟正黑體" panose="020B0604030504040204" pitchFamily="34" charset="-120"/>
              </a:rPr>
              <a:t>)</a:t>
            </a:r>
            <a:endParaRPr lang="zh-TW" altLang="en-US" sz="2800" b="1" dirty="0">
              <a:latin typeface="微軟正黑體" panose="020B0604030504040204" pitchFamily="34" charset="-120"/>
              <a:ea typeface="微軟正黑體" panose="020B0604030504040204" pitchFamily="34" charset="-120"/>
            </a:endParaRPr>
          </a:p>
        </p:txBody>
      </p:sp>
      <p:sp>
        <p:nvSpPr>
          <p:cNvPr id="96259" name="文字方塊 1"/>
          <p:cNvSpPr txBox="1">
            <a:spLocks noChangeArrowheads="1"/>
          </p:cNvSpPr>
          <p:nvPr/>
        </p:nvSpPr>
        <p:spPr bwMode="auto">
          <a:xfrm>
            <a:off x="2087563" y="1588"/>
            <a:ext cx="7056437" cy="769441"/>
          </a:xfrm>
          <a:prstGeom prst="rect">
            <a:avLst/>
          </a:prstGeom>
          <a:noFill/>
          <a:ln w="9525">
            <a:noFill/>
            <a:miter lim="800000"/>
            <a:headEnd/>
            <a:tailEnd/>
          </a:ln>
        </p:spPr>
        <p:txBody>
          <a:bodyPr>
            <a:spAutoFit/>
          </a:bodyPr>
          <a:lstStyle/>
          <a:p>
            <a:pPr fontAlgn="t"/>
            <a:r>
              <a:rPr kumimoji="0" lang="zh-TW" altLang="en-US" sz="4400" dirty="0">
                <a:solidFill>
                  <a:schemeClr val="tx1"/>
                </a:solidFill>
                <a:ea typeface="微軟正黑體" pitchFamily="34" charset="-120"/>
              </a:rPr>
              <a:t>下次諮詢小組會議</a:t>
            </a:r>
            <a:r>
              <a:rPr kumimoji="0" lang="zh-TW" altLang="en-US" sz="4400" dirty="0" smtClean="0">
                <a:solidFill>
                  <a:schemeClr val="tx1"/>
                </a:solidFill>
                <a:ea typeface="微軟正黑體" pitchFamily="34" charset="-120"/>
              </a:rPr>
              <a:t>專題報告</a:t>
            </a:r>
            <a:endParaRPr kumimoji="0" lang="zh-TW" altLang="en-US" sz="44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52</a:t>
            </a:fld>
            <a:endParaRPr lang="en-US" dirty="0"/>
          </a:p>
        </p:txBody>
      </p:sp>
    </p:spTree>
    <p:extLst>
      <p:ext uri="{BB962C8B-B14F-4D97-AF65-F5344CB8AC3E}">
        <p14:creationId xmlns:p14="http://schemas.microsoft.com/office/powerpoint/2010/main" val="295452152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527057F1-69E4-40FC-A560-6C88961C21FD}" type="slidenum">
              <a:rPr kumimoji="0" lang="zh-TW" altLang="en-US" sz="1200">
                <a:solidFill>
                  <a:schemeClr val="tx1"/>
                </a:solidFill>
                <a:ea typeface="微軟正黑體" pitchFamily="34" charset="-120"/>
              </a:rPr>
              <a:pPr algn="ctr"/>
              <a:t>53</a:t>
            </a:fld>
            <a:endParaRPr kumimoji="0" lang="en-US" altLang="zh-TW" sz="1200">
              <a:solidFill>
                <a:schemeClr val="tx1"/>
              </a:solidFill>
              <a:ea typeface="微軟正黑體" pitchFamily="34" charset="-120"/>
            </a:endParaRPr>
          </a:p>
        </p:txBody>
      </p:sp>
      <p:pic>
        <p:nvPicPr>
          <p:cNvPr id="97282" name="Picture 6" descr="MPj04230300000[1]"/>
          <p:cNvPicPr>
            <a:picLocks noChangeAspect="1" noChangeArrowheads="1"/>
          </p:cNvPicPr>
          <p:nvPr/>
        </p:nvPicPr>
        <p:blipFill>
          <a:blip r:embed="rId3">
            <a:lum bright="40000" contrast="-70000"/>
          </a:blip>
          <a:srcRect/>
          <a:stretch>
            <a:fillRect/>
          </a:stretch>
        </p:blipFill>
        <p:spPr bwMode="auto">
          <a:xfrm>
            <a:off x="0" y="0"/>
            <a:ext cx="9144000" cy="6858000"/>
          </a:xfrm>
          <a:prstGeom prst="rect">
            <a:avLst/>
          </a:prstGeom>
          <a:noFill/>
          <a:ln w="9525">
            <a:noFill/>
            <a:miter lim="800000"/>
            <a:headEnd/>
            <a:tailEnd/>
          </a:ln>
        </p:spPr>
      </p:pic>
      <p:sp>
        <p:nvSpPr>
          <p:cNvPr id="97283" name="Rectangle 4"/>
          <p:cNvSpPr>
            <a:spLocks noChangeArrowheads="1"/>
          </p:cNvSpPr>
          <p:nvPr/>
        </p:nvSpPr>
        <p:spPr bwMode="auto">
          <a:xfrm>
            <a:off x="1247775" y="1628775"/>
            <a:ext cx="6980238" cy="3357563"/>
          </a:xfrm>
          <a:prstGeom prst="rect">
            <a:avLst/>
          </a:prstGeom>
          <a:noFill/>
          <a:ln w="9525">
            <a:noFill/>
            <a:miter lim="800000"/>
            <a:headEnd/>
            <a:tailEnd/>
          </a:ln>
        </p:spPr>
        <p:txBody>
          <a:bodyPr lIns="90000" tIns="46800" rIns="90000" bIns="46800">
            <a:spAutoFit/>
          </a:bodyPr>
          <a:lstStyle/>
          <a:p>
            <a:pPr algn="ctr" fontAlgn="t"/>
            <a:r>
              <a:rPr lang="zh-TW" altLang="en-US" sz="10600">
                <a:solidFill>
                  <a:srgbClr val="800000"/>
                </a:solidFill>
                <a:latin typeface="標楷體" pitchFamily="65" charset="-120"/>
                <a:ea typeface="標楷體" pitchFamily="65" charset="-120"/>
              </a:rPr>
              <a:t>簡報完畢</a:t>
            </a:r>
          </a:p>
          <a:p>
            <a:pPr algn="ctr" fontAlgn="t"/>
            <a:r>
              <a:rPr lang="zh-TW" altLang="en-US" sz="10600">
                <a:solidFill>
                  <a:srgbClr val="800000"/>
                </a:solidFill>
                <a:latin typeface="標楷體" pitchFamily="65" charset="-120"/>
                <a:ea typeface="標楷體" pitchFamily="65" charset="-120"/>
              </a:rPr>
              <a:t>恭請裁示</a:t>
            </a: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53</a:t>
            </a:fld>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文字方塊 1"/>
          <p:cNvSpPr txBox="1">
            <a:spLocks noChangeArrowheads="1"/>
          </p:cNvSpPr>
          <p:nvPr/>
        </p:nvSpPr>
        <p:spPr bwMode="auto">
          <a:xfrm>
            <a:off x="467544" y="1628800"/>
            <a:ext cx="8568952" cy="3756926"/>
          </a:xfrm>
          <a:prstGeom prst="rect">
            <a:avLst/>
          </a:prstGeom>
          <a:noFill/>
          <a:ln w="9525">
            <a:noFill/>
            <a:miter lim="800000"/>
            <a:headEnd/>
            <a:tailEnd/>
          </a:ln>
        </p:spPr>
        <p:txBody>
          <a:bodyPr wrap="square">
            <a:spAutoFit/>
          </a:bodyPr>
          <a:lstStyle>
            <a:defPPr>
              <a:defRPr lang="zh-TW"/>
            </a:defPPr>
            <a:lvl1pPr>
              <a:lnSpc>
                <a:spcPts val="2880"/>
              </a:lnSpc>
              <a:spcBef>
                <a:spcPct val="20000"/>
              </a:spcBef>
              <a:spcAft>
                <a:spcPts val="400"/>
              </a:spcAft>
              <a:buClr>
                <a:schemeClr val="accent1"/>
              </a:buClr>
              <a:defRPr kumimoji="0" sz="2400">
                <a:solidFill>
                  <a:schemeClr val="tx1"/>
                </a:solidFill>
                <a:ea typeface="微軟正黑體" pitchFamily="34" charset="-120"/>
              </a:defRPr>
            </a:lvl1pPr>
          </a:lstStyle>
          <a:p>
            <a:r>
              <a:rPr lang="zh-TW" altLang="en-US" sz="2000" dirty="0" smtClean="0"/>
              <a:t>附件</a:t>
            </a:r>
            <a:r>
              <a:rPr lang="en-US" altLang="zh-TW" sz="2000" dirty="0"/>
              <a:t>1</a:t>
            </a:r>
            <a:r>
              <a:rPr lang="zh-TW" altLang="en-US" sz="2000" dirty="0" smtClean="0"/>
              <a:t>、</a:t>
            </a:r>
            <a:r>
              <a:rPr lang="zh-TW" altLang="zh-TW" sz="2000" dirty="0" smtClean="0"/>
              <a:t>政府</a:t>
            </a:r>
            <a:r>
              <a:rPr lang="zh-TW" altLang="zh-TW" sz="2000" dirty="0"/>
              <a:t>資料開諮詢小組設置要點</a:t>
            </a:r>
            <a:endParaRPr lang="en-US" altLang="zh-TW" sz="2000" dirty="0"/>
          </a:p>
          <a:p>
            <a:pPr marL="984250" indent="-984250"/>
            <a:r>
              <a:rPr lang="zh-TW" altLang="en-US" sz="2000" dirty="0" smtClean="0"/>
              <a:t>附件</a:t>
            </a:r>
            <a:r>
              <a:rPr lang="en-US" altLang="zh-TW" sz="2000" dirty="0" smtClean="0"/>
              <a:t>2</a:t>
            </a:r>
            <a:r>
              <a:rPr lang="zh-TW" altLang="en-US" sz="2000" dirty="0" smtClean="0"/>
              <a:t> 、</a:t>
            </a:r>
            <a:r>
              <a:rPr lang="en-US" altLang="zh-TW" sz="2000" dirty="0" smtClean="0"/>
              <a:t>106-109</a:t>
            </a:r>
            <a:r>
              <a:rPr lang="zh-TW" altLang="zh-TW" sz="2000" dirty="0"/>
              <a:t>年「經濟部及所屬機關</a:t>
            </a:r>
            <a:r>
              <a:rPr lang="en-US" altLang="zh-TW" sz="2000" dirty="0"/>
              <a:t>(</a:t>
            </a:r>
            <a:r>
              <a:rPr lang="zh-TW" altLang="zh-TW" sz="2000" dirty="0"/>
              <a:t>構</a:t>
            </a:r>
            <a:r>
              <a:rPr lang="en-US" altLang="zh-TW" sz="2000" dirty="0"/>
              <a:t>)</a:t>
            </a:r>
            <a:r>
              <a:rPr lang="zh-TW" altLang="zh-TW" sz="2000" dirty="0"/>
              <a:t>政府資料開放推動</a:t>
            </a:r>
            <a:r>
              <a:rPr lang="zh-TW" altLang="zh-TW" sz="2000" dirty="0" smtClean="0"/>
              <a:t>策略</a:t>
            </a:r>
            <a:r>
              <a:rPr lang="zh-TW" altLang="en-US" sz="2000" dirty="0" smtClean="0">
                <a:latin typeface="新細明體"/>
                <a:ea typeface="新細明體"/>
              </a:rPr>
              <a:t>」及</a:t>
            </a:r>
            <a:r>
              <a:rPr lang="zh-TW" altLang="en-US" sz="2000" dirty="0"/>
              <a:t>修正對照表</a:t>
            </a:r>
            <a:endParaRPr lang="en-US" altLang="zh-TW" sz="2000" dirty="0"/>
          </a:p>
          <a:p>
            <a:r>
              <a:rPr lang="zh-TW" altLang="en-US" sz="2000" dirty="0" smtClean="0"/>
              <a:t>附件</a:t>
            </a:r>
            <a:r>
              <a:rPr lang="en-US" altLang="zh-TW" sz="2000" dirty="0" smtClean="0"/>
              <a:t>3</a:t>
            </a:r>
            <a:r>
              <a:rPr lang="zh-TW" altLang="en-US" sz="2000" dirty="0"/>
              <a:t>、本部</a:t>
            </a:r>
            <a:r>
              <a:rPr lang="en-US" altLang="zh-TW" sz="2000" dirty="0"/>
              <a:t>106</a:t>
            </a:r>
            <a:r>
              <a:rPr lang="zh-TW" altLang="en-US" sz="2000" dirty="0"/>
              <a:t>年上半年預計開放資料集一覽表</a:t>
            </a:r>
            <a:endParaRPr lang="en-US" altLang="zh-TW" sz="2000" dirty="0" smtClean="0"/>
          </a:p>
          <a:p>
            <a:r>
              <a:rPr lang="zh-TW" altLang="en-US" sz="2000" dirty="0" smtClean="0"/>
              <a:t>附件</a:t>
            </a:r>
            <a:r>
              <a:rPr lang="en-US" altLang="zh-TW" sz="2000" dirty="0"/>
              <a:t>4</a:t>
            </a:r>
            <a:r>
              <a:rPr lang="zh-TW" altLang="en-US" sz="2000" dirty="0"/>
              <a:t>、本部政府資料開放推動成效</a:t>
            </a:r>
            <a:r>
              <a:rPr lang="en-US" altLang="zh-TW" sz="2000" dirty="0"/>
              <a:t>(106</a:t>
            </a:r>
            <a:r>
              <a:rPr lang="zh-TW" altLang="en-US" sz="2000" dirty="0"/>
              <a:t>年第</a:t>
            </a:r>
            <a:r>
              <a:rPr lang="en-US" altLang="zh-TW" sz="2000" dirty="0"/>
              <a:t>1</a:t>
            </a:r>
            <a:r>
              <a:rPr lang="zh-TW" altLang="en-US" sz="2000" dirty="0"/>
              <a:t>季</a:t>
            </a:r>
            <a:r>
              <a:rPr lang="en-US" altLang="zh-TW" sz="2000" dirty="0"/>
              <a:t>)(</a:t>
            </a:r>
            <a:r>
              <a:rPr lang="zh-TW" altLang="en-US" sz="2000" dirty="0"/>
              <a:t>簡報</a:t>
            </a:r>
            <a:r>
              <a:rPr lang="en-US" altLang="zh-TW" sz="2000" dirty="0"/>
              <a:t>55-57</a:t>
            </a:r>
            <a:r>
              <a:rPr lang="zh-TW" altLang="en-US" sz="2000" dirty="0"/>
              <a:t>頁</a:t>
            </a:r>
            <a:r>
              <a:rPr lang="en-US" altLang="zh-TW" sz="2000" dirty="0"/>
              <a:t>)</a:t>
            </a:r>
          </a:p>
          <a:p>
            <a:r>
              <a:rPr lang="zh-TW" altLang="en-US" sz="2000" dirty="0" smtClean="0"/>
              <a:t>附件</a:t>
            </a:r>
            <a:r>
              <a:rPr lang="en-US" altLang="zh-TW" sz="2000" dirty="0"/>
              <a:t>5</a:t>
            </a:r>
            <a:r>
              <a:rPr lang="zh-TW" altLang="en-US" sz="2000" dirty="0" smtClean="0"/>
              <a:t>、本部</a:t>
            </a:r>
            <a:r>
              <a:rPr lang="zh-TW" altLang="en-US" sz="2000" dirty="0"/>
              <a:t>機關</a:t>
            </a:r>
            <a:r>
              <a:rPr lang="en-US" altLang="zh-TW" sz="2000" dirty="0"/>
              <a:t>(</a:t>
            </a:r>
            <a:r>
              <a:rPr lang="zh-TW" altLang="en-US" sz="2000" dirty="0"/>
              <a:t>構</a:t>
            </a:r>
            <a:r>
              <a:rPr lang="en-US" altLang="zh-TW" sz="2000" dirty="0"/>
              <a:t>)</a:t>
            </a:r>
            <a:r>
              <a:rPr lang="zh-TW" altLang="en-US" sz="2000" dirty="0"/>
              <a:t>主題式開放資料推動策略</a:t>
            </a:r>
            <a:r>
              <a:rPr lang="en-US" altLang="zh-TW" sz="2000" dirty="0"/>
              <a:t>(</a:t>
            </a:r>
            <a:r>
              <a:rPr lang="en-US" altLang="zh-TW" sz="2000" dirty="0" smtClean="0"/>
              <a:t>1060414</a:t>
            </a:r>
            <a:r>
              <a:rPr lang="zh-TW" altLang="en-US" sz="2000" dirty="0" smtClean="0"/>
              <a:t>修訂</a:t>
            </a:r>
            <a:r>
              <a:rPr lang="en-US" altLang="zh-TW" sz="2000" dirty="0" smtClean="0"/>
              <a:t>)</a:t>
            </a:r>
          </a:p>
          <a:p>
            <a:endParaRPr lang="en-US" altLang="zh-TW" sz="2000" dirty="0"/>
          </a:p>
          <a:p>
            <a:endParaRPr lang="en-US" altLang="zh-TW" dirty="0"/>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54</a:t>
            </a:fld>
            <a:endParaRPr lang="en-US" dirty="0"/>
          </a:p>
        </p:txBody>
      </p:sp>
    </p:spTree>
    <p:extLst>
      <p:ext uri="{BB962C8B-B14F-4D97-AF65-F5344CB8AC3E}">
        <p14:creationId xmlns:p14="http://schemas.microsoft.com/office/powerpoint/2010/main" val="137765083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txBox="1">
            <a:spLocks noChangeArrowheads="1"/>
          </p:cNvSpPr>
          <p:nvPr/>
        </p:nvSpPr>
        <p:spPr bwMode="auto">
          <a:xfrm>
            <a:off x="2267644" y="115888"/>
            <a:ext cx="7200900" cy="990600"/>
          </a:xfrm>
          <a:prstGeom prst="rect">
            <a:avLst/>
          </a:prstGeom>
          <a:noFill/>
          <a:ln w="9525">
            <a:noFill/>
            <a:miter lim="800000"/>
            <a:headEnd/>
            <a:tailEnd/>
          </a:ln>
        </p:spPr>
        <p:txBody>
          <a:bodyPr lIns="92036" tIns="46018" rIns="92036" bIns="46018" anchor="ctr"/>
          <a:lstStyle/>
          <a:p>
            <a:pPr defTabSz="976313">
              <a:lnSpc>
                <a:spcPts val="3500"/>
              </a:lnSpc>
            </a:pPr>
            <a:r>
              <a:rPr kumimoji="0" lang="zh-TW" altLang="en-US" sz="3600" dirty="0">
                <a:solidFill>
                  <a:schemeClr val="tx1"/>
                </a:solidFill>
                <a:ea typeface="微軟正黑體" pitchFamily="34" charset="-120"/>
              </a:rPr>
              <a:t>經濟部政府資料開放推動成效</a:t>
            </a:r>
            <a:endParaRPr kumimoji="0" lang="en-US" altLang="zh-TW" sz="3600" dirty="0">
              <a:solidFill>
                <a:schemeClr val="tx1"/>
              </a:solidFill>
              <a:ea typeface="微軟正黑體" pitchFamily="34" charset="-120"/>
            </a:endParaRPr>
          </a:p>
          <a:p>
            <a:pPr defTabSz="976313">
              <a:lnSpc>
                <a:spcPts val="3500"/>
              </a:lnSpc>
            </a:pPr>
            <a:r>
              <a:rPr kumimoji="0" lang="en-US" altLang="zh-TW" sz="3600" dirty="0">
                <a:solidFill>
                  <a:schemeClr val="tx1"/>
                </a:solidFill>
                <a:ea typeface="微軟正黑體" pitchFamily="34" charset="-120"/>
              </a:rPr>
              <a:t>(</a:t>
            </a:r>
            <a:r>
              <a:rPr kumimoji="0" lang="en-US" altLang="zh-TW" sz="2800" dirty="0" smtClean="0">
                <a:solidFill>
                  <a:schemeClr val="tx1"/>
                </a:solidFill>
                <a:ea typeface="微軟正黑體" pitchFamily="34" charset="-120"/>
              </a:rPr>
              <a:t>106</a:t>
            </a:r>
            <a:r>
              <a:rPr kumimoji="0" lang="zh-TW" altLang="en-US" sz="2800" dirty="0" smtClean="0">
                <a:solidFill>
                  <a:schemeClr val="tx1"/>
                </a:solidFill>
                <a:ea typeface="微軟正黑體" pitchFamily="34" charset="-120"/>
              </a:rPr>
              <a:t>年</a:t>
            </a:r>
            <a:r>
              <a:rPr kumimoji="0" lang="en-US" altLang="zh-TW" sz="2800" dirty="0" smtClean="0">
                <a:solidFill>
                  <a:schemeClr val="tx1"/>
                </a:solidFill>
                <a:ea typeface="微軟正黑體" pitchFamily="34" charset="-120"/>
              </a:rPr>
              <a:t>4</a:t>
            </a:r>
            <a:r>
              <a:rPr kumimoji="0" lang="zh-TW" altLang="en-US" sz="2800" dirty="0" smtClean="0">
                <a:solidFill>
                  <a:schemeClr val="tx1"/>
                </a:solidFill>
                <a:ea typeface="微軟正黑體" pitchFamily="34" charset="-120"/>
              </a:rPr>
              <a:t> 月</a:t>
            </a:r>
            <a:r>
              <a:rPr kumimoji="0" lang="en-US" altLang="zh-TW" sz="2800" dirty="0" smtClean="0">
                <a:solidFill>
                  <a:schemeClr val="tx1"/>
                </a:solidFill>
                <a:ea typeface="微軟正黑體" pitchFamily="34" charset="-120"/>
              </a:rPr>
              <a:t>)-</a:t>
            </a:r>
            <a:r>
              <a:rPr kumimoji="0" lang="zh-TW" altLang="en-US" sz="2800" dirty="0" smtClean="0">
                <a:solidFill>
                  <a:srgbClr val="FF0000"/>
                </a:solidFill>
                <a:ea typeface="微軟正黑體" pitchFamily="34" charset="-120"/>
              </a:rPr>
              <a:t>累計</a:t>
            </a:r>
            <a:r>
              <a:rPr kumimoji="0" lang="zh-TW" altLang="en-US" sz="2800" dirty="0" smtClean="0">
                <a:solidFill>
                  <a:schemeClr val="tx1"/>
                </a:solidFill>
                <a:ea typeface="微軟正黑體" pitchFamily="34" charset="-120"/>
              </a:rPr>
              <a:t>項目</a:t>
            </a:r>
            <a:endParaRPr kumimoji="0" lang="en-US" altLang="zh-TW" sz="2800" dirty="0">
              <a:solidFill>
                <a:schemeClr val="tx1"/>
              </a:solidFill>
              <a:ea typeface="微軟正黑體" pitchFamily="34" charset="-120"/>
            </a:endParaRPr>
          </a:p>
        </p:txBody>
      </p:sp>
      <p:graphicFrame>
        <p:nvGraphicFramePr>
          <p:cNvPr id="18478" name="Group 46"/>
          <p:cNvGraphicFramePr>
            <a:graphicFrameLocks noGrp="1"/>
          </p:cNvGraphicFramePr>
          <p:nvPr>
            <p:extLst>
              <p:ext uri="{D42A27DB-BD31-4B8C-83A1-F6EECF244321}">
                <p14:modId xmlns:p14="http://schemas.microsoft.com/office/powerpoint/2010/main" val="250198550"/>
              </p:ext>
            </p:extLst>
          </p:nvPr>
        </p:nvGraphicFramePr>
        <p:xfrm>
          <a:off x="161925" y="1196752"/>
          <a:ext cx="8891588" cy="5589642"/>
        </p:xfrm>
        <a:graphic>
          <a:graphicData uri="http://schemas.openxmlformats.org/drawingml/2006/table">
            <a:tbl>
              <a:tblPr/>
              <a:tblGrid>
                <a:gridCol w="1529755"/>
                <a:gridCol w="7361833"/>
              </a:tblGrid>
              <a:tr h="288032">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rPr>
                        <a:t>項目</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rPr>
                        <a:t>辦理成效</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r>
              <a:tr h="360040">
                <a:tc>
                  <a:txBody>
                    <a:bodyPr/>
                    <a:lstStyle/>
                    <a:p>
                      <a:pPr marL="342900" marR="0" lvl="0" indent="-24765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資料集開放</a:t>
                      </a:r>
                      <a:endParaRPr kumimoji="1" lang="en-US" altLang="zh-TW" sz="16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105</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年底累計上架數</a:t>
                      </a:r>
                      <a:r>
                        <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2,050</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項資料集</a:t>
                      </a:r>
                      <a:r>
                        <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名列部會第二</a:t>
                      </a:r>
                      <a:r>
                        <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a:t>
                      </a:r>
                      <a:endPar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04825">
                <a:tc>
                  <a:txBody>
                    <a:bodyPr/>
                    <a:lstStyle/>
                    <a:p>
                      <a:pPr marL="342900" marR="0" lvl="0" indent="-247650" algn="l" defTabSz="914400" rtl="0" eaLnBrk="1" fontAlgn="ctr"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資料集瀏覽數</a:t>
                      </a:r>
                      <a:endParaRPr kumimoji="1" lang="en-US" altLang="zh-TW" sz="16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累計瀏覽數</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2</a:t>
                      </a:r>
                      <a:r>
                        <a:rPr kumimoji="0"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,253,383</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名列部會第一</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 </a:t>
                      </a:r>
                      <a:r>
                        <a:rPr kumimoji="0"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rgbClr val="FF0000"/>
                          </a:solidFill>
                          <a:effectLst/>
                          <a:latin typeface="微軟正黑體" pitchFamily="34" charset="-120"/>
                          <a:ea typeface="微軟正黑體" pitchFamily="34" charset="-120"/>
                        </a:rPr>
                        <a:t>本部前三名資料集：</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登記工廠名錄、公司設立登記清冊</a:t>
                      </a: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月份</a:t>
                      </a: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、年度</a:t>
                      </a:r>
                      <a:r>
                        <a:rPr kumimoji="1" lang="zh-TW" altLang="en-US" sz="1400" b="0" i="0" u="none" strike="noStrike" cap="none" normalizeH="0" baseline="0" dirty="0" smtClean="0">
                          <a:ln>
                            <a:noFill/>
                          </a:ln>
                          <a:solidFill>
                            <a:srgbClr val="FF0000"/>
                          </a:solidFill>
                          <a:effectLst/>
                          <a:latin typeface="微軟正黑體" pitchFamily="34" charset="-120"/>
                          <a:ea typeface="微軟正黑體" pitchFamily="34" charset="-120"/>
                        </a:rPr>
                        <a:t>中小企業</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重要統計表</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4825">
                <a:tc>
                  <a:txBody>
                    <a:bodyPr/>
                    <a:lstStyle/>
                    <a:p>
                      <a:pPr marL="342900" marR="0" lvl="0" indent="-247650" algn="l" defTabSz="914400" rtl="0" eaLnBrk="1" fontAlgn="ctr"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資料集下載量</a:t>
                      </a:r>
                      <a:endParaRPr kumimoji="1" lang="en-US" altLang="zh-TW" sz="16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累計下載量</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313,819(</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名列部會第三</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 </a:t>
                      </a:r>
                      <a:r>
                        <a:rPr kumimoji="0"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本部前三名資料集：土壤液化潛勢圖資群組、公司設立登記清冊</a:t>
                      </a: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月份</a:t>
                      </a: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 、淹水潛勢圖</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4825">
                <a:tc>
                  <a:txBody>
                    <a:bodyPr/>
                    <a:lstStyle/>
                    <a:p>
                      <a:pPr marL="92075"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1600" b="1" i="0" u="none" strike="noStrike" cap="none" normalizeH="0" baseline="0" dirty="0" smtClean="0">
                          <a:ln>
                            <a:noFill/>
                          </a:ln>
                          <a:solidFill>
                            <a:schemeClr val="tx1"/>
                          </a:solidFill>
                          <a:effectLst/>
                          <a:latin typeface="微軟正黑體" pitchFamily="34" charset="-120"/>
                          <a:ea typeface="微軟正黑體" pitchFamily="34" charset="-120"/>
                        </a:rPr>
                        <a:t>資料服務產業   應用推動計畫</a:t>
                      </a:r>
                      <a:endParaRPr kumimoji="1" lang="en-US" altLang="zh-TW" sz="1600" b="0"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一</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促進資料應用創新創意</a:t>
                      </a:r>
                      <a:endPar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355600" marR="0" lvl="1" indent="-177800" algn="just" defTabSz="914400" rtl="0" eaLnBrk="1" fontAlgn="b" latinLnBrk="0" hangingPunct="1">
                        <a:lnSpc>
                          <a:spcPct val="100000"/>
                        </a:lnSpc>
                        <a:spcBef>
                          <a:spcPts val="0"/>
                        </a:spcBef>
                        <a:spcAft>
                          <a:spcPts val="0"/>
                        </a:spcAft>
                        <a:buClrTx/>
                        <a:buSzPct val="80000"/>
                        <a:buFont typeface="+mj-lt"/>
                        <a:buAutoNum type="arabicPeriod"/>
                        <a:tabLst/>
                        <a:defRPr/>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103</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至</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105</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年累計</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促成</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939</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件</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Open Data</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創新應用提案，獎勵</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141</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項</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創新服務</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包含學生、個人及新創企業</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a:t>
                      </a:r>
                      <a:endPar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36000" marR="0" lvl="0" indent="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二</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推動創新服務與商業應用</a:t>
                      </a:r>
                      <a:endPar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355600" marR="0" lvl="1" indent="0" algn="l" defTabSz="914400" rtl="0" eaLnBrk="1" fontAlgn="b" latinLnBrk="0" hangingPunct="1">
                        <a:lnSpc>
                          <a:spcPct val="100000"/>
                        </a:lnSpc>
                        <a:spcBef>
                          <a:spcPts val="0"/>
                        </a:spcBef>
                        <a:spcAft>
                          <a:spcPts val="0"/>
                        </a:spcAft>
                        <a:buClrTx/>
                        <a:buSzPct val="80000"/>
                        <a:buFont typeface="+mj-lt"/>
                        <a:buNone/>
                        <a:tabLst/>
                      </a:pPr>
                      <a:r>
                        <a:rPr kumimoji="1" lang="zh-TW" altLang="en-US" sz="1400" b="0" i="0" u="none" strike="noStrike" cap="none" normalizeH="0" baseline="0" dirty="0" smtClean="0">
                          <a:ln>
                            <a:noFill/>
                          </a:ln>
                          <a:solidFill>
                            <a:srgbClr val="FF0000"/>
                          </a:solidFill>
                          <a:effectLst/>
                          <a:latin typeface="微軟正黑體" pitchFamily="34" charset="-120"/>
                          <a:ea typeface="微軟正黑體" pitchFamily="34" charset="-120"/>
                        </a:rPr>
                        <a:t>協助</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企業</a:t>
                      </a:r>
                      <a:r>
                        <a:rPr kumimoji="1" lang="zh-TW" altLang="en-US" sz="1400" b="0" i="0" u="none" strike="noStrike" cap="none" normalizeH="0" baseline="0" dirty="0" smtClean="0">
                          <a:ln>
                            <a:noFill/>
                          </a:ln>
                          <a:solidFill>
                            <a:srgbClr val="FF0000"/>
                          </a:solidFill>
                          <a:effectLst/>
                          <a:latin typeface="微軟正黑體" pitchFamily="34" charset="-120"/>
                          <a:ea typeface="微軟正黑體" pitchFamily="34" charset="-120"/>
                        </a:rPr>
                        <a:t>運用</a:t>
                      </a:r>
                      <a:r>
                        <a:rPr kumimoji="1" lang="en-US" altLang="zh-TW" sz="1400" b="0" i="0" u="none" strike="noStrike" cap="none" normalizeH="0" baseline="0" dirty="0" smtClean="0">
                          <a:ln>
                            <a:noFill/>
                          </a:ln>
                          <a:solidFill>
                            <a:srgbClr val="FF0000"/>
                          </a:solidFill>
                          <a:effectLst/>
                          <a:latin typeface="微軟正黑體" pitchFamily="34" charset="-120"/>
                          <a:ea typeface="微軟正黑體" pitchFamily="34" charset="-120"/>
                        </a:rPr>
                        <a:t>Open Data</a:t>
                      </a:r>
                      <a:r>
                        <a:rPr kumimoji="1" lang="zh-TW" altLang="en-US" sz="1400" b="0" i="0" u="none" strike="noStrike" cap="none" normalizeH="0" baseline="0" dirty="0" smtClean="0">
                          <a:ln>
                            <a:noFill/>
                          </a:ln>
                          <a:solidFill>
                            <a:srgbClr val="FF0000"/>
                          </a:solidFill>
                          <a:effectLst/>
                          <a:latin typeface="微軟正黑體" pitchFamily="34" charset="-120"/>
                          <a:ea typeface="微軟正黑體" pitchFamily="34" charset="-120"/>
                        </a:rPr>
                        <a:t>建構創新服務模式，</a:t>
                      </a:r>
                      <a:r>
                        <a:rPr kumimoji="1" lang="en-US" altLang="zh-TW" sz="1400" b="0" i="0" u="none" strike="noStrike" cap="none" normalizeH="0" baseline="0" dirty="0" smtClean="0">
                          <a:ln>
                            <a:noFill/>
                          </a:ln>
                          <a:solidFill>
                            <a:srgbClr val="FF0000"/>
                          </a:solidFill>
                          <a:effectLst/>
                          <a:latin typeface="微軟正黑體" pitchFamily="34" charset="-120"/>
                          <a:ea typeface="微軟正黑體" pitchFamily="34" charset="-120"/>
                        </a:rPr>
                        <a:t>103</a:t>
                      </a:r>
                      <a:r>
                        <a:rPr kumimoji="1" lang="zh-TW" altLang="en-US" sz="1400" b="0" i="0" u="none" strike="noStrike" cap="none" normalizeH="0" baseline="0" dirty="0" smtClean="0">
                          <a:ln>
                            <a:noFill/>
                          </a:ln>
                          <a:solidFill>
                            <a:srgbClr val="FF0000"/>
                          </a:solidFill>
                          <a:effectLst/>
                          <a:latin typeface="微軟正黑體" pitchFamily="34" charset="-120"/>
                          <a:ea typeface="微軟正黑體" pitchFamily="34" charset="-120"/>
                        </a:rPr>
                        <a:t>至</a:t>
                      </a:r>
                      <a:r>
                        <a:rPr kumimoji="1" lang="en-US" altLang="zh-TW" sz="1400" b="0" i="0" u="none" strike="noStrike" cap="none" normalizeH="0" baseline="0" dirty="0" smtClean="0">
                          <a:ln>
                            <a:noFill/>
                          </a:ln>
                          <a:solidFill>
                            <a:srgbClr val="FF0000"/>
                          </a:solidFill>
                          <a:effectLst/>
                          <a:latin typeface="微軟正黑體" pitchFamily="34" charset="-120"/>
                          <a:ea typeface="微軟正黑體" pitchFamily="34" charset="-120"/>
                        </a:rPr>
                        <a:t>105</a:t>
                      </a:r>
                      <a:r>
                        <a:rPr kumimoji="1" lang="zh-TW" altLang="en-US" sz="1400" b="0" i="0" u="none" strike="noStrike" cap="none" normalizeH="0" baseline="0" dirty="0" smtClean="0">
                          <a:ln>
                            <a:noFill/>
                          </a:ln>
                          <a:solidFill>
                            <a:srgbClr val="FF0000"/>
                          </a:solidFill>
                          <a:effectLst/>
                          <a:latin typeface="微軟正黑體" pitchFamily="34" charset="-120"/>
                          <a:ea typeface="微軟正黑體" pitchFamily="34" charset="-120"/>
                        </a:rPr>
                        <a:t>年共計</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補助</a:t>
                      </a: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53</a:t>
                      </a:r>
                      <a:r>
                        <a:rPr kumimoji="1" lang="zh-TW" altLang="en-US" sz="1400" b="0" i="0" u="none" strike="noStrike" cap="none" normalizeH="0" baseline="0" dirty="0" smtClean="0">
                          <a:ln>
                            <a:noFill/>
                          </a:ln>
                          <a:solidFill>
                            <a:srgbClr val="FF0000"/>
                          </a:solidFill>
                          <a:effectLst/>
                          <a:latin typeface="微軟正黑體" pitchFamily="34" charset="-120"/>
                          <a:ea typeface="微軟正黑體" pitchFamily="34" charset="-120"/>
                        </a:rPr>
                        <a:t>案</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a:t>
                      </a:r>
                      <a:r>
                        <a:rPr kumimoji="1" lang="zh-TW" altLang="en-US" sz="1400" b="0" i="0" u="none" strike="noStrike" cap="none" normalizeH="0" baseline="0" dirty="0" smtClean="0">
                          <a:ln>
                            <a:noFill/>
                          </a:ln>
                          <a:solidFill>
                            <a:srgbClr val="FF0000"/>
                          </a:solidFill>
                          <a:effectLst/>
                          <a:latin typeface="微軟正黑體" pitchFamily="34" charset="-120"/>
                          <a:ea typeface="微軟正黑體" pitchFamily="34" charset="-120"/>
                        </a:rPr>
                        <a:t>帶動業者投資與營收達</a:t>
                      </a:r>
                      <a:r>
                        <a:rPr kumimoji="1" lang="en-US" altLang="zh-TW" sz="1400" b="0" i="0" u="none" strike="noStrike" cap="none" normalizeH="0" baseline="0" dirty="0" smtClean="0">
                          <a:ln>
                            <a:noFill/>
                          </a:ln>
                          <a:solidFill>
                            <a:srgbClr val="FF0000"/>
                          </a:solidFill>
                          <a:effectLst/>
                          <a:latin typeface="微軟正黑體" pitchFamily="34" charset="-120"/>
                          <a:ea typeface="微軟正黑體" pitchFamily="34" charset="-120"/>
                        </a:rPr>
                        <a:t>6.19</a:t>
                      </a:r>
                      <a:r>
                        <a:rPr kumimoji="1" lang="zh-TW" altLang="en-US" sz="1400" b="0" i="0" u="none" strike="noStrike" cap="none" normalizeH="0" baseline="0" dirty="0" smtClean="0">
                          <a:ln>
                            <a:noFill/>
                          </a:ln>
                          <a:solidFill>
                            <a:srgbClr val="FF0000"/>
                          </a:solidFill>
                          <a:effectLst/>
                          <a:latin typeface="微軟正黑體" pitchFamily="34" charset="-120"/>
                          <a:ea typeface="微軟正黑體" pitchFamily="34" charset="-120"/>
                        </a:rPr>
                        <a:t>億元，及帶動</a:t>
                      </a:r>
                      <a:r>
                        <a:rPr kumimoji="1" lang="en-US" altLang="zh-TW" sz="1400" b="0" i="0" u="none" strike="noStrike" cap="none" normalizeH="0" baseline="0" dirty="0" smtClean="0">
                          <a:ln>
                            <a:noFill/>
                          </a:ln>
                          <a:solidFill>
                            <a:srgbClr val="FF0000"/>
                          </a:solidFill>
                          <a:effectLst/>
                          <a:latin typeface="微軟正黑體" pitchFamily="34" charset="-120"/>
                          <a:ea typeface="微軟正黑體" pitchFamily="34" charset="-120"/>
                        </a:rPr>
                        <a:t>2,414,470</a:t>
                      </a:r>
                      <a:r>
                        <a:rPr kumimoji="1" lang="zh-TW" altLang="en-US" sz="1400" b="0" i="0" u="none" strike="noStrike" cap="none" normalizeH="0" baseline="0" dirty="0" smtClean="0">
                          <a:ln>
                            <a:noFill/>
                          </a:ln>
                          <a:solidFill>
                            <a:srgbClr val="FF0000"/>
                          </a:solidFill>
                          <a:effectLst/>
                          <a:latin typeface="微軟正黑體" pitchFamily="34" charset="-120"/>
                          <a:ea typeface="微軟正黑體" pitchFamily="34" charset="-120"/>
                        </a:rPr>
                        <a:t>人次使用資料服務。</a:t>
                      </a:r>
                    </a:p>
                    <a:p>
                      <a:pPr marL="36000" marR="0" lvl="0" indent="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三</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促成國際合作交流</a:t>
                      </a:r>
                    </a:p>
                    <a:p>
                      <a:pPr marL="357188" marR="0" lvl="0" indent="-17145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英國開放知識基金會針對全球</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122</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個地區進行</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Open Data</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排名，台灣</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104</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年全球排名第一。</a:t>
                      </a:r>
                    </a:p>
                    <a:p>
                      <a:pPr marL="357188" marR="0" lvl="0" indent="-17145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2.</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串聯</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6</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國宣誓成立亞洲開放資料合作夥伴，臺灣為首任主席及常設秘書處，並成功爭取於國際會議發表亞洲</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Open Data</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推動，獲得國際關注。</a:t>
                      </a:r>
                      <a:endPar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357188" marR="0" lvl="0" indent="-17145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3.</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赴</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荷蘭、日本、泰國、西班牙參與</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Open Data</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國際會議或交流；結合泰國、印尼合辦</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Hackathon</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活動，促使民間創意交流。</a:t>
                      </a:r>
                    </a:p>
                    <a:p>
                      <a:pPr marL="355600" marR="0" lvl="0" indent="-320675"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四</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強化資料供需交流</a:t>
                      </a:r>
                      <a:endPar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355600" marR="0" lvl="0" indent="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透過計畫網站、受補助廠商、</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Open Data</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聯盟、 廠商拜訪等來源，依</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11</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大應用領域蒐集民間資料需求達</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409</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個，促成</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183</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項符合廠商需求之資料集優先開放</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04825">
                <a:tc>
                  <a:txBody>
                    <a:bodyPr/>
                    <a:lstStyle/>
                    <a:p>
                      <a:pPr marL="92075" marR="0" lvl="0" indent="3175"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en-US" altLang="zh-TW" sz="1600" b="1" i="0" u="none" strike="noStrike" cap="none" normalizeH="0" baseline="0" dirty="0" smtClean="0">
                          <a:ln>
                            <a:noFill/>
                          </a:ln>
                          <a:solidFill>
                            <a:schemeClr val="tx1"/>
                          </a:solidFill>
                          <a:effectLst/>
                          <a:latin typeface="微軟正黑體" pitchFamily="34" charset="-120"/>
                          <a:ea typeface="微軟正黑體" pitchFamily="34" charset="-120"/>
                        </a:rPr>
                        <a:t>106</a:t>
                      </a:r>
                      <a:r>
                        <a:rPr kumimoji="0" lang="zh-TW" altLang="zh-TW" sz="1600" b="1" i="0" u="none" strike="noStrike" cap="none" normalizeH="0" baseline="0" dirty="0" smtClean="0">
                          <a:ln>
                            <a:noFill/>
                          </a:ln>
                          <a:solidFill>
                            <a:schemeClr val="tx1"/>
                          </a:solidFill>
                          <a:effectLst/>
                          <a:latin typeface="微軟正黑體" pitchFamily="34" charset="-120"/>
                          <a:ea typeface="微軟正黑體" pitchFamily="34" charset="-120"/>
                        </a:rPr>
                        <a:t>年</a:t>
                      </a:r>
                      <a:r>
                        <a:rPr kumimoji="0" lang="en-US" altLang="zh-TW" sz="1600" b="1" i="0" u="none" strike="noStrike" cap="none" normalizeH="0" baseline="0" dirty="0" smtClean="0">
                          <a:ln>
                            <a:noFill/>
                          </a:ln>
                          <a:solidFill>
                            <a:schemeClr val="tx1"/>
                          </a:solidFill>
                          <a:effectLst/>
                          <a:latin typeface="微軟正黑體" pitchFamily="34" charset="-120"/>
                          <a:ea typeface="微軟正黑體" pitchFamily="34" charset="-120"/>
                        </a:rPr>
                        <a:t>Open Data</a:t>
                      </a:r>
                      <a:r>
                        <a:rPr kumimoji="0" lang="zh-TW" altLang="zh-TW" sz="1600" b="1" i="0" u="none" strike="noStrike" cap="none" normalizeH="0" baseline="0" dirty="0" smtClean="0">
                          <a:ln>
                            <a:noFill/>
                          </a:ln>
                          <a:solidFill>
                            <a:schemeClr val="tx1"/>
                          </a:solidFill>
                          <a:effectLst/>
                          <a:latin typeface="微軟正黑體" pitchFamily="34" charset="-120"/>
                          <a:ea typeface="微軟正黑體" pitchFamily="34" charset="-120"/>
                        </a:rPr>
                        <a:t>創新應用競賽</a:t>
                      </a:r>
                      <a:endParaRPr kumimoji="0" lang="zh-TW" altLang="zh-TW" sz="16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6000" marR="0" lvl="0" indent="0" algn="l" defTabSz="914400" rtl="0" eaLnBrk="1" fontAlgn="b" latinLnBrk="0" hangingPunct="1">
                        <a:lnSpc>
                          <a:spcPct val="100000"/>
                        </a:lnSpc>
                        <a:spcBef>
                          <a:spcPts val="200"/>
                        </a:spcBef>
                        <a:spcAft>
                          <a:spcPts val="200"/>
                        </a:spcAft>
                        <a:buClr>
                          <a:schemeClr val="accent1"/>
                        </a:buClr>
                        <a:buSzPct val="80000"/>
                        <a:buFont typeface="Wingdings" pitchFamily="2" charset="2"/>
                        <a:buNone/>
                        <a:tabLst/>
                      </a:pP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106</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年除持續推廣團隊使用政府資料外，並推動內政部消防署、交通部中央氣象局、經濟部、農委會、華碩電腦設組，主題式催化民間使用防救災、氣象、經濟、農業等資料，於</a:t>
                      </a: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4</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月</a:t>
                      </a: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12</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日完成收件。</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18472" name="文字方塊 3"/>
          <p:cNvSpPr txBox="1">
            <a:spLocks noChangeArrowheads="1"/>
          </p:cNvSpPr>
          <p:nvPr/>
        </p:nvSpPr>
        <p:spPr bwMode="auto">
          <a:xfrm>
            <a:off x="7235825" y="858838"/>
            <a:ext cx="1728788" cy="338554"/>
          </a:xfrm>
          <a:prstGeom prst="rect">
            <a:avLst/>
          </a:prstGeom>
          <a:noFill/>
          <a:ln w="9525">
            <a:noFill/>
            <a:miter lim="800000"/>
            <a:headEnd/>
            <a:tailEnd/>
          </a:ln>
        </p:spPr>
        <p:txBody>
          <a:bodyPr>
            <a:spAutoFit/>
          </a:bodyPr>
          <a:lstStyle/>
          <a:p>
            <a:r>
              <a:rPr lang="zh-TW" altLang="en-US" sz="1600" dirty="0">
                <a:solidFill>
                  <a:schemeClr val="tx1"/>
                </a:solidFill>
              </a:rPr>
              <a:t>統計至</a:t>
            </a:r>
            <a:r>
              <a:rPr lang="en-US" altLang="zh-TW" sz="1600" dirty="0" smtClean="0">
                <a:solidFill>
                  <a:schemeClr val="tx1"/>
                </a:solidFill>
              </a:rPr>
              <a:t>106.04.13</a:t>
            </a:r>
            <a:endParaRPr lang="zh-TW" altLang="en-US" sz="1600" dirty="0">
              <a:solidFill>
                <a:schemeClr val="tx1"/>
              </a:solidFill>
            </a:endParaRPr>
          </a:p>
        </p:txBody>
      </p:sp>
      <p:sp>
        <p:nvSpPr>
          <p:cNvPr id="5" name="文字方塊 4"/>
          <p:cNvSpPr txBox="1"/>
          <p:nvPr/>
        </p:nvSpPr>
        <p:spPr>
          <a:xfrm>
            <a:off x="395536" y="764704"/>
            <a:ext cx="1059906" cy="461665"/>
          </a:xfrm>
          <a:prstGeom prst="rect">
            <a:avLst/>
          </a:prstGeom>
          <a:noFill/>
        </p:spPr>
        <p:txBody>
          <a:bodyPr wrap="none" rtlCol="0">
            <a:spAutoFit/>
          </a:bodyPr>
          <a:lstStyle/>
          <a:p>
            <a:r>
              <a:rPr kumimoji="0" lang="zh-TW" altLang="en-US" sz="2400" b="1" dirty="0" smtClean="0">
                <a:solidFill>
                  <a:schemeClr val="tx1"/>
                </a:solidFill>
                <a:ea typeface="微軟正黑體" pitchFamily="34" charset="-120"/>
              </a:rPr>
              <a:t>附件</a:t>
            </a:r>
            <a:r>
              <a:rPr kumimoji="0" lang="en-US" altLang="zh-TW" sz="2400" b="1" dirty="0" smtClean="0">
                <a:solidFill>
                  <a:schemeClr val="tx1"/>
                </a:solidFill>
                <a:ea typeface="微軟正黑體" pitchFamily="34" charset="-120"/>
              </a:rPr>
              <a:t>4</a:t>
            </a:r>
            <a:r>
              <a:rPr kumimoji="0" lang="zh-TW" altLang="en-US" sz="2400" b="1" dirty="0" smtClean="0">
                <a:solidFill>
                  <a:schemeClr val="tx1"/>
                </a:solidFill>
                <a:ea typeface="微軟正黑體" pitchFamily="34" charset="-120"/>
              </a:rPr>
              <a:t> </a:t>
            </a:r>
            <a:endParaRPr lang="zh-TW" altLang="en-US" sz="2400" b="1" dirty="0"/>
          </a:p>
        </p:txBody>
      </p:sp>
      <p:sp>
        <p:nvSpPr>
          <p:cNvPr id="6" name="投影片編號版面配置區 1"/>
          <p:cNvSpPr>
            <a:spLocks noGrp="1"/>
          </p:cNvSpPr>
          <p:nvPr>
            <p:ph type="sldNum" sz="quarter" idx="12"/>
          </p:nvPr>
        </p:nvSpPr>
        <p:spPr>
          <a:xfrm>
            <a:off x="6553200" y="6356350"/>
            <a:ext cx="2133600" cy="365125"/>
          </a:xfrm>
        </p:spPr>
        <p:txBody>
          <a:bodyPr/>
          <a:lstStyle/>
          <a:p>
            <a:pPr>
              <a:defRPr/>
            </a:pPr>
            <a:fld id="{23D3DD93-41E6-47E1-AE6A-DBB7FAB6A6FE}" type="slidenum">
              <a:rPr lang="en-US" smtClean="0"/>
              <a:pPr>
                <a:defRPr/>
              </a:pPr>
              <a:t>55</a:t>
            </a:fld>
            <a:r>
              <a:rPr lang="en-US" dirty="0" smtClean="0"/>
              <a:t> </a:t>
            </a:r>
            <a:endParaRPr lang="en-US" dirty="0"/>
          </a:p>
        </p:txBody>
      </p:sp>
    </p:spTree>
    <p:extLst>
      <p:ext uri="{BB962C8B-B14F-4D97-AF65-F5344CB8AC3E}">
        <p14:creationId xmlns:p14="http://schemas.microsoft.com/office/powerpoint/2010/main" val="365259442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612" name="Group 36"/>
          <p:cNvGraphicFramePr>
            <a:graphicFrameLocks noGrp="1"/>
          </p:cNvGraphicFramePr>
          <p:nvPr>
            <p:extLst>
              <p:ext uri="{D42A27DB-BD31-4B8C-83A1-F6EECF244321}">
                <p14:modId xmlns:p14="http://schemas.microsoft.com/office/powerpoint/2010/main" val="2342296059"/>
              </p:ext>
            </p:extLst>
          </p:nvPr>
        </p:nvGraphicFramePr>
        <p:xfrm>
          <a:off x="250825" y="1435101"/>
          <a:ext cx="8642350" cy="4729823"/>
        </p:xfrm>
        <a:graphic>
          <a:graphicData uri="http://schemas.openxmlformats.org/drawingml/2006/table">
            <a:tbl>
              <a:tblPr/>
              <a:tblGrid>
                <a:gridCol w="2808288"/>
                <a:gridCol w="4249737"/>
                <a:gridCol w="1584325"/>
              </a:tblGrid>
              <a:tr h="498754">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dirty="0" smtClean="0">
                          <a:ln>
                            <a:noFill/>
                          </a:ln>
                          <a:solidFill>
                            <a:srgbClr val="FFFFFF"/>
                          </a:solidFill>
                          <a:effectLst/>
                          <a:latin typeface="微軟正黑體" pitchFamily="34" charset="-120"/>
                          <a:ea typeface="微軟正黑體" pitchFamily="34" charset="-120"/>
                        </a:rPr>
                        <a:t>評等</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dirty="0" smtClean="0">
                          <a:ln>
                            <a:noFill/>
                          </a:ln>
                          <a:solidFill>
                            <a:srgbClr val="FFFFFF"/>
                          </a:solidFill>
                          <a:effectLst/>
                          <a:latin typeface="微軟正黑體" pitchFamily="34" charset="-120"/>
                          <a:ea typeface="微軟正黑體" pitchFamily="34" charset="-120"/>
                        </a:rPr>
                        <a:t>格式範例</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smtClean="0">
                          <a:ln>
                            <a:noFill/>
                          </a:ln>
                          <a:solidFill>
                            <a:srgbClr val="FFFFFF"/>
                          </a:solidFill>
                          <a:effectLst/>
                          <a:latin typeface="微軟正黑體" pitchFamily="34" charset="-120"/>
                          <a:ea typeface="微軟正黑體" pitchFamily="34" charset="-120"/>
                        </a:rPr>
                        <a:t>數量</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r>
              <a:tr h="674812">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PDF</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JPG</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DOC</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ODT</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446</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XLSX</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ODS</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100</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TXT</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CSV</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XML</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JSON</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1,504</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RDF</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SPARQL</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0</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674812">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LOD</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smtClean="0">
                          <a:ln>
                            <a:noFill/>
                          </a:ln>
                          <a:solidFill>
                            <a:srgbClr val="000000"/>
                          </a:solidFill>
                          <a:effectLst/>
                          <a:latin typeface="微軟正黑體" pitchFamily="34" charset="-120"/>
                          <a:ea typeface="微軟正黑體" pitchFamily="34" charset="-120"/>
                        </a:rPr>
                        <a:t>0</a:t>
                      </a:r>
                      <a:endPar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4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合計</a:t>
                      </a:r>
                    </a:p>
                  </a:txBody>
                  <a:tcPr marL="91455" marR="91455"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kern="1200" cap="none" normalizeH="0" baseline="0" smtClean="0">
                          <a:ln>
                            <a:noFill/>
                          </a:ln>
                          <a:solidFill>
                            <a:srgbClr val="000000"/>
                          </a:solidFill>
                          <a:effectLst/>
                          <a:latin typeface="微軟正黑體" pitchFamily="34" charset="-120"/>
                          <a:ea typeface="微軟正黑體" pitchFamily="34" charset="-120"/>
                          <a:cs typeface="+mn-cs"/>
                        </a:rPr>
                        <a:t>2,050</a:t>
                      </a:r>
                      <a:endParaRPr kumimoji="0" lang="zh-TW" altLang="en-US" sz="2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91455" marR="91455"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r>
            </a:tbl>
          </a:graphicData>
        </a:graphic>
      </p:graphicFrame>
      <p:sp>
        <p:nvSpPr>
          <p:cNvPr id="84004" name="文字方塊 1"/>
          <p:cNvSpPr txBox="1">
            <a:spLocks noChangeArrowheads="1"/>
          </p:cNvSpPr>
          <p:nvPr/>
        </p:nvSpPr>
        <p:spPr bwMode="auto">
          <a:xfrm>
            <a:off x="683568" y="836712"/>
            <a:ext cx="6552728" cy="584775"/>
          </a:xfrm>
          <a:prstGeom prst="rect">
            <a:avLst/>
          </a:prstGeom>
          <a:noFill/>
          <a:ln w="9525">
            <a:noFill/>
            <a:miter lim="800000"/>
            <a:headEnd/>
            <a:tailEnd/>
          </a:ln>
        </p:spPr>
        <p:txBody>
          <a:bodyPr wrap="square">
            <a:spAutoFit/>
          </a:bodyPr>
          <a:lstStyle/>
          <a:p>
            <a:pPr fontAlgn="t"/>
            <a:r>
              <a:rPr lang="zh-TW" altLang="en-US" sz="3200" dirty="0" smtClean="0">
                <a:solidFill>
                  <a:schemeClr val="tx1"/>
                </a:solidFill>
                <a:ea typeface="微軟正黑體" pitchFamily="34" charset="-120"/>
              </a:rPr>
              <a:t>              </a:t>
            </a:r>
            <a:r>
              <a:rPr kumimoji="0" lang="en-US" altLang="zh-TW" sz="2800" dirty="0" smtClean="0">
                <a:solidFill>
                  <a:schemeClr val="tx1"/>
                </a:solidFill>
                <a:ea typeface="微軟正黑體" pitchFamily="34" charset="-120"/>
              </a:rPr>
              <a:t>105</a:t>
            </a:r>
            <a:r>
              <a:rPr kumimoji="0" lang="zh-TW" altLang="en-US" sz="2800" dirty="0" smtClean="0">
                <a:solidFill>
                  <a:schemeClr val="tx1"/>
                </a:solidFill>
                <a:ea typeface="微軟正黑體" pitchFamily="34" charset="-120"/>
              </a:rPr>
              <a:t>年</a:t>
            </a:r>
            <a:r>
              <a:rPr lang="zh-TW" altLang="en-US" sz="2800" dirty="0" smtClean="0">
                <a:solidFill>
                  <a:schemeClr val="tx1"/>
                </a:solidFill>
                <a:ea typeface="微軟正黑體" pitchFamily="34" charset="-120"/>
              </a:rPr>
              <a:t>累計開放</a:t>
            </a:r>
            <a:r>
              <a:rPr lang="zh-TW" altLang="en-US" sz="2800" dirty="0">
                <a:solidFill>
                  <a:schemeClr val="tx1"/>
                </a:solidFill>
                <a:ea typeface="微軟正黑體" pitchFamily="34" charset="-120"/>
              </a:rPr>
              <a:t>資料</a:t>
            </a:r>
            <a:r>
              <a:rPr lang="zh-TW" altLang="en-US" sz="2800" dirty="0" smtClean="0">
                <a:solidFill>
                  <a:schemeClr val="tx1"/>
                </a:solidFill>
                <a:ea typeface="微軟正黑體" pitchFamily="34" charset="-120"/>
              </a:rPr>
              <a:t>集星等</a:t>
            </a:r>
            <a:endParaRPr kumimoji="0" lang="zh-TW" altLang="en-US" sz="2800" dirty="0">
              <a:solidFill>
                <a:schemeClr val="tx1"/>
              </a:solidFill>
              <a:ea typeface="微軟正黑體" pitchFamily="34" charset="-120"/>
            </a:endParaRPr>
          </a:p>
        </p:txBody>
      </p:sp>
      <p:sp>
        <p:nvSpPr>
          <p:cNvPr id="9" name="文字方塊 8"/>
          <p:cNvSpPr txBox="1"/>
          <p:nvPr/>
        </p:nvSpPr>
        <p:spPr>
          <a:xfrm>
            <a:off x="179512" y="879103"/>
            <a:ext cx="1059906" cy="461665"/>
          </a:xfrm>
          <a:prstGeom prst="rect">
            <a:avLst/>
          </a:prstGeom>
          <a:noFill/>
        </p:spPr>
        <p:txBody>
          <a:bodyPr wrap="none" rtlCol="0">
            <a:spAutoFit/>
          </a:bodyPr>
          <a:lstStyle/>
          <a:p>
            <a:r>
              <a:rPr kumimoji="0" lang="zh-TW" altLang="en-US" sz="2400" b="1" dirty="0" smtClean="0">
                <a:solidFill>
                  <a:schemeClr val="tx1"/>
                </a:solidFill>
                <a:ea typeface="微軟正黑體" pitchFamily="34" charset="-120"/>
              </a:rPr>
              <a:t>附件</a:t>
            </a:r>
            <a:r>
              <a:rPr kumimoji="0" lang="en-US" altLang="zh-TW" sz="2400" b="1" dirty="0" smtClean="0">
                <a:solidFill>
                  <a:schemeClr val="tx1"/>
                </a:solidFill>
                <a:ea typeface="微軟正黑體" pitchFamily="34" charset="-120"/>
              </a:rPr>
              <a:t>4</a:t>
            </a:r>
            <a:r>
              <a:rPr kumimoji="0" lang="zh-TW" altLang="en-US" sz="2400" b="1" dirty="0" smtClean="0">
                <a:solidFill>
                  <a:schemeClr val="tx1"/>
                </a:solidFill>
                <a:ea typeface="微軟正黑體" pitchFamily="34" charset="-120"/>
              </a:rPr>
              <a:t> </a:t>
            </a:r>
            <a:endParaRPr lang="zh-TW" altLang="en-US" sz="2400" b="1" dirty="0"/>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56</a:t>
            </a:fld>
            <a:endParaRPr lang="en-US" dirty="0"/>
          </a:p>
        </p:txBody>
      </p:sp>
      <p:sp>
        <p:nvSpPr>
          <p:cNvPr id="6" name="文字方塊 3"/>
          <p:cNvSpPr txBox="1">
            <a:spLocks noChangeArrowheads="1"/>
          </p:cNvSpPr>
          <p:nvPr/>
        </p:nvSpPr>
        <p:spPr bwMode="auto">
          <a:xfrm>
            <a:off x="7164288" y="1002214"/>
            <a:ext cx="1728788" cy="338554"/>
          </a:xfrm>
          <a:prstGeom prst="rect">
            <a:avLst/>
          </a:prstGeom>
          <a:noFill/>
          <a:ln w="9525">
            <a:noFill/>
            <a:miter lim="800000"/>
            <a:headEnd/>
            <a:tailEnd/>
          </a:ln>
        </p:spPr>
        <p:txBody>
          <a:bodyPr>
            <a:spAutoFit/>
          </a:bodyPr>
          <a:lstStyle/>
          <a:p>
            <a:r>
              <a:rPr lang="zh-TW" altLang="en-US" sz="1600" u="sng" dirty="0">
                <a:solidFill>
                  <a:schemeClr val="tx1"/>
                </a:solidFill>
              </a:rPr>
              <a:t>統計至</a:t>
            </a:r>
            <a:r>
              <a:rPr lang="en-US" altLang="zh-TW" sz="1600" u="sng" dirty="0" smtClean="0">
                <a:solidFill>
                  <a:schemeClr val="tx1"/>
                </a:solidFill>
              </a:rPr>
              <a:t>105.12.31</a:t>
            </a:r>
            <a:endParaRPr lang="zh-TW" altLang="en-US" sz="1600" u="sng" dirty="0">
              <a:solidFill>
                <a:schemeClr val="tx1"/>
              </a:solidFill>
            </a:endParaRPr>
          </a:p>
        </p:txBody>
      </p:sp>
      <p:sp>
        <p:nvSpPr>
          <p:cNvPr id="7" name="Rectangle 2"/>
          <p:cNvSpPr txBox="1">
            <a:spLocks noChangeArrowheads="1"/>
          </p:cNvSpPr>
          <p:nvPr/>
        </p:nvSpPr>
        <p:spPr bwMode="auto">
          <a:xfrm>
            <a:off x="2195736" y="-9872"/>
            <a:ext cx="7200900" cy="990600"/>
          </a:xfrm>
          <a:prstGeom prst="rect">
            <a:avLst/>
          </a:prstGeom>
          <a:noFill/>
          <a:ln w="9525">
            <a:noFill/>
            <a:miter lim="800000"/>
            <a:headEnd/>
            <a:tailEnd/>
          </a:ln>
        </p:spPr>
        <p:txBody>
          <a:bodyPr lIns="92036" tIns="46018" rIns="92036" bIns="46018" anchor="ctr"/>
          <a:lstStyle/>
          <a:p>
            <a:pPr defTabSz="976313">
              <a:lnSpc>
                <a:spcPts val="3500"/>
              </a:lnSpc>
            </a:pPr>
            <a:r>
              <a:rPr kumimoji="0" lang="zh-TW" altLang="en-US" sz="3600" dirty="0">
                <a:solidFill>
                  <a:schemeClr val="tx1"/>
                </a:solidFill>
                <a:ea typeface="微軟正黑體" pitchFamily="34" charset="-120"/>
              </a:rPr>
              <a:t>經濟部政府資料開放推動</a:t>
            </a:r>
            <a:r>
              <a:rPr kumimoji="0" lang="zh-TW" altLang="en-US" sz="3600" dirty="0" smtClean="0">
                <a:solidFill>
                  <a:schemeClr val="tx1"/>
                </a:solidFill>
                <a:ea typeface="微軟正黑體" pitchFamily="34" charset="-120"/>
              </a:rPr>
              <a:t>成效</a:t>
            </a:r>
            <a:endParaRPr kumimoji="0" lang="en-US" altLang="zh-TW" sz="3600" dirty="0">
              <a:solidFill>
                <a:schemeClr val="tx1"/>
              </a:solidFill>
              <a:ea typeface="微軟正黑體" pitchFamily="34" charset="-120"/>
            </a:endParaRPr>
          </a:p>
        </p:txBody>
      </p:sp>
    </p:spTree>
    <p:extLst>
      <p:ext uri="{BB962C8B-B14F-4D97-AF65-F5344CB8AC3E}">
        <p14:creationId xmlns:p14="http://schemas.microsoft.com/office/powerpoint/2010/main" val="235644044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txBox="1">
            <a:spLocks noChangeArrowheads="1"/>
          </p:cNvSpPr>
          <p:nvPr/>
        </p:nvSpPr>
        <p:spPr bwMode="auto">
          <a:xfrm>
            <a:off x="2267644" y="115888"/>
            <a:ext cx="6624836" cy="990600"/>
          </a:xfrm>
          <a:prstGeom prst="rect">
            <a:avLst/>
          </a:prstGeom>
          <a:noFill/>
          <a:ln w="9525">
            <a:noFill/>
            <a:miter lim="800000"/>
            <a:headEnd/>
            <a:tailEnd/>
          </a:ln>
        </p:spPr>
        <p:txBody>
          <a:bodyPr lIns="92036" tIns="46018" rIns="92036" bIns="46018" anchor="ctr"/>
          <a:lstStyle/>
          <a:p>
            <a:pPr defTabSz="976313">
              <a:lnSpc>
                <a:spcPts val="3500"/>
              </a:lnSpc>
            </a:pPr>
            <a:r>
              <a:rPr kumimoji="0" lang="zh-TW" altLang="en-US" sz="3600" dirty="0">
                <a:solidFill>
                  <a:schemeClr val="tx1"/>
                </a:solidFill>
                <a:ea typeface="微軟正黑體" pitchFamily="34" charset="-120"/>
              </a:rPr>
              <a:t>經濟部政府資料開放推動成效</a:t>
            </a:r>
            <a:endParaRPr kumimoji="0" lang="en-US" altLang="zh-TW" sz="3600" dirty="0">
              <a:solidFill>
                <a:schemeClr val="tx1"/>
              </a:solidFill>
              <a:ea typeface="微軟正黑體" pitchFamily="34" charset="-120"/>
            </a:endParaRPr>
          </a:p>
          <a:p>
            <a:pPr defTabSz="976313">
              <a:lnSpc>
                <a:spcPts val="3500"/>
              </a:lnSpc>
            </a:pPr>
            <a:r>
              <a:rPr kumimoji="0" lang="en-US" altLang="zh-TW" sz="2800" dirty="0" smtClean="0">
                <a:solidFill>
                  <a:schemeClr val="tx1"/>
                </a:solidFill>
                <a:ea typeface="微軟正黑體" pitchFamily="34" charset="-120"/>
              </a:rPr>
              <a:t>(106</a:t>
            </a:r>
            <a:r>
              <a:rPr kumimoji="0" lang="zh-TW" altLang="en-US" sz="2800" dirty="0" smtClean="0">
                <a:solidFill>
                  <a:schemeClr val="tx1"/>
                </a:solidFill>
                <a:ea typeface="微軟正黑體" pitchFamily="34" charset="-120"/>
              </a:rPr>
              <a:t>年</a:t>
            </a:r>
            <a:r>
              <a:rPr kumimoji="0" lang="en-US" altLang="zh-TW" sz="2800" dirty="0" smtClean="0">
                <a:solidFill>
                  <a:schemeClr val="tx1"/>
                </a:solidFill>
                <a:ea typeface="微軟正黑體" pitchFamily="34" charset="-120"/>
              </a:rPr>
              <a:t>1-4</a:t>
            </a:r>
            <a:r>
              <a:rPr kumimoji="0" lang="zh-TW" altLang="en-US" sz="2800" dirty="0" smtClean="0">
                <a:solidFill>
                  <a:schemeClr val="tx1"/>
                </a:solidFill>
                <a:ea typeface="微軟正黑體" pitchFamily="34" charset="-120"/>
              </a:rPr>
              <a:t>月</a:t>
            </a:r>
            <a:r>
              <a:rPr kumimoji="0" lang="en-US" altLang="zh-TW" sz="2800" dirty="0" smtClean="0">
                <a:solidFill>
                  <a:schemeClr val="tx1"/>
                </a:solidFill>
                <a:ea typeface="微軟正黑體" pitchFamily="34" charset="-120"/>
              </a:rPr>
              <a:t>)</a:t>
            </a:r>
            <a:endParaRPr kumimoji="0" lang="en-US" altLang="zh-TW" sz="2800" dirty="0">
              <a:solidFill>
                <a:schemeClr val="tx1"/>
              </a:solidFill>
              <a:ea typeface="微軟正黑體" pitchFamily="34" charset="-120"/>
            </a:endParaRPr>
          </a:p>
        </p:txBody>
      </p:sp>
      <p:graphicFrame>
        <p:nvGraphicFramePr>
          <p:cNvPr id="18478" name="Group 46"/>
          <p:cNvGraphicFramePr>
            <a:graphicFrameLocks noGrp="1"/>
          </p:cNvGraphicFramePr>
          <p:nvPr>
            <p:extLst>
              <p:ext uri="{D42A27DB-BD31-4B8C-83A1-F6EECF244321}">
                <p14:modId xmlns:p14="http://schemas.microsoft.com/office/powerpoint/2010/main" val="3462859398"/>
              </p:ext>
            </p:extLst>
          </p:nvPr>
        </p:nvGraphicFramePr>
        <p:xfrm>
          <a:off x="395536" y="1619040"/>
          <a:ext cx="8424936" cy="4042207"/>
        </p:xfrm>
        <a:graphic>
          <a:graphicData uri="http://schemas.openxmlformats.org/drawingml/2006/table">
            <a:tbl>
              <a:tblPr/>
              <a:tblGrid>
                <a:gridCol w="1790614"/>
                <a:gridCol w="6634322"/>
              </a:tblGrid>
              <a:tr h="684279">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rPr>
                        <a:t>項目</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rPr>
                        <a:t>辦理成效</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r>
              <a:tr h="994685">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推廣研討會</a:t>
                      </a:r>
                      <a:endParaRPr kumimoji="1" lang="en-US" altLang="zh-TW" sz="16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en-US" altLang="zh-TW" sz="16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2</a:t>
                      </a:r>
                      <a:r>
                        <a:rPr kumimoji="1" lang="zh-TW" altLang="en-US" sz="16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月</a:t>
                      </a:r>
                      <a:r>
                        <a:rPr kumimoji="1" lang="en-US" altLang="zh-TW" sz="16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24</a:t>
                      </a:r>
                      <a:r>
                        <a:rPr kumimoji="1" lang="zh-TW" altLang="en-US" sz="16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日促成</a:t>
                      </a:r>
                      <a:r>
                        <a:rPr kumimoji="1" lang="en-US" altLang="zh-TW" sz="16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Open Data</a:t>
                      </a:r>
                      <a:r>
                        <a:rPr kumimoji="1" lang="zh-TW" altLang="en-US" sz="16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聯盟與歐洲最大資料科學團隊法商</a:t>
                      </a:r>
                      <a:r>
                        <a:rPr kumimoji="1" lang="en-US" altLang="zh-TW" sz="1600" b="0" i="0" u="none" strike="noStrike" kern="1200" cap="none" normalizeH="0" baseline="0" dirty="0" err="1" smtClean="0">
                          <a:ln>
                            <a:noFill/>
                          </a:ln>
                          <a:solidFill>
                            <a:schemeClr val="tx1"/>
                          </a:solidFill>
                          <a:effectLst/>
                          <a:latin typeface="微軟正黑體" pitchFamily="34" charset="-120"/>
                          <a:ea typeface="微軟正黑體" pitchFamily="34" charset="-120"/>
                          <a:cs typeface="+mn-cs"/>
                        </a:rPr>
                        <a:t>Ekimetrics</a:t>
                      </a:r>
                      <a:r>
                        <a:rPr kumimoji="1" lang="zh-TW" altLang="en-US" sz="16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簽定</a:t>
                      </a:r>
                      <a:r>
                        <a:rPr kumimoji="1" lang="en-US" altLang="zh-TW" sz="16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MOU</a:t>
                      </a:r>
                      <a:r>
                        <a:rPr kumimoji="1" lang="zh-TW" altLang="en-US" sz="16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，希冀借鏡歐洲與法國資料經濟推動經驗，共同建立歐亞市場發展策略藍圖。</a:t>
                      </a:r>
                      <a:endParaRPr kumimoji="1" lang="en-US" altLang="zh-TW" sz="16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994685">
                <a:tc>
                  <a:txBody>
                    <a:bodyPr/>
                    <a:lstStyle/>
                    <a:p>
                      <a:pPr marL="95250" marR="0" lvl="0" indent="0" algn="ctr" defTabSz="914400" rtl="0" eaLnBrk="1" fontAlgn="b" latinLnBrk="0" hangingPunct="1">
                        <a:lnSpc>
                          <a:spcPct val="100000"/>
                        </a:lnSpc>
                        <a:spcBef>
                          <a:spcPct val="0"/>
                        </a:spcBef>
                        <a:spcAft>
                          <a:spcPct val="0"/>
                        </a:spcAft>
                        <a:buClr>
                          <a:schemeClr val="tx1"/>
                        </a:buClr>
                        <a:buSzPct val="85000"/>
                        <a:buFont typeface="+mj-lt"/>
                        <a:buNone/>
                        <a:tabLst/>
                        <a:defRPr/>
                      </a:pPr>
                      <a:r>
                        <a:rPr kumimoji="1" lang="zh-TW" altLang="en-US" sz="1600" b="1"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資料集</a:t>
                      </a: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抽檢成效</a:t>
                      </a:r>
                      <a:endParaRPr kumimoji="1" lang="en-US" altLang="zh-TW" sz="16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l" defTabSz="914400" rtl="0" eaLnBrk="1" fontAlgn="b" latinLnBrk="0" hangingPunct="1">
                        <a:lnSpc>
                          <a:spcPct val="100000"/>
                        </a:lnSpc>
                        <a:spcBef>
                          <a:spcPct val="0"/>
                        </a:spcBef>
                        <a:spcAft>
                          <a:spcPct val="0"/>
                        </a:spcAft>
                        <a:buClr>
                          <a:schemeClr val="tx1"/>
                        </a:buClr>
                        <a:buSzPct val="91000"/>
                        <a:buFont typeface="+mj-lt"/>
                        <a:buAutoNum type="arabicPeriod"/>
                        <a:tabLst/>
                      </a:pP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105</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年第</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4</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季</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計由</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1,972</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資料集抽檢</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103</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項，不符規範者計</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45</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項 ，已請各單位完成修正</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抽檢日期</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:106</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年</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月</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a:t>
                      </a:r>
                    </a:p>
                    <a:p>
                      <a:pPr marL="342900" marR="0" lvl="0" indent="-342900" algn="l" defTabSz="914400" rtl="0" eaLnBrk="1" fontAlgn="b" latinLnBrk="0" hangingPunct="1">
                        <a:lnSpc>
                          <a:spcPct val="100000"/>
                        </a:lnSpc>
                        <a:spcBef>
                          <a:spcPct val="0"/>
                        </a:spcBef>
                        <a:spcAft>
                          <a:spcPct val="0"/>
                        </a:spcAft>
                        <a:buClr>
                          <a:schemeClr val="tx1"/>
                        </a:buClr>
                        <a:buSzPct val="91000"/>
                        <a:buFont typeface="+mj-lt"/>
                        <a:buAutoNum type="arabicPeriod"/>
                        <a:tabLst/>
                      </a:pP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106</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年第</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季</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待補</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預計於</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4</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月</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27</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日提供</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a:t>
                      </a:r>
                      <a:endPar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684279">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民間意見回應</a:t>
                      </a:r>
                      <a:endParaRPr kumimoji="1" lang="en-US" altLang="zh-TW" sz="16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回應本部於國發會平台之民眾需求「我</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有話要說</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58</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 則</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及</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我還想要</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13</a:t>
                      </a:r>
                      <a:r>
                        <a:rPr kumimoji="1" lang="en-US" altLang="zh-TW" sz="1600" b="0" i="0" u="none" strike="noStrike" cap="none" normalizeH="0" baseline="0" dirty="0" smtClean="0">
                          <a:ln>
                            <a:noFill/>
                          </a:ln>
                          <a:solidFill>
                            <a:srgbClr val="FF0000"/>
                          </a:solidFill>
                          <a:effectLst/>
                          <a:latin typeface="微軟正黑體" pitchFamily="34" charset="-120"/>
                          <a:ea typeface="微軟正黑體" pitchFamily="34" charset="-120"/>
                        </a:rPr>
                        <a:t> </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則</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684279">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預計開放</a:t>
                      </a:r>
                      <a:r>
                        <a:rPr kumimoji="1" lang="zh-TW" altLang="en-US" sz="1600" b="1"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資料集</a:t>
                      </a:r>
                      <a:endParaRPr kumimoji="1" lang="en-US" altLang="zh-TW" sz="1600" b="1" i="0" u="none" strike="noStrike" kern="1200" cap="none" normalizeH="0" baseline="0" dirty="0" smtClean="0">
                        <a:ln>
                          <a:noFill/>
                        </a:ln>
                        <a:solidFill>
                          <a:srgbClr val="0000CC"/>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5</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月底預計開放</a:t>
                      </a:r>
                      <a:r>
                        <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189</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資料集</a:t>
                      </a:r>
                      <a:endPar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5" name="文字方塊 4"/>
          <p:cNvSpPr txBox="1"/>
          <p:nvPr/>
        </p:nvSpPr>
        <p:spPr>
          <a:xfrm>
            <a:off x="395536" y="875655"/>
            <a:ext cx="1059906" cy="461665"/>
          </a:xfrm>
          <a:prstGeom prst="rect">
            <a:avLst/>
          </a:prstGeom>
          <a:noFill/>
        </p:spPr>
        <p:txBody>
          <a:bodyPr wrap="none" rtlCol="0">
            <a:spAutoFit/>
          </a:bodyPr>
          <a:lstStyle/>
          <a:p>
            <a:r>
              <a:rPr kumimoji="0" lang="zh-TW" altLang="en-US" sz="2400" b="1" dirty="0" smtClean="0">
                <a:solidFill>
                  <a:schemeClr val="tx1"/>
                </a:solidFill>
                <a:ea typeface="微軟正黑體" pitchFamily="34" charset="-120"/>
              </a:rPr>
              <a:t>附件</a:t>
            </a:r>
            <a:r>
              <a:rPr kumimoji="0" lang="en-US" altLang="zh-TW" sz="2400" b="1" dirty="0" smtClean="0">
                <a:solidFill>
                  <a:schemeClr val="tx1"/>
                </a:solidFill>
                <a:ea typeface="微軟正黑體" pitchFamily="34" charset="-120"/>
              </a:rPr>
              <a:t>4</a:t>
            </a:r>
            <a:r>
              <a:rPr kumimoji="0" lang="zh-TW" altLang="en-US" sz="2400" b="1" dirty="0" smtClean="0">
                <a:solidFill>
                  <a:schemeClr val="tx1"/>
                </a:solidFill>
                <a:ea typeface="微軟正黑體" pitchFamily="34" charset="-120"/>
              </a:rPr>
              <a:t> </a:t>
            </a:r>
            <a:endParaRPr lang="zh-TW" altLang="en-US" sz="2400" b="1" dirty="0"/>
          </a:p>
        </p:txBody>
      </p:sp>
      <p:sp>
        <p:nvSpPr>
          <p:cNvPr id="6" name="文字方塊 3"/>
          <p:cNvSpPr txBox="1">
            <a:spLocks noChangeArrowheads="1"/>
          </p:cNvSpPr>
          <p:nvPr/>
        </p:nvSpPr>
        <p:spPr bwMode="auto">
          <a:xfrm>
            <a:off x="7164288" y="1218238"/>
            <a:ext cx="1872208" cy="338554"/>
          </a:xfrm>
          <a:prstGeom prst="rect">
            <a:avLst/>
          </a:prstGeom>
          <a:noFill/>
          <a:ln w="9525">
            <a:noFill/>
            <a:miter lim="800000"/>
            <a:headEnd/>
            <a:tailEnd/>
          </a:ln>
        </p:spPr>
        <p:txBody>
          <a:bodyPr wrap="square">
            <a:spAutoFit/>
          </a:bodyPr>
          <a:lstStyle/>
          <a:p>
            <a:r>
              <a:rPr lang="zh-TW" altLang="en-US" sz="1600" dirty="0">
                <a:solidFill>
                  <a:schemeClr val="tx1"/>
                </a:solidFill>
              </a:rPr>
              <a:t>統計至</a:t>
            </a:r>
            <a:r>
              <a:rPr lang="en-US" altLang="zh-TW" sz="1600" dirty="0" smtClean="0">
                <a:solidFill>
                  <a:schemeClr val="tx1"/>
                </a:solidFill>
              </a:rPr>
              <a:t>106.04.12</a:t>
            </a:r>
            <a:endParaRPr lang="zh-TW" altLang="en-US" sz="1600" dirty="0">
              <a:solidFill>
                <a:schemeClr val="tx1"/>
              </a:solidFill>
            </a:endParaRPr>
          </a:p>
        </p:txBody>
      </p:sp>
      <p:sp>
        <p:nvSpPr>
          <p:cNvPr id="7" name="投影片編號版面配置區 1"/>
          <p:cNvSpPr>
            <a:spLocks noGrp="1"/>
          </p:cNvSpPr>
          <p:nvPr>
            <p:ph type="sldNum" sz="quarter" idx="12"/>
          </p:nvPr>
        </p:nvSpPr>
        <p:spPr>
          <a:xfrm>
            <a:off x="6553200" y="6356350"/>
            <a:ext cx="2133600" cy="365125"/>
          </a:xfrm>
        </p:spPr>
        <p:txBody>
          <a:bodyPr/>
          <a:lstStyle/>
          <a:p>
            <a:pPr>
              <a:defRPr/>
            </a:pPr>
            <a:fld id="{23D3DD93-41E6-47E1-AE6A-DBB7FAB6A6FE}" type="slidenum">
              <a:rPr lang="en-US" smtClean="0"/>
              <a:pPr>
                <a:defRPr/>
              </a:pPr>
              <a:t>57</a:t>
            </a:fld>
            <a:endParaRPr lang="en-US" dirty="0"/>
          </a:p>
        </p:txBody>
      </p:sp>
    </p:spTree>
    <p:extLst>
      <p:ext uri="{BB962C8B-B14F-4D97-AF65-F5344CB8AC3E}">
        <p14:creationId xmlns:p14="http://schemas.microsoft.com/office/powerpoint/2010/main" val="23275317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91" name="Group 31"/>
          <p:cNvGraphicFramePr>
            <a:graphicFrameLocks noGrp="1"/>
          </p:cNvGraphicFramePr>
          <p:nvPr>
            <p:ph sz="half" idx="4294967295"/>
            <p:extLst>
              <p:ext uri="{D42A27DB-BD31-4B8C-83A1-F6EECF244321}">
                <p14:modId xmlns:p14="http://schemas.microsoft.com/office/powerpoint/2010/main" val="3349273731"/>
              </p:ext>
            </p:extLst>
          </p:nvPr>
        </p:nvGraphicFramePr>
        <p:xfrm>
          <a:off x="179388" y="1109663"/>
          <a:ext cx="8856662" cy="5487987"/>
        </p:xfrm>
        <a:graphic>
          <a:graphicData uri="http://schemas.openxmlformats.org/drawingml/2006/table">
            <a:tbl>
              <a:tblPr/>
              <a:tblGrid>
                <a:gridCol w="936625"/>
                <a:gridCol w="2807915"/>
                <a:gridCol w="3456384"/>
                <a:gridCol w="863576"/>
                <a:gridCol w="792162"/>
              </a:tblGrid>
              <a:tr h="701675">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時間</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結論</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辦理情形</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單位</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備註</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312">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105. 12. 20</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lvl="0" algn="l" defTabSz="914400" rtl="0" eaLnBrk="1" latinLnBrk="0" hangingPunct="1">
                        <a:spcBef>
                          <a:spcPct val="20000"/>
                        </a:spcBef>
                        <a:buFont typeface="Arial" charset="0"/>
                      </a:pP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三、</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有關下次會議報告內容，請各單位配合下列事項：</a:t>
                      </a:r>
                    </a:p>
                    <a:p>
                      <a:pPr marL="0" lvl="0" algn="l" defTabSz="914400" rtl="0" eaLnBrk="1" latinLnBrk="0" hangingPunct="1">
                        <a:spcBef>
                          <a:spcPct val="20000"/>
                        </a:spcBef>
                        <a:buFont typeface="Arial" charset="0"/>
                      </a:pP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一</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請統計處、研究發展委員會、國際合作處、投資業務處、技術處等單位於下次會議針對開放資料推動情形進行報告</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每單位</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5</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分鐘</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p>
                    <a:p>
                      <a:pPr marL="0" lvl="0" algn="l" defTabSz="914400" rtl="0" eaLnBrk="1" latinLnBrk="0" hangingPunct="1">
                        <a:spcBef>
                          <a:spcPct val="20000"/>
                        </a:spcBef>
                        <a:buFont typeface="Arial" charset="0"/>
                      </a:pP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二</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請資訊中心邀請</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 105</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年度「</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 Open Data</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創新應用競賽」獲頒金奬及銀奬單位於下次會議專題分享本部資料開放應用情形。</a:t>
                      </a:r>
                      <a:endParaRPr kumimoji="1" lang="zh-TW"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marL="263525" indent="-263525"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ts val="600"/>
                        </a:spcAft>
                        <a:buClr>
                          <a:srgbClr val="0000FF"/>
                        </a:buClr>
                        <a:buSzTx/>
                        <a:buFont typeface="Wingdings" pitchFamily="2" charset="2"/>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一</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已安排</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統計處、研究發展委員會</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等５個</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單位於本會議說明</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開放資料推動情形</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，請與會委員指導並依會議結論修整後，據以進行</a:t>
                      </a: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106</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年度之資料開放推動工作。</a:t>
                      </a: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l" defTabSz="914400" rtl="0" eaLnBrk="1" fontAlgn="base" latinLnBrk="0" hangingPunct="1">
                        <a:lnSpc>
                          <a:spcPct val="100000"/>
                        </a:lnSpc>
                        <a:spcBef>
                          <a:spcPct val="0"/>
                        </a:spcBef>
                        <a:spcAft>
                          <a:spcPts val="600"/>
                        </a:spcAft>
                        <a:buClr>
                          <a:srgbClr val="0000FF"/>
                        </a:buClr>
                        <a:buSzTx/>
                        <a:buFont typeface="Wingdings" pitchFamily="2" charset="2"/>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二</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資訊中心</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已</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邀請</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年度「</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 Open Data</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創新應用競賽」獲頒金奬及銀奬單位於</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本次</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會議</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進行</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專題分享。</a:t>
                      </a:r>
                    </a:p>
                    <a:p>
                      <a:pPr marL="0" marR="0" lvl="0" indent="0" algn="just" defTabSz="914400" rtl="0" eaLnBrk="1" fontAlgn="base" latinLnBrk="0" hangingPunct="1">
                        <a:lnSpc>
                          <a:spcPct val="100000"/>
                        </a:lnSpc>
                        <a:spcBef>
                          <a:spcPct val="0"/>
                        </a:spcBef>
                        <a:spcAft>
                          <a:spcPts val="600"/>
                        </a:spcAft>
                        <a:buClr>
                          <a:srgbClr val="0000FF"/>
                        </a:buClr>
                        <a:buSzTx/>
                        <a:buFont typeface="Wingdings" pitchFamily="2" charset="2"/>
                        <a:buNone/>
                        <a:tabLst/>
                        <a:defRPr/>
                      </a:pP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just" defTabSz="914400" rtl="0" eaLnBrk="1" fontAlgn="base" latinLnBrk="0" hangingPunct="1">
                        <a:lnSpc>
                          <a:spcPct val="100000"/>
                        </a:lnSpc>
                        <a:spcBef>
                          <a:spcPct val="0"/>
                        </a:spcBef>
                        <a:spcAft>
                          <a:spcPts val="600"/>
                        </a:spcAft>
                        <a:buClr>
                          <a:srgbClr val="0000FF"/>
                        </a:buClr>
                        <a:buSzTx/>
                        <a:buFont typeface="Wingdings" pitchFamily="2" charset="2"/>
                        <a:buNone/>
                        <a:tabLst/>
                      </a:pPr>
                      <a:endParaRPr kumimoji="0"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
                          <a:srgbClr val="0000FF"/>
                        </a:buClr>
                        <a:buSzTx/>
                        <a:buFontTx/>
                        <a:buNone/>
                        <a:tabLst/>
                        <a:defRPr/>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本部資訊中心及各機關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l" defTabSz="914400" rtl="0" eaLnBrk="1" fontAlgn="base" latinLnBrk="0" hangingPunct="1">
                        <a:lnSpc>
                          <a:spcPct val="100000"/>
                        </a:lnSpc>
                        <a:spcBef>
                          <a:spcPct val="0"/>
                        </a:spcBef>
                        <a:spcAft>
                          <a:spcPct val="0"/>
                        </a:spcAft>
                        <a:buClr>
                          <a:srgbClr val="0000FF"/>
                        </a:buClr>
                        <a:buSzTx/>
                        <a:buFontTx/>
                        <a:buNone/>
                        <a:tabLst/>
                      </a:pP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2311" name="Rectangle 2"/>
          <p:cNvSpPr txBox="1">
            <a:spLocks noChangeArrowheads="1"/>
          </p:cNvSpPr>
          <p:nvPr/>
        </p:nvSpPr>
        <p:spPr bwMode="auto">
          <a:xfrm>
            <a:off x="1979613" y="58056"/>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6</a:t>
            </a:fld>
            <a:endParaRPr lang="en-US" dirty="0"/>
          </a:p>
        </p:txBody>
      </p:sp>
    </p:spTree>
    <p:extLst>
      <p:ext uri="{BB962C8B-B14F-4D97-AF65-F5344CB8AC3E}">
        <p14:creationId xmlns:p14="http://schemas.microsoft.com/office/powerpoint/2010/main" val="1943533371"/>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91" name="Group 31"/>
          <p:cNvGraphicFramePr>
            <a:graphicFrameLocks noGrp="1"/>
          </p:cNvGraphicFramePr>
          <p:nvPr>
            <p:ph sz="half" idx="4294967295"/>
            <p:extLst>
              <p:ext uri="{D42A27DB-BD31-4B8C-83A1-F6EECF244321}">
                <p14:modId xmlns:p14="http://schemas.microsoft.com/office/powerpoint/2010/main" val="4067308191"/>
              </p:ext>
            </p:extLst>
          </p:nvPr>
        </p:nvGraphicFramePr>
        <p:xfrm>
          <a:off x="179388" y="1109663"/>
          <a:ext cx="8856662" cy="5487987"/>
        </p:xfrm>
        <a:graphic>
          <a:graphicData uri="http://schemas.openxmlformats.org/drawingml/2006/table">
            <a:tbl>
              <a:tblPr/>
              <a:tblGrid>
                <a:gridCol w="936625"/>
                <a:gridCol w="2447875"/>
                <a:gridCol w="3600400"/>
                <a:gridCol w="1079600"/>
                <a:gridCol w="792162"/>
              </a:tblGrid>
              <a:tr h="701675">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時間</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結論</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辦理情形</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單位</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備註</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312">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105. 12. 20</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四、</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有關本部第</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3</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季資料檢核</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作業</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，請各單位參考品質不合格態樣，並持續精進內部資料檢核工作。</a:t>
                      </a:r>
                      <a:endParaRPr kumimoji="1" lang="zh-TW"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marL="263525" indent="-263525"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just" defTabSz="914400" rtl="0" eaLnBrk="1" fontAlgn="base" latinLnBrk="0" hangingPunct="1">
                        <a:lnSpc>
                          <a:spcPct val="100000"/>
                        </a:lnSpc>
                        <a:spcBef>
                          <a:spcPct val="0"/>
                        </a:spcBef>
                        <a:spcAft>
                          <a:spcPts val="600"/>
                        </a:spcAft>
                        <a:buClr>
                          <a:srgbClr val="0000FF"/>
                        </a:buClr>
                        <a:buSzTx/>
                        <a:buFont typeface="Wingdings" pitchFamily="2" charset="2"/>
                        <a:buNone/>
                        <a:tabLst/>
                        <a:defRPr/>
                      </a:pP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本部幕僚單位及所屬機關</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構</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已依檢核結果完成修正並</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持續精進內部資料檢核工作。</a:t>
                      </a:r>
                      <a:endParaRPr kumimoji="0"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本部幕僚單位及所屬機關</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構</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l" defTabSz="914400" rtl="0" eaLnBrk="1" fontAlgn="base" latinLnBrk="0" hangingPunct="1">
                        <a:lnSpc>
                          <a:spcPct val="100000"/>
                        </a:lnSpc>
                        <a:spcBef>
                          <a:spcPct val="0"/>
                        </a:spcBef>
                        <a:spcAft>
                          <a:spcPct val="0"/>
                        </a:spcAft>
                        <a:buClr>
                          <a:srgbClr val="0000FF"/>
                        </a:buClr>
                        <a:buSzTx/>
                        <a:buFontTx/>
                        <a:buNone/>
                        <a:tabLst/>
                      </a:pP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2311" name="Rectangle 2"/>
          <p:cNvSpPr txBox="1">
            <a:spLocks noChangeArrowheads="1"/>
          </p:cNvSpPr>
          <p:nvPr/>
        </p:nvSpPr>
        <p:spPr bwMode="auto">
          <a:xfrm>
            <a:off x="1979613" y="58056"/>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7</a:t>
            </a:fld>
            <a:endParaRPr lang="en-US" dirty="0"/>
          </a:p>
        </p:txBody>
      </p:sp>
    </p:spTree>
    <p:extLst>
      <p:ext uri="{BB962C8B-B14F-4D97-AF65-F5344CB8AC3E}">
        <p14:creationId xmlns:p14="http://schemas.microsoft.com/office/powerpoint/2010/main" val="2820867847"/>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91" name="Group 31"/>
          <p:cNvGraphicFramePr>
            <a:graphicFrameLocks noGrp="1"/>
          </p:cNvGraphicFramePr>
          <p:nvPr>
            <p:ph sz="half" idx="4294967295"/>
            <p:extLst>
              <p:ext uri="{D42A27DB-BD31-4B8C-83A1-F6EECF244321}">
                <p14:modId xmlns:p14="http://schemas.microsoft.com/office/powerpoint/2010/main" val="2998446476"/>
              </p:ext>
            </p:extLst>
          </p:nvPr>
        </p:nvGraphicFramePr>
        <p:xfrm>
          <a:off x="179388" y="1109663"/>
          <a:ext cx="8856662" cy="5487987"/>
        </p:xfrm>
        <a:graphic>
          <a:graphicData uri="http://schemas.openxmlformats.org/drawingml/2006/table">
            <a:tbl>
              <a:tblPr/>
              <a:tblGrid>
                <a:gridCol w="936625"/>
                <a:gridCol w="2447875"/>
                <a:gridCol w="3528392"/>
                <a:gridCol w="1151608"/>
                <a:gridCol w="792162"/>
              </a:tblGrid>
              <a:tr h="701675">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時間</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結論</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辦理情形</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單位</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備註</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312">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105. 12. 20</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五、</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有關所提</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年度第</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4</a:t>
                      </a:r>
                      <a:r>
                        <a:rPr kumimoji="1"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季預計開放資料集同意開放，請提報機關依程序完成資料集登載發布作業。</a:t>
                      </a:r>
                      <a:endParaRPr kumimoji="1" lang="zh-TW"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marL="263525" indent="-263525"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just" defTabSz="914400" rtl="0" eaLnBrk="1" fontAlgn="base" latinLnBrk="0" hangingPunct="1">
                        <a:lnSpc>
                          <a:spcPct val="100000"/>
                        </a:lnSpc>
                        <a:spcBef>
                          <a:spcPct val="0"/>
                        </a:spcBef>
                        <a:spcAft>
                          <a:spcPts val="600"/>
                        </a:spcAft>
                        <a:buClr>
                          <a:srgbClr val="0000FF"/>
                        </a:buClr>
                        <a:buSzTx/>
                        <a:buFont typeface="Wingdings" pitchFamily="2" charset="2"/>
                        <a:buNone/>
                        <a:tabLst/>
                        <a:defRPr/>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本部各所屬機關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年第４季開放資料清單計</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145</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項，已如期完成登載及發布作業</a:t>
                      </a:r>
                      <a:r>
                        <a:rPr kumimoji="0" lang="zh-TW" altLang="en-US" sz="1800" b="0" i="0" u="none" strike="noStrike" kern="1200" cap="none" normalizeH="0" baseline="0" dirty="0" smtClean="0">
                          <a:ln>
                            <a:noFill/>
                          </a:ln>
                          <a:solidFill>
                            <a:schemeClr val="tx1"/>
                          </a:solidFill>
                          <a:effectLst/>
                          <a:latin typeface="新細明體"/>
                          <a:ea typeface="新細明體"/>
                          <a:cs typeface="+mn-cs"/>
                        </a:rPr>
                        <a:t>。</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ts val="600"/>
                        </a:spcAft>
                        <a:buClr>
                          <a:srgbClr val="0000FF"/>
                        </a:buClr>
                        <a:buSzTx/>
                        <a:buFont typeface="Wingdings" pitchFamily="2" charset="2"/>
                        <a:buNone/>
                        <a:tabLst/>
                      </a:pPr>
                      <a:endParaRPr kumimoji="0"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
                          <a:srgbClr val="0000FF"/>
                        </a:buClr>
                        <a:buSzTx/>
                        <a:buFontTx/>
                        <a:buNone/>
                        <a:tabLst/>
                        <a:defRPr/>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本部資訊中心及各機關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l" defTabSz="914400" rtl="0" eaLnBrk="1" fontAlgn="base" latinLnBrk="0" hangingPunct="1">
                        <a:lnSpc>
                          <a:spcPct val="100000"/>
                        </a:lnSpc>
                        <a:spcBef>
                          <a:spcPct val="0"/>
                        </a:spcBef>
                        <a:spcAft>
                          <a:spcPct val="0"/>
                        </a:spcAft>
                        <a:buClr>
                          <a:srgbClr val="0000FF"/>
                        </a:buClr>
                        <a:buSzTx/>
                        <a:buFontTx/>
                        <a:buNone/>
                        <a:tabLst/>
                      </a:pP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2311"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8</a:t>
            </a:fld>
            <a:endParaRPr lang="en-US" dirty="0"/>
          </a:p>
        </p:txBody>
      </p:sp>
    </p:spTree>
    <p:extLst>
      <p:ext uri="{BB962C8B-B14F-4D97-AF65-F5344CB8AC3E}">
        <p14:creationId xmlns:p14="http://schemas.microsoft.com/office/powerpoint/2010/main" val="1596176842"/>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91" name="Group 31"/>
          <p:cNvGraphicFramePr>
            <a:graphicFrameLocks noGrp="1"/>
          </p:cNvGraphicFramePr>
          <p:nvPr>
            <p:ph sz="half" idx="4294967295"/>
            <p:extLst>
              <p:ext uri="{D42A27DB-BD31-4B8C-83A1-F6EECF244321}">
                <p14:modId xmlns:p14="http://schemas.microsoft.com/office/powerpoint/2010/main" val="3390034174"/>
              </p:ext>
            </p:extLst>
          </p:nvPr>
        </p:nvGraphicFramePr>
        <p:xfrm>
          <a:off x="179388" y="1109662"/>
          <a:ext cx="8856662" cy="5641788"/>
        </p:xfrm>
        <a:graphic>
          <a:graphicData uri="http://schemas.openxmlformats.org/drawingml/2006/table">
            <a:tbl>
              <a:tblPr/>
              <a:tblGrid>
                <a:gridCol w="936625"/>
                <a:gridCol w="3167955"/>
                <a:gridCol w="2880320"/>
                <a:gridCol w="1079600"/>
                <a:gridCol w="792162"/>
              </a:tblGrid>
              <a:tr h="722270">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時間</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結論</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辦理情形</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單位</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備註</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43" marB="45743"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76817">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105. 12. 20</a:t>
                      </a:r>
                    </a:p>
                  </a:txBody>
                  <a:tcPr marL="91431" marR="91431" marT="45743" marB="4574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六、</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本部106年開放資料作業，請各單位配合下列事項：</a:t>
                      </a:r>
                    </a:p>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一</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依所規劃主題式開放資料推動策略，提升資料集品質，並配合</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年度經濟部開放資料集預計目標值納入</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年資料盤點作業，如盤點結果有未能達預計目標值者，請敍明理由函送本部資訊中心彙辦。</a:t>
                      </a:r>
                    </a:p>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二</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依本部</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106-109</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年「經濟部及所屬機關</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構</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政府資料開放推動策略」進行深度盤點，並於</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2</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月</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24</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日交付盤點文件。</a:t>
                      </a:r>
                      <a:endPar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三</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依本部</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年政府資料開放推動績效考核標準，強化各項資料開放推動工作。</a:t>
                      </a:r>
                      <a:endPar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43" marB="457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marL="263525" indent="-263525"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
                          <a:srgbClr val="0000FF"/>
                        </a:buClr>
                        <a:buSzTx/>
                        <a:buFont typeface="Wingdings" pitchFamily="2" charset="2"/>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一</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本部各機關</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構</a:t>
                      </a:r>
                      <a:r>
                        <a:rPr kumimoji="1" lang="en-US" altLang="zh-TW" sz="1800" b="0" i="0" u="none" strike="noStrike" kern="1200" cap="none" normalizeH="0" baseline="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cap="none" normalizeH="0" baseline="0" smtClean="0">
                          <a:ln>
                            <a:noFill/>
                          </a:ln>
                          <a:solidFill>
                            <a:schemeClr val="tx1"/>
                          </a:solidFill>
                          <a:effectLst/>
                          <a:latin typeface="微軟正黑體" pitchFamily="34" charset="-120"/>
                          <a:ea typeface="微軟正黑體" pitchFamily="34" charset="-120"/>
                        </a:rPr>
                        <a:t> </a:t>
                      </a:r>
                      <a:r>
                        <a:rPr kumimoji="1" lang="zh-TW" altLang="en-US" sz="1800" b="0" i="0" u="none" strike="noStrike" kern="1200" cap="none" normalizeH="0" baseline="0" smtClean="0">
                          <a:ln>
                            <a:noFill/>
                          </a:ln>
                          <a:solidFill>
                            <a:schemeClr val="tx1"/>
                          </a:solidFill>
                          <a:effectLst/>
                          <a:latin typeface="微軟正黑體" panose="020B0604030504040204" pitchFamily="34" charset="-120"/>
                          <a:ea typeface="微軟正黑體" panose="020B0604030504040204" pitchFamily="34" charset="-120"/>
                          <a:cs typeface="+mn-cs"/>
                        </a:rPr>
                        <a:t>已</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依主題式開放資料推動策略，</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完成</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年資料盤點作業。</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 </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盤點結果有未能達預計目標值</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亦已</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敍明理由送本部資訊中心彙辦。</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 </a:t>
                      </a: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l" defTabSz="914400" rtl="0" eaLnBrk="1" fontAlgn="base" latinLnBrk="0" hangingPunct="1">
                        <a:lnSpc>
                          <a:spcPct val="100000"/>
                        </a:lnSpc>
                        <a:spcBef>
                          <a:spcPct val="0"/>
                        </a:spcBef>
                        <a:spcAft>
                          <a:spcPct val="0"/>
                        </a:spcAft>
                        <a:buClr>
                          <a:srgbClr val="0000FF"/>
                        </a:buClr>
                        <a:buSzTx/>
                        <a:buFont typeface="Wingdings" pitchFamily="2" charset="2"/>
                        <a:buNone/>
                        <a:tabLst/>
                        <a:defRPr/>
                      </a:pP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二</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三</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及</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所屬機關</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構</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已交付</a:t>
                      </a:r>
                      <a:r>
                        <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106</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盤點資料</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，將依</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績效考核標準</a:t>
                      </a: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強化</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各項資料開放推動工作。</a:t>
                      </a:r>
                      <a:endPar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43" marB="457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本部幕僚單位及所屬機關</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構</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3335" name="Rectangle 2"/>
          <p:cNvSpPr txBox="1">
            <a:spLocks noChangeArrowheads="1"/>
          </p:cNvSpPr>
          <p:nvPr/>
        </p:nvSpPr>
        <p:spPr bwMode="auto">
          <a:xfrm>
            <a:off x="1979613" y="43542"/>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kumimoji="0" lang="zh-TW" altLang="en-US" sz="3600" dirty="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9</a:t>
            </a:fld>
            <a:endParaRPr lang="en-US" dirty="0"/>
          </a:p>
        </p:txBody>
      </p:sp>
    </p:spTree>
    <p:extLst>
      <p:ext uri="{BB962C8B-B14F-4D97-AF65-F5344CB8AC3E}">
        <p14:creationId xmlns:p14="http://schemas.microsoft.com/office/powerpoint/2010/main" val="4032077223"/>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nchor="ctr"/>
      <a:lstStyle>
        <a:defPPr algn="r" eaLnBrk="1" hangingPunct="1">
          <a:spcBef>
            <a:spcPct val="0"/>
          </a:spcBef>
          <a:buClrTx/>
          <a:buFontTx/>
          <a:buNone/>
          <a:defRPr kumimoji="0" sz="1200">
            <a:latin typeface="微軟正黑體" pitchFamily="34" charset="-120"/>
            <a:ea typeface="微軟正黑體" pitchFamily="34" charset="-120"/>
          </a:defRPr>
        </a:defPPr>
      </a:lstStyle>
    </a:txDef>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27616</TotalTime>
  <Words>9380</Words>
  <Application>Microsoft Office PowerPoint</Application>
  <PresentationFormat>如螢幕大小 (4:3)</PresentationFormat>
  <Paragraphs>1175</Paragraphs>
  <Slides>57</Slides>
  <Notes>37</Notes>
  <HiddenSlides>0</HiddenSlides>
  <MMClips>0</MMClips>
  <ScaleCrop>false</ScaleCrop>
  <HeadingPairs>
    <vt:vector size="6" baseType="variant">
      <vt:variant>
        <vt:lpstr>使用字型</vt:lpstr>
      </vt:variant>
      <vt:variant>
        <vt:i4>10</vt:i4>
      </vt:variant>
      <vt:variant>
        <vt:lpstr>佈景主題</vt:lpstr>
      </vt:variant>
      <vt:variant>
        <vt:i4>1</vt:i4>
      </vt:variant>
      <vt:variant>
        <vt:lpstr>投影片標題</vt:lpstr>
      </vt:variant>
      <vt:variant>
        <vt:i4>57</vt:i4>
      </vt:variant>
    </vt:vector>
  </HeadingPairs>
  <TitlesOfParts>
    <vt:vector size="68" baseType="lpstr">
      <vt:lpstr>Arial</vt:lpstr>
      <vt:lpstr>新細明體</vt:lpstr>
      <vt:lpstr>Times New Roman</vt:lpstr>
      <vt:lpstr>Arial Rounded MT Bold</vt:lpstr>
      <vt:lpstr>Wingdings</vt:lpstr>
      <vt:lpstr>Wingdings 2</vt:lpstr>
      <vt:lpstr>微软雅黑</vt:lpstr>
      <vt:lpstr>微軟正黑體</vt:lpstr>
      <vt:lpstr>標楷體</vt:lpstr>
      <vt:lpstr>Calibri</vt: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孫銘慈</cp:lastModifiedBy>
  <cp:revision>3953</cp:revision>
  <cp:lastPrinted>2017-04-19T03:04:14Z</cp:lastPrinted>
  <dcterms:created xsi:type="dcterms:W3CDTF">2011-02-11T10:25:44Z</dcterms:created>
  <dcterms:modified xsi:type="dcterms:W3CDTF">2017-04-26T04:26:57Z</dcterms:modified>
</cp:coreProperties>
</file>