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5" r:id="rId5"/>
    <p:sldId id="268" r:id="rId6"/>
    <p:sldId id="269" r:id="rId7"/>
    <p:sldId id="271" r:id="rId8"/>
    <p:sldId id="267" r:id="rId9"/>
    <p:sldId id="270" r:id="rId10"/>
    <p:sldId id="263" r:id="rId11"/>
    <p:sldId id="266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3"/>
  </p:normalViewPr>
  <p:slideViewPr>
    <p:cSldViewPr>
      <p:cViewPr varScale="1">
        <p:scale>
          <a:sx n="110" d="100"/>
          <a:sy n="110" d="100"/>
        </p:scale>
        <p:origin x="48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152705" cy="1527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0FD403-4BD5-DE48-9C25-71EAC7E842EE}" type="datetimeFigureOut">
              <a:rPr kumimoji="1" lang="zh-TW" altLang="en-US" smtClean="0"/>
              <a:t>2017/4/26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B4928-5E6C-7644-BB84-4D04427B8487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216779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295" y="985720"/>
            <a:ext cx="4428445" cy="1221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2665475"/>
            <a:ext cx="6400800" cy="10689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157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566315" cy="61082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749245"/>
            <a:ext cx="6413610" cy="458115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rgbClr val="157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680310"/>
            <a:ext cx="6244435" cy="5321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1425" y="1749245"/>
            <a:ext cx="3054100" cy="7734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1425" y="2512770"/>
            <a:ext cx="3054100" cy="303505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93640" y="1749245"/>
            <a:ext cx="3054100" cy="7734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57F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3640" y="2512770"/>
            <a:ext cx="3054100" cy="303505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defRPr>
            </a:lvl1pPr>
          </a:lstStyle>
          <a:p>
            <a:fld id="{53074F12-AA26-4AC8-9962-C36BB8F32554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頁尾版面配置區 6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icrosoft JhengHei" charset="-120"/>
                <a:ea typeface="Microsoft JhengHei" charset="-120"/>
                <a:cs typeface="Microsoft JhengHei" charset="-120"/>
              </a:defRPr>
            </a:lvl1pPr>
          </a:lstStyle>
          <a:p>
            <a:endParaRPr kumimoji="1" lang="zh-TW" altLang="en-US"/>
          </a:p>
        </p:txBody>
      </p:sp>
      <p:sp>
        <p:nvSpPr>
          <p:cNvPr id="8" name="標題版面配置區 7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TW" altLang="en-US" smtClean="0"/>
              <a:t>按一下以編輯母片標題樣式</a:t>
            </a:r>
            <a:endParaRPr kumimoji="1" lang="zh-TW" alt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Microsoft JhengHei" charset="-120"/>
          <a:ea typeface="Microsoft JhengHei" charset="-120"/>
          <a:cs typeface="Microsoft JhengHei" charset="-12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oecd.org/" TargetMode="External"/><Relationship Id="rId4" Type="http://schemas.openxmlformats.org/officeDocument/2006/relationships/hyperlink" Target="http://ec.europa.eu/eurostat/data/database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ta.imf.org/?sk=388DFA60-1D26-4ADE-B505-A05A558D9A4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atahelp.imf.org/knowledgebase/articles/630877-api" TargetMode="External"/><Relationship Id="rId3" Type="http://schemas.openxmlformats.org/officeDocument/2006/relationships/hyperlink" Target="http://dataservices.imf.org/REST/SDMX_JSON.svc/CompactData/IRFCL/M.IT.RAF_USD.?startPeriod=200001&amp;endPeriod=201702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.tw/url?sa=t&amp;rct=j&amp;q=&amp;esrc=s&amp;source=web&amp;cd=1&amp;cad=rja&amp;uact=8&amp;ved=0ahUKEwiC0KXYtInTAhXIebwKHfOzCosQFggYMAA&amp;url=https://web.customs.gov.tw/&amp;usg=AFQjCNGRAcpLZ57J7A10xwoS1XfGl0bW3w&amp;sig2=gS8FIVf1stf5cHYCc09jKg" TargetMode="External"/><Relationship Id="rId4" Type="http://schemas.openxmlformats.org/officeDocument/2006/relationships/hyperlink" Target="https://www.google.com.tw/url?sa=t&amp;rct=j&amp;q=&amp;esrc=s&amp;source=web&amp;cd=1&amp;cad=rja&amp;uact=8&amp;ved=0ahUKEwiJypDEtInTAhWKf7wKHdvMAI8QFggYMAA&amp;url=http://mops.twse.com.tw/mops/web/index&amp;usg=AFQjCNEQY8Yy-LF7OFaKHSJ-U0Y5vs3aGQ&amp;sig2=cwKAFAzbedU47zYtBNujyQ" TargetMode="External"/><Relationship Id="rId5" Type="http://schemas.openxmlformats.org/officeDocument/2006/relationships/hyperlink" Target="http://data.gov.tw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.tw/url?sa=t&amp;rct=j&amp;q=&amp;esrc=s&amp;source=web&amp;cd=1&amp;cad=rja&amp;uact=8&amp;ved=0ahUKEwiKg9_jtInTAhVHUbwKHYG9DdAQFggZMAA&amp;url=http://www.trade.gov.tw/&amp;usg=AFQjCNEQc1qR1nqaj0lDSgNab09YJ9uYRQ&amp;sig2=Qgu69lzDe51MurBdEb-NX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llmytrade.com/jp-detail" TargetMode="External"/><Relationship Id="rId4" Type="http://schemas.openxmlformats.org/officeDocument/2006/relationships/hyperlink" Target="https://allmytrade.com/worldTrade" TargetMode="External"/><Relationship Id="rId5" Type="http://schemas.openxmlformats.org/officeDocument/2006/relationships/hyperlink" Target="https://allmytrade.com/hsRanking" TargetMode="External"/><Relationship Id="rId6" Type="http://schemas.openxmlformats.org/officeDocument/2006/relationships/hyperlink" Target="https://allmytrade.com/oecd-Org" TargetMode="External"/><Relationship Id="rId7" Type="http://schemas.openxmlformats.org/officeDocument/2006/relationships/hyperlink" Target="https://allmytrade.com/0050-group" TargetMode="External"/><Relationship Id="rId8" Type="http://schemas.openxmlformats.org/officeDocument/2006/relationships/hyperlink" Target="https://allmytrade.com/antiDumpin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llmytrade.com/orgTradin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bc.gov.tw/public/data/OpenData/%E7%B6%93%E7%A0%94%E8%99%95/BPN2Q01.txt" TargetMode="External"/><Relationship Id="rId3" Type="http://schemas.openxmlformats.org/officeDocument/2006/relationships/hyperlink" Target="http://data.gov.tw/node/656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Microsoft JhengHei" charset="-120"/>
                <a:ea typeface="Microsoft JhengHei" charset="-120"/>
                <a:cs typeface="Microsoft JhengHei" charset="-120"/>
              </a:rPr>
              <a:t>海關進出口分析</a:t>
            </a:r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系統應用簡介</a:t>
            </a:r>
            <a:endParaRPr lang="en-US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Microsoft JhengHei" charset="-120"/>
                <a:ea typeface="Microsoft JhengHei" charset="-120"/>
                <a:cs typeface="Microsoft JhengHei" charset="-120"/>
              </a:rPr>
              <a:t>演講人：鄔永輝</a:t>
            </a:r>
            <a:endParaRPr lang="en-US" altLang="zh-TW" dirty="0" smtClean="0">
              <a:latin typeface="Microsoft JhengHei" charset="-120"/>
              <a:ea typeface="Microsoft JhengHei" charset="-120"/>
              <a:cs typeface="Microsoft JhengHei" charset="-120"/>
            </a:endParaRPr>
          </a:p>
          <a:p>
            <a:r>
              <a:rPr lang="zh-TW" altLang="en-US" sz="2000" dirty="0" smtClean="0">
                <a:latin typeface="Microsoft JhengHei" charset="-120"/>
                <a:ea typeface="Microsoft JhengHei" charset="-120"/>
                <a:cs typeface="Microsoft JhengHei" charset="-120"/>
              </a:rPr>
              <a:t>嘉實資訊產品部經理</a:t>
            </a:r>
            <a:endParaRPr lang="en-US" sz="2000" dirty="0">
              <a:latin typeface="Microsoft JhengHei" charset="-120"/>
              <a:ea typeface="Microsoft JhengHei" charset="-120"/>
              <a:cs typeface="Microsoft JhengHei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先進組織的開放資料處理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提供完整的開發者介面</a:t>
            </a:r>
            <a:r>
              <a:rPr lang="en-US" altLang="zh-TW" dirty="0" smtClean="0"/>
              <a:t>(Developer API)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IMF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OECD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EUROSTAT(</a:t>
            </a:r>
            <a:r>
              <a:rPr lang="zh-TW" altLang="en-US" dirty="0" smtClean="0">
                <a:hlinkClick r:id="rId4"/>
              </a:rPr>
              <a:t>歐盟統計局</a:t>
            </a:r>
            <a:r>
              <a:rPr lang="en-US" dirty="0" smtClean="0">
                <a:hlinkClick r:id="rId4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zh-TW" altLang="en-US" dirty="0" smtClean="0"/>
              <a:t>範例：以</a:t>
            </a:r>
            <a:r>
              <a:rPr kumimoji="1" lang="en-US" altLang="zh-TW" dirty="0" smtClean="0"/>
              <a:t>IMF Data Services </a:t>
            </a:r>
            <a:r>
              <a:rPr kumimoji="1" lang="zh-TW" altLang="en-US" dirty="0" smtClean="0"/>
              <a:t>為例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>
                <a:hlinkClick r:id="rId2"/>
              </a:rPr>
              <a:t>IMF Data </a:t>
            </a:r>
            <a:r>
              <a:rPr kumimoji="1" lang="en-US" altLang="zh-TW" dirty="0" smtClean="0">
                <a:hlinkClick r:id="rId2"/>
              </a:rPr>
              <a:t>Services </a:t>
            </a:r>
            <a:r>
              <a:rPr kumimoji="1" lang="zh-TW" altLang="en-US" dirty="0" smtClean="0">
                <a:hlinkClick r:id="rId2"/>
              </a:rPr>
              <a:t>說明</a:t>
            </a:r>
            <a:endParaRPr kumimoji="1" lang="en-US" altLang="zh-TW" dirty="0" smtClean="0"/>
          </a:p>
          <a:p>
            <a:pPr lvl="1"/>
            <a:r>
              <a:rPr kumimoji="1" lang="zh-TW" altLang="en-US" dirty="0" smtClean="0">
                <a:hlinkClick r:id="rId3"/>
              </a:rPr>
              <a:t>取得義大利歷史外匯存底方式</a:t>
            </a:r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38653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97655" y="2207360"/>
            <a:ext cx="4886560" cy="1985165"/>
          </a:xfrm>
        </p:spPr>
        <p:txBody>
          <a:bodyPr>
            <a:noAutofit/>
          </a:bodyPr>
          <a:lstStyle/>
          <a:p>
            <a:r>
              <a:rPr lang="en-US" altLang="zh-TW" sz="6000" dirty="0" smtClean="0"/>
              <a:t>THANKS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網站建置目的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由</a:t>
            </a:r>
            <a:r>
              <a:rPr lang="en-US" altLang="zh-TW" u="sng" dirty="0" smtClean="0"/>
              <a:t>Stock-</a:t>
            </a:r>
            <a:r>
              <a:rPr lang="en-US" altLang="zh-TW" u="sng" dirty="0" err="1" smtClean="0"/>
              <a:t>ai.com</a:t>
            </a:r>
            <a:r>
              <a:rPr lang="zh-TW" altLang="en-US" dirty="0" smtClean="0"/>
              <a:t>延伸的新功能</a:t>
            </a:r>
            <a:endParaRPr lang="en-US" altLang="zh-TW" dirty="0" smtClean="0"/>
          </a:p>
          <a:p>
            <a:r>
              <a:rPr lang="zh-TW" altLang="en-US" dirty="0" smtClean="0"/>
              <a:t>蒐集</a:t>
            </a:r>
            <a:r>
              <a:rPr lang="zh-TW" altLang="en-US" dirty="0" smtClean="0"/>
              <a:t>並整合經濟部國貿局</a:t>
            </a:r>
            <a:r>
              <a:rPr lang="zh-TW" altLang="en-US" dirty="0"/>
              <a:t>與財政部</a:t>
            </a:r>
            <a:r>
              <a:rPr lang="zh-TW" altLang="en-US" dirty="0" smtClean="0"/>
              <a:t>關務署內的所有海關進出口相關數據。</a:t>
            </a:r>
            <a:endParaRPr lang="en-US" altLang="zh-TW" dirty="0" smtClean="0"/>
          </a:p>
          <a:p>
            <a:r>
              <a:rPr lang="zh-TW" altLang="en-US" dirty="0" smtClean="0"/>
              <a:t>針對海關進出口數據進行分析，預測未來國內經濟走勢。</a:t>
            </a:r>
            <a:endParaRPr lang="en-US" altLang="zh-TW" dirty="0" smtClean="0"/>
          </a:p>
          <a:p>
            <a:r>
              <a:rPr lang="zh-TW" altLang="en-US" dirty="0" smtClean="0"/>
              <a:t>將數據製作視覺化互動圖形，協助一般國民快速瞭解台灣進出口概況。</a:t>
            </a:r>
            <a:endParaRPr lang="en-US" altLang="zh-TW" dirty="0" smtClean="0"/>
          </a:p>
          <a:p>
            <a:r>
              <a:rPr lang="zh-TW" altLang="en-US" dirty="0" smtClean="0"/>
              <a:t>研判台灣進出口業者的營運狀況，尋找合適投資標的。</a:t>
            </a:r>
            <a:endParaRPr lang="en-US" altLang="zh-TW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資料來源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>
                <a:hlinkClick r:id="rId2"/>
              </a:rPr>
              <a:t>經濟部國際</a:t>
            </a:r>
            <a:r>
              <a:rPr lang="zh-TW" altLang="en-US" dirty="0" smtClean="0">
                <a:hlinkClick r:id="rId2"/>
              </a:rPr>
              <a:t>貿易局經貿</a:t>
            </a:r>
            <a:r>
              <a:rPr lang="zh-TW" altLang="en-US" dirty="0">
                <a:hlinkClick r:id="rId2"/>
              </a:rPr>
              <a:t>資訊網</a:t>
            </a:r>
            <a:endParaRPr lang="zh-TW" altLang="en-US" dirty="0"/>
          </a:p>
          <a:p>
            <a:r>
              <a:rPr lang="zh-TW" altLang="en-US" dirty="0" smtClean="0">
                <a:hlinkClick r:id="rId3"/>
              </a:rPr>
              <a:t>財政部</a:t>
            </a:r>
            <a:r>
              <a:rPr lang="zh-TW" altLang="en-US" dirty="0">
                <a:hlinkClick r:id="rId3"/>
              </a:rPr>
              <a:t>關務署</a:t>
            </a:r>
            <a:endParaRPr lang="zh-TW" altLang="en-US" dirty="0"/>
          </a:p>
          <a:p>
            <a:r>
              <a:rPr lang="zh-TW" altLang="en-US" u="sng" dirty="0" smtClean="0">
                <a:hlinkClick r:id="rId4"/>
              </a:rPr>
              <a:t>公開資料觀測站 </a:t>
            </a:r>
            <a:r>
              <a:rPr lang="en-US" altLang="zh-TW" u="sng" dirty="0" smtClean="0">
                <a:hlinkClick r:id="rId4"/>
              </a:rPr>
              <a:t>- </a:t>
            </a:r>
            <a:r>
              <a:rPr lang="zh-TW" altLang="en-US" u="sng" dirty="0" smtClean="0">
                <a:hlinkClick r:id="rId4"/>
              </a:rPr>
              <a:t>台灣證券交易所</a:t>
            </a:r>
            <a:endParaRPr lang="zh-TW" altLang="en-US" dirty="0" smtClean="0"/>
          </a:p>
          <a:p>
            <a:r>
              <a:rPr lang="zh-TW" altLang="en-US" dirty="0" smtClean="0">
                <a:hlinkClick r:id="rId5"/>
              </a:rPr>
              <a:t>政府</a:t>
            </a:r>
            <a:r>
              <a:rPr lang="zh-TW" altLang="en-US" dirty="0">
                <a:hlinkClick r:id="rId5"/>
              </a:rPr>
              <a:t>資料開放</a:t>
            </a:r>
            <a:r>
              <a:rPr lang="zh-TW" altLang="en-US" dirty="0" smtClean="0">
                <a:hlinkClick r:id="rId5"/>
              </a:rPr>
              <a:t>平臺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60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>功能示範網址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>
                <a:hlinkClick r:id="rId2"/>
              </a:rPr>
              <a:t>與貿易組織間貿易狀況</a:t>
            </a:r>
            <a:endParaRPr lang="en-US" altLang="zh-TW" dirty="0" smtClean="0"/>
          </a:p>
          <a:p>
            <a:r>
              <a:rPr lang="zh-TW" altLang="en-US" dirty="0" smtClean="0">
                <a:hlinkClick r:id="rId3"/>
              </a:rPr>
              <a:t>與單一國家貿易狀況</a:t>
            </a:r>
            <a:r>
              <a:rPr lang="en-US" altLang="zh-TW" dirty="0" smtClean="0">
                <a:hlinkClick r:id="rId3"/>
              </a:rPr>
              <a:t>(</a:t>
            </a:r>
            <a:r>
              <a:rPr lang="zh-TW" altLang="en-US" dirty="0" smtClean="0">
                <a:hlinkClick r:id="rId3"/>
              </a:rPr>
              <a:t>以日本為例</a:t>
            </a:r>
            <a:r>
              <a:rPr lang="en-US" altLang="zh-TW" dirty="0" smtClean="0">
                <a:hlinkClick r:id="rId3"/>
              </a:rPr>
              <a:t>)</a:t>
            </a:r>
            <a:endParaRPr lang="zh-TW" altLang="en-US" dirty="0"/>
          </a:p>
          <a:p>
            <a:r>
              <a:rPr lang="zh-TW" altLang="en-US" dirty="0" smtClean="0">
                <a:hlinkClick r:id="rId4"/>
              </a:rPr>
              <a:t>商品類別分析</a:t>
            </a:r>
            <a:endParaRPr lang="en-US" altLang="zh-TW" dirty="0" smtClean="0"/>
          </a:p>
          <a:p>
            <a:r>
              <a:rPr lang="zh-TW" altLang="en-US" u="sng" dirty="0" smtClean="0">
                <a:hlinkClick r:id="rId5"/>
              </a:rPr>
              <a:t>進出口貨物排行</a:t>
            </a:r>
            <a:endParaRPr lang="en-US" altLang="zh-TW" u="sng" dirty="0" smtClean="0"/>
          </a:p>
          <a:p>
            <a:r>
              <a:rPr lang="zh-TW" altLang="en-US" dirty="0">
                <a:hlinkClick r:id="rId6"/>
              </a:rPr>
              <a:t>特殊</a:t>
            </a:r>
            <a:r>
              <a:rPr lang="zh-TW" altLang="en-US" dirty="0" smtClean="0">
                <a:hlinkClick r:id="rId6"/>
              </a:rPr>
              <a:t>分類</a:t>
            </a:r>
            <a:r>
              <a:rPr lang="en-US" altLang="zh-TW" dirty="0" smtClean="0">
                <a:hlinkClick r:id="rId6"/>
              </a:rPr>
              <a:t>(</a:t>
            </a:r>
            <a:r>
              <a:rPr lang="zh-TW" altLang="en-US" dirty="0" smtClean="0">
                <a:hlinkClick r:id="rId6"/>
              </a:rPr>
              <a:t>以</a:t>
            </a:r>
            <a:r>
              <a:rPr lang="en-US" altLang="zh-TW" dirty="0" smtClean="0">
                <a:hlinkClick r:id="rId6"/>
              </a:rPr>
              <a:t>OECD</a:t>
            </a:r>
            <a:r>
              <a:rPr lang="zh-TW" altLang="en-US" dirty="0">
                <a:hlinkClick r:id="rId6"/>
              </a:rPr>
              <a:t>科技產業</a:t>
            </a:r>
            <a:r>
              <a:rPr lang="zh-TW" altLang="en-US" dirty="0" smtClean="0">
                <a:hlinkClick r:id="rId6"/>
              </a:rPr>
              <a:t>分類為例</a:t>
            </a:r>
            <a:r>
              <a:rPr lang="en-US" altLang="zh-TW" dirty="0" smtClean="0">
                <a:hlinkClick r:id="rId6"/>
              </a:rPr>
              <a:t>)</a:t>
            </a:r>
            <a:endParaRPr lang="en-US" altLang="zh-TW" dirty="0" smtClean="0"/>
          </a:p>
          <a:p>
            <a:r>
              <a:rPr lang="zh-TW" altLang="en-US" dirty="0">
                <a:hlinkClick r:id="rId7"/>
              </a:rPr>
              <a:t>台灣</a:t>
            </a:r>
            <a:r>
              <a:rPr lang="en-US" altLang="zh-TW" dirty="0">
                <a:hlinkClick r:id="rId7"/>
              </a:rPr>
              <a:t>50</a:t>
            </a:r>
            <a:r>
              <a:rPr lang="zh-TW" altLang="en-US" dirty="0">
                <a:hlinkClick r:id="rId7"/>
              </a:rPr>
              <a:t>大型企業主要產品</a:t>
            </a:r>
            <a:endParaRPr lang="zh-TW" altLang="en-US" dirty="0"/>
          </a:p>
          <a:p>
            <a:r>
              <a:rPr lang="zh-TW" altLang="en-US" dirty="0">
                <a:hlinkClick r:id="rId8"/>
              </a:rPr>
              <a:t>反傾銷</a:t>
            </a:r>
            <a:r>
              <a:rPr lang="zh-TW" altLang="en-US" dirty="0" smtClean="0">
                <a:hlinkClick r:id="rId8"/>
              </a:rPr>
              <a:t>資訊</a:t>
            </a: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zh-TW" altLang="en-US" dirty="0"/>
              <a:t>與貿易組織間貿易狀況</a:t>
            </a: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41493"/>
            <a:ext cx="9153150" cy="5116507"/>
          </a:xfrm>
        </p:spPr>
      </p:pic>
    </p:spTree>
    <p:extLst>
      <p:ext uri="{BB962C8B-B14F-4D97-AF65-F5344CB8AC3E}">
        <p14:creationId xmlns:p14="http://schemas.microsoft.com/office/powerpoint/2010/main" val="4446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zh-TW" altLang="en-US" dirty="0"/>
              <a:t>與單一國家貿易狀況</a:t>
            </a:r>
            <a:r>
              <a:rPr kumimoji="1" lang="en-US" altLang="zh-TW" dirty="0"/>
              <a:t>(</a:t>
            </a:r>
            <a:r>
              <a:rPr kumimoji="1" lang="zh-TW" altLang="en-US" dirty="0"/>
              <a:t>以日本為例</a:t>
            </a:r>
            <a:r>
              <a:rPr kumimoji="1" lang="en-US" altLang="zh-TW" dirty="0"/>
              <a:t>)</a:t>
            </a:r>
            <a:endParaRPr kumimoji="1"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5" y="2734965"/>
            <a:ext cx="9102185" cy="4123035"/>
          </a:xfrm>
        </p:spPr>
      </p:pic>
    </p:spTree>
    <p:extLst>
      <p:ext uri="{BB962C8B-B14F-4D97-AF65-F5344CB8AC3E}">
        <p14:creationId xmlns:p14="http://schemas.microsoft.com/office/powerpoint/2010/main" val="92188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zh-TW" altLang="en-US" dirty="0"/>
              <a:t>商品類別分析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25" y="2054655"/>
            <a:ext cx="6600253" cy="2325624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6826"/>
            <a:ext cx="9144000" cy="4601174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476" y="1709357"/>
            <a:ext cx="6375363" cy="514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7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zh-TW" altLang="en-US" dirty="0" smtClean="0"/>
              <a:t>開放資料格式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最佳方式：提供</a:t>
            </a:r>
            <a:r>
              <a:rPr kumimoji="1" lang="en-US" altLang="zh-TW" dirty="0" smtClean="0"/>
              <a:t>API</a:t>
            </a:r>
            <a:r>
              <a:rPr kumimoji="1" lang="zh-TW" altLang="en-US" dirty="0" smtClean="0"/>
              <a:t>存取介面</a:t>
            </a:r>
            <a:endParaRPr kumimoji="1" lang="en-US" altLang="zh-TW" dirty="0" smtClean="0"/>
          </a:p>
          <a:p>
            <a:r>
              <a:rPr kumimoji="1" lang="zh-TW" altLang="en-US" dirty="0" smtClean="0"/>
              <a:t>次佳方式：</a:t>
            </a:r>
            <a:r>
              <a:rPr kumimoji="1" lang="en-US" altLang="zh-TW" dirty="0" smtClean="0"/>
              <a:t>XML(</a:t>
            </a:r>
            <a:r>
              <a:rPr kumimoji="1" lang="zh-TW" altLang="en-US" dirty="0" smtClean="0"/>
              <a:t>需有</a:t>
            </a:r>
            <a:r>
              <a:rPr kumimoji="1" lang="en-US" altLang="zh-TW" dirty="0" smtClean="0"/>
              <a:t>metadata)</a:t>
            </a:r>
          </a:p>
          <a:p>
            <a:r>
              <a:rPr kumimoji="1" lang="zh-TW" altLang="en-US" dirty="0" smtClean="0"/>
              <a:t>不建議格式：</a:t>
            </a:r>
            <a:r>
              <a:rPr kumimoji="1" lang="en-US" altLang="zh-TW" dirty="0" smtClean="0"/>
              <a:t>excel</a:t>
            </a:r>
            <a:r>
              <a:rPr kumimoji="1" lang="zh-TW" altLang="en-US" dirty="0" smtClean="0"/>
              <a:t>、</a:t>
            </a:r>
            <a:r>
              <a:rPr kumimoji="1" lang="en-US" altLang="zh-TW" dirty="0" smtClean="0"/>
              <a:t>csv</a:t>
            </a:r>
            <a:r>
              <a:rPr kumimoji="1" lang="zh-TW" altLang="en-US" dirty="0" smtClean="0"/>
              <a:t>、</a:t>
            </a:r>
            <a:r>
              <a:rPr kumimoji="1" lang="en-US" altLang="zh-TW" dirty="0" smtClean="0"/>
              <a:t>txt</a:t>
            </a:r>
          </a:p>
          <a:p>
            <a:pPr lvl="1"/>
            <a:r>
              <a:rPr kumimoji="1" lang="zh-TW" altLang="en-US" dirty="0">
                <a:hlinkClick r:id="rId2"/>
              </a:rPr>
              <a:t>國際收支統計</a:t>
            </a:r>
            <a:r>
              <a:rPr kumimoji="1" lang="en-US" altLang="zh-TW" dirty="0">
                <a:hlinkClick r:id="rId2"/>
              </a:rPr>
              <a:t>-</a:t>
            </a:r>
            <a:r>
              <a:rPr kumimoji="1" lang="zh-TW" altLang="en-US" dirty="0">
                <a:hlinkClick r:id="rId2"/>
              </a:rPr>
              <a:t>準備</a:t>
            </a:r>
            <a:r>
              <a:rPr kumimoji="1" lang="zh-TW" altLang="en-US" dirty="0" smtClean="0">
                <a:hlinkClick r:id="rId2"/>
              </a:rPr>
              <a:t>資產</a:t>
            </a:r>
            <a:r>
              <a:rPr kumimoji="1" lang="en-US" altLang="zh-TW" dirty="0" smtClean="0"/>
              <a:t>(</a:t>
            </a:r>
            <a:r>
              <a:rPr kumimoji="1" lang="zh-TW" altLang="en-US" dirty="0" smtClean="0">
                <a:hlinkClick r:id="rId3"/>
              </a:rPr>
              <a:t>中央銀行提供</a:t>
            </a:r>
            <a:r>
              <a:rPr kumimoji="1" lang="en-US" altLang="zh-TW" dirty="0" smtClean="0"/>
              <a:t>)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591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TW" altLang="en-US" sz="2800" dirty="0"/>
              <a:t>國際收支統計</a:t>
            </a:r>
            <a:r>
              <a:rPr kumimoji="1" lang="en-US" altLang="zh-TW" sz="2800" dirty="0"/>
              <a:t>-</a:t>
            </a:r>
            <a:r>
              <a:rPr kumimoji="1" lang="zh-TW" altLang="en-US" sz="2800" dirty="0"/>
              <a:t>準備資產</a:t>
            </a:r>
            <a:r>
              <a:rPr kumimoji="1" lang="en-US" altLang="zh-TW" sz="2800" dirty="0"/>
              <a:t>(</a:t>
            </a:r>
            <a:r>
              <a:rPr kumimoji="1" lang="zh-TW" altLang="en-US" sz="2800" dirty="0"/>
              <a:t>中央銀行提供</a:t>
            </a:r>
            <a:r>
              <a:rPr kumimoji="1" lang="en-US" altLang="zh-TW" sz="2800" dirty="0"/>
              <a:t>)</a:t>
            </a:r>
            <a:endParaRPr kumimoji="1" lang="zh-TW" altLang="en-US" sz="2800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85" y="2429555"/>
            <a:ext cx="8421615" cy="4428445"/>
          </a:xfrm>
        </p:spPr>
      </p:pic>
    </p:spTree>
    <p:extLst>
      <p:ext uri="{BB962C8B-B14F-4D97-AF65-F5344CB8AC3E}">
        <p14:creationId xmlns:p14="http://schemas.microsoft.com/office/powerpoint/2010/main" val="4008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4553</TotalTime>
  <Words>258</Words>
  <Application>Microsoft Macintosh PowerPoint</Application>
  <PresentationFormat>如螢幕大小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7" baseType="lpstr">
      <vt:lpstr>Calibri</vt:lpstr>
      <vt:lpstr>Microsoft JhengHei</vt:lpstr>
      <vt:lpstr>新細明體</vt:lpstr>
      <vt:lpstr>Arial</vt:lpstr>
      <vt:lpstr>Office Theme</vt:lpstr>
      <vt:lpstr>海關進出口分析系統應用簡介</vt:lpstr>
      <vt:lpstr>網站建置目的</vt:lpstr>
      <vt:lpstr>資料來源</vt:lpstr>
      <vt:lpstr>功能示範網址</vt:lpstr>
      <vt:lpstr>與貿易組織間貿易狀況</vt:lpstr>
      <vt:lpstr>與單一國家貿易狀況(以日本為例)</vt:lpstr>
      <vt:lpstr>商品類別分析</vt:lpstr>
      <vt:lpstr>開放資料格式</vt:lpstr>
      <vt:lpstr>國際收支統計-準備資產(中央銀行提供)</vt:lpstr>
      <vt:lpstr>先進組織的開放資料處理</vt:lpstr>
      <vt:lpstr>範例：以IMF Data Services 為例</vt:lpstr>
      <vt:lpstr>THANKS</vt:lpstr>
    </vt:vector>
  </TitlesOfParts>
  <Company>Microsoft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Welkin Wu</cp:lastModifiedBy>
  <cp:revision>46</cp:revision>
  <dcterms:created xsi:type="dcterms:W3CDTF">2013-08-21T19:17:07Z</dcterms:created>
  <dcterms:modified xsi:type="dcterms:W3CDTF">2017-04-26T01:35:34Z</dcterms:modified>
</cp:coreProperties>
</file>