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6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2"/>
    <p:sldMasterId id="2147483718" r:id="rId3"/>
    <p:sldMasterId id="2147483730" r:id="rId4"/>
    <p:sldMasterId id="2147483732" r:id="rId5"/>
    <p:sldMasterId id="2147483736" r:id="rId6"/>
    <p:sldMasterId id="2147483744" r:id="rId7"/>
    <p:sldMasterId id="2147483751" r:id="rId8"/>
    <p:sldMasterId id="2147483755" r:id="rId9"/>
  </p:sldMasterIdLst>
  <p:notesMasterIdLst>
    <p:notesMasterId r:id="rId30"/>
  </p:notesMasterIdLst>
  <p:handoutMasterIdLst>
    <p:handoutMasterId r:id="rId31"/>
  </p:handoutMasterIdLst>
  <p:sldIdLst>
    <p:sldId id="360" r:id="rId10"/>
    <p:sldId id="457" r:id="rId11"/>
    <p:sldId id="431" r:id="rId12"/>
    <p:sldId id="464" r:id="rId13"/>
    <p:sldId id="443" r:id="rId14"/>
    <p:sldId id="471" r:id="rId15"/>
    <p:sldId id="462" r:id="rId16"/>
    <p:sldId id="468" r:id="rId17"/>
    <p:sldId id="453" r:id="rId18"/>
    <p:sldId id="447" r:id="rId19"/>
    <p:sldId id="427" r:id="rId20"/>
    <p:sldId id="444" r:id="rId21"/>
    <p:sldId id="445" r:id="rId22"/>
    <p:sldId id="472" r:id="rId23"/>
    <p:sldId id="448" r:id="rId24"/>
    <p:sldId id="449" r:id="rId25"/>
    <p:sldId id="470" r:id="rId26"/>
    <p:sldId id="473" r:id="rId27"/>
    <p:sldId id="467" r:id="rId28"/>
    <p:sldId id="461" r:id="rId29"/>
  </p:sldIdLst>
  <p:sldSz cx="9906000" cy="6858000" type="A4"/>
  <p:notesSz cx="6735763" cy="9869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2F2F2"/>
    <a:srgbClr val="2EBCB2"/>
    <a:srgbClr val="E781B4"/>
    <a:srgbClr val="F5B22B"/>
    <a:srgbClr val="4599DF"/>
    <a:srgbClr val="008CE1"/>
    <a:srgbClr val="008CCD"/>
    <a:srgbClr val="0099D6"/>
    <a:srgbClr val="6BDB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等深淺樣式 1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淺色樣式 3 - 輔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0" autoAdjust="0"/>
    <p:restoredTop sz="94194" autoAdjust="0"/>
  </p:normalViewPr>
  <p:slideViewPr>
    <p:cSldViewPr snapToGrid="0">
      <p:cViewPr>
        <p:scale>
          <a:sx n="70" d="100"/>
          <a:sy n="70" d="100"/>
        </p:scale>
        <p:origin x="-2592" y="-930"/>
      </p:cViewPr>
      <p:guideLst>
        <p:guide orient="horz" pos="2452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3468"/>
    </p:cViewPr>
  </p:sorterViewPr>
  <p:notesViewPr>
    <p:cSldViewPr snapToGrid="0" showGuides="1">
      <p:cViewPr varScale="1">
        <p:scale>
          <a:sx n="61" d="100"/>
          <a:sy n="61" d="100"/>
        </p:scale>
        <p:origin x="-3317" y="-101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6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18830" cy="495189"/>
          </a:xfrm>
          <a:prstGeom prst="rect">
            <a:avLst/>
          </a:prstGeom>
        </p:spPr>
        <p:txBody>
          <a:bodyPr vert="horz" lIns="91434" tIns="45718" rIns="91434" bIns="457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5" y="2"/>
            <a:ext cx="2918830" cy="495189"/>
          </a:xfrm>
          <a:prstGeom prst="rect">
            <a:avLst/>
          </a:prstGeom>
        </p:spPr>
        <p:txBody>
          <a:bodyPr vert="horz" lIns="91434" tIns="45718" rIns="91434" bIns="45718" rtlCol="0"/>
          <a:lstStyle>
            <a:lvl1pPr algn="r">
              <a:defRPr sz="1200"/>
            </a:lvl1pPr>
          </a:lstStyle>
          <a:p>
            <a:fld id="{CF8C66D5-35F2-4B2B-B66A-28018F619124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4301"/>
            <a:ext cx="2918830" cy="495188"/>
          </a:xfrm>
          <a:prstGeom prst="rect">
            <a:avLst/>
          </a:prstGeom>
        </p:spPr>
        <p:txBody>
          <a:bodyPr vert="horz" lIns="91434" tIns="45718" rIns="91434" bIns="457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5" y="9374301"/>
            <a:ext cx="2918830" cy="495188"/>
          </a:xfrm>
          <a:prstGeom prst="rect">
            <a:avLst/>
          </a:prstGeom>
        </p:spPr>
        <p:txBody>
          <a:bodyPr vert="horz" lIns="91434" tIns="45718" rIns="91434" bIns="45718" rtlCol="0" anchor="b"/>
          <a:lstStyle>
            <a:lvl1pPr algn="r">
              <a:defRPr sz="1200"/>
            </a:lvl1pPr>
          </a:lstStyle>
          <a:p>
            <a:fld id="{EC6073D5-63C2-4933-B970-D96552757D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81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18830" cy="495189"/>
          </a:xfrm>
          <a:prstGeom prst="rect">
            <a:avLst/>
          </a:prstGeom>
        </p:spPr>
        <p:txBody>
          <a:bodyPr vert="horz" lIns="91434" tIns="45718" rIns="91434" bIns="457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5" y="2"/>
            <a:ext cx="2918830" cy="495189"/>
          </a:xfrm>
          <a:prstGeom prst="rect">
            <a:avLst/>
          </a:prstGeom>
        </p:spPr>
        <p:txBody>
          <a:bodyPr vert="horz" lIns="91434" tIns="45718" rIns="91434" bIns="45718" rtlCol="0"/>
          <a:lstStyle>
            <a:lvl1pPr algn="r">
              <a:defRPr sz="1200"/>
            </a:lvl1pPr>
          </a:lstStyle>
          <a:p>
            <a:fld id="{654B7E8A-1102-47A1-B1C3-36AE88809383}" type="datetimeFigureOut">
              <a:rPr lang="en-US" smtClean="0"/>
              <a:pPr/>
              <a:t>4/17/2017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2025" y="1231900"/>
            <a:ext cx="4811713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8" rIns="91434" bIns="4571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9695"/>
            <a:ext cx="5388610" cy="3886110"/>
          </a:xfrm>
          <a:prstGeom prst="rect">
            <a:avLst/>
          </a:prstGeom>
        </p:spPr>
        <p:txBody>
          <a:bodyPr vert="horz" lIns="91434" tIns="45718" rIns="91434" bIns="4571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4301"/>
            <a:ext cx="2918830" cy="495188"/>
          </a:xfrm>
          <a:prstGeom prst="rect">
            <a:avLst/>
          </a:prstGeom>
        </p:spPr>
        <p:txBody>
          <a:bodyPr vert="horz" lIns="91434" tIns="45718" rIns="91434" bIns="457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5" y="9374301"/>
            <a:ext cx="2918830" cy="495188"/>
          </a:xfrm>
          <a:prstGeom prst="rect">
            <a:avLst/>
          </a:prstGeom>
        </p:spPr>
        <p:txBody>
          <a:bodyPr vert="horz" lIns="91434" tIns="45718" rIns="91434" bIns="45718" rtlCol="0" anchor="b"/>
          <a:lstStyle>
            <a:lvl1pPr algn="r">
              <a:defRPr sz="1200"/>
            </a:lvl1pPr>
          </a:lstStyle>
          <a:p>
            <a:fld id="{35A11EAB-687D-4AE4-B775-678A923E94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103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2025" y="1233488"/>
            <a:ext cx="4811713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11EAB-687D-4AE4-B775-678A923E943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332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62025" y="1231900"/>
            <a:ext cx="4811713" cy="3332163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11EAB-687D-4AE4-B775-678A923E943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83723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62025" y="1231900"/>
            <a:ext cx="4811713" cy="3332163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11EAB-687D-4AE4-B775-678A923E943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17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83723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62025" y="1231900"/>
            <a:ext cx="4811713" cy="3332163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11EAB-687D-4AE4-B775-678A923E943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19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83723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2025" y="1231900"/>
            <a:ext cx="4811713" cy="33321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</p:spTree>
    <p:extLst>
      <p:ext uri="{BB962C8B-B14F-4D97-AF65-F5344CB8AC3E}">
        <p14:creationId xmlns:p14="http://schemas.microsoft.com/office/powerpoint/2010/main" val="1084015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62025" y="1231900"/>
            <a:ext cx="4811713" cy="3332163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11EAB-687D-4AE4-B775-678A923E943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8372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62025" y="1231900"/>
            <a:ext cx="4811713" cy="3332163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11EAB-687D-4AE4-B775-678A923E943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8372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62025" y="1231900"/>
            <a:ext cx="4811713" cy="3332163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11EAB-687D-4AE4-B775-678A923E943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9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8372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62025" y="1231900"/>
            <a:ext cx="4811713" cy="3332163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11EAB-687D-4AE4-B775-678A923E943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8372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62025" y="1231900"/>
            <a:ext cx="4811713" cy="3332163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11EAB-687D-4AE4-B775-678A923E943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8372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62025" y="1231900"/>
            <a:ext cx="4811713" cy="3332163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11EAB-687D-4AE4-B775-678A923E943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8372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62025" y="1231900"/>
            <a:ext cx="4811713" cy="3332163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11EAB-687D-4AE4-B775-678A923E943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83723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62025" y="1231900"/>
            <a:ext cx="4811713" cy="3332163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11EAB-687D-4AE4-B775-678A923E943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8372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 descr="Gold bar"/>
          <p:cNvSpPr>
            <a:spLocks noChangeArrowheads="1"/>
          </p:cNvSpPr>
          <p:nvPr/>
        </p:nvSpPr>
        <p:spPr bwMode="auto">
          <a:xfrm rot="16200000" flipH="1">
            <a:off x="4786056" y="-112110"/>
            <a:ext cx="215421" cy="7545441"/>
          </a:xfrm>
          <a:prstGeom prst="rect">
            <a:avLst/>
          </a:prstGeom>
          <a:solidFill>
            <a:srgbClr val="4472C4">
              <a:alpha val="69804"/>
            </a:srgbClr>
          </a:solidFill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  <a:ex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238250" y="4056115"/>
            <a:ext cx="74295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1238250" y="912610"/>
            <a:ext cx="74295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681037" y="6356359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40F88E9A-6C28-4F8E-8C5E-A9BD35AAA94B}" type="datetime1">
              <a:rPr lang="en-US" altLang="zh-TW" smtClean="0"/>
              <a:t>4/17/2017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776667" y="6356359"/>
            <a:ext cx="2352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562725" y="6356359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0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7605295" y="652026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fld id="{722DA7DD-DD6F-48E7-AD6E-147E1E99254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5057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92492-9D15-472C-A4C5-514D3F70C29D}" type="datetime1">
              <a:rPr lang="en-US" altLang="zh-TW" smtClean="0">
                <a:solidFill>
                  <a:prstClr val="black">
                    <a:tint val="75000"/>
                  </a:prstClr>
                </a:solidFill>
              </a:rPr>
              <a:pPr/>
              <a:t>4/17/2017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B3D9-061F-45BF-A100-AA92563B13FA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045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193AB-7EE5-443D-A031-650EF4972217}" type="datetime1">
              <a:rPr lang="en-US" altLang="zh-TW" smtClean="0">
                <a:solidFill>
                  <a:prstClr val="black">
                    <a:tint val="75000"/>
                  </a:prstClr>
                </a:solidFill>
              </a:rPr>
              <a:pPr/>
              <a:t>4/17/2017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B3D9-061F-45BF-A100-AA92563B13FA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90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92492-9D15-472C-A4C5-514D3F70C29D}" type="datetime1">
              <a:rPr lang="en-US" altLang="zh-TW" smtClean="0">
                <a:solidFill>
                  <a:prstClr val="black">
                    <a:tint val="75000"/>
                  </a:prstClr>
                </a:solidFill>
              </a:rPr>
              <a:pPr/>
              <a:t>4/17/2017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B3D9-061F-45BF-A100-AA92563B13FA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503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193AB-7EE5-443D-A031-650EF4972217}" type="datetime1">
              <a:rPr lang="en-US" altLang="zh-TW" smtClean="0">
                <a:solidFill>
                  <a:prstClr val="black">
                    <a:tint val="75000"/>
                  </a:prstClr>
                </a:solidFill>
              </a:rPr>
              <a:pPr/>
              <a:t>4/17/2017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B3D9-061F-45BF-A100-AA92563B13FA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6692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92492-9D15-472C-A4C5-514D3F70C29D}" type="datetime1">
              <a:rPr lang="en-US" altLang="zh-TW" smtClean="0">
                <a:solidFill>
                  <a:prstClr val="black">
                    <a:tint val="75000"/>
                  </a:prstClr>
                </a:solidFill>
              </a:rPr>
              <a:pPr/>
              <a:t>4/17/2017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B3D9-061F-45BF-A100-AA92563B13FA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260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193AB-7EE5-443D-A031-650EF4972217}" type="datetime1">
              <a:rPr lang="en-US" altLang="zh-TW" smtClean="0">
                <a:solidFill>
                  <a:prstClr val="black">
                    <a:tint val="75000"/>
                  </a:prstClr>
                </a:solidFill>
              </a:rPr>
              <a:pPr/>
              <a:t>4/17/2017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B3D9-061F-45BF-A100-AA92563B13FA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2996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419225"/>
            <a:ext cx="8600122" cy="4757738"/>
          </a:xfrm>
          <a:prstGeom prst="rect">
            <a:avLst/>
          </a:prstGeom>
        </p:spPr>
        <p:txBody>
          <a:bodyPr/>
          <a:lstStyle>
            <a:lvl1pPr marL="263525" indent="-263525">
              <a:buSzPct val="90000"/>
              <a:buFont typeface="Wingdings" pitchFamily="2" charset="2"/>
              <a:buChar char="n"/>
              <a:defRPr sz="2400"/>
            </a:lvl1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" y="216537"/>
            <a:ext cx="8562023" cy="78062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7" y="6356359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6B9594D9-1DB7-42FC-998A-D98A02DA58E6}" type="datetime1">
              <a:rPr lang="en-US" altLang="zh-TW" smtClean="0">
                <a:solidFill>
                  <a:srgbClr val="9BBB59"/>
                </a:solidFill>
              </a:rPr>
              <a:pPr/>
              <a:t>4/17/2017</a:t>
            </a:fld>
            <a:endParaRPr lang="en-US">
              <a:solidFill>
                <a:srgbClr val="9BBB59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6667" y="6356359"/>
            <a:ext cx="2352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>
              <a:solidFill>
                <a:srgbClr val="9BBB59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58484" y="6367376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altLang="zh-TW" dirty="0" smtClean="0">
                <a:solidFill>
                  <a:prstClr val="black"/>
                </a:solidFill>
              </a:rPr>
              <a:t>-</a:t>
            </a:r>
            <a:fld id="{10E4A4DB-036F-4816-A98C-42C4167E83C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r>
              <a:rPr lang="en-US" altLang="zh-TW" dirty="0" smtClean="0">
                <a:solidFill>
                  <a:prstClr val="black"/>
                </a:solidFill>
              </a:rPr>
              <a:t>-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00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92492-9D15-472C-A4C5-514D3F70C29D}" type="datetime1">
              <a:rPr lang="en-US" altLang="zh-TW" smtClean="0">
                <a:solidFill>
                  <a:prstClr val="black">
                    <a:tint val="75000"/>
                  </a:prstClr>
                </a:solidFill>
              </a:rPr>
              <a:pPr/>
              <a:t>4/17/2017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B3D9-061F-45BF-A100-AA92563B13FA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393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193AB-7EE5-443D-A031-650EF4972217}" type="datetime1">
              <a:rPr lang="en-US" altLang="zh-TW" smtClean="0">
                <a:solidFill>
                  <a:prstClr val="black">
                    <a:tint val="75000"/>
                  </a:prstClr>
                </a:solidFill>
              </a:rPr>
              <a:pPr/>
              <a:t>4/17/2017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B3D9-061F-45BF-A100-AA92563B13FA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362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419225"/>
            <a:ext cx="8600122" cy="4757738"/>
          </a:xfrm>
          <a:prstGeom prst="rect">
            <a:avLst/>
          </a:prstGeom>
        </p:spPr>
        <p:txBody>
          <a:bodyPr/>
          <a:lstStyle>
            <a:lvl1pPr marL="263525" indent="-263525">
              <a:buSzPct val="90000"/>
              <a:buFont typeface="Wingdings" pitchFamily="2" charset="2"/>
              <a:buChar char="n"/>
              <a:defRPr sz="2400"/>
            </a:lvl1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" y="216537"/>
            <a:ext cx="8562023" cy="78062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7" y="6356359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6B9594D9-1DB7-42FC-998A-D98A02DA58E6}" type="datetime1">
              <a:rPr lang="en-US" altLang="zh-TW" smtClean="0"/>
              <a:t>4/17/2017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6667" y="6356359"/>
            <a:ext cx="2352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58484" y="6367376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altLang="zh-TW" dirty="0" smtClean="0"/>
              <a:t>-</a:t>
            </a:r>
            <a:fld id="{10E4A4DB-036F-4816-A98C-42C4167E83C5}" type="slidenum">
              <a:rPr lang="en-US" smtClean="0"/>
              <a:pPr/>
              <a:t>‹#›</a:t>
            </a:fld>
            <a:r>
              <a:rPr lang="en-US" altLang="zh-TW" dirty="0" smtClean="0"/>
              <a:t>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07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419225"/>
            <a:ext cx="8600122" cy="4757738"/>
          </a:xfrm>
          <a:prstGeom prst="rect">
            <a:avLst/>
          </a:prstGeom>
        </p:spPr>
        <p:txBody>
          <a:bodyPr/>
          <a:lstStyle>
            <a:lvl1pPr marL="263525" indent="-263525">
              <a:buSzPct val="90000"/>
              <a:buFont typeface="Wingdings" pitchFamily="2" charset="2"/>
              <a:buChar char="n"/>
              <a:defRPr sz="2400"/>
            </a:lvl1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" y="216537"/>
            <a:ext cx="8562023" cy="78062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7" y="6356359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6B9594D9-1DB7-42FC-998A-D98A02DA58E6}" type="datetime1">
              <a:rPr lang="en-US" altLang="zh-TW" smtClean="0">
                <a:solidFill>
                  <a:srgbClr val="9BBB59"/>
                </a:solidFill>
              </a:rPr>
              <a:pPr/>
              <a:t>4/17/2017</a:t>
            </a:fld>
            <a:endParaRPr lang="en-US">
              <a:solidFill>
                <a:srgbClr val="9BBB59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6667" y="6356359"/>
            <a:ext cx="2352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>
              <a:solidFill>
                <a:srgbClr val="9BBB59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58484" y="6367376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altLang="zh-TW" dirty="0" smtClean="0">
                <a:solidFill>
                  <a:prstClr val="black"/>
                </a:solidFill>
              </a:rPr>
              <a:t>-</a:t>
            </a:r>
            <a:fld id="{10E4A4DB-036F-4816-A98C-42C4167E83C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r>
              <a:rPr lang="en-US" altLang="zh-TW" dirty="0" smtClean="0">
                <a:solidFill>
                  <a:prstClr val="black"/>
                </a:solidFill>
              </a:rPr>
              <a:t>-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48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7" y="6356359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423647B3-007B-439B-9585-E1BF040A3D7A}" type="datetime1">
              <a:rPr lang="en-US" altLang="zh-TW" smtClean="0"/>
              <a:t>4/17/2017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6667" y="6356359"/>
            <a:ext cx="2352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2725" y="6356359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34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92492-9D15-472C-A4C5-514D3F70C29D}" type="datetime1">
              <a:rPr lang="en-US" altLang="zh-TW" smtClean="0"/>
              <a:t>4/17/2017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B3D9-061F-45BF-A100-AA92563B13F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7840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193AB-7EE5-443D-A031-650EF4972217}" type="datetime1">
              <a:rPr lang="en-US" altLang="zh-TW" smtClean="0"/>
              <a:t>4/17/2017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B3D9-061F-45BF-A100-AA92563B13F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6662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 descr="Gold bar"/>
          <p:cNvSpPr>
            <a:spLocks noChangeArrowheads="1"/>
          </p:cNvSpPr>
          <p:nvPr/>
        </p:nvSpPr>
        <p:spPr bwMode="auto">
          <a:xfrm rot="16200000" flipH="1">
            <a:off x="4786056" y="-112110"/>
            <a:ext cx="215421" cy="7545441"/>
          </a:xfrm>
          <a:prstGeom prst="rect">
            <a:avLst/>
          </a:prstGeom>
          <a:solidFill>
            <a:srgbClr val="4472C4">
              <a:alpha val="69804"/>
            </a:srgbClr>
          </a:solidFill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  <a:extLst/>
        </p:spPr>
        <p:txBody>
          <a:bodyPr wrap="none" anchor="ctr"/>
          <a:lstStyle/>
          <a:p>
            <a:pPr algn="ctr"/>
            <a:endParaRPr lang="en-US" sz="240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238250" y="4056115"/>
            <a:ext cx="74295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1238250" y="912610"/>
            <a:ext cx="74295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 userDrawn="1">
            <p:ph type="dt" sz="half" idx="2"/>
          </p:nvPr>
        </p:nvSpPr>
        <p:spPr>
          <a:xfrm>
            <a:off x="681037" y="6356359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40F88E9A-6C28-4F8E-8C5E-A9BD35AAA94B}" type="datetime1">
              <a:rPr lang="en-US" altLang="zh-TW" smtClean="0">
                <a:solidFill>
                  <a:srgbClr val="A5A5A5"/>
                </a:solidFill>
              </a:rPr>
              <a:pPr/>
              <a:t>4/17/2017</a:t>
            </a:fld>
            <a:endParaRPr lang="en-US">
              <a:solidFill>
                <a:srgbClr val="A5A5A5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3776667" y="6356359"/>
            <a:ext cx="2352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>
              <a:solidFill>
                <a:srgbClr val="A5A5A5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6562725" y="6356359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>
              <a:solidFill>
                <a:srgbClr val="A5A5A5"/>
              </a:solidFill>
            </a:endParaRPr>
          </a:p>
        </p:txBody>
      </p:sp>
      <p:pic>
        <p:nvPicPr>
          <p:cNvPr id="5122" name="圖片 5" descr="描述: image00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" y="2"/>
            <a:ext cx="1760224" cy="568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09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419225"/>
            <a:ext cx="8600122" cy="4757738"/>
          </a:xfrm>
          <a:prstGeom prst="rect">
            <a:avLst/>
          </a:prstGeom>
        </p:spPr>
        <p:txBody>
          <a:bodyPr/>
          <a:lstStyle>
            <a:lvl1pPr marL="263525" indent="-263525">
              <a:buSzPct val="90000"/>
              <a:buFont typeface="Wingdings" pitchFamily="2" charset="2"/>
              <a:buChar char="n"/>
              <a:defRPr sz="2400"/>
            </a:lvl1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" y="216537"/>
            <a:ext cx="8562023" cy="78062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7" y="6356359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6B9594D9-1DB7-42FC-998A-D98A02DA58E6}" type="datetime1">
              <a:rPr lang="en-US" altLang="zh-TW" smtClean="0">
                <a:solidFill>
                  <a:srgbClr val="A5A5A5"/>
                </a:solidFill>
              </a:rPr>
              <a:pPr/>
              <a:t>4/17/2017</a:t>
            </a:fld>
            <a:endParaRPr lang="en-US">
              <a:solidFill>
                <a:srgbClr val="A5A5A5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6667" y="6356359"/>
            <a:ext cx="2352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>
              <a:solidFill>
                <a:srgbClr val="A5A5A5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58484" y="6367376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altLang="zh-TW" dirty="0" smtClean="0">
                <a:solidFill>
                  <a:prstClr val="black"/>
                </a:solidFill>
              </a:rPr>
              <a:t>-</a:t>
            </a:r>
            <a:fld id="{10E4A4DB-036F-4816-A98C-42C4167E83C5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r>
              <a:rPr lang="en-US" altLang="zh-TW" dirty="0" smtClean="0">
                <a:solidFill>
                  <a:prstClr val="black"/>
                </a:solidFill>
              </a:rPr>
              <a:t>-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31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7" y="6356359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423647B3-007B-439B-9585-E1BF040A3D7A}" type="datetime1">
              <a:rPr lang="en-US" altLang="zh-TW" smtClean="0">
                <a:solidFill>
                  <a:srgbClr val="A5A5A5"/>
                </a:solidFill>
              </a:rPr>
              <a:pPr/>
              <a:t>4/17/2017</a:t>
            </a:fld>
            <a:endParaRPr lang="en-US">
              <a:solidFill>
                <a:srgbClr val="A5A5A5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6667" y="6356359"/>
            <a:ext cx="2352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>
              <a:solidFill>
                <a:srgbClr val="A5A5A5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2725" y="6356359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0E4A4DB-036F-4816-A98C-42C4167E83C5}" type="slidenum">
              <a:rPr lang="en-US" smtClean="0">
                <a:solidFill>
                  <a:srgbClr val="A5A5A5"/>
                </a:solidFill>
              </a:rPr>
              <a:pPr/>
              <a:t>‹#›</a:t>
            </a:fld>
            <a:endParaRPr lang="en-US">
              <a:solidFill>
                <a:srgbClr val="A5A5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42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7605295" y="652026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fld id="{722DA7DD-DD6F-48E7-AD6E-147E1E99254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479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7" y="6356359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4624AA5C-763F-443E-8765-0499EB15ABE5}" type="datetime1">
              <a:rPr lang="en-US" altLang="zh-TW" smtClean="0"/>
              <a:t>4/17/2017</a:t>
            </a:fld>
            <a:endParaRPr lang="en-US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6667" y="6356359"/>
            <a:ext cx="2352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37" name="Text Placeholder 2"/>
          <p:cNvSpPr>
            <a:spLocks noGrp="1"/>
          </p:cNvSpPr>
          <p:nvPr>
            <p:ph type="body" idx="1"/>
          </p:nvPr>
        </p:nvSpPr>
        <p:spPr>
          <a:xfrm>
            <a:off x="550844" y="1686565"/>
            <a:ext cx="8674120" cy="4490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 smtClean="0"/>
          </a:p>
        </p:txBody>
      </p:sp>
      <p:sp>
        <p:nvSpPr>
          <p:cNvPr id="38" name="Title Placeholder 1"/>
          <p:cNvSpPr>
            <a:spLocks noGrp="1"/>
          </p:cNvSpPr>
          <p:nvPr>
            <p:ph type="title"/>
          </p:nvPr>
        </p:nvSpPr>
        <p:spPr>
          <a:xfrm>
            <a:off x="529224" y="227970"/>
            <a:ext cx="8707170" cy="12045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13" name="Rectangle 18" descr="Gold bar"/>
          <p:cNvSpPr>
            <a:spLocks noChangeArrowheads="1"/>
          </p:cNvSpPr>
          <p:nvPr/>
        </p:nvSpPr>
        <p:spPr bwMode="auto">
          <a:xfrm rot="5400000" flipH="1" flipV="1">
            <a:off x="4837464" y="-2811756"/>
            <a:ext cx="77413" cy="7964173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  <a:ex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90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3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標楷體" pitchFamily="65" charset="-120"/>
          <a:ea typeface="標楷體" pitchFamily="65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95300" y="635635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EDE06-0423-4B99-8E70-45603EF060B9}" type="datetime1">
              <a:rPr lang="en-US" altLang="zh-TW" smtClean="0"/>
              <a:t>4/17/2017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384550" y="6356358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7099300" y="635635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9B3D9-061F-45BF-A100-AA92563B13F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8259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95300" y="1600204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95300" y="635635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E1E38-9DE3-4306-BF0B-417D209C5A0F}" type="datetime1">
              <a:rPr lang="en-US" altLang="zh-TW" smtClean="0"/>
              <a:t>4/17/2017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384550" y="6356358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7099300" y="635635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1A50E-3BE8-40A1-BB9F-EFFD13537C3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4651354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7" y="6356359"/>
            <a:ext cx="26622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fld id="{4624AA5C-763F-443E-8765-0499EB15ABE5}" type="datetime1">
              <a:rPr lang="en-US" altLang="zh-TW" smtClean="0">
                <a:solidFill>
                  <a:srgbClr val="A5A5A5"/>
                </a:solidFill>
              </a:rPr>
              <a:pPr/>
              <a:t>4/17/2017</a:t>
            </a:fld>
            <a:endParaRPr lang="en-US">
              <a:solidFill>
                <a:srgbClr val="A5A5A5"/>
              </a:solidFill>
            </a:endParaRPr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6667" y="6356359"/>
            <a:ext cx="2352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endParaRPr lang="en-US">
              <a:solidFill>
                <a:srgbClr val="A5A5A5"/>
              </a:solidFill>
            </a:endParaRPr>
          </a:p>
        </p:txBody>
      </p:sp>
      <p:sp>
        <p:nvSpPr>
          <p:cNvPr id="37" name="Text Placeholder 2"/>
          <p:cNvSpPr>
            <a:spLocks noGrp="1"/>
          </p:cNvSpPr>
          <p:nvPr>
            <p:ph type="body" idx="1"/>
          </p:nvPr>
        </p:nvSpPr>
        <p:spPr>
          <a:xfrm>
            <a:off x="550844" y="1686565"/>
            <a:ext cx="8674120" cy="4490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 smtClean="0"/>
          </a:p>
        </p:txBody>
      </p:sp>
      <p:sp>
        <p:nvSpPr>
          <p:cNvPr id="38" name="Title Placeholder 1"/>
          <p:cNvSpPr>
            <a:spLocks noGrp="1"/>
          </p:cNvSpPr>
          <p:nvPr>
            <p:ph type="title"/>
          </p:nvPr>
        </p:nvSpPr>
        <p:spPr>
          <a:xfrm>
            <a:off x="529224" y="227970"/>
            <a:ext cx="8707170" cy="12045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13" name="Rectangle 18" descr="Gold bar"/>
          <p:cNvSpPr>
            <a:spLocks noChangeArrowheads="1"/>
          </p:cNvSpPr>
          <p:nvPr/>
        </p:nvSpPr>
        <p:spPr bwMode="auto">
          <a:xfrm rot="5400000" flipH="1" flipV="1">
            <a:off x="4837464" y="-2811756"/>
            <a:ext cx="77413" cy="7964173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  <a:extLst/>
        </p:spPr>
        <p:txBody>
          <a:bodyPr wrap="none" anchor="ctr"/>
          <a:lstStyle/>
          <a:p>
            <a:pPr algn="ctr"/>
            <a:endParaRPr lang="en-US" sz="240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511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59" r:id="rId4"/>
    <p:sldLayoutId id="2147483760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標楷體" pitchFamily="65" charset="-120"/>
          <a:ea typeface="標楷體" pitchFamily="65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95300" y="635635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EDE06-0423-4B99-8E70-45603EF060B9}" type="datetime1">
              <a:rPr lang="en-US" altLang="zh-TW" smtClean="0">
                <a:solidFill>
                  <a:prstClr val="black">
                    <a:tint val="75000"/>
                  </a:prstClr>
                </a:solidFill>
              </a:rPr>
              <a:pPr/>
              <a:t>4/17/2017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384550" y="6356358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7099300" y="635635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9B3D9-061F-45BF-A100-AA92563B13FA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493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95300" y="635635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EDE06-0423-4B99-8E70-45603EF060B9}" type="datetime1">
              <a:rPr lang="en-US" altLang="zh-TW" smtClean="0">
                <a:solidFill>
                  <a:prstClr val="black">
                    <a:tint val="75000"/>
                  </a:prstClr>
                </a:solidFill>
              </a:rPr>
              <a:pPr/>
              <a:t>4/17/2017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384550" y="6356358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7099300" y="635635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9B3D9-061F-45BF-A100-AA92563B13FA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824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95300" y="635635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EDE06-0423-4B99-8E70-45603EF060B9}" type="datetime1">
              <a:rPr lang="en-US" altLang="zh-TW" smtClean="0">
                <a:solidFill>
                  <a:prstClr val="black">
                    <a:tint val="75000"/>
                  </a:prstClr>
                </a:solidFill>
              </a:rPr>
              <a:pPr/>
              <a:t>4/17/2017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384550" y="6356358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7099300" y="635635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9B3D9-061F-45BF-A100-AA92563B13FA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965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95300" y="635635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EDE06-0423-4B99-8E70-45603EF060B9}" type="datetime1">
              <a:rPr lang="en-US" altLang="zh-TW" smtClean="0">
                <a:solidFill>
                  <a:prstClr val="black">
                    <a:tint val="75000"/>
                  </a:prstClr>
                </a:solidFill>
              </a:rPr>
              <a:pPr/>
              <a:t>4/17/2017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384550" y="6356358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7099300" y="6356358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9B3D9-061F-45BF-A100-AA92563B13FA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363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559035"/>
            <a:ext cx="7955280" cy="165576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ct val="20000"/>
              </a:spcBef>
              <a:buSzPct val="75000"/>
            </a:pPr>
            <a:r>
              <a:rPr lang="zh-TW" altLang="en-US" sz="32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報告人：王副處長淑娟</a:t>
            </a:r>
            <a:endParaRPr lang="en-US" altLang="zh-TW" sz="3200" b="1" dirty="0">
              <a:solidFill>
                <a:schemeClr val="accent5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200"/>
              </a:spcBef>
              <a:buSzPct val="75000"/>
            </a:pPr>
            <a:r>
              <a:rPr lang="en-US" altLang="zh-TW" sz="2400" b="1" spc="800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106</a:t>
            </a:r>
            <a:r>
              <a:rPr lang="zh-TW" altLang="en-US" sz="2400" b="1" spc="800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年</a:t>
            </a:r>
            <a:r>
              <a:rPr lang="en-US" altLang="zh-TW" sz="2400" b="1" spc="800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4</a:t>
            </a:r>
            <a:r>
              <a:rPr lang="zh-TW" altLang="en-US" sz="2400" b="1" spc="800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月</a:t>
            </a:r>
            <a:r>
              <a:rPr lang="en-US" altLang="zh-TW" sz="2400" b="1" spc="800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27</a:t>
            </a:r>
            <a:r>
              <a:rPr lang="zh-TW" altLang="en-US" sz="2400" b="1" spc="800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日</a:t>
            </a:r>
            <a:endParaRPr lang="zh-TW" altLang="zh-TW" sz="2400" b="1" spc="800" dirty="0">
              <a:solidFill>
                <a:schemeClr val="accent5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6264" y="1152096"/>
            <a:ext cx="7495904" cy="2387600"/>
          </a:xfrm>
        </p:spPr>
        <p:txBody>
          <a:bodyPr lIns="0" rIns="0">
            <a:norm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altLang="zh-TW" sz="6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/>
            </a:r>
            <a:br>
              <a:rPr lang="en-US" altLang="zh-TW" sz="6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</a:br>
            <a:r>
              <a:rPr lang="zh-TW" altLang="zh-TW" sz="7200" dirty="0" smtClean="0">
                <a:solidFill>
                  <a:srgbClr val="008CE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開放</a:t>
            </a:r>
            <a:r>
              <a:rPr lang="zh-TW" altLang="zh-TW" sz="7200" dirty="0">
                <a:solidFill>
                  <a:srgbClr val="008CE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資料推動</a:t>
            </a:r>
            <a:r>
              <a:rPr lang="zh-TW" altLang="zh-TW" sz="7200" dirty="0" smtClean="0">
                <a:solidFill>
                  <a:srgbClr val="008CE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/>
              </a:rPr>
              <a:t>情形</a:t>
            </a:r>
            <a:endParaRPr kumimoji="1" lang="en-US" sz="7200" dirty="0">
              <a:solidFill>
                <a:srgbClr val="008CE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4" name="投影片編號版面配置區 1"/>
          <p:cNvSpPr>
            <a:spLocks noGrp="1"/>
          </p:cNvSpPr>
          <p:nvPr>
            <p:ph type="sldNum" sz="quarter" idx="4294967295"/>
          </p:nvPr>
        </p:nvSpPr>
        <p:spPr>
          <a:xfrm>
            <a:off x="7058484" y="6367376"/>
            <a:ext cx="2662238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1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821" y="851696"/>
            <a:ext cx="3104637" cy="120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47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233207"/>
              </p:ext>
            </p:extLst>
          </p:nvPr>
        </p:nvGraphicFramePr>
        <p:xfrm>
          <a:off x="794355" y="1714500"/>
          <a:ext cx="8244000" cy="3784900"/>
        </p:xfrm>
        <a:graphic>
          <a:graphicData uri="http://schemas.openxmlformats.org/drawingml/2006/table">
            <a:tbl>
              <a:tblPr/>
              <a:tblGrid>
                <a:gridCol w="828000"/>
                <a:gridCol w="3384000"/>
                <a:gridCol w="1008000"/>
                <a:gridCol w="1008000"/>
                <a:gridCol w="1008000"/>
                <a:gridCol w="1008000"/>
              </a:tblGrid>
              <a:tr h="75698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評等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格式範例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103</a:t>
                      </a:r>
                      <a:r>
                        <a:rPr lang="zh-TW" altLang="en-US" sz="2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年</a:t>
                      </a:r>
                      <a:endParaRPr lang="zh-TW" altLang="en-US" sz="2000" b="1" i="0" u="none" strike="noStrike" kern="1200" dirty="0">
                        <a:solidFill>
                          <a:schemeClr val="bg1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104</a:t>
                      </a:r>
                      <a:r>
                        <a:rPr lang="zh-TW" altLang="en-US" sz="2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年</a:t>
                      </a:r>
                      <a:endParaRPr lang="zh-TW" altLang="en-US" sz="2000" b="1" i="0" u="none" strike="noStrike" kern="1200" dirty="0">
                        <a:solidFill>
                          <a:schemeClr val="bg1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105</a:t>
                      </a:r>
                      <a:r>
                        <a:rPr lang="zh-TW" altLang="en-US" sz="2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年</a:t>
                      </a:r>
                      <a:endParaRPr lang="zh-TW" altLang="en-US" sz="2000" b="1" i="0" u="none" strike="noStrike" kern="1200" dirty="0">
                        <a:solidFill>
                          <a:schemeClr val="bg1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總計</a:t>
                      </a:r>
                      <a:endParaRPr lang="zh-TW" altLang="en-US" sz="2000" b="1" i="0" u="none" strike="noStrike" kern="1200" dirty="0">
                        <a:solidFill>
                          <a:schemeClr val="bg1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81B4"/>
                    </a:solidFill>
                  </a:tcPr>
                </a:tc>
              </a:tr>
              <a:tr h="75698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00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★</a:t>
                      </a:r>
                      <a:endParaRPr lang="zh-TW" altLang="en-US" sz="2000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PDF、JPG、DOC、ODT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1</a:t>
                      </a:r>
                      <a:endParaRPr lang="en-US" altLang="zh-TW" sz="2200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0</a:t>
                      </a:r>
                      <a:endParaRPr lang="en-US" altLang="zh-TW" sz="2200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1</a:t>
                      </a:r>
                      <a:endParaRPr lang="en-US" altLang="zh-TW" sz="2200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98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0" i="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★★</a:t>
                      </a:r>
                      <a:endParaRPr lang="zh-TW" altLang="en-US" sz="14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</a:rPr>
                        <a:t>XLSX、ODS</a:t>
                      </a:r>
                      <a:endParaRPr lang="en-US" sz="20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</a:rPr>
                        <a:t>0</a:t>
                      </a:r>
                      <a:endParaRPr lang="en-US" altLang="zh-TW" sz="22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2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</a:rPr>
                        <a:t>0</a:t>
                      </a:r>
                      <a:endParaRPr lang="en-US" altLang="zh-TW" sz="22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0</a:t>
                      </a:r>
                      <a:endParaRPr lang="en-US" altLang="zh-TW" sz="2200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98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0" i="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★★★</a:t>
                      </a:r>
                      <a:endParaRPr lang="zh-TW" altLang="en-US" sz="14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</a:rPr>
                        <a:t>TXT、CSV、XML、JSON</a:t>
                      </a:r>
                      <a:endParaRPr lang="en-US" sz="20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20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</a:rPr>
                        <a:t>8</a:t>
                      </a:r>
                      <a:endParaRPr lang="en-US" altLang="zh-TW" sz="22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9</a:t>
                      </a:r>
                      <a:endParaRPr lang="en-US" altLang="zh-TW" sz="2200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6</a:t>
                      </a:r>
                      <a:endParaRPr lang="en-US" altLang="zh-TW" sz="2200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23</a:t>
                      </a:r>
                      <a:endParaRPr lang="en-US" altLang="zh-TW" sz="2200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98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各年度開放資料集合計</a:t>
                      </a:r>
                      <a:endParaRPr lang="zh-TW" altLang="en-US" sz="2000" b="1" i="0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20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</a:rPr>
                        <a:t>8</a:t>
                      </a:r>
                      <a:endParaRPr lang="en-US" altLang="zh-TW" sz="22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10</a:t>
                      </a:r>
                      <a:endParaRPr lang="en-US" altLang="zh-TW" sz="2200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6</a:t>
                      </a:r>
                      <a:endParaRPr lang="en-US" altLang="zh-TW" sz="2200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200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24</a:t>
                      </a:r>
                      <a:endParaRPr lang="en-US" altLang="zh-TW" sz="2200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688344" y="407585"/>
            <a:ext cx="8341995" cy="780628"/>
          </a:xfrm>
        </p:spPr>
        <p:txBody>
          <a:bodyPr>
            <a:noAutofit/>
          </a:bodyPr>
          <a:lstStyle/>
          <a:p>
            <a:pPr algn="ctr"/>
            <a:r>
              <a:rPr kumimoji="1"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開放</a:t>
            </a:r>
            <a:r>
              <a:rPr kumimoji="1" lang="zh-TW" altLang="en-US" sz="4400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資料集評等統計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12267" y="4215796"/>
            <a:ext cx="580445" cy="341906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3" name="矩形 52"/>
          <p:cNvSpPr/>
          <p:nvPr/>
        </p:nvSpPr>
        <p:spPr>
          <a:xfrm>
            <a:off x="8234470" y="4215796"/>
            <a:ext cx="580445" cy="341906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4" name="矩形 53"/>
          <p:cNvSpPr/>
          <p:nvPr/>
        </p:nvSpPr>
        <p:spPr>
          <a:xfrm>
            <a:off x="8234471" y="2666863"/>
            <a:ext cx="580445" cy="341906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5" name="矩形 54"/>
          <p:cNvSpPr/>
          <p:nvPr/>
        </p:nvSpPr>
        <p:spPr>
          <a:xfrm>
            <a:off x="1859189" y="2699521"/>
            <a:ext cx="580445" cy="341906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平行四邊形 10"/>
          <p:cNvSpPr/>
          <p:nvPr/>
        </p:nvSpPr>
        <p:spPr>
          <a:xfrm>
            <a:off x="43544" y="21772"/>
            <a:ext cx="327600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統計資料內涵與發布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平行四邊形 11"/>
          <p:cNvSpPr/>
          <p:nvPr/>
        </p:nvSpPr>
        <p:spPr>
          <a:xfrm>
            <a:off x="3192744" y="21772"/>
            <a:ext cx="2449285" cy="335901"/>
          </a:xfrm>
          <a:prstGeom prst="parallelogram">
            <a:avLst>
              <a:gd name="adj" fmla="val 54167"/>
            </a:avLst>
          </a:prstGeom>
          <a:solidFill>
            <a:srgbClr val="E781B4"/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開放資料作法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平行四邊形 12"/>
          <p:cNvSpPr/>
          <p:nvPr/>
        </p:nvSpPr>
        <p:spPr>
          <a:xfrm>
            <a:off x="5515229" y="21772"/>
            <a:ext cx="1828799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執行成果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平行四邊形 13"/>
          <p:cNvSpPr/>
          <p:nvPr/>
        </p:nvSpPr>
        <p:spPr>
          <a:xfrm>
            <a:off x="7217227" y="37322"/>
            <a:ext cx="247106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未來精進作法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7590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688344" y="407585"/>
            <a:ext cx="8341995" cy="780628"/>
          </a:xfrm>
        </p:spPr>
        <p:txBody>
          <a:bodyPr>
            <a:noAutofit/>
          </a:bodyPr>
          <a:lstStyle/>
          <a:p>
            <a:pPr algn="ctr"/>
            <a:r>
              <a:rPr kumimoji="1" lang="en-US" altLang="zh-TW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103</a:t>
            </a:r>
            <a:r>
              <a:rPr kumimoji="1" lang="zh-TW" altLang="en-US" sz="4400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年開放</a:t>
            </a:r>
            <a:r>
              <a:rPr kumimoji="1" lang="en-US" altLang="zh-TW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8</a:t>
            </a:r>
            <a:r>
              <a:rPr kumimoji="1"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個</a:t>
            </a:r>
            <a:r>
              <a:rPr kumimoji="1" lang="zh-TW" altLang="en-US" sz="4400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資料</a:t>
            </a:r>
            <a:r>
              <a:rPr kumimoji="1"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集</a:t>
            </a:r>
            <a:r>
              <a:rPr kumimoji="1" lang="en-US" altLang="zh-TW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</a:t>
            </a:r>
            <a:r>
              <a:rPr kumimoji="1" lang="zh-TW" altLang="en-US" sz="4400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目標</a:t>
            </a:r>
            <a:r>
              <a:rPr kumimoji="1" lang="en-US" altLang="zh-TW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7</a:t>
            </a:r>
            <a:r>
              <a:rPr kumimoji="1" lang="zh-TW" altLang="en-US" sz="4400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個</a:t>
            </a:r>
            <a:r>
              <a:rPr kumimoji="1" lang="en-US" altLang="zh-TW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endParaRPr kumimoji="1" lang="zh-TW" altLang="en-US" sz="4400" dirty="0">
              <a:solidFill>
                <a:schemeClr val="bg2">
                  <a:lumMod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內容版面配置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5707138"/>
              </p:ext>
            </p:extLst>
          </p:nvPr>
        </p:nvGraphicFramePr>
        <p:xfrm>
          <a:off x="645473" y="1370240"/>
          <a:ext cx="8555263" cy="4644711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828000"/>
                <a:gridCol w="3633849"/>
                <a:gridCol w="1548000"/>
                <a:gridCol w="2545414"/>
              </a:tblGrid>
              <a:tr h="5160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分類</a:t>
                      </a:r>
                      <a:endParaRPr lang="zh-TW" altLang="en-US" sz="2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資料集名稱</a:t>
                      </a:r>
                      <a:endParaRPr lang="zh-TW" altLang="en-US" sz="2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資料量</a:t>
                      </a:r>
                      <a:r>
                        <a:rPr lang="en-US" altLang="zh-TW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筆</a:t>
                      </a:r>
                      <a:r>
                        <a:rPr lang="en-US" altLang="zh-TW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2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spc="-100" baseline="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更新頻率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81B4"/>
                    </a:solidFill>
                  </a:tcPr>
                </a:tc>
              </a:tr>
              <a:tr h="516079">
                <a:tc rowSpan="4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工業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 工業生產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222,860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每月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16079">
                <a:tc vMerge="1">
                  <a:txBody>
                    <a:bodyPr/>
                    <a:lstStyle/>
                    <a:p>
                      <a:pPr algn="l" fontAlgn="ctr"/>
                      <a:endParaRPr lang="en-US" altLang="zh-TW" sz="1800" b="1" i="0" u="none" strike="noStrike" kern="1200" dirty="0" smtClean="0">
                        <a:solidFill>
                          <a:srgbClr val="A04628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 工廠校正營運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按行業別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10,759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每年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16079">
                <a:tc vMerge="1">
                  <a:txBody>
                    <a:bodyPr/>
                    <a:lstStyle/>
                    <a:p>
                      <a:pPr algn="l" fontAlgn="ctr"/>
                      <a:endParaRPr lang="en-US" altLang="zh-TW" sz="1800" b="1" i="0" u="none" strike="noStrike" kern="1200" dirty="0" smtClean="0">
                        <a:solidFill>
                          <a:srgbClr val="A04628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 工廠校正營運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按縣市別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16,267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每年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16079">
                <a:tc vMerge="1">
                  <a:txBody>
                    <a:bodyPr/>
                    <a:lstStyle/>
                    <a:p>
                      <a:pPr algn="l" fontAlgn="ctr"/>
                      <a:endParaRPr lang="en-US" altLang="zh-TW" sz="1800" b="1" i="0" u="none" strike="noStrike" kern="1200" dirty="0">
                        <a:solidFill>
                          <a:srgbClr val="A04628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 製造業投資及營運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137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每季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1607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服務業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 批發、零售及餐飲業營業額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8,696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每月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16079">
                <a:tc vMerge="1">
                  <a:txBody>
                    <a:bodyPr/>
                    <a:lstStyle/>
                    <a:p>
                      <a:pPr algn="l" fontAlgn="ctr"/>
                      <a:endParaRPr lang="en-US" altLang="zh-TW" sz="1800" b="1" i="0" u="none" strike="noStrike" kern="1200" dirty="0">
                        <a:solidFill>
                          <a:srgbClr val="A04628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 資訊、專業技術、租賃業營業額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241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每季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16079">
                <a:tc vMerge="1">
                  <a:txBody>
                    <a:bodyPr/>
                    <a:lstStyle/>
                    <a:p>
                      <a:pPr algn="l" fontAlgn="ctr"/>
                      <a:endParaRPr lang="en-US" altLang="zh-TW" sz="1800" b="1" i="0" u="none" strike="noStrike" kern="1200" dirty="0">
                        <a:solidFill>
                          <a:srgbClr val="A04628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 外銷訂單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1,291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每月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16079">
                <a:tc vMerge="1">
                  <a:txBody>
                    <a:bodyPr/>
                    <a:lstStyle/>
                    <a:p>
                      <a:pPr algn="l" fontAlgn="ctr"/>
                      <a:endParaRPr lang="zh-TW" altLang="en-US" sz="1800" b="1" i="0" u="none" strike="noStrike" kern="1200" dirty="0" smtClean="0">
                        <a:solidFill>
                          <a:srgbClr val="A04628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 外銷訂單海外生產實況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43 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每年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14"/>
          <p:cNvSpPr txBox="1"/>
          <p:nvPr/>
        </p:nvSpPr>
        <p:spPr>
          <a:xfrm>
            <a:off x="864985" y="6161127"/>
            <a:ext cx="623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kern="10" spc="-9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註</a:t>
            </a:r>
            <a:r>
              <a:rPr lang="zh-TW" altLang="en-US" b="1" kern="10" spc="-9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：按年調查逢每</a:t>
            </a:r>
            <a:r>
              <a:rPr lang="en-US" altLang="zh-TW" b="1" kern="10" spc="-9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5</a:t>
            </a:r>
            <a:r>
              <a:rPr lang="zh-TW" altLang="en-US" b="1" kern="10" spc="-9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年工業及服務業普查</a:t>
            </a:r>
            <a:r>
              <a:rPr lang="zh-TW" altLang="en-US" b="1" kern="10" spc="-9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則停辦，以下</a:t>
            </a:r>
            <a:r>
              <a:rPr lang="zh-TW" altLang="en-US" b="1" kern="10" spc="-9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各表同</a:t>
            </a:r>
            <a:r>
              <a:rPr lang="zh-TW" altLang="en-US" b="1" kern="10" spc="-9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細明體"/>
                <a:ea typeface="細明體"/>
              </a:rPr>
              <a:t>。</a:t>
            </a:r>
            <a:endParaRPr lang="zh-TW" altLang="en-US" b="1" kern="10" spc="-90" dirty="0">
              <a:ln w="9525">
                <a:noFill/>
                <a:round/>
                <a:headEnd/>
                <a:tailEnd/>
              </a:ln>
              <a:solidFill>
                <a:schemeClr val="bg2">
                  <a:lumMod val="50000"/>
                </a:schemeClr>
              </a:solidFill>
              <a:latin typeface="思源黑體 Bold" pitchFamily="34" charset="-120"/>
              <a:ea typeface="思源黑體 Bold" pitchFamily="34" charset="-120"/>
            </a:endParaRPr>
          </a:p>
        </p:txBody>
      </p:sp>
      <p:sp>
        <p:nvSpPr>
          <p:cNvPr id="7" name="平行四邊形 6"/>
          <p:cNvSpPr/>
          <p:nvPr/>
        </p:nvSpPr>
        <p:spPr>
          <a:xfrm>
            <a:off x="43544" y="21772"/>
            <a:ext cx="327600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統計資料內涵與發布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平行四邊形 7"/>
          <p:cNvSpPr/>
          <p:nvPr/>
        </p:nvSpPr>
        <p:spPr>
          <a:xfrm>
            <a:off x="3192744" y="21772"/>
            <a:ext cx="2449285" cy="335901"/>
          </a:xfrm>
          <a:prstGeom prst="parallelogram">
            <a:avLst>
              <a:gd name="adj" fmla="val 54167"/>
            </a:avLst>
          </a:prstGeom>
          <a:solidFill>
            <a:srgbClr val="E781B4"/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開放資料作法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平行四邊形 8"/>
          <p:cNvSpPr/>
          <p:nvPr/>
        </p:nvSpPr>
        <p:spPr>
          <a:xfrm>
            <a:off x="5515229" y="21772"/>
            <a:ext cx="1828799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執行成果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平行四邊形 10"/>
          <p:cNvSpPr/>
          <p:nvPr/>
        </p:nvSpPr>
        <p:spPr>
          <a:xfrm>
            <a:off x="7217227" y="37322"/>
            <a:ext cx="247106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未來精進作法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4391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688344" y="407585"/>
            <a:ext cx="8341995" cy="780628"/>
          </a:xfrm>
        </p:spPr>
        <p:txBody>
          <a:bodyPr>
            <a:noAutofit/>
          </a:bodyPr>
          <a:lstStyle/>
          <a:p>
            <a:pPr algn="ctr"/>
            <a:r>
              <a:rPr kumimoji="1" lang="en-US" altLang="zh-TW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104</a:t>
            </a:r>
            <a:r>
              <a:rPr kumimoji="1"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年開放</a:t>
            </a:r>
            <a:r>
              <a:rPr kumimoji="1" lang="en-US" altLang="zh-TW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10</a:t>
            </a:r>
            <a:r>
              <a:rPr kumimoji="1"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個資料集</a:t>
            </a:r>
            <a:endParaRPr kumimoji="1" lang="zh-TW" altLang="en-US" sz="4400" dirty="0">
              <a:solidFill>
                <a:schemeClr val="bg2">
                  <a:lumMod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12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平行四邊形 5"/>
          <p:cNvSpPr/>
          <p:nvPr/>
        </p:nvSpPr>
        <p:spPr>
          <a:xfrm>
            <a:off x="43544" y="21772"/>
            <a:ext cx="327600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統計資料內涵與發布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平行四邊形 6"/>
          <p:cNvSpPr/>
          <p:nvPr/>
        </p:nvSpPr>
        <p:spPr>
          <a:xfrm>
            <a:off x="3192744" y="21772"/>
            <a:ext cx="2449285" cy="335901"/>
          </a:xfrm>
          <a:prstGeom prst="parallelogram">
            <a:avLst>
              <a:gd name="adj" fmla="val 54167"/>
            </a:avLst>
          </a:prstGeom>
          <a:solidFill>
            <a:srgbClr val="E781B4"/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開放資料作法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平行四邊形 7"/>
          <p:cNvSpPr/>
          <p:nvPr/>
        </p:nvSpPr>
        <p:spPr>
          <a:xfrm>
            <a:off x="5515229" y="21772"/>
            <a:ext cx="1828799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執行成果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平行四邊形 8"/>
          <p:cNvSpPr/>
          <p:nvPr/>
        </p:nvSpPr>
        <p:spPr>
          <a:xfrm>
            <a:off x="7217227" y="37322"/>
            <a:ext cx="247106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未來精進作法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11" name="內容版面配置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7820343"/>
              </p:ext>
            </p:extLst>
          </p:nvPr>
        </p:nvGraphicFramePr>
        <p:xfrm>
          <a:off x="645473" y="1370240"/>
          <a:ext cx="8555263" cy="5196079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828000"/>
                <a:gridCol w="3633849"/>
                <a:gridCol w="1548000"/>
                <a:gridCol w="2545414"/>
              </a:tblGrid>
              <a:tr h="5160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分類</a:t>
                      </a:r>
                      <a:endParaRPr lang="zh-TW" altLang="en-US" sz="2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資料集名稱</a:t>
                      </a:r>
                      <a:endParaRPr lang="zh-TW" altLang="en-US" sz="2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資料量</a:t>
                      </a:r>
                      <a:r>
                        <a:rPr lang="en-US" altLang="zh-TW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筆</a:t>
                      </a:r>
                      <a:r>
                        <a:rPr lang="en-US" altLang="zh-TW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2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spc="-100" baseline="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更新頻率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81B4"/>
                    </a:solidFill>
                  </a:tcPr>
                </a:tc>
              </a:tr>
              <a:tr h="468000">
                <a:tc rowSpan="4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工業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製造業生產價值指數</a:t>
                      </a:r>
                      <a:endParaRPr lang="en-US" altLang="zh-TW" sz="1800" b="1" i="0" u="none" strike="noStrike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0" marR="72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14,280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每月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000">
                <a:tc vMerge="1">
                  <a:txBody>
                    <a:bodyPr/>
                    <a:lstStyle/>
                    <a:p>
                      <a:pPr algn="l" fontAlgn="ctr"/>
                      <a:endParaRPr lang="en-US" altLang="zh-TW" sz="1800" b="1" i="0" u="none" strike="noStrike" kern="1200" dirty="0" smtClean="0">
                        <a:solidFill>
                          <a:srgbClr val="A04628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製造業季節調整後生產量指數</a:t>
                      </a:r>
                    </a:p>
                  </a:txBody>
                  <a:tcPr marL="72000" marR="72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14,280 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每月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000">
                <a:tc vMerge="1">
                  <a:txBody>
                    <a:bodyPr/>
                    <a:lstStyle/>
                    <a:p>
                      <a:pPr algn="l" fontAlgn="ctr"/>
                      <a:endParaRPr lang="en-US" altLang="zh-TW" sz="1800" b="1" i="0" u="none" strike="noStrike" kern="1200" dirty="0" smtClean="0">
                        <a:solidFill>
                          <a:srgbClr val="A04628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製造業存貨率</a:t>
                      </a:r>
                    </a:p>
                  </a:txBody>
                  <a:tcPr marL="72000" marR="72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13,681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每月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000">
                <a:tc vMerge="1">
                  <a:txBody>
                    <a:bodyPr/>
                    <a:lstStyle/>
                    <a:p>
                      <a:pPr algn="l" fontAlgn="ctr"/>
                      <a:endParaRPr lang="en-US" altLang="zh-TW" sz="1800" b="1" i="0" u="none" strike="noStrike" kern="1200" dirty="0">
                        <a:solidFill>
                          <a:srgbClr val="A04628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工廠新增固定資產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按行業別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)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0" marR="72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436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每年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0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服務業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工廠新增固定資產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按縣市別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)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0" marR="72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402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每年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000">
                <a:tc vMerge="1">
                  <a:txBody>
                    <a:bodyPr/>
                    <a:lstStyle/>
                    <a:p>
                      <a:pPr algn="l" fontAlgn="ctr"/>
                      <a:endParaRPr lang="en-US" altLang="zh-TW" sz="1800" b="1" i="0" u="none" strike="noStrike" kern="1200" dirty="0">
                        <a:solidFill>
                          <a:srgbClr val="A04628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批發、零售及餐飲業營業額指數</a:t>
                      </a:r>
                      <a:endParaRPr lang="en-US" altLang="zh-TW" sz="1800" b="1" i="0" u="none" strike="noStrike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0" marR="72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8,696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每月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000">
                <a:tc vMerge="1">
                  <a:txBody>
                    <a:bodyPr/>
                    <a:lstStyle/>
                    <a:p>
                      <a:pPr algn="l" fontAlgn="ctr"/>
                      <a:endParaRPr lang="en-US" altLang="zh-TW" sz="1800" b="1" i="0" u="none" strike="noStrike" kern="1200" dirty="0">
                        <a:solidFill>
                          <a:srgbClr val="A04628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批發、零售及餐飲業營業利益</a:t>
                      </a:r>
                    </a:p>
                  </a:txBody>
                  <a:tcPr marL="72000" marR="72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6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每年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000">
                <a:tc vMerge="1">
                  <a:txBody>
                    <a:bodyPr/>
                    <a:lstStyle/>
                    <a:p>
                      <a:pPr algn="l" fontAlgn="ctr"/>
                      <a:endParaRPr lang="zh-TW" altLang="en-US" sz="1800" b="1" i="0" u="none" strike="noStrike" kern="1200" dirty="0" smtClean="0">
                        <a:solidFill>
                          <a:srgbClr val="A04628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資訊通訊產品訂單金額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0" marR="72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861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每月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0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其他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電子產品外銷訂單金額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0" marR="72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861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每月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8000">
                <a:tc vMerge="1">
                  <a:txBody>
                    <a:bodyPr/>
                    <a:lstStyle/>
                    <a:p>
                      <a:pPr algn="l" fontAlgn="ctr"/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常用經濟統計用語解釋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0" marR="72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200(</a:t>
                      </a: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頁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)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一次性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(PDF)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91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688344" y="418471"/>
            <a:ext cx="8341995" cy="780628"/>
          </a:xfrm>
        </p:spPr>
        <p:txBody>
          <a:bodyPr>
            <a:noAutofit/>
          </a:bodyPr>
          <a:lstStyle/>
          <a:p>
            <a:pPr algn="ctr"/>
            <a:r>
              <a:rPr kumimoji="1" lang="en-US" altLang="zh-TW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105</a:t>
            </a:r>
            <a:r>
              <a:rPr kumimoji="1"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年開放</a:t>
            </a:r>
            <a:r>
              <a:rPr kumimoji="1" lang="en-US" altLang="zh-TW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6</a:t>
            </a:r>
            <a:r>
              <a:rPr kumimoji="1"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個資料集</a:t>
            </a:r>
            <a:r>
              <a:rPr kumimoji="1" lang="en-US" altLang="zh-TW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</a:t>
            </a:r>
            <a:r>
              <a:rPr kumimoji="1" lang="zh-TW" altLang="en-US" sz="4400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目標</a:t>
            </a:r>
            <a:r>
              <a:rPr kumimoji="1" lang="en-US" altLang="zh-TW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5</a:t>
            </a:r>
            <a:r>
              <a:rPr kumimoji="1"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個</a:t>
            </a:r>
            <a:r>
              <a:rPr kumimoji="1" lang="en-US" altLang="zh-TW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endParaRPr kumimoji="1" lang="zh-TW" altLang="en-US" sz="4400" dirty="0">
              <a:solidFill>
                <a:schemeClr val="bg2">
                  <a:lumMod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13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平行四邊形 5"/>
          <p:cNvSpPr/>
          <p:nvPr/>
        </p:nvSpPr>
        <p:spPr>
          <a:xfrm>
            <a:off x="43544" y="21772"/>
            <a:ext cx="327600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統計資料內涵與發布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平行四邊形 6"/>
          <p:cNvSpPr/>
          <p:nvPr/>
        </p:nvSpPr>
        <p:spPr>
          <a:xfrm>
            <a:off x="3192744" y="21772"/>
            <a:ext cx="2449285" cy="335901"/>
          </a:xfrm>
          <a:prstGeom prst="parallelogram">
            <a:avLst>
              <a:gd name="adj" fmla="val 54167"/>
            </a:avLst>
          </a:prstGeom>
          <a:solidFill>
            <a:srgbClr val="E781B4"/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開放資料作法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平行四邊形 7"/>
          <p:cNvSpPr/>
          <p:nvPr/>
        </p:nvSpPr>
        <p:spPr>
          <a:xfrm>
            <a:off x="5515229" y="21772"/>
            <a:ext cx="1828799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執行成果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平行四邊形 8"/>
          <p:cNvSpPr/>
          <p:nvPr/>
        </p:nvSpPr>
        <p:spPr>
          <a:xfrm>
            <a:off x="7217227" y="37322"/>
            <a:ext cx="247106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未來精進作法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11" name="內容版面配置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6455602"/>
              </p:ext>
            </p:extLst>
          </p:nvPr>
        </p:nvGraphicFramePr>
        <p:xfrm>
          <a:off x="721673" y="1544411"/>
          <a:ext cx="8555263" cy="4620079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828000"/>
                <a:gridCol w="3633849"/>
                <a:gridCol w="1548000"/>
                <a:gridCol w="2545414"/>
              </a:tblGrid>
              <a:tr h="5160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分類</a:t>
                      </a:r>
                      <a:endParaRPr lang="zh-TW" altLang="en-US" sz="2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資料集名稱</a:t>
                      </a:r>
                      <a:endParaRPr lang="zh-TW" altLang="en-US" sz="2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資料量</a:t>
                      </a:r>
                      <a:r>
                        <a:rPr lang="en-US" altLang="zh-TW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筆</a:t>
                      </a:r>
                      <a:r>
                        <a:rPr lang="en-US" altLang="zh-TW" sz="24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2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spc="-100" baseline="0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更新頻率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81B4"/>
                    </a:solidFill>
                  </a:tcPr>
                </a:tc>
              </a:tr>
              <a:tr h="684000">
                <a:tc rowSpan="5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工業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製造業銷售量指數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0" marR="72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14,280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每月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4000">
                <a:tc vMerge="1">
                  <a:txBody>
                    <a:bodyPr/>
                    <a:lstStyle/>
                    <a:p>
                      <a:pPr algn="l" fontAlgn="ctr"/>
                      <a:endParaRPr lang="en-US" altLang="zh-TW" sz="1800" b="1" i="0" u="none" strike="noStrike" kern="1200" dirty="0" smtClean="0">
                        <a:solidFill>
                          <a:srgbClr val="A04628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研究發展工廠家數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按行業別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)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0" marR="72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441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每年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4000">
                <a:tc vMerge="1">
                  <a:txBody>
                    <a:bodyPr/>
                    <a:lstStyle/>
                    <a:p>
                      <a:pPr algn="l" fontAlgn="ctr"/>
                      <a:endParaRPr lang="en-US" altLang="zh-TW" sz="1800" b="1" i="0" u="none" strike="noStrike" kern="1200" dirty="0" smtClean="0">
                        <a:solidFill>
                          <a:srgbClr val="A04628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研究發展經費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按行業別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)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0" marR="72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441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每年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400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工廠之技術銷售金額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按行業別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)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0" marR="72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371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每年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4000">
                <a:tc vMerge="1">
                  <a:txBody>
                    <a:bodyPr/>
                    <a:lstStyle/>
                    <a:p>
                      <a:pPr algn="l" fontAlgn="ctr"/>
                      <a:endParaRPr lang="en-US" altLang="zh-TW" sz="1800" b="1" i="0" u="none" strike="noStrike" kern="1200" dirty="0">
                        <a:solidFill>
                          <a:srgbClr val="A04628"/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04E6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工廠之技術購買金額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按行業別</a:t>
                      </a:r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)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0" marR="72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434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每年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服務業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專業服務業之營業利益</a:t>
                      </a:r>
                      <a:endParaRPr lang="en-US" altLang="zh-TW" sz="1800" b="1" i="0" u="none" strike="noStrike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0" marR="72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6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i="0" u="none" strike="noStrik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思源黑體 Bold" pitchFamily="34" charset="-120"/>
                          <a:ea typeface="思源黑體 Bold" pitchFamily="34" charset="-120"/>
                          <a:cs typeface="+mn-cs"/>
                        </a:rPr>
                        <a:t>每年</a:t>
                      </a:r>
                      <a:endParaRPr lang="en-US" altLang="zh-TW" sz="1800" b="1" i="0" u="none" strike="noStrike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思源黑體 Bold" pitchFamily="34" charset="-120"/>
                        <a:ea typeface="思源黑體 Bold" pitchFamily="34" charset="-120"/>
                        <a:cs typeface="+mn-cs"/>
                      </a:endParaRPr>
                    </a:p>
                  </a:txBody>
                  <a:tcPr marL="7200" marR="108000" marT="72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892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67008" y="2801507"/>
            <a:ext cx="5124392" cy="962712"/>
          </a:xfrm>
          <a:prstGeom prst="rect">
            <a:avLst/>
          </a:prstGeom>
          <a:solidFill>
            <a:srgbClr val="E781B4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rtlCol="0" anchor="ctr"/>
          <a:lstStyle/>
          <a:p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資料作法</a:t>
            </a:r>
          </a:p>
        </p:txBody>
      </p:sp>
      <p:grpSp>
        <p:nvGrpSpPr>
          <p:cNvPr id="19" name="群組 18"/>
          <p:cNvGrpSpPr/>
          <p:nvPr/>
        </p:nvGrpSpPr>
        <p:grpSpPr>
          <a:xfrm>
            <a:off x="1939687" y="2930081"/>
            <a:ext cx="705565" cy="705565"/>
            <a:chOff x="1036149" y="1496832"/>
            <a:chExt cx="1080000" cy="1080000"/>
          </a:xfrm>
          <a:solidFill>
            <a:schemeClr val="bg1">
              <a:lumMod val="95000"/>
            </a:schemeClr>
          </a:solidFill>
        </p:grpSpPr>
        <p:sp>
          <p:nvSpPr>
            <p:cNvPr id="20" name="橢圓 19"/>
            <p:cNvSpPr/>
            <p:nvPr/>
          </p:nvSpPr>
          <p:spPr>
            <a:xfrm>
              <a:off x="1036149" y="1496832"/>
              <a:ext cx="1080000" cy="1080000"/>
            </a:xfrm>
            <a:prstGeom prst="ellipse">
              <a:avLst/>
            </a:prstGeom>
            <a:solidFill>
              <a:srgbClr val="E781B4"/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文字方塊 20"/>
            <p:cNvSpPr txBox="1"/>
            <p:nvPr/>
          </p:nvSpPr>
          <p:spPr>
            <a:xfrm>
              <a:off x="1324120" y="1707055"/>
              <a:ext cx="504056" cy="659554"/>
            </a:xfrm>
            <a:prstGeom prst="rect">
              <a:avLst/>
            </a:prstGeom>
            <a:solidFill>
              <a:srgbClr val="E781B4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TW" sz="2800" b="1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</a:t>
              </a:r>
              <a:endParaRPr lang="zh-TW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思源黑體 Bold" pitchFamily="34" charset="-120"/>
                <a:cs typeface="Tahoma" panose="020B0604030504040204" pitchFamily="34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2267008" y="1553320"/>
            <a:ext cx="5124392" cy="962712"/>
          </a:xfrm>
          <a:prstGeom prst="rect">
            <a:avLst/>
          </a:prstGeom>
          <a:solidFill>
            <a:srgbClr val="2EBCB2"/>
          </a:solidFill>
          <a:ln w="28575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468000" rtlCol="0" anchor="ctr"/>
          <a:lstStyle/>
          <a:p>
            <a:pPr lvl="0"/>
            <a:r>
              <a:rPr lang="zh-TW" altLang="en-US" sz="36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統計資料內涵與發布</a:t>
            </a:r>
            <a:endParaRPr lang="zh-TW" altLang="en-US" sz="36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1939687" y="1681894"/>
            <a:ext cx="705565" cy="705565"/>
            <a:chOff x="1036149" y="1496832"/>
            <a:chExt cx="1080000" cy="1080000"/>
          </a:xfrm>
          <a:solidFill>
            <a:schemeClr val="bg1">
              <a:lumMod val="95000"/>
            </a:schemeClr>
          </a:solidFill>
        </p:grpSpPr>
        <p:sp>
          <p:nvSpPr>
            <p:cNvPr id="17" name="橢圓 16"/>
            <p:cNvSpPr/>
            <p:nvPr/>
          </p:nvSpPr>
          <p:spPr>
            <a:xfrm>
              <a:off x="1036149" y="1496832"/>
              <a:ext cx="1080000" cy="1080000"/>
            </a:xfrm>
            <a:prstGeom prst="ellipse">
              <a:avLst/>
            </a:prstGeom>
            <a:solidFill>
              <a:srgbClr val="2EBCB2"/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文字方塊 17"/>
            <p:cNvSpPr txBox="1"/>
            <p:nvPr/>
          </p:nvSpPr>
          <p:spPr>
            <a:xfrm>
              <a:off x="1324120" y="1707055"/>
              <a:ext cx="504056" cy="659554"/>
            </a:xfrm>
            <a:prstGeom prst="rect">
              <a:avLst/>
            </a:prstGeom>
            <a:solidFill>
              <a:srgbClr val="2EBCB2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TW" sz="2800" b="1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</a:t>
              </a:r>
              <a:endParaRPr lang="zh-TW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思源黑體 Bold" pitchFamily="34" charset="-120"/>
                <a:cs typeface="Tahoma" panose="020B0604030504040204" pitchFamily="34" charset="0"/>
              </a:endParaRPr>
            </a:p>
          </p:txBody>
        </p:sp>
      </p:grpSp>
      <p:sp>
        <p:nvSpPr>
          <p:cNvPr id="12" name="標題 2"/>
          <p:cNvSpPr>
            <a:spLocks noGrp="1"/>
          </p:cNvSpPr>
          <p:nvPr>
            <p:ph type="title"/>
          </p:nvPr>
        </p:nvSpPr>
        <p:spPr>
          <a:xfrm>
            <a:off x="688344" y="266067"/>
            <a:ext cx="8280000" cy="720000"/>
          </a:xfrm>
        </p:spPr>
        <p:txBody>
          <a:bodyPr>
            <a:noAutofit/>
          </a:bodyPr>
          <a:lstStyle/>
          <a:p>
            <a:pPr algn="ctr"/>
            <a:r>
              <a:rPr kumimoji="1" lang="zh-TW" altLang="en-US" sz="4800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大       綱</a:t>
            </a:r>
          </a:p>
        </p:txBody>
      </p:sp>
      <p:sp>
        <p:nvSpPr>
          <p:cNvPr id="9" name="投影片編號版面配置區 1"/>
          <p:cNvSpPr>
            <a:spLocks noGrp="1"/>
          </p:cNvSpPr>
          <p:nvPr>
            <p:ph type="sldNum" sz="quarter" idx="4294967295"/>
          </p:nvPr>
        </p:nvSpPr>
        <p:spPr>
          <a:xfrm>
            <a:off x="7058484" y="6367376"/>
            <a:ext cx="2662238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14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267008" y="5297880"/>
            <a:ext cx="5124392" cy="962712"/>
          </a:xfrm>
          <a:prstGeom prst="rect">
            <a:avLst/>
          </a:prstGeom>
          <a:solidFill>
            <a:srgbClr val="4599DF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rtlCol="0" anchor="ctr"/>
          <a:lstStyle/>
          <a:p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未來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精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進作法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5" name="群組 24"/>
          <p:cNvGrpSpPr/>
          <p:nvPr/>
        </p:nvGrpSpPr>
        <p:grpSpPr>
          <a:xfrm>
            <a:off x="1939687" y="5426454"/>
            <a:ext cx="705565" cy="705565"/>
            <a:chOff x="1036149" y="1496832"/>
            <a:chExt cx="1080000" cy="1080000"/>
          </a:xfrm>
          <a:solidFill>
            <a:schemeClr val="bg1">
              <a:lumMod val="95000"/>
            </a:schemeClr>
          </a:solidFill>
        </p:grpSpPr>
        <p:sp>
          <p:nvSpPr>
            <p:cNvPr id="26" name="橢圓 25"/>
            <p:cNvSpPr/>
            <p:nvPr/>
          </p:nvSpPr>
          <p:spPr>
            <a:xfrm>
              <a:off x="1036149" y="1496832"/>
              <a:ext cx="1080000" cy="1080000"/>
            </a:xfrm>
            <a:prstGeom prst="ellipse">
              <a:avLst/>
            </a:prstGeom>
            <a:solidFill>
              <a:srgbClr val="4599DF"/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文字方塊 26"/>
            <p:cNvSpPr txBox="1"/>
            <p:nvPr/>
          </p:nvSpPr>
          <p:spPr>
            <a:xfrm>
              <a:off x="1324120" y="1707055"/>
              <a:ext cx="504056" cy="659554"/>
            </a:xfrm>
            <a:prstGeom prst="rect">
              <a:avLst/>
            </a:prstGeom>
            <a:solidFill>
              <a:srgbClr val="4599DF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TW" sz="2800" b="1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4</a:t>
              </a:r>
              <a:endParaRPr lang="zh-TW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思源黑體 Bold" pitchFamily="34" charset="-120"/>
                <a:cs typeface="Tahoma" panose="020B0604030504040204" pitchFamily="34" charset="0"/>
              </a:endParaRPr>
            </a:p>
          </p:txBody>
        </p:sp>
      </p:grpSp>
      <p:sp>
        <p:nvSpPr>
          <p:cNvPr id="3" name="矩形 2"/>
          <p:cNvSpPr/>
          <p:nvPr/>
        </p:nvSpPr>
        <p:spPr bwMode="auto">
          <a:xfrm>
            <a:off x="1144137" y="1347438"/>
            <a:ext cx="6564573" cy="5404512"/>
          </a:xfrm>
          <a:prstGeom prst="rect">
            <a:avLst/>
          </a:prstGeom>
          <a:solidFill>
            <a:srgbClr val="FFFFFF">
              <a:alpha val="78824"/>
            </a:srgbClr>
          </a:solidFill>
          <a:ln w="25400" algn="ctr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zh-TW" altLang="en-US" spc="-150"/>
          </a:p>
        </p:txBody>
      </p:sp>
      <p:sp>
        <p:nvSpPr>
          <p:cNvPr id="14" name="矩形 13"/>
          <p:cNvSpPr/>
          <p:nvPr/>
        </p:nvSpPr>
        <p:spPr>
          <a:xfrm>
            <a:off x="2267008" y="4049694"/>
            <a:ext cx="5124392" cy="962712"/>
          </a:xfrm>
          <a:prstGeom prst="rect">
            <a:avLst/>
          </a:prstGeom>
          <a:solidFill>
            <a:srgbClr val="F5B22B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rtlCol="0" anchor="ctr"/>
          <a:lstStyle/>
          <a:p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執行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成果</a:t>
            </a:r>
          </a:p>
        </p:txBody>
      </p:sp>
      <p:grpSp>
        <p:nvGrpSpPr>
          <p:cNvPr id="22" name="群組 21"/>
          <p:cNvGrpSpPr/>
          <p:nvPr/>
        </p:nvGrpSpPr>
        <p:grpSpPr>
          <a:xfrm>
            <a:off x="1939687" y="4178268"/>
            <a:ext cx="705565" cy="705565"/>
            <a:chOff x="1036149" y="1496832"/>
            <a:chExt cx="1080000" cy="1080000"/>
          </a:xfrm>
          <a:solidFill>
            <a:srgbClr val="F5B22B"/>
          </a:solidFill>
        </p:grpSpPr>
        <p:sp>
          <p:nvSpPr>
            <p:cNvPr id="23" name="橢圓 22"/>
            <p:cNvSpPr/>
            <p:nvPr/>
          </p:nvSpPr>
          <p:spPr>
            <a:xfrm>
              <a:off x="1036149" y="1496832"/>
              <a:ext cx="1080000" cy="10800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文字方塊 23"/>
            <p:cNvSpPr txBox="1"/>
            <p:nvPr/>
          </p:nvSpPr>
          <p:spPr>
            <a:xfrm>
              <a:off x="1324120" y="1707055"/>
              <a:ext cx="504056" cy="659554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TW" sz="28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3</a:t>
              </a:r>
              <a:endParaRPr lang="zh-TW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思源黑體 Bold" pitchFamily="34" charset="-12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514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688344" y="407585"/>
            <a:ext cx="8341995" cy="780628"/>
          </a:xfrm>
        </p:spPr>
        <p:txBody>
          <a:bodyPr>
            <a:noAutofit/>
          </a:bodyPr>
          <a:lstStyle/>
          <a:p>
            <a:pPr algn="ctr"/>
            <a:r>
              <a:rPr kumimoji="1"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前十</a:t>
            </a:r>
            <a:r>
              <a:rPr kumimoji="1" lang="zh-TW" altLang="en-US" sz="4400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名「瀏覽量」資料集</a:t>
            </a:r>
            <a:endParaRPr kumimoji="1" lang="zh-TW" altLang="en-US" sz="2400" dirty="0">
              <a:solidFill>
                <a:schemeClr val="bg2">
                  <a:lumMod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15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AutoShape 24"/>
          <p:cNvSpPr>
            <a:spLocks noChangeArrowheads="1"/>
          </p:cNvSpPr>
          <p:nvPr/>
        </p:nvSpPr>
        <p:spPr bwMode="auto">
          <a:xfrm>
            <a:off x="661992" y="1482725"/>
            <a:ext cx="6040958" cy="463550"/>
          </a:xfrm>
          <a:prstGeom prst="roundRect">
            <a:avLst>
              <a:gd name="adj" fmla="val 50000"/>
            </a:avLst>
          </a:prstGeom>
          <a:solidFill>
            <a:sysClr val="window" lastClr="FFFF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charset="-127"/>
              <a:ea typeface="굴림" charset="-127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8" y="1360936"/>
            <a:ext cx="9644742" cy="5186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TextBox 14"/>
          <p:cNvSpPr txBox="1"/>
          <p:nvPr/>
        </p:nvSpPr>
        <p:spPr>
          <a:xfrm>
            <a:off x="6518591" y="6289280"/>
            <a:ext cx="2343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kern="10" spc="-9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註：</a:t>
            </a:r>
            <a:r>
              <a:rPr lang="zh-TW" altLang="en-US" b="1" kern="10" spc="-9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至</a:t>
            </a:r>
            <a:r>
              <a:rPr lang="en-US" altLang="zh-TW" b="1" kern="10" spc="-9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106</a:t>
            </a:r>
            <a:r>
              <a:rPr lang="zh-TW" altLang="en-US" b="1" kern="10" spc="-9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年</a:t>
            </a:r>
            <a:r>
              <a:rPr lang="en-US" altLang="zh-TW" b="1" kern="10" spc="-9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4</a:t>
            </a:r>
            <a:r>
              <a:rPr lang="zh-TW" altLang="en-US" b="1" kern="10" spc="-9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月</a:t>
            </a:r>
            <a:r>
              <a:rPr lang="en-US" altLang="zh-TW" b="1" kern="10" spc="-9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6</a:t>
            </a:r>
            <a:r>
              <a:rPr lang="zh-TW" altLang="en-US" b="1" kern="10" spc="-9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日止</a:t>
            </a:r>
            <a:endParaRPr lang="zh-TW" altLang="en-US" b="1" kern="10" spc="-90" dirty="0">
              <a:ln w="9525">
                <a:noFill/>
                <a:round/>
                <a:headEnd/>
                <a:tailEnd/>
              </a:ln>
              <a:solidFill>
                <a:schemeClr val="bg2">
                  <a:lumMod val="50000"/>
                </a:schemeClr>
              </a:solidFill>
              <a:latin typeface="思源黑體 Bold" pitchFamily="34" charset="-120"/>
              <a:ea typeface="思源黑體 Bold" pitchFamily="34" charset="-120"/>
            </a:endParaRPr>
          </a:p>
        </p:txBody>
      </p:sp>
      <p:sp>
        <p:nvSpPr>
          <p:cNvPr id="8" name="平行四邊形 7"/>
          <p:cNvSpPr/>
          <p:nvPr/>
        </p:nvSpPr>
        <p:spPr>
          <a:xfrm>
            <a:off x="43544" y="21772"/>
            <a:ext cx="327600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統計資料內涵與發布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平行四邊形 8"/>
          <p:cNvSpPr/>
          <p:nvPr/>
        </p:nvSpPr>
        <p:spPr>
          <a:xfrm>
            <a:off x="3192744" y="21772"/>
            <a:ext cx="2449285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開放資料作法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平行四邊形 9"/>
          <p:cNvSpPr/>
          <p:nvPr/>
        </p:nvSpPr>
        <p:spPr>
          <a:xfrm>
            <a:off x="5515229" y="21772"/>
            <a:ext cx="1828799" cy="335901"/>
          </a:xfrm>
          <a:prstGeom prst="parallelogram">
            <a:avLst>
              <a:gd name="adj" fmla="val 54167"/>
            </a:avLst>
          </a:prstGeom>
          <a:solidFill>
            <a:srgbClr val="F5B22B"/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執行成果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平行四邊形 10"/>
          <p:cNvSpPr/>
          <p:nvPr/>
        </p:nvSpPr>
        <p:spPr>
          <a:xfrm>
            <a:off x="7217227" y="37322"/>
            <a:ext cx="247106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未來精進作法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3210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688344" y="416195"/>
            <a:ext cx="8341995" cy="780628"/>
          </a:xfrm>
        </p:spPr>
        <p:txBody>
          <a:bodyPr>
            <a:noAutofit/>
          </a:bodyPr>
          <a:lstStyle/>
          <a:p>
            <a:pPr algn="ctr"/>
            <a:r>
              <a:rPr kumimoji="1"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前十</a:t>
            </a:r>
            <a:r>
              <a:rPr kumimoji="1" lang="zh-TW" altLang="en-US" sz="4400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名</a:t>
            </a:r>
            <a:r>
              <a:rPr kumimoji="1"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「下載量</a:t>
            </a:r>
            <a:r>
              <a:rPr kumimoji="1" lang="zh-TW" altLang="en-US" sz="4400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」資料集</a:t>
            </a:r>
            <a:endParaRPr kumimoji="1" lang="zh-TW" altLang="en-US" sz="2400" dirty="0">
              <a:solidFill>
                <a:schemeClr val="bg2">
                  <a:lumMod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49" name="AutoShape 24"/>
          <p:cNvSpPr>
            <a:spLocks noChangeArrowheads="1"/>
          </p:cNvSpPr>
          <p:nvPr/>
        </p:nvSpPr>
        <p:spPr bwMode="auto">
          <a:xfrm>
            <a:off x="661992" y="1482725"/>
            <a:ext cx="6040958" cy="463550"/>
          </a:xfrm>
          <a:prstGeom prst="roundRect">
            <a:avLst>
              <a:gd name="adj" fmla="val 50000"/>
            </a:avLst>
          </a:prstGeom>
          <a:solidFill>
            <a:sysClr val="window" lastClr="FFFF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charset="-127"/>
              <a:ea typeface="굴림" charset="-127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16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97" y="1251859"/>
            <a:ext cx="9799292" cy="5158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14"/>
          <p:cNvSpPr txBox="1"/>
          <p:nvPr/>
        </p:nvSpPr>
        <p:spPr>
          <a:xfrm>
            <a:off x="6432866" y="6345793"/>
            <a:ext cx="2343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kern="10" spc="-9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註：</a:t>
            </a:r>
            <a:r>
              <a:rPr lang="zh-TW" altLang="en-US" b="1" kern="10" spc="-9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至</a:t>
            </a:r>
            <a:r>
              <a:rPr lang="en-US" altLang="zh-TW" b="1" kern="10" spc="-9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106</a:t>
            </a:r>
            <a:r>
              <a:rPr lang="zh-TW" altLang="en-US" b="1" kern="10" spc="-9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年</a:t>
            </a:r>
            <a:r>
              <a:rPr lang="en-US" altLang="zh-TW" b="1" kern="10" spc="-9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4</a:t>
            </a:r>
            <a:r>
              <a:rPr lang="zh-TW" altLang="en-US" b="1" kern="10" spc="-9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月</a:t>
            </a:r>
            <a:r>
              <a:rPr lang="en-US" altLang="zh-TW" b="1" kern="10" spc="-9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6</a:t>
            </a:r>
            <a:r>
              <a:rPr lang="zh-TW" altLang="en-US" b="1" kern="10" spc="-90" dirty="0" smtClean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latin typeface="思源黑體 Bold" pitchFamily="34" charset="-120"/>
                <a:ea typeface="思源黑體 Bold" pitchFamily="34" charset="-120"/>
              </a:rPr>
              <a:t>日止</a:t>
            </a:r>
            <a:endParaRPr lang="zh-TW" altLang="en-US" b="1" kern="10" spc="-90" dirty="0">
              <a:ln w="9525">
                <a:noFill/>
                <a:round/>
                <a:headEnd/>
                <a:tailEnd/>
              </a:ln>
              <a:solidFill>
                <a:schemeClr val="bg2">
                  <a:lumMod val="50000"/>
                </a:schemeClr>
              </a:solidFill>
              <a:latin typeface="思源黑體 Bold" pitchFamily="34" charset="-120"/>
              <a:ea typeface="思源黑體 Bold" pitchFamily="34" charset="-120"/>
            </a:endParaRPr>
          </a:p>
        </p:txBody>
      </p:sp>
      <p:sp>
        <p:nvSpPr>
          <p:cNvPr id="9" name="平行四邊形 8"/>
          <p:cNvSpPr/>
          <p:nvPr/>
        </p:nvSpPr>
        <p:spPr>
          <a:xfrm>
            <a:off x="43544" y="21772"/>
            <a:ext cx="327600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統計資料內涵與發布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平行四邊形 9"/>
          <p:cNvSpPr/>
          <p:nvPr/>
        </p:nvSpPr>
        <p:spPr>
          <a:xfrm>
            <a:off x="3192744" y="21772"/>
            <a:ext cx="2449285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開放資料作法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平行四邊形 10"/>
          <p:cNvSpPr/>
          <p:nvPr/>
        </p:nvSpPr>
        <p:spPr>
          <a:xfrm>
            <a:off x="5515229" y="21772"/>
            <a:ext cx="1828799" cy="335901"/>
          </a:xfrm>
          <a:prstGeom prst="parallelogram">
            <a:avLst>
              <a:gd name="adj" fmla="val 54167"/>
            </a:avLst>
          </a:prstGeom>
          <a:solidFill>
            <a:srgbClr val="F5B22B"/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執行成果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平行四邊形 11"/>
          <p:cNvSpPr/>
          <p:nvPr/>
        </p:nvSpPr>
        <p:spPr>
          <a:xfrm>
            <a:off x="7217227" y="37322"/>
            <a:ext cx="247106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未來精進作法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2281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688344" y="418471"/>
            <a:ext cx="8341995" cy="780628"/>
          </a:xfrm>
        </p:spPr>
        <p:txBody>
          <a:bodyPr>
            <a:noAutofit/>
          </a:bodyPr>
          <a:lstStyle/>
          <a:p>
            <a:pPr algn="ctr"/>
            <a:r>
              <a:rPr kumimoji="1"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民間應用實例</a:t>
            </a:r>
            <a:endParaRPr kumimoji="1" lang="zh-TW" altLang="en-US" sz="4400" dirty="0">
              <a:solidFill>
                <a:schemeClr val="bg2">
                  <a:lumMod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17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WordArt 37"/>
          <p:cNvSpPr>
            <a:spLocks noChangeArrowheads="1" noChangeShapeType="1" noTextEdit="1"/>
          </p:cNvSpPr>
          <p:nvPr/>
        </p:nvSpPr>
        <p:spPr bwMode="auto">
          <a:xfrm>
            <a:off x="1529512" y="1733523"/>
            <a:ext cx="1973263" cy="250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TW" altLang="en-US" b="1" kern="10" spc="-15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應用開放</a:t>
            </a:r>
            <a:r>
              <a:rPr lang="zh-TW" altLang="en-US" b="1" kern="10" spc="-15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資料集</a:t>
            </a:r>
            <a:endParaRPr lang="ko-KR" altLang="en-US" b="1" kern="10" spc="-15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微軟正黑體" pitchFamily="34" charset="-120"/>
              <a:ea typeface="HY헤드라인M"/>
            </a:endParaRPr>
          </a:p>
        </p:txBody>
      </p:sp>
      <p:sp>
        <p:nvSpPr>
          <p:cNvPr id="19" name="AutoShape 33"/>
          <p:cNvSpPr>
            <a:spLocks noChangeArrowheads="1"/>
          </p:cNvSpPr>
          <p:nvPr/>
        </p:nvSpPr>
        <p:spPr bwMode="auto">
          <a:xfrm rot="16200000">
            <a:off x="4368007" y="2056607"/>
            <a:ext cx="611188" cy="396875"/>
          </a:xfrm>
          <a:prstGeom prst="downArrow">
            <a:avLst>
              <a:gd name="adj1" fmla="val 54796"/>
              <a:gd name="adj2" fmla="val 60662"/>
            </a:avLst>
          </a:prstGeom>
          <a:solidFill>
            <a:schemeClr val="bg1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 spc="-150"/>
          </a:p>
        </p:txBody>
      </p:sp>
      <p:sp>
        <p:nvSpPr>
          <p:cNvPr id="4" name="矩形 3"/>
          <p:cNvSpPr/>
          <p:nvPr/>
        </p:nvSpPr>
        <p:spPr>
          <a:xfrm>
            <a:off x="1246476" y="1444076"/>
            <a:ext cx="7279509" cy="523220"/>
          </a:xfrm>
          <a:prstGeom prst="rect">
            <a:avLst/>
          </a:prstGeom>
          <a:solidFill>
            <a:srgbClr val="F5B22B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TW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STOCK-AI </a:t>
            </a:r>
            <a:r>
              <a:rPr lang="zh-TW" altLang="en-US" sz="28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投資級經濟指標使用指南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70" y="2239448"/>
            <a:ext cx="9573817" cy="3276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平行四邊形 9"/>
          <p:cNvSpPr/>
          <p:nvPr/>
        </p:nvSpPr>
        <p:spPr>
          <a:xfrm>
            <a:off x="43544" y="21772"/>
            <a:ext cx="327600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統計資料內涵與發布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平行四邊形 10"/>
          <p:cNvSpPr/>
          <p:nvPr/>
        </p:nvSpPr>
        <p:spPr>
          <a:xfrm>
            <a:off x="3192744" y="21772"/>
            <a:ext cx="2449285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開放資料作法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平行四邊形 11"/>
          <p:cNvSpPr/>
          <p:nvPr/>
        </p:nvSpPr>
        <p:spPr>
          <a:xfrm>
            <a:off x="5515229" y="21772"/>
            <a:ext cx="1828799" cy="335901"/>
          </a:xfrm>
          <a:prstGeom prst="parallelogram">
            <a:avLst>
              <a:gd name="adj" fmla="val 54167"/>
            </a:avLst>
          </a:prstGeom>
          <a:solidFill>
            <a:srgbClr val="F5B22B"/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執行成果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平行四邊形 12"/>
          <p:cNvSpPr/>
          <p:nvPr/>
        </p:nvSpPr>
        <p:spPr>
          <a:xfrm>
            <a:off x="7217227" y="37322"/>
            <a:ext cx="247106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未來精進作法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1246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2267008" y="4049694"/>
            <a:ext cx="5124392" cy="962712"/>
          </a:xfrm>
          <a:prstGeom prst="rect">
            <a:avLst/>
          </a:prstGeom>
          <a:solidFill>
            <a:srgbClr val="F5B22B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rtlCol="0" anchor="ctr"/>
          <a:lstStyle/>
          <a:p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執行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成果</a:t>
            </a:r>
          </a:p>
        </p:txBody>
      </p:sp>
      <p:grpSp>
        <p:nvGrpSpPr>
          <p:cNvPr id="22" name="群組 21"/>
          <p:cNvGrpSpPr/>
          <p:nvPr/>
        </p:nvGrpSpPr>
        <p:grpSpPr>
          <a:xfrm>
            <a:off x="1939687" y="4178268"/>
            <a:ext cx="705565" cy="705565"/>
            <a:chOff x="1036149" y="1496832"/>
            <a:chExt cx="1080000" cy="1080000"/>
          </a:xfrm>
          <a:solidFill>
            <a:srgbClr val="F5B22B"/>
          </a:solidFill>
        </p:grpSpPr>
        <p:sp>
          <p:nvSpPr>
            <p:cNvPr id="23" name="橢圓 22"/>
            <p:cNvSpPr/>
            <p:nvPr/>
          </p:nvSpPr>
          <p:spPr>
            <a:xfrm>
              <a:off x="1036149" y="1496832"/>
              <a:ext cx="1080000" cy="10800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文字方塊 23"/>
            <p:cNvSpPr txBox="1"/>
            <p:nvPr/>
          </p:nvSpPr>
          <p:spPr>
            <a:xfrm>
              <a:off x="1324120" y="1707055"/>
              <a:ext cx="504056" cy="659554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TW" sz="28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3</a:t>
              </a:r>
              <a:endParaRPr lang="zh-TW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思源黑體 Bold" pitchFamily="34" charset="-120"/>
                <a:cs typeface="Tahoma" panose="020B0604030504040204" pitchFamily="34" charset="0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2267008" y="2801507"/>
            <a:ext cx="5124392" cy="962712"/>
          </a:xfrm>
          <a:prstGeom prst="rect">
            <a:avLst/>
          </a:prstGeom>
          <a:solidFill>
            <a:srgbClr val="E781B4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rtlCol="0" anchor="ctr"/>
          <a:lstStyle/>
          <a:p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資料作法</a:t>
            </a:r>
          </a:p>
        </p:txBody>
      </p:sp>
      <p:grpSp>
        <p:nvGrpSpPr>
          <p:cNvPr id="19" name="群組 18"/>
          <p:cNvGrpSpPr/>
          <p:nvPr/>
        </p:nvGrpSpPr>
        <p:grpSpPr>
          <a:xfrm>
            <a:off x="1939687" y="2930081"/>
            <a:ext cx="705565" cy="705565"/>
            <a:chOff x="1036149" y="1496832"/>
            <a:chExt cx="1080000" cy="1080000"/>
          </a:xfrm>
          <a:solidFill>
            <a:schemeClr val="bg1">
              <a:lumMod val="95000"/>
            </a:schemeClr>
          </a:solidFill>
        </p:grpSpPr>
        <p:sp>
          <p:nvSpPr>
            <p:cNvPr id="20" name="橢圓 19"/>
            <p:cNvSpPr/>
            <p:nvPr/>
          </p:nvSpPr>
          <p:spPr>
            <a:xfrm>
              <a:off x="1036149" y="1496832"/>
              <a:ext cx="1080000" cy="1080000"/>
            </a:xfrm>
            <a:prstGeom prst="ellipse">
              <a:avLst/>
            </a:prstGeom>
            <a:solidFill>
              <a:srgbClr val="E781B4"/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文字方塊 20"/>
            <p:cNvSpPr txBox="1"/>
            <p:nvPr/>
          </p:nvSpPr>
          <p:spPr>
            <a:xfrm>
              <a:off x="1324120" y="1707055"/>
              <a:ext cx="504056" cy="659554"/>
            </a:xfrm>
            <a:prstGeom prst="rect">
              <a:avLst/>
            </a:prstGeom>
            <a:solidFill>
              <a:srgbClr val="E781B4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TW" sz="2800" b="1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</a:t>
              </a:r>
              <a:endParaRPr lang="zh-TW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思源黑體 Bold" pitchFamily="34" charset="-120"/>
                <a:cs typeface="Tahoma" panose="020B0604030504040204" pitchFamily="34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2267008" y="1553320"/>
            <a:ext cx="5124392" cy="962712"/>
          </a:xfrm>
          <a:prstGeom prst="rect">
            <a:avLst/>
          </a:prstGeom>
          <a:solidFill>
            <a:srgbClr val="2EBCB2"/>
          </a:solidFill>
          <a:ln w="28575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468000" rtlCol="0" anchor="ctr"/>
          <a:lstStyle/>
          <a:p>
            <a:pPr lvl="0"/>
            <a:r>
              <a:rPr lang="zh-TW" altLang="en-US" sz="36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統計資料內涵與發布</a:t>
            </a:r>
            <a:endParaRPr lang="zh-TW" altLang="en-US" sz="36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1939687" y="1681894"/>
            <a:ext cx="705565" cy="705565"/>
            <a:chOff x="1036149" y="1496832"/>
            <a:chExt cx="1080000" cy="1080000"/>
          </a:xfrm>
          <a:solidFill>
            <a:schemeClr val="bg1">
              <a:lumMod val="95000"/>
            </a:schemeClr>
          </a:solidFill>
        </p:grpSpPr>
        <p:sp>
          <p:nvSpPr>
            <p:cNvPr id="17" name="橢圓 16"/>
            <p:cNvSpPr/>
            <p:nvPr/>
          </p:nvSpPr>
          <p:spPr>
            <a:xfrm>
              <a:off x="1036149" y="1496832"/>
              <a:ext cx="1080000" cy="1080000"/>
            </a:xfrm>
            <a:prstGeom prst="ellipse">
              <a:avLst/>
            </a:prstGeom>
            <a:solidFill>
              <a:srgbClr val="2EBCB2"/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文字方塊 17"/>
            <p:cNvSpPr txBox="1"/>
            <p:nvPr/>
          </p:nvSpPr>
          <p:spPr>
            <a:xfrm>
              <a:off x="1324120" y="1707055"/>
              <a:ext cx="504056" cy="659554"/>
            </a:xfrm>
            <a:prstGeom prst="rect">
              <a:avLst/>
            </a:prstGeom>
            <a:solidFill>
              <a:srgbClr val="2EBCB2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TW" sz="2800" b="1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</a:t>
              </a:r>
              <a:endParaRPr lang="zh-TW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思源黑體 Bold" pitchFamily="34" charset="-120"/>
                <a:cs typeface="Tahoma" panose="020B0604030504040204" pitchFamily="34" charset="0"/>
              </a:endParaRPr>
            </a:p>
          </p:txBody>
        </p:sp>
      </p:grpSp>
      <p:sp>
        <p:nvSpPr>
          <p:cNvPr id="12" name="標題 2"/>
          <p:cNvSpPr>
            <a:spLocks noGrp="1"/>
          </p:cNvSpPr>
          <p:nvPr>
            <p:ph type="title"/>
          </p:nvPr>
        </p:nvSpPr>
        <p:spPr>
          <a:xfrm>
            <a:off x="688344" y="266067"/>
            <a:ext cx="8280000" cy="720000"/>
          </a:xfrm>
        </p:spPr>
        <p:txBody>
          <a:bodyPr>
            <a:noAutofit/>
          </a:bodyPr>
          <a:lstStyle/>
          <a:p>
            <a:pPr algn="ctr"/>
            <a:r>
              <a:rPr kumimoji="1" lang="zh-TW" altLang="en-US" sz="4800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大       綱</a:t>
            </a:r>
          </a:p>
        </p:txBody>
      </p:sp>
      <p:sp>
        <p:nvSpPr>
          <p:cNvPr id="9" name="投影片編號版面配置區 1"/>
          <p:cNvSpPr>
            <a:spLocks noGrp="1"/>
          </p:cNvSpPr>
          <p:nvPr>
            <p:ph type="sldNum" sz="quarter" idx="4294967295"/>
          </p:nvPr>
        </p:nvSpPr>
        <p:spPr>
          <a:xfrm>
            <a:off x="7058484" y="6367376"/>
            <a:ext cx="2662238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18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870499" y="1449797"/>
            <a:ext cx="7221030" cy="4913193"/>
          </a:xfrm>
          <a:prstGeom prst="rect">
            <a:avLst/>
          </a:prstGeom>
          <a:solidFill>
            <a:srgbClr val="FFFFFF">
              <a:alpha val="78824"/>
            </a:srgbClr>
          </a:solidFill>
          <a:ln w="25400" algn="ctr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zh-TW" altLang="en-US" spc="-150"/>
          </a:p>
        </p:txBody>
      </p:sp>
      <p:sp>
        <p:nvSpPr>
          <p:cNvPr id="15" name="矩形 14"/>
          <p:cNvSpPr/>
          <p:nvPr/>
        </p:nvSpPr>
        <p:spPr>
          <a:xfrm>
            <a:off x="2267008" y="5297880"/>
            <a:ext cx="5124392" cy="962712"/>
          </a:xfrm>
          <a:prstGeom prst="rect">
            <a:avLst/>
          </a:prstGeom>
          <a:solidFill>
            <a:srgbClr val="4599DF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rtlCol="0" anchor="ctr"/>
          <a:lstStyle/>
          <a:p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未來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精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進作法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5" name="群組 24"/>
          <p:cNvGrpSpPr/>
          <p:nvPr/>
        </p:nvGrpSpPr>
        <p:grpSpPr>
          <a:xfrm>
            <a:off x="1939687" y="5426454"/>
            <a:ext cx="705565" cy="705565"/>
            <a:chOff x="1036149" y="1496832"/>
            <a:chExt cx="1080000" cy="1080000"/>
          </a:xfrm>
          <a:solidFill>
            <a:schemeClr val="bg1">
              <a:lumMod val="95000"/>
            </a:schemeClr>
          </a:solidFill>
        </p:grpSpPr>
        <p:sp>
          <p:nvSpPr>
            <p:cNvPr id="26" name="橢圓 25"/>
            <p:cNvSpPr/>
            <p:nvPr/>
          </p:nvSpPr>
          <p:spPr>
            <a:xfrm>
              <a:off x="1036149" y="1496832"/>
              <a:ext cx="1080000" cy="1080000"/>
            </a:xfrm>
            <a:prstGeom prst="ellipse">
              <a:avLst/>
            </a:prstGeom>
            <a:solidFill>
              <a:srgbClr val="4599DF"/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文字方塊 26"/>
            <p:cNvSpPr txBox="1"/>
            <p:nvPr/>
          </p:nvSpPr>
          <p:spPr>
            <a:xfrm>
              <a:off x="1324120" y="1707055"/>
              <a:ext cx="504056" cy="659554"/>
            </a:xfrm>
            <a:prstGeom prst="rect">
              <a:avLst/>
            </a:prstGeom>
            <a:solidFill>
              <a:srgbClr val="4599DF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TW" sz="2800" b="1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4</a:t>
              </a:r>
              <a:endParaRPr lang="zh-TW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思源黑體 Bold" pitchFamily="34" charset="-12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726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677459" y="416767"/>
            <a:ext cx="8341995" cy="780628"/>
          </a:xfrm>
        </p:spPr>
        <p:txBody>
          <a:bodyPr>
            <a:noAutofit/>
          </a:bodyPr>
          <a:lstStyle/>
          <a:p>
            <a:pPr algn="ctr"/>
            <a:r>
              <a:rPr kumimoji="1" lang="zh-TW" altLang="en-US" sz="4400" dirty="0" smtClean="0">
                <a:solidFill>
                  <a:schemeClr val="bg2">
                    <a:lumMod val="25000"/>
                  </a:schemeClr>
                </a:solidFill>
                <a:latin typeface="Stencil" panose="040409050D0802020404" pitchFamily="82" charset="0"/>
                <a:ea typeface="微軟正黑體" panose="020B0604030504040204" pitchFamily="34" charset="-120"/>
                <a:cs typeface="+mn-cs"/>
              </a:rPr>
              <a:t>未來精進作法</a:t>
            </a:r>
            <a:endParaRPr kumimoji="1" lang="zh-TW" altLang="en-US" sz="4400" dirty="0">
              <a:solidFill>
                <a:schemeClr val="bg2">
                  <a:lumMod val="25000"/>
                </a:schemeClr>
              </a:solidFill>
              <a:latin typeface="Stencil" panose="040409050D0802020404" pitchFamily="82" charset="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19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47251" y="1477389"/>
            <a:ext cx="7533463" cy="2735381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just">
              <a:lnSpc>
                <a:spcPts val="5000"/>
              </a:lnSpc>
            </a:pPr>
            <a:r>
              <a:rPr lang="zh-TW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依據國發會第</a:t>
            </a:r>
            <a:r>
              <a:rPr lang="en-US" altLang="zh-TW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33</a:t>
            </a:r>
            <a:r>
              <a:rPr lang="zh-TW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次委員會議紀錄</a:t>
            </a:r>
            <a:r>
              <a:rPr lang="zh-TW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，對</a:t>
            </a:r>
            <a:r>
              <a:rPr lang="zh-TW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各部會</a:t>
            </a:r>
            <a:r>
              <a:rPr lang="zh-TW" altLang="en-US" sz="3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資料開放項數成長量的</a:t>
            </a:r>
            <a:r>
              <a:rPr lang="zh-TW" altLang="en-US" sz="3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要求</a:t>
            </a:r>
            <a:r>
              <a:rPr lang="zh-TW" altLang="en-US" sz="3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業已取消</a:t>
            </a:r>
            <a:r>
              <a:rPr lang="zh-TW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3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本處將</a:t>
            </a:r>
            <a:r>
              <a:rPr lang="zh-TW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持續</a:t>
            </a:r>
            <a:r>
              <a:rPr lang="zh-TW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辦理資料盤點</a:t>
            </a:r>
            <a:r>
              <a:rPr lang="zh-TW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，各項調查結果</a:t>
            </a:r>
            <a:r>
              <a:rPr lang="zh-TW" altLang="en-US" sz="3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採一次性全部</a:t>
            </a:r>
            <a:r>
              <a:rPr lang="zh-TW" altLang="en-US" sz="32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並</a:t>
            </a:r>
            <a:r>
              <a:rPr lang="zh-TW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定期</a:t>
            </a:r>
            <a:r>
              <a:rPr lang="zh-TW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更新資料</a:t>
            </a:r>
            <a:r>
              <a:rPr lang="zh-TW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平行四邊形 6"/>
          <p:cNvSpPr/>
          <p:nvPr/>
        </p:nvSpPr>
        <p:spPr>
          <a:xfrm>
            <a:off x="43544" y="21772"/>
            <a:ext cx="327600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統計資料內涵與發布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平行四邊形 7"/>
          <p:cNvSpPr/>
          <p:nvPr/>
        </p:nvSpPr>
        <p:spPr>
          <a:xfrm>
            <a:off x="3192744" y="21772"/>
            <a:ext cx="2449285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開放資料作法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平行四邊形 8"/>
          <p:cNvSpPr/>
          <p:nvPr/>
        </p:nvSpPr>
        <p:spPr>
          <a:xfrm>
            <a:off x="5515229" y="21772"/>
            <a:ext cx="1828799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執行成果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平行四邊形 9"/>
          <p:cNvSpPr/>
          <p:nvPr/>
        </p:nvSpPr>
        <p:spPr>
          <a:xfrm>
            <a:off x="7217227" y="37322"/>
            <a:ext cx="2471060" cy="335901"/>
          </a:xfrm>
          <a:prstGeom prst="parallelogram">
            <a:avLst>
              <a:gd name="adj" fmla="val 54167"/>
            </a:avLst>
          </a:prstGeom>
          <a:solidFill>
            <a:srgbClr val="4599DF"/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未來精進作法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870863" y="1477389"/>
            <a:ext cx="552616" cy="2735381"/>
          </a:xfrm>
          <a:prstGeom prst="rect">
            <a:avLst/>
          </a:prstGeom>
          <a:solidFill>
            <a:srgbClr val="4599DF"/>
          </a:solidFill>
          <a:ln w="25400" algn="ctr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>
              <a:lnSpc>
                <a:spcPts val="5000"/>
              </a:lnSpc>
            </a:pPr>
            <a:r>
              <a:rPr lang="en-US" altLang="zh-TW" sz="4800" spc="-150" dirty="0" smtClean="0">
                <a:solidFill>
                  <a:schemeClr val="bg1"/>
                </a:solidFill>
                <a:latin typeface="Stencil" panose="040409050D0802020404" pitchFamily="82" charset="0"/>
              </a:rPr>
              <a:t>1</a:t>
            </a:r>
            <a:endParaRPr lang="zh-TW" altLang="en-US" sz="4800" spc="-150" dirty="0">
              <a:solidFill>
                <a:schemeClr val="bg1"/>
              </a:solidFill>
              <a:latin typeface="Stencil" panose="040409050D0802020404" pitchFamily="82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47251" y="4452256"/>
            <a:ext cx="7533463" cy="1618391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>
              <a:lnSpc>
                <a:spcPts val="5000"/>
              </a:lnSpc>
            </a:pPr>
            <a:r>
              <a:rPr lang="zh-TW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掌握民眾需求，如屬依法可公開之統計，將主動提供於開放平臺，以利民眾應用</a:t>
            </a:r>
            <a:r>
              <a:rPr lang="zh-TW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870863" y="4452256"/>
            <a:ext cx="552616" cy="1618391"/>
          </a:xfrm>
          <a:prstGeom prst="rect">
            <a:avLst/>
          </a:prstGeom>
          <a:solidFill>
            <a:srgbClr val="4599DF"/>
          </a:solidFill>
          <a:ln w="25400" algn="ctr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>
              <a:lnSpc>
                <a:spcPts val="5000"/>
              </a:lnSpc>
            </a:pPr>
            <a:r>
              <a:rPr lang="en-US" altLang="zh-TW" sz="4800" spc="-150" dirty="0">
                <a:solidFill>
                  <a:schemeClr val="bg1"/>
                </a:solidFill>
                <a:latin typeface="Stencil" panose="040409050D0802020404" pitchFamily="82" charset="0"/>
              </a:rPr>
              <a:t>2</a:t>
            </a:r>
            <a:endParaRPr lang="zh-TW" altLang="en-US" sz="4800" spc="-150" dirty="0">
              <a:solidFill>
                <a:schemeClr val="bg1"/>
              </a:solidFill>
              <a:latin typeface="Stencil" panose="040409050D0802020404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20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標題 2"/>
          <p:cNvSpPr>
            <a:spLocks noGrp="1"/>
          </p:cNvSpPr>
          <p:nvPr>
            <p:ph type="title"/>
          </p:nvPr>
        </p:nvSpPr>
        <p:spPr>
          <a:xfrm>
            <a:off x="688344" y="266067"/>
            <a:ext cx="8280000" cy="720000"/>
          </a:xfrm>
        </p:spPr>
        <p:txBody>
          <a:bodyPr>
            <a:noAutofit/>
          </a:bodyPr>
          <a:lstStyle/>
          <a:p>
            <a:pPr algn="ctr"/>
            <a:r>
              <a:rPr kumimoji="1" lang="zh-TW" altLang="en-US" sz="4800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大       綱</a:t>
            </a:r>
          </a:p>
        </p:txBody>
      </p:sp>
      <p:sp>
        <p:nvSpPr>
          <p:cNvPr id="9" name="投影片編號版面配置區 1"/>
          <p:cNvSpPr>
            <a:spLocks noGrp="1"/>
          </p:cNvSpPr>
          <p:nvPr>
            <p:ph type="sldNum" sz="quarter" idx="4294967295"/>
          </p:nvPr>
        </p:nvSpPr>
        <p:spPr>
          <a:xfrm>
            <a:off x="7058484" y="6367376"/>
            <a:ext cx="2662238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2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67008" y="2801507"/>
            <a:ext cx="5124392" cy="962712"/>
          </a:xfrm>
          <a:prstGeom prst="rect">
            <a:avLst/>
          </a:prstGeom>
          <a:solidFill>
            <a:srgbClr val="E781B4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rtlCol="0" anchor="ctr"/>
          <a:lstStyle/>
          <a:p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資料作法</a:t>
            </a:r>
          </a:p>
        </p:txBody>
      </p:sp>
      <p:sp>
        <p:nvSpPr>
          <p:cNvPr id="14" name="矩形 13"/>
          <p:cNvSpPr/>
          <p:nvPr/>
        </p:nvSpPr>
        <p:spPr>
          <a:xfrm>
            <a:off x="2267008" y="4049694"/>
            <a:ext cx="5124392" cy="962712"/>
          </a:xfrm>
          <a:prstGeom prst="rect">
            <a:avLst/>
          </a:prstGeom>
          <a:solidFill>
            <a:srgbClr val="F5B22B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rtlCol="0" anchor="ctr"/>
          <a:lstStyle/>
          <a:p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執行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成果</a:t>
            </a:r>
          </a:p>
        </p:txBody>
      </p:sp>
      <p:sp>
        <p:nvSpPr>
          <p:cNvPr id="15" name="矩形 14"/>
          <p:cNvSpPr/>
          <p:nvPr/>
        </p:nvSpPr>
        <p:spPr>
          <a:xfrm>
            <a:off x="2267008" y="5297880"/>
            <a:ext cx="5124392" cy="962712"/>
          </a:xfrm>
          <a:prstGeom prst="rect">
            <a:avLst/>
          </a:prstGeom>
          <a:solidFill>
            <a:srgbClr val="4599DF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rtlCol="0" anchor="ctr"/>
          <a:lstStyle/>
          <a:p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未來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精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進作法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9" name="群組 18"/>
          <p:cNvGrpSpPr/>
          <p:nvPr/>
        </p:nvGrpSpPr>
        <p:grpSpPr>
          <a:xfrm>
            <a:off x="1939687" y="2930081"/>
            <a:ext cx="705565" cy="705565"/>
            <a:chOff x="1036149" y="1496832"/>
            <a:chExt cx="1080000" cy="1080000"/>
          </a:xfrm>
          <a:solidFill>
            <a:schemeClr val="bg1">
              <a:lumMod val="95000"/>
            </a:schemeClr>
          </a:solidFill>
        </p:grpSpPr>
        <p:sp>
          <p:nvSpPr>
            <p:cNvPr id="20" name="橢圓 19"/>
            <p:cNvSpPr/>
            <p:nvPr/>
          </p:nvSpPr>
          <p:spPr>
            <a:xfrm>
              <a:off x="1036149" y="1496832"/>
              <a:ext cx="1080000" cy="1080000"/>
            </a:xfrm>
            <a:prstGeom prst="ellipse">
              <a:avLst/>
            </a:prstGeom>
            <a:solidFill>
              <a:srgbClr val="E781B4"/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文字方塊 20"/>
            <p:cNvSpPr txBox="1"/>
            <p:nvPr/>
          </p:nvSpPr>
          <p:spPr>
            <a:xfrm>
              <a:off x="1324120" y="1707055"/>
              <a:ext cx="504056" cy="659554"/>
            </a:xfrm>
            <a:prstGeom prst="rect">
              <a:avLst/>
            </a:prstGeom>
            <a:solidFill>
              <a:srgbClr val="E781B4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TW" sz="2800" b="1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</a:t>
              </a:r>
              <a:endParaRPr lang="zh-TW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思源黑體 Bold" pitchFamily="34" charset="-120"/>
                <a:cs typeface="Tahoma" panose="020B0604030504040204" pitchFamily="34" charset="0"/>
              </a:endParaRPr>
            </a:p>
          </p:txBody>
        </p:sp>
      </p:grpSp>
      <p:grpSp>
        <p:nvGrpSpPr>
          <p:cNvPr id="22" name="群組 21"/>
          <p:cNvGrpSpPr/>
          <p:nvPr/>
        </p:nvGrpSpPr>
        <p:grpSpPr>
          <a:xfrm>
            <a:off x="1939687" y="4178268"/>
            <a:ext cx="705565" cy="705565"/>
            <a:chOff x="1036149" y="1496832"/>
            <a:chExt cx="1080000" cy="1080000"/>
          </a:xfrm>
          <a:solidFill>
            <a:srgbClr val="F5B22B"/>
          </a:solidFill>
        </p:grpSpPr>
        <p:sp>
          <p:nvSpPr>
            <p:cNvPr id="23" name="橢圓 22"/>
            <p:cNvSpPr/>
            <p:nvPr/>
          </p:nvSpPr>
          <p:spPr>
            <a:xfrm>
              <a:off x="1036149" y="1496832"/>
              <a:ext cx="1080000" cy="10800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文字方塊 23"/>
            <p:cNvSpPr txBox="1"/>
            <p:nvPr/>
          </p:nvSpPr>
          <p:spPr>
            <a:xfrm>
              <a:off x="1324120" y="1707055"/>
              <a:ext cx="504056" cy="659554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TW" sz="28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3</a:t>
              </a:r>
              <a:endParaRPr lang="zh-TW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思源黑體 Bold" pitchFamily="34" charset="-120"/>
                <a:cs typeface="Tahoma" panose="020B0604030504040204" pitchFamily="34" charset="0"/>
              </a:endParaRPr>
            </a:p>
          </p:txBody>
        </p:sp>
      </p:grpSp>
      <p:grpSp>
        <p:nvGrpSpPr>
          <p:cNvPr id="25" name="群組 24"/>
          <p:cNvGrpSpPr/>
          <p:nvPr/>
        </p:nvGrpSpPr>
        <p:grpSpPr>
          <a:xfrm>
            <a:off x="1939687" y="5426454"/>
            <a:ext cx="705565" cy="705565"/>
            <a:chOff x="1036149" y="1496832"/>
            <a:chExt cx="1080000" cy="1080000"/>
          </a:xfrm>
          <a:solidFill>
            <a:schemeClr val="bg1">
              <a:lumMod val="95000"/>
            </a:schemeClr>
          </a:solidFill>
        </p:grpSpPr>
        <p:sp>
          <p:nvSpPr>
            <p:cNvPr id="26" name="橢圓 25"/>
            <p:cNvSpPr/>
            <p:nvPr/>
          </p:nvSpPr>
          <p:spPr>
            <a:xfrm>
              <a:off x="1036149" y="1496832"/>
              <a:ext cx="1080000" cy="1080000"/>
            </a:xfrm>
            <a:prstGeom prst="ellipse">
              <a:avLst/>
            </a:prstGeom>
            <a:solidFill>
              <a:srgbClr val="4599DF"/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文字方塊 26"/>
            <p:cNvSpPr txBox="1"/>
            <p:nvPr/>
          </p:nvSpPr>
          <p:spPr>
            <a:xfrm>
              <a:off x="1324120" y="1707055"/>
              <a:ext cx="504056" cy="659554"/>
            </a:xfrm>
            <a:prstGeom prst="rect">
              <a:avLst/>
            </a:prstGeom>
            <a:solidFill>
              <a:srgbClr val="4599DF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TW" sz="2800" b="1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4</a:t>
              </a:r>
              <a:endParaRPr lang="zh-TW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思源黑體 Bold" pitchFamily="34" charset="-120"/>
                <a:cs typeface="Tahoma" panose="020B0604030504040204" pitchFamily="34" charset="0"/>
              </a:endParaRPr>
            </a:p>
          </p:txBody>
        </p:sp>
      </p:grpSp>
      <p:sp>
        <p:nvSpPr>
          <p:cNvPr id="3" name="矩形 2"/>
          <p:cNvSpPr/>
          <p:nvPr/>
        </p:nvSpPr>
        <p:spPr bwMode="auto">
          <a:xfrm>
            <a:off x="1665027" y="1337481"/>
            <a:ext cx="6564573" cy="5404512"/>
          </a:xfrm>
          <a:prstGeom prst="rect">
            <a:avLst/>
          </a:prstGeom>
          <a:solidFill>
            <a:srgbClr val="FFFFFF">
              <a:alpha val="78824"/>
            </a:srgbClr>
          </a:solidFill>
          <a:ln w="25400" algn="ctr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zh-TW" altLang="en-US" spc="-150"/>
          </a:p>
        </p:txBody>
      </p:sp>
      <p:sp>
        <p:nvSpPr>
          <p:cNvPr id="11" name="矩形 10"/>
          <p:cNvSpPr/>
          <p:nvPr/>
        </p:nvSpPr>
        <p:spPr>
          <a:xfrm>
            <a:off x="2267008" y="1553320"/>
            <a:ext cx="5124392" cy="962712"/>
          </a:xfrm>
          <a:prstGeom prst="rect">
            <a:avLst/>
          </a:prstGeom>
          <a:solidFill>
            <a:srgbClr val="2EBCB2"/>
          </a:solidFill>
          <a:ln w="28575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468000" rtlCol="0" anchor="ctr"/>
          <a:lstStyle/>
          <a:p>
            <a:pPr lvl="0"/>
            <a:r>
              <a:rPr lang="zh-TW" altLang="en-US" sz="36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統計資料內涵與發布</a:t>
            </a:r>
            <a:endParaRPr lang="zh-TW" altLang="en-US" sz="36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1939687" y="1681894"/>
            <a:ext cx="705565" cy="705565"/>
            <a:chOff x="1036149" y="1496832"/>
            <a:chExt cx="1080000" cy="1080000"/>
          </a:xfrm>
          <a:solidFill>
            <a:schemeClr val="bg1">
              <a:lumMod val="95000"/>
            </a:schemeClr>
          </a:solidFill>
        </p:grpSpPr>
        <p:sp>
          <p:nvSpPr>
            <p:cNvPr id="17" name="橢圓 16"/>
            <p:cNvSpPr/>
            <p:nvPr/>
          </p:nvSpPr>
          <p:spPr>
            <a:xfrm>
              <a:off x="1036149" y="1496832"/>
              <a:ext cx="1080000" cy="1080000"/>
            </a:xfrm>
            <a:prstGeom prst="ellipse">
              <a:avLst/>
            </a:prstGeom>
            <a:solidFill>
              <a:srgbClr val="2EBCB2"/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文字方塊 17"/>
            <p:cNvSpPr txBox="1"/>
            <p:nvPr/>
          </p:nvSpPr>
          <p:spPr>
            <a:xfrm>
              <a:off x="1324120" y="1707055"/>
              <a:ext cx="504056" cy="659554"/>
            </a:xfrm>
            <a:prstGeom prst="rect">
              <a:avLst/>
            </a:prstGeom>
            <a:solidFill>
              <a:srgbClr val="2EBCB2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TW" sz="2800" b="1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</a:t>
              </a:r>
              <a:endParaRPr lang="zh-TW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思源黑體 Bold" pitchFamily="34" charset="-12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752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8"/>
          <a:stretch/>
        </p:blipFill>
        <p:spPr bwMode="auto">
          <a:xfrm>
            <a:off x="4633864" y="3592286"/>
            <a:ext cx="5272136" cy="325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標題 1"/>
          <p:cNvSpPr txBox="1">
            <a:spLocks/>
          </p:cNvSpPr>
          <p:nvPr/>
        </p:nvSpPr>
        <p:spPr>
          <a:xfrm>
            <a:off x="4390941" y="774454"/>
            <a:ext cx="5515059" cy="1224136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kumimoji="1" lang="zh-TW" altLang="en-US" sz="3200" b="1" kern="1200" dirty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  <a:cs typeface="+mn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zh-TW" altLang="en-US" sz="6000" dirty="0" smtClean="0">
                <a:solidFill>
                  <a:srgbClr val="0099D6"/>
                </a:solidFill>
                <a:latin typeface="思源黑體 Bold" pitchFamily="34" charset="-120"/>
                <a:ea typeface="思源黑體 Bold" pitchFamily="34" charset="-120"/>
              </a:rPr>
              <a:t>報告完畢</a:t>
            </a:r>
            <a:endParaRPr lang="en-US" altLang="zh-TW" sz="6000" dirty="0" smtClean="0">
              <a:solidFill>
                <a:srgbClr val="0099D6"/>
              </a:solidFill>
              <a:latin typeface="思源黑體 Bold" pitchFamily="34" charset="-120"/>
              <a:ea typeface="思源黑體 Bold" pitchFamily="34" charset="-12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zh-TW" altLang="en-US" sz="6000" dirty="0" smtClean="0">
                <a:solidFill>
                  <a:srgbClr val="0099D6"/>
                </a:solidFill>
                <a:latin typeface="思源黑體 Bold" pitchFamily="34" charset="-120"/>
                <a:ea typeface="思源黑體 Bold" pitchFamily="34" charset="-120"/>
              </a:rPr>
              <a:t>敬請指教</a:t>
            </a:r>
            <a:endParaRPr lang="zh-TW" altLang="en-US" sz="6000" dirty="0">
              <a:solidFill>
                <a:srgbClr val="0099D6"/>
              </a:solidFill>
              <a:latin typeface="思源黑體 Bold" pitchFamily="34" charset="-120"/>
              <a:ea typeface="思源黑體 Bold" pitchFamily="34" charset="-120"/>
            </a:endParaRPr>
          </a:p>
        </p:txBody>
      </p:sp>
      <p:pic>
        <p:nvPicPr>
          <p:cNvPr id="1027" name="Picture 3" descr="C:\Users\mjtsai1\Desktop\S3_shutterstock_21897583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633865" cy="399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投影片編號版面配置區 1"/>
          <p:cNvSpPr>
            <a:spLocks noGrp="1"/>
          </p:cNvSpPr>
          <p:nvPr>
            <p:ph type="sldNum" sz="quarter" idx="4294967295"/>
          </p:nvPr>
        </p:nvSpPr>
        <p:spPr>
          <a:xfrm>
            <a:off x="7058484" y="6367376"/>
            <a:ext cx="2662238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20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60" y="4737899"/>
            <a:ext cx="4003766" cy="155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9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32579" y="418617"/>
            <a:ext cx="70647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44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每年辦理統計調查</a:t>
            </a:r>
            <a:r>
              <a:rPr lang="en-US" altLang="zh-TW" sz="44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29</a:t>
            </a:r>
            <a:r>
              <a:rPr lang="zh-TW" altLang="en-US" sz="4400" b="1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萬家次</a:t>
            </a:r>
            <a:endParaRPr lang="zh-TW" altLang="en-US" sz="4400" b="1" dirty="0">
              <a:solidFill>
                <a:schemeClr val="bg2">
                  <a:lumMod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AutoShape 19"/>
          <p:cNvSpPr>
            <a:spLocks noChangeArrowheads="1"/>
          </p:cNvSpPr>
          <p:nvPr/>
        </p:nvSpPr>
        <p:spPr bwMode="auto">
          <a:xfrm>
            <a:off x="5208835" y="1289486"/>
            <a:ext cx="3526520" cy="416068"/>
          </a:xfrm>
          <a:prstGeom prst="roundRect">
            <a:avLst>
              <a:gd name="adj" fmla="val 25981"/>
            </a:avLst>
          </a:prstGeom>
          <a:gradFill rotWithShape="1">
            <a:gsLst>
              <a:gs pos="0">
                <a:srgbClr val="FFFFFF">
                  <a:alpha val="75000"/>
                </a:srgbClr>
              </a:gs>
              <a:gs pos="100000">
                <a:srgbClr val="FFFFFF">
                  <a:gamma/>
                  <a:tint val="0"/>
                  <a:invGamma/>
                  <a:alpha val="0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graphicFrame>
        <p:nvGraphicFramePr>
          <p:cNvPr id="20" name="表格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27685"/>
              </p:ext>
            </p:extLst>
          </p:nvPr>
        </p:nvGraphicFramePr>
        <p:xfrm>
          <a:off x="272956" y="1350674"/>
          <a:ext cx="9415333" cy="5288004"/>
        </p:xfrm>
        <a:graphic>
          <a:graphicData uri="http://schemas.openxmlformats.org/drawingml/2006/table">
            <a:tbl>
              <a:tblPr firstRow="1" bandRow="1"/>
              <a:tblGrid>
                <a:gridCol w="1105468"/>
                <a:gridCol w="4258101"/>
                <a:gridCol w="1296538"/>
                <a:gridCol w="1241946"/>
                <a:gridCol w="1513280"/>
              </a:tblGrid>
              <a:tr h="41207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辦理</a:t>
                      </a:r>
                      <a:endParaRPr lang="en-US" altLang="zh-TW" sz="20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週期</a:t>
                      </a:r>
                      <a:endParaRPr lang="zh-TW" altLang="en-US" sz="20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BCB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TW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105</a:t>
                      </a:r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年經濟部調查</a:t>
                      </a:r>
                      <a:endParaRPr lang="zh-TW" altLang="en-US" sz="20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BC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sz="2000" dirty="0"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每年調查家次</a:t>
                      </a:r>
                      <a:endParaRPr lang="zh-TW" altLang="en-US" sz="20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BCB2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資料</a:t>
                      </a:r>
                      <a:endParaRPr lang="en-US" altLang="zh-TW" sz="2000" b="1" dirty="0" smtClean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zh-TW" altLang="en-US" sz="2000" b="1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發布方式</a:t>
                      </a:r>
                      <a:endParaRPr lang="zh-TW" altLang="en-US" sz="20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BCB2"/>
                    </a:solidFill>
                  </a:tcPr>
                </a:tc>
              </a:tr>
              <a:tr h="412072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調查名稱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>
                    <a:lnL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BCB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調查家數</a:t>
                      </a:r>
                      <a:endParaRPr lang="zh-TW" altLang="en-US" sz="20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EBCB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4377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zh-TW" altLang="en-US" sz="2800" b="1" dirty="0" smtClean="0">
                          <a:ln w="3175">
                            <a:solidFill>
                              <a:srgbClr val="C00000"/>
                            </a:solidFill>
                          </a:ln>
                          <a:solidFill>
                            <a:srgbClr val="C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總計</a:t>
                      </a:r>
                      <a:endParaRPr lang="zh-TW" altLang="en-US" sz="2800" b="1" dirty="0">
                        <a:ln w="3175">
                          <a:solidFill>
                            <a:srgbClr val="C00000"/>
                          </a:solidFill>
                        </a:ln>
                        <a:solidFill>
                          <a:srgbClr val="C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US" altLang="zh-TW" sz="1600" b="1" dirty="0" smtClean="0">
                        <a:solidFill>
                          <a:srgbClr val="9A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400" b="1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114,850</a:t>
                      </a:r>
                      <a:endParaRPr lang="zh-TW" altLang="en-US" sz="24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400" b="1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288,050</a:t>
                      </a:r>
                      <a:endParaRPr lang="zh-TW" altLang="en-US" sz="2400" b="1" dirty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zh-TW" altLang="en-US" sz="1600" b="1" spc="-1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70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按月</a:t>
                      </a:r>
                      <a:endParaRPr lang="zh-TW" altLang="en-US" sz="2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u="non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外銷訂單調查</a:t>
                      </a:r>
                      <a:endParaRPr lang="en-US" altLang="zh-TW" sz="2000" b="1" u="none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4,000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48,000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記者會</a:t>
                      </a:r>
                      <a:endParaRPr lang="zh-TW" altLang="en-US" sz="2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37706">
                <a:tc vMerge="1">
                  <a:txBody>
                    <a:bodyPr/>
                    <a:lstStyle/>
                    <a:p>
                      <a:endParaRPr lang="zh-TW" altLang="en-US" sz="20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u="non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工業產銷存動態調查</a:t>
                      </a:r>
                      <a:endParaRPr lang="en-US" altLang="zh-TW" sz="2000" b="1" u="none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7,100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85,200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記者會</a:t>
                      </a:r>
                      <a:endParaRPr lang="zh-TW" altLang="en-US" sz="2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44052">
                <a:tc vMerge="1">
                  <a:txBody>
                    <a:bodyPr/>
                    <a:lstStyle/>
                    <a:p>
                      <a:endParaRPr lang="zh-TW" altLang="en-US" sz="20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u="non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批發、零售及餐飲業動態調查</a:t>
                      </a:r>
                      <a:endParaRPr lang="en-US" altLang="zh-TW" sz="2000" b="1" u="none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3,500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42,000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記者會</a:t>
                      </a:r>
                      <a:endParaRPr lang="zh-TW" altLang="en-US" sz="2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3770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按季</a:t>
                      </a:r>
                      <a:endParaRPr lang="zh-TW" altLang="en-US" sz="2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u="non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租賃、專業及技術服務業動態調查</a:t>
                      </a:r>
                      <a:endParaRPr lang="en-US" altLang="zh-TW" sz="2000" b="1" u="none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1,200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4,800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zh-TW" alt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新聞稿</a:t>
                      </a:r>
                      <a:endParaRPr lang="zh-TW" altLang="en-US" sz="2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706">
                <a:tc vMerge="1">
                  <a:txBody>
                    <a:bodyPr/>
                    <a:lstStyle/>
                    <a:p>
                      <a:endParaRPr lang="zh-TW" altLang="en-US" sz="20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u="non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製造業投資及營運概況調查</a:t>
                      </a:r>
                      <a:endParaRPr lang="en-US" altLang="zh-TW" sz="2000" b="1" u="none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3,000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12,000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新聞稿</a:t>
                      </a:r>
                      <a:endParaRPr lang="zh-TW" altLang="en-US" sz="2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37706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按年</a:t>
                      </a:r>
                      <a:endParaRPr lang="zh-TW" altLang="en-US" sz="2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28575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u="non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外銷訂單海外生產實況調查</a:t>
                      </a:r>
                      <a:endParaRPr lang="en-US" altLang="zh-TW" sz="2000" b="1" u="none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2,800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2,800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新聞稿</a:t>
                      </a:r>
                      <a:endParaRPr lang="zh-TW" altLang="en-US" sz="2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37706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0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工廠校正暨營運調查</a:t>
                      </a:r>
                      <a:endParaRPr lang="en-US" altLang="zh-TW" sz="2000" b="1" u="none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88,600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88,600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新聞稿</a:t>
                      </a:r>
                      <a:endParaRPr lang="zh-TW" altLang="en-US" sz="2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37706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0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u="non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批發、零售及餐飲業經營實況調查</a:t>
                      </a:r>
                      <a:endParaRPr lang="en-US" altLang="zh-TW" sz="2000" b="1" u="none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3,000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3,000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新聞稿</a:t>
                      </a:r>
                      <a:endParaRPr lang="zh-TW" altLang="en-US" sz="2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37706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0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000" b="1" u="none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專業服務業營運及投資概況調查</a:t>
                      </a:r>
                      <a:endParaRPr lang="en-US" altLang="zh-TW" sz="2000" b="1" u="none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1,650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1,650</a:t>
                      </a:r>
                      <a:endParaRPr lang="zh-TW" altLang="en-US" sz="2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  <a:ea typeface="微軟正黑體" panose="020B0604030504040204" pitchFamily="34" charset="-120"/>
                        <a:cs typeface="Times New Roman" panose="02020603050405020304" pitchFamily="18" charset="0"/>
                      </a:endParaRPr>
                    </a:p>
                  </a:txBody>
                  <a:tcPr marL="18000" marR="72000" marT="46800" marB="4680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 panose="02020603050405020304" pitchFamily="18" charset="0"/>
                        </a:rPr>
                        <a:t>提供主計總處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平行四邊形 5"/>
          <p:cNvSpPr/>
          <p:nvPr/>
        </p:nvSpPr>
        <p:spPr>
          <a:xfrm>
            <a:off x="43544" y="21772"/>
            <a:ext cx="3276000" cy="335901"/>
          </a:xfrm>
          <a:prstGeom prst="parallelogram">
            <a:avLst>
              <a:gd name="adj" fmla="val 54167"/>
            </a:avLst>
          </a:prstGeom>
          <a:solidFill>
            <a:srgbClr val="2EBCB2"/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統計資料內涵與發布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平行四邊形 6"/>
          <p:cNvSpPr/>
          <p:nvPr/>
        </p:nvSpPr>
        <p:spPr>
          <a:xfrm>
            <a:off x="3192744" y="21772"/>
            <a:ext cx="2449285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開放資料作法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平行四邊形 7"/>
          <p:cNvSpPr/>
          <p:nvPr/>
        </p:nvSpPr>
        <p:spPr>
          <a:xfrm>
            <a:off x="5515229" y="21772"/>
            <a:ext cx="1828799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執行成果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平行四邊形 8"/>
          <p:cNvSpPr/>
          <p:nvPr/>
        </p:nvSpPr>
        <p:spPr>
          <a:xfrm>
            <a:off x="7217227" y="37322"/>
            <a:ext cx="247106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未來精進作法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2436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9"/>
          <p:cNvSpPr txBox="1">
            <a:spLocks/>
          </p:cNvSpPr>
          <p:nvPr/>
        </p:nvSpPr>
        <p:spPr>
          <a:xfrm>
            <a:off x="592092" y="447047"/>
            <a:ext cx="8280000" cy="7200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b="1" kern="1200">
                <a:solidFill>
                  <a:srgbClr val="D1285A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b="1" kern="1200">
                <a:solidFill>
                  <a:srgbClr val="40404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 kern="1200">
                <a:solidFill>
                  <a:srgbClr val="40404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b="1" kern="1200">
                <a:solidFill>
                  <a:srgbClr val="40404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b="1" kern="1200">
                <a:solidFill>
                  <a:srgbClr val="40404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TW" altLang="en-US" sz="4400" dirty="0" smtClean="0">
                <a:solidFill>
                  <a:schemeClr val="bg2">
                    <a:lumMod val="25000"/>
                  </a:schemeClr>
                </a:solidFill>
              </a:rPr>
              <a:t>每年</a:t>
            </a:r>
            <a:r>
              <a:rPr lang="zh-TW" altLang="en-US" sz="4400" dirty="0">
                <a:solidFill>
                  <a:schemeClr val="bg2">
                    <a:lumMod val="25000"/>
                  </a:schemeClr>
                </a:solidFill>
              </a:rPr>
              <a:t>發布</a:t>
            </a:r>
            <a:r>
              <a:rPr lang="en-US" altLang="zh-TW" sz="4400" dirty="0">
                <a:solidFill>
                  <a:schemeClr val="bg2">
                    <a:lumMod val="25000"/>
                  </a:schemeClr>
                </a:solidFill>
              </a:rPr>
              <a:t>99</a:t>
            </a:r>
            <a:r>
              <a:rPr lang="zh-TW" altLang="en-US" sz="4400" dirty="0">
                <a:solidFill>
                  <a:schemeClr val="bg2">
                    <a:lumMod val="25000"/>
                  </a:schemeClr>
                </a:solidFill>
              </a:rPr>
              <a:t>則新聞稿</a:t>
            </a:r>
          </a:p>
        </p:txBody>
      </p:sp>
      <p:sp>
        <p:nvSpPr>
          <p:cNvPr id="3" name="圓角矩形 42"/>
          <p:cNvSpPr/>
          <p:nvPr/>
        </p:nvSpPr>
        <p:spPr>
          <a:xfrm>
            <a:off x="1737715" y="4765370"/>
            <a:ext cx="2374501" cy="417600"/>
          </a:xfrm>
          <a:prstGeom prst="roundRect">
            <a:avLst/>
          </a:prstGeom>
          <a:solidFill>
            <a:schemeClr val="bg1"/>
          </a:solidFill>
          <a:ln>
            <a:solidFill>
              <a:srgbClr val="6BD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製造業產值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每季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圓角矩形 44"/>
          <p:cNvSpPr/>
          <p:nvPr/>
        </p:nvSpPr>
        <p:spPr>
          <a:xfrm>
            <a:off x="1737714" y="4269160"/>
            <a:ext cx="4409186" cy="417600"/>
          </a:xfrm>
          <a:prstGeom prst="roundRect">
            <a:avLst/>
          </a:prstGeom>
          <a:solidFill>
            <a:schemeClr val="bg1"/>
          </a:solidFill>
          <a:ln>
            <a:solidFill>
              <a:srgbClr val="6BD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製造業投資及營運概況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每季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16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圓角矩形 49"/>
          <p:cNvSpPr/>
          <p:nvPr/>
        </p:nvSpPr>
        <p:spPr>
          <a:xfrm>
            <a:off x="1272093" y="5757788"/>
            <a:ext cx="417600" cy="417600"/>
          </a:xfrm>
          <a:prstGeom prst="roundRect">
            <a:avLst/>
          </a:prstGeom>
          <a:solidFill>
            <a:srgbClr val="2EBCB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TW" dirty="0">
                <a:solidFill>
                  <a:schemeClr val="bg1"/>
                </a:solidFill>
                <a:latin typeface="Arial Rounded MT Bold" panose="020F0704030504030204" pitchFamily="34" charset="0"/>
                <a:ea typeface="思源黑體 Bold" pitchFamily="34" charset="-120"/>
              </a:rPr>
              <a:t>10</a:t>
            </a:r>
            <a:endParaRPr lang="zh-TW" altLang="en-US" dirty="0">
              <a:solidFill>
                <a:schemeClr val="bg1"/>
              </a:solidFill>
              <a:latin typeface="Arial Rounded MT Bold" panose="020F0704030504030204" pitchFamily="34" charset="0"/>
              <a:ea typeface="思源黑體 Bold" pitchFamily="34" charset="-120"/>
            </a:endParaRPr>
          </a:p>
        </p:txBody>
      </p:sp>
      <p:sp>
        <p:nvSpPr>
          <p:cNvPr id="6" name="圓角矩形 57"/>
          <p:cNvSpPr/>
          <p:nvPr/>
        </p:nvSpPr>
        <p:spPr>
          <a:xfrm>
            <a:off x="1272094" y="4269160"/>
            <a:ext cx="417600" cy="417600"/>
          </a:xfrm>
          <a:prstGeom prst="roundRect">
            <a:avLst/>
          </a:prstGeom>
          <a:solidFill>
            <a:srgbClr val="2EBCB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TW" sz="2000" dirty="0">
                <a:solidFill>
                  <a:schemeClr val="bg1"/>
                </a:solidFill>
                <a:latin typeface="Arial Rounded MT Bold" panose="020F0704030504030204" pitchFamily="34" charset="0"/>
                <a:ea typeface="思源黑體 Bold" pitchFamily="34" charset="-120"/>
              </a:rPr>
              <a:t>7</a:t>
            </a:r>
            <a:endParaRPr lang="zh-TW" altLang="en-US" sz="2000" dirty="0">
              <a:solidFill>
                <a:schemeClr val="bg1"/>
              </a:solidFill>
              <a:latin typeface="Arial Rounded MT Bold" panose="020F0704030504030204" pitchFamily="34" charset="0"/>
              <a:ea typeface="思源黑體 Bold" pitchFamily="34" charset="-120"/>
            </a:endParaRPr>
          </a:p>
        </p:txBody>
      </p:sp>
      <p:sp>
        <p:nvSpPr>
          <p:cNvPr id="7" name="圓角矩形 62"/>
          <p:cNvSpPr/>
          <p:nvPr/>
        </p:nvSpPr>
        <p:spPr>
          <a:xfrm>
            <a:off x="1272094" y="1291899"/>
            <a:ext cx="417600" cy="417600"/>
          </a:xfrm>
          <a:prstGeom prst="roundRect">
            <a:avLst/>
          </a:prstGeom>
          <a:solidFill>
            <a:srgbClr val="2EBCB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TW" sz="2000" dirty="0">
                <a:solidFill>
                  <a:schemeClr val="bg1"/>
                </a:solidFill>
                <a:latin typeface="Arial Rounded MT Bold" panose="020F0704030504030204" pitchFamily="34" charset="0"/>
                <a:ea typeface="思源黑體 Bold" pitchFamily="34" charset="-120"/>
              </a:rPr>
              <a:t>1</a:t>
            </a:r>
            <a:endParaRPr lang="zh-TW" altLang="en-US" sz="2000" dirty="0">
              <a:solidFill>
                <a:schemeClr val="bg1"/>
              </a:solidFill>
              <a:latin typeface="Arial Rounded MT Bold" panose="020F0704030504030204" pitchFamily="34" charset="0"/>
              <a:ea typeface="思源黑體 Bold" pitchFamily="34" charset="-120"/>
            </a:endParaRPr>
          </a:p>
        </p:txBody>
      </p:sp>
      <p:sp>
        <p:nvSpPr>
          <p:cNvPr id="8" name="圓角矩形 63"/>
          <p:cNvSpPr/>
          <p:nvPr/>
        </p:nvSpPr>
        <p:spPr>
          <a:xfrm>
            <a:off x="1737714" y="1291900"/>
            <a:ext cx="4375213" cy="417600"/>
          </a:xfrm>
          <a:prstGeom prst="roundRect">
            <a:avLst/>
          </a:prstGeom>
          <a:solidFill>
            <a:schemeClr val="bg1"/>
          </a:solidFill>
          <a:ln>
            <a:solidFill>
              <a:srgbClr val="6BD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外銷訂單統計記者會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每月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圓角矩形 64"/>
          <p:cNvSpPr/>
          <p:nvPr/>
        </p:nvSpPr>
        <p:spPr>
          <a:xfrm>
            <a:off x="1272094" y="1788109"/>
            <a:ext cx="417600" cy="417600"/>
          </a:xfrm>
          <a:prstGeom prst="roundRect">
            <a:avLst/>
          </a:prstGeom>
          <a:solidFill>
            <a:srgbClr val="2EBCB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TW" sz="2000" dirty="0">
                <a:solidFill>
                  <a:schemeClr val="bg1"/>
                </a:solidFill>
                <a:latin typeface="Arial Rounded MT Bold" panose="020F0704030504030204" pitchFamily="34" charset="0"/>
                <a:ea typeface="思源黑體 Bold" pitchFamily="34" charset="-120"/>
              </a:rPr>
              <a:t>2</a:t>
            </a:r>
            <a:endParaRPr lang="zh-TW" altLang="en-US" sz="2000" dirty="0">
              <a:solidFill>
                <a:schemeClr val="bg1"/>
              </a:solidFill>
              <a:latin typeface="Arial Rounded MT Bold" panose="020F0704030504030204" pitchFamily="34" charset="0"/>
              <a:ea typeface="思源黑體 Bold" pitchFamily="34" charset="-120"/>
            </a:endParaRPr>
          </a:p>
        </p:txBody>
      </p:sp>
      <p:sp>
        <p:nvSpPr>
          <p:cNvPr id="10" name="圓角矩形 65"/>
          <p:cNvSpPr/>
          <p:nvPr/>
        </p:nvSpPr>
        <p:spPr>
          <a:xfrm>
            <a:off x="1737714" y="1788110"/>
            <a:ext cx="4375213" cy="417600"/>
          </a:xfrm>
          <a:prstGeom prst="roundRect">
            <a:avLst/>
          </a:prstGeom>
          <a:solidFill>
            <a:schemeClr val="bg1"/>
          </a:solidFill>
          <a:ln>
            <a:solidFill>
              <a:srgbClr val="6BD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工業生產統計記者會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每月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23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圓角矩形 66"/>
          <p:cNvSpPr/>
          <p:nvPr/>
        </p:nvSpPr>
        <p:spPr>
          <a:xfrm>
            <a:off x="1272094" y="3276740"/>
            <a:ext cx="417600" cy="417600"/>
          </a:xfrm>
          <a:prstGeom prst="roundRect">
            <a:avLst/>
          </a:prstGeom>
          <a:solidFill>
            <a:srgbClr val="2EBCB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TW" sz="2000" dirty="0">
                <a:solidFill>
                  <a:schemeClr val="bg1"/>
                </a:solidFill>
                <a:latin typeface="Arial Rounded MT Bold" panose="020F0704030504030204" pitchFamily="34" charset="0"/>
                <a:ea typeface="思源黑體 Bold" pitchFamily="34" charset="-120"/>
              </a:rPr>
              <a:t>5</a:t>
            </a:r>
            <a:endParaRPr lang="zh-TW" altLang="en-US" sz="2000" dirty="0">
              <a:solidFill>
                <a:schemeClr val="bg1"/>
              </a:solidFill>
              <a:latin typeface="Arial Rounded MT Bold" panose="020F0704030504030204" pitchFamily="34" charset="0"/>
              <a:ea typeface="思源黑體 Bold" pitchFamily="34" charset="-120"/>
            </a:endParaRPr>
          </a:p>
        </p:txBody>
      </p:sp>
      <p:sp>
        <p:nvSpPr>
          <p:cNvPr id="12" name="圓角矩形 67"/>
          <p:cNvSpPr/>
          <p:nvPr/>
        </p:nvSpPr>
        <p:spPr>
          <a:xfrm>
            <a:off x="1272094" y="2284319"/>
            <a:ext cx="417600" cy="417600"/>
          </a:xfrm>
          <a:prstGeom prst="roundRect">
            <a:avLst/>
          </a:prstGeom>
          <a:solidFill>
            <a:srgbClr val="2EBCB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TW" sz="2000" dirty="0">
                <a:solidFill>
                  <a:schemeClr val="bg1"/>
                </a:solidFill>
                <a:latin typeface="Arial Rounded MT Bold" panose="020F0704030504030204" pitchFamily="34" charset="0"/>
                <a:ea typeface="思源黑體 Bold" pitchFamily="34" charset="-120"/>
              </a:rPr>
              <a:t>3</a:t>
            </a:r>
            <a:endParaRPr lang="zh-TW" altLang="en-US" sz="2000" dirty="0">
              <a:solidFill>
                <a:schemeClr val="bg1"/>
              </a:solidFill>
              <a:latin typeface="Arial Rounded MT Bold" panose="020F0704030504030204" pitchFamily="34" charset="0"/>
              <a:ea typeface="思源黑體 Bold" pitchFamily="34" charset="-120"/>
            </a:endParaRPr>
          </a:p>
        </p:txBody>
      </p:sp>
      <p:sp>
        <p:nvSpPr>
          <p:cNvPr id="13" name="圓角矩形 68"/>
          <p:cNvSpPr/>
          <p:nvPr/>
        </p:nvSpPr>
        <p:spPr>
          <a:xfrm>
            <a:off x="1737714" y="2284320"/>
            <a:ext cx="6138862" cy="417600"/>
          </a:xfrm>
          <a:prstGeom prst="roundRect">
            <a:avLst/>
          </a:prstGeom>
          <a:solidFill>
            <a:schemeClr val="bg1"/>
          </a:solidFill>
          <a:ln>
            <a:solidFill>
              <a:srgbClr val="6BD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批發業、零售業及餐飲業統計記者會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每月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23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圓角矩形 69"/>
          <p:cNvSpPr/>
          <p:nvPr/>
        </p:nvSpPr>
        <p:spPr>
          <a:xfrm>
            <a:off x="1272094" y="2780530"/>
            <a:ext cx="417600" cy="417600"/>
          </a:xfrm>
          <a:prstGeom prst="roundRect">
            <a:avLst/>
          </a:prstGeom>
          <a:solidFill>
            <a:srgbClr val="2EBCB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TW" sz="2000" dirty="0">
                <a:solidFill>
                  <a:schemeClr val="bg1"/>
                </a:solidFill>
                <a:latin typeface="Arial Rounded MT Bold" panose="020F0704030504030204" pitchFamily="34" charset="0"/>
                <a:ea typeface="思源黑體 Bold" pitchFamily="34" charset="-120"/>
              </a:rPr>
              <a:t>4</a:t>
            </a:r>
            <a:endParaRPr lang="zh-TW" altLang="en-US" sz="2000" dirty="0">
              <a:solidFill>
                <a:schemeClr val="bg1"/>
              </a:solidFill>
              <a:latin typeface="Arial Rounded MT Bold" panose="020F0704030504030204" pitchFamily="34" charset="0"/>
              <a:ea typeface="思源黑體 Bold" pitchFamily="34" charset="-120"/>
            </a:endParaRPr>
          </a:p>
        </p:txBody>
      </p:sp>
      <p:sp>
        <p:nvSpPr>
          <p:cNvPr id="15" name="圓角矩形 70"/>
          <p:cNvSpPr/>
          <p:nvPr/>
        </p:nvSpPr>
        <p:spPr>
          <a:xfrm>
            <a:off x="1737714" y="2780530"/>
            <a:ext cx="4964748" cy="417600"/>
          </a:xfrm>
          <a:prstGeom prst="roundRect">
            <a:avLst/>
          </a:prstGeom>
          <a:solidFill>
            <a:schemeClr val="bg1"/>
          </a:solidFill>
          <a:ln>
            <a:solidFill>
              <a:srgbClr val="6BD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產業經濟統計簡訊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每月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新細明體"/>
                <a:ea typeface="新細明體"/>
              </a:rPr>
              <a:t>、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15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新細明體"/>
              </a:rPr>
              <a:t> 、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25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圓角矩形 71"/>
          <p:cNvSpPr/>
          <p:nvPr/>
        </p:nvSpPr>
        <p:spPr>
          <a:xfrm>
            <a:off x="1737715" y="3276740"/>
            <a:ext cx="3368832" cy="417600"/>
          </a:xfrm>
          <a:prstGeom prst="roundRect">
            <a:avLst/>
          </a:prstGeom>
          <a:solidFill>
            <a:schemeClr val="bg1"/>
          </a:solidFill>
          <a:ln>
            <a:solidFill>
              <a:srgbClr val="6BD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當前經濟情勢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每月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27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" name="圓角矩形 60"/>
          <p:cNvSpPr/>
          <p:nvPr/>
        </p:nvSpPr>
        <p:spPr>
          <a:xfrm>
            <a:off x="1272094" y="3772950"/>
            <a:ext cx="417600" cy="417600"/>
          </a:xfrm>
          <a:prstGeom prst="roundRect">
            <a:avLst/>
          </a:prstGeom>
          <a:solidFill>
            <a:srgbClr val="2EBCB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TW" sz="2000" dirty="0">
                <a:solidFill>
                  <a:schemeClr val="bg1"/>
                </a:solidFill>
                <a:latin typeface="Arial Rounded MT Bold" panose="020F0704030504030204" pitchFamily="34" charset="0"/>
                <a:ea typeface="思源黑體 Bold" pitchFamily="34" charset="-120"/>
              </a:rPr>
              <a:t>6</a:t>
            </a:r>
            <a:endParaRPr lang="zh-TW" altLang="en-US" sz="2000" dirty="0">
              <a:solidFill>
                <a:schemeClr val="bg1"/>
              </a:solidFill>
              <a:latin typeface="Arial Rounded MT Bold" panose="020F0704030504030204" pitchFamily="34" charset="0"/>
              <a:ea typeface="思源黑體 Bold" pitchFamily="34" charset="-120"/>
            </a:endParaRPr>
          </a:p>
        </p:txBody>
      </p:sp>
      <p:sp>
        <p:nvSpPr>
          <p:cNvPr id="18" name="圓角矩形 61"/>
          <p:cNvSpPr/>
          <p:nvPr/>
        </p:nvSpPr>
        <p:spPr>
          <a:xfrm>
            <a:off x="1737714" y="3772950"/>
            <a:ext cx="3712529" cy="417600"/>
          </a:xfrm>
          <a:prstGeom prst="roundRect">
            <a:avLst/>
          </a:prstGeom>
          <a:solidFill>
            <a:schemeClr val="bg1"/>
          </a:solidFill>
          <a:ln>
            <a:solidFill>
              <a:srgbClr val="6BD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工廠校正及營運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每年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月底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圓角矩形 56"/>
          <p:cNvSpPr/>
          <p:nvPr/>
        </p:nvSpPr>
        <p:spPr>
          <a:xfrm>
            <a:off x="1272094" y="4765369"/>
            <a:ext cx="417600" cy="417600"/>
          </a:xfrm>
          <a:prstGeom prst="roundRect">
            <a:avLst/>
          </a:prstGeom>
          <a:solidFill>
            <a:srgbClr val="2EBCB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TW" sz="2000" dirty="0">
                <a:solidFill>
                  <a:schemeClr val="bg1"/>
                </a:solidFill>
                <a:latin typeface="Arial Rounded MT Bold" panose="020F0704030504030204" pitchFamily="34" charset="0"/>
                <a:ea typeface="思源黑體 Bold" pitchFamily="34" charset="-120"/>
              </a:rPr>
              <a:t>8</a:t>
            </a:r>
            <a:endParaRPr lang="zh-TW" altLang="en-US" sz="2000" dirty="0">
              <a:solidFill>
                <a:schemeClr val="bg1"/>
              </a:solidFill>
              <a:latin typeface="Arial Rounded MT Bold" panose="020F0704030504030204" pitchFamily="34" charset="0"/>
              <a:ea typeface="思源黑體 Bold" pitchFamily="34" charset="-120"/>
            </a:endParaRPr>
          </a:p>
        </p:txBody>
      </p:sp>
      <p:sp>
        <p:nvSpPr>
          <p:cNvPr id="20" name="圓角矩形 53"/>
          <p:cNvSpPr/>
          <p:nvPr/>
        </p:nvSpPr>
        <p:spPr>
          <a:xfrm>
            <a:off x="1272093" y="5261579"/>
            <a:ext cx="417600" cy="417600"/>
          </a:xfrm>
          <a:prstGeom prst="roundRect">
            <a:avLst/>
          </a:prstGeom>
          <a:solidFill>
            <a:srgbClr val="2EBCB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TW" sz="2000" dirty="0">
                <a:solidFill>
                  <a:schemeClr val="bg1"/>
                </a:solidFill>
                <a:latin typeface="Arial Rounded MT Bold" panose="020F0704030504030204" pitchFamily="34" charset="0"/>
                <a:ea typeface="思源黑體 Bold" pitchFamily="34" charset="-120"/>
              </a:rPr>
              <a:t>9</a:t>
            </a:r>
            <a:endParaRPr lang="zh-TW" altLang="en-US" sz="2000" dirty="0">
              <a:solidFill>
                <a:schemeClr val="bg1"/>
              </a:solidFill>
              <a:latin typeface="Arial Rounded MT Bold" panose="020F0704030504030204" pitchFamily="34" charset="0"/>
              <a:ea typeface="思源黑體 Bold" pitchFamily="34" charset="-120"/>
            </a:endParaRPr>
          </a:p>
        </p:txBody>
      </p:sp>
      <p:sp>
        <p:nvSpPr>
          <p:cNvPr id="21" name="圓角矩形 54"/>
          <p:cNvSpPr/>
          <p:nvPr/>
        </p:nvSpPr>
        <p:spPr>
          <a:xfrm>
            <a:off x="1737715" y="5261580"/>
            <a:ext cx="6569658" cy="417600"/>
          </a:xfrm>
          <a:prstGeom prst="roundRect">
            <a:avLst/>
          </a:prstGeom>
          <a:solidFill>
            <a:schemeClr val="bg1"/>
          </a:solidFill>
          <a:ln>
            <a:solidFill>
              <a:srgbClr val="6BD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資訊服務業、專業技術服務業、租賃業營業額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每季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2" name="圓角矩形 51"/>
          <p:cNvSpPr/>
          <p:nvPr/>
        </p:nvSpPr>
        <p:spPr>
          <a:xfrm>
            <a:off x="1737714" y="5757790"/>
            <a:ext cx="5988756" cy="417600"/>
          </a:xfrm>
          <a:prstGeom prst="roundRect">
            <a:avLst/>
          </a:prstGeom>
          <a:solidFill>
            <a:schemeClr val="bg1"/>
          </a:solidFill>
          <a:ln>
            <a:solidFill>
              <a:srgbClr val="6BD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批發、零售及餐飲業經營實況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每年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3" name="圓角矩形 47"/>
          <p:cNvSpPr/>
          <p:nvPr/>
        </p:nvSpPr>
        <p:spPr>
          <a:xfrm>
            <a:off x="1737714" y="6253996"/>
            <a:ext cx="5988756" cy="417600"/>
          </a:xfrm>
          <a:prstGeom prst="roundRect">
            <a:avLst/>
          </a:prstGeom>
          <a:solidFill>
            <a:schemeClr val="bg1"/>
          </a:solidFill>
          <a:ln>
            <a:solidFill>
              <a:srgbClr val="6BDB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外銷訂單海外生產實況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每年</a:t>
            </a:r>
            <a:r>
              <a:rPr lang="en-US" altLang="zh-TW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圓角矩形 48"/>
          <p:cNvSpPr/>
          <p:nvPr/>
        </p:nvSpPr>
        <p:spPr>
          <a:xfrm>
            <a:off x="1272093" y="6253996"/>
            <a:ext cx="417600" cy="417600"/>
          </a:xfrm>
          <a:prstGeom prst="roundRect">
            <a:avLst/>
          </a:prstGeom>
          <a:solidFill>
            <a:srgbClr val="2EBCB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TW" dirty="0">
                <a:solidFill>
                  <a:schemeClr val="bg1"/>
                </a:solidFill>
                <a:latin typeface="Arial Rounded MT Bold" panose="020F0704030504030204" pitchFamily="34" charset="0"/>
                <a:ea typeface="思源黑體 Bold" pitchFamily="34" charset="-120"/>
              </a:rPr>
              <a:t>11</a:t>
            </a:r>
            <a:endParaRPr lang="zh-TW" altLang="en-US" dirty="0">
              <a:solidFill>
                <a:schemeClr val="bg1"/>
              </a:solidFill>
              <a:latin typeface="Arial Rounded MT Bold" panose="020F0704030504030204" pitchFamily="34" charset="0"/>
              <a:ea typeface="思源黑體 Bold" pitchFamily="34" charset="-120"/>
            </a:endParaRPr>
          </a:p>
        </p:txBody>
      </p:sp>
      <p:sp>
        <p:nvSpPr>
          <p:cNvPr id="26" name="平行四邊形 25"/>
          <p:cNvSpPr/>
          <p:nvPr/>
        </p:nvSpPr>
        <p:spPr>
          <a:xfrm>
            <a:off x="43544" y="21772"/>
            <a:ext cx="3276000" cy="335901"/>
          </a:xfrm>
          <a:prstGeom prst="parallelogram">
            <a:avLst>
              <a:gd name="adj" fmla="val 54167"/>
            </a:avLst>
          </a:prstGeom>
          <a:solidFill>
            <a:srgbClr val="2EBCB2"/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統計資料內涵與發布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平行四邊形 26"/>
          <p:cNvSpPr/>
          <p:nvPr/>
        </p:nvSpPr>
        <p:spPr>
          <a:xfrm>
            <a:off x="3192744" y="21772"/>
            <a:ext cx="2449285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開放資料作法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" name="平行四邊形 27"/>
          <p:cNvSpPr/>
          <p:nvPr/>
        </p:nvSpPr>
        <p:spPr>
          <a:xfrm>
            <a:off x="5515229" y="21772"/>
            <a:ext cx="1828799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執行成果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平行四邊形 28"/>
          <p:cNvSpPr/>
          <p:nvPr/>
        </p:nvSpPr>
        <p:spPr>
          <a:xfrm>
            <a:off x="7217227" y="37322"/>
            <a:ext cx="247106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未來精進作法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66653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AutoShape 134"/>
          <p:cNvSpPr>
            <a:spLocks noChangeArrowheads="1"/>
          </p:cNvSpPr>
          <p:nvPr/>
        </p:nvSpPr>
        <p:spPr bwMode="auto">
          <a:xfrm>
            <a:off x="5094699" y="4127298"/>
            <a:ext cx="4548064" cy="2437349"/>
          </a:xfrm>
          <a:prstGeom prst="roundRect">
            <a:avLst>
              <a:gd name="adj" fmla="val 8579"/>
            </a:avLst>
          </a:prstGeom>
          <a:noFill/>
          <a:ln w="31750" cap="rnd" algn="ctr">
            <a:solidFill>
              <a:schemeClr val="bg1"/>
            </a:solidFill>
            <a:prstDash val="dash"/>
            <a:round/>
            <a:headEnd/>
            <a:tailEnd/>
          </a:ln>
          <a:effectLst>
            <a:glow rad="190500">
              <a:srgbClr val="CCFF33">
                <a:alpha val="20000"/>
              </a:srgbClr>
            </a:glo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굴림" charset="-127"/>
            </a:endParaRPr>
          </a:p>
        </p:txBody>
      </p:sp>
      <p:sp>
        <p:nvSpPr>
          <p:cNvPr id="92" name="AutoShape 134"/>
          <p:cNvSpPr>
            <a:spLocks noChangeArrowheads="1"/>
          </p:cNvSpPr>
          <p:nvPr/>
        </p:nvSpPr>
        <p:spPr bwMode="auto">
          <a:xfrm>
            <a:off x="193365" y="4152838"/>
            <a:ext cx="4548064" cy="2437349"/>
          </a:xfrm>
          <a:prstGeom prst="roundRect">
            <a:avLst>
              <a:gd name="adj" fmla="val 8579"/>
            </a:avLst>
          </a:prstGeom>
          <a:noFill/>
          <a:ln w="31750" cap="rnd" algn="ctr">
            <a:solidFill>
              <a:schemeClr val="bg1"/>
            </a:solidFill>
            <a:prstDash val="dash"/>
            <a:round/>
            <a:headEnd/>
            <a:tailEnd/>
          </a:ln>
          <a:effectLst>
            <a:glow rad="190500">
              <a:srgbClr val="CCFF33">
                <a:alpha val="20000"/>
              </a:srgbClr>
            </a:glo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굴림" charset="-127"/>
            </a:endParaRPr>
          </a:p>
        </p:txBody>
      </p:sp>
      <p:sp>
        <p:nvSpPr>
          <p:cNvPr id="93" name="AutoShape 134"/>
          <p:cNvSpPr>
            <a:spLocks noChangeArrowheads="1"/>
          </p:cNvSpPr>
          <p:nvPr/>
        </p:nvSpPr>
        <p:spPr bwMode="auto">
          <a:xfrm>
            <a:off x="193365" y="1397560"/>
            <a:ext cx="4548064" cy="2437349"/>
          </a:xfrm>
          <a:prstGeom prst="roundRect">
            <a:avLst>
              <a:gd name="adj" fmla="val 8579"/>
            </a:avLst>
          </a:prstGeom>
          <a:noFill/>
          <a:ln w="31750" cap="rnd" algn="ctr">
            <a:solidFill>
              <a:schemeClr val="bg1"/>
            </a:solidFill>
            <a:prstDash val="dash"/>
            <a:round/>
            <a:headEnd/>
            <a:tailEnd/>
          </a:ln>
          <a:effectLst>
            <a:glow rad="190500">
              <a:srgbClr val="CCFF33">
                <a:alpha val="20000"/>
              </a:srgbClr>
            </a:glo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굴림" charset="-127"/>
            </a:endParaRPr>
          </a:p>
        </p:txBody>
      </p:sp>
      <p:sp>
        <p:nvSpPr>
          <p:cNvPr id="43" name="AutoShape 134"/>
          <p:cNvSpPr>
            <a:spLocks noChangeArrowheads="1"/>
          </p:cNvSpPr>
          <p:nvPr/>
        </p:nvSpPr>
        <p:spPr bwMode="auto">
          <a:xfrm>
            <a:off x="5094699" y="1397560"/>
            <a:ext cx="4548064" cy="2437349"/>
          </a:xfrm>
          <a:prstGeom prst="roundRect">
            <a:avLst>
              <a:gd name="adj" fmla="val 8579"/>
            </a:avLst>
          </a:prstGeom>
          <a:noFill/>
          <a:ln w="31750" cap="rnd" algn="ctr">
            <a:solidFill>
              <a:schemeClr val="bg1"/>
            </a:solidFill>
            <a:prstDash val="dash"/>
            <a:round/>
            <a:headEnd/>
            <a:tailEnd/>
          </a:ln>
          <a:effectLst>
            <a:glow rad="190500">
              <a:srgbClr val="CCFF33">
                <a:alpha val="20000"/>
              </a:srgbClr>
            </a:glow>
          </a:effectLst>
        </p:spPr>
        <p:txBody>
          <a:bodyPr wrap="none" anchor="ctr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軟正黑體" panose="020B0604030504040204" pitchFamily="34" charset="-120"/>
              <a:ea typeface="굴림" charset="-127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380832" y="400780"/>
            <a:ext cx="8954419" cy="780628"/>
          </a:xfrm>
        </p:spPr>
        <p:txBody>
          <a:bodyPr>
            <a:noAutofit/>
          </a:bodyPr>
          <a:lstStyle/>
          <a:p>
            <a:pPr algn="ctr"/>
            <a:r>
              <a:rPr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統計結果提供網路查詢</a:t>
            </a:r>
            <a:endParaRPr lang="zh-TW" altLang="en-US" sz="4400" dirty="0">
              <a:solidFill>
                <a:schemeClr val="bg2">
                  <a:lumMod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63" y="1499375"/>
            <a:ext cx="3800105" cy="226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771" y="1580558"/>
            <a:ext cx="4123920" cy="215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400" y="4281552"/>
            <a:ext cx="4134291" cy="212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群組 6"/>
          <p:cNvGrpSpPr/>
          <p:nvPr/>
        </p:nvGrpSpPr>
        <p:grpSpPr>
          <a:xfrm>
            <a:off x="1233975" y="2200443"/>
            <a:ext cx="2520000" cy="720000"/>
            <a:chOff x="3060000" y="2925350"/>
            <a:chExt cx="2231455" cy="587162"/>
          </a:xfrm>
        </p:grpSpPr>
        <p:sp>
          <p:nvSpPr>
            <p:cNvPr id="99" name="圓角矩形 98"/>
            <p:cNvSpPr/>
            <p:nvPr/>
          </p:nvSpPr>
          <p:spPr>
            <a:xfrm>
              <a:off x="3060000" y="2925350"/>
              <a:ext cx="2231455" cy="587162"/>
            </a:xfrm>
            <a:prstGeom prst="roundRect">
              <a:avLst/>
            </a:prstGeom>
            <a:solidFill>
              <a:srgbClr val="62C0B4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文字方塊 5"/>
            <p:cNvSpPr txBox="1"/>
            <p:nvPr/>
          </p:nvSpPr>
          <p:spPr>
            <a:xfrm>
              <a:off x="3362800" y="2957321"/>
              <a:ext cx="1548910" cy="476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3200" b="1" kern="10" spc="-15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簡易查詢</a:t>
              </a:r>
            </a:p>
          </p:txBody>
        </p:sp>
      </p:grpSp>
      <p:grpSp>
        <p:nvGrpSpPr>
          <p:cNvPr id="101" name="群組 100"/>
          <p:cNvGrpSpPr/>
          <p:nvPr/>
        </p:nvGrpSpPr>
        <p:grpSpPr>
          <a:xfrm>
            <a:off x="6143981" y="2200443"/>
            <a:ext cx="2520000" cy="720000"/>
            <a:chOff x="3060000" y="2925350"/>
            <a:chExt cx="2231455" cy="587162"/>
          </a:xfrm>
        </p:grpSpPr>
        <p:sp>
          <p:nvSpPr>
            <p:cNvPr id="102" name="圓角矩形 101"/>
            <p:cNvSpPr/>
            <p:nvPr/>
          </p:nvSpPr>
          <p:spPr>
            <a:xfrm>
              <a:off x="3060000" y="2925350"/>
              <a:ext cx="2231455" cy="587162"/>
            </a:xfrm>
            <a:prstGeom prst="roundRect">
              <a:avLst/>
            </a:prstGeom>
            <a:solidFill>
              <a:srgbClr val="62C0B4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3" name="文字方塊 102"/>
            <p:cNvSpPr txBox="1"/>
            <p:nvPr/>
          </p:nvSpPr>
          <p:spPr>
            <a:xfrm>
              <a:off x="3180007" y="2957321"/>
              <a:ext cx="1895258" cy="476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3200" b="1" kern="10" spc="-15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資料庫查詢</a:t>
              </a:r>
            </a:p>
          </p:txBody>
        </p:sp>
      </p:grpSp>
      <p:grpSp>
        <p:nvGrpSpPr>
          <p:cNvPr id="105" name="群組 104"/>
          <p:cNvGrpSpPr/>
          <p:nvPr/>
        </p:nvGrpSpPr>
        <p:grpSpPr>
          <a:xfrm>
            <a:off x="6138250" y="5022307"/>
            <a:ext cx="2531462" cy="720000"/>
            <a:chOff x="3054926" y="2925350"/>
            <a:chExt cx="2241605" cy="587162"/>
          </a:xfrm>
        </p:grpSpPr>
        <p:sp>
          <p:nvSpPr>
            <p:cNvPr id="106" name="圓角矩形 105"/>
            <p:cNvSpPr/>
            <p:nvPr/>
          </p:nvSpPr>
          <p:spPr>
            <a:xfrm>
              <a:off x="3060000" y="2925350"/>
              <a:ext cx="2231455" cy="587162"/>
            </a:xfrm>
            <a:prstGeom prst="roundRect">
              <a:avLst/>
            </a:prstGeom>
            <a:solidFill>
              <a:srgbClr val="62C0B4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7" name="文字方塊 106"/>
            <p:cNvSpPr txBox="1"/>
            <p:nvPr/>
          </p:nvSpPr>
          <p:spPr>
            <a:xfrm>
              <a:off x="3054926" y="2957321"/>
              <a:ext cx="2241605" cy="476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3200" b="1" kern="10" spc="-150" dirty="0" smtClean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產業統計</a:t>
              </a:r>
              <a:r>
                <a:rPr lang="zh-TW" altLang="en-US" sz="3200" b="1" kern="10" spc="-15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簡訊</a:t>
              </a:r>
              <a:endParaRPr lang="ko-KR" altLang="en-US" sz="3200" b="1" kern="10" spc="-15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微軟正黑體" panose="020B0604030504040204" pitchFamily="34" charset="-120"/>
                <a:ea typeface="思源黑體 Bold" pitchFamily="34" charset="-120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738"/>
          <a:stretch/>
        </p:blipFill>
        <p:spPr bwMode="auto">
          <a:xfrm>
            <a:off x="346088" y="4281552"/>
            <a:ext cx="4295775" cy="212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8" name="群組 107"/>
          <p:cNvGrpSpPr/>
          <p:nvPr/>
        </p:nvGrpSpPr>
        <p:grpSpPr>
          <a:xfrm>
            <a:off x="1233975" y="5022307"/>
            <a:ext cx="2520000" cy="720000"/>
            <a:chOff x="3361204" y="2840802"/>
            <a:chExt cx="2231455" cy="587162"/>
          </a:xfrm>
        </p:grpSpPr>
        <p:sp>
          <p:nvSpPr>
            <p:cNvPr id="109" name="圓角矩形 108"/>
            <p:cNvSpPr/>
            <p:nvPr/>
          </p:nvSpPr>
          <p:spPr>
            <a:xfrm>
              <a:off x="3361204" y="2840802"/>
              <a:ext cx="2231455" cy="587162"/>
            </a:xfrm>
            <a:prstGeom prst="roundRect">
              <a:avLst/>
            </a:prstGeom>
            <a:solidFill>
              <a:srgbClr val="62C0B4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0" name="文字方塊 109"/>
            <p:cNvSpPr txBox="1"/>
            <p:nvPr/>
          </p:nvSpPr>
          <p:spPr>
            <a:xfrm>
              <a:off x="3875650" y="2925496"/>
              <a:ext cx="1202564" cy="476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TW" altLang="en-US" sz="3200" b="1" kern="10" spc="-150" dirty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電子書</a:t>
              </a:r>
            </a:p>
          </p:txBody>
        </p:sp>
      </p:grpSp>
      <p:sp>
        <p:nvSpPr>
          <p:cNvPr id="25" name="平行四邊形 24"/>
          <p:cNvSpPr/>
          <p:nvPr/>
        </p:nvSpPr>
        <p:spPr>
          <a:xfrm>
            <a:off x="43544" y="21772"/>
            <a:ext cx="3276000" cy="335901"/>
          </a:xfrm>
          <a:prstGeom prst="parallelogram">
            <a:avLst>
              <a:gd name="adj" fmla="val 54167"/>
            </a:avLst>
          </a:prstGeom>
          <a:solidFill>
            <a:srgbClr val="2EBCB2"/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統計資料內涵與發布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平行四邊形 25"/>
          <p:cNvSpPr/>
          <p:nvPr/>
        </p:nvSpPr>
        <p:spPr>
          <a:xfrm>
            <a:off x="3192744" y="21772"/>
            <a:ext cx="2449285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開放資料作法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平行四邊形 26"/>
          <p:cNvSpPr/>
          <p:nvPr/>
        </p:nvSpPr>
        <p:spPr>
          <a:xfrm>
            <a:off x="5515229" y="21772"/>
            <a:ext cx="1828799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執行成果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" name="平行四邊形 27"/>
          <p:cNvSpPr/>
          <p:nvPr/>
        </p:nvSpPr>
        <p:spPr>
          <a:xfrm>
            <a:off x="7217227" y="37322"/>
            <a:ext cx="247106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未來精進作法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962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267008" y="1553320"/>
            <a:ext cx="5124392" cy="962712"/>
          </a:xfrm>
          <a:prstGeom prst="rect">
            <a:avLst/>
          </a:prstGeom>
          <a:solidFill>
            <a:srgbClr val="2EBCB2"/>
          </a:solidFill>
          <a:ln w="28575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468000" rtlCol="0" anchor="ctr"/>
          <a:lstStyle/>
          <a:p>
            <a:pPr lvl="0"/>
            <a:r>
              <a:rPr lang="zh-TW" altLang="en-US" sz="36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統計資料內涵與發布</a:t>
            </a:r>
            <a:endParaRPr lang="zh-TW" altLang="en-US" sz="36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" name="群組 1"/>
          <p:cNvGrpSpPr/>
          <p:nvPr/>
        </p:nvGrpSpPr>
        <p:grpSpPr>
          <a:xfrm>
            <a:off x="1939687" y="1681894"/>
            <a:ext cx="705565" cy="705565"/>
            <a:chOff x="1036149" y="1496832"/>
            <a:chExt cx="1080000" cy="1080000"/>
          </a:xfrm>
          <a:solidFill>
            <a:schemeClr val="bg1">
              <a:lumMod val="95000"/>
            </a:schemeClr>
          </a:solidFill>
        </p:grpSpPr>
        <p:sp>
          <p:nvSpPr>
            <p:cNvPr id="17" name="橢圓 16"/>
            <p:cNvSpPr/>
            <p:nvPr/>
          </p:nvSpPr>
          <p:spPr>
            <a:xfrm>
              <a:off x="1036149" y="1496832"/>
              <a:ext cx="1080000" cy="1080000"/>
            </a:xfrm>
            <a:prstGeom prst="ellipse">
              <a:avLst/>
            </a:prstGeom>
            <a:solidFill>
              <a:srgbClr val="2EBCB2"/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文字方塊 17"/>
            <p:cNvSpPr txBox="1"/>
            <p:nvPr/>
          </p:nvSpPr>
          <p:spPr>
            <a:xfrm>
              <a:off x="1324120" y="1707055"/>
              <a:ext cx="504056" cy="659554"/>
            </a:xfrm>
            <a:prstGeom prst="rect">
              <a:avLst/>
            </a:prstGeom>
            <a:solidFill>
              <a:srgbClr val="2EBCB2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TW" sz="2800" b="1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</a:t>
              </a:r>
              <a:endParaRPr lang="zh-TW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思源黑體 Bold" pitchFamily="34" charset="-120"/>
                <a:cs typeface="Tahoma" panose="020B0604030504040204" pitchFamily="34" charset="0"/>
              </a:endParaRPr>
            </a:p>
          </p:txBody>
        </p:sp>
      </p:grpSp>
      <p:sp>
        <p:nvSpPr>
          <p:cNvPr id="12" name="標題 2"/>
          <p:cNvSpPr>
            <a:spLocks noGrp="1"/>
          </p:cNvSpPr>
          <p:nvPr>
            <p:ph type="title"/>
          </p:nvPr>
        </p:nvSpPr>
        <p:spPr>
          <a:xfrm>
            <a:off x="688344" y="266067"/>
            <a:ext cx="8280000" cy="720000"/>
          </a:xfrm>
        </p:spPr>
        <p:txBody>
          <a:bodyPr>
            <a:noAutofit/>
          </a:bodyPr>
          <a:lstStyle/>
          <a:p>
            <a:pPr algn="ctr"/>
            <a:r>
              <a:rPr kumimoji="1" lang="zh-TW" altLang="en-US" sz="4800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大       綱</a:t>
            </a:r>
          </a:p>
        </p:txBody>
      </p:sp>
      <p:sp>
        <p:nvSpPr>
          <p:cNvPr id="9" name="投影片編號版面配置區 1"/>
          <p:cNvSpPr>
            <a:spLocks noGrp="1"/>
          </p:cNvSpPr>
          <p:nvPr>
            <p:ph type="sldNum" sz="quarter" idx="4294967295"/>
          </p:nvPr>
        </p:nvSpPr>
        <p:spPr>
          <a:xfrm>
            <a:off x="7058484" y="6367376"/>
            <a:ext cx="2662238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6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67008" y="4049694"/>
            <a:ext cx="5124392" cy="962712"/>
          </a:xfrm>
          <a:prstGeom prst="rect">
            <a:avLst/>
          </a:prstGeom>
          <a:solidFill>
            <a:srgbClr val="F5B22B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rtlCol="0" anchor="ctr"/>
          <a:lstStyle/>
          <a:p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執行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成果</a:t>
            </a:r>
          </a:p>
        </p:txBody>
      </p:sp>
      <p:sp>
        <p:nvSpPr>
          <p:cNvPr id="15" name="矩形 14"/>
          <p:cNvSpPr/>
          <p:nvPr/>
        </p:nvSpPr>
        <p:spPr>
          <a:xfrm>
            <a:off x="2267008" y="5297880"/>
            <a:ext cx="5124392" cy="962712"/>
          </a:xfrm>
          <a:prstGeom prst="rect">
            <a:avLst/>
          </a:prstGeom>
          <a:solidFill>
            <a:srgbClr val="4599DF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rtlCol="0" anchor="ctr"/>
          <a:lstStyle/>
          <a:p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未來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精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進作法</a:t>
            </a:r>
            <a:endParaRPr lang="zh-TW" altLang="en-US" sz="3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2" name="群組 21"/>
          <p:cNvGrpSpPr/>
          <p:nvPr/>
        </p:nvGrpSpPr>
        <p:grpSpPr>
          <a:xfrm>
            <a:off x="1939687" y="4178268"/>
            <a:ext cx="705565" cy="705565"/>
            <a:chOff x="1036149" y="1496832"/>
            <a:chExt cx="1080000" cy="1080000"/>
          </a:xfrm>
          <a:solidFill>
            <a:srgbClr val="F5B22B"/>
          </a:solidFill>
        </p:grpSpPr>
        <p:sp>
          <p:nvSpPr>
            <p:cNvPr id="23" name="橢圓 22"/>
            <p:cNvSpPr/>
            <p:nvPr/>
          </p:nvSpPr>
          <p:spPr>
            <a:xfrm>
              <a:off x="1036149" y="1496832"/>
              <a:ext cx="1080000" cy="10800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文字方塊 23"/>
            <p:cNvSpPr txBox="1"/>
            <p:nvPr/>
          </p:nvSpPr>
          <p:spPr>
            <a:xfrm>
              <a:off x="1324120" y="1707055"/>
              <a:ext cx="504056" cy="659554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TW" sz="2800" b="1" dirty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3</a:t>
              </a:r>
              <a:endParaRPr lang="zh-TW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思源黑體 Bold" pitchFamily="34" charset="-120"/>
                <a:cs typeface="Tahoma" panose="020B0604030504040204" pitchFamily="34" charset="0"/>
              </a:endParaRPr>
            </a:p>
          </p:txBody>
        </p:sp>
      </p:grpSp>
      <p:grpSp>
        <p:nvGrpSpPr>
          <p:cNvPr id="25" name="群組 24"/>
          <p:cNvGrpSpPr/>
          <p:nvPr/>
        </p:nvGrpSpPr>
        <p:grpSpPr>
          <a:xfrm>
            <a:off x="1939687" y="5426454"/>
            <a:ext cx="705565" cy="705565"/>
            <a:chOff x="1036149" y="1496832"/>
            <a:chExt cx="1080000" cy="1080000"/>
          </a:xfrm>
          <a:solidFill>
            <a:schemeClr val="bg1">
              <a:lumMod val="95000"/>
            </a:schemeClr>
          </a:solidFill>
        </p:grpSpPr>
        <p:sp>
          <p:nvSpPr>
            <p:cNvPr id="26" name="橢圓 25"/>
            <p:cNvSpPr/>
            <p:nvPr/>
          </p:nvSpPr>
          <p:spPr>
            <a:xfrm>
              <a:off x="1036149" y="1496832"/>
              <a:ext cx="1080000" cy="1080000"/>
            </a:xfrm>
            <a:prstGeom prst="ellipse">
              <a:avLst/>
            </a:prstGeom>
            <a:solidFill>
              <a:srgbClr val="4599DF"/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文字方塊 26"/>
            <p:cNvSpPr txBox="1"/>
            <p:nvPr/>
          </p:nvSpPr>
          <p:spPr>
            <a:xfrm>
              <a:off x="1324120" y="1707055"/>
              <a:ext cx="504056" cy="659554"/>
            </a:xfrm>
            <a:prstGeom prst="rect">
              <a:avLst/>
            </a:prstGeom>
            <a:solidFill>
              <a:srgbClr val="4599DF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TW" sz="2800" b="1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4</a:t>
              </a:r>
              <a:endParaRPr lang="zh-TW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思源黑體 Bold" pitchFamily="34" charset="-120"/>
                <a:cs typeface="Tahoma" panose="020B0604030504040204" pitchFamily="34" charset="0"/>
              </a:endParaRPr>
            </a:p>
          </p:txBody>
        </p:sp>
      </p:grpSp>
      <p:sp>
        <p:nvSpPr>
          <p:cNvPr id="3" name="矩形 2"/>
          <p:cNvSpPr/>
          <p:nvPr/>
        </p:nvSpPr>
        <p:spPr bwMode="auto">
          <a:xfrm>
            <a:off x="1378423" y="1476012"/>
            <a:ext cx="6564573" cy="5404512"/>
          </a:xfrm>
          <a:prstGeom prst="rect">
            <a:avLst/>
          </a:prstGeom>
          <a:solidFill>
            <a:srgbClr val="FFFFFF">
              <a:alpha val="78824"/>
            </a:srgbClr>
          </a:solidFill>
          <a:ln w="25400" algn="ctr">
            <a:noFill/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zh-TW" altLang="en-US" spc="-150"/>
          </a:p>
        </p:txBody>
      </p:sp>
      <p:sp>
        <p:nvSpPr>
          <p:cNvPr id="13" name="矩形 12"/>
          <p:cNvSpPr/>
          <p:nvPr/>
        </p:nvSpPr>
        <p:spPr>
          <a:xfrm>
            <a:off x="2267008" y="2801507"/>
            <a:ext cx="5124392" cy="962712"/>
          </a:xfrm>
          <a:prstGeom prst="rect">
            <a:avLst/>
          </a:prstGeom>
          <a:solidFill>
            <a:srgbClr val="E781B4"/>
          </a:solidFill>
          <a:ln w="285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rtlCol="0" anchor="ctr"/>
          <a:lstStyle/>
          <a:p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資料作法</a:t>
            </a:r>
          </a:p>
        </p:txBody>
      </p:sp>
      <p:grpSp>
        <p:nvGrpSpPr>
          <p:cNvPr id="19" name="群組 18"/>
          <p:cNvGrpSpPr/>
          <p:nvPr/>
        </p:nvGrpSpPr>
        <p:grpSpPr>
          <a:xfrm>
            <a:off x="1939687" y="2930081"/>
            <a:ext cx="705565" cy="705565"/>
            <a:chOff x="1036149" y="1496832"/>
            <a:chExt cx="1080000" cy="1080000"/>
          </a:xfrm>
          <a:solidFill>
            <a:schemeClr val="bg1">
              <a:lumMod val="95000"/>
            </a:schemeClr>
          </a:solidFill>
        </p:grpSpPr>
        <p:sp>
          <p:nvSpPr>
            <p:cNvPr id="20" name="橢圓 19"/>
            <p:cNvSpPr/>
            <p:nvPr/>
          </p:nvSpPr>
          <p:spPr>
            <a:xfrm>
              <a:off x="1036149" y="1496832"/>
              <a:ext cx="1080000" cy="1080000"/>
            </a:xfrm>
            <a:prstGeom prst="ellipse">
              <a:avLst/>
            </a:prstGeom>
            <a:solidFill>
              <a:srgbClr val="E781B4"/>
            </a:solidFill>
            <a:ln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文字方塊 20"/>
            <p:cNvSpPr txBox="1"/>
            <p:nvPr/>
          </p:nvSpPr>
          <p:spPr>
            <a:xfrm>
              <a:off x="1324120" y="1707055"/>
              <a:ext cx="504056" cy="659554"/>
            </a:xfrm>
            <a:prstGeom prst="rect">
              <a:avLst/>
            </a:prstGeom>
            <a:solidFill>
              <a:srgbClr val="E781B4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zh-TW" sz="2800" b="1" dirty="0" smtClean="0">
                  <a:solidFill>
                    <a:schemeClr val="bg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</a:t>
              </a:r>
              <a:endParaRPr lang="zh-TW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思源黑體 Bold" pitchFamily="34" charset="-12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441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標題 1"/>
          <p:cNvSpPr txBox="1">
            <a:spLocks/>
          </p:cNvSpPr>
          <p:nvPr/>
        </p:nvSpPr>
        <p:spPr>
          <a:xfrm>
            <a:off x="707567" y="1487096"/>
            <a:ext cx="8311472" cy="1080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defRPr>
            </a:lvl1pPr>
          </a:lstStyle>
          <a:p>
            <a:pPr marL="457200" indent="-457200">
              <a:lnSpc>
                <a:spcPts val="4000"/>
              </a:lnSpc>
              <a:buClr>
                <a:srgbClr val="E781B4"/>
              </a:buClr>
              <a:buFont typeface="Wingdings" panose="05000000000000000000" pitchFamily="2" charset="2"/>
              <a:buChar char="l"/>
            </a:pPr>
            <a:r>
              <a:rPr lang="zh-TW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配合本部資料開放諮詢小組成立及落實推動策略，自</a:t>
            </a:r>
            <a:r>
              <a:rPr lang="en-US" altLang="zh-TW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103</a:t>
            </a:r>
            <a:r>
              <a:rPr lang="zh-TW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年起積極辦理資料開放。</a:t>
            </a:r>
            <a:endParaRPr lang="zh-TW" altLang="en-US" sz="3200" kern="100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</p:txBody>
      </p:sp>
      <p:sp>
        <p:nvSpPr>
          <p:cNvPr id="13" name="標題 2"/>
          <p:cNvSpPr txBox="1">
            <a:spLocks/>
          </p:cNvSpPr>
          <p:nvPr/>
        </p:nvSpPr>
        <p:spPr>
          <a:xfrm>
            <a:off x="688344" y="407585"/>
            <a:ext cx="8341995" cy="78062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defRPr>
            </a:lvl1pPr>
          </a:lstStyle>
          <a:p>
            <a:pPr algn="ctr"/>
            <a:r>
              <a:rPr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sz="4400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資料作法</a:t>
            </a:r>
          </a:p>
        </p:txBody>
      </p:sp>
      <p:sp>
        <p:nvSpPr>
          <p:cNvPr id="18" name="投影片編號版面配置區 1"/>
          <p:cNvSpPr txBox="1">
            <a:spLocks/>
          </p:cNvSpPr>
          <p:nvPr/>
        </p:nvSpPr>
        <p:spPr>
          <a:xfrm>
            <a:off x="7058484" y="6367376"/>
            <a:ext cx="266223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TW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7</a:t>
            </a:fld>
            <a:r>
              <a:rPr lang="en-US" altLang="zh-TW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標題 1"/>
          <p:cNvSpPr txBox="1">
            <a:spLocks/>
          </p:cNvSpPr>
          <p:nvPr/>
        </p:nvSpPr>
        <p:spPr>
          <a:xfrm>
            <a:off x="707566" y="4130361"/>
            <a:ext cx="8311472" cy="1080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defRPr>
            </a:lvl1pPr>
          </a:lstStyle>
          <a:p>
            <a:pPr marL="457200" indent="-457200">
              <a:lnSpc>
                <a:spcPts val="4000"/>
              </a:lnSpc>
              <a:buClr>
                <a:srgbClr val="E781B4"/>
              </a:buClr>
              <a:buFont typeface="Wingdings" panose="05000000000000000000" pitchFamily="2" charset="2"/>
              <a:buChar char="l"/>
            </a:pPr>
            <a:r>
              <a:rPr lang="zh-TW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因限於統計法及其施行細則規範，依統計法施行細則第</a:t>
            </a:r>
            <a:r>
              <a:rPr lang="en-US" altLang="zh-TW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45</a:t>
            </a:r>
            <a:r>
              <a:rPr lang="zh-TW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條：「各機關辦理調查、統計人員對各種統計調查取得之個別資料應予保密，除供整體統計分析之用外，不作其他用途。」</a:t>
            </a:r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707565" y="2769703"/>
            <a:ext cx="8311472" cy="1080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defRPr>
            </a:lvl1pPr>
          </a:lstStyle>
          <a:p>
            <a:pPr marL="457200" indent="-457200">
              <a:lnSpc>
                <a:spcPts val="4000"/>
              </a:lnSpc>
              <a:buClr>
                <a:srgbClr val="E781B4"/>
              </a:buClr>
              <a:buFont typeface="Wingdings" panose="05000000000000000000" pitchFamily="2" charset="2"/>
              <a:buChar char="l"/>
            </a:pPr>
            <a:r>
              <a:rPr lang="zh-TW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資料要注意網路易用性、即時資料更新、機器易讀性等問題，以利第三方開發者統整利用</a:t>
            </a:r>
            <a:r>
              <a:rPr lang="zh-TW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zh-TW" altLang="en-US" sz="3200" kern="100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/>
            </a:endParaRPr>
          </a:p>
        </p:txBody>
      </p:sp>
      <p:sp>
        <p:nvSpPr>
          <p:cNvPr id="8" name="平行四邊形 7"/>
          <p:cNvSpPr/>
          <p:nvPr/>
        </p:nvSpPr>
        <p:spPr>
          <a:xfrm>
            <a:off x="43544" y="21772"/>
            <a:ext cx="327600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統計資料內涵與發布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平行四邊形 8"/>
          <p:cNvSpPr/>
          <p:nvPr/>
        </p:nvSpPr>
        <p:spPr>
          <a:xfrm>
            <a:off x="3192744" y="21772"/>
            <a:ext cx="2449285" cy="335901"/>
          </a:xfrm>
          <a:prstGeom prst="parallelogram">
            <a:avLst>
              <a:gd name="adj" fmla="val 54167"/>
            </a:avLst>
          </a:prstGeom>
          <a:solidFill>
            <a:srgbClr val="E781B4"/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開放資料作法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平行四邊形 9"/>
          <p:cNvSpPr/>
          <p:nvPr/>
        </p:nvSpPr>
        <p:spPr>
          <a:xfrm>
            <a:off x="5515229" y="21772"/>
            <a:ext cx="1828799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執行成果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平行四邊形 10"/>
          <p:cNvSpPr/>
          <p:nvPr/>
        </p:nvSpPr>
        <p:spPr>
          <a:xfrm>
            <a:off x="7217227" y="37322"/>
            <a:ext cx="247106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未來精進作法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7860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標題 2"/>
          <p:cNvSpPr txBox="1">
            <a:spLocks/>
          </p:cNvSpPr>
          <p:nvPr/>
        </p:nvSpPr>
        <p:spPr>
          <a:xfrm>
            <a:off x="688344" y="396699"/>
            <a:ext cx="8341995" cy="78062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defRPr>
            </a:lvl1pPr>
          </a:lstStyle>
          <a:p>
            <a:pPr algn="ctr"/>
            <a:r>
              <a:rPr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開放</a:t>
            </a:r>
            <a:r>
              <a:rPr lang="zh-TW" altLang="en-US" sz="4400" dirty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資料作法</a:t>
            </a:r>
          </a:p>
        </p:txBody>
      </p:sp>
      <p:grpSp>
        <p:nvGrpSpPr>
          <p:cNvPr id="5" name="群組 4"/>
          <p:cNvGrpSpPr/>
          <p:nvPr/>
        </p:nvGrpSpPr>
        <p:grpSpPr>
          <a:xfrm rot="649072">
            <a:off x="909690" y="2005511"/>
            <a:ext cx="7212336" cy="5016876"/>
            <a:chOff x="783527" y="1756800"/>
            <a:chExt cx="7212336" cy="5016876"/>
          </a:xfrm>
        </p:grpSpPr>
        <p:sp>
          <p:nvSpPr>
            <p:cNvPr id="15" name="矩形 14"/>
            <p:cNvSpPr/>
            <p:nvPr/>
          </p:nvSpPr>
          <p:spPr>
            <a:xfrm>
              <a:off x="5763863" y="1756800"/>
              <a:ext cx="2232000" cy="180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TopUp">
                <a:rot lat="19101525" lon="17834170" rev="4267102"/>
              </a:camera>
              <a:lightRig rig="balanced" dir="t"/>
            </a:scene3d>
            <a:sp3d extrusionH="2032000">
              <a:bevelT w="0" h="0" prst="angle"/>
              <a:extrusionClr>
                <a:srgbClr val="FFC800"/>
              </a:extrusionClr>
            </a:sp3d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561525" y="2602800"/>
              <a:ext cx="1800000" cy="1800000"/>
            </a:xfrm>
            <a:prstGeom prst="rect">
              <a:avLst/>
            </a:prstGeom>
            <a:solidFill>
              <a:srgbClr val="FFFFFF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TopUp">
                <a:rot lat="19101525" lon="17834170" rev="4267102"/>
              </a:camera>
              <a:lightRig rig="balanced" dir="t"/>
            </a:scene3d>
            <a:sp3d extrusionH="1651000">
              <a:bevelT w="0" h="0" prst="angle"/>
              <a:extrusionClr>
                <a:schemeClr val="bg1"/>
              </a:extrusionClr>
            </a:sp3d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3298249" y="3395157"/>
              <a:ext cx="1800000" cy="1800000"/>
            </a:xfrm>
            <a:prstGeom prst="rect">
              <a:avLst/>
            </a:prstGeom>
            <a:solidFill>
              <a:srgbClr val="FFFFFF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TopUp">
                <a:rot lat="19101525" lon="17834170" rev="4267102"/>
              </a:camera>
              <a:lightRig rig="balanced" dir="t"/>
            </a:scene3d>
            <a:sp3d extrusionH="1270000">
              <a:bevelT w="0" h="0" prst="angle"/>
              <a:extrusionClr>
                <a:schemeClr val="bg1"/>
              </a:extrusionClr>
            </a:sp3d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2052000" y="4176000"/>
              <a:ext cx="1800000" cy="1800000"/>
            </a:xfrm>
            <a:prstGeom prst="rect">
              <a:avLst/>
            </a:prstGeom>
            <a:solidFill>
              <a:srgbClr val="FFFFFF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TopUp">
                <a:rot lat="19101525" lon="17834170" rev="4267102"/>
              </a:camera>
              <a:lightRig rig="balanced" dir="t"/>
            </a:scene3d>
            <a:sp3d extrusionH="889000">
              <a:bevelT w="0" h="0" prst="angle"/>
              <a:extrusionClr>
                <a:schemeClr val="bg1"/>
              </a:extrusionClr>
            </a:sp3d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83527" y="4973676"/>
              <a:ext cx="1800000" cy="1800000"/>
            </a:xfrm>
            <a:prstGeom prst="rect">
              <a:avLst/>
            </a:prstGeom>
            <a:solidFill>
              <a:srgbClr val="FFFFFF"/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TopUp">
                <a:rot lat="19101525" lon="17834170" rev="4267102"/>
              </a:camera>
              <a:lightRig rig="balanced" dir="t"/>
            </a:scene3d>
            <a:sp3d extrusionH="508000">
              <a:bevelT w="0" h="0" prst="angle"/>
              <a:extrusionClr>
                <a:schemeClr val="bg1"/>
              </a:extrusionClr>
            </a:sp3d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mtClean="0">
                <a:solidFill>
                  <a:srgbClr val="000000"/>
                </a:solidFill>
                <a:latin typeface="굴림" charset="-127"/>
                <a:ea typeface="굴림" charset="-127"/>
              </a:endParaRPr>
            </a:p>
          </p:txBody>
        </p:sp>
      </p:grpSp>
      <p:sp>
        <p:nvSpPr>
          <p:cNvPr id="18" name="投影片編號版面配置區 1"/>
          <p:cNvSpPr txBox="1">
            <a:spLocks/>
          </p:cNvSpPr>
          <p:nvPr/>
        </p:nvSpPr>
        <p:spPr>
          <a:xfrm>
            <a:off x="7058484" y="6367376"/>
            <a:ext cx="266223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TW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8</a:t>
            </a:fld>
            <a:r>
              <a:rPr lang="en-US" altLang="zh-TW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47" y="4867483"/>
            <a:ext cx="892971" cy="111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926" y="4287126"/>
            <a:ext cx="893567" cy="111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77" y="3767017"/>
            <a:ext cx="992603" cy="111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974" y="3257549"/>
            <a:ext cx="945540" cy="111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700" y="2654617"/>
            <a:ext cx="1056780" cy="111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六角星形 5"/>
          <p:cNvSpPr/>
          <p:nvPr/>
        </p:nvSpPr>
        <p:spPr>
          <a:xfrm rot="480000">
            <a:off x="1720842" y="5983611"/>
            <a:ext cx="288000" cy="28800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六角星形 23"/>
          <p:cNvSpPr/>
          <p:nvPr/>
        </p:nvSpPr>
        <p:spPr>
          <a:xfrm rot="480000">
            <a:off x="2998716" y="5460309"/>
            <a:ext cx="288000" cy="28800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六角星形 24"/>
          <p:cNvSpPr/>
          <p:nvPr/>
        </p:nvSpPr>
        <p:spPr>
          <a:xfrm rot="480000">
            <a:off x="3372133" y="5418166"/>
            <a:ext cx="288000" cy="28800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六角星形 25"/>
          <p:cNvSpPr/>
          <p:nvPr/>
        </p:nvSpPr>
        <p:spPr>
          <a:xfrm rot="480000">
            <a:off x="4352176" y="4935190"/>
            <a:ext cx="288000" cy="28800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六角星形 26"/>
          <p:cNvSpPr/>
          <p:nvPr/>
        </p:nvSpPr>
        <p:spPr>
          <a:xfrm rot="480000">
            <a:off x="4753920" y="4896464"/>
            <a:ext cx="288000" cy="28800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六角星形 27"/>
          <p:cNvSpPr/>
          <p:nvPr/>
        </p:nvSpPr>
        <p:spPr>
          <a:xfrm rot="480000">
            <a:off x="5101974" y="4843365"/>
            <a:ext cx="288000" cy="28800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六角星形 28"/>
          <p:cNvSpPr/>
          <p:nvPr/>
        </p:nvSpPr>
        <p:spPr>
          <a:xfrm rot="480000">
            <a:off x="5676838" y="4446559"/>
            <a:ext cx="288000" cy="28800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六角星形 29"/>
          <p:cNvSpPr/>
          <p:nvPr/>
        </p:nvSpPr>
        <p:spPr>
          <a:xfrm rot="480000">
            <a:off x="6620665" y="4286513"/>
            <a:ext cx="288000" cy="28800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六角星形 30"/>
          <p:cNvSpPr/>
          <p:nvPr/>
        </p:nvSpPr>
        <p:spPr>
          <a:xfrm rot="480000">
            <a:off x="6002117" y="4416778"/>
            <a:ext cx="288000" cy="28800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六角星形 31"/>
          <p:cNvSpPr/>
          <p:nvPr/>
        </p:nvSpPr>
        <p:spPr>
          <a:xfrm rot="480000">
            <a:off x="6324397" y="4369948"/>
            <a:ext cx="288000" cy="28800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六角星形 32"/>
          <p:cNvSpPr/>
          <p:nvPr/>
        </p:nvSpPr>
        <p:spPr>
          <a:xfrm rot="480000">
            <a:off x="7019167" y="3956392"/>
            <a:ext cx="288000" cy="28800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4" name="六角星形 33"/>
          <p:cNvSpPr/>
          <p:nvPr/>
        </p:nvSpPr>
        <p:spPr>
          <a:xfrm rot="480000">
            <a:off x="7335860" y="3898297"/>
            <a:ext cx="288000" cy="28800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六角星形 34"/>
          <p:cNvSpPr/>
          <p:nvPr/>
        </p:nvSpPr>
        <p:spPr>
          <a:xfrm rot="480000">
            <a:off x="7661140" y="3832389"/>
            <a:ext cx="288000" cy="28800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六角星形 35"/>
          <p:cNvSpPr/>
          <p:nvPr/>
        </p:nvSpPr>
        <p:spPr>
          <a:xfrm rot="480000">
            <a:off x="7986420" y="3793752"/>
            <a:ext cx="288000" cy="28800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7" name="六角星形 36"/>
          <p:cNvSpPr/>
          <p:nvPr/>
        </p:nvSpPr>
        <p:spPr>
          <a:xfrm rot="480000">
            <a:off x="8311700" y="3765679"/>
            <a:ext cx="288000" cy="28800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8" name="標題 1"/>
          <p:cNvSpPr txBox="1">
            <a:spLocks/>
          </p:cNvSpPr>
          <p:nvPr/>
        </p:nvSpPr>
        <p:spPr>
          <a:xfrm>
            <a:off x="8130420" y="1796143"/>
            <a:ext cx="1557867" cy="1433992"/>
          </a:xfrm>
          <a:prstGeom prst="wedgeEllipseCallout">
            <a:avLst>
              <a:gd name="adj1" fmla="val -53675"/>
              <a:gd name="adj2" fmla="val 34413"/>
            </a:avLst>
          </a:prstGeom>
          <a:solidFill>
            <a:srgbClr val="0099D6"/>
          </a:solidFill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defRPr>
            </a:lvl1pPr>
          </a:lstStyle>
          <a:p>
            <a:pPr algn="ctr"/>
            <a:r>
              <a:rPr lang="zh-TW" altLang="en-US" sz="28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格式類型</a:t>
            </a:r>
            <a:endParaRPr lang="zh-TW" altLang="en-US" sz="28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" name="標題 1"/>
          <p:cNvSpPr txBox="1">
            <a:spLocks/>
          </p:cNvSpPr>
          <p:nvPr/>
        </p:nvSpPr>
        <p:spPr>
          <a:xfrm>
            <a:off x="8802840" y="3304139"/>
            <a:ext cx="1020562" cy="982987"/>
          </a:xfrm>
          <a:prstGeom prst="wedgeEllipseCallout">
            <a:avLst>
              <a:gd name="adj1" fmla="val -60848"/>
              <a:gd name="adj2" fmla="val 7743"/>
            </a:avLst>
          </a:prstGeom>
          <a:solidFill>
            <a:srgbClr val="F5B22B"/>
          </a:solidFill>
        </p:spPr>
        <p:txBody>
          <a:bodyPr lIns="0" rIns="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defRPr>
            </a:lvl1pPr>
          </a:lstStyle>
          <a:p>
            <a:pPr algn="ctr"/>
            <a:r>
              <a:rPr lang="zh-TW" altLang="en-US" sz="2800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評等</a:t>
            </a:r>
            <a:endParaRPr lang="zh-TW" altLang="en-US" sz="28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左中括弧 6"/>
          <p:cNvSpPr/>
          <p:nvPr/>
        </p:nvSpPr>
        <p:spPr>
          <a:xfrm rot="16200000">
            <a:off x="6883445" y="3957077"/>
            <a:ext cx="234166" cy="1826410"/>
          </a:xfrm>
          <a:prstGeom prst="leftBracket">
            <a:avLst/>
          </a:prstGeom>
          <a:ln w="57150">
            <a:solidFill>
              <a:srgbClr val="F04E62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4" name="標題 1"/>
          <p:cNvSpPr txBox="1">
            <a:spLocks/>
          </p:cNvSpPr>
          <p:nvPr/>
        </p:nvSpPr>
        <p:spPr>
          <a:xfrm>
            <a:off x="5718744" y="5040465"/>
            <a:ext cx="2634863" cy="5755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defRPr>
            </a:lvl1pPr>
          </a:lstStyle>
          <a:p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須</a:t>
            </a:r>
            <a:r>
              <a:rPr lang="zh-TW" altLang="en-US" sz="2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由特定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軟體開啟</a:t>
            </a:r>
            <a:endParaRPr lang="zh-TW" altLang="en-US" sz="24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" name="標題 1"/>
          <p:cNvSpPr txBox="1">
            <a:spLocks/>
          </p:cNvSpPr>
          <p:nvPr/>
        </p:nvSpPr>
        <p:spPr>
          <a:xfrm>
            <a:off x="856341" y="1420128"/>
            <a:ext cx="8889425" cy="15894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  <a:cs typeface="+mj-cs"/>
              </a:defRPr>
            </a:lvl1pPr>
          </a:lstStyle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E781B4"/>
              </a:buClr>
              <a:buFont typeface="Wingdings" panose="05000000000000000000" pitchFamily="2" charset="2"/>
              <a:buChar char="l"/>
            </a:pPr>
            <a:r>
              <a:rPr lang="zh-TW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清查本處業務產出資料</a:t>
            </a:r>
            <a:endParaRPr lang="en-US" altLang="zh-TW" sz="2800" dirty="0">
              <a:solidFill>
                <a:schemeClr val="tx1">
                  <a:lumMod val="65000"/>
                  <a:lumOff val="3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rgbClr val="E781B4"/>
              </a:buClr>
              <a:buFont typeface="Wingdings" panose="05000000000000000000" pitchFamily="2" charset="2"/>
              <a:buChar char="l"/>
            </a:pPr>
            <a:r>
              <a:rPr lang="zh-TW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以</a:t>
            </a:r>
            <a:r>
              <a:rPr lang="zh-TW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三顆星</a:t>
            </a:r>
            <a:r>
              <a:rPr lang="en-US" altLang="zh-TW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CSV</a:t>
            </a:r>
            <a:r>
              <a:rPr lang="zh-TW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為</a:t>
            </a:r>
            <a:r>
              <a:rPr lang="zh-TW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主要開放格式</a:t>
            </a:r>
          </a:p>
        </p:txBody>
      </p:sp>
      <p:sp>
        <p:nvSpPr>
          <p:cNvPr id="42" name="平行四邊形 41"/>
          <p:cNvSpPr/>
          <p:nvPr/>
        </p:nvSpPr>
        <p:spPr>
          <a:xfrm>
            <a:off x="43544" y="21772"/>
            <a:ext cx="327600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統計資料內涵與發布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" name="平行四邊形 42"/>
          <p:cNvSpPr/>
          <p:nvPr/>
        </p:nvSpPr>
        <p:spPr>
          <a:xfrm>
            <a:off x="3192744" y="21772"/>
            <a:ext cx="2449285" cy="335901"/>
          </a:xfrm>
          <a:prstGeom prst="parallelogram">
            <a:avLst>
              <a:gd name="adj" fmla="val 54167"/>
            </a:avLst>
          </a:prstGeom>
          <a:solidFill>
            <a:srgbClr val="E781B4"/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開放資料作法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5" name="平行四邊形 44"/>
          <p:cNvSpPr/>
          <p:nvPr/>
        </p:nvSpPr>
        <p:spPr>
          <a:xfrm>
            <a:off x="5515229" y="21772"/>
            <a:ext cx="1828799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執行成果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" name="平行四邊形 45"/>
          <p:cNvSpPr/>
          <p:nvPr/>
        </p:nvSpPr>
        <p:spPr>
          <a:xfrm>
            <a:off x="7217227" y="37322"/>
            <a:ext cx="247106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未來精進作法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2066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677458" y="405881"/>
            <a:ext cx="8341995" cy="780628"/>
          </a:xfrm>
        </p:spPr>
        <p:txBody>
          <a:bodyPr>
            <a:noAutofit/>
          </a:bodyPr>
          <a:lstStyle/>
          <a:p>
            <a:pPr algn="ctr"/>
            <a:r>
              <a:rPr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開放資料</a:t>
            </a:r>
            <a:r>
              <a:rPr lang="zh-TW" altLang="en-US" sz="4400" dirty="0" smtClean="0">
                <a:solidFill>
                  <a:schemeClr val="bg2">
                    <a:lumMod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集件數</a:t>
            </a:r>
            <a:endParaRPr kumimoji="1" lang="zh-TW" altLang="en-US" sz="4400" dirty="0">
              <a:solidFill>
                <a:schemeClr val="bg2">
                  <a:lumMod val="2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fld id="{10E4A4DB-036F-4816-A98C-42C4167E83C5}" type="slidenum">
              <a:rPr lang="en-US" sz="18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r>
              <a:rPr lang="en-US" altLang="zh-TW" sz="1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363701"/>
              </p:ext>
            </p:extLst>
          </p:nvPr>
        </p:nvGraphicFramePr>
        <p:xfrm>
          <a:off x="1194820" y="1788995"/>
          <a:ext cx="7381985" cy="3784900"/>
        </p:xfrm>
        <a:graphic>
          <a:graphicData uri="http://schemas.openxmlformats.org/drawingml/2006/table">
            <a:tbl>
              <a:tblPr/>
              <a:tblGrid>
                <a:gridCol w="1476397"/>
                <a:gridCol w="1476397"/>
                <a:gridCol w="1476397"/>
                <a:gridCol w="1476397"/>
                <a:gridCol w="1476397"/>
              </a:tblGrid>
              <a:tr h="7569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分類</a:t>
                      </a:r>
                      <a:endParaRPr lang="zh-TW" altLang="en-US" sz="2400" b="1" i="0" u="none" strike="noStrike" kern="12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103</a:t>
                      </a:r>
                      <a:r>
                        <a:rPr lang="zh-TW" altLang="en-US" sz="2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endParaRPr lang="zh-TW" altLang="en-US" sz="2400" b="1" i="0" u="none" strike="noStrike" kern="12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104</a:t>
                      </a:r>
                      <a:r>
                        <a:rPr lang="zh-TW" altLang="en-US" sz="2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endParaRPr lang="zh-TW" altLang="en-US" sz="2400" b="1" i="0" u="none" strike="noStrike" kern="12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105</a:t>
                      </a:r>
                      <a:r>
                        <a:rPr lang="zh-TW" altLang="en-US" sz="2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endParaRPr lang="zh-TW" altLang="en-US" sz="2400" b="1" i="0" u="none" strike="noStrike" kern="12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81B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4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總計</a:t>
                      </a:r>
                      <a:endParaRPr lang="zh-TW" altLang="en-US" sz="2400" b="1" i="0" u="none" strike="noStrike" kern="12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81B4"/>
                    </a:solidFill>
                  </a:tcPr>
                </a:tc>
              </a:tr>
              <a:tr h="75698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4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工業</a:t>
                      </a:r>
                      <a:endParaRPr lang="zh-TW" altLang="en-US" sz="2400" b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4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4</a:t>
                      </a:r>
                      <a:endParaRPr lang="en-US" altLang="zh-TW" sz="2400" b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4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</a:t>
                      </a:r>
                      <a:endParaRPr lang="en-US" altLang="zh-TW" sz="2400" b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4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5</a:t>
                      </a:r>
                      <a:endParaRPr lang="en-US" altLang="zh-TW" sz="2400" b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4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14</a:t>
                      </a:r>
                      <a:endParaRPr lang="en-US" altLang="zh-TW" sz="2400" b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98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zh-TW" altLang="en-US" sz="24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服務業</a:t>
                      </a:r>
                      <a:endParaRPr lang="zh-TW" altLang="en-US" sz="2400" b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4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</a:t>
                      </a:r>
                      <a:endParaRPr lang="en-US" altLang="zh-TW" sz="24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4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</a:t>
                      </a:r>
                      <a:endParaRPr lang="en-US" altLang="zh-TW" sz="24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4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</a:t>
                      </a:r>
                      <a:endParaRPr lang="en-US" altLang="zh-TW" sz="2400" b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4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9</a:t>
                      </a:r>
                      <a:endParaRPr lang="en-US" altLang="zh-TW" sz="2400" b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98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4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其他</a:t>
                      </a:r>
                      <a:endParaRPr lang="zh-TW" altLang="en-US" sz="24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400" b="1" i="0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0</a:t>
                      </a:r>
                      <a:endParaRPr lang="en-US" altLang="zh-TW" sz="24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4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</a:t>
                      </a:r>
                      <a:endParaRPr lang="en-US" altLang="zh-TW" sz="2400" b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4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0</a:t>
                      </a:r>
                      <a:endParaRPr lang="en-US" altLang="zh-TW" sz="2400" b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400" b="1" u="none" strike="noStrike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</a:t>
                      </a:r>
                      <a:endParaRPr lang="en-US" altLang="zh-TW" sz="2400" b="1" u="none" strike="noStrike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98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數量合計</a:t>
                      </a:r>
                      <a:endParaRPr lang="en-US" altLang="zh-TW" sz="240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400" b="1" u="none" strike="noStrike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endParaRPr lang="en-US" altLang="zh-TW" sz="2400" b="1" i="0" u="none" strike="noStrike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4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10</a:t>
                      </a:r>
                      <a:endParaRPr lang="en-US" altLang="zh-TW" sz="2400" b="1" u="none" strike="noStrike" kern="1200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4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6</a:t>
                      </a:r>
                      <a:endParaRPr lang="en-US" altLang="zh-TW" sz="2400" b="1" u="none" strike="noStrike" kern="1200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altLang="zh-TW" sz="2400" b="1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24</a:t>
                      </a:r>
                      <a:endParaRPr lang="en-US" altLang="zh-TW" sz="2400" b="1" u="none" strike="noStrike" kern="1200" dirty="0">
                        <a:solidFill>
                          <a:srgbClr val="C0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平行四邊形 5"/>
          <p:cNvSpPr/>
          <p:nvPr/>
        </p:nvSpPr>
        <p:spPr>
          <a:xfrm>
            <a:off x="43544" y="21772"/>
            <a:ext cx="327600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統計資料內涵與發布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平行四邊形 6"/>
          <p:cNvSpPr/>
          <p:nvPr/>
        </p:nvSpPr>
        <p:spPr>
          <a:xfrm>
            <a:off x="3192744" y="21772"/>
            <a:ext cx="2449285" cy="335901"/>
          </a:xfrm>
          <a:prstGeom prst="parallelogram">
            <a:avLst>
              <a:gd name="adj" fmla="val 54167"/>
            </a:avLst>
          </a:prstGeom>
          <a:solidFill>
            <a:srgbClr val="E781B4"/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開放資料作法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平行四邊形 7"/>
          <p:cNvSpPr/>
          <p:nvPr/>
        </p:nvSpPr>
        <p:spPr>
          <a:xfrm>
            <a:off x="5515229" y="21772"/>
            <a:ext cx="1828799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執行成果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平行四邊形 8"/>
          <p:cNvSpPr/>
          <p:nvPr/>
        </p:nvSpPr>
        <p:spPr>
          <a:xfrm>
            <a:off x="7217227" y="37322"/>
            <a:ext cx="2471060" cy="335901"/>
          </a:xfrm>
          <a:prstGeom prst="parallelogram">
            <a:avLst>
              <a:gd name="adj" fmla="val 54167"/>
            </a:avLst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ysClr val="window" lastClr="FFFFFF"/>
            </a:solidFill>
            <a:prstDash val="sysDot"/>
          </a:ln>
          <a:effectLst/>
        </p:spPr>
        <p:txBody>
          <a:bodyPr lIns="0" rIns="0" rtlCol="0" anchor="ctr"/>
          <a:lstStyle/>
          <a:p>
            <a:pPr lvl="0"/>
            <a:r>
              <a:rPr lang="en-US" altLang="zh-TW" sz="2000" b="1" kern="0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en-US" altLang="zh-TW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2000" b="1" kern="0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未來精進作法</a:t>
            </a:r>
            <a:endParaRPr lang="zh-TW" altLang="en-US" sz="20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8339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54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tx2">
              <a:lumMod val="20000"/>
              <a:lumOff val="80000"/>
            </a:schemeClr>
          </a:solidFill>
        </a:ln>
      </a:spPr>
      <a:bodyPr wrap="none" rtlCol="0">
        <a:spAutoFit/>
      </a:bodyPr>
      <a:lstStyle>
        <a:defPPr>
          <a:defRPr dirty="0" err="1" smtClean="0">
            <a:ln>
              <a:solidFill>
                <a:schemeClr val="accent1">
                  <a:lumMod val="20000"/>
                  <a:lumOff val="80000"/>
                </a:schemeClr>
              </a:solidFill>
            </a:ln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esentation level design" id="{00E2FDB5-77A3-416C-8232-A2B8AB0B9A01}" vid="{6E3E8A63-E899-4F92-AFE5-C80B3CCFC0BD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自訂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TS10346054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rgbClr val="758DBD"/>
        </a:solidFill>
        <a:ln w="25400" algn="ctr">
          <a:noFill/>
          <a:round/>
          <a:headEnd/>
          <a:tailEnd/>
        </a:ln>
        <a:effectLst/>
      </a:spPr>
      <a:bodyPr wrap="none" anchor="ctr"/>
      <a:lstStyle>
        <a:defPPr>
          <a:defRPr spc="-150"/>
        </a:defPPr>
      </a:lst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tx2">
              <a:lumMod val="20000"/>
              <a:lumOff val="80000"/>
            </a:schemeClr>
          </a:solidFill>
        </a:ln>
      </a:spPr>
      <a:bodyPr wrap="none" rtlCol="0">
        <a:spAutoFit/>
      </a:bodyPr>
      <a:lstStyle>
        <a:defPPr>
          <a:defRPr dirty="0" err="1" smtClean="0">
            <a:ln>
              <a:solidFill>
                <a:schemeClr val="accent1">
                  <a:lumMod val="20000"/>
                  <a:lumOff val="80000"/>
                </a:schemeClr>
              </a:solidFill>
            </a:ln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esentation level design" id="{00E2FDB5-77A3-416C-8232-A2B8AB0B9A01}" vid="{6E3E8A63-E899-4F92-AFE5-C80B3CCFC0BD}"/>
    </a:ext>
  </a:extLst>
</a:theme>
</file>

<file path=ppt/theme/theme5.xml><?xml version="1.0" encoding="utf-8"?>
<a:theme xmlns:a="http://schemas.openxmlformats.org/drawingml/2006/main" name="2_自訂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自訂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自訂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自訂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63AA760-FEA7-44E2-BB85-0893DB8CD7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TS103460540</Template>
  <TotalTime>0</TotalTime>
  <Words>1352</Words>
  <Application>Microsoft Office PowerPoint</Application>
  <PresentationFormat>A4 紙張 (210x297 公釐)</PresentationFormat>
  <Paragraphs>380</Paragraphs>
  <Slides>20</Slides>
  <Notes>13</Notes>
  <HiddenSlides>0</HiddenSlides>
  <MMClips>0</MMClips>
  <ScaleCrop>false</ScaleCrop>
  <HeadingPairs>
    <vt:vector size="4" baseType="variant">
      <vt:variant>
        <vt:lpstr>佈景主題</vt:lpstr>
      </vt:variant>
      <vt:variant>
        <vt:i4>8</vt:i4>
      </vt:variant>
      <vt:variant>
        <vt:lpstr>投影片標題</vt:lpstr>
      </vt:variant>
      <vt:variant>
        <vt:i4>20</vt:i4>
      </vt:variant>
    </vt:vector>
  </HeadingPairs>
  <TitlesOfParts>
    <vt:vector size="28" baseType="lpstr">
      <vt:lpstr>TS103460540</vt:lpstr>
      <vt:lpstr>自訂設計</vt:lpstr>
      <vt:lpstr>1_自訂設計</vt:lpstr>
      <vt:lpstr>1_TS103460540</vt:lpstr>
      <vt:lpstr>2_自訂設計</vt:lpstr>
      <vt:lpstr>3_自訂設計</vt:lpstr>
      <vt:lpstr>4_自訂設計</vt:lpstr>
      <vt:lpstr>5_自訂設計</vt:lpstr>
      <vt:lpstr> 開放資料推動情形</vt:lpstr>
      <vt:lpstr>大       綱</vt:lpstr>
      <vt:lpstr>PowerPoint 簡報</vt:lpstr>
      <vt:lpstr>PowerPoint 簡報</vt:lpstr>
      <vt:lpstr>統計結果提供網路查詢</vt:lpstr>
      <vt:lpstr>大       綱</vt:lpstr>
      <vt:lpstr>PowerPoint 簡報</vt:lpstr>
      <vt:lpstr>PowerPoint 簡報</vt:lpstr>
      <vt:lpstr>開放資料集件數</vt:lpstr>
      <vt:lpstr>開放資料集評等統計</vt:lpstr>
      <vt:lpstr>103年開放8個資料集(目標7個)</vt:lpstr>
      <vt:lpstr>104年開放10個資料集</vt:lpstr>
      <vt:lpstr>105年開放6個資料集(目標5個)</vt:lpstr>
      <vt:lpstr>大       綱</vt:lpstr>
      <vt:lpstr>前十名「瀏覽量」資料集</vt:lpstr>
      <vt:lpstr>前十名「下載量」資料集</vt:lpstr>
      <vt:lpstr>民間應用實例</vt:lpstr>
      <vt:lpstr>大       綱</vt:lpstr>
      <vt:lpstr>未來精進作法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2013-01-22T03:09:48Z</dcterms:created>
  <dcterms:modified xsi:type="dcterms:W3CDTF">2017-04-17T01:23:02Z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TC034605409991</vt:lpwstr>
  </property>
</Properties>
</file>