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67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9" r:id="rId6"/>
    <p:sldId id="271" r:id="rId7"/>
    <p:sldId id="261" r:id="rId8"/>
    <p:sldId id="270" r:id="rId9"/>
    <p:sldId id="264" r:id="rId10"/>
    <p:sldId id="268" r:id="rId11"/>
    <p:sldId id="267" r:id="rId12"/>
    <p:sldId id="266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385" autoAdjust="0"/>
  </p:normalViewPr>
  <p:slideViewPr>
    <p:cSldViewPr snapToGrid="0">
      <p:cViewPr varScale="1">
        <p:scale>
          <a:sx n="103" d="100"/>
          <a:sy n="103" d="100"/>
        </p:scale>
        <p:origin x="-1809" y="-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21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下載數</c:v>
                </c:pt>
              </c:strCache>
            </c:strRef>
          </c:tx>
          <c:invertIfNegative val="0"/>
          <c:cat>
            <c:strRef>
              <c:f>工作表1!$A$2:$A$12</c:f>
              <c:strCache>
                <c:ptCount val="11"/>
                <c:pt idx="0">
                  <c:v>產業投資說帖-服務業</c:v>
                </c:pt>
                <c:pt idx="1">
                  <c:v>個招商辦公室聯繫窗口</c:v>
                </c:pt>
                <c:pt idx="2">
                  <c:v>投資臺灣入口網電子報歷史資料</c:v>
                </c:pt>
                <c:pt idx="3">
                  <c:v>服務據點-各縣市工商發展投資策進會資料</c:v>
                </c:pt>
                <c:pt idx="4">
                  <c:v>產業投資說帖-製造業</c:v>
                </c:pt>
                <c:pt idx="5">
                  <c:v>招商活動與成果</c:v>
                </c:pt>
                <c:pt idx="6">
                  <c:v>投資臺灣入口網-外商來台投資案例</c:v>
                </c:pt>
                <c:pt idx="7">
                  <c:v>全球招商執行成效</c:v>
                </c:pt>
                <c:pt idx="8">
                  <c:v>投資臺灣實用手冊</c:v>
                </c:pt>
                <c:pt idx="9">
                  <c:v>我國在東協各國投資統計表</c:v>
                </c:pt>
                <c:pt idx="10">
                  <c:v>與我國簽署投資保障(證)協定國家一覽表</c:v>
                </c:pt>
              </c:strCache>
            </c:strRef>
          </c:cat>
          <c:val>
            <c:numRef>
              <c:f>工作表1!$B$2:$B$12</c:f>
              <c:numCache>
                <c:formatCode>General</c:formatCode>
                <c:ptCount val="11"/>
                <c:pt idx="0">
                  <c:v>22</c:v>
                </c:pt>
                <c:pt idx="1">
                  <c:v>23</c:v>
                </c:pt>
                <c:pt idx="2">
                  <c:v>23</c:v>
                </c:pt>
                <c:pt idx="3">
                  <c:v>24</c:v>
                </c:pt>
                <c:pt idx="4">
                  <c:v>24</c:v>
                </c:pt>
                <c:pt idx="5">
                  <c:v>25</c:v>
                </c:pt>
                <c:pt idx="6">
                  <c:v>26</c:v>
                </c:pt>
                <c:pt idx="7">
                  <c:v>30</c:v>
                </c:pt>
                <c:pt idx="8">
                  <c:v>36</c:v>
                </c:pt>
                <c:pt idx="9">
                  <c:v>96</c:v>
                </c:pt>
                <c:pt idx="10">
                  <c:v>219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512448"/>
        <c:axId val="33816576"/>
      </c:barChart>
      <c:catAx>
        <c:axId val="29512448"/>
        <c:scaling>
          <c:orientation val="minMax"/>
        </c:scaling>
        <c:delete val="0"/>
        <c:axPos val="l"/>
        <c:majorTickMark val="out"/>
        <c:minorTickMark val="none"/>
        <c:tickLblPos val="nextTo"/>
        <c:crossAx val="33816576"/>
        <c:crosses val="autoZero"/>
        <c:auto val="1"/>
        <c:lblAlgn val="ctr"/>
        <c:lblOffset val="100"/>
        <c:noMultiLvlLbl val="0"/>
      </c:catAx>
      <c:valAx>
        <c:axId val="338165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95124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瀏覽數</c:v>
                </c:pt>
              </c:strCache>
            </c:strRef>
          </c:tx>
          <c:invertIfNegative val="0"/>
          <c:cat>
            <c:strRef>
              <c:f>工作表1!$A$2:$A$12</c:f>
              <c:strCache>
                <c:ptCount val="11"/>
                <c:pt idx="0">
                  <c:v>投資臺灣實用手冊</c:v>
                </c:pt>
                <c:pt idx="1">
                  <c:v>全球招商執行成效</c:v>
                </c:pt>
                <c:pt idx="2">
                  <c:v>我國在東協各國投資統計表</c:v>
                </c:pt>
                <c:pt idx="3">
                  <c:v>投資臺灣入口網-外商來台投資案例</c:v>
                </c:pt>
                <c:pt idx="4">
                  <c:v>服務據點-各縣市工商發展投資策進會資料</c:v>
                </c:pt>
                <c:pt idx="5">
                  <c:v>產業投資說帖-製造業</c:v>
                </c:pt>
                <c:pt idx="6">
                  <c:v>個招商辦公室聯繫窗口</c:v>
                </c:pt>
                <c:pt idx="7">
                  <c:v>投資臺灣入口網電子報歷史資料</c:v>
                </c:pt>
                <c:pt idx="8">
                  <c:v>招商活動與成果</c:v>
                </c:pt>
                <c:pt idx="9">
                  <c:v>產業投資說帖-服務業</c:v>
                </c:pt>
                <c:pt idx="10">
                  <c:v>與我國簽署投資保障(證)協定國家一覽表</c:v>
                </c:pt>
              </c:strCache>
            </c:strRef>
          </c:cat>
          <c:val>
            <c:numRef>
              <c:f>工作表1!$B$2:$B$12</c:f>
              <c:numCache>
                <c:formatCode>General</c:formatCode>
                <c:ptCount val="11"/>
                <c:pt idx="0">
                  <c:v>225</c:v>
                </c:pt>
                <c:pt idx="1">
                  <c:v>256</c:v>
                </c:pt>
                <c:pt idx="2">
                  <c:v>307</c:v>
                </c:pt>
                <c:pt idx="3">
                  <c:v>336</c:v>
                </c:pt>
                <c:pt idx="4">
                  <c:v>410</c:v>
                </c:pt>
                <c:pt idx="5">
                  <c:v>480</c:v>
                </c:pt>
                <c:pt idx="6">
                  <c:v>505</c:v>
                </c:pt>
                <c:pt idx="7">
                  <c:v>551</c:v>
                </c:pt>
                <c:pt idx="8">
                  <c:v>553</c:v>
                </c:pt>
                <c:pt idx="9">
                  <c:v>706</c:v>
                </c:pt>
                <c:pt idx="10">
                  <c:v>2115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854976"/>
        <c:axId val="33856512"/>
      </c:barChart>
      <c:catAx>
        <c:axId val="33854976"/>
        <c:scaling>
          <c:orientation val="minMax"/>
        </c:scaling>
        <c:delete val="0"/>
        <c:axPos val="l"/>
        <c:majorTickMark val="out"/>
        <c:minorTickMark val="none"/>
        <c:tickLblPos val="nextTo"/>
        <c:crossAx val="33856512"/>
        <c:crosses val="autoZero"/>
        <c:auto val="1"/>
        <c:lblAlgn val="ctr"/>
        <c:lblOffset val="100"/>
        <c:noMultiLvlLbl val="0"/>
      </c:catAx>
      <c:valAx>
        <c:axId val="338565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38549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7D23F7-9BA2-4A65-A17D-619562A1FD6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694A8E7B-E771-4687-AE59-DA3A9D17DA75}">
      <dgm:prSet phldrT="[文字]" custT="1"/>
      <dgm:spPr/>
      <dgm:t>
        <a:bodyPr/>
        <a:lstStyle/>
        <a:p>
          <a:r>
            <a:rPr lang="zh-TW" altLang="en-US" sz="1800" dirty="0" smtClean="0"/>
            <a:t>臺商</a:t>
          </a:r>
          <a:endParaRPr lang="zh-TW" altLang="en-US" sz="1800" dirty="0"/>
        </a:p>
      </dgm:t>
    </dgm:pt>
    <dgm:pt modelId="{3F64F953-DE90-4351-9F44-522429B51422}" type="parTrans" cxnId="{7237BCCC-300A-4F71-B6E7-CF89E263F62F}">
      <dgm:prSet/>
      <dgm:spPr/>
      <dgm:t>
        <a:bodyPr/>
        <a:lstStyle/>
        <a:p>
          <a:endParaRPr lang="zh-TW" altLang="en-US"/>
        </a:p>
      </dgm:t>
    </dgm:pt>
    <dgm:pt modelId="{DCF8FE31-A273-433E-B5DC-22AD4286DF4F}" type="sibTrans" cxnId="{7237BCCC-300A-4F71-B6E7-CF89E263F62F}">
      <dgm:prSet/>
      <dgm:spPr/>
      <dgm:t>
        <a:bodyPr/>
        <a:lstStyle/>
        <a:p>
          <a:endParaRPr lang="zh-TW" altLang="en-US"/>
        </a:p>
      </dgm:t>
    </dgm:pt>
    <dgm:pt modelId="{A6D5931C-5360-427E-85CF-B666CA29F813}">
      <dgm:prSet phldrT="[文字]"/>
      <dgm:spPr/>
      <dgm:t>
        <a:bodyPr/>
        <a:lstStyle/>
        <a:p>
          <a:r>
            <a:rPr lang="zh-TW" altLang="en-US" dirty="0" smtClean="0"/>
            <a:t>資金</a:t>
          </a:r>
          <a:endParaRPr lang="zh-TW" altLang="en-US" dirty="0"/>
        </a:p>
      </dgm:t>
    </dgm:pt>
    <dgm:pt modelId="{82A69FE3-F792-417F-A723-D4019EC85AC3}" type="parTrans" cxnId="{78D66427-A396-4386-8403-13B4EFD2FAFC}">
      <dgm:prSet/>
      <dgm:spPr/>
      <dgm:t>
        <a:bodyPr/>
        <a:lstStyle/>
        <a:p>
          <a:endParaRPr lang="zh-TW" altLang="en-US"/>
        </a:p>
      </dgm:t>
    </dgm:pt>
    <dgm:pt modelId="{B6782552-DAFD-477B-A37C-CC4ADE38309D}" type="sibTrans" cxnId="{78D66427-A396-4386-8403-13B4EFD2FAFC}">
      <dgm:prSet/>
      <dgm:spPr/>
      <dgm:t>
        <a:bodyPr/>
        <a:lstStyle/>
        <a:p>
          <a:endParaRPr lang="zh-TW" altLang="en-US"/>
        </a:p>
      </dgm:t>
    </dgm:pt>
    <dgm:pt modelId="{8F5DB99E-D0D4-42A1-9FFE-D62D9CADC912}">
      <dgm:prSet phldrT="[文字]" custT="1"/>
      <dgm:spPr/>
      <dgm:t>
        <a:bodyPr/>
        <a:lstStyle/>
        <a:p>
          <a:r>
            <a:rPr lang="zh-TW" altLang="en-US" sz="1800" dirty="0" smtClean="0"/>
            <a:t>問題</a:t>
          </a:r>
          <a:endParaRPr lang="zh-TW" altLang="en-US" sz="1800" dirty="0"/>
        </a:p>
      </dgm:t>
    </dgm:pt>
    <dgm:pt modelId="{62E84693-4D97-4BE4-9C6B-55DBD8AD4872}" type="parTrans" cxnId="{909E117A-E2D6-4085-AF66-EF91951028DA}">
      <dgm:prSet/>
      <dgm:spPr/>
      <dgm:t>
        <a:bodyPr/>
        <a:lstStyle/>
        <a:p>
          <a:endParaRPr lang="zh-TW" altLang="en-US"/>
        </a:p>
      </dgm:t>
    </dgm:pt>
    <dgm:pt modelId="{D4C92B35-AA5E-4239-8BE7-5D17A7679C68}" type="sibTrans" cxnId="{909E117A-E2D6-4085-AF66-EF91951028DA}">
      <dgm:prSet/>
      <dgm:spPr/>
      <dgm:t>
        <a:bodyPr/>
        <a:lstStyle/>
        <a:p>
          <a:endParaRPr lang="zh-TW" altLang="en-US"/>
        </a:p>
      </dgm:t>
    </dgm:pt>
    <dgm:pt modelId="{770875E2-5A98-4D14-909F-F62BED970E48}">
      <dgm:prSet phldrT="[文字]"/>
      <dgm:spPr/>
      <dgm:t>
        <a:bodyPr/>
        <a:lstStyle/>
        <a:p>
          <a:r>
            <a:rPr lang="zh-TW" altLang="en-US" dirty="0" smtClean="0"/>
            <a:t>投資哪個國家</a:t>
          </a:r>
          <a:r>
            <a:rPr lang="en-US" altLang="zh-TW" dirty="0" smtClean="0"/>
            <a:t>?</a:t>
          </a:r>
          <a:endParaRPr lang="zh-TW" altLang="en-US" dirty="0"/>
        </a:p>
      </dgm:t>
    </dgm:pt>
    <dgm:pt modelId="{5F862882-DC06-48AF-AB3F-18FFFA521E7A}" type="parTrans" cxnId="{075591B7-5176-4701-9A13-4DBAEC48F7A9}">
      <dgm:prSet/>
      <dgm:spPr/>
      <dgm:t>
        <a:bodyPr/>
        <a:lstStyle/>
        <a:p>
          <a:endParaRPr lang="zh-TW" altLang="en-US"/>
        </a:p>
      </dgm:t>
    </dgm:pt>
    <dgm:pt modelId="{C54C0CD7-DE68-4D3E-986F-71C0C442FCD3}" type="sibTrans" cxnId="{075591B7-5176-4701-9A13-4DBAEC48F7A9}">
      <dgm:prSet/>
      <dgm:spPr/>
      <dgm:t>
        <a:bodyPr/>
        <a:lstStyle/>
        <a:p>
          <a:endParaRPr lang="zh-TW" altLang="en-US"/>
        </a:p>
      </dgm:t>
    </dgm:pt>
    <dgm:pt modelId="{98E1EAC0-572D-4422-9210-BD355400615C}">
      <dgm:prSet phldrT="[文字]" custT="1"/>
      <dgm:spPr/>
      <dgm:t>
        <a:bodyPr/>
        <a:lstStyle/>
        <a:p>
          <a:r>
            <a:rPr lang="zh-TW" altLang="en-US" sz="1800" dirty="0" smtClean="0"/>
            <a:t>資訊</a:t>
          </a:r>
          <a:endParaRPr lang="zh-TW" altLang="en-US" sz="1800" dirty="0"/>
        </a:p>
      </dgm:t>
    </dgm:pt>
    <dgm:pt modelId="{89CD6135-3761-4807-9DCD-B73ED4BFA4F0}" type="parTrans" cxnId="{9A8BA53B-306F-44DA-BAFF-983520FAA128}">
      <dgm:prSet/>
      <dgm:spPr/>
      <dgm:t>
        <a:bodyPr/>
        <a:lstStyle/>
        <a:p>
          <a:endParaRPr lang="zh-TW" altLang="en-US"/>
        </a:p>
      </dgm:t>
    </dgm:pt>
    <dgm:pt modelId="{DCDA0CB9-BAEB-4284-885E-96D179B782DC}" type="sibTrans" cxnId="{9A8BA53B-306F-44DA-BAFF-983520FAA128}">
      <dgm:prSet/>
      <dgm:spPr/>
      <dgm:t>
        <a:bodyPr/>
        <a:lstStyle/>
        <a:p>
          <a:endParaRPr lang="zh-TW" altLang="en-US"/>
        </a:p>
      </dgm:t>
    </dgm:pt>
    <dgm:pt modelId="{CFB47990-F86C-4F81-876E-0B5BFBA58C2F}">
      <dgm:prSet phldrT="[文字]"/>
      <dgm:spPr/>
      <dgm:t>
        <a:bodyPr/>
        <a:lstStyle/>
        <a:p>
          <a:r>
            <a:rPr lang="zh-TW" altLang="en-US" dirty="0" smtClean="0"/>
            <a:t>投資環境</a:t>
          </a:r>
          <a:endParaRPr lang="zh-TW" altLang="en-US" dirty="0"/>
        </a:p>
      </dgm:t>
    </dgm:pt>
    <dgm:pt modelId="{E8560E6C-B02F-405E-B06A-E0AD9315A34E}" type="parTrans" cxnId="{D7B53C1A-E4AB-4B6C-992F-381A2AA5827A}">
      <dgm:prSet/>
      <dgm:spPr/>
      <dgm:t>
        <a:bodyPr/>
        <a:lstStyle/>
        <a:p>
          <a:endParaRPr lang="zh-TW" altLang="en-US"/>
        </a:p>
      </dgm:t>
    </dgm:pt>
    <dgm:pt modelId="{4ABB58FD-3249-4AE0-B8AA-25EE07DF354F}" type="sibTrans" cxnId="{D7B53C1A-E4AB-4B6C-992F-381A2AA5827A}">
      <dgm:prSet/>
      <dgm:spPr/>
      <dgm:t>
        <a:bodyPr/>
        <a:lstStyle/>
        <a:p>
          <a:endParaRPr lang="zh-TW" altLang="en-US"/>
        </a:p>
      </dgm:t>
    </dgm:pt>
    <dgm:pt modelId="{2682D3BA-61DF-4237-BDFA-A1E65CDF9017}">
      <dgm:prSet phldrT="[文字]"/>
      <dgm:spPr/>
      <dgm:t>
        <a:bodyPr/>
        <a:lstStyle/>
        <a:p>
          <a:r>
            <a:rPr lang="zh-TW" altLang="en-US" dirty="0" smtClean="0"/>
            <a:t>技術</a:t>
          </a:r>
          <a:endParaRPr lang="zh-TW" altLang="en-US" dirty="0"/>
        </a:p>
      </dgm:t>
    </dgm:pt>
    <dgm:pt modelId="{104E5F3E-AD51-4964-8850-3F4E442A9BD1}" type="parTrans" cxnId="{615BE465-BD11-4FB7-B626-424C52C8FB02}">
      <dgm:prSet/>
      <dgm:spPr/>
      <dgm:t>
        <a:bodyPr/>
        <a:lstStyle/>
        <a:p>
          <a:endParaRPr lang="zh-TW" altLang="en-US"/>
        </a:p>
      </dgm:t>
    </dgm:pt>
    <dgm:pt modelId="{B882FA55-8FEB-4E36-B7B8-83E2F5BD12D3}" type="sibTrans" cxnId="{615BE465-BD11-4FB7-B626-424C52C8FB02}">
      <dgm:prSet/>
      <dgm:spPr/>
      <dgm:t>
        <a:bodyPr/>
        <a:lstStyle/>
        <a:p>
          <a:endParaRPr lang="zh-TW" altLang="en-US"/>
        </a:p>
      </dgm:t>
    </dgm:pt>
    <dgm:pt modelId="{48983FFD-CDD7-4D6C-80E0-D3992F344C80}">
      <dgm:prSet phldrT="[文字]"/>
      <dgm:spPr/>
      <dgm:t>
        <a:bodyPr/>
        <a:lstStyle/>
        <a:p>
          <a:r>
            <a:rPr lang="zh-TW" altLang="en-US" dirty="0" smtClean="0"/>
            <a:t>海外布局需求</a:t>
          </a:r>
          <a:endParaRPr lang="zh-TW" altLang="en-US" dirty="0"/>
        </a:p>
      </dgm:t>
    </dgm:pt>
    <dgm:pt modelId="{065FA3E5-CF50-4223-B4AA-934A9FED059D}" type="parTrans" cxnId="{4D877B47-3D2D-4CE6-81E6-B476D0AD64B7}">
      <dgm:prSet/>
      <dgm:spPr/>
      <dgm:t>
        <a:bodyPr/>
        <a:lstStyle/>
        <a:p>
          <a:endParaRPr lang="zh-TW" altLang="en-US"/>
        </a:p>
      </dgm:t>
    </dgm:pt>
    <dgm:pt modelId="{8DCD310D-C6EE-4E89-99E6-EB198F8BE343}" type="sibTrans" cxnId="{4D877B47-3D2D-4CE6-81E6-B476D0AD64B7}">
      <dgm:prSet/>
      <dgm:spPr/>
      <dgm:t>
        <a:bodyPr/>
        <a:lstStyle/>
        <a:p>
          <a:endParaRPr lang="zh-TW" altLang="en-US"/>
        </a:p>
      </dgm:t>
    </dgm:pt>
    <dgm:pt modelId="{53E0A998-9801-449B-8288-67DB825695C4}">
      <dgm:prSet phldrT="[文字]"/>
      <dgm:spPr/>
      <dgm:t>
        <a:bodyPr/>
        <a:lstStyle/>
        <a:p>
          <a:r>
            <a:rPr lang="zh-TW" altLang="en-US" dirty="0" smtClean="0"/>
            <a:t>響應新南向政策</a:t>
          </a:r>
          <a:endParaRPr lang="zh-TW" altLang="en-US" dirty="0"/>
        </a:p>
      </dgm:t>
    </dgm:pt>
    <dgm:pt modelId="{87FBA7C9-B12B-46EA-B5BE-44CA814F14D2}" type="parTrans" cxnId="{E52EC90A-B9F3-47AA-A025-BB738CC9254A}">
      <dgm:prSet/>
      <dgm:spPr/>
      <dgm:t>
        <a:bodyPr/>
        <a:lstStyle/>
        <a:p>
          <a:endParaRPr lang="zh-TW" altLang="en-US"/>
        </a:p>
      </dgm:t>
    </dgm:pt>
    <dgm:pt modelId="{805A5684-C16C-48B7-B8C6-FEFFF4F62CD4}" type="sibTrans" cxnId="{E52EC90A-B9F3-47AA-A025-BB738CC9254A}">
      <dgm:prSet/>
      <dgm:spPr/>
      <dgm:t>
        <a:bodyPr/>
        <a:lstStyle/>
        <a:p>
          <a:endParaRPr lang="zh-TW" altLang="en-US"/>
        </a:p>
      </dgm:t>
    </dgm:pt>
    <dgm:pt modelId="{F48DB462-2C89-4FBB-8E75-594FD96309DC}">
      <dgm:prSet phldrT="[文字]"/>
      <dgm:spPr/>
      <dgm:t>
        <a:bodyPr/>
        <a:lstStyle/>
        <a:p>
          <a:r>
            <a:rPr lang="zh-TW" altLang="en-US" dirty="0" smtClean="0"/>
            <a:t>投資哪個產業</a:t>
          </a:r>
          <a:r>
            <a:rPr lang="en-US" altLang="zh-TW" dirty="0" smtClean="0"/>
            <a:t>?</a:t>
          </a:r>
          <a:endParaRPr lang="zh-TW" altLang="en-US" dirty="0"/>
        </a:p>
      </dgm:t>
    </dgm:pt>
    <dgm:pt modelId="{93C8E3D2-27B0-4480-8D23-62C3772E8D77}" type="parTrans" cxnId="{5A780576-A371-45E8-80C3-A73CEAB16C17}">
      <dgm:prSet/>
      <dgm:spPr/>
      <dgm:t>
        <a:bodyPr/>
        <a:lstStyle/>
        <a:p>
          <a:endParaRPr lang="zh-TW" altLang="en-US"/>
        </a:p>
      </dgm:t>
    </dgm:pt>
    <dgm:pt modelId="{FCBAE7DA-90E5-4AE4-9580-EEA8F4287FB4}" type="sibTrans" cxnId="{5A780576-A371-45E8-80C3-A73CEAB16C17}">
      <dgm:prSet/>
      <dgm:spPr/>
      <dgm:t>
        <a:bodyPr/>
        <a:lstStyle/>
        <a:p>
          <a:endParaRPr lang="zh-TW" altLang="en-US"/>
        </a:p>
      </dgm:t>
    </dgm:pt>
    <dgm:pt modelId="{7C208C9C-10BF-4D91-A5E0-3165D12C5ACA}">
      <dgm:prSet phldrT="[文字]"/>
      <dgm:spPr/>
      <dgm:t>
        <a:bodyPr/>
        <a:lstStyle/>
        <a:p>
          <a:r>
            <a:rPr lang="zh-TW" altLang="en-US" dirty="0" smtClean="0"/>
            <a:t>如何投資</a:t>
          </a:r>
          <a:r>
            <a:rPr lang="en-US" altLang="zh-TW" dirty="0" smtClean="0"/>
            <a:t>?</a:t>
          </a:r>
          <a:endParaRPr lang="zh-TW" altLang="en-US" dirty="0"/>
        </a:p>
      </dgm:t>
    </dgm:pt>
    <dgm:pt modelId="{519C4742-CECD-4810-97F4-8B88C530C449}" type="parTrans" cxnId="{7156B788-B0AE-49DD-8F26-BA179A3F4FC2}">
      <dgm:prSet/>
      <dgm:spPr/>
      <dgm:t>
        <a:bodyPr/>
        <a:lstStyle/>
        <a:p>
          <a:endParaRPr lang="zh-TW" altLang="en-US"/>
        </a:p>
      </dgm:t>
    </dgm:pt>
    <dgm:pt modelId="{987DBA4A-139E-42FC-8A73-35013B7279AE}" type="sibTrans" cxnId="{7156B788-B0AE-49DD-8F26-BA179A3F4FC2}">
      <dgm:prSet/>
      <dgm:spPr/>
      <dgm:t>
        <a:bodyPr/>
        <a:lstStyle/>
        <a:p>
          <a:endParaRPr lang="zh-TW" altLang="en-US"/>
        </a:p>
      </dgm:t>
    </dgm:pt>
    <dgm:pt modelId="{E36F8990-3525-4C15-BE43-53C2B2944184}">
      <dgm:prSet phldrT="[文字]"/>
      <dgm:spPr/>
      <dgm:t>
        <a:bodyPr/>
        <a:lstStyle/>
        <a:p>
          <a:r>
            <a:rPr lang="zh-TW" altLang="en-US" dirty="0" smtClean="0"/>
            <a:t>投資風險</a:t>
          </a:r>
          <a:r>
            <a:rPr lang="en-US" altLang="zh-TW" dirty="0" smtClean="0"/>
            <a:t>?</a:t>
          </a:r>
          <a:endParaRPr lang="zh-TW" altLang="en-US" dirty="0"/>
        </a:p>
      </dgm:t>
    </dgm:pt>
    <dgm:pt modelId="{8A87B056-6964-464E-988A-21FB170CBFF9}" type="parTrans" cxnId="{5EEEAD8D-E103-4B0A-8CAF-18113757A15F}">
      <dgm:prSet/>
      <dgm:spPr/>
      <dgm:t>
        <a:bodyPr/>
        <a:lstStyle/>
        <a:p>
          <a:endParaRPr lang="zh-TW" altLang="en-US"/>
        </a:p>
      </dgm:t>
    </dgm:pt>
    <dgm:pt modelId="{227FAFB1-B4AC-4939-AA91-241F40A4787E}" type="sibTrans" cxnId="{5EEEAD8D-E103-4B0A-8CAF-18113757A15F}">
      <dgm:prSet/>
      <dgm:spPr/>
      <dgm:t>
        <a:bodyPr/>
        <a:lstStyle/>
        <a:p>
          <a:endParaRPr lang="zh-TW" altLang="en-US"/>
        </a:p>
      </dgm:t>
    </dgm:pt>
    <dgm:pt modelId="{FE316EF8-535B-4132-BD64-3F2D3271B638}">
      <dgm:prSet phldrT="[文字]"/>
      <dgm:spPr/>
      <dgm:t>
        <a:bodyPr/>
        <a:lstStyle/>
        <a:p>
          <a:r>
            <a:rPr lang="zh-TW" altLang="en-US" dirty="0" smtClean="0"/>
            <a:t>新南向重點國家潛力產業</a:t>
          </a:r>
          <a:endParaRPr lang="zh-TW" altLang="en-US" dirty="0"/>
        </a:p>
      </dgm:t>
    </dgm:pt>
    <dgm:pt modelId="{809834DE-4AAE-4593-98BA-8D43C3C9ADA8}" type="parTrans" cxnId="{F7788158-EAD2-4CFA-92E1-298544FD846F}">
      <dgm:prSet/>
      <dgm:spPr/>
      <dgm:t>
        <a:bodyPr/>
        <a:lstStyle/>
        <a:p>
          <a:endParaRPr lang="zh-TW" altLang="en-US"/>
        </a:p>
      </dgm:t>
    </dgm:pt>
    <dgm:pt modelId="{186E23B0-7A19-45A4-854A-A31AC4941020}" type="sibTrans" cxnId="{F7788158-EAD2-4CFA-92E1-298544FD846F}">
      <dgm:prSet/>
      <dgm:spPr/>
      <dgm:t>
        <a:bodyPr/>
        <a:lstStyle/>
        <a:p>
          <a:endParaRPr lang="zh-TW" altLang="en-US"/>
        </a:p>
      </dgm:t>
    </dgm:pt>
    <dgm:pt modelId="{6924A72F-9075-4B6A-8934-40295D1B0506}">
      <dgm:prSet phldrT="[文字]"/>
      <dgm:spPr/>
      <dgm:t>
        <a:bodyPr/>
        <a:lstStyle/>
        <a:p>
          <a:r>
            <a:rPr lang="zh-TW" altLang="en-US" dirty="0" smtClean="0"/>
            <a:t>投資環境安全報告</a:t>
          </a:r>
          <a:endParaRPr lang="zh-TW" altLang="en-US" dirty="0"/>
        </a:p>
      </dgm:t>
    </dgm:pt>
    <dgm:pt modelId="{E9CFA087-3431-4E6A-A5BE-FB92F70B07B5}" type="parTrans" cxnId="{AEE3733C-81F2-4011-A1FD-7EB632AD718E}">
      <dgm:prSet/>
      <dgm:spPr/>
      <dgm:t>
        <a:bodyPr/>
        <a:lstStyle/>
        <a:p>
          <a:endParaRPr lang="zh-TW" altLang="en-US"/>
        </a:p>
      </dgm:t>
    </dgm:pt>
    <dgm:pt modelId="{4E92BA7F-A7B6-4B86-870A-BBF0145C7821}" type="sibTrans" cxnId="{AEE3733C-81F2-4011-A1FD-7EB632AD718E}">
      <dgm:prSet/>
      <dgm:spPr/>
      <dgm:t>
        <a:bodyPr/>
        <a:lstStyle/>
        <a:p>
          <a:endParaRPr lang="zh-TW" altLang="en-US"/>
        </a:p>
      </dgm:t>
    </dgm:pt>
    <dgm:pt modelId="{51EDC75E-A3E7-44B0-B1E6-B2E491C8DCB3}">
      <dgm:prSet phldrT="[文字]" custT="1"/>
      <dgm:spPr/>
      <dgm:t>
        <a:bodyPr/>
        <a:lstStyle/>
        <a:p>
          <a:r>
            <a:rPr lang="zh-TW" altLang="en-US" sz="1800" dirty="0" smtClean="0"/>
            <a:t>投資</a:t>
          </a:r>
          <a:endParaRPr lang="zh-TW" altLang="en-US" sz="1800" dirty="0"/>
        </a:p>
      </dgm:t>
    </dgm:pt>
    <dgm:pt modelId="{6A336811-E3DD-4FA4-A8B0-A9A019507F60}" type="parTrans" cxnId="{FA952496-B1DF-42A9-B770-56E69C8AA436}">
      <dgm:prSet/>
      <dgm:spPr/>
      <dgm:t>
        <a:bodyPr/>
        <a:lstStyle/>
        <a:p>
          <a:endParaRPr lang="zh-TW" altLang="en-US"/>
        </a:p>
      </dgm:t>
    </dgm:pt>
    <dgm:pt modelId="{662B750E-86CE-4335-B1FC-C6564D7B7654}" type="sibTrans" cxnId="{FA952496-B1DF-42A9-B770-56E69C8AA436}">
      <dgm:prSet/>
      <dgm:spPr/>
      <dgm:t>
        <a:bodyPr/>
        <a:lstStyle/>
        <a:p>
          <a:endParaRPr lang="zh-TW" altLang="en-US"/>
        </a:p>
      </dgm:t>
    </dgm:pt>
    <dgm:pt modelId="{E75EEA6D-F615-4064-9DDC-6F5CC6BB1E67}">
      <dgm:prSet phldrT="[文字]" custT="1"/>
      <dgm:spPr/>
      <dgm:t>
        <a:bodyPr/>
        <a:lstStyle/>
        <a:p>
          <a:r>
            <a:rPr lang="zh-TW" altLang="en-US" sz="1800" dirty="0" smtClean="0"/>
            <a:t>降低投資風險</a:t>
          </a:r>
          <a:endParaRPr lang="zh-TW" altLang="en-US" sz="1800" dirty="0"/>
        </a:p>
      </dgm:t>
    </dgm:pt>
    <dgm:pt modelId="{B9C65705-0BE7-429C-9343-EAAABBFF9F73}" type="parTrans" cxnId="{6BBF5213-047F-446F-9158-4AA7FEDC1E16}">
      <dgm:prSet/>
      <dgm:spPr/>
      <dgm:t>
        <a:bodyPr/>
        <a:lstStyle/>
        <a:p>
          <a:endParaRPr lang="zh-TW" altLang="en-US"/>
        </a:p>
      </dgm:t>
    </dgm:pt>
    <dgm:pt modelId="{165E1FF5-00D9-4075-BF70-ACEF0EC6AE36}" type="sibTrans" cxnId="{6BBF5213-047F-446F-9158-4AA7FEDC1E16}">
      <dgm:prSet/>
      <dgm:spPr/>
      <dgm:t>
        <a:bodyPr/>
        <a:lstStyle/>
        <a:p>
          <a:endParaRPr lang="zh-TW" altLang="en-US"/>
        </a:p>
      </dgm:t>
    </dgm:pt>
    <dgm:pt modelId="{E4A04865-CDC6-41D3-B9EE-52FE40233595}">
      <dgm:prSet phldrT="[文字]" custT="1"/>
      <dgm:spPr/>
      <dgm:t>
        <a:bodyPr/>
        <a:lstStyle/>
        <a:p>
          <a:r>
            <a:rPr lang="zh-TW" altLang="en-US" sz="1800" dirty="0" smtClean="0"/>
            <a:t>縮減資訊蒐集時間</a:t>
          </a:r>
          <a:endParaRPr lang="zh-TW" altLang="en-US" sz="1800" dirty="0"/>
        </a:p>
      </dgm:t>
    </dgm:pt>
    <dgm:pt modelId="{03DE3E27-2AA4-4666-95E2-3AA8BB80D37C}" type="parTrans" cxnId="{345E18B3-4DD3-4A72-A010-4E6F240AF0E3}">
      <dgm:prSet/>
      <dgm:spPr/>
      <dgm:t>
        <a:bodyPr/>
        <a:lstStyle/>
        <a:p>
          <a:endParaRPr lang="zh-TW" altLang="en-US"/>
        </a:p>
      </dgm:t>
    </dgm:pt>
    <dgm:pt modelId="{7DA34019-BEC5-4B8F-AD5B-F9714E98C285}" type="sibTrans" cxnId="{345E18B3-4DD3-4A72-A010-4E6F240AF0E3}">
      <dgm:prSet/>
      <dgm:spPr/>
      <dgm:t>
        <a:bodyPr/>
        <a:lstStyle/>
        <a:p>
          <a:endParaRPr lang="zh-TW" altLang="en-US"/>
        </a:p>
      </dgm:t>
    </dgm:pt>
    <dgm:pt modelId="{3A6A2093-10AE-47F7-B0BE-B208E9FC293A}">
      <dgm:prSet phldrT="[文字]" custT="1"/>
      <dgm:spPr/>
      <dgm:t>
        <a:bodyPr/>
        <a:lstStyle/>
        <a:p>
          <a:r>
            <a:rPr lang="zh-TW" altLang="en-US" sz="1800" dirty="0" smtClean="0"/>
            <a:t>適合的國家、產業</a:t>
          </a:r>
          <a:endParaRPr lang="zh-TW" altLang="en-US" sz="1800" dirty="0"/>
        </a:p>
      </dgm:t>
    </dgm:pt>
    <dgm:pt modelId="{1CBB0E13-1ED2-4F42-96B6-8E299746B193}" type="parTrans" cxnId="{26E927F6-44CC-49E2-8103-4BA71144B285}">
      <dgm:prSet/>
      <dgm:spPr/>
      <dgm:t>
        <a:bodyPr/>
        <a:lstStyle/>
        <a:p>
          <a:endParaRPr lang="zh-TW" altLang="en-US"/>
        </a:p>
      </dgm:t>
    </dgm:pt>
    <dgm:pt modelId="{74256F9B-A801-4FC6-9BF7-1DB4CCD67948}" type="sibTrans" cxnId="{26E927F6-44CC-49E2-8103-4BA71144B285}">
      <dgm:prSet/>
      <dgm:spPr/>
      <dgm:t>
        <a:bodyPr/>
        <a:lstStyle/>
        <a:p>
          <a:endParaRPr lang="zh-TW" altLang="en-US"/>
        </a:p>
      </dgm:t>
    </dgm:pt>
    <dgm:pt modelId="{547600FE-CF37-4875-9ECF-334E35280B8E}" type="pres">
      <dgm:prSet presAssocID="{E07D23F7-9BA2-4A65-A17D-619562A1FD6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6B35B01-12EA-420D-8BFD-D261360466F3}" type="pres">
      <dgm:prSet presAssocID="{694A8E7B-E771-4687-AE59-DA3A9D17DA75}" presName="composite" presStyleCnt="0"/>
      <dgm:spPr/>
    </dgm:pt>
    <dgm:pt modelId="{4D3935AA-762F-431F-96AC-7AF441D35673}" type="pres">
      <dgm:prSet presAssocID="{694A8E7B-E771-4687-AE59-DA3A9D17DA7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DAFB31-D5C6-42C6-82D5-7C8E74793971}" type="pres">
      <dgm:prSet presAssocID="{694A8E7B-E771-4687-AE59-DA3A9D17DA75}" presName="parSh" presStyleLbl="node1" presStyleIdx="0" presStyleCnt="4"/>
      <dgm:spPr/>
      <dgm:t>
        <a:bodyPr/>
        <a:lstStyle/>
        <a:p>
          <a:endParaRPr lang="zh-TW" altLang="en-US"/>
        </a:p>
      </dgm:t>
    </dgm:pt>
    <dgm:pt modelId="{8BDFBE23-1362-4C8F-8343-201AF297EC5A}" type="pres">
      <dgm:prSet presAssocID="{694A8E7B-E771-4687-AE59-DA3A9D17DA75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C58325-7C4B-4355-95BE-266B9B6D5C93}" type="pres">
      <dgm:prSet presAssocID="{DCF8FE31-A273-433E-B5DC-22AD4286DF4F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4306E21F-F15B-4326-9CF7-FE5CC6A3768E}" type="pres">
      <dgm:prSet presAssocID="{DCF8FE31-A273-433E-B5DC-22AD4286DF4F}" presName="connTx" presStyleLbl="sibTrans2D1" presStyleIdx="0" presStyleCnt="3"/>
      <dgm:spPr/>
      <dgm:t>
        <a:bodyPr/>
        <a:lstStyle/>
        <a:p>
          <a:endParaRPr lang="zh-TW" altLang="en-US"/>
        </a:p>
      </dgm:t>
    </dgm:pt>
    <dgm:pt modelId="{5CD8D885-0858-406E-ABE6-6955A86E5F0F}" type="pres">
      <dgm:prSet presAssocID="{8F5DB99E-D0D4-42A1-9FFE-D62D9CADC912}" presName="composite" presStyleCnt="0"/>
      <dgm:spPr/>
    </dgm:pt>
    <dgm:pt modelId="{995B63B7-7F20-4B4B-87E3-BFB8C3F1354A}" type="pres">
      <dgm:prSet presAssocID="{8F5DB99E-D0D4-42A1-9FFE-D62D9CADC912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2BAF96D-32DC-4D83-B712-16E3355E4407}" type="pres">
      <dgm:prSet presAssocID="{8F5DB99E-D0D4-42A1-9FFE-D62D9CADC912}" presName="parSh" presStyleLbl="node1" presStyleIdx="1" presStyleCnt="4"/>
      <dgm:spPr/>
      <dgm:t>
        <a:bodyPr/>
        <a:lstStyle/>
        <a:p>
          <a:endParaRPr lang="zh-TW" altLang="en-US"/>
        </a:p>
      </dgm:t>
    </dgm:pt>
    <dgm:pt modelId="{599F4FFE-B8FD-4D1F-AFA8-AE3219595768}" type="pres">
      <dgm:prSet presAssocID="{8F5DB99E-D0D4-42A1-9FFE-D62D9CADC912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7DD124-DADE-498C-9246-79DB2D43329B}" type="pres">
      <dgm:prSet presAssocID="{D4C92B35-AA5E-4239-8BE7-5D17A7679C68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DF8FDC2B-8B2B-4E56-B08B-DE3A0E266439}" type="pres">
      <dgm:prSet presAssocID="{D4C92B35-AA5E-4239-8BE7-5D17A7679C68}" presName="connTx" presStyleLbl="sibTrans2D1" presStyleIdx="1" presStyleCnt="3"/>
      <dgm:spPr/>
      <dgm:t>
        <a:bodyPr/>
        <a:lstStyle/>
        <a:p>
          <a:endParaRPr lang="zh-TW" altLang="en-US"/>
        </a:p>
      </dgm:t>
    </dgm:pt>
    <dgm:pt modelId="{1DF8FFF7-AE52-4BC8-B436-F69BFEB21F3A}" type="pres">
      <dgm:prSet presAssocID="{98E1EAC0-572D-4422-9210-BD355400615C}" presName="composite" presStyleCnt="0"/>
      <dgm:spPr/>
    </dgm:pt>
    <dgm:pt modelId="{3E59BFDF-8A66-4695-AB79-B601496D30E4}" type="pres">
      <dgm:prSet presAssocID="{98E1EAC0-572D-4422-9210-BD355400615C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E467EC0-40A9-423B-A8C1-B6253764DF98}" type="pres">
      <dgm:prSet presAssocID="{98E1EAC0-572D-4422-9210-BD355400615C}" presName="parSh" presStyleLbl="node1" presStyleIdx="2" presStyleCnt="4"/>
      <dgm:spPr/>
      <dgm:t>
        <a:bodyPr/>
        <a:lstStyle/>
        <a:p>
          <a:endParaRPr lang="zh-TW" altLang="en-US"/>
        </a:p>
      </dgm:t>
    </dgm:pt>
    <dgm:pt modelId="{0E67CFE7-0E82-4072-85FF-318E7202DD2B}" type="pres">
      <dgm:prSet presAssocID="{98E1EAC0-572D-4422-9210-BD355400615C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6AB951E-581E-488C-8DB8-9C98D1118631}" type="pres">
      <dgm:prSet presAssocID="{DCDA0CB9-BAEB-4284-885E-96D179B782DC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57BABC27-AFC9-4380-B49E-6759FCF7829D}" type="pres">
      <dgm:prSet presAssocID="{DCDA0CB9-BAEB-4284-885E-96D179B782DC}" presName="connTx" presStyleLbl="sibTrans2D1" presStyleIdx="2" presStyleCnt="3"/>
      <dgm:spPr/>
      <dgm:t>
        <a:bodyPr/>
        <a:lstStyle/>
        <a:p>
          <a:endParaRPr lang="zh-TW" altLang="en-US"/>
        </a:p>
      </dgm:t>
    </dgm:pt>
    <dgm:pt modelId="{6C7ECB9E-39AE-4861-8778-B7F387A03300}" type="pres">
      <dgm:prSet presAssocID="{51EDC75E-A3E7-44B0-B1E6-B2E491C8DCB3}" presName="composite" presStyleCnt="0"/>
      <dgm:spPr/>
    </dgm:pt>
    <dgm:pt modelId="{58D1F8FB-1EDE-4381-8D2B-4952304FD70B}" type="pres">
      <dgm:prSet presAssocID="{51EDC75E-A3E7-44B0-B1E6-B2E491C8DCB3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3033D46-9551-4CF3-842B-DC7CAC0CA899}" type="pres">
      <dgm:prSet presAssocID="{51EDC75E-A3E7-44B0-B1E6-B2E491C8DCB3}" presName="parSh" presStyleLbl="node1" presStyleIdx="3" presStyleCnt="4"/>
      <dgm:spPr/>
      <dgm:t>
        <a:bodyPr/>
        <a:lstStyle/>
        <a:p>
          <a:endParaRPr lang="zh-TW" altLang="en-US"/>
        </a:p>
      </dgm:t>
    </dgm:pt>
    <dgm:pt modelId="{D7E9540A-22EC-4214-85A7-DC6C67160AAC}" type="pres">
      <dgm:prSet presAssocID="{51EDC75E-A3E7-44B0-B1E6-B2E491C8DCB3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D6D0CFB-B3BD-4E93-B6FE-16FCA602FD8A}" type="presOf" srcId="{A6D5931C-5360-427E-85CF-B666CA29F813}" destId="{8BDFBE23-1362-4C8F-8343-201AF297EC5A}" srcOrd="0" destOrd="0" presId="urn:microsoft.com/office/officeart/2005/8/layout/process3"/>
    <dgm:cxn modelId="{A8E40C2C-B79A-4183-8B88-72CCAA3B70EC}" type="presOf" srcId="{DCF8FE31-A273-433E-B5DC-22AD4286DF4F}" destId="{AAC58325-7C4B-4355-95BE-266B9B6D5C93}" srcOrd="0" destOrd="0" presId="urn:microsoft.com/office/officeart/2005/8/layout/process3"/>
    <dgm:cxn modelId="{81F13D64-BBA1-441D-A807-1696EE08957E}" type="presOf" srcId="{770875E2-5A98-4D14-909F-F62BED970E48}" destId="{599F4FFE-B8FD-4D1F-AFA8-AE3219595768}" srcOrd="0" destOrd="0" presId="urn:microsoft.com/office/officeart/2005/8/layout/process3"/>
    <dgm:cxn modelId="{2D7167F6-4833-4ADA-8B5F-AE72E0174624}" type="presOf" srcId="{D4C92B35-AA5E-4239-8BE7-5D17A7679C68}" destId="{DF8FDC2B-8B2B-4E56-B08B-DE3A0E266439}" srcOrd="1" destOrd="0" presId="urn:microsoft.com/office/officeart/2005/8/layout/process3"/>
    <dgm:cxn modelId="{345E18B3-4DD3-4A72-A010-4E6F240AF0E3}" srcId="{51EDC75E-A3E7-44B0-B1E6-B2E491C8DCB3}" destId="{E4A04865-CDC6-41D3-B9EE-52FE40233595}" srcOrd="0" destOrd="0" parTransId="{03DE3E27-2AA4-4666-95E2-3AA8BB80D37C}" sibTransId="{7DA34019-BEC5-4B8F-AD5B-F9714E98C285}"/>
    <dgm:cxn modelId="{D7B53C1A-E4AB-4B6C-992F-381A2AA5827A}" srcId="{98E1EAC0-572D-4422-9210-BD355400615C}" destId="{CFB47990-F86C-4F81-876E-0B5BFBA58C2F}" srcOrd="0" destOrd="0" parTransId="{E8560E6C-B02F-405E-B06A-E0AD9315A34E}" sibTransId="{4ABB58FD-3249-4AE0-B8AA-25EE07DF354F}"/>
    <dgm:cxn modelId="{6BBF5213-047F-446F-9158-4AA7FEDC1E16}" srcId="{51EDC75E-A3E7-44B0-B1E6-B2E491C8DCB3}" destId="{E75EEA6D-F615-4064-9DDC-6F5CC6BB1E67}" srcOrd="2" destOrd="0" parTransId="{B9C65705-0BE7-429C-9343-EAAABBFF9F73}" sibTransId="{165E1FF5-00D9-4075-BF70-ACEF0EC6AE36}"/>
    <dgm:cxn modelId="{09092E07-F84A-4AAD-96B5-A26453AC56FC}" type="presOf" srcId="{2682D3BA-61DF-4237-BDFA-A1E65CDF9017}" destId="{8BDFBE23-1362-4C8F-8343-201AF297EC5A}" srcOrd="0" destOrd="1" presId="urn:microsoft.com/office/officeart/2005/8/layout/process3"/>
    <dgm:cxn modelId="{9A8BA53B-306F-44DA-BAFF-983520FAA128}" srcId="{E07D23F7-9BA2-4A65-A17D-619562A1FD69}" destId="{98E1EAC0-572D-4422-9210-BD355400615C}" srcOrd="2" destOrd="0" parTransId="{89CD6135-3761-4807-9DCD-B73ED4BFA4F0}" sibTransId="{DCDA0CB9-BAEB-4284-885E-96D179B782DC}"/>
    <dgm:cxn modelId="{4D877B47-3D2D-4CE6-81E6-B476D0AD64B7}" srcId="{694A8E7B-E771-4687-AE59-DA3A9D17DA75}" destId="{48983FFD-CDD7-4D6C-80E0-D3992F344C80}" srcOrd="2" destOrd="0" parTransId="{065FA3E5-CF50-4223-B4AA-934A9FED059D}" sibTransId="{8DCD310D-C6EE-4E89-99E6-EB198F8BE343}"/>
    <dgm:cxn modelId="{E6822212-39BB-43AF-B7CA-6944099C2FEE}" type="presOf" srcId="{E36F8990-3525-4C15-BE43-53C2B2944184}" destId="{599F4FFE-B8FD-4D1F-AFA8-AE3219595768}" srcOrd="0" destOrd="3" presId="urn:microsoft.com/office/officeart/2005/8/layout/process3"/>
    <dgm:cxn modelId="{F1A7A370-2FD7-4C18-A23D-599083266A1D}" type="presOf" srcId="{CFB47990-F86C-4F81-876E-0B5BFBA58C2F}" destId="{0E67CFE7-0E82-4072-85FF-318E7202DD2B}" srcOrd="0" destOrd="0" presId="urn:microsoft.com/office/officeart/2005/8/layout/process3"/>
    <dgm:cxn modelId="{8DD080D4-846B-4D14-B058-155E3C68B8F7}" type="presOf" srcId="{E4A04865-CDC6-41D3-B9EE-52FE40233595}" destId="{D7E9540A-22EC-4214-85A7-DC6C67160AAC}" srcOrd="0" destOrd="0" presId="urn:microsoft.com/office/officeart/2005/8/layout/process3"/>
    <dgm:cxn modelId="{F076ECAE-75DB-4FF1-855C-E066A95E0723}" type="presOf" srcId="{DCDA0CB9-BAEB-4284-885E-96D179B782DC}" destId="{57BABC27-AFC9-4380-B49E-6759FCF7829D}" srcOrd="1" destOrd="0" presId="urn:microsoft.com/office/officeart/2005/8/layout/process3"/>
    <dgm:cxn modelId="{7237BCCC-300A-4F71-B6E7-CF89E263F62F}" srcId="{E07D23F7-9BA2-4A65-A17D-619562A1FD69}" destId="{694A8E7B-E771-4687-AE59-DA3A9D17DA75}" srcOrd="0" destOrd="0" parTransId="{3F64F953-DE90-4351-9F44-522429B51422}" sibTransId="{DCF8FE31-A273-433E-B5DC-22AD4286DF4F}"/>
    <dgm:cxn modelId="{8F458DB0-830D-449F-8AB5-7028A9EB9E78}" type="presOf" srcId="{53E0A998-9801-449B-8288-67DB825695C4}" destId="{8BDFBE23-1362-4C8F-8343-201AF297EC5A}" srcOrd="0" destOrd="3" presId="urn:microsoft.com/office/officeart/2005/8/layout/process3"/>
    <dgm:cxn modelId="{F7788158-EAD2-4CFA-92E1-298544FD846F}" srcId="{98E1EAC0-572D-4422-9210-BD355400615C}" destId="{FE316EF8-535B-4132-BD64-3F2D3271B638}" srcOrd="1" destOrd="0" parTransId="{809834DE-4AAE-4593-98BA-8D43C3C9ADA8}" sibTransId="{186E23B0-7A19-45A4-854A-A31AC4941020}"/>
    <dgm:cxn modelId="{7156B788-B0AE-49DD-8F26-BA179A3F4FC2}" srcId="{8F5DB99E-D0D4-42A1-9FFE-D62D9CADC912}" destId="{7C208C9C-10BF-4D91-A5E0-3165D12C5ACA}" srcOrd="2" destOrd="0" parTransId="{519C4742-CECD-4810-97F4-8B88C530C449}" sibTransId="{987DBA4A-139E-42FC-8A73-35013B7279AE}"/>
    <dgm:cxn modelId="{D13A61E9-6DE9-4984-A251-6DC1FB57455F}" type="presOf" srcId="{8F5DB99E-D0D4-42A1-9FFE-D62D9CADC912}" destId="{995B63B7-7F20-4B4B-87E3-BFB8C3F1354A}" srcOrd="0" destOrd="0" presId="urn:microsoft.com/office/officeart/2005/8/layout/process3"/>
    <dgm:cxn modelId="{5A780576-A371-45E8-80C3-A73CEAB16C17}" srcId="{8F5DB99E-D0D4-42A1-9FFE-D62D9CADC912}" destId="{F48DB462-2C89-4FBB-8E75-594FD96309DC}" srcOrd="1" destOrd="0" parTransId="{93C8E3D2-27B0-4480-8D23-62C3772E8D77}" sibTransId="{FCBAE7DA-90E5-4AE4-9580-EEA8F4287FB4}"/>
    <dgm:cxn modelId="{BE87845E-E2B9-42C9-9106-E945141DA13A}" type="presOf" srcId="{694A8E7B-E771-4687-AE59-DA3A9D17DA75}" destId="{DDDAFB31-D5C6-42C6-82D5-7C8E74793971}" srcOrd="1" destOrd="0" presId="urn:microsoft.com/office/officeart/2005/8/layout/process3"/>
    <dgm:cxn modelId="{26E927F6-44CC-49E2-8103-4BA71144B285}" srcId="{51EDC75E-A3E7-44B0-B1E6-B2E491C8DCB3}" destId="{3A6A2093-10AE-47F7-B0BE-B208E9FC293A}" srcOrd="1" destOrd="0" parTransId="{1CBB0E13-1ED2-4F42-96B6-8E299746B193}" sibTransId="{74256F9B-A801-4FC6-9BF7-1DB4CCD67948}"/>
    <dgm:cxn modelId="{A7396B0C-4184-44E6-B922-111B46C2CC18}" type="presOf" srcId="{7C208C9C-10BF-4D91-A5E0-3165D12C5ACA}" destId="{599F4FFE-B8FD-4D1F-AFA8-AE3219595768}" srcOrd="0" destOrd="2" presId="urn:microsoft.com/office/officeart/2005/8/layout/process3"/>
    <dgm:cxn modelId="{E52EC90A-B9F3-47AA-A025-BB738CC9254A}" srcId="{694A8E7B-E771-4687-AE59-DA3A9D17DA75}" destId="{53E0A998-9801-449B-8288-67DB825695C4}" srcOrd="3" destOrd="0" parTransId="{87FBA7C9-B12B-46EA-B5BE-44CA814F14D2}" sibTransId="{805A5684-C16C-48B7-B8C6-FEFFF4F62CD4}"/>
    <dgm:cxn modelId="{5EEEAD8D-E103-4B0A-8CAF-18113757A15F}" srcId="{8F5DB99E-D0D4-42A1-9FFE-D62D9CADC912}" destId="{E36F8990-3525-4C15-BE43-53C2B2944184}" srcOrd="3" destOrd="0" parTransId="{8A87B056-6964-464E-988A-21FB170CBFF9}" sibTransId="{227FAFB1-B4AC-4939-AA91-241F40A4787E}"/>
    <dgm:cxn modelId="{7E612A77-6666-4163-B9EA-D8E1C19791FC}" type="presOf" srcId="{E75EEA6D-F615-4064-9DDC-6F5CC6BB1E67}" destId="{D7E9540A-22EC-4214-85A7-DC6C67160AAC}" srcOrd="0" destOrd="2" presId="urn:microsoft.com/office/officeart/2005/8/layout/process3"/>
    <dgm:cxn modelId="{615BE465-BD11-4FB7-B626-424C52C8FB02}" srcId="{694A8E7B-E771-4687-AE59-DA3A9D17DA75}" destId="{2682D3BA-61DF-4237-BDFA-A1E65CDF9017}" srcOrd="1" destOrd="0" parTransId="{104E5F3E-AD51-4964-8850-3F4E442A9BD1}" sibTransId="{B882FA55-8FEB-4E36-B7B8-83E2F5BD12D3}"/>
    <dgm:cxn modelId="{AEE3733C-81F2-4011-A1FD-7EB632AD718E}" srcId="{98E1EAC0-572D-4422-9210-BD355400615C}" destId="{6924A72F-9075-4B6A-8934-40295D1B0506}" srcOrd="2" destOrd="0" parTransId="{E9CFA087-3431-4E6A-A5BE-FB92F70B07B5}" sibTransId="{4E92BA7F-A7B6-4B86-870A-BBF0145C7821}"/>
    <dgm:cxn modelId="{6F7F3100-57F3-41CF-8460-3C63C5A6C575}" type="presOf" srcId="{51EDC75E-A3E7-44B0-B1E6-B2E491C8DCB3}" destId="{63033D46-9551-4CF3-842B-DC7CAC0CA899}" srcOrd="1" destOrd="0" presId="urn:microsoft.com/office/officeart/2005/8/layout/process3"/>
    <dgm:cxn modelId="{D6EDF7A0-722D-4648-A874-67E742A0B5B5}" type="presOf" srcId="{51EDC75E-A3E7-44B0-B1E6-B2E491C8DCB3}" destId="{58D1F8FB-1EDE-4381-8D2B-4952304FD70B}" srcOrd="0" destOrd="0" presId="urn:microsoft.com/office/officeart/2005/8/layout/process3"/>
    <dgm:cxn modelId="{CD4FB275-154E-4F6C-9B40-DD44F04CAE46}" type="presOf" srcId="{D4C92B35-AA5E-4239-8BE7-5D17A7679C68}" destId="{6E7DD124-DADE-498C-9246-79DB2D43329B}" srcOrd="0" destOrd="0" presId="urn:microsoft.com/office/officeart/2005/8/layout/process3"/>
    <dgm:cxn modelId="{B0D7D227-C8ED-4549-8444-B82DA86195DF}" type="presOf" srcId="{DCF8FE31-A273-433E-B5DC-22AD4286DF4F}" destId="{4306E21F-F15B-4326-9CF7-FE5CC6A3768E}" srcOrd="1" destOrd="0" presId="urn:microsoft.com/office/officeart/2005/8/layout/process3"/>
    <dgm:cxn modelId="{420867ED-B6FE-4EC9-899E-8C5414B768DE}" type="presOf" srcId="{694A8E7B-E771-4687-AE59-DA3A9D17DA75}" destId="{4D3935AA-762F-431F-96AC-7AF441D35673}" srcOrd="0" destOrd="0" presId="urn:microsoft.com/office/officeart/2005/8/layout/process3"/>
    <dgm:cxn modelId="{AFC4C153-C41A-4717-A146-E31C2E44116B}" type="presOf" srcId="{DCDA0CB9-BAEB-4284-885E-96D179B782DC}" destId="{C6AB951E-581E-488C-8DB8-9C98D1118631}" srcOrd="0" destOrd="0" presId="urn:microsoft.com/office/officeart/2005/8/layout/process3"/>
    <dgm:cxn modelId="{FA952496-B1DF-42A9-B770-56E69C8AA436}" srcId="{E07D23F7-9BA2-4A65-A17D-619562A1FD69}" destId="{51EDC75E-A3E7-44B0-B1E6-B2E491C8DCB3}" srcOrd="3" destOrd="0" parTransId="{6A336811-E3DD-4FA4-A8B0-A9A019507F60}" sibTransId="{662B750E-86CE-4335-B1FC-C6564D7B7654}"/>
    <dgm:cxn modelId="{09C7A03C-F6CF-41C3-98B7-F468A70206E3}" type="presOf" srcId="{6924A72F-9075-4B6A-8934-40295D1B0506}" destId="{0E67CFE7-0E82-4072-85FF-318E7202DD2B}" srcOrd="0" destOrd="2" presId="urn:microsoft.com/office/officeart/2005/8/layout/process3"/>
    <dgm:cxn modelId="{D07848B6-DA02-42AC-B385-91A00495D52D}" type="presOf" srcId="{48983FFD-CDD7-4D6C-80E0-D3992F344C80}" destId="{8BDFBE23-1362-4C8F-8343-201AF297EC5A}" srcOrd="0" destOrd="2" presId="urn:microsoft.com/office/officeart/2005/8/layout/process3"/>
    <dgm:cxn modelId="{075591B7-5176-4701-9A13-4DBAEC48F7A9}" srcId="{8F5DB99E-D0D4-42A1-9FFE-D62D9CADC912}" destId="{770875E2-5A98-4D14-909F-F62BED970E48}" srcOrd="0" destOrd="0" parTransId="{5F862882-DC06-48AF-AB3F-18FFFA521E7A}" sibTransId="{C54C0CD7-DE68-4D3E-986F-71C0C442FCD3}"/>
    <dgm:cxn modelId="{909E117A-E2D6-4085-AF66-EF91951028DA}" srcId="{E07D23F7-9BA2-4A65-A17D-619562A1FD69}" destId="{8F5DB99E-D0D4-42A1-9FFE-D62D9CADC912}" srcOrd="1" destOrd="0" parTransId="{62E84693-4D97-4BE4-9C6B-55DBD8AD4872}" sibTransId="{D4C92B35-AA5E-4239-8BE7-5D17A7679C68}"/>
    <dgm:cxn modelId="{B0DB78CD-8478-48B8-8E6D-9E5234E2C06C}" type="presOf" srcId="{98E1EAC0-572D-4422-9210-BD355400615C}" destId="{3E59BFDF-8A66-4695-AB79-B601496D30E4}" srcOrd="0" destOrd="0" presId="urn:microsoft.com/office/officeart/2005/8/layout/process3"/>
    <dgm:cxn modelId="{BDF1E8CE-42D8-43EA-A63A-1B9BCC262F72}" type="presOf" srcId="{8F5DB99E-D0D4-42A1-9FFE-D62D9CADC912}" destId="{52BAF96D-32DC-4D83-B712-16E3355E4407}" srcOrd="1" destOrd="0" presId="urn:microsoft.com/office/officeart/2005/8/layout/process3"/>
    <dgm:cxn modelId="{676BD7E0-56F8-4056-B404-1371EFDF824F}" type="presOf" srcId="{E07D23F7-9BA2-4A65-A17D-619562A1FD69}" destId="{547600FE-CF37-4875-9ECF-334E35280B8E}" srcOrd="0" destOrd="0" presId="urn:microsoft.com/office/officeart/2005/8/layout/process3"/>
    <dgm:cxn modelId="{8EAD9E29-A8F9-4315-B76D-5CBBC17D745A}" type="presOf" srcId="{98E1EAC0-572D-4422-9210-BD355400615C}" destId="{8E467EC0-40A9-423B-A8C1-B6253764DF98}" srcOrd="1" destOrd="0" presId="urn:microsoft.com/office/officeart/2005/8/layout/process3"/>
    <dgm:cxn modelId="{78D66427-A396-4386-8403-13B4EFD2FAFC}" srcId="{694A8E7B-E771-4687-AE59-DA3A9D17DA75}" destId="{A6D5931C-5360-427E-85CF-B666CA29F813}" srcOrd="0" destOrd="0" parTransId="{82A69FE3-F792-417F-A723-D4019EC85AC3}" sibTransId="{B6782552-DAFD-477B-A37C-CC4ADE38309D}"/>
    <dgm:cxn modelId="{F367C548-8A65-4EBD-9913-9E5289BCD68B}" type="presOf" srcId="{FE316EF8-535B-4132-BD64-3F2D3271B638}" destId="{0E67CFE7-0E82-4072-85FF-318E7202DD2B}" srcOrd="0" destOrd="1" presId="urn:microsoft.com/office/officeart/2005/8/layout/process3"/>
    <dgm:cxn modelId="{AF13425F-69F2-4CA5-B1E2-E23473E727F1}" type="presOf" srcId="{F48DB462-2C89-4FBB-8E75-594FD96309DC}" destId="{599F4FFE-B8FD-4D1F-AFA8-AE3219595768}" srcOrd="0" destOrd="1" presId="urn:microsoft.com/office/officeart/2005/8/layout/process3"/>
    <dgm:cxn modelId="{7CE01132-B4B4-4806-AC03-A966153312B2}" type="presOf" srcId="{3A6A2093-10AE-47F7-B0BE-B208E9FC293A}" destId="{D7E9540A-22EC-4214-85A7-DC6C67160AAC}" srcOrd="0" destOrd="1" presId="urn:microsoft.com/office/officeart/2005/8/layout/process3"/>
    <dgm:cxn modelId="{C1BA5983-3333-44A4-A087-2F7B9946160F}" type="presParOf" srcId="{547600FE-CF37-4875-9ECF-334E35280B8E}" destId="{B6B35B01-12EA-420D-8BFD-D261360466F3}" srcOrd="0" destOrd="0" presId="urn:microsoft.com/office/officeart/2005/8/layout/process3"/>
    <dgm:cxn modelId="{86083FF6-5E57-4A50-BE7D-21B2F73890DA}" type="presParOf" srcId="{B6B35B01-12EA-420D-8BFD-D261360466F3}" destId="{4D3935AA-762F-431F-96AC-7AF441D35673}" srcOrd="0" destOrd="0" presId="urn:microsoft.com/office/officeart/2005/8/layout/process3"/>
    <dgm:cxn modelId="{D4A6B703-B4DC-41AF-909E-55B78B94D789}" type="presParOf" srcId="{B6B35B01-12EA-420D-8BFD-D261360466F3}" destId="{DDDAFB31-D5C6-42C6-82D5-7C8E74793971}" srcOrd="1" destOrd="0" presId="urn:microsoft.com/office/officeart/2005/8/layout/process3"/>
    <dgm:cxn modelId="{9986C6C5-41EF-4C6A-A0D8-CB354B26C194}" type="presParOf" srcId="{B6B35B01-12EA-420D-8BFD-D261360466F3}" destId="{8BDFBE23-1362-4C8F-8343-201AF297EC5A}" srcOrd="2" destOrd="0" presId="urn:microsoft.com/office/officeart/2005/8/layout/process3"/>
    <dgm:cxn modelId="{38A7E414-85C4-4A7B-8C4C-EC1EF75460FC}" type="presParOf" srcId="{547600FE-CF37-4875-9ECF-334E35280B8E}" destId="{AAC58325-7C4B-4355-95BE-266B9B6D5C93}" srcOrd="1" destOrd="0" presId="urn:microsoft.com/office/officeart/2005/8/layout/process3"/>
    <dgm:cxn modelId="{BE9584B7-C99C-4C5E-873C-024D76B7468F}" type="presParOf" srcId="{AAC58325-7C4B-4355-95BE-266B9B6D5C93}" destId="{4306E21F-F15B-4326-9CF7-FE5CC6A3768E}" srcOrd="0" destOrd="0" presId="urn:microsoft.com/office/officeart/2005/8/layout/process3"/>
    <dgm:cxn modelId="{E766C6F1-8878-4952-AD45-9CFCC2CE01D1}" type="presParOf" srcId="{547600FE-CF37-4875-9ECF-334E35280B8E}" destId="{5CD8D885-0858-406E-ABE6-6955A86E5F0F}" srcOrd="2" destOrd="0" presId="urn:microsoft.com/office/officeart/2005/8/layout/process3"/>
    <dgm:cxn modelId="{26009A78-4501-47C6-A2BF-098AA3E6ED5A}" type="presParOf" srcId="{5CD8D885-0858-406E-ABE6-6955A86E5F0F}" destId="{995B63B7-7F20-4B4B-87E3-BFB8C3F1354A}" srcOrd="0" destOrd="0" presId="urn:microsoft.com/office/officeart/2005/8/layout/process3"/>
    <dgm:cxn modelId="{34E1A6D7-E33E-4385-B353-32A66B58B075}" type="presParOf" srcId="{5CD8D885-0858-406E-ABE6-6955A86E5F0F}" destId="{52BAF96D-32DC-4D83-B712-16E3355E4407}" srcOrd="1" destOrd="0" presId="urn:microsoft.com/office/officeart/2005/8/layout/process3"/>
    <dgm:cxn modelId="{9FCDD113-6693-4EBF-8DCD-2A6A6B40F8CC}" type="presParOf" srcId="{5CD8D885-0858-406E-ABE6-6955A86E5F0F}" destId="{599F4FFE-B8FD-4D1F-AFA8-AE3219595768}" srcOrd="2" destOrd="0" presId="urn:microsoft.com/office/officeart/2005/8/layout/process3"/>
    <dgm:cxn modelId="{178411DB-A34E-4708-8687-583C0C8F2B5B}" type="presParOf" srcId="{547600FE-CF37-4875-9ECF-334E35280B8E}" destId="{6E7DD124-DADE-498C-9246-79DB2D43329B}" srcOrd="3" destOrd="0" presId="urn:microsoft.com/office/officeart/2005/8/layout/process3"/>
    <dgm:cxn modelId="{1F68F82B-02CF-4155-AC84-8AFE2A12CED4}" type="presParOf" srcId="{6E7DD124-DADE-498C-9246-79DB2D43329B}" destId="{DF8FDC2B-8B2B-4E56-B08B-DE3A0E266439}" srcOrd="0" destOrd="0" presId="urn:microsoft.com/office/officeart/2005/8/layout/process3"/>
    <dgm:cxn modelId="{7747FC5E-0076-4625-8101-FCE54149DCE0}" type="presParOf" srcId="{547600FE-CF37-4875-9ECF-334E35280B8E}" destId="{1DF8FFF7-AE52-4BC8-B436-F69BFEB21F3A}" srcOrd="4" destOrd="0" presId="urn:microsoft.com/office/officeart/2005/8/layout/process3"/>
    <dgm:cxn modelId="{09DBCE00-D73C-4E95-861D-9D6E15E02A77}" type="presParOf" srcId="{1DF8FFF7-AE52-4BC8-B436-F69BFEB21F3A}" destId="{3E59BFDF-8A66-4695-AB79-B601496D30E4}" srcOrd="0" destOrd="0" presId="urn:microsoft.com/office/officeart/2005/8/layout/process3"/>
    <dgm:cxn modelId="{A628F06A-4DCF-4C7C-99F4-C64E2CC533A6}" type="presParOf" srcId="{1DF8FFF7-AE52-4BC8-B436-F69BFEB21F3A}" destId="{8E467EC0-40A9-423B-A8C1-B6253764DF98}" srcOrd="1" destOrd="0" presId="urn:microsoft.com/office/officeart/2005/8/layout/process3"/>
    <dgm:cxn modelId="{F3047078-85F8-438D-B3EB-4963DB8AC699}" type="presParOf" srcId="{1DF8FFF7-AE52-4BC8-B436-F69BFEB21F3A}" destId="{0E67CFE7-0E82-4072-85FF-318E7202DD2B}" srcOrd="2" destOrd="0" presId="urn:microsoft.com/office/officeart/2005/8/layout/process3"/>
    <dgm:cxn modelId="{149B30FC-1A86-4F7A-8E9D-F30ECCBDAE7C}" type="presParOf" srcId="{547600FE-CF37-4875-9ECF-334E35280B8E}" destId="{C6AB951E-581E-488C-8DB8-9C98D1118631}" srcOrd="5" destOrd="0" presId="urn:microsoft.com/office/officeart/2005/8/layout/process3"/>
    <dgm:cxn modelId="{CA58EDD9-0214-47E4-AE9E-75035F65E8D9}" type="presParOf" srcId="{C6AB951E-581E-488C-8DB8-9C98D1118631}" destId="{57BABC27-AFC9-4380-B49E-6759FCF7829D}" srcOrd="0" destOrd="0" presId="urn:microsoft.com/office/officeart/2005/8/layout/process3"/>
    <dgm:cxn modelId="{5016BE52-5B26-4876-94F7-900361A5CD81}" type="presParOf" srcId="{547600FE-CF37-4875-9ECF-334E35280B8E}" destId="{6C7ECB9E-39AE-4861-8778-B7F387A03300}" srcOrd="6" destOrd="0" presId="urn:microsoft.com/office/officeart/2005/8/layout/process3"/>
    <dgm:cxn modelId="{585D9182-FD62-460C-86BE-0A84DCB116B1}" type="presParOf" srcId="{6C7ECB9E-39AE-4861-8778-B7F387A03300}" destId="{58D1F8FB-1EDE-4381-8D2B-4952304FD70B}" srcOrd="0" destOrd="0" presId="urn:microsoft.com/office/officeart/2005/8/layout/process3"/>
    <dgm:cxn modelId="{C52B1DFE-EE71-4490-AE16-C79A1EA9AC3D}" type="presParOf" srcId="{6C7ECB9E-39AE-4861-8778-B7F387A03300}" destId="{63033D46-9551-4CF3-842B-DC7CAC0CA899}" srcOrd="1" destOrd="0" presId="urn:microsoft.com/office/officeart/2005/8/layout/process3"/>
    <dgm:cxn modelId="{EC3745D9-425F-4F0F-999E-BB5F85C5005B}" type="presParOf" srcId="{6C7ECB9E-39AE-4861-8778-B7F387A03300}" destId="{D7E9540A-22EC-4214-85A7-DC6C67160AA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AFB31-D5C6-42C6-82D5-7C8E74793971}">
      <dsp:nvSpPr>
        <dsp:cNvPr id="0" name=""/>
        <dsp:cNvSpPr/>
      </dsp:nvSpPr>
      <dsp:spPr>
        <a:xfrm>
          <a:off x="943" y="57887"/>
          <a:ext cx="1185778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臺商</a:t>
          </a:r>
          <a:endParaRPr lang="zh-TW" altLang="en-US" sz="1800" kern="1200" dirty="0"/>
        </a:p>
      </dsp:txBody>
      <dsp:txXfrm>
        <a:off x="943" y="57887"/>
        <a:ext cx="1185778" cy="460800"/>
      </dsp:txXfrm>
    </dsp:sp>
    <dsp:sp modelId="{8BDFBE23-1362-4C8F-8343-201AF297EC5A}">
      <dsp:nvSpPr>
        <dsp:cNvPr id="0" name=""/>
        <dsp:cNvSpPr/>
      </dsp:nvSpPr>
      <dsp:spPr>
        <a:xfrm>
          <a:off x="243813" y="518687"/>
          <a:ext cx="1185778" cy="3331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資金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技術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海外布局需求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響應新南向政策</a:t>
          </a:r>
          <a:endParaRPr lang="zh-TW" altLang="en-US" sz="1600" kern="1200" dirty="0"/>
        </a:p>
      </dsp:txBody>
      <dsp:txXfrm>
        <a:off x="278543" y="553417"/>
        <a:ext cx="1116318" cy="3261665"/>
      </dsp:txXfrm>
    </dsp:sp>
    <dsp:sp modelId="{AAC58325-7C4B-4355-95BE-266B9B6D5C93}">
      <dsp:nvSpPr>
        <dsp:cNvPr id="0" name=""/>
        <dsp:cNvSpPr/>
      </dsp:nvSpPr>
      <dsp:spPr>
        <a:xfrm>
          <a:off x="1366481" y="140675"/>
          <a:ext cx="381090" cy="2952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kern="1200"/>
        </a:p>
      </dsp:txBody>
      <dsp:txXfrm>
        <a:off x="1366481" y="199720"/>
        <a:ext cx="292523" cy="177134"/>
      </dsp:txXfrm>
    </dsp:sp>
    <dsp:sp modelId="{52BAF96D-32DC-4D83-B712-16E3355E4407}">
      <dsp:nvSpPr>
        <dsp:cNvPr id="0" name=""/>
        <dsp:cNvSpPr/>
      </dsp:nvSpPr>
      <dsp:spPr>
        <a:xfrm>
          <a:off x="1905760" y="57887"/>
          <a:ext cx="1185778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問題</a:t>
          </a:r>
          <a:endParaRPr lang="zh-TW" altLang="en-US" sz="1800" kern="1200" dirty="0"/>
        </a:p>
      </dsp:txBody>
      <dsp:txXfrm>
        <a:off x="1905760" y="57887"/>
        <a:ext cx="1185778" cy="460800"/>
      </dsp:txXfrm>
    </dsp:sp>
    <dsp:sp modelId="{599F4FFE-B8FD-4D1F-AFA8-AE3219595768}">
      <dsp:nvSpPr>
        <dsp:cNvPr id="0" name=""/>
        <dsp:cNvSpPr/>
      </dsp:nvSpPr>
      <dsp:spPr>
        <a:xfrm>
          <a:off x="2148631" y="518687"/>
          <a:ext cx="1185778" cy="3331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投資哪個國家</a:t>
          </a:r>
          <a:r>
            <a:rPr lang="en-US" altLang="zh-TW" sz="1600" kern="1200" dirty="0" smtClean="0"/>
            <a:t>?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投資哪個產業</a:t>
          </a:r>
          <a:r>
            <a:rPr lang="en-US" altLang="zh-TW" sz="1600" kern="1200" dirty="0" smtClean="0"/>
            <a:t>?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如何投資</a:t>
          </a:r>
          <a:r>
            <a:rPr lang="en-US" altLang="zh-TW" sz="1600" kern="1200" dirty="0" smtClean="0"/>
            <a:t>?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投資風險</a:t>
          </a:r>
          <a:r>
            <a:rPr lang="en-US" altLang="zh-TW" sz="1600" kern="1200" dirty="0" smtClean="0"/>
            <a:t>?</a:t>
          </a:r>
          <a:endParaRPr lang="zh-TW" altLang="en-US" sz="1600" kern="1200" dirty="0"/>
        </a:p>
      </dsp:txBody>
      <dsp:txXfrm>
        <a:off x="2183361" y="553417"/>
        <a:ext cx="1116318" cy="3261665"/>
      </dsp:txXfrm>
    </dsp:sp>
    <dsp:sp modelId="{6E7DD124-DADE-498C-9246-79DB2D43329B}">
      <dsp:nvSpPr>
        <dsp:cNvPr id="0" name=""/>
        <dsp:cNvSpPr/>
      </dsp:nvSpPr>
      <dsp:spPr>
        <a:xfrm>
          <a:off x="3271299" y="140675"/>
          <a:ext cx="381090" cy="2952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kern="1200"/>
        </a:p>
      </dsp:txBody>
      <dsp:txXfrm>
        <a:off x="3271299" y="199720"/>
        <a:ext cx="292523" cy="177134"/>
      </dsp:txXfrm>
    </dsp:sp>
    <dsp:sp modelId="{8E467EC0-40A9-423B-A8C1-B6253764DF98}">
      <dsp:nvSpPr>
        <dsp:cNvPr id="0" name=""/>
        <dsp:cNvSpPr/>
      </dsp:nvSpPr>
      <dsp:spPr>
        <a:xfrm>
          <a:off x="3810578" y="57887"/>
          <a:ext cx="1185778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資訊</a:t>
          </a:r>
          <a:endParaRPr lang="zh-TW" altLang="en-US" sz="1800" kern="1200" dirty="0"/>
        </a:p>
      </dsp:txBody>
      <dsp:txXfrm>
        <a:off x="3810578" y="57887"/>
        <a:ext cx="1185778" cy="460800"/>
      </dsp:txXfrm>
    </dsp:sp>
    <dsp:sp modelId="{0E67CFE7-0E82-4072-85FF-318E7202DD2B}">
      <dsp:nvSpPr>
        <dsp:cNvPr id="0" name=""/>
        <dsp:cNvSpPr/>
      </dsp:nvSpPr>
      <dsp:spPr>
        <a:xfrm>
          <a:off x="4053448" y="518687"/>
          <a:ext cx="1185778" cy="3331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投資環境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新南向重點國家潛力產業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投資環境安全報告</a:t>
          </a:r>
          <a:endParaRPr lang="zh-TW" altLang="en-US" sz="1600" kern="1200" dirty="0"/>
        </a:p>
      </dsp:txBody>
      <dsp:txXfrm>
        <a:off x="4088178" y="553417"/>
        <a:ext cx="1116318" cy="3261665"/>
      </dsp:txXfrm>
    </dsp:sp>
    <dsp:sp modelId="{C6AB951E-581E-488C-8DB8-9C98D1118631}">
      <dsp:nvSpPr>
        <dsp:cNvPr id="0" name=""/>
        <dsp:cNvSpPr/>
      </dsp:nvSpPr>
      <dsp:spPr>
        <a:xfrm>
          <a:off x="5176116" y="140675"/>
          <a:ext cx="381090" cy="2952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kern="1200"/>
        </a:p>
      </dsp:txBody>
      <dsp:txXfrm>
        <a:off x="5176116" y="199720"/>
        <a:ext cx="292523" cy="177134"/>
      </dsp:txXfrm>
    </dsp:sp>
    <dsp:sp modelId="{63033D46-9551-4CF3-842B-DC7CAC0CA899}">
      <dsp:nvSpPr>
        <dsp:cNvPr id="0" name=""/>
        <dsp:cNvSpPr/>
      </dsp:nvSpPr>
      <dsp:spPr>
        <a:xfrm>
          <a:off x="5715395" y="57887"/>
          <a:ext cx="1185778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/>
            <a:t>投資</a:t>
          </a:r>
          <a:endParaRPr lang="zh-TW" altLang="en-US" sz="1800" kern="1200" dirty="0"/>
        </a:p>
      </dsp:txBody>
      <dsp:txXfrm>
        <a:off x="5715395" y="57887"/>
        <a:ext cx="1185778" cy="460800"/>
      </dsp:txXfrm>
    </dsp:sp>
    <dsp:sp modelId="{D7E9540A-22EC-4214-85A7-DC6C67160AAC}">
      <dsp:nvSpPr>
        <dsp:cNvPr id="0" name=""/>
        <dsp:cNvSpPr/>
      </dsp:nvSpPr>
      <dsp:spPr>
        <a:xfrm>
          <a:off x="5958265" y="518687"/>
          <a:ext cx="1185778" cy="3331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縮減資訊蒐集時間</a:t>
          </a:r>
          <a:endParaRPr lang="zh-TW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適合的國家、產業</a:t>
          </a:r>
          <a:endParaRPr lang="zh-TW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降低投資風險</a:t>
          </a:r>
          <a:endParaRPr lang="zh-TW" altLang="en-US" sz="1800" kern="1200" dirty="0"/>
        </a:p>
      </dsp:txBody>
      <dsp:txXfrm>
        <a:off x="5992995" y="553417"/>
        <a:ext cx="1116318" cy="3261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EC5BA-03AB-4A76-BBAF-366B539BF455}" type="datetimeFigureOut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0BCA7C-DF3C-4836-AE86-7964A68BC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4788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8F11E-6EAB-44BB-9B7D-B33D20009FD8}" type="datetimeFigureOut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B2457-DF42-4A6F-AC41-8F423C5964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926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628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1190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119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4050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358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4412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3273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3273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2524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2524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2524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B2457-DF42-4A6F-AC41-8F423C596446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8119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FD625-4BC9-4FC8-8EA8-1FB46CE58F32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370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698B7-5CC8-466F-8BD3-AC6044837279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685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1E40-F49B-472D-8359-F90FE39759FB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1750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6C23-829A-465A-87A8-71F32FAF4C59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6435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BF25B-8CCC-48FF-A7F3-8C46E8047B64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5552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821A-3FEC-4210-8A2A-CAF32F753860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2170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BAA61-89C6-467B-BD06-418FAE8B659A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77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E54C4-B570-4413-8129-A8223FE96049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9132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AFDA-D699-4CB5-B0AA-4D8654D0C977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960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96834-E0EA-4DB6-8274-9E1085F130D5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231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EB05-4C9A-4E02-97E6-9263FA50D645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52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F33D3-975A-4901-8E12-F5FA08EA333F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423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499B5-A7D4-48A5-8319-198F12C9C964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97502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AD73-689E-49D0-93D4-BA38C8C371D7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003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6854B-F664-460F-8935-4FE9497B9BA4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5466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781D7-58F6-4D58-80BD-6B17B3FA40CA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251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9D61F-FB88-472D-9BDF-C337DC92DC6D}" type="datetime1">
              <a:rPr lang="zh-TW" altLang="en-US" smtClean="0"/>
              <a:t>2017/4/19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3B7A71-4C74-49BC-BCCF-78876D2A46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3829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8" r:id="rId1"/>
    <p:sldLayoutId id="2147484669" r:id="rId2"/>
    <p:sldLayoutId id="2147484670" r:id="rId3"/>
    <p:sldLayoutId id="2147484671" r:id="rId4"/>
    <p:sldLayoutId id="2147484672" r:id="rId5"/>
    <p:sldLayoutId id="2147484673" r:id="rId6"/>
    <p:sldLayoutId id="2147484674" r:id="rId7"/>
    <p:sldLayoutId id="2147484675" r:id="rId8"/>
    <p:sldLayoutId id="2147484676" r:id="rId9"/>
    <p:sldLayoutId id="2147484677" r:id="rId10"/>
    <p:sldLayoutId id="2147484678" r:id="rId11"/>
    <p:sldLayoutId id="2147484679" r:id="rId12"/>
    <p:sldLayoutId id="2147484680" r:id="rId13"/>
    <p:sldLayoutId id="2147484681" r:id="rId14"/>
    <p:sldLayoutId id="2147484682" r:id="rId15"/>
    <p:sldLayoutId id="214748468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TW" altLang="en-US" dirty="0" smtClean="0"/>
              <a:t>開放資料推動情形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476509"/>
          </a:xfrm>
        </p:spPr>
        <p:txBody>
          <a:bodyPr>
            <a:noAutofit/>
          </a:bodyPr>
          <a:lstStyle/>
          <a:p>
            <a:r>
              <a:rPr lang="zh-TW" altLang="en-US" sz="2000" dirty="0" smtClean="0"/>
              <a:t>投資業務處</a:t>
            </a:r>
            <a:endParaRPr lang="en-US" altLang="zh-TW" sz="2000" dirty="0" smtClean="0"/>
          </a:p>
          <a:p>
            <a:r>
              <a:rPr lang="zh-TW" altLang="en-US" sz="2000" dirty="0" smtClean="0"/>
              <a:t>報告人：李鴻良科長</a:t>
            </a:r>
            <a:endParaRPr lang="en-US" altLang="zh-TW" sz="2000" dirty="0" smtClean="0"/>
          </a:p>
          <a:p>
            <a:r>
              <a:rPr lang="en-US" altLang="zh-TW" sz="2000" dirty="0" smtClean="0"/>
              <a:t>2017.4.27</a:t>
            </a:r>
            <a:endParaRPr lang="zh-TW" altLang="en-US" sz="2000" dirty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01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 smtClean="0"/>
              <a:t>四、應用情境</a:t>
            </a:r>
            <a:endParaRPr lang="zh-TW" altLang="en-US" dirty="0"/>
          </a:p>
        </p:txBody>
      </p:sp>
      <p:graphicFrame>
        <p:nvGraphicFramePr>
          <p:cNvPr id="17" name="內容版面配置區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4687425"/>
              </p:ext>
            </p:extLst>
          </p:nvPr>
        </p:nvGraphicFramePr>
        <p:xfrm>
          <a:off x="609599" y="2160590"/>
          <a:ext cx="7144988" cy="3907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63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 smtClean="0"/>
              <a:t>五、未來品質</a:t>
            </a:r>
            <a:r>
              <a:rPr lang="zh-TW" altLang="en-US" dirty="0"/>
              <a:t>精進方向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000" dirty="0"/>
              <a:t>掌握</a:t>
            </a:r>
            <a:r>
              <a:rPr lang="zh-TW" altLang="en-US" sz="2000" dirty="0" smtClean="0"/>
              <a:t>國際經濟</a:t>
            </a:r>
            <a:r>
              <a:rPr lang="zh-TW" altLang="en-US" sz="2000" dirty="0"/>
              <a:t>情勢</a:t>
            </a:r>
            <a:r>
              <a:rPr lang="zh-TW" altLang="en-US" sz="2000" dirty="0" smtClean="0"/>
              <a:t>變動，持續開放雙邊投資相關資料，供各界運用。</a:t>
            </a:r>
            <a:endParaRPr lang="en-US" altLang="zh-TW" sz="2000" dirty="0" smtClean="0"/>
          </a:p>
          <a:p>
            <a:r>
              <a:rPr lang="zh-TW" altLang="en-US" sz="2000" dirty="0" smtClean="0"/>
              <a:t>持續更新資料，維持資料正確性。</a:t>
            </a:r>
            <a:endParaRPr lang="en-US" altLang="zh-TW" sz="2000" dirty="0" smtClean="0"/>
          </a:p>
          <a:p>
            <a:r>
              <a:rPr lang="zh-TW" altLang="en-US" sz="2000" dirty="0"/>
              <a:t>確實</a:t>
            </a:r>
            <a:r>
              <a:rPr lang="zh-TW" altLang="en-US" sz="2000" dirty="0" smtClean="0"/>
              <a:t>執行已開放資料集檢核作業，確保品質。</a:t>
            </a:r>
            <a:endParaRPr lang="en-US" altLang="zh-TW" sz="2000" dirty="0" smtClean="0"/>
          </a:p>
          <a:p>
            <a:pPr algn="just"/>
            <a:r>
              <a:rPr lang="zh-TW" altLang="en-US" sz="2000" dirty="0" smtClean="0"/>
              <a:t>新增資料集開放格式朝</a:t>
            </a:r>
            <a:r>
              <a:rPr lang="en-US" altLang="zh-TW" sz="2000" dirty="0" smtClean="0"/>
              <a:t>3</a:t>
            </a:r>
            <a:r>
              <a:rPr lang="zh-TW" altLang="en-US" sz="2000" dirty="0" smtClean="0"/>
              <a:t>顆星以上等級推動，以便民眾利用。</a:t>
            </a:r>
            <a:endParaRPr lang="en-US" altLang="zh-TW" sz="2000" dirty="0" smtClean="0"/>
          </a:p>
          <a:p>
            <a:pPr algn="just"/>
            <a:r>
              <a:rPr lang="zh-TW" altLang="en-US" sz="2000" dirty="0" smtClean="0"/>
              <a:t>依據推動</a:t>
            </a:r>
            <a:r>
              <a:rPr lang="zh-TW" altLang="en-US" sz="2000" dirty="0"/>
              <a:t>策略之工作項目及時程</a:t>
            </a:r>
            <a:r>
              <a:rPr lang="zh-TW" altLang="en-US" sz="2000" dirty="0" smtClean="0"/>
              <a:t>執行，以達時效。</a:t>
            </a:r>
            <a:endParaRPr lang="en-US" altLang="zh-TW" sz="2000" dirty="0" smtClean="0"/>
          </a:p>
          <a:p>
            <a:endParaRPr lang="en-US" altLang="zh-TW" sz="2600" dirty="0" smtClean="0"/>
          </a:p>
          <a:p>
            <a:endParaRPr lang="en-US" altLang="zh-TW" sz="2600" dirty="0" smtClean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385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/>
            </a:r>
            <a:br>
              <a:rPr lang="zh-TW" altLang="en-US" dirty="0"/>
            </a:br>
            <a:endParaRPr lang="en-US" alt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zh-TW" altLang="en-US" sz="3200" b="1" dirty="0"/>
              <a:t>報告</a:t>
            </a:r>
            <a:r>
              <a:rPr lang="zh-TW" altLang="en-US" sz="3200" b="1" dirty="0" smtClean="0"/>
              <a:t>完畢</a:t>
            </a:r>
            <a:endParaRPr lang="en-US" altLang="zh-TW" sz="3200" b="1" dirty="0" smtClean="0"/>
          </a:p>
          <a:p>
            <a:pPr marL="0" indent="0" algn="ctr">
              <a:buNone/>
            </a:pPr>
            <a:r>
              <a:rPr lang="zh-TW" altLang="en-US" sz="3200" b="1" smtClean="0"/>
              <a:t>       恭請</a:t>
            </a:r>
            <a:r>
              <a:rPr lang="zh-TW" altLang="en-US" sz="3200" b="1" dirty="0" smtClean="0"/>
              <a:t>裁示</a:t>
            </a:r>
            <a:endParaRPr lang="zh-TW" altLang="en-US" sz="2800" b="1" dirty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54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報告大綱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/>
              <a:t>一、推動策略與作法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zh-TW" altLang="en-US" sz="2800" dirty="0" smtClean="0"/>
              <a:t>二、執行成果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zh-TW" altLang="en-US" sz="2800" dirty="0" smtClean="0"/>
              <a:t>三、未來</a:t>
            </a:r>
            <a:r>
              <a:rPr lang="zh-TW" altLang="en-US" sz="2800" dirty="0"/>
              <a:t>開放資料標的及品質精進方向</a:t>
            </a:r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2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562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一、推動策略與作法</a:t>
            </a:r>
            <a:endParaRPr lang="en-US" alt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400" dirty="0" smtClean="0"/>
              <a:t>投資處主要業務為</a:t>
            </a:r>
            <a:r>
              <a:rPr lang="zh-TW" altLang="en-US" sz="2400" dirty="0" smtClean="0">
                <a:solidFill>
                  <a:srgbClr val="FF0000"/>
                </a:solidFill>
              </a:rPr>
              <a:t>促進</a:t>
            </a:r>
            <a:r>
              <a:rPr lang="zh-TW" altLang="en-US" sz="2400" dirty="0">
                <a:solidFill>
                  <a:srgbClr val="FF0000"/>
                </a:solidFill>
              </a:rPr>
              <a:t>外人來台</a:t>
            </a:r>
            <a:r>
              <a:rPr lang="zh-TW" altLang="en-US" sz="2400" dirty="0" smtClean="0">
                <a:solidFill>
                  <a:srgbClr val="FF0000"/>
                </a:solidFill>
              </a:rPr>
              <a:t>投資、輔導</a:t>
            </a:r>
            <a:r>
              <a:rPr lang="zh-TW" altLang="en-US" sz="2400" dirty="0">
                <a:solidFill>
                  <a:srgbClr val="FF0000"/>
                </a:solidFill>
              </a:rPr>
              <a:t>廠商對外</a:t>
            </a:r>
            <a:r>
              <a:rPr lang="zh-TW" altLang="en-US" sz="2400" dirty="0" smtClean="0">
                <a:solidFill>
                  <a:srgbClr val="FF0000"/>
                </a:solidFill>
              </a:rPr>
              <a:t>投資及延攬海外人才</a:t>
            </a:r>
            <a:r>
              <a:rPr lang="zh-TW" altLang="en-US" sz="2400" dirty="0" smtClean="0">
                <a:solidFill>
                  <a:schemeClr val="tx1"/>
                </a:solidFill>
              </a:rPr>
              <a:t>，以</a:t>
            </a:r>
            <a:r>
              <a:rPr lang="zh-TW" altLang="en-US" sz="2400" dirty="0" smtClean="0"/>
              <a:t>提供台灣投資環境、廠商海外布局所需資訊予民眾參考運用，作為政府資料開放的推動方向。</a:t>
            </a:r>
            <a:endParaRPr lang="en-US" altLang="zh-TW" sz="2400" dirty="0" smtClean="0"/>
          </a:p>
          <a:p>
            <a:r>
              <a:rPr lang="zh-TW" altLang="en-US" sz="2400" dirty="0" smtClean="0"/>
              <a:t>開放資料可提供</a:t>
            </a:r>
            <a:r>
              <a:rPr lang="zh-TW" altLang="en-US" sz="2400" smtClean="0"/>
              <a:t>有用</a:t>
            </a:r>
            <a:r>
              <a:rPr lang="zh-TW" altLang="en-US" sz="2400" smtClean="0"/>
              <a:t>的投資資訊</a:t>
            </a:r>
            <a:r>
              <a:rPr lang="zh-TW" altLang="en-US" sz="2400" dirty="0"/>
              <a:t>，加深投資者對目標國的瞭解，有</a:t>
            </a:r>
            <a:r>
              <a:rPr lang="zh-TW" altLang="en-US" sz="2400" dirty="0" smtClean="0"/>
              <a:t>助</a:t>
            </a:r>
            <a:r>
              <a:rPr lang="zh-TW" altLang="en-US" sz="2400" dirty="0" smtClean="0">
                <a:solidFill>
                  <a:srgbClr val="FF0000"/>
                </a:solidFill>
              </a:rPr>
              <a:t>降低資訊不對稱及投資失敗風險</a:t>
            </a:r>
            <a:r>
              <a:rPr lang="zh-TW" altLang="en-US" sz="2400" dirty="0" smtClean="0"/>
              <a:t>，提升投資效率。</a:t>
            </a:r>
            <a:endParaRPr lang="en-US" altLang="zh-TW" sz="2200" dirty="0" smtClean="0"/>
          </a:p>
          <a:p>
            <a:pPr lvl="1"/>
            <a:r>
              <a:rPr lang="zh-TW" altLang="en-US" sz="2200" dirty="0" smtClean="0"/>
              <a:t>例如：經濟狀況、國情、投資程序、優惠措施、商機</a:t>
            </a:r>
            <a:r>
              <a:rPr lang="en-US" altLang="zh-TW" sz="2200" dirty="0" smtClean="0"/>
              <a:t>…</a:t>
            </a:r>
          </a:p>
          <a:p>
            <a:pPr lvl="1"/>
            <a:endParaRPr lang="en-US" altLang="zh-TW" sz="2000" dirty="0" smtClean="0"/>
          </a:p>
          <a:p>
            <a:pPr lvl="1"/>
            <a:endParaRPr lang="en-US" altLang="zh-TW" sz="2000" dirty="0" smtClean="0"/>
          </a:p>
          <a:p>
            <a:endParaRPr lang="en-US" altLang="zh-TW" sz="2800" dirty="0" smtClean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85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一、推動策略與作法</a:t>
            </a:r>
            <a:endParaRPr lang="en-US" alt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TW" altLang="en-US" sz="2600" dirty="0" smtClean="0"/>
              <a:t>彙整需求</a:t>
            </a:r>
            <a:endParaRPr lang="en-US" altLang="zh-TW" sz="2600" dirty="0" smtClean="0"/>
          </a:p>
          <a:p>
            <a:pPr lvl="1"/>
            <a:r>
              <a:rPr lang="zh-TW" altLang="en-US" sz="2200" dirty="0" smtClean="0"/>
              <a:t>外來投資部分，以</a:t>
            </a:r>
            <a:r>
              <a:rPr lang="zh-TW" altLang="en-US" sz="2200" dirty="0" smtClean="0">
                <a:solidFill>
                  <a:srgbClr val="FF0000"/>
                </a:solidFill>
              </a:rPr>
              <a:t>優勢、機會與獎勵</a:t>
            </a:r>
            <a:r>
              <a:rPr lang="zh-TW" altLang="en-US" sz="2200" dirty="0" smtClean="0"/>
              <a:t>等</a:t>
            </a:r>
            <a:r>
              <a:rPr lang="en-US" altLang="zh-TW" sz="2200" dirty="0" smtClean="0"/>
              <a:t>3</a:t>
            </a:r>
            <a:r>
              <a:rPr lang="zh-TW" altLang="en-US" sz="2200" dirty="0" smtClean="0"/>
              <a:t>個面向介紹台灣投資環境。</a:t>
            </a:r>
            <a:endParaRPr lang="en-US" altLang="zh-TW" sz="2200" dirty="0" smtClean="0"/>
          </a:p>
          <a:p>
            <a:pPr lvl="1"/>
            <a:r>
              <a:rPr lang="zh-TW" altLang="en-US" sz="2200" dirty="0" smtClean="0"/>
              <a:t>對外投資</a:t>
            </a:r>
            <a:r>
              <a:rPr lang="zh-TW" altLang="en-US" sz="2200" dirty="0"/>
              <a:t>部分，</a:t>
            </a:r>
            <a:r>
              <a:rPr lang="zh-TW" altLang="en-US" sz="2200" dirty="0" smtClean="0"/>
              <a:t>廠商主要想瞭解</a:t>
            </a:r>
            <a:r>
              <a:rPr lang="zh-TW" altLang="en-US" sz="2200" dirty="0" smtClean="0">
                <a:solidFill>
                  <a:srgbClr val="FF0000"/>
                </a:solidFill>
              </a:rPr>
              <a:t>對外投資法規、各國投資環境、投資協定</a:t>
            </a:r>
            <a:r>
              <a:rPr lang="zh-TW" altLang="en-US" sz="2200" dirty="0" smtClean="0"/>
              <a:t>等資訊。</a:t>
            </a:r>
            <a:endParaRPr lang="en-US" altLang="zh-TW" sz="2200" dirty="0" smtClean="0"/>
          </a:p>
          <a:p>
            <a:r>
              <a:rPr lang="zh-TW" altLang="en-US" sz="2600" dirty="0" smtClean="0"/>
              <a:t>盤點資源</a:t>
            </a:r>
            <a:endParaRPr lang="en-US" altLang="zh-TW" sz="2600" dirty="0" smtClean="0"/>
          </a:p>
          <a:p>
            <a:pPr lvl="1"/>
            <a:r>
              <a:rPr lang="zh-TW" altLang="en-US" sz="2200" dirty="0" smtClean="0"/>
              <a:t>上述資料投資處已資訊化，完整置於</a:t>
            </a:r>
            <a:r>
              <a:rPr lang="zh-TW" altLang="en-US" sz="2200" dirty="0" smtClean="0">
                <a:solidFill>
                  <a:srgbClr val="FF0000"/>
                </a:solidFill>
              </a:rPr>
              <a:t>本處主網、台商網、投資臺灣入口網及</a:t>
            </a:r>
            <a:r>
              <a:rPr lang="en-US" altLang="zh-TW" sz="2200" dirty="0" smtClean="0">
                <a:solidFill>
                  <a:srgbClr val="FF0000"/>
                </a:solidFill>
              </a:rPr>
              <a:t>Contact Taiwan</a:t>
            </a:r>
            <a:r>
              <a:rPr lang="zh-TW" altLang="en-US" sz="2200" dirty="0" smtClean="0">
                <a:solidFill>
                  <a:srgbClr val="FF0000"/>
                </a:solidFill>
              </a:rPr>
              <a:t>網站</a:t>
            </a:r>
            <a:r>
              <a:rPr lang="zh-TW" altLang="en-US" sz="2200" dirty="0" smtClean="0"/>
              <a:t>。</a:t>
            </a:r>
            <a:endParaRPr lang="en-US" altLang="zh-TW" sz="2200" dirty="0" smtClean="0"/>
          </a:p>
          <a:p>
            <a:pPr lvl="1"/>
            <a:r>
              <a:rPr lang="zh-TW" altLang="en-US" sz="2200" dirty="0" smtClean="0"/>
              <a:t>為避免重複作業，儘可能將網站之公開資料列入資料開放盤點作業。</a:t>
            </a:r>
            <a:endParaRPr lang="en-US" altLang="zh-TW" sz="2200" dirty="0" smtClean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161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一、推動策略與作法</a:t>
            </a:r>
            <a:endParaRPr lang="en-US" alt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600" dirty="0" smtClean="0"/>
              <a:t>配合本部作業時程開放資料</a:t>
            </a:r>
            <a:endParaRPr lang="en-US" altLang="zh-TW" sz="2600" dirty="0" smtClean="0"/>
          </a:p>
          <a:p>
            <a:pPr lvl="1"/>
            <a:r>
              <a:rPr lang="zh-TW" altLang="en-US" sz="2400" dirty="0" smtClean="0"/>
              <a:t>整合對投資資訊的需求以及投資處擁有的資源，於</a:t>
            </a:r>
            <a:r>
              <a:rPr lang="zh-TW" altLang="en-US" sz="2400" dirty="0" smtClean="0">
                <a:solidFill>
                  <a:srgbClr val="FF0000"/>
                </a:solidFill>
              </a:rPr>
              <a:t>年初盤點年度擬開放之資料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 lvl="1"/>
            <a:r>
              <a:rPr lang="zh-TW" altLang="en-US" sz="2400" dirty="0" smtClean="0">
                <a:solidFill>
                  <a:srgbClr val="FF0000"/>
                </a:solidFill>
              </a:rPr>
              <a:t>持續更新已開放資料</a:t>
            </a:r>
            <a:r>
              <a:rPr lang="zh-TW" altLang="en-US" sz="2400" dirty="0" smtClean="0"/>
              <a:t>，維持內容正確性。</a:t>
            </a:r>
            <a:endParaRPr lang="en-US" altLang="zh-TW" sz="2400" dirty="0" smtClean="0"/>
          </a:p>
          <a:p>
            <a:pPr lvl="1"/>
            <a:r>
              <a:rPr lang="zh-TW" altLang="en-US" sz="2400" dirty="0" smtClean="0">
                <a:solidFill>
                  <a:srgbClr val="FF0000"/>
                </a:solidFill>
              </a:rPr>
              <a:t>每季進行資料檢核作業</a:t>
            </a:r>
            <a:r>
              <a:rPr lang="zh-TW" altLang="en-US" sz="2400" dirty="0" smtClean="0"/>
              <a:t>，確保下載連結、檔案格式、資料集簡介之完備與有效。</a:t>
            </a:r>
            <a:endParaRPr lang="en-US" altLang="zh-TW" sz="2400" dirty="0" smtClean="0"/>
          </a:p>
          <a:p>
            <a:pPr lvl="1"/>
            <a:endParaRPr lang="zh-TW" altLang="en-US" sz="2400" dirty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03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二、執行成果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6</a:t>
            </a:fld>
            <a:endParaRPr lang="zh-TW" altLang="en-US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000" dirty="0" smtClean="0"/>
              <a:t>截至</a:t>
            </a:r>
            <a:r>
              <a:rPr lang="en-US" altLang="zh-TW" sz="2000" dirty="0" smtClean="0"/>
              <a:t>106</a:t>
            </a:r>
            <a:r>
              <a:rPr lang="zh-TW" altLang="en-US" sz="2000" dirty="0" smtClean="0"/>
              <a:t>年第</a:t>
            </a:r>
            <a:r>
              <a:rPr lang="en-US" altLang="zh-TW" sz="2000" dirty="0" smtClean="0"/>
              <a:t>1</a:t>
            </a:r>
            <a:r>
              <a:rPr lang="zh-TW" altLang="en-US" sz="2000" dirty="0" smtClean="0"/>
              <a:t>季，投資處於政府開放資料平台累計上傳</a:t>
            </a:r>
            <a:r>
              <a:rPr lang="en-US" altLang="zh-TW" sz="2000" dirty="0" smtClean="0"/>
              <a:t>11</a:t>
            </a:r>
            <a:r>
              <a:rPr lang="zh-TW" altLang="en-US" sz="2000" dirty="0" smtClean="0"/>
              <a:t>筆開放資料集。</a:t>
            </a:r>
            <a:endParaRPr lang="en-US" altLang="zh-TW" sz="2000" dirty="0" smtClean="0"/>
          </a:p>
          <a:p>
            <a:r>
              <a:rPr lang="zh-TW" altLang="en-US" sz="2000" dirty="0" smtClean="0"/>
              <a:t>觀察下載量</a:t>
            </a:r>
            <a:r>
              <a:rPr lang="zh-TW" altLang="en-US" sz="2000" dirty="0"/>
              <a:t>，</a:t>
            </a:r>
            <a:r>
              <a:rPr lang="zh-TW" altLang="en-US" sz="2000" dirty="0" smtClean="0"/>
              <a:t>以「與</a:t>
            </a:r>
            <a:r>
              <a:rPr lang="zh-TW" altLang="en-US" sz="2000" dirty="0"/>
              <a:t>我國簽署投資保障</a:t>
            </a:r>
            <a:r>
              <a:rPr lang="en-US" altLang="zh-TW" sz="2000" dirty="0"/>
              <a:t>(</a:t>
            </a:r>
            <a:r>
              <a:rPr lang="zh-TW" altLang="en-US" sz="2000" dirty="0"/>
              <a:t>證</a:t>
            </a:r>
            <a:r>
              <a:rPr lang="en-US" altLang="zh-TW" sz="2000" dirty="0"/>
              <a:t>)</a:t>
            </a:r>
            <a:r>
              <a:rPr lang="zh-TW" altLang="en-US" sz="2000" dirty="0"/>
              <a:t>協定國家</a:t>
            </a:r>
            <a:r>
              <a:rPr lang="zh-TW" altLang="en-US" sz="2000" dirty="0" smtClean="0"/>
              <a:t>一覽表」最多，</a:t>
            </a:r>
            <a:r>
              <a:rPr lang="zh-TW" altLang="en-US" sz="2000" dirty="0"/>
              <a:t>其次</a:t>
            </a:r>
            <a:r>
              <a:rPr lang="zh-TW" altLang="en-US" sz="2000" dirty="0" smtClean="0"/>
              <a:t>為「我國</a:t>
            </a:r>
            <a:r>
              <a:rPr lang="zh-TW" altLang="en-US" sz="2000" dirty="0"/>
              <a:t>在東協各國投資</a:t>
            </a:r>
            <a:r>
              <a:rPr lang="zh-TW" altLang="en-US" sz="2000" dirty="0" smtClean="0"/>
              <a:t>統計表」及「投資臺灣實用手冊」。</a:t>
            </a:r>
            <a:endParaRPr lang="en-US" altLang="zh-TW" sz="2000" dirty="0" smtClean="0"/>
          </a:p>
          <a:p>
            <a:r>
              <a:rPr lang="zh-TW" altLang="en-US" sz="2000" dirty="0" smtClean="0"/>
              <a:t>瀏覽量</a:t>
            </a:r>
            <a:r>
              <a:rPr lang="zh-TW" altLang="en-US" sz="2000" dirty="0"/>
              <a:t>部分</a:t>
            </a:r>
            <a:r>
              <a:rPr lang="zh-TW" altLang="en-US" sz="2000" dirty="0" smtClean="0"/>
              <a:t>，亦以「</a:t>
            </a:r>
            <a:r>
              <a:rPr lang="zh-TW" altLang="en-US" sz="2000" dirty="0"/>
              <a:t>與我國簽署投資保障</a:t>
            </a:r>
            <a:r>
              <a:rPr lang="en-US" altLang="zh-TW" sz="2000" dirty="0"/>
              <a:t>(</a:t>
            </a:r>
            <a:r>
              <a:rPr lang="zh-TW" altLang="en-US" sz="2000" dirty="0"/>
              <a:t>證</a:t>
            </a:r>
            <a:r>
              <a:rPr lang="en-US" altLang="zh-TW" sz="2000" dirty="0"/>
              <a:t>)</a:t>
            </a:r>
            <a:r>
              <a:rPr lang="zh-TW" altLang="en-US" sz="2000" dirty="0"/>
              <a:t>協定國家一覽表」最多</a:t>
            </a:r>
            <a:r>
              <a:rPr lang="zh-TW" altLang="en-US" sz="2000" dirty="0" smtClean="0"/>
              <a:t>，第</a:t>
            </a:r>
            <a:r>
              <a:rPr lang="en-US" altLang="zh-TW" sz="2000" dirty="0" smtClean="0"/>
              <a:t>2</a:t>
            </a:r>
            <a:r>
              <a:rPr lang="zh-TW" altLang="en-US" sz="2000" dirty="0"/>
              <a:t>為「產業投資說帖</a:t>
            </a:r>
            <a:r>
              <a:rPr lang="en-US" altLang="zh-TW" sz="2000" dirty="0"/>
              <a:t>-</a:t>
            </a:r>
            <a:r>
              <a:rPr lang="zh-TW" altLang="en-US" sz="2000" dirty="0" smtClean="0"/>
              <a:t>服務業」，第</a:t>
            </a:r>
            <a:r>
              <a:rPr lang="en-US" altLang="zh-TW" sz="2000" dirty="0" smtClean="0"/>
              <a:t>3</a:t>
            </a:r>
            <a:r>
              <a:rPr lang="zh-TW" altLang="en-US" sz="2000" dirty="0" smtClean="0"/>
              <a:t>為「招商活動與成果」。</a:t>
            </a:r>
            <a:endParaRPr lang="en-US" altLang="zh-TW" sz="2000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54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二、執行成果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7</a:t>
            </a:fld>
            <a:endParaRPr lang="zh-TW" altLang="en-US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" name="內容版面配置區 25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067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二、執行成果</a:t>
            </a:r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8</a:t>
            </a:fld>
            <a:endParaRPr lang="zh-TW" altLang="en-US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3967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三</a:t>
            </a:r>
            <a:r>
              <a:rPr lang="zh-TW" altLang="en-US" dirty="0" smtClean="0"/>
              <a:t>、</a:t>
            </a:r>
            <a:r>
              <a:rPr lang="en-US" altLang="zh-TW" dirty="0" smtClean="0"/>
              <a:t>106</a:t>
            </a:r>
            <a:r>
              <a:rPr lang="zh-TW" altLang="en-US" dirty="0" smtClean="0"/>
              <a:t>年推動重點</a:t>
            </a:r>
            <a:endParaRPr lang="zh-TW" altLang="en-US" dirty="0"/>
          </a:p>
        </p:txBody>
      </p:sp>
      <p:pic>
        <p:nvPicPr>
          <p:cNvPr id="4" name="Picture 14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938" y="318421"/>
            <a:ext cx="1112044" cy="44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B7A71-4C74-49BC-BCCF-78876D2A467C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rtl="0"/>
            <a:r>
              <a:rPr lang="zh-TW" altLang="en-US" sz="2000" dirty="0" smtClean="0"/>
              <a:t>廠商基於降低成本或經營策略的考量，赴海外建立生產或營業據點之全球布局現象，已為常態。但各國經濟、政治、社會發展程度不一，藉由開放新南向國家投資環境資料，增進廠商對投資目標國家的瞭解。</a:t>
            </a:r>
            <a:endParaRPr lang="en-US" altLang="zh-TW" sz="2000" dirty="0" smtClean="0"/>
          </a:p>
          <a:p>
            <a:pPr lvl="0" rtl="0"/>
            <a:r>
              <a:rPr lang="en-US" altLang="zh-TW" sz="2400" dirty="0" smtClean="0"/>
              <a:t>106</a:t>
            </a:r>
            <a:r>
              <a:rPr lang="zh-TW" altLang="en-US" sz="2400" dirty="0" smtClean="0"/>
              <a:t>年以</a:t>
            </a:r>
            <a:r>
              <a:rPr lang="zh-TW" altLang="en-US" sz="2400" dirty="0" smtClean="0">
                <a:solidFill>
                  <a:srgbClr val="FF0000"/>
                </a:solidFill>
              </a:rPr>
              <a:t>新南向政策投資</a:t>
            </a:r>
            <a:r>
              <a:rPr lang="zh-TW" altLang="en-US" sz="2400" dirty="0" smtClean="0"/>
              <a:t>作為開放資料推動方向，預計開放</a:t>
            </a:r>
            <a:r>
              <a:rPr lang="en-US" altLang="zh-TW" sz="2400" dirty="0" smtClean="0"/>
              <a:t>8</a:t>
            </a:r>
            <a:r>
              <a:rPr lang="zh-TW" altLang="en-US" sz="2400" dirty="0" smtClean="0"/>
              <a:t>筆。</a:t>
            </a:r>
            <a:endParaRPr lang="en-US" altLang="zh-TW" sz="2400" dirty="0" smtClean="0"/>
          </a:p>
          <a:p>
            <a:pPr lvl="0" rtl="0"/>
            <a:r>
              <a:rPr lang="zh-TW" altLang="en-US" sz="2400" dirty="0"/>
              <a:t>開放</a:t>
            </a:r>
            <a:r>
              <a:rPr lang="zh-TW" altLang="en-US" sz="2400" dirty="0" smtClean="0"/>
              <a:t>資料名稱</a:t>
            </a:r>
            <a:endParaRPr lang="zh-TW" sz="2400" dirty="0"/>
          </a:p>
          <a:p>
            <a:pPr lvl="1"/>
            <a:r>
              <a:rPr lang="zh-TW" sz="2000" dirty="0" smtClean="0">
                <a:solidFill>
                  <a:srgbClr val="FF0000"/>
                </a:solidFill>
              </a:rPr>
              <a:t>新南向國家投資環境安全報告</a:t>
            </a:r>
            <a:endParaRPr lang="zh-TW" sz="2000" dirty="0">
              <a:solidFill>
                <a:srgbClr val="FF0000"/>
              </a:solidFill>
            </a:endParaRPr>
          </a:p>
          <a:p>
            <a:pPr lvl="1"/>
            <a:r>
              <a:rPr lang="zh-TW" sz="2000" dirty="0" smtClean="0">
                <a:solidFill>
                  <a:srgbClr val="FF0000"/>
                </a:solidFill>
              </a:rPr>
              <a:t>新南向國家產業地圖</a:t>
            </a:r>
            <a:endParaRPr lang="zh-TW" sz="2000" dirty="0">
              <a:solidFill>
                <a:srgbClr val="FF0000"/>
              </a:solidFill>
            </a:endParaRPr>
          </a:p>
          <a:p>
            <a:pPr lvl="2"/>
            <a:r>
              <a:rPr lang="zh-TW" sz="1800" dirty="0" smtClean="0">
                <a:solidFill>
                  <a:srgbClr val="FF0000"/>
                </a:solidFill>
              </a:rPr>
              <a:t>印尼、越南、泰國、菲律賓、緬甸、印度</a:t>
            </a:r>
            <a:endParaRPr lang="zh-TW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0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1134</TotalTime>
  <Words>694</Words>
  <Application>Microsoft Office PowerPoint</Application>
  <PresentationFormat>如螢幕大小 (4:3)</PresentationFormat>
  <Paragraphs>92</Paragraphs>
  <Slides>12</Slides>
  <Notes>12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多面向</vt:lpstr>
      <vt:lpstr>開放資料推動情形</vt:lpstr>
      <vt:lpstr>報告大綱</vt:lpstr>
      <vt:lpstr>一、推動策略與作法</vt:lpstr>
      <vt:lpstr>一、推動策略與作法</vt:lpstr>
      <vt:lpstr>一、推動策略與作法</vt:lpstr>
      <vt:lpstr>二、執行成果</vt:lpstr>
      <vt:lpstr>二、執行成果</vt:lpstr>
      <vt:lpstr>二、執行成果</vt:lpstr>
      <vt:lpstr>三、106年推動重點</vt:lpstr>
      <vt:lpstr>四、應用情境</vt:lpstr>
      <vt:lpstr>五、未來品質精進方向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開放資料推動情形</dc:title>
  <dc:creator>Pu</dc:creator>
  <cp:lastModifiedBy>劉桐任</cp:lastModifiedBy>
  <cp:revision>99</cp:revision>
  <dcterms:created xsi:type="dcterms:W3CDTF">2017-04-09T02:36:18Z</dcterms:created>
  <dcterms:modified xsi:type="dcterms:W3CDTF">2017-04-19T02:03:35Z</dcterms:modified>
</cp:coreProperties>
</file>