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2"/>
  </p:notesMasterIdLst>
  <p:sldIdLst>
    <p:sldId id="256" r:id="rId3"/>
    <p:sldId id="455" r:id="rId4"/>
    <p:sldId id="453" r:id="rId5"/>
    <p:sldId id="438" r:id="rId6"/>
    <p:sldId id="433" r:id="rId7"/>
    <p:sldId id="465" r:id="rId8"/>
    <p:sldId id="426" r:id="rId9"/>
    <p:sldId id="456" r:id="rId10"/>
    <p:sldId id="458" r:id="rId11"/>
    <p:sldId id="459" r:id="rId12"/>
    <p:sldId id="460" r:id="rId13"/>
    <p:sldId id="461" r:id="rId14"/>
    <p:sldId id="473" r:id="rId15"/>
    <p:sldId id="472" r:id="rId16"/>
    <p:sldId id="466" r:id="rId17"/>
    <p:sldId id="474" r:id="rId18"/>
    <p:sldId id="475" r:id="rId19"/>
    <p:sldId id="476" r:id="rId20"/>
    <p:sldId id="444" r:id="rId21"/>
  </p:sldIdLst>
  <p:sldSz cx="9144000" cy="6858000" type="screen4x3"/>
  <p:notesSz cx="6735763" cy="9866313"/>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7C609E"/>
    <a:srgbClr val="CD62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6189" autoAdjust="0"/>
  </p:normalViewPr>
  <p:slideViewPr>
    <p:cSldViewPr>
      <p:cViewPr>
        <p:scale>
          <a:sx n="82" d="100"/>
          <a:sy n="82" d="100"/>
        </p:scale>
        <p:origin x="-2382" y="-732"/>
      </p:cViewPr>
      <p:guideLst>
        <p:guide orient="horz" pos="2160"/>
        <p:guide pos="2880"/>
      </p:guideLst>
    </p:cSldViewPr>
  </p:slideViewPr>
  <p:notesTextViewPr>
    <p:cViewPr>
      <p:scale>
        <a:sx n="1" d="1"/>
        <a:sy n="1" d="1"/>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elodie\Desktop\105%20&#24180;&#35036;&#21161;&#26399;&#26411;&#22577;&#21578;\&#32080;&#26696;&#31777;&#22577;\&#21463;&#35036;&#21161;&#24288;&#21830;&#36939;&#29992;&#38283;&#25918;&#36039;&#26009;&#38598;All-&#36039;&#26009;&#27298;&#35222;v1210(F)&#32113;&#35336;&#20998;&#26512;&#29256;-&#21443;&#3277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TW"/>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pattFill prst="pct60">
                <a:fgClr>
                  <a:srgbClr val="FF0000"/>
                </a:fgClr>
                <a:bgClr>
                  <a:schemeClr val="bg1"/>
                </a:bgClr>
              </a:pattFill>
            </c:spPr>
          </c:dPt>
          <c:dPt>
            <c:idx val="1"/>
            <c:bubble3D val="0"/>
            <c:spPr>
              <a:pattFill prst="dashVert">
                <a:fgClr>
                  <a:srgbClr val="FFC000"/>
                </a:fgClr>
                <a:bgClr>
                  <a:schemeClr val="bg1"/>
                </a:bgClr>
              </a:pattFill>
            </c:spPr>
          </c:dPt>
          <c:dPt>
            <c:idx val="2"/>
            <c:bubble3D val="0"/>
            <c:spPr>
              <a:pattFill prst="dkDnDiag">
                <a:fgClr>
                  <a:srgbClr val="FFFF00"/>
                </a:fgClr>
                <a:bgClr>
                  <a:schemeClr val="bg1"/>
                </a:bgClr>
              </a:pattFill>
            </c:spPr>
          </c:dPt>
          <c:dPt>
            <c:idx val="3"/>
            <c:bubble3D val="0"/>
            <c:spPr>
              <a:pattFill prst="dkHorz">
                <a:fgClr>
                  <a:srgbClr val="00B050"/>
                </a:fgClr>
                <a:bgClr>
                  <a:schemeClr val="bg1"/>
                </a:bgClr>
              </a:pattFill>
            </c:spPr>
          </c:dPt>
          <c:dPt>
            <c:idx val="4"/>
            <c:bubble3D val="0"/>
            <c:spPr>
              <a:pattFill prst="smConfetti">
                <a:fgClr>
                  <a:srgbClr val="00B0F0"/>
                </a:fgClr>
                <a:bgClr>
                  <a:schemeClr val="bg1"/>
                </a:bgClr>
              </a:pattFill>
            </c:spPr>
          </c:dPt>
          <c:dPt>
            <c:idx val="5"/>
            <c:bubble3D val="0"/>
            <c:spPr>
              <a:pattFill prst="horzBrick">
                <a:fgClr>
                  <a:srgbClr val="0070C0"/>
                </a:fgClr>
                <a:bgClr>
                  <a:schemeClr val="bg1"/>
                </a:bgClr>
              </a:pattFill>
            </c:spPr>
          </c:dPt>
          <c:dPt>
            <c:idx val="6"/>
            <c:bubble3D val="0"/>
            <c:spPr>
              <a:pattFill prst="wdUpDiag">
                <a:fgClr>
                  <a:srgbClr val="7030A0"/>
                </a:fgClr>
                <a:bgClr>
                  <a:schemeClr val="bg1"/>
                </a:bgClr>
              </a:pattFill>
            </c:spPr>
          </c:dPt>
          <c:dPt>
            <c:idx val="7"/>
            <c:bubble3D val="0"/>
            <c:spPr>
              <a:pattFill prst="lgConfetti">
                <a:fgClr>
                  <a:srgbClr val="C00000"/>
                </a:fgClr>
                <a:bgClr>
                  <a:schemeClr val="bg1"/>
                </a:bgClr>
              </a:pattFill>
            </c:spPr>
          </c:dPt>
          <c:dPt>
            <c:idx val="8"/>
            <c:bubble3D val="0"/>
            <c:spPr>
              <a:pattFill prst="lgCheck">
                <a:fgClr>
                  <a:schemeClr val="bg1">
                    <a:lumMod val="75000"/>
                  </a:schemeClr>
                </a:fgClr>
                <a:bgClr>
                  <a:schemeClr val="bg1"/>
                </a:bgClr>
              </a:pattFill>
            </c:spPr>
          </c:dPt>
          <c:dPt>
            <c:idx val="9"/>
            <c:bubble3D val="0"/>
            <c:spPr>
              <a:pattFill prst="wdUpDiag">
                <a:fgClr>
                  <a:srgbClr val="FF0000"/>
                </a:fgClr>
                <a:bgClr>
                  <a:schemeClr val="bg1"/>
                </a:bgClr>
              </a:pattFill>
            </c:spPr>
          </c:dPt>
          <c:dPt>
            <c:idx val="10"/>
            <c:bubble3D val="0"/>
            <c:spPr>
              <a:pattFill prst="lgConfetti">
                <a:fgClr>
                  <a:srgbClr val="FFC000"/>
                </a:fgClr>
                <a:bgClr>
                  <a:schemeClr val="bg1"/>
                </a:bgClr>
              </a:pattFill>
            </c:spPr>
          </c:dPt>
          <c:dPt>
            <c:idx val="11"/>
            <c:bubble3D val="0"/>
            <c:spPr>
              <a:pattFill prst="horzBrick">
                <a:fgClr>
                  <a:srgbClr val="FFFF00"/>
                </a:fgClr>
                <a:bgClr>
                  <a:schemeClr val="bg1"/>
                </a:bgClr>
              </a:pattFill>
            </c:spPr>
          </c:dPt>
          <c:dLbls>
            <c:numFmt formatCode="0.0%" sourceLinked="0"/>
            <c:showLegendKey val="0"/>
            <c:showVal val="0"/>
            <c:showCatName val="1"/>
            <c:showSerName val="0"/>
            <c:showPercent val="1"/>
            <c:showBubbleSize val="0"/>
            <c:showLeaderLines val="1"/>
          </c:dLbls>
          <c:cat>
            <c:strRef>
              <c:f>'2016運用開放資料(351不同資料集)主管機關分布圖 (2'!$A$366:$A$377</c:f>
              <c:strCache>
                <c:ptCount val="12"/>
                <c:pt idx="0">
                  <c:v>農業委員會</c:v>
                </c:pt>
                <c:pt idx="1">
                  <c:v>經濟部</c:v>
                </c:pt>
                <c:pt idx="2">
                  <c:v>教育部</c:v>
                </c:pt>
                <c:pt idx="3">
                  <c:v>衛生福利部</c:v>
                </c:pt>
                <c:pt idx="4">
                  <c:v>交通部</c:v>
                </c:pt>
                <c:pt idx="5">
                  <c:v>內政部</c:v>
                </c:pt>
                <c:pt idx="6">
                  <c:v>科技部</c:v>
                </c:pt>
                <c:pt idx="7">
                  <c:v>主計總處</c:v>
                </c:pt>
                <c:pt idx="8">
                  <c:v>環境保護署</c:v>
                </c:pt>
                <c:pt idx="9">
                  <c:v>文化部</c:v>
                </c:pt>
                <c:pt idx="10">
                  <c:v>財政部</c:v>
                </c:pt>
                <c:pt idx="11">
                  <c:v>其他部會機關</c:v>
                </c:pt>
              </c:strCache>
            </c:strRef>
          </c:cat>
          <c:val>
            <c:numRef>
              <c:f>'2016運用開放資料(351不同資料集)主管機關分布圖 (2'!$B$366:$B$377</c:f>
              <c:numCache>
                <c:formatCode>General</c:formatCode>
                <c:ptCount val="12"/>
                <c:pt idx="0">
                  <c:v>80</c:v>
                </c:pt>
                <c:pt idx="1">
                  <c:v>40</c:v>
                </c:pt>
                <c:pt idx="2">
                  <c:v>32</c:v>
                </c:pt>
                <c:pt idx="3">
                  <c:v>30</c:v>
                </c:pt>
                <c:pt idx="4">
                  <c:v>27</c:v>
                </c:pt>
                <c:pt idx="5">
                  <c:v>25</c:v>
                </c:pt>
                <c:pt idx="6">
                  <c:v>21</c:v>
                </c:pt>
                <c:pt idx="7">
                  <c:v>15</c:v>
                </c:pt>
                <c:pt idx="8">
                  <c:v>15</c:v>
                </c:pt>
                <c:pt idx="9">
                  <c:v>11</c:v>
                </c:pt>
                <c:pt idx="10">
                  <c:v>11</c:v>
                </c:pt>
                <c:pt idx="11">
                  <c:v>55</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txPr>
    <a:bodyPr/>
    <a:lstStyle/>
    <a:p>
      <a:pPr>
        <a:defRPr sz="1200" b="0">
          <a:latin typeface="微軟正黑體" pitchFamily="34" charset="-120"/>
          <a:ea typeface="微軟正黑體" pitchFamily="34" charset="-120"/>
        </a:defRPr>
      </a:pPr>
      <a:endParaRPr lang="zh-TW"/>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B8AE9D-6235-40EE-80FB-E1A0469941AA}" type="doc">
      <dgm:prSet loTypeId="urn:microsoft.com/office/officeart/2005/8/layout/vList5" loCatId="list" qsTypeId="urn:microsoft.com/office/officeart/2005/8/quickstyle/simple1" qsCatId="simple" csTypeId="urn:microsoft.com/office/officeart/2005/8/colors/accent3_2" csCatId="accent3" phldr="1"/>
      <dgm:spPr/>
      <dgm:t>
        <a:bodyPr/>
        <a:lstStyle/>
        <a:p>
          <a:endParaRPr lang="zh-TW" altLang="en-US"/>
        </a:p>
      </dgm:t>
    </dgm:pt>
    <dgm:pt modelId="{4AFD59BB-876E-47D7-B07C-DA55555E7BF3}">
      <dgm:prSet phldrT="[文字]" custT="1"/>
      <dgm:spPr/>
      <dgm:t>
        <a:bodyPr/>
        <a:lstStyle/>
        <a:p>
          <a:pPr>
            <a:lnSpc>
              <a:spcPts val="2500"/>
            </a:lnSpc>
            <a:spcAft>
              <a:spcPts val="0"/>
            </a:spcAft>
          </a:pPr>
          <a:r>
            <a:rPr lang="zh-TW" altLang="en-US" sz="2000" b="1" dirty="0" smtClean="0">
              <a:latin typeface="微軟正黑體" pitchFamily="34" charset="-120"/>
              <a:ea typeface="微軟正黑體" pitchFamily="34" charset="-120"/>
            </a:rPr>
            <a:t>擴大社群與民間</a:t>
          </a:r>
          <a:endParaRPr lang="en-US" altLang="zh-TW" sz="2000" b="1" dirty="0" smtClean="0">
            <a:latin typeface="微軟正黑體" pitchFamily="34" charset="-120"/>
            <a:ea typeface="微軟正黑體" pitchFamily="34" charset="-120"/>
          </a:endParaRPr>
        </a:p>
        <a:p>
          <a:pPr>
            <a:lnSpc>
              <a:spcPts val="2500"/>
            </a:lnSpc>
            <a:spcAft>
              <a:spcPts val="0"/>
            </a:spcAft>
          </a:pPr>
          <a:r>
            <a:rPr lang="zh-TW" altLang="en-US" sz="2000" b="1" dirty="0" smtClean="0">
              <a:latin typeface="微軟正黑體" pitchFamily="34" charset="-120"/>
              <a:ea typeface="微軟正黑體" pitchFamily="34" charset="-120"/>
            </a:rPr>
            <a:t>組織參與，加速政府開放資料</a:t>
          </a:r>
          <a:endParaRPr lang="zh-TW" altLang="en-US" sz="2000" b="1" dirty="0">
            <a:latin typeface="微軟正黑體" pitchFamily="34" charset="-120"/>
            <a:ea typeface="微軟正黑體" pitchFamily="34" charset="-120"/>
          </a:endParaRPr>
        </a:p>
      </dgm:t>
    </dgm:pt>
    <dgm:pt modelId="{16B25E2B-8B10-4001-B089-05C8C2249E14}" type="parTrans" cxnId="{CA49E321-9A64-4B25-8019-08BB7CA7A3CD}">
      <dgm:prSet/>
      <dgm:spPr/>
      <dgm:t>
        <a:bodyPr/>
        <a:lstStyle/>
        <a:p>
          <a:endParaRPr lang="zh-TW" altLang="en-US" b="1">
            <a:solidFill>
              <a:schemeClr val="tx1"/>
            </a:solidFill>
            <a:latin typeface="微軟正黑體" pitchFamily="34" charset="-120"/>
            <a:ea typeface="微軟正黑體" pitchFamily="34" charset="-120"/>
          </a:endParaRPr>
        </a:p>
      </dgm:t>
    </dgm:pt>
    <dgm:pt modelId="{7C9BFEE6-053A-4F05-A84A-AFC1B47671C2}" type="sibTrans" cxnId="{CA49E321-9A64-4B25-8019-08BB7CA7A3CD}">
      <dgm:prSet/>
      <dgm:spPr/>
      <dgm:t>
        <a:bodyPr/>
        <a:lstStyle/>
        <a:p>
          <a:endParaRPr lang="zh-TW" altLang="en-US" b="1">
            <a:solidFill>
              <a:schemeClr val="tx1"/>
            </a:solidFill>
            <a:latin typeface="微軟正黑體" pitchFamily="34" charset="-120"/>
            <a:ea typeface="微軟正黑體" pitchFamily="34" charset="-120"/>
          </a:endParaRPr>
        </a:p>
      </dgm:t>
    </dgm:pt>
    <dgm:pt modelId="{61988FD7-6A8D-448D-A75C-5E65C3897E22}">
      <dgm:prSet phldrT="[文字]" custT="1"/>
      <dgm:spPr/>
      <dgm:t>
        <a:bodyPr/>
        <a:lstStyle/>
        <a:p>
          <a:pPr>
            <a:lnSpc>
              <a:spcPts val="2500"/>
            </a:lnSpc>
            <a:spcAft>
              <a:spcPts val="0"/>
            </a:spcAft>
          </a:pPr>
          <a:r>
            <a:rPr lang="zh-TW" altLang="en-US" sz="2000" b="1" dirty="0" smtClean="0">
              <a:latin typeface="微軟正黑體" pitchFamily="34" charset="-120"/>
              <a:ea typeface="微軟正黑體" pitchFamily="34" charset="-120"/>
            </a:rPr>
            <a:t>推動產業應用</a:t>
          </a:r>
          <a:endParaRPr lang="en-US" altLang="zh-TW" sz="2000" b="1" dirty="0" smtClean="0">
            <a:latin typeface="微軟正黑體" pitchFamily="34" charset="-120"/>
            <a:ea typeface="微軟正黑體" pitchFamily="34" charset="-120"/>
          </a:endParaRPr>
        </a:p>
        <a:p>
          <a:pPr>
            <a:lnSpc>
              <a:spcPts val="2500"/>
            </a:lnSpc>
            <a:spcAft>
              <a:spcPts val="0"/>
            </a:spcAft>
          </a:pPr>
          <a:r>
            <a:rPr lang="zh-TW" altLang="en-US" sz="2000" b="1" dirty="0" smtClean="0">
              <a:latin typeface="微軟正黑體" pitchFamily="34" charset="-120"/>
              <a:ea typeface="微軟正黑體" pitchFamily="34" charset="-120"/>
            </a:rPr>
            <a:t>政府開放資料，帶動經濟發展</a:t>
          </a:r>
          <a:endParaRPr lang="zh-TW" altLang="en-US" sz="2000" b="1" dirty="0">
            <a:latin typeface="微軟正黑體" pitchFamily="34" charset="-120"/>
            <a:ea typeface="微軟正黑體" pitchFamily="34" charset="-120"/>
          </a:endParaRPr>
        </a:p>
      </dgm:t>
    </dgm:pt>
    <dgm:pt modelId="{5C0F0EAE-D301-49FF-8457-B9BD884113E1}" type="parTrans" cxnId="{937A72F6-D8CF-4999-BB58-CD0C6C218607}">
      <dgm:prSet/>
      <dgm:spPr/>
      <dgm:t>
        <a:bodyPr/>
        <a:lstStyle/>
        <a:p>
          <a:endParaRPr lang="zh-TW" altLang="en-US" b="1">
            <a:solidFill>
              <a:schemeClr val="tx1"/>
            </a:solidFill>
            <a:latin typeface="微軟正黑體" pitchFamily="34" charset="-120"/>
            <a:ea typeface="微軟正黑體" pitchFamily="34" charset="-120"/>
          </a:endParaRPr>
        </a:p>
      </dgm:t>
    </dgm:pt>
    <dgm:pt modelId="{8EE6A273-C53F-4846-9FA5-AFCD7C11BB30}" type="sibTrans" cxnId="{937A72F6-D8CF-4999-BB58-CD0C6C218607}">
      <dgm:prSet/>
      <dgm:spPr/>
      <dgm:t>
        <a:bodyPr/>
        <a:lstStyle/>
        <a:p>
          <a:endParaRPr lang="zh-TW" altLang="en-US" b="1">
            <a:solidFill>
              <a:schemeClr val="tx1"/>
            </a:solidFill>
            <a:latin typeface="微軟正黑體" pitchFamily="34" charset="-120"/>
            <a:ea typeface="微軟正黑體" pitchFamily="34" charset="-120"/>
          </a:endParaRPr>
        </a:p>
      </dgm:t>
    </dgm:pt>
    <dgm:pt modelId="{1EE2340B-AB80-4453-BB06-C34A955BDEB8}">
      <dgm:prSet phldrT="[文字]" custT="1"/>
      <dgm:spPr/>
      <dgm:t>
        <a:bodyPr/>
        <a:lstStyle/>
        <a:p>
          <a:pPr>
            <a:lnSpc>
              <a:spcPts val="2200"/>
            </a:lnSpc>
            <a:spcAft>
              <a:spcPts val="0"/>
            </a:spcAft>
          </a:pPr>
          <a:r>
            <a:rPr lang="zh-TW" altLang="en-US" sz="1800" b="1" dirty="0" smtClean="0">
              <a:latin typeface="微軟正黑體" pitchFamily="34" charset="-120"/>
              <a:ea typeface="微軟正黑體" pitchFamily="34" charset="-120"/>
            </a:rPr>
            <a:t>補助</a:t>
          </a:r>
          <a:r>
            <a:rPr lang="en-US" altLang="zh-TW" sz="1800" b="1" dirty="0" smtClean="0">
              <a:solidFill>
                <a:srgbClr val="FF0000"/>
              </a:solidFill>
              <a:latin typeface="微軟正黑體" pitchFamily="34" charset="-120"/>
              <a:ea typeface="微軟正黑體" pitchFamily="34" charset="-120"/>
            </a:rPr>
            <a:t>57</a:t>
          </a:r>
          <a:r>
            <a:rPr lang="zh-TW" altLang="en-US" sz="1800" b="1" dirty="0" smtClean="0">
              <a:solidFill>
                <a:srgbClr val="FF0000"/>
              </a:solidFill>
              <a:latin typeface="微軟正黑體" pitchFamily="34" charset="-120"/>
              <a:ea typeface="微軟正黑體" pitchFamily="34" charset="-120"/>
            </a:rPr>
            <a:t>家</a:t>
          </a:r>
          <a:r>
            <a:rPr lang="zh-TW" altLang="en-US" sz="1800" b="1" dirty="0" smtClean="0">
              <a:solidFill>
                <a:srgbClr val="FF0000"/>
              </a:solidFill>
              <a:latin typeface="微軟正黑體" pitchFamily="34" charset="-120"/>
              <a:ea typeface="微軟正黑體" pitchFamily="34" charset="-120"/>
            </a:rPr>
            <a:t>企業</a:t>
          </a:r>
          <a:r>
            <a:rPr lang="zh-TW" altLang="en-US" sz="1800" b="1" dirty="0" smtClean="0">
              <a:latin typeface="微軟正黑體" pitchFamily="34" charset="-120"/>
              <a:ea typeface="微軟正黑體" pitchFamily="34" charset="-120"/>
            </a:rPr>
            <a:t>運用</a:t>
          </a:r>
          <a:r>
            <a:rPr lang="en-US" altLang="en-US" sz="1800" b="1" dirty="0" smtClean="0">
              <a:latin typeface="微軟正黑體" pitchFamily="34" charset="-120"/>
              <a:ea typeface="微軟正黑體" pitchFamily="34" charset="-120"/>
            </a:rPr>
            <a:t>Open Data</a:t>
          </a:r>
          <a:r>
            <a:rPr lang="zh-TW" altLang="en-US" sz="1800" b="1" dirty="0" smtClean="0">
              <a:latin typeface="微軟正黑體" pitchFamily="34" charset="-120"/>
              <a:ea typeface="微軟正黑體" pitchFamily="34" charset="-120"/>
            </a:rPr>
            <a:t>建構創新服務模式。</a:t>
          </a:r>
          <a:endParaRPr lang="zh-TW" altLang="en-US" sz="1800" b="1" dirty="0">
            <a:solidFill>
              <a:srgbClr val="FF0000"/>
            </a:solidFill>
            <a:latin typeface="微軟正黑體" pitchFamily="34" charset="-120"/>
            <a:ea typeface="微軟正黑體" pitchFamily="34" charset="-120"/>
          </a:endParaRPr>
        </a:p>
      </dgm:t>
    </dgm:pt>
    <dgm:pt modelId="{07D59F03-E8E4-4DA4-9673-1AE5E5A7DDC7}" type="parTrans" cxnId="{125C5D3C-45E6-420C-9C37-4A2012EC36C7}">
      <dgm:prSet/>
      <dgm:spPr/>
      <dgm:t>
        <a:bodyPr/>
        <a:lstStyle/>
        <a:p>
          <a:endParaRPr lang="zh-TW" altLang="en-US" b="1">
            <a:solidFill>
              <a:schemeClr val="tx1"/>
            </a:solidFill>
            <a:latin typeface="微軟正黑體" pitchFamily="34" charset="-120"/>
            <a:ea typeface="微軟正黑體" pitchFamily="34" charset="-120"/>
          </a:endParaRPr>
        </a:p>
      </dgm:t>
    </dgm:pt>
    <dgm:pt modelId="{A0383244-A2F6-4861-A9F1-6A8C32CB14B3}" type="sibTrans" cxnId="{125C5D3C-45E6-420C-9C37-4A2012EC36C7}">
      <dgm:prSet/>
      <dgm:spPr/>
      <dgm:t>
        <a:bodyPr/>
        <a:lstStyle/>
        <a:p>
          <a:endParaRPr lang="zh-TW" altLang="en-US" b="1">
            <a:solidFill>
              <a:schemeClr val="tx1"/>
            </a:solidFill>
            <a:latin typeface="微軟正黑體" pitchFamily="34" charset="-120"/>
            <a:ea typeface="微軟正黑體" pitchFamily="34" charset="-120"/>
          </a:endParaRPr>
        </a:p>
      </dgm:t>
    </dgm:pt>
    <dgm:pt modelId="{1B607381-74D5-47B3-86A4-1EBF9FE3B2DD}">
      <dgm:prSet phldrT="[文字]" custT="1"/>
      <dgm:spPr/>
      <dgm:t>
        <a:bodyPr/>
        <a:lstStyle/>
        <a:p>
          <a:pPr>
            <a:lnSpc>
              <a:spcPts val="2500"/>
            </a:lnSpc>
            <a:spcAft>
              <a:spcPts val="0"/>
            </a:spcAft>
          </a:pPr>
          <a:r>
            <a:rPr lang="zh-TW" altLang="en-US" sz="2000" b="1" dirty="0" smtClean="0">
              <a:latin typeface="微軟正黑體" pitchFamily="34" charset="-120"/>
              <a:ea typeface="微軟正黑體" pitchFamily="34" charset="-120"/>
            </a:rPr>
            <a:t>透過各式競賽、推廣，鼓勵民間</a:t>
          </a:r>
          <a:endParaRPr lang="en-US" altLang="zh-TW" sz="2000" b="1" dirty="0" smtClean="0">
            <a:latin typeface="微軟正黑體" pitchFamily="34" charset="-120"/>
            <a:ea typeface="微軟正黑體" pitchFamily="34" charset="-120"/>
          </a:endParaRPr>
        </a:p>
        <a:p>
          <a:pPr>
            <a:lnSpc>
              <a:spcPts val="2500"/>
            </a:lnSpc>
            <a:spcAft>
              <a:spcPts val="0"/>
            </a:spcAft>
          </a:pPr>
          <a:r>
            <a:rPr lang="zh-TW" altLang="en-US" sz="2000" b="1" dirty="0" smtClean="0">
              <a:latin typeface="微軟正黑體" pitchFamily="34" charset="-120"/>
              <a:ea typeface="微軟正黑體" pitchFamily="34" charset="-120"/>
            </a:rPr>
            <a:t>運用資料展創意</a:t>
          </a:r>
          <a:endParaRPr lang="zh-TW" altLang="en-US" sz="2000" b="1" dirty="0">
            <a:latin typeface="微軟正黑體" pitchFamily="34" charset="-120"/>
            <a:ea typeface="微軟正黑體" pitchFamily="34" charset="-120"/>
          </a:endParaRPr>
        </a:p>
      </dgm:t>
    </dgm:pt>
    <dgm:pt modelId="{610305F7-5D43-47D7-A591-E06D8D18402C}" type="parTrans" cxnId="{AD3CF18A-5C37-4741-A216-01603603159E}">
      <dgm:prSet/>
      <dgm:spPr/>
      <dgm:t>
        <a:bodyPr/>
        <a:lstStyle/>
        <a:p>
          <a:endParaRPr lang="zh-TW" altLang="en-US" b="1">
            <a:solidFill>
              <a:schemeClr val="tx1"/>
            </a:solidFill>
            <a:latin typeface="微軟正黑體" pitchFamily="34" charset="-120"/>
            <a:ea typeface="微軟正黑體" pitchFamily="34" charset="-120"/>
          </a:endParaRPr>
        </a:p>
      </dgm:t>
    </dgm:pt>
    <dgm:pt modelId="{40664D0B-6569-469F-8196-75FC5DDF59D1}" type="sibTrans" cxnId="{AD3CF18A-5C37-4741-A216-01603603159E}">
      <dgm:prSet/>
      <dgm:spPr/>
      <dgm:t>
        <a:bodyPr/>
        <a:lstStyle/>
        <a:p>
          <a:endParaRPr lang="zh-TW" altLang="en-US" b="1">
            <a:solidFill>
              <a:schemeClr val="tx1"/>
            </a:solidFill>
            <a:latin typeface="微軟正黑體" pitchFamily="34" charset="-120"/>
            <a:ea typeface="微軟正黑體" pitchFamily="34" charset="-120"/>
          </a:endParaRPr>
        </a:p>
      </dgm:t>
    </dgm:pt>
    <dgm:pt modelId="{31A6F5B2-2F19-4AC8-BAC2-FC4AF96DF0AB}">
      <dgm:prSet phldrT="[文字]" custT="1"/>
      <dgm:spPr/>
      <dgm:t>
        <a:bodyPr/>
        <a:lstStyle/>
        <a:p>
          <a:pPr>
            <a:lnSpc>
              <a:spcPts val="2500"/>
            </a:lnSpc>
            <a:spcAft>
              <a:spcPts val="0"/>
            </a:spcAft>
          </a:pPr>
          <a:r>
            <a:rPr lang="zh-TW" altLang="en-US" sz="2000" b="1" dirty="0" smtClean="0">
              <a:latin typeface="微軟正黑體" pitchFamily="34" charset="-120"/>
              <a:ea typeface="微軟正黑體" pitchFamily="34" charset="-120"/>
            </a:rPr>
            <a:t>促成國際交流合作，推動亞洲開放資料合作組織</a:t>
          </a:r>
          <a:endParaRPr lang="zh-TW" altLang="en-US" sz="2000" b="1" dirty="0">
            <a:latin typeface="微軟正黑體" pitchFamily="34" charset="-120"/>
            <a:ea typeface="微軟正黑體" pitchFamily="34" charset="-120"/>
          </a:endParaRPr>
        </a:p>
      </dgm:t>
    </dgm:pt>
    <dgm:pt modelId="{E3383A8F-908A-47B1-B371-8970A54CB81F}" type="parTrans" cxnId="{EC3FE046-C6F1-4850-BE39-3A90315C95E4}">
      <dgm:prSet/>
      <dgm:spPr/>
      <dgm:t>
        <a:bodyPr/>
        <a:lstStyle/>
        <a:p>
          <a:endParaRPr lang="zh-TW" altLang="en-US" b="1">
            <a:solidFill>
              <a:schemeClr val="tx1"/>
            </a:solidFill>
            <a:latin typeface="微軟正黑體" pitchFamily="34" charset="-120"/>
            <a:ea typeface="微軟正黑體" pitchFamily="34" charset="-120"/>
          </a:endParaRPr>
        </a:p>
      </dgm:t>
    </dgm:pt>
    <dgm:pt modelId="{02C1CCB1-7F2D-4A31-893E-9037C7E21128}" type="sibTrans" cxnId="{EC3FE046-C6F1-4850-BE39-3A90315C95E4}">
      <dgm:prSet/>
      <dgm:spPr/>
      <dgm:t>
        <a:bodyPr/>
        <a:lstStyle/>
        <a:p>
          <a:endParaRPr lang="zh-TW" altLang="en-US" b="1">
            <a:solidFill>
              <a:schemeClr val="tx1"/>
            </a:solidFill>
            <a:latin typeface="微軟正黑體" pitchFamily="34" charset="-120"/>
            <a:ea typeface="微軟正黑體" pitchFamily="34" charset="-120"/>
          </a:endParaRPr>
        </a:p>
      </dgm:t>
    </dgm:pt>
    <dgm:pt modelId="{5C40F05E-2DBB-42B9-A6A1-674858E4822F}">
      <dgm:prSet phldrT="[文字]" custT="1"/>
      <dgm:spPr/>
      <dgm:t>
        <a:bodyPr/>
        <a:lstStyle/>
        <a:p>
          <a:pPr>
            <a:lnSpc>
              <a:spcPts val="2200"/>
            </a:lnSpc>
            <a:spcAft>
              <a:spcPts val="0"/>
            </a:spcAft>
          </a:pPr>
          <a:r>
            <a:rPr lang="zh-TW" altLang="en-US" sz="1800" b="1" dirty="0" smtClean="0">
              <a:solidFill>
                <a:srgbClr val="FF0000"/>
              </a:solidFill>
              <a:latin typeface="微軟正黑體" pitchFamily="34" charset="-120"/>
              <a:ea typeface="微軟正黑體" pitchFamily="34" charset="-120"/>
            </a:rPr>
            <a:t>與</a:t>
          </a:r>
          <a:r>
            <a:rPr lang="en-US" altLang="zh-TW" sz="1800" b="1" dirty="0" smtClean="0">
              <a:solidFill>
                <a:srgbClr val="FF0000"/>
              </a:solidFill>
              <a:latin typeface="微軟正黑體" pitchFamily="34" charset="-120"/>
              <a:ea typeface="微軟正黑體" pitchFamily="34" charset="-120"/>
            </a:rPr>
            <a:t>12</a:t>
          </a:r>
          <a:r>
            <a:rPr lang="zh-TW" altLang="en-US" sz="1800" b="1" dirty="0" smtClean="0">
              <a:solidFill>
                <a:srgbClr val="FF0000"/>
              </a:solidFill>
              <a:latin typeface="微軟正黑體" pitchFamily="34" charset="-120"/>
              <a:ea typeface="微軟正黑體" pitchFamily="34" charset="-120"/>
            </a:rPr>
            <a:t>國交流</a:t>
          </a:r>
          <a:r>
            <a:rPr lang="zh-TW" altLang="en-US" sz="1800" b="1" dirty="0" smtClean="0">
              <a:latin typeface="微軟正黑體" pitchFamily="34" charset="-120"/>
              <a:ea typeface="微軟正黑體" pitchFamily="34" charset="-120"/>
            </a:rPr>
            <a:t>，並辦理臺泰印尼跨國</a:t>
          </a:r>
          <a:r>
            <a:rPr lang="en-US" altLang="zh-TW" sz="1800" b="1" dirty="0" smtClean="0">
              <a:latin typeface="微軟正黑體" pitchFamily="34" charset="-120"/>
              <a:ea typeface="微軟正黑體" pitchFamily="34" charset="-120"/>
            </a:rPr>
            <a:t>Hackathon</a:t>
          </a:r>
          <a:r>
            <a:rPr lang="zh-TW" altLang="en-US" sz="1800" b="1" dirty="0" smtClean="0">
              <a:latin typeface="微軟正黑體" pitchFamily="34" charset="-120"/>
              <a:ea typeface="微軟正黑體" pitchFamily="34" charset="-120"/>
            </a:rPr>
            <a:t>與亞太高峰論壇，以共通性議題與亞洲國家深度互動</a:t>
          </a:r>
          <a:endParaRPr lang="zh-TW" altLang="en-US" sz="1800" b="1" dirty="0">
            <a:latin typeface="微軟正黑體" pitchFamily="34" charset="-120"/>
            <a:ea typeface="微軟正黑體" pitchFamily="34" charset="-120"/>
          </a:endParaRPr>
        </a:p>
      </dgm:t>
    </dgm:pt>
    <dgm:pt modelId="{89E1B960-DA7D-42B2-9B7F-489F0E2DDCD3}" type="parTrans" cxnId="{164046F1-F4AC-46C6-9723-6B4514D4D3FB}">
      <dgm:prSet/>
      <dgm:spPr/>
      <dgm:t>
        <a:bodyPr/>
        <a:lstStyle/>
        <a:p>
          <a:endParaRPr lang="zh-TW" altLang="en-US" b="1">
            <a:solidFill>
              <a:schemeClr val="tx1"/>
            </a:solidFill>
            <a:latin typeface="微軟正黑體" pitchFamily="34" charset="-120"/>
            <a:ea typeface="微軟正黑體" pitchFamily="34" charset="-120"/>
          </a:endParaRPr>
        </a:p>
      </dgm:t>
    </dgm:pt>
    <dgm:pt modelId="{C41398B7-E9BE-404C-B5AC-A83ACA635A82}" type="sibTrans" cxnId="{164046F1-F4AC-46C6-9723-6B4514D4D3FB}">
      <dgm:prSet/>
      <dgm:spPr/>
      <dgm:t>
        <a:bodyPr/>
        <a:lstStyle/>
        <a:p>
          <a:endParaRPr lang="zh-TW" altLang="en-US" b="1">
            <a:solidFill>
              <a:schemeClr val="tx1"/>
            </a:solidFill>
            <a:latin typeface="微軟正黑體" pitchFamily="34" charset="-120"/>
            <a:ea typeface="微軟正黑體" pitchFamily="34" charset="-120"/>
          </a:endParaRPr>
        </a:p>
      </dgm:t>
    </dgm:pt>
    <dgm:pt modelId="{63F329A1-4E9F-4724-8663-73CFDA0295FF}">
      <dgm:prSet phldrT="[文字]" custT="1"/>
      <dgm:spPr/>
      <dgm:t>
        <a:bodyPr/>
        <a:lstStyle/>
        <a:p>
          <a:pPr>
            <a:lnSpc>
              <a:spcPts val="2200"/>
            </a:lnSpc>
            <a:spcAft>
              <a:spcPts val="0"/>
            </a:spcAft>
          </a:pPr>
          <a:r>
            <a:rPr lang="zh-TW" altLang="en-US" sz="1800" b="1" dirty="0" smtClean="0">
              <a:solidFill>
                <a:srgbClr val="FF0000"/>
              </a:solidFill>
              <a:latin typeface="微軟正黑體" pitchFamily="34" charset="-120"/>
              <a:ea typeface="微軟正黑體" pitchFamily="34" charset="-120"/>
            </a:rPr>
            <a:t>推動「亞洲開放資料合作組織」，臺灣為第一年主席及常設秘書處</a:t>
          </a:r>
          <a:endParaRPr lang="zh-TW" altLang="en-US" sz="1800" b="1" dirty="0">
            <a:latin typeface="微軟正黑體" pitchFamily="34" charset="-120"/>
            <a:ea typeface="微軟正黑體" pitchFamily="34" charset="-120"/>
          </a:endParaRPr>
        </a:p>
      </dgm:t>
    </dgm:pt>
    <dgm:pt modelId="{AB9C3EDA-81E3-4E99-A8AE-D39AA015F60E}" type="parTrans" cxnId="{66C8B66B-C08C-4549-859C-CC4534F341D0}">
      <dgm:prSet/>
      <dgm:spPr/>
      <dgm:t>
        <a:bodyPr/>
        <a:lstStyle/>
        <a:p>
          <a:endParaRPr lang="zh-TW" altLang="en-US" b="1">
            <a:solidFill>
              <a:schemeClr val="tx1"/>
            </a:solidFill>
            <a:latin typeface="微軟正黑體" pitchFamily="34" charset="-120"/>
            <a:ea typeface="微軟正黑體" pitchFamily="34" charset="-120"/>
          </a:endParaRPr>
        </a:p>
      </dgm:t>
    </dgm:pt>
    <dgm:pt modelId="{7128FE08-C92F-4768-B98B-6FBEF77219EA}" type="sibTrans" cxnId="{66C8B66B-C08C-4549-859C-CC4534F341D0}">
      <dgm:prSet/>
      <dgm:spPr/>
      <dgm:t>
        <a:bodyPr/>
        <a:lstStyle/>
        <a:p>
          <a:endParaRPr lang="zh-TW" altLang="en-US" b="1">
            <a:solidFill>
              <a:schemeClr val="tx1"/>
            </a:solidFill>
            <a:latin typeface="微軟正黑體" pitchFamily="34" charset="-120"/>
            <a:ea typeface="微軟正黑體" pitchFamily="34" charset="-120"/>
          </a:endParaRPr>
        </a:p>
      </dgm:t>
    </dgm:pt>
    <dgm:pt modelId="{C0EE4B0C-485A-4686-8095-000375E7AC3B}">
      <dgm:prSet phldrT="[文字]" custT="1"/>
      <dgm:spPr/>
      <dgm:t>
        <a:bodyPr/>
        <a:lstStyle/>
        <a:p>
          <a:pPr>
            <a:lnSpc>
              <a:spcPts val="2200"/>
            </a:lnSpc>
            <a:spcAft>
              <a:spcPts val="0"/>
            </a:spcAft>
          </a:pPr>
          <a:r>
            <a:rPr lang="zh-TW" altLang="en-US" sz="1800" b="1" dirty="0" smtClean="0">
              <a:latin typeface="微軟正黑體" pitchFamily="34" charset="-120"/>
              <a:ea typeface="微軟正黑體" pitchFamily="34" charset="-120"/>
            </a:rPr>
            <a:t>推動政府機關與企業設組，促成</a:t>
          </a:r>
          <a:r>
            <a:rPr lang="en-US" altLang="zh-TW" sz="1800" b="1" dirty="0" smtClean="0">
              <a:solidFill>
                <a:srgbClr val="FF0000"/>
              </a:solidFill>
              <a:latin typeface="微軟正黑體" pitchFamily="34" charset="-120"/>
              <a:ea typeface="微軟正黑體" pitchFamily="34" charset="-120"/>
            </a:rPr>
            <a:t>939</a:t>
          </a:r>
          <a:r>
            <a:rPr lang="zh-TW" altLang="en-US" sz="1800" b="1" dirty="0" smtClean="0">
              <a:solidFill>
                <a:srgbClr val="FF0000"/>
              </a:solidFill>
              <a:latin typeface="微軟正黑體" pitchFamily="34" charset="-120"/>
              <a:ea typeface="微軟正黑體" pitchFamily="34" charset="-120"/>
            </a:rPr>
            <a:t>件</a:t>
          </a:r>
          <a:r>
            <a:rPr lang="en-US" altLang="en-US" sz="1800" b="1" dirty="0" smtClean="0">
              <a:solidFill>
                <a:srgbClr val="FF0000"/>
              </a:solidFill>
              <a:latin typeface="微軟正黑體" pitchFamily="34" charset="-120"/>
              <a:ea typeface="微軟正黑體" pitchFamily="34" charset="-120"/>
            </a:rPr>
            <a:t>Open Data</a:t>
          </a:r>
          <a:r>
            <a:rPr lang="zh-TW" altLang="en-US" sz="1800" b="1" dirty="0" smtClean="0">
              <a:solidFill>
                <a:srgbClr val="FF0000"/>
              </a:solidFill>
              <a:latin typeface="微軟正黑體" pitchFamily="34" charset="-120"/>
              <a:ea typeface="微軟正黑體" pitchFamily="34" charset="-120"/>
            </a:rPr>
            <a:t>創新應用提案</a:t>
          </a:r>
          <a:r>
            <a:rPr lang="zh-TW" altLang="en-US" sz="1800" b="1" dirty="0" smtClean="0">
              <a:latin typeface="微軟正黑體" pitchFamily="34" charset="-120"/>
              <a:ea typeface="微軟正黑體" pitchFamily="34" charset="-120"/>
            </a:rPr>
            <a:t>，</a:t>
          </a:r>
          <a:r>
            <a:rPr lang="zh-TW" altLang="en-US" sz="1800" b="1" dirty="0" smtClean="0">
              <a:solidFill>
                <a:srgbClr val="FF0000"/>
              </a:solidFill>
              <a:latin typeface="微軟正黑體" pitchFamily="34" charset="-120"/>
              <a:ea typeface="微軟正黑體" pitchFamily="34" charset="-120"/>
            </a:rPr>
            <a:t>獎勵</a:t>
          </a:r>
          <a:r>
            <a:rPr lang="en-US" altLang="zh-TW" sz="1800" b="1" dirty="0" smtClean="0">
              <a:solidFill>
                <a:srgbClr val="FF0000"/>
              </a:solidFill>
              <a:latin typeface="微軟正黑體" pitchFamily="34" charset="-120"/>
              <a:ea typeface="微軟正黑體" pitchFamily="34" charset="-120"/>
            </a:rPr>
            <a:t>141</a:t>
          </a:r>
          <a:r>
            <a:rPr lang="zh-TW" altLang="en-US" sz="1800" b="1" dirty="0" smtClean="0">
              <a:solidFill>
                <a:srgbClr val="FF0000"/>
              </a:solidFill>
              <a:latin typeface="微軟正黑體" pitchFamily="34" charset="-120"/>
              <a:ea typeface="微軟正黑體" pitchFamily="34" charset="-120"/>
            </a:rPr>
            <a:t>項創新服務</a:t>
          </a:r>
          <a:r>
            <a:rPr lang="en-US" altLang="en-US"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包含學生、個人及新創企業</a:t>
          </a:r>
          <a:r>
            <a:rPr lang="en-US" altLang="zh-TW" sz="1800" b="1" dirty="0" smtClean="0">
              <a:latin typeface="微軟正黑體" pitchFamily="34" charset="-120"/>
              <a:ea typeface="微軟正黑體" pitchFamily="34" charset="-120"/>
            </a:rPr>
            <a:t>)</a:t>
          </a:r>
          <a:r>
            <a:rPr lang="zh-TW" altLang="en-US" sz="1800" b="1" dirty="0" smtClean="0">
              <a:latin typeface="微軟正黑體" pitchFamily="34" charset="-120"/>
              <a:ea typeface="微軟正黑體" pitchFamily="34" charset="-120"/>
            </a:rPr>
            <a:t>，</a:t>
          </a:r>
          <a:r>
            <a:rPr lang="en-US" altLang="zh-TW" sz="1800" b="1" dirty="0" smtClean="0">
              <a:solidFill>
                <a:srgbClr val="FF0000"/>
              </a:solidFill>
              <a:latin typeface="微軟正黑體" pitchFamily="34" charset="-120"/>
              <a:ea typeface="微軟正黑體" pitchFamily="34" charset="-120"/>
            </a:rPr>
            <a:t>19</a:t>
          </a:r>
          <a:r>
            <a:rPr lang="zh-TW" altLang="en-US" sz="1800" b="1" dirty="0" smtClean="0">
              <a:solidFill>
                <a:srgbClr val="FF0000"/>
              </a:solidFill>
              <a:latin typeface="微軟正黑體" pitchFamily="34" charset="-120"/>
              <a:ea typeface="微軟正黑體" pitchFamily="34" charset="-120"/>
            </a:rPr>
            <a:t>個新創</a:t>
          </a:r>
          <a:r>
            <a:rPr lang="zh-TW" altLang="en-US" sz="1800" b="1" dirty="0" smtClean="0">
              <a:latin typeface="微軟正黑體" pitchFamily="34" charset="-120"/>
              <a:ea typeface="微軟正黑體" pitchFamily="34" charset="-120"/>
            </a:rPr>
            <a:t>企業成立</a:t>
          </a:r>
          <a:endParaRPr lang="zh-TW" altLang="en-US" sz="1800" b="1" dirty="0">
            <a:solidFill>
              <a:srgbClr val="FF0000"/>
            </a:solidFill>
            <a:latin typeface="微軟正黑體" pitchFamily="34" charset="-120"/>
            <a:ea typeface="微軟正黑體" pitchFamily="34" charset="-120"/>
          </a:endParaRPr>
        </a:p>
      </dgm:t>
    </dgm:pt>
    <dgm:pt modelId="{C1355AB8-4583-41D3-BE23-248D8B09FD7F}" type="sibTrans" cxnId="{F886AC51-E3C6-4120-9B91-C110F5FE2286}">
      <dgm:prSet/>
      <dgm:spPr/>
      <dgm:t>
        <a:bodyPr/>
        <a:lstStyle/>
        <a:p>
          <a:endParaRPr lang="zh-TW" altLang="en-US" b="1">
            <a:solidFill>
              <a:schemeClr val="tx1"/>
            </a:solidFill>
            <a:latin typeface="微軟正黑體" pitchFamily="34" charset="-120"/>
            <a:ea typeface="微軟正黑體" pitchFamily="34" charset="-120"/>
          </a:endParaRPr>
        </a:p>
      </dgm:t>
    </dgm:pt>
    <dgm:pt modelId="{666B5ECB-8832-446C-9A31-E80735A879EB}" type="parTrans" cxnId="{F886AC51-E3C6-4120-9B91-C110F5FE2286}">
      <dgm:prSet/>
      <dgm:spPr/>
      <dgm:t>
        <a:bodyPr/>
        <a:lstStyle/>
        <a:p>
          <a:endParaRPr lang="zh-TW" altLang="en-US" b="1">
            <a:solidFill>
              <a:schemeClr val="tx1"/>
            </a:solidFill>
            <a:latin typeface="微軟正黑體" pitchFamily="34" charset="-120"/>
            <a:ea typeface="微軟正黑體" pitchFamily="34" charset="-120"/>
          </a:endParaRPr>
        </a:p>
      </dgm:t>
    </dgm:pt>
    <dgm:pt modelId="{F1F7B743-325A-40C1-9F05-313E903A55D7}">
      <dgm:prSet phldrT="[文字]" custT="1"/>
      <dgm:spPr/>
      <dgm:t>
        <a:bodyPr/>
        <a:lstStyle/>
        <a:p>
          <a:pPr>
            <a:lnSpc>
              <a:spcPts val="2000"/>
            </a:lnSpc>
            <a:spcAft>
              <a:spcPts val="0"/>
            </a:spcAft>
            <a:tabLst/>
          </a:pPr>
          <a:r>
            <a:rPr lang="zh-TW" altLang="en-US" sz="1800" b="1" dirty="0" smtClean="0">
              <a:latin typeface="微軟正黑體" pitchFamily="34" charset="-120"/>
              <a:ea typeface="微軟正黑體" pitchFamily="34" charset="-120"/>
            </a:rPr>
            <a:t>依</a:t>
          </a:r>
          <a:r>
            <a:rPr lang="en-US" altLang="zh-TW" sz="1800" b="1" dirty="0" smtClean="0">
              <a:solidFill>
                <a:srgbClr val="FF0000"/>
              </a:solidFill>
              <a:latin typeface="微軟正黑體" pitchFamily="34" charset="-120"/>
              <a:ea typeface="微軟正黑體" pitchFamily="34" charset="-120"/>
            </a:rPr>
            <a:t>11</a:t>
          </a:r>
          <a:r>
            <a:rPr lang="zh-TW" altLang="en-US" sz="1800" b="1" dirty="0" smtClean="0">
              <a:solidFill>
                <a:srgbClr val="FF0000"/>
              </a:solidFill>
              <a:latin typeface="微軟正黑體" pitchFamily="34" charset="-120"/>
              <a:ea typeface="微軟正黑體" pitchFamily="34" charset="-120"/>
            </a:rPr>
            <a:t>大應用領域</a:t>
          </a:r>
          <a:r>
            <a:rPr lang="zh-TW" altLang="en-US" sz="1800" b="1" dirty="0" smtClean="0">
              <a:latin typeface="微軟正黑體" pitchFamily="34" charset="-120"/>
              <a:ea typeface="微軟正黑體" pitchFamily="34" charset="-120"/>
            </a:rPr>
            <a:t>蒐集民間資料需求達</a:t>
          </a:r>
          <a:r>
            <a:rPr lang="en-US" altLang="en-US" sz="1800" b="1" dirty="0" smtClean="0">
              <a:latin typeface="微軟正黑體" pitchFamily="34" charset="-120"/>
              <a:ea typeface="微軟正黑體" pitchFamily="34" charset="-120"/>
            </a:rPr>
            <a:t>409</a:t>
          </a:r>
          <a:r>
            <a:rPr lang="zh-TW" altLang="en-US" sz="1800" b="1" dirty="0" smtClean="0">
              <a:latin typeface="微軟正黑體" pitchFamily="34" charset="-120"/>
              <a:ea typeface="微軟正黑體" pitchFamily="34" charset="-120"/>
            </a:rPr>
            <a:t>個，</a:t>
          </a:r>
          <a:r>
            <a:rPr lang="zh-TW" altLang="en-US" sz="1800" b="1" dirty="0" smtClean="0">
              <a:solidFill>
                <a:srgbClr val="FF0000"/>
              </a:solidFill>
              <a:latin typeface="微軟正黑體" pitchFamily="34" charset="-120"/>
              <a:ea typeface="微軟正黑體" pitchFamily="34" charset="-120"/>
            </a:rPr>
            <a:t>促成</a:t>
          </a:r>
          <a:r>
            <a:rPr lang="en-US" altLang="zh-TW" sz="1800" b="1" dirty="0" smtClean="0">
              <a:solidFill>
                <a:srgbClr val="FF0000"/>
              </a:solidFill>
              <a:latin typeface="微軟正黑體" pitchFamily="34" charset="-120"/>
              <a:ea typeface="微軟正黑體" pitchFamily="34" charset="-120"/>
            </a:rPr>
            <a:t>183</a:t>
          </a:r>
          <a:r>
            <a:rPr lang="zh-TW" altLang="en-US" sz="1800" b="1" dirty="0" smtClean="0">
              <a:solidFill>
                <a:srgbClr val="FF0000"/>
              </a:solidFill>
              <a:latin typeface="微軟正黑體" pitchFamily="34" charset="-120"/>
              <a:ea typeface="微軟正黑體" pitchFamily="34" charset="-120"/>
            </a:rPr>
            <a:t>項符合廠商需求之資料集優先開放</a:t>
          </a:r>
          <a:endParaRPr lang="zh-TW" altLang="en-US" sz="1800" b="1" dirty="0">
            <a:solidFill>
              <a:srgbClr val="FF0000"/>
            </a:solidFill>
            <a:latin typeface="微軟正黑體" pitchFamily="34" charset="-120"/>
            <a:ea typeface="微軟正黑體" pitchFamily="34" charset="-120"/>
          </a:endParaRPr>
        </a:p>
      </dgm:t>
    </dgm:pt>
    <dgm:pt modelId="{54B4FFD9-C870-4F98-8503-438F8EB35EF0}" type="parTrans" cxnId="{9989334A-5C5B-41F3-9708-93FA7604EA2E}">
      <dgm:prSet/>
      <dgm:spPr/>
      <dgm:t>
        <a:bodyPr/>
        <a:lstStyle/>
        <a:p>
          <a:endParaRPr lang="zh-TW" altLang="en-US"/>
        </a:p>
      </dgm:t>
    </dgm:pt>
    <dgm:pt modelId="{16A03DAA-8A29-4143-95D0-012E9BBBD1B7}" type="sibTrans" cxnId="{9989334A-5C5B-41F3-9708-93FA7604EA2E}">
      <dgm:prSet/>
      <dgm:spPr/>
      <dgm:t>
        <a:bodyPr/>
        <a:lstStyle/>
        <a:p>
          <a:endParaRPr lang="zh-TW" altLang="en-US"/>
        </a:p>
      </dgm:t>
    </dgm:pt>
    <dgm:pt modelId="{F8166F5C-B719-4FAE-8FCE-B2A4D1EF993D}">
      <dgm:prSet phldrT="[文字]" custT="1"/>
      <dgm:spPr/>
      <dgm:t>
        <a:bodyPr/>
        <a:lstStyle/>
        <a:p>
          <a:pPr>
            <a:lnSpc>
              <a:spcPts val="2000"/>
            </a:lnSpc>
            <a:spcAft>
              <a:spcPts val="0"/>
            </a:spcAft>
          </a:pPr>
          <a:r>
            <a:rPr lang="en-US" altLang="en-US" sz="1800" b="1" dirty="0" smtClean="0">
              <a:solidFill>
                <a:srgbClr val="FF0000"/>
              </a:solidFill>
              <a:latin typeface="微軟正黑體" pitchFamily="34" charset="-120"/>
              <a:ea typeface="微軟正黑體" pitchFamily="34" charset="-120"/>
            </a:rPr>
            <a:t>Global Open Data Index Ranking</a:t>
          </a:r>
          <a:r>
            <a:rPr lang="zh-TW" altLang="en-US" sz="1800" b="1" dirty="0" smtClean="0">
              <a:latin typeface="微軟正黑體" pitchFamily="34" charset="-120"/>
              <a:ea typeface="微軟正黑體" pitchFamily="34" charset="-120"/>
            </a:rPr>
            <a:t>臺灣由</a:t>
          </a:r>
          <a:r>
            <a:rPr lang="en-US" altLang="zh-TW" sz="1800" b="1" dirty="0" smtClean="0">
              <a:latin typeface="微軟正黑體" pitchFamily="34" charset="-120"/>
              <a:ea typeface="微軟正黑體" pitchFamily="34" charset="-120"/>
            </a:rPr>
            <a:t>2013</a:t>
          </a:r>
          <a:r>
            <a:rPr lang="zh-TW" altLang="en-US" sz="1800" b="1" dirty="0" smtClean="0">
              <a:latin typeface="微軟正黑體" pitchFamily="34" charset="-120"/>
              <a:ea typeface="微軟正黑體" pitchFamily="34" charset="-120"/>
            </a:rPr>
            <a:t>第</a:t>
          </a:r>
          <a:r>
            <a:rPr lang="en-US" altLang="zh-TW" sz="1800" b="1" dirty="0" smtClean="0">
              <a:latin typeface="微軟正黑體" pitchFamily="34" charset="-120"/>
              <a:ea typeface="微軟正黑體" pitchFamily="34" charset="-120"/>
            </a:rPr>
            <a:t>36</a:t>
          </a:r>
          <a:r>
            <a:rPr lang="zh-TW" altLang="en-US" sz="1800" b="1" dirty="0" smtClean="0">
              <a:latin typeface="微軟正黑體" pitchFamily="34" charset="-120"/>
              <a:ea typeface="微軟正黑體" pitchFamily="34" charset="-120"/>
            </a:rPr>
            <a:t>名、</a:t>
          </a:r>
          <a:r>
            <a:rPr lang="en-US" altLang="zh-TW" sz="1800" b="1" dirty="0" smtClean="0">
              <a:latin typeface="微軟正黑體" pitchFamily="34" charset="-120"/>
              <a:ea typeface="微軟正黑體" pitchFamily="34" charset="-120"/>
            </a:rPr>
            <a:t>2014</a:t>
          </a:r>
          <a:r>
            <a:rPr lang="zh-TW" altLang="en-US" sz="1800" b="1" dirty="0" smtClean="0">
              <a:latin typeface="微軟正黑體" pitchFamily="34" charset="-120"/>
              <a:ea typeface="微軟正黑體" pitchFamily="34" charset="-120"/>
            </a:rPr>
            <a:t>年</a:t>
          </a:r>
          <a:r>
            <a:rPr lang="en-US" altLang="zh-TW" sz="1800" b="1" dirty="0" smtClean="0">
              <a:latin typeface="微軟正黑體" pitchFamily="34" charset="-120"/>
              <a:ea typeface="微軟正黑體" pitchFamily="34" charset="-120"/>
            </a:rPr>
            <a:t>11</a:t>
          </a:r>
          <a:r>
            <a:rPr lang="zh-TW" altLang="en-US" sz="1800" b="1" dirty="0" smtClean="0">
              <a:latin typeface="微軟正黑體" pitchFamily="34" charset="-120"/>
              <a:ea typeface="微軟正黑體" pitchFamily="34" charset="-120"/>
            </a:rPr>
            <a:t>名，到</a:t>
          </a:r>
          <a:r>
            <a:rPr lang="en-US" altLang="zh-TW" sz="1800" b="1" dirty="0" smtClean="0">
              <a:solidFill>
                <a:srgbClr val="FF0000"/>
              </a:solidFill>
              <a:latin typeface="微軟正黑體" pitchFamily="34" charset="-120"/>
              <a:ea typeface="微軟正黑體" pitchFamily="34" charset="-120"/>
            </a:rPr>
            <a:t>2015</a:t>
          </a:r>
          <a:r>
            <a:rPr lang="zh-TW" altLang="en-US" sz="1800" b="1" dirty="0" smtClean="0">
              <a:solidFill>
                <a:srgbClr val="FF0000"/>
              </a:solidFill>
              <a:latin typeface="微軟正黑體" pitchFamily="34" charset="-120"/>
              <a:ea typeface="微軟正黑體" pitchFamily="34" charset="-120"/>
            </a:rPr>
            <a:t>年躍居全球第</a:t>
          </a:r>
          <a:r>
            <a:rPr lang="en-US" altLang="zh-TW" sz="1800" b="1" dirty="0" smtClean="0">
              <a:solidFill>
                <a:srgbClr val="FF0000"/>
              </a:solidFill>
              <a:latin typeface="微軟正黑體" pitchFamily="34" charset="-120"/>
              <a:ea typeface="微軟正黑體" pitchFamily="34" charset="-120"/>
            </a:rPr>
            <a:t>1</a:t>
          </a:r>
          <a:endParaRPr lang="zh-TW" altLang="en-US" sz="1800" b="1" dirty="0">
            <a:latin typeface="微軟正黑體" pitchFamily="34" charset="-120"/>
            <a:ea typeface="微軟正黑體" pitchFamily="34" charset="-120"/>
          </a:endParaRPr>
        </a:p>
      </dgm:t>
    </dgm:pt>
    <dgm:pt modelId="{E3FC66A2-3D94-4DCE-AC42-0CFE3E9D53F4}" type="sibTrans" cxnId="{FB0E9AD5-3152-46E5-81A4-C6198E87544A}">
      <dgm:prSet/>
      <dgm:spPr/>
      <dgm:t>
        <a:bodyPr/>
        <a:lstStyle/>
        <a:p>
          <a:endParaRPr lang="zh-TW" altLang="en-US" b="1">
            <a:solidFill>
              <a:schemeClr val="tx1"/>
            </a:solidFill>
            <a:latin typeface="微軟正黑體" pitchFamily="34" charset="-120"/>
            <a:ea typeface="微軟正黑體" pitchFamily="34" charset="-120"/>
          </a:endParaRPr>
        </a:p>
      </dgm:t>
    </dgm:pt>
    <dgm:pt modelId="{DCA5B3AB-2324-4A4E-A4F7-DE5F3B7892F2}" type="parTrans" cxnId="{FB0E9AD5-3152-46E5-81A4-C6198E87544A}">
      <dgm:prSet/>
      <dgm:spPr/>
      <dgm:t>
        <a:bodyPr/>
        <a:lstStyle/>
        <a:p>
          <a:endParaRPr lang="zh-TW" altLang="en-US" b="1">
            <a:solidFill>
              <a:schemeClr val="tx1"/>
            </a:solidFill>
            <a:latin typeface="微軟正黑體" pitchFamily="34" charset="-120"/>
            <a:ea typeface="微軟正黑體" pitchFamily="34" charset="-120"/>
          </a:endParaRPr>
        </a:p>
      </dgm:t>
    </dgm:pt>
    <dgm:pt modelId="{86C2146F-5C91-49CA-9B1E-3346571351AB}">
      <dgm:prSet phldrT="[文字]" custT="1"/>
      <dgm:spPr/>
      <dgm:t>
        <a:bodyPr/>
        <a:lstStyle/>
        <a:p>
          <a:pPr>
            <a:lnSpc>
              <a:spcPts val="2200"/>
            </a:lnSpc>
            <a:spcAft>
              <a:spcPts val="0"/>
            </a:spcAft>
          </a:pPr>
          <a:r>
            <a:rPr lang="zh-TW" altLang="en-US" sz="1800" b="1" dirty="0" smtClean="0">
              <a:solidFill>
                <a:srgbClr val="FF0000"/>
              </a:solidFill>
              <a:latin typeface="微軟正黑體" pitchFamily="34" charset="-120"/>
              <a:ea typeface="微軟正黑體" pitchFamily="34" charset="-120"/>
            </a:rPr>
            <a:t>帶動</a:t>
          </a:r>
          <a:r>
            <a:rPr lang="en-US" altLang="en-US" sz="1800" b="1" dirty="0" smtClean="0">
              <a:solidFill>
                <a:srgbClr val="FF0000"/>
              </a:solidFill>
              <a:latin typeface="微軟正黑體" pitchFamily="34" charset="-120"/>
              <a:ea typeface="微軟正黑體" pitchFamily="34" charset="-120"/>
            </a:rPr>
            <a:t>230</a:t>
          </a:r>
          <a:r>
            <a:rPr lang="zh-TW" altLang="en-US" sz="1800" b="1" dirty="0" smtClean="0">
              <a:solidFill>
                <a:srgbClr val="FF0000"/>
              </a:solidFill>
              <a:latin typeface="微軟正黑體" pitchFamily="34" charset="-120"/>
              <a:ea typeface="微軟正黑體" pitchFamily="34" charset="-120"/>
            </a:rPr>
            <a:t>萬人次</a:t>
          </a:r>
          <a:r>
            <a:rPr lang="zh-TW" altLang="en-US" sz="1800" b="1" dirty="0" smtClean="0">
              <a:latin typeface="微軟正黑體" pitchFamily="34" charset="-120"/>
              <a:ea typeface="微軟正黑體" pitchFamily="34" charset="-120"/>
            </a:rPr>
            <a:t>使用資料服務及業者</a:t>
          </a:r>
          <a:r>
            <a:rPr lang="zh-TW" altLang="en-US" sz="1800" b="1" dirty="0" smtClean="0">
              <a:solidFill>
                <a:srgbClr val="FF0000"/>
              </a:solidFill>
              <a:latin typeface="微軟正黑體" pitchFamily="34" charset="-120"/>
              <a:ea typeface="微軟正黑體" pitchFamily="34" charset="-120"/>
            </a:rPr>
            <a:t>投資與營收達</a:t>
          </a:r>
          <a:r>
            <a:rPr lang="en-US" altLang="zh-TW" sz="1800" b="1" dirty="0" smtClean="0">
              <a:solidFill>
                <a:srgbClr val="FF0000"/>
              </a:solidFill>
              <a:latin typeface="微軟正黑體" pitchFamily="34" charset="-120"/>
              <a:ea typeface="微軟正黑體" pitchFamily="34" charset="-120"/>
            </a:rPr>
            <a:t>6.15</a:t>
          </a:r>
          <a:r>
            <a:rPr lang="zh-TW" altLang="en-US" sz="1800" b="1" dirty="0" smtClean="0">
              <a:solidFill>
                <a:srgbClr val="FF0000"/>
              </a:solidFill>
              <a:latin typeface="微軟正黑體" pitchFamily="34" charset="-120"/>
              <a:ea typeface="微軟正黑體" pitchFamily="34" charset="-120"/>
            </a:rPr>
            <a:t>億元</a:t>
          </a:r>
          <a:endParaRPr lang="zh-TW" altLang="en-US" sz="1800" b="1" dirty="0">
            <a:solidFill>
              <a:srgbClr val="FF0000"/>
            </a:solidFill>
            <a:latin typeface="微軟正黑體" pitchFamily="34" charset="-120"/>
            <a:ea typeface="微軟正黑體" pitchFamily="34" charset="-120"/>
          </a:endParaRPr>
        </a:p>
      </dgm:t>
    </dgm:pt>
    <dgm:pt modelId="{961AD5A8-8954-449A-97F6-872B553C2B6F}" type="parTrans" cxnId="{B5C97ABA-84F9-41E2-A268-8A1DF1625A52}">
      <dgm:prSet/>
      <dgm:spPr/>
      <dgm:t>
        <a:bodyPr/>
        <a:lstStyle/>
        <a:p>
          <a:endParaRPr lang="zh-TW" altLang="en-US"/>
        </a:p>
      </dgm:t>
    </dgm:pt>
    <dgm:pt modelId="{7BC10C3F-C3CA-4F80-927B-7AD4C3F31597}" type="sibTrans" cxnId="{B5C97ABA-84F9-41E2-A268-8A1DF1625A52}">
      <dgm:prSet/>
      <dgm:spPr/>
      <dgm:t>
        <a:bodyPr/>
        <a:lstStyle/>
        <a:p>
          <a:endParaRPr lang="zh-TW" altLang="en-US"/>
        </a:p>
      </dgm:t>
    </dgm:pt>
    <dgm:pt modelId="{F158CDFD-29D2-463F-84A8-7379CC6A3CA4}" type="pres">
      <dgm:prSet presAssocID="{A1B8AE9D-6235-40EE-80FB-E1A0469941AA}" presName="Name0" presStyleCnt="0">
        <dgm:presLayoutVars>
          <dgm:dir/>
          <dgm:animLvl val="lvl"/>
          <dgm:resizeHandles val="exact"/>
        </dgm:presLayoutVars>
      </dgm:prSet>
      <dgm:spPr/>
      <dgm:t>
        <a:bodyPr/>
        <a:lstStyle/>
        <a:p>
          <a:endParaRPr lang="zh-TW" altLang="en-US"/>
        </a:p>
      </dgm:t>
    </dgm:pt>
    <dgm:pt modelId="{96BB987C-A506-400A-85EC-05B33B4301AC}" type="pres">
      <dgm:prSet presAssocID="{4AFD59BB-876E-47D7-B07C-DA55555E7BF3}" presName="linNode" presStyleCnt="0"/>
      <dgm:spPr/>
      <dgm:t>
        <a:bodyPr/>
        <a:lstStyle/>
        <a:p>
          <a:endParaRPr lang="zh-TW" altLang="en-US"/>
        </a:p>
      </dgm:t>
    </dgm:pt>
    <dgm:pt modelId="{AA962CEE-D675-4ED2-8357-960F170506EC}" type="pres">
      <dgm:prSet presAssocID="{4AFD59BB-876E-47D7-B07C-DA55555E7BF3}" presName="parentText" presStyleLbl="node1" presStyleIdx="0" presStyleCnt="4" custScaleX="80557">
        <dgm:presLayoutVars>
          <dgm:chMax val="1"/>
          <dgm:bulletEnabled val="1"/>
        </dgm:presLayoutVars>
      </dgm:prSet>
      <dgm:spPr/>
      <dgm:t>
        <a:bodyPr/>
        <a:lstStyle/>
        <a:p>
          <a:endParaRPr lang="zh-TW" altLang="en-US"/>
        </a:p>
      </dgm:t>
    </dgm:pt>
    <dgm:pt modelId="{76290399-ACBD-4F1A-8067-DF31A2FEF477}" type="pres">
      <dgm:prSet presAssocID="{4AFD59BB-876E-47D7-B07C-DA55555E7BF3}" presName="descendantText" presStyleLbl="alignAccFollowNode1" presStyleIdx="0" presStyleCnt="4" custScaleX="119461">
        <dgm:presLayoutVars>
          <dgm:bulletEnabled val="1"/>
        </dgm:presLayoutVars>
      </dgm:prSet>
      <dgm:spPr/>
      <dgm:t>
        <a:bodyPr/>
        <a:lstStyle/>
        <a:p>
          <a:endParaRPr lang="zh-TW" altLang="en-US"/>
        </a:p>
      </dgm:t>
    </dgm:pt>
    <dgm:pt modelId="{1FFBA9A0-BC93-4ADD-8211-6689BDF9294E}" type="pres">
      <dgm:prSet presAssocID="{7C9BFEE6-053A-4F05-A84A-AFC1B47671C2}" presName="sp" presStyleCnt="0"/>
      <dgm:spPr/>
      <dgm:t>
        <a:bodyPr/>
        <a:lstStyle/>
        <a:p>
          <a:endParaRPr lang="zh-TW" altLang="en-US"/>
        </a:p>
      </dgm:t>
    </dgm:pt>
    <dgm:pt modelId="{CB6DF1E3-6F73-4862-BB77-C180701E146D}" type="pres">
      <dgm:prSet presAssocID="{61988FD7-6A8D-448D-A75C-5E65C3897E22}" presName="linNode" presStyleCnt="0"/>
      <dgm:spPr/>
      <dgm:t>
        <a:bodyPr/>
        <a:lstStyle/>
        <a:p>
          <a:endParaRPr lang="zh-TW" altLang="en-US"/>
        </a:p>
      </dgm:t>
    </dgm:pt>
    <dgm:pt modelId="{807F2D0C-513C-4DBF-A3B4-0201E1D9ED92}" type="pres">
      <dgm:prSet presAssocID="{61988FD7-6A8D-448D-A75C-5E65C3897E22}" presName="parentText" presStyleLbl="node1" presStyleIdx="1" presStyleCnt="4" custScaleX="80557">
        <dgm:presLayoutVars>
          <dgm:chMax val="1"/>
          <dgm:bulletEnabled val="1"/>
        </dgm:presLayoutVars>
      </dgm:prSet>
      <dgm:spPr/>
      <dgm:t>
        <a:bodyPr/>
        <a:lstStyle/>
        <a:p>
          <a:endParaRPr lang="zh-TW" altLang="en-US"/>
        </a:p>
      </dgm:t>
    </dgm:pt>
    <dgm:pt modelId="{E0FF4596-DB4E-48DF-84A7-C6C1E641F529}" type="pres">
      <dgm:prSet presAssocID="{61988FD7-6A8D-448D-A75C-5E65C3897E22}" presName="descendantText" presStyleLbl="alignAccFollowNode1" presStyleIdx="1" presStyleCnt="4" custScaleX="119461">
        <dgm:presLayoutVars>
          <dgm:bulletEnabled val="1"/>
        </dgm:presLayoutVars>
      </dgm:prSet>
      <dgm:spPr/>
      <dgm:t>
        <a:bodyPr/>
        <a:lstStyle/>
        <a:p>
          <a:endParaRPr lang="zh-TW" altLang="en-US"/>
        </a:p>
      </dgm:t>
    </dgm:pt>
    <dgm:pt modelId="{491FF1FA-D7F7-4F3D-891D-EEAB30BC7F38}" type="pres">
      <dgm:prSet presAssocID="{8EE6A273-C53F-4846-9FA5-AFCD7C11BB30}" presName="sp" presStyleCnt="0"/>
      <dgm:spPr/>
      <dgm:t>
        <a:bodyPr/>
        <a:lstStyle/>
        <a:p>
          <a:endParaRPr lang="zh-TW" altLang="en-US"/>
        </a:p>
      </dgm:t>
    </dgm:pt>
    <dgm:pt modelId="{FAF2B924-DA41-4A77-92F1-4B0AC2838D71}" type="pres">
      <dgm:prSet presAssocID="{1B607381-74D5-47B3-86A4-1EBF9FE3B2DD}" presName="linNode" presStyleCnt="0"/>
      <dgm:spPr/>
      <dgm:t>
        <a:bodyPr/>
        <a:lstStyle/>
        <a:p>
          <a:endParaRPr lang="zh-TW" altLang="en-US"/>
        </a:p>
      </dgm:t>
    </dgm:pt>
    <dgm:pt modelId="{0DBF0D8A-1ACE-4D1A-930D-B55C32B88D81}" type="pres">
      <dgm:prSet presAssocID="{1B607381-74D5-47B3-86A4-1EBF9FE3B2DD}" presName="parentText" presStyleLbl="node1" presStyleIdx="2" presStyleCnt="4" custScaleX="80557">
        <dgm:presLayoutVars>
          <dgm:chMax val="1"/>
          <dgm:bulletEnabled val="1"/>
        </dgm:presLayoutVars>
      </dgm:prSet>
      <dgm:spPr/>
      <dgm:t>
        <a:bodyPr/>
        <a:lstStyle/>
        <a:p>
          <a:endParaRPr lang="zh-TW" altLang="en-US"/>
        </a:p>
      </dgm:t>
    </dgm:pt>
    <dgm:pt modelId="{2A723AF5-DF86-4F1F-9A26-A69285F702F6}" type="pres">
      <dgm:prSet presAssocID="{1B607381-74D5-47B3-86A4-1EBF9FE3B2DD}" presName="descendantText" presStyleLbl="alignAccFollowNode1" presStyleIdx="2" presStyleCnt="4" custScaleX="119461">
        <dgm:presLayoutVars>
          <dgm:bulletEnabled val="1"/>
        </dgm:presLayoutVars>
      </dgm:prSet>
      <dgm:spPr/>
      <dgm:t>
        <a:bodyPr/>
        <a:lstStyle/>
        <a:p>
          <a:endParaRPr lang="zh-TW" altLang="en-US"/>
        </a:p>
      </dgm:t>
    </dgm:pt>
    <dgm:pt modelId="{34E06167-A424-4C91-846A-837153C71B82}" type="pres">
      <dgm:prSet presAssocID="{40664D0B-6569-469F-8196-75FC5DDF59D1}" presName="sp" presStyleCnt="0"/>
      <dgm:spPr/>
      <dgm:t>
        <a:bodyPr/>
        <a:lstStyle/>
        <a:p>
          <a:endParaRPr lang="zh-TW" altLang="en-US"/>
        </a:p>
      </dgm:t>
    </dgm:pt>
    <dgm:pt modelId="{CE7A1BBF-7952-4B92-83D3-5628BC1C2F11}" type="pres">
      <dgm:prSet presAssocID="{31A6F5B2-2F19-4AC8-BAC2-FC4AF96DF0AB}" presName="linNode" presStyleCnt="0"/>
      <dgm:spPr/>
      <dgm:t>
        <a:bodyPr/>
        <a:lstStyle/>
        <a:p>
          <a:endParaRPr lang="zh-TW" altLang="en-US"/>
        </a:p>
      </dgm:t>
    </dgm:pt>
    <dgm:pt modelId="{9EA814B6-FAF9-4565-A399-55CBDDECC2A9}" type="pres">
      <dgm:prSet presAssocID="{31A6F5B2-2F19-4AC8-BAC2-FC4AF96DF0AB}" presName="parentText" presStyleLbl="node1" presStyleIdx="3" presStyleCnt="4" custScaleX="80557">
        <dgm:presLayoutVars>
          <dgm:chMax val="1"/>
          <dgm:bulletEnabled val="1"/>
        </dgm:presLayoutVars>
      </dgm:prSet>
      <dgm:spPr/>
      <dgm:t>
        <a:bodyPr/>
        <a:lstStyle/>
        <a:p>
          <a:endParaRPr lang="zh-TW" altLang="en-US"/>
        </a:p>
      </dgm:t>
    </dgm:pt>
    <dgm:pt modelId="{7A20ABBC-F5BD-4EFB-B1AE-B8D4B5B2D747}" type="pres">
      <dgm:prSet presAssocID="{31A6F5B2-2F19-4AC8-BAC2-FC4AF96DF0AB}" presName="descendantText" presStyleLbl="alignAccFollowNode1" presStyleIdx="3" presStyleCnt="4" custScaleX="119461" custScaleY="116645">
        <dgm:presLayoutVars>
          <dgm:bulletEnabled val="1"/>
        </dgm:presLayoutVars>
      </dgm:prSet>
      <dgm:spPr/>
      <dgm:t>
        <a:bodyPr/>
        <a:lstStyle/>
        <a:p>
          <a:endParaRPr lang="zh-TW" altLang="en-US"/>
        </a:p>
      </dgm:t>
    </dgm:pt>
  </dgm:ptLst>
  <dgm:cxnLst>
    <dgm:cxn modelId="{C587C3B3-D2A9-48C7-88C6-584A429E8F47}" type="presOf" srcId="{1B607381-74D5-47B3-86A4-1EBF9FE3B2DD}" destId="{0DBF0D8A-1ACE-4D1A-930D-B55C32B88D81}" srcOrd="0" destOrd="0" presId="urn:microsoft.com/office/officeart/2005/8/layout/vList5"/>
    <dgm:cxn modelId="{64C28B02-14F6-4728-84DB-0C83C5FF36C6}" type="presOf" srcId="{4AFD59BB-876E-47D7-B07C-DA55555E7BF3}" destId="{AA962CEE-D675-4ED2-8357-960F170506EC}" srcOrd="0" destOrd="0" presId="urn:microsoft.com/office/officeart/2005/8/layout/vList5"/>
    <dgm:cxn modelId="{83300081-A2C4-4DCC-9917-5DAD0D310F72}" type="presOf" srcId="{31A6F5B2-2F19-4AC8-BAC2-FC4AF96DF0AB}" destId="{9EA814B6-FAF9-4565-A399-55CBDDECC2A9}" srcOrd="0" destOrd="0" presId="urn:microsoft.com/office/officeart/2005/8/layout/vList5"/>
    <dgm:cxn modelId="{EC3FE046-C6F1-4850-BE39-3A90315C95E4}" srcId="{A1B8AE9D-6235-40EE-80FB-E1A0469941AA}" destId="{31A6F5B2-2F19-4AC8-BAC2-FC4AF96DF0AB}" srcOrd="3" destOrd="0" parTransId="{E3383A8F-908A-47B1-B371-8970A54CB81F}" sibTransId="{02C1CCB1-7F2D-4A31-893E-9037C7E21128}"/>
    <dgm:cxn modelId="{01A742FE-D0EF-4339-925D-E80AF6448E5A}" type="presOf" srcId="{5C40F05E-2DBB-42B9-A6A1-674858E4822F}" destId="{7A20ABBC-F5BD-4EFB-B1AE-B8D4B5B2D747}" srcOrd="0" destOrd="0" presId="urn:microsoft.com/office/officeart/2005/8/layout/vList5"/>
    <dgm:cxn modelId="{61FBBE76-4055-4EC1-9517-5E18569DDCAB}" type="presOf" srcId="{F8166F5C-B719-4FAE-8FCE-B2A4D1EF993D}" destId="{76290399-ACBD-4F1A-8067-DF31A2FEF477}" srcOrd="0" destOrd="1" presId="urn:microsoft.com/office/officeart/2005/8/layout/vList5"/>
    <dgm:cxn modelId="{F886AC51-E3C6-4120-9B91-C110F5FE2286}" srcId="{1B607381-74D5-47B3-86A4-1EBF9FE3B2DD}" destId="{C0EE4B0C-485A-4686-8095-000375E7AC3B}" srcOrd="0" destOrd="0" parTransId="{666B5ECB-8832-446C-9A31-E80735A879EB}" sibTransId="{C1355AB8-4583-41D3-BE23-248D8B09FD7F}"/>
    <dgm:cxn modelId="{164046F1-F4AC-46C6-9723-6B4514D4D3FB}" srcId="{31A6F5B2-2F19-4AC8-BAC2-FC4AF96DF0AB}" destId="{5C40F05E-2DBB-42B9-A6A1-674858E4822F}" srcOrd="0" destOrd="0" parTransId="{89E1B960-DA7D-42B2-9B7F-489F0E2DDCD3}" sibTransId="{C41398B7-E9BE-404C-B5AC-A83ACA635A82}"/>
    <dgm:cxn modelId="{125C5D3C-45E6-420C-9C37-4A2012EC36C7}" srcId="{61988FD7-6A8D-448D-A75C-5E65C3897E22}" destId="{1EE2340B-AB80-4453-BB06-C34A955BDEB8}" srcOrd="0" destOrd="0" parTransId="{07D59F03-E8E4-4DA4-9673-1AE5E5A7DDC7}" sibTransId="{A0383244-A2F6-4861-A9F1-6A8C32CB14B3}"/>
    <dgm:cxn modelId="{CE6CE3DD-0FCC-4CB8-ABB1-B46D134C0438}" type="presOf" srcId="{F1F7B743-325A-40C1-9F05-313E903A55D7}" destId="{76290399-ACBD-4F1A-8067-DF31A2FEF477}" srcOrd="0" destOrd="0" presId="urn:microsoft.com/office/officeart/2005/8/layout/vList5"/>
    <dgm:cxn modelId="{AD3CF18A-5C37-4741-A216-01603603159E}" srcId="{A1B8AE9D-6235-40EE-80FB-E1A0469941AA}" destId="{1B607381-74D5-47B3-86A4-1EBF9FE3B2DD}" srcOrd="2" destOrd="0" parTransId="{610305F7-5D43-47D7-A591-E06D8D18402C}" sibTransId="{40664D0B-6569-469F-8196-75FC5DDF59D1}"/>
    <dgm:cxn modelId="{FB0E9AD5-3152-46E5-81A4-C6198E87544A}" srcId="{4AFD59BB-876E-47D7-B07C-DA55555E7BF3}" destId="{F8166F5C-B719-4FAE-8FCE-B2A4D1EF993D}" srcOrd="1" destOrd="0" parTransId="{DCA5B3AB-2324-4A4E-A4F7-DE5F3B7892F2}" sibTransId="{E3FC66A2-3D94-4DCE-AC42-0CFE3E9D53F4}"/>
    <dgm:cxn modelId="{69629BD8-D730-44A5-817D-F50BE1C47A6E}" type="presOf" srcId="{1EE2340B-AB80-4453-BB06-C34A955BDEB8}" destId="{E0FF4596-DB4E-48DF-84A7-C6C1E641F529}" srcOrd="0" destOrd="0" presId="urn:microsoft.com/office/officeart/2005/8/layout/vList5"/>
    <dgm:cxn modelId="{CA49E321-9A64-4B25-8019-08BB7CA7A3CD}" srcId="{A1B8AE9D-6235-40EE-80FB-E1A0469941AA}" destId="{4AFD59BB-876E-47D7-B07C-DA55555E7BF3}" srcOrd="0" destOrd="0" parTransId="{16B25E2B-8B10-4001-B089-05C8C2249E14}" sibTransId="{7C9BFEE6-053A-4F05-A84A-AFC1B47671C2}"/>
    <dgm:cxn modelId="{937A72F6-D8CF-4999-BB58-CD0C6C218607}" srcId="{A1B8AE9D-6235-40EE-80FB-E1A0469941AA}" destId="{61988FD7-6A8D-448D-A75C-5E65C3897E22}" srcOrd="1" destOrd="0" parTransId="{5C0F0EAE-D301-49FF-8457-B9BD884113E1}" sibTransId="{8EE6A273-C53F-4846-9FA5-AFCD7C11BB30}"/>
    <dgm:cxn modelId="{9989334A-5C5B-41F3-9708-93FA7604EA2E}" srcId="{4AFD59BB-876E-47D7-B07C-DA55555E7BF3}" destId="{F1F7B743-325A-40C1-9F05-313E903A55D7}" srcOrd="0" destOrd="0" parTransId="{54B4FFD9-C870-4F98-8503-438F8EB35EF0}" sibTransId="{16A03DAA-8A29-4143-95D0-012E9BBBD1B7}"/>
    <dgm:cxn modelId="{2BAE7149-1E63-4669-97A5-21A902801A14}" type="presOf" srcId="{C0EE4B0C-485A-4686-8095-000375E7AC3B}" destId="{2A723AF5-DF86-4F1F-9A26-A69285F702F6}" srcOrd="0" destOrd="0" presId="urn:microsoft.com/office/officeart/2005/8/layout/vList5"/>
    <dgm:cxn modelId="{66C8B66B-C08C-4549-859C-CC4534F341D0}" srcId="{31A6F5B2-2F19-4AC8-BAC2-FC4AF96DF0AB}" destId="{63F329A1-4E9F-4724-8663-73CFDA0295FF}" srcOrd="1" destOrd="0" parTransId="{AB9C3EDA-81E3-4E99-A8AE-D39AA015F60E}" sibTransId="{7128FE08-C92F-4768-B98B-6FBEF77219EA}"/>
    <dgm:cxn modelId="{F264DC45-5643-49BC-8C57-6C0B6AB01983}" type="presOf" srcId="{63F329A1-4E9F-4724-8663-73CFDA0295FF}" destId="{7A20ABBC-F5BD-4EFB-B1AE-B8D4B5B2D747}" srcOrd="0" destOrd="1" presId="urn:microsoft.com/office/officeart/2005/8/layout/vList5"/>
    <dgm:cxn modelId="{B5C97ABA-84F9-41E2-A268-8A1DF1625A52}" srcId="{61988FD7-6A8D-448D-A75C-5E65C3897E22}" destId="{86C2146F-5C91-49CA-9B1E-3346571351AB}" srcOrd="1" destOrd="0" parTransId="{961AD5A8-8954-449A-97F6-872B553C2B6F}" sibTransId="{7BC10C3F-C3CA-4F80-927B-7AD4C3F31597}"/>
    <dgm:cxn modelId="{77A4E916-497A-45BC-8F80-4BF3034B8B37}" type="presOf" srcId="{61988FD7-6A8D-448D-A75C-5E65C3897E22}" destId="{807F2D0C-513C-4DBF-A3B4-0201E1D9ED92}" srcOrd="0" destOrd="0" presId="urn:microsoft.com/office/officeart/2005/8/layout/vList5"/>
    <dgm:cxn modelId="{060C8C64-15B9-40D3-8203-12572FC8EDF1}" type="presOf" srcId="{86C2146F-5C91-49CA-9B1E-3346571351AB}" destId="{E0FF4596-DB4E-48DF-84A7-C6C1E641F529}" srcOrd="0" destOrd="1" presId="urn:microsoft.com/office/officeart/2005/8/layout/vList5"/>
    <dgm:cxn modelId="{756277AE-F33A-4E98-837A-A72CE876FF85}" type="presOf" srcId="{A1B8AE9D-6235-40EE-80FB-E1A0469941AA}" destId="{F158CDFD-29D2-463F-84A8-7379CC6A3CA4}" srcOrd="0" destOrd="0" presId="urn:microsoft.com/office/officeart/2005/8/layout/vList5"/>
    <dgm:cxn modelId="{66A9AF54-7D46-4F30-B772-D02A9219406F}" type="presParOf" srcId="{F158CDFD-29D2-463F-84A8-7379CC6A3CA4}" destId="{96BB987C-A506-400A-85EC-05B33B4301AC}" srcOrd="0" destOrd="0" presId="urn:microsoft.com/office/officeart/2005/8/layout/vList5"/>
    <dgm:cxn modelId="{0B4D17DE-B62C-4BB8-9669-F62836FE4432}" type="presParOf" srcId="{96BB987C-A506-400A-85EC-05B33B4301AC}" destId="{AA962CEE-D675-4ED2-8357-960F170506EC}" srcOrd="0" destOrd="0" presId="urn:microsoft.com/office/officeart/2005/8/layout/vList5"/>
    <dgm:cxn modelId="{BD310B58-DC6B-4BD4-9926-54EA9CA85672}" type="presParOf" srcId="{96BB987C-A506-400A-85EC-05B33B4301AC}" destId="{76290399-ACBD-4F1A-8067-DF31A2FEF477}" srcOrd="1" destOrd="0" presId="urn:microsoft.com/office/officeart/2005/8/layout/vList5"/>
    <dgm:cxn modelId="{7D5A913C-9078-4F67-B097-C27DB8B9BAC2}" type="presParOf" srcId="{F158CDFD-29D2-463F-84A8-7379CC6A3CA4}" destId="{1FFBA9A0-BC93-4ADD-8211-6689BDF9294E}" srcOrd="1" destOrd="0" presId="urn:microsoft.com/office/officeart/2005/8/layout/vList5"/>
    <dgm:cxn modelId="{F4C6B1F1-5684-4991-B85A-A3D1C330DFB8}" type="presParOf" srcId="{F158CDFD-29D2-463F-84A8-7379CC6A3CA4}" destId="{CB6DF1E3-6F73-4862-BB77-C180701E146D}" srcOrd="2" destOrd="0" presId="urn:microsoft.com/office/officeart/2005/8/layout/vList5"/>
    <dgm:cxn modelId="{C5B5CE2B-986C-4A46-87D6-8E48C27F157E}" type="presParOf" srcId="{CB6DF1E3-6F73-4862-BB77-C180701E146D}" destId="{807F2D0C-513C-4DBF-A3B4-0201E1D9ED92}" srcOrd="0" destOrd="0" presId="urn:microsoft.com/office/officeart/2005/8/layout/vList5"/>
    <dgm:cxn modelId="{5BEB500D-9766-47B2-B79A-2B58741AFDCC}" type="presParOf" srcId="{CB6DF1E3-6F73-4862-BB77-C180701E146D}" destId="{E0FF4596-DB4E-48DF-84A7-C6C1E641F529}" srcOrd="1" destOrd="0" presId="urn:microsoft.com/office/officeart/2005/8/layout/vList5"/>
    <dgm:cxn modelId="{54CD4295-61EA-4F82-B1C7-2B46602820EB}" type="presParOf" srcId="{F158CDFD-29D2-463F-84A8-7379CC6A3CA4}" destId="{491FF1FA-D7F7-4F3D-891D-EEAB30BC7F38}" srcOrd="3" destOrd="0" presId="urn:microsoft.com/office/officeart/2005/8/layout/vList5"/>
    <dgm:cxn modelId="{3E0E1EFA-A8BB-40A0-B62A-3177EC4FECAA}" type="presParOf" srcId="{F158CDFD-29D2-463F-84A8-7379CC6A3CA4}" destId="{FAF2B924-DA41-4A77-92F1-4B0AC2838D71}" srcOrd="4" destOrd="0" presId="urn:microsoft.com/office/officeart/2005/8/layout/vList5"/>
    <dgm:cxn modelId="{43AC1ABE-B38C-42BF-8E6E-4DA828A23CBD}" type="presParOf" srcId="{FAF2B924-DA41-4A77-92F1-4B0AC2838D71}" destId="{0DBF0D8A-1ACE-4D1A-930D-B55C32B88D81}" srcOrd="0" destOrd="0" presId="urn:microsoft.com/office/officeart/2005/8/layout/vList5"/>
    <dgm:cxn modelId="{1111DA61-2D6D-4C7B-B1EB-F73EB2C4831B}" type="presParOf" srcId="{FAF2B924-DA41-4A77-92F1-4B0AC2838D71}" destId="{2A723AF5-DF86-4F1F-9A26-A69285F702F6}" srcOrd="1" destOrd="0" presId="urn:microsoft.com/office/officeart/2005/8/layout/vList5"/>
    <dgm:cxn modelId="{9D3F9725-3CCC-458B-A2C5-10B25AC40B1E}" type="presParOf" srcId="{F158CDFD-29D2-463F-84A8-7379CC6A3CA4}" destId="{34E06167-A424-4C91-846A-837153C71B82}" srcOrd="5" destOrd="0" presId="urn:microsoft.com/office/officeart/2005/8/layout/vList5"/>
    <dgm:cxn modelId="{DDBCA026-842A-4292-90F0-4383B35E71FC}" type="presParOf" srcId="{F158CDFD-29D2-463F-84A8-7379CC6A3CA4}" destId="{CE7A1BBF-7952-4B92-83D3-5628BC1C2F11}" srcOrd="6" destOrd="0" presId="urn:microsoft.com/office/officeart/2005/8/layout/vList5"/>
    <dgm:cxn modelId="{C7A95964-3896-43F2-97E3-03AAD17A4432}" type="presParOf" srcId="{CE7A1BBF-7952-4B92-83D3-5628BC1C2F11}" destId="{9EA814B6-FAF9-4565-A399-55CBDDECC2A9}" srcOrd="0" destOrd="0" presId="urn:microsoft.com/office/officeart/2005/8/layout/vList5"/>
    <dgm:cxn modelId="{BCCBBDAD-B57F-43C7-B46C-C3EE84037A96}" type="presParOf" srcId="{CE7A1BBF-7952-4B92-83D3-5628BC1C2F11}" destId="{7A20ABBC-F5BD-4EFB-B1AE-B8D4B5B2D747}"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290399-ACBD-4F1A-8067-DF31A2FEF477}">
      <dsp:nvSpPr>
        <dsp:cNvPr id="0" name=""/>
        <dsp:cNvSpPr/>
      </dsp:nvSpPr>
      <dsp:spPr>
        <a:xfrm rot="5400000">
          <a:off x="5035434" y="-2475316"/>
          <a:ext cx="1129932" cy="6368922"/>
        </a:xfrm>
        <a:prstGeom prst="round2Same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ts val="2000"/>
            </a:lnSpc>
            <a:spcBef>
              <a:spcPct val="0"/>
            </a:spcBef>
            <a:spcAft>
              <a:spcPts val="0"/>
            </a:spcAft>
            <a:buChar char="••"/>
            <a:tabLst/>
          </a:pPr>
          <a:r>
            <a:rPr lang="zh-TW" altLang="en-US" sz="1800" b="1" kern="1200" dirty="0" smtClean="0">
              <a:latin typeface="微軟正黑體" pitchFamily="34" charset="-120"/>
              <a:ea typeface="微軟正黑體" pitchFamily="34" charset="-120"/>
            </a:rPr>
            <a:t>依</a:t>
          </a:r>
          <a:r>
            <a:rPr lang="en-US" altLang="zh-TW" sz="1800" b="1" kern="1200" dirty="0" smtClean="0">
              <a:solidFill>
                <a:srgbClr val="FF0000"/>
              </a:solidFill>
              <a:latin typeface="微軟正黑體" pitchFamily="34" charset="-120"/>
              <a:ea typeface="微軟正黑體" pitchFamily="34" charset="-120"/>
            </a:rPr>
            <a:t>11</a:t>
          </a:r>
          <a:r>
            <a:rPr lang="zh-TW" altLang="en-US" sz="1800" b="1" kern="1200" dirty="0" smtClean="0">
              <a:solidFill>
                <a:srgbClr val="FF0000"/>
              </a:solidFill>
              <a:latin typeface="微軟正黑體" pitchFamily="34" charset="-120"/>
              <a:ea typeface="微軟正黑體" pitchFamily="34" charset="-120"/>
            </a:rPr>
            <a:t>大應用領域</a:t>
          </a:r>
          <a:r>
            <a:rPr lang="zh-TW" altLang="en-US" sz="1800" b="1" kern="1200" dirty="0" smtClean="0">
              <a:latin typeface="微軟正黑體" pitchFamily="34" charset="-120"/>
              <a:ea typeface="微軟正黑體" pitchFamily="34" charset="-120"/>
            </a:rPr>
            <a:t>蒐集民間資料需求達</a:t>
          </a:r>
          <a:r>
            <a:rPr lang="en-US" altLang="en-US" sz="1800" b="1" kern="1200" dirty="0" smtClean="0">
              <a:latin typeface="微軟正黑體" pitchFamily="34" charset="-120"/>
              <a:ea typeface="微軟正黑體" pitchFamily="34" charset="-120"/>
            </a:rPr>
            <a:t>409</a:t>
          </a:r>
          <a:r>
            <a:rPr lang="zh-TW" altLang="en-US" sz="1800" b="1" kern="1200" dirty="0" smtClean="0">
              <a:latin typeface="微軟正黑體" pitchFamily="34" charset="-120"/>
              <a:ea typeface="微軟正黑體" pitchFamily="34" charset="-120"/>
            </a:rPr>
            <a:t>個，</a:t>
          </a:r>
          <a:r>
            <a:rPr lang="zh-TW" altLang="en-US" sz="1800" b="1" kern="1200" dirty="0" smtClean="0">
              <a:solidFill>
                <a:srgbClr val="FF0000"/>
              </a:solidFill>
              <a:latin typeface="微軟正黑體" pitchFamily="34" charset="-120"/>
              <a:ea typeface="微軟正黑體" pitchFamily="34" charset="-120"/>
            </a:rPr>
            <a:t>促成</a:t>
          </a:r>
          <a:r>
            <a:rPr lang="en-US" altLang="zh-TW" sz="1800" b="1" kern="1200" dirty="0" smtClean="0">
              <a:solidFill>
                <a:srgbClr val="FF0000"/>
              </a:solidFill>
              <a:latin typeface="微軟正黑體" pitchFamily="34" charset="-120"/>
              <a:ea typeface="微軟正黑體" pitchFamily="34" charset="-120"/>
            </a:rPr>
            <a:t>183</a:t>
          </a:r>
          <a:r>
            <a:rPr lang="zh-TW" altLang="en-US" sz="1800" b="1" kern="1200" dirty="0" smtClean="0">
              <a:solidFill>
                <a:srgbClr val="FF0000"/>
              </a:solidFill>
              <a:latin typeface="微軟正黑體" pitchFamily="34" charset="-120"/>
              <a:ea typeface="微軟正黑體" pitchFamily="34" charset="-120"/>
            </a:rPr>
            <a:t>項符合廠商需求之資料集優先開放</a:t>
          </a:r>
          <a:endParaRPr lang="zh-TW" altLang="en-US" sz="1800" b="1" kern="1200" dirty="0">
            <a:solidFill>
              <a:srgbClr val="FF0000"/>
            </a:solidFill>
            <a:latin typeface="微軟正黑體" pitchFamily="34" charset="-120"/>
            <a:ea typeface="微軟正黑體" pitchFamily="34" charset="-120"/>
          </a:endParaRPr>
        </a:p>
        <a:p>
          <a:pPr marL="171450" lvl="1" indent="-171450" algn="l" defTabSz="800100">
            <a:lnSpc>
              <a:spcPts val="2000"/>
            </a:lnSpc>
            <a:spcBef>
              <a:spcPct val="0"/>
            </a:spcBef>
            <a:spcAft>
              <a:spcPts val="0"/>
            </a:spcAft>
            <a:buChar char="••"/>
          </a:pPr>
          <a:r>
            <a:rPr lang="en-US" altLang="en-US" sz="1800" b="1" kern="1200" dirty="0" smtClean="0">
              <a:solidFill>
                <a:srgbClr val="FF0000"/>
              </a:solidFill>
              <a:latin typeface="微軟正黑體" pitchFamily="34" charset="-120"/>
              <a:ea typeface="微軟正黑體" pitchFamily="34" charset="-120"/>
            </a:rPr>
            <a:t>Global Open Data Index Ranking</a:t>
          </a:r>
          <a:r>
            <a:rPr lang="zh-TW" altLang="en-US" sz="1800" b="1" kern="1200" dirty="0" smtClean="0">
              <a:latin typeface="微軟正黑體" pitchFamily="34" charset="-120"/>
              <a:ea typeface="微軟正黑體" pitchFamily="34" charset="-120"/>
            </a:rPr>
            <a:t>臺灣由</a:t>
          </a:r>
          <a:r>
            <a:rPr lang="en-US" altLang="zh-TW" sz="1800" b="1" kern="1200" dirty="0" smtClean="0">
              <a:latin typeface="微軟正黑體" pitchFamily="34" charset="-120"/>
              <a:ea typeface="微軟正黑體" pitchFamily="34" charset="-120"/>
            </a:rPr>
            <a:t>2013</a:t>
          </a:r>
          <a:r>
            <a:rPr lang="zh-TW" altLang="en-US" sz="1800" b="1" kern="1200" dirty="0" smtClean="0">
              <a:latin typeface="微軟正黑體" pitchFamily="34" charset="-120"/>
              <a:ea typeface="微軟正黑體" pitchFamily="34" charset="-120"/>
            </a:rPr>
            <a:t>第</a:t>
          </a:r>
          <a:r>
            <a:rPr lang="en-US" altLang="zh-TW" sz="1800" b="1" kern="1200" dirty="0" smtClean="0">
              <a:latin typeface="微軟正黑體" pitchFamily="34" charset="-120"/>
              <a:ea typeface="微軟正黑體" pitchFamily="34" charset="-120"/>
            </a:rPr>
            <a:t>36</a:t>
          </a:r>
          <a:r>
            <a:rPr lang="zh-TW" altLang="en-US" sz="1800" b="1" kern="1200" dirty="0" smtClean="0">
              <a:latin typeface="微軟正黑體" pitchFamily="34" charset="-120"/>
              <a:ea typeface="微軟正黑體" pitchFamily="34" charset="-120"/>
            </a:rPr>
            <a:t>名、</a:t>
          </a:r>
          <a:r>
            <a:rPr lang="en-US" altLang="zh-TW" sz="1800" b="1" kern="1200" dirty="0" smtClean="0">
              <a:latin typeface="微軟正黑體" pitchFamily="34" charset="-120"/>
              <a:ea typeface="微軟正黑體" pitchFamily="34" charset="-120"/>
            </a:rPr>
            <a:t>2014</a:t>
          </a:r>
          <a:r>
            <a:rPr lang="zh-TW" altLang="en-US" sz="1800" b="1" kern="1200" dirty="0" smtClean="0">
              <a:latin typeface="微軟正黑體" pitchFamily="34" charset="-120"/>
              <a:ea typeface="微軟正黑體" pitchFamily="34" charset="-120"/>
            </a:rPr>
            <a:t>年</a:t>
          </a:r>
          <a:r>
            <a:rPr lang="en-US" altLang="zh-TW" sz="1800" b="1" kern="1200" dirty="0" smtClean="0">
              <a:latin typeface="微軟正黑體" pitchFamily="34" charset="-120"/>
              <a:ea typeface="微軟正黑體" pitchFamily="34" charset="-120"/>
            </a:rPr>
            <a:t>11</a:t>
          </a:r>
          <a:r>
            <a:rPr lang="zh-TW" altLang="en-US" sz="1800" b="1" kern="1200" dirty="0" smtClean="0">
              <a:latin typeface="微軟正黑體" pitchFamily="34" charset="-120"/>
              <a:ea typeface="微軟正黑體" pitchFamily="34" charset="-120"/>
            </a:rPr>
            <a:t>名，到</a:t>
          </a:r>
          <a:r>
            <a:rPr lang="en-US" altLang="zh-TW" sz="1800" b="1" kern="1200" dirty="0" smtClean="0">
              <a:solidFill>
                <a:srgbClr val="FF0000"/>
              </a:solidFill>
              <a:latin typeface="微軟正黑體" pitchFamily="34" charset="-120"/>
              <a:ea typeface="微軟正黑體" pitchFamily="34" charset="-120"/>
            </a:rPr>
            <a:t>2015</a:t>
          </a:r>
          <a:r>
            <a:rPr lang="zh-TW" altLang="en-US" sz="1800" b="1" kern="1200" dirty="0" smtClean="0">
              <a:solidFill>
                <a:srgbClr val="FF0000"/>
              </a:solidFill>
              <a:latin typeface="微軟正黑體" pitchFamily="34" charset="-120"/>
              <a:ea typeface="微軟正黑體" pitchFamily="34" charset="-120"/>
            </a:rPr>
            <a:t>年躍居全球第</a:t>
          </a:r>
          <a:r>
            <a:rPr lang="en-US" altLang="zh-TW" sz="1800" b="1" kern="1200" dirty="0" smtClean="0">
              <a:solidFill>
                <a:srgbClr val="FF0000"/>
              </a:solidFill>
              <a:latin typeface="微軟正黑體" pitchFamily="34" charset="-120"/>
              <a:ea typeface="微軟正黑體" pitchFamily="34" charset="-120"/>
            </a:rPr>
            <a:t>1</a:t>
          </a:r>
          <a:endParaRPr lang="zh-TW" altLang="en-US" sz="1800" b="1" kern="1200" dirty="0">
            <a:latin typeface="微軟正黑體" pitchFamily="34" charset="-120"/>
            <a:ea typeface="微軟正黑體" pitchFamily="34" charset="-120"/>
          </a:endParaRPr>
        </a:p>
      </dsp:txBody>
      <dsp:txXfrm rot="-5400000">
        <a:off x="2415940" y="199337"/>
        <a:ext cx="6313763" cy="1019614"/>
      </dsp:txXfrm>
    </dsp:sp>
    <dsp:sp modelId="{AA962CEE-D675-4ED2-8357-960F170506EC}">
      <dsp:nvSpPr>
        <dsp:cNvPr id="0" name=""/>
        <dsp:cNvSpPr/>
      </dsp:nvSpPr>
      <dsp:spPr>
        <a:xfrm>
          <a:off x="113" y="2936"/>
          <a:ext cx="2415825" cy="1412416"/>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ts val="2500"/>
            </a:lnSpc>
            <a:spcBef>
              <a:spcPct val="0"/>
            </a:spcBef>
            <a:spcAft>
              <a:spcPts val="0"/>
            </a:spcAft>
          </a:pPr>
          <a:r>
            <a:rPr lang="zh-TW" altLang="en-US" sz="2000" b="1" kern="1200" dirty="0" smtClean="0">
              <a:latin typeface="微軟正黑體" pitchFamily="34" charset="-120"/>
              <a:ea typeface="微軟正黑體" pitchFamily="34" charset="-120"/>
            </a:rPr>
            <a:t>擴大社群與民間</a:t>
          </a:r>
          <a:endParaRPr lang="en-US" altLang="zh-TW" sz="2000" b="1" kern="1200" dirty="0" smtClean="0">
            <a:latin typeface="微軟正黑體" pitchFamily="34" charset="-120"/>
            <a:ea typeface="微軟正黑體" pitchFamily="34" charset="-120"/>
          </a:endParaRPr>
        </a:p>
        <a:p>
          <a:pPr lvl="0" algn="ctr" defTabSz="889000">
            <a:lnSpc>
              <a:spcPts val="2500"/>
            </a:lnSpc>
            <a:spcBef>
              <a:spcPct val="0"/>
            </a:spcBef>
            <a:spcAft>
              <a:spcPts val="0"/>
            </a:spcAft>
          </a:pPr>
          <a:r>
            <a:rPr lang="zh-TW" altLang="en-US" sz="2000" b="1" kern="1200" dirty="0" smtClean="0">
              <a:latin typeface="微軟正黑體" pitchFamily="34" charset="-120"/>
              <a:ea typeface="微軟正黑體" pitchFamily="34" charset="-120"/>
            </a:rPr>
            <a:t>組織參與，加速政府開放資料</a:t>
          </a:r>
          <a:endParaRPr lang="zh-TW" altLang="en-US" sz="2000" b="1" kern="1200" dirty="0">
            <a:latin typeface="微軟正黑體" pitchFamily="34" charset="-120"/>
            <a:ea typeface="微軟正黑體" pitchFamily="34" charset="-120"/>
          </a:endParaRPr>
        </a:p>
      </dsp:txBody>
      <dsp:txXfrm>
        <a:off x="69061" y="71884"/>
        <a:ext cx="2277929" cy="1274520"/>
      </dsp:txXfrm>
    </dsp:sp>
    <dsp:sp modelId="{E0FF4596-DB4E-48DF-84A7-C6C1E641F529}">
      <dsp:nvSpPr>
        <dsp:cNvPr id="0" name=""/>
        <dsp:cNvSpPr/>
      </dsp:nvSpPr>
      <dsp:spPr>
        <a:xfrm rot="5400000">
          <a:off x="5035434" y="-992279"/>
          <a:ext cx="1129932" cy="6368922"/>
        </a:xfrm>
        <a:prstGeom prst="round2Same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ts val="2200"/>
            </a:lnSpc>
            <a:spcBef>
              <a:spcPct val="0"/>
            </a:spcBef>
            <a:spcAft>
              <a:spcPts val="0"/>
            </a:spcAft>
            <a:buChar char="••"/>
          </a:pPr>
          <a:r>
            <a:rPr lang="zh-TW" altLang="en-US" sz="1800" b="1" kern="1200" dirty="0" smtClean="0">
              <a:latin typeface="微軟正黑體" pitchFamily="34" charset="-120"/>
              <a:ea typeface="微軟正黑體" pitchFamily="34" charset="-120"/>
            </a:rPr>
            <a:t>補助</a:t>
          </a:r>
          <a:r>
            <a:rPr lang="en-US" altLang="zh-TW" sz="1800" b="1" kern="1200" dirty="0" smtClean="0">
              <a:solidFill>
                <a:srgbClr val="FF0000"/>
              </a:solidFill>
              <a:latin typeface="微軟正黑體" pitchFamily="34" charset="-120"/>
              <a:ea typeface="微軟正黑體" pitchFamily="34" charset="-120"/>
            </a:rPr>
            <a:t>57</a:t>
          </a:r>
          <a:r>
            <a:rPr lang="zh-TW" altLang="en-US" sz="1800" b="1" kern="1200" dirty="0" smtClean="0">
              <a:solidFill>
                <a:srgbClr val="FF0000"/>
              </a:solidFill>
              <a:latin typeface="微軟正黑體" pitchFamily="34" charset="-120"/>
              <a:ea typeface="微軟正黑體" pitchFamily="34" charset="-120"/>
            </a:rPr>
            <a:t>家</a:t>
          </a:r>
          <a:r>
            <a:rPr lang="zh-TW" altLang="en-US" sz="1800" b="1" kern="1200" dirty="0" smtClean="0">
              <a:solidFill>
                <a:srgbClr val="FF0000"/>
              </a:solidFill>
              <a:latin typeface="微軟正黑體" pitchFamily="34" charset="-120"/>
              <a:ea typeface="微軟正黑體" pitchFamily="34" charset="-120"/>
            </a:rPr>
            <a:t>企業</a:t>
          </a:r>
          <a:r>
            <a:rPr lang="zh-TW" altLang="en-US" sz="1800" b="1" kern="1200" dirty="0" smtClean="0">
              <a:latin typeface="微軟正黑體" pitchFamily="34" charset="-120"/>
              <a:ea typeface="微軟正黑體" pitchFamily="34" charset="-120"/>
            </a:rPr>
            <a:t>運用</a:t>
          </a:r>
          <a:r>
            <a:rPr lang="en-US" altLang="en-US" sz="1800" b="1" kern="1200" dirty="0" smtClean="0">
              <a:latin typeface="微軟正黑體" pitchFamily="34" charset="-120"/>
              <a:ea typeface="微軟正黑體" pitchFamily="34" charset="-120"/>
            </a:rPr>
            <a:t>Open Data</a:t>
          </a:r>
          <a:r>
            <a:rPr lang="zh-TW" altLang="en-US" sz="1800" b="1" kern="1200" dirty="0" smtClean="0">
              <a:latin typeface="微軟正黑體" pitchFamily="34" charset="-120"/>
              <a:ea typeface="微軟正黑體" pitchFamily="34" charset="-120"/>
            </a:rPr>
            <a:t>建構創新服務模式。</a:t>
          </a:r>
          <a:endParaRPr lang="zh-TW" altLang="en-US" sz="1800" b="1" kern="1200" dirty="0">
            <a:solidFill>
              <a:srgbClr val="FF0000"/>
            </a:solidFill>
            <a:latin typeface="微軟正黑體" pitchFamily="34" charset="-120"/>
            <a:ea typeface="微軟正黑體" pitchFamily="34" charset="-120"/>
          </a:endParaRPr>
        </a:p>
        <a:p>
          <a:pPr marL="171450" lvl="1" indent="-171450" algn="l" defTabSz="800100">
            <a:lnSpc>
              <a:spcPts val="2200"/>
            </a:lnSpc>
            <a:spcBef>
              <a:spcPct val="0"/>
            </a:spcBef>
            <a:spcAft>
              <a:spcPts val="0"/>
            </a:spcAft>
            <a:buChar char="••"/>
          </a:pPr>
          <a:r>
            <a:rPr lang="zh-TW" altLang="en-US" sz="1800" b="1" kern="1200" dirty="0" smtClean="0">
              <a:solidFill>
                <a:srgbClr val="FF0000"/>
              </a:solidFill>
              <a:latin typeface="微軟正黑體" pitchFamily="34" charset="-120"/>
              <a:ea typeface="微軟正黑體" pitchFamily="34" charset="-120"/>
            </a:rPr>
            <a:t>帶動</a:t>
          </a:r>
          <a:r>
            <a:rPr lang="en-US" altLang="en-US" sz="1800" b="1" kern="1200" dirty="0" smtClean="0">
              <a:solidFill>
                <a:srgbClr val="FF0000"/>
              </a:solidFill>
              <a:latin typeface="微軟正黑體" pitchFamily="34" charset="-120"/>
              <a:ea typeface="微軟正黑體" pitchFamily="34" charset="-120"/>
            </a:rPr>
            <a:t>230</a:t>
          </a:r>
          <a:r>
            <a:rPr lang="zh-TW" altLang="en-US" sz="1800" b="1" kern="1200" dirty="0" smtClean="0">
              <a:solidFill>
                <a:srgbClr val="FF0000"/>
              </a:solidFill>
              <a:latin typeface="微軟正黑體" pitchFamily="34" charset="-120"/>
              <a:ea typeface="微軟正黑體" pitchFamily="34" charset="-120"/>
            </a:rPr>
            <a:t>萬人次</a:t>
          </a:r>
          <a:r>
            <a:rPr lang="zh-TW" altLang="en-US" sz="1800" b="1" kern="1200" dirty="0" smtClean="0">
              <a:latin typeface="微軟正黑體" pitchFamily="34" charset="-120"/>
              <a:ea typeface="微軟正黑體" pitchFamily="34" charset="-120"/>
            </a:rPr>
            <a:t>使用資料服務及業者</a:t>
          </a:r>
          <a:r>
            <a:rPr lang="zh-TW" altLang="en-US" sz="1800" b="1" kern="1200" dirty="0" smtClean="0">
              <a:solidFill>
                <a:srgbClr val="FF0000"/>
              </a:solidFill>
              <a:latin typeface="微軟正黑體" pitchFamily="34" charset="-120"/>
              <a:ea typeface="微軟正黑體" pitchFamily="34" charset="-120"/>
            </a:rPr>
            <a:t>投資與營收達</a:t>
          </a:r>
          <a:r>
            <a:rPr lang="en-US" altLang="zh-TW" sz="1800" b="1" kern="1200" dirty="0" smtClean="0">
              <a:solidFill>
                <a:srgbClr val="FF0000"/>
              </a:solidFill>
              <a:latin typeface="微軟正黑體" pitchFamily="34" charset="-120"/>
              <a:ea typeface="微軟正黑體" pitchFamily="34" charset="-120"/>
            </a:rPr>
            <a:t>6.15</a:t>
          </a:r>
          <a:r>
            <a:rPr lang="zh-TW" altLang="en-US" sz="1800" b="1" kern="1200" dirty="0" smtClean="0">
              <a:solidFill>
                <a:srgbClr val="FF0000"/>
              </a:solidFill>
              <a:latin typeface="微軟正黑體" pitchFamily="34" charset="-120"/>
              <a:ea typeface="微軟正黑體" pitchFamily="34" charset="-120"/>
            </a:rPr>
            <a:t>億元</a:t>
          </a:r>
          <a:endParaRPr lang="zh-TW" altLang="en-US" sz="1800" b="1" kern="1200" dirty="0">
            <a:solidFill>
              <a:srgbClr val="FF0000"/>
            </a:solidFill>
            <a:latin typeface="微軟正黑體" pitchFamily="34" charset="-120"/>
            <a:ea typeface="微軟正黑體" pitchFamily="34" charset="-120"/>
          </a:endParaRPr>
        </a:p>
      </dsp:txBody>
      <dsp:txXfrm rot="-5400000">
        <a:off x="2415940" y="1682374"/>
        <a:ext cx="6313763" cy="1019614"/>
      </dsp:txXfrm>
    </dsp:sp>
    <dsp:sp modelId="{807F2D0C-513C-4DBF-A3B4-0201E1D9ED92}">
      <dsp:nvSpPr>
        <dsp:cNvPr id="0" name=""/>
        <dsp:cNvSpPr/>
      </dsp:nvSpPr>
      <dsp:spPr>
        <a:xfrm>
          <a:off x="113" y="1485973"/>
          <a:ext cx="2415825" cy="1412416"/>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ts val="2500"/>
            </a:lnSpc>
            <a:spcBef>
              <a:spcPct val="0"/>
            </a:spcBef>
            <a:spcAft>
              <a:spcPts val="0"/>
            </a:spcAft>
          </a:pPr>
          <a:r>
            <a:rPr lang="zh-TW" altLang="en-US" sz="2000" b="1" kern="1200" dirty="0" smtClean="0">
              <a:latin typeface="微軟正黑體" pitchFamily="34" charset="-120"/>
              <a:ea typeface="微軟正黑體" pitchFamily="34" charset="-120"/>
            </a:rPr>
            <a:t>推動產業應用</a:t>
          </a:r>
          <a:endParaRPr lang="en-US" altLang="zh-TW" sz="2000" b="1" kern="1200" dirty="0" smtClean="0">
            <a:latin typeface="微軟正黑體" pitchFamily="34" charset="-120"/>
            <a:ea typeface="微軟正黑體" pitchFamily="34" charset="-120"/>
          </a:endParaRPr>
        </a:p>
        <a:p>
          <a:pPr lvl="0" algn="ctr" defTabSz="889000">
            <a:lnSpc>
              <a:spcPts val="2500"/>
            </a:lnSpc>
            <a:spcBef>
              <a:spcPct val="0"/>
            </a:spcBef>
            <a:spcAft>
              <a:spcPts val="0"/>
            </a:spcAft>
          </a:pPr>
          <a:r>
            <a:rPr lang="zh-TW" altLang="en-US" sz="2000" b="1" kern="1200" dirty="0" smtClean="0">
              <a:latin typeface="微軟正黑體" pitchFamily="34" charset="-120"/>
              <a:ea typeface="微軟正黑體" pitchFamily="34" charset="-120"/>
            </a:rPr>
            <a:t>政府開放資料，帶動經濟發展</a:t>
          </a:r>
          <a:endParaRPr lang="zh-TW" altLang="en-US" sz="2000" b="1" kern="1200" dirty="0">
            <a:latin typeface="微軟正黑體" pitchFamily="34" charset="-120"/>
            <a:ea typeface="微軟正黑體" pitchFamily="34" charset="-120"/>
          </a:endParaRPr>
        </a:p>
      </dsp:txBody>
      <dsp:txXfrm>
        <a:off x="69061" y="1554921"/>
        <a:ext cx="2277929" cy="1274520"/>
      </dsp:txXfrm>
    </dsp:sp>
    <dsp:sp modelId="{2A723AF5-DF86-4F1F-9A26-A69285F702F6}">
      <dsp:nvSpPr>
        <dsp:cNvPr id="0" name=""/>
        <dsp:cNvSpPr/>
      </dsp:nvSpPr>
      <dsp:spPr>
        <a:xfrm rot="5400000">
          <a:off x="5035434" y="490757"/>
          <a:ext cx="1129932" cy="6368922"/>
        </a:xfrm>
        <a:prstGeom prst="round2Same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ts val="2200"/>
            </a:lnSpc>
            <a:spcBef>
              <a:spcPct val="0"/>
            </a:spcBef>
            <a:spcAft>
              <a:spcPts val="0"/>
            </a:spcAft>
            <a:buChar char="••"/>
          </a:pPr>
          <a:r>
            <a:rPr lang="zh-TW" altLang="en-US" sz="1800" b="1" kern="1200" dirty="0" smtClean="0">
              <a:latin typeface="微軟正黑體" pitchFamily="34" charset="-120"/>
              <a:ea typeface="微軟正黑體" pitchFamily="34" charset="-120"/>
            </a:rPr>
            <a:t>推動政府機關與企業設組，促成</a:t>
          </a:r>
          <a:r>
            <a:rPr lang="en-US" altLang="zh-TW" sz="1800" b="1" kern="1200" dirty="0" smtClean="0">
              <a:solidFill>
                <a:srgbClr val="FF0000"/>
              </a:solidFill>
              <a:latin typeface="微軟正黑體" pitchFamily="34" charset="-120"/>
              <a:ea typeface="微軟正黑體" pitchFamily="34" charset="-120"/>
            </a:rPr>
            <a:t>939</a:t>
          </a:r>
          <a:r>
            <a:rPr lang="zh-TW" altLang="en-US" sz="1800" b="1" kern="1200" dirty="0" smtClean="0">
              <a:solidFill>
                <a:srgbClr val="FF0000"/>
              </a:solidFill>
              <a:latin typeface="微軟正黑體" pitchFamily="34" charset="-120"/>
              <a:ea typeface="微軟正黑體" pitchFamily="34" charset="-120"/>
            </a:rPr>
            <a:t>件</a:t>
          </a:r>
          <a:r>
            <a:rPr lang="en-US" altLang="en-US" sz="1800" b="1" kern="1200" dirty="0" smtClean="0">
              <a:solidFill>
                <a:srgbClr val="FF0000"/>
              </a:solidFill>
              <a:latin typeface="微軟正黑體" pitchFamily="34" charset="-120"/>
              <a:ea typeface="微軟正黑體" pitchFamily="34" charset="-120"/>
            </a:rPr>
            <a:t>Open Data</a:t>
          </a:r>
          <a:r>
            <a:rPr lang="zh-TW" altLang="en-US" sz="1800" b="1" kern="1200" dirty="0" smtClean="0">
              <a:solidFill>
                <a:srgbClr val="FF0000"/>
              </a:solidFill>
              <a:latin typeface="微軟正黑體" pitchFamily="34" charset="-120"/>
              <a:ea typeface="微軟正黑體" pitchFamily="34" charset="-120"/>
            </a:rPr>
            <a:t>創新應用提案</a:t>
          </a:r>
          <a:r>
            <a:rPr lang="zh-TW" altLang="en-US" sz="1800" b="1" kern="1200" dirty="0" smtClean="0">
              <a:latin typeface="微軟正黑體" pitchFamily="34" charset="-120"/>
              <a:ea typeface="微軟正黑體" pitchFamily="34" charset="-120"/>
            </a:rPr>
            <a:t>，</a:t>
          </a:r>
          <a:r>
            <a:rPr lang="zh-TW" altLang="en-US" sz="1800" b="1" kern="1200" dirty="0" smtClean="0">
              <a:solidFill>
                <a:srgbClr val="FF0000"/>
              </a:solidFill>
              <a:latin typeface="微軟正黑體" pitchFamily="34" charset="-120"/>
              <a:ea typeface="微軟正黑體" pitchFamily="34" charset="-120"/>
            </a:rPr>
            <a:t>獎勵</a:t>
          </a:r>
          <a:r>
            <a:rPr lang="en-US" altLang="zh-TW" sz="1800" b="1" kern="1200" dirty="0" smtClean="0">
              <a:solidFill>
                <a:srgbClr val="FF0000"/>
              </a:solidFill>
              <a:latin typeface="微軟正黑體" pitchFamily="34" charset="-120"/>
              <a:ea typeface="微軟正黑體" pitchFamily="34" charset="-120"/>
            </a:rPr>
            <a:t>141</a:t>
          </a:r>
          <a:r>
            <a:rPr lang="zh-TW" altLang="en-US" sz="1800" b="1" kern="1200" dirty="0" smtClean="0">
              <a:solidFill>
                <a:srgbClr val="FF0000"/>
              </a:solidFill>
              <a:latin typeface="微軟正黑體" pitchFamily="34" charset="-120"/>
              <a:ea typeface="微軟正黑體" pitchFamily="34" charset="-120"/>
            </a:rPr>
            <a:t>項創新服務</a:t>
          </a:r>
          <a:r>
            <a:rPr lang="en-US" altLang="en-US" sz="1800" b="1" kern="1200" dirty="0" smtClean="0">
              <a:latin typeface="微軟正黑體" pitchFamily="34" charset="-120"/>
              <a:ea typeface="微軟正黑體" pitchFamily="34" charset="-120"/>
            </a:rPr>
            <a:t>(</a:t>
          </a:r>
          <a:r>
            <a:rPr lang="zh-TW" altLang="en-US" sz="1800" b="1" kern="1200" dirty="0" smtClean="0">
              <a:latin typeface="微軟正黑體" pitchFamily="34" charset="-120"/>
              <a:ea typeface="微軟正黑體" pitchFamily="34" charset="-120"/>
            </a:rPr>
            <a:t>包含學生、個人及新創企業</a:t>
          </a:r>
          <a:r>
            <a:rPr lang="en-US" altLang="zh-TW" sz="1800" b="1" kern="1200" dirty="0" smtClean="0">
              <a:latin typeface="微軟正黑體" pitchFamily="34" charset="-120"/>
              <a:ea typeface="微軟正黑體" pitchFamily="34" charset="-120"/>
            </a:rPr>
            <a:t>)</a:t>
          </a:r>
          <a:r>
            <a:rPr lang="zh-TW" altLang="en-US" sz="1800" b="1" kern="1200" dirty="0" smtClean="0">
              <a:latin typeface="微軟正黑體" pitchFamily="34" charset="-120"/>
              <a:ea typeface="微軟正黑體" pitchFamily="34" charset="-120"/>
            </a:rPr>
            <a:t>，</a:t>
          </a:r>
          <a:r>
            <a:rPr lang="en-US" altLang="zh-TW" sz="1800" b="1" kern="1200" dirty="0" smtClean="0">
              <a:solidFill>
                <a:srgbClr val="FF0000"/>
              </a:solidFill>
              <a:latin typeface="微軟正黑體" pitchFamily="34" charset="-120"/>
              <a:ea typeface="微軟正黑體" pitchFamily="34" charset="-120"/>
            </a:rPr>
            <a:t>19</a:t>
          </a:r>
          <a:r>
            <a:rPr lang="zh-TW" altLang="en-US" sz="1800" b="1" kern="1200" dirty="0" smtClean="0">
              <a:solidFill>
                <a:srgbClr val="FF0000"/>
              </a:solidFill>
              <a:latin typeface="微軟正黑體" pitchFamily="34" charset="-120"/>
              <a:ea typeface="微軟正黑體" pitchFamily="34" charset="-120"/>
            </a:rPr>
            <a:t>個新創</a:t>
          </a:r>
          <a:r>
            <a:rPr lang="zh-TW" altLang="en-US" sz="1800" b="1" kern="1200" dirty="0" smtClean="0">
              <a:latin typeface="微軟正黑體" pitchFamily="34" charset="-120"/>
              <a:ea typeface="微軟正黑體" pitchFamily="34" charset="-120"/>
            </a:rPr>
            <a:t>企業成立</a:t>
          </a:r>
          <a:endParaRPr lang="zh-TW" altLang="en-US" sz="1800" b="1" kern="1200" dirty="0">
            <a:solidFill>
              <a:srgbClr val="FF0000"/>
            </a:solidFill>
            <a:latin typeface="微軟正黑體" pitchFamily="34" charset="-120"/>
            <a:ea typeface="微軟正黑體" pitchFamily="34" charset="-120"/>
          </a:endParaRPr>
        </a:p>
      </dsp:txBody>
      <dsp:txXfrm rot="-5400000">
        <a:off x="2415940" y="3165411"/>
        <a:ext cx="6313763" cy="1019614"/>
      </dsp:txXfrm>
    </dsp:sp>
    <dsp:sp modelId="{0DBF0D8A-1ACE-4D1A-930D-B55C32B88D81}">
      <dsp:nvSpPr>
        <dsp:cNvPr id="0" name=""/>
        <dsp:cNvSpPr/>
      </dsp:nvSpPr>
      <dsp:spPr>
        <a:xfrm>
          <a:off x="113" y="2969010"/>
          <a:ext cx="2415825" cy="1412416"/>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ts val="2500"/>
            </a:lnSpc>
            <a:spcBef>
              <a:spcPct val="0"/>
            </a:spcBef>
            <a:spcAft>
              <a:spcPts val="0"/>
            </a:spcAft>
          </a:pPr>
          <a:r>
            <a:rPr lang="zh-TW" altLang="en-US" sz="2000" b="1" kern="1200" dirty="0" smtClean="0">
              <a:latin typeface="微軟正黑體" pitchFamily="34" charset="-120"/>
              <a:ea typeface="微軟正黑體" pitchFamily="34" charset="-120"/>
            </a:rPr>
            <a:t>透過各式競賽、推廣，鼓勵民間</a:t>
          </a:r>
          <a:endParaRPr lang="en-US" altLang="zh-TW" sz="2000" b="1" kern="1200" dirty="0" smtClean="0">
            <a:latin typeface="微軟正黑體" pitchFamily="34" charset="-120"/>
            <a:ea typeface="微軟正黑體" pitchFamily="34" charset="-120"/>
          </a:endParaRPr>
        </a:p>
        <a:p>
          <a:pPr lvl="0" algn="ctr" defTabSz="889000">
            <a:lnSpc>
              <a:spcPts val="2500"/>
            </a:lnSpc>
            <a:spcBef>
              <a:spcPct val="0"/>
            </a:spcBef>
            <a:spcAft>
              <a:spcPts val="0"/>
            </a:spcAft>
          </a:pPr>
          <a:r>
            <a:rPr lang="zh-TW" altLang="en-US" sz="2000" b="1" kern="1200" dirty="0" smtClean="0">
              <a:latin typeface="微軟正黑體" pitchFamily="34" charset="-120"/>
              <a:ea typeface="微軟正黑體" pitchFamily="34" charset="-120"/>
            </a:rPr>
            <a:t>運用資料展創意</a:t>
          </a:r>
          <a:endParaRPr lang="zh-TW" altLang="en-US" sz="2000" b="1" kern="1200" dirty="0">
            <a:latin typeface="微軟正黑體" pitchFamily="34" charset="-120"/>
            <a:ea typeface="微軟正黑體" pitchFamily="34" charset="-120"/>
          </a:endParaRPr>
        </a:p>
      </dsp:txBody>
      <dsp:txXfrm>
        <a:off x="69061" y="3037958"/>
        <a:ext cx="2277929" cy="1274520"/>
      </dsp:txXfrm>
    </dsp:sp>
    <dsp:sp modelId="{7A20ABBC-F5BD-4EFB-B1AE-B8D4B5B2D747}">
      <dsp:nvSpPr>
        <dsp:cNvPr id="0" name=""/>
        <dsp:cNvSpPr/>
      </dsp:nvSpPr>
      <dsp:spPr>
        <a:xfrm rot="5400000">
          <a:off x="4941395" y="1973794"/>
          <a:ext cx="1318010" cy="6368922"/>
        </a:xfrm>
        <a:prstGeom prst="round2SameRect">
          <a:avLst/>
        </a:prstGeom>
        <a:solidFill>
          <a:schemeClr val="accent3">
            <a:alpha val="90000"/>
            <a:tint val="40000"/>
            <a:hueOff val="0"/>
            <a:satOff val="0"/>
            <a:lumOff val="0"/>
            <a:alphaOff val="0"/>
          </a:schemeClr>
        </a:solidFill>
        <a:ln w="25400" cap="flat" cmpd="sng" algn="ctr">
          <a:solidFill>
            <a:schemeClr val="accent3">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ts val="2200"/>
            </a:lnSpc>
            <a:spcBef>
              <a:spcPct val="0"/>
            </a:spcBef>
            <a:spcAft>
              <a:spcPts val="0"/>
            </a:spcAft>
            <a:buChar char="••"/>
          </a:pPr>
          <a:r>
            <a:rPr lang="zh-TW" altLang="en-US" sz="1800" b="1" kern="1200" dirty="0" smtClean="0">
              <a:solidFill>
                <a:srgbClr val="FF0000"/>
              </a:solidFill>
              <a:latin typeface="微軟正黑體" pitchFamily="34" charset="-120"/>
              <a:ea typeface="微軟正黑體" pitchFamily="34" charset="-120"/>
            </a:rPr>
            <a:t>與</a:t>
          </a:r>
          <a:r>
            <a:rPr lang="en-US" altLang="zh-TW" sz="1800" b="1" kern="1200" dirty="0" smtClean="0">
              <a:solidFill>
                <a:srgbClr val="FF0000"/>
              </a:solidFill>
              <a:latin typeface="微軟正黑體" pitchFamily="34" charset="-120"/>
              <a:ea typeface="微軟正黑體" pitchFamily="34" charset="-120"/>
            </a:rPr>
            <a:t>12</a:t>
          </a:r>
          <a:r>
            <a:rPr lang="zh-TW" altLang="en-US" sz="1800" b="1" kern="1200" dirty="0" smtClean="0">
              <a:solidFill>
                <a:srgbClr val="FF0000"/>
              </a:solidFill>
              <a:latin typeface="微軟正黑體" pitchFamily="34" charset="-120"/>
              <a:ea typeface="微軟正黑體" pitchFamily="34" charset="-120"/>
            </a:rPr>
            <a:t>國交流</a:t>
          </a:r>
          <a:r>
            <a:rPr lang="zh-TW" altLang="en-US" sz="1800" b="1" kern="1200" dirty="0" smtClean="0">
              <a:latin typeface="微軟正黑體" pitchFamily="34" charset="-120"/>
              <a:ea typeface="微軟正黑體" pitchFamily="34" charset="-120"/>
            </a:rPr>
            <a:t>，並辦理臺泰印尼跨國</a:t>
          </a:r>
          <a:r>
            <a:rPr lang="en-US" altLang="zh-TW" sz="1800" b="1" kern="1200" dirty="0" smtClean="0">
              <a:latin typeface="微軟正黑體" pitchFamily="34" charset="-120"/>
              <a:ea typeface="微軟正黑體" pitchFamily="34" charset="-120"/>
            </a:rPr>
            <a:t>Hackathon</a:t>
          </a:r>
          <a:r>
            <a:rPr lang="zh-TW" altLang="en-US" sz="1800" b="1" kern="1200" dirty="0" smtClean="0">
              <a:latin typeface="微軟正黑體" pitchFamily="34" charset="-120"/>
              <a:ea typeface="微軟正黑體" pitchFamily="34" charset="-120"/>
            </a:rPr>
            <a:t>與亞太高峰論壇，以共通性議題與亞洲國家深度互動</a:t>
          </a:r>
          <a:endParaRPr lang="zh-TW" altLang="en-US" sz="1800" b="1" kern="1200" dirty="0">
            <a:latin typeface="微軟正黑體" pitchFamily="34" charset="-120"/>
            <a:ea typeface="微軟正黑體" pitchFamily="34" charset="-120"/>
          </a:endParaRPr>
        </a:p>
        <a:p>
          <a:pPr marL="171450" lvl="1" indent="-171450" algn="l" defTabSz="800100">
            <a:lnSpc>
              <a:spcPts val="2200"/>
            </a:lnSpc>
            <a:spcBef>
              <a:spcPct val="0"/>
            </a:spcBef>
            <a:spcAft>
              <a:spcPts val="0"/>
            </a:spcAft>
            <a:buChar char="••"/>
          </a:pPr>
          <a:r>
            <a:rPr lang="zh-TW" altLang="en-US" sz="1800" b="1" kern="1200" dirty="0" smtClean="0">
              <a:solidFill>
                <a:srgbClr val="FF0000"/>
              </a:solidFill>
              <a:latin typeface="微軟正黑體" pitchFamily="34" charset="-120"/>
              <a:ea typeface="微軟正黑體" pitchFamily="34" charset="-120"/>
            </a:rPr>
            <a:t>推動「亞洲開放資料合作組織」，臺灣為第一年主席及常設秘書處</a:t>
          </a:r>
          <a:endParaRPr lang="zh-TW" altLang="en-US" sz="1800" b="1" kern="1200" dirty="0">
            <a:latin typeface="微軟正黑體" pitchFamily="34" charset="-120"/>
            <a:ea typeface="微軟正黑體" pitchFamily="34" charset="-120"/>
          </a:endParaRPr>
        </a:p>
      </dsp:txBody>
      <dsp:txXfrm rot="-5400000">
        <a:off x="2415939" y="4563590"/>
        <a:ext cx="6304582" cy="1189330"/>
      </dsp:txXfrm>
    </dsp:sp>
    <dsp:sp modelId="{9EA814B6-FAF9-4565-A399-55CBDDECC2A9}">
      <dsp:nvSpPr>
        <dsp:cNvPr id="0" name=""/>
        <dsp:cNvSpPr/>
      </dsp:nvSpPr>
      <dsp:spPr>
        <a:xfrm>
          <a:off x="113" y="4452047"/>
          <a:ext cx="2415825" cy="1412416"/>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ts val="2500"/>
            </a:lnSpc>
            <a:spcBef>
              <a:spcPct val="0"/>
            </a:spcBef>
            <a:spcAft>
              <a:spcPts val="0"/>
            </a:spcAft>
          </a:pPr>
          <a:r>
            <a:rPr lang="zh-TW" altLang="en-US" sz="2000" b="1" kern="1200" dirty="0" smtClean="0">
              <a:latin typeface="微軟正黑體" pitchFamily="34" charset="-120"/>
              <a:ea typeface="微軟正黑體" pitchFamily="34" charset="-120"/>
            </a:rPr>
            <a:t>促成國際交流合作，推動亞洲開放資料合作組織</a:t>
          </a:r>
          <a:endParaRPr lang="zh-TW" altLang="en-US" sz="2000" b="1" kern="1200" dirty="0">
            <a:latin typeface="微軟正黑體" pitchFamily="34" charset="-120"/>
            <a:ea typeface="微軟正黑體" pitchFamily="34" charset="-120"/>
          </a:endParaRPr>
        </a:p>
      </dsp:txBody>
      <dsp:txXfrm>
        <a:off x="69061" y="4520995"/>
        <a:ext cx="2277929" cy="1274520"/>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ADA92EFC-1727-4EE4-82A5-44A7437581DA}" type="datetimeFigureOut">
              <a:rPr lang="zh-TW" altLang="en-US" smtClean="0"/>
              <a:t>2016/12/14</a:t>
            </a:fld>
            <a:endParaRPr lang="zh-TW" altLang="en-US"/>
          </a:p>
        </p:txBody>
      </p:sp>
      <p:sp>
        <p:nvSpPr>
          <p:cNvPr id="4" name="投影片圖像版面配置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6CFF2829-30E9-4D59-87D0-002ABE034A3C}" type="slidenum">
              <a:rPr lang="zh-TW" altLang="en-US" smtClean="0"/>
              <a:t>‹#›</a:t>
            </a:fld>
            <a:endParaRPr lang="zh-TW" altLang="en-US"/>
          </a:p>
        </p:txBody>
      </p:sp>
    </p:spTree>
    <p:extLst>
      <p:ext uri="{BB962C8B-B14F-4D97-AF65-F5344CB8AC3E}">
        <p14:creationId xmlns:p14="http://schemas.microsoft.com/office/powerpoint/2010/main" val="29052460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sz="1800" b="1" dirty="0"/>
          </a:p>
        </p:txBody>
      </p:sp>
      <p:sp>
        <p:nvSpPr>
          <p:cNvPr id="4" name="投影片編號版面配置區 3"/>
          <p:cNvSpPr>
            <a:spLocks noGrp="1"/>
          </p:cNvSpPr>
          <p:nvPr>
            <p:ph type="sldNum" sz="quarter" idx="10"/>
          </p:nvPr>
        </p:nvSpPr>
        <p:spPr/>
        <p:txBody>
          <a:bodyPr/>
          <a:lstStyle/>
          <a:p>
            <a:fld id="{A3CFD02A-2BA1-4E7D-A510-FFA80864042C}" type="slidenum">
              <a:rPr lang="zh-TW" altLang="en-US" smtClean="0"/>
              <a:pPr/>
              <a:t>4</a:t>
            </a:fld>
            <a:endParaRPr lang="zh-TW" altLang="en-US"/>
          </a:p>
        </p:txBody>
      </p:sp>
    </p:spTree>
    <p:extLst>
      <p:ext uri="{BB962C8B-B14F-4D97-AF65-F5344CB8AC3E}">
        <p14:creationId xmlns:p14="http://schemas.microsoft.com/office/powerpoint/2010/main" val="25515037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a:spcBef>
                <a:spcPts val="0"/>
              </a:spcBef>
            </a:pPr>
            <a:endParaRPr lang="zh-TW" altLang="en-US" sz="1000" dirty="0">
              <a:latin typeface="微軟正黑體" pitchFamily="34" charset="-120"/>
              <a:ea typeface="微軟正黑體" pitchFamily="34" charset="-120"/>
            </a:endParaRPr>
          </a:p>
        </p:txBody>
      </p:sp>
      <p:sp>
        <p:nvSpPr>
          <p:cNvPr id="4" name="投影片編號版面配置區 3"/>
          <p:cNvSpPr>
            <a:spLocks noGrp="1"/>
          </p:cNvSpPr>
          <p:nvPr>
            <p:ph type="sldNum" sz="quarter" idx="10"/>
          </p:nvPr>
        </p:nvSpPr>
        <p:spPr/>
        <p:txBody>
          <a:bodyPr/>
          <a:lstStyle/>
          <a:p>
            <a:fld id="{0B4BD3C6-770C-43F1-B8E4-233E326D91C2}" type="slidenum">
              <a:rPr lang="en-US" altLang="zh-TW" smtClean="0"/>
              <a:pPr/>
              <a:t>7</a:t>
            </a:fld>
            <a:endParaRPr lang="en-US" altLang="zh-TW"/>
          </a:p>
        </p:txBody>
      </p:sp>
    </p:spTree>
    <p:extLst>
      <p:ext uri="{BB962C8B-B14F-4D97-AF65-F5344CB8AC3E}">
        <p14:creationId xmlns:p14="http://schemas.microsoft.com/office/powerpoint/2010/main" val="1672349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b="1" u="none" dirty="0"/>
          </a:p>
        </p:txBody>
      </p:sp>
      <p:sp>
        <p:nvSpPr>
          <p:cNvPr id="4" name="投影片編號版面配置區 3"/>
          <p:cNvSpPr>
            <a:spLocks noGrp="1"/>
          </p:cNvSpPr>
          <p:nvPr>
            <p:ph type="sldNum" sz="quarter" idx="10"/>
          </p:nvPr>
        </p:nvSpPr>
        <p:spPr/>
        <p:txBody>
          <a:bodyPr/>
          <a:lstStyle/>
          <a:p>
            <a:fld id="{AA61A8DE-1333-4B0C-A718-F5EE2F0E2897}" type="slidenum">
              <a:rPr lang="zh-TW" altLang="en-US" smtClean="0"/>
              <a:t>8</a:t>
            </a:fld>
            <a:endParaRPr lang="zh-TW" altLang="en-US"/>
          </a:p>
        </p:txBody>
      </p:sp>
    </p:spTree>
    <p:extLst>
      <p:ext uri="{BB962C8B-B14F-4D97-AF65-F5344CB8AC3E}">
        <p14:creationId xmlns:p14="http://schemas.microsoft.com/office/powerpoint/2010/main" val="6919223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0FCB8C1D-E8CE-4606-BF4E-5AD291A9FA5C}" type="slidenum">
              <a:rPr lang="zh-TW" altLang="en-US" smtClean="0"/>
              <a:t>9</a:t>
            </a:fld>
            <a:endParaRPr lang="zh-TW" altLang="en-US"/>
          </a:p>
        </p:txBody>
      </p:sp>
    </p:spTree>
    <p:extLst>
      <p:ext uri="{BB962C8B-B14F-4D97-AF65-F5344CB8AC3E}">
        <p14:creationId xmlns:p14="http://schemas.microsoft.com/office/powerpoint/2010/main" val="19396200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0B4BD3C6-770C-43F1-B8E4-233E326D91C2}" type="slidenum">
              <a:rPr lang="en-US" altLang="zh-TW" smtClean="0">
                <a:solidFill>
                  <a:prstClr val="black"/>
                </a:solidFill>
              </a:rPr>
              <a:pPr/>
              <a:t>16</a:t>
            </a:fld>
            <a:endParaRPr lang="en-US" altLang="zh-TW">
              <a:solidFill>
                <a:prstClr val="black"/>
              </a:solidFill>
            </a:endParaRPr>
          </a:p>
        </p:txBody>
      </p:sp>
    </p:spTree>
    <p:extLst>
      <p:ext uri="{BB962C8B-B14F-4D97-AF65-F5344CB8AC3E}">
        <p14:creationId xmlns:p14="http://schemas.microsoft.com/office/powerpoint/2010/main" val="1497396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0B4BD3C6-770C-43F1-B8E4-233E326D91C2}" type="slidenum">
              <a:rPr lang="en-US" altLang="zh-TW" smtClean="0">
                <a:solidFill>
                  <a:prstClr val="black"/>
                </a:solidFill>
              </a:rPr>
              <a:pPr/>
              <a:t>17</a:t>
            </a:fld>
            <a:endParaRPr lang="en-US" altLang="zh-TW">
              <a:solidFill>
                <a:prstClr val="black"/>
              </a:solidFill>
            </a:endParaRPr>
          </a:p>
        </p:txBody>
      </p:sp>
    </p:spTree>
    <p:extLst>
      <p:ext uri="{BB962C8B-B14F-4D97-AF65-F5344CB8AC3E}">
        <p14:creationId xmlns:p14="http://schemas.microsoft.com/office/powerpoint/2010/main" val="1497396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成功導入國內大型連鎖超市與連鎖茶飲</a:t>
            </a:r>
            <a:r>
              <a:rPr lang="en-US" altLang="zh-TW" dirty="0" smtClean="0"/>
              <a:t>150</a:t>
            </a:r>
            <a:r>
              <a:rPr lang="zh-TW" altLang="en-US" dirty="0" smtClean="0"/>
              <a:t>家分店使用</a:t>
            </a:r>
            <a:r>
              <a:rPr lang="en-US" altLang="zh-TW" dirty="0" err="1" smtClean="0"/>
              <a:t>BestSales</a:t>
            </a:r>
            <a:r>
              <a:rPr lang="zh-TW" altLang="en-US" dirty="0" smtClean="0"/>
              <a:t>天氣經濟分析服務</a:t>
            </a:r>
          </a:p>
          <a:p>
            <a:r>
              <a:rPr lang="zh-TW" altLang="en-US" dirty="0" smtClean="0"/>
              <a:t>完成</a:t>
            </a:r>
            <a:r>
              <a:rPr lang="en-US" altLang="zh-TW" dirty="0" smtClean="0"/>
              <a:t>72,600</a:t>
            </a:r>
            <a:r>
              <a:rPr lang="zh-TW" altLang="en-US" dirty="0" smtClean="0"/>
              <a:t>項商品與天氣因子關聯度分析，並定義</a:t>
            </a:r>
            <a:r>
              <a:rPr lang="en-US" altLang="zh-TW" dirty="0" smtClean="0"/>
              <a:t>8</a:t>
            </a:r>
            <a:r>
              <a:rPr lang="zh-TW" altLang="en-US" dirty="0" smtClean="0"/>
              <a:t>項高關聯度商品，如紅豆牛奶冰棒、甘藍、米酒、火鍋餃四合一、統一布丁、飲料總杯數等，找出特定商品在關鍵溫度之銷量提升情形，如統一布丁全台在</a:t>
            </a:r>
            <a:r>
              <a:rPr lang="en-US" altLang="zh-TW" dirty="0" smtClean="0"/>
              <a:t>25</a:t>
            </a:r>
            <a:r>
              <a:rPr lang="zh-TW" altLang="en-US" dirty="0" smtClean="0"/>
              <a:t>度以上</a:t>
            </a:r>
            <a:r>
              <a:rPr lang="en-US" altLang="zh-TW" dirty="0" smtClean="0"/>
              <a:t>15</a:t>
            </a:r>
            <a:r>
              <a:rPr lang="zh-TW" altLang="en-US" dirty="0" smtClean="0"/>
              <a:t>度以下銷售成長。</a:t>
            </a:r>
          </a:p>
          <a:p>
            <a:r>
              <a:rPr lang="zh-TW" altLang="en-US" dirty="0" smtClean="0"/>
              <a:t>融合資料分析、領域知識與氣象預測，提供店長銷售量預測定量資料來輔助決策。</a:t>
            </a:r>
          </a:p>
          <a:p>
            <a:endParaRPr lang="zh-TW" altLang="en-US" dirty="0"/>
          </a:p>
        </p:txBody>
      </p:sp>
      <p:sp>
        <p:nvSpPr>
          <p:cNvPr id="4" name="投影片編號版面配置區 3"/>
          <p:cNvSpPr>
            <a:spLocks noGrp="1"/>
          </p:cNvSpPr>
          <p:nvPr>
            <p:ph type="sldNum" sz="quarter" idx="10"/>
          </p:nvPr>
        </p:nvSpPr>
        <p:spPr/>
        <p:txBody>
          <a:bodyPr/>
          <a:lstStyle/>
          <a:p>
            <a:fld id="{0B4BD3C6-770C-43F1-B8E4-233E326D91C2}" type="slidenum">
              <a:rPr lang="en-US" altLang="zh-TW" smtClean="0"/>
              <a:pPr/>
              <a:t>18</a:t>
            </a:fld>
            <a:endParaRPr lang="en-US" altLang="zh-TW"/>
          </a:p>
        </p:txBody>
      </p:sp>
    </p:spTree>
    <p:extLst>
      <p:ext uri="{BB962C8B-B14F-4D97-AF65-F5344CB8AC3E}">
        <p14:creationId xmlns:p14="http://schemas.microsoft.com/office/powerpoint/2010/main" val="1497396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lvl1pPr algn="ctr">
              <a:defRPr>
                <a:solidFill>
                  <a:srgbClr val="FF0000"/>
                </a:solidFill>
              </a:defRPr>
            </a:lvl1pPr>
          </a:lstStyle>
          <a:p>
            <a:r>
              <a:rPr lang="zh-TW" altLang="en-US" smtClean="0"/>
              <a:t>按一下以編輯母片標題樣式</a:t>
            </a:r>
            <a:endParaRPr lang="zh-TW" altLang="en-US" dirty="0"/>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EE78C045-96FE-4137-AA7A-6D7A069EB5E8}" type="datetime1">
              <a:rPr lang="zh-TW" altLang="en-US" smtClean="0"/>
              <a:t>2016/12/14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4B7726B7-5E9B-4A3A-9B2B-10956DC881EA}" type="slidenum">
              <a:rPr lang="zh-TW" altLang="en-US" smtClean="0"/>
              <a:t>‹#›</a:t>
            </a:fld>
            <a:endParaRPr lang="zh-TW" altLang="en-US"/>
          </a:p>
        </p:txBody>
      </p:sp>
    </p:spTree>
    <p:extLst>
      <p:ext uri="{BB962C8B-B14F-4D97-AF65-F5344CB8AC3E}">
        <p14:creationId xmlns:p14="http://schemas.microsoft.com/office/powerpoint/2010/main" val="273644708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1023C2F9-58ED-48F4-ADC2-830B2359A7ED}" type="datetime1">
              <a:rPr lang="zh-TW" altLang="en-US" smtClean="0"/>
              <a:t>2016/12/14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4B7726B7-5E9B-4A3A-9B2B-10956DC881EA}" type="slidenum">
              <a:rPr lang="zh-TW" altLang="en-US" smtClean="0"/>
              <a:t>‹#›</a:t>
            </a:fld>
            <a:endParaRPr lang="zh-TW" altLang="en-US"/>
          </a:p>
        </p:txBody>
      </p:sp>
    </p:spTree>
    <p:extLst>
      <p:ext uri="{BB962C8B-B14F-4D97-AF65-F5344CB8AC3E}">
        <p14:creationId xmlns:p14="http://schemas.microsoft.com/office/powerpoint/2010/main" val="8249702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73957167-22F3-4574-A27B-D54C89BE0DF7}" type="datetime1">
              <a:rPr lang="zh-TW" altLang="en-US" smtClean="0"/>
              <a:t>2016/12/14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4B7726B7-5E9B-4A3A-9B2B-10956DC881EA}" type="slidenum">
              <a:rPr lang="zh-TW" altLang="en-US" smtClean="0"/>
              <a:t>‹#›</a:t>
            </a:fld>
            <a:endParaRPr lang="zh-TW" altLang="en-US"/>
          </a:p>
        </p:txBody>
      </p:sp>
    </p:spTree>
    <p:extLst>
      <p:ext uri="{BB962C8B-B14F-4D97-AF65-F5344CB8AC3E}">
        <p14:creationId xmlns:p14="http://schemas.microsoft.com/office/powerpoint/2010/main" val="41609176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只有標題">
    <p:spTree>
      <p:nvGrpSpPr>
        <p:cNvPr id="1" name=""/>
        <p:cNvGrpSpPr/>
        <p:nvPr/>
      </p:nvGrpSpPr>
      <p:grpSpPr>
        <a:xfrm>
          <a:off x="0" y="0"/>
          <a:ext cx="0" cy="0"/>
          <a:chOff x="0" y="0"/>
          <a:chExt cx="0" cy="0"/>
        </a:xfrm>
      </p:grpSpPr>
      <p:sp>
        <p:nvSpPr>
          <p:cNvPr id="2" name="標題 1"/>
          <p:cNvSpPr>
            <a:spLocks noGrp="1"/>
          </p:cNvSpPr>
          <p:nvPr>
            <p:ph type="title"/>
          </p:nvPr>
        </p:nvSpPr>
        <p:spPr>
          <a:xfrm>
            <a:off x="0" y="208800"/>
            <a:ext cx="9144000" cy="1008000"/>
          </a:xfrm>
        </p:spPr>
        <p:txBody>
          <a:bodyPr anchor="t" anchorCtr="0">
            <a:noAutofit/>
          </a:bodyPr>
          <a:lstStyle>
            <a:lvl1pPr>
              <a:defRPr sz="3200"/>
            </a:lvl1pPr>
          </a:lstStyle>
          <a:p>
            <a:r>
              <a:rPr lang="zh-TW" altLang="en-US" smtClean="0"/>
              <a:t>按一下以編輯母片標題樣式</a:t>
            </a:r>
            <a:endParaRPr lang="zh-TW" altLang="en-US"/>
          </a:p>
        </p:txBody>
      </p:sp>
      <p:sp>
        <p:nvSpPr>
          <p:cNvPr id="3" name="頁尾版面配置區 2"/>
          <p:cNvSpPr>
            <a:spLocks noGrp="1"/>
          </p:cNvSpPr>
          <p:nvPr>
            <p:ph type="ftr" sz="quarter" idx="10"/>
          </p:nvPr>
        </p:nvSpPr>
        <p:spPr>
          <a:xfrm>
            <a:off x="35864" y="6649200"/>
            <a:ext cx="3312000" cy="187200"/>
          </a:xfrm>
          <a:prstGeom prst="rect">
            <a:avLst/>
          </a:prstGeom>
        </p:spPr>
        <p:txBody>
          <a:bodyPr/>
          <a:lstStyle/>
          <a:p>
            <a:endParaRPr lang="zh-TW" altLang="en-US" dirty="0"/>
          </a:p>
        </p:txBody>
      </p:sp>
    </p:spTree>
    <p:extLst>
      <p:ext uri="{BB962C8B-B14F-4D97-AF65-F5344CB8AC3E}">
        <p14:creationId xmlns:p14="http://schemas.microsoft.com/office/powerpoint/2010/main" val="216185907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8_只有標題">
    <p:spTree>
      <p:nvGrpSpPr>
        <p:cNvPr id="1" name=""/>
        <p:cNvGrpSpPr/>
        <p:nvPr/>
      </p:nvGrpSpPr>
      <p:grpSpPr>
        <a:xfrm>
          <a:off x="0" y="0"/>
          <a:ext cx="0" cy="0"/>
          <a:chOff x="0" y="0"/>
          <a:chExt cx="0" cy="0"/>
        </a:xfrm>
      </p:grpSpPr>
      <p:sp>
        <p:nvSpPr>
          <p:cNvPr id="2" name="標題 1"/>
          <p:cNvSpPr>
            <a:spLocks noGrp="1"/>
          </p:cNvSpPr>
          <p:nvPr>
            <p:ph type="title"/>
          </p:nvPr>
        </p:nvSpPr>
        <p:spPr>
          <a:xfrm>
            <a:off x="0" y="208800"/>
            <a:ext cx="9144000" cy="1008000"/>
          </a:xfrm>
        </p:spPr>
        <p:txBody>
          <a:bodyPr anchor="t" anchorCtr="0">
            <a:noAutofit/>
          </a:bodyPr>
          <a:lstStyle>
            <a:lvl1pPr>
              <a:defRPr sz="3200"/>
            </a:lvl1pPr>
          </a:lstStyle>
          <a:p>
            <a:r>
              <a:rPr lang="zh-TW" altLang="en-US" smtClean="0"/>
              <a:t>按一下以編輯母片標題樣式</a:t>
            </a:r>
            <a:endParaRPr lang="zh-TW" altLang="en-US"/>
          </a:p>
        </p:txBody>
      </p:sp>
      <p:sp>
        <p:nvSpPr>
          <p:cNvPr id="3" name="頁尾版面配置區 2"/>
          <p:cNvSpPr>
            <a:spLocks noGrp="1"/>
          </p:cNvSpPr>
          <p:nvPr>
            <p:ph type="ftr" sz="quarter" idx="10"/>
          </p:nvPr>
        </p:nvSpPr>
        <p:spPr>
          <a:xfrm>
            <a:off x="35864" y="6649200"/>
            <a:ext cx="3312000" cy="187200"/>
          </a:xfrm>
          <a:prstGeom prst="rect">
            <a:avLst/>
          </a:prstGeom>
        </p:spPr>
        <p:txBody>
          <a:bodyPr/>
          <a:lstStyle/>
          <a:p>
            <a:endParaRPr lang="zh-TW" altLang="en-US" dirty="0"/>
          </a:p>
        </p:txBody>
      </p:sp>
    </p:spTree>
    <p:extLst>
      <p:ext uri="{BB962C8B-B14F-4D97-AF65-F5344CB8AC3E}">
        <p14:creationId xmlns:p14="http://schemas.microsoft.com/office/powerpoint/2010/main" val="253259102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兩項物件">
    <p:spTree>
      <p:nvGrpSpPr>
        <p:cNvPr id="1" name=""/>
        <p:cNvGrpSpPr/>
        <p:nvPr/>
      </p:nvGrpSpPr>
      <p:grpSpPr>
        <a:xfrm>
          <a:off x="0" y="0"/>
          <a:ext cx="0" cy="0"/>
          <a:chOff x="0" y="0"/>
          <a:chExt cx="0" cy="0"/>
        </a:xfrm>
      </p:grpSpPr>
      <p:sp>
        <p:nvSpPr>
          <p:cNvPr id="2" name="標題 1"/>
          <p:cNvSpPr>
            <a:spLocks noGrp="1"/>
          </p:cNvSpPr>
          <p:nvPr>
            <p:ph type="title"/>
          </p:nvPr>
        </p:nvSpPr>
        <p:spPr>
          <a:xfrm>
            <a:off x="0" y="208800"/>
            <a:ext cx="9144000" cy="1008000"/>
          </a:xfrm>
          <a:prstGeom prst="rect">
            <a:avLst/>
          </a:prstGeom>
        </p:spPr>
        <p:txBody>
          <a:bodyPr rtlCol="0">
            <a:noAutofit/>
          </a:bodyPr>
          <a:lstStyle>
            <a:lvl1pPr algn="ctr">
              <a:defRPr lang="zh-TW" altLang="en-US" sz="3200"/>
            </a:lvl1pPr>
          </a:lstStyle>
          <a:p>
            <a:pPr lvl="0"/>
            <a:r>
              <a:rPr lang="zh-TW" altLang="en-US" smtClean="0"/>
              <a:t>按一下以編輯母片標題樣式</a:t>
            </a:r>
            <a:endParaRPr lang="zh-TW" altLang="en-US"/>
          </a:p>
        </p:txBody>
      </p:sp>
      <p:sp>
        <p:nvSpPr>
          <p:cNvPr id="24" name="文字版面配置區 8"/>
          <p:cNvSpPr>
            <a:spLocks noGrp="1"/>
          </p:cNvSpPr>
          <p:nvPr>
            <p:ph type="body" sz="quarter" idx="13"/>
          </p:nvPr>
        </p:nvSpPr>
        <p:spPr>
          <a:xfrm>
            <a:off x="72000" y="6650290"/>
            <a:ext cx="3311972" cy="188641"/>
          </a:xfrm>
          <a:prstGeom prst="rect">
            <a:avLst/>
          </a:prstGeom>
        </p:spPr>
        <p:txBody>
          <a:bodyPr lIns="0" tIns="0" rIns="0" bIns="0" anchor="ctr">
            <a:normAutofit/>
          </a:bodyPr>
          <a:lstStyle>
            <a:lvl1pPr marL="0" indent="0">
              <a:buFontTx/>
              <a:buNone/>
              <a:defRPr sz="1200" b="0" i="0">
                <a:solidFill>
                  <a:schemeClr val="tx1"/>
                </a:solidFill>
              </a:defRPr>
            </a:lvl1pPr>
          </a:lstStyle>
          <a:p>
            <a:pPr lvl="0"/>
            <a:r>
              <a:rPr lang="zh-TW" altLang="en-US" smtClean="0"/>
              <a:t>按一下以編輯母片文字樣式</a:t>
            </a:r>
          </a:p>
        </p:txBody>
      </p:sp>
    </p:spTree>
    <p:extLst>
      <p:ext uri="{BB962C8B-B14F-4D97-AF65-F5344CB8AC3E}">
        <p14:creationId xmlns:p14="http://schemas.microsoft.com/office/powerpoint/2010/main" val="732111907"/>
      </p:ext>
    </p:extLst>
  </p:cSld>
  <p:clrMapOvr>
    <a:masterClrMapping/>
  </p:clrMapOvr>
  <p:transition spd="med">
    <p:push/>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0" y="208800"/>
            <a:ext cx="9144000" cy="1008000"/>
          </a:xfrm>
        </p:spPr>
        <p:txBody>
          <a:bodyPr anchor="t" anchorCtr="0">
            <a:noAutofit/>
          </a:bodyPr>
          <a:lstStyle>
            <a:lvl1pPr algn="ctr">
              <a:defRPr sz="3200"/>
            </a:lvl1pPr>
          </a:lstStyle>
          <a:p>
            <a:r>
              <a:rPr lang="zh-TW" altLang="en-US" smtClean="0"/>
              <a:t>按一下以編輯母片標題樣式</a:t>
            </a:r>
            <a:endParaRPr lang="zh-TW" altLang="en-US" dirty="0"/>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dirty="0"/>
          </a:p>
        </p:txBody>
      </p:sp>
      <p:sp>
        <p:nvSpPr>
          <p:cNvPr id="9" name="文字版面配置區 8"/>
          <p:cNvSpPr>
            <a:spLocks noGrp="1"/>
          </p:cNvSpPr>
          <p:nvPr>
            <p:ph type="body" sz="quarter" idx="13"/>
          </p:nvPr>
        </p:nvSpPr>
        <p:spPr>
          <a:xfrm>
            <a:off x="72000" y="6650290"/>
            <a:ext cx="3311972" cy="188641"/>
          </a:xfrm>
        </p:spPr>
        <p:txBody>
          <a:bodyPr lIns="0" tIns="0" rIns="0" bIns="0" anchor="ctr" anchorCtr="0">
            <a:normAutofit/>
          </a:bodyPr>
          <a:lstStyle>
            <a:lvl1pPr marL="0" indent="0">
              <a:buFontTx/>
              <a:buNone/>
              <a:defRPr sz="1200" b="0" i="0">
                <a:solidFill>
                  <a:schemeClr val="tx1"/>
                </a:solidFill>
              </a:defRPr>
            </a:lvl1pPr>
          </a:lstStyle>
          <a:p>
            <a:pPr lvl="0"/>
            <a:r>
              <a:rPr lang="zh-TW" altLang="en-US" smtClean="0"/>
              <a:t>按一下以編輯母片文字樣式</a:t>
            </a:r>
          </a:p>
        </p:txBody>
      </p:sp>
      <p:sp>
        <p:nvSpPr>
          <p:cNvPr id="6" name="投影片編號版面配置區 5"/>
          <p:cNvSpPr>
            <a:spLocks noGrp="1"/>
          </p:cNvSpPr>
          <p:nvPr>
            <p:ph type="sldNum" sz="quarter" idx="12"/>
          </p:nvPr>
        </p:nvSpPr>
        <p:spPr>
          <a:xfrm>
            <a:off x="8776800" y="6624000"/>
            <a:ext cx="370800" cy="262800"/>
          </a:xfrm>
          <a:prstGeom prst="rect">
            <a:avLst/>
          </a:prstGeom>
        </p:spPr>
        <p:txBody>
          <a:bodyPr/>
          <a:lstStyle/>
          <a:p>
            <a:pPr fontAlgn="auto">
              <a:spcBef>
                <a:spcPts val="0"/>
              </a:spcBef>
              <a:spcAft>
                <a:spcPts val="0"/>
              </a:spcAft>
            </a:pPr>
            <a:fld id="{6E45B489-9034-4724-8157-6F9D0B7E91DA}" type="slidenum">
              <a:rPr kumimoji="0" lang="zh-TW" altLang="en-US" smtClean="0">
                <a:solidFill>
                  <a:prstClr val="black"/>
                </a:solidFill>
                <a:latin typeface="Arial"/>
                <a:ea typeface="微軟正黑體"/>
              </a:rPr>
              <a:pPr fontAlgn="auto">
                <a:spcBef>
                  <a:spcPts val="0"/>
                </a:spcBef>
                <a:spcAft>
                  <a:spcPts val="0"/>
                </a:spcAft>
              </a:pPr>
              <a:t>‹#›</a:t>
            </a:fld>
            <a:endParaRPr kumimoji="0" lang="zh-TW" altLang="en-US" dirty="0">
              <a:solidFill>
                <a:prstClr val="black"/>
              </a:solidFill>
              <a:latin typeface="Arial"/>
              <a:ea typeface="微軟正黑體"/>
            </a:endParaRPr>
          </a:p>
        </p:txBody>
      </p:sp>
    </p:spTree>
    <p:extLst>
      <p:ext uri="{BB962C8B-B14F-4D97-AF65-F5344CB8AC3E}">
        <p14:creationId xmlns:p14="http://schemas.microsoft.com/office/powerpoint/2010/main" val="321627383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lvl1pPr>
              <a:defRPr>
                <a:solidFill>
                  <a:srgbClr val="FF0000"/>
                </a:solidFill>
              </a:defRPr>
            </a:lvl1pPr>
          </a:lstStyle>
          <a:p>
            <a:r>
              <a:rPr lang="zh-TW" altLang="en-US" dirty="0" smtClean="0"/>
              <a:t>按一下以編輯母片標題樣式</a:t>
            </a:r>
            <a:endParaRPr lang="zh-TW" altLang="en-US" dirty="0"/>
          </a:p>
        </p:txBody>
      </p:sp>
      <p:sp>
        <p:nvSpPr>
          <p:cNvPr id="3" name="副標題 2"/>
          <p:cNvSpPr>
            <a:spLocks noGrp="1"/>
          </p:cNvSpPr>
          <p:nvPr>
            <p:ph type="subTitle" idx="1"/>
          </p:nvPr>
        </p:nvSpPr>
        <p:spPr>
          <a:xfrm>
            <a:off x="1371600" y="3886200"/>
            <a:ext cx="6400800" cy="1752600"/>
          </a:xfrm>
        </p:spPr>
        <p:txBody>
          <a:bodyPr anchor="ctr" anchorCtr="0"/>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dirty="0" smtClean="0"/>
              <a:t>按一下以編輯母片副標題樣式</a:t>
            </a:r>
            <a:endParaRPr lang="zh-TW" altLang="en-US" dirty="0"/>
          </a:p>
        </p:txBody>
      </p:sp>
      <p:sp>
        <p:nvSpPr>
          <p:cNvPr id="4" name="日期版面配置區 3"/>
          <p:cNvSpPr>
            <a:spLocks noGrp="1"/>
          </p:cNvSpPr>
          <p:nvPr>
            <p:ph type="dt" sz="half" idx="10"/>
          </p:nvPr>
        </p:nvSpPr>
        <p:spPr/>
        <p:txBody>
          <a:bodyPr/>
          <a:lstStyle/>
          <a:p>
            <a:fld id="{30F00CD2-9A9D-48D5-AFC9-4822600F0B76}" type="datetime1">
              <a:rPr lang="zh-TW" altLang="en-US" smtClean="0"/>
              <a:t>2016/12/14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1E080D3E-11ED-4273-8ADF-AC2E5D97AF26}" type="slidenum">
              <a:rPr lang="zh-TW" altLang="en-US" smtClean="0"/>
              <a:t>‹#›</a:t>
            </a:fld>
            <a:endParaRPr lang="zh-TW" altLang="en-US"/>
          </a:p>
        </p:txBody>
      </p:sp>
    </p:spTree>
    <p:extLst>
      <p:ext uri="{BB962C8B-B14F-4D97-AF65-F5344CB8AC3E}">
        <p14:creationId xmlns:p14="http://schemas.microsoft.com/office/powerpoint/2010/main" val="30516395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E5F9B9D0-EF44-4DAC-B783-604C1FADD1BB}" type="datetime1">
              <a:rPr lang="zh-TW" altLang="en-US" smtClean="0"/>
              <a:t>2016/12/14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1E080D3E-11ED-4273-8ADF-AC2E5D97AF26}" type="slidenum">
              <a:rPr lang="zh-TW" altLang="en-US" smtClean="0"/>
              <a:t>‹#›</a:t>
            </a:fld>
            <a:endParaRPr lang="zh-TW" altLang="en-US"/>
          </a:p>
        </p:txBody>
      </p:sp>
    </p:spTree>
    <p:extLst>
      <p:ext uri="{BB962C8B-B14F-4D97-AF65-F5344CB8AC3E}">
        <p14:creationId xmlns:p14="http://schemas.microsoft.com/office/powerpoint/2010/main" val="24339874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A79ED24A-5103-459A-88F7-E3EBC1B10F50}" type="datetime1">
              <a:rPr lang="zh-TW" altLang="en-US" smtClean="0"/>
              <a:t>2016/12/14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1E080D3E-11ED-4273-8ADF-AC2E5D97AF26}" type="slidenum">
              <a:rPr lang="zh-TW" altLang="en-US" smtClean="0"/>
              <a:t>‹#›</a:t>
            </a:fld>
            <a:endParaRPr lang="zh-TW" altLang="en-US"/>
          </a:p>
        </p:txBody>
      </p:sp>
    </p:spTree>
    <p:extLst>
      <p:ext uri="{BB962C8B-B14F-4D97-AF65-F5344CB8AC3E}">
        <p14:creationId xmlns:p14="http://schemas.microsoft.com/office/powerpoint/2010/main" val="8551659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47A26B8F-EDD8-4ABD-8B0D-8FD4CCF77894}" type="datetime1">
              <a:rPr lang="zh-TW" altLang="en-US" smtClean="0"/>
              <a:t>2016/12/14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1E080D3E-11ED-4273-8ADF-AC2E5D97AF26}" type="slidenum">
              <a:rPr lang="zh-TW" altLang="en-US" smtClean="0"/>
              <a:t>‹#›</a:t>
            </a:fld>
            <a:endParaRPr lang="zh-TW" altLang="en-US"/>
          </a:p>
        </p:txBody>
      </p:sp>
    </p:spTree>
    <p:extLst>
      <p:ext uri="{BB962C8B-B14F-4D97-AF65-F5344CB8AC3E}">
        <p14:creationId xmlns:p14="http://schemas.microsoft.com/office/powerpoint/2010/main" val="2420408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dirty="0"/>
          </a:p>
        </p:txBody>
      </p:sp>
      <p:sp>
        <p:nvSpPr>
          <p:cNvPr id="3" name="內容版面配置區 2"/>
          <p:cNvSpPr>
            <a:spLocks noGrp="1"/>
          </p:cNvSpPr>
          <p:nvPr>
            <p:ph idx="1"/>
          </p:nvPr>
        </p:nvSpPr>
        <p:spPr>
          <a:xfrm>
            <a:off x="457200" y="1052736"/>
            <a:ext cx="8229600" cy="5073427"/>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dirty="0"/>
          </a:p>
        </p:txBody>
      </p:sp>
      <p:sp>
        <p:nvSpPr>
          <p:cNvPr id="4" name="日期版面配置區 3"/>
          <p:cNvSpPr>
            <a:spLocks noGrp="1"/>
          </p:cNvSpPr>
          <p:nvPr>
            <p:ph type="dt" sz="half" idx="10"/>
          </p:nvPr>
        </p:nvSpPr>
        <p:spPr/>
        <p:txBody>
          <a:bodyPr/>
          <a:lstStyle/>
          <a:p>
            <a:fld id="{CD5B7BD4-07B8-45B8-BD01-C6C9CEDBCE2B}" type="datetime1">
              <a:rPr lang="zh-TW" altLang="en-US" smtClean="0"/>
              <a:t>2016/12/14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4B7726B7-5E9B-4A3A-9B2B-10956DC881EA}" type="slidenum">
              <a:rPr lang="zh-TW" altLang="en-US" smtClean="0"/>
              <a:t>‹#›</a:t>
            </a:fld>
            <a:endParaRPr lang="zh-TW" altLang="en-US"/>
          </a:p>
        </p:txBody>
      </p:sp>
    </p:spTree>
    <p:extLst>
      <p:ext uri="{BB962C8B-B14F-4D97-AF65-F5344CB8AC3E}">
        <p14:creationId xmlns:p14="http://schemas.microsoft.com/office/powerpoint/2010/main" val="328363435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0EBC15DC-19F4-4137-B721-DCBA8EF52532}" type="datetime1">
              <a:rPr lang="zh-TW" altLang="en-US" smtClean="0"/>
              <a:t>2016/12/14</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1E080D3E-11ED-4273-8ADF-AC2E5D97AF26}" type="slidenum">
              <a:rPr lang="zh-TW" altLang="en-US" smtClean="0"/>
              <a:t>‹#›</a:t>
            </a:fld>
            <a:endParaRPr lang="zh-TW" altLang="en-US"/>
          </a:p>
        </p:txBody>
      </p:sp>
    </p:spTree>
    <p:extLst>
      <p:ext uri="{BB962C8B-B14F-4D97-AF65-F5344CB8AC3E}">
        <p14:creationId xmlns:p14="http://schemas.microsoft.com/office/powerpoint/2010/main" val="35731628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191C46F2-B129-456D-B483-D2C005A6A578}" type="datetime1">
              <a:rPr lang="zh-TW" altLang="en-US" smtClean="0"/>
              <a:t>2016/12/14</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1E080D3E-11ED-4273-8ADF-AC2E5D97AF26}" type="slidenum">
              <a:rPr lang="zh-TW" altLang="en-US" smtClean="0"/>
              <a:t>‹#›</a:t>
            </a:fld>
            <a:endParaRPr lang="zh-TW" altLang="en-US"/>
          </a:p>
        </p:txBody>
      </p:sp>
    </p:spTree>
    <p:extLst>
      <p:ext uri="{BB962C8B-B14F-4D97-AF65-F5344CB8AC3E}">
        <p14:creationId xmlns:p14="http://schemas.microsoft.com/office/powerpoint/2010/main" val="19196620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75440090-C981-4051-9EDE-C712885610B6}" type="datetime1">
              <a:rPr lang="zh-TW" altLang="en-US" smtClean="0"/>
              <a:t>2016/12/14</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1E080D3E-11ED-4273-8ADF-AC2E5D97AF26}" type="slidenum">
              <a:rPr lang="zh-TW" altLang="en-US" smtClean="0"/>
              <a:t>‹#›</a:t>
            </a:fld>
            <a:endParaRPr lang="zh-TW" altLang="en-US"/>
          </a:p>
        </p:txBody>
      </p:sp>
    </p:spTree>
    <p:extLst>
      <p:ext uri="{BB962C8B-B14F-4D97-AF65-F5344CB8AC3E}">
        <p14:creationId xmlns:p14="http://schemas.microsoft.com/office/powerpoint/2010/main" val="7401491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E0DCB416-F12A-4D49-BB8A-A4A7B2B2A481}" type="datetime1">
              <a:rPr lang="zh-TW" altLang="en-US" smtClean="0"/>
              <a:t>2016/12/14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1E080D3E-11ED-4273-8ADF-AC2E5D97AF26}" type="slidenum">
              <a:rPr lang="zh-TW" altLang="en-US" smtClean="0"/>
              <a:t>‹#›</a:t>
            </a:fld>
            <a:endParaRPr lang="zh-TW" altLang="en-US"/>
          </a:p>
        </p:txBody>
      </p:sp>
    </p:spTree>
    <p:extLst>
      <p:ext uri="{BB962C8B-B14F-4D97-AF65-F5344CB8AC3E}">
        <p14:creationId xmlns:p14="http://schemas.microsoft.com/office/powerpoint/2010/main" val="20097398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4149FB94-4395-4E21-9E2F-A3520AFC980F}" type="datetime1">
              <a:rPr lang="zh-TW" altLang="en-US" smtClean="0"/>
              <a:t>2016/12/14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1E080D3E-11ED-4273-8ADF-AC2E5D97AF26}" type="slidenum">
              <a:rPr lang="zh-TW" altLang="en-US" smtClean="0"/>
              <a:t>‹#›</a:t>
            </a:fld>
            <a:endParaRPr lang="zh-TW" altLang="en-US"/>
          </a:p>
        </p:txBody>
      </p:sp>
    </p:spTree>
    <p:extLst>
      <p:ext uri="{BB962C8B-B14F-4D97-AF65-F5344CB8AC3E}">
        <p14:creationId xmlns:p14="http://schemas.microsoft.com/office/powerpoint/2010/main" val="15639716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B04F027B-0B1A-4245-B612-B481C0F6BEBF}" type="datetime1">
              <a:rPr lang="zh-TW" altLang="en-US" smtClean="0"/>
              <a:t>2016/12/14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1E080D3E-11ED-4273-8ADF-AC2E5D97AF26}" type="slidenum">
              <a:rPr lang="zh-TW" altLang="en-US" smtClean="0"/>
              <a:t>‹#›</a:t>
            </a:fld>
            <a:endParaRPr lang="zh-TW" altLang="en-US"/>
          </a:p>
        </p:txBody>
      </p:sp>
    </p:spTree>
    <p:extLst>
      <p:ext uri="{BB962C8B-B14F-4D97-AF65-F5344CB8AC3E}">
        <p14:creationId xmlns:p14="http://schemas.microsoft.com/office/powerpoint/2010/main" val="350638406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45DF2192-F767-41E1-8160-C896E7033F5C}" type="datetime1">
              <a:rPr lang="zh-TW" altLang="en-US" smtClean="0"/>
              <a:t>2016/12/14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1E080D3E-11ED-4273-8ADF-AC2E5D97AF26}" type="slidenum">
              <a:rPr lang="zh-TW" altLang="en-US" smtClean="0"/>
              <a:t>‹#›</a:t>
            </a:fld>
            <a:endParaRPr lang="zh-TW" altLang="en-US"/>
          </a:p>
        </p:txBody>
      </p:sp>
    </p:spTree>
    <p:extLst>
      <p:ext uri="{BB962C8B-B14F-4D97-AF65-F5344CB8AC3E}">
        <p14:creationId xmlns:p14="http://schemas.microsoft.com/office/powerpoint/2010/main" val="31731109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ED00B7F9-8F34-43AC-8B2B-4497A6BFB6FD}" type="datetime1">
              <a:rPr lang="zh-TW" altLang="en-US" smtClean="0"/>
              <a:t>2016/12/14</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4B7726B7-5E9B-4A3A-9B2B-10956DC881EA}" type="slidenum">
              <a:rPr lang="zh-TW" altLang="en-US" smtClean="0"/>
              <a:t>‹#›</a:t>
            </a:fld>
            <a:endParaRPr lang="zh-TW" altLang="en-US"/>
          </a:p>
        </p:txBody>
      </p:sp>
    </p:spTree>
    <p:extLst>
      <p:ext uri="{BB962C8B-B14F-4D97-AF65-F5344CB8AC3E}">
        <p14:creationId xmlns:p14="http://schemas.microsoft.com/office/powerpoint/2010/main" val="39438760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87529D5D-999F-4A64-B0AC-A9861C893017}" type="datetime1">
              <a:rPr lang="zh-TW" altLang="en-US" smtClean="0"/>
              <a:t>2016/12/14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4B7726B7-5E9B-4A3A-9B2B-10956DC881EA}" type="slidenum">
              <a:rPr lang="zh-TW" altLang="en-US" smtClean="0"/>
              <a:t>‹#›</a:t>
            </a:fld>
            <a:endParaRPr lang="zh-TW" altLang="en-US"/>
          </a:p>
        </p:txBody>
      </p:sp>
    </p:spTree>
    <p:extLst>
      <p:ext uri="{BB962C8B-B14F-4D97-AF65-F5344CB8AC3E}">
        <p14:creationId xmlns:p14="http://schemas.microsoft.com/office/powerpoint/2010/main" val="2068468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05273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1772816"/>
            <a:ext cx="4040188" cy="435334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dirty="0"/>
          </a:p>
        </p:txBody>
      </p:sp>
      <p:sp>
        <p:nvSpPr>
          <p:cNvPr id="5" name="文字版面配置區 4"/>
          <p:cNvSpPr>
            <a:spLocks noGrp="1"/>
          </p:cNvSpPr>
          <p:nvPr>
            <p:ph type="body" sz="quarter" idx="3"/>
          </p:nvPr>
        </p:nvSpPr>
        <p:spPr>
          <a:xfrm>
            <a:off x="4645025" y="105273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1772816"/>
            <a:ext cx="4041775" cy="435334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99F07FDC-533B-46EA-84C4-CD8F3DAA3AC5}" type="datetime1">
              <a:rPr lang="zh-TW" altLang="en-US" smtClean="0"/>
              <a:t>2016/12/14</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4B7726B7-5E9B-4A3A-9B2B-10956DC881EA}" type="slidenum">
              <a:rPr lang="zh-TW" altLang="en-US" smtClean="0"/>
              <a:t>‹#›</a:t>
            </a:fld>
            <a:endParaRPr lang="zh-TW" altLang="en-US"/>
          </a:p>
        </p:txBody>
      </p:sp>
    </p:spTree>
    <p:extLst>
      <p:ext uri="{BB962C8B-B14F-4D97-AF65-F5344CB8AC3E}">
        <p14:creationId xmlns:p14="http://schemas.microsoft.com/office/powerpoint/2010/main" val="30283673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04647482-EA31-48AB-9822-F8A46DB3384D}" type="datetime1">
              <a:rPr lang="zh-TW" altLang="en-US" smtClean="0"/>
              <a:t>2016/12/14</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4B7726B7-5E9B-4A3A-9B2B-10956DC881EA}" type="slidenum">
              <a:rPr lang="zh-TW" altLang="en-US" smtClean="0"/>
              <a:t>‹#›</a:t>
            </a:fld>
            <a:endParaRPr lang="zh-TW" altLang="en-US"/>
          </a:p>
        </p:txBody>
      </p:sp>
    </p:spTree>
    <p:extLst>
      <p:ext uri="{BB962C8B-B14F-4D97-AF65-F5344CB8AC3E}">
        <p14:creationId xmlns:p14="http://schemas.microsoft.com/office/powerpoint/2010/main" val="181678040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F2125817-C5E2-4FB3-AB78-B2A2A35F9926}" type="datetime1">
              <a:rPr lang="zh-TW" altLang="en-US" smtClean="0"/>
              <a:t>2016/12/14</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4B7726B7-5E9B-4A3A-9B2B-10956DC881EA}" type="slidenum">
              <a:rPr lang="zh-TW" altLang="en-US" smtClean="0"/>
              <a:t>‹#›</a:t>
            </a:fld>
            <a:endParaRPr lang="zh-TW" altLang="en-US"/>
          </a:p>
        </p:txBody>
      </p:sp>
    </p:spTree>
    <p:extLst>
      <p:ext uri="{BB962C8B-B14F-4D97-AF65-F5344CB8AC3E}">
        <p14:creationId xmlns:p14="http://schemas.microsoft.com/office/powerpoint/2010/main" val="263484566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D917BB84-8D08-43F5-8943-5DF14992F351}" type="datetime1">
              <a:rPr lang="zh-TW" altLang="en-US" smtClean="0"/>
              <a:t>2016/12/14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4B7726B7-5E9B-4A3A-9B2B-10956DC881EA}" type="slidenum">
              <a:rPr lang="zh-TW" altLang="en-US" smtClean="0"/>
              <a:t>‹#›</a:t>
            </a:fld>
            <a:endParaRPr lang="zh-TW" altLang="en-US"/>
          </a:p>
        </p:txBody>
      </p:sp>
    </p:spTree>
    <p:extLst>
      <p:ext uri="{BB962C8B-B14F-4D97-AF65-F5344CB8AC3E}">
        <p14:creationId xmlns:p14="http://schemas.microsoft.com/office/powerpoint/2010/main" val="12623110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smtClean="0"/>
              <a:t>按一下圖示以新增圖片</a:t>
            </a:r>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D5B2C8C0-0E12-431D-9146-111697F01323}" type="datetime1">
              <a:rPr lang="zh-TW" altLang="en-US" smtClean="0"/>
              <a:t>2016/12/14</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4B7726B7-5E9B-4A3A-9B2B-10956DC881EA}" type="slidenum">
              <a:rPr lang="zh-TW" altLang="en-US" smtClean="0"/>
              <a:t>‹#›</a:t>
            </a:fld>
            <a:endParaRPr lang="zh-TW" altLang="en-US"/>
          </a:p>
        </p:txBody>
      </p:sp>
    </p:spTree>
    <p:extLst>
      <p:ext uri="{BB962C8B-B14F-4D97-AF65-F5344CB8AC3E}">
        <p14:creationId xmlns:p14="http://schemas.microsoft.com/office/powerpoint/2010/main" val="1420358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2.gif"/><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2" name="Group 12"/>
          <p:cNvGrpSpPr>
            <a:grpSpLocks/>
          </p:cNvGrpSpPr>
          <p:nvPr/>
        </p:nvGrpSpPr>
        <p:grpSpPr bwMode="auto">
          <a:xfrm>
            <a:off x="265113" y="946150"/>
            <a:ext cx="8626475" cy="71438"/>
            <a:chOff x="611" y="384"/>
            <a:chExt cx="4450" cy="106"/>
          </a:xfrm>
        </p:grpSpPr>
        <p:sp>
          <p:nvSpPr>
            <p:cNvPr id="13" name="Rectangle 13"/>
            <p:cNvSpPr>
              <a:spLocks noChangeArrowheads="1"/>
            </p:cNvSpPr>
            <p:nvPr userDrawn="1"/>
          </p:nvSpPr>
          <p:spPr bwMode="auto">
            <a:xfrm>
              <a:off x="611" y="384"/>
              <a:ext cx="2197" cy="106"/>
            </a:xfrm>
            <a:prstGeom prst="rect">
              <a:avLst/>
            </a:prstGeom>
            <a:gradFill rotWithShape="0">
              <a:gsLst>
                <a:gs pos="0">
                  <a:srgbClr val="FFFFFF"/>
                </a:gs>
                <a:gs pos="100000">
                  <a:srgbClr val="8000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1600">
                  <a:solidFill>
                    <a:schemeClr val="tx1"/>
                  </a:solidFill>
                  <a:latin typeface="Times New Roman" panose="02020603050405020304" pitchFamily="18" charset="0"/>
                  <a:ea typeface="華康隸書體" charset="-120"/>
                </a:defRPr>
              </a:lvl1pPr>
              <a:lvl2pPr marL="742950" indent="-285750">
                <a:defRPr kumimoji="1" sz="1600">
                  <a:solidFill>
                    <a:schemeClr val="tx1"/>
                  </a:solidFill>
                  <a:latin typeface="Times New Roman" panose="02020603050405020304" pitchFamily="18" charset="0"/>
                  <a:ea typeface="華康隸書體" charset="-120"/>
                </a:defRPr>
              </a:lvl2pPr>
              <a:lvl3pPr marL="1143000" indent="-228600">
                <a:defRPr kumimoji="1" sz="1600">
                  <a:solidFill>
                    <a:schemeClr val="tx1"/>
                  </a:solidFill>
                  <a:latin typeface="Times New Roman" panose="02020603050405020304" pitchFamily="18" charset="0"/>
                  <a:ea typeface="華康隸書體" charset="-120"/>
                </a:defRPr>
              </a:lvl3pPr>
              <a:lvl4pPr marL="1600200" indent="-228600">
                <a:defRPr kumimoji="1" sz="1600">
                  <a:solidFill>
                    <a:schemeClr val="tx1"/>
                  </a:solidFill>
                  <a:latin typeface="Times New Roman" panose="02020603050405020304" pitchFamily="18" charset="0"/>
                  <a:ea typeface="華康隸書體" charset="-120"/>
                </a:defRPr>
              </a:lvl4pPr>
              <a:lvl5pPr marL="2057400" indent="-228600">
                <a:defRPr kumimoji="1" sz="1600">
                  <a:solidFill>
                    <a:schemeClr val="tx1"/>
                  </a:solidFill>
                  <a:latin typeface="Times New Roman" panose="02020603050405020304" pitchFamily="18" charset="0"/>
                  <a:ea typeface="華康隸書體" charset="-120"/>
                </a:defRPr>
              </a:lvl5pPr>
              <a:lvl6pPr marL="2514600" indent="-228600" eaLnBrk="0" fontAlgn="base" hangingPunct="0">
                <a:spcBef>
                  <a:spcPct val="0"/>
                </a:spcBef>
                <a:spcAft>
                  <a:spcPct val="0"/>
                </a:spcAft>
                <a:defRPr kumimoji="1" sz="1600">
                  <a:solidFill>
                    <a:schemeClr val="tx1"/>
                  </a:solidFill>
                  <a:latin typeface="Times New Roman" panose="02020603050405020304" pitchFamily="18" charset="0"/>
                  <a:ea typeface="華康隸書體" charset="-120"/>
                </a:defRPr>
              </a:lvl6pPr>
              <a:lvl7pPr marL="2971800" indent="-228600" eaLnBrk="0" fontAlgn="base" hangingPunct="0">
                <a:spcBef>
                  <a:spcPct val="0"/>
                </a:spcBef>
                <a:spcAft>
                  <a:spcPct val="0"/>
                </a:spcAft>
                <a:defRPr kumimoji="1" sz="1600">
                  <a:solidFill>
                    <a:schemeClr val="tx1"/>
                  </a:solidFill>
                  <a:latin typeface="Times New Roman" panose="02020603050405020304" pitchFamily="18" charset="0"/>
                  <a:ea typeface="華康隸書體" charset="-120"/>
                </a:defRPr>
              </a:lvl7pPr>
              <a:lvl8pPr marL="3429000" indent="-228600" eaLnBrk="0" fontAlgn="base" hangingPunct="0">
                <a:spcBef>
                  <a:spcPct val="0"/>
                </a:spcBef>
                <a:spcAft>
                  <a:spcPct val="0"/>
                </a:spcAft>
                <a:defRPr kumimoji="1" sz="1600">
                  <a:solidFill>
                    <a:schemeClr val="tx1"/>
                  </a:solidFill>
                  <a:latin typeface="Times New Roman" panose="02020603050405020304" pitchFamily="18" charset="0"/>
                  <a:ea typeface="華康隸書體" charset="-120"/>
                </a:defRPr>
              </a:lvl8pPr>
              <a:lvl9pPr marL="3886200" indent="-228600" eaLnBrk="0" fontAlgn="base" hangingPunct="0">
                <a:spcBef>
                  <a:spcPct val="0"/>
                </a:spcBef>
                <a:spcAft>
                  <a:spcPct val="0"/>
                </a:spcAft>
                <a:defRPr kumimoji="1" sz="1600">
                  <a:solidFill>
                    <a:schemeClr val="tx1"/>
                  </a:solidFill>
                  <a:latin typeface="Times New Roman" panose="02020603050405020304" pitchFamily="18" charset="0"/>
                  <a:ea typeface="華康隸書體" charset="-120"/>
                </a:defRPr>
              </a:lvl9pPr>
            </a:lstStyle>
            <a:p>
              <a:pPr eaLnBrk="1" hangingPunct="1"/>
              <a:endParaRPr lang="zh-TW" altLang="en-US"/>
            </a:p>
          </p:txBody>
        </p:sp>
        <p:sp>
          <p:nvSpPr>
            <p:cNvPr id="14" name="Rectangle 14"/>
            <p:cNvSpPr>
              <a:spLocks noChangeArrowheads="1"/>
            </p:cNvSpPr>
            <p:nvPr userDrawn="1"/>
          </p:nvSpPr>
          <p:spPr bwMode="auto">
            <a:xfrm>
              <a:off x="2808" y="384"/>
              <a:ext cx="2253" cy="106"/>
            </a:xfrm>
            <a:prstGeom prst="rect">
              <a:avLst/>
            </a:prstGeom>
            <a:gradFill rotWithShape="0">
              <a:gsLst>
                <a:gs pos="0">
                  <a:srgbClr val="314659"/>
                </a:gs>
                <a:gs pos="100000">
                  <a:srgbClr val="FFFF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1600">
                  <a:solidFill>
                    <a:schemeClr val="tx1"/>
                  </a:solidFill>
                  <a:latin typeface="Times New Roman" panose="02020603050405020304" pitchFamily="18" charset="0"/>
                  <a:ea typeface="華康隸書體" charset="-120"/>
                </a:defRPr>
              </a:lvl1pPr>
              <a:lvl2pPr marL="742950" indent="-285750">
                <a:defRPr kumimoji="1" sz="1600">
                  <a:solidFill>
                    <a:schemeClr val="tx1"/>
                  </a:solidFill>
                  <a:latin typeface="Times New Roman" panose="02020603050405020304" pitchFamily="18" charset="0"/>
                  <a:ea typeface="華康隸書體" charset="-120"/>
                </a:defRPr>
              </a:lvl2pPr>
              <a:lvl3pPr marL="1143000" indent="-228600">
                <a:defRPr kumimoji="1" sz="1600">
                  <a:solidFill>
                    <a:schemeClr val="tx1"/>
                  </a:solidFill>
                  <a:latin typeface="Times New Roman" panose="02020603050405020304" pitchFamily="18" charset="0"/>
                  <a:ea typeface="華康隸書體" charset="-120"/>
                </a:defRPr>
              </a:lvl3pPr>
              <a:lvl4pPr marL="1600200" indent="-228600">
                <a:defRPr kumimoji="1" sz="1600">
                  <a:solidFill>
                    <a:schemeClr val="tx1"/>
                  </a:solidFill>
                  <a:latin typeface="Times New Roman" panose="02020603050405020304" pitchFamily="18" charset="0"/>
                  <a:ea typeface="華康隸書體" charset="-120"/>
                </a:defRPr>
              </a:lvl4pPr>
              <a:lvl5pPr marL="2057400" indent="-228600">
                <a:defRPr kumimoji="1" sz="1600">
                  <a:solidFill>
                    <a:schemeClr val="tx1"/>
                  </a:solidFill>
                  <a:latin typeface="Times New Roman" panose="02020603050405020304" pitchFamily="18" charset="0"/>
                  <a:ea typeface="華康隸書體" charset="-120"/>
                </a:defRPr>
              </a:lvl5pPr>
              <a:lvl6pPr marL="2514600" indent="-228600" eaLnBrk="0" fontAlgn="base" hangingPunct="0">
                <a:spcBef>
                  <a:spcPct val="0"/>
                </a:spcBef>
                <a:spcAft>
                  <a:spcPct val="0"/>
                </a:spcAft>
                <a:defRPr kumimoji="1" sz="1600">
                  <a:solidFill>
                    <a:schemeClr val="tx1"/>
                  </a:solidFill>
                  <a:latin typeface="Times New Roman" panose="02020603050405020304" pitchFamily="18" charset="0"/>
                  <a:ea typeface="華康隸書體" charset="-120"/>
                </a:defRPr>
              </a:lvl6pPr>
              <a:lvl7pPr marL="2971800" indent="-228600" eaLnBrk="0" fontAlgn="base" hangingPunct="0">
                <a:spcBef>
                  <a:spcPct val="0"/>
                </a:spcBef>
                <a:spcAft>
                  <a:spcPct val="0"/>
                </a:spcAft>
                <a:defRPr kumimoji="1" sz="1600">
                  <a:solidFill>
                    <a:schemeClr val="tx1"/>
                  </a:solidFill>
                  <a:latin typeface="Times New Roman" panose="02020603050405020304" pitchFamily="18" charset="0"/>
                  <a:ea typeface="華康隸書體" charset="-120"/>
                </a:defRPr>
              </a:lvl7pPr>
              <a:lvl8pPr marL="3429000" indent="-228600" eaLnBrk="0" fontAlgn="base" hangingPunct="0">
                <a:spcBef>
                  <a:spcPct val="0"/>
                </a:spcBef>
                <a:spcAft>
                  <a:spcPct val="0"/>
                </a:spcAft>
                <a:defRPr kumimoji="1" sz="1600">
                  <a:solidFill>
                    <a:schemeClr val="tx1"/>
                  </a:solidFill>
                  <a:latin typeface="Times New Roman" panose="02020603050405020304" pitchFamily="18" charset="0"/>
                  <a:ea typeface="華康隸書體" charset="-120"/>
                </a:defRPr>
              </a:lvl8pPr>
              <a:lvl9pPr marL="3886200" indent="-228600" eaLnBrk="0" fontAlgn="base" hangingPunct="0">
                <a:spcBef>
                  <a:spcPct val="0"/>
                </a:spcBef>
                <a:spcAft>
                  <a:spcPct val="0"/>
                </a:spcAft>
                <a:defRPr kumimoji="1" sz="1600">
                  <a:solidFill>
                    <a:schemeClr val="tx1"/>
                  </a:solidFill>
                  <a:latin typeface="Times New Roman" panose="02020603050405020304" pitchFamily="18" charset="0"/>
                  <a:ea typeface="華康隸書體" charset="-120"/>
                </a:defRPr>
              </a:lvl9pPr>
            </a:lstStyle>
            <a:p>
              <a:pPr eaLnBrk="1" hangingPunct="1"/>
              <a:endParaRPr lang="zh-TW" altLang="en-US"/>
            </a:p>
          </p:txBody>
        </p:sp>
      </p:grpSp>
      <p:pic>
        <p:nvPicPr>
          <p:cNvPr id="11" name="圖片 10"/>
          <p:cNvPicPr>
            <a:picLocks noChangeAspect="1"/>
          </p:cNvPicPr>
          <p:nvPr/>
        </p:nvPicPr>
        <p:blipFill rotWithShape="1">
          <a:blip r:embed="rId17" cstate="email">
            <a:extLst>
              <a:ext uri="{28A0092B-C50C-407E-A947-70E740481C1C}">
                <a14:useLocalDpi xmlns:a14="http://schemas.microsoft.com/office/drawing/2010/main" val="0"/>
              </a:ext>
            </a:extLst>
          </a:blip>
          <a:srcRect/>
          <a:stretch/>
        </p:blipFill>
        <p:spPr>
          <a:xfrm>
            <a:off x="35496" y="30559"/>
            <a:ext cx="1239597" cy="864306"/>
          </a:xfrm>
          <a:prstGeom prst="rect">
            <a:avLst/>
          </a:prstGeom>
        </p:spPr>
      </p:pic>
      <p:sp>
        <p:nvSpPr>
          <p:cNvPr id="2" name="標題版面配置區 1"/>
          <p:cNvSpPr>
            <a:spLocks noGrp="1"/>
          </p:cNvSpPr>
          <p:nvPr>
            <p:ph type="title"/>
          </p:nvPr>
        </p:nvSpPr>
        <p:spPr>
          <a:xfrm>
            <a:off x="1187624" y="44624"/>
            <a:ext cx="7499175" cy="833487"/>
          </a:xfrm>
          <a:prstGeom prst="rect">
            <a:avLst/>
          </a:prstGeom>
        </p:spPr>
        <p:txBody>
          <a:bodyPr vert="horz" lIns="91440" tIns="45720" rIns="91440" bIns="45720" rtlCol="0" anchor="ctr">
            <a:normAutofit/>
          </a:bodyPr>
          <a:lstStyle/>
          <a:p>
            <a:r>
              <a:rPr lang="zh-TW" altLang="en-US" dirty="0" smtClean="0"/>
              <a:t>按一下以編輯母片標題樣式</a:t>
            </a:r>
            <a:endParaRPr lang="zh-TW" altLang="en-US" dirty="0"/>
          </a:p>
        </p:txBody>
      </p:sp>
      <p:sp>
        <p:nvSpPr>
          <p:cNvPr id="3" name="文字版面配置區 2"/>
          <p:cNvSpPr>
            <a:spLocks noGrp="1"/>
          </p:cNvSpPr>
          <p:nvPr>
            <p:ph type="body" idx="1"/>
          </p:nvPr>
        </p:nvSpPr>
        <p:spPr>
          <a:xfrm>
            <a:off x="457200" y="1017588"/>
            <a:ext cx="8229600" cy="5291732"/>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b="1">
                <a:solidFill>
                  <a:schemeClr val="tx1">
                    <a:tint val="75000"/>
                  </a:schemeClr>
                </a:solidFill>
                <a:latin typeface="微軟正黑體" pitchFamily="34" charset="-120"/>
                <a:ea typeface="微軟正黑體" pitchFamily="34" charset="-120"/>
              </a:defRPr>
            </a:lvl1pPr>
          </a:lstStyle>
          <a:p>
            <a:fld id="{1813EA43-2B9A-4EAA-AF44-EF1436870400}" type="datetime1">
              <a:rPr lang="zh-TW" altLang="en-US" smtClean="0"/>
              <a:t>2016/12/14</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b="1">
                <a:solidFill>
                  <a:schemeClr val="tx1">
                    <a:tint val="75000"/>
                  </a:schemeClr>
                </a:solidFill>
                <a:latin typeface="微軟正黑體" pitchFamily="34" charset="-120"/>
                <a:ea typeface="微軟正黑體" pitchFamily="34" charset="-120"/>
              </a:defRPr>
            </a:lvl1pPr>
          </a:lstStyle>
          <a:p>
            <a:endParaRPr lang="zh-TW" altLang="en-US"/>
          </a:p>
        </p:txBody>
      </p:sp>
      <p:sp>
        <p:nvSpPr>
          <p:cNvPr id="6" name="投影片編號版面配置區 5"/>
          <p:cNvSpPr>
            <a:spLocks noGrp="1"/>
          </p:cNvSpPr>
          <p:nvPr>
            <p:ph type="sldNum" sz="quarter" idx="4"/>
          </p:nvPr>
        </p:nvSpPr>
        <p:spPr>
          <a:xfrm>
            <a:off x="6974904" y="6453336"/>
            <a:ext cx="2133600" cy="365125"/>
          </a:xfrm>
          <a:prstGeom prst="rect">
            <a:avLst/>
          </a:prstGeom>
        </p:spPr>
        <p:txBody>
          <a:bodyPr vert="horz" lIns="91440" tIns="45720" rIns="91440" bIns="45720" rtlCol="0" anchor="ctr"/>
          <a:lstStyle>
            <a:lvl1pPr algn="r">
              <a:defRPr sz="1200" b="1">
                <a:solidFill>
                  <a:schemeClr val="tx1"/>
                </a:solidFill>
                <a:latin typeface="微軟正黑體" pitchFamily="34" charset="-120"/>
                <a:ea typeface="微軟正黑體" pitchFamily="34" charset="-120"/>
              </a:defRPr>
            </a:lvl1pPr>
          </a:lstStyle>
          <a:p>
            <a:fld id="{4B7726B7-5E9B-4A3A-9B2B-10956DC881EA}" type="slidenum">
              <a:rPr lang="zh-TW" altLang="en-US" smtClean="0"/>
              <a:pPr/>
              <a:t>‹#›</a:t>
            </a:fld>
            <a:endParaRPr lang="zh-TW" altLang="en-US"/>
          </a:p>
        </p:txBody>
      </p:sp>
    </p:spTree>
    <p:extLst>
      <p:ext uri="{BB962C8B-B14F-4D97-AF65-F5344CB8AC3E}">
        <p14:creationId xmlns:p14="http://schemas.microsoft.com/office/powerpoint/2010/main" val="16406286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2" r:id="rId12"/>
    <p:sldLayoutId id="2147483673" r:id="rId13"/>
    <p:sldLayoutId id="2147483674" r:id="rId14"/>
    <p:sldLayoutId id="2147483675" r:id="rId15"/>
  </p:sldLayoutIdLst>
  <p:timing>
    <p:tnLst>
      <p:par>
        <p:cTn id="1" dur="indefinite" restart="never" nodeType="tmRoot"/>
      </p:par>
    </p:tnLst>
  </p:timing>
  <p:hf hdr="0" ftr="0" dt="0"/>
  <p:txStyles>
    <p:titleStyle>
      <a:lvl1pPr algn="l" defTabSz="914400" rtl="0" eaLnBrk="1" latinLnBrk="0" hangingPunct="1">
        <a:spcBef>
          <a:spcPct val="0"/>
        </a:spcBef>
        <a:buNone/>
        <a:defRPr sz="4000" b="1" kern="1200">
          <a:solidFill>
            <a:srgbClr val="FF0000"/>
          </a:solidFill>
          <a:latin typeface="微軟正黑體" pitchFamily="34" charset="-120"/>
          <a:ea typeface="微軟正黑體" pitchFamily="34" charset="-120"/>
          <a:cs typeface="+mj-cs"/>
        </a:defRPr>
      </a:lvl1pPr>
    </p:titleStyle>
    <p:bodyStyle>
      <a:lvl1pPr marL="342900" indent="-342900" algn="l" defTabSz="914400" rtl="0" eaLnBrk="1" latinLnBrk="0" hangingPunct="1">
        <a:spcBef>
          <a:spcPct val="20000"/>
        </a:spcBef>
        <a:buFont typeface="Wingdings" pitchFamily="2" charset="2"/>
        <a:buChar char="Ø"/>
        <a:defRPr sz="3200" b="1" kern="1200">
          <a:solidFill>
            <a:srgbClr val="0000CC"/>
          </a:solidFill>
          <a:latin typeface="微軟正黑體" pitchFamily="34" charset="-120"/>
          <a:ea typeface="微軟正黑體" pitchFamily="34" charset="-120"/>
          <a:cs typeface="+mn-cs"/>
        </a:defRPr>
      </a:lvl1pPr>
      <a:lvl2pPr marL="742950" indent="-285750" algn="l" defTabSz="914400" rtl="0" eaLnBrk="1" latinLnBrk="0" hangingPunct="1">
        <a:spcBef>
          <a:spcPct val="20000"/>
        </a:spcBef>
        <a:buFont typeface="Arial" pitchFamily="34" charset="0"/>
        <a:buChar char="–"/>
        <a:defRPr sz="2800" b="1" kern="1200">
          <a:solidFill>
            <a:srgbClr val="0000CC"/>
          </a:solidFill>
          <a:latin typeface="微軟正黑體" pitchFamily="34" charset="-120"/>
          <a:ea typeface="微軟正黑體" pitchFamily="34" charset="-120"/>
          <a:cs typeface="+mn-cs"/>
        </a:defRPr>
      </a:lvl2pPr>
      <a:lvl3pPr marL="1143000" indent="-228600" algn="l" defTabSz="914400" rtl="0" eaLnBrk="1" latinLnBrk="0" hangingPunct="1">
        <a:spcBef>
          <a:spcPct val="20000"/>
        </a:spcBef>
        <a:buFont typeface="Arial" pitchFamily="34" charset="0"/>
        <a:buChar char="•"/>
        <a:defRPr sz="2400" b="1" kern="1200">
          <a:solidFill>
            <a:srgbClr val="0000CC"/>
          </a:solidFill>
          <a:latin typeface="微軟正黑體" pitchFamily="34" charset="-120"/>
          <a:ea typeface="微軟正黑體" pitchFamily="34" charset="-120"/>
          <a:cs typeface="+mn-cs"/>
        </a:defRPr>
      </a:lvl3pPr>
      <a:lvl4pPr marL="1600200" indent="-228600" algn="l" defTabSz="914400" rtl="0" eaLnBrk="1" latinLnBrk="0" hangingPunct="1">
        <a:spcBef>
          <a:spcPct val="20000"/>
        </a:spcBef>
        <a:buFont typeface="Arial" pitchFamily="34" charset="0"/>
        <a:buChar char="–"/>
        <a:defRPr sz="2000" b="1" kern="1200">
          <a:solidFill>
            <a:srgbClr val="0000CC"/>
          </a:solidFill>
          <a:latin typeface="微軟正黑體" pitchFamily="34" charset="-120"/>
          <a:ea typeface="微軟正黑體" pitchFamily="34" charset="-120"/>
          <a:cs typeface="+mn-cs"/>
        </a:defRPr>
      </a:lvl4pPr>
      <a:lvl5pPr marL="2057400" indent="-228600" algn="l" defTabSz="914400" rtl="0" eaLnBrk="1" latinLnBrk="0" hangingPunct="1">
        <a:spcBef>
          <a:spcPct val="20000"/>
        </a:spcBef>
        <a:buFont typeface="Arial" pitchFamily="34" charset="0"/>
        <a:buChar char="»"/>
        <a:defRPr sz="2000" b="1" kern="1200">
          <a:solidFill>
            <a:srgbClr val="0000CC"/>
          </a:solidFill>
          <a:latin typeface="微軟正黑體" pitchFamily="34" charset="-120"/>
          <a:ea typeface="微軟正黑體" pitchFamily="34" charset="-12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Rectangle 2"/>
          <p:cNvSpPr>
            <a:spLocks noChangeArrowheads="1"/>
          </p:cNvSpPr>
          <p:nvPr/>
        </p:nvSpPr>
        <p:spPr bwMode="auto">
          <a:xfrm>
            <a:off x="0" y="6477000"/>
            <a:ext cx="9144000" cy="381000"/>
          </a:xfrm>
          <a:prstGeom prst="rect">
            <a:avLst/>
          </a:prstGeom>
          <a:gradFill rotWithShape="0">
            <a:gsLst>
              <a:gs pos="0">
                <a:srgbClr val="000080"/>
              </a:gs>
              <a:gs pos="100000">
                <a:srgbClr val="C2C2E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TW" altLang="zh-TW" sz="1600">
              <a:solidFill>
                <a:srgbClr val="000066"/>
              </a:solidFill>
              <a:latin typeface="Times New Roman" pitchFamily="18" charset="0"/>
              <a:ea typeface="標楷體" pitchFamily="65" charset="-120"/>
            </a:endParaRPr>
          </a:p>
        </p:txBody>
      </p:sp>
      <p:pic>
        <p:nvPicPr>
          <p:cNvPr id="7" name="Picture 2" descr="D:\My Documents\My Pictures\Logo\經濟部大Logo.gif"/>
          <p:cNvPicPr>
            <a:picLocks noChangeAspect="1" noChangeArrowheads="1"/>
          </p:cNvPicPr>
          <p:nvPr/>
        </p:nvPicPr>
        <p:blipFill rotWithShape="1">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l="4014" t="8800"/>
          <a:stretch/>
        </p:blipFill>
        <p:spPr bwMode="auto">
          <a:xfrm>
            <a:off x="-1576" y="-1172"/>
            <a:ext cx="2557351" cy="886676"/>
          </a:xfrm>
          <a:prstGeom prst="rect">
            <a:avLst/>
          </a:prstGeom>
          <a:noFill/>
          <a:extLst>
            <a:ext uri="{909E8E84-426E-40DD-AFC4-6F175D3DCCD1}">
              <a14:hiddenFill xmlns:a14="http://schemas.microsoft.com/office/drawing/2010/main">
                <a:solidFill>
                  <a:srgbClr val="FFFFFF"/>
                </a:solidFill>
              </a14:hiddenFill>
            </a:ext>
          </a:extLst>
        </p:spPr>
      </p:pic>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b="1">
                <a:solidFill>
                  <a:schemeClr val="tx1">
                    <a:tint val="75000"/>
                  </a:schemeClr>
                </a:solidFill>
                <a:latin typeface="微軟正黑體" pitchFamily="34" charset="-120"/>
                <a:ea typeface="微軟正黑體" pitchFamily="34" charset="-120"/>
              </a:defRPr>
            </a:lvl1pPr>
          </a:lstStyle>
          <a:p>
            <a:fld id="{E60898BD-AEEA-409B-AB18-1F7613BD77A8}" type="datetime1">
              <a:rPr lang="zh-TW" altLang="en-US" smtClean="0"/>
              <a:t>2016/12/14</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b="1">
                <a:solidFill>
                  <a:schemeClr val="tx1">
                    <a:tint val="75000"/>
                  </a:schemeClr>
                </a:solidFill>
                <a:latin typeface="微軟正黑體" pitchFamily="34" charset="-120"/>
                <a:ea typeface="微軟正黑體" pitchFamily="34" charset="-120"/>
              </a:defRPr>
            </a:lvl1pPr>
          </a:lstStyle>
          <a:p>
            <a:endParaRPr lang="zh-TW" altLang="en-US"/>
          </a:p>
        </p:txBody>
      </p:sp>
      <p:sp>
        <p:nvSpPr>
          <p:cNvPr id="6" name="投影片編號版面配置區 5"/>
          <p:cNvSpPr>
            <a:spLocks noGrp="1"/>
          </p:cNvSpPr>
          <p:nvPr>
            <p:ph type="sldNum" sz="quarter" idx="4"/>
          </p:nvPr>
        </p:nvSpPr>
        <p:spPr>
          <a:xfrm>
            <a:off x="6974904" y="6453336"/>
            <a:ext cx="2133600" cy="365125"/>
          </a:xfrm>
          <a:prstGeom prst="rect">
            <a:avLst/>
          </a:prstGeom>
        </p:spPr>
        <p:txBody>
          <a:bodyPr vert="horz" lIns="91440" tIns="45720" rIns="91440" bIns="45720" rtlCol="0" anchor="ctr"/>
          <a:lstStyle>
            <a:lvl1pPr algn="r">
              <a:defRPr sz="1200" b="1">
                <a:solidFill>
                  <a:schemeClr val="tx1">
                    <a:tint val="75000"/>
                  </a:schemeClr>
                </a:solidFill>
                <a:latin typeface="微軟正黑體" pitchFamily="34" charset="-120"/>
                <a:ea typeface="微軟正黑體" pitchFamily="34" charset="-120"/>
              </a:defRPr>
            </a:lvl1pPr>
          </a:lstStyle>
          <a:p>
            <a:fld id="{1E080D3E-11ED-4273-8ADF-AC2E5D97AF26}" type="slidenum">
              <a:rPr lang="zh-TW" altLang="en-US" smtClean="0"/>
              <a:pPr/>
              <a:t>‹#›</a:t>
            </a:fld>
            <a:endParaRPr lang="zh-TW" altLang="en-US"/>
          </a:p>
        </p:txBody>
      </p:sp>
      <p:pic>
        <p:nvPicPr>
          <p:cNvPr id="9" name="圖片 8"/>
          <p:cNvPicPr>
            <a:picLocks noChangeAspect="1"/>
          </p:cNvPicPr>
          <p:nvPr/>
        </p:nvPicPr>
        <p:blipFill rotWithShape="1">
          <a:blip r:embed="rId14" cstate="email">
            <a:extLst>
              <a:ext uri="{28A0092B-C50C-407E-A947-70E740481C1C}">
                <a14:useLocalDpi xmlns:a14="http://schemas.microsoft.com/office/drawing/2010/main" val="0"/>
              </a:ext>
            </a:extLst>
          </a:blip>
          <a:srcRect/>
          <a:stretch/>
        </p:blipFill>
        <p:spPr>
          <a:xfrm>
            <a:off x="3851920" y="5445014"/>
            <a:ext cx="1446146" cy="1008322"/>
          </a:xfrm>
          <a:prstGeom prst="rect">
            <a:avLst/>
          </a:prstGeom>
        </p:spPr>
      </p:pic>
    </p:spTree>
    <p:extLst>
      <p:ext uri="{BB962C8B-B14F-4D97-AF65-F5344CB8AC3E}">
        <p14:creationId xmlns:p14="http://schemas.microsoft.com/office/powerpoint/2010/main" val="32728321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000" b="1" kern="1200">
          <a:solidFill>
            <a:schemeClr val="tx1"/>
          </a:solidFill>
          <a:latin typeface="微軟正黑體" pitchFamily="34" charset="-120"/>
          <a:ea typeface="微軟正黑體" pitchFamily="34" charset="-120"/>
          <a:cs typeface="+mj-cs"/>
        </a:defRPr>
      </a:lvl1pPr>
    </p:titleStyle>
    <p:bodyStyle>
      <a:lvl1pPr marL="342900" indent="-342900" algn="l" defTabSz="914400" rtl="0" eaLnBrk="1" latinLnBrk="0" hangingPunct="1">
        <a:spcBef>
          <a:spcPct val="20000"/>
        </a:spcBef>
        <a:buFont typeface="Wingdings" pitchFamily="2" charset="2"/>
        <a:buChar char="Ø"/>
        <a:defRPr sz="3200" b="1" kern="1200">
          <a:solidFill>
            <a:schemeClr val="tx1"/>
          </a:solidFill>
          <a:latin typeface="微軟正黑體" pitchFamily="34" charset="-120"/>
          <a:ea typeface="微軟正黑體" pitchFamily="34" charset="-120"/>
          <a:cs typeface="+mn-cs"/>
        </a:defRPr>
      </a:lvl1pPr>
      <a:lvl2pPr marL="742950" indent="-285750" algn="l" defTabSz="914400" rtl="0" eaLnBrk="1" latinLnBrk="0" hangingPunct="1">
        <a:spcBef>
          <a:spcPct val="20000"/>
        </a:spcBef>
        <a:buFont typeface="Arial" pitchFamily="34" charset="0"/>
        <a:buChar char="–"/>
        <a:defRPr sz="2800" b="1" kern="1200">
          <a:solidFill>
            <a:schemeClr val="tx1"/>
          </a:solidFill>
          <a:latin typeface="微軟正黑體" pitchFamily="34" charset="-120"/>
          <a:ea typeface="微軟正黑體" pitchFamily="34" charset="-120"/>
          <a:cs typeface="+mn-cs"/>
        </a:defRPr>
      </a:lvl2pPr>
      <a:lvl3pPr marL="1143000" indent="-228600" algn="l" defTabSz="914400" rtl="0" eaLnBrk="1" latinLnBrk="0" hangingPunct="1">
        <a:spcBef>
          <a:spcPct val="20000"/>
        </a:spcBef>
        <a:buFont typeface="Arial" pitchFamily="34" charset="0"/>
        <a:buChar char="•"/>
        <a:defRPr sz="2400" b="1" kern="1200">
          <a:solidFill>
            <a:schemeClr val="tx1"/>
          </a:solidFill>
          <a:latin typeface="微軟正黑體" pitchFamily="34" charset="-120"/>
          <a:ea typeface="微軟正黑體" pitchFamily="34" charset="-120"/>
          <a:cs typeface="+mn-cs"/>
        </a:defRPr>
      </a:lvl3pPr>
      <a:lvl4pPr marL="1600200" indent="-228600" algn="l" defTabSz="914400" rtl="0" eaLnBrk="1" latinLnBrk="0" hangingPunct="1">
        <a:spcBef>
          <a:spcPct val="20000"/>
        </a:spcBef>
        <a:buFont typeface="Arial" pitchFamily="34" charset="0"/>
        <a:buChar char="–"/>
        <a:defRPr sz="2000" b="1" kern="1200">
          <a:solidFill>
            <a:schemeClr val="tx1"/>
          </a:solidFill>
          <a:latin typeface="微軟正黑體" pitchFamily="34" charset="-120"/>
          <a:ea typeface="微軟正黑體" pitchFamily="34" charset="-120"/>
          <a:cs typeface="+mn-cs"/>
        </a:defRPr>
      </a:lvl4pPr>
      <a:lvl5pPr marL="2057400" indent="-228600" algn="l" defTabSz="914400" rtl="0" eaLnBrk="1" latinLnBrk="0" hangingPunct="1">
        <a:spcBef>
          <a:spcPct val="20000"/>
        </a:spcBef>
        <a:buFont typeface="Arial" pitchFamily="34" charset="0"/>
        <a:buChar char="»"/>
        <a:defRPr sz="2000" b="1" kern="1200">
          <a:solidFill>
            <a:schemeClr val="tx1"/>
          </a:solidFill>
          <a:latin typeface="微軟正黑體" pitchFamily="34" charset="-120"/>
          <a:ea typeface="微軟正黑體" pitchFamily="34" charset="-12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 Id="rId5" Type="http://schemas.microsoft.com/office/2007/relationships/hdphoto" Target="../media/hdphoto1.wdp"/><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6.xml"/><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22.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ctrTitle"/>
          </p:nvPr>
        </p:nvSpPr>
        <p:spPr/>
        <p:txBody>
          <a:bodyPr wrap="none">
            <a:normAutofit/>
          </a:bodyPr>
          <a:lstStyle/>
          <a:p>
            <a:r>
              <a:rPr lang="zh-TW" altLang="en-US" dirty="0"/>
              <a:t>產業應用政府開放資料推動做法及成果</a:t>
            </a:r>
          </a:p>
        </p:txBody>
      </p:sp>
      <p:sp>
        <p:nvSpPr>
          <p:cNvPr id="5" name="副標題 4"/>
          <p:cNvSpPr>
            <a:spLocks noGrp="1"/>
          </p:cNvSpPr>
          <p:nvPr>
            <p:ph type="subTitle" idx="1"/>
          </p:nvPr>
        </p:nvSpPr>
        <p:spPr/>
        <p:txBody>
          <a:bodyPr/>
          <a:lstStyle/>
          <a:p>
            <a:r>
              <a:rPr lang="zh-TW" altLang="en-US" dirty="0" smtClean="0">
                <a:solidFill>
                  <a:srgbClr val="0000CC"/>
                </a:solidFill>
              </a:rPr>
              <a:t>經濟部工業局  吳明徽科長</a:t>
            </a:r>
            <a:endParaRPr lang="en-US" altLang="zh-TW" dirty="0" smtClean="0">
              <a:solidFill>
                <a:srgbClr val="0000CC"/>
              </a:solidFill>
            </a:endParaRPr>
          </a:p>
          <a:p>
            <a:r>
              <a:rPr lang="en-US" altLang="zh-TW" sz="2800" dirty="0" smtClean="0">
                <a:solidFill>
                  <a:srgbClr val="0000CC"/>
                </a:solidFill>
              </a:rPr>
              <a:t>105</a:t>
            </a:r>
            <a:r>
              <a:rPr lang="zh-TW" altLang="en-US" sz="2800" dirty="0" smtClean="0">
                <a:solidFill>
                  <a:srgbClr val="0000CC"/>
                </a:solidFill>
              </a:rPr>
              <a:t>年</a:t>
            </a:r>
            <a:r>
              <a:rPr lang="en-US" altLang="zh-TW" sz="2800" dirty="0" smtClean="0">
                <a:solidFill>
                  <a:srgbClr val="0000CC"/>
                </a:solidFill>
              </a:rPr>
              <a:t>12</a:t>
            </a:r>
            <a:r>
              <a:rPr lang="zh-TW" altLang="en-US" sz="2800" dirty="0" smtClean="0">
                <a:solidFill>
                  <a:srgbClr val="0000CC"/>
                </a:solidFill>
              </a:rPr>
              <a:t>月</a:t>
            </a:r>
            <a:endParaRPr lang="en-US" altLang="zh-TW" sz="2800" dirty="0" smtClean="0">
              <a:solidFill>
                <a:srgbClr val="0000CC"/>
              </a:solidFill>
            </a:endParaRPr>
          </a:p>
        </p:txBody>
      </p:sp>
    </p:spTree>
    <p:extLst>
      <p:ext uri="{BB962C8B-B14F-4D97-AF65-F5344CB8AC3E}">
        <p14:creationId xmlns:p14="http://schemas.microsoft.com/office/powerpoint/2010/main" val="34193239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07504" y="836712"/>
            <a:ext cx="8784976" cy="833487"/>
          </a:xfrm>
        </p:spPr>
        <p:txBody>
          <a:bodyPr vert="horz" lIns="91440" tIns="45720" rIns="91440" bIns="45720" rtlCol="0" anchor="ctr">
            <a:normAutofit/>
          </a:bodyPr>
          <a:lstStyle/>
          <a:p>
            <a:pPr marL="457200" indent="-457200">
              <a:buFont typeface="Wingdings" panose="05000000000000000000" pitchFamily="2" charset="2"/>
              <a:buChar char="Ø"/>
            </a:pPr>
            <a:r>
              <a:rPr lang="en-US" altLang="zh-TW" sz="2800" dirty="0" smtClean="0"/>
              <a:t>105</a:t>
            </a:r>
            <a:r>
              <a:rPr lang="zh-TW" altLang="en-US" sz="2800" dirty="0" smtClean="0"/>
              <a:t>年度受</a:t>
            </a:r>
            <a:r>
              <a:rPr lang="zh-TW" altLang="en-US" sz="2800" dirty="0"/>
              <a:t>補助廠商資料集使用情形分析</a:t>
            </a:r>
          </a:p>
        </p:txBody>
      </p:sp>
      <p:sp>
        <p:nvSpPr>
          <p:cNvPr id="4" name="投影片編號版面配置區 3"/>
          <p:cNvSpPr>
            <a:spLocks noGrp="1"/>
          </p:cNvSpPr>
          <p:nvPr>
            <p:ph type="sldNum" sz="quarter" idx="12"/>
          </p:nvPr>
        </p:nvSpPr>
        <p:spPr/>
        <p:txBody>
          <a:bodyPr/>
          <a:lstStyle/>
          <a:p>
            <a:fld id="{D8CD2583-4D62-46F9-932B-A36969E05C38}" type="slidenum">
              <a:rPr lang="en-US" altLang="zh-TW" smtClean="0"/>
              <a:pPr/>
              <a:t>10</a:t>
            </a:fld>
            <a:endParaRPr lang="en-US" altLang="zh-TW"/>
          </a:p>
        </p:txBody>
      </p:sp>
      <p:sp>
        <p:nvSpPr>
          <p:cNvPr id="11" name="標題 1"/>
          <p:cNvSpPr txBox="1">
            <a:spLocks/>
          </p:cNvSpPr>
          <p:nvPr/>
        </p:nvSpPr>
        <p:spPr>
          <a:xfrm>
            <a:off x="1187624" y="44624"/>
            <a:ext cx="7499175" cy="833487"/>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b="1" kern="1200">
                <a:solidFill>
                  <a:srgbClr val="FF0000"/>
                </a:solidFill>
                <a:latin typeface="微軟正黑體" pitchFamily="34" charset="-120"/>
                <a:ea typeface="微軟正黑體" pitchFamily="34" charset="-120"/>
                <a:cs typeface="+mj-cs"/>
              </a:defRPr>
            </a:lvl1pPr>
          </a:lstStyle>
          <a:p>
            <a:pPr algn="ctr"/>
            <a:r>
              <a:rPr lang="zh-TW" altLang="en-US" sz="3600" dirty="0" smtClean="0"/>
              <a:t>三、</a:t>
            </a:r>
            <a:r>
              <a:rPr lang="zh-TW" altLang="en-US" sz="3600" dirty="0"/>
              <a:t>透過</a:t>
            </a:r>
            <a:r>
              <a:rPr lang="zh-TW" altLang="en-US" sz="3600" dirty="0" smtClean="0"/>
              <a:t>補助</a:t>
            </a:r>
            <a:r>
              <a:rPr lang="zh-TW" altLang="en-US" sz="3600" dirty="0"/>
              <a:t>輔導加速產業</a:t>
            </a:r>
            <a:r>
              <a:rPr lang="zh-TW" altLang="en-US" sz="3600" dirty="0" smtClean="0"/>
              <a:t>應用</a:t>
            </a:r>
            <a:endParaRPr lang="zh-TW" altLang="en-US" sz="3600" dirty="0"/>
          </a:p>
        </p:txBody>
      </p:sp>
      <p:sp>
        <p:nvSpPr>
          <p:cNvPr id="19" name="Rectangle 17"/>
          <p:cNvSpPr>
            <a:spLocks noChangeArrowheads="1"/>
          </p:cNvSpPr>
          <p:nvPr/>
        </p:nvSpPr>
        <p:spPr bwMode="auto">
          <a:xfrm>
            <a:off x="3923928" y="1448780"/>
            <a:ext cx="5184576" cy="75608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latinLnBrk="1">
              <a:defRPr/>
            </a:pPr>
            <a:r>
              <a:rPr lang="zh-TW" altLang="en-US" sz="2000" b="1" dirty="0" smtClean="0">
                <a:solidFill>
                  <a:srgbClr val="FFFFFF"/>
                </a:solidFill>
                <a:latin typeface="微軟正黑體" panose="020B0604030504040204" pitchFamily="34" charset="-120"/>
                <a:ea typeface="微軟正黑體" panose="020B0604030504040204" pitchFamily="34" charset="-120"/>
              </a:rPr>
              <a:t>運用</a:t>
            </a:r>
            <a:r>
              <a:rPr lang="en-US" altLang="zh-TW" sz="2000" b="1" dirty="0" smtClean="0">
                <a:solidFill>
                  <a:srgbClr val="FFFF00"/>
                </a:solidFill>
                <a:latin typeface="微軟正黑體" panose="020B0604030504040204" pitchFamily="34" charset="-120"/>
                <a:ea typeface="微軟正黑體" panose="020B0604030504040204" pitchFamily="34" charset="-120"/>
              </a:rPr>
              <a:t>31</a:t>
            </a:r>
            <a:r>
              <a:rPr lang="zh-TW" altLang="en-US" sz="2000" b="1" dirty="0" smtClean="0">
                <a:solidFill>
                  <a:srgbClr val="FFFFFF"/>
                </a:solidFill>
                <a:latin typeface="微軟正黑體" panose="020B0604030504040204" pitchFamily="34" charset="-120"/>
                <a:ea typeface="微軟正黑體" panose="020B0604030504040204" pitchFamily="34" charset="-120"/>
              </a:rPr>
              <a:t>個政府部會</a:t>
            </a:r>
            <a:r>
              <a:rPr lang="en-US" altLang="zh-TW" sz="2000" b="1" dirty="0" smtClean="0">
                <a:solidFill>
                  <a:srgbClr val="FFFFFF"/>
                </a:solidFill>
                <a:latin typeface="微軟正黑體" panose="020B0604030504040204" pitchFamily="34" charset="-120"/>
                <a:ea typeface="微軟正黑體" panose="020B0604030504040204" pitchFamily="34" charset="-120"/>
              </a:rPr>
              <a:t>(</a:t>
            </a:r>
            <a:r>
              <a:rPr lang="zh-TW" altLang="en-US" sz="2000" b="1" dirty="0" smtClean="0">
                <a:solidFill>
                  <a:srgbClr val="FFFFFF"/>
                </a:solidFill>
                <a:latin typeface="微軟正黑體" panose="020B0604030504040204" pitchFamily="34" charset="-120"/>
                <a:ea typeface="微軟正黑體" panose="020B0604030504040204" pitchFamily="34" charset="-120"/>
              </a:rPr>
              <a:t>含</a:t>
            </a:r>
            <a:r>
              <a:rPr lang="en-US" altLang="zh-TW" sz="2000" b="1" dirty="0">
                <a:solidFill>
                  <a:srgbClr val="FFFF00"/>
                </a:solidFill>
                <a:latin typeface="微軟正黑體" panose="020B0604030504040204" pitchFamily="34" charset="-120"/>
                <a:ea typeface="微軟正黑體" panose="020B0604030504040204" pitchFamily="34" charset="-120"/>
              </a:rPr>
              <a:t>8</a:t>
            </a:r>
            <a:r>
              <a:rPr lang="zh-TW" altLang="en-US" sz="2000" b="1" dirty="0" smtClean="0">
                <a:solidFill>
                  <a:srgbClr val="FFFFFF"/>
                </a:solidFill>
                <a:latin typeface="微軟正黑體" panose="020B0604030504040204" pitchFamily="34" charset="-120"/>
                <a:ea typeface="微軟正黑體" panose="020B0604030504040204" pitchFamily="34" charset="-120"/>
              </a:rPr>
              <a:t>地方政府、</a:t>
            </a:r>
            <a:r>
              <a:rPr lang="en-US" altLang="zh-TW" sz="2000" b="1" dirty="0" smtClean="0">
                <a:solidFill>
                  <a:srgbClr val="FFFF00"/>
                </a:solidFill>
                <a:latin typeface="微軟正黑體" panose="020B0604030504040204" pitchFamily="34" charset="-120"/>
                <a:ea typeface="微軟正黑體" panose="020B0604030504040204" pitchFamily="34" charset="-120"/>
              </a:rPr>
              <a:t>3</a:t>
            </a:r>
            <a:r>
              <a:rPr lang="zh-TW" altLang="en-US" sz="2000" b="1" dirty="0" smtClean="0">
                <a:solidFill>
                  <a:srgbClr val="FFFFFF"/>
                </a:solidFill>
                <a:latin typeface="微軟正黑體" panose="020B0604030504040204" pitchFamily="34" charset="-120"/>
                <a:ea typeface="微軟正黑體" panose="020B0604030504040204" pitchFamily="34" charset="-120"/>
              </a:rPr>
              <a:t>國外政府</a:t>
            </a:r>
            <a:r>
              <a:rPr lang="en-US" altLang="zh-TW" sz="2000" b="1" dirty="0" smtClean="0">
                <a:solidFill>
                  <a:srgbClr val="FFFFFF"/>
                </a:solidFill>
                <a:latin typeface="微軟正黑體" panose="020B0604030504040204" pitchFamily="34" charset="-120"/>
                <a:ea typeface="微軟正黑體" panose="020B0604030504040204" pitchFamily="34" charset="-120"/>
              </a:rPr>
              <a:t>)</a:t>
            </a:r>
            <a:br>
              <a:rPr lang="en-US" altLang="zh-TW" sz="2000" b="1" dirty="0" smtClean="0">
                <a:solidFill>
                  <a:srgbClr val="FFFFFF"/>
                </a:solidFill>
                <a:latin typeface="微軟正黑體" panose="020B0604030504040204" pitchFamily="34" charset="-120"/>
                <a:ea typeface="微軟正黑體" panose="020B0604030504040204" pitchFamily="34" charset="-120"/>
              </a:rPr>
            </a:br>
            <a:r>
              <a:rPr lang="zh-TW" altLang="en-US" sz="2000" b="1" dirty="0" smtClean="0">
                <a:solidFill>
                  <a:srgbClr val="FFFFFF"/>
                </a:solidFill>
                <a:latin typeface="微軟正黑體" panose="020B0604030504040204" pitchFamily="34" charset="-120"/>
                <a:ea typeface="微軟正黑體" panose="020B0604030504040204" pitchFamily="34" charset="-120"/>
              </a:rPr>
              <a:t>共計</a:t>
            </a:r>
            <a:r>
              <a:rPr lang="en-US" altLang="zh-TW" sz="2000" b="1" dirty="0" smtClean="0">
                <a:solidFill>
                  <a:srgbClr val="FFFF00"/>
                </a:solidFill>
                <a:latin typeface="微軟正黑體" panose="020B0604030504040204" pitchFamily="34" charset="-120"/>
                <a:ea typeface="微軟正黑體" panose="020B0604030504040204" pitchFamily="34" charset="-120"/>
              </a:rPr>
              <a:t>362</a:t>
            </a:r>
            <a:r>
              <a:rPr lang="zh-TW" altLang="en-US" sz="2000" b="1" dirty="0" smtClean="0">
                <a:solidFill>
                  <a:srgbClr val="FFFFFF"/>
                </a:solidFill>
                <a:latin typeface="微軟正黑體" panose="020B0604030504040204" pitchFamily="34" charset="-120"/>
                <a:ea typeface="微軟正黑體" panose="020B0604030504040204" pitchFamily="34" charset="-120"/>
              </a:rPr>
              <a:t>個資料集</a:t>
            </a:r>
            <a:endParaRPr lang="zh-TW" altLang="en-US" sz="2000" b="1" dirty="0">
              <a:solidFill>
                <a:srgbClr val="FFFFFF"/>
              </a:solidFill>
              <a:latin typeface="微軟正黑體" panose="020B0604030504040204" pitchFamily="34" charset="-120"/>
              <a:ea typeface="微軟正黑體" panose="020B0604030504040204" pitchFamily="34" charset="-120"/>
            </a:endParaRPr>
          </a:p>
        </p:txBody>
      </p:sp>
      <p:sp>
        <p:nvSpPr>
          <p:cNvPr id="20" name="文字方塊 19"/>
          <p:cNvSpPr txBox="1"/>
          <p:nvPr/>
        </p:nvSpPr>
        <p:spPr>
          <a:xfrm>
            <a:off x="4639059" y="2298358"/>
            <a:ext cx="4320480" cy="338554"/>
          </a:xfrm>
          <a:prstGeom prst="rect">
            <a:avLst/>
          </a:prstGeom>
          <a:noFill/>
        </p:spPr>
        <p:txBody>
          <a:bodyPr wrap="square" rtlCol="0">
            <a:spAutoFit/>
          </a:bodyPr>
          <a:lstStyle/>
          <a:p>
            <a:pPr algn="ctr"/>
            <a:r>
              <a:rPr lang="en-US" altLang="zh-TW" sz="1600" b="1" dirty="0" smtClean="0">
                <a:solidFill>
                  <a:srgbClr val="0033CC"/>
                </a:solidFill>
                <a:latin typeface="微軟正黑體" panose="020B0604030504040204" pitchFamily="34" charset="-120"/>
                <a:ea typeface="微軟正黑體" panose="020B0604030504040204" pitchFamily="34" charset="-120"/>
              </a:rPr>
              <a:t>105</a:t>
            </a:r>
            <a:r>
              <a:rPr lang="zh-TW" altLang="en-US" sz="1600" b="1" dirty="0" smtClean="0">
                <a:solidFill>
                  <a:srgbClr val="0033CC"/>
                </a:solidFill>
                <a:latin typeface="微軟正黑體" panose="020B0604030504040204" pitchFamily="34" charset="-120"/>
                <a:ea typeface="微軟正黑體" panose="020B0604030504040204" pitchFamily="34" charset="-120"/>
              </a:rPr>
              <a:t> 年受補助廠商使用</a:t>
            </a:r>
            <a:r>
              <a:rPr lang="en-US" altLang="zh-TW" sz="1600" b="1" dirty="0" smtClean="0">
                <a:solidFill>
                  <a:srgbClr val="0033CC"/>
                </a:solidFill>
                <a:latin typeface="微軟正黑體" panose="020B0604030504040204" pitchFamily="34" charset="-120"/>
                <a:ea typeface="微軟正黑體" panose="020B0604030504040204" pitchFamily="34" charset="-120"/>
              </a:rPr>
              <a:t>Open Data</a:t>
            </a:r>
            <a:r>
              <a:rPr lang="zh-TW" altLang="en-US" sz="1600" b="1" dirty="0" smtClean="0">
                <a:solidFill>
                  <a:srgbClr val="0033CC"/>
                </a:solidFill>
                <a:latin typeface="微軟正黑體" panose="020B0604030504040204" pitchFamily="34" charset="-120"/>
                <a:ea typeface="微軟正黑體" panose="020B0604030504040204" pitchFamily="34" charset="-120"/>
              </a:rPr>
              <a:t>之主管機關</a:t>
            </a:r>
            <a:endParaRPr lang="zh-TW" altLang="en-US" sz="1600" b="1" dirty="0">
              <a:solidFill>
                <a:srgbClr val="0033CC"/>
              </a:solidFill>
              <a:latin typeface="微軟正黑體" panose="020B0604030504040204" pitchFamily="34" charset="-120"/>
              <a:ea typeface="微軟正黑體" panose="020B0604030504040204" pitchFamily="34" charset="-120"/>
            </a:endParaRPr>
          </a:p>
        </p:txBody>
      </p:sp>
      <p:graphicFrame>
        <p:nvGraphicFramePr>
          <p:cNvPr id="24" name="表格 23"/>
          <p:cNvGraphicFramePr>
            <a:graphicFrameLocks noGrp="1"/>
          </p:cNvGraphicFramePr>
          <p:nvPr>
            <p:extLst>
              <p:ext uri="{D42A27DB-BD31-4B8C-83A1-F6EECF244321}">
                <p14:modId xmlns:p14="http://schemas.microsoft.com/office/powerpoint/2010/main" val="1035017135"/>
              </p:ext>
            </p:extLst>
          </p:nvPr>
        </p:nvGraphicFramePr>
        <p:xfrm>
          <a:off x="251520" y="1661410"/>
          <a:ext cx="3744417" cy="1447800"/>
        </p:xfrm>
        <a:graphic>
          <a:graphicData uri="http://schemas.openxmlformats.org/drawingml/2006/table">
            <a:tbl>
              <a:tblPr firstRow="1" bandRow="1">
                <a:tableStyleId>{5C22544A-7EE6-4342-B048-85BDC9FD1C3A}</a:tableStyleId>
              </a:tblPr>
              <a:tblGrid>
                <a:gridCol w="648072"/>
                <a:gridCol w="1032115"/>
                <a:gridCol w="1032115"/>
                <a:gridCol w="1032115"/>
              </a:tblGrid>
              <a:tr h="252000">
                <a:tc gridSpan="4">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1300" b="1" dirty="0" smtClean="0">
                          <a:solidFill>
                            <a:srgbClr val="FFFF00"/>
                          </a:solidFill>
                          <a:latin typeface="微軟正黑體" panose="020B0604030504040204" pitchFamily="34" charset="-120"/>
                          <a:ea typeface="微軟正黑體" panose="020B0604030504040204" pitchFamily="34" charset="-120"/>
                        </a:rPr>
                        <a:t>前</a:t>
                      </a:r>
                      <a:r>
                        <a:rPr lang="en-US" altLang="zh-TW" sz="1300" b="1" dirty="0" smtClean="0">
                          <a:solidFill>
                            <a:srgbClr val="FFFF00"/>
                          </a:solidFill>
                          <a:latin typeface="微軟正黑體" panose="020B0604030504040204" pitchFamily="34" charset="-120"/>
                          <a:ea typeface="微軟正黑體" panose="020B0604030504040204" pitchFamily="34" charset="-120"/>
                        </a:rPr>
                        <a:t>3</a:t>
                      </a:r>
                      <a:r>
                        <a:rPr lang="zh-TW" altLang="en-US" sz="1300" b="1" dirty="0" smtClean="0">
                          <a:solidFill>
                            <a:srgbClr val="FFFF00"/>
                          </a:solidFill>
                          <a:latin typeface="微軟正黑體" panose="020B0604030504040204" pitchFamily="34" charset="-120"/>
                          <a:ea typeface="微軟正黑體" panose="020B0604030504040204" pitchFamily="34" charset="-120"/>
                        </a:rPr>
                        <a:t>名</a:t>
                      </a:r>
                      <a:r>
                        <a:rPr kumimoji="1" lang="zh-TW" altLang="en-US" sz="1300" b="1" i="0" u="none" strike="noStrike" cap="none" normalizeH="0" baseline="0" dirty="0" smtClean="0">
                          <a:ln>
                            <a:noFill/>
                          </a:ln>
                          <a:solidFill>
                            <a:schemeClr val="bg1"/>
                          </a:solidFill>
                          <a:effectLst/>
                          <a:latin typeface="微軟正黑體" panose="020B0604030504040204" pitchFamily="34" charset="-120"/>
                          <a:ea typeface="微軟正黑體" panose="020B0604030504040204" pitchFamily="34" charset="-120"/>
                        </a:rPr>
                        <a:t>常用資料集之部會</a:t>
                      </a:r>
                      <a:endParaRPr lang="zh-TW" altLang="en-US" sz="1300" dirty="0"/>
                    </a:p>
                  </a:txBody>
                  <a:tcPr anchor="ctr"/>
                </a:tc>
                <a:tc hMerge="1">
                  <a:txBody>
                    <a:bodyPr/>
                    <a:lstStyle/>
                    <a:p>
                      <a:endParaRPr lang="zh-TW" altLang="en-US" dirty="0"/>
                    </a:p>
                  </a:txBody>
                  <a:tcPr/>
                </a:tc>
                <a:tc hMerge="1">
                  <a:txBody>
                    <a:bodyPr/>
                    <a:lstStyle/>
                    <a:p>
                      <a:endParaRPr lang="zh-TW" altLang="en-US" dirty="0"/>
                    </a:p>
                  </a:txBody>
                  <a:tcPr/>
                </a:tc>
                <a:tc hMerge="1">
                  <a:txBody>
                    <a:bodyPr/>
                    <a:lstStyle/>
                    <a:p>
                      <a:endParaRPr lang="zh-TW" altLang="en-US" dirty="0"/>
                    </a:p>
                  </a:txBody>
                  <a:tcPr/>
                </a:tc>
              </a:tr>
              <a:tr h="252000">
                <a:tc>
                  <a:txBody>
                    <a:bodyPr/>
                    <a:lstStyle/>
                    <a:p>
                      <a:pPr algn="ctr"/>
                      <a:r>
                        <a:rPr lang="zh-TW" altLang="en-US" sz="1300" dirty="0" smtClean="0">
                          <a:solidFill>
                            <a:schemeClr val="tx1"/>
                          </a:solidFill>
                          <a:latin typeface="微軟正黑體" panose="020B0604030504040204" pitchFamily="34" charset="-120"/>
                          <a:ea typeface="微軟正黑體" panose="020B0604030504040204" pitchFamily="34" charset="-120"/>
                        </a:rPr>
                        <a:t>排名</a:t>
                      </a:r>
                      <a:endParaRPr lang="zh-TW" altLang="en-US" sz="1300"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1300" dirty="0" smtClean="0">
                          <a:solidFill>
                            <a:schemeClr val="tx1"/>
                          </a:solidFill>
                          <a:latin typeface="微軟正黑體" panose="020B0604030504040204" pitchFamily="34" charset="-120"/>
                          <a:ea typeface="微軟正黑體" panose="020B0604030504040204" pitchFamily="34" charset="-120"/>
                        </a:rPr>
                        <a:t>103</a:t>
                      </a:r>
                      <a:r>
                        <a:rPr lang="zh-TW" altLang="en-US" sz="1300" dirty="0" smtClean="0">
                          <a:solidFill>
                            <a:schemeClr val="tx1"/>
                          </a:solidFill>
                          <a:latin typeface="微軟正黑體" panose="020B0604030504040204" pitchFamily="34" charset="-120"/>
                          <a:ea typeface="微軟正黑體" panose="020B0604030504040204" pitchFamily="34" charset="-120"/>
                        </a:rPr>
                        <a:t> 年</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1300" dirty="0" smtClean="0">
                          <a:solidFill>
                            <a:schemeClr val="tx1"/>
                          </a:solidFill>
                          <a:latin typeface="微軟正黑體" panose="020B0604030504040204" pitchFamily="34" charset="-120"/>
                          <a:ea typeface="微軟正黑體" panose="020B0604030504040204" pitchFamily="34" charset="-120"/>
                        </a:rPr>
                        <a:t>104</a:t>
                      </a:r>
                      <a:r>
                        <a:rPr lang="zh-TW" altLang="en-US" sz="1300" dirty="0" smtClean="0">
                          <a:solidFill>
                            <a:schemeClr val="tx1"/>
                          </a:solidFill>
                          <a:latin typeface="微軟正黑體" panose="020B0604030504040204" pitchFamily="34" charset="-120"/>
                          <a:ea typeface="微軟正黑體" panose="020B0604030504040204" pitchFamily="34" charset="-120"/>
                        </a:rPr>
                        <a:t>年</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1300" b="1" dirty="0" smtClean="0">
                          <a:solidFill>
                            <a:srgbClr val="FF0000"/>
                          </a:solidFill>
                          <a:latin typeface="微軟正黑體" panose="020B0604030504040204" pitchFamily="34" charset="-120"/>
                          <a:ea typeface="微軟正黑體" panose="020B0604030504040204" pitchFamily="34" charset="-120"/>
                        </a:rPr>
                        <a:t>105</a:t>
                      </a:r>
                      <a:r>
                        <a:rPr lang="zh-TW" altLang="en-US" sz="1300" b="1" dirty="0" smtClean="0">
                          <a:solidFill>
                            <a:srgbClr val="FF0000"/>
                          </a:solidFill>
                          <a:latin typeface="微軟正黑體" panose="020B0604030504040204" pitchFamily="34" charset="-120"/>
                          <a:ea typeface="微軟正黑體" panose="020B0604030504040204" pitchFamily="34" charset="-120"/>
                        </a:rPr>
                        <a:t>年</a:t>
                      </a:r>
                    </a:p>
                  </a:txBody>
                  <a:tcPr anchor="ctr"/>
                </a:tc>
              </a:tr>
              <a:tr h="252000">
                <a:tc>
                  <a:txBody>
                    <a:bodyPr/>
                    <a:lstStyle/>
                    <a:p>
                      <a:pPr algn="ctr"/>
                      <a:r>
                        <a:rPr lang="en-US" altLang="zh-TW" sz="1300" dirty="0" smtClean="0">
                          <a:solidFill>
                            <a:schemeClr val="tx1"/>
                          </a:solidFill>
                          <a:latin typeface="微軟正黑體" panose="020B0604030504040204" pitchFamily="34" charset="-120"/>
                          <a:ea typeface="微軟正黑體" panose="020B0604030504040204" pitchFamily="34" charset="-120"/>
                        </a:rPr>
                        <a:t>No.1</a:t>
                      </a:r>
                      <a:endParaRPr lang="zh-TW" altLang="en-US" sz="1300"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1300" dirty="0" smtClean="0">
                          <a:solidFill>
                            <a:schemeClr val="tx1"/>
                          </a:solidFill>
                          <a:latin typeface="微軟正黑體" panose="020B0604030504040204" pitchFamily="34" charset="-120"/>
                          <a:ea typeface="微軟正黑體" panose="020B0604030504040204" pitchFamily="34" charset="-120"/>
                        </a:rPr>
                        <a:t>臺北市</a:t>
                      </a:r>
                      <a:endParaRPr lang="en-US" altLang="zh-TW" sz="1300" dirty="0" smtClean="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1300" dirty="0" smtClean="0">
                          <a:solidFill>
                            <a:schemeClr val="tx1"/>
                          </a:solidFill>
                          <a:latin typeface="微軟正黑體" panose="020B0604030504040204" pitchFamily="34" charset="-120"/>
                          <a:ea typeface="微軟正黑體" panose="020B0604030504040204" pitchFamily="34" charset="-120"/>
                        </a:rPr>
                        <a:t>金管會</a:t>
                      </a:r>
                      <a:endParaRPr lang="en-US" altLang="zh-TW" sz="1300" dirty="0" smtClean="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1300" b="1" dirty="0" smtClean="0">
                          <a:solidFill>
                            <a:srgbClr val="FF0000"/>
                          </a:solidFill>
                          <a:latin typeface="微軟正黑體" panose="020B0604030504040204" pitchFamily="34" charset="-120"/>
                          <a:ea typeface="微軟正黑體" panose="020B0604030504040204" pitchFamily="34" charset="-120"/>
                        </a:rPr>
                        <a:t>農委會</a:t>
                      </a:r>
                      <a:endParaRPr lang="en-US" altLang="zh-TW" sz="1300" b="1" dirty="0" smtClean="0">
                        <a:solidFill>
                          <a:srgbClr val="FF0000"/>
                        </a:solidFill>
                        <a:latin typeface="微軟正黑體" panose="020B0604030504040204" pitchFamily="34" charset="-120"/>
                        <a:ea typeface="微軟正黑體" panose="020B0604030504040204" pitchFamily="34" charset="-120"/>
                      </a:endParaRPr>
                    </a:p>
                  </a:txBody>
                  <a:tcPr anchor="ctr"/>
                </a:tc>
              </a:tr>
              <a:tr h="252000">
                <a:tc>
                  <a:txBody>
                    <a:bodyPr/>
                    <a:lstStyle/>
                    <a:p>
                      <a:pPr algn="ctr"/>
                      <a:r>
                        <a:rPr lang="en-US" altLang="zh-TW" sz="1300" dirty="0" smtClean="0">
                          <a:solidFill>
                            <a:schemeClr val="tx1"/>
                          </a:solidFill>
                          <a:latin typeface="微軟正黑體" panose="020B0604030504040204" pitchFamily="34" charset="-120"/>
                          <a:ea typeface="微軟正黑體" panose="020B0604030504040204" pitchFamily="34" charset="-120"/>
                        </a:rPr>
                        <a:t>No.2</a:t>
                      </a:r>
                      <a:endParaRPr lang="zh-TW" altLang="en-US" sz="1300"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sz="1300" dirty="0" smtClean="0">
                          <a:solidFill>
                            <a:schemeClr val="tx1"/>
                          </a:solidFill>
                          <a:latin typeface="微軟正黑體" panose="020B0604030504040204" pitchFamily="34" charset="-120"/>
                          <a:ea typeface="微軟正黑體" panose="020B0604030504040204" pitchFamily="34" charset="-120"/>
                        </a:rPr>
                        <a:t>文化部</a:t>
                      </a:r>
                      <a:endParaRPr lang="zh-TW" altLang="en-US" sz="1300"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1300" dirty="0" smtClean="0">
                          <a:solidFill>
                            <a:schemeClr val="tx1"/>
                          </a:solidFill>
                          <a:latin typeface="微軟正黑體" panose="020B0604030504040204" pitchFamily="34" charset="-120"/>
                          <a:ea typeface="微軟正黑體" panose="020B0604030504040204" pitchFamily="34" charset="-120"/>
                        </a:rPr>
                        <a:t>交通部</a:t>
                      </a:r>
                      <a:endParaRPr lang="en-US" altLang="zh-TW" sz="1300" dirty="0" smtClean="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1300" b="1" baseline="0" dirty="0" smtClean="0">
                          <a:solidFill>
                            <a:srgbClr val="FF0000"/>
                          </a:solidFill>
                          <a:latin typeface="微軟正黑體" panose="020B0604030504040204" pitchFamily="34" charset="-120"/>
                          <a:ea typeface="微軟正黑體" panose="020B0604030504040204" pitchFamily="34" charset="-120"/>
                        </a:rPr>
                        <a:t>經濟部</a:t>
                      </a:r>
                      <a:endParaRPr lang="en-US" altLang="zh-TW" sz="1300" b="1" dirty="0" smtClean="0">
                        <a:solidFill>
                          <a:srgbClr val="FF0000"/>
                        </a:solidFill>
                        <a:latin typeface="微軟正黑體" panose="020B0604030504040204" pitchFamily="34" charset="-120"/>
                        <a:ea typeface="微軟正黑體" panose="020B0604030504040204" pitchFamily="34" charset="-120"/>
                      </a:endParaRPr>
                    </a:p>
                  </a:txBody>
                  <a:tcPr anchor="ctr"/>
                </a:tc>
              </a:tr>
              <a:tr h="252000">
                <a:tc>
                  <a:txBody>
                    <a:bodyPr/>
                    <a:lstStyle/>
                    <a:p>
                      <a:pPr algn="ctr"/>
                      <a:r>
                        <a:rPr lang="en-US" altLang="zh-TW" sz="1300" dirty="0" smtClean="0">
                          <a:solidFill>
                            <a:schemeClr val="tx1"/>
                          </a:solidFill>
                          <a:latin typeface="微軟正黑體" panose="020B0604030504040204" pitchFamily="34" charset="-120"/>
                          <a:ea typeface="微軟正黑體" panose="020B0604030504040204" pitchFamily="34" charset="-120"/>
                        </a:rPr>
                        <a:t>No.3</a:t>
                      </a:r>
                      <a:endParaRPr lang="zh-TW" altLang="en-US" sz="1300"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1300" dirty="0" smtClean="0">
                          <a:solidFill>
                            <a:schemeClr val="tx1"/>
                          </a:solidFill>
                          <a:latin typeface="微軟正黑體" panose="020B0604030504040204" pitchFamily="34" charset="-120"/>
                          <a:ea typeface="微軟正黑體" panose="020B0604030504040204" pitchFamily="34" charset="-120"/>
                        </a:rPr>
                        <a:t>內政部</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1300" dirty="0" smtClean="0">
                          <a:solidFill>
                            <a:schemeClr val="tx1"/>
                          </a:solidFill>
                          <a:latin typeface="微軟正黑體" panose="020B0604030504040204" pitchFamily="34" charset="-120"/>
                          <a:ea typeface="微軟正黑體" panose="020B0604030504040204" pitchFamily="34" charset="-120"/>
                        </a:rPr>
                        <a:t>教育部</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1300" b="1" dirty="0" smtClean="0">
                          <a:solidFill>
                            <a:srgbClr val="FF0000"/>
                          </a:solidFill>
                          <a:latin typeface="微軟正黑體" panose="020B0604030504040204" pitchFamily="34" charset="-120"/>
                          <a:ea typeface="微軟正黑體" panose="020B0604030504040204" pitchFamily="34" charset="-120"/>
                        </a:rPr>
                        <a:t>教育部</a:t>
                      </a:r>
                    </a:p>
                  </a:txBody>
                  <a:tcPr anchor="ctr"/>
                </a:tc>
              </a:tr>
            </a:tbl>
          </a:graphicData>
        </a:graphic>
      </p:graphicFrame>
      <p:sp>
        <p:nvSpPr>
          <p:cNvPr id="25" name="文字方塊 24"/>
          <p:cNvSpPr txBox="1"/>
          <p:nvPr/>
        </p:nvSpPr>
        <p:spPr>
          <a:xfrm>
            <a:off x="278422" y="6381328"/>
            <a:ext cx="3717514" cy="338554"/>
          </a:xfrm>
          <a:prstGeom prst="rect">
            <a:avLst/>
          </a:prstGeom>
          <a:ln/>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zh-TW" altLang="en-US" sz="1300" b="1" dirty="0">
                <a:solidFill>
                  <a:schemeClr val="bg1"/>
                </a:solidFill>
                <a:latin typeface="微軟正黑體" panose="020B0604030504040204" pitchFamily="34" charset="-120"/>
                <a:ea typeface="微軟正黑體" panose="020B0604030504040204" pitchFamily="34" charset="-120"/>
              </a:rPr>
              <a:t>廠商</a:t>
            </a:r>
            <a:r>
              <a:rPr lang="zh-TW" altLang="en-US" sz="1300" b="1" dirty="0" smtClean="0">
                <a:solidFill>
                  <a:schemeClr val="bg1"/>
                </a:solidFill>
                <a:latin typeface="微軟正黑體" panose="020B0604030504040204" pitchFamily="34" charset="-120"/>
                <a:ea typeface="微軟正黑體" panose="020B0604030504040204" pitchFamily="34" charset="-120"/>
              </a:rPr>
              <a:t>應用</a:t>
            </a:r>
            <a:r>
              <a:rPr lang="zh-TW" altLang="en-US" sz="1600" b="1" dirty="0">
                <a:solidFill>
                  <a:srgbClr val="FF0000"/>
                </a:solidFill>
                <a:latin typeface="微軟正黑體" panose="020B0604030504040204" pitchFamily="34" charset="-120"/>
                <a:ea typeface="微軟正黑體" panose="020B0604030504040204" pitchFamily="34" charset="-120"/>
              </a:rPr>
              <a:t>動態資</a:t>
            </a:r>
            <a:r>
              <a:rPr lang="zh-TW" altLang="en-US" sz="1600" b="1" dirty="0" smtClean="0">
                <a:solidFill>
                  <a:srgbClr val="FF0000"/>
                </a:solidFill>
                <a:latin typeface="微軟正黑體" panose="020B0604030504040204" pitchFamily="34" charset="-120"/>
                <a:ea typeface="微軟正黑體" panose="020B0604030504040204" pitchFamily="34" charset="-120"/>
              </a:rPr>
              <a:t>料</a:t>
            </a:r>
            <a:r>
              <a:rPr lang="zh-TW" altLang="en-US" sz="1300" b="1" dirty="0" smtClean="0">
                <a:solidFill>
                  <a:schemeClr val="bg1"/>
                </a:solidFill>
                <a:latin typeface="微軟正黑體" panose="020B0604030504040204" pitchFamily="34" charset="-120"/>
                <a:ea typeface="微軟正黑體" panose="020B0604030504040204" pitchFamily="34" charset="-120"/>
              </a:rPr>
              <a:t>需求增加</a:t>
            </a:r>
            <a:endParaRPr lang="en-US" altLang="zh-TW" sz="1300" b="1" dirty="0" smtClean="0">
              <a:solidFill>
                <a:schemeClr val="bg1"/>
              </a:solidFill>
              <a:latin typeface="微軟正黑體" panose="020B0604030504040204" pitchFamily="34" charset="-120"/>
              <a:ea typeface="微軟正黑體" panose="020B0604030504040204" pitchFamily="34" charset="-120"/>
            </a:endParaRPr>
          </a:p>
        </p:txBody>
      </p:sp>
      <p:graphicFrame>
        <p:nvGraphicFramePr>
          <p:cNvPr id="26" name="表格 25"/>
          <p:cNvGraphicFramePr>
            <a:graphicFrameLocks noGrp="1"/>
          </p:cNvGraphicFramePr>
          <p:nvPr>
            <p:extLst>
              <p:ext uri="{D42A27DB-BD31-4B8C-83A1-F6EECF244321}">
                <p14:modId xmlns:p14="http://schemas.microsoft.com/office/powerpoint/2010/main" val="709954969"/>
              </p:ext>
            </p:extLst>
          </p:nvPr>
        </p:nvGraphicFramePr>
        <p:xfrm>
          <a:off x="251520" y="3719160"/>
          <a:ext cx="3744000" cy="2636520"/>
        </p:xfrm>
        <a:graphic>
          <a:graphicData uri="http://schemas.openxmlformats.org/drawingml/2006/table">
            <a:tbl>
              <a:tblPr firstRow="1" bandRow="1">
                <a:tableStyleId>{F5AB1C69-6EDB-4FF4-983F-18BD219EF322}</a:tableStyleId>
              </a:tblPr>
              <a:tblGrid>
                <a:gridCol w="936000"/>
                <a:gridCol w="936000"/>
                <a:gridCol w="936000"/>
                <a:gridCol w="936000"/>
              </a:tblGrid>
              <a:tr h="0">
                <a:tc gridSpan="4">
                  <a:txBody>
                    <a:bodyPr/>
                    <a:lstStyle/>
                    <a:p>
                      <a:pPr marL="0" marR="0" indent="0" algn="ctr" defTabSz="914400" rtl="0" eaLnBrk="1" fontAlgn="base" latinLnBrk="0" hangingPunct="1">
                        <a:lnSpc>
                          <a:spcPct val="100000"/>
                        </a:lnSpc>
                        <a:spcBef>
                          <a:spcPct val="0"/>
                        </a:spcBef>
                        <a:spcAft>
                          <a:spcPct val="0"/>
                        </a:spcAft>
                        <a:buClrTx/>
                        <a:buSzTx/>
                        <a:buFontTx/>
                        <a:buNone/>
                        <a:tabLst/>
                      </a:pPr>
                      <a:r>
                        <a:rPr lang="zh-TW" altLang="en-US" sz="1300" dirty="0" smtClean="0">
                          <a:solidFill>
                            <a:srgbClr val="FFFF00"/>
                          </a:solidFill>
                          <a:latin typeface="微軟正黑體" panose="020B0604030504040204" pitchFamily="34" charset="-120"/>
                          <a:ea typeface="微軟正黑體" panose="020B0604030504040204" pitchFamily="34" charset="-120"/>
                        </a:rPr>
                        <a:t>前</a:t>
                      </a:r>
                      <a:r>
                        <a:rPr lang="en-US" altLang="zh-TW" sz="1300" dirty="0" smtClean="0">
                          <a:solidFill>
                            <a:srgbClr val="FFFF00"/>
                          </a:solidFill>
                          <a:latin typeface="微軟正黑體" panose="020B0604030504040204" pitchFamily="34" charset="-120"/>
                          <a:ea typeface="微軟正黑體" panose="020B0604030504040204" pitchFamily="34" charset="-120"/>
                        </a:rPr>
                        <a:t>3</a:t>
                      </a:r>
                      <a:r>
                        <a:rPr lang="zh-TW" altLang="en-US" sz="1300" dirty="0" smtClean="0">
                          <a:solidFill>
                            <a:srgbClr val="FFFF00"/>
                          </a:solidFill>
                          <a:latin typeface="微軟正黑體" panose="020B0604030504040204" pitchFamily="34" charset="-120"/>
                          <a:ea typeface="微軟正黑體" panose="020B0604030504040204" pitchFamily="34" charset="-120"/>
                        </a:rPr>
                        <a:t>名</a:t>
                      </a:r>
                      <a:r>
                        <a:rPr kumimoji="1" lang="zh-TW" altLang="en-US" sz="1300" b="1" i="0" u="none" strike="noStrike" cap="none" normalizeH="0" baseline="0" dirty="0" smtClean="0">
                          <a:ln>
                            <a:noFill/>
                          </a:ln>
                          <a:solidFill>
                            <a:schemeClr val="bg1"/>
                          </a:solidFill>
                          <a:effectLst/>
                          <a:latin typeface="微軟正黑體" panose="020B0604030504040204" pitchFamily="34" charset="-120"/>
                          <a:ea typeface="微軟正黑體" panose="020B0604030504040204" pitchFamily="34" charset="-120"/>
                        </a:rPr>
                        <a:t>常用之資料集名稱</a:t>
                      </a:r>
                    </a:p>
                  </a:txBody>
                  <a:tcPr anchor="ctr"/>
                </a:tc>
                <a:tc hMerge="1">
                  <a:txBody>
                    <a:bodyPr/>
                    <a:lstStyle/>
                    <a:p>
                      <a:endParaRPr lang="zh-TW" altLang="en-US" dirty="0"/>
                    </a:p>
                  </a:txBody>
                  <a:tcPr/>
                </a:tc>
                <a:tc hMerge="1">
                  <a:txBody>
                    <a:bodyPr/>
                    <a:lstStyle/>
                    <a:p>
                      <a:endParaRPr lang="zh-TW" altLang="en-US" dirty="0"/>
                    </a:p>
                  </a:txBody>
                  <a:tcPr/>
                </a:tc>
                <a:tc hMerge="1">
                  <a:txBody>
                    <a:bodyPr/>
                    <a:lstStyle/>
                    <a:p>
                      <a:endParaRPr lang="zh-TW" altLang="en-US" dirty="0"/>
                    </a:p>
                  </a:txBody>
                  <a:tcPr/>
                </a:tc>
              </a:tr>
              <a:tr h="0">
                <a:tc>
                  <a:txBody>
                    <a:bodyPr/>
                    <a:lstStyle/>
                    <a:p>
                      <a:pPr algn="ctr"/>
                      <a:r>
                        <a:rPr lang="zh-TW" altLang="en-US" sz="1300" dirty="0" smtClean="0">
                          <a:solidFill>
                            <a:schemeClr val="tx1"/>
                          </a:solidFill>
                          <a:latin typeface="微軟正黑體" panose="020B0604030504040204" pitchFamily="34" charset="-120"/>
                          <a:ea typeface="微軟正黑體" panose="020B0604030504040204" pitchFamily="34" charset="-120"/>
                        </a:rPr>
                        <a:t>排名</a:t>
                      </a:r>
                      <a:endParaRPr lang="zh-TW" altLang="en-US" sz="1300"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1300" dirty="0" smtClean="0">
                          <a:solidFill>
                            <a:schemeClr val="tx1"/>
                          </a:solidFill>
                          <a:latin typeface="微軟正黑體" panose="020B0604030504040204" pitchFamily="34" charset="-120"/>
                          <a:ea typeface="微軟正黑體" panose="020B0604030504040204" pitchFamily="34" charset="-120"/>
                        </a:rPr>
                        <a:t>103</a:t>
                      </a:r>
                      <a:r>
                        <a:rPr lang="zh-TW" altLang="en-US" sz="1300" dirty="0" smtClean="0">
                          <a:solidFill>
                            <a:schemeClr val="tx1"/>
                          </a:solidFill>
                          <a:latin typeface="微軟正黑體" panose="020B0604030504040204" pitchFamily="34" charset="-120"/>
                          <a:ea typeface="微軟正黑體" panose="020B0604030504040204" pitchFamily="34" charset="-120"/>
                        </a:rPr>
                        <a:t> 年</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1300" dirty="0" smtClean="0">
                          <a:solidFill>
                            <a:schemeClr val="tx1"/>
                          </a:solidFill>
                          <a:latin typeface="微軟正黑體" panose="020B0604030504040204" pitchFamily="34" charset="-120"/>
                          <a:ea typeface="微軟正黑體" panose="020B0604030504040204" pitchFamily="34" charset="-120"/>
                        </a:rPr>
                        <a:t>104</a:t>
                      </a:r>
                      <a:r>
                        <a:rPr lang="zh-TW" altLang="en-US" sz="1300" dirty="0" smtClean="0">
                          <a:solidFill>
                            <a:schemeClr val="tx1"/>
                          </a:solidFill>
                          <a:latin typeface="微軟正黑體" panose="020B0604030504040204" pitchFamily="34" charset="-120"/>
                          <a:ea typeface="微軟正黑體" panose="020B0604030504040204" pitchFamily="34" charset="-120"/>
                        </a:rPr>
                        <a:t>年</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1300" b="1" dirty="0" smtClean="0">
                          <a:solidFill>
                            <a:srgbClr val="FF0000"/>
                          </a:solidFill>
                          <a:latin typeface="微軟正黑體" panose="020B0604030504040204" pitchFamily="34" charset="-120"/>
                          <a:ea typeface="微軟正黑體" panose="020B0604030504040204" pitchFamily="34" charset="-120"/>
                        </a:rPr>
                        <a:t>105</a:t>
                      </a:r>
                      <a:r>
                        <a:rPr lang="zh-TW" altLang="en-US" sz="1300" b="1" dirty="0" smtClean="0">
                          <a:solidFill>
                            <a:srgbClr val="FF0000"/>
                          </a:solidFill>
                          <a:latin typeface="微軟正黑體" panose="020B0604030504040204" pitchFamily="34" charset="-120"/>
                          <a:ea typeface="微軟正黑體" panose="020B0604030504040204" pitchFamily="34" charset="-120"/>
                        </a:rPr>
                        <a:t>年</a:t>
                      </a:r>
                    </a:p>
                  </a:txBody>
                  <a:tcPr anchor="ctr"/>
                </a:tc>
              </a:tr>
              <a:tr h="0">
                <a:tc>
                  <a:txBody>
                    <a:bodyPr/>
                    <a:lstStyle/>
                    <a:p>
                      <a:pPr algn="ctr"/>
                      <a:r>
                        <a:rPr lang="en-US" altLang="zh-TW" sz="1300" dirty="0" smtClean="0">
                          <a:solidFill>
                            <a:schemeClr val="tx1"/>
                          </a:solidFill>
                          <a:latin typeface="微軟正黑體" panose="020B0604030504040204" pitchFamily="34" charset="-120"/>
                          <a:ea typeface="微軟正黑體" panose="020B0604030504040204" pitchFamily="34" charset="-120"/>
                        </a:rPr>
                        <a:t>No.1</a:t>
                      </a:r>
                      <a:endParaRPr lang="zh-TW" altLang="en-US" sz="1300"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sz="1300" dirty="0" smtClean="0">
                          <a:latin typeface="微軟正黑體" panose="020B0604030504040204" pitchFamily="34" charset="-120"/>
                          <a:ea typeface="微軟正黑體" panose="020B0604030504040204" pitchFamily="34" charset="-120"/>
                        </a:rPr>
                        <a:t>臺北</a:t>
                      </a:r>
                      <a:endParaRPr lang="en-US" altLang="zh-TW" sz="1300" dirty="0" smtClean="0">
                        <a:latin typeface="微軟正黑體" panose="020B0604030504040204" pitchFamily="34" charset="-120"/>
                        <a:ea typeface="微軟正黑體" panose="020B0604030504040204" pitchFamily="34" charset="-120"/>
                      </a:endParaRPr>
                    </a:p>
                    <a:p>
                      <a:pPr algn="ctr"/>
                      <a:r>
                        <a:rPr lang="zh-TW" altLang="en-US" sz="1300" dirty="0" smtClean="0">
                          <a:latin typeface="微軟正黑體" panose="020B0604030504040204" pitchFamily="34" charset="-120"/>
                          <a:ea typeface="微軟正黑體" panose="020B0604030504040204" pitchFamily="34" charset="-120"/>
                        </a:rPr>
                        <a:t>景點資料</a:t>
                      </a:r>
                      <a:endParaRPr lang="en-US" altLang="zh-TW" sz="1300" dirty="0" smtClean="0">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sz="1300" dirty="0" smtClean="0">
                          <a:latin typeface="微軟正黑體" panose="020B0604030504040204" pitchFamily="34" charset="-120"/>
                          <a:ea typeface="微軟正黑體" panose="020B0604030504040204" pitchFamily="34" charset="-120"/>
                        </a:rPr>
                        <a:t>登記工商名錄</a:t>
                      </a:r>
                      <a:endParaRPr lang="en-US" altLang="zh-TW" sz="1300" dirty="0" smtClean="0">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sz="1300" b="1" dirty="0" smtClean="0">
                          <a:solidFill>
                            <a:srgbClr val="FF0000"/>
                          </a:solidFill>
                          <a:latin typeface="微軟正黑體" panose="020B0604030504040204" pitchFamily="34" charset="-120"/>
                          <a:ea typeface="微軟正黑體" panose="020B0604030504040204" pitchFamily="34" charset="-120"/>
                        </a:rPr>
                        <a:t>土石流紅黃警戒</a:t>
                      </a:r>
                      <a:endParaRPr lang="en-US" altLang="zh-TW" sz="1300" b="1" dirty="0" smtClean="0">
                        <a:solidFill>
                          <a:srgbClr val="FF0000"/>
                        </a:solidFill>
                        <a:latin typeface="微軟正黑體" panose="020B0604030504040204" pitchFamily="34" charset="-120"/>
                        <a:ea typeface="微軟正黑體" panose="020B0604030504040204" pitchFamily="34" charset="-120"/>
                      </a:endParaRPr>
                    </a:p>
                  </a:txBody>
                  <a:tcPr anchor="ctr"/>
                </a:tc>
              </a:tr>
              <a:tr h="0">
                <a:tc>
                  <a:txBody>
                    <a:bodyPr/>
                    <a:lstStyle/>
                    <a:p>
                      <a:pPr algn="ctr"/>
                      <a:r>
                        <a:rPr lang="en-US" altLang="zh-TW" sz="1300" dirty="0" smtClean="0">
                          <a:solidFill>
                            <a:schemeClr val="tx1"/>
                          </a:solidFill>
                          <a:latin typeface="微軟正黑體" panose="020B0604030504040204" pitchFamily="34" charset="-120"/>
                          <a:ea typeface="微軟正黑體" panose="020B0604030504040204" pitchFamily="34" charset="-120"/>
                        </a:rPr>
                        <a:t>No.2</a:t>
                      </a:r>
                      <a:endParaRPr lang="zh-TW" altLang="en-US" sz="1300"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sz="1300" dirty="0" smtClean="0">
                          <a:latin typeface="微軟正黑體" panose="020B0604030504040204" pitchFamily="34" charset="-120"/>
                          <a:ea typeface="微軟正黑體" panose="020B0604030504040204" pitchFamily="34" charset="-120"/>
                        </a:rPr>
                        <a:t>美食資訊</a:t>
                      </a:r>
                      <a:endParaRPr lang="en-US" altLang="zh-TW" sz="1300" dirty="0" smtClean="0">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sz="1300" dirty="0" smtClean="0">
                          <a:latin typeface="微軟正黑體" panose="020B0604030504040204" pitchFamily="34" charset="-120"/>
                          <a:ea typeface="微軟正黑體" panose="020B0604030504040204" pitchFamily="34" charset="-120"/>
                        </a:rPr>
                        <a:t>不動產</a:t>
                      </a:r>
                      <a:endParaRPr lang="en-US" altLang="zh-TW" sz="1300" dirty="0" smtClean="0">
                        <a:latin typeface="微軟正黑體" panose="020B0604030504040204" pitchFamily="34" charset="-120"/>
                        <a:ea typeface="微軟正黑體" panose="020B0604030504040204" pitchFamily="34" charset="-120"/>
                      </a:endParaRPr>
                    </a:p>
                    <a:p>
                      <a:pPr algn="ctr"/>
                      <a:r>
                        <a:rPr lang="zh-TW" altLang="en-US" sz="1300" dirty="0" smtClean="0">
                          <a:latin typeface="微軟正黑體" panose="020B0604030504040204" pitchFamily="34" charset="-120"/>
                          <a:ea typeface="微軟正黑體" panose="020B0604030504040204" pitchFamily="34" charset="-120"/>
                        </a:rPr>
                        <a:t>買賣實價登錄</a:t>
                      </a:r>
                      <a:endParaRPr lang="en-US" altLang="zh-TW" sz="1300" dirty="0" smtClean="0">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sz="1300" b="1" dirty="0" smtClean="0">
                          <a:solidFill>
                            <a:srgbClr val="FF0000"/>
                          </a:solidFill>
                          <a:latin typeface="微軟正黑體" panose="020B0604030504040204" pitchFamily="34" charset="-120"/>
                          <a:ea typeface="微軟正黑體" panose="020B0604030504040204" pitchFamily="34" charset="-120"/>
                        </a:rPr>
                        <a:t>颱風警報</a:t>
                      </a:r>
                    </a:p>
                  </a:txBody>
                  <a:tcPr anchor="ctr"/>
                </a:tc>
              </a:tr>
              <a:tr h="0">
                <a:tc>
                  <a:txBody>
                    <a:bodyPr/>
                    <a:lstStyle/>
                    <a:p>
                      <a:pPr algn="ctr"/>
                      <a:r>
                        <a:rPr lang="en-US" altLang="zh-TW" sz="1300" dirty="0" smtClean="0">
                          <a:solidFill>
                            <a:schemeClr val="tx1"/>
                          </a:solidFill>
                          <a:latin typeface="微軟正黑體" panose="020B0604030504040204" pitchFamily="34" charset="-120"/>
                          <a:ea typeface="微軟正黑體" panose="020B0604030504040204" pitchFamily="34" charset="-120"/>
                        </a:rPr>
                        <a:t>No.3</a:t>
                      </a:r>
                      <a:endParaRPr lang="zh-TW" altLang="en-US" sz="1300"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sz="1300" dirty="0" smtClean="0">
                          <a:latin typeface="微軟正黑體" panose="020B0604030504040204" pitchFamily="34" charset="-120"/>
                          <a:ea typeface="微軟正黑體" panose="020B0604030504040204" pitchFamily="34" charset="-120"/>
                        </a:rPr>
                        <a:t>商業設立登記清冊</a:t>
                      </a:r>
                      <a:endParaRPr lang="zh-TW" altLang="en-US" sz="1300" dirty="0">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sz="1300" dirty="0" smtClean="0">
                          <a:latin typeface="微軟正黑體" panose="020B0604030504040204" pitchFamily="34" charset="-120"/>
                          <a:ea typeface="微軟正黑體" panose="020B0604030504040204" pitchFamily="34" charset="-120"/>
                        </a:rPr>
                        <a:t>存放款</a:t>
                      </a:r>
                      <a:endParaRPr lang="en-US" altLang="zh-TW" sz="1300" dirty="0" smtClean="0">
                        <a:latin typeface="微軟正黑體" panose="020B0604030504040204" pitchFamily="34" charset="-120"/>
                        <a:ea typeface="微軟正黑體" panose="020B0604030504040204" pitchFamily="34" charset="-120"/>
                      </a:endParaRPr>
                    </a:p>
                    <a:p>
                      <a:pPr algn="ctr"/>
                      <a:r>
                        <a:rPr lang="zh-TW" altLang="en-US" sz="1300" dirty="0" smtClean="0">
                          <a:latin typeface="微軟正黑體" panose="020B0604030504040204" pitchFamily="34" charset="-120"/>
                          <a:ea typeface="微軟正黑體" panose="020B0604030504040204" pitchFamily="34" charset="-120"/>
                        </a:rPr>
                        <a:t>加權</a:t>
                      </a:r>
                      <a:endParaRPr lang="en-US" altLang="zh-TW" sz="1300" dirty="0" smtClean="0">
                        <a:latin typeface="微軟正黑體" panose="020B0604030504040204" pitchFamily="34" charset="-120"/>
                        <a:ea typeface="微軟正黑體" panose="020B0604030504040204" pitchFamily="34" charset="-120"/>
                      </a:endParaRPr>
                    </a:p>
                    <a:p>
                      <a:pPr algn="ctr"/>
                      <a:r>
                        <a:rPr lang="zh-TW" altLang="en-US" sz="1300" dirty="0" smtClean="0">
                          <a:latin typeface="微軟正黑體" panose="020B0604030504040204" pitchFamily="34" charset="-120"/>
                          <a:ea typeface="微軟正黑體" panose="020B0604030504040204" pitchFamily="34" charset="-120"/>
                        </a:rPr>
                        <a:t>平均利率</a:t>
                      </a:r>
                      <a:endParaRPr lang="en-US" altLang="zh-TW" sz="1300" dirty="0" smtClean="0">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sz="1300" b="1" dirty="0" smtClean="0">
                          <a:solidFill>
                            <a:srgbClr val="FF0000"/>
                          </a:solidFill>
                          <a:latin typeface="微軟正黑體" panose="020B0604030504040204" pitchFamily="34" charset="-120"/>
                          <a:ea typeface="微軟正黑體" panose="020B0604030504040204" pitchFamily="34" charset="-120"/>
                        </a:rPr>
                        <a:t>大學、技專校院</a:t>
                      </a:r>
                      <a:endParaRPr lang="en-US" altLang="zh-TW" sz="1300" b="1" dirty="0" smtClean="0">
                        <a:solidFill>
                          <a:srgbClr val="FF0000"/>
                        </a:solidFill>
                        <a:latin typeface="微軟正黑體" panose="020B0604030504040204" pitchFamily="34" charset="-120"/>
                        <a:ea typeface="微軟正黑體" panose="020B0604030504040204" pitchFamily="34" charset="-120"/>
                      </a:endParaRPr>
                    </a:p>
                    <a:p>
                      <a:pPr algn="ctr"/>
                      <a:r>
                        <a:rPr lang="zh-TW" altLang="en-US" sz="1300" b="1" dirty="0" smtClean="0">
                          <a:solidFill>
                            <a:srgbClr val="FF0000"/>
                          </a:solidFill>
                          <a:latin typeface="微軟正黑體" panose="020B0604030504040204" pitchFamily="34" charset="-120"/>
                          <a:ea typeface="微軟正黑體" panose="020B0604030504040204" pitchFamily="34" charset="-120"/>
                        </a:rPr>
                        <a:t>各系所註冊率</a:t>
                      </a:r>
                      <a:endParaRPr lang="zh-TW" altLang="en-US" sz="1300" b="1" dirty="0">
                        <a:solidFill>
                          <a:srgbClr val="FF0000"/>
                        </a:solidFill>
                        <a:latin typeface="微軟正黑體" panose="020B0604030504040204" pitchFamily="34" charset="-120"/>
                        <a:ea typeface="微軟正黑體" panose="020B0604030504040204" pitchFamily="34" charset="-120"/>
                      </a:endParaRPr>
                    </a:p>
                  </a:txBody>
                  <a:tcPr anchor="ctr"/>
                </a:tc>
              </a:tr>
            </a:tbl>
          </a:graphicData>
        </a:graphic>
      </p:graphicFrame>
      <p:sp>
        <p:nvSpPr>
          <p:cNvPr id="27" name="文字方塊 26"/>
          <p:cNvSpPr txBox="1"/>
          <p:nvPr/>
        </p:nvSpPr>
        <p:spPr>
          <a:xfrm>
            <a:off x="251520" y="3208620"/>
            <a:ext cx="3744416" cy="292388"/>
          </a:xfrm>
          <a:prstGeom prst="rect">
            <a:avLst/>
          </a:prstGeom>
          <a:ln/>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zh-TW" altLang="en-US" sz="1300" b="1" dirty="0" smtClean="0">
                <a:solidFill>
                  <a:schemeClr val="bg1"/>
                </a:solidFill>
                <a:latin typeface="微軟正黑體" panose="020B0604030504040204" pitchFamily="34" charset="-120"/>
                <a:ea typeface="微軟正黑體" panose="020B0604030504040204" pitchFamily="34" charset="-120"/>
              </a:rPr>
              <a:t>廠商應用產業領域最多為</a:t>
            </a:r>
            <a:r>
              <a:rPr lang="zh-TW" altLang="en-US" sz="1300" b="1" dirty="0" smtClean="0">
                <a:solidFill>
                  <a:srgbClr val="FFFF00"/>
                </a:solidFill>
                <a:latin typeface="微軟正黑體" panose="020B0604030504040204" pitchFamily="34" charset="-120"/>
                <a:ea typeface="微軟正黑體" panose="020B0604030504040204" pitchFamily="34" charset="-120"/>
              </a:rPr>
              <a:t>教育學習</a:t>
            </a:r>
            <a:endParaRPr lang="en-US" altLang="zh-TW" sz="1300" dirty="0" smtClean="0">
              <a:solidFill>
                <a:srgbClr val="FFFF00"/>
              </a:solidFill>
              <a:latin typeface="微軟正黑體" panose="020B0604030504040204" pitchFamily="34" charset="-120"/>
              <a:ea typeface="微軟正黑體" panose="020B0604030504040204" pitchFamily="34" charset="-120"/>
            </a:endParaRPr>
          </a:p>
        </p:txBody>
      </p:sp>
      <p:graphicFrame>
        <p:nvGraphicFramePr>
          <p:cNvPr id="28" name="圖表 27"/>
          <p:cNvGraphicFramePr>
            <a:graphicFrameLocks/>
          </p:cNvGraphicFramePr>
          <p:nvPr>
            <p:extLst>
              <p:ext uri="{D42A27DB-BD31-4B8C-83A1-F6EECF244321}">
                <p14:modId xmlns:p14="http://schemas.microsoft.com/office/powerpoint/2010/main" val="1164300165"/>
              </p:ext>
            </p:extLst>
          </p:nvPr>
        </p:nvGraphicFramePr>
        <p:xfrm>
          <a:off x="3779912" y="2508816"/>
          <a:ext cx="6696744" cy="423778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545910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FDAFA9EF-95BF-44B3-9328-D98AC71E749E}" type="slidenum">
              <a:rPr lang="en-US" altLang="zh-TW" smtClean="0"/>
              <a:pPr/>
              <a:t>11</a:t>
            </a:fld>
            <a:endParaRPr lang="en-US" altLang="zh-TW" dirty="0"/>
          </a:p>
        </p:txBody>
      </p:sp>
      <p:sp>
        <p:nvSpPr>
          <p:cNvPr id="37" name="標題 1"/>
          <p:cNvSpPr txBox="1">
            <a:spLocks/>
          </p:cNvSpPr>
          <p:nvPr/>
        </p:nvSpPr>
        <p:spPr>
          <a:xfrm>
            <a:off x="179512" y="1011337"/>
            <a:ext cx="7499175" cy="833487"/>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b="1" kern="1200">
                <a:solidFill>
                  <a:srgbClr val="FF0000"/>
                </a:solidFill>
                <a:latin typeface="微軟正黑體" pitchFamily="34" charset="-120"/>
                <a:ea typeface="微軟正黑體" pitchFamily="34" charset="-120"/>
                <a:cs typeface="+mj-cs"/>
              </a:defRPr>
            </a:lvl1pPr>
          </a:lstStyle>
          <a:p>
            <a:pPr marL="457200" indent="-457200">
              <a:buFont typeface="Wingdings" panose="05000000000000000000" pitchFamily="2" charset="2"/>
              <a:buChar char="Ø"/>
            </a:pPr>
            <a:r>
              <a:rPr lang="en-US" altLang="zh-TW" sz="2800" dirty="0" smtClean="0"/>
              <a:t>Open Data</a:t>
            </a:r>
            <a:r>
              <a:rPr lang="zh-TW" altLang="en-US" sz="2800" dirty="0" smtClean="0"/>
              <a:t>創新應用競賽</a:t>
            </a:r>
            <a:r>
              <a:rPr lang="en-US" altLang="zh-TW" sz="2800" dirty="0" smtClean="0"/>
              <a:t>(1/3)</a:t>
            </a:r>
            <a:endParaRPr lang="zh-TW" altLang="en-US" sz="2800" dirty="0"/>
          </a:p>
        </p:txBody>
      </p:sp>
      <p:sp>
        <p:nvSpPr>
          <p:cNvPr id="38" name="標題 1"/>
          <p:cNvSpPr txBox="1">
            <a:spLocks/>
          </p:cNvSpPr>
          <p:nvPr/>
        </p:nvSpPr>
        <p:spPr>
          <a:xfrm>
            <a:off x="1187624" y="44624"/>
            <a:ext cx="7499175" cy="833487"/>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b="1" kern="1200">
                <a:solidFill>
                  <a:srgbClr val="FF0000"/>
                </a:solidFill>
                <a:latin typeface="微軟正黑體" pitchFamily="34" charset="-120"/>
                <a:ea typeface="微軟正黑體" pitchFamily="34" charset="-120"/>
                <a:cs typeface="+mj-cs"/>
              </a:defRPr>
            </a:lvl1pPr>
          </a:lstStyle>
          <a:p>
            <a:pPr algn="ctr"/>
            <a:r>
              <a:rPr lang="zh-TW" altLang="en-US" sz="3600" dirty="0"/>
              <a:t>四</a:t>
            </a:r>
            <a:r>
              <a:rPr lang="zh-TW" altLang="en-US" sz="3600" dirty="0" smtClean="0"/>
              <a:t>、透過競賽引導民間創意應用提案</a:t>
            </a:r>
            <a:endParaRPr lang="zh-TW" altLang="en-US" sz="3600" dirty="0"/>
          </a:p>
        </p:txBody>
      </p:sp>
      <p:sp>
        <p:nvSpPr>
          <p:cNvPr id="39" name="直線接點 38"/>
          <p:cNvSpPr/>
          <p:nvPr/>
        </p:nvSpPr>
        <p:spPr>
          <a:xfrm>
            <a:off x="323528" y="2056192"/>
            <a:ext cx="0" cy="1732848"/>
          </a:xfrm>
          <a:prstGeom prst="line">
            <a:avLst/>
          </a:prstGeom>
          <a:ln>
            <a:solidFill>
              <a:schemeClr val="accent1"/>
            </a:solidFill>
          </a:ln>
        </p:spPr>
        <p:style>
          <a:lnRef idx="1">
            <a:schemeClr val="accent4">
              <a:hueOff val="-4464770"/>
              <a:satOff val="26899"/>
              <a:lumOff val="2156"/>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40" name="手繪多邊形 39"/>
          <p:cNvSpPr/>
          <p:nvPr/>
        </p:nvSpPr>
        <p:spPr>
          <a:xfrm>
            <a:off x="323528" y="1755107"/>
            <a:ext cx="4105275" cy="501949"/>
          </a:xfrm>
          <a:custGeom>
            <a:avLst/>
            <a:gdLst>
              <a:gd name="connsiteX0" fmla="*/ 0 w 1845468"/>
              <a:gd name="connsiteY0" fmla="*/ 0 h 369093"/>
              <a:gd name="connsiteX1" fmla="*/ 1845468 w 1845468"/>
              <a:gd name="connsiteY1" fmla="*/ 0 h 369093"/>
              <a:gd name="connsiteX2" fmla="*/ 1845468 w 1845468"/>
              <a:gd name="connsiteY2" fmla="*/ 369093 h 369093"/>
              <a:gd name="connsiteX3" fmla="*/ 0 w 1845468"/>
              <a:gd name="connsiteY3" fmla="*/ 369093 h 369093"/>
              <a:gd name="connsiteX4" fmla="*/ 0 w 1845468"/>
              <a:gd name="connsiteY4" fmla="*/ 0 h 3690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5468" h="369093">
                <a:moveTo>
                  <a:pt x="0" y="0"/>
                </a:moveTo>
                <a:lnTo>
                  <a:pt x="1845468" y="0"/>
                </a:lnTo>
                <a:lnTo>
                  <a:pt x="1845468" y="369093"/>
                </a:lnTo>
                <a:lnTo>
                  <a:pt x="0" y="369093"/>
                </a:lnTo>
                <a:lnTo>
                  <a:pt x="0" y="0"/>
                </a:lnTo>
                <a:close/>
              </a:path>
            </a:pathLst>
          </a:custGeom>
        </p:spPr>
        <p:style>
          <a:lnRef idx="1">
            <a:schemeClr val="accent1"/>
          </a:lnRef>
          <a:fillRef idx="3">
            <a:schemeClr val="accent1"/>
          </a:fillRef>
          <a:effectRef idx="2">
            <a:schemeClr val="accent1"/>
          </a:effectRef>
          <a:fontRef idx="minor">
            <a:schemeClr val="lt1"/>
          </a:fontRef>
        </p:style>
        <p:txBody>
          <a:bodyPr spcFirstLastPara="0" vert="horz" wrap="square" lIns="45720" tIns="45720" rIns="45720" bIns="45720" numCol="1" spcCol="1270" anchor="ctr" anchorCtr="0">
            <a:noAutofit/>
          </a:bodyPr>
          <a:lstStyle/>
          <a:p>
            <a:pPr algn="ctr" defTabSz="800100">
              <a:lnSpc>
                <a:spcPct val="90000"/>
              </a:lnSpc>
              <a:spcBef>
                <a:spcPct val="0"/>
              </a:spcBef>
              <a:spcAft>
                <a:spcPct val="35000"/>
              </a:spcAft>
            </a:pPr>
            <a:r>
              <a:rPr lang="zh-TW" altLang="en-US" sz="2400" b="1" dirty="0">
                <a:solidFill>
                  <a:schemeClr val="bg1"/>
                </a:solidFill>
                <a:latin typeface="微軟正黑體" panose="020B0604030504040204" pitchFamily="34" charset="-120"/>
                <a:ea typeface="微軟正黑體" panose="020B0604030504040204" pitchFamily="34" charset="-120"/>
              </a:rPr>
              <a:t>創意</a:t>
            </a:r>
            <a:r>
              <a:rPr lang="zh-TW" altLang="en-US" sz="2400" b="1" dirty="0" smtClean="0">
                <a:solidFill>
                  <a:schemeClr val="bg1"/>
                </a:solidFill>
                <a:latin typeface="微軟正黑體" panose="020B0604030504040204" pitchFamily="34" charset="-120"/>
                <a:ea typeface="微軟正黑體" panose="020B0604030504040204" pitchFamily="34" charset="-120"/>
              </a:rPr>
              <a:t>走向產品商業化</a:t>
            </a:r>
            <a:endParaRPr lang="zh-TW" altLang="en-US" sz="2400" b="1" dirty="0">
              <a:solidFill>
                <a:schemeClr val="bg1"/>
              </a:solidFill>
              <a:latin typeface="微軟正黑體" panose="020B0604030504040204" pitchFamily="34" charset="-120"/>
              <a:ea typeface="微軟正黑體" panose="020B0604030504040204" pitchFamily="34" charset="-120"/>
            </a:endParaRPr>
          </a:p>
        </p:txBody>
      </p:sp>
      <p:sp>
        <p:nvSpPr>
          <p:cNvPr id="41" name="矩形 40"/>
          <p:cNvSpPr/>
          <p:nvPr/>
        </p:nvSpPr>
        <p:spPr>
          <a:xfrm>
            <a:off x="468364" y="2329065"/>
            <a:ext cx="3888000" cy="1455222"/>
          </a:xfrm>
          <a:prstGeom prst="rect">
            <a:avLst/>
          </a:prstGeom>
          <a:noFill/>
          <a:ln w="127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5000"/>
              </a:lnSpc>
            </a:pPr>
            <a:r>
              <a:rPr lang="zh-TW" altLang="en-US" b="1" dirty="0">
                <a:solidFill>
                  <a:schemeClr val="tx1"/>
                </a:solidFill>
                <a:latin typeface="微軟正黑體" panose="020B0604030504040204" pitchFamily="34" charset="-120"/>
                <a:ea typeface="微軟正黑體" panose="020B0604030504040204" pitchFamily="34" charset="-120"/>
              </a:rPr>
              <a:t>競賽分別依構想、技術、商業模式等進行評選，以</a:t>
            </a:r>
            <a:r>
              <a:rPr lang="zh-TW" altLang="en-US" b="1" dirty="0">
                <a:solidFill>
                  <a:srgbClr val="FF0000"/>
                </a:solidFill>
                <a:latin typeface="微軟正黑體" panose="020B0604030504040204" pitchFamily="34" charset="-120"/>
                <a:ea typeface="微軟正黑體" panose="020B0604030504040204" pitchFamily="34" charset="-120"/>
              </a:rPr>
              <a:t>開發至產品上市流程為規劃</a:t>
            </a:r>
            <a:r>
              <a:rPr lang="zh-TW" altLang="en-US" b="1" dirty="0">
                <a:solidFill>
                  <a:schemeClr val="tx1"/>
                </a:solidFill>
                <a:latin typeface="微軟正黑體" panose="020B0604030504040204" pitchFamily="34" charset="-120"/>
                <a:ea typeface="微軟正黑體" panose="020B0604030504040204" pitchFamily="34" charset="-120"/>
              </a:rPr>
              <a:t>，</a:t>
            </a:r>
            <a:r>
              <a:rPr lang="zh-TW" altLang="en-US" b="1" dirty="0" smtClean="0">
                <a:solidFill>
                  <a:schemeClr val="tx1"/>
                </a:solidFill>
                <a:latin typeface="微軟正黑體" panose="020B0604030504040204" pitchFamily="34" charset="-120"/>
                <a:ea typeface="微軟正黑體" panose="020B0604030504040204" pitchFamily="34" charset="-120"/>
              </a:rPr>
              <a:t>著重專家輔導、研習營，與委員建議等。</a:t>
            </a:r>
            <a:endParaRPr lang="en-US" altLang="zh-TW" b="1" dirty="0">
              <a:solidFill>
                <a:schemeClr val="tx1"/>
              </a:solidFill>
              <a:latin typeface="微軟正黑體" panose="020B0604030504040204" pitchFamily="34" charset="-120"/>
              <a:ea typeface="微軟正黑體" panose="020B0604030504040204" pitchFamily="34" charset="-120"/>
            </a:endParaRPr>
          </a:p>
        </p:txBody>
      </p:sp>
      <p:grpSp>
        <p:nvGrpSpPr>
          <p:cNvPr id="42" name="群組 41"/>
          <p:cNvGrpSpPr/>
          <p:nvPr/>
        </p:nvGrpSpPr>
        <p:grpSpPr>
          <a:xfrm>
            <a:off x="1527367" y="4902079"/>
            <a:ext cx="7425231" cy="1407241"/>
            <a:chOff x="610472" y="4149080"/>
            <a:chExt cx="7425231" cy="1407241"/>
          </a:xfrm>
        </p:grpSpPr>
        <p:sp>
          <p:nvSpPr>
            <p:cNvPr id="43" name="手繪多邊形 42"/>
            <p:cNvSpPr/>
            <p:nvPr/>
          </p:nvSpPr>
          <p:spPr>
            <a:xfrm>
              <a:off x="610472" y="4149080"/>
              <a:ext cx="1790791" cy="1407241"/>
            </a:xfrm>
            <a:custGeom>
              <a:avLst/>
              <a:gdLst>
                <a:gd name="connsiteX0" fmla="*/ 0 w 1544916"/>
                <a:gd name="connsiteY0" fmla="*/ 0 h 1407241"/>
                <a:gd name="connsiteX1" fmla="*/ 1544916 w 1544916"/>
                <a:gd name="connsiteY1" fmla="*/ 0 h 1407241"/>
                <a:gd name="connsiteX2" fmla="*/ 1544916 w 1544916"/>
                <a:gd name="connsiteY2" fmla="*/ 1407241 h 1407241"/>
                <a:gd name="connsiteX3" fmla="*/ 0 w 1544916"/>
                <a:gd name="connsiteY3" fmla="*/ 1407241 h 1407241"/>
                <a:gd name="connsiteX4" fmla="*/ 0 w 1544916"/>
                <a:gd name="connsiteY4" fmla="*/ 0 h 14072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4916" h="1407241">
                  <a:moveTo>
                    <a:pt x="0" y="0"/>
                  </a:moveTo>
                  <a:lnTo>
                    <a:pt x="1544916" y="0"/>
                  </a:lnTo>
                  <a:lnTo>
                    <a:pt x="1544916" y="1407241"/>
                  </a:lnTo>
                  <a:lnTo>
                    <a:pt x="0" y="1407241"/>
                  </a:lnTo>
                  <a:lnTo>
                    <a:pt x="0" y="0"/>
                  </a:lnTo>
                  <a:close/>
                </a:path>
              </a:pathLst>
            </a:custGeom>
          </p:spPr>
          <p:style>
            <a:lnRef idx="1">
              <a:schemeClr val="accent2">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156210" tIns="156210" rIns="156210" bIns="156210" numCol="1" spcCol="1270" anchor="t" anchorCtr="0">
              <a:noAutofit/>
            </a:bodyPr>
            <a:lstStyle/>
            <a:p>
              <a:pPr algn="ctr"/>
              <a:r>
                <a:rPr lang="zh-TW" altLang="en-US" sz="2000" b="1" dirty="0">
                  <a:latin typeface="微軟正黑體" panose="020B0604030504040204" pitchFamily="34" charset="-120"/>
                  <a:ea typeface="微軟正黑體" panose="020B0604030504040204" pitchFamily="34" charset="-120"/>
                </a:rPr>
                <a:t>初選</a:t>
              </a:r>
              <a:endParaRPr lang="en-US" altLang="zh-TW" sz="2000" b="1" dirty="0">
                <a:latin typeface="微軟正黑體" panose="020B0604030504040204" pitchFamily="34" charset="-120"/>
                <a:ea typeface="微軟正黑體" panose="020B0604030504040204" pitchFamily="34" charset="-120"/>
              </a:endParaRPr>
            </a:p>
            <a:p>
              <a:pPr>
                <a:spcBef>
                  <a:spcPts val="600"/>
                </a:spcBef>
              </a:pPr>
              <a:r>
                <a:rPr lang="zh-TW" altLang="zh-TW" sz="1600" dirty="0">
                  <a:latin typeface="微軟正黑體" panose="020B0604030504040204" pitchFamily="34" charset="-120"/>
                  <a:ea typeface="微軟正黑體" panose="020B0604030504040204" pitchFamily="34" charset="-120"/>
                </a:rPr>
                <a:t>以</a:t>
              </a:r>
              <a:r>
                <a:rPr lang="zh-TW" altLang="zh-TW" sz="1600" b="1" dirty="0">
                  <a:solidFill>
                    <a:srgbClr val="FF0000"/>
                  </a:solidFill>
                  <a:latin typeface="微軟正黑體" panose="020B0604030504040204" pitchFamily="34" charset="-120"/>
                  <a:ea typeface="微軟正黑體" panose="020B0604030504040204" pitchFamily="34" charset="-120"/>
                </a:rPr>
                <a:t>產品構想</a:t>
              </a:r>
              <a:r>
                <a:rPr lang="zh-TW" altLang="en-US" sz="1600" dirty="0">
                  <a:latin typeface="微軟正黑體" panose="020B0604030504040204" pitchFamily="34" charset="-120"/>
                  <a:ea typeface="微軟正黑體" panose="020B0604030504040204" pitchFamily="34" charset="-120"/>
                </a:rPr>
                <a:t>的</a:t>
              </a:r>
              <a:r>
                <a:rPr lang="zh-TW" altLang="zh-TW" sz="1600" dirty="0">
                  <a:latin typeface="微軟正黑體" panose="020B0604030504040204" pitchFamily="34" charset="-120"/>
                  <a:ea typeface="微軟正黑體" panose="020B0604030504040204" pitchFamily="34" charset="-120"/>
                </a:rPr>
                <a:t>創新性、可行性等為評選重點</a:t>
              </a:r>
              <a:endParaRPr lang="zh-TW" altLang="en-US" sz="1600" dirty="0">
                <a:latin typeface="微軟正黑體" panose="020B0604030504040204" pitchFamily="34" charset="-120"/>
                <a:ea typeface="微軟正黑體" panose="020B0604030504040204" pitchFamily="34" charset="-120"/>
              </a:endParaRPr>
            </a:p>
          </p:txBody>
        </p:sp>
        <p:sp>
          <p:nvSpPr>
            <p:cNvPr id="44" name="手繪多邊形 43"/>
            <p:cNvSpPr/>
            <p:nvPr/>
          </p:nvSpPr>
          <p:spPr>
            <a:xfrm>
              <a:off x="2227695" y="4149080"/>
              <a:ext cx="2088000" cy="1407241"/>
            </a:xfrm>
            <a:custGeom>
              <a:avLst/>
              <a:gdLst>
                <a:gd name="connsiteX0" fmla="*/ 0 w 1544916"/>
                <a:gd name="connsiteY0" fmla="*/ 0 h 1407241"/>
                <a:gd name="connsiteX1" fmla="*/ 1544916 w 1544916"/>
                <a:gd name="connsiteY1" fmla="*/ 0 h 1407241"/>
                <a:gd name="connsiteX2" fmla="*/ 1544916 w 1544916"/>
                <a:gd name="connsiteY2" fmla="*/ 1407241 h 1407241"/>
                <a:gd name="connsiteX3" fmla="*/ 0 w 1544916"/>
                <a:gd name="connsiteY3" fmla="*/ 1407241 h 1407241"/>
                <a:gd name="connsiteX4" fmla="*/ 0 w 1544916"/>
                <a:gd name="connsiteY4" fmla="*/ 0 h 14072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4916" h="1407241">
                  <a:moveTo>
                    <a:pt x="0" y="0"/>
                  </a:moveTo>
                  <a:lnTo>
                    <a:pt x="1544916" y="0"/>
                  </a:lnTo>
                  <a:lnTo>
                    <a:pt x="1544916" y="1407241"/>
                  </a:lnTo>
                  <a:lnTo>
                    <a:pt x="0" y="1407241"/>
                  </a:lnTo>
                  <a:lnTo>
                    <a:pt x="0" y="0"/>
                  </a:lnTo>
                  <a:close/>
                </a:path>
              </a:pathLst>
            </a:custGeom>
          </p:spPr>
          <p:style>
            <a:lnRef idx="1">
              <a:schemeClr val="accent2">
                <a:hueOff val="2340759"/>
                <a:satOff val="-2919"/>
                <a:lumOff val="686"/>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156210" tIns="156210" rIns="156210" bIns="156210" numCol="1" spcCol="1270" anchor="t" anchorCtr="0">
              <a:noAutofit/>
            </a:bodyPr>
            <a:lstStyle/>
            <a:p>
              <a:pPr algn="ctr"/>
              <a:r>
                <a:rPr lang="zh-TW" altLang="en-US" b="1" dirty="0">
                  <a:latin typeface="微軟正黑體" panose="020B0604030504040204" pitchFamily="34" charset="-120"/>
                  <a:ea typeface="微軟正黑體" panose="020B0604030504040204" pitchFamily="34" charset="-120"/>
                </a:rPr>
                <a:t>實作</a:t>
              </a:r>
              <a:r>
                <a:rPr lang="zh-TW" altLang="en-US" b="1" dirty="0" smtClean="0">
                  <a:latin typeface="微軟正黑體" panose="020B0604030504040204" pitchFamily="34" charset="-120"/>
                  <a:ea typeface="微軟正黑體" panose="020B0604030504040204" pitchFamily="34" charset="-120"/>
                </a:rPr>
                <a:t>與技</a:t>
              </a:r>
              <a:r>
                <a:rPr lang="zh-TW" altLang="en-US" b="1" dirty="0">
                  <a:latin typeface="微軟正黑體" panose="020B0604030504040204" pitchFamily="34" charset="-120"/>
                  <a:ea typeface="微軟正黑體" panose="020B0604030504040204" pitchFamily="34" charset="-120"/>
                </a:rPr>
                <a:t>測</a:t>
              </a:r>
              <a:r>
                <a:rPr lang="zh-TW" altLang="en-US" b="1" dirty="0" smtClean="0">
                  <a:latin typeface="微軟正黑體" panose="020B0604030504040204" pitchFamily="34" charset="-120"/>
                  <a:ea typeface="微軟正黑體" panose="020B0604030504040204" pitchFamily="34" charset="-120"/>
                </a:rPr>
                <a:t>諮詢</a:t>
              </a:r>
              <a:endParaRPr lang="zh-TW" altLang="en-US" b="1" dirty="0">
                <a:latin typeface="微軟正黑體" panose="020B0604030504040204" pitchFamily="34" charset="-120"/>
                <a:ea typeface="微軟正黑體" panose="020B0604030504040204" pitchFamily="34" charset="-120"/>
              </a:endParaRPr>
            </a:p>
            <a:p>
              <a:pPr>
                <a:spcBef>
                  <a:spcPts val="600"/>
                </a:spcBef>
              </a:pPr>
              <a:r>
                <a:rPr lang="zh-TW" altLang="en-US" sz="1600" b="1" dirty="0" smtClean="0">
                  <a:solidFill>
                    <a:srgbClr val="FF0000"/>
                  </a:solidFill>
                  <a:latin typeface="微軟正黑體" panose="020B0604030504040204" pitchFamily="34" charset="-120"/>
                  <a:ea typeface="微軟正黑體" panose="020B0604030504040204" pitchFamily="34" charset="-120"/>
                </a:rPr>
                <a:t>產品功能、產品宣傳計畫</a:t>
              </a:r>
              <a:r>
                <a:rPr lang="zh-TW" altLang="en-US" sz="1600" dirty="0" smtClean="0">
                  <a:solidFill>
                    <a:schemeClr val="tx1"/>
                  </a:solidFill>
                  <a:latin typeface="微軟正黑體" panose="020B0604030504040204" pitchFamily="34" charset="-120"/>
                  <a:ea typeface="微軟正黑體" panose="020B0604030504040204" pitchFamily="34" charset="-120"/>
                </a:rPr>
                <a:t>，提供</a:t>
              </a:r>
              <a:r>
                <a:rPr lang="zh-TW" altLang="en-US" sz="1600" dirty="0" smtClean="0">
                  <a:latin typeface="微軟正黑體" panose="020B0604030504040204" pitchFamily="34" charset="-120"/>
                  <a:ea typeface="微軟正黑體" panose="020B0604030504040204" pitchFamily="34" charset="-120"/>
                </a:rPr>
                <a:t>技術</a:t>
              </a:r>
              <a:r>
                <a:rPr lang="zh-TW" altLang="en-US" sz="1600" dirty="0">
                  <a:latin typeface="微軟正黑體" panose="020B0604030504040204" pitchFamily="34" charset="-120"/>
                  <a:ea typeface="微軟正黑體" panose="020B0604030504040204" pitchFamily="34" charset="-120"/>
                </a:rPr>
                <a:t>顧問與委員建議</a:t>
              </a:r>
            </a:p>
          </p:txBody>
        </p:sp>
        <p:sp>
          <p:nvSpPr>
            <p:cNvPr id="45" name="手繪多邊形 44"/>
            <p:cNvSpPr/>
            <p:nvPr/>
          </p:nvSpPr>
          <p:spPr>
            <a:xfrm>
              <a:off x="4218025" y="4149081"/>
              <a:ext cx="2018625" cy="1407240"/>
            </a:xfrm>
            <a:custGeom>
              <a:avLst/>
              <a:gdLst>
                <a:gd name="connsiteX0" fmla="*/ 0 w 1544916"/>
                <a:gd name="connsiteY0" fmla="*/ 0 h 1386646"/>
                <a:gd name="connsiteX1" fmla="*/ 1544916 w 1544916"/>
                <a:gd name="connsiteY1" fmla="*/ 0 h 1386646"/>
                <a:gd name="connsiteX2" fmla="*/ 1544916 w 1544916"/>
                <a:gd name="connsiteY2" fmla="*/ 1386646 h 1386646"/>
                <a:gd name="connsiteX3" fmla="*/ 0 w 1544916"/>
                <a:gd name="connsiteY3" fmla="*/ 1386646 h 1386646"/>
                <a:gd name="connsiteX4" fmla="*/ 0 w 1544916"/>
                <a:gd name="connsiteY4" fmla="*/ 0 h 1386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4916" h="1386646">
                  <a:moveTo>
                    <a:pt x="0" y="0"/>
                  </a:moveTo>
                  <a:lnTo>
                    <a:pt x="1544916" y="0"/>
                  </a:lnTo>
                  <a:lnTo>
                    <a:pt x="1544916" y="1386646"/>
                  </a:lnTo>
                  <a:lnTo>
                    <a:pt x="0" y="1386646"/>
                  </a:lnTo>
                  <a:lnTo>
                    <a:pt x="0" y="0"/>
                  </a:lnTo>
                  <a:close/>
                </a:path>
              </a:pathLst>
            </a:custGeom>
          </p:spPr>
          <p:style>
            <a:lnRef idx="1">
              <a:schemeClr val="accent2">
                <a:hueOff val="4681519"/>
                <a:satOff val="-5839"/>
                <a:lumOff val="1373"/>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156210" tIns="156210" rIns="156210" bIns="156210" numCol="1" spcCol="1270" anchor="t" anchorCtr="0">
              <a:noAutofit/>
            </a:bodyPr>
            <a:lstStyle/>
            <a:p>
              <a:pPr algn="ctr"/>
              <a:r>
                <a:rPr lang="zh-TW" altLang="en-US" sz="2000" b="1" dirty="0">
                  <a:latin typeface="微軟正黑體" panose="020B0604030504040204" pitchFamily="34" charset="-120"/>
                  <a:ea typeface="微軟正黑體" panose="020B0604030504040204" pitchFamily="34" charset="-120"/>
                </a:rPr>
                <a:t>決選</a:t>
              </a:r>
              <a:endParaRPr lang="en-US" altLang="zh-TW" sz="2000" b="1" dirty="0">
                <a:latin typeface="微軟正黑體" panose="020B0604030504040204" pitchFamily="34" charset="-120"/>
                <a:ea typeface="微軟正黑體" panose="020B0604030504040204" pitchFamily="34" charset="-120"/>
              </a:endParaRPr>
            </a:p>
            <a:p>
              <a:pPr>
                <a:spcBef>
                  <a:spcPts val="600"/>
                </a:spcBef>
              </a:pPr>
              <a:r>
                <a:rPr lang="zh-TW" altLang="en-US" sz="1600" dirty="0">
                  <a:latin typeface="微軟正黑體" panose="020B0604030504040204" pitchFamily="34" charset="-120"/>
                  <a:ea typeface="微軟正黑體" panose="020B0604030504040204" pitchFamily="34" charset="-120"/>
                </a:rPr>
                <a:t>團隊</a:t>
              </a:r>
              <a:r>
                <a:rPr lang="zh-TW" altLang="en-US" sz="1600" b="1" dirty="0">
                  <a:solidFill>
                    <a:srgbClr val="FF0000"/>
                  </a:solidFill>
                  <a:latin typeface="微軟正黑體" panose="020B0604030504040204" pitchFamily="34" charset="-120"/>
                  <a:ea typeface="微軟正黑體" panose="020B0604030504040204" pitchFamily="34" charset="-120"/>
                </a:rPr>
                <a:t>展現產品</a:t>
              </a:r>
              <a:r>
                <a:rPr lang="zh-TW" altLang="en-US" sz="1600" b="1" dirty="0" smtClean="0">
                  <a:solidFill>
                    <a:srgbClr val="FF0000"/>
                  </a:solidFill>
                  <a:latin typeface="微軟正黑體" panose="020B0604030504040204" pitchFamily="34" charset="-120"/>
                  <a:ea typeface="微軟正黑體" panose="020B0604030504040204" pitchFamily="34" charset="-120"/>
                </a:rPr>
                <a:t>銷售簡報</a:t>
              </a:r>
              <a:r>
                <a:rPr lang="zh-TW" altLang="en-US" sz="1600" b="1" dirty="0">
                  <a:solidFill>
                    <a:srgbClr val="FF0000"/>
                  </a:solidFill>
                  <a:latin typeface="微軟正黑體" panose="020B0604030504040204" pitchFamily="34" charset="-120"/>
                  <a:ea typeface="微軟正黑體" panose="020B0604030504040204" pitchFamily="34" charset="-120"/>
                </a:rPr>
                <a:t>能力</a:t>
              </a:r>
              <a:r>
                <a:rPr lang="zh-TW" altLang="zh-TW" sz="1600" dirty="0">
                  <a:latin typeface="微軟正黑體" panose="020B0604030504040204" pitchFamily="34" charset="-120"/>
                  <a:ea typeface="微軟正黑體" panose="020B0604030504040204" pitchFamily="34" charset="-120"/>
                </a:rPr>
                <a:t>，</a:t>
              </a:r>
              <a:r>
                <a:rPr lang="zh-TW" altLang="en-US" sz="1600" dirty="0">
                  <a:latin typeface="微軟正黑體" panose="020B0604030504040204" pitchFamily="34" charset="-120"/>
                  <a:ea typeface="微軟正黑體" panose="020B0604030504040204" pitchFamily="34" charset="-120"/>
                </a:rPr>
                <a:t>委員針對此項目進行評選</a:t>
              </a:r>
            </a:p>
          </p:txBody>
        </p:sp>
        <p:sp>
          <p:nvSpPr>
            <p:cNvPr id="46" name="手繪多邊形 45"/>
            <p:cNvSpPr/>
            <p:nvPr/>
          </p:nvSpPr>
          <p:spPr>
            <a:xfrm>
              <a:off x="6170234" y="4149081"/>
              <a:ext cx="1865469" cy="1407240"/>
            </a:xfrm>
            <a:custGeom>
              <a:avLst/>
              <a:gdLst>
                <a:gd name="connsiteX0" fmla="*/ 0 w 1544916"/>
                <a:gd name="connsiteY0" fmla="*/ 0 h 1386646"/>
                <a:gd name="connsiteX1" fmla="*/ 1544916 w 1544916"/>
                <a:gd name="connsiteY1" fmla="*/ 0 h 1386646"/>
                <a:gd name="connsiteX2" fmla="*/ 1544916 w 1544916"/>
                <a:gd name="connsiteY2" fmla="*/ 1386646 h 1386646"/>
                <a:gd name="connsiteX3" fmla="*/ 0 w 1544916"/>
                <a:gd name="connsiteY3" fmla="*/ 1386646 h 1386646"/>
                <a:gd name="connsiteX4" fmla="*/ 0 w 1544916"/>
                <a:gd name="connsiteY4" fmla="*/ 0 h 13866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4916" h="1386646">
                  <a:moveTo>
                    <a:pt x="0" y="0"/>
                  </a:moveTo>
                  <a:lnTo>
                    <a:pt x="1544916" y="0"/>
                  </a:lnTo>
                  <a:lnTo>
                    <a:pt x="1544916" y="1386646"/>
                  </a:lnTo>
                  <a:lnTo>
                    <a:pt x="0" y="1386646"/>
                  </a:lnTo>
                  <a:lnTo>
                    <a:pt x="0" y="0"/>
                  </a:lnTo>
                  <a:close/>
                </a:path>
              </a:pathLst>
            </a:custGeom>
            <a:ln>
              <a:solidFill>
                <a:schemeClr val="accent5">
                  <a:lumMod val="75000"/>
                </a:schemeClr>
              </a:solidFill>
            </a:ln>
          </p:spPr>
          <p:style>
            <a:lnRef idx="1">
              <a:schemeClr val="accent2">
                <a:hueOff val="4681519"/>
                <a:satOff val="-5839"/>
                <a:lumOff val="1373"/>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156210" tIns="156210" rIns="156210" bIns="156210" numCol="1" spcCol="1270" anchor="t" anchorCtr="0">
              <a:noAutofit/>
            </a:bodyPr>
            <a:lstStyle/>
            <a:p>
              <a:pPr algn="ctr"/>
              <a:r>
                <a:rPr lang="zh-TW" altLang="en-US" sz="2000" b="1" dirty="0" smtClean="0">
                  <a:latin typeface="微軟正黑體" panose="020B0604030504040204" pitchFamily="34" charset="-120"/>
                  <a:ea typeface="微軟正黑體" panose="020B0604030504040204" pitchFamily="34" charset="-120"/>
                </a:rPr>
                <a:t>產品商業化</a:t>
              </a:r>
              <a:endParaRPr lang="en-US" altLang="zh-TW" sz="2000" b="1" dirty="0" smtClean="0">
                <a:latin typeface="微軟正黑體" panose="020B0604030504040204" pitchFamily="34" charset="-120"/>
                <a:ea typeface="微軟正黑體" panose="020B0604030504040204" pitchFamily="34" charset="-120"/>
              </a:endParaRPr>
            </a:p>
            <a:p>
              <a:pPr>
                <a:spcBef>
                  <a:spcPts val="600"/>
                </a:spcBef>
              </a:pPr>
              <a:r>
                <a:rPr lang="zh-TW" altLang="en-US" sz="1600" dirty="0">
                  <a:latin typeface="微軟正黑體" panose="020B0604030504040204" pitchFamily="34" charset="-120"/>
                  <a:ea typeface="微軟正黑體" panose="020B0604030504040204" pitchFamily="34" charset="-120"/>
                </a:rPr>
                <a:t>特優團隊</a:t>
              </a:r>
              <a:r>
                <a:rPr lang="zh-TW" altLang="en-US" sz="1600" dirty="0" smtClean="0">
                  <a:latin typeface="微軟正黑體" panose="020B0604030504040204" pitchFamily="34" charset="-120"/>
                  <a:ea typeface="微軟正黑體" panose="020B0604030504040204" pitchFamily="34" charset="-120"/>
                </a:rPr>
                <a:t>進行</a:t>
              </a:r>
              <a:r>
                <a:rPr lang="zh-TW" altLang="en-US" sz="1600" b="1" dirty="0" smtClean="0">
                  <a:solidFill>
                    <a:srgbClr val="FF0000"/>
                  </a:solidFill>
                  <a:latin typeface="微軟正黑體" panose="020B0604030504040204" pitchFamily="34" charset="-120"/>
                  <a:ea typeface="微軟正黑體" panose="020B0604030504040204" pitchFamily="34" charset="-120"/>
                </a:rPr>
                <a:t>產品宣傳</a:t>
              </a:r>
              <a:r>
                <a:rPr lang="zh-TW" altLang="en-US" sz="1600" dirty="0" smtClean="0">
                  <a:latin typeface="微軟正黑體" panose="020B0604030504040204" pitchFamily="34" charset="-120"/>
                  <a:ea typeface="微軟正黑體" panose="020B0604030504040204" pitchFamily="34" charset="-120"/>
                </a:rPr>
                <a:t>與</a:t>
              </a:r>
              <a:r>
                <a:rPr lang="zh-TW" altLang="en-US" sz="1600" b="1" dirty="0">
                  <a:solidFill>
                    <a:srgbClr val="FF0000"/>
                  </a:solidFill>
                  <a:latin typeface="微軟正黑體" panose="020B0604030504040204" pitchFamily="34" charset="-120"/>
                  <a:ea typeface="微軟正黑體" panose="020B0604030504040204" pitchFamily="34" charset="-120"/>
                </a:rPr>
                <a:t>商業化</a:t>
              </a:r>
              <a:r>
                <a:rPr lang="zh-TW" altLang="en-US" sz="1600" dirty="0">
                  <a:latin typeface="微軟正黑體" panose="020B0604030504040204" pitchFamily="34" charset="-120"/>
                  <a:ea typeface="微軟正黑體" panose="020B0604030504040204" pitchFamily="34" charset="-120"/>
                </a:rPr>
                <a:t>指導及訓練</a:t>
              </a:r>
            </a:p>
          </p:txBody>
        </p:sp>
      </p:grpSp>
      <p:sp>
        <p:nvSpPr>
          <p:cNvPr id="47" name="直線接點 46"/>
          <p:cNvSpPr/>
          <p:nvPr/>
        </p:nvSpPr>
        <p:spPr>
          <a:xfrm flipH="1">
            <a:off x="4634095" y="2056191"/>
            <a:ext cx="269" cy="1728096"/>
          </a:xfrm>
          <a:prstGeom prst="line">
            <a:avLst/>
          </a:prstGeom>
          <a:ln>
            <a:solidFill>
              <a:schemeClr val="accent5"/>
            </a:solidFill>
          </a:ln>
        </p:spPr>
        <p:style>
          <a:lnRef idx="1">
            <a:schemeClr val="accent4">
              <a:hueOff val="-2232385"/>
              <a:satOff val="13449"/>
              <a:lumOff val="1078"/>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48" name="手繪多邊形 47"/>
          <p:cNvSpPr/>
          <p:nvPr/>
        </p:nvSpPr>
        <p:spPr>
          <a:xfrm>
            <a:off x="4634364" y="1755107"/>
            <a:ext cx="4105275" cy="501949"/>
          </a:xfrm>
          <a:custGeom>
            <a:avLst/>
            <a:gdLst>
              <a:gd name="connsiteX0" fmla="*/ 0 w 1845468"/>
              <a:gd name="connsiteY0" fmla="*/ 0 h 369093"/>
              <a:gd name="connsiteX1" fmla="*/ 1845468 w 1845468"/>
              <a:gd name="connsiteY1" fmla="*/ 0 h 369093"/>
              <a:gd name="connsiteX2" fmla="*/ 1845468 w 1845468"/>
              <a:gd name="connsiteY2" fmla="*/ 369093 h 369093"/>
              <a:gd name="connsiteX3" fmla="*/ 0 w 1845468"/>
              <a:gd name="connsiteY3" fmla="*/ 369093 h 369093"/>
              <a:gd name="connsiteX4" fmla="*/ 0 w 1845468"/>
              <a:gd name="connsiteY4" fmla="*/ 0 h 3690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5468" h="369093">
                <a:moveTo>
                  <a:pt x="0" y="0"/>
                </a:moveTo>
                <a:lnTo>
                  <a:pt x="1845468" y="0"/>
                </a:lnTo>
                <a:lnTo>
                  <a:pt x="1845468" y="369093"/>
                </a:lnTo>
                <a:lnTo>
                  <a:pt x="0" y="369093"/>
                </a:lnTo>
                <a:lnTo>
                  <a:pt x="0" y="0"/>
                </a:lnTo>
                <a:close/>
              </a:path>
            </a:pathLst>
          </a:custGeom>
          <a:solidFill>
            <a:schemeClr val="accent5"/>
          </a:solidFill>
          <a:ln>
            <a:solidFill>
              <a:schemeClr val="accent5"/>
            </a:solidFill>
          </a:ln>
        </p:spPr>
        <p:style>
          <a:lnRef idx="1">
            <a:schemeClr val="accent4">
              <a:hueOff val="-2232385"/>
              <a:satOff val="13449"/>
              <a:lumOff val="1078"/>
              <a:alphaOff val="0"/>
            </a:schemeClr>
          </a:lnRef>
          <a:fillRef idx="3">
            <a:schemeClr val="accent4">
              <a:hueOff val="-2232385"/>
              <a:satOff val="13449"/>
              <a:lumOff val="1078"/>
              <a:alphaOff val="0"/>
            </a:schemeClr>
          </a:fillRef>
          <a:effectRef idx="2">
            <a:schemeClr val="accent4">
              <a:hueOff val="-2232385"/>
              <a:satOff val="13449"/>
              <a:lumOff val="1078"/>
              <a:alphaOff val="0"/>
            </a:schemeClr>
          </a:effectRef>
          <a:fontRef idx="minor">
            <a:schemeClr val="lt1"/>
          </a:fontRef>
        </p:style>
        <p:txBody>
          <a:bodyPr spcFirstLastPara="0" vert="horz" wrap="square" lIns="45720" tIns="45720" rIns="45720" bIns="45720" numCol="1" spcCol="1270" anchor="ctr" anchorCtr="0">
            <a:noAutofit/>
          </a:bodyPr>
          <a:lstStyle/>
          <a:p>
            <a:pPr algn="ctr" defTabSz="800100">
              <a:lnSpc>
                <a:spcPct val="90000"/>
              </a:lnSpc>
              <a:spcBef>
                <a:spcPct val="0"/>
              </a:spcBef>
              <a:spcAft>
                <a:spcPct val="35000"/>
              </a:spcAft>
            </a:pPr>
            <a:r>
              <a:rPr lang="zh-TW" altLang="en-US" sz="2400" b="1" dirty="0" smtClean="0">
                <a:latin typeface="微軟正黑體" panose="020B0604030504040204" pitchFamily="34" charset="-120"/>
                <a:ea typeface="微軟正黑體" panose="020B0604030504040204" pitchFamily="34" charset="-120"/>
              </a:rPr>
              <a:t>擴大部會</a:t>
            </a:r>
            <a:r>
              <a:rPr lang="zh-TW" altLang="en-US" sz="2400" b="1" dirty="0">
                <a:latin typeface="微軟正黑體" panose="020B0604030504040204" pitchFamily="34" charset="-120"/>
                <a:ea typeface="微軟正黑體" panose="020B0604030504040204" pitchFamily="34" charset="-120"/>
              </a:rPr>
              <a:t>與企業</a:t>
            </a:r>
            <a:r>
              <a:rPr lang="zh-TW" altLang="en-US" sz="2400" b="1" dirty="0" smtClean="0">
                <a:latin typeface="微軟正黑體" panose="020B0604030504040204" pitchFamily="34" charset="-120"/>
                <a:ea typeface="微軟正黑體" panose="020B0604030504040204" pitchFamily="34" charset="-120"/>
              </a:rPr>
              <a:t>設組</a:t>
            </a:r>
            <a:endParaRPr lang="zh-TW" altLang="en-US" sz="2400" b="1" dirty="0">
              <a:latin typeface="微軟正黑體" panose="020B0604030504040204" pitchFamily="34" charset="-120"/>
              <a:ea typeface="微軟正黑體" panose="020B0604030504040204" pitchFamily="34" charset="-120"/>
            </a:endParaRPr>
          </a:p>
        </p:txBody>
      </p:sp>
      <p:sp>
        <p:nvSpPr>
          <p:cNvPr id="55" name="矩形 54"/>
          <p:cNvSpPr/>
          <p:nvPr/>
        </p:nvSpPr>
        <p:spPr>
          <a:xfrm>
            <a:off x="4819748" y="2333818"/>
            <a:ext cx="3888000" cy="1455222"/>
          </a:xfrm>
          <a:prstGeom prst="rect">
            <a:avLst/>
          </a:prstGeom>
          <a:no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5000"/>
              </a:lnSpc>
            </a:pPr>
            <a:r>
              <a:rPr lang="en-US" altLang="zh-TW" b="1" dirty="0">
                <a:solidFill>
                  <a:schemeClr val="tx1"/>
                </a:solidFill>
                <a:latin typeface="微軟正黑體" panose="020B0604030504040204" pitchFamily="34" charset="-120"/>
                <a:ea typeface="微軟正黑體" panose="020B0604030504040204" pitchFamily="34" charset="-120"/>
              </a:rPr>
              <a:t>105</a:t>
            </a:r>
            <a:r>
              <a:rPr lang="zh-TW" altLang="en-US" b="1" dirty="0">
                <a:solidFill>
                  <a:schemeClr val="tx1"/>
                </a:solidFill>
                <a:latin typeface="微軟正黑體" panose="020B0604030504040204" pitchFamily="34" charset="-120"/>
                <a:ea typeface="微軟正黑體" panose="020B0604030504040204" pitchFamily="34" charset="-120"/>
              </a:rPr>
              <a:t>年度持續邀請政府單位進行設組，除</a:t>
            </a:r>
            <a:r>
              <a:rPr lang="en-US" altLang="zh-TW" b="1" dirty="0">
                <a:solidFill>
                  <a:schemeClr val="tx1"/>
                </a:solidFill>
                <a:latin typeface="微軟正黑體" panose="020B0604030504040204" pitchFamily="34" charset="-120"/>
                <a:ea typeface="微軟正黑體" panose="020B0604030504040204" pitchFamily="34" charset="-120"/>
              </a:rPr>
              <a:t>104</a:t>
            </a:r>
            <a:r>
              <a:rPr lang="zh-TW" altLang="en-US" b="1" dirty="0">
                <a:solidFill>
                  <a:schemeClr val="tx1"/>
                </a:solidFill>
                <a:latin typeface="微軟正黑體" panose="020B0604030504040204" pitchFamily="34" charset="-120"/>
                <a:ea typeface="微軟正黑體" panose="020B0604030504040204" pitchFamily="34" charset="-120"/>
              </a:rPr>
              <a:t>設組</a:t>
            </a:r>
            <a:r>
              <a:rPr lang="zh-TW" altLang="en-US" b="1" dirty="0" smtClean="0">
                <a:solidFill>
                  <a:schemeClr val="tx1"/>
                </a:solidFill>
                <a:latin typeface="微軟正黑體" panose="020B0604030504040204" pitchFamily="34" charset="-120"/>
                <a:ea typeface="微軟正黑體" panose="020B0604030504040204" pitchFamily="34" charset="-120"/>
              </a:rPr>
              <a:t>單位</a:t>
            </a:r>
            <a:r>
              <a:rPr lang="zh-TW" altLang="en-US" b="1" dirty="0" smtClean="0">
                <a:solidFill>
                  <a:srgbClr val="FF0000"/>
                </a:solidFill>
                <a:latin typeface="微軟正黑體" panose="020B0604030504040204" pitchFamily="34" charset="-120"/>
                <a:ea typeface="微軟正黑體" panose="020B0604030504040204" pitchFamily="34" charset="-120"/>
              </a:rPr>
              <a:t>經濟部</a:t>
            </a:r>
            <a:r>
              <a:rPr lang="zh-TW" altLang="en-US" b="1" dirty="0">
                <a:solidFill>
                  <a:schemeClr val="tx1"/>
                </a:solidFill>
                <a:latin typeface="微軟正黑體" panose="020B0604030504040204" pitchFamily="34" charset="-120"/>
                <a:ea typeface="微軟正黑體" panose="020B0604030504040204" pitchFamily="34" charset="-120"/>
              </a:rPr>
              <a:t>、</a:t>
            </a:r>
            <a:r>
              <a:rPr lang="zh-TW" altLang="en-US" b="1" dirty="0" smtClean="0">
                <a:solidFill>
                  <a:srgbClr val="FF0000"/>
                </a:solidFill>
                <a:latin typeface="微軟正黑體" panose="020B0604030504040204" pitchFamily="34" charset="-120"/>
                <a:ea typeface="微軟正黑體" panose="020B0604030504040204" pitchFamily="34" charset="-120"/>
              </a:rPr>
              <a:t>內政部</a:t>
            </a:r>
            <a:r>
              <a:rPr lang="zh-TW" altLang="en-US" b="1" dirty="0" smtClean="0">
                <a:solidFill>
                  <a:schemeClr val="tx1"/>
                </a:solidFill>
                <a:latin typeface="微軟正黑體" panose="020B0604030504040204" pitchFamily="34" charset="-120"/>
                <a:ea typeface="微軟正黑體" panose="020B0604030504040204" pitchFamily="34" charset="-120"/>
              </a:rPr>
              <a:t>、</a:t>
            </a:r>
            <a:r>
              <a:rPr lang="zh-TW" altLang="en-US" b="1" dirty="0" smtClean="0">
                <a:solidFill>
                  <a:srgbClr val="FF0000"/>
                </a:solidFill>
                <a:latin typeface="微軟正黑體" panose="020B0604030504040204" pitchFamily="34" charset="-120"/>
                <a:ea typeface="微軟正黑體" panose="020B0604030504040204" pitchFamily="34" charset="-120"/>
              </a:rPr>
              <a:t>天氣風險</a:t>
            </a:r>
            <a:r>
              <a:rPr lang="zh-TW" altLang="en-US" b="1" dirty="0" smtClean="0">
                <a:solidFill>
                  <a:schemeClr val="tx1"/>
                </a:solidFill>
                <a:latin typeface="微軟正黑體" panose="020B0604030504040204" pitchFamily="34" charset="-120"/>
                <a:ea typeface="微軟正黑體" panose="020B0604030504040204" pitchFamily="34" charset="-120"/>
              </a:rPr>
              <a:t>外</a:t>
            </a:r>
            <a:r>
              <a:rPr lang="zh-TW" altLang="en-US" b="1" dirty="0">
                <a:solidFill>
                  <a:schemeClr val="tx1"/>
                </a:solidFill>
                <a:latin typeface="微軟正黑體" panose="020B0604030504040204" pitchFamily="34" charset="-120"/>
                <a:ea typeface="微軟正黑體" panose="020B0604030504040204" pitchFamily="34" charset="-120"/>
              </a:rPr>
              <a:t>，更邀請了</a:t>
            </a:r>
            <a:r>
              <a:rPr lang="zh-TW" altLang="en-US" b="1" dirty="0" smtClean="0">
                <a:solidFill>
                  <a:srgbClr val="FF0000"/>
                </a:solidFill>
                <a:latin typeface="微軟正黑體" panose="020B0604030504040204" pitchFamily="34" charset="-120"/>
                <a:ea typeface="微軟正黑體" panose="020B0604030504040204" pitchFamily="34" charset="-120"/>
              </a:rPr>
              <a:t>農委會</a:t>
            </a:r>
            <a:r>
              <a:rPr lang="zh-TW" altLang="en-US" b="1" dirty="0" smtClean="0">
                <a:solidFill>
                  <a:schemeClr val="tx1"/>
                </a:solidFill>
                <a:latin typeface="微軟正黑體" panose="020B0604030504040204" pitchFamily="34" charset="-120"/>
                <a:ea typeface="微軟正黑體" panose="020B0604030504040204" pitchFamily="34" charset="-120"/>
              </a:rPr>
              <a:t>、</a:t>
            </a:r>
            <a:r>
              <a:rPr lang="zh-TW" altLang="en-US" b="1" dirty="0" smtClean="0">
                <a:solidFill>
                  <a:srgbClr val="FF0000"/>
                </a:solidFill>
                <a:latin typeface="微軟正黑體" panose="020B0604030504040204" pitchFamily="34" charset="-120"/>
                <a:ea typeface="微軟正黑體" panose="020B0604030504040204" pitchFamily="34" charset="-120"/>
              </a:rPr>
              <a:t>景翊科技</a:t>
            </a:r>
            <a:r>
              <a:rPr lang="zh-TW" altLang="en-US" b="1" dirty="0" smtClean="0">
                <a:solidFill>
                  <a:schemeClr val="tx1"/>
                </a:solidFill>
                <a:latin typeface="微軟正黑體" panose="020B0604030504040204" pitchFamily="34" charset="-120"/>
                <a:ea typeface="微軟正黑體" panose="020B0604030504040204" pitchFamily="34" charset="-120"/>
              </a:rPr>
              <a:t>，</a:t>
            </a:r>
            <a:r>
              <a:rPr lang="zh-TW" altLang="en-US" b="1" dirty="0">
                <a:solidFill>
                  <a:schemeClr val="tx1"/>
                </a:solidFill>
                <a:latin typeface="微軟正黑體" panose="020B0604030504040204" pitchFamily="34" charset="-120"/>
                <a:ea typeface="微軟正黑體" panose="020B0604030504040204" pitchFamily="34" charset="-120"/>
              </a:rPr>
              <a:t>使得設組議題更多元</a:t>
            </a:r>
            <a:r>
              <a:rPr lang="zh-TW" altLang="en-US" b="1" dirty="0" smtClean="0">
                <a:solidFill>
                  <a:schemeClr val="tx1"/>
                </a:solidFill>
                <a:latin typeface="微軟正黑體" panose="020B0604030504040204" pitchFamily="34" charset="-120"/>
                <a:ea typeface="微軟正黑體" panose="020B0604030504040204" pitchFamily="34" charset="-120"/>
              </a:rPr>
              <a:t>。</a:t>
            </a:r>
            <a:endParaRPr lang="zh-TW" altLang="en-US" b="1" dirty="0">
              <a:solidFill>
                <a:schemeClr val="tx1"/>
              </a:solidFill>
              <a:latin typeface="微軟正黑體" panose="020B0604030504040204" pitchFamily="34" charset="-120"/>
              <a:ea typeface="微軟正黑體" panose="020B0604030504040204" pitchFamily="34" charset="-120"/>
            </a:endParaRPr>
          </a:p>
        </p:txBody>
      </p:sp>
      <p:grpSp>
        <p:nvGrpSpPr>
          <p:cNvPr id="56" name="群組 55"/>
          <p:cNvGrpSpPr/>
          <p:nvPr/>
        </p:nvGrpSpPr>
        <p:grpSpPr>
          <a:xfrm>
            <a:off x="1501395" y="4089359"/>
            <a:ext cx="7451203" cy="605701"/>
            <a:chOff x="1603351" y="1054459"/>
            <a:chExt cx="7331054" cy="771078"/>
          </a:xfrm>
        </p:grpSpPr>
        <p:sp>
          <p:nvSpPr>
            <p:cNvPr id="57" name="手繪多邊形 56"/>
            <p:cNvSpPr/>
            <p:nvPr/>
          </p:nvSpPr>
          <p:spPr>
            <a:xfrm>
              <a:off x="1603351" y="1054460"/>
              <a:ext cx="1986075" cy="771077"/>
            </a:xfrm>
            <a:custGeom>
              <a:avLst/>
              <a:gdLst>
                <a:gd name="connsiteX0" fmla="*/ 0 w 2175867"/>
                <a:gd name="connsiteY0" fmla="*/ 0 h 870346"/>
                <a:gd name="connsiteX1" fmla="*/ 1740694 w 2175867"/>
                <a:gd name="connsiteY1" fmla="*/ 0 h 870346"/>
                <a:gd name="connsiteX2" fmla="*/ 2175867 w 2175867"/>
                <a:gd name="connsiteY2" fmla="*/ 435173 h 870346"/>
                <a:gd name="connsiteX3" fmla="*/ 1740694 w 2175867"/>
                <a:gd name="connsiteY3" fmla="*/ 870346 h 870346"/>
                <a:gd name="connsiteX4" fmla="*/ 0 w 2175867"/>
                <a:gd name="connsiteY4" fmla="*/ 870346 h 870346"/>
                <a:gd name="connsiteX5" fmla="*/ 435173 w 2175867"/>
                <a:gd name="connsiteY5" fmla="*/ 435173 h 870346"/>
                <a:gd name="connsiteX6" fmla="*/ 0 w 2175867"/>
                <a:gd name="connsiteY6" fmla="*/ 0 h 87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5867" h="870346">
                  <a:moveTo>
                    <a:pt x="0" y="0"/>
                  </a:moveTo>
                  <a:lnTo>
                    <a:pt x="1740694" y="0"/>
                  </a:lnTo>
                  <a:lnTo>
                    <a:pt x="2175867" y="435173"/>
                  </a:lnTo>
                  <a:lnTo>
                    <a:pt x="1740694" y="870346"/>
                  </a:lnTo>
                  <a:lnTo>
                    <a:pt x="0" y="870346"/>
                  </a:lnTo>
                  <a:lnTo>
                    <a:pt x="435173" y="435173"/>
                  </a:lnTo>
                  <a:lnTo>
                    <a:pt x="0" y="0"/>
                  </a:lnTo>
                  <a:close/>
                </a:path>
              </a:pathLst>
            </a:custGeom>
            <a:solidFill>
              <a:srgbClr val="66CCFF"/>
            </a:solidFill>
            <a:scene3d>
              <a:camera prst="orthographicFront"/>
              <a:lightRig rig="threePt" dir="t"/>
            </a:scene3d>
            <a:sp3d>
              <a:bevelT prst="convex"/>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583192" tIns="49340" rIns="484513" bIns="49340" numCol="1" spcCol="1270" anchor="ctr" anchorCtr="0">
              <a:noAutofit/>
            </a:bodyPr>
            <a:lstStyle/>
            <a:p>
              <a:pPr lvl="0" algn="ctr" defTabSz="1644650">
                <a:lnSpc>
                  <a:spcPct val="90000"/>
                </a:lnSpc>
                <a:spcBef>
                  <a:spcPct val="0"/>
                </a:spcBef>
                <a:spcAft>
                  <a:spcPct val="35000"/>
                </a:spcAft>
              </a:pPr>
              <a:r>
                <a:rPr lang="zh-TW" altLang="en-US" b="1" kern="1200" dirty="0" smtClean="0">
                  <a:solidFill>
                    <a:schemeClr val="tx1"/>
                  </a:solidFill>
                  <a:latin typeface="微軟正黑體" panose="020B0604030504040204" pitchFamily="34" charset="-120"/>
                  <a:ea typeface="微軟正黑體" panose="020B0604030504040204" pitchFamily="34" charset="-120"/>
                </a:rPr>
                <a:t>構想</a:t>
              </a:r>
              <a:endParaRPr lang="zh-TW" altLang="en-US" b="1" kern="1200" dirty="0">
                <a:solidFill>
                  <a:schemeClr val="tx1"/>
                </a:solidFill>
                <a:latin typeface="微軟正黑體" panose="020B0604030504040204" pitchFamily="34" charset="-120"/>
                <a:ea typeface="微軟正黑體" panose="020B0604030504040204" pitchFamily="34" charset="-120"/>
              </a:endParaRPr>
            </a:p>
          </p:txBody>
        </p:sp>
        <p:sp>
          <p:nvSpPr>
            <p:cNvPr id="58" name="手繪多邊形 57"/>
            <p:cNvSpPr/>
            <p:nvPr/>
          </p:nvSpPr>
          <p:spPr>
            <a:xfrm>
              <a:off x="3390819" y="1054460"/>
              <a:ext cx="1986075" cy="771077"/>
            </a:xfrm>
            <a:custGeom>
              <a:avLst/>
              <a:gdLst>
                <a:gd name="connsiteX0" fmla="*/ 0 w 2175867"/>
                <a:gd name="connsiteY0" fmla="*/ 0 h 870346"/>
                <a:gd name="connsiteX1" fmla="*/ 1740694 w 2175867"/>
                <a:gd name="connsiteY1" fmla="*/ 0 h 870346"/>
                <a:gd name="connsiteX2" fmla="*/ 2175867 w 2175867"/>
                <a:gd name="connsiteY2" fmla="*/ 435173 h 870346"/>
                <a:gd name="connsiteX3" fmla="*/ 1740694 w 2175867"/>
                <a:gd name="connsiteY3" fmla="*/ 870346 h 870346"/>
                <a:gd name="connsiteX4" fmla="*/ 0 w 2175867"/>
                <a:gd name="connsiteY4" fmla="*/ 870346 h 870346"/>
                <a:gd name="connsiteX5" fmla="*/ 435173 w 2175867"/>
                <a:gd name="connsiteY5" fmla="*/ 435173 h 870346"/>
                <a:gd name="connsiteX6" fmla="*/ 0 w 2175867"/>
                <a:gd name="connsiteY6" fmla="*/ 0 h 87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5867" h="870346">
                  <a:moveTo>
                    <a:pt x="0" y="0"/>
                  </a:moveTo>
                  <a:lnTo>
                    <a:pt x="1740694" y="0"/>
                  </a:lnTo>
                  <a:lnTo>
                    <a:pt x="2175867" y="435173"/>
                  </a:lnTo>
                  <a:lnTo>
                    <a:pt x="1740694" y="870346"/>
                  </a:lnTo>
                  <a:lnTo>
                    <a:pt x="0" y="870346"/>
                  </a:lnTo>
                  <a:lnTo>
                    <a:pt x="435173" y="435173"/>
                  </a:lnTo>
                  <a:lnTo>
                    <a:pt x="0" y="0"/>
                  </a:lnTo>
                  <a:close/>
                </a:path>
              </a:pathLst>
            </a:custGeom>
            <a:solidFill>
              <a:srgbClr val="66CCFF"/>
            </a:solidFill>
            <a:scene3d>
              <a:camera prst="orthographicFront"/>
              <a:lightRig rig="threePt" dir="t"/>
            </a:scene3d>
            <a:sp3d>
              <a:bevelT prst="convex"/>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583192" tIns="49340" rIns="484513" bIns="49340" numCol="1" spcCol="1270" anchor="ctr" anchorCtr="0">
              <a:noAutofit/>
            </a:bodyPr>
            <a:lstStyle/>
            <a:p>
              <a:pPr lvl="0" algn="ctr" defTabSz="1644650">
                <a:lnSpc>
                  <a:spcPct val="90000"/>
                </a:lnSpc>
                <a:spcBef>
                  <a:spcPct val="0"/>
                </a:spcBef>
                <a:spcAft>
                  <a:spcPct val="35000"/>
                </a:spcAft>
              </a:pPr>
              <a:r>
                <a:rPr lang="zh-TW" altLang="en-US" b="1" kern="1200" dirty="0" smtClean="0">
                  <a:solidFill>
                    <a:schemeClr val="tx1"/>
                  </a:solidFill>
                  <a:latin typeface="微軟正黑體" panose="020B0604030504040204" pitchFamily="34" charset="-120"/>
                  <a:ea typeface="微軟正黑體" panose="020B0604030504040204" pitchFamily="34" charset="-120"/>
                </a:rPr>
                <a:t>開發</a:t>
              </a:r>
              <a:endParaRPr lang="zh-TW" altLang="en-US" b="1" kern="1200" dirty="0">
                <a:solidFill>
                  <a:schemeClr val="tx1"/>
                </a:solidFill>
                <a:latin typeface="微軟正黑體" panose="020B0604030504040204" pitchFamily="34" charset="-120"/>
                <a:ea typeface="微軟正黑體" panose="020B0604030504040204" pitchFamily="34" charset="-120"/>
              </a:endParaRPr>
            </a:p>
          </p:txBody>
        </p:sp>
        <p:sp>
          <p:nvSpPr>
            <p:cNvPr id="59" name="手繪多邊形 58"/>
            <p:cNvSpPr/>
            <p:nvPr/>
          </p:nvSpPr>
          <p:spPr>
            <a:xfrm>
              <a:off x="5178286" y="1054460"/>
              <a:ext cx="1986075" cy="771077"/>
            </a:xfrm>
            <a:custGeom>
              <a:avLst/>
              <a:gdLst>
                <a:gd name="connsiteX0" fmla="*/ 0 w 2175867"/>
                <a:gd name="connsiteY0" fmla="*/ 0 h 870346"/>
                <a:gd name="connsiteX1" fmla="*/ 1740694 w 2175867"/>
                <a:gd name="connsiteY1" fmla="*/ 0 h 870346"/>
                <a:gd name="connsiteX2" fmla="*/ 2175867 w 2175867"/>
                <a:gd name="connsiteY2" fmla="*/ 435173 h 870346"/>
                <a:gd name="connsiteX3" fmla="*/ 1740694 w 2175867"/>
                <a:gd name="connsiteY3" fmla="*/ 870346 h 870346"/>
                <a:gd name="connsiteX4" fmla="*/ 0 w 2175867"/>
                <a:gd name="connsiteY4" fmla="*/ 870346 h 870346"/>
                <a:gd name="connsiteX5" fmla="*/ 435173 w 2175867"/>
                <a:gd name="connsiteY5" fmla="*/ 435173 h 870346"/>
                <a:gd name="connsiteX6" fmla="*/ 0 w 2175867"/>
                <a:gd name="connsiteY6" fmla="*/ 0 h 87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5867" h="870346">
                  <a:moveTo>
                    <a:pt x="0" y="0"/>
                  </a:moveTo>
                  <a:lnTo>
                    <a:pt x="1740694" y="0"/>
                  </a:lnTo>
                  <a:lnTo>
                    <a:pt x="2175867" y="435173"/>
                  </a:lnTo>
                  <a:lnTo>
                    <a:pt x="1740694" y="870346"/>
                  </a:lnTo>
                  <a:lnTo>
                    <a:pt x="0" y="870346"/>
                  </a:lnTo>
                  <a:lnTo>
                    <a:pt x="435173" y="435173"/>
                  </a:lnTo>
                  <a:lnTo>
                    <a:pt x="0" y="0"/>
                  </a:lnTo>
                  <a:close/>
                </a:path>
              </a:pathLst>
            </a:custGeom>
            <a:solidFill>
              <a:srgbClr val="66CCFF"/>
            </a:solidFill>
            <a:scene3d>
              <a:camera prst="orthographicFront"/>
              <a:lightRig rig="threePt" dir="t"/>
            </a:scene3d>
            <a:sp3d>
              <a:bevelT prst="convex"/>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583192" tIns="49340" rIns="484513" bIns="49340" numCol="1" spcCol="1270" anchor="ctr" anchorCtr="0">
              <a:noAutofit/>
            </a:bodyPr>
            <a:lstStyle/>
            <a:p>
              <a:pPr lvl="0" algn="ctr" defTabSz="1644650">
                <a:lnSpc>
                  <a:spcPct val="90000"/>
                </a:lnSpc>
                <a:spcBef>
                  <a:spcPct val="0"/>
                </a:spcBef>
                <a:spcAft>
                  <a:spcPct val="35000"/>
                </a:spcAft>
              </a:pPr>
              <a:r>
                <a:rPr lang="zh-TW" altLang="en-US" b="1" kern="1200" dirty="0" smtClean="0">
                  <a:solidFill>
                    <a:schemeClr val="tx1"/>
                  </a:solidFill>
                  <a:latin typeface="微軟正黑體" panose="020B0604030504040204" pitchFamily="34" charset="-120"/>
                  <a:ea typeface="微軟正黑體" panose="020B0604030504040204" pitchFamily="34" charset="-120"/>
                </a:rPr>
                <a:t>上架</a:t>
              </a:r>
              <a:endParaRPr lang="zh-TW" altLang="en-US" b="1" kern="1200" dirty="0">
                <a:solidFill>
                  <a:schemeClr val="tx1"/>
                </a:solidFill>
                <a:latin typeface="微軟正黑體" panose="020B0604030504040204" pitchFamily="34" charset="-120"/>
                <a:ea typeface="微軟正黑體" panose="020B0604030504040204" pitchFamily="34" charset="-120"/>
              </a:endParaRPr>
            </a:p>
          </p:txBody>
        </p:sp>
        <p:sp>
          <p:nvSpPr>
            <p:cNvPr id="60" name="手繪多邊形 59"/>
            <p:cNvSpPr/>
            <p:nvPr/>
          </p:nvSpPr>
          <p:spPr>
            <a:xfrm>
              <a:off x="6948330" y="1054459"/>
              <a:ext cx="1986075" cy="771077"/>
            </a:xfrm>
            <a:custGeom>
              <a:avLst/>
              <a:gdLst>
                <a:gd name="connsiteX0" fmla="*/ 0 w 2175867"/>
                <a:gd name="connsiteY0" fmla="*/ 0 h 870346"/>
                <a:gd name="connsiteX1" fmla="*/ 1740694 w 2175867"/>
                <a:gd name="connsiteY1" fmla="*/ 0 h 870346"/>
                <a:gd name="connsiteX2" fmla="*/ 2175867 w 2175867"/>
                <a:gd name="connsiteY2" fmla="*/ 435173 h 870346"/>
                <a:gd name="connsiteX3" fmla="*/ 1740694 w 2175867"/>
                <a:gd name="connsiteY3" fmla="*/ 870346 h 870346"/>
                <a:gd name="connsiteX4" fmla="*/ 0 w 2175867"/>
                <a:gd name="connsiteY4" fmla="*/ 870346 h 870346"/>
                <a:gd name="connsiteX5" fmla="*/ 435173 w 2175867"/>
                <a:gd name="connsiteY5" fmla="*/ 435173 h 870346"/>
                <a:gd name="connsiteX6" fmla="*/ 0 w 2175867"/>
                <a:gd name="connsiteY6" fmla="*/ 0 h 870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5867" h="870346">
                  <a:moveTo>
                    <a:pt x="0" y="0"/>
                  </a:moveTo>
                  <a:lnTo>
                    <a:pt x="1740694" y="0"/>
                  </a:lnTo>
                  <a:lnTo>
                    <a:pt x="2175867" y="435173"/>
                  </a:lnTo>
                  <a:lnTo>
                    <a:pt x="1740694" y="870346"/>
                  </a:lnTo>
                  <a:lnTo>
                    <a:pt x="0" y="870346"/>
                  </a:lnTo>
                  <a:lnTo>
                    <a:pt x="435173" y="435173"/>
                  </a:lnTo>
                  <a:lnTo>
                    <a:pt x="0" y="0"/>
                  </a:lnTo>
                  <a:close/>
                </a:path>
              </a:pathLst>
            </a:custGeom>
            <a:solidFill>
              <a:srgbClr val="66CCFF"/>
            </a:solidFill>
            <a:scene3d>
              <a:camera prst="orthographicFront"/>
              <a:lightRig rig="threePt" dir="t"/>
            </a:scene3d>
            <a:sp3d>
              <a:bevelT prst="convex"/>
            </a:sp3d>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583192" tIns="49340" rIns="484513" bIns="49340" numCol="1" spcCol="1270" anchor="ctr" anchorCtr="0">
              <a:noAutofit/>
            </a:bodyPr>
            <a:lstStyle/>
            <a:p>
              <a:pPr lvl="0" algn="ctr" defTabSz="1644650">
                <a:lnSpc>
                  <a:spcPct val="90000"/>
                </a:lnSpc>
                <a:spcBef>
                  <a:spcPct val="0"/>
                </a:spcBef>
                <a:spcAft>
                  <a:spcPct val="35000"/>
                </a:spcAft>
              </a:pPr>
              <a:r>
                <a:rPr lang="zh-TW" altLang="en-US" b="1" kern="1200" dirty="0" smtClean="0">
                  <a:solidFill>
                    <a:schemeClr val="tx1"/>
                  </a:solidFill>
                  <a:latin typeface="微軟正黑體" panose="020B0604030504040204" pitchFamily="34" charset="-120"/>
                  <a:ea typeface="微軟正黑體" panose="020B0604030504040204" pitchFamily="34" charset="-120"/>
                </a:rPr>
                <a:t>行銷</a:t>
              </a:r>
              <a:endParaRPr lang="zh-TW" altLang="en-US" b="1" kern="1200" dirty="0">
                <a:solidFill>
                  <a:schemeClr val="tx1"/>
                </a:solidFill>
                <a:latin typeface="微軟正黑體" panose="020B0604030504040204" pitchFamily="34" charset="-120"/>
                <a:ea typeface="微軟正黑體" panose="020B0604030504040204" pitchFamily="34" charset="-120"/>
              </a:endParaRPr>
            </a:p>
          </p:txBody>
        </p:sp>
      </p:grpSp>
      <p:sp>
        <p:nvSpPr>
          <p:cNvPr id="61" name="矩形 60"/>
          <p:cNvSpPr/>
          <p:nvPr/>
        </p:nvSpPr>
        <p:spPr bwMode="auto">
          <a:xfrm>
            <a:off x="125640" y="4006671"/>
            <a:ext cx="1285369" cy="771076"/>
          </a:xfrm>
          <a:prstGeom prst="rect">
            <a:avLst/>
          </a:prstGeom>
          <a:ln>
            <a:headEnd type="none" w="med" len="med"/>
            <a:tailEnd type="none" w="med" len="med"/>
          </a:ln>
          <a:extLst/>
        </p:spPr>
        <p:style>
          <a:lnRef idx="1">
            <a:schemeClr val="accent2"/>
          </a:lnRef>
          <a:fillRef idx="3">
            <a:schemeClr val="accent2"/>
          </a:fillRef>
          <a:effectRef idx="2">
            <a:schemeClr val="accent2"/>
          </a:effectRef>
          <a:fontRef idx="minor">
            <a:schemeClr val="lt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zh-TW" altLang="en-US" sz="1800" b="1" i="0" u="none" strike="noStrike" cap="none" normalizeH="0" baseline="0" dirty="0" smtClean="0">
                <a:ln>
                  <a:noFill/>
                </a:ln>
                <a:solidFill>
                  <a:schemeClr val="bg1"/>
                </a:solidFill>
                <a:effectLst/>
                <a:latin typeface="微軟正黑體" panose="020B0604030504040204" pitchFamily="34" charset="-120"/>
                <a:ea typeface="微軟正黑體" panose="020B0604030504040204" pitchFamily="34" charset="-120"/>
              </a:rPr>
              <a:t>產品上市流程</a:t>
            </a:r>
            <a:endParaRPr kumimoji="1" lang="en-US" altLang="zh-TW" sz="1800" b="1" i="0" u="none" strike="noStrike" cap="none" normalizeH="0" baseline="0" dirty="0" smtClean="0">
              <a:ln>
                <a:noFill/>
              </a:ln>
              <a:solidFill>
                <a:schemeClr val="bg1"/>
              </a:solidFill>
              <a:effectLst/>
              <a:latin typeface="微軟正黑體" panose="020B0604030504040204" pitchFamily="34" charset="-120"/>
              <a:ea typeface="微軟正黑體" panose="020B0604030504040204" pitchFamily="34" charset="-120"/>
            </a:endParaRPr>
          </a:p>
        </p:txBody>
      </p:sp>
      <p:sp>
        <p:nvSpPr>
          <p:cNvPr id="62" name="矩形 61"/>
          <p:cNvSpPr/>
          <p:nvPr/>
        </p:nvSpPr>
        <p:spPr bwMode="auto">
          <a:xfrm>
            <a:off x="107504" y="4902079"/>
            <a:ext cx="1285369" cy="1407241"/>
          </a:xfrm>
          <a:prstGeom prst="rect">
            <a:avLst/>
          </a:prstGeom>
          <a:ln>
            <a:headEnd type="none" w="med" len="med"/>
            <a:tailEnd type="none" w="med" len="med"/>
          </a:ln>
          <a:extLst/>
        </p:spPr>
        <p:style>
          <a:lnRef idx="1">
            <a:schemeClr val="accent2"/>
          </a:lnRef>
          <a:fillRef idx="3">
            <a:schemeClr val="accent2"/>
          </a:fillRef>
          <a:effectRef idx="2">
            <a:schemeClr val="accent2"/>
          </a:effectRef>
          <a:fontRef idx="minor">
            <a:schemeClr val="lt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zh-TW" altLang="en-US" sz="1800" b="1" i="0" u="none" strike="noStrike" cap="none" normalizeH="0" baseline="0" dirty="0" smtClean="0">
                <a:ln>
                  <a:noFill/>
                </a:ln>
                <a:solidFill>
                  <a:schemeClr val="bg1"/>
                </a:solidFill>
                <a:effectLst/>
                <a:latin typeface="微軟正黑體" panose="020B0604030504040204" pitchFamily="34" charset="-120"/>
                <a:ea typeface="微軟正黑體" panose="020B0604030504040204" pitchFamily="34" charset="-120"/>
              </a:rPr>
              <a:t>競賽重點</a:t>
            </a:r>
            <a:endParaRPr kumimoji="1" lang="en-US" altLang="zh-TW" sz="1800" b="1" i="0" u="none" strike="noStrike" cap="none" normalizeH="0" baseline="0" dirty="0" smtClean="0">
              <a:ln>
                <a:noFill/>
              </a:ln>
              <a:solidFill>
                <a:schemeClr val="bg1"/>
              </a:solidFill>
              <a:effectLst/>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87165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投影片編號版面配置區 3"/>
          <p:cNvSpPr>
            <a:spLocks noGrp="1"/>
          </p:cNvSpPr>
          <p:nvPr>
            <p:ph type="sldNum" sz="quarter" idx="12"/>
          </p:nvPr>
        </p:nvSpPr>
        <p:spPr>
          <a:xfrm>
            <a:off x="7019925" y="6381750"/>
            <a:ext cx="2133600" cy="476250"/>
          </a:xfrm>
        </p:spPr>
        <p:txBody>
          <a:bodyPr/>
          <a:lstStyle/>
          <a:p>
            <a:fld id="{FDAFA9EF-95BF-44B3-9328-D98AC71E749E}" type="slidenum">
              <a:rPr lang="en-US" altLang="zh-TW" smtClean="0"/>
              <a:pPr/>
              <a:t>12</a:t>
            </a:fld>
            <a:endParaRPr lang="en-US" altLang="zh-TW" dirty="0"/>
          </a:p>
        </p:txBody>
      </p:sp>
      <p:sp>
        <p:nvSpPr>
          <p:cNvPr id="9" name="標題 1"/>
          <p:cNvSpPr txBox="1">
            <a:spLocks/>
          </p:cNvSpPr>
          <p:nvPr/>
        </p:nvSpPr>
        <p:spPr>
          <a:xfrm>
            <a:off x="1187624" y="44624"/>
            <a:ext cx="7499175" cy="833487"/>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b="1" kern="1200">
                <a:solidFill>
                  <a:srgbClr val="FF0000"/>
                </a:solidFill>
                <a:latin typeface="微軟正黑體" pitchFamily="34" charset="-120"/>
                <a:ea typeface="微軟正黑體" pitchFamily="34" charset="-120"/>
                <a:cs typeface="+mj-cs"/>
              </a:defRPr>
            </a:lvl1pPr>
          </a:lstStyle>
          <a:p>
            <a:pPr algn="ctr"/>
            <a:r>
              <a:rPr lang="zh-TW" altLang="en-US" sz="3600" dirty="0"/>
              <a:t>四</a:t>
            </a:r>
            <a:r>
              <a:rPr lang="zh-TW" altLang="en-US" sz="3600" dirty="0" smtClean="0"/>
              <a:t>、透過競賽引導民間創意應用提案</a:t>
            </a:r>
            <a:endParaRPr lang="zh-TW" altLang="en-US" sz="3600" dirty="0"/>
          </a:p>
        </p:txBody>
      </p:sp>
      <p:sp>
        <p:nvSpPr>
          <p:cNvPr id="12" name="標題 1"/>
          <p:cNvSpPr txBox="1">
            <a:spLocks/>
          </p:cNvSpPr>
          <p:nvPr/>
        </p:nvSpPr>
        <p:spPr>
          <a:xfrm>
            <a:off x="179512" y="908720"/>
            <a:ext cx="7499175" cy="833487"/>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b="1" kern="1200">
                <a:solidFill>
                  <a:srgbClr val="FF0000"/>
                </a:solidFill>
                <a:latin typeface="微軟正黑體" pitchFamily="34" charset="-120"/>
                <a:ea typeface="微軟正黑體" pitchFamily="34" charset="-120"/>
                <a:cs typeface="+mj-cs"/>
              </a:defRPr>
            </a:lvl1pPr>
          </a:lstStyle>
          <a:p>
            <a:pPr marL="457200" indent="-457200">
              <a:buFont typeface="Wingdings" panose="05000000000000000000" pitchFamily="2" charset="2"/>
              <a:buChar char="Ø"/>
            </a:pPr>
            <a:r>
              <a:rPr lang="en-US" altLang="zh-TW" sz="2800" dirty="0" smtClean="0"/>
              <a:t>Open Data</a:t>
            </a:r>
            <a:r>
              <a:rPr lang="zh-TW" altLang="en-US" sz="2800" dirty="0" smtClean="0"/>
              <a:t>創新應用競賽</a:t>
            </a:r>
            <a:r>
              <a:rPr lang="en-US" altLang="zh-TW" sz="2800" dirty="0" smtClean="0"/>
              <a:t>(2/3)</a:t>
            </a:r>
            <a:endParaRPr lang="zh-TW" altLang="en-US" sz="2800" dirty="0"/>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34390" y="2454747"/>
            <a:ext cx="4296000" cy="32742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圆角矩形 79"/>
          <p:cNvSpPr/>
          <p:nvPr/>
        </p:nvSpPr>
        <p:spPr>
          <a:xfrm>
            <a:off x="107504" y="3400828"/>
            <a:ext cx="5472608" cy="2548452"/>
          </a:xfrm>
          <a:prstGeom prst="roundRect">
            <a:avLst/>
          </a:prstGeom>
          <a:solidFill>
            <a:schemeClr val="bg1">
              <a:alpha val="37000"/>
            </a:schemeClr>
          </a:solidFill>
          <a:ln w="31750">
            <a:solidFill>
              <a:schemeClr val="bg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285750" indent="-285750" fontAlgn="auto">
              <a:spcBef>
                <a:spcPts val="600"/>
              </a:spcBef>
              <a:spcAft>
                <a:spcPts val="0"/>
              </a:spcAft>
              <a:buClr>
                <a:schemeClr val="tx1"/>
              </a:buClr>
              <a:buFont typeface="Arial" pitchFamily="34" charset="0"/>
              <a:buChar char="•"/>
              <a:defRPr/>
            </a:pPr>
            <a:r>
              <a:rPr lang="zh-TW" altLang="en-US" dirty="0" smtClean="0">
                <a:solidFill>
                  <a:schemeClr val="tx1"/>
                </a:solidFill>
              </a:rPr>
              <a:t>設組單位：內政部資訊中心、經濟部資訊中心、農委會資訊</a:t>
            </a:r>
            <a:r>
              <a:rPr lang="zh-TW" altLang="en-US" dirty="0">
                <a:solidFill>
                  <a:schemeClr val="tx1"/>
                </a:solidFill>
              </a:rPr>
              <a:t>中心、天氣風險管理開發</a:t>
            </a:r>
            <a:r>
              <a:rPr lang="en-US" altLang="zh-TW" dirty="0">
                <a:solidFill>
                  <a:schemeClr val="tx1"/>
                </a:solidFill>
              </a:rPr>
              <a:t>(</a:t>
            </a:r>
            <a:r>
              <a:rPr lang="zh-TW" altLang="en-US" dirty="0">
                <a:solidFill>
                  <a:schemeClr val="tx1"/>
                </a:solidFill>
              </a:rPr>
              <a:t>股</a:t>
            </a:r>
            <a:r>
              <a:rPr lang="en-US" altLang="zh-TW" dirty="0">
                <a:solidFill>
                  <a:schemeClr val="tx1"/>
                </a:solidFill>
              </a:rPr>
              <a:t>)</a:t>
            </a:r>
            <a:r>
              <a:rPr lang="zh-TW" altLang="en-US" dirty="0">
                <a:solidFill>
                  <a:schemeClr val="tx1"/>
                </a:solidFill>
              </a:rPr>
              <a:t>公司、景翊科技</a:t>
            </a:r>
            <a:r>
              <a:rPr lang="en-US" altLang="zh-TW" dirty="0">
                <a:solidFill>
                  <a:schemeClr val="tx1"/>
                </a:solidFill>
              </a:rPr>
              <a:t>(</a:t>
            </a:r>
            <a:r>
              <a:rPr lang="zh-TW" altLang="en-US" dirty="0">
                <a:solidFill>
                  <a:schemeClr val="tx1"/>
                </a:solidFill>
              </a:rPr>
              <a:t>股</a:t>
            </a:r>
            <a:r>
              <a:rPr lang="en-US" altLang="zh-TW" dirty="0">
                <a:solidFill>
                  <a:schemeClr val="tx1"/>
                </a:solidFill>
              </a:rPr>
              <a:t>)</a:t>
            </a:r>
            <a:r>
              <a:rPr lang="zh-TW" altLang="en-US" dirty="0">
                <a:solidFill>
                  <a:schemeClr val="tx1"/>
                </a:solidFill>
              </a:rPr>
              <a:t>公司</a:t>
            </a:r>
            <a:endParaRPr lang="en-US" altLang="zh-TW" dirty="0" smtClean="0">
              <a:solidFill>
                <a:schemeClr val="tx1"/>
              </a:solidFill>
            </a:endParaRPr>
          </a:p>
          <a:p>
            <a:pPr marL="285750" indent="-285750" fontAlgn="auto">
              <a:spcBef>
                <a:spcPts val="600"/>
              </a:spcBef>
              <a:spcAft>
                <a:spcPts val="0"/>
              </a:spcAft>
              <a:buClr>
                <a:schemeClr val="tx1"/>
              </a:buClr>
              <a:buFont typeface="Arial" pitchFamily="34" charset="0"/>
              <a:buChar char="•"/>
              <a:defRPr/>
            </a:pPr>
            <a:r>
              <a:rPr lang="zh-TW" altLang="zh-TW" dirty="0" smtClean="0">
                <a:solidFill>
                  <a:srgbClr val="FF0000"/>
                </a:solidFill>
              </a:rPr>
              <a:t>農委會</a:t>
            </a:r>
            <a:r>
              <a:rPr lang="zh-TW" altLang="zh-TW" dirty="0">
                <a:solidFill>
                  <a:schemeClr val="tx1"/>
                </a:solidFill>
              </a:rPr>
              <a:t>開放</a:t>
            </a:r>
            <a:r>
              <a:rPr lang="zh-TW" altLang="zh-TW" dirty="0" smtClean="0">
                <a:solidFill>
                  <a:schemeClr val="tx1"/>
                </a:solidFill>
              </a:rPr>
              <a:t>資料</a:t>
            </a:r>
            <a:r>
              <a:rPr lang="zh-TW" altLang="en-US" dirty="0">
                <a:solidFill>
                  <a:schemeClr val="tx1"/>
                </a:solidFill>
              </a:rPr>
              <a:t>，</a:t>
            </a:r>
            <a:r>
              <a:rPr lang="en-US" altLang="zh-TW" dirty="0" smtClean="0">
                <a:solidFill>
                  <a:schemeClr val="tx1"/>
                </a:solidFill>
              </a:rPr>
              <a:t>105</a:t>
            </a:r>
            <a:r>
              <a:rPr lang="zh-TW" altLang="en-US" dirty="0" smtClean="0">
                <a:solidFill>
                  <a:schemeClr val="tx1"/>
                </a:solidFill>
              </a:rPr>
              <a:t>年為部會資料被</a:t>
            </a:r>
            <a:r>
              <a:rPr lang="zh-TW" altLang="en-US" dirty="0" smtClean="0">
                <a:solidFill>
                  <a:srgbClr val="FF0000"/>
                </a:solidFill>
              </a:rPr>
              <a:t>應用次數高達</a:t>
            </a:r>
            <a:r>
              <a:rPr lang="en-US" altLang="zh-TW" dirty="0" smtClean="0">
                <a:solidFill>
                  <a:srgbClr val="FF0000"/>
                </a:solidFill>
              </a:rPr>
              <a:t>20%</a:t>
            </a:r>
            <a:r>
              <a:rPr lang="zh-TW" altLang="en-US" dirty="0" smtClean="0">
                <a:solidFill>
                  <a:srgbClr val="FF0000"/>
                </a:solidFill>
              </a:rPr>
              <a:t>的最高比例</a:t>
            </a:r>
            <a:r>
              <a:rPr lang="en-US" altLang="zh-TW" dirty="0" smtClean="0">
                <a:solidFill>
                  <a:schemeClr val="tx1"/>
                </a:solidFill>
              </a:rPr>
              <a:t>(</a:t>
            </a:r>
            <a:r>
              <a:rPr lang="zh-TW" altLang="en-US" dirty="0" smtClean="0">
                <a:solidFill>
                  <a:schemeClr val="tx1"/>
                </a:solidFill>
              </a:rPr>
              <a:t>總應用資料數為</a:t>
            </a:r>
            <a:r>
              <a:rPr lang="en-US" altLang="zh-TW" dirty="0">
                <a:solidFill>
                  <a:schemeClr val="tx1"/>
                </a:solidFill>
              </a:rPr>
              <a:t>832</a:t>
            </a:r>
            <a:r>
              <a:rPr lang="zh-TW" altLang="en-US" dirty="0" smtClean="0">
                <a:solidFill>
                  <a:schemeClr val="tx1"/>
                </a:solidFill>
              </a:rPr>
              <a:t>筆，其中</a:t>
            </a:r>
            <a:r>
              <a:rPr lang="en-US" altLang="zh-TW" dirty="0" smtClean="0">
                <a:solidFill>
                  <a:schemeClr val="tx1"/>
                </a:solidFill>
              </a:rPr>
              <a:t>166</a:t>
            </a:r>
            <a:r>
              <a:rPr lang="zh-TW" altLang="en-US" dirty="0" smtClean="0">
                <a:solidFill>
                  <a:schemeClr val="tx1"/>
                </a:solidFill>
              </a:rPr>
              <a:t>筆為農委會資料集</a:t>
            </a:r>
            <a:r>
              <a:rPr lang="en-US" altLang="zh-TW" dirty="0" smtClean="0">
                <a:solidFill>
                  <a:schemeClr val="tx1"/>
                </a:solidFill>
              </a:rPr>
              <a:t>)</a:t>
            </a:r>
          </a:p>
          <a:p>
            <a:pPr marL="285750" indent="-285750" fontAlgn="auto">
              <a:spcBef>
                <a:spcPts val="600"/>
              </a:spcBef>
              <a:spcAft>
                <a:spcPts val="0"/>
              </a:spcAft>
              <a:buClr>
                <a:schemeClr val="tx1"/>
              </a:buClr>
              <a:buFont typeface="Arial" pitchFamily="34" charset="0"/>
              <a:buChar char="•"/>
              <a:defRPr/>
            </a:pPr>
            <a:r>
              <a:rPr lang="zh-TW" altLang="en-US" dirty="0" smtClean="0">
                <a:solidFill>
                  <a:schemeClr val="tx1"/>
                </a:solidFill>
              </a:rPr>
              <a:t>景翊科技</a:t>
            </a:r>
            <a:r>
              <a:rPr lang="en-US" altLang="zh-TW" dirty="0" smtClean="0">
                <a:solidFill>
                  <a:schemeClr val="tx1"/>
                </a:solidFill>
              </a:rPr>
              <a:t>easy Traffic</a:t>
            </a:r>
            <a:r>
              <a:rPr lang="zh-TW" altLang="en-US" dirty="0" smtClean="0">
                <a:solidFill>
                  <a:schemeClr val="tx1"/>
                </a:solidFill>
              </a:rPr>
              <a:t>服務平台也成功推廣開發者運用，其中一交通產品更成為商業化團隊</a:t>
            </a:r>
            <a:endParaRPr lang="en-US" altLang="zh-TW" dirty="0" smtClean="0">
              <a:solidFill>
                <a:schemeClr val="tx1"/>
              </a:solidFill>
            </a:endParaRPr>
          </a:p>
        </p:txBody>
      </p:sp>
      <p:sp>
        <p:nvSpPr>
          <p:cNvPr id="13" name="平行四边形 3"/>
          <p:cNvSpPr/>
          <p:nvPr/>
        </p:nvSpPr>
        <p:spPr>
          <a:xfrm>
            <a:off x="323528" y="2276872"/>
            <a:ext cx="1108075" cy="817719"/>
          </a:xfrm>
          <a:prstGeom prst="parallelogram">
            <a:avLst>
              <a:gd name="adj" fmla="val 5448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600" b="1" dirty="0">
                <a:solidFill>
                  <a:schemeClr val="tx1"/>
                </a:solidFill>
              </a:rPr>
              <a:t>1</a:t>
            </a:r>
            <a:endParaRPr lang="zh-CN" altLang="en-US" sz="3600" b="1" dirty="0">
              <a:solidFill>
                <a:schemeClr val="tx1"/>
              </a:solidFill>
            </a:endParaRPr>
          </a:p>
        </p:txBody>
      </p:sp>
      <p:cxnSp>
        <p:nvCxnSpPr>
          <p:cNvPr id="16" name="肘形连接符 53"/>
          <p:cNvCxnSpPr/>
          <p:nvPr/>
        </p:nvCxnSpPr>
        <p:spPr>
          <a:xfrm rot="10800000" flipV="1">
            <a:off x="980296" y="3222743"/>
            <a:ext cx="1855790" cy="150065"/>
          </a:xfrm>
          <a:prstGeom prst="bentConnector3">
            <a:avLst>
              <a:gd name="adj1" fmla="val 100536"/>
            </a:avLst>
          </a:prstGeom>
          <a:ln w="22225" cap="rnd">
            <a:solidFill>
              <a:schemeClr val="bg2">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17" name="文本框 18"/>
          <p:cNvSpPr txBox="1"/>
          <p:nvPr/>
        </p:nvSpPr>
        <p:spPr>
          <a:xfrm>
            <a:off x="738632" y="2324630"/>
            <a:ext cx="3905376" cy="830997"/>
          </a:xfrm>
          <a:prstGeom prst="rect">
            <a:avLst/>
          </a:prstGeom>
          <a:noFill/>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zh-TW" altLang="zh-TW" sz="2400" b="1" dirty="0">
                <a:latin typeface="+mn-ea"/>
                <a:ea typeface="+mn-ea"/>
              </a:rPr>
              <a:t>政府及企業設</a:t>
            </a:r>
            <a:r>
              <a:rPr lang="zh-TW" altLang="zh-TW" sz="2400" b="1" dirty="0" smtClean="0">
                <a:latin typeface="+mn-ea"/>
                <a:ea typeface="+mn-ea"/>
              </a:rPr>
              <a:t>組</a:t>
            </a:r>
            <a:endParaRPr lang="en-US" altLang="zh-TW" sz="2400" b="1" dirty="0" smtClean="0">
              <a:latin typeface="+mn-ea"/>
              <a:ea typeface="+mn-ea"/>
            </a:endParaRPr>
          </a:p>
          <a:p>
            <a:pPr algn="ctr"/>
            <a:r>
              <a:rPr lang="zh-TW" altLang="en-US" sz="2400" b="1" dirty="0" smtClean="0">
                <a:latin typeface="+mn-ea"/>
                <a:ea typeface="+mn-ea"/>
              </a:rPr>
              <a:t>有效促進資料使用率提升</a:t>
            </a:r>
            <a:endParaRPr lang="zh-CN" altLang="en-US" sz="2400" b="1" dirty="0">
              <a:solidFill>
                <a:srgbClr val="7F7F7F"/>
              </a:solidFill>
              <a:latin typeface="+mn-ea"/>
              <a:ea typeface="+mn-ea"/>
            </a:endParaRPr>
          </a:p>
        </p:txBody>
      </p:sp>
      <p:sp>
        <p:nvSpPr>
          <p:cNvPr id="18" name="文字方塊 17"/>
          <p:cNvSpPr txBox="1"/>
          <p:nvPr/>
        </p:nvSpPr>
        <p:spPr>
          <a:xfrm>
            <a:off x="1403648" y="1502572"/>
            <a:ext cx="6131023" cy="461665"/>
          </a:xfrm>
          <a:prstGeom prst="rect">
            <a:avLst/>
          </a:prstGeom>
          <a:noFill/>
        </p:spPr>
        <p:txBody>
          <a:bodyPr wrap="square" rtlCol="0">
            <a:spAutoFit/>
          </a:bodyPr>
          <a:lstStyle/>
          <a:p>
            <a:pPr algn="ctr"/>
            <a:r>
              <a:rPr lang="en-US" altLang="zh-TW" sz="2400" b="1" dirty="0"/>
              <a:t>105</a:t>
            </a:r>
            <a:r>
              <a:rPr lang="zh-TW" altLang="en-US" sz="2400" b="1" dirty="0"/>
              <a:t>年報名件數</a:t>
            </a:r>
            <a:r>
              <a:rPr lang="en-US" altLang="zh-TW" sz="2400" b="1" dirty="0"/>
              <a:t>158</a:t>
            </a:r>
            <a:r>
              <a:rPr lang="zh-TW" altLang="en-US" sz="2400" b="1" dirty="0"/>
              <a:t>件，獲獎數</a:t>
            </a:r>
            <a:r>
              <a:rPr lang="en-US" altLang="zh-TW" sz="2400" b="1" dirty="0"/>
              <a:t>24</a:t>
            </a:r>
            <a:r>
              <a:rPr lang="zh-TW" altLang="en-US" sz="2400" b="1" dirty="0" smtClean="0"/>
              <a:t>件</a:t>
            </a:r>
            <a:endParaRPr lang="en-US" altLang="zh-TW" sz="2400" b="1" dirty="0"/>
          </a:p>
        </p:txBody>
      </p:sp>
    </p:spTree>
    <p:extLst>
      <p:ext uri="{BB962C8B-B14F-4D97-AF65-F5344CB8AC3E}">
        <p14:creationId xmlns:p14="http://schemas.microsoft.com/office/powerpoint/2010/main" val="22400561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投影片編號版面配置區 3"/>
          <p:cNvSpPr>
            <a:spLocks noGrp="1"/>
          </p:cNvSpPr>
          <p:nvPr>
            <p:ph type="sldNum" sz="quarter" idx="12"/>
          </p:nvPr>
        </p:nvSpPr>
        <p:spPr>
          <a:xfrm>
            <a:off x="7019925" y="6381750"/>
            <a:ext cx="2133600" cy="476250"/>
          </a:xfrm>
        </p:spPr>
        <p:txBody>
          <a:bodyPr/>
          <a:lstStyle/>
          <a:p>
            <a:fld id="{FDAFA9EF-95BF-44B3-9328-D98AC71E749E}" type="slidenum">
              <a:rPr lang="en-US" altLang="zh-TW" smtClean="0"/>
              <a:pPr/>
              <a:t>13</a:t>
            </a:fld>
            <a:endParaRPr lang="en-US" altLang="zh-TW" dirty="0"/>
          </a:p>
        </p:txBody>
      </p:sp>
      <p:sp>
        <p:nvSpPr>
          <p:cNvPr id="9" name="標題 1"/>
          <p:cNvSpPr txBox="1">
            <a:spLocks/>
          </p:cNvSpPr>
          <p:nvPr/>
        </p:nvSpPr>
        <p:spPr>
          <a:xfrm>
            <a:off x="1187624" y="44624"/>
            <a:ext cx="7499175" cy="833487"/>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b="1" kern="1200">
                <a:solidFill>
                  <a:srgbClr val="FF0000"/>
                </a:solidFill>
                <a:latin typeface="微軟正黑體" pitchFamily="34" charset="-120"/>
                <a:ea typeface="微軟正黑體" pitchFamily="34" charset="-120"/>
                <a:cs typeface="+mj-cs"/>
              </a:defRPr>
            </a:lvl1pPr>
          </a:lstStyle>
          <a:p>
            <a:pPr algn="ctr"/>
            <a:r>
              <a:rPr lang="zh-TW" altLang="en-US" sz="3600" dirty="0"/>
              <a:t>四</a:t>
            </a:r>
            <a:r>
              <a:rPr lang="zh-TW" altLang="en-US" sz="3600" dirty="0" smtClean="0"/>
              <a:t>、透過競賽引導民間創意應用提案</a:t>
            </a:r>
            <a:endParaRPr lang="zh-TW" altLang="en-US" sz="3600" dirty="0"/>
          </a:p>
        </p:txBody>
      </p:sp>
      <p:sp>
        <p:nvSpPr>
          <p:cNvPr id="12" name="標題 1"/>
          <p:cNvSpPr txBox="1">
            <a:spLocks/>
          </p:cNvSpPr>
          <p:nvPr/>
        </p:nvSpPr>
        <p:spPr>
          <a:xfrm>
            <a:off x="179512" y="908720"/>
            <a:ext cx="7499175" cy="833487"/>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b="1" kern="1200">
                <a:solidFill>
                  <a:srgbClr val="FF0000"/>
                </a:solidFill>
                <a:latin typeface="微軟正黑體" pitchFamily="34" charset="-120"/>
                <a:ea typeface="微軟正黑體" pitchFamily="34" charset="-120"/>
                <a:cs typeface="+mj-cs"/>
              </a:defRPr>
            </a:lvl1pPr>
          </a:lstStyle>
          <a:p>
            <a:pPr marL="457200" indent="-457200">
              <a:buFont typeface="Wingdings" panose="05000000000000000000" pitchFamily="2" charset="2"/>
              <a:buChar char="Ø"/>
            </a:pPr>
            <a:r>
              <a:rPr lang="en-US" altLang="zh-TW" sz="2800" dirty="0" smtClean="0"/>
              <a:t>Open Data</a:t>
            </a:r>
            <a:r>
              <a:rPr lang="zh-TW" altLang="en-US" sz="2800" dirty="0" smtClean="0"/>
              <a:t>創新應用競賽</a:t>
            </a:r>
            <a:r>
              <a:rPr lang="en-US" altLang="zh-TW" sz="2800" dirty="0" smtClean="0"/>
              <a:t>(3/3)</a:t>
            </a:r>
            <a:endParaRPr lang="zh-TW" altLang="en-US" sz="2800" dirty="0"/>
          </a:p>
        </p:txBody>
      </p:sp>
      <p:sp>
        <p:nvSpPr>
          <p:cNvPr id="11" name="文字方塊 10"/>
          <p:cNvSpPr txBox="1"/>
          <p:nvPr/>
        </p:nvSpPr>
        <p:spPr>
          <a:xfrm>
            <a:off x="827584" y="1434715"/>
            <a:ext cx="4905935" cy="954107"/>
          </a:xfrm>
          <a:prstGeom prst="rect">
            <a:avLst/>
          </a:prstGeom>
          <a:noFill/>
        </p:spPr>
        <p:txBody>
          <a:bodyPr wrap="square" rtlCol="0">
            <a:spAutoFit/>
          </a:bodyPr>
          <a:lstStyle/>
          <a:p>
            <a:pPr algn="ctr"/>
            <a:r>
              <a:rPr lang="zh-TW" altLang="zh-TW" sz="2800" b="1" dirty="0" smtClean="0">
                <a:latin typeface="+mn-ea"/>
              </a:rPr>
              <a:t>商業化</a:t>
            </a:r>
            <a:r>
              <a:rPr lang="zh-TW" altLang="en-US" sz="2800" b="1" dirty="0" smtClean="0">
                <a:latin typeface="+mn-ea"/>
              </a:rPr>
              <a:t>養成</a:t>
            </a:r>
            <a:r>
              <a:rPr lang="zh-TW" altLang="zh-TW" sz="2800" b="1" dirty="0" smtClean="0">
                <a:latin typeface="+mn-ea"/>
              </a:rPr>
              <a:t>訓練</a:t>
            </a:r>
            <a:r>
              <a:rPr lang="zh-TW" altLang="zh-TW" sz="2800" b="1" dirty="0">
                <a:latin typeface="+mn-ea"/>
              </a:rPr>
              <a:t>與指導</a:t>
            </a:r>
            <a:endParaRPr lang="en-US" altLang="zh-TW" sz="2800" b="1" dirty="0"/>
          </a:p>
          <a:p>
            <a:pPr algn="ctr"/>
            <a:r>
              <a:rPr lang="zh-TW" altLang="en-US" sz="2800" b="1" dirty="0" smtClean="0">
                <a:latin typeface="+mn-ea"/>
              </a:rPr>
              <a:t>成功將</a:t>
            </a:r>
            <a:r>
              <a:rPr lang="en-US" altLang="zh-TW" sz="2800" b="1" dirty="0" smtClean="0">
                <a:latin typeface="+mn-ea"/>
              </a:rPr>
              <a:t>5</a:t>
            </a:r>
            <a:r>
              <a:rPr lang="zh-TW" altLang="en-US" sz="2800" b="1" dirty="0" smtClean="0">
                <a:latin typeface="+mn-ea"/>
              </a:rPr>
              <a:t>組獲獎</a:t>
            </a:r>
            <a:r>
              <a:rPr lang="zh-TW" altLang="zh-TW" sz="2800" b="1" dirty="0" smtClean="0">
                <a:latin typeface="+mn-ea"/>
              </a:rPr>
              <a:t>產品</a:t>
            </a:r>
            <a:r>
              <a:rPr lang="zh-TW" altLang="en-US" sz="2800" b="1" dirty="0" smtClean="0">
                <a:latin typeface="+mn-ea"/>
              </a:rPr>
              <a:t>推向市場</a:t>
            </a:r>
            <a:endParaRPr lang="en-US" altLang="zh-TW" sz="2800" b="1" dirty="0" smtClean="0"/>
          </a:p>
        </p:txBody>
      </p:sp>
      <p:pic>
        <p:nvPicPr>
          <p:cNvPr id="14" name="圖片 13" descr="S:\U化數位經濟推動中心\U化資料服務\105年度資料服務產業應用推動計畫\2-2.舉辦Open Data創新應用競賽\12.商業化\03.商業化訓練課程\06.照片\產品UIUX設計訓練_1015\1051015-UIUX 課程_2462.jpg"/>
          <p:cNvPicPr/>
          <p:nvPr/>
        </p:nvPicPr>
        <p:blipFill rotWithShape="1">
          <a:blip r:embed="rId2" cstate="email">
            <a:extLst>
              <a:ext uri="{28A0092B-C50C-407E-A947-70E740481C1C}">
                <a14:useLocalDpi xmlns:a14="http://schemas.microsoft.com/office/drawing/2010/main"/>
              </a:ext>
            </a:extLst>
          </a:blip>
          <a:srcRect/>
          <a:stretch/>
        </p:blipFill>
        <p:spPr bwMode="auto">
          <a:xfrm>
            <a:off x="6948264" y="3068371"/>
            <a:ext cx="2123728" cy="1624707"/>
          </a:xfrm>
          <a:prstGeom prst="rect">
            <a:avLst/>
          </a:prstGeom>
          <a:noFill/>
          <a:ln>
            <a:noFill/>
          </a:ln>
        </p:spPr>
      </p:pic>
      <p:sp>
        <p:nvSpPr>
          <p:cNvPr id="15" name="矩形 14"/>
          <p:cNvSpPr/>
          <p:nvPr/>
        </p:nvSpPr>
        <p:spPr>
          <a:xfrm>
            <a:off x="6842021" y="4693078"/>
            <a:ext cx="2410499" cy="461665"/>
          </a:xfrm>
          <a:prstGeom prst="rect">
            <a:avLst/>
          </a:prstGeom>
        </p:spPr>
        <p:txBody>
          <a:bodyPr wrap="square">
            <a:spAutoFit/>
          </a:bodyPr>
          <a:lstStyle/>
          <a:p>
            <a:pPr algn="ctr"/>
            <a:r>
              <a:rPr lang="zh-TW" altLang="en-US" sz="1200" dirty="0" smtClean="0"/>
              <a:t>商業化</a:t>
            </a:r>
            <a:r>
              <a:rPr lang="zh-TW" altLang="zh-TW" sz="1200" dirty="0" smtClean="0"/>
              <a:t>養成</a:t>
            </a:r>
            <a:endParaRPr lang="en-US" altLang="zh-TW" sz="1200" dirty="0" smtClean="0"/>
          </a:p>
          <a:p>
            <a:pPr algn="ctr"/>
            <a:r>
              <a:rPr lang="en-US" altLang="zh-TW" sz="1200" dirty="0" smtClean="0"/>
              <a:t>UIUX/</a:t>
            </a:r>
            <a:r>
              <a:rPr lang="zh-TW" altLang="en-US" sz="1200" dirty="0" smtClean="0"/>
              <a:t>宣傳技巧</a:t>
            </a:r>
            <a:r>
              <a:rPr lang="en-US" altLang="zh-TW" sz="1200" dirty="0" smtClean="0"/>
              <a:t>/</a:t>
            </a:r>
            <a:r>
              <a:rPr lang="zh-TW" altLang="en-US" sz="1200" dirty="0" smtClean="0"/>
              <a:t>商業模式</a:t>
            </a:r>
            <a:endParaRPr lang="zh-TW" altLang="en-US" sz="1200" dirty="0"/>
          </a:p>
        </p:txBody>
      </p:sp>
      <p:pic>
        <p:nvPicPr>
          <p:cNvPr id="19" name="圖片 18" descr="S:\U化數位經濟推動中心\U化資料服務\105年度資料服務產業應用推動計畫\2-2.舉辦Open Data創新應用競賽\12.商業化\01.商業化說明會議\08.照片\商業化說明會_3650.jpg"/>
          <p:cNvPicPr/>
          <p:nvPr/>
        </p:nvPicPr>
        <p:blipFill>
          <a:blip r:embed="rId3" cstate="email">
            <a:extLst>
              <a:ext uri="{28A0092B-C50C-407E-A947-70E740481C1C}">
                <a14:useLocalDpi xmlns:a14="http://schemas.microsoft.com/office/drawing/2010/main"/>
              </a:ext>
            </a:extLst>
          </a:blip>
          <a:srcRect/>
          <a:stretch>
            <a:fillRect/>
          </a:stretch>
        </p:blipFill>
        <p:spPr bwMode="auto">
          <a:xfrm>
            <a:off x="6948264" y="1365537"/>
            <a:ext cx="2142880" cy="1339850"/>
          </a:xfrm>
          <a:prstGeom prst="rect">
            <a:avLst/>
          </a:prstGeom>
          <a:noFill/>
          <a:ln>
            <a:noFill/>
          </a:ln>
        </p:spPr>
      </p:pic>
      <p:sp>
        <p:nvSpPr>
          <p:cNvPr id="20" name="矩形 19"/>
          <p:cNvSpPr/>
          <p:nvPr/>
        </p:nvSpPr>
        <p:spPr>
          <a:xfrm>
            <a:off x="6947971" y="2705387"/>
            <a:ext cx="1107996" cy="276999"/>
          </a:xfrm>
          <a:prstGeom prst="rect">
            <a:avLst/>
          </a:prstGeom>
        </p:spPr>
        <p:txBody>
          <a:bodyPr wrap="none">
            <a:spAutoFit/>
          </a:bodyPr>
          <a:lstStyle/>
          <a:p>
            <a:r>
              <a:rPr lang="zh-TW" altLang="en-US" sz="1200" dirty="0" smtClean="0"/>
              <a:t>落實導師</a:t>
            </a:r>
            <a:r>
              <a:rPr lang="zh-TW" altLang="en-US" sz="1200" dirty="0"/>
              <a:t>機制</a:t>
            </a:r>
          </a:p>
        </p:txBody>
      </p:sp>
      <p:sp>
        <p:nvSpPr>
          <p:cNvPr id="21" name="矩形 20"/>
          <p:cNvSpPr/>
          <p:nvPr/>
        </p:nvSpPr>
        <p:spPr>
          <a:xfrm>
            <a:off x="7041673" y="6608385"/>
            <a:ext cx="1778799" cy="276999"/>
          </a:xfrm>
          <a:prstGeom prst="rect">
            <a:avLst/>
          </a:prstGeom>
        </p:spPr>
        <p:txBody>
          <a:bodyPr wrap="square">
            <a:spAutoFit/>
          </a:bodyPr>
          <a:lstStyle/>
          <a:p>
            <a:r>
              <a:rPr lang="zh-TW" altLang="en-US" sz="1200" dirty="0" smtClean="0"/>
              <a:t>創投參與</a:t>
            </a:r>
            <a:r>
              <a:rPr lang="zh-TW" altLang="zh-TW" sz="1200" dirty="0" smtClean="0"/>
              <a:t>商業化</a:t>
            </a:r>
            <a:r>
              <a:rPr lang="zh-TW" altLang="en-US" sz="1200" dirty="0" smtClean="0"/>
              <a:t>評選會</a:t>
            </a:r>
            <a:endParaRPr lang="zh-TW" altLang="en-US" sz="1200" dirty="0"/>
          </a:p>
        </p:txBody>
      </p:sp>
      <p:sp>
        <p:nvSpPr>
          <p:cNvPr id="22" name="平行四边形 8"/>
          <p:cNvSpPr/>
          <p:nvPr/>
        </p:nvSpPr>
        <p:spPr>
          <a:xfrm>
            <a:off x="260284" y="1460288"/>
            <a:ext cx="1108075" cy="828194"/>
          </a:xfrm>
          <a:prstGeom prst="parallelogram">
            <a:avLst>
              <a:gd name="adj" fmla="val 5448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TW" sz="3600" b="1" dirty="0">
                <a:solidFill>
                  <a:schemeClr val="tx1"/>
                </a:solidFill>
              </a:rPr>
              <a:t>2</a:t>
            </a:r>
            <a:endParaRPr lang="zh-CN" altLang="en-US" sz="3600" b="1" dirty="0">
              <a:solidFill>
                <a:schemeClr val="tx1"/>
              </a:solidFill>
            </a:endParaRPr>
          </a:p>
        </p:txBody>
      </p:sp>
      <p:sp>
        <p:nvSpPr>
          <p:cNvPr id="23" name="圆角矩形 79"/>
          <p:cNvSpPr/>
          <p:nvPr/>
        </p:nvSpPr>
        <p:spPr>
          <a:xfrm>
            <a:off x="587969" y="2700872"/>
            <a:ext cx="6000255" cy="2568270"/>
          </a:xfrm>
          <a:prstGeom prst="roundRect">
            <a:avLst/>
          </a:prstGeom>
          <a:solidFill>
            <a:schemeClr val="bg1">
              <a:alpha val="37000"/>
            </a:schemeClr>
          </a:solidFill>
          <a:ln w="31750">
            <a:solidFill>
              <a:schemeClr val="bg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en-US" altLang="zh-TW" dirty="0" smtClean="0">
              <a:solidFill>
                <a:schemeClr val="tx1"/>
              </a:solidFill>
            </a:endParaRPr>
          </a:p>
          <a:p>
            <a:pPr marL="285750" indent="-285750" fontAlgn="auto">
              <a:spcBef>
                <a:spcPts val="0"/>
              </a:spcBef>
              <a:spcAft>
                <a:spcPts val="0"/>
              </a:spcAft>
              <a:buFont typeface="Arial" panose="020B0604020202020204" pitchFamily="34" charset="0"/>
              <a:buChar char="•"/>
              <a:defRPr/>
            </a:pPr>
            <a:endParaRPr lang="en-US" altLang="zh-TW" dirty="0" smtClean="0">
              <a:solidFill>
                <a:schemeClr val="tx1"/>
              </a:solidFill>
            </a:endParaRPr>
          </a:p>
        </p:txBody>
      </p:sp>
      <p:cxnSp>
        <p:nvCxnSpPr>
          <p:cNvPr id="24" name="肘形连接符 53"/>
          <p:cNvCxnSpPr/>
          <p:nvPr/>
        </p:nvCxnSpPr>
        <p:spPr>
          <a:xfrm rot="10800000" flipV="1">
            <a:off x="2465333" y="2460830"/>
            <a:ext cx="1576703" cy="227339"/>
          </a:xfrm>
          <a:prstGeom prst="bentConnector3">
            <a:avLst>
              <a:gd name="adj1" fmla="val 101781"/>
            </a:avLst>
          </a:prstGeom>
          <a:ln w="22225" cap="rnd">
            <a:solidFill>
              <a:schemeClr val="bg2">
                <a:lumMod val="75000"/>
              </a:schemeClr>
            </a:solidFill>
            <a:prstDash val="dash"/>
            <a:headEnd type="oval"/>
            <a:tailEnd type="oval"/>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974805" y="5396195"/>
            <a:ext cx="2539209" cy="369332"/>
          </a:xfrm>
          <a:prstGeom prst="rect">
            <a:avLst/>
          </a:prstGeom>
          <a:solidFill>
            <a:schemeClr val="accent5">
              <a:lumMod val="40000"/>
              <a:lumOff val="60000"/>
            </a:schemeClr>
          </a:solidFill>
          <a:ln>
            <a:solidFill>
              <a:schemeClr val="accent5">
                <a:lumMod val="60000"/>
                <a:lumOff val="40000"/>
              </a:schemeClr>
            </a:solidFill>
          </a:ln>
        </p:spPr>
        <p:txBody>
          <a:bodyPr wrap="square">
            <a:spAutoFit/>
          </a:bodyPr>
          <a:lstStyle/>
          <a:p>
            <a:pPr algn="ctr"/>
            <a:r>
              <a:rPr lang="zh-TW" altLang="en-US" dirty="0">
                <a:solidFill>
                  <a:prstClr val="black"/>
                </a:solidFill>
              </a:rPr>
              <a:t>好時價團隊</a:t>
            </a:r>
            <a:endParaRPr lang="zh-TW" altLang="en-US" dirty="0"/>
          </a:p>
        </p:txBody>
      </p:sp>
      <p:sp>
        <p:nvSpPr>
          <p:cNvPr id="26" name="矩形 25"/>
          <p:cNvSpPr/>
          <p:nvPr/>
        </p:nvSpPr>
        <p:spPr>
          <a:xfrm>
            <a:off x="3632150" y="5765868"/>
            <a:ext cx="2668042" cy="1077218"/>
          </a:xfrm>
          <a:prstGeom prst="rect">
            <a:avLst/>
          </a:prstGeom>
          <a:ln w="6350">
            <a:solidFill>
              <a:schemeClr val="accent3">
                <a:lumMod val="60000"/>
                <a:lumOff val="40000"/>
              </a:schemeClr>
            </a:solidFill>
          </a:ln>
        </p:spPr>
        <p:txBody>
          <a:bodyPr wrap="square">
            <a:spAutoFit/>
          </a:bodyPr>
          <a:lstStyle/>
          <a:p>
            <a:pPr lvl="0">
              <a:defRPr/>
            </a:pPr>
            <a:r>
              <a:rPr lang="zh-TW" altLang="en-US" sz="1600" dirty="0">
                <a:solidFill>
                  <a:prstClr val="black"/>
                </a:solidFill>
              </a:rPr>
              <a:t>獲得</a:t>
            </a:r>
            <a:r>
              <a:rPr lang="zh-TW" altLang="en-US" sz="1600" dirty="0">
                <a:solidFill>
                  <a:srgbClr val="FF0000"/>
                </a:solidFill>
              </a:rPr>
              <a:t>「創夢市集股份有限公司」合作意向書</a:t>
            </a:r>
            <a:r>
              <a:rPr lang="zh-TW" altLang="en-US" sz="1600" dirty="0">
                <a:solidFill>
                  <a:prstClr val="black"/>
                </a:solidFill>
              </a:rPr>
              <a:t>，擴大創業</a:t>
            </a:r>
            <a:r>
              <a:rPr lang="en-US" altLang="zh-TW" sz="1600" dirty="0">
                <a:solidFill>
                  <a:prstClr val="black"/>
                </a:solidFill>
              </a:rPr>
              <a:t>API</a:t>
            </a:r>
            <a:r>
              <a:rPr lang="zh-TW" altLang="en-US" sz="1600" dirty="0">
                <a:solidFill>
                  <a:prstClr val="black"/>
                </a:solidFill>
              </a:rPr>
              <a:t>多樣化</a:t>
            </a:r>
            <a:r>
              <a:rPr lang="zh-TW" altLang="en-US" sz="1600" dirty="0" smtClean="0">
                <a:solidFill>
                  <a:prstClr val="black"/>
                </a:solidFill>
              </a:rPr>
              <a:t>發展。</a:t>
            </a:r>
            <a:endParaRPr lang="en-US" altLang="zh-TW" sz="1600" dirty="0" smtClean="0">
              <a:solidFill>
                <a:prstClr val="black"/>
              </a:solidFill>
            </a:endParaRPr>
          </a:p>
          <a:p>
            <a:pPr lvl="0">
              <a:defRPr/>
            </a:pPr>
            <a:r>
              <a:rPr lang="en-US" altLang="zh-TW" sz="1600" dirty="0" smtClean="0">
                <a:solidFill>
                  <a:prstClr val="black"/>
                </a:solidFill>
              </a:rPr>
              <a:t>(</a:t>
            </a:r>
            <a:r>
              <a:rPr lang="zh-TW" altLang="en-US" sz="1600" dirty="0">
                <a:solidFill>
                  <a:prstClr val="black"/>
                </a:solidFill>
              </a:rPr>
              <a:t>服務驗證獲獎團隊</a:t>
            </a:r>
            <a:r>
              <a:rPr lang="en-US" altLang="zh-TW" sz="1600" dirty="0">
                <a:solidFill>
                  <a:prstClr val="black"/>
                </a:solidFill>
              </a:rPr>
              <a:t>)</a:t>
            </a:r>
          </a:p>
        </p:txBody>
      </p:sp>
      <p:sp>
        <p:nvSpPr>
          <p:cNvPr id="27" name="矩形 26"/>
          <p:cNvSpPr/>
          <p:nvPr/>
        </p:nvSpPr>
        <p:spPr>
          <a:xfrm>
            <a:off x="3632150" y="5391894"/>
            <a:ext cx="2668041" cy="369332"/>
          </a:xfrm>
          <a:prstGeom prst="rect">
            <a:avLst/>
          </a:prstGeom>
          <a:solidFill>
            <a:schemeClr val="accent3">
              <a:lumMod val="40000"/>
              <a:lumOff val="60000"/>
            </a:schemeClr>
          </a:solidFill>
          <a:ln>
            <a:solidFill>
              <a:schemeClr val="accent3">
                <a:lumMod val="60000"/>
                <a:lumOff val="40000"/>
              </a:schemeClr>
            </a:solidFill>
          </a:ln>
        </p:spPr>
        <p:txBody>
          <a:bodyPr wrap="square">
            <a:spAutoFit/>
          </a:bodyPr>
          <a:lstStyle/>
          <a:p>
            <a:pPr algn="ctr"/>
            <a:r>
              <a:rPr lang="zh-TW" altLang="en-US" dirty="0"/>
              <a:t>簡單創團隊</a:t>
            </a:r>
          </a:p>
        </p:txBody>
      </p:sp>
      <p:sp>
        <p:nvSpPr>
          <p:cNvPr id="28" name="矩形 27"/>
          <p:cNvSpPr/>
          <p:nvPr/>
        </p:nvSpPr>
        <p:spPr>
          <a:xfrm>
            <a:off x="974805" y="5774812"/>
            <a:ext cx="2539209" cy="1078506"/>
          </a:xfrm>
          <a:prstGeom prst="rect">
            <a:avLst/>
          </a:prstGeom>
          <a:noFill/>
          <a:ln w="63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zh-TW" altLang="en-US" sz="1600" dirty="0">
                <a:solidFill>
                  <a:prstClr val="black"/>
                </a:solidFill>
              </a:rPr>
              <a:t>因房市精準估算，</a:t>
            </a:r>
            <a:r>
              <a:rPr lang="zh-TW" altLang="en-US" sz="1600" dirty="0" smtClean="0">
                <a:solidFill>
                  <a:prstClr val="black"/>
                </a:solidFill>
              </a:rPr>
              <a:t>接獲</a:t>
            </a:r>
            <a:r>
              <a:rPr lang="zh-TW" altLang="en-US" sz="1600" dirty="0" smtClean="0">
                <a:solidFill>
                  <a:srgbClr val="FF0000"/>
                </a:solidFill>
              </a:rPr>
              <a:t>銀行</a:t>
            </a:r>
            <a:r>
              <a:rPr lang="zh-TW" altLang="en-US" sz="1600" dirty="0">
                <a:solidFill>
                  <a:srgbClr val="FF0000"/>
                </a:solidFill>
              </a:rPr>
              <a:t>主動</a:t>
            </a:r>
            <a:r>
              <a:rPr lang="zh-TW" altLang="en-US" sz="1600" dirty="0" smtClean="0">
                <a:solidFill>
                  <a:srgbClr val="FF0000"/>
                </a:solidFill>
              </a:rPr>
              <a:t>接洽</a:t>
            </a:r>
            <a:r>
              <a:rPr lang="zh-TW" altLang="en-US" sz="1600" dirty="0" smtClean="0">
                <a:solidFill>
                  <a:prstClr val="black"/>
                </a:solidFill>
              </a:rPr>
              <a:t>進行房貸合作</a:t>
            </a:r>
            <a:r>
              <a:rPr lang="zh-TW" altLang="en-US" sz="1600" dirty="0">
                <a:solidFill>
                  <a:prstClr val="black"/>
                </a:solidFill>
              </a:rPr>
              <a:t>。</a:t>
            </a:r>
            <a:endParaRPr lang="en-US" altLang="zh-TW" sz="1600" dirty="0">
              <a:solidFill>
                <a:prstClr val="black"/>
              </a:solidFill>
            </a:endParaRPr>
          </a:p>
          <a:p>
            <a:pPr lvl="0">
              <a:defRPr/>
            </a:pPr>
            <a:r>
              <a:rPr lang="en-US" altLang="zh-TW" sz="1600" dirty="0">
                <a:solidFill>
                  <a:prstClr val="black"/>
                </a:solidFill>
              </a:rPr>
              <a:t>(</a:t>
            </a:r>
            <a:r>
              <a:rPr lang="zh-TW" altLang="en-US" sz="1600" dirty="0">
                <a:solidFill>
                  <a:prstClr val="black"/>
                </a:solidFill>
              </a:rPr>
              <a:t>市場驗證獲獎團隊</a:t>
            </a:r>
            <a:r>
              <a:rPr lang="en-US" altLang="zh-TW" sz="1600" dirty="0">
                <a:solidFill>
                  <a:prstClr val="black"/>
                </a:solidFill>
              </a:rPr>
              <a:t>)</a:t>
            </a:r>
            <a:endParaRPr lang="zh-TW" altLang="en-US" sz="1600" dirty="0">
              <a:solidFill>
                <a:prstClr val="black"/>
              </a:solidFill>
            </a:endParaRPr>
          </a:p>
        </p:txBody>
      </p:sp>
      <p:pic>
        <p:nvPicPr>
          <p:cNvPr id="29" name="Picture 2" descr="S:\U化數位經濟推動中心\U化資料服務\105年度資料服務產業應用推動計畫\2-2.舉辦Open Data創新應用競賽\12.商業化\05.商業化評選會議\10.照片\IMG_0312.JPG"/>
          <p:cNvPicPr>
            <a:picLocks noChangeAspect="1" noChangeArrowheads="1"/>
          </p:cNvPicPr>
          <p:nvPr/>
        </p:nvPicPr>
        <p:blipFill rotWithShape="1">
          <a:blip r:embed="rId4" cstate="email">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a:ext>
            </a:extLst>
          </a:blip>
          <a:srcRect/>
          <a:stretch/>
        </p:blipFill>
        <p:spPr bwMode="auto">
          <a:xfrm>
            <a:off x="6948264" y="5271360"/>
            <a:ext cx="2148607" cy="1309607"/>
          </a:xfrm>
          <a:prstGeom prst="rect">
            <a:avLst/>
          </a:prstGeom>
          <a:noFill/>
          <a:extLst>
            <a:ext uri="{909E8E84-426E-40DD-AFC4-6F175D3DCCD1}">
              <a14:hiddenFill xmlns:a14="http://schemas.microsoft.com/office/drawing/2010/main">
                <a:solidFill>
                  <a:srgbClr val="FFFFFF"/>
                </a:solidFill>
              </a14:hiddenFill>
            </a:ext>
          </a:extLst>
        </p:spPr>
      </p:pic>
      <p:sp>
        <p:nvSpPr>
          <p:cNvPr id="30" name="圓角矩形 29"/>
          <p:cNvSpPr/>
          <p:nvPr/>
        </p:nvSpPr>
        <p:spPr>
          <a:xfrm>
            <a:off x="1835696" y="2863261"/>
            <a:ext cx="1728192" cy="288000"/>
          </a:xfrm>
          <a:prstGeom prst="roundRect">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00" b="1" dirty="0">
                <a:solidFill>
                  <a:schemeClr val="tx1"/>
                </a:solidFill>
              </a:rPr>
              <a:t>服務驗證</a:t>
            </a:r>
          </a:p>
        </p:txBody>
      </p:sp>
      <p:sp>
        <p:nvSpPr>
          <p:cNvPr id="31" name="矩形 30"/>
          <p:cNvSpPr/>
          <p:nvPr/>
        </p:nvSpPr>
        <p:spPr>
          <a:xfrm>
            <a:off x="1388431" y="3173253"/>
            <a:ext cx="2693485" cy="584775"/>
          </a:xfrm>
          <a:prstGeom prst="rect">
            <a:avLst/>
          </a:prstGeom>
        </p:spPr>
        <p:txBody>
          <a:bodyPr wrap="square">
            <a:spAutoFit/>
          </a:bodyPr>
          <a:lstStyle/>
          <a:p>
            <a:pPr lvl="0" algn="ctr"/>
            <a:r>
              <a:rPr lang="zh-TW" altLang="en-US" sz="1600" dirty="0"/>
              <a:t>提出使用者實測結果、產品調整規劃內容</a:t>
            </a:r>
            <a:endParaRPr lang="en-US" altLang="zh-TW" sz="1600" dirty="0">
              <a:solidFill>
                <a:prstClr val="black"/>
              </a:solidFill>
            </a:endParaRPr>
          </a:p>
        </p:txBody>
      </p:sp>
      <p:sp>
        <p:nvSpPr>
          <p:cNvPr id="32" name="圓角矩形 31"/>
          <p:cNvSpPr/>
          <p:nvPr/>
        </p:nvSpPr>
        <p:spPr>
          <a:xfrm>
            <a:off x="1907704" y="3795161"/>
            <a:ext cx="1728192" cy="292236"/>
          </a:xfrm>
          <a:prstGeom prst="round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00" b="1" dirty="0">
                <a:solidFill>
                  <a:schemeClr val="tx1"/>
                </a:solidFill>
              </a:rPr>
              <a:t>市場驗證</a:t>
            </a:r>
          </a:p>
        </p:txBody>
      </p:sp>
      <p:sp>
        <p:nvSpPr>
          <p:cNvPr id="33" name="矩形 32"/>
          <p:cNvSpPr/>
          <p:nvPr/>
        </p:nvSpPr>
        <p:spPr>
          <a:xfrm>
            <a:off x="1369851" y="4108883"/>
            <a:ext cx="3847048" cy="338554"/>
          </a:xfrm>
          <a:prstGeom prst="rect">
            <a:avLst/>
          </a:prstGeom>
        </p:spPr>
        <p:txBody>
          <a:bodyPr wrap="square">
            <a:spAutoFit/>
          </a:bodyPr>
          <a:lstStyle/>
          <a:p>
            <a:pPr lvl="0"/>
            <a:r>
              <a:rPr lang="zh-TW" altLang="en-US" sz="1600" dirty="0"/>
              <a:t>尋找目標客戶、並提出商業模式</a:t>
            </a:r>
            <a:endParaRPr lang="en-US" altLang="zh-TW" sz="1600" dirty="0">
              <a:solidFill>
                <a:prstClr val="black"/>
              </a:solidFill>
            </a:endParaRPr>
          </a:p>
        </p:txBody>
      </p:sp>
      <p:sp>
        <p:nvSpPr>
          <p:cNvPr id="34" name="圓角矩形 33"/>
          <p:cNvSpPr/>
          <p:nvPr/>
        </p:nvSpPr>
        <p:spPr>
          <a:xfrm>
            <a:off x="1907704" y="4519389"/>
            <a:ext cx="1722184" cy="288088"/>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sz="2000" b="1" dirty="0" smtClean="0">
                <a:solidFill>
                  <a:schemeClr val="tx1"/>
                </a:solidFill>
              </a:rPr>
              <a:t>商業化評選</a:t>
            </a:r>
            <a:endParaRPr lang="zh-TW" altLang="en-US" sz="2000" b="1" dirty="0">
              <a:solidFill>
                <a:schemeClr val="tx1"/>
              </a:solidFill>
            </a:endParaRPr>
          </a:p>
        </p:txBody>
      </p:sp>
      <p:sp>
        <p:nvSpPr>
          <p:cNvPr id="35" name="矩形 34"/>
          <p:cNvSpPr/>
          <p:nvPr/>
        </p:nvSpPr>
        <p:spPr>
          <a:xfrm>
            <a:off x="755576" y="4807477"/>
            <a:ext cx="4167260" cy="338554"/>
          </a:xfrm>
          <a:prstGeom prst="rect">
            <a:avLst/>
          </a:prstGeom>
        </p:spPr>
        <p:txBody>
          <a:bodyPr wrap="square">
            <a:spAutoFit/>
          </a:bodyPr>
          <a:lstStyle/>
          <a:p>
            <a:pPr lvl="0" algn="ctr"/>
            <a:r>
              <a:rPr lang="zh-TW" altLang="en-US" sz="1600" dirty="0"/>
              <a:t>創投評核出該產品值得被投資的</a:t>
            </a:r>
            <a:r>
              <a:rPr lang="zh-TW" altLang="en-US" sz="1600" dirty="0" smtClean="0"/>
              <a:t>金額</a:t>
            </a:r>
            <a:r>
              <a:rPr lang="en-US" altLang="zh-TW" sz="1600" dirty="0" smtClean="0"/>
              <a:t>(</a:t>
            </a:r>
            <a:r>
              <a:rPr lang="zh-TW" altLang="en-US" sz="1600" dirty="0" smtClean="0"/>
              <a:t>獎金</a:t>
            </a:r>
            <a:r>
              <a:rPr lang="en-US" altLang="zh-TW" sz="1600" dirty="0" smtClean="0"/>
              <a:t>)</a:t>
            </a:r>
            <a:endParaRPr lang="en-US" altLang="zh-TW" sz="1600" dirty="0">
              <a:solidFill>
                <a:prstClr val="black"/>
              </a:solidFill>
            </a:endParaRPr>
          </a:p>
        </p:txBody>
      </p:sp>
      <p:sp>
        <p:nvSpPr>
          <p:cNvPr id="36" name="圓角矩形 35"/>
          <p:cNvSpPr/>
          <p:nvPr/>
        </p:nvSpPr>
        <p:spPr>
          <a:xfrm>
            <a:off x="4821738" y="2891134"/>
            <a:ext cx="392257" cy="2187746"/>
          </a:xfrm>
          <a:prstGeom prst="roundRect">
            <a:avLst/>
          </a:prstGeom>
          <a:solidFill>
            <a:srgbClr val="EFD6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TW" altLang="en-US" b="1" dirty="0" smtClean="0">
                <a:solidFill>
                  <a:schemeClr val="tx1"/>
                </a:solidFill>
              </a:rPr>
              <a:t>商業化養成訓練</a:t>
            </a:r>
            <a:endParaRPr lang="zh-TW" altLang="en-US" b="1" dirty="0">
              <a:solidFill>
                <a:schemeClr val="tx1"/>
              </a:solidFill>
            </a:endParaRPr>
          </a:p>
        </p:txBody>
      </p:sp>
      <p:sp>
        <p:nvSpPr>
          <p:cNvPr id="37" name="十字形 36"/>
          <p:cNvSpPr/>
          <p:nvPr/>
        </p:nvSpPr>
        <p:spPr>
          <a:xfrm>
            <a:off x="4283968" y="3655349"/>
            <a:ext cx="360040" cy="339774"/>
          </a:xfrm>
          <a:prstGeom prst="plus">
            <a:avLst>
              <a:gd name="adj" fmla="val 3535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8" name="矩形 37"/>
          <p:cNvSpPr/>
          <p:nvPr/>
        </p:nvSpPr>
        <p:spPr>
          <a:xfrm>
            <a:off x="5246396" y="3525780"/>
            <a:ext cx="1265377" cy="830997"/>
          </a:xfrm>
          <a:prstGeom prst="rect">
            <a:avLst/>
          </a:prstGeom>
        </p:spPr>
        <p:txBody>
          <a:bodyPr wrap="square">
            <a:spAutoFit/>
          </a:bodyPr>
          <a:lstStyle/>
          <a:p>
            <a:pPr lvl="0"/>
            <a:r>
              <a:rPr lang="en-US" altLang="zh-TW" sz="1600" dirty="0" smtClean="0"/>
              <a:t>UI/UX</a:t>
            </a:r>
            <a:r>
              <a:rPr lang="zh-TW" altLang="en-US" sz="1600" dirty="0" smtClean="0"/>
              <a:t>設計、宣傳技巧、商業模式</a:t>
            </a:r>
            <a:endParaRPr lang="en-US" altLang="zh-TW" sz="1600" dirty="0">
              <a:solidFill>
                <a:prstClr val="black"/>
              </a:solidFill>
            </a:endParaRPr>
          </a:p>
        </p:txBody>
      </p:sp>
      <p:grpSp>
        <p:nvGrpSpPr>
          <p:cNvPr id="39" name="群組 38"/>
          <p:cNvGrpSpPr/>
          <p:nvPr/>
        </p:nvGrpSpPr>
        <p:grpSpPr>
          <a:xfrm>
            <a:off x="395536" y="2532838"/>
            <a:ext cx="994611" cy="936000"/>
            <a:chOff x="395536" y="2420888"/>
            <a:chExt cx="994611" cy="936000"/>
          </a:xfrm>
        </p:grpSpPr>
        <p:sp>
          <p:nvSpPr>
            <p:cNvPr id="40" name="橢圓 39"/>
            <p:cNvSpPr/>
            <p:nvPr/>
          </p:nvSpPr>
          <p:spPr>
            <a:xfrm>
              <a:off x="395536" y="2420888"/>
              <a:ext cx="972000" cy="93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600" b="1" dirty="0">
                <a:solidFill>
                  <a:schemeClr val="bg1"/>
                </a:solidFill>
              </a:endParaRPr>
            </a:p>
          </p:txBody>
        </p:sp>
        <p:sp>
          <p:nvSpPr>
            <p:cNvPr id="41" name="矩形 40"/>
            <p:cNvSpPr/>
            <p:nvPr/>
          </p:nvSpPr>
          <p:spPr>
            <a:xfrm>
              <a:off x="395536" y="2572145"/>
              <a:ext cx="994611" cy="646331"/>
            </a:xfrm>
            <a:prstGeom prst="rect">
              <a:avLst/>
            </a:prstGeom>
          </p:spPr>
          <p:txBody>
            <a:bodyPr wrap="square">
              <a:spAutoFit/>
            </a:bodyPr>
            <a:lstStyle/>
            <a:p>
              <a:pPr algn="ctr"/>
              <a:r>
                <a:rPr lang="en-US" altLang="zh-TW" b="1" dirty="0">
                  <a:solidFill>
                    <a:schemeClr val="bg1"/>
                  </a:solidFill>
                </a:rPr>
                <a:t>9</a:t>
              </a:r>
              <a:r>
                <a:rPr lang="zh-TW" altLang="en-US" b="1" dirty="0">
                  <a:solidFill>
                    <a:schemeClr val="bg1"/>
                  </a:solidFill>
                </a:rPr>
                <a:t>月</a:t>
              </a:r>
              <a:r>
                <a:rPr lang="en-US" altLang="zh-TW" b="1" dirty="0" smtClean="0">
                  <a:solidFill>
                    <a:schemeClr val="bg1"/>
                  </a:solidFill>
                </a:rPr>
                <a:t>~</a:t>
              </a:r>
            </a:p>
            <a:p>
              <a:pPr algn="ctr"/>
              <a:r>
                <a:rPr lang="en-US" altLang="zh-TW" b="1" dirty="0" smtClean="0">
                  <a:solidFill>
                    <a:schemeClr val="bg1"/>
                  </a:solidFill>
                </a:rPr>
                <a:t>11</a:t>
              </a:r>
              <a:r>
                <a:rPr lang="zh-TW" altLang="en-US" b="1" dirty="0">
                  <a:solidFill>
                    <a:schemeClr val="bg1"/>
                  </a:solidFill>
                </a:rPr>
                <a:t>月</a:t>
              </a:r>
            </a:p>
          </p:txBody>
        </p:sp>
      </p:grpSp>
    </p:spTree>
    <p:extLst>
      <p:ext uri="{BB962C8B-B14F-4D97-AF65-F5344CB8AC3E}">
        <p14:creationId xmlns:p14="http://schemas.microsoft.com/office/powerpoint/2010/main" val="32929003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五、國際交流擴散成果及爭取</a:t>
            </a:r>
            <a:r>
              <a:rPr lang="zh-TW" altLang="en-US"/>
              <a:t>商</a:t>
            </a:r>
            <a:r>
              <a:rPr lang="zh-TW" altLang="en-US" smtClean="0"/>
              <a:t>機</a:t>
            </a:r>
            <a:endParaRPr lang="zh-TW" altLang="en-US" dirty="0"/>
          </a:p>
        </p:txBody>
      </p:sp>
      <p:sp>
        <p:nvSpPr>
          <p:cNvPr id="3" name="投影片編號版面配置區 2"/>
          <p:cNvSpPr>
            <a:spLocks noGrp="1"/>
          </p:cNvSpPr>
          <p:nvPr>
            <p:ph type="sldNum" sz="quarter" idx="12"/>
          </p:nvPr>
        </p:nvSpPr>
        <p:spPr/>
        <p:txBody>
          <a:bodyPr/>
          <a:lstStyle/>
          <a:p>
            <a:fld id="{4B7726B7-5E9B-4A3A-9B2B-10956DC881EA}" type="slidenum">
              <a:rPr lang="zh-TW" altLang="en-US" smtClean="0"/>
              <a:t>14</a:t>
            </a:fld>
            <a:endParaRPr lang="zh-TW" altLang="en-US"/>
          </a:p>
        </p:txBody>
      </p:sp>
      <p:pic>
        <p:nvPicPr>
          <p:cNvPr id="135" name="Picture 2" descr="C:\Users\TCA\Desktop\DSC_2351.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833" y="1052736"/>
            <a:ext cx="3923095" cy="147553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36" name="Picture 2" descr="D:\Work\o.Open Data\105計畫\4.1.國際交流\201610_IODC\pictures\1007\IMG_2437.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833" y="2625393"/>
            <a:ext cx="3923095" cy="217175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37" name="矩形 136"/>
          <p:cNvSpPr/>
          <p:nvPr/>
        </p:nvSpPr>
        <p:spPr>
          <a:xfrm>
            <a:off x="3773016" y="2998207"/>
            <a:ext cx="5370984" cy="2375009"/>
          </a:xfrm>
          <a:prstGeom prst="rect">
            <a:avLst/>
          </a:prstGeom>
        </p:spPr>
        <p:txBody>
          <a:bodyPr wrap="square">
            <a:spAutoFit/>
          </a:bodyPr>
          <a:lstStyle/>
          <a:p>
            <a:pPr marL="285750" lvl="0" indent="-285750">
              <a:lnSpc>
                <a:spcPts val="2000"/>
              </a:lnSpc>
              <a:spcBef>
                <a:spcPts val="0"/>
              </a:spcBef>
              <a:spcAft>
                <a:spcPts val="600"/>
              </a:spcAft>
              <a:buFont typeface="Arial" pitchFamily="34" charset="0"/>
              <a:buChar char="•"/>
            </a:pPr>
            <a:r>
              <a:rPr lang="en-US" altLang="zh-TW" sz="1700" b="1" dirty="0"/>
              <a:t>6/29-30</a:t>
            </a:r>
            <a:r>
              <a:rPr lang="zh-TW" altLang="en-US" sz="1700" b="1" dirty="0"/>
              <a:t>荷蘭「歐洲</a:t>
            </a:r>
            <a:r>
              <a:rPr lang="zh-TW" altLang="en-US" sz="1700" b="1" dirty="0" smtClean="0"/>
              <a:t>資料論壇</a:t>
            </a:r>
            <a:r>
              <a:rPr lang="zh-TW" altLang="en-US" sz="1700" b="1" dirty="0"/>
              <a:t>」台灣</a:t>
            </a:r>
            <a:r>
              <a:rPr lang="en-US" altLang="zh-TW" sz="1700" b="1" dirty="0"/>
              <a:t>ODA</a:t>
            </a:r>
            <a:r>
              <a:rPr lang="zh-TW" altLang="en-US" sz="1700" b="1" dirty="0" smtClean="0"/>
              <a:t>參展→</a:t>
            </a:r>
            <a:r>
              <a:rPr lang="zh-TW" altLang="en-US" sz="1700" b="1" dirty="0">
                <a:solidFill>
                  <a:srgbClr val="FF0000"/>
                </a:solidFill>
              </a:rPr>
              <a:t>台灣案例及推動成果能見度達歐盟</a:t>
            </a:r>
            <a:r>
              <a:rPr lang="en-US" altLang="zh-TW" sz="1700" b="1" dirty="0">
                <a:solidFill>
                  <a:srgbClr val="FF0000"/>
                </a:solidFill>
              </a:rPr>
              <a:t>20</a:t>
            </a:r>
            <a:r>
              <a:rPr lang="zh-TW" altLang="en-US" sz="1700" b="1" dirty="0">
                <a:solidFill>
                  <a:srgbClr val="FF0000"/>
                </a:solidFill>
              </a:rPr>
              <a:t>國</a:t>
            </a:r>
            <a:r>
              <a:rPr lang="en-US" altLang="zh-TW" sz="1700" b="1" dirty="0">
                <a:solidFill>
                  <a:srgbClr val="FF0000"/>
                </a:solidFill>
              </a:rPr>
              <a:t>1070</a:t>
            </a:r>
            <a:r>
              <a:rPr lang="zh-TW" altLang="en-US" sz="1700" b="1" dirty="0">
                <a:solidFill>
                  <a:srgbClr val="FF0000"/>
                </a:solidFill>
              </a:rPr>
              <a:t>人</a:t>
            </a:r>
            <a:endParaRPr lang="en-US" altLang="zh-TW" sz="1700" b="1" dirty="0">
              <a:solidFill>
                <a:srgbClr val="FF0000"/>
              </a:solidFill>
            </a:endParaRPr>
          </a:p>
          <a:p>
            <a:pPr marL="285750" lvl="0" indent="-285750">
              <a:lnSpc>
                <a:spcPts val="2000"/>
              </a:lnSpc>
              <a:spcAft>
                <a:spcPts val="600"/>
              </a:spcAft>
              <a:buFont typeface="Arial" pitchFamily="34" charset="0"/>
              <a:buChar char="•"/>
            </a:pPr>
            <a:r>
              <a:rPr lang="en-US" altLang="en-US" sz="1700" b="1" dirty="0" smtClean="0">
                <a:solidFill>
                  <a:prstClr val="black"/>
                </a:solidFill>
              </a:rPr>
              <a:t>10/5-7</a:t>
            </a:r>
            <a:r>
              <a:rPr lang="zh-TW" altLang="en-US" sz="1700" b="1" dirty="0" smtClean="0">
                <a:solidFill>
                  <a:prstClr val="black"/>
                </a:solidFill>
              </a:rPr>
              <a:t>西班牙</a:t>
            </a:r>
            <a:r>
              <a:rPr lang="zh-TW" altLang="en-US" sz="1700" b="1" dirty="0">
                <a:solidFill>
                  <a:prstClr val="black"/>
                </a:solidFill>
              </a:rPr>
              <a:t>馬德里</a:t>
            </a:r>
            <a:r>
              <a:rPr lang="en-US" altLang="en-US" sz="1700" b="1" dirty="0">
                <a:solidFill>
                  <a:prstClr val="black"/>
                </a:solidFill>
              </a:rPr>
              <a:t>IODC 2016</a:t>
            </a:r>
            <a:r>
              <a:rPr lang="zh-TW" altLang="en-US" sz="1700" b="1" dirty="0">
                <a:solidFill>
                  <a:prstClr val="black"/>
                </a:solidFill>
              </a:rPr>
              <a:t>考察</a:t>
            </a:r>
            <a:r>
              <a:rPr lang="en-US" altLang="zh-TW" sz="1700" b="1" dirty="0">
                <a:solidFill>
                  <a:prstClr val="black"/>
                </a:solidFill>
              </a:rPr>
              <a:t/>
            </a:r>
            <a:br>
              <a:rPr lang="en-US" altLang="zh-TW" sz="1700" b="1" dirty="0">
                <a:solidFill>
                  <a:prstClr val="black"/>
                </a:solidFill>
              </a:rPr>
            </a:br>
            <a:r>
              <a:rPr lang="zh-TW" altLang="en-US" sz="1700" b="1" dirty="0">
                <a:solidFill>
                  <a:srgbClr val="FF0000"/>
                </a:solidFill>
              </a:rPr>
              <a:t>協助</a:t>
            </a:r>
            <a:r>
              <a:rPr lang="en-US" altLang="zh-TW" sz="1700" b="1" dirty="0">
                <a:solidFill>
                  <a:srgbClr val="FF0000"/>
                </a:solidFill>
              </a:rPr>
              <a:t>AODP</a:t>
            </a:r>
            <a:r>
              <a:rPr lang="zh-TW" altLang="en-US" sz="1700" b="1" dirty="0">
                <a:solidFill>
                  <a:srgbClr val="FF0000"/>
                </a:solidFill>
              </a:rPr>
              <a:t>共同發表，吸引印度、柬埔寨、菲律賓加入</a:t>
            </a:r>
            <a:r>
              <a:rPr lang="en-US" altLang="zh-TW" sz="1700" b="1" dirty="0" smtClean="0">
                <a:solidFill>
                  <a:srgbClr val="FF0000"/>
                </a:solidFill>
              </a:rPr>
              <a:t>AODP</a:t>
            </a:r>
            <a:r>
              <a:rPr lang="zh-TW" altLang="en-US" sz="1700" b="1" dirty="0" smtClean="0">
                <a:solidFill>
                  <a:srgbClr val="FF0000"/>
                </a:solidFill>
              </a:rPr>
              <a:t>意願</a:t>
            </a:r>
            <a:endParaRPr lang="en-US" altLang="zh-TW" sz="1700" b="1" dirty="0" smtClean="0">
              <a:solidFill>
                <a:srgbClr val="FF0000"/>
              </a:solidFill>
            </a:endParaRPr>
          </a:p>
          <a:p>
            <a:pPr marL="285750" lvl="0" indent="-285750">
              <a:lnSpc>
                <a:spcPts val="2000"/>
              </a:lnSpc>
              <a:spcAft>
                <a:spcPts val="600"/>
              </a:spcAft>
              <a:buFont typeface="Arial" pitchFamily="34" charset="0"/>
              <a:buChar char="•"/>
            </a:pPr>
            <a:r>
              <a:rPr lang="en-US" altLang="zh-TW" sz="1700" b="1" dirty="0"/>
              <a:t>9/7-8</a:t>
            </a:r>
            <a:r>
              <a:rPr lang="zh-TW" altLang="en-US" sz="1700" b="1" dirty="0"/>
              <a:t>泰國</a:t>
            </a:r>
            <a:r>
              <a:rPr lang="zh-TW" altLang="en-US" sz="1700" b="1" dirty="0" smtClean="0"/>
              <a:t>「亞太開放資料高峰論壇暨交流會」</a:t>
            </a:r>
            <a:r>
              <a:rPr lang="zh-TW" altLang="en-US" sz="1700" b="1" dirty="0" smtClean="0">
                <a:solidFill>
                  <a:srgbClr val="FF0000"/>
                </a:solidFill>
              </a:rPr>
              <a:t>共</a:t>
            </a:r>
            <a:r>
              <a:rPr lang="en-US" altLang="zh-TW" sz="1700" b="1" dirty="0" smtClean="0">
                <a:solidFill>
                  <a:srgbClr val="FF0000"/>
                </a:solidFill>
              </a:rPr>
              <a:t>6</a:t>
            </a:r>
            <a:r>
              <a:rPr lang="zh-TW" altLang="en-US" sz="1700" b="1" dirty="0" smtClean="0">
                <a:solidFill>
                  <a:srgbClr val="FF0000"/>
                </a:solidFill>
              </a:rPr>
              <a:t>國代表與會，台灣官方及產業代表皆發表台灣推動成果，於亞洲奠基</a:t>
            </a:r>
            <a:r>
              <a:rPr lang="en-US" altLang="zh-TW" sz="1700" b="1" dirty="0" smtClean="0">
                <a:solidFill>
                  <a:srgbClr val="FF0000"/>
                </a:solidFill>
              </a:rPr>
              <a:t>OKFN</a:t>
            </a:r>
            <a:r>
              <a:rPr lang="zh-TW" altLang="en-US" sz="1700" b="1" dirty="0" smtClean="0">
                <a:solidFill>
                  <a:srgbClr val="FF0000"/>
                </a:solidFill>
              </a:rPr>
              <a:t>台灣第一地位</a:t>
            </a:r>
            <a:endParaRPr lang="en-US" altLang="zh-TW" sz="1700" b="1" dirty="0">
              <a:solidFill>
                <a:srgbClr val="FF0000"/>
              </a:solidFill>
            </a:endParaRPr>
          </a:p>
        </p:txBody>
      </p:sp>
      <p:sp>
        <p:nvSpPr>
          <p:cNvPr id="138" name="矩形 137"/>
          <p:cNvSpPr/>
          <p:nvPr/>
        </p:nvSpPr>
        <p:spPr>
          <a:xfrm>
            <a:off x="3785198" y="5951602"/>
            <a:ext cx="5358802" cy="861774"/>
          </a:xfrm>
          <a:prstGeom prst="rect">
            <a:avLst/>
          </a:prstGeom>
        </p:spPr>
        <p:txBody>
          <a:bodyPr wrap="square">
            <a:spAutoFit/>
          </a:bodyPr>
          <a:lstStyle/>
          <a:p>
            <a:pPr marL="285750" lvl="0" indent="-285750">
              <a:lnSpc>
                <a:spcPts val="2000"/>
              </a:lnSpc>
              <a:spcAft>
                <a:spcPts val="600"/>
              </a:spcAft>
              <a:buFont typeface="Arial" pitchFamily="34" charset="0"/>
              <a:buChar char="•"/>
            </a:pPr>
            <a:r>
              <a:rPr lang="en-US" altLang="zh-TW" sz="1700" b="1" dirty="0" smtClean="0">
                <a:solidFill>
                  <a:prstClr val="black"/>
                </a:solidFill>
              </a:rPr>
              <a:t>7/18-23</a:t>
            </a:r>
            <a:r>
              <a:rPr lang="zh-TW" altLang="en-US" sz="1700" b="1" dirty="0">
                <a:solidFill>
                  <a:prstClr val="black"/>
                </a:solidFill>
              </a:rPr>
              <a:t>日本「生產力</a:t>
            </a:r>
            <a:r>
              <a:rPr lang="en-US" altLang="zh-TW" sz="1700" b="1" dirty="0">
                <a:solidFill>
                  <a:prstClr val="black"/>
                </a:solidFill>
              </a:rPr>
              <a:t>4.0</a:t>
            </a:r>
            <a:r>
              <a:rPr lang="zh-TW" altLang="en-US" sz="1700" b="1" dirty="0">
                <a:solidFill>
                  <a:prstClr val="black"/>
                </a:solidFill>
              </a:rPr>
              <a:t>暨</a:t>
            </a:r>
            <a:r>
              <a:rPr lang="en-US" altLang="zh-TW" sz="1700" b="1" dirty="0">
                <a:solidFill>
                  <a:prstClr val="black"/>
                </a:solidFill>
              </a:rPr>
              <a:t>Open Data</a:t>
            </a:r>
            <a:r>
              <a:rPr lang="zh-TW" altLang="en-US" sz="1700" b="1" dirty="0">
                <a:solidFill>
                  <a:prstClr val="black"/>
                </a:solidFill>
              </a:rPr>
              <a:t>產業應用訪日團</a:t>
            </a:r>
            <a:r>
              <a:rPr lang="zh-TW" altLang="en-US" sz="1700" b="1" dirty="0" smtClean="0">
                <a:solidFill>
                  <a:prstClr val="black"/>
                </a:solidFill>
              </a:rPr>
              <a:t>」</a:t>
            </a:r>
            <a:r>
              <a:rPr lang="zh-TW" altLang="en-US" sz="1700" b="1" dirty="0" smtClean="0">
                <a:solidFill>
                  <a:srgbClr val="FF0000"/>
                </a:solidFill>
              </a:rPr>
              <a:t>日本傳教士</a:t>
            </a:r>
            <a:r>
              <a:rPr lang="zh-TW" altLang="en-US" sz="1700" b="1" dirty="0">
                <a:solidFill>
                  <a:srgbClr val="FF0000"/>
                </a:solidFill>
              </a:rPr>
              <a:t>模式</a:t>
            </a:r>
            <a:r>
              <a:rPr lang="zh-TW" altLang="en-US" sz="1700" b="1" dirty="0" smtClean="0">
                <a:solidFill>
                  <a:srgbClr val="FF0000"/>
                </a:solidFill>
              </a:rPr>
              <a:t>：由</a:t>
            </a:r>
            <a:r>
              <a:rPr lang="zh-TW" altLang="en-US" sz="1700" b="1" dirty="0">
                <a:solidFill>
                  <a:srgbClr val="FF0000"/>
                </a:solidFill>
              </a:rPr>
              <a:t>中央派專家至地方進行開放</a:t>
            </a:r>
            <a:r>
              <a:rPr lang="zh-TW" altLang="en-US" sz="1700" b="1" dirty="0" smtClean="0">
                <a:solidFill>
                  <a:srgbClr val="FF0000"/>
                </a:solidFill>
              </a:rPr>
              <a:t>資料說明與諮詢。</a:t>
            </a:r>
            <a:endParaRPr lang="en-US" altLang="zh-TW" sz="1700" b="1" dirty="0">
              <a:solidFill>
                <a:srgbClr val="FF0000"/>
              </a:solidFill>
            </a:endParaRPr>
          </a:p>
        </p:txBody>
      </p:sp>
      <p:pic>
        <p:nvPicPr>
          <p:cNvPr id="139" name="Picture 2" descr="C:\Users\alexia\Desktop\IMG_5553.JP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7846" y="4869160"/>
            <a:ext cx="4003782" cy="172494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140" name="圓角矩形 139"/>
          <p:cNvSpPr/>
          <p:nvPr/>
        </p:nvSpPr>
        <p:spPr>
          <a:xfrm>
            <a:off x="3779912" y="1052736"/>
            <a:ext cx="4968551" cy="576064"/>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r>
              <a:rPr lang="zh-TW" altLang="en-US" sz="2800" b="1" dirty="0" smtClean="0">
                <a:effectLst>
                  <a:outerShdw blurRad="38100" dist="38100" dir="2700000" algn="tl">
                    <a:srgbClr val="000000">
                      <a:alpha val="43137"/>
                    </a:srgbClr>
                  </a:outerShdw>
                </a:effectLst>
              </a:rPr>
              <a:t>促成我國業者與國際大廠合作</a:t>
            </a:r>
            <a:endParaRPr lang="zh-TW" altLang="en-US" sz="2800" b="1" dirty="0">
              <a:effectLst>
                <a:outerShdw blurRad="38100" dist="38100" dir="2700000" algn="tl">
                  <a:srgbClr val="000000">
                    <a:alpha val="43137"/>
                  </a:srgbClr>
                </a:outerShdw>
              </a:effectLst>
            </a:endParaRPr>
          </a:p>
        </p:txBody>
      </p:sp>
      <p:sp>
        <p:nvSpPr>
          <p:cNvPr id="141" name="圓角矩形 140"/>
          <p:cNvSpPr/>
          <p:nvPr/>
        </p:nvSpPr>
        <p:spPr>
          <a:xfrm>
            <a:off x="3779911" y="2350135"/>
            <a:ext cx="4968551" cy="576064"/>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r>
              <a:rPr lang="zh-TW" altLang="en-US" sz="2800" b="1" dirty="0" smtClean="0">
                <a:effectLst>
                  <a:outerShdw blurRad="38100" dist="38100" dir="2700000" algn="tl">
                    <a:srgbClr val="000000">
                      <a:alpha val="43137"/>
                    </a:srgbClr>
                  </a:outerShdw>
                </a:effectLst>
              </a:rPr>
              <a:t>推廣標竿案例提升台灣能見度</a:t>
            </a:r>
            <a:endParaRPr lang="zh-TW" altLang="en-US" sz="2800" b="1" dirty="0">
              <a:effectLst>
                <a:outerShdw blurRad="38100" dist="38100" dir="2700000" algn="tl">
                  <a:srgbClr val="000000">
                    <a:alpha val="43137"/>
                  </a:srgbClr>
                </a:outerShdw>
              </a:effectLst>
            </a:endParaRPr>
          </a:p>
        </p:txBody>
      </p:sp>
      <p:sp>
        <p:nvSpPr>
          <p:cNvPr id="142" name="圓角矩形 141"/>
          <p:cNvSpPr/>
          <p:nvPr/>
        </p:nvSpPr>
        <p:spPr>
          <a:xfrm>
            <a:off x="3779911" y="5326856"/>
            <a:ext cx="4968551" cy="576064"/>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r>
              <a:rPr lang="zh-TW" altLang="en-US" sz="2800" b="1" dirty="0" smtClean="0">
                <a:effectLst>
                  <a:outerShdw blurRad="38100" dist="38100" dir="2700000" algn="tl">
                    <a:srgbClr val="000000">
                      <a:alpha val="43137"/>
                    </a:srgbClr>
                  </a:outerShdw>
                </a:effectLst>
              </a:rPr>
              <a:t>觀摩各國作法擇優引進台灣</a:t>
            </a:r>
            <a:endParaRPr lang="zh-TW" altLang="en-US" sz="2800" b="1" dirty="0">
              <a:effectLst>
                <a:outerShdw blurRad="38100" dist="38100" dir="2700000" algn="tl">
                  <a:srgbClr val="000000">
                    <a:alpha val="43137"/>
                  </a:srgbClr>
                </a:outerShdw>
              </a:effectLst>
            </a:endParaRPr>
          </a:p>
        </p:txBody>
      </p:sp>
      <p:sp>
        <p:nvSpPr>
          <p:cNvPr id="143" name="矩形 142"/>
          <p:cNvSpPr/>
          <p:nvPr/>
        </p:nvSpPr>
        <p:spPr>
          <a:xfrm>
            <a:off x="3779912" y="1686242"/>
            <a:ext cx="5364088" cy="605294"/>
          </a:xfrm>
          <a:prstGeom prst="rect">
            <a:avLst/>
          </a:prstGeom>
        </p:spPr>
        <p:txBody>
          <a:bodyPr wrap="square">
            <a:spAutoFit/>
          </a:bodyPr>
          <a:lstStyle/>
          <a:p>
            <a:pPr marL="285750" lvl="0" indent="-285750">
              <a:lnSpc>
                <a:spcPts val="2000"/>
              </a:lnSpc>
              <a:spcAft>
                <a:spcPts val="600"/>
              </a:spcAft>
              <a:buFont typeface="Arial" pitchFamily="34" charset="0"/>
              <a:buChar char="•"/>
            </a:pPr>
            <a:r>
              <a:rPr lang="en-US" altLang="zh-TW" sz="1700" b="1" dirty="0">
                <a:solidFill>
                  <a:prstClr val="black"/>
                </a:solidFill>
              </a:rPr>
              <a:t>7/13</a:t>
            </a:r>
            <a:r>
              <a:rPr lang="zh-TW" altLang="en-US" sz="1700" b="1" dirty="0">
                <a:solidFill>
                  <a:prstClr val="black"/>
                </a:solidFill>
              </a:rPr>
              <a:t>「開放資料國際企業應用論壇暨產業沙龍</a:t>
            </a:r>
            <a:r>
              <a:rPr lang="zh-TW" altLang="en-US" sz="1700" b="1" dirty="0" smtClean="0">
                <a:solidFill>
                  <a:prstClr val="black"/>
                </a:solidFill>
              </a:rPr>
              <a:t>」</a:t>
            </a:r>
            <a:r>
              <a:rPr lang="zh-TW" altLang="en-US" sz="1700" b="1" dirty="0" smtClean="0">
                <a:solidFill>
                  <a:srgbClr val="FF0000"/>
                </a:solidFill>
              </a:rPr>
              <a:t>促成</a:t>
            </a:r>
            <a:r>
              <a:rPr lang="en-US" altLang="zh-TW" sz="1700" b="1" dirty="0">
                <a:solidFill>
                  <a:srgbClr val="FF0000"/>
                </a:solidFill>
              </a:rPr>
              <a:t>Mapbox</a:t>
            </a:r>
            <a:r>
              <a:rPr lang="zh-TW" altLang="en-US" sz="1700" b="1" dirty="0">
                <a:solidFill>
                  <a:srgbClr val="FF0000"/>
                </a:solidFill>
              </a:rPr>
              <a:t>與景翊</a:t>
            </a:r>
            <a:r>
              <a:rPr lang="zh-TW" altLang="en-US" sz="1700" b="1" dirty="0" smtClean="0">
                <a:solidFill>
                  <a:srgbClr val="FF0000"/>
                </a:solidFill>
              </a:rPr>
              <a:t>合作交通資料販售</a:t>
            </a:r>
            <a:endParaRPr lang="en-US" altLang="zh-TW" sz="1700" b="1" dirty="0">
              <a:solidFill>
                <a:srgbClr val="FF0000"/>
              </a:solidFill>
            </a:endParaRPr>
          </a:p>
        </p:txBody>
      </p:sp>
    </p:spTree>
    <p:extLst>
      <p:ext uri="{BB962C8B-B14F-4D97-AF65-F5344CB8AC3E}">
        <p14:creationId xmlns:p14="http://schemas.microsoft.com/office/powerpoint/2010/main" val="40069302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p:txBody>
          <a:bodyPr>
            <a:normAutofit/>
          </a:bodyPr>
          <a:lstStyle/>
          <a:p>
            <a:r>
              <a:rPr lang="zh-TW" altLang="en-US" sz="3600" dirty="0" smtClean="0"/>
              <a:t>參、企業輔導成果及案例</a:t>
            </a:r>
            <a:endParaRPr lang="zh-TW" altLang="en-US" sz="3600" dirty="0"/>
          </a:p>
        </p:txBody>
      </p:sp>
      <p:sp>
        <p:nvSpPr>
          <p:cNvPr id="3" name="副標題 2"/>
          <p:cNvSpPr>
            <a:spLocks noGrp="1"/>
          </p:cNvSpPr>
          <p:nvPr>
            <p:ph type="subTitle" idx="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4B7726B7-5E9B-4A3A-9B2B-10956DC881EA}" type="slidenum">
              <a:rPr lang="zh-TW" altLang="en-US" smtClean="0"/>
              <a:t>15</a:t>
            </a:fld>
            <a:endParaRPr lang="zh-TW" altLang="en-US"/>
          </a:p>
        </p:txBody>
      </p:sp>
    </p:spTree>
    <p:extLst>
      <p:ext uri="{BB962C8B-B14F-4D97-AF65-F5344CB8AC3E}">
        <p14:creationId xmlns:p14="http://schemas.microsoft.com/office/powerpoint/2010/main" val="8341393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4"/>
          <p:cNvSpPr>
            <a:spLocks noGrp="1"/>
          </p:cNvSpPr>
          <p:nvPr>
            <p:ph type="title"/>
          </p:nvPr>
        </p:nvSpPr>
        <p:spPr/>
        <p:txBody>
          <a:bodyPr>
            <a:normAutofit/>
          </a:bodyPr>
          <a:lstStyle/>
          <a:p>
            <a:r>
              <a:rPr lang="zh-TW" altLang="en-US" dirty="0"/>
              <a:t>資料服務應用補助</a:t>
            </a:r>
            <a:r>
              <a:rPr lang="en-US" altLang="zh-TW" dirty="0" smtClean="0"/>
              <a:t>-</a:t>
            </a:r>
            <a:r>
              <a:rPr lang="zh-TW" altLang="en-US" dirty="0" smtClean="0"/>
              <a:t>樸致資訊</a:t>
            </a:r>
            <a:endParaRPr lang="zh-TW" altLang="en-US" dirty="0"/>
          </a:p>
        </p:txBody>
      </p:sp>
      <p:sp>
        <p:nvSpPr>
          <p:cNvPr id="4" name="投影片編號版面配置區 3"/>
          <p:cNvSpPr>
            <a:spLocks noGrp="1"/>
          </p:cNvSpPr>
          <p:nvPr>
            <p:ph type="sldNum" sz="quarter" idx="12"/>
          </p:nvPr>
        </p:nvSpPr>
        <p:spPr/>
        <p:txBody>
          <a:bodyPr/>
          <a:lstStyle/>
          <a:p>
            <a:fld id="{D8CD2583-4D62-46F9-932B-A36969E05C38}" type="slidenum">
              <a:rPr lang="en-US" altLang="zh-TW" smtClean="0">
                <a:solidFill>
                  <a:srgbClr val="000000"/>
                </a:solidFill>
              </a:rPr>
              <a:pPr/>
              <a:t>16</a:t>
            </a:fld>
            <a:endParaRPr lang="en-US" altLang="zh-TW" dirty="0">
              <a:solidFill>
                <a:srgbClr val="000000"/>
              </a:solidFill>
            </a:endParaRPr>
          </a:p>
        </p:txBody>
      </p:sp>
      <p:sp>
        <p:nvSpPr>
          <p:cNvPr id="30" name="Rectangle 3"/>
          <p:cNvSpPr>
            <a:spLocks noChangeArrowheads="1"/>
          </p:cNvSpPr>
          <p:nvPr/>
        </p:nvSpPr>
        <p:spPr bwMode="auto">
          <a:xfrm>
            <a:off x="0" y="980504"/>
            <a:ext cx="9144000" cy="360264"/>
          </a:xfrm>
          <a:prstGeom prst="rect">
            <a:avLst/>
          </a:prstGeom>
          <a:ln/>
          <a:extLst/>
        </p:spPr>
        <p:style>
          <a:lnRef idx="0">
            <a:schemeClr val="accent6"/>
          </a:lnRef>
          <a:fillRef idx="3">
            <a:schemeClr val="accent6"/>
          </a:fillRef>
          <a:effectRef idx="3">
            <a:schemeClr val="accent6"/>
          </a:effectRef>
          <a:fontRef idx="minor">
            <a:schemeClr val="lt1"/>
          </a:fontRef>
        </p:style>
        <p:txBody>
          <a:bodyPr anchor="ctr"/>
          <a:lstStyle>
            <a:lvl1pPr marL="1814513" indent="-1814513" eaLnBrk="0" hangingPunct="0">
              <a:defRPr kumimoji="1" b="1">
                <a:solidFill>
                  <a:schemeClr val="tx1"/>
                </a:solidFill>
                <a:latin typeface="Arial" charset="0"/>
                <a:ea typeface="新細明體" pitchFamily="18" charset="-120"/>
              </a:defRPr>
            </a:lvl1pPr>
            <a:lvl2pPr marL="742950" indent="-285750" eaLnBrk="0" hangingPunct="0">
              <a:defRPr kumimoji="1" b="1">
                <a:solidFill>
                  <a:schemeClr val="tx1"/>
                </a:solidFill>
                <a:latin typeface="Arial" charset="0"/>
                <a:ea typeface="新細明體" pitchFamily="18" charset="-120"/>
              </a:defRPr>
            </a:lvl2pPr>
            <a:lvl3pPr marL="1143000" indent="-228600" eaLnBrk="0" hangingPunct="0">
              <a:defRPr kumimoji="1" b="1">
                <a:solidFill>
                  <a:schemeClr val="tx1"/>
                </a:solidFill>
                <a:latin typeface="Arial" charset="0"/>
                <a:ea typeface="新細明體" pitchFamily="18" charset="-120"/>
              </a:defRPr>
            </a:lvl3pPr>
            <a:lvl4pPr marL="1600200" indent="-228600" eaLnBrk="0" hangingPunct="0">
              <a:defRPr kumimoji="1" b="1">
                <a:solidFill>
                  <a:schemeClr val="tx1"/>
                </a:solidFill>
                <a:latin typeface="Arial" charset="0"/>
                <a:ea typeface="新細明體" pitchFamily="18" charset="-120"/>
              </a:defRPr>
            </a:lvl4pPr>
            <a:lvl5pPr marL="2057400" indent="-228600" eaLnBrk="0" hangingPunct="0">
              <a:defRPr kumimoji="1" b="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b="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b="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b="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b="1">
                <a:solidFill>
                  <a:schemeClr val="tx1"/>
                </a:solidFill>
                <a:latin typeface="Arial" charset="0"/>
                <a:ea typeface="新細明體" pitchFamily="18" charset="-120"/>
              </a:defRPr>
            </a:lvl9pPr>
          </a:lstStyle>
          <a:p>
            <a:pPr algn="ctr" fontAlgn="base">
              <a:spcBef>
                <a:spcPct val="0"/>
              </a:spcBef>
              <a:spcAft>
                <a:spcPct val="0"/>
              </a:spcAft>
            </a:pPr>
            <a:r>
              <a:rPr lang="zh-TW" altLang="en-US" dirty="0">
                <a:solidFill>
                  <a:srgbClr val="000000"/>
                </a:solidFill>
                <a:latin typeface="微軟正黑體" pitchFamily="34" charset="-120"/>
                <a:ea typeface="微軟正黑體" pitchFamily="34" charset="-120"/>
              </a:rPr>
              <a:t>國內首創旅行規劃平台結合日本觀光單位整合行銷並進行自由行相關票券販賣</a:t>
            </a:r>
          </a:p>
        </p:txBody>
      </p:sp>
      <p:pic>
        <p:nvPicPr>
          <p:cNvPr id="15"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646" t="28426" r="18460" b="35663"/>
          <a:stretch/>
        </p:blipFill>
        <p:spPr bwMode="auto">
          <a:xfrm>
            <a:off x="179512" y="5411422"/>
            <a:ext cx="2016282" cy="78126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Screen Shot 2016-03-10 at 上午8.54.53.png"/>
          <p:cNvPicPr>
            <a:picLocks noChangeAspect="1"/>
          </p:cNvPicPr>
          <p:nvPr/>
        </p:nvPicPr>
        <p:blipFill>
          <a:blip r:embed="rId4">
            <a:extLst/>
          </a:blip>
          <a:stretch>
            <a:fillRect/>
          </a:stretch>
        </p:blipFill>
        <p:spPr>
          <a:xfrm>
            <a:off x="4788024" y="5157192"/>
            <a:ext cx="1584176" cy="1711696"/>
          </a:xfrm>
          <a:prstGeom prst="rect">
            <a:avLst/>
          </a:prstGeom>
          <a:ln w="12700">
            <a:miter lim="400000"/>
          </a:ln>
        </p:spPr>
      </p:pic>
      <p:sp>
        <p:nvSpPr>
          <p:cNvPr id="19" name="五邊形 18"/>
          <p:cNvSpPr/>
          <p:nvPr/>
        </p:nvSpPr>
        <p:spPr bwMode="auto">
          <a:xfrm>
            <a:off x="5796136" y="4770646"/>
            <a:ext cx="2880400" cy="629954"/>
          </a:xfrm>
          <a:prstGeom prst="homePlate">
            <a:avLst/>
          </a:prstGeom>
          <a:gradFill flip="none" rotWithShape="1">
            <a:gsLst>
              <a:gs pos="0">
                <a:srgbClr val="9999FF"/>
              </a:gs>
              <a:gs pos="100000">
                <a:schemeClr val="bg1"/>
              </a:gs>
            </a:gsLst>
            <a:path path="circle">
              <a:fillToRect l="100000" t="100000"/>
            </a:path>
            <a:tileRect r="-100000" b="-100000"/>
          </a:gradFill>
          <a:ln>
            <a:noFill/>
            <a:headEnd type="none" w="med" len="med"/>
            <a:tailEnd type="none" w="med" len="med"/>
          </a:ln>
          <a:effectLst/>
          <a:scene3d>
            <a:camera prst="orthographicFront">
              <a:rot lat="0" lon="0" rev="0"/>
            </a:camera>
            <a:lightRig rig="contrasting" dir="t">
              <a:rot lat="0" lon="0" rev="7800000"/>
            </a:lightRig>
          </a:scene3d>
          <a:sp3d>
            <a:bevelT w="139700" h="139700"/>
          </a:sp3d>
          <a:extLst/>
        </p:spPr>
        <p:style>
          <a:lnRef idx="1">
            <a:schemeClr val="accent1"/>
          </a:lnRef>
          <a:fillRef idx="2">
            <a:schemeClr val="accent1"/>
          </a:fillRef>
          <a:effectRef idx="1">
            <a:schemeClr val="accent1"/>
          </a:effectRef>
          <a:fontRef idx="minor">
            <a:schemeClr val="dk1"/>
          </a:fontRef>
        </p:style>
        <p:txBody>
          <a:bodyPr vert="horz" wrap="none" lIns="90000" tIns="46800" rIns="90000" bIns="46800" numCol="1" rtlCol="0" anchor="ctr" anchorCtr="0" compatLnSpc="1">
            <a:prstTxWarp prst="textNoShape">
              <a:avLst/>
            </a:prstTxWarp>
          </a:bodyPr>
          <a:lstStyle/>
          <a:p>
            <a:pPr algn="r" fontAlgn="base">
              <a:lnSpc>
                <a:spcPts val="2100"/>
              </a:lnSpc>
              <a:spcAft>
                <a:spcPct val="0"/>
              </a:spcAft>
            </a:pPr>
            <a:r>
              <a:rPr kumimoji="1" lang="zh-TW" altLang="en-US" b="1" dirty="0" smtClean="0">
                <a:solidFill>
                  <a:srgbClr val="000000"/>
                </a:solidFill>
                <a:latin typeface="微軟正黑體" panose="020B0604030504040204" pitchFamily="34" charset="-120"/>
                <a:ea typeface="微軟正黑體" panose="020B0604030504040204" pitchFamily="34" charset="-120"/>
              </a:rPr>
              <a:t>國際開放資料合作</a:t>
            </a:r>
            <a:endParaRPr kumimoji="1" lang="en-US" altLang="zh-TW" b="1" dirty="0">
              <a:solidFill>
                <a:srgbClr val="000000"/>
              </a:solidFill>
              <a:latin typeface="微軟正黑體" panose="020B0604030504040204" pitchFamily="34" charset="-120"/>
              <a:ea typeface="微軟正黑體" panose="020B0604030504040204" pitchFamily="34" charset="-120"/>
            </a:endParaRPr>
          </a:p>
        </p:txBody>
      </p:sp>
      <p:sp>
        <p:nvSpPr>
          <p:cNvPr id="21" name="五邊形 20"/>
          <p:cNvSpPr/>
          <p:nvPr/>
        </p:nvSpPr>
        <p:spPr bwMode="auto">
          <a:xfrm>
            <a:off x="3995920" y="4770620"/>
            <a:ext cx="2520350" cy="629954"/>
          </a:xfrm>
          <a:prstGeom prst="homePlate">
            <a:avLst/>
          </a:prstGeom>
          <a:gradFill flip="none" rotWithShape="1">
            <a:gsLst>
              <a:gs pos="0">
                <a:srgbClr val="3399FF"/>
              </a:gs>
              <a:gs pos="100000">
                <a:schemeClr val="bg1"/>
              </a:gs>
            </a:gsLst>
            <a:path path="circle">
              <a:fillToRect l="100000" t="100000"/>
            </a:path>
            <a:tileRect r="-100000" b="-100000"/>
          </a:gradFill>
          <a:ln>
            <a:noFill/>
            <a:headEnd type="none" w="med" len="med"/>
            <a:tailEnd type="none" w="med" len="med"/>
          </a:ln>
          <a:effectLst/>
          <a:scene3d>
            <a:camera prst="orthographicFront">
              <a:rot lat="0" lon="0" rev="0"/>
            </a:camera>
            <a:lightRig rig="contrasting" dir="t">
              <a:rot lat="0" lon="0" rev="7800000"/>
            </a:lightRig>
          </a:scene3d>
          <a:sp3d>
            <a:bevelT w="139700" h="139700"/>
          </a:sp3d>
          <a:extLst/>
        </p:spPr>
        <p:style>
          <a:lnRef idx="1">
            <a:schemeClr val="accent1"/>
          </a:lnRef>
          <a:fillRef idx="2">
            <a:schemeClr val="accent1"/>
          </a:fillRef>
          <a:effectRef idx="1">
            <a:schemeClr val="accent1"/>
          </a:effectRef>
          <a:fontRef idx="minor">
            <a:schemeClr val="dk1"/>
          </a:fontRef>
        </p:style>
        <p:txBody>
          <a:bodyPr vert="horz" wrap="none" lIns="90000" tIns="46800" rIns="90000" bIns="46800" numCol="1" rtlCol="0" anchor="ctr" anchorCtr="0" compatLnSpc="1">
            <a:prstTxWarp prst="textNoShape">
              <a:avLst/>
            </a:prstTxWarp>
          </a:bodyPr>
          <a:lstStyle/>
          <a:p>
            <a:pPr algn="r" fontAlgn="base">
              <a:lnSpc>
                <a:spcPts val="2100"/>
              </a:lnSpc>
              <a:spcAft>
                <a:spcPct val="0"/>
              </a:spcAft>
            </a:pPr>
            <a:r>
              <a:rPr kumimoji="1" lang="zh-TW" altLang="en-US" b="1" dirty="0" smtClean="0">
                <a:solidFill>
                  <a:srgbClr val="000000"/>
                </a:solidFill>
                <a:latin typeface="微軟正黑體" panose="020B0604030504040204" pitchFamily="34" charset="-120"/>
                <a:ea typeface="微軟正黑體" panose="020B0604030504040204" pitchFamily="34" charset="-120"/>
              </a:rPr>
              <a:t>創造旅遊商機</a:t>
            </a:r>
            <a:endParaRPr kumimoji="1" lang="en-US" altLang="zh-TW" b="1" dirty="0">
              <a:solidFill>
                <a:srgbClr val="000000"/>
              </a:solidFill>
              <a:latin typeface="微軟正黑體" panose="020B0604030504040204" pitchFamily="34" charset="-120"/>
              <a:ea typeface="微軟正黑體" panose="020B0604030504040204" pitchFamily="34" charset="-120"/>
            </a:endParaRPr>
          </a:p>
        </p:txBody>
      </p:sp>
      <p:sp>
        <p:nvSpPr>
          <p:cNvPr id="22" name="五邊形 21"/>
          <p:cNvSpPr/>
          <p:nvPr/>
        </p:nvSpPr>
        <p:spPr bwMode="auto">
          <a:xfrm>
            <a:off x="2123728" y="4770620"/>
            <a:ext cx="2664370" cy="629954"/>
          </a:xfrm>
          <a:prstGeom prst="homePlate">
            <a:avLst/>
          </a:prstGeom>
          <a:gradFill flip="none" rotWithShape="1">
            <a:gsLst>
              <a:gs pos="0">
                <a:srgbClr val="CCCCFF"/>
              </a:gs>
              <a:gs pos="100000">
                <a:schemeClr val="bg1"/>
              </a:gs>
            </a:gsLst>
            <a:path path="circle">
              <a:fillToRect l="100000" t="100000"/>
            </a:path>
            <a:tileRect r="-100000" b="-100000"/>
          </a:gradFill>
          <a:ln>
            <a:noFill/>
            <a:headEnd type="none" w="med" len="med"/>
            <a:tailEnd type="none" w="med" len="med"/>
          </a:ln>
          <a:effectLst/>
          <a:scene3d>
            <a:camera prst="orthographicFront">
              <a:rot lat="0" lon="0" rev="0"/>
            </a:camera>
            <a:lightRig rig="contrasting" dir="t">
              <a:rot lat="0" lon="0" rev="7800000"/>
            </a:lightRig>
          </a:scene3d>
          <a:sp3d>
            <a:bevelT w="139700" h="139700"/>
          </a:sp3d>
          <a:extLst/>
        </p:spPr>
        <p:style>
          <a:lnRef idx="1">
            <a:schemeClr val="accent1"/>
          </a:lnRef>
          <a:fillRef idx="2">
            <a:schemeClr val="accent1"/>
          </a:fillRef>
          <a:effectRef idx="1">
            <a:schemeClr val="accent1"/>
          </a:effectRef>
          <a:fontRef idx="minor">
            <a:schemeClr val="dk1"/>
          </a:fontRef>
        </p:style>
        <p:txBody>
          <a:bodyPr vert="horz" wrap="none" lIns="90000" tIns="46800" rIns="90000" bIns="46800" numCol="1" rtlCol="0" anchor="ctr" anchorCtr="0" compatLnSpc="1">
            <a:prstTxWarp prst="textNoShape">
              <a:avLst/>
            </a:prstTxWarp>
          </a:bodyPr>
          <a:lstStyle/>
          <a:p>
            <a:pPr algn="r" fontAlgn="base">
              <a:lnSpc>
                <a:spcPts val="2100"/>
              </a:lnSpc>
              <a:spcAft>
                <a:spcPct val="0"/>
              </a:spcAft>
            </a:pPr>
            <a:r>
              <a:rPr kumimoji="1" lang="zh-TW" altLang="en-US" b="1" dirty="0" smtClean="0">
                <a:solidFill>
                  <a:srgbClr val="000000"/>
                </a:solidFill>
                <a:latin typeface="微軟正黑體" panose="020B0604030504040204" pitchFamily="34" charset="-120"/>
                <a:ea typeface="微軟正黑體" panose="020B0604030504040204" pitchFamily="34" charset="-120"/>
              </a:rPr>
              <a:t>使用</a:t>
            </a:r>
            <a:r>
              <a:rPr kumimoji="1" lang="en-US" altLang="zh-TW" b="1" dirty="0" smtClean="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17</a:t>
            </a:r>
            <a:r>
              <a:rPr kumimoji="1" lang="zh-TW" altLang="en-US" b="1" dirty="0" smtClean="0">
                <a:solidFill>
                  <a:srgbClr val="FF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國內外</a:t>
            </a:r>
            <a:r>
              <a:rPr kumimoji="1" lang="zh-TW" altLang="en-US" b="1" dirty="0" smtClean="0">
                <a:solidFill>
                  <a:srgbClr val="000000"/>
                </a:solidFill>
                <a:latin typeface="微軟正黑體" panose="020B0604030504040204" pitchFamily="34" charset="-120"/>
                <a:ea typeface="微軟正黑體" panose="020B0604030504040204" pitchFamily="34" charset="-120"/>
              </a:rPr>
              <a:t>資料集</a:t>
            </a:r>
            <a:endParaRPr kumimoji="1" lang="en-US" altLang="zh-TW" b="1" dirty="0">
              <a:solidFill>
                <a:srgbClr val="000000"/>
              </a:solidFill>
              <a:latin typeface="微軟正黑體" panose="020B0604030504040204" pitchFamily="34" charset="-120"/>
              <a:ea typeface="微軟正黑體" panose="020B0604030504040204" pitchFamily="34" charset="-120"/>
            </a:endParaRPr>
          </a:p>
        </p:txBody>
      </p:sp>
      <p:sp>
        <p:nvSpPr>
          <p:cNvPr id="23" name="五邊形 22"/>
          <p:cNvSpPr/>
          <p:nvPr/>
        </p:nvSpPr>
        <p:spPr bwMode="auto">
          <a:xfrm>
            <a:off x="-36640" y="4815270"/>
            <a:ext cx="2448340" cy="629954"/>
          </a:xfrm>
          <a:prstGeom prst="homePlate">
            <a:avLst/>
          </a:prstGeom>
          <a:gradFill flip="none" rotWithShape="1">
            <a:gsLst>
              <a:gs pos="0">
                <a:srgbClr val="CCECFF"/>
              </a:gs>
              <a:gs pos="100000">
                <a:schemeClr val="bg1"/>
              </a:gs>
            </a:gsLst>
            <a:path path="circle">
              <a:fillToRect l="100000" t="100000"/>
            </a:path>
            <a:tileRect r="-100000" b="-100000"/>
          </a:gradFill>
          <a:ln>
            <a:noFill/>
            <a:headEnd type="none" w="med" len="med"/>
            <a:tailEnd type="none" w="med" len="med"/>
          </a:ln>
          <a:effectLst/>
          <a:scene3d>
            <a:camera prst="orthographicFront">
              <a:rot lat="0" lon="0" rev="0"/>
            </a:camera>
            <a:lightRig rig="contrasting" dir="t">
              <a:rot lat="0" lon="0" rev="7800000"/>
            </a:lightRig>
          </a:scene3d>
          <a:sp3d>
            <a:bevelT w="139700" h="139700"/>
          </a:sp3d>
          <a:extLst/>
        </p:spPr>
        <p:style>
          <a:lnRef idx="1">
            <a:schemeClr val="accent1"/>
          </a:lnRef>
          <a:fillRef idx="2">
            <a:schemeClr val="accent1"/>
          </a:fillRef>
          <a:effectRef idx="1">
            <a:schemeClr val="accent1"/>
          </a:effectRef>
          <a:fontRef idx="minor">
            <a:schemeClr val="dk1"/>
          </a:fontRef>
        </p:style>
        <p:txBody>
          <a:bodyPr vert="horz" wrap="none" lIns="90000" tIns="46800" rIns="90000" bIns="46800" numCol="1" rtlCol="0" anchor="ctr" anchorCtr="0" compatLnSpc="1">
            <a:prstTxWarp prst="textNoShape">
              <a:avLst/>
            </a:prstTxWarp>
          </a:bodyPr>
          <a:lstStyle/>
          <a:p>
            <a:pPr algn="r" fontAlgn="base">
              <a:lnSpc>
                <a:spcPts val="2100"/>
              </a:lnSpc>
              <a:spcAft>
                <a:spcPct val="0"/>
              </a:spcAft>
            </a:pPr>
            <a:r>
              <a:rPr kumimoji="1" lang="zh-TW" altLang="en-US" b="1" dirty="0" smtClean="0">
                <a:solidFill>
                  <a:srgbClr val="000000"/>
                </a:solidFill>
                <a:latin typeface="微軟正黑體" panose="020B0604030504040204" pitchFamily="34" charset="-120"/>
                <a:ea typeface="微軟正黑體" panose="020B0604030504040204" pitchFamily="34" charset="-120"/>
              </a:rPr>
              <a:t>提升旅遊品質</a:t>
            </a:r>
            <a:endParaRPr kumimoji="1" lang="en-US" altLang="zh-TW" b="1" dirty="0">
              <a:solidFill>
                <a:srgbClr val="000000"/>
              </a:solidFill>
              <a:latin typeface="微軟正黑體" panose="020B0604030504040204" pitchFamily="34" charset="-120"/>
              <a:ea typeface="微軟正黑體" panose="020B0604030504040204" pitchFamily="34" charset="-120"/>
            </a:endParaRPr>
          </a:p>
        </p:txBody>
      </p:sp>
      <p:pic>
        <p:nvPicPr>
          <p:cNvPr id="24"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05517" y="5241724"/>
            <a:ext cx="2166483" cy="17157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內容版面配置區 2"/>
          <p:cNvSpPr txBox="1">
            <a:spLocks/>
          </p:cNvSpPr>
          <p:nvPr/>
        </p:nvSpPr>
        <p:spPr bwMode="auto">
          <a:xfrm>
            <a:off x="395536" y="1340768"/>
            <a:ext cx="8496944"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CC"/>
              </a:buClr>
              <a:buFont typeface="Wingdings" pitchFamily="2" charset="2"/>
              <a:buChar char="q"/>
              <a:defRPr kumimoji="1" sz="2800" b="1">
                <a:solidFill>
                  <a:srgbClr val="0000CC"/>
                </a:solidFill>
                <a:latin typeface="微軟正黑體" pitchFamily="34" charset="-120"/>
                <a:ea typeface="微軟正黑體" pitchFamily="34" charset="-120"/>
                <a:cs typeface="+mn-cs"/>
              </a:defRPr>
            </a:lvl1pPr>
            <a:lvl2pPr marL="742950" indent="-285750" algn="l" rtl="0" eaLnBrk="0" fontAlgn="base" hangingPunct="0">
              <a:spcBef>
                <a:spcPct val="20000"/>
              </a:spcBef>
              <a:spcAft>
                <a:spcPct val="0"/>
              </a:spcAft>
              <a:buClr>
                <a:srgbClr val="0000CC"/>
              </a:buClr>
              <a:buFont typeface="Arial" pitchFamily="34" charset="0"/>
              <a:buChar char="–"/>
              <a:defRPr kumimoji="1" sz="2400" b="1">
                <a:solidFill>
                  <a:schemeClr val="tx1"/>
                </a:solidFill>
                <a:latin typeface="微軟正黑體" pitchFamily="34" charset="-120"/>
                <a:ea typeface="微軟正黑體" pitchFamily="34" charset="-120"/>
                <a:cs typeface="+mn-cs"/>
              </a:defRPr>
            </a:lvl2pPr>
            <a:lvl3pPr marL="1143000" indent="-228600" algn="l" rtl="0" eaLnBrk="0" fontAlgn="base" hangingPunct="0">
              <a:spcBef>
                <a:spcPct val="20000"/>
              </a:spcBef>
              <a:spcAft>
                <a:spcPct val="0"/>
              </a:spcAft>
              <a:buClr>
                <a:srgbClr val="0000CC"/>
              </a:buClr>
              <a:buChar char="•"/>
              <a:defRPr kumimoji="1" sz="2400" b="1">
                <a:solidFill>
                  <a:schemeClr val="tx1"/>
                </a:solidFill>
                <a:latin typeface="微軟正黑體" pitchFamily="34" charset="-120"/>
                <a:ea typeface="微軟正黑體" pitchFamily="34" charset="-120"/>
                <a:cs typeface="+mn-cs"/>
              </a:defRPr>
            </a:lvl3pPr>
            <a:lvl4pPr marL="1600200" indent="-228600" algn="l" rtl="0" fontAlgn="base">
              <a:spcBef>
                <a:spcPct val="20000"/>
              </a:spcBef>
              <a:spcAft>
                <a:spcPct val="0"/>
              </a:spcAft>
              <a:buChar char="–"/>
              <a:defRPr kumimoji="1" sz="2000" b="1">
                <a:solidFill>
                  <a:schemeClr val="tx1"/>
                </a:solidFill>
                <a:latin typeface="微軟正黑體" pitchFamily="34" charset="-120"/>
                <a:ea typeface="微軟正黑體" pitchFamily="34" charset="-120"/>
                <a:cs typeface="+mn-cs"/>
              </a:defRPr>
            </a:lvl4pPr>
            <a:lvl5pPr marL="2057400" indent="-228600" algn="l" rtl="0" fontAlgn="base">
              <a:spcBef>
                <a:spcPct val="20000"/>
              </a:spcBef>
              <a:spcAft>
                <a:spcPct val="0"/>
              </a:spcAft>
              <a:buChar char="»"/>
              <a:defRPr kumimoji="1" sz="2000" b="1">
                <a:solidFill>
                  <a:schemeClr val="tx1"/>
                </a:solidFill>
                <a:latin typeface="微軟正黑體" pitchFamily="34" charset="-120"/>
                <a:ea typeface="微軟正黑體" pitchFamily="34" charset="-120"/>
                <a:cs typeface="+mn-cs"/>
              </a:defRPr>
            </a:lvl5pPr>
            <a:lvl6pPr marL="2514600" indent="-228600" algn="l" rtl="0" fontAlgn="base">
              <a:spcBef>
                <a:spcPct val="20000"/>
              </a:spcBef>
              <a:spcAft>
                <a:spcPct val="0"/>
              </a:spcAft>
              <a:buChar char="»"/>
              <a:defRPr kumimoji="1" sz="2000">
                <a:solidFill>
                  <a:schemeClr val="tx1"/>
                </a:solidFill>
                <a:latin typeface="+mn-lt"/>
                <a:ea typeface="+mn-ea"/>
                <a:cs typeface="+mn-cs"/>
              </a:defRPr>
            </a:lvl6pPr>
            <a:lvl7pPr marL="2971800" indent="-228600" algn="l" rtl="0" fontAlgn="base">
              <a:spcBef>
                <a:spcPct val="20000"/>
              </a:spcBef>
              <a:spcAft>
                <a:spcPct val="0"/>
              </a:spcAft>
              <a:buChar char="»"/>
              <a:defRPr kumimoji="1" sz="2000">
                <a:solidFill>
                  <a:schemeClr val="tx1"/>
                </a:solidFill>
                <a:latin typeface="+mn-lt"/>
                <a:ea typeface="+mn-ea"/>
                <a:cs typeface="+mn-cs"/>
              </a:defRPr>
            </a:lvl7pPr>
            <a:lvl8pPr marL="3429000" indent="-228600" algn="l" rtl="0" fontAlgn="base">
              <a:spcBef>
                <a:spcPct val="20000"/>
              </a:spcBef>
              <a:spcAft>
                <a:spcPct val="0"/>
              </a:spcAft>
              <a:buChar char="»"/>
              <a:defRPr kumimoji="1" sz="2000">
                <a:solidFill>
                  <a:schemeClr val="tx1"/>
                </a:solidFill>
                <a:latin typeface="+mn-lt"/>
                <a:ea typeface="+mn-ea"/>
                <a:cs typeface="+mn-cs"/>
              </a:defRPr>
            </a:lvl8pPr>
            <a:lvl9pPr marL="3886200" indent="-228600" algn="l" rtl="0" fontAlgn="base">
              <a:spcBef>
                <a:spcPct val="20000"/>
              </a:spcBef>
              <a:spcAft>
                <a:spcPct val="0"/>
              </a:spcAft>
              <a:buChar char="»"/>
              <a:defRPr kumimoji="1" sz="2000">
                <a:solidFill>
                  <a:schemeClr val="tx1"/>
                </a:solidFill>
                <a:latin typeface="+mn-lt"/>
                <a:ea typeface="+mn-ea"/>
                <a:cs typeface="+mn-cs"/>
              </a:defRPr>
            </a:lvl9pPr>
          </a:lstStyle>
          <a:p>
            <a:pPr>
              <a:lnSpc>
                <a:spcPts val="2000"/>
              </a:lnSpc>
              <a:spcBef>
                <a:spcPts val="0"/>
              </a:spcBef>
              <a:spcAft>
                <a:spcPts val="400"/>
              </a:spcAft>
            </a:pPr>
            <a:r>
              <a:rPr lang="zh-TW" altLang="en-US" sz="2000" dirty="0" smtClean="0"/>
              <a:t>計畫名稱：行程助手</a:t>
            </a:r>
            <a:r>
              <a:rPr lang="en-US" altLang="zh-TW" sz="2000" dirty="0"/>
              <a:t>2.0</a:t>
            </a:r>
            <a:endParaRPr lang="en-US" altLang="zh-TW" sz="2000" dirty="0" smtClean="0"/>
          </a:p>
          <a:p>
            <a:pPr>
              <a:lnSpc>
                <a:spcPts val="2000"/>
              </a:lnSpc>
              <a:spcBef>
                <a:spcPts val="0"/>
              </a:spcBef>
              <a:spcAft>
                <a:spcPts val="400"/>
              </a:spcAft>
            </a:pPr>
            <a:r>
              <a:rPr lang="zh-TW" altLang="en-US" sz="2000" dirty="0" smtClean="0"/>
              <a:t>面臨問題：</a:t>
            </a:r>
            <a:endParaRPr lang="en-US" altLang="zh-TW" sz="2000" dirty="0" smtClean="0"/>
          </a:p>
          <a:p>
            <a:pPr marL="441325" lvl="1" indent="-268288">
              <a:lnSpc>
                <a:spcPts val="2000"/>
              </a:lnSpc>
              <a:spcBef>
                <a:spcPts val="0"/>
              </a:spcBef>
              <a:spcAft>
                <a:spcPts val="400"/>
              </a:spcAft>
            </a:pPr>
            <a:r>
              <a:rPr lang="zh-TW" altLang="en-US" sz="1800" dirty="0">
                <a:solidFill>
                  <a:srgbClr val="000000"/>
                </a:solidFill>
              </a:rPr>
              <a:t>在國外</a:t>
            </a:r>
            <a:r>
              <a:rPr lang="zh-TW" altLang="en-US" sz="1800" dirty="0" smtClean="0">
                <a:solidFill>
                  <a:srgbClr val="000000"/>
                </a:solidFill>
              </a:rPr>
              <a:t>對天氣</a:t>
            </a:r>
            <a:r>
              <a:rPr lang="zh-TW" altLang="en-US" sz="1800" dirty="0">
                <a:solidFill>
                  <a:srgbClr val="000000"/>
                </a:solidFill>
              </a:rPr>
              <a:t>、</a:t>
            </a:r>
            <a:r>
              <a:rPr lang="zh-TW" altLang="en-US" sz="1800" dirty="0" smtClean="0">
                <a:solidFill>
                  <a:srgbClr val="000000"/>
                </a:solidFill>
              </a:rPr>
              <a:t>交通</a:t>
            </a:r>
            <a:r>
              <a:rPr lang="en-US" altLang="zh-TW" sz="1800" dirty="0" smtClean="0">
                <a:solidFill>
                  <a:srgbClr val="FF0000"/>
                </a:solidFill>
              </a:rPr>
              <a:t>(Google Map</a:t>
            </a:r>
            <a:r>
              <a:rPr lang="zh-TW" altLang="en-US" sz="1800" dirty="0">
                <a:solidFill>
                  <a:srgbClr val="FF0000"/>
                </a:solidFill>
              </a:rPr>
              <a:t>未開放日本大眾運輸轉乘資訊介接使用</a:t>
            </a:r>
            <a:r>
              <a:rPr lang="en-US" altLang="zh-TW" sz="1800" dirty="0" smtClean="0">
                <a:solidFill>
                  <a:srgbClr val="FF0000"/>
                </a:solidFill>
              </a:rPr>
              <a:t>)</a:t>
            </a:r>
            <a:r>
              <a:rPr lang="zh-TW" altLang="en-US" sz="1800" dirty="0" smtClean="0">
                <a:solidFill>
                  <a:srgbClr val="000000"/>
                </a:solidFill>
              </a:rPr>
              <a:t>、急難等</a:t>
            </a:r>
            <a:r>
              <a:rPr lang="zh-TW" altLang="en-US" sz="1800" dirty="0">
                <a:solidFill>
                  <a:srgbClr val="000000"/>
                </a:solidFill>
              </a:rPr>
              <a:t>資訊不</a:t>
            </a:r>
            <a:r>
              <a:rPr lang="zh-TW" altLang="en-US" sz="1800" dirty="0" smtClean="0">
                <a:solidFill>
                  <a:srgbClr val="000000"/>
                </a:solidFill>
              </a:rPr>
              <a:t>熟導致行程不易掌握而使觀光品質低、或安全風險增加。</a:t>
            </a:r>
            <a:endParaRPr lang="en-US" altLang="zh-TW" sz="1800" dirty="0" smtClean="0">
              <a:solidFill>
                <a:srgbClr val="000000"/>
              </a:solidFill>
            </a:endParaRPr>
          </a:p>
          <a:p>
            <a:pPr marL="441325" lvl="1" indent="-268288">
              <a:lnSpc>
                <a:spcPts val="2000"/>
              </a:lnSpc>
              <a:spcBef>
                <a:spcPts val="0"/>
              </a:spcBef>
              <a:spcAft>
                <a:spcPts val="400"/>
              </a:spcAft>
            </a:pPr>
            <a:r>
              <a:rPr lang="zh-TW" altLang="en-US" sz="1800" dirty="0">
                <a:solidFill>
                  <a:srgbClr val="000000"/>
                </a:solidFill>
              </a:rPr>
              <a:t>自由</a:t>
            </a:r>
            <a:r>
              <a:rPr lang="zh-TW" altLang="en-US" sz="1800" dirty="0" smtClean="0">
                <a:solidFill>
                  <a:srgbClr val="000000"/>
                </a:solidFill>
              </a:rPr>
              <a:t>行所需購買的相關</a:t>
            </a:r>
            <a:r>
              <a:rPr lang="zh-TW" altLang="en-US" sz="1800" dirty="0">
                <a:solidFill>
                  <a:srgbClr val="000000"/>
                </a:solidFill>
              </a:rPr>
              <a:t>票</a:t>
            </a:r>
            <a:r>
              <a:rPr lang="zh-TW" altLang="en-US" sz="1800" dirty="0" smtClean="0">
                <a:solidFill>
                  <a:srgbClr val="000000"/>
                </a:solidFill>
              </a:rPr>
              <a:t>券</a:t>
            </a:r>
            <a:r>
              <a:rPr lang="zh-TW" altLang="en-US" sz="1800" dirty="0">
                <a:solidFill>
                  <a:srgbClr val="000000"/>
                </a:solidFill>
              </a:rPr>
              <a:t>與保險複雜難理解</a:t>
            </a:r>
            <a:r>
              <a:rPr lang="zh-TW" altLang="en-US" sz="1800" dirty="0" smtClean="0">
                <a:solidFill>
                  <a:srgbClr val="000000"/>
                </a:solidFill>
              </a:rPr>
              <a:t>，需付出大量時間與金錢</a:t>
            </a:r>
            <a:endParaRPr lang="en-US" altLang="zh-TW" sz="1800" dirty="0" smtClean="0">
              <a:solidFill>
                <a:srgbClr val="000000"/>
              </a:solidFill>
            </a:endParaRPr>
          </a:p>
          <a:p>
            <a:pPr>
              <a:lnSpc>
                <a:spcPts val="2000"/>
              </a:lnSpc>
              <a:spcBef>
                <a:spcPts val="0"/>
              </a:spcBef>
              <a:spcAft>
                <a:spcPts val="400"/>
              </a:spcAft>
            </a:pPr>
            <a:r>
              <a:rPr lang="zh-TW" altLang="en-US" sz="2000" dirty="0" smtClean="0"/>
              <a:t>計畫價值：</a:t>
            </a:r>
            <a:endParaRPr lang="en-US" altLang="zh-TW" sz="2000" dirty="0" smtClean="0"/>
          </a:p>
          <a:p>
            <a:pPr marL="441325" lvl="1" indent="-268288">
              <a:lnSpc>
                <a:spcPts val="2000"/>
              </a:lnSpc>
              <a:spcBef>
                <a:spcPts val="0"/>
              </a:spcBef>
              <a:spcAft>
                <a:spcPts val="400"/>
              </a:spcAft>
            </a:pPr>
            <a:r>
              <a:rPr lang="zh-TW" altLang="en-US" sz="1800" dirty="0">
                <a:solidFill>
                  <a:srgbClr val="000000"/>
                </a:solidFill>
              </a:rPr>
              <a:t>自助行程規劃，提升觀光品質，</a:t>
            </a:r>
            <a:r>
              <a:rPr lang="zh-TW" altLang="en-US" sz="1800" dirty="0"/>
              <a:t>結合自由行相關票券販賣，</a:t>
            </a:r>
            <a:r>
              <a:rPr lang="zh-TW" altLang="en-US" sz="1800" dirty="0" smtClean="0">
                <a:solidFill>
                  <a:srgbClr val="FF0000"/>
                </a:solidFill>
              </a:rPr>
              <a:t>創造</a:t>
            </a:r>
            <a:r>
              <a:rPr lang="en-US" altLang="zh-TW" sz="1800" dirty="0" smtClean="0">
                <a:solidFill>
                  <a:srgbClr val="FF0000"/>
                </a:solidFill>
              </a:rPr>
              <a:t>73</a:t>
            </a:r>
            <a:r>
              <a:rPr lang="zh-TW" altLang="en-US" sz="1800" dirty="0" smtClean="0">
                <a:solidFill>
                  <a:srgbClr val="FF0000"/>
                </a:solidFill>
              </a:rPr>
              <a:t>萬海外收益</a:t>
            </a:r>
            <a:endParaRPr lang="en-US" altLang="zh-TW" sz="1800" dirty="0" smtClean="0">
              <a:solidFill>
                <a:srgbClr val="FF0000"/>
              </a:solidFill>
            </a:endParaRPr>
          </a:p>
          <a:p>
            <a:pPr marL="441325" lvl="1" indent="-268288">
              <a:lnSpc>
                <a:spcPts val="2000"/>
              </a:lnSpc>
              <a:spcBef>
                <a:spcPts val="0"/>
              </a:spcBef>
              <a:spcAft>
                <a:spcPts val="400"/>
              </a:spcAft>
            </a:pPr>
            <a:r>
              <a:rPr lang="zh-TW" altLang="en-US" sz="1800" dirty="0" smtClean="0">
                <a:solidFill>
                  <a:srgbClr val="FF0000"/>
                </a:solidFill>
              </a:rPr>
              <a:t>國外開放資料混搭應用，使用</a:t>
            </a:r>
            <a:r>
              <a:rPr lang="en-US" altLang="zh-TW" sz="1800" dirty="0">
                <a:solidFill>
                  <a:srgbClr val="FF0000"/>
                </a:solidFill>
              </a:rPr>
              <a:t>10</a:t>
            </a:r>
            <a:r>
              <a:rPr lang="zh-TW" altLang="en-US" sz="1800" dirty="0">
                <a:solidFill>
                  <a:srgbClr val="FF0000"/>
                </a:solidFill>
              </a:rPr>
              <a:t>個</a:t>
            </a:r>
            <a:r>
              <a:rPr lang="zh-TW" altLang="en-US" sz="1800" dirty="0" smtClean="0">
                <a:solidFill>
                  <a:srgbClr val="FF0000"/>
                </a:solidFill>
              </a:rPr>
              <a:t>日本資料集</a:t>
            </a:r>
            <a:r>
              <a:rPr lang="en-US" altLang="zh-TW" sz="1800" dirty="0" smtClean="0">
                <a:solidFill>
                  <a:srgbClr val="FF0000"/>
                </a:solidFill>
              </a:rPr>
              <a:t>(</a:t>
            </a:r>
            <a:r>
              <a:rPr lang="zh-TW" altLang="en-US" sz="1800" dirty="0" smtClean="0">
                <a:solidFill>
                  <a:srgbClr val="FF0000"/>
                </a:solidFill>
              </a:rPr>
              <a:t>達</a:t>
            </a:r>
            <a:r>
              <a:rPr lang="en-US" altLang="zh-TW" sz="1800" dirty="0" smtClean="0">
                <a:solidFill>
                  <a:srgbClr val="FF0000"/>
                </a:solidFill>
              </a:rPr>
              <a:t>55,000</a:t>
            </a:r>
            <a:r>
              <a:rPr lang="zh-TW" altLang="en-US" sz="1800" dirty="0" smtClean="0">
                <a:solidFill>
                  <a:srgbClr val="FF0000"/>
                </a:solidFill>
              </a:rPr>
              <a:t>筆資料</a:t>
            </a:r>
            <a:r>
              <a:rPr lang="en-US" altLang="zh-TW" sz="1800" dirty="0" smtClean="0">
                <a:solidFill>
                  <a:srgbClr val="FF0000"/>
                </a:solidFill>
              </a:rPr>
              <a:t>)</a:t>
            </a:r>
            <a:r>
              <a:rPr lang="zh-TW" altLang="en-US" sz="1800" dirty="0" smtClean="0">
                <a:solidFill>
                  <a:srgbClr val="FF0000"/>
                </a:solidFill>
              </a:rPr>
              <a:t>，獲日本旅遊產業</a:t>
            </a:r>
            <a:r>
              <a:rPr lang="en-US" altLang="zh-TW" sz="1800" dirty="0" smtClean="0">
                <a:solidFill>
                  <a:srgbClr val="FF0000"/>
                </a:solidFill>
              </a:rPr>
              <a:t>(JR</a:t>
            </a:r>
            <a:r>
              <a:rPr lang="zh-TW" altLang="en-US" sz="1800" dirty="0" smtClean="0">
                <a:solidFill>
                  <a:srgbClr val="FF0000"/>
                </a:solidFill>
              </a:rPr>
              <a:t>九州鐵路、東京都營地下鐵、</a:t>
            </a:r>
            <a:r>
              <a:rPr lang="en-US" altLang="zh-TW" sz="1800" dirty="0" smtClean="0">
                <a:solidFill>
                  <a:srgbClr val="FF0000"/>
                </a:solidFill>
              </a:rPr>
              <a:t>CANDEO</a:t>
            </a:r>
            <a:r>
              <a:rPr lang="zh-TW" altLang="en-US" sz="1800" dirty="0" smtClean="0">
                <a:solidFill>
                  <a:srgbClr val="FF0000"/>
                </a:solidFill>
              </a:rPr>
              <a:t> </a:t>
            </a:r>
            <a:r>
              <a:rPr lang="en-US" altLang="zh-TW" sz="1800" dirty="0" smtClean="0">
                <a:solidFill>
                  <a:srgbClr val="FF0000"/>
                </a:solidFill>
              </a:rPr>
              <a:t>Hotel</a:t>
            </a:r>
            <a:r>
              <a:rPr lang="en-US" altLang="zh-TW" sz="1800" dirty="0">
                <a:solidFill>
                  <a:srgbClr val="FF0000"/>
                </a:solidFill>
              </a:rPr>
              <a:t>-</a:t>
            </a:r>
            <a:r>
              <a:rPr lang="zh-TW" altLang="en-US" sz="1800" dirty="0" smtClean="0">
                <a:solidFill>
                  <a:srgbClr val="FF0000"/>
                </a:solidFill>
              </a:rPr>
              <a:t>東京、千葉、福岡、松山各分館</a:t>
            </a:r>
            <a:r>
              <a:rPr lang="en-US" altLang="zh-TW" sz="1800" dirty="0" smtClean="0">
                <a:solidFill>
                  <a:srgbClr val="FF0000"/>
                </a:solidFill>
              </a:rPr>
              <a:t>)</a:t>
            </a:r>
            <a:r>
              <a:rPr lang="zh-TW" altLang="en-US" sz="1800" dirty="0" smtClean="0">
                <a:solidFill>
                  <a:srgbClr val="FF0000"/>
                </a:solidFill>
              </a:rPr>
              <a:t>及鳥取市觀光局</a:t>
            </a:r>
            <a:r>
              <a:rPr lang="en-US" altLang="zh-TW" sz="1800" dirty="0" smtClean="0">
                <a:solidFill>
                  <a:srgbClr val="FF0000"/>
                </a:solidFill>
              </a:rPr>
              <a:t>(</a:t>
            </a:r>
            <a:r>
              <a:rPr lang="zh-TW" altLang="en-US" sz="1800" dirty="0" smtClean="0">
                <a:solidFill>
                  <a:srgbClr val="FF0000"/>
                </a:solidFill>
              </a:rPr>
              <a:t>地方政府觀光局</a:t>
            </a:r>
            <a:r>
              <a:rPr lang="en-US" altLang="zh-TW" sz="1800" dirty="0" smtClean="0">
                <a:solidFill>
                  <a:srgbClr val="FF0000"/>
                </a:solidFill>
              </a:rPr>
              <a:t>)</a:t>
            </a:r>
            <a:r>
              <a:rPr lang="zh-TW" altLang="en-US" sz="1800" dirty="0" smtClean="0">
                <a:solidFill>
                  <a:srgbClr val="FF0000"/>
                </a:solidFill>
              </a:rPr>
              <a:t>主動推薦獲得大阪市觀光局</a:t>
            </a:r>
            <a:r>
              <a:rPr lang="en-US" altLang="zh-TW" sz="1800" dirty="0" smtClean="0">
                <a:solidFill>
                  <a:srgbClr val="FF0000"/>
                </a:solidFill>
              </a:rPr>
              <a:t>100</a:t>
            </a:r>
            <a:r>
              <a:rPr lang="zh-TW" altLang="en-US" sz="1800" dirty="0" smtClean="0">
                <a:solidFill>
                  <a:srgbClr val="FF0000"/>
                </a:solidFill>
              </a:rPr>
              <a:t>萬合作案</a:t>
            </a:r>
            <a:endParaRPr lang="en-US" altLang="zh-TW" sz="1800" dirty="0" smtClean="0">
              <a:solidFill>
                <a:srgbClr val="FF0000"/>
              </a:solidFill>
            </a:endParaRPr>
          </a:p>
          <a:p>
            <a:pPr marL="441325" lvl="1" indent="-268288">
              <a:lnSpc>
                <a:spcPts val="2000"/>
              </a:lnSpc>
              <a:spcBef>
                <a:spcPts val="0"/>
              </a:spcBef>
              <a:spcAft>
                <a:spcPts val="400"/>
              </a:spcAft>
            </a:pPr>
            <a:r>
              <a:rPr lang="zh-TW" altLang="en-US" sz="1800" dirty="0">
                <a:solidFill>
                  <a:srgbClr val="000000"/>
                </a:solidFill>
              </a:rPr>
              <a:t>因本案推動</a:t>
            </a:r>
            <a:r>
              <a:rPr lang="zh-TW" altLang="en-US" sz="1800" dirty="0" smtClean="0">
                <a:solidFill>
                  <a:srgbClr val="000000"/>
                </a:solidFill>
              </a:rPr>
              <a:t>獲得博客來創辦人張天立</a:t>
            </a:r>
            <a:r>
              <a:rPr lang="en-US" altLang="zh-TW" sz="1800" dirty="0" smtClean="0">
                <a:solidFill>
                  <a:srgbClr val="000000"/>
                </a:solidFill>
              </a:rPr>
              <a:t>100</a:t>
            </a:r>
            <a:r>
              <a:rPr lang="zh-TW" altLang="en-US" sz="1800" dirty="0" smtClean="0">
                <a:solidFill>
                  <a:srgbClr val="000000"/>
                </a:solidFill>
              </a:rPr>
              <a:t>萬</a:t>
            </a:r>
            <a:r>
              <a:rPr lang="zh-TW" altLang="en-US" sz="1800" dirty="0">
                <a:solidFill>
                  <a:srgbClr val="000000"/>
                </a:solidFill>
              </a:rPr>
              <a:t>天使投資</a:t>
            </a:r>
            <a:r>
              <a:rPr lang="zh-TW" altLang="en-US" sz="1800" dirty="0" smtClean="0">
                <a:solidFill>
                  <a:srgbClr val="000000"/>
                </a:solidFill>
              </a:rPr>
              <a:t>經費</a:t>
            </a:r>
            <a:endParaRPr lang="en-US" altLang="zh-TW" sz="1800" dirty="0">
              <a:solidFill>
                <a:srgbClr val="000000"/>
              </a:solidFill>
            </a:endParaRPr>
          </a:p>
          <a:p>
            <a:pPr marL="441325" lvl="1" indent="-268288">
              <a:lnSpc>
                <a:spcPts val="2000"/>
              </a:lnSpc>
              <a:spcBef>
                <a:spcPts val="0"/>
              </a:spcBef>
              <a:spcAft>
                <a:spcPts val="400"/>
              </a:spcAft>
            </a:pPr>
            <a:endParaRPr lang="en-US" altLang="zh-TW" sz="1800" dirty="0" smtClean="0">
              <a:solidFill>
                <a:srgbClr val="000000"/>
              </a:solidFill>
            </a:endParaRPr>
          </a:p>
        </p:txBody>
      </p:sp>
      <p:pic>
        <p:nvPicPr>
          <p:cNvPr id="26" name="Picture 3" descr="C:\Users\alexia\Desktop\圖片2.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660152" y="5291223"/>
            <a:ext cx="2088312" cy="1594161"/>
          </a:xfrm>
          <a:prstGeom prst="rect">
            <a:avLst/>
          </a:prstGeom>
          <a:noFill/>
          <a:extLst>
            <a:ext uri="{909E8E84-426E-40DD-AFC4-6F175D3DCCD1}">
              <a14:hiddenFill xmlns:a14="http://schemas.microsoft.com/office/drawing/2010/main">
                <a:solidFill>
                  <a:srgbClr val="FFFFFF"/>
                </a:solidFill>
              </a14:hiddenFill>
            </a:ext>
          </a:extLst>
        </p:spPr>
      </p:pic>
      <p:pic>
        <p:nvPicPr>
          <p:cNvPr id="27" name="Travel89_Logo_1.png"/>
          <p:cNvPicPr>
            <a:picLocks noChangeAspect="1"/>
          </p:cNvPicPr>
          <p:nvPr/>
        </p:nvPicPr>
        <p:blipFill>
          <a:blip r:embed="rId7">
            <a:extLst/>
          </a:blip>
          <a:stretch>
            <a:fillRect/>
          </a:stretch>
        </p:blipFill>
        <p:spPr>
          <a:xfrm>
            <a:off x="195202" y="6280436"/>
            <a:ext cx="1931608" cy="440734"/>
          </a:xfrm>
          <a:prstGeom prst="rect">
            <a:avLst/>
          </a:prstGeom>
          <a:ln w="25400">
            <a:miter lim="400000"/>
          </a:ln>
          <a:effectLst>
            <a:outerShdw blurRad="254000" dist="127000" dir="5400000" rotWithShape="0">
              <a:srgbClr val="000000">
                <a:alpha val="70000"/>
              </a:srgbClr>
            </a:outerShdw>
          </a:effectLst>
        </p:spPr>
      </p:pic>
    </p:spTree>
    <p:extLst>
      <p:ext uri="{BB962C8B-B14F-4D97-AF65-F5344CB8AC3E}">
        <p14:creationId xmlns:p14="http://schemas.microsoft.com/office/powerpoint/2010/main" val="12379251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alexia\Desktop\147790812498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004048" y="5301226"/>
            <a:ext cx="2422086" cy="1485909"/>
          </a:xfrm>
          <a:prstGeom prst="rect">
            <a:avLst/>
          </a:prstGeom>
          <a:noFill/>
          <a:extLst>
            <a:ext uri="{909E8E84-426E-40DD-AFC4-6F175D3DCCD1}">
              <a14:hiddenFill xmlns:a14="http://schemas.microsoft.com/office/drawing/2010/main">
                <a:solidFill>
                  <a:srgbClr val="FFFFFF"/>
                </a:solidFill>
              </a14:hiddenFill>
            </a:ext>
          </a:extLst>
        </p:spPr>
      </p:pic>
      <p:sp>
        <p:nvSpPr>
          <p:cNvPr id="16" name="五邊形 15"/>
          <p:cNvSpPr/>
          <p:nvPr/>
        </p:nvSpPr>
        <p:spPr bwMode="auto">
          <a:xfrm>
            <a:off x="5940190" y="4653162"/>
            <a:ext cx="2880400" cy="629954"/>
          </a:xfrm>
          <a:prstGeom prst="homePlate">
            <a:avLst/>
          </a:prstGeom>
          <a:gradFill flip="none" rotWithShape="1">
            <a:gsLst>
              <a:gs pos="0">
                <a:srgbClr val="9999FF"/>
              </a:gs>
              <a:gs pos="100000">
                <a:schemeClr val="bg1"/>
              </a:gs>
            </a:gsLst>
            <a:path path="circle">
              <a:fillToRect l="100000" t="100000"/>
            </a:path>
            <a:tileRect r="-100000" b="-100000"/>
          </a:gradFill>
          <a:ln>
            <a:noFill/>
            <a:headEnd type="none" w="med" len="med"/>
            <a:tailEnd type="none" w="med" len="med"/>
          </a:ln>
          <a:effectLst/>
          <a:scene3d>
            <a:camera prst="orthographicFront">
              <a:rot lat="0" lon="0" rev="0"/>
            </a:camera>
            <a:lightRig rig="contrasting" dir="t">
              <a:rot lat="0" lon="0" rev="7800000"/>
            </a:lightRig>
          </a:scene3d>
          <a:sp3d>
            <a:bevelT w="139700" h="139700"/>
          </a:sp3d>
          <a:extLst/>
        </p:spPr>
        <p:style>
          <a:lnRef idx="1">
            <a:schemeClr val="accent1"/>
          </a:lnRef>
          <a:fillRef idx="2">
            <a:schemeClr val="accent1"/>
          </a:fillRef>
          <a:effectRef idx="1">
            <a:schemeClr val="accent1"/>
          </a:effectRef>
          <a:fontRef idx="minor">
            <a:schemeClr val="dk1"/>
          </a:fontRef>
        </p:style>
        <p:txBody>
          <a:bodyPr vert="horz" wrap="none" lIns="90000" tIns="46800" rIns="90000" bIns="46800" numCol="1" rtlCol="0" anchor="ctr" anchorCtr="0" compatLnSpc="1">
            <a:prstTxWarp prst="textNoShape">
              <a:avLst/>
            </a:prstTxWarp>
          </a:bodyPr>
          <a:lstStyle/>
          <a:p>
            <a:pPr algn="r" fontAlgn="base">
              <a:lnSpc>
                <a:spcPts val="2100"/>
              </a:lnSpc>
              <a:spcAft>
                <a:spcPct val="0"/>
              </a:spcAft>
            </a:pPr>
            <a:r>
              <a:rPr kumimoji="1" lang="zh-TW" altLang="en-US" b="1" dirty="0">
                <a:solidFill>
                  <a:srgbClr val="000000"/>
                </a:solidFill>
                <a:latin typeface="微軟正黑體" panose="020B0604030504040204" pitchFamily="34" charset="-120"/>
                <a:ea typeface="微軟正黑體" panose="020B0604030504040204" pitchFamily="34" charset="-120"/>
              </a:rPr>
              <a:t>產銷協調</a:t>
            </a:r>
            <a:endParaRPr kumimoji="1" lang="en-US" altLang="zh-TW" b="1" dirty="0">
              <a:solidFill>
                <a:srgbClr val="000000"/>
              </a:solidFill>
              <a:latin typeface="微軟正黑體" panose="020B0604030504040204" pitchFamily="34" charset="-120"/>
              <a:ea typeface="微軟正黑體" panose="020B0604030504040204" pitchFamily="34" charset="-120"/>
            </a:endParaRPr>
          </a:p>
          <a:p>
            <a:pPr algn="r" fontAlgn="base">
              <a:lnSpc>
                <a:spcPts val="2100"/>
              </a:lnSpc>
              <a:spcAft>
                <a:spcPct val="0"/>
              </a:spcAft>
            </a:pPr>
            <a:r>
              <a:rPr kumimoji="1" lang="zh-TW" altLang="en-US" b="1" dirty="0">
                <a:solidFill>
                  <a:srgbClr val="000000"/>
                </a:solidFill>
                <a:latin typeface="微軟正黑體" panose="020B0604030504040204" pitchFamily="34" charset="-120"/>
                <a:ea typeface="微軟正黑體" panose="020B0604030504040204" pitchFamily="34" charset="-120"/>
              </a:rPr>
              <a:t>市場、價格穩定</a:t>
            </a:r>
            <a:endParaRPr kumimoji="1" lang="en-US" altLang="zh-TW" b="1" dirty="0">
              <a:solidFill>
                <a:srgbClr val="000000"/>
              </a:solidFill>
              <a:latin typeface="微軟正黑體" panose="020B0604030504040204" pitchFamily="34" charset="-120"/>
              <a:ea typeface="微軟正黑體" panose="020B0604030504040204" pitchFamily="34" charset="-120"/>
            </a:endParaRPr>
          </a:p>
        </p:txBody>
      </p:sp>
      <p:sp>
        <p:nvSpPr>
          <p:cNvPr id="2" name="標題 1"/>
          <p:cNvSpPr>
            <a:spLocks noGrp="1"/>
          </p:cNvSpPr>
          <p:nvPr>
            <p:ph type="title"/>
          </p:nvPr>
        </p:nvSpPr>
        <p:spPr/>
        <p:txBody>
          <a:bodyPr>
            <a:normAutofit/>
          </a:bodyPr>
          <a:lstStyle/>
          <a:p>
            <a:r>
              <a:rPr lang="zh-TW" altLang="en-US" dirty="0"/>
              <a:t>資料服務應用補助</a:t>
            </a:r>
            <a:r>
              <a:rPr lang="en-US" altLang="zh-TW" dirty="0"/>
              <a:t>-</a:t>
            </a:r>
            <a:r>
              <a:rPr lang="zh-TW" altLang="en-US" dirty="0" smtClean="0"/>
              <a:t>凌</a:t>
            </a:r>
            <a:r>
              <a:rPr lang="zh-TW" altLang="en-US" dirty="0"/>
              <a:t>誠</a:t>
            </a:r>
            <a:r>
              <a:rPr lang="zh-TW" altLang="en-US" dirty="0" smtClean="0"/>
              <a:t>科技</a:t>
            </a:r>
            <a:endParaRPr lang="zh-TW" altLang="en-US" dirty="0"/>
          </a:p>
        </p:txBody>
      </p:sp>
      <p:sp>
        <p:nvSpPr>
          <p:cNvPr id="4" name="投影片編號版面配置區 3"/>
          <p:cNvSpPr>
            <a:spLocks noGrp="1"/>
          </p:cNvSpPr>
          <p:nvPr>
            <p:ph type="sldNum" sz="quarter" idx="12"/>
          </p:nvPr>
        </p:nvSpPr>
        <p:spPr/>
        <p:txBody>
          <a:bodyPr/>
          <a:lstStyle/>
          <a:p>
            <a:fld id="{D8CD2583-4D62-46F9-932B-A36969E05C38}" type="slidenum">
              <a:rPr lang="en-US" altLang="zh-TW" smtClean="0">
                <a:solidFill>
                  <a:srgbClr val="000000"/>
                </a:solidFill>
              </a:rPr>
              <a:pPr/>
              <a:t>17</a:t>
            </a:fld>
            <a:endParaRPr lang="en-US" altLang="zh-TW" dirty="0">
              <a:solidFill>
                <a:srgbClr val="000000"/>
              </a:solidFill>
            </a:endParaRPr>
          </a:p>
        </p:txBody>
      </p:sp>
      <p:sp>
        <p:nvSpPr>
          <p:cNvPr id="30" name="Rectangle 3"/>
          <p:cNvSpPr>
            <a:spLocks noChangeArrowheads="1"/>
          </p:cNvSpPr>
          <p:nvPr/>
        </p:nvSpPr>
        <p:spPr bwMode="auto">
          <a:xfrm>
            <a:off x="0" y="980660"/>
            <a:ext cx="9144000" cy="360000"/>
          </a:xfrm>
          <a:prstGeom prst="rect">
            <a:avLst/>
          </a:prstGeom>
          <a:ln/>
          <a:extLst/>
        </p:spPr>
        <p:style>
          <a:lnRef idx="0">
            <a:schemeClr val="accent6"/>
          </a:lnRef>
          <a:fillRef idx="3">
            <a:schemeClr val="accent6"/>
          </a:fillRef>
          <a:effectRef idx="3">
            <a:schemeClr val="accent6"/>
          </a:effectRef>
          <a:fontRef idx="minor">
            <a:schemeClr val="lt1"/>
          </a:fontRef>
        </p:style>
        <p:txBody>
          <a:bodyPr anchor="ctr"/>
          <a:lstStyle>
            <a:lvl1pPr marL="1814513" indent="-1814513" eaLnBrk="0" hangingPunct="0">
              <a:defRPr kumimoji="1" b="1">
                <a:solidFill>
                  <a:schemeClr val="tx1"/>
                </a:solidFill>
                <a:latin typeface="Arial" charset="0"/>
                <a:ea typeface="新細明體" pitchFamily="18" charset="-120"/>
              </a:defRPr>
            </a:lvl1pPr>
            <a:lvl2pPr marL="742950" indent="-285750" eaLnBrk="0" hangingPunct="0">
              <a:defRPr kumimoji="1" b="1">
                <a:solidFill>
                  <a:schemeClr val="tx1"/>
                </a:solidFill>
                <a:latin typeface="Arial" charset="0"/>
                <a:ea typeface="新細明體" pitchFamily="18" charset="-120"/>
              </a:defRPr>
            </a:lvl2pPr>
            <a:lvl3pPr marL="1143000" indent="-228600" eaLnBrk="0" hangingPunct="0">
              <a:defRPr kumimoji="1" b="1">
                <a:solidFill>
                  <a:schemeClr val="tx1"/>
                </a:solidFill>
                <a:latin typeface="Arial" charset="0"/>
                <a:ea typeface="新細明體" pitchFamily="18" charset="-120"/>
              </a:defRPr>
            </a:lvl3pPr>
            <a:lvl4pPr marL="1600200" indent="-228600" eaLnBrk="0" hangingPunct="0">
              <a:defRPr kumimoji="1" b="1">
                <a:solidFill>
                  <a:schemeClr val="tx1"/>
                </a:solidFill>
                <a:latin typeface="Arial" charset="0"/>
                <a:ea typeface="新細明體" pitchFamily="18" charset="-120"/>
              </a:defRPr>
            </a:lvl4pPr>
            <a:lvl5pPr marL="2057400" indent="-228600" eaLnBrk="0" hangingPunct="0">
              <a:defRPr kumimoji="1" b="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b="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b="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b="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b="1">
                <a:solidFill>
                  <a:schemeClr val="tx1"/>
                </a:solidFill>
                <a:latin typeface="Arial" charset="0"/>
                <a:ea typeface="新細明體" pitchFamily="18" charset="-120"/>
              </a:defRPr>
            </a:lvl9pPr>
          </a:lstStyle>
          <a:p>
            <a:pPr algn="ctr" fontAlgn="base">
              <a:spcBef>
                <a:spcPct val="0"/>
              </a:spcBef>
              <a:spcAft>
                <a:spcPct val="0"/>
              </a:spcAft>
            </a:pPr>
            <a:r>
              <a:rPr lang="zh-TW" altLang="en-US" sz="2000" dirty="0" smtClean="0">
                <a:solidFill>
                  <a:srgbClr val="000000"/>
                </a:solidFill>
                <a:latin typeface="微軟正黑體" pitchFamily="34" charset="-120"/>
                <a:ea typeface="微軟正黑體" pitchFamily="34" charset="-120"/>
              </a:rPr>
              <a:t>全台最大規模農業產業鏈稽核管理，產銷協調民眾農企皆受益</a:t>
            </a:r>
            <a:endParaRPr lang="zh-TW" altLang="en-US" sz="2000" dirty="0">
              <a:solidFill>
                <a:srgbClr val="000000"/>
              </a:solidFill>
              <a:latin typeface="微軟正黑體" pitchFamily="34" charset="-120"/>
              <a:ea typeface="微軟正黑體" pitchFamily="34" charset="-120"/>
            </a:endParaRPr>
          </a:p>
        </p:txBody>
      </p:sp>
      <p:sp>
        <p:nvSpPr>
          <p:cNvPr id="48" name="五邊形 47"/>
          <p:cNvSpPr/>
          <p:nvPr/>
        </p:nvSpPr>
        <p:spPr bwMode="auto">
          <a:xfrm>
            <a:off x="4427980" y="4653136"/>
            <a:ext cx="2520350" cy="629954"/>
          </a:xfrm>
          <a:prstGeom prst="homePlate">
            <a:avLst/>
          </a:prstGeom>
          <a:gradFill flip="none" rotWithShape="1">
            <a:gsLst>
              <a:gs pos="0">
                <a:srgbClr val="3399FF"/>
              </a:gs>
              <a:gs pos="100000">
                <a:schemeClr val="bg1"/>
              </a:gs>
            </a:gsLst>
            <a:path path="circle">
              <a:fillToRect l="100000" t="100000"/>
            </a:path>
            <a:tileRect r="-100000" b="-100000"/>
          </a:gradFill>
          <a:ln>
            <a:noFill/>
            <a:headEnd type="none" w="med" len="med"/>
            <a:tailEnd type="none" w="med" len="med"/>
          </a:ln>
          <a:effectLst/>
          <a:scene3d>
            <a:camera prst="orthographicFront">
              <a:rot lat="0" lon="0" rev="0"/>
            </a:camera>
            <a:lightRig rig="contrasting" dir="t">
              <a:rot lat="0" lon="0" rev="7800000"/>
            </a:lightRig>
          </a:scene3d>
          <a:sp3d>
            <a:bevelT w="139700" h="139700"/>
          </a:sp3d>
          <a:extLst/>
        </p:spPr>
        <p:style>
          <a:lnRef idx="1">
            <a:schemeClr val="accent1"/>
          </a:lnRef>
          <a:fillRef idx="2">
            <a:schemeClr val="accent1"/>
          </a:fillRef>
          <a:effectRef idx="1">
            <a:schemeClr val="accent1"/>
          </a:effectRef>
          <a:fontRef idx="minor">
            <a:schemeClr val="dk1"/>
          </a:fontRef>
        </p:style>
        <p:txBody>
          <a:bodyPr vert="horz" wrap="none" lIns="90000" tIns="46800" rIns="90000" bIns="46800" numCol="1" rtlCol="0" anchor="ctr" anchorCtr="0" compatLnSpc="1">
            <a:prstTxWarp prst="textNoShape">
              <a:avLst/>
            </a:prstTxWarp>
          </a:bodyPr>
          <a:lstStyle/>
          <a:p>
            <a:pPr algn="r" fontAlgn="base">
              <a:lnSpc>
                <a:spcPts val="2100"/>
              </a:lnSpc>
              <a:spcAft>
                <a:spcPct val="0"/>
              </a:spcAft>
            </a:pPr>
            <a:r>
              <a:rPr kumimoji="1" lang="zh-TW" altLang="en-US" b="1" dirty="0">
                <a:solidFill>
                  <a:srgbClr val="000000"/>
                </a:solidFill>
                <a:latin typeface="微軟正黑體" panose="020B0604030504040204" pitchFamily="34" charset="-120"/>
                <a:ea typeface="微軟正黑體" panose="020B0604030504040204" pitchFamily="34" charset="-120"/>
              </a:rPr>
              <a:t>農產品生態鏈</a:t>
            </a:r>
            <a:endParaRPr kumimoji="1" lang="en-US" altLang="zh-TW" b="1" dirty="0">
              <a:solidFill>
                <a:srgbClr val="000000"/>
              </a:solidFill>
              <a:latin typeface="微軟正黑體" panose="020B0604030504040204" pitchFamily="34" charset="-120"/>
              <a:ea typeface="微軟正黑體" panose="020B0604030504040204" pitchFamily="34" charset="-120"/>
            </a:endParaRPr>
          </a:p>
          <a:p>
            <a:pPr algn="r" fontAlgn="base">
              <a:lnSpc>
                <a:spcPts val="2100"/>
              </a:lnSpc>
              <a:spcAft>
                <a:spcPct val="0"/>
              </a:spcAft>
            </a:pPr>
            <a:r>
              <a:rPr kumimoji="1" lang="zh-TW" altLang="en-US" b="1" dirty="0">
                <a:solidFill>
                  <a:srgbClr val="000000"/>
                </a:solidFill>
                <a:latin typeface="微軟正黑體" panose="020B0604030504040204" pitchFamily="34" charset="-120"/>
                <a:ea typeface="微軟正黑體" panose="020B0604030504040204" pitchFamily="34" charset="-120"/>
              </a:rPr>
              <a:t>完全管理透明</a:t>
            </a:r>
            <a:endParaRPr kumimoji="1" lang="en-US" altLang="zh-TW" b="1" dirty="0">
              <a:solidFill>
                <a:srgbClr val="000000"/>
              </a:solidFill>
              <a:latin typeface="微軟正黑體" panose="020B0604030504040204" pitchFamily="34" charset="-120"/>
              <a:ea typeface="微軟正黑體" panose="020B0604030504040204" pitchFamily="34" charset="-120"/>
            </a:endParaRPr>
          </a:p>
        </p:txBody>
      </p:sp>
      <p:sp>
        <p:nvSpPr>
          <p:cNvPr id="47" name="五邊形 46"/>
          <p:cNvSpPr/>
          <p:nvPr/>
        </p:nvSpPr>
        <p:spPr bwMode="auto">
          <a:xfrm>
            <a:off x="2267680" y="4653136"/>
            <a:ext cx="2664370" cy="629954"/>
          </a:xfrm>
          <a:prstGeom prst="homePlate">
            <a:avLst/>
          </a:prstGeom>
          <a:gradFill flip="none" rotWithShape="1">
            <a:gsLst>
              <a:gs pos="0">
                <a:srgbClr val="CCCCFF"/>
              </a:gs>
              <a:gs pos="100000">
                <a:schemeClr val="bg1"/>
              </a:gs>
            </a:gsLst>
            <a:path path="circle">
              <a:fillToRect l="100000" t="100000"/>
            </a:path>
            <a:tileRect r="-100000" b="-100000"/>
          </a:gradFill>
          <a:ln>
            <a:noFill/>
            <a:headEnd type="none" w="med" len="med"/>
            <a:tailEnd type="none" w="med" len="med"/>
          </a:ln>
          <a:effectLst/>
          <a:scene3d>
            <a:camera prst="orthographicFront">
              <a:rot lat="0" lon="0" rev="0"/>
            </a:camera>
            <a:lightRig rig="contrasting" dir="t">
              <a:rot lat="0" lon="0" rev="7800000"/>
            </a:lightRig>
          </a:scene3d>
          <a:sp3d>
            <a:bevelT w="139700" h="139700"/>
          </a:sp3d>
          <a:extLst/>
        </p:spPr>
        <p:style>
          <a:lnRef idx="1">
            <a:schemeClr val="accent1"/>
          </a:lnRef>
          <a:fillRef idx="2">
            <a:schemeClr val="accent1"/>
          </a:fillRef>
          <a:effectRef idx="1">
            <a:schemeClr val="accent1"/>
          </a:effectRef>
          <a:fontRef idx="minor">
            <a:schemeClr val="dk1"/>
          </a:fontRef>
        </p:style>
        <p:txBody>
          <a:bodyPr vert="horz" wrap="none" lIns="90000" tIns="46800" rIns="90000" bIns="46800" numCol="1" rtlCol="0" anchor="ctr" anchorCtr="0" compatLnSpc="1">
            <a:prstTxWarp prst="textNoShape">
              <a:avLst/>
            </a:prstTxWarp>
          </a:bodyPr>
          <a:lstStyle/>
          <a:p>
            <a:pPr algn="r" fontAlgn="base">
              <a:lnSpc>
                <a:spcPts val="2100"/>
              </a:lnSpc>
              <a:spcAft>
                <a:spcPct val="0"/>
              </a:spcAft>
            </a:pPr>
            <a:r>
              <a:rPr kumimoji="1" lang="zh-TW" altLang="en-US" b="1" dirty="0">
                <a:solidFill>
                  <a:srgbClr val="000000"/>
                </a:solidFill>
                <a:latin typeface="微軟正黑體" panose="020B0604030504040204" pitchFamily="34" charset="-120"/>
                <a:ea typeface="微軟正黑體" panose="020B0604030504040204" pitchFamily="34" charset="-120"/>
              </a:rPr>
              <a:t>運用</a:t>
            </a:r>
            <a:r>
              <a:rPr kumimoji="1" lang="en-US" altLang="zh-TW" b="1" dirty="0">
                <a:solidFill>
                  <a:srgbClr val="000000"/>
                </a:solidFill>
                <a:latin typeface="微軟正黑體" panose="020B0604030504040204" pitchFamily="34" charset="-120"/>
                <a:ea typeface="微軟正黑體" panose="020B0604030504040204" pitchFamily="34" charset="-120"/>
              </a:rPr>
              <a:t>Open Data</a:t>
            </a:r>
          </a:p>
          <a:p>
            <a:pPr algn="r" fontAlgn="base">
              <a:lnSpc>
                <a:spcPts val="2100"/>
              </a:lnSpc>
              <a:spcAft>
                <a:spcPct val="0"/>
              </a:spcAft>
            </a:pPr>
            <a:r>
              <a:rPr kumimoji="1" lang="en-US" altLang="zh-TW" b="1" dirty="0">
                <a:solidFill>
                  <a:srgbClr val="000000"/>
                </a:solidFill>
                <a:latin typeface="微軟正黑體" panose="020B0604030504040204" pitchFamily="34" charset="-120"/>
                <a:ea typeface="微軟正黑體" panose="020B0604030504040204" pitchFamily="34" charset="-120"/>
              </a:rPr>
              <a:t>10</a:t>
            </a:r>
            <a:r>
              <a:rPr kumimoji="1" lang="zh-TW" altLang="en-US" b="1" dirty="0">
                <a:solidFill>
                  <a:srgbClr val="000000"/>
                </a:solidFill>
                <a:latin typeface="微軟正黑體" panose="020B0604030504040204" pitchFamily="34" charset="-120"/>
                <a:ea typeface="微軟正黑體" panose="020B0604030504040204" pitchFamily="34" charset="-120"/>
              </a:rPr>
              <a:t>個</a:t>
            </a:r>
            <a:endParaRPr kumimoji="1" lang="en-US" altLang="zh-TW" b="1" dirty="0">
              <a:solidFill>
                <a:srgbClr val="000000"/>
              </a:solidFill>
              <a:latin typeface="微軟正黑體" panose="020B0604030504040204" pitchFamily="34" charset="-120"/>
              <a:ea typeface="微軟正黑體" panose="020B0604030504040204" pitchFamily="34" charset="-120"/>
            </a:endParaRPr>
          </a:p>
        </p:txBody>
      </p:sp>
      <p:sp>
        <p:nvSpPr>
          <p:cNvPr id="15" name="矩形 14"/>
          <p:cNvSpPr/>
          <p:nvPr/>
        </p:nvSpPr>
        <p:spPr bwMode="auto">
          <a:xfrm>
            <a:off x="3203848" y="5301226"/>
            <a:ext cx="1813759" cy="1512210"/>
          </a:xfrm>
          <a:prstGeom prst="rect">
            <a:avLst/>
          </a:prstGeom>
          <a:ln>
            <a:headEnd type="none" w="med" len="med"/>
            <a:tailEnd type="none" w="med" len="med"/>
          </a:ln>
          <a:extLst/>
        </p:spPr>
        <p:style>
          <a:lnRef idx="0">
            <a:schemeClr val="accent3"/>
          </a:lnRef>
          <a:fillRef idx="3">
            <a:schemeClr val="accent3"/>
          </a:fillRef>
          <a:effectRef idx="3">
            <a:schemeClr val="accent3"/>
          </a:effectRef>
          <a:fontRef idx="minor">
            <a:schemeClr val="lt1"/>
          </a:fontRef>
        </p:style>
        <p:txBody>
          <a:bodyPr vert="horz" wrap="none" lIns="90000" tIns="46800" rIns="90000" bIns="46800" numCol="1" rtlCol="0" anchor="ctr" anchorCtr="0" compatLnSpc="1">
            <a:prstTxWarp prst="textNoShape">
              <a:avLst/>
            </a:prstTxWarp>
          </a:bodyPr>
          <a:lstStyle/>
          <a:p>
            <a:pPr algn="ctr" fontAlgn="base">
              <a:spcBef>
                <a:spcPct val="0"/>
              </a:spcBef>
              <a:spcAft>
                <a:spcPct val="0"/>
              </a:spcAft>
            </a:pPr>
            <a:r>
              <a:rPr kumimoji="1" lang="zh-TW" altLang="en-US" sz="1400" b="1" dirty="0">
                <a:solidFill>
                  <a:srgbClr val="000000"/>
                </a:solidFill>
                <a:latin typeface="微軟正黑體" pitchFamily="34" charset="-120"/>
                <a:ea typeface="微軟正黑體" pitchFamily="34" charset="-120"/>
              </a:rPr>
              <a:t>農委會</a:t>
            </a:r>
            <a:r>
              <a:rPr kumimoji="1" lang="en-US" altLang="zh-TW" sz="1400" b="1" dirty="0">
                <a:solidFill>
                  <a:srgbClr val="000000"/>
                </a:solidFill>
                <a:latin typeface="微軟正黑體" pitchFamily="34" charset="-120"/>
                <a:ea typeface="微軟正黑體" pitchFamily="34" charset="-120"/>
              </a:rPr>
              <a:t>/</a:t>
            </a:r>
            <a:r>
              <a:rPr kumimoji="1" lang="zh-TW" altLang="en-US" sz="1400" b="1" dirty="0">
                <a:solidFill>
                  <a:srgbClr val="000000"/>
                </a:solidFill>
                <a:latin typeface="微軟正黑體" pitchFamily="34" charset="-120"/>
                <a:ea typeface="微軟正黑體" pitchFamily="34" charset="-120"/>
              </a:rPr>
              <a:t>產銷履歷、</a:t>
            </a:r>
            <a:endParaRPr kumimoji="1" lang="en-US" altLang="zh-TW" sz="1400" b="1" dirty="0">
              <a:solidFill>
                <a:srgbClr val="000000"/>
              </a:solidFill>
              <a:latin typeface="微軟正黑體" pitchFamily="34" charset="-120"/>
              <a:ea typeface="微軟正黑體" pitchFamily="34" charset="-120"/>
            </a:endParaRPr>
          </a:p>
          <a:p>
            <a:pPr algn="ctr" fontAlgn="base">
              <a:spcBef>
                <a:spcPct val="0"/>
              </a:spcBef>
              <a:spcAft>
                <a:spcPct val="0"/>
              </a:spcAft>
            </a:pPr>
            <a:r>
              <a:rPr kumimoji="1" lang="zh-TW" altLang="en-US" sz="1400" b="1" dirty="0">
                <a:solidFill>
                  <a:srgbClr val="000000"/>
                </a:solidFill>
                <a:latin typeface="微軟正黑體" pitchFamily="34" charset="-120"/>
                <a:ea typeface="微軟正黑體" pitchFamily="34" charset="-120"/>
              </a:rPr>
              <a:t>病蟲害診斷、蔬果</a:t>
            </a:r>
            <a:endParaRPr kumimoji="1" lang="en-US" altLang="zh-TW" sz="1400" b="1" dirty="0">
              <a:solidFill>
                <a:srgbClr val="000000"/>
              </a:solidFill>
              <a:latin typeface="微軟正黑體" pitchFamily="34" charset="-120"/>
              <a:ea typeface="微軟正黑體" pitchFamily="34" charset="-120"/>
            </a:endParaRPr>
          </a:p>
          <a:p>
            <a:pPr algn="ctr" fontAlgn="base">
              <a:spcBef>
                <a:spcPct val="0"/>
              </a:spcBef>
              <a:spcAft>
                <a:spcPct val="0"/>
              </a:spcAft>
            </a:pPr>
            <a:r>
              <a:rPr kumimoji="1" lang="zh-TW" altLang="en-US" sz="1400" b="1" dirty="0">
                <a:solidFill>
                  <a:srgbClr val="000000"/>
                </a:solidFill>
                <a:latin typeface="微軟正黑體" pitchFamily="34" charset="-120"/>
                <a:ea typeface="微軟正黑體" pitchFamily="34" charset="-120"/>
              </a:rPr>
              <a:t>重要害蟲防疫、土壤</a:t>
            </a:r>
            <a:endParaRPr kumimoji="1" lang="en-US" altLang="zh-TW" sz="1400" b="1" dirty="0">
              <a:solidFill>
                <a:srgbClr val="000000"/>
              </a:solidFill>
              <a:latin typeface="微軟正黑體" pitchFamily="34" charset="-120"/>
              <a:ea typeface="微軟正黑體" pitchFamily="34" charset="-120"/>
            </a:endParaRPr>
          </a:p>
          <a:p>
            <a:pPr algn="ctr" fontAlgn="base">
              <a:spcBef>
                <a:spcPct val="0"/>
              </a:spcBef>
              <a:spcAft>
                <a:spcPct val="0"/>
              </a:spcAft>
            </a:pPr>
            <a:r>
              <a:rPr kumimoji="1" lang="zh-TW" altLang="en-US" sz="1400" b="1" dirty="0">
                <a:solidFill>
                  <a:srgbClr val="000000"/>
                </a:solidFill>
                <a:latin typeface="微軟正黑體" pitchFamily="34" charset="-120"/>
                <a:ea typeface="微軟正黑體" pitchFamily="34" charset="-120"/>
              </a:rPr>
              <a:t>管理組圖、土壤性質</a:t>
            </a:r>
            <a:endParaRPr kumimoji="1" lang="en-US" altLang="zh-TW" sz="1400" b="1" dirty="0">
              <a:solidFill>
                <a:srgbClr val="000000"/>
              </a:solidFill>
              <a:latin typeface="微軟正黑體" pitchFamily="34" charset="-120"/>
              <a:ea typeface="微軟正黑體" pitchFamily="34" charset="-120"/>
            </a:endParaRPr>
          </a:p>
          <a:p>
            <a:pPr algn="ctr" fontAlgn="base">
              <a:spcBef>
                <a:spcPct val="0"/>
              </a:spcBef>
              <a:spcAft>
                <a:spcPct val="0"/>
              </a:spcAft>
            </a:pPr>
            <a:r>
              <a:rPr kumimoji="1" lang="zh-TW" altLang="en-US" sz="1400" b="1" dirty="0">
                <a:solidFill>
                  <a:srgbClr val="000000"/>
                </a:solidFill>
                <a:latin typeface="微軟正黑體" pitchFamily="34" charset="-120"/>
                <a:ea typeface="微軟正黑體" pitchFamily="34" charset="-120"/>
              </a:rPr>
              <a:t>分析。中央氣象局</a:t>
            </a:r>
            <a:r>
              <a:rPr kumimoji="1" lang="en-US" altLang="zh-TW" sz="1400" b="1" dirty="0">
                <a:solidFill>
                  <a:srgbClr val="000000"/>
                </a:solidFill>
                <a:latin typeface="微軟正黑體" pitchFamily="34" charset="-120"/>
                <a:ea typeface="微軟正黑體" pitchFamily="34" charset="-120"/>
              </a:rPr>
              <a:t>/</a:t>
            </a:r>
            <a:r>
              <a:rPr kumimoji="1" lang="zh-TW" altLang="en-US" sz="1400" b="1" dirty="0">
                <a:solidFill>
                  <a:srgbClr val="000000"/>
                </a:solidFill>
                <a:latin typeface="微軟正黑體" pitchFamily="34" charset="-120"/>
                <a:ea typeface="微軟正黑體" pitchFamily="34" charset="-120"/>
              </a:rPr>
              <a:t>氣</a:t>
            </a:r>
            <a:endParaRPr kumimoji="1" lang="en-US" altLang="zh-TW" sz="1400" b="1" dirty="0">
              <a:solidFill>
                <a:srgbClr val="000000"/>
              </a:solidFill>
              <a:latin typeface="微軟正黑體" pitchFamily="34" charset="-120"/>
              <a:ea typeface="微軟正黑體" pitchFamily="34" charset="-120"/>
            </a:endParaRPr>
          </a:p>
          <a:p>
            <a:pPr algn="ctr" fontAlgn="base">
              <a:spcBef>
                <a:spcPct val="0"/>
              </a:spcBef>
              <a:spcAft>
                <a:spcPct val="0"/>
              </a:spcAft>
            </a:pPr>
            <a:r>
              <a:rPr kumimoji="1" lang="zh-TW" altLang="en-US" sz="1400" b="1" dirty="0">
                <a:solidFill>
                  <a:srgbClr val="000000"/>
                </a:solidFill>
                <a:latin typeface="微軟正黑體" pitchFamily="34" charset="-120"/>
                <a:ea typeface="微軟正黑體" pitchFamily="34" charset="-120"/>
              </a:rPr>
              <a:t>候資料、內政部地政司</a:t>
            </a:r>
            <a:endParaRPr kumimoji="1" lang="en-US" altLang="zh-TW" sz="1400" b="1" dirty="0">
              <a:solidFill>
                <a:srgbClr val="000000"/>
              </a:solidFill>
              <a:latin typeface="微軟正黑體" pitchFamily="34" charset="-120"/>
              <a:ea typeface="微軟正黑體" pitchFamily="34" charset="-120"/>
            </a:endParaRPr>
          </a:p>
          <a:p>
            <a:pPr algn="ctr" fontAlgn="base">
              <a:spcBef>
                <a:spcPct val="0"/>
              </a:spcBef>
              <a:spcAft>
                <a:spcPct val="0"/>
              </a:spcAft>
            </a:pPr>
            <a:r>
              <a:rPr kumimoji="1" lang="zh-TW" altLang="en-US" sz="1400" b="1" dirty="0">
                <a:solidFill>
                  <a:srgbClr val="000000"/>
                </a:solidFill>
                <a:latin typeface="微軟正黑體" pitchFamily="34" charset="-120"/>
                <a:ea typeface="微軟正黑體" pitchFamily="34" charset="-120"/>
              </a:rPr>
              <a:t>地籍圖資網路便民服務</a:t>
            </a:r>
          </a:p>
        </p:txBody>
      </p:sp>
      <p:sp>
        <p:nvSpPr>
          <p:cNvPr id="45" name="五邊形 44"/>
          <p:cNvSpPr/>
          <p:nvPr/>
        </p:nvSpPr>
        <p:spPr bwMode="auto">
          <a:xfrm>
            <a:off x="395420" y="4653162"/>
            <a:ext cx="2448340" cy="629954"/>
          </a:xfrm>
          <a:prstGeom prst="homePlate">
            <a:avLst/>
          </a:prstGeom>
          <a:gradFill flip="none" rotWithShape="1">
            <a:gsLst>
              <a:gs pos="0">
                <a:srgbClr val="CCECFF"/>
              </a:gs>
              <a:gs pos="100000">
                <a:schemeClr val="bg1"/>
              </a:gs>
            </a:gsLst>
            <a:path path="circle">
              <a:fillToRect l="100000" t="100000"/>
            </a:path>
            <a:tileRect r="-100000" b="-100000"/>
          </a:gradFill>
          <a:ln>
            <a:noFill/>
            <a:headEnd type="none" w="med" len="med"/>
            <a:tailEnd type="none" w="med" len="med"/>
          </a:ln>
          <a:effectLst/>
          <a:scene3d>
            <a:camera prst="orthographicFront">
              <a:rot lat="0" lon="0" rev="0"/>
            </a:camera>
            <a:lightRig rig="contrasting" dir="t">
              <a:rot lat="0" lon="0" rev="7800000"/>
            </a:lightRig>
          </a:scene3d>
          <a:sp3d>
            <a:bevelT w="139700" h="139700"/>
          </a:sp3d>
          <a:extLst/>
        </p:spPr>
        <p:style>
          <a:lnRef idx="1">
            <a:schemeClr val="accent1"/>
          </a:lnRef>
          <a:fillRef idx="2">
            <a:schemeClr val="accent1"/>
          </a:fillRef>
          <a:effectRef idx="1">
            <a:schemeClr val="accent1"/>
          </a:effectRef>
          <a:fontRef idx="minor">
            <a:schemeClr val="dk1"/>
          </a:fontRef>
        </p:style>
        <p:txBody>
          <a:bodyPr vert="horz" wrap="none" lIns="90000" tIns="46800" rIns="90000" bIns="46800" numCol="1" rtlCol="0" anchor="ctr" anchorCtr="0" compatLnSpc="1">
            <a:prstTxWarp prst="textNoShape">
              <a:avLst/>
            </a:prstTxWarp>
          </a:bodyPr>
          <a:lstStyle/>
          <a:p>
            <a:pPr algn="r" fontAlgn="base">
              <a:lnSpc>
                <a:spcPts val="2100"/>
              </a:lnSpc>
              <a:spcAft>
                <a:spcPct val="0"/>
              </a:spcAft>
            </a:pPr>
            <a:r>
              <a:rPr kumimoji="1" lang="zh-TW" altLang="en-US" b="1" dirty="0">
                <a:solidFill>
                  <a:srgbClr val="000000"/>
                </a:solidFill>
                <a:latin typeface="微軟正黑體" panose="020B0604030504040204" pitchFamily="34" charset="-120"/>
                <a:ea typeface="微軟正黑體" panose="020B0604030504040204" pitchFamily="34" charset="-120"/>
              </a:rPr>
              <a:t>目的</a:t>
            </a:r>
            <a:endParaRPr kumimoji="1" lang="en-US" altLang="zh-TW" b="1" dirty="0">
              <a:solidFill>
                <a:srgbClr val="000000"/>
              </a:solidFill>
              <a:latin typeface="微軟正黑體" panose="020B0604030504040204" pitchFamily="34" charset="-120"/>
              <a:ea typeface="微軟正黑體" panose="020B0604030504040204" pitchFamily="34" charset="-120"/>
            </a:endParaRPr>
          </a:p>
        </p:txBody>
      </p:sp>
      <p:pic>
        <p:nvPicPr>
          <p:cNvPr id="1026" name="Picture 2" descr="C:\Users\alexia\Desktop\圖片1.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78085" y="5265952"/>
            <a:ext cx="3913955" cy="1512210"/>
          </a:xfrm>
          <a:prstGeom prst="rect">
            <a:avLst/>
          </a:prstGeom>
          <a:noFill/>
          <a:extLst>
            <a:ext uri="{909E8E84-426E-40DD-AFC4-6F175D3DCCD1}">
              <a14:hiddenFill xmlns:a14="http://schemas.microsoft.com/office/drawing/2010/main">
                <a:solidFill>
                  <a:srgbClr val="FFFFFF"/>
                </a:solidFill>
              </a14:hiddenFill>
            </a:ext>
          </a:extLst>
        </p:spPr>
      </p:pic>
      <p:sp>
        <p:nvSpPr>
          <p:cNvPr id="20" name="內容版面配置區 2"/>
          <p:cNvSpPr txBox="1">
            <a:spLocks/>
          </p:cNvSpPr>
          <p:nvPr/>
        </p:nvSpPr>
        <p:spPr bwMode="auto">
          <a:xfrm>
            <a:off x="539440" y="1340768"/>
            <a:ext cx="8604560" cy="3881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CC"/>
              </a:buClr>
              <a:buFont typeface="Wingdings" pitchFamily="2" charset="2"/>
              <a:buChar char="q"/>
              <a:defRPr kumimoji="1" sz="2800" b="1">
                <a:solidFill>
                  <a:srgbClr val="0000CC"/>
                </a:solidFill>
                <a:latin typeface="微軟正黑體" pitchFamily="34" charset="-120"/>
                <a:ea typeface="微軟正黑體" pitchFamily="34" charset="-120"/>
                <a:cs typeface="+mn-cs"/>
              </a:defRPr>
            </a:lvl1pPr>
            <a:lvl2pPr marL="742950" indent="-285750" algn="l" rtl="0" eaLnBrk="0" fontAlgn="base" hangingPunct="0">
              <a:spcBef>
                <a:spcPct val="20000"/>
              </a:spcBef>
              <a:spcAft>
                <a:spcPct val="0"/>
              </a:spcAft>
              <a:buClr>
                <a:srgbClr val="0000CC"/>
              </a:buClr>
              <a:buFont typeface="Arial" pitchFamily="34" charset="0"/>
              <a:buChar char="–"/>
              <a:defRPr kumimoji="1" sz="2400" b="1">
                <a:solidFill>
                  <a:schemeClr val="tx1"/>
                </a:solidFill>
                <a:latin typeface="微軟正黑體" pitchFamily="34" charset="-120"/>
                <a:ea typeface="微軟正黑體" pitchFamily="34" charset="-120"/>
                <a:cs typeface="+mn-cs"/>
              </a:defRPr>
            </a:lvl2pPr>
            <a:lvl3pPr marL="1143000" indent="-228600" algn="l" rtl="0" eaLnBrk="0" fontAlgn="base" hangingPunct="0">
              <a:spcBef>
                <a:spcPct val="20000"/>
              </a:spcBef>
              <a:spcAft>
                <a:spcPct val="0"/>
              </a:spcAft>
              <a:buClr>
                <a:srgbClr val="0000CC"/>
              </a:buClr>
              <a:buChar char="•"/>
              <a:defRPr kumimoji="1" sz="2400" b="1">
                <a:solidFill>
                  <a:schemeClr val="tx1"/>
                </a:solidFill>
                <a:latin typeface="微軟正黑體" pitchFamily="34" charset="-120"/>
                <a:ea typeface="微軟正黑體" pitchFamily="34" charset="-120"/>
                <a:cs typeface="+mn-cs"/>
              </a:defRPr>
            </a:lvl3pPr>
            <a:lvl4pPr marL="1600200" indent="-228600" algn="l" rtl="0" fontAlgn="base">
              <a:spcBef>
                <a:spcPct val="20000"/>
              </a:spcBef>
              <a:spcAft>
                <a:spcPct val="0"/>
              </a:spcAft>
              <a:buChar char="–"/>
              <a:defRPr kumimoji="1" sz="2000" b="1">
                <a:solidFill>
                  <a:schemeClr val="tx1"/>
                </a:solidFill>
                <a:latin typeface="微軟正黑體" pitchFamily="34" charset="-120"/>
                <a:ea typeface="微軟正黑體" pitchFamily="34" charset="-120"/>
                <a:cs typeface="+mn-cs"/>
              </a:defRPr>
            </a:lvl4pPr>
            <a:lvl5pPr marL="2057400" indent="-228600" algn="l" rtl="0" fontAlgn="base">
              <a:spcBef>
                <a:spcPct val="20000"/>
              </a:spcBef>
              <a:spcAft>
                <a:spcPct val="0"/>
              </a:spcAft>
              <a:buChar char="»"/>
              <a:defRPr kumimoji="1" sz="2000" b="1">
                <a:solidFill>
                  <a:schemeClr val="tx1"/>
                </a:solidFill>
                <a:latin typeface="微軟正黑體" pitchFamily="34" charset="-120"/>
                <a:ea typeface="微軟正黑體" pitchFamily="34" charset="-120"/>
                <a:cs typeface="+mn-cs"/>
              </a:defRPr>
            </a:lvl5pPr>
            <a:lvl6pPr marL="2514600" indent="-228600" algn="l" rtl="0" fontAlgn="base">
              <a:spcBef>
                <a:spcPct val="20000"/>
              </a:spcBef>
              <a:spcAft>
                <a:spcPct val="0"/>
              </a:spcAft>
              <a:buChar char="»"/>
              <a:defRPr kumimoji="1" sz="2000">
                <a:solidFill>
                  <a:schemeClr val="tx1"/>
                </a:solidFill>
                <a:latin typeface="+mn-lt"/>
                <a:ea typeface="+mn-ea"/>
                <a:cs typeface="+mn-cs"/>
              </a:defRPr>
            </a:lvl6pPr>
            <a:lvl7pPr marL="2971800" indent="-228600" algn="l" rtl="0" fontAlgn="base">
              <a:spcBef>
                <a:spcPct val="20000"/>
              </a:spcBef>
              <a:spcAft>
                <a:spcPct val="0"/>
              </a:spcAft>
              <a:buChar char="»"/>
              <a:defRPr kumimoji="1" sz="2000">
                <a:solidFill>
                  <a:schemeClr val="tx1"/>
                </a:solidFill>
                <a:latin typeface="+mn-lt"/>
                <a:ea typeface="+mn-ea"/>
                <a:cs typeface="+mn-cs"/>
              </a:defRPr>
            </a:lvl7pPr>
            <a:lvl8pPr marL="3429000" indent="-228600" algn="l" rtl="0" fontAlgn="base">
              <a:spcBef>
                <a:spcPct val="20000"/>
              </a:spcBef>
              <a:spcAft>
                <a:spcPct val="0"/>
              </a:spcAft>
              <a:buChar char="»"/>
              <a:defRPr kumimoji="1" sz="2000">
                <a:solidFill>
                  <a:schemeClr val="tx1"/>
                </a:solidFill>
                <a:latin typeface="+mn-lt"/>
                <a:ea typeface="+mn-ea"/>
                <a:cs typeface="+mn-cs"/>
              </a:defRPr>
            </a:lvl8pPr>
            <a:lvl9pPr marL="3886200" indent="-228600" algn="l" rtl="0" fontAlgn="base">
              <a:spcBef>
                <a:spcPct val="20000"/>
              </a:spcBef>
              <a:spcAft>
                <a:spcPct val="0"/>
              </a:spcAft>
              <a:buChar char="»"/>
              <a:defRPr kumimoji="1" sz="2000">
                <a:solidFill>
                  <a:schemeClr val="tx1"/>
                </a:solidFill>
                <a:latin typeface="+mn-lt"/>
                <a:ea typeface="+mn-ea"/>
                <a:cs typeface="+mn-cs"/>
              </a:defRPr>
            </a:lvl9pPr>
          </a:lstStyle>
          <a:p>
            <a:pPr>
              <a:lnSpc>
                <a:spcPts val="2400"/>
              </a:lnSpc>
              <a:spcBef>
                <a:spcPts val="0"/>
              </a:spcBef>
            </a:pPr>
            <a:r>
              <a:rPr lang="zh-TW" altLang="en-US" sz="1800" dirty="0" smtClean="0"/>
              <a:t>計畫名稱：農業撈特</a:t>
            </a:r>
            <a:r>
              <a:rPr lang="en-US" altLang="zh-TW" sz="1800" dirty="0" smtClean="0"/>
              <a:t>-</a:t>
            </a:r>
            <a:r>
              <a:rPr lang="zh-TW" altLang="en-US" sz="1800" dirty="0" smtClean="0"/>
              <a:t>農業生態資源整合應用服務計畫</a:t>
            </a:r>
            <a:endParaRPr lang="en-US" altLang="zh-TW" sz="1800" dirty="0" smtClean="0"/>
          </a:p>
          <a:p>
            <a:pPr>
              <a:lnSpc>
                <a:spcPts val="2400"/>
              </a:lnSpc>
              <a:spcBef>
                <a:spcPts val="0"/>
              </a:spcBef>
            </a:pPr>
            <a:r>
              <a:rPr lang="zh-TW" altLang="en-US" sz="1800" dirty="0" smtClean="0"/>
              <a:t>面臨問題：</a:t>
            </a:r>
            <a:endParaRPr lang="en-US" altLang="zh-TW" sz="1800" dirty="0" smtClean="0"/>
          </a:p>
          <a:p>
            <a:pPr marL="441325" lvl="1" indent="-268288">
              <a:lnSpc>
                <a:spcPts val="2400"/>
              </a:lnSpc>
              <a:spcBef>
                <a:spcPts val="0"/>
              </a:spcBef>
            </a:pPr>
            <a:r>
              <a:rPr lang="zh-TW" altLang="en-US" sz="1800" dirty="0" smtClean="0">
                <a:solidFill>
                  <a:srgbClr val="000000"/>
                </a:solidFill>
              </a:rPr>
              <a:t>國內農業</a:t>
            </a:r>
            <a:r>
              <a:rPr lang="zh-TW" altLang="en-US" sz="1800" dirty="0">
                <a:solidFill>
                  <a:srgbClr val="000000"/>
                </a:solidFill>
              </a:rPr>
              <a:t>產品沒有完整產業鏈的管</a:t>
            </a:r>
            <a:r>
              <a:rPr lang="zh-TW" altLang="en-US" sz="1800" dirty="0" smtClean="0">
                <a:solidFill>
                  <a:srgbClr val="000000"/>
                </a:solidFill>
              </a:rPr>
              <a:t>控，導致產</a:t>
            </a:r>
            <a:r>
              <a:rPr lang="zh-TW" altLang="en-US" sz="1800" dirty="0">
                <a:solidFill>
                  <a:srgbClr val="000000"/>
                </a:solidFill>
              </a:rPr>
              <a:t>銷不協調，欠缺通路稽核規劃平台，</a:t>
            </a:r>
            <a:r>
              <a:rPr lang="zh-TW" altLang="en-US" sz="1800" dirty="0" smtClean="0">
                <a:solidFill>
                  <a:srgbClr val="000000"/>
                </a:solidFill>
              </a:rPr>
              <a:t>導致農產品價格不穩定</a:t>
            </a:r>
            <a:endParaRPr lang="en-US" altLang="zh-TW" sz="1800" dirty="0" smtClean="0">
              <a:solidFill>
                <a:srgbClr val="000000"/>
              </a:solidFill>
            </a:endParaRPr>
          </a:p>
          <a:p>
            <a:pPr marL="441325" lvl="1" indent="-268288">
              <a:lnSpc>
                <a:spcPts val="2400"/>
              </a:lnSpc>
              <a:spcBef>
                <a:spcPts val="0"/>
              </a:spcBef>
            </a:pPr>
            <a:r>
              <a:rPr lang="zh-TW" altLang="en-US" sz="1800" dirty="0">
                <a:solidFill>
                  <a:srgbClr val="000000"/>
                </a:solidFill>
              </a:rPr>
              <a:t>可</a:t>
            </a:r>
            <a:r>
              <a:rPr lang="zh-TW" altLang="en-US" sz="1800" dirty="0" smtClean="0">
                <a:solidFill>
                  <a:srgbClr val="000000"/>
                </a:solidFill>
              </a:rPr>
              <a:t>供使用</a:t>
            </a:r>
            <a:r>
              <a:rPr lang="zh-TW" altLang="en-US" sz="1800" dirty="0">
                <a:solidFill>
                  <a:srgbClr val="000000"/>
                </a:solidFill>
              </a:rPr>
              <a:t>之資料</a:t>
            </a:r>
            <a:r>
              <a:rPr lang="zh-TW" altLang="en-US" sz="1800" dirty="0" smtClean="0">
                <a:solidFill>
                  <a:srgbClr val="000000"/>
                </a:solidFill>
              </a:rPr>
              <a:t>不足</a:t>
            </a:r>
            <a:r>
              <a:rPr lang="zh-TW" altLang="en-US" sz="1800" dirty="0">
                <a:solidFill>
                  <a:srgbClr val="000000"/>
                </a:solidFill>
              </a:rPr>
              <a:t>，或</a:t>
            </a:r>
            <a:r>
              <a:rPr lang="zh-TW" altLang="en-US" sz="1800" dirty="0" smtClean="0">
                <a:solidFill>
                  <a:srgbClr val="000000"/>
                </a:solidFill>
              </a:rPr>
              <a:t>不準確</a:t>
            </a:r>
            <a:r>
              <a:rPr lang="zh-TW" altLang="en-US" sz="1800" dirty="0">
                <a:solidFill>
                  <a:srgbClr val="000000"/>
                </a:solidFill>
              </a:rPr>
              <a:t>，導致無法精準</a:t>
            </a:r>
            <a:r>
              <a:rPr lang="zh-TW" altLang="en-US" sz="1800" dirty="0" smtClean="0">
                <a:solidFill>
                  <a:srgbClr val="000000"/>
                </a:solidFill>
              </a:rPr>
              <a:t>判斷並給予農作建議</a:t>
            </a:r>
            <a:endParaRPr lang="en-US" altLang="zh-TW" sz="1800" dirty="0" smtClean="0">
              <a:solidFill>
                <a:srgbClr val="000000"/>
              </a:solidFill>
            </a:endParaRPr>
          </a:p>
          <a:p>
            <a:pPr>
              <a:lnSpc>
                <a:spcPts val="2400"/>
              </a:lnSpc>
              <a:spcBef>
                <a:spcPts val="0"/>
              </a:spcBef>
            </a:pPr>
            <a:r>
              <a:rPr lang="zh-TW" altLang="en-US" sz="1800" dirty="0" smtClean="0"/>
              <a:t>計畫價值：</a:t>
            </a:r>
            <a:endParaRPr lang="en-US" altLang="zh-TW" sz="1800" dirty="0" smtClean="0">
              <a:solidFill>
                <a:srgbClr val="000000"/>
              </a:solidFill>
            </a:endParaRPr>
          </a:p>
          <a:p>
            <a:pPr marL="441325" lvl="1" indent="-268288">
              <a:lnSpc>
                <a:spcPts val="2400"/>
              </a:lnSpc>
              <a:spcBef>
                <a:spcPts val="0"/>
              </a:spcBef>
            </a:pPr>
            <a:r>
              <a:rPr lang="zh-TW" altLang="en-US" sz="1800" dirty="0" smtClean="0">
                <a:solidFill>
                  <a:srgbClr val="FF0000"/>
                </a:solidFill>
              </a:rPr>
              <a:t>國內最大規模農地涵蓋率使用此平台，</a:t>
            </a:r>
            <a:r>
              <a:rPr lang="zh-TW" altLang="en-US" sz="1800" dirty="0" smtClean="0">
                <a:solidFill>
                  <a:srgbClr val="000000"/>
                </a:solidFill>
              </a:rPr>
              <a:t>提供生產、稽核</a:t>
            </a:r>
            <a:r>
              <a:rPr lang="zh-TW" altLang="en-US" sz="1800" dirty="0">
                <a:solidFill>
                  <a:srgbClr val="000000"/>
                </a:solidFill>
              </a:rPr>
              <a:t>管理、消費流通管理等</a:t>
            </a:r>
            <a:r>
              <a:rPr lang="zh-TW" altLang="en-US" sz="1800" dirty="0" smtClean="0">
                <a:solidFill>
                  <a:srgbClr val="000000"/>
                </a:solidFill>
              </a:rPr>
              <a:t>服務已</a:t>
            </a:r>
            <a:r>
              <a:rPr lang="zh-TW" altLang="en-US" sz="1800" dirty="0">
                <a:solidFill>
                  <a:srgbClr val="000000"/>
                </a:solidFill>
              </a:rPr>
              <a:t>有</a:t>
            </a:r>
            <a:r>
              <a:rPr lang="en-US" altLang="zh-TW" sz="1800" dirty="0">
                <a:solidFill>
                  <a:srgbClr val="FF0000"/>
                </a:solidFill>
              </a:rPr>
              <a:t>1,000</a:t>
            </a:r>
            <a:r>
              <a:rPr lang="zh-TW" altLang="en-US" sz="1800" dirty="0">
                <a:solidFill>
                  <a:srgbClr val="FF0000"/>
                </a:solidFill>
              </a:rPr>
              <a:t>多家使用</a:t>
            </a:r>
            <a:r>
              <a:rPr lang="en-US" altLang="zh-TW" sz="1800" dirty="0">
                <a:solidFill>
                  <a:srgbClr val="000000"/>
                </a:solidFill>
              </a:rPr>
              <a:t>(</a:t>
            </a:r>
            <a:r>
              <a:rPr lang="zh-TW" altLang="en-US" sz="1800" dirty="0">
                <a:solidFill>
                  <a:srgbClr val="000000"/>
                </a:solidFill>
              </a:rPr>
              <a:t>含個體農戶、產銷班、合作社、農企業</a:t>
            </a:r>
            <a:r>
              <a:rPr lang="en-US" altLang="zh-TW" sz="1800" dirty="0">
                <a:solidFill>
                  <a:srgbClr val="000000"/>
                </a:solidFill>
              </a:rPr>
              <a:t>) </a:t>
            </a:r>
            <a:r>
              <a:rPr lang="zh-TW" altLang="en-US" sz="1800" dirty="0" smtClean="0">
                <a:solidFill>
                  <a:srgbClr val="000000"/>
                </a:solidFill>
              </a:rPr>
              <a:t>，</a:t>
            </a:r>
            <a:r>
              <a:rPr lang="zh-TW" altLang="en-US" sz="1800" dirty="0">
                <a:solidFill>
                  <a:srgbClr val="000000"/>
                </a:solidFill>
              </a:rPr>
              <a:t>管理耕地已高達</a:t>
            </a:r>
            <a:r>
              <a:rPr lang="en-US" altLang="zh-TW" sz="1800" dirty="0">
                <a:solidFill>
                  <a:srgbClr val="FF0000"/>
                </a:solidFill>
              </a:rPr>
              <a:t>5,000</a:t>
            </a:r>
            <a:r>
              <a:rPr lang="zh-TW" altLang="en-US" sz="1800" dirty="0">
                <a:solidFill>
                  <a:srgbClr val="FF0000"/>
                </a:solidFill>
              </a:rPr>
              <a:t>公頃</a:t>
            </a:r>
            <a:r>
              <a:rPr lang="zh-TW" altLang="en-US" sz="1800" dirty="0">
                <a:solidFill>
                  <a:srgbClr val="000000"/>
                </a:solidFill>
              </a:rPr>
              <a:t>以上</a:t>
            </a:r>
            <a:endParaRPr lang="en-US" altLang="zh-TW" sz="1800" dirty="0" smtClean="0">
              <a:solidFill>
                <a:srgbClr val="000000"/>
              </a:solidFill>
            </a:endParaRPr>
          </a:p>
          <a:p>
            <a:pPr marL="441325" lvl="1" indent="-268288">
              <a:lnSpc>
                <a:spcPts val="2400"/>
              </a:lnSpc>
              <a:spcBef>
                <a:spcPts val="0"/>
              </a:spcBef>
            </a:pPr>
            <a:r>
              <a:rPr lang="zh-TW" altLang="en-US" sz="1800" dirty="0" smtClean="0">
                <a:solidFill>
                  <a:srgbClr val="FF0000"/>
                </a:solidFill>
              </a:rPr>
              <a:t>公私資料混搭應用，</a:t>
            </a:r>
            <a:r>
              <a:rPr lang="zh-TW" altLang="en-US" sz="1800" dirty="0" smtClean="0"/>
              <a:t>佈建感測器收集資料後開放</a:t>
            </a:r>
            <a:endParaRPr lang="en-US" altLang="zh-TW" sz="1800" dirty="0" smtClean="0"/>
          </a:p>
          <a:p>
            <a:pPr marL="441325" lvl="1" indent="-268288">
              <a:lnSpc>
                <a:spcPts val="2400"/>
              </a:lnSpc>
              <a:spcBef>
                <a:spcPts val="0"/>
              </a:spcBef>
            </a:pPr>
            <a:r>
              <a:rPr lang="zh-TW" altLang="en-US" sz="1800" dirty="0" smtClean="0">
                <a:solidFill>
                  <a:srgbClr val="FF0000"/>
                </a:solidFill>
              </a:rPr>
              <a:t>服務模式</a:t>
            </a:r>
            <a:r>
              <a:rPr lang="zh-TW" altLang="en-US" sz="1800" smtClean="0">
                <a:solidFill>
                  <a:srgbClr val="FF0000"/>
                </a:solidFill>
              </a:rPr>
              <a:t>輸出越南、</a:t>
            </a:r>
            <a:r>
              <a:rPr lang="zh-TW" altLang="en-US" sz="1800" dirty="0">
                <a:solidFill>
                  <a:srgbClr val="FF0000"/>
                </a:solidFill>
              </a:rPr>
              <a:t>大陸等。</a:t>
            </a:r>
            <a:endParaRPr lang="en-US" altLang="zh-TW" sz="1800" dirty="0" smtClean="0">
              <a:solidFill>
                <a:srgbClr val="FF0000"/>
              </a:solidFill>
            </a:endParaRPr>
          </a:p>
        </p:txBody>
      </p:sp>
      <p:pic>
        <p:nvPicPr>
          <p:cNvPr id="1029" name="Picture 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400331" y="5224776"/>
            <a:ext cx="1564157" cy="17137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12930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標題 3"/>
          <p:cNvSpPr txBox="1">
            <a:spLocks/>
          </p:cNvSpPr>
          <p:nvPr/>
        </p:nvSpPr>
        <p:spPr bwMode="auto">
          <a:xfrm>
            <a:off x="179390" y="76200"/>
            <a:ext cx="8964610" cy="827088"/>
          </a:xfrm>
          <a:prstGeom prst="rect">
            <a:avLst/>
          </a:prstGeom>
          <a:extLst/>
        </p:spPr>
        <p:txBody>
          <a:bodyPr vert="horz" lIns="91440" tIns="45720" rIns="91440" bIns="45720" rtlCol="0" anchor="ctr">
            <a:normAutofit/>
          </a:bodyPr>
          <a:lstStyle>
            <a:lvl1pPr algn="ctr">
              <a:spcBef>
                <a:spcPct val="0"/>
              </a:spcBef>
              <a:buNone/>
              <a:defRPr sz="3600" b="1">
                <a:solidFill>
                  <a:srgbClr val="FF0000"/>
                </a:solidFill>
                <a:latin typeface="微軟正黑體" pitchFamily="34" charset="-120"/>
                <a:ea typeface="微軟正黑體" pitchFamily="34" charset="-120"/>
                <a:cs typeface="+mj-cs"/>
              </a:defRPr>
            </a:lvl1pPr>
          </a:lstStyle>
          <a:p>
            <a:r>
              <a:rPr lang="zh-TW" altLang="en-US" sz="4000" dirty="0" smtClean="0"/>
              <a:t>     資料</a:t>
            </a:r>
            <a:r>
              <a:rPr lang="zh-TW" altLang="en-US" sz="4000" dirty="0"/>
              <a:t>服務產業應用示範案</a:t>
            </a:r>
            <a:r>
              <a:rPr lang="en-US" altLang="zh-TW" sz="4000" dirty="0"/>
              <a:t>-</a:t>
            </a:r>
            <a:r>
              <a:rPr lang="zh-TW" altLang="en-US" sz="4000" dirty="0"/>
              <a:t>知意圖</a:t>
            </a:r>
          </a:p>
        </p:txBody>
      </p:sp>
      <p:sp>
        <p:nvSpPr>
          <p:cNvPr id="30" name="Rectangle 3"/>
          <p:cNvSpPr>
            <a:spLocks noChangeArrowheads="1"/>
          </p:cNvSpPr>
          <p:nvPr/>
        </p:nvSpPr>
        <p:spPr bwMode="auto">
          <a:xfrm>
            <a:off x="0" y="980660"/>
            <a:ext cx="9144000" cy="360264"/>
          </a:xfrm>
          <a:prstGeom prst="rect">
            <a:avLst/>
          </a:prstGeom>
          <a:ln/>
          <a:extLst/>
        </p:spPr>
        <p:style>
          <a:lnRef idx="0">
            <a:schemeClr val="accent6"/>
          </a:lnRef>
          <a:fillRef idx="3">
            <a:schemeClr val="accent6"/>
          </a:fillRef>
          <a:effectRef idx="3">
            <a:schemeClr val="accent6"/>
          </a:effectRef>
          <a:fontRef idx="minor">
            <a:schemeClr val="lt1"/>
          </a:fontRef>
        </p:style>
        <p:txBody>
          <a:bodyPr anchor="ctr"/>
          <a:lstStyle/>
          <a:p>
            <a:pPr marL="1814513" indent="-1814513" algn="ctr" eaLnBrk="0" fontAlgn="base" hangingPunct="0">
              <a:spcBef>
                <a:spcPct val="0"/>
              </a:spcBef>
              <a:spcAft>
                <a:spcPct val="0"/>
              </a:spcAft>
            </a:pPr>
            <a:r>
              <a:rPr kumimoji="1" lang="zh-TW" altLang="en-US" sz="2000" b="1" dirty="0">
                <a:solidFill>
                  <a:srgbClr val="000000"/>
                </a:solidFill>
                <a:latin typeface="微軟正黑體" pitchFamily="34" charset="-120"/>
                <a:ea typeface="微軟正黑體" pitchFamily="34" charset="-120"/>
              </a:rPr>
              <a:t>氣象經濟商品預測雲服務，百貨零售數據決策新模式</a:t>
            </a:r>
          </a:p>
        </p:txBody>
      </p:sp>
      <p:sp>
        <p:nvSpPr>
          <p:cNvPr id="14" name="投影片編號版面配置區 16"/>
          <p:cNvSpPr txBox="1">
            <a:spLocks/>
          </p:cNvSpPr>
          <p:nvPr/>
        </p:nvSpPr>
        <p:spPr bwMode="auto">
          <a:xfrm>
            <a:off x="7020272" y="6381328"/>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zh-TW"/>
            </a:defPPr>
            <a:lvl1pPr algn="r" rtl="0" fontAlgn="base">
              <a:spcBef>
                <a:spcPct val="0"/>
              </a:spcBef>
              <a:spcAft>
                <a:spcPct val="0"/>
              </a:spcAft>
              <a:defRPr kumimoji="1" sz="1400" kern="1200">
                <a:solidFill>
                  <a:schemeClr val="tx1"/>
                </a:solidFill>
                <a:latin typeface="微軟正黑體" pitchFamily="34" charset="-120"/>
                <a:ea typeface="微軟正黑體" pitchFamily="34" charset="-120"/>
                <a:cs typeface="+mn-cs"/>
              </a:defRPr>
            </a:lvl1pPr>
            <a:lvl2pPr marL="457200" algn="l" rtl="0" fontAlgn="base">
              <a:spcBef>
                <a:spcPct val="0"/>
              </a:spcBef>
              <a:spcAft>
                <a:spcPct val="0"/>
              </a:spcAft>
              <a:defRPr kumimoji="1" kern="1200">
                <a:solidFill>
                  <a:schemeClr val="tx1"/>
                </a:solidFill>
                <a:latin typeface="Arial" pitchFamily="34" charset="0"/>
                <a:ea typeface="新細明體" pitchFamily="18" charset="-120"/>
                <a:cs typeface="+mn-cs"/>
              </a:defRPr>
            </a:lvl2pPr>
            <a:lvl3pPr marL="914400" algn="l" rtl="0" fontAlgn="base">
              <a:spcBef>
                <a:spcPct val="0"/>
              </a:spcBef>
              <a:spcAft>
                <a:spcPct val="0"/>
              </a:spcAft>
              <a:defRPr kumimoji="1" kern="1200">
                <a:solidFill>
                  <a:schemeClr val="tx1"/>
                </a:solidFill>
                <a:latin typeface="Arial" pitchFamily="34" charset="0"/>
                <a:ea typeface="新細明體" pitchFamily="18" charset="-120"/>
                <a:cs typeface="+mn-cs"/>
              </a:defRPr>
            </a:lvl3pPr>
            <a:lvl4pPr marL="1371600" algn="l" rtl="0" fontAlgn="base">
              <a:spcBef>
                <a:spcPct val="0"/>
              </a:spcBef>
              <a:spcAft>
                <a:spcPct val="0"/>
              </a:spcAft>
              <a:defRPr kumimoji="1" kern="1200">
                <a:solidFill>
                  <a:schemeClr val="tx1"/>
                </a:solidFill>
                <a:latin typeface="Arial" pitchFamily="34" charset="0"/>
                <a:ea typeface="新細明體" pitchFamily="18" charset="-120"/>
                <a:cs typeface="+mn-cs"/>
              </a:defRPr>
            </a:lvl4pPr>
            <a:lvl5pPr marL="1828800" algn="l" rtl="0" fontAlgn="base">
              <a:spcBef>
                <a:spcPct val="0"/>
              </a:spcBef>
              <a:spcAft>
                <a:spcPct val="0"/>
              </a:spcAft>
              <a:defRPr kumimoji="1" kern="1200">
                <a:solidFill>
                  <a:schemeClr val="tx1"/>
                </a:solidFill>
                <a:latin typeface="Arial" pitchFamily="34" charset="0"/>
                <a:ea typeface="新細明體" pitchFamily="18" charset="-120"/>
                <a:cs typeface="+mn-cs"/>
              </a:defRPr>
            </a:lvl5pPr>
            <a:lvl6pPr marL="2286000" algn="l" defTabSz="914400" rtl="0" eaLnBrk="1" latinLnBrk="0" hangingPunct="1">
              <a:defRPr kumimoji="1" kern="1200">
                <a:solidFill>
                  <a:schemeClr val="tx1"/>
                </a:solidFill>
                <a:latin typeface="Arial" pitchFamily="34" charset="0"/>
                <a:ea typeface="新細明體" pitchFamily="18" charset="-120"/>
                <a:cs typeface="+mn-cs"/>
              </a:defRPr>
            </a:lvl6pPr>
            <a:lvl7pPr marL="2743200" algn="l" defTabSz="914400" rtl="0" eaLnBrk="1" latinLnBrk="0" hangingPunct="1">
              <a:defRPr kumimoji="1" kern="1200">
                <a:solidFill>
                  <a:schemeClr val="tx1"/>
                </a:solidFill>
                <a:latin typeface="Arial" pitchFamily="34" charset="0"/>
                <a:ea typeface="新細明體" pitchFamily="18" charset="-120"/>
                <a:cs typeface="+mn-cs"/>
              </a:defRPr>
            </a:lvl7pPr>
            <a:lvl8pPr marL="3200400" algn="l" defTabSz="914400" rtl="0" eaLnBrk="1" latinLnBrk="0" hangingPunct="1">
              <a:defRPr kumimoji="1" kern="1200">
                <a:solidFill>
                  <a:schemeClr val="tx1"/>
                </a:solidFill>
                <a:latin typeface="Arial" pitchFamily="34" charset="0"/>
                <a:ea typeface="新細明體" pitchFamily="18" charset="-120"/>
                <a:cs typeface="+mn-cs"/>
              </a:defRPr>
            </a:lvl8pPr>
            <a:lvl9pPr marL="3657600" algn="l" defTabSz="914400" rtl="0" eaLnBrk="1" latinLnBrk="0" hangingPunct="1">
              <a:defRPr kumimoji="1" kern="1200">
                <a:solidFill>
                  <a:schemeClr val="tx1"/>
                </a:solidFill>
                <a:latin typeface="Arial" pitchFamily="34" charset="0"/>
                <a:ea typeface="新細明體" pitchFamily="18" charset="-120"/>
                <a:cs typeface="+mn-cs"/>
              </a:defRPr>
            </a:lvl9pPr>
          </a:lstStyle>
          <a:p>
            <a:fld id="{EBFA76F6-2FFF-4AC3-B7F3-686460B86302}" type="slidenum">
              <a:rPr lang="zh-TW" altLang="en-US" smtClean="0"/>
              <a:pPr/>
              <a:t>18</a:t>
            </a:fld>
            <a:endParaRPr lang="zh-TW" altLang="en-US"/>
          </a:p>
        </p:txBody>
      </p:sp>
      <p:sp>
        <p:nvSpPr>
          <p:cNvPr id="67" name="內容版面配置區 2"/>
          <p:cNvSpPr>
            <a:spLocks noGrp="1"/>
          </p:cNvSpPr>
          <p:nvPr>
            <p:ph idx="1"/>
          </p:nvPr>
        </p:nvSpPr>
        <p:spPr>
          <a:xfrm>
            <a:off x="323410" y="1365752"/>
            <a:ext cx="8893871" cy="2207268"/>
          </a:xfrm>
        </p:spPr>
        <p:txBody>
          <a:bodyPr>
            <a:noAutofit/>
          </a:bodyPr>
          <a:lstStyle/>
          <a:p>
            <a:pPr marL="0" indent="0">
              <a:lnSpc>
                <a:spcPts val="2800"/>
              </a:lnSpc>
              <a:spcBef>
                <a:spcPts val="0"/>
              </a:spcBef>
              <a:buNone/>
            </a:pPr>
            <a:r>
              <a:rPr lang="zh-TW" altLang="en-US" sz="1800" dirty="0" smtClean="0"/>
              <a:t>           開放</a:t>
            </a:r>
            <a:r>
              <a:rPr lang="zh-TW" altLang="en-US" sz="1800" dirty="0"/>
              <a:t>氣象資料商品銷量預估</a:t>
            </a:r>
            <a:r>
              <a:rPr lang="zh-TW" altLang="en-US" sz="1800" dirty="0" smtClean="0"/>
              <a:t>平台</a:t>
            </a:r>
            <a:endParaRPr lang="en-US" altLang="zh-TW" sz="1800" dirty="0"/>
          </a:p>
          <a:p>
            <a:pPr>
              <a:lnSpc>
                <a:spcPts val="2800"/>
              </a:lnSpc>
              <a:spcBef>
                <a:spcPts val="0"/>
              </a:spcBef>
            </a:pPr>
            <a:endParaRPr lang="en-US" altLang="zh-TW" sz="1800" dirty="0" smtClean="0"/>
          </a:p>
          <a:p>
            <a:pPr>
              <a:lnSpc>
                <a:spcPts val="2800"/>
              </a:lnSpc>
              <a:spcBef>
                <a:spcPts val="0"/>
              </a:spcBef>
            </a:pPr>
            <a:endParaRPr lang="en-US" altLang="zh-TW" sz="1800" dirty="0"/>
          </a:p>
          <a:p>
            <a:pPr>
              <a:lnSpc>
                <a:spcPts val="2800"/>
              </a:lnSpc>
              <a:spcBef>
                <a:spcPts val="0"/>
              </a:spcBef>
            </a:pPr>
            <a:endParaRPr lang="en-US" altLang="zh-TW" sz="1800" dirty="0" smtClean="0"/>
          </a:p>
          <a:p>
            <a:pPr>
              <a:lnSpc>
                <a:spcPts val="2800"/>
              </a:lnSpc>
              <a:spcBef>
                <a:spcPts val="0"/>
              </a:spcBef>
            </a:pPr>
            <a:endParaRPr lang="en-US" altLang="zh-TW" sz="1800" dirty="0"/>
          </a:p>
          <a:p>
            <a:pPr>
              <a:lnSpc>
                <a:spcPts val="2800"/>
              </a:lnSpc>
              <a:spcBef>
                <a:spcPts val="0"/>
              </a:spcBef>
            </a:pPr>
            <a:endParaRPr lang="en-US" altLang="zh-TW" sz="1800" dirty="0" smtClean="0"/>
          </a:p>
          <a:p>
            <a:pPr>
              <a:lnSpc>
                <a:spcPts val="2800"/>
              </a:lnSpc>
              <a:spcBef>
                <a:spcPts val="0"/>
              </a:spcBef>
            </a:pPr>
            <a:r>
              <a:rPr lang="zh-TW" altLang="en-US" sz="1800" dirty="0" smtClean="0"/>
              <a:t>服務情境：</a:t>
            </a:r>
            <a:endParaRPr lang="en-US" altLang="zh-TW" sz="1800" dirty="0" smtClean="0"/>
          </a:p>
        </p:txBody>
      </p:sp>
      <p:sp>
        <p:nvSpPr>
          <p:cNvPr id="68" name="五邊形 67"/>
          <p:cNvSpPr/>
          <p:nvPr/>
        </p:nvSpPr>
        <p:spPr bwMode="auto">
          <a:xfrm>
            <a:off x="2569486" y="3933070"/>
            <a:ext cx="4174208" cy="543640"/>
          </a:xfrm>
          <a:prstGeom prst="homePlate">
            <a:avLst/>
          </a:prstGeom>
          <a:gradFill flip="none" rotWithShape="1">
            <a:gsLst>
              <a:gs pos="79000">
                <a:srgbClr val="CCCCFF"/>
              </a:gs>
              <a:gs pos="0">
                <a:srgbClr val="CCCCFF"/>
              </a:gs>
              <a:gs pos="100000">
                <a:schemeClr val="bg1"/>
              </a:gs>
            </a:gsLst>
            <a:path path="circle">
              <a:fillToRect l="100000" t="100000"/>
            </a:path>
            <a:tileRect r="-100000" b="-100000"/>
          </a:gradFill>
          <a:ln>
            <a:noFill/>
            <a:headEnd type="none" w="med" len="med"/>
            <a:tailEnd type="none" w="med" len="med"/>
          </a:ln>
          <a:effectLst/>
          <a:scene3d>
            <a:camera prst="orthographicFront">
              <a:rot lat="0" lon="0" rev="0"/>
            </a:camera>
            <a:lightRig rig="contrasting" dir="t">
              <a:rot lat="0" lon="0" rev="7800000"/>
            </a:lightRig>
          </a:scene3d>
          <a:sp3d>
            <a:bevelT w="139700" h="139700"/>
          </a:sp3d>
          <a:extLst/>
        </p:spPr>
        <p:style>
          <a:lnRef idx="1">
            <a:schemeClr val="accent1"/>
          </a:lnRef>
          <a:fillRef idx="2">
            <a:schemeClr val="accent1"/>
          </a:fillRef>
          <a:effectRef idx="1">
            <a:schemeClr val="accent1"/>
          </a:effectRef>
          <a:fontRef idx="minor">
            <a:schemeClr val="dk1"/>
          </a:fontRef>
        </p:style>
        <p:txBody>
          <a:bodyPr vert="horz" wrap="none" lIns="90000" tIns="46800" rIns="90000" bIns="46800" numCol="1" rtlCol="0" anchor="ctr" anchorCtr="0" compatLnSpc="1">
            <a:prstTxWarp prst="textNoShape">
              <a:avLst/>
            </a:prstTxWarp>
          </a:bodyPr>
          <a:lstStyle/>
          <a:p>
            <a:pPr algn="ctr">
              <a:lnSpc>
                <a:spcPts val="1800"/>
              </a:lnSpc>
              <a:spcBef>
                <a:spcPts val="0"/>
              </a:spcBef>
            </a:pPr>
            <a:r>
              <a:rPr lang="zh-TW" altLang="en-US" sz="1600" b="1" dirty="0" smtClean="0">
                <a:latin typeface="微軟正黑體" panose="020B0604030504040204" pitchFamily="34" charset="-120"/>
                <a:ea typeface="微軟正黑體" panose="020B0604030504040204" pitchFamily="34" charset="-120"/>
              </a:rPr>
              <a:t>整理銷售資料</a:t>
            </a:r>
            <a:endParaRPr lang="en-US" altLang="zh-TW" sz="1600" b="1" dirty="0" smtClean="0">
              <a:latin typeface="微軟正黑體" panose="020B0604030504040204" pitchFamily="34" charset="-120"/>
              <a:ea typeface="微軟正黑體" panose="020B0604030504040204" pitchFamily="34" charset="-120"/>
            </a:endParaRPr>
          </a:p>
          <a:p>
            <a:pPr algn="ctr">
              <a:lnSpc>
                <a:spcPts val="1800"/>
              </a:lnSpc>
              <a:spcBef>
                <a:spcPts val="0"/>
              </a:spcBef>
            </a:pPr>
            <a:r>
              <a:rPr lang="zh-TW" altLang="en-US" sz="1600" b="1" dirty="0" smtClean="0">
                <a:latin typeface="微軟正黑體" panose="020B0604030504040204" pitchFamily="34" charset="-120"/>
                <a:ea typeface="微軟正黑體" panose="020B0604030504040204" pitchFamily="34" charset="-120"/>
              </a:rPr>
              <a:t>註冊</a:t>
            </a:r>
            <a:r>
              <a:rPr lang="en-US" altLang="zh-TW" sz="1600" b="1" dirty="0" err="1" smtClean="0">
                <a:latin typeface="微軟正黑體" panose="020B0604030504040204" pitchFamily="34" charset="-120"/>
                <a:ea typeface="微軟正黑體" panose="020B0604030504040204" pitchFamily="34" charset="-120"/>
              </a:rPr>
              <a:t>BestSales</a:t>
            </a:r>
            <a:r>
              <a:rPr lang="zh-TW" altLang="en-US" sz="1600" b="1" dirty="0" smtClean="0">
                <a:latin typeface="微軟正黑體" panose="020B0604030504040204" pitchFamily="34" charset="-120"/>
                <a:ea typeface="微軟正黑體" panose="020B0604030504040204" pitchFamily="34" charset="-120"/>
              </a:rPr>
              <a:t>雲服務</a:t>
            </a:r>
            <a:endParaRPr lang="en-US" altLang="zh-TW" sz="1600" b="1" dirty="0">
              <a:latin typeface="微軟正黑體" panose="020B0604030504040204" pitchFamily="34" charset="-120"/>
              <a:ea typeface="微軟正黑體" panose="020B0604030504040204" pitchFamily="34" charset="-120"/>
            </a:endParaRPr>
          </a:p>
        </p:txBody>
      </p:sp>
      <p:sp>
        <p:nvSpPr>
          <p:cNvPr id="69" name="五邊形 68"/>
          <p:cNvSpPr/>
          <p:nvPr/>
        </p:nvSpPr>
        <p:spPr bwMode="auto">
          <a:xfrm>
            <a:off x="134913" y="3933070"/>
            <a:ext cx="2448340" cy="543640"/>
          </a:xfrm>
          <a:prstGeom prst="homePlate">
            <a:avLst/>
          </a:prstGeom>
          <a:gradFill flip="none" rotWithShape="1">
            <a:gsLst>
              <a:gs pos="89000">
                <a:srgbClr val="81CFFF"/>
              </a:gs>
              <a:gs pos="0">
                <a:srgbClr val="81CFFF"/>
              </a:gs>
              <a:gs pos="100000">
                <a:schemeClr val="bg1"/>
              </a:gs>
            </a:gsLst>
            <a:path path="circle">
              <a:fillToRect l="100000" t="100000"/>
            </a:path>
            <a:tileRect r="-100000" b="-100000"/>
          </a:gradFill>
          <a:ln>
            <a:noFill/>
            <a:headEnd type="none" w="med" len="med"/>
            <a:tailEnd type="none" w="med" len="med"/>
          </a:ln>
          <a:effectLst/>
          <a:scene3d>
            <a:camera prst="orthographicFront">
              <a:rot lat="0" lon="0" rev="0"/>
            </a:camera>
            <a:lightRig rig="contrasting" dir="t">
              <a:rot lat="0" lon="0" rev="7800000"/>
            </a:lightRig>
          </a:scene3d>
          <a:sp3d>
            <a:bevelT w="139700" h="139700"/>
          </a:sp3d>
          <a:extLst/>
        </p:spPr>
        <p:style>
          <a:lnRef idx="1">
            <a:schemeClr val="accent1"/>
          </a:lnRef>
          <a:fillRef idx="2">
            <a:schemeClr val="accent1"/>
          </a:fillRef>
          <a:effectRef idx="1">
            <a:schemeClr val="accent1"/>
          </a:effectRef>
          <a:fontRef idx="minor">
            <a:schemeClr val="dk1"/>
          </a:fontRef>
        </p:style>
        <p:txBody>
          <a:bodyPr vert="horz" wrap="none" lIns="90000" tIns="46800" rIns="90000" bIns="46800" numCol="1" rtlCol="0" anchor="ctr" anchorCtr="0" compatLnSpc="1">
            <a:prstTxWarp prst="textNoShape">
              <a:avLst/>
            </a:prstTxWarp>
          </a:bodyPr>
          <a:lstStyle/>
          <a:p>
            <a:pPr algn="ctr">
              <a:lnSpc>
                <a:spcPts val="1800"/>
              </a:lnSpc>
              <a:spcBef>
                <a:spcPts val="0"/>
              </a:spcBef>
            </a:pPr>
            <a:r>
              <a:rPr lang="zh-TW" altLang="en-US" sz="1600" b="1" dirty="0" smtClean="0">
                <a:solidFill>
                  <a:schemeClr val="dk1"/>
                </a:solidFill>
                <a:latin typeface="微軟正黑體" panose="020B0604030504040204" pitchFamily="34" charset="-120"/>
                <a:ea typeface="微軟正黑體" panose="020B0604030504040204" pitchFamily="34" charset="-120"/>
              </a:rPr>
              <a:t>中小企業</a:t>
            </a:r>
            <a:endParaRPr lang="en-US" altLang="zh-TW" sz="1600" b="1" dirty="0" smtClean="0">
              <a:solidFill>
                <a:schemeClr val="dk1"/>
              </a:solidFill>
              <a:latin typeface="微軟正黑體" panose="020B0604030504040204" pitchFamily="34" charset="-120"/>
              <a:ea typeface="微軟正黑體" panose="020B0604030504040204" pitchFamily="34" charset="-120"/>
            </a:endParaRPr>
          </a:p>
          <a:p>
            <a:pPr algn="ctr">
              <a:lnSpc>
                <a:spcPts val="1800"/>
              </a:lnSpc>
              <a:spcBef>
                <a:spcPts val="0"/>
              </a:spcBef>
            </a:pPr>
            <a:r>
              <a:rPr lang="zh-TW" altLang="en-US" sz="1600" b="1" dirty="0" smtClean="0">
                <a:latin typeface="微軟正黑體" panose="020B0604030504040204" pitchFamily="34" charset="-120"/>
                <a:ea typeface="微軟正黑體" panose="020B0604030504040204" pitchFamily="34" charset="-120"/>
              </a:rPr>
              <a:t>對商品銷售的常見問題</a:t>
            </a:r>
            <a:endParaRPr lang="en-US" altLang="zh-TW" sz="1600" b="1" dirty="0">
              <a:solidFill>
                <a:schemeClr val="dk1"/>
              </a:solidFill>
              <a:latin typeface="微軟正黑體" panose="020B0604030504040204" pitchFamily="34" charset="-120"/>
              <a:ea typeface="微軟正黑體" panose="020B0604030504040204" pitchFamily="34" charset="-120"/>
            </a:endParaRPr>
          </a:p>
        </p:txBody>
      </p:sp>
      <p:sp>
        <p:nvSpPr>
          <p:cNvPr id="70" name="五邊形 69"/>
          <p:cNvSpPr/>
          <p:nvPr/>
        </p:nvSpPr>
        <p:spPr bwMode="auto">
          <a:xfrm>
            <a:off x="6878332" y="3889913"/>
            <a:ext cx="2195670" cy="629954"/>
          </a:xfrm>
          <a:prstGeom prst="homePlate">
            <a:avLst/>
          </a:prstGeom>
          <a:gradFill flip="none" rotWithShape="1">
            <a:gsLst>
              <a:gs pos="83000">
                <a:srgbClr val="9999FF"/>
              </a:gs>
              <a:gs pos="0">
                <a:srgbClr val="9999FF"/>
              </a:gs>
              <a:gs pos="100000">
                <a:schemeClr val="bg1"/>
              </a:gs>
            </a:gsLst>
            <a:path path="circle">
              <a:fillToRect l="100000" t="100000"/>
            </a:path>
            <a:tileRect r="-100000" b="-100000"/>
          </a:gradFill>
          <a:ln>
            <a:noFill/>
            <a:headEnd type="none" w="med" len="med"/>
            <a:tailEnd type="none" w="med" len="med"/>
          </a:ln>
          <a:effectLst/>
          <a:scene3d>
            <a:camera prst="orthographicFront">
              <a:rot lat="0" lon="0" rev="0"/>
            </a:camera>
            <a:lightRig rig="contrasting" dir="t">
              <a:rot lat="0" lon="0" rev="7800000"/>
            </a:lightRig>
          </a:scene3d>
          <a:sp3d>
            <a:bevelT w="139700" h="139700"/>
          </a:sp3d>
          <a:extLst/>
        </p:spPr>
        <p:style>
          <a:lnRef idx="1">
            <a:schemeClr val="accent1"/>
          </a:lnRef>
          <a:fillRef idx="2">
            <a:schemeClr val="accent1"/>
          </a:fillRef>
          <a:effectRef idx="1">
            <a:schemeClr val="accent1"/>
          </a:effectRef>
          <a:fontRef idx="minor">
            <a:schemeClr val="dk1"/>
          </a:fontRef>
        </p:style>
        <p:txBody>
          <a:bodyPr vert="horz" wrap="none" lIns="90000" tIns="46800" rIns="90000" bIns="46800" numCol="1" rtlCol="0" anchor="ctr" anchorCtr="0" compatLnSpc="1">
            <a:prstTxWarp prst="textNoShape">
              <a:avLst/>
            </a:prstTxWarp>
          </a:bodyPr>
          <a:lstStyle/>
          <a:p>
            <a:pPr algn="ctr">
              <a:lnSpc>
                <a:spcPts val="1800"/>
              </a:lnSpc>
              <a:spcBef>
                <a:spcPts val="0"/>
              </a:spcBef>
            </a:pPr>
            <a:r>
              <a:rPr lang="zh-TW" altLang="en-US" sz="1600" b="1" dirty="0" smtClean="0">
                <a:latin typeface="微軟正黑體" panose="020B0604030504040204" pitchFamily="34" charset="-120"/>
                <a:ea typeface="微軟正黑體" panose="020B0604030504040204" pitchFamily="34" charset="-120"/>
              </a:rPr>
              <a:t>提供營運</a:t>
            </a:r>
            <a:r>
              <a:rPr lang="zh-TW" altLang="en-US" sz="1600" b="1" dirty="0">
                <a:latin typeface="微軟正黑體" panose="020B0604030504040204" pitchFamily="34" charset="-120"/>
                <a:ea typeface="微軟正黑體" panose="020B0604030504040204" pitchFamily="34" charset="-120"/>
              </a:rPr>
              <a:t>總部與</a:t>
            </a:r>
            <a:endParaRPr lang="en-US" altLang="zh-TW" sz="1600" b="1" dirty="0">
              <a:latin typeface="微軟正黑體" panose="020B0604030504040204" pitchFamily="34" charset="-120"/>
              <a:ea typeface="微軟正黑體" panose="020B0604030504040204" pitchFamily="34" charset="-120"/>
            </a:endParaRPr>
          </a:p>
          <a:p>
            <a:pPr algn="ctr">
              <a:lnSpc>
                <a:spcPts val="1800"/>
              </a:lnSpc>
              <a:spcBef>
                <a:spcPts val="0"/>
              </a:spcBef>
            </a:pPr>
            <a:r>
              <a:rPr lang="zh-TW" altLang="en-US" sz="1600" b="1" dirty="0">
                <a:latin typeface="微軟正黑體" panose="020B0604030504040204" pitchFamily="34" charset="-120"/>
                <a:ea typeface="微軟正黑體" panose="020B0604030504040204" pitchFamily="34" charset="-120"/>
              </a:rPr>
              <a:t>分店長商品銷量</a:t>
            </a:r>
            <a:r>
              <a:rPr lang="zh-TW" altLang="en-US" sz="1600" b="1" dirty="0" smtClean="0">
                <a:latin typeface="微軟正黑體" panose="020B0604030504040204" pitchFamily="34" charset="-120"/>
                <a:ea typeface="微軟正黑體" panose="020B0604030504040204" pitchFamily="34" charset="-120"/>
              </a:rPr>
              <a:t>預測</a:t>
            </a:r>
            <a:endParaRPr lang="zh-TW" altLang="en-US" sz="1600" b="1" dirty="0">
              <a:latin typeface="微軟正黑體" panose="020B0604030504040204" pitchFamily="34" charset="-120"/>
              <a:ea typeface="微軟正黑體" panose="020B0604030504040204" pitchFamily="34" charset="-120"/>
            </a:endParaRPr>
          </a:p>
        </p:txBody>
      </p:sp>
      <p:pic>
        <p:nvPicPr>
          <p:cNvPr id="71"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7859" y="4581160"/>
            <a:ext cx="2245835" cy="2094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2" name="圖片 71"/>
          <p:cNvPicPr>
            <a:picLocks noChangeAspect="1"/>
          </p:cNvPicPr>
          <p:nvPr/>
        </p:nvPicPr>
        <p:blipFill>
          <a:blip r:embed="rId4"/>
          <a:stretch>
            <a:fillRect/>
          </a:stretch>
        </p:blipFill>
        <p:spPr>
          <a:xfrm>
            <a:off x="5307976" y="1484730"/>
            <a:ext cx="3728644" cy="194427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73" name="內容版面配置區 2"/>
          <p:cNvSpPr txBox="1">
            <a:spLocks/>
          </p:cNvSpPr>
          <p:nvPr/>
        </p:nvSpPr>
        <p:spPr>
          <a:xfrm>
            <a:off x="323410" y="1772770"/>
            <a:ext cx="4984566" cy="59372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DIN-Medium" pitchFamily="34" charset="0"/>
                <a:ea typeface="文鼎新粗黑" pitchFamily="49" charset="-120"/>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DIN-Medium" pitchFamily="34" charset="0"/>
                <a:ea typeface="文鼎新粗黑" pitchFamily="49" charset="-120"/>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DIN-Medium" pitchFamily="34" charset="0"/>
                <a:ea typeface="文鼎新粗黑" pitchFamily="49" charset="-120"/>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DIN-Medium" pitchFamily="34" charset="0"/>
                <a:ea typeface="文鼎新粗黑" pitchFamily="49" charset="-120"/>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DIN-Medium" pitchFamily="34" charset="0"/>
                <a:ea typeface="文鼎新粗黑" pitchFamily="49" charset="-12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charset="0"/>
              <a:buNone/>
            </a:pPr>
            <a:r>
              <a:rPr kumimoji="0" lang="en-US" altLang="zh-TW" sz="2000" b="1" dirty="0" smtClean="0">
                <a:latin typeface="微軟正黑體" panose="020B0604030504040204" pitchFamily="34" charset="-120"/>
                <a:ea typeface="微軟正黑體" panose="020B0604030504040204" pitchFamily="34" charset="-120"/>
                <a:cs typeface="Verdana"/>
              </a:rPr>
              <a:t>[</a:t>
            </a:r>
            <a:r>
              <a:rPr kumimoji="0" lang="zh-TW" altLang="en-US" sz="2000" b="1" dirty="0" smtClean="0">
                <a:solidFill>
                  <a:srgbClr val="0070C0"/>
                </a:solidFill>
                <a:latin typeface="微軟正黑體" panose="020B0604030504040204" pitchFamily="34" charset="-120"/>
                <a:ea typeface="微軟正黑體" panose="020B0604030504040204" pitchFamily="34" charset="-120"/>
                <a:cs typeface="Verdana"/>
              </a:rPr>
              <a:t>氣象 </a:t>
            </a:r>
            <a:r>
              <a:rPr kumimoji="0" lang="zh-TW" altLang="en-US" sz="2000" b="1" dirty="0" smtClean="0">
                <a:latin typeface="微軟正黑體" panose="020B0604030504040204" pitchFamily="34" charset="-120"/>
                <a:ea typeface="微軟正黑體" panose="020B0604030504040204" pitchFamily="34" charset="-120"/>
                <a:cs typeface="Verdana"/>
              </a:rPr>
              <a:t>與</a:t>
            </a:r>
            <a:r>
              <a:rPr kumimoji="0" lang="en-US" altLang="zh-TW" sz="2000" b="1" dirty="0">
                <a:latin typeface="微軟正黑體" panose="020B0604030504040204" pitchFamily="34" charset="-120"/>
                <a:ea typeface="微軟正黑體" panose="020B0604030504040204" pitchFamily="34" charset="-120"/>
                <a:cs typeface="Verdana"/>
              </a:rPr>
              <a:t> </a:t>
            </a:r>
            <a:r>
              <a:rPr kumimoji="0" lang="zh-TW" altLang="en-US" sz="2000" b="1" dirty="0">
                <a:solidFill>
                  <a:srgbClr val="0070C0"/>
                </a:solidFill>
                <a:latin typeface="微軟正黑體" panose="020B0604030504040204" pitchFamily="34" charset="-120"/>
                <a:ea typeface="微軟正黑體" panose="020B0604030504040204" pitchFamily="34" charset="-120"/>
                <a:cs typeface="Verdana"/>
              </a:rPr>
              <a:t>資料顧問公司 </a:t>
            </a:r>
            <a:r>
              <a:rPr kumimoji="0" lang="zh-TW" altLang="en-US" sz="2000" b="1" dirty="0" smtClean="0">
                <a:latin typeface="微軟正黑體" panose="020B0604030504040204" pitchFamily="34" charset="-120"/>
                <a:ea typeface="微軟正黑體" panose="020B0604030504040204" pitchFamily="34" charset="-120"/>
                <a:cs typeface="Verdana"/>
              </a:rPr>
              <a:t>雙</a:t>
            </a:r>
            <a:r>
              <a:rPr kumimoji="0" lang="zh-TW" altLang="en-US" sz="2000" b="1" dirty="0">
                <a:latin typeface="微軟正黑體" panose="020B0604030504040204" pitchFamily="34" charset="-120"/>
                <a:ea typeface="微軟正黑體" panose="020B0604030504040204" pitchFamily="34" charset="-120"/>
                <a:cs typeface="Verdana"/>
              </a:rPr>
              <a:t>專業</a:t>
            </a:r>
            <a:r>
              <a:rPr kumimoji="0" lang="zh-TW" altLang="en-US" sz="2000" b="1" dirty="0">
                <a:solidFill>
                  <a:srgbClr val="0070C0"/>
                </a:solidFill>
                <a:latin typeface="微軟正黑體" panose="020B0604030504040204" pitchFamily="34" charset="-120"/>
                <a:ea typeface="微軟正黑體" panose="020B0604030504040204" pitchFamily="34" charset="-120"/>
                <a:cs typeface="Verdana"/>
              </a:rPr>
              <a:t>跨界合作 </a:t>
            </a:r>
            <a:r>
              <a:rPr kumimoji="0" lang="en-US" altLang="zh-TW" sz="2000" b="1" dirty="0" smtClean="0">
                <a:latin typeface="微軟正黑體" panose="020B0604030504040204" pitchFamily="34" charset="-120"/>
                <a:ea typeface="微軟正黑體" panose="020B0604030504040204" pitchFamily="34" charset="-120"/>
                <a:cs typeface="Verdana"/>
              </a:rPr>
              <a:t>]</a:t>
            </a:r>
            <a:endParaRPr kumimoji="0" lang="zh-TW" altLang="en-US" sz="2800" b="1" dirty="0">
              <a:latin typeface="微軟正黑體" panose="020B0604030504040204" pitchFamily="34" charset="-120"/>
              <a:ea typeface="微軟正黑體" panose="020B0604030504040204" pitchFamily="34" charset="-120"/>
              <a:cs typeface="Verdana"/>
            </a:endParaRPr>
          </a:p>
        </p:txBody>
      </p:sp>
      <p:graphicFrame>
        <p:nvGraphicFramePr>
          <p:cNvPr id="74" name="內容版面配置區 4"/>
          <p:cNvGraphicFramePr>
            <a:graphicFrameLocks/>
          </p:cNvGraphicFramePr>
          <p:nvPr>
            <p:extLst>
              <p:ext uri="{D42A27DB-BD31-4B8C-83A1-F6EECF244321}">
                <p14:modId xmlns:p14="http://schemas.microsoft.com/office/powerpoint/2010/main" val="2051460866"/>
              </p:ext>
            </p:extLst>
          </p:nvPr>
        </p:nvGraphicFramePr>
        <p:xfrm>
          <a:off x="300612" y="2204830"/>
          <a:ext cx="4919478" cy="1219200"/>
        </p:xfrm>
        <a:graphic>
          <a:graphicData uri="http://schemas.openxmlformats.org/drawingml/2006/table">
            <a:tbl>
              <a:tblPr firstRow="1" bandRow="1"/>
              <a:tblGrid>
                <a:gridCol w="1895058"/>
                <a:gridCol w="1584220"/>
                <a:gridCol w="1440200"/>
              </a:tblGrid>
              <a:tr h="238376">
                <a:tc>
                  <a:txBody>
                    <a:bodyPr/>
                    <a:lstStyle>
                      <a:lvl1pPr marL="0" algn="l" defTabSz="914400" rtl="0" eaLnBrk="1" latinLnBrk="0" hangingPunct="1">
                        <a:defRPr sz="1800" b="1" kern="1200">
                          <a:solidFill>
                            <a:schemeClr val="tx1"/>
                          </a:solidFill>
                          <a:latin typeface="Calibri"/>
                          <a:ea typeface=""/>
                          <a:cs typeface=""/>
                        </a:defRPr>
                      </a:lvl1pPr>
                      <a:lvl2pPr marL="457200" algn="l" defTabSz="914400" rtl="0" eaLnBrk="1" latinLnBrk="0" hangingPunct="1">
                        <a:defRPr sz="1800" b="1" kern="1200">
                          <a:solidFill>
                            <a:schemeClr val="tx1"/>
                          </a:solidFill>
                          <a:latin typeface="Calibri"/>
                          <a:ea typeface=""/>
                          <a:cs typeface=""/>
                        </a:defRPr>
                      </a:lvl2pPr>
                      <a:lvl3pPr marL="914400" algn="l" defTabSz="914400" rtl="0" eaLnBrk="1" latinLnBrk="0" hangingPunct="1">
                        <a:defRPr sz="1800" b="1" kern="1200">
                          <a:solidFill>
                            <a:schemeClr val="tx1"/>
                          </a:solidFill>
                          <a:latin typeface="Calibri"/>
                          <a:ea typeface=""/>
                          <a:cs typeface=""/>
                        </a:defRPr>
                      </a:lvl3pPr>
                      <a:lvl4pPr marL="1371600" algn="l" defTabSz="914400" rtl="0" eaLnBrk="1" latinLnBrk="0" hangingPunct="1">
                        <a:defRPr sz="1800" b="1" kern="1200">
                          <a:solidFill>
                            <a:schemeClr val="tx1"/>
                          </a:solidFill>
                          <a:latin typeface="Calibri"/>
                          <a:ea typeface=""/>
                          <a:cs typeface=""/>
                        </a:defRPr>
                      </a:lvl4pPr>
                      <a:lvl5pPr marL="1828800" algn="l" defTabSz="914400" rtl="0" eaLnBrk="1" latinLnBrk="0" hangingPunct="1">
                        <a:defRPr sz="1800" b="1" kern="1200">
                          <a:solidFill>
                            <a:schemeClr val="tx1"/>
                          </a:solidFill>
                          <a:latin typeface="Calibri"/>
                          <a:ea typeface=""/>
                          <a:cs typeface=""/>
                        </a:defRPr>
                      </a:lvl5pPr>
                      <a:lvl6pPr marL="2286000" algn="l" defTabSz="914400" rtl="0" eaLnBrk="1" latinLnBrk="0" hangingPunct="1">
                        <a:defRPr sz="1800" b="1" kern="1200">
                          <a:solidFill>
                            <a:schemeClr val="tx1"/>
                          </a:solidFill>
                          <a:latin typeface="Calibri"/>
                          <a:ea typeface=""/>
                          <a:cs typeface=""/>
                        </a:defRPr>
                      </a:lvl6pPr>
                      <a:lvl7pPr marL="2743200" algn="l" defTabSz="914400" rtl="0" eaLnBrk="1" latinLnBrk="0" hangingPunct="1">
                        <a:defRPr sz="1800" b="1" kern="1200">
                          <a:solidFill>
                            <a:schemeClr val="tx1"/>
                          </a:solidFill>
                          <a:latin typeface="Calibri"/>
                          <a:ea typeface=""/>
                          <a:cs typeface=""/>
                        </a:defRPr>
                      </a:lvl7pPr>
                      <a:lvl8pPr marL="3200400" algn="l" defTabSz="914400" rtl="0" eaLnBrk="1" latinLnBrk="0" hangingPunct="1">
                        <a:defRPr sz="1800" b="1" kern="1200">
                          <a:solidFill>
                            <a:schemeClr val="tx1"/>
                          </a:solidFill>
                          <a:latin typeface="Calibri"/>
                          <a:ea typeface=""/>
                          <a:cs typeface=""/>
                        </a:defRPr>
                      </a:lvl8pPr>
                      <a:lvl9pPr marL="3657600" algn="l" defTabSz="914400" rtl="0" eaLnBrk="1" latinLnBrk="0" hangingPunct="1">
                        <a:defRPr sz="1800" b="1" kern="1200">
                          <a:solidFill>
                            <a:schemeClr val="tx1"/>
                          </a:solidFill>
                          <a:latin typeface="Calibri"/>
                          <a:ea typeface=""/>
                          <a:cs typeface=""/>
                        </a:defRPr>
                      </a:lvl9pPr>
                    </a:lstStyle>
                    <a:p>
                      <a:pPr algn="ctr"/>
                      <a:r>
                        <a:rPr lang="en-US" altLang="zh-TW" sz="1400" dirty="0" err="1" smtClean="0">
                          <a:latin typeface="Verdana"/>
                          <a:ea typeface="微軟正黑體"/>
                          <a:cs typeface="Verdana"/>
                        </a:rPr>
                        <a:t>WeatherRisk</a:t>
                      </a:r>
                      <a:endParaRPr lang="zh-TW" altLang="en-US" sz="1400" dirty="0">
                        <a:latin typeface="Verdana"/>
                        <a:ea typeface="微軟正黑體"/>
                        <a:cs typeface="Verdana"/>
                      </a:endParaRPr>
                    </a:p>
                  </a:txBody>
                  <a:tcPr>
                    <a:lnL>
                      <a:noFill/>
                    </a:lnL>
                    <a:lnR>
                      <a:noFill/>
                    </a:lnR>
                    <a:lnT w="12700" cmpd="sng">
                      <a:solidFill>
                        <a:srgbClr val="4BACC6"/>
                      </a:solidFill>
                    </a:lnT>
                    <a:lnB w="12700" cap="flat" cmpd="sng" algn="ctr">
                      <a:solidFill>
                        <a:srgbClr val="4BACC6"/>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Calibri"/>
                          <a:ea typeface=""/>
                          <a:cs typeface=""/>
                        </a:defRPr>
                      </a:lvl1pPr>
                      <a:lvl2pPr marL="457200" algn="l" defTabSz="914400" rtl="0" eaLnBrk="1" latinLnBrk="0" hangingPunct="1">
                        <a:defRPr sz="1800" b="1" kern="1200">
                          <a:solidFill>
                            <a:schemeClr val="tx1"/>
                          </a:solidFill>
                          <a:latin typeface="Calibri"/>
                          <a:ea typeface=""/>
                          <a:cs typeface=""/>
                        </a:defRPr>
                      </a:lvl2pPr>
                      <a:lvl3pPr marL="914400" algn="l" defTabSz="914400" rtl="0" eaLnBrk="1" latinLnBrk="0" hangingPunct="1">
                        <a:defRPr sz="1800" b="1" kern="1200">
                          <a:solidFill>
                            <a:schemeClr val="tx1"/>
                          </a:solidFill>
                          <a:latin typeface="Calibri"/>
                          <a:ea typeface=""/>
                          <a:cs typeface=""/>
                        </a:defRPr>
                      </a:lvl3pPr>
                      <a:lvl4pPr marL="1371600" algn="l" defTabSz="914400" rtl="0" eaLnBrk="1" latinLnBrk="0" hangingPunct="1">
                        <a:defRPr sz="1800" b="1" kern="1200">
                          <a:solidFill>
                            <a:schemeClr val="tx1"/>
                          </a:solidFill>
                          <a:latin typeface="Calibri"/>
                          <a:ea typeface=""/>
                          <a:cs typeface=""/>
                        </a:defRPr>
                      </a:lvl4pPr>
                      <a:lvl5pPr marL="1828800" algn="l" defTabSz="914400" rtl="0" eaLnBrk="1" latinLnBrk="0" hangingPunct="1">
                        <a:defRPr sz="1800" b="1" kern="1200">
                          <a:solidFill>
                            <a:schemeClr val="tx1"/>
                          </a:solidFill>
                          <a:latin typeface="Calibri"/>
                          <a:ea typeface=""/>
                          <a:cs typeface=""/>
                        </a:defRPr>
                      </a:lvl5pPr>
                      <a:lvl6pPr marL="2286000" algn="l" defTabSz="914400" rtl="0" eaLnBrk="1" latinLnBrk="0" hangingPunct="1">
                        <a:defRPr sz="1800" b="1" kern="1200">
                          <a:solidFill>
                            <a:schemeClr val="tx1"/>
                          </a:solidFill>
                          <a:latin typeface="Calibri"/>
                          <a:ea typeface=""/>
                          <a:cs typeface=""/>
                        </a:defRPr>
                      </a:lvl6pPr>
                      <a:lvl7pPr marL="2743200" algn="l" defTabSz="914400" rtl="0" eaLnBrk="1" latinLnBrk="0" hangingPunct="1">
                        <a:defRPr sz="1800" b="1" kern="1200">
                          <a:solidFill>
                            <a:schemeClr val="tx1"/>
                          </a:solidFill>
                          <a:latin typeface="Calibri"/>
                          <a:ea typeface=""/>
                          <a:cs typeface=""/>
                        </a:defRPr>
                      </a:lvl7pPr>
                      <a:lvl8pPr marL="3200400" algn="l" defTabSz="914400" rtl="0" eaLnBrk="1" latinLnBrk="0" hangingPunct="1">
                        <a:defRPr sz="1800" b="1" kern="1200">
                          <a:solidFill>
                            <a:schemeClr val="tx1"/>
                          </a:solidFill>
                          <a:latin typeface="Calibri"/>
                          <a:ea typeface=""/>
                          <a:cs typeface=""/>
                        </a:defRPr>
                      </a:lvl8pPr>
                      <a:lvl9pPr marL="3657600" algn="l" defTabSz="914400" rtl="0" eaLnBrk="1" latinLnBrk="0" hangingPunct="1">
                        <a:defRPr sz="1800" b="1" kern="1200">
                          <a:solidFill>
                            <a:schemeClr val="tx1"/>
                          </a:solidFill>
                          <a:latin typeface="Calibri"/>
                          <a:ea typeface=""/>
                          <a:cs typeface=""/>
                        </a:defRPr>
                      </a:lvl9pPr>
                    </a:lstStyle>
                    <a:p>
                      <a:pPr algn="ctr"/>
                      <a:r>
                        <a:rPr lang="en-US" altLang="zh-TW" sz="1400" err="1" smtClean="0">
                          <a:latin typeface="Verdana"/>
                          <a:ea typeface="微軟正黑體"/>
                          <a:cs typeface="Verdana"/>
                        </a:rPr>
                        <a:t>Etu</a:t>
                      </a:r>
                      <a:endParaRPr lang="zh-TW" altLang="en-US" sz="1400">
                        <a:latin typeface="Verdana"/>
                        <a:ea typeface="微軟正黑體"/>
                        <a:cs typeface="Verdana"/>
                      </a:endParaRPr>
                    </a:p>
                  </a:txBody>
                  <a:tcPr>
                    <a:lnL>
                      <a:noFill/>
                    </a:lnL>
                    <a:lnR>
                      <a:noFill/>
                    </a:lnR>
                    <a:lnT w="12700" cmpd="sng">
                      <a:solidFill>
                        <a:srgbClr val="4BACC6"/>
                      </a:solidFill>
                    </a:lnT>
                    <a:lnB w="12700" cmpd="sng">
                      <a:solidFill>
                        <a:srgbClr val="4BACC6"/>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Calibri"/>
                          <a:ea typeface=""/>
                          <a:cs typeface=""/>
                        </a:defRPr>
                      </a:lvl1pPr>
                      <a:lvl2pPr marL="457200" algn="l" defTabSz="914400" rtl="0" eaLnBrk="1" latinLnBrk="0" hangingPunct="1">
                        <a:defRPr sz="1800" b="1" kern="1200">
                          <a:solidFill>
                            <a:schemeClr val="tx1"/>
                          </a:solidFill>
                          <a:latin typeface="Calibri"/>
                          <a:ea typeface=""/>
                          <a:cs typeface=""/>
                        </a:defRPr>
                      </a:lvl2pPr>
                      <a:lvl3pPr marL="914400" algn="l" defTabSz="914400" rtl="0" eaLnBrk="1" latinLnBrk="0" hangingPunct="1">
                        <a:defRPr sz="1800" b="1" kern="1200">
                          <a:solidFill>
                            <a:schemeClr val="tx1"/>
                          </a:solidFill>
                          <a:latin typeface="Calibri"/>
                          <a:ea typeface=""/>
                          <a:cs typeface=""/>
                        </a:defRPr>
                      </a:lvl3pPr>
                      <a:lvl4pPr marL="1371600" algn="l" defTabSz="914400" rtl="0" eaLnBrk="1" latinLnBrk="0" hangingPunct="1">
                        <a:defRPr sz="1800" b="1" kern="1200">
                          <a:solidFill>
                            <a:schemeClr val="tx1"/>
                          </a:solidFill>
                          <a:latin typeface="Calibri"/>
                          <a:ea typeface=""/>
                          <a:cs typeface=""/>
                        </a:defRPr>
                      </a:lvl4pPr>
                      <a:lvl5pPr marL="1828800" algn="l" defTabSz="914400" rtl="0" eaLnBrk="1" latinLnBrk="0" hangingPunct="1">
                        <a:defRPr sz="1800" b="1" kern="1200">
                          <a:solidFill>
                            <a:schemeClr val="tx1"/>
                          </a:solidFill>
                          <a:latin typeface="Calibri"/>
                          <a:ea typeface=""/>
                          <a:cs typeface=""/>
                        </a:defRPr>
                      </a:lvl5pPr>
                      <a:lvl6pPr marL="2286000" algn="l" defTabSz="914400" rtl="0" eaLnBrk="1" latinLnBrk="0" hangingPunct="1">
                        <a:defRPr sz="1800" b="1" kern="1200">
                          <a:solidFill>
                            <a:schemeClr val="tx1"/>
                          </a:solidFill>
                          <a:latin typeface="Calibri"/>
                          <a:ea typeface=""/>
                          <a:cs typeface=""/>
                        </a:defRPr>
                      </a:lvl6pPr>
                      <a:lvl7pPr marL="2743200" algn="l" defTabSz="914400" rtl="0" eaLnBrk="1" latinLnBrk="0" hangingPunct="1">
                        <a:defRPr sz="1800" b="1" kern="1200">
                          <a:solidFill>
                            <a:schemeClr val="tx1"/>
                          </a:solidFill>
                          <a:latin typeface="Calibri"/>
                          <a:ea typeface=""/>
                          <a:cs typeface=""/>
                        </a:defRPr>
                      </a:lvl7pPr>
                      <a:lvl8pPr marL="3200400" algn="l" defTabSz="914400" rtl="0" eaLnBrk="1" latinLnBrk="0" hangingPunct="1">
                        <a:defRPr sz="1800" b="1" kern="1200">
                          <a:solidFill>
                            <a:schemeClr val="tx1"/>
                          </a:solidFill>
                          <a:latin typeface="Calibri"/>
                          <a:ea typeface=""/>
                          <a:cs typeface=""/>
                        </a:defRPr>
                      </a:lvl8pPr>
                      <a:lvl9pPr marL="3657600" algn="l" defTabSz="914400" rtl="0" eaLnBrk="1" latinLnBrk="0" hangingPunct="1">
                        <a:defRPr sz="1800" b="1" kern="1200">
                          <a:solidFill>
                            <a:schemeClr val="tx1"/>
                          </a:solidFill>
                          <a:latin typeface="Calibri"/>
                          <a:ea typeface=""/>
                          <a:cs typeface=""/>
                        </a:defRPr>
                      </a:lvl9pPr>
                    </a:lstStyle>
                    <a:p>
                      <a:pPr algn="ctr"/>
                      <a:r>
                        <a:rPr lang="en-US" altLang="zh-TW" sz="1400" dirty="0" smtClean="0">
                          <a:latin typeface="Verdana"/>
                          <a:ea typeface="微軟正黑體"/>
                          <a:cs typeface="Verdana"/>
                        </a:rPr>
                        <a:t>User</a:t>
                      </a:r>
                      <a:endParaRPr lang="zh-TW" altLang="en-US" sz="1400" dirty="0">
                        <a:latin typeface="Verdana"/>
                        <a:ea typeface="微軟正黑體"/>
                        <a:cs typeface="Verdana"/>
                      </a:endParaRPr>
                    </a:p>
                  </a:txBody>
                  <a:tcPr>
                    <a:lnL>
                      <a:noFill/>
                    </a:lnL>
                    <a:lnR>
                      <a:noFill/>
                    </a:lnR>
                    <a:lnT w="12700" cmpd="sng">
                      <a:solidFill>
                        <a:srgbClr val="4BACC6"/>
                      </a:solidFill>
                    </a:lnT>
                    <a:lnB w="12700" cmpd="sng">
                      <a:solidFill>
                        <a:srgbClr val="4BACC6"/>
                      </a:solidFill>
                    </a:lnB>
                    <a:lnTlToBr w="12700" cmpd="sng">
                      <a:noFill/>
                      <a:prstDash val="solid"/>
                    </a:lnTlToBr>
                    <a:lnBlToTr w="12700" cmpd="sng">
                      <a:noFill/>
                      <a:prstDash val="solid"/>
                    </a:lnBlToTr>
                    <a:noFill/>
                  </a:tcPr>
                </a:tc>
              </a:tr>
              <a:tr h="238376">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a:r>
                        <a:rPr lang="zh-TW" altLang="en-US" sz="1400" dirty="0" smtClean="0">
                          <a:latin typeface="Verdana"/>
                          <a:ea typeface="微軟正黑體"/>
                          <a:cs typeface="Verdana"/>
                        </a:rPr>
                        <a:t>天氣歷史與預測資料</a:t>
                      </a:r>
                      <a:endParaRPr lang="zh-TW" altLang="en-US" sz="1400" dirty="0">
                        <a:latin typeface="Verdana"/>
                        <a:ea typeface="微軟正黑體"/>
                        <a:cs typeface="Verdana"/>
                      </a:endParaRPr>
                    </a:p>
                  </a:txBody>
                  <a:tcPr>
                    <a:lnL>
                      <a:noFill/>
                    </a:lnL>
                    <a:lnR>
                      <a:noFill/>
                    </a:lnR>
                    <a:lnT w="12700" cmpd="sng">
                      <a:solidFill>
                        <a:srgbClr val="4BACC6"/>
                      </a:solidFill>
                    </a:lnT>
                    <a:lnB>
                      <a:noFill/>
                    </a:lnB>
                    <a:lnTlToBr w="12700" cmpd="sng">
                      <a:noFill/>
                      <a:prstDash val="solid"/>
                    </a:lnTlToBr>
                    <a:lnBlToTr w="12700" cmpd="sng">
                      <a:noFill/>
                      <a:prstDash val="solid"/>
                    </a:lnBlToTr>
                    <a:solidFill>
                      <a:srgbClr val="4BACC6">
                        <a:alpha val="20000"/>
                      </a:srgbClr>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a:r>
                        <a:rPr lang="en-US" altLang="zh-TW" sz="1400" dirty="0" smtClean="0">
                          <a:latin typeface="Verdana"/>
                          <a:ea typeface="微軟正黑體"/>
                          <a:cs typeface="Verdana"/>
                        </a:rPr>
                        <a:t>Big Data</a:t>
                      </a:r>
                      <a:r>
                        <a:rPr lang="zh-TW" altLang="en-US" sz="1400" dirty="0" smtClean="0">
                          <a:latin typeface="Verdana"/>
                          <a:ea typeface="微軟正黑體"/>
                          <a:cs typeface="Verdana"/>
                        </a:rPr>
                        <a:t> 平台</a:t>
                      </a:r>
                      <a:endParaRPr lang="zh-TW" altLang="en-US" sz="1400" dirty="0">
                        <a:latin typeface="Verdana"/>
                        <a:ea typeface="微軟正黑體"/>
                        <a:cs typeface="Verdana"/>
                      </a:endParaRPr>
                    </a:p>
                  </a:txBody>
                  <a:tcPr>
                    <a:lnL>
                      <a:noFill/>
                    </a:lnL>
                    <a:lnR>
                      <a:noFill/>
                    </a:lnR>
                    <a:lnT w="12700" cmpd="sng">
                      <a:solidFill>
                        <a:srgbClr val="4BACC6"/>
                      </a:solidFill>
                    </a:lnT>
                    <a:lnB>
                      <a:noFill/>
                    </a:lnB>
                    <a:lnTlToBr w="12700" cmpd="sng">
                      <a:noFill/>
                      <a:prstDash val="solid"/>
                    </a:lnTlToBr>
                    <a:lnBlToTr w="12700" cmpd="sng">
                      <a:noFill/>
                      <a:prstDash val="solid"/>
                    </a:lnBlToTr>
                    <a:solidFill>
                      <a:srgbClr val="4BACC6">
                        <a:alpha val="20000"/>
                      </a:srgbClr>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a:r>
                        <a:rPr lang="zh-TW" altLang="en-US" sz="1400" dirty="0" smtClean="0">
                          <a:latin typeface="Verdana"/>
                          <a:ea typeface="微軟正黑體"/>
                          <a:cs typeface="Verdana"/>
                        </a:rPr>
                        <a:t>零售業</a:t>
                      </a:r>
                      <a:endParaRPr lang="zh-TW" altLang="en-US" sz="1400" dirty="0">
                        <a:latin typeface="Verdana"/>
                        <a:ea typeface="微軟正黑體"/>
                        <a:cs typeface="Verdana"/>
                      </a:endParaRPr>
                    </a:p>
                  </a:txBody>
                  <a:tcPr>
                    <a:lnL>
                      <a:noFill/>
                    </a:lnL>
                    <a:lnR>
                      <a:noFill/>
                    </a:lnR>
                    <a:lnT w="12700" cmpd="sng">
                      <a:solidFill>
                        <a:srgbClr val="4BACC6"/>
                      </a:solidFill>
                    </a:lnT>
                    <a:lnB>
                      <a:noFill/>
                    </a:lnB>
                    <a:lnTlToBr w="12700" cmpd="sng">
                      <a:noFill/>
                      <a:prstDash val="solid"/>
                    </a:lnTlToBr>
                    <a:lnBlToTr w="12700" cmpd="sng">
                      <a:noFill/>
                      <a:prstDash val="solid"/>
                    </a:lnBlToTr>
                    <a:solidFill>
                      <a:srgbClr val="4BACC6">
                        <a:alpha val="20000"/>
                      </a:srgbClr>
                    </a:solidFill>
                  </a:tcPr>
                </a:tc>
              </a:tr>
              <a:tr h="238376">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a:r>
                        <a:rPr lang="zh-TW" altLang="en-US" sz="1400" dirty="0" smtClean="0">
                          <a:latin typeface="Verdana"/>
                          <a:ea typeface="微軟正黑體"/>
                          <a:cs typeface="Verdana"/>
                        </a:rPr>
                        <a:t>預測模型建構</a:t>
                      </a:r>
                      <a:endParaRPr lang="zh-TW" altLang="en-US" sz="1400" dirty="0">
                        <a:latin typeface="Verdana"/>
                        <a:ea typeface="微軟正黑體"/>
                        <a:cs typeface="Verdana"/>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a:r>
                        <a:rPr lang="zh-TW" altLang="en-US" sz="1400" smtClean="0">
                          <a:latin typeface="Verdana"/>
                          <a:ea typeface="微軟正黑體"/>
                          <a:cs typeface="Verdana"/>
                        </a:rPr>
                        <a:t>資料處理</a:t>
                      </a:r>
                      <a:endParaRPr lang="zh-TW" altLang="en-US" sz="1400">
                        <a:latin typeface="Verdana"/>
                        <a:ea typeface="微軟正黑體"/>
                        <a:cs typeface="Verdana"/>
                      </a:endParaRPr>
                    </a:p>
                  </a:txBody>
                  <a:tcPr>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a:r>
                        <a:rPr lang="zh-TW" altLang="en-US" sz="1400" dirty="0" smtClean="0">
                          <a:latin typeface="Verdana"/>
                          <a:ea typeface="微軟正黑體"/>
                          <a:cs typeface="Verdana"/>
                        </a:rPr>
                        <a:t>連鎖茶飲業</a:t>
                      </a:r>
                      <a:endParaRPr lang="zh-TW" altLang="en-US" sz="1400" dirty="0">
                        <a:latin typeface="Verdana"/>
                        <a:ea typeface="微軟正黑體"/>
                        <a:cs typeface="Verdana"/>
                      </a:endParaRPr>
                    </a:p>
                  </a:txBody>
                  <a:tcPr>
                    <a:lnL>
                      <a:noFill/>
                    </a:lnL>
                    <a:lnR>
                      <a:noFill/>
                    </a:lnR>
                    <a:lnT>
                      <a:noFill/>
                    </a:lnT>
                    <a:lnB>
                      <a:noFill/>
                    </a:lnB>
                    <a:lnTlToBr w="12700" cmpd="sng">
                      <a:noFill/>
                      <a:prstDash val="solid"/>
                    </a:lnTlToBr>
                    <a:lnBlToTr w="12700" cmpd="sng">
                      <a:noFill/>
                      <a:prstDash val="solid"/>
                    </a:lnBlToTr>
                    <a:noFill/>
                  </a:tcPr>
                </a:tc>
              </a:tr>
              <a:tr h="238376">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a:r>
                        <a:rPr lang="zh-TW" altLang="en-US" sz="1400" dirty="0" smtClean="0">
                          <a:latin typeface="Verdana"/>
                          <a:ea typeface="微軟正黑體"/>
                          <a:cs typeface="Verdana"/>
                        </a:rPr>
                        <a:t>分析模擬工具</a:t>
                      </a:r>
                      <a:endParaRPr lang="zh-TW" altLang="en-US" sz="1400" dirty="0">
                        <a:latin typeface="Verdana"/>
                        <a:ea typeface="微軟正黑體"/>
                        <a:cs typeface="Verdana"/>
                      </a:endParaRPr>
                    </a:p>
                  </a:txBody>
                  <a:tcPr>
                    <a:lnL>
                      <a:noFill/>
                    </a:lnL>
                    <a:lnR>
                      <a:noFill/>
                    </a:lnR>
                    <a:lnT>
                      <a:noFill/>
                    </a:lnT>
                    <a:lnB>
                      <a:noFill/>
                    </a:lnB>
                    <a:lnTlToBr w="12700" cmpd="sng">
                      <a:noFill/>
                      <a:prstDash val="solid"/>
                    </a:lnTlToBr>
                    <a:lnBlToTr w="12700" cmpd="sng">
                      <a:noFill/>
                      <a:prstDash val="solid"/>
                    </a:lnBlToTr>
                    <a:solidFill>
                      <a:srgbClr val="4BACC6">
                        <a:alpha val="20000"/>
                      </a:srgbClr>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a:r>
                        <a:rPr lang="zh-TW" altLang="en-US" sz="1400" dirty="0" smtClean="0">
                          <a:latin typeface="Verdana"/>
                          <a:ea typeface="微軟正黑體"/>
                          <a:cs typeface="Verdana"/>
                        </a:rPr>
                        <a:t>分析顧問服務</a:t>
                      </a:r>
                      <a:endParaRPr lang="zh-TW" altLang="en-US" sz="1400" dirty="0">
                        <a:latin typeface="Verdana"/>
                        <a:ea typeface="微軟正黑體"/>
                        <a:cs typeface="Verdana"/>
                      </a:endParaRPr>
                    </a:p>
                  </a:txBody>
                  <a:tcPr>
                    <a:lnL>
                      <a:noFill/>
                    </a:lnL>
                    <a:lnR>
                      <a:noFill/>
                    </a:lnR>
                    <a:lnT>
                      <a:noFill/>
                    </a:lnT>
                    <a:lnB>
                      <a:noFill/>
                    </a:lnB>
                    <a:lnTlToBr w="12700" cmpd="sng">
                      <a:noFill/>
                      <a:prstDash val="solid"/>
                    </a:lnTlToBr>
                    <a:lnBlToTr w="12700" cmpd="sng">
                      <a:noFill/>
                      <a:prstDash val="solid"/>
                    </a:lnBlToTr>
                    <a:solidFill>
                      <a:srgbClr val="4BACC6">
                        <a:alpha val="20000"/>
                      </a:srgbClr>
                    </a:solidFill>
                  </a:tcPr>
                </a:tc>
                <a:tc>
                  <a:txBody>
                    <a:bodyPr/>
                    <a:lstStyle>
                      <a:lvl1pPr marL="0" algn="l" defTabSz="914400" rtl="0" eaLnBrk="1" latinLnBrk="0" hangingPunct="1">
                        <a:defRPr sz="1800" kern="1200">
                          <a:solidFill>
                            <a:schemeClr val="tx1"/>
                          </a:solidFill>
                          <a:latin typeface="Calibri"/>
                          <a:ea typeface=""/>
                          <a:cs typeface=""/>
                        </a:defRPr>
                      </a:lvl1pPr>
                      <a:lvl2pPr marL="457200" algn="l" defTabSz="914400" rtl="0" eaLnBrk="1" latinLnBrk="0" hangingPunct="1">
                        <a:defRPr sz="1800" kern="1200">
                          <a:solidFill>
                            <a:schemeClr val="tx1"/>
                          </a:solidFill>
                          <a:latin typeface="Calibri"/>
                          <a:ea typeface=""/>
                          <a:cs typeface=""/>
                        </a:defRPr>
                      </a:lvl2pPr>
                      <a:lvl3pPr marL="914400" algn="l" defTabSz="914400" rtl="0" eaLnBrk="1" latinLnBrk="0" hangingPunct="1">
                        <a:defRPr sz="1800" kern="1200">
                          <a:solidFill>
                            <a:schemeClr val="tx1"/>
                          </a:solidFill>
                          <a:latin typeface="Calibri"/>
                          <a:ea typeface=""/>
                          <a:cs typeface=""/>
                        </a:defRPr>
                      </a:lvl3pPr>
                      <a:lvl4pPr marL="1371600" algn="l" defTabSz="914400" rtl="0" eaLnBrk="1" latinLnBrk="0" hangingPunct="1">
                        <a:defRPr sz="1800" kern="1200">
                          <a:solidFill>
                            <a:schemeClr val="tx1"/>
                          </a:solidFill>
                          <a:latin typeface="Calibri"/>
                          <a:ea typeface=""/>
                          <a:cs typeface=""/>
                        </a:defRPr>
                      </a:lvl4pPr>
                      <a:lvl5pPr marL="1828800" algn="l" defTabSz="914400" rtl="0" eaLnBrk="1" latinLnBrk="0" hangingPunct="1">
                        <a:defRPr sz="1800" kern="1200">
                          <a:solidFill>
                            <a:schemeClr val="tx1"/>
                          </a:solidFill>
                          <a:latin typeface="Calibri"/>
                          <a:ea typeface=""/>
                          <a:cs typeface=""/>
                        </a:defRPr>
                      </a:lvl5pPr>
                      <a:lvl6pPr marL="2286000" algn="l" defTabSz="914400" rtl="0" eaLnBrk="1" latinLnBrk="0" hangingPunct="1">
                        <a:defRPr sz="1800" kern="1200">
                          <a:solidFill>
                            <a:schemeClr val="tx1"/>
                          </a:solidFill>
                          <a:latin typeface="Calibri"/>
                          <a:ea typeface=""/>
                          <a:cs typeface=""/>
                        </a:defRPr>
                      </a:lvl6pPr>
                      <a:lvl7pPr marL="2743200" algn="l" defTabSz="914400" rtl="0" eaLnBrk="1" latinLnBrk="0" hangingPunct="1">
                        <a:defRPr sz="1800" kern="1200">
                          <a:solidFill>
                            <a:schemeClr val="tx1"/>
                          </a:solidFill>
                          <a:latin typeface="Calibri"/>
                          <a:ea typeface=""/>
                          <a:cs typeface=""/>
                        </a:defRPr>
                      </a:lvl7pPr>
                      <a:lvl8pPr marL="3200400" algn="l" defTabSz="914400" rtl="0" eaLnBrk="1" latinLnBrk="0" hangingPunct="1">
                        <a:defRPr sz="1800" kern="1200">
                          <a:solidFill>
                            <a:schemeClr val="tx1"/>
                          </a:solidFill>
                          <a:latin typeface="Calibri"/>
                          <a:ea typeface=""/>
                          <a:cs typeface=""/>
                        </a:defRPr>
                      </a:lvl8pPr>
                      <a:lvl9pPr marL="3657600" algn="l" defTabSz="914400" rtl="0" eaLnBrk="1" latinLnBrk="0" hangingPunct="1">
                        <a:defRPr sz="1800" kern="1200">
                          <a:solidFill>
                            <a:schemeClr val="tx1"/>
                          </a:solidFill>
                          <a:latin typeface="Calibri"/>
                          <a:ea typeface=""/>
                          <a:cs typeface=""/>
                        </a:defRPr>
                      </a:lvl9pPr>
                    </a:lstStyle>
                    <a:p>
                      <a:pPr algn="ctr"/>
                      <a:r>
                        <a:rPr lang="zh-TW" altLang="en-US" sz="1400" dirty="0" smtClean="0">
                          <a:latin typeface="Verdana"/>
                          <a:ea typeface="微軟正黑體"/>
                          <a:cs typeface="Verdana"/>
                        </a:rPr>
                        <a:t>連鎖餐飲業</a:t>
                      </a:r>
                      <a:endParaRPr lang="zh-TW" altLang="en-US" sz="1400" dirty="0">
                        <a:latin typeface="Verdana"/>
                        <a:ea typeface="微軟正黑體"/>
                        <a:cs typeface="Verdana"/>
                      </a:endParaRPr>
                    </a:p>
                  </a:txBody>
                  <a:tcPr>
                    <a:lnL>
                      <a:noFill/>
                    </a:lnL>
                    <a:lnR>
                      <a:noFill/>
                    </a:lnR>
                    <a:lnT>
                      <a:noFill/>
                    </a:lnT>
                    <a:lnB>
                      <a:noFill/>
                    </a:lnB>
                    <a:lnTlToBr w="12700" cmpd="sng">
                      <a:noFill/>
                      <a:prstDash val="solid"/>
                    </a:lnTlToBr>
                    <a:lnBlToTr w="12700" cmpd="sng">
                      <a:noFill/>
                      <a:prstDash val="solid"/>
                    </a:lnBlToTr>
                    <a:solidFill>
                      <a:srgbClr val="4BACC6">
                        <a:alpha val="20000"/>
                      </a:srgbClr>
                    </a:solidFill>
                  </a:tcPr>
                </a:tc>
              </a:tr>
            </a:tbl>
          </a:graphicData>
        </a:graphic>
      </p:graphicFrame>
      <p:sp>
        <p:nvSpPr>
          <p:cNvPr id="75" name="矩形 74"/>
          <p:cNvSpPr/>
          <p:nvPr/>
        </p:nvSpPr>
        <p:spPr>
          <a:xfrm>
            <a:off x="134913" y="4582489"/>
            <a:ext cx="2385572" cy="2092881"/>
          </a:xfrm>
          <a:prstGeom prst="rect">
            <a:avLst/>
          </a:prstGeom>
        </p:spPr>
        <p:txBody>
          <a:bodyPr wrap="square">
            <a:spAutoFit/>
          </a:bodyPr>
          <a:lstStyle/>
          <a:p>
            <a:pPr marL="171450" lvl="1" indent="-171450">
              <a:lnSpc>
                <a:spcPts val="1800"/>
              </a:lnSpc>
              <a:spcBef>
                <a:spcPts val="0"/>
              </a:spcBef>
              <a:buFont typeface="Wingdings" panose="05000000000000000000" pitchFamily="2" charset="2"/>
              <a:buChar char="p"/>
            </a:pPr>
            <a:r>
              <a:rPr lang="zh-TW" altLang="en-US" sz="1400" u="sng" dirty="0" smtClean="0">
                <a:latin typeface="微軟正黑體" panose="020B0604030504040204" pitchFamily="34" charset="-120"/>
                <a:ea typeface="微軟正黑體" panose="020B0604030504040204" pitchFamily="34" charset="-120"/>
              </a:rPr>
              <a:t>短</a:t>
            </a:r>
            <a:r>
              <a:rPr lang="zh-TW" altLang="en-US" sz="1400" u="sng" dirty="0">
                <a:latin typeface="微軟正黑體" panose="020B0604030504040204" pitchFamily="34" charset="-120"/>
                <a:ea typeface="微軟正黑體" panose="020B0604030504040204" pitchFamily="34" charset="-120"/>
              </a:rPr>
              <a:t>效期</a:t>
            </a:r>
            <a:r>
              <a:rPr lang="zh-TW" altLang="en-US" sz="1400" u="sng" dirty="0" smtClean="0">
                <a:latin typeface="微軟正黑體" panose="020B0604030504040204" pitchFamily="34" charset="-120"/>
                <a:ea typeface="微軟正黑體" panose="020B0604030504040204" pitchFamily="34" charset="-120"/>
              </a:rPr>
              <a:t>商品</a:t>
            </a:r>
            <a:r>
              <a:rPr lang="zh-TW" altLang="en-US" sz="1400" dirty="0" smtClean="0">
                <a:latin typeface="微軟正黑體" panose="020B0604030504040204" pitchFamily="34" charset="-120"/>
                <a:ea typeface="微軟正黑體" panose="020B0604030504040204" pitchFamily="34" charset="-120"/>
              </a:rPr>
              <a:t>有</a:t>
            </a:r>
            <a:r>
              <a:rPr lang="zh-TW" altLang="en-US" sz="1400" dirty="0">
                <a:latin typeface="微軟正黑體" panose="020B0604030504040204" pitchFamily="34" charset="-120"/>
                <a:ea typeface="微軟正黑體" panose="020B0604030504040204" pitchFamily="34" charset="-120"/>
              </a:rPr>
              <a:t>保存</a:t>
            </a:r>
            <a:r>
              <a:rPr lang="zh-TW" altLang="en-US" sz="1400" dirty="0" smtClean="0">
                <a:latin typeface="微軟正黑體" panose="020B0604030504040204" pitchFamily="34" charset="-120"/>
                <a:ea typeface="微軟正黑體" panose="020B0604030504040204" pitchFamily="34" charset="-120"/>
              </a:rPr>
              <a:t>問題，會</a:t>
            </a:r>
            <a:r>
              <a:rPr lang="zh-TW" altLang="en-US" sz="1400" u="sng" dirty="0">
                <a:latin typeface="微軟正黑體" panose="020B0604030504040204" pitchFamily="34" charset="-120"/>
                <a:ea typeface="微軟正黑體" panose="020B0604030504040204" pitchFamily="34" charset="-120"/>
              </a:rPr>
              <a:t>產生廢損</a:t>
            </a:r>
            <a:r>
              <a:rPr lang="zh-TW" altLang="en-US" sz="1400" dirty="0" smtClean="0">
                <a:latin typeface="微軟正黑體" panose="020B0604030504040204" pitchFamily="34" charset="-120"/>
                <a:ea typeface="微軟正黑體" panose="020B0604030504040204" pitchFamily="34" charset="-120"/>
              </a:rPr>
              <a:t>。</a:t>
            </a:r>
            <a:endParaRPr lang="zh-TW" altLang="en-US" sz="1400" dirty="0">
              <a:latin typeface="微軟正黑體" panose="020B0604030504040204" pitchFamily="34" charset="-120"/>
              <a:ea typeface="微軟正黑體" panose="020B0604030504040204" pitchFamily="34" charset="-120"/>
            </a:endParaRPr>
          </a:p>
          <a:p>
            <a:pPr marL="171450" lvl="1" indent="-171450">
              <a:lnSpc>
                <a:spcPts val="1800"/>
              </a:lnSpc>
              <a:spcBef>
                <a:spcPts val="600"/>
              </a:spcBef>
              <a:buFont typeface="Wingdings" panose="05000000000000000000" pitchFamily="2" charset="2"/>
              <a:buChar char="p"/>
            </a:pPr>
            <a:r>
              <a:rPr lang="zh-TW" altLang="en-US" sz="1400" u="sng" dirty="0" smtClean="0">
                <a:latin typeface="微軟正黑體" panose="020B0604030504040204" pitchFamily="34" charset="-120"/>
                <a:ea typeface="微軟正黑體" panose="020B0604030504040204" pitchFamily="34" charset="-120"/>
              </a:rPr>
              <a:t>長</a:t>
            </a:r>
            <a:r>
              <a:rPr lang="zh-TW" altLang="en-US" sz="1400" u="sng" dirty="0">
                <a:latin typeface="微軟正黑體" panose="020B0604030504040204" pitchFamily="34" charset="-120"/>
                <a:ea typeface="微軟正黑體" panose="020B0604030504040204" pitchFamily="34" charset="-120"/>
              </a:rPr>
              <a:t>效期商品</a:t>
            </a:r>
            <a:r>
              <a:rPr lang="zh-TW" altLang="en-US" sz="1400" dirty="0" smtClean="0">
                <a:latin typeface="微軟正黑體" panose="020B0604030504040204" pitchFamily="34" charset="-120"/>
                <a:ea typeface="微軟正黑體" panose="020B0604030504040204" pitchFamily="34" charset="-120"/>
              </a:rPr>
              <a:t>，長期</a:t>
            </a:r>
            <a:r>
              <a:rPr lang="zh-TW" altLang="en-US" sz="1400" u="sng" dirty="0">
                <a:latin typeface="微軟正黑體" panose="020B0604030504040204" pitchFamily="34" charset="-120"/>
                <a:ea typeface="微軟正黑體" panose="020B0604030504040204" pitchFamily="34" charset="-120"/>
              </a:rPr>
              <a:t>滯銷，會造成庫存</a:t>
            </a:r>
            <a:r>
              <a:rPr lang="zh-TW" altLang="en-US" sz="1400" u="sng" dirty="0" smtClean="0">
                <a:latin typeface="微軟正黑體" panose="020B0604030504040204" pitchFamily="34" charset="-120"/>
                <a:ea typeface="微軟正黑體" panose="020B0604030504040204" pitchFamily="34" charset="-120"/>
              </a:rPr>
              <a:t>壓力</a:t>
            </a:r>
            <a:endParaRPr lang="en-US" altLang="zh-TW" sz="1400" dirty="0" smtClean="0">
              <a:latin typeface="微軟正黑體" panose="020B0604030504040204" pitchFamily="34" charset="-120"/>
              <a:ea typeface="微軟正黑體" panose="020B0604030504040204" pitchFamily="34" charset="-120"/>
            </a:endParaRPr>
          </a:p>
          <a:p>
            <a:pPr marL="171450" lvl="1" indent="-171450">
              <a:lnSpc>
                <a:spcPts val="1800"/>
              </a:lnSpc>
              <a:spcBef>
                <a:spcPts val="600"/>
              </a:spcBef>
              <a:buFont typeface="Wingdings" panose="05000000000000000000" pitchFamily="2" charset="2"/>
              <a:buChar char="p"/>
            </a:pPr>
            <a:r>
              <a:rPr lang="zh-TW" altLang="en-US" sz="1400" dirty="0" smtClean="0">
                <a:latin typeface="微軟正黑體" panose="020B0604030504040204" pitchFamily="34" charset="-120"/>
                <a:ea typeface="微軟正黑體" panose="020B0604030504040204" pitchFamily="34" charset="-120"/>
              </a:rPr>
              <a:t>季節性</a:t>
            </a:r>
            <a:r>
              <a:rPr lang="zh-TW" altLang="en-US" sz="1400" u="sng" dirty="0">
                <a:latin typeface="微軟正黑體" panose="020B0604030504040204" pitchFamily="34" charset="-120"/>
                <a:ea typeface="微軟正黑體" panose="020B0604030504040204" pitchFamily="34" charset="-120"/>
              </a:rPr>
              <a:t>熱銷商品</a:t>
            </a:r>
            <a:r>
              <a:rPr lang="zh-TW" altLang="en-US" sz="1400" dirty="0">
                <a:latin typeface="微軟正黑體" panose="020B0604030504040204" pitchFamily="34" charset="-120"/>
                <a:ea typeface="微軟正黑體" panose="020B0604030504040204" pitchFamily="34" charset="-120"/>
              </a:rPr>
              <a:t>之銷量難以掌握，若有效預估可</a:t>
            </a:r>
            <a:r>
              <a:rPr lang="zh-TW" altLang="en-US" sz="1400" u="sng" dirty="0">
                <a:latin typeface="微軟正黑體" panose="020B0604030504040204" pitchFamily="34" charset="-120"/>
                <a:ea typeface="微軟正黑體" panose="020B0604030504040204" pitchFamily="34" charset="-120"/>
              </a:rPr>
              <a:t>提早備貨</a:t>
            </a:r>
            <a:r>
              <a:rPr lang="zh-TW" altLang="en-US" sz="1400" dirty="0">
                <a:latin typeface="微軟正黑體" panose="020B0604030504040204" pitchFamily="34" charset="-120"/>
                <a:ea typeface="微軟正黑體" panose="020B0604030504040204" pitchFamily="34" charset="-120"/>
              </a:rPr>
              <a:t>，將潛在收益轉變成實質</a:t>
            </a:r>
            <a:r>
              <a:rPr lang="zh-TW" altLang="en-US" sz="1400" dirty="0" smtClean="0">
                <a:latin typeface="微軟正黑體" panose="020B0604030504040204" pitchFamily="34" charset="-120"/>
                <a:ea typeface="微軟正黑體" panose="020B0604030504040204" pitchFamily="34" charset="-120"/>
              </a:rPr>
              <a:t>收益</a:t>
            </a:r>
            <a:r>
              <a:rPr lang="zh-TW" altLang="en-US" sz="1200" dirty="0" smtClean="0">
                <a:latin typeface="微軟正黑體" panose="020B0604030504040204" pitchFamily="34" charset="-120"/>
                <a:ea typeface="微軟正黑體" panose="020B0604030504040204" pitchFamily="34" charset="-120"/>
              </a:rPr>
              <a:t>。</a:t>
            </a:r>
            <a:endParaRPr lang="zh-TW" altLang="en-US" sz="1400" dirty="0">
              <a:latin typeface="微軟正黑體" panose="020B0604030504040204" pitchFamily="34" charset="-120"/>
              <a:ea typeface="微軟正黑體" panose="020B0604030504040204" pitchFamily="34" charset="-120"/>
            </a:endParaRPr>
          </a:p>
        </p:txBody>
      </p:sp>
      <p:sp>
        <p:nvSpPr>
          <p:cNvPr id="76" name="圓角矩形 75"/>
          <p:cNvSpPr/>
          <p:nvPr/>
        </p:nvSpPr>
        <p:spPr>
          <a:xfrm>
            <a:off x="2587513" y="4581160"/>
            <a:ext cx="1910346" cy="720100"/>
          </a:xfrm>
          <a:prstGeom prst="roundRect">
            <a:avLst>
              <a:gd name="adj" fmla="val 36905"/>
            </a:avLst>
          </a:prstGeom>
          <a:ln>
            <a:solidFill>
              <a:srgbClr val="3BA0BB"/>
            </a:solidFill>
          </a:ln>
        </p:spPr>
        <p:style>
          <a:lnRef idx="2">
            <a:schemeClr val="accent5"/>
          </a:lnRef>
          <a:fillRef idx="1">
            <a:schemeClr val="lt1"/>
          </a:fillRef>
          <a:effectRef idx="0">
            <a:schemeClr val="accent5"/>
          </a:effectRef>
          <a:fontRef idx="minor">
            <a:schemeClr val="dk1"/>
          </a:fontRef>
        </p:style>
        <p:txBody>
          <a:bodyPr anchor="ctr"/>
          <a:lstStyle/>
          <a:p>
            <a:pPr indent="180000" algn="ctr" fontAlgn="auto">
              <a:spcBef>
                <a:spcPts val="0"/>
              </a:spcBef>
              <a:spcAft>
                <a:spcPts val="0"/>
              </a:spcAft>
              <a:defRPr/>
            </a:pPr>
            <a:r>
              <a:rPr kumimoji="0" lang="zh-TW" altLang="en-US" sz="1400" b="1" dirty="0" smtClean="0">
                <a:solidFill>
                  <a:srgbClr val="000066"/>
                </a:solidFill>
                <a:latin typeface="微軟正黑體" panose="020B0604030504040204" pitchFamily="34" charset="-120"/>
                <a:ea typeface="微軟正黑體" panose="020B0604030504040204" pitchFamily="34" charset="-120"/>
                <a:cs typeface="Times New Roman" panose="02020603050405020304" pitchFamily="18" charset="0"/>
              </a:rPr>
              <a:t>整理資料</a:t>
            </a:r>
            <a:endParaRPr kumimoji="0" lang="en-US" altLang="zh-TW" sz="1400" b="1" dirty="0" smtClean="0">
              <a:solidFill>
                <a:srgbClr val="000066"/>
              </a:solidFill>
              <a:latin typeface="微軟正黑體" panose="020B0604030504040204" pitchFamily="34" charset="-120"/>
              <a:ea typeface="微軟正黑體" panose="020B0604030504040204" pitchFamily="34" charset="-120"/>
              <a:cs typeface="Times New Roman" panose="02020603050405020304" pitchFamily="18" charset="0"/>
            </a:endParaRPr>
          </a:p>
          <a:p>
            <a:pPr indent="180000" fontAlgn="auto">
              <a:spcBef>
                <a:spcPts val="0"/>
              </a:spcBef>
              <a:spcAft>
                <a:spcPts val="0"/>
              </a:spcAft>
              <a:buFont typeface="Arial" panose="020B0604020202020204" pitchFamily="34" charset="0"/>
              <a:buChar char="•"/>
              <a:defRPr/>
            </a:pPr>
            <a:r>
              <a:rPr kumimoji="0" lang="zh-TW" altLang="en-US" sz="1400" b="1" dirty="0" smtClean="0">
                <a:solidFill>
                  <a:srgbClr val="000066"/>
                </a:solidFill>
                <a:latin typeface="微軟正黑體" panose="020B0604030504040204" pitchFamily="34" charset="-120"/>
                <a:ea typeface="微軟正黑體" panose="020B0604030504040204" pitchFamily="34" charset="-120"/>
                <a:cs typeface="Times New Roman" panose="02020603050405020304" pitchFamily="18" charset="0"/>
              </a:rPr>
              <a:t>商品</a:t>
            </a:r>
            <a:r>
              <a:rPr kumimoji="0" lang="en-US" altLang="zh-TW" sz="1400" b="1" dirty="0" smtClean="0">
                <a:solidFill>
                  <a:srgbClr val="000066"/>
                </a:solidFill>
                <a:latin typeface="微軟正黑體" panose="020B0604030504040204" pitchFamily="34" charset="-120"/>
                <a:ea typeface="微軟正黑體" panose="020B0604030504040204" pitchFamily="34" charset="-120"/>
                <a:cs typeface="Times New Roman" panose="02020603050405020304" pitchFamily="18" charset="0"/>
              </a:rPr>
              <a:t>3</a:t>
            </a:r>
            <a:r>
              <a:rPr kumimoji="0" lang="zh-TW" altLang="en-US" sz="1400" b="1" dirty="0" smtClean="0">
                <a:solidFill>
                  <a:srgbClr val="000066"/>
                </a:solidFill>
                <a:latin typeface="微軟正黑體" panose="020B0604030504040204" pitchFamily="34" charset="-120"/>
                <a:ea typeface="微軟正黑體" panose="020B0604030504040204" pitchFamily="34" charset="-120"/>
                <a:cs typeface="Times New Roman" panose="02020603050405020304" pitchFamily="18" charset="0"/>
              </a:rPr>
              <a:t>年銷售數據</a:t>
            </a:r>
            <a:endParaRPr kumimoji="0" lang="en-US" altLang="zh-TW" sz="1400" b="1" dirty="0" smtClean="0">
              <a:solidFill>
                <a:srgbClr val="000066"/>
              </a:solidFill>
              <a:latin typeface="微軟正黑體" panose="020B0604030504040204" pitchFamily="34" charset="-120"/>
              <a:ea typeface="微軟正黑體" panose="020B0604030504040204" pitchFamily="34" charset="-120"/>
              <a:cs typeface="Times New Roman" panose="02020603050405020304" pitchFamily="18" charset="0"/>
            </a:endParaRPr>
          </a:p>
          <a:p>
            <a:pPr indent="180000" fontAlgn="auto">
              <a:spcBef>
                <a:spcPts val="0"/>
              </a:spcBef>
              <a:spcAft>
                <a:spcPts val="0"/>
              </a:spcAft>
              <a:buFont typeface="Arial" panose="020B0604020202020204" pitchFamily="34" charset="0"/>
              <a:buChar char="•"/>
              <a:defRPr/>
            </a:pPr>
            <a:r>
              <a:rPr kumimoji="0" lang="zh-TW" altLang="en-US" sz="1400" b="1" dirty="0" smtClean="0">
                <a:solidFill>
                  <a:srgbClr val="000066"/>
                </a:solidFill>
                <a:latin typeface="微軟正黑體" panose="020B0604030504040204" pitchFamily="34" charset="-120"/>
                <a:ea typeface="微軟正黑體" panose="020B0604030504040204" pitchFamily="34" charset="-120"/>
                <a:cs typeface="Times New Roman" panose="02020603050405020304" pitchFamily="18" charset="0"/>
              </a:rPr>
              <a:t>店面位址</a:t>
            </a:r>
            <a:endParaRPr kumimoji="0" lang="zh-TW" altLang="en-US" sz="1400" b="1" dirty="0">
              <a:solidFill>
                <a:srgbClr val="000066"/>
              </a:solidFill>
              <a:latin typeface="微軟正黑體" panose="020B0604030504040204" pitchFamily="34" charset="-120"/>
              <a:ea typeface="微軟正黑體" panose="020B0604030504040204" pitchFamily="34" charset="-120"/>
              <a:cs typeface="Times New Roman" panose="02020603050405020304" pitchFamily="18" charset="0"/>
            </a:endParaRPr>
          </a:p>
        </p:txBody>
      </p:sp>
      <p:sp>
        <p:nvSpPr>
          <p:cNvPr id="77" name="圓角矩形 76"/>
          <p:cNvSpPr/>
          <p:nvPr/>
        </p:nvSpPr>
        <p:spPr>
          <a:xfrm>
            <a:off x="2587514" y="5373270"/>
            <a:ext cx="2206908" cy="569749"/>
          </a:xfrm>
          <a:prstGeom prst="roundRect">
            <a:avLst>
              <a:gd name="adj" fmla="val 36905"/>
            </a:avLst>
          </a:prstGeom>
          <a:ln/>
        </p:spPr>
        <p:style>
          <a:lnRef idx="2">
            <a:schemeClr val="accent2"/>
          </a:lnRef>
          <a:fillRef idx="1">
            <a:schemeClr val="lt1"/>
          </a:fillRef>
          <a:effectRef idx="0">
            <a:schemeClr val="accent2"/>
          </a:effectRef>
          <a:fontRef idx="minor">
            <a:schemeClr val="dk1"/>
          </a:fontRef>
        </p:style>
        <p:txBody>
          <a:bodyPr anchor="ctr"/>
          <a:lstStyle/>
          <a:p>
            <a:pPr algn="ctr" fontAlgn="auto">
              <a:spcBef>
                <a:spcPts val="0"/>
              </a:spcBef>
              <a:spcAft>
                <a:spcPts val="0"/>
              </a:spcAft>
              <a:defRPr/>
            </a:pPr>
            <a:r>
              <a:rPr kumimoji="0" lang="zh-TW" altLang="en-US" sz="1400" b="1" dirty="0" smtClean="0">
                <a:solidFill>
                  <a:srgbClr val="000066"/>
                </a:solidFill>
                <a:latin typeface="微軟正黑體" panose="020B0604030504040204" pitchFamily="34" charset="-120"/>
                <a:ea typeface="微軟正黑體" panose="020B0604030504040204" pitchFamily="34" charset="-120"/>
                <a:cs typeface="Times New Roman" panose="02020603050405020304" pitchFamily="18" charset="0"/>
              </a:rPr>
              <a:t>登入</a:t>
            </a:r>
            <a:r>
              <a:rPr kumimoji="0" lang="en-US" altLang="zh-TW" sz="1400" b="1" dirty="0" err="1" smtClean="0">
                <a:solidFill>
                  <a:srgbClr val="000066"/>
                </a:solidFill>
                <a:latin typeface="微軟正黑體" panose="020B0604030504040204" pitchFamily="34" charset="-120"/>
                <a:ea typeface="微軟正黑體" panose="020B0604030504040204" pitchFamily="34" charset="-120"/>
                <a:cs typeface="Times New Roman" panose="02020603050405020304" pitchFamily="18" charset="0"/>
              </a:rPr>
              <a:t>BestSales</a:t>
            </a:r>
            <a:r>
              <a:rPr kumimoji="0" lang="zh-TW" altLang="en-US" sz="1400" b="1" dirty="0">
                <a:solidFill>
                  <a:srgbClr val="000066"/>
                </a:solidFill>
                <a:latin typeface="微軟正黑體" panose="020B0604030504040204" pitchFamily="34" charset="-120"/>
                <a:ea typeface="微軟正黑體" panose="020B0604030504040204" pitchFamily="34" charset="-120"/>
                <a:cs typeface="Times New Roman" panose="02020603050405020304" pitchFamily="18" charset="0"/>
              </a:rPr>
              <a:t>雲服務</a:t>
            </a:r>
          </a:p>
          <a:p>
            <a:pPr algn="ctr" fontAlgn="auto">
              <a:spcBef>
                <a:spcPts val="0"/>
              </a:spcBef>
              <a:spcAft>
                <a:spcPts val="0"/>
              </a:spcAft>
              <a:defRPr/>
            </a:pPr>
            <a:r>
              <a:rPr kumimoji="0" lang="zh-TW" altLang="en-US" sz="1400" b="1" dirty="0" smtClean="0">
                <a:solidFill>
                  <a:srgbClr val="000066"/>
                </a:solidFill>
                <a:latin typeface="微軟正黑體" panose="020B0604030504040204" pitchFamily="34" charset="-120"/>
                <a:ea typeface="微軟正黑體" panose="020B0604030504040204" pitchFamily="34" charset="-120"/>
                <a:cs typeface="Times New Roman" panose="02020603050405020304" pitchFamily="18" charset="0"/>
              </a:rPr>
              <a:t>匯入資料、設定權限</a:t>
            </a:r>
            <a:endParaRPr kumimoji="0" lang="zh-TW" altLang="en-US" sz="1400" b="1" dirty="0">
              <a:solidFill>
                <a:srgbClr val="000066"/>
              </a:solidFill>
              <a:latin typeface="微軟正黑體" panose="020B0604030504040204" pitchFamily="34" charset="-120"/>
              <a:ea typeface="微軟正黑體" panose="020B0604030504040204" pitchFamily="34" charset="-120"/>
              <a:cs typeface="Times New Roman" panose="02020603050405020304" pitchFamily="18" charset="0"/>
            </a:endParaRPr>
          </a:p>
        </p:txBody>
      </p:sp>
      <p:sp>
        <p:nvSpPr>
          <p:cNvPr id="78" name="圓角矩形 77"/>
          <p:cNvSpPr/>
          <p:nvPr/>
        </p:nvSpPr>
        <p:spPr>
          <a:xfrm>
            <a:off x="2587514" y="6021360"/>
            <a:ext cx="2613719" cy="654010"/>
          </a:xfrm>
          <a:prstGeom prst="roundRect">
            <a:avLst>
              <a:gd name="adj" fmla="val 36905"/>
            </a:avLst>
          </a:prstGeom>
          <a:ln/>
        </p:spPr>
        <p:style>
          <a:lnRef idx="2">
            <a:schemeClr val="accent1"/>
          </a:lnRef>
          <a:fillRef idx="1">
            <a:schemeClr val="lt1"/>
          </a:fillRef>
          <a:effectRef idx="0">
            <a:schemeClr val="accent1"/>
          </a:effectRef>
          <a:fontRef idx="minor">
            <a:schemeClr val="dk1"/>
          </a:fontRef>
        </p:style>
        <p:txBody>
          <a:bodyPr anchor="ctr"/>
          <a:lstStyle/>
          <a:p>
            <a:pPr algn="ctr" fontAlgn="auto">
              <a:spcBef>
                <a:spcPts val="0"/>
              </a:spcBef>
              <a:spcAft>
                <a:spcPts val="0"/>
              </a:spcAft>
              <a:defRPr/>
            </a:pPr>
            <a:r>
              <a:rPr kumimoji="0" lang="zh-TW" altLang="en-US" sz="1400" b="1" dirty="0" smtClean="0">
                <a:solidFill>
                  <a:srgbClr val="000066"/>
                </a:solidFill>
                <a:latin typeface="微軟正黑體" panose="020B0604030504040204" pitchFamily="34" charset="-120"/>
                <a:ea typeface="微軟正黑體" panose="020B0604030504040204" pitchFamily="34" charset="-120"/>
                <a:cs typeface="Times New Roman" panose="02020603050405020304" pitchFamily="18" charset="0"/>
              </a:rPr>
              <a:t>混搭歷史氣象觀測資料、</a:t>
            </a:r>
            <a:endParaRPr kumimoji="0" lang="en-US" altLang="zh-TW" sz="1400" b="1" dirty="0" smtClean="0">
              <a:solidFill>
                <a:srgbClr val="000066"/>
              </a:solidFill>
              <a:latin typeface="微軟正黑體" panose="020B0604030504040204" pitchFamily="34" charset="-120"/>
              <a:ea typeface="微軟正黑體" panose="020B0604030504040204" pitchFamily="34" charset="-120"/>
              <a:cs typeface="Times New Roman" panose="02020603050405020304" pitchFamily="18" charset="0"/>
            </a:endParaRPr>
          </a:p>
          <a:p>
            <a:pPr algn="ctr" fontAlgn="auto">
              <a:spcBef>
                <a:spcPts val="0"/>
              </a:spcBef>
              <a:spcAft>
                <a:spcPts val="0"/>
              </a:spcAft>
              <a:defRPr/>
            </a:pPr>
            <a:r>
              <a:rPr kumimoji="0" lang="en-US" altLang="zh-TW" sz="1400" b="1" dirty="0" smtClean="0">
                <a:solidFill>
                  <a:srgbClr val="000066"/>
                </a:solidFill>
                <a:latin typeface="微軟正黑體" panose="020B0604030504040204" pitchFamily="34" charset="-120"/>
                <a:ea typeface="微軟正黑體" panose="020B0604030504040204" pitchFamily="34" charset="-120"/>
                <a:cs typeface="Times New Roman" panose="02020603050405020304" pitchFamily="18" charset="0"/>
              </a:rPr>
              <a:t>10 </a:t>
            </a:r>
            <a:r>
              <a:rPr kumimoji="0" lang="zh-TW" altLang="en-US" sz="1400" b="1" dirty="0">
                <a:solidFill>
                  <a:srgbClr val="000066"/>
                </a:solidFill>
                <a:latin typeface="微軟正黑體" panose="020B0604030504040204" pitchFamily="34" charset="-120"/>
                <a:ea typeface="微軟正黑體" panose="020B0604030504040204" pitchFamily="34" charset="-120"/>
                <a:cs typeface="Times New Roman" panose="02020603050405020304" pitchFamily="18" charset="0"/>
              </a:rPr>
              <a:t>年網格分析</a:t>
            </a:r>
            <a:r>
              <a:rPr kumimoji="0" lang="zh-TW" altLang="en-US" sz="1400" b="1" dirty="0" smtClean="0">
                <a:solidFill>
                  <a:srgbClr val="000066"/>
                </a:solidFill>
                <a:latin typeface="微軟正黑體" panose="020B0604030504040204" pitchFamily="34" charset="-120"/>
                <a:ea typeface="微軟正黑體" panose="020B0604030504040204" pitchFamily="34" charset="-120"/>
                <a:cs typeface="Times New Roman" panose="02020603050405020304" pitchFamily="18" charset="0"/>
              </a:rPr>
              <a:t>資料</a:t>
            </a:r>
            <a:endParaRPr kumimoji="0" lang="en-US" altLang="zh-TW" sz="1400" b="1" dirty="0" smtClean="0">
              <a:solidFill>
                <a:srgbClr val="000066"/>
              </a:solidFill>
              <a:latin typeface="微軟正黑體" panose="020B0604030504040204" pitchFamily="34" charset="-120"/>
              <a:ea typeface="微軟正黑體" panose="020B0604030504040204" pitchFamily="34" charset="-120"/>
              <a:cs typeface="Times New Roman" panose="02020603050405020304" pitchFamily="18" charset="0"/>
            </a:endParaRPr>
          </a:p>
          <a:p>
            <a:pPr algn="ctr" fontAlgn="auto">
              <a:spcBef>
                <a:spcPts val="0"/>
              </a:spcBef>
              <a:spcAft>
                <a:spcPts val="0"/>
              </a:spcAft>
              <a:defRPr/>
            </a:pPr>
            <a:r>
              <a:rPr kumimoji="0" lang="zh-TW" altLang="en-US" sz="1400" b="1" dirty="0" smtClean="0">
                <a:solidFill>
                  <a:srgbClr val="000066"/>
                </a:solidFill>
                <a:latin typeface="微軟正黑體" panose="020B0604030504040204" pitchFamily="34" charset="-120"/>
                <a:ea typeface="微軟正黑體" panose="020B0604030504040204" pitchFamily="34" charset="-120"/>
                <a:cs typeface="Times New Roman" panose="02020603050405020304" pitchFamily="18" charset="0"/>
              </a:rPr>
              <a:t>進行關聯度分析與銷量預測</a:t>
            </a:r>
            <a:endParaRPr kumimoji="0" lang="zh-TW" altLang="en-US" sz="1400" b="1" dirty="0">
              <a:solidFill>
                <a:srgbClr val="000066"/>
              </a:solidFill>
              <a:latin typeface="微軟正黑體" panose="020B0604030504040204" pitchFamily="34" charset="-120"/>
              <a:ea typeface="微軟正黑體" panose="020B0604030504040204" pitchFamily="34" charset="-120"/>
              <a:cs typeface="Times New Roman" panose="02020603050405020304" pitchFamily="18" charset="0"/>
            </a:endParaRPr>
          </a:p>
        </p:txBody>
      </p:sp>
      <p:sp>
        <p:nvSpPr>
          <p:cNvPr id="79" name="矩形 78"/>
          <p:cNvSpPr/>
          <p:nvPr/>
        </p:nvSpPr>
        <p:spPr>
          <a:xfrm>
            <a:off x="6878332" y="4587982"/>
            <a:ext cx="2195670"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zh-TW" altLang="en-US" sz="1400" b="1" dirty="0" smtClean="0">
                <a:latin typeface="微軟正黑體" panose="020B0604030504040204" pitchFamily="34" charset="-120"/>
                <a:ea typeface="微軟正黑體" panose="020B0604030504040204" pitchFamily="34" charset="-120"/>
              </a:rPr>
              <a:t>免費服務：</a:t>
            </a:r>
            <a:r>
              <a:rPr lang="en-US" altLang="zh-TW" sz="1400" b="1" dirty="0" smtClean="0">
                <a:latin typeface="微軟正黑體" panose="020B0604030504040204" pitchFamily="34" charset="-120"/>
                <a:ea typeface="微軟正黑體" panose="020B0604030504040204" pitchFamily="34" charset="-120"/>
              </a:rPr>
              <a:t>7</a:t>
            </a:r>
            <a:r>
              <a:rPr lang="zh-TW" altLang="en-US" sz="1400" b="1" dirty="0" smtClean="0">
                <a:latin typeface="微軟正黑體" panose="020B0604030504040204" pitchFamily="34" charset="-120"/>
                <a:ea typeface="微軟正黑體" panose="020B0604030504040204" pitchFamily="34" charset="-120"/>
              </a:rPr>
              <a:t>日</a:t>
            </a:r>
            <a:endParaRPr lang="en-US" altLang="zh-TW" sz="1400" b="1" dirty="0" smtClean="0">
              <a:latin typeface="微軟正黑體" panose="020B0604030504040204" pitchFamily="34" charset="-120"/>
              <a:ea typeface="微軟正黑體" panose="020B0604030504040204" pitchFamily="34" charset="-120"/>
            </a:endParaRPr>
          </a:p>
          <a:p>
            <a:pPr algn="ctr"/>
            <a:r>
              <a:rPr lang="zh-TW" altLang="en-US" sz="1400" dirty="0" smtClean="0">
                <a:latin typeface="微軟正黑體" panose="020B0604030504040204" pitchFamily="34" charset="-120"/>
                <a:ea typeface="微軟正黑體" panose="020B0604030504040204" pitchFamily="34" charset="-120"/>
              </a:rPr>
              <a:t>天氣預報</a:t>
            </a:r>
            <a:r>
              <a:rPr lang="en-US" altLang="zh-TW" sz="1400" dirty="0" smtClean="0">
                <a:latin typeface="微軟正黑體" panose="020B0604030504040204" pitchFamily="34" charset="-120"/>
                <a:ea typeface="微軟正黑體" panose="020B0604030504040204" pitchFamily="34" charset="-120"/>
              </a:rPr>
              <a:t>+</a:t>
            </a:r>
            <a:r>
              <a:rPr lang="zh-TW" altLang="en-US" sz="1400" dirty="0" smtClean="0">
                <a:latin typeface="微軟正黑體" panose="020B0604030504040204" pitchFamily="34" charset="-120"/>
                <a:ea typeface="微軟正黑體" panose="020B0604030504040204" pitchFamily="34" charset="-120"/>
              </a:rPr>
              <a:t>銷量預測服務</a:t>
            </a:r>
            <a:endParaRPr lang="zh-TW" altLang="en-US" sz="1400" dirty="0">
              <a:latin typeface="微軟正黑體" panose="020B0604030504040204" pitchFamily="34" charset="-120"/>
              <a:ea typeface="微軟正黑體" panose="020B0604030504040204" pitchFamily="34" charset="-120"/>
            </a:endParaRPr>
          </a:p>
        </p:txBody>
      </p:sp>
      <p:sp>
        <p:nvSpPr>
          <p:cNvPr id="80" name="矩形 79"/>
          <p:cNvSpPr/>
          <p:nvPr/>
        </p:nvSpPr>
        <p:spPr>
          <a:xfrm>
            <a:off x="6876320" y="5229250"/>
            <a:ext cx="2195670" cy="52322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zh-TW" altLang="en-US" sz="1400" b="1" dirty="0" smtClean="0">
                <a:latin typeface="微軟正黑體" panose="020B0604030504040204" pitchFamily="34" charset="-120"/>
                <a:ea typeface="微軟正黑體" panose="020B0604030504040204" pitchFamily="34" charset="-120"/>
              </a:rPr>
              <a:t>付費服務：</a:t>
            </a:r>
            <a:r>
              <a:rPr lang="en-US" altLang="zh-TW" sz="1400" b="1" dirty="0" smtClean="0">
                <a:latin typeface="微軟正黑體" panose="020B0604030504040204" pitchFamily="34" charset="-120"/>
                <a:ea typeface="微軟正黑體" panose="020B0604030504040204" pitchFamily="34" charset="-120"/>
              </a:rPr>
              <a:t>14</a:t>
            </a:r>
            <a:r>
              <a:rPr lang="zh-TW" altLang="en-US" sz="1400" b="1" dirty="0" smtClean="0">
                <a:latin typeface="微軟正黑體" panose="020B0604030504040204" pitchFamily="34" charset="-120"/>
                <a:ea typeface="微軟正黑體" panose="020B0604030504040204" pitchFamily="34" charset="-120"/>
              </a:rPr>
              <a:t>日</a:t>
            </a:r>
            <a:endParaRPr lang="en-US" altLang="zh-TW" sz="1400" b="1" dirty="0" smtClean="0">
              <a:latin typeface="微軟正黑體" panose="020B0604030504040204" pitchFamily="34" charset="-120"/>
              <a:ea typeface="微軟正黑體" panose="020B0604030504040204" pitchFamily="34" charset="-120"/>
            </a:endParaRPr>
          </a:p>
          <a:p>
            <a:pPr algn="ctr"/>
            <a:r>
              <a:rPr lang="zh-TW" altLang="en-US" sz="1400" dirty="0" smtClean="0">
                <a:latin typeface="微軟正黑體" panose="020B0604030504040204" pitchFamily="34" charset="-120"/>
                <a:ea typeface="微軟正黑體" panose="020B0604030504040204" pitchFamily="34" charset="-120"/>
              </a:rPr>
              <a:t>天氣預報</a:t>
            </a:r>
            <a:r>
              <a:rPr lang="en-US" altLang="zh-TW" sz="1400" dirty="0" smtClean="0">
                <a:latin typeface="微軟正黑體" panose="020B0604030504040204" pitchFamily="34" charset="-120"/>
                <a:ea typeface="微軟正黑體" panose="020B0604030504040204" pitchFamily="34" charset="-120"/>
              </a:rPr>
              <a:t>+</a:t>
            </a:r>
            <a:r>
              <a:rPr lang="zh-TW" altLang="en-US" sz="1400" dirty="0" smtClean="0">
                <a:latin typeface="微軟正黑體" panose="020B0604030504040204" pitchFamily="34" charset="-120"/>
                <a:ea typeface="微軟正黑體" panose="020B0604030504040204" pitchFamily="34" charset="-120"/>
              </a:rPr>
              <a:t>銷量預測服務</a:t>
            </a:r>
            <a:endParaRPr lang="zh-TW" altLang="en-US" sz="1400" dirty="0">
              <a:latin typeface="微軟正黑體" panose="020B0604030504040204" pitchFamily="34" charset="-120"/>
              <a:ea typeface="微軟正黑體" panose="020B0604030504040204" pitchFamily="34" charset="-120"/>
            </a:endParaRPr>
          </a:p>
        </p:txBody>
      </p:sp>
      <p:sp>
        <p:nvSpPr>
          <p:cNvPr id="81" name="矩形 80"/>
          <p:cNvSpPr/>
          <p:nvPr/>
        </p:nvSpPr>
        <p:spPr>
          <a:xfrm>
            <a:off x="6876320" y="5877340"/>
            <a:ext cx="2195670" cy="73866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zh-TW" altLang="en-US" sz="1400" b="1" dirty="0" smtClean="0">
                <a:latin typeface="微軟正黑體" panose="020B0604030504040204" pitchFamily="34" charset="-120"/>
                <a:ea typeface="微軟正黑體" panose="020B0604030504040204" pitchFamily="34" charset="-120"/>
              </a:rPr>
              <a:t>付費服務：顧問服務</a:t>
            </a:r>
            <a:endParaRPr lang="en-US" altLang="zh-TW" sz="1400" dirty="0" smtClean="0">
              <a:latin typeface="微軟正黑體" panose="020B0604030504040204" pitchFamily="34" charset="-120"/>
              <a:ea typeface="微軟正黑體" panose="020B0604030504040204" pitchFamily="34" charset="-120"/>
            </a:endParaRPr>
          </a:p>
          <a:p>
            <a:pPr algn="ctr"/>
            <a:r>
              <a:rPr lang="en-US" altLang="zh-TW" sz="1400" dirty="0" smtClean="0">
                <a:latin typeface="微軟正黑體" panose="020B0604030504040204" pitchFamily="34" charset="-120"/>
                <a:ea typeface="微軟正黑體" panose="020B0604030504040204" pitchFamily="34" charset="-120"/>
              </a:rPr>
              <a:t>By</a:t>
            </a:r>
            <a:r>
              <a:rPr lang="zh-TW" altLang="en-US" sz="1400" dirty="0" smtClean="0">
                <a:latin typeface="微軟正黑體" panose="020B0604030504040204" pitchFamily="34" charset="-120"/>
                <a:ea typeface="微軟正黑體" panose="020B0604030504040204" pitchFamily="34" charset="-120"/>
              </a:rPr>
              <a:t>專案：商品洞察、分店分群分析等。</a:t>
            </a:r>
            <a:endParaRPr lang="zh-TW" altLang="en-US" sz="14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4836257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p:txBody>
          <a:bodyPr/>
          <a:lstStyle/>
          <a:p>
            <a:r>
              <a:rPr lang="zh-TW" altLang="en-US" dirty="0" smtClean="0"/>
              <a:t>簡報結束，感謝聆聽</a:t>
            </a:r>
            <a:endParaRPr lang="zh-TW" altLang="en-US" dirty="0"/>
          </a:p>
        </p:txBody>
      </p:sp>
      <p:sp>
        <p:nvSpPr>
          <p:cNvPr id="3" name="副標題 2"/>
          <p:cNvSpPr>
            <a:spLocks noGrp="1"/>
          </p:cNvSpPr>
          <p:nvPr>
            <p:ph type="subTitle" idx="1"/>
          </p:nvPr>
        </p:nvSpPr>
        <p:spPr/>
        <p:txBody>
          <a:bodyPr/>
          <a:lstStyle/>
          <a:p>
            <a:endParaRPr lang="zh-TW" altLang="en-US"/>
          </a:p>
        </p:txBody>
      </p:sp>
    </p:spTree>
    <p:extLst>
      <p:ext uri="{BB962C8B-B14F-4D97-AF65-F5344CB8AC3E}">
        <p14:creationId xmlns:p14="http://schemas.microsoft.com/office/powerpoint/2010/main" val="14213564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zh-TW" altLang="en-US" sz="3600" dirty="0" smtClean="0"/>
              <a:t>大綱</a:t>
            </a:r>
            <a:endParaRPr lang="zh-TW" altLang="en-US" sz="3600" dirty="0"/>
          </a:p>
        </p:txBody>
      </p:sp>
      <p:sp>
        <p:nvSpPr>
          <p:cNvPr id="3" name="內容版面配置區 2"/>
          <p:cNvSpPr>
            <a:spLocks noGrp="1"/>
          </p:cNvSpPr>
          <p:nvPr>
            <p:ph idx="1"/>
          </p:nvPr>
        </p:nvSpPr>
        <p:spPr>
          <a:xfrm>
            <a:off x="827584" y="1124744"/>
            <a:ext cx="7859216" cy="5001419"/>
          </a:xfrm>
        </p:spPr>
        <p:txBody>
          <a:bodyPr/>
          <a:lstStyle/>
          <a:p>
            <a:pPr marL="0" indent="0">
              <a:buNone/>
            </a:pPr>
            <a:r>
              <a:rPr lang="zh-TW" altLang="en-US" dirty="0"/>
              <a:t>壹、推動架構與產業應用</a:t>
            </a:r>
            <a:r>
              <a:rPr lang="zh-TW" altLang="en-US" dirty="0" smtClean="0"/>
              <a:t>策略</a:t>
            </a:r>
            <a:endParaRPr lang="en-US" altLang="zh-TW" dirty="0" smtClean="0"/>
          </a:p>
          <a:p>
            <a:pPr marL="0" indent="0">
              <a:buNone/>
            </a:pPr>
            <a:r>
              <a:rPr lang="zh-TW" altLang="en-US" dirty="0"/>
              <a:t>貳、產業應用推動重點</a:t>
            </a:r>
            <a:r>
              <a:rPr lang="zh-TW" altLang="en-US" dirty="0" smtClean="0"/>
              <a:t>成果</a:t>
            </a:r>
            <a:endParaRPr lang="en-US" altLang="zh-TW" dirty="0" smtClean="0"/>
          </a:p>
          <a:p>
            <a:pPr marL="0" indent="0">
              <a:buNone/>
            </a:pPr>
            <a:r>
              <a:rPr lang="zh-TW" altLang="en-US" dirty="0"/>
              <a:t>參</a:t>
            </a:r>
            <a:r>
              <a:rPr lang="zh-TW" altLang="en-US" dirty="0" smtClean="0"/>
              <a:t>、企業</a:t>
            </a:r>
            <a:r>
              <a:rPr lang="zh-TW" altLang="en-US" dirty="0"/>
              <a:t>輔導成果及</a:t>
            </a:r>
            <a:r>
              <a:rPr lang="zh-TW" altLang="en-US" dirty="0" smtClean="0"/>
              <a:t>案例</a:t>
            </a:r>
            <a:endParaRPr lang="en-US" altLang="zh-TW" dirty="0" smtClean="0"/>
          </a:p>
        </p:txBody>
      </p:sp>
      <p:sp>
        <p:nvSpPr>
          <p:cNvPr id="4" name="投影片編號版面配置區 3"/>
          <p:cNvSpPr>
            <a:spLocks noGrp="1"/>
          </p:cNvSpPr>
          <p:nvPr>
            <p:ph type="sldNum" sz="quarter" idx="12"/>
          </p:nvPr>
        </p:nvSpPr>
        <p:spPr>
          <a:xfrm>
            <a:off x="6974904" y="6453336"/>
            <a:ext cx="2133600" cy="365125"/>
          </a:xfrm>
        </p:spPr>
        <p:txBody>
          <a:bodyPr/>
          <a:lstStyle/>
          <a:p>
            <a:fld id="{1CA775CF-5B67-492F-8E5E-A541C6EF2E20}" type="slidenum">
              <a:rPr lang="en-US" altLang="zh-TW" smtClean="0"/>
              <a:pPr/>
              <a:t>2</a:t>
            </a:fld>
            <a:endParaRPr lang="en-US" altLang="zh-TW"/>
          </a:p>
        </p:txBody>
      </p:sp>
    </p:spTree>
    <p:extLst>
      <p:ext uri="{BB962C8B-B14F-4D97-AF65-F5344CB8AC3E}">
        <p14:creationId xmlns:p14="http://schemas.microsoft.com/office/powerpoint/2010/main" val="8975674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p:txBody>
          <a:bodyPr>
            <a:normAutofit/>
          </a:bodyPr>
          <a:lstStyle/>
          <a:p>
            <a:r>
              <a:rPr lang="zh-TW" altLang="en-US" sz="3600" dirty="0"/>
              <a:t>壹</a:t>
            </a:r>
            <a:r>
              <a:rPr lang="zh-TW" altLang="en-US" sz="3600" dirty="0" smtClean="0"/>
              <a:t>、推動架構與產業應用策略</a:t>
            </a:r>
            <a:endParaRPr lang="zh-TW" altLang="en-US" sz="3600" dirty="0"/>
          </a:p>
        </p:txBody>
      </p:sp>
      <p:sp>
        <p:nvSpPr>
          <p:cNvPr id="3" name="副標題 2"/>
          <p:cNvSpPr>
            <a:spLocks noGrp="1"/>
          </p:cNvSpPr>
          <p:nvPr>
            <p:ph type="subTitle" idx="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4B7726B7-5E9B-4A3A-9B2B-10956DC881EA}" type="slidenum">
              <a:rPr lang="zh-TW" altLang="en-US" smtClean="0"/>
              <a:t>3</a:t>
            </a:fld>
            <a:endParaRPr lang="zh-TW" altLang="en-US"/>
          </a:p>
        </p:txBody>
      </p:sp>
    </p:spTree>
    <p:extLst>
      <p:ext uri="{BB962C8B-B14F-4D97-AF65-F5344CB8AC3E}">
        <p14:creationId xmlns:p14="http://schemas.microsoft.com/office/powerpoint/2010/main" val="1365022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normAutofit fontScale="90000"/>
          </a:bodyPr>
          <a:lstStyle/>
          <a:p>
            <a:pPr algn="ctr"/>
            <a:r>
              <a:rPr lang="zh-TW" altLang="en-US" sz="3600" dirty="0" smtClean="0"/>
              <a:t>一、</a:t>
            </a:r>
            <a:r>
              <a:rPr lang="zh-TW" altLang="en-US" sz="3600" dirty="0"/>
              <a:t>開放</a:t>
            </a:r>
            <a:r>
              <a:rPr lang="zh-TW" altLang="en-US" sz="3600" dirty="0" smtClean="0"/>
              <a:t>資料</a:t>
            </a:r>
            <a:r>
              <a:rPr lang="en-US" altLang="zh-TW" sz="3600" dirty="0" smtClean="0"/>
              <a:t>(OPEN</a:t>
            </a:r>
            <a:r>
              <a:rPr lang="zh-TW" altLang="en-US" sz="3600" dirty="0" smtClean="0"/>
              <a:t> </a:t>
            </a:r>
            <a:r>
              <a:rPr lang="en-US" altLang="zh-TW" sz="3600" dirty="0" smtClean="0"/>
              <a:t>DATA)</a:t>
            </a:r>
            <a:r>
              <a:rPr lang="zh-TW" altLang="en-US" sz="3600" dirty="0" smtClean="0"/>
              <a:t>推動</a:t>
            </a:r>
            <a:r>
              <a:rPr lang="zh-TW" altLang="en-US" sz="3600" dirty="0"/>
              <a:t>架構</a:t>
            </a:r>
          </a:p>
        </p:txBody>
      </p:sp>
      <p:sp>
        <p:nvSpPr>
          <p:cNvPr id="5" name="內容版面配置區 4"/>
          <p:cNvSpPr>
            <a:spLocks noGrp="1"/>
          </p:cNvSpPr>
          <p:nvPr>
            <p:ph idx="1"/>
          </p:nvPr>
        </p:nvSpPr>
        <p:spPr>
          <a:xfrm>
            <a:off x="457200" y="947862"/>
            <a:ext cx="8229600" cy="988708"/>
          </a:xfrm>
        </p:spPr>
        <p:txBody>
          <a:bodyPr>
            <a:normAutofit/>
          </a:bodyPr>
          <a:lstStyle/>
          <a:p>
            <a:r>
              <a:rPr lang="en-US" altLang="zh-TW" sz="2000" dirty="0"/>
              <a:t>101</a:t>
            </a:r>
            <a:r>
              <a:rPr lang="zh-TW" altLang="en-US" sz="2000" dirty="0"/>
              <a:t>年</a:t>
            </a:r>
            <a:r>
              <a:rPr lang="en-US" altLang="zh-TW" sz="2000" dirty="0"/>
              <a:t>11</a:t>
            </a:r>
            <a:r>
              <a:rPr lang="zh-TW" altLang="en-US" sz="2000" dirty="0"/>
              <a:t>月</a:t>
            </a:r>
            <a:r>
              <a:rPr lang="en-US" altLang="zh-TW" sz="2000" dirty="0"/>
              <a:t>8</a:t>
            </a:r>
            <a:r>
              <a:rPr lang="zh-TW" altLang="en-US" sz="2000" dirty="0"/>
              <a:t>日行政院第</a:t>
            </a:r>
            <a:r>
              <a:rPr lang="en-US" altLang="zh-TW" sz="2000" dirty="0"/>
              <a:t>3322</a:t>
            </a:r>
            <a:r>
              <a:rPr lang="zh-TW" altLang="en-US" sz="2000" dirty="0"/>
              <a:t>次院會決議：請經濟部研擬開放資料產業發展之需求及因應策略</a:t>
            </a:r>
            <a:r>
              <a:rPr lang="zh-TW" altLang="en-US" sz="2000" dirty="0" smtClean="0"/>
              <a:t>。</a:t>
            </a:r>
            <a:endParaRPr lang="zh-TW" altLang="en-US" sz="2000" dirty="0"/>
          </a:p>
        </p:txBody>
      </p:sp>
      <p:sp>
        <p:nvSpPr>
          <p:cNvPr id="2" name="投影片編號版面配置區 1"/>
          <p:cNvSpPr>
            <a:spLocks noGrp="1"/>
          </p:cNvSpPr>
          <p:nvPr>
            <p:ph type="sldNum" sz="quarter" idx="12"/>
          </p:nvPr>
        </p:nvSpPr>
        <p:spPr/>
        <p:txBody>
          <a:bodyPr/>
          <a:lstStyle/>
          <a:p>
            <a:fld id="{83CF881E-439E-4423-AC22-1F55B826CAC4}" type="slidenum">
              <a:rPr lang="zh-TW" altLang="en-US" smtClean="0"/>
              <a:pPr/>
              <a:t>4</a:t>
            </a:fld>
            <a:endParaRPr lang="zh-TW" altLang="en-US"/>
          </a:p>
        </p:txBody>
      </p:sp>
      <p:sp>
        <p:nvSpPr>
          <p:cNvPr id="7" name="Rectangle 5"/>
          <p:cNvSpPr>
            <a:spLocks noChangeArrowheads="1"/>
          </p:cNvSpPr>
          <p:nvPr/>
        </p:nvSpPr>
        <p:spPr bwMode="auto">
          <a:xfrm>
            <a:off x="3573822" y="1756388"/>
            <a:ext cx="2197100" cy="360363"/>
          </a:xfrm>
          <a:prstGeom prst="rect">
            <a:avLst/>
          </a:prstGeom>
          <a:noFill/>
          <a:ln w="25400" algn="ctr">
            <a:solidFill>
              <a:schemeClr val="tx1"/>
            </a:solidFill>
            <a:miter lim="800000"/>
            <a:headEnd/>
            <a:tailEnd/>
          </a:ln>
          <a:extLst/>
        </p:spPr>
        <p:txBody>
          <a:bodyPr anchor="ctr"/>
          <a:lstStyle>
            <a:defPPr>
              <a:defRPr lang="en-US"/>
            </a:defPPr>
            <a:lvl1pPr algn="l" rtl="0" fontAlgn="base">
              <a:spcBef>
                <a:spcPct val="0"/>
              </a:spcBef>
              <a:spcAft>
                <a:spcPct val="0"/>
              </a:spcAft>
              <a:defRPr sz="1400" b="1" kern="1200">
                <a:solidFill>
                  <a:schemeClr val="tx1"/>
                </a:solidFill>
                <a:latin typeface="Arial" charset="0"/>
                <a:ea typeface="新細明體" charset="-120"/>
                <a:cs typeface="+mn-cs"/>
              </a:defRPr>
            </a:lvl1pPr>
            <a:lvl2pPr marL="457200" algn="l" rtl="0" fontAlgn="base">
              <a:spcBef>
                <a:spcPct val="0"/>
              </a:spcBef>
              <a:spcAft>
                <a:spcPct val="0"/>
              </a:spcAft>
              <a:defRPr sz="1400" b="1" kern="1200">
                <a:solidFill>
                  <a:schemeClr val="tx1"/>
                </a:solidFill>
                <a:latin typeface="Arial" charset="0"/>
                <a:ea typeface="新細明體" charset="-120"/>
                <a:cs typeface="+mn-cs"/>
              </a:defRPr>
            </a:lvl2pPr>
            <a:lvl3pPr marL="914400" algn="l" rtl="0" fontAlgn="base">
              <a:spcBef>
                <a:spcPct val="0"/>
              </a:spcBef>
              <a:spcAft>
                <a:spcPct val="0"/>
              </a:spcAft>
              <a:defRPr sz="1400" b="1" kern="1200">
                <a:solidFill>
                  <a:schemeClr val="tx1"/>
                </a:solidFill>
                <a:latin typeface="Arial" charset="0"/>
                <a:ea typeface="新細明體" charset="-120"/>
                <a:cs typeface="+mn-cs"/>
              </a:defRPr>
            </a:lvl3pPr>
            <a:lvl4pPr marL="1371600" algn="l" rtl="0" fontAlgn="base">
              <a:spcBef>
                <a:spcPct val="0"/>
              </a:spcBef>
              <a:spcAft>
                <a:spcPct val="0"/>
              </a:spcAft>
              <a:defRPr sz="1400" b="1" kern="1200">
                <a:solidFill>
                  <a:schemeClr val="tx1"/>
                </a:solidFill>
                <a:latin typeface="Arial" charset="0"/>
                <a:ea typeface="新細明體" charset="-120"/>
                <a:cs typeface="+mn-cs"/>
              </a:defRPr>
            </a:lvl4pPr>
            <a:lvl5pPr marL="1828800" algn="l" rtl="0" fontAlgn="base">
              <a:spcBef>
                <a:spcPct val="0"/>
              </a:spcBef>
              <a:spcAft>
                <a:spcPct val="0"/>
              </a:spcAft>
              <a:defRPr sz="1400" b="1" kern="1200">
                <a:solidFill>
                  <a:schemeClr val="tx1"/>
                </a:solidFill>
                <a:latin typeface="Arial" charset="0"/>
                <a:ea typeface="新細明體" charset="-120"/>
                <a:cs typeface="+mn-cs"/>
              </a:defRPr>
            </a:lvl5pPr>
            <a:lvl6pPr marL="2286000" algn="l" defTabSz="914400" rtl="0" eaLnBrk="1" latinLnBrk="0" hangingPunct="1">
              <a:defRPr sz="1400" b="1" kern="1200">
                <a:solidFill>
                  <a:schemeClr val="tx1"/>
                </a:solidFill>
                <a:latin typeface="Arial" charset="0"/>
                <a:ea typeface="新細明體" charset="-120"/>
                <a:cs typeface="+mn-cs"/>
              </a:defRPr>
            </a:lvl6pPr>
            <a:lvl7pPr marL="2743200" algn="l" defTabSz="914400" rtl="0" eaLnBrk="1" latinLnBrk="0" hangingPunct="1">
              <a:defRPr sz="1400" b="1" kern="1200">
                <a:solidFill>
                  <a:schemeClr val="tx1"/>
                </a:solidFill>
                <a:latin typeface="Arial" charset="0"/>
                <a:ea typeface="新細明體" charset="-120"/>
                <a:cs typeface="+mn-cs"/>
              </a:defRPr>
            </a:lvl7pPr>
            <a:lvl8pPr marL="3200400" algn="l" defTabSz="914400" rtl="0" eaLnBrk="1" latinLnBrk="0" hangingPunct="1">
              <a:defRPr sz="1400" b="1" kern="1200">
                <a:solidFill>
                  <a:schemeClr val="tx1"/>
                </a:solidFill>
                <a:latin typeface="Arial" charset="0"/>
                <a:ea typeface="新細明體" charset="-120"/>
                <a:cs typeface="+mn-cs"/>
              </a:defRPr>
            </a:lvl8pPr>
            <a:lvl9pPr marL="3657600" algn="l" defTabSz="914400" rtl="0" eaLnBrk="1" latinLnBrk="0" hangingPunct="1">
              <a:defRPr sz="1400" b="1" kern="1200">
                <a:solidFill>
                  <a:schemeClr val="tx1"/>
                </a:solidFill>
                <a:latin typeface="Arial" charset="0"/>
                <a:ea typeface="新細明體" charset="-120"/>
                <a:cs typeface="+mn-cs"/>
              </a:defRPr>
            </a:lvl9pPr>
          </a:lstStyle>
          <a:p>
            <a:pPr algn="ctr">
              <a:defRPr/>
            </a:pPr>
            <a:r>
              <a:rPr lang="zh-TW" altLang="en-US" dirty="0">
                <a:latin typeface="微軟正黑體" panose="020B0604030504040204" pitchFamily="34" charset="-120"/>
                <a:ea typeface="微軟正黑體" panose="020B0604030504040204" pitchFamily="34" charset="-120"/>
              </a:rPr>
              <a:t>政府</a:t>
            </a:r>
            <a:r>
              <a:rPr lang="en-US" altLang="zh-TW" dirty="0">
                <a:latin typeface="微軟正黑體" panose="020B0604030504040204" pitchFamily="34" charset="-120"/>
                <a:ea typeface="微軟正黑體" panose="020B0604030504040204" pitchFamily="34" charset="-120"/>
                <a:cs typeface="Times New Roman" pitchFamily="18" charset="0"/>
              </a:rPr>
              <a:t>Open Data</a:t>
            </a:r>
            <a:r>
              <a:rPr lang="zh-TW" altLang="en-US" dirty="0">
                <a:latin typeface="微軟正黑體" panose="020B0604030504040204" pitchFamily="34" charset="-120"/>
                <a:ea typeface="微軟正黑體" panose="020B0604030504040204" pitchFamily="34" charset="-120"/>
                <a:cs typeface="Times New Roman" pitchFamily="18" charset="0"/>
              </a:rPr>
              <a:t>策略</a:t>
            </a:r>
          </a:p>
        </p:txBody>
      </p:sp>
      <p:sp>
        <p:nvSpPr>
          <p:cNvPr id="8" name="Rectangle 7"/>
          <p:cNvSpPr>
            <a:spLocks noChangeArrowheads="1"/>
          </p:cNvSpPr>
          <p:nvPr/>
        </p:nvSpPr>
        <p:spPr bwMode="auto">
          <a:xfrm>
            <a:off x="2843808" y="2780928"/>
            <a:ext cx="1043782" cy="431801"/>
          </a:xfrm>
          <a:prstGeom prst="rect">
            <a:avLst/>
          </a:prstGeom>
          <a:solidFill>
            <a:srgbClr val="FFCCCC"/>
          </a:solidFill>
          <a:ln w="25400" algn="ctr">
            <a:solidFill>
              <a:schemeClr val="tx1"/>
            </a:solidFill>
            <a:miter lim="800000"/>
            <a:headEnd/>
            <a:tailEnd/>
          </a:ln>
        </p:spPr>
        <p:txBody>
          <a:bodyPr lIns="54000" rIns="54000" anchor="ctr"/>
          <a:lstStyle>
            <a:defPPr>
              <a:defRPr lang="en-US"/>
            </a:defPPr>
            <a:lvl1pPr algn="l" rtl="0" fontAlgn="base">
              <a:spcBef>
                <a:spcPct val="0"/>
              </a:spcBef>
              <a:spcAft>
                <a:spcPct val="0"/>
              </a:spcAft>
              <a:defRPr sz="1400" b="1" kern="1200">
                <a:solidFill>
                  <a:schemeClr val="tx1"/>
                </a:solidFill>
                <a:latin typeface="Arial" charset="0"/>
                <a:ea typeface="新細明體" charset="-120"/>
                <a:cs typeface="+mn-cs"/>
              </a:defRPr>
            </a:lvl1pPr>
            <a:lvl2pPr marL="457200" algn="l" rtl="0" fontAlgn="base">
              <a:spcBef>
                <a:spcPct val="0"/>
              </a:spcBef>
              <a:spcAft>
                <a:spcPct val="0"/>
              </a:spcAft>
              <a:defRPr sz="1400" b="1" kern="1200">
                <a:solidFill>
                  <a:schemeClr val="tx1"/>
                </a:solidFill>
                <a:latin typeface="Arial" charset="0"/>
                <a:ea typeface="新細明體" charset="-120"/>
                <a:cs typeface="+mn-cs"/>
              </a:defRPr>
            </a:lvl2pPr>
            <a:lvl3pPr marL="914400" algn="l" rtl="0" fontAlgn="base">
              <a:spcBef>
                <a:spcPct val="0"/>
              </a:spcBef>
              <a:spcAft>
                <a:spcPct val="0"/>
              </a:spcAft>
              <a:defRPr sz="1400" b="1" kern="1200">
                <a:solidFill>
                  <a:schemeClr val="tx1"/>
                </a:solidFill>
                <a:latin typeface="Arial" charset="0"/>
                <a:ea typeface="新細明體" charset="-120"/>
                <a:cs typeface="+mn-cs"/>
              </a:defRPr>
            </a:lvl3pPr>
            <a:lvl4pPr marL="1371600" algn="l" rtl="0" fontAlgn="base">
              <a:spcBef>
                <a:spcPct val="0"/>
              </a:spcBef>
              <a:spcAft>
                <a:spcPct val="0"/>
              </a:spcAft>
              <a:defRPr sz="1400" b="1" kern="1200">
                <a:solidFill>
                  <a:schemeClr val="tx1"/>
                </a:solidFill>
                <a:latin typeface="Arial" charset="0"/>
                <a:ea typeface="新細明體" charset="-120"/>
                <a:cs typeface="+mn-cs"/>
              </a:defRPr>
            </a:lvl4pPr>
            <a:lvl5pPr marL="1828800" algn="l" rtl="0" fontAlgn="base">
              <a:spcBef>
                <a:spcPct val="0"/>
              </a:spcBef>
              <a:spcAft>
                <a:spcPct val="0"/>
              </a:spcAft>
              <a:defRPr sz="1400" b="1" kern="1200">
                <a:solidFill>
                  <a:schemeClr val="tx1"/>
                </a:solidFill>
                <a:latin typeface="Arial" charset="0"/>
                <a:ea typeface="新細明體" charset="-120"/>
                <a:cs typeface="+mn-cs"/>
              </a:defRPr>
            </a:lvl5pPr>
            <a:lvl6pPr marL="2286000" algn="l" defTabSz="914400" rtl="0" eaLnBrk="1" latinLnBrk="0" hangingPunct="1">
              <a:defRPr sz="1400" b="1" kern="1200">
                <a:solidFill>
                  <a:schemeClr val="tx1"/>
                </a:solidFill>
                <a:latin typeface="Arial" charset="0"/>
                <a:ea typeface="新細明體" charset="-120"/>
                <a:cs typeface="+mn-cs"/>
              </a:defRPr>
            </a:lvl6pPr>
            <a:lvl7pPr marL="2743200" algn="l" defTabSz="914400" rtl="0" eaLnBrk="1" latinLnBrk="0" hangingPunct="1">
              <a:defRPr sz="1400" b="1" kern="1200">
                <a:solidFill>
                  <a:schemeClr val="tx1"/>
                </a:solidFill>
                <a:latin typeface="Arial" charset="0"/>
                <a:ea typeface="新細明體" charset="-120"/>
                <a:cs typeface="+mn-cs"/>
              </a:defRPr>
            </a:lvl7pPr>
            <a:lvl8pPr marL="3200400" algn="l" defTabSz="914400" rtl="0" eaLnBrk="1" latinLnBrk="0" hangingPunct="1">
              <a:defRPr sz="1400" b="1" kern="1200">
                <a:solidFill>
                  <a:schemeClr val="tx1"/>
                </a:solidFill>
                <a:latin typeface="Arial" charset="0"/>
                <a:ea typeface="新細明體" charset="-120"/>
                <a:cs typeface="+mn-cs"/>
              </a:defRPr>
            </a:lvl8pPr>
            <a:lvl9pPr marL="3657600" algn="l" defTabSz="914400" rtl="0" eaLnBrk="1" latinLnBrk="0" hangingPunct="1">
              <a:defRPr sz="1400" b="1" kern="1200">
                <a:solidFill>
                  <a:schemeClr val="tx1"/>
                </a:solidFill>
                <a:latin typeface="Arial" charset="0"/>
                <a:ea typeface="新細明體" charset="-120"/>
                <a:cs typeface="+mn-cs"/>
              </a:defRPr>
            </a:lvl9pPr>
          </a:lstStyle>
          <a:p>
            <a:pPr algn="ctr">
              <a:defRPr/>
            </a:pPr>
            <a:r>
              <a:rPr lang="zh-TW" altLang="en-US">
                <a:latin typeface="微軟正黑體" panose="020B0604030504040204" pitchFamily="34" charset="-120"/>
                <a:ea typeface="微軟正黑體" panose="020B0604030504040204" pitchFamily="34" charset="-120"/>
              </a:rPr>
              <a:t>科技會報</a:t>
            </a:r>
          </a:p>
        </p:txBody>
      </p:sp>
      <p:sp>
        <p:nvSpPr>
          <p:cNvPr id="9" name="Rectangle 8"/>
          <p:cNvSpPr>
            <a:spLocks noChangeArrowheads="1"/>
          </p:cNvSpPr>
          <p:nvPr/>
        </p:nvSpPr>
        <p:spPr bwMode="auto">
          <a:xfrm>
            <a:off x="2446909" y="3790377"/>
            <a:ext cx="1439862" cy="360363"/>
          </a:xfrm>
          <a:prstGeom prst="rect">
            <a:avLst/>
          </a:prstGeom>
          <a:solidFill>
            <a:srgbClr val="CCFFCC"/>
          </a:solidFill>
          <a:ln w="25400" algn="ctr">
            <a:solidFill>
              <a:schemeClr val="tx1"/>
            </a:solidFill>
            <a:miter lim="800000"/>
            <a:headEnd/>
            <a:tailEnd/>
          </a:ln>
        </p:spPr>
        <p:txBody>
          <a:bodyPr lIns="54000" rIns="54000" anchor="ctr"/>
          <a:lstStyle>
            <a:defPPr>
              <a:defRPr lang="en-US"/>
            </a:defPPr>
            <a:lvl1pPr algn="l" rtl="0" fontAlgn="base">
              <a:spcBef>
                <a:spcPct val="0"/>
              </a:spcBef>
              <a:spcAft>
                <a:spcPct val="0"/>
              </a:spcAft>
              <a:defRPr sz="1400" b="1" kern="1200">
                <a:solidFill>
                  <a:schemeClr val="tx1"/>
                </a:solidFill>
                <a:latin typeface="Arial" charset="0"/>
                <a:ea typeface="新細明體" charset="-120"/>
                <a:cs typeface="+mn-cs"/>
              </a:defRPr>
            </a:lvl1pPr>
            <a:lvl2pPr marL="457200" algn="l" rtl="0" fontAlgn="base">
              <a:spcBef>
                <a:spcPct val="0"/>
              </a:spcBef>
              <a:spcAft>
                <a:spcPct val="0"/>
              </a:spcAft>
              <a:defRPr sz="1400" b="1" kern="1200">
                <a:solidFill>
                  <a:schemeClr val="tx1"/>
                </a:solidFill>
                <a:latin typeface="Arial" charset="0"/>
                <a:ea typeface="新細明體" charset="-120"/>
                <a:cs typeface="+mn-cs"/>
              </a:defRPr>
            </a:lvl2pPr>
            <a:lvl3pPr marL="914400" algn="l" rtl="0" fontAlgn="base">
              <a:spcBef>
                <a:spcPct val="0"/>
              </a:spcBef>
              <a:spcAft>
                <a:spcPct val="0"/>
              </a:spcAft>
              <a:defRPr sz="1400" b="1" kern="1200">
                <a:solidFill>
                  <a:schemeClr val="tx1"/>
                </a:solidFill>
                <a:latin typeface="Arial" charset="0"/>
                <a:ea typeface="新細明體" charset="-120"/>
                <a:cs typeface="+mn-cs"/>
              </a:defRPr>
            </a:lvl3pPr>
            <a:lvl4pPr marL="1371600" algn="l" rtl="0" fontAlgn="base">
              <a:spcBef>
                <a:spcPct val="0"/>
              </a:spcBef>
              <a:spcAft>
                <a:spcPct val="0"/>
              </a:spcAft>
              <a:defRPr sz="1400" b="1" kern="1200">
                <a:solidFill>
                  <a:schemeClr val="tx1"/>
                </a:solidFill>
                <a:latin typeface="Arial" charset="0"/>
                <a:ea typeface="新細明體" charset="-120"/>
                <a:cs typeface="+mn-cs"/>
              </a:defRPr>
            </a:lvl4pPr>
            <a:lvl5pPr marL="1828800" algn="l" rtl="0" fontAlgn="base">
              <a:spcBef>
                <a:spcPct val="0"/>
              </a:spcBef>
              <a:spcAft>
                <a:spcPct val="0"/>
              </a:spcAft>
              <a:defRPr sz="1400" b="1" kern="1200">
                <a:solidFill>
                  <a:schemeClr val="tx1"/>
                </a:solidFill>
                <a:latin typeface="Arial" charset="0"/>
                <a:ea typeface="新細明體" charset="-120"/>
                <a:cs typeface="+mn-cs"/>
              </a:defRPr>
            </a:lvl5pPr>
            <a:lvl6pPr marL="2286000" algn="l" defTabSz="914400" rtl="0" eaLnBrk="1" latinLnBrk="0" hangingPunct="1">
              <a:defRPr sz="1400" b="1" kern="1200">
                <a:solidFill>
                  <a:schemeClr val="tx1"/>
                </a:solidFill>
                <a:latin typeface="Arial" charset="0"/>
                <a:ea typeface="新細明體" charset="-120"/>
                <a:cs typeface="+mn-cs"/>
              </a:defRPr>
            </a:lvl6pPr>
            <a:lvl7pPr marL="2743200" algn="l" defTabSz="914400" rtl="0" eaLnBrk="1" latinLnBrk="0" hangingPunct="1">
              <a:defRPr sz="1400" b="1" kern="1200">
                <a:solidFill>
                  <a:schemeClr val="tx1"/>
                </a:solidFill>
                <a:latin typeface="Arial" charset="0"/>
                <a:ea typeface="新細明體" charset="-120"/>
                <a:cs typeface="+mn-cs"/>
              </a:defRPr>
            </a:lvl7pPr>
            <a:lvl8pPr marL="3200400" algn="l" defTabSz="914400" rtl="0" eaLnBrk="1" latinLnBrk="0" hangingPunct="1">
              <a:defRPr sz="1400" b="1" kern="1200">
                <a:solidFill>
                  <a:schemeClr val="tx1"/>
                </a:solidFill>
                <a:latin typeface="Arial" charset="0"/>
                <a:ea typeface="新細明體" charset="-120"/>
                <a:cs typeface="+mn-cs"/>
              </a:defRPr>
            </a:lvl8pPr>
            <a:lvl9pPr marL="3657600" algn="l" defTabSz="914400" rtl="0" eaLnBrk="1" latinLnBrk="0" hangingPunct="1">
              <a:defRPr sz="1400" b="1" kern="1200">
                <a:solidFill>
                  <a:schemeClr val="tx1"/>
                </a:solidFill>
                <a:latin typeface="Arial" charset="0"/>
                <a:ea typeface="新細明體" charset="-120"/>
                <a:cs typeface="+mn-cs"/>
              </a:defRPr>
            </a:lvl9pPr>
          </a:lstStyle>
          <a:p>
            <a:pPr algn="ctr">
              <a:defRPr/>
            </a:pPr>
            <a:r>
              <a:rPr lang="zh-TW" altLang="en-US" dirty="0" smtClean="0">
                <a:latin typeface="微軟正黑體" panose="020B0604030504040204" pitchFamily="34" charset="-120"/>
                <a:ea typeface="微軟正黑體" panose="020B0604030504040204" pitchFamily="34" charset="-120"/>
              </a:rPr>
              <a:t>國家發展委員</a:t>
            </a:r>
            <a:r>
              <a:rPr lang="zh-TW" altLang="en-US" dirty="0">
                <a:latin typeface="微軟正黑體" panose="020B0604030504040204" pitchFamily="34" charset="-120"/>
                <a:ea typeface="微軟正黑體" panose="020B0604030504040204" pitchFamily="34" charset="-120"/>
              </a:rPr>
              <a:t>會</a:t>
            </a:r>
          </a:p>
        </p:txBody>
      </p:sp>
      <p:sp>
        <p:nvSpPr>
          <p:cNvPr id="10" name="Rectangle 9"/>
          <p:cNvSpPr>
            <a:spLocks noChangeArrowheads="1"/>
          </p:cNvSpPr>
          <p:nvPr/>
        </p:nvSpPr>
        <p:spPr bwMode="auto">
          <a:xfrm>
            <a:off x="5328221" y="3790377"/>
            <a:ext cx="1439863" cy="360363"/>
          </a:xfrm>
          <a:prstGeom prst="rect">
            <a:avLst/>
          </a:prstGeom>
          <a:solidFill>
            <a:srgbClr val="CCECFF"/>
          </a:solidFill>
          <a:ln w="25400" algn="ctr">
            <a:solidFill>
              <a:schemeClr val="tx1"/>
            </a:solidFill>
            <a:miter lim="800000"/>
            <a:headEnd/>
            <a:tailEnd/>
          </a:ln>
        </p:spPr>
        <p:txBody>
          <a:bodyPr lIns="54000" rIns="54000" anchor="ctr"/>
          <a:lstStyle>
            <a:defPPr>
              <a:defRPr lang="en-US"/>
            </a:defPPr>
            <a:lvl1pPr algn="l" rtl="0" fontAlgn="base">
              <a:spcBef>
                <a:spcPct val="0"/>
              </a:spcBef>
              <a:spcAft>
                <a:spcPct val="0"/>
              </a:spcAft>
              <a:defRPr sz="1400" b="1" kern="1200">
                <a:solidFill>
                  <a:schemeClr val="tx1"/>
                </a:solidFill>
                <a:latin typeface="Arial" charset="0"/>
                <a:ea typeface="新細明體" charset="-120"/>
                <a:cs typeface="+mn-cs"/>
              </a:defRPr>
            </a:lvl1pPr>
            <a:lvl2pPr marL="457200" algn="l" rtl="0" fontAlgn="base">
              <a:spcBef>
                <a:spcPct val="0"/>
              </a:spcBef>
              <a:spcAft>
                <a:spcPct val="0"/>
              </a:spcAft>
              <a:defRPr sz="1400" b="1" kern="1200">
                <a:solidFill>
                  <a:schemeClr val="tx1"/>
                </a:solidFill>
                <a:latin typeface="Arial" charset="0"/>
                <a:ea typeface="新細明體" charset="-120"/>
                <a:cs typeface="+mn-cs"/>
              </a:defRPr>
            </a:lvl2pPr>
            <a:lvl3pPr marL="914400" algn="l" rtl="0" fontAlgn="base">
              <a:spcBef>
                <a:spcPct val="0"/>
              </a:spcBef>
              <a:spcAft>
                <a:spcPct val="0"/>
              </a:spcAft>
              <a:defRPr sz="1400" b="1" kern="1200">
                <a:solidFill>
                  <a:schemeClr val="tx1"/>
                </a:solidFill>
                <a:latin typeface="Arial" charset="0"/>
                <a:ea typeface="新細明體" charset="-120"/>
                <a:cs typeface="+mn-cs"/>
              </a:defRPr>
            </a:lvl3pPr>
            <a:lvl4pPr marL="1371600" algn="l" rtl="0" fontAlgn="base">
              <a:spcBef>
                <a:spcPct val="0"/>
              </a:spcBef>
              <a:spcAft>
                <a:spcPct val="0"/>
              </a:spcAft>
              <a:defRPr sz="1400" b="1" kern="1200">
                <a:solidFill>
                  <a:schemeClr val="tx1"/>
                </a:solidFill>
                <a:latin typeface="Arial" charset="0"/>
                <a:ea typeface="新細明體" charset="-120"/>
                <a:cs typeface="+mn-cs"/>
              </a:defRPr>
            </a:lvl4pPr>
            <a:lvl5pPr marL="1828800" algn="l" rtl="0" fontAlgn="base">
              <a:spcBef>
                <a:spcPct val="0"/>
              </a:spcBef>
              <a:spcAft>
                <a:spcPct val="0"/>
              </a:spcAft>
              <a:defRPr sz="1400" b="1" kern="1200">
                <a:solidFill>
                  <a:schemeClr val="tx1"/>
                </a:solidFill>
                <a:latin typeface="Arial" charset="0"/>
                <a:ea typeface="新細明體" charset="-120"/>
                <a:cs typeface="+mn-cs"/>
              </a:defRPr>
            </a:lvl5pPr>
            <a:lvl6pPr marL="2286000" algn="l" defTabSz="914400" rtl="0" eaLnBrk="1" latinLnBrk="0" hangingPunct="1">
              <a:defRPr sz="1400" b="1" kern="1200">
                <a:solidFill>
                  <a:schemeClr val="tx1"/>
                </a:solidFill>
                <a:latin typeface="Arial" charset="0"/>
                <a:ea typeface="新細明體" charset="-120"/>
                <a:cs typeface="+mn-cs"/>
              </a:defRPr>
            </a:lvl6pPr>
            <a:lvl7pPr marL="2743200" algn="l" defTabSz="914400" rtl="0" eaLnBrk="1" latinLnBrk="0" hangingPunct="1">
              <a:defRPr sz="1400" b="1" kern="1200">
                <a:solidFill>
                  <a:schemeClr val="tx1"/>
                </a:solidFill>
                <a:latin typeface="Arial" charset="0"/>
                <a:ea typeface="新細明體" charset="-120"/>
                <a:cs typeface="+mn-cs"/>
              </a:defRPr>
            </a:lvl7pPr>
            <a:lvl8pPr marL="3200400" algn="l" defTabSz="914400" rtl="0" eaLnBrk="1" latinLnBrk="0" hangingPunct="1">
              <a:defRPr sz="1400" b="1" kern="1200">
                <a:solidFill>
                  <a:schemeClr val="tx1"/>
                </a:solidFill>
                <a:latin typeface="Arial" charset="0"/>
                <a:ea typeface="新細明體" charset="-120"/>
                <a:cs typeface="+mn-cs"/>
              </a:defRPr>
            </a:lvl8pPr>
            <a:lvl9pPr marL="3657600" algn="l" defTabSz="914400" rtl="0" eaLnBrk="1" latinLnBrk="0" hangingPunct="1">
              <a:defRPr sz="1400" b="1" kern="1200">
                <a:solidFill>
                  <a:schemeClr val="tx1"/>
                </a:solidFill>
                <a:latin typeface="Arial" charset="0"/>
                <a:ea typeface="新細明體" charset="-120"/>
                <a:cs typeface="+mn-cs"/>
              </a:defRPr>
            </a:lvl9pPr>
          </a:lstStyle>
          <a:p>
            <a:pPr algn="ctr">
              <a:defRPr/>
            </a:pPr>
            <a:r>
              <a:rPr lang="zh-TW" altLang="en-US" dirty="0">
                <a:latin typeface="微軟正黑體" panose="020B0604030504040204" pitchFamily="34" charset="-120"/>
                <a:ea typeface="微軟正黑體" panose="020B0604030504040204" pitchFamily="34" charset="-120"/>
              </a:rPr>
              <a:t>經濟部工業局</a:t>
            </a:r>
          </a:p>
        </p:txBody>
      </p:sp>
      <p:sp>
        <p:nvSpPr>
          <p:cNvPr id="11" name="Rectangle 14"/>
          <p:cNvSpPr>
            <a:spLocks noChangeArrowheads="1"/>
          </p:cNvSpPr>
          <p:nvPr/>
        </p:nvSpPr>
        <p:spPr bwMode="auto">
          <a:xfrm>
            <a:off x="1007046" y="5231827"/>
            <a:ext cx="503238" cy="719138"/>
          </a:xfrm>
          <a:prstGeom prst="rect">
            <a:avLst/>
          </a:prstGeom>
          <a:noFill/>
          <a:ln w="3175" algn="ctr">
            <a:solidFill>
              <a:schemeClr val="tx1"/>
            </a:solidFill>
            <a:miter lim="800000"/>
            <a:headEnd/>
            <a:tailEnd/>
          </a:ln>
          <a:extLst/>
        </p:spPr>
        <p:txBody>
          <a:bodyPr lIns="54000" rIns="54000" anchor="ctr"/>
          <a:lstStyle>
            <a:defPPr>
              <a:defRPr lang="en-US"/>
            </a:defPPr>
            <a:lvl1pPr algn="l" rtl="0" fontAlgn="base">
              <a:spcBef>
                <a:spcPct val="0"/>
              </a:spcBef>
              <a:spcAft>
                <a:spcPct val="0"/>
              </a:spcAft>
              <a:defRPr sz="1400" b="1" kern="1200">
                <a:solidFill>
                  <a:schemeClr val="tx1"/>
                </a:solidFill>
                <a:latin typeface="Arial" charset="0"/>
                <a:ea typeface="新細明體" charset="-120"/>
                <a:cs typeface="+mn-cs"/>
              </a:defRPr>
            </a:lvl1pPr>
            <a:lvl2pPr marL="457200" algn="l" rtl="0" fontAlgn="base">
              <a:spcBef>
                <a:spcPct val="0"/>
              </a:spcBef>
              <a:spcAft>
                <a:spcPct val="0"/>
              </a:spcAft>
              <a:defRPr sz="1400" b="1" kern="1200">
                <a:solidFill>
                  <a:schemeClr val="tx1"/>
                </a:solidFill>
                <a:latin typeface="Arial" charset="0"/>
                <a:ea typeface="新細明體" charset="-120"/>
                <a:cs typeface="+mn-cs"/>
              </a:defRPr>
            </a:lvl2pPr>
            <a:lvl3pPr marL="914400" algn="l" rtl="0" fontAlgn="base">
              <a:spcBef>
                <a:spcPct val="0"/>
              </a:spcBef>
              <a:spcAft>
                <a:spcPct val="0"/>
              </a:spcAft>
              <a:defRPr sz="1400" b="1" kern="1200">
                <a:solidFill>
                  <a:schemeClr val="tx1"/>
                </a:solidFill>
                <a:latin typeface="Arial" charset="0"/>
                <a:ea typeface="新細明體" charset="-120"/>
                <a:cs typeface="+mn-cs"/>
              </a:defRPr>
            </a:lvl3pPr>
            <a:lvl4pPr marL="1371600" algn="l" rtl="0" fontAlgn="base">
              <a:spcBef>
                <a:spcPct val="0"/>
              </a:spcBef>
              <a:spcAft>
                <a:spcPct val="0"/>
              </a:spcAft>
              <a:defRPr sz="1400" b="1" kern="1200">
                <a:solidFill>
                  <a:schemeClr val="tx1"/>
                </a:solidFill>
                <a:latin typeface="Arial" charset="0"/>
                <a:ea typeface="新細明體" charset="-120"/>
                <a:cs typeface="+mn-cs"/>
              </a:defRPr>
            </a:lvl4pPr>
            <a:lvl5pPr marL="1828800" algn="l" rtl="0" fontAlgn="base">
              <a:spcBef>
                <a:spcPct val="0"/>
              </a:spcBef>
              <a:spcAft>
                <a:spcPct val="0"/>
              </a:spcAft>
              <a:defRPr sz="1400" b="1" kern="1200">
                <a:solidFill>
                  <a:schemeClr val="tx1"/>
                </a:solidFill>
                <a:latin typeface="Arial" charset="0"/>
                <a:ea typeface="新細明體" charset="-120"/>
                <a:cs typeface="+mn-cs"/>
              </a:defRPr>
            </a:lvl5pPr>
            <a:lvl6pPr marL="2286000" algn="l" defTabSz="914400" rtl="0" eaLnBrk="1" latinLnBrk="0" hangingPunct="1">
              <a:defRPr sz="1400" b="1" kern="1200">
                <a:solidFill>
                  <a:schemeClr val="tx1"/>
                </a:solidFill>
                <a:latin typeface="Arial" charset="0"/>
                <a:ea typeface="新細明體" charset="-120"/>
                <a:cs typeface="+mn-cs"/>
              </a:defRPr>
            </a:lvl6pPr>
            <a:lvl7pPr marL="2743200" algn="l" defTabSz="914400" rtl="0" eaLnBrk="1" latinLnBrk="0" hangingPunct="1">
              <a:defRPr sz="1400" b="1" kern="1200">
                <a:solidFill>
                  <a:schemeClr val="tx1"/>
                </a:solidFill>
                <a:latin typeface="Arial" charset="0"/>
                <a:ea typeface="新細明體" charset="-120"/>
                <a:cs typeface="+mn-cs"/>
              </a:defRPr>
            </a:lvl7pPr>
            <a:lvl8pPr marL="3200400" algn="l" defTabSz="914400" rtl="0" eaLnBrk="1" latinLnBrk="0" hangingPunct="1">
              <a:defRPr sz="1400" b="1" kern="1200">
                <a:solidFill>
                  <a:schemeClr val="tx1"/>
                </a:solidFill>
                <a:latin typeface="Arial" charset="0"/>
                <a:ea typeface="新細明體" charset="-120"/>
                <a:cs typeface="+mn-cs"/>
              </a:defRPr>
            </a:lvl8pPr>
            <a:lvl9pPr marL="3657600" algn="l" defTabSz="914400" rtl="0" eaLnBrk="1" latinLnBrk="0" hangingPunct="1">
              <a:defRPr sz="1400" b="1" kern="1200">
                <a:solidFill>
                  <a:schemeClr val="tx1"/>
                </a:solidFill>
                <a:latin typeface="Arial" charset="0"/>
                <a:ea typeface="新細明體" charset="-120"/>
                <a:cs typeface="+mn-cs"/>
              </a:defRPr>
            </a:lvl9pPr>
          </a:lstStyle>
          <a:p>
            <a:pPr algn="ctr">
              <a:defRPr/>
            </a:pPr>
            <a:r>
              <a:rPr lang="zh-TW" altLang="en-US">
                <a:latin typeface="微軟正黑體" panose="020B0604030504040204" pitchFamily="34" charset="-120"/>
                <a:ea typeface="微軟正黑體" panose="020B0604030504040204" pitchFamily="34" charset="-120"/>
              </a:rPr>
              <a:t>災防</a:t>
            </a:r>
          </a:p>
          <a:p>
            <a:pPr algn="ctr">
              <a:defRPr/>
            </a:pPr>
            <a:r>
              <a:rPr lang="zh-TW" altLang="en-US">
                <a:latin typeface="微軟正黑體" panose="020B0604030504040204" pitchFamily="34" charset="-120"/>
                <a:ea typeface="微軟正黑體" panose="020B0604030504040204" pitchFamily="34" charset="-120"/>
              </a:rPr>
              <a:t>救助</a:t>
            </a:r>
          </a:p>
        </p:txBody>
      </p:sp>
      <p:cxnSp>
        <p:nvCxnSpPr>
          <p:cNvPr id="12" name="AutoShape 15"/>
          <p:cNvCxnSpPr>
            <a:cxnSpLocks noChangeShapeType="1"/>
            <a:stCxn id="9" idx="2"/>
            <a:endCxn id="11" idx="0"/>
          </p:cNvCxnSpPr>
          <p:nvPr/>
        </p:nvCxnSpPr>
        <p:spPr bwMode="auto">
          <a:xfrm rot="5400000">
            <a:off x="1679353" y="3743546"/>
            <a:ext cx="1068387" cy="1908175"/>
          </a:xfrm>
          <a:prstGeom prst="bentConnector3">
            <a:avLst>
              <a:gd name="adj1" fmla="val 49333"/>
            </a:avLst>
          </a:prstGeom>
          <a:noFill/>
          <a:ln w="3175">
            <a:solidFill>
              <a:schemeClr val="tx1"/>
            </a:solidFill>
            <a:miter lim="800000"/>
            <a:headEnd/>
            <a:tailEnd/>
          </a:ln>
        </p:spPr>
      </p:cxnSp>
      <p:cxnSp>
        <p:nvCxnSpPr>
          <p:cNvPr id="13" name="AutoShape 24"/>
          <p:cNvCxnSpPr>
            <a:cxnSpLocks noChangeShapeType="1"/>
            <a:stCxn id="40" idx="2"/>
            <a:endCxn id="9" idx="0"/>
          </p:cNvCxnSpPr>
          <p:nvPr/>
        </p:nvCxnSpPr>
        <p:spPr bwMode="auto">
          <a:xfrm rot="5400000">
            <a:off x="3427700" y="2557399"/>
            <a:ext cx="972118" cy="1493838"/>
          </a:xfrm>
          <a:prstGeom prst="bentConnector3">
            <a:avLst>
              <a:gd name="adj1" fmla="val 50000"/>
            </a:avLst>
          </a:prstGeom>
          <a:noFill/>
          <a:ln w="3175">
            <a:solidFill>
              <a:schemeClr val="tx1"/>
            </a:solidFill>
            <a:miter lim="800000"/>
            <a:headEnd/>
            <a:tailEnd/>
          </a:ln>
        </p:spPr>
      </p:cxnSp>
      <p:cxnSp>
        <p:nvCxnSpPr>
          <p:cNvPr id="14" name="AutoShape 25"/>
          <p:cNvCxnSpPr>
            <a:cxnSpLocks noChangeShapeType="1"/>
            <a:stCxn id="40" idx="2"/>
            <a:endCxn id="10" idx="0"/>
          </p:cNvCxnSpPr>
          <p:nvPr/>
        </p:nvCxnSpPr>
        <p:spPr bwMode="auto">
          <a:xfrm rot="16200000" flipH="1">
            <a:off x="4868356" y="2610580"/>
            <a:ext cx="972118" cy="1387475"/>
          </a:xfrm>
          <a:prstGeom prst="bentConnector3">
            <a:avLst>
              <a:gd name="adj1" fmla="val 50000"/>
            </a:avLst>
          </a:prstGeom>
          <a:noFill/>
          <a:ln w="3175">
            <a:solidFill>
              <a:schemeClr val="tx1"/>
            </a:solidFill>
            <a:miter lim="800000"/>
            <a:headEnd/>
            <a:tailEnd/>
          </a:ln>
        </p:spPr>
      </p:cxnSp>
      <p:sp>
        <p:nvSpPr>
          <p:cNvPr id="15" name="Text Box 26"/>
          <p:cNvSpPr txBox="1">
            <a:spLocks noChangeArrowheads="1"/>
          </p:cNvSpPr>
          <p:nvPr/>
        </p:nvSpPr>
        <p:spPr bwMode="auto">
          <a:xfrm>
            <a:off x="69627" y="4851144"/>
            <a:ext cx="1027113" cy="738664"/>
          </a:xfrm>
          <a:prstGeom prst="rect">
            <a:avLst/>
          </a:prstGeom>
          <a:noFill/>
          <a:ln>
            <a:noFill/>
          </a:ln>
          <a:extLst/>
        </p:spPr>
        <p:txBody>
          <a:bodyPr>
            <a:spAutoFit/>
          </a:bodyPr>
          <a:lstStyle>
            <a:defPPr>
              <a:defRPr lang="en-US"/>
            </a:defPPr>
            <a:lvl1pPr algn="l" rtl="0" fontAlgn="base">
              <a:spcBef>
                <a:spcPct val="0"/>
              </a:spcBef>
              <a:spcAft>
                <a:spcPct val="0"/>
              </a:spcAft>
              <a:defRPr sz="1400" b="1" kern="1200">
                <a:solidFill>
                  <a:schemeClr val="tx1"/>
                </a:solidFill>
                <a:latin typeface="Arial" charset="0"/>
                <a:ea typeface="新細明體" charset="-120"/>
                <a:cs typeface="+mn-cs"/>
              </a:defRPr>
            </a:lvl1pPr>
            <a:lvl2pPr marL="457200" algn="l" rtl="0" fontAlgn="base">
              <a:spcBef>
                <a:spcPct val="0"/>
              </a:spcBef>
              <a:spcAft>
                <a:spcPct val="0"/>
              </a:spcAft>
              <a:defRPr sz="1400" b="1" kern="1200">
                <a:solidFill>
                  <a:schemeClr val="tx1"/>
                </a:solidFill>
                <a:latin typeface="Arial" charset="0"/>
                <a:ea typeface="新細明體" charset="-120"/>
                <a:cs typeface="+mn-cs"/>
              </a:defRPr>
            </a:lvl2pPr>
            <a:lvl3pPr marL="914400" algn="l" rtl="0" fontAlgn="base">
              <a:spcBef>
                <a:spcPct val="0"/>
              </a:spcBef>
              <a:spcAft>
                <a:spcPct val="0"/>
              </a:spcAft>
              <a:defRPr sz="1400" b="1" kern="1200">
                <a:solidFill>
                  <a:schemeClr val="tx1"/>
                </a:solidFill>
                <a:latin typeface="Arial" charset="0"/>
                <a:ea typeface="新細明體" charset="-120"/>
                <a:cs typeface="+mn-cs"/>
              </a:defRPr>
            </a:lvl3pPr>
            <a:lvl4pPr marL="1371600" algn="l" rtl="0" fontAlgn="base">
              <a:spcBef>
                <a:spcPct val="0"/>
              </a:spcBef>
              <a:spcAft>
                <a:spcPct val="0"/>
              </a:spcAft>
              <a:defRPr sz="1400" b="1" kern="1200">
                <a:solidFill>
                  <a:schemeClr val="tx1"/>
                </a:solidFill>
                <a:latin typeface="Arial" charset="0"/>
                <a:ea typeface="新細明體" charset="-120"/>
                <a:cs typeface="+mn-cs"/>
              </a:defRPr>
            </a:lvl4pPr>
            <a:lvl5pPr marL="1828800" algn="l" rtl="0" fontAlgn="base">
              <a:spcBef>
                <a:spcPct val="0"/>
              </a:spcBef>
              <a:spcAft>
                <a:spcPct val="0"/>
              </a:spcAft>
              <a:defRPr sz="1400" b="1" kern="1200">
                <a:solidFill>
                  <a:schemeClr val="tx1"/>
                </a:solidFill>
                <a:latin typeface="Arial" charset="0"/>
                <a:ea typeface="新細明體" charset="-120"/>
                <a:cs typeface="+mn-cs"/>
              </a:defRPr>
            </a:lvl5pPr>
            <a:lvl6pPr marL="2286000" algn="l" defTabSz="914400" rtl="0" eaLnBrk="1" latinLnBrk="0" hangingPunct="1">
              <a:defRPr sz="1400" b="1" kern="1200">
                <a:solidFill>
                  <a:schemeClr val="tx1"/>
                </a:solidFill>
                <a:latin typeface="Arial" charset="0"/>
                <a:ea typeface="新細明體" charset="-120"/>
                <a:cs typeface="+mn-cs"/>
              </a:defRPr>
            </a:lvl6pPr>
            <a:lvl7pPr marL="2743200" algn="l" defTabSz="914400" rtl="0" eaLnBrk="1" latinLnBrk="0" hangingPunct="1">
              <a:defRPr sz="1400" b="1" kern="1200">
                <a:solidFill>
                  <a:schemeClr val="tx1"/>
                </a:solidFill>
                <a:latin typeface="Arial" charset="0"/>
                <a:ea typeface="新細明體" charset="-120"/>
                <a:cs typeface="+mn-cs"/>
              </a:defRPr>
            </a:lvl7pPr>
            <a:lvl8pPr marL="3200400" algn="l" defTabSz="914400" rtl="0" eaLnBrk="1" latinLnBrk="0" hangingPunct="1">
              <a:defRPr sz="1400" b="1" kern="1200">
                <a:solidFill>
                  <a:schemeClr val="tx1"/>
                </a:solidFill>
                <a:latin typeface="Arial" charset="0"/>
                <a:ea typeface="新細明體" charset="-120"/>
                <a:cs typeface="+mn-cs"/>
              </a:defRPr>
            </a:lvl8pPr>
            <a:lvl9pPr marL="3657600" algn="l" defTabSz="914400" rtl="0" eaLnBrk="1" latinLnBrk="0" hangingPunct="1">
              <a:defRPr sz="1400" b="1" kern="1200">
                <a:solidFill>
                  <a:schemeClr val="tx1"/>
                </a:solidFill>
                <a:latin typeface="Arial" charset="0"/>
                <a:ea typeface="新細明體" charset="-120"/>
                <a:cs typeface="+mn-cs"/>
              </a:defRPr>
            </a:lvl9pPr>
          </a:lstStyle>
          <a:p>
            <a:pPr>
              <a:spcBef>
                <a:spcPct val="50000"/>
              </a:spcBef>
              <a:defRPr/>
            </a:pPr>
            <a:r>
              <a:rPr lang="zh-TW" altLang="en-US" u="sng" dirty="0" smtClean="0">
                <a:solidFill>
                  <a:schemeClr val="tx1"/>
                </a:solidFill>
                <a:latin typeface="微軟正黑體" panose="020B0604030504040204" pitchFamily="34" charset="-120"/>
                <a:ea typeface="微軟正黑體" panose="020B0604030504040204" pitchFamily="34" charset="-120"/>
              </a:rPr>
              <a:t>部會主動盤點，主動開放</a:t>
            </a:r>
          </a:p>
        </p:txBody>
      </p:sp>
      <p:sp>
        <p:nvSpPr>
          <p:cNvPr id="16" name="Rectangle 27"/>
          <p:cNvSpPr>
            <a:spLocks noChangeArrowheads="1"/>
          </p:cNvSpPr>
          <p:nvPr/>
        </p:nvSpPr>
        <p:spPr bwMode="auto">
          <a:xfrm>
            <a:off x="1583309" y="5231827"/>
            <a:ext cx="503237" cy="719138"/>
          </a:xfrm>
          <a:prstGeom prst="rect">
            <a:avLst/>
          </a:prstGeom>
          <a:noFill/>
          <a:ln w="3175" algn="ctr">
            <a:solidFill>
              <a:schemeClr val="tx1"/>
            </a:solidFill>
            <a:miter lim="800000"/>
            <a:headEnd/>
            <a:tailEnd/>
          </a:ln>
          <a:extLst/>
        </p:spPr>
        <p:txBody>
          <a:bodyPr lIns="54000" rIns="54000" anchor="ctr"/>
          <a:lstStyle>
            <a:defPPr>
              <a:defRPr lang="en-US"/>
            </a:defPPr>
            <a:lvl1pPr algn="l" rtl="0" fontAlgn="base">
              <a:spcBef>
                <a:spcPct val="0"/>
              </a:spcBef>
              <a:spcAft>
                <a:spcPct val="0"/>
              </a:spcAft>
              <a:defRPr sz="1400" b="1" kern="1200">
                <a:solidFill>
                  <a:schemeClr val="tx1"/>
                </a:solidFill>
                <a:latin typeface="Arial" charset="0"/>
                <a:ea typeface="新細明體" charset="-120"/>
                <a:cs typeface="+mn-cs"/>
              </a:defRPr>
            </a:lvl1pPr>
            <a:lvl2pPr marL="457200" algn="l" rtl="0" fontAlgn="base">
              <a:spcBef>
                <a:spcPct val="0"/>
              </a:spcBef>
              <a:spcAft>
                <a:spcPct val="0"/>
              </a:spcAft>
              <a:defRPr sz="1400" b="1" kern="1200">
                <a:solidFill>
                  <a:schemeClr val="tx1"/>
                </a:solidFill>
                <a:latin typeface="Arial" charset="0"/>
                <a:ea typeface="新細明體" charset="-120"/>
                <a:cs typeface="+mn-cs"/>
              </a:defRPr>
            </a:lvl2pPr>
            <a:lvl3pPr marL="914400" algn="l" rtl="0" fontAlgn="base">
              <a:spcBef>
                <a:spcPct val="0"/>
              </a:spcBef>
              <a:spcAft>
                <a:spcPct val="0"/>
              </a:spcAft>
              <a:defRPr sz="1400" b="1" kern="1200">
                <a:solidFill>
                  <a:schemeClr val="tx1"/>
                </a:solidFill>
                <a:latin typeface="Arial" charset="0"/>
                <a:ea typeface="新細明體" charset="-120"/>
                <a:cs typeface="+mn-cs"/>
              </a:defRPr>
            </a:lvl3pPr>
            <a:lvl4pPr marL="1371600" algn="l" rtl="0" fontAlgn="base">
              <a:spcBef>
                <a:spcPct val="0"/>
              </a:spcBef>
              <a:spcAft>
                <a:spcPct val="0"/>
              </a:spcAft>
              <a:defRPr sz="1400" b="1" kern="1200">
                <a:solidFill>
                  <a:schemeClr val="tx1"/>
                </a:solidFill>
                <a:latin typeface="Arial" charset="0"/>
                <a:ea typeface="新細明體" charset="-120"/>
                <a:cs typeface="+mn-cs"/>
              </a:defRPr>
            </a:lvl4pPr>
            <a:lvl5pPr marL="1828800" algn="l" rtl="0" fontAlgn="base">
              <a:spcBef>
                <a:spcPct val="0"/>
              </a:spcBef>
              <a:spcAft>
                <a:spcPct val="0"/>
              </a:spcAft>
              <a:defRPr sz="1400" b="1" kern="1200">
                <a:solidFill>
                  <a:schemeClr val="tx1"/>
                </a:solidFill>
                <a:latin typeface="Arial" charset="0"/>
                <a:ea typeface="新細明體" charset="-120"/>
                <a:cs typeface="+mn-cs"/>
              </a:defRPr>
            </a:lvl5pPr>
            <a:lvl6pPr marL="2286000" algn="l" defTabSz="914400" rtl="0" eaLnBrk="1" latinLnBrk="0" hangingPunct="1">
              <a:defRPr sz="1400" b="1" kern="1200">
                <a:solidFill>
                  <a:schemeClr val="tx1"/>
                </a:solidFill>
                <a:latin typeface="Arial" charset="0"/>
                <a:ea typeface="新細明體" charset="-120"/>
                <a:cs typeface="+mn-cs"/>
              </a:defRPr>
            </a:lvl6pPr>
            <a:lvl7pPr marL="2743200" algn="l" defTabSz="914400" rtl="0" eaLnBrk="1" latinLnBrk="0" hangingPunct="1">
              <a:defRPr sz="1400" b="1" kern="1200">
                <a:solidFill>
                  <a:schemeClr val="tx1"/>
                </a:solidFill>
                <a:latin typeface="Arial" charset="0"/>
                <a:ea typeface="新細明體" charset="-120"/>
                <a:cs typeface="+mn-cs"/>
              </a:defRPr>
            </a:lvl7pPr>
            <a:lvl8pPr marL="3200400" algn="l" defTabSz="914400" rtl="0" eaLnBrk="1" latinLnBrk="0" hangingPunct="1">
              <a:defRPr sz="1400" b="1" kern="1200">
                <a:solidFill>
                  <a:schemeClr val="tx1"/>
                </a:solidFill>
                <a:latin typeface="Arial" charset="0"/>
                <a:ea typeface="新細明體" charset="-120"/>
                <a:cs typeface="+mn-cs"/>
              </a:defRPr>
            </a:lvl8pPr>
            <a:lvl9pPr marL="3657600" algn="l" defTabSz="914400" rtl="0" eaLnBrk="1" latinLnBrk="0" hangingPunct="1">
              <a:defRPr sz="1400" b="1" kern="1200">
                <a:solidFill>
                  <a:schemeClr val="tx1"/>
                </a:solidFill>
                <a:latin typeface="Arial" charset="0"/>
                <a:ea typeface="新細明體" charset="-120"/>
                <a:cs typeface="+mn-cs"/>
              </a:defRPr>
            </a:lvl9pPr>
          </a:lstStyle>
          <a:p>
            <a:pPr algn="ctr">
              <a:defRPr/>
            </a:pPr>
            <a:r>
              <a:rPr lang="zh-TW" altLang="en-US">
                <a:latin typeface="微軟正黑體" panose="020B0604030504040204" pitchFamily="34" charset="-120"/>
                <a:ea typeface="微軟正黑體" panose="020B0604030504040204" pitchFamily="34" charset="-120"/>
              </a:rPr>
              <a:t>國土</a:t>
            </a:r>
          </a:p>
          <a:p>
            <a:pPr algn="ctr">
              <a:defRPr/>
            </a:pPr>
            <a:r>
              <a:rPr lang="zh-TW" altLang="en-US">
                <a:latin typeface="微軟正黑體" panose="020B0604030504040204" pitchFamily="34" charset="-120"/>
                <a:ea typeface="微軟正黑體" panose="020B0604030504040204" pitchFamily="34" charset="-120"/>
              </a:rPr>
              <a:t>資訊</a:t>
            </a:r>
          </a:p>
        </p:txBody>
      </p:sp>
      <p:sp>
        <p:nvSpPr>
          <p:cNvPr id="17" name="Rectangle 28"/>
          <p:cNvSpPr>
            <a:spLocks noChangeArrowheads="1"/>
          </p:cNvSpPr>
          <p:nvPr/>
        </p:nvSpPr>
        <p:spPr bwMode="auto">
          <a:xfrm>
            <a:off x="2159571" y="5231827"/>
            <a:ext cx="503238" cy="719138"/>
          </a:xfrm>
          <a:prstGeom prst="rect">
            <a:avLst/>
          </a:prstGeom>
          <a:noFill/>
          <a:ln w="3175" algn="ctr">
            <a:solidFill>
              <a:schemeClr val="tx1"/>
            </a:solidFill>
            <a:miter lim="800000"/>
            <a:headEnd/>
            <a:tailEnd/>
          </a:ln>
          <a:extLst/>
        </p:spPr>
        <p:txBody>
          <a:bodyPr lIns="54000" rIns="54000" anchor="ctr"/>
          <a:lstStyle>
            <a:defPPr>
              <a:defRPr lang="en-US"/>
            </a:defPPr>
            <a:lvl1pPr algn="l" rtl="0" fontAlgn="base">
              <a:spcBef>
                <a:spcPct val="0"/>
              </a:spcBef>
              <a:spcAft>
                <a:spcPct val="0"/>
              </a:spcAft>
              <a:defRPr sz="1400" b="1" kern="1200">
                <a:solidFill>
                  <a:schemeClr val="tx1"/>
                </a:solidFill>
                <a:latin typeface="Arial" charset="0"/>
                <a:ea typeface="新細明體" charset="-120"/>
                <a:cs typeface="+mn-cs"/>
              </a:defRPr>
            </a:lvl1pPr>
            <a:lvl2pPr marL="457200" algn="l" rtl="0" fontAlgn="base">
              <a:spcBef>
                <a:spcPct val="0"/>
              </a:spcBef>
              <a:spcAft>
                <a:spcPct val="0"/>
              </a:spcAft>
              <a:defRPr sz="1400" b="1" kern="1200">
                <a:solidFill>
                  <a:schemeClr val="tx1"/>
                </a:solidFill>
                <a:latin typeface="Arial" charset="0"/>
                <a:ea typeface="新細明體" charset="-120"/>
                <a:cs typeface="+mn-cs"/>
              </a:defRPr>
            </a:lvl2pPr>
            <a:lvl3pPr marL="914400" algn="l" rtl="0" fontAlgn="base">
              <a:spcBef>
                <a:spcPct val="0"/>
              </a:spcBef>
              <a:spcAft>
                <a:spcPct val="0"/>
              </a:spcAft>
              <a:defRPr sz="1400" b="1" kern="1200">
                <a:solidFill>
                  <a:schemeClr val="tx1"/>
                </a:solidFill>
                <a:latin typeface="Arial" charset="0"/>
                <a:ea typeface="新細明體" charset="-120"/>
                <a:cs typeface="+mn-cs"/>
              </a:defRPr>
            </a:lvl3pPr>
            <a:lvl4pPr marL="1371600" algn="l" rtl="0" fontAlgn="base">
              <a:spcBef>
                <a:spcPct val="0"/>
              </a:spcBef>
              <a:spcAft>
                <a:spcPct val="0"/>
              </a:spcAft>
              <a:defRPr sz="1400" b="1" kern="1200">
                <a:solidFill>
                  <a:schemeClr val="tx1"/>
                </a:solidFill>
                <a:latin typeface="Arial" charset="0"/>
                <a:ea typeface="新細明體" charset="-120"/>
                <a:cs typeface="+mn-cs"/>
              </a:defRPr>
            </a:lvl4pPr>
            <a:lvl5pPr marL="1828800" algn="l" rtl="0" fontAlgn="base">
              <a:spcBef>
                <a:spcPct val="0"/>
              </a:spcBef>
              <a:spcAft>
                <a:spcPct val="0"/>
              </a:spcAft>
              <a:defRPr sz="1400" b="1" kern="1200">
                <a:solidFill>
                  <a:schemeClr val="tx1"/>
                </a:solidFill>
                <a:latin typeface="Arial" charset="0"/>
                <a:ea typeface="新細明體" charset="-120"/>
                <a:cs typeface="+mn-cs"/>
              </a:defRPr>
            </a:lvl5pPr>
            <a:lvl6pPr marL="2286000" algn="l" defTabSz="914400" rtl="0" eaLnBrk="1" latinLnBrk="0" hangingPunct="1">
              <a:defRPr sz="1400" b="1" kern="1200">
                <a:solidFill>
                  <a:schemeClr val="tx1"/>
                </a:solidFill>
                <a:latin typeface="Arial" charset="0"/>
                <a:ea typeface="新細明體" charset="-120"/>
                <a:cs typeface="+mn-cs"/>
              </a:defRPr>
            </a:lvl6pPr>
            <a:lvl7pPr marL="2743200" algn="l" defTabSz="914400" rtl="0" eaLnBrk="1" latinLnBrk="0" hangingPunct="1">
              <a:defRPr sz="1400" b="1" kern="1200">
                <a:solidFill>
                  <a:schemeClr val="tx1"/>
                </a:solidFill>
                <a:latin typeface="Arial" charset="0"/>
                <a:ea typeface="新細明體" charset="-120"/>
                <a:cs typeface="+mn-cs"/>
              </a:defRPr>
            </a:lvl7pPr>
            <a:lvl8pPr marL="3200400" algn="l" defTabSz="914400" rtl="0" eaLnBrk="1" latinLnBrk="0" hangingPunct="1">
              <a:defRPr sz="1400" b="1" kern="1200">
                <a:solidFill>
                  <a:schemeClr val="tx1"/>
                </a:solidFill>
                <a:latin typeface="Arial" charset="0"/>
                <a:ea typeface="新細明體" charset="-120"/>
                <a:cs typeface="+mn-cs"/>
              </a:defRPr>
            </a:lvl8pPr>
            <a:lvl9pPr marL="3657600" algn="l" defTabSz="914400" rtl="0" eaLnBrk="1" latinLnBrk="0" hangingPunct="1">
              <a:defRPr sz="1400" b="1" kern="1200">
                <a:solidFill>
                  <a:schemeClr val="tx1"/>
                </a:solidFill>
                <a:latin typeface="Arial" charset="0"/>
                <a:ea typeface="新細明體" charset="-120"/>
                <a:cs typeface="+mn-cs"/>
              </a:defRPr>
            </a:lvl9pPr>
          </a:lstStyle>
          <a:p>
            <a:pPr algn="ctr">
              <a:defRPr/>
            </a:pPr>
            <a:r>
              <a:rPr lang="zh-TW" altLang="en-US">
                <a:latin typeface="微軟正黑體" panose="020B0604030504040204" pitchFamily="34" charset="-120"/>
                <a:ea typeface="微軟正黑體" panose="020B0604030504040204" pitchFamily="34" charset="-120"/>
              </a:rPr>
              <a:t>教育</a:t>
            </a:r>
          </a:p>
          <a:p>
            <a:pPr algn="ctr">
              <a:defRPr/>
            </a:pPr>
            <a:r>
              <a:rPr lang="zh-TW" altLang="en-US">
                <a:latin typeface="微軟正黑體" panose="020B0604030504040204" pitchFamily="34" charset="-120"/>
                <a:ea typeface="微軟正黑體" panose="020B0604030504040204" pitchFamily="34" charset="-120"/>
              </a:rPr>
              <a:t>文化</a:t>
            </a:r>
          </a:p>
        </p:txBody>
      </p:sp>
      <p:sp>
        <p:nvSpPr>
          <p:cNvPr id="18" name="Rectangle 29"/>
          <p:cNvSpPr>
            <a:spLocks noChangeArrowheads="1"/>
          </p:cNvSpPr>
          <p:nvPr/>
        </p:nvSpPr>
        <p:spPr bwMode="auto">
          <a:xfrm>
            <a:off x="2735834" y="5231827"/>
            <a:ext cx="503237" cy="719138"/>
          </a:xfrm>
          <a:prstGeom prst="rect">
            <a:avLst/>
          </a:prstGeom>
          <a:noFill/>
          <a:ln w="3175" algn="ctr">
            <a:solidFill>
              <a:schemeClr val="tx1"/>
            </a:solidFill>
            <a:miter lim="800000"/>
            <a:headEnd/>
            <a:tailEnd/>
          </a:ln>
          <a:extLst/>
        </p:spPr>
        <p:txBody>
          <a:bodyPr lIns="54000" rIns="54000" anchor="ctr"/>
          <a:lstStyle>
            <a:defPPr>
              <a:defRPr lang="en-US"/>
            </a:defPPr>
            <a:lvl1pPr algn="l" rtl="0" fontAlgn="base">
              <a:spcBef>
                <a:spcPct val="0"/>
              </a:spcBef>
              <a:spcAft>
                <a:spcPct val="0"/>
              </a:spcAft>
              <a:defRPr sz="1400" b="1" kern="1200">
                <a:solidFill>
                  <a:schemeClr val="tx1"/>
                </a:solidFill>
                <a:latin typeface="Arial" charset="0"/>
                <a:ea typeface="新細明體" charset="-120"/>
                <a:cs typeface="+mn-cs"/>
              </a:defRPr>
            </a:lvl1pPr>
            <a:lvl2pPr marL="457200" algn="l" rtl="0" fontAlgn="base">
              <a:spcBef>
                <a:spcPct val="0"/>
              </a:spcBef>
              <a:spcAft>
                <a:spcPct val="0"/>
              </a:spcAft>
              <a:defRPr sz="1400" b="1" kern="1200">
                <a:solidFill>
                  <a:schemeClr val="tx1"/>
                </a:solidFill>
                <a:latin typeface="Arial" charset="0"/>
                <a:ea typeface="新細明體" charset="-120"/>
                <a:cs typeface="+mn-cs"/>
              </a:defRPr>
            </a:lvl2pPr>
            <a:lvl3pPr marL="914400" algn="l" rtl="0" fontAlgn="base">
              <a:spcBef>
                <a:spcPct val="0"/>
              </a:spcBef>
              <a:spcAft>
                <a:spcPct val="0"/>
              </a:spcAft>
              <a:defRPr sz="1400" b="1" kern="1200">
                <a:solidFill>
                  <a:schemeClr val="tx1"/>
                </a:solidFill>
                <a:latin typeface="Arial" charset="0"/>
                <a:ea typeface="新細明體" charset="-120"/>
                <a:cs typeface="+mn-cs"/>
              </a:defRPr>
            </a:lvl3pPr>
            <a:lvl4pPr marL="1371600" algn="l" rtl="0" fontAlgn="base">
              <a:spcBef>
                <a:spcPct val="0"/>
              </a:spcBef>
              <a:spcAft>
                <a:spcPct val="0"/>
              </a:spcAft>
              <a:defRPr sz="1400" b="1" kern="1200">
                <a:solidFill>
                  <a:schemeClr val="tx1"/>
                </a:solidFill>
                <a:latin typeface="Arial" charset="0"/>
                <a:ea typeface="新細明體" charset="-120"/>
                <a:cs typeface="+mn-cs"/>
              </a:defRPr>
            </a:lvl4pPr>
            <a:lvl5pPr marL="1828800" algn="l" rtl="0" fontAlgn="base">
              <a:spcBef>
                <a:spcPct val="0"/>
              </a:spcBef>
              <a:spcAft>
                <a:spcPct val="0"/>
              </a:spcAft>
              <a:defRPr sz="1400" b="1" kern="1200">
                <a:solidFill>
                  <a:schemeClr val="tx1"/>
                </a:solidFill>
                <a:latin typeface="Arial" charset="0"/>
                <a:ea typeface="新細明體" charset="-120"/>
                <a:cs typeface="+mn-cs"/>
              </a:defRPr>
            </a:lvl5pPr>
            <a:lvl6pPr marL="2286000" algn="l" defTabSz="914400" rtl="0" eaLnBrk="1" latinLnBrk="0" hangingPunct="1">
              <a:defRPr sz="1400" b="1" kern="1200">
                <a:solidFill>
                  <a:schemeClr val="tx1"/>
                </a:solidFill>
                <a:latin typeface="Arial" charset="0"/>
                <a:ea typeface="新細明體" charset="-120"/>
                <a:cs typeface="+mn-cs"/>
              </a:defRPr>
            </a:lvl6pPr>
            <a:lvl7pPr marL="2743200" algn="l" defTabSz="914400" rtl="0" eaLnBrk="1" latinLnBrk="0" hangingPunct="1">
              <a:defRPr sz="1400" b="1" kern="1200">
                <a:solidFill>
                  <a:schemeClr val="tx1"/>
                </a:solidFill>
                <a:latin typeface="Arial" charset="0"/>
                <a:ea typeface="新細明體" charset="-120"/>
                <a:cs typeface="+mn-cs"/>
              </a:defRPr>
            </a:lvl7pPr>
            <a:lvl8pPr marL="3200400" algn="l" defTabSz="914400" rtl="0" eaLnBrk="1" latinLnBrk="0" hangingPunct="1">
              <a:defRPr sz="1400" b="1" kern="1200">
                <a:solidFill>
                  <a:schemeClr val="tx1"/>
                </a:solidFill>
                <a:latin typeface="Arial" charset="0"/>
                <a:ea typeface="新細明體" charset="-120"/>
                <a:cs typeface="+mn-cs"/>
              </a:defRPr>
            </a:lvl8pPr>
            <a:lvl9pPr marL="3657600" algn="l" defTabSz="914400" rtl="0" eaLnBrk="1" latinLnBrk="0" hangingPunct="1">
              <a:defRPr sz="1400" b="1" kern="1200">
                <a:solidFill>
                  <a:schemeClr val="tx1"/>
                </a:solidFill>
                <a:latin typeface="Arial" charset="0"/>
                <a:ea typeface="新細明體" charset="-120"/>
                <a:cs typeface="+mn-cs"/>
              </a:defRPr>
            </a:lvl9pPr>
          </a:lstStyle>
          <a:p>
            <a:pPr algn="ctr">
              <a:defRPr/>
            </a:pPr>
            <a:r>
              <a:rPr lang="zh-TW" altLang="en-US">
                <a:latin typeface="微軟正黑體" panose="020B0604030504040204" pitchFamily="34" charset="-120"/>
                <a:ea typeface="微軟正黑體" panose="020B0604030504040204" pitchFamily="34" charset="-120"/>
              </a:rPr>
              <a:t>衛生</a:t>
            </a:r>
          </a:p>
          <a:p>
            <a:pPr algn="ctr">
              <a:defRPr/>
            </a:pPr>
            <a:r>
              <a:rPr lang="zh-TW" altLang="en-US">
                <a:latin typeface="微軟正黑體" panose="020B0604030504040204" pitchFamily="34" charset="-120"/>
                <a:ea typeface="微軟正黑體" panose="020B0604030504040204" pitchFamily="34" charset="-120"/>
              </a:rPr>
              <a:t>醫療</a:t>
            </a:r>
          </a:p>
        </p:txBody>
      </p:sp>
      <p:cxnSp>
        <p:nvCxnSpPr>
          <p:cNvPr id="19" name="AutoShape 30"/>
          <p:cNvCxnSpPr>
            <a:cxnSpLocks noChangeShapeType="1"/>
            <a:stCxn id="9" idx="2"/>
            <a:endCxn id="16" idx="0"/>
          </p:cNvCxnSpPr>
          <p:nvPr/>
        </p:nvCxnSpPr>
        <p:spPr bwMode="auto">
          <a:xfrm rot="5400000">
            <a:off x="1967484" y="4031677"/>
            <a:ext cx="1068387" cy="1331913"/>
          </a:xfrm>
          <a:prstGeom prst="bentConnector3">
            <a:avLst>
              <a:gd name="adj1" fmla="val 49333"/>
            </a:avLst>
          </a:prstGeom>
          <a:noFill/>
          <a:ln w="3175">
            <a:solidFill>
              <a:schemeClr val="tx1"/>
            </a:solidFill>
            <a:miter lim="800000"/>
            <a:headEnd/>
            <a:tailEnd/>
          </a:ln>
        </p:spPr>
      </p:cxnSp>
      <p:cxnSp>
        <p:nvCxnSpPr>
          <p:cNvPr id="20" name="AutoShape 31"/>
          <p:cNvCxnSpPr>
            <a:cxnSpLocks noChangeShapeType="1"/>
            <a:stCxn id="9" idx="2"/>
            <a:endCxn id="17" idx="0"/>
          </p:cNvCxnSpPr>
          <p:nvPr/>
        </p:nvCxnSpPr>
        <p:spPr bwMode="auto">
          <a:xfrm rot="5400000">
            <a:off x="2255615" y="4319809"/>
            <a:ext cx="1068387" cy="755650"/>
          </a:xfrm>
          <a:prstGeom prst="bentConnector3">
            <a:avLst>
              <a:gd name="adj1" fmla="val 49333"/>
            </a:avLst>
          </a:prstGeom>
          <a:noFill/>
          <a:ln w="3175">
            <a:solidFill>
              <a:schemeClr val="tx1"/>
            </a:solidFill>
            <a:miter lim="800000"/>
            <a:headEnd/>
            <a:tailEnd/>
          </a:ln>
        </p:spPr>
      </p:cxnSp>
      <p:cxnSp>
        <p:nvCxnSpPr>
          <p:cNvPr id="21" name="AutoShape 32"/>
          <p:cNvCxnSpPr>
            <a:cxnSpLocks noChangeShapeType="1"/>
            <a:stCxn id="9" idx="2"/>
            <a:endCxn id="18" idx="0"/>
          </p:cNvCxnSpPr>
          <p:nvPr/>
        </p:nvCxnSpPr>
        <p:spPr bwMode="auto">
          <a:xfrm rot="5400000">
            <a:off x="2543746" y="4607940"/>
            <a:ext cx="1068387" cy="179388"/>
          </a:xfrm>
          <a:prstGeom prst="bentConnector3">
            <a:avLst>
              <a:gd name="adj1" fmla="val 49333"/>
            </a:avLst>
          </a:prstGeom>
          <a:noFill/>
          <a:ln w="3175">
            <a:solidFill>
              <a:schemeClr val="tx1"/>
            </a:solidFill>
            <a:miter lim="800000"/>
            <a:headEnd/>
            <a:tailEnd/>
          </a:ln>
        </p:spPr>
      </p:cxnSp>
      <p:sp>
        <p:nvSpPr>
          <p:cNvPr id="22" name="Rectangle 33"/>
          <p:cNvSpPr>
            <a:spLocks noChangeArrowheads="1"/>
          </p:cNvSpPr>
          <p:nvPr/>
        </p:nvSpPr>
        <p:spPr bwMode="auto">
          <a:xfrm>
            <a:off x="3312096" y="5231827"/>
            <a:ext cx="503238" cy="719138"/>
          </a:xfrm>
          <a:prstGeom prst="rect">
            <a:avLst/>
          </a:prstGeom>
          <a:noFill/>
          <a:ln w="3175" algn="ctr">
            <a:solidFill>
              <a:schemeClr val="tx1"/>
            </a:solidFill>
            <a:miter lim="800000"/>
            <a:headEnd/>
            <a:tailEnd/>
          </a:ln>
          <a:extLst/>
        </p:spPr>
        <p:txBody>
          <a:bodyPr lIns="54000" rIns="54000" anchor="ctr"/>
          <a:lstStyle>
            <a:defPPr>
              <a:defRPr lang="en-US"/>
            </a:defPPr>
            <a:lvl1pPr algn="l" rtl="0" fontAlgn="base">
              <a:spcBef>
                <a:spcPct val="0"/>
              </a:spcBef>
              <a:spcAft>
                <a:spcPct val="0"/>
              </a:spcAft>
              <a:defRPr sz="1400" b="1" kern="1200">
                <a:solidFill>
                  <a:schemeClr val="tx1"/>
                </a:solidFill>
                <a:latin typeface="Arial" charset="0"/>
                <a:ea typeface="新細明體" charset="-120"/>
                <a:cs typeface="+mn-cs"/>
              </a:defRPr>
            </a:lvl1pPr>
            <a:lvl2pPr marL="457200" algn="l" rtl="0" fontAlgn="base">
              <a:spcBef>
                <a:spcPct val="0"/>
              </a:spcBef>
              <a:spcAft>
                <a:spcPct val="0"/>
              </a:spcAft>
              <a:defRPr sz="1400" b="1" kern="1200">
                <a:solidFill>
                  <a:schemeClr val="tx1"/>
                </a:solidFill>
                <a:latin typeface="Arial" charset="0"/>
                <a:ea typeface="新細明體" charset="-120"/>
                <a:cs typeface="+mn-cs"/>
              </a:defRPr>
            </a:lvl2pPr>
            <a:lvl3pPr marL="914400" algn="l" rtl="0" fontAlgn="base">
              <a:spcBef>
                <a:spcPct val="0"/>
              </a:spcBef>
              <a:spcAft>
                <a:spcPct val="0"/>
              </a:spcAft>
              <a:defRPr sz="1400" b="1" kern="1200">
                <a:solidFill>
                  <a:schemeClr val="tx1"/>
                </a:solidFill>
                <a:latin typeface="Arial" charset="0"/>
                <a:ea typeface="新細明體" charset="-120"/>
                <a:cs typeface="+mn-cs"/>
              </a:defRPr>
            </a:lvl3pPr>
            <a:lvl4pPr marL="1371600" algn="l" rtl="0" fontAlgn="base">
              <a:spcBef>
                <a:spcPct val="0"/>
              </a:spcBef>
              <a:spcAft>
                <a:spcPct val="0"/>
              </a:spcAft>
              <a:defRPr sz="1400" b="1" kern="1200">
                <a:solidFill>
                  <a:schemeClr val="tx1"/>
                </a:solidFill>
                <a:latin typeface="Arial" charset="0"/>
                <a:ea typeface="新細明體" charset="-120"/>
                <a:cs typeface="+mn-cs"/>
              </a:defRPr>
            </a:lvl4pPr>
            <a:lvl5pPr marL="1828800" algn="l" rtl="0" fontAlgn="base">
              <a:spcBef>
                <a:spcPct val="0"/>
              </a:spcBef>
              <a:spcAft>
                <a:spcPct val="0"/>
              </a:spcAft>
              <a:defRPr sz="1400" b="1" kern="1200">
                <a:solidFill>
                  <a:schemeClr val="tx1"/>
                </a:solidFill>
                <a:latin typeface="Arial" charset="0"/>
                <a:ea typeface="新細明體" charset="-120"/>
                <a:cs typeface="+mn-cs"/>
              </a:defRPr>
            </a:lvl5pPr>
            <a:lvl6pPr marL="2286000" algn="l" defTabSz="914400" rtl="0" eaLnBrk="1" latinLnBrk="0" hangingPunct="1">
              <a:defRPr sz="1400" b="1" kern="1200">
                <a:solidFill>
                  <a:schemeClr val="tx1"/>
                </a:solidFill>
                <a:latin typeface="Arial" charset="0"/>
                <a:ea typeface="新細明體" charset="-120"/>
                <a:cs typeface="+mn-cs"/>
              </a:defRPr>
            </a:lvl6pPr>
            <a:lvl7pPr marL="2743200" algn="l" defTabSz="914400" rtl="0" eaLnBrk="1" latinLnBrk="0" hangingPunct="1">
              <a:defRPr sz="1400" b="1" kern="1200">
                <a:solidFill>
                  <a:schemeClr val="tx1"/>
                </a:solidFill>
                <a:latin typeface="Arial" charset="0"/>
                <a:ea typeface="新細明體" charset="-120"/>
                <a:cs typeface="+mn-cs"/>
              </a:defRPr>
            </a:lvl7pPr>
            <a:lvl8pPr marL="3200400" algn="l" defTabSz="914400" rtl="0" eaLnBrk="1" latinLnBrk="0" hangingPunct="1">
              <a:defRPr sz="1400" b="1" kern="1200">
                <a:solidFill>
                  <a:schemeClr val="tx1"/>
                </a:solidFill>
                <a:latin typeface="Arial" charset="0"/>
                <a:ea typeface="新細明體" charset="-120"/>
                <a:cs typeface="+mn-cs"/>
              </a:defRPr>
            </a:lvl8pPr>
            <a:lvl9pPr marL="3657600" algn="l" defTabSz="914400" rtl="0" eaLnBrk="1" latinLnBrk="0" hangingPunct="1">
              <a:defRPr sz="1400" b="1" kern="1200">
                <a:solidFill>
                  <a:schemeClr val="tx1"/>
                </a:solidFill>
                <a:latin typeface="Arial" charset="0"/>
                <a:ea typeface="新細明體" charset="-120"/>
                <a:cs typeface="+mn-cs"/>
              </a:defRPr>
            </a:lvl9pPr>
          </a:lstStyle>
          <a:p>
            <a:pPr algn="ctr">
              <a:defRPr/>
            </a:pPr>
            <a:r>
              <a:rPr lang="zh-TW" altLang="en-US">
                <a:latin typeface="微軟正黑體" panose="020B0604030504040204" pitchFamily="34" charset="-120"/>
                <a:ea typeface="微軟正黑體" panose="020B0604030504040204" pitchFamily="34" charset="-120"/>
              </a:rPr>
              <a:t>食品</a:t>
            </a:r>
          </a:p>
          <a:p>
            <a:pPr algn="ctr">
              <a:defRPr/>
            </a:pPr>
            <a:r>
              <a:rPr lang="zh-TW" altLang="en-US">
                <a:latin typeface="微軟正黑體" panose="020B0604030504040204" pitchFamily="34" charset="-120"/>
                <a:ea typeface="微軟正黑體" panose="020B0604030504040204" pitchFamily="34" charset="-120"/>
              </a:rPr>
              <a:t>安全</a:t>
            </a:r>
          </a:p>
        </p:txBody>
      </p:sp>
      <p:sp>
        <p:nvSpPr>
          <p:cNvPr id="23" name="Rectangle 34"/>
          <p:cNvSpPr>
            <a:spLocks noChangeArrowheads="1"/>
          </p:cNvSpPr>
          <p:nvPr/>
        </p:nvSpPr>
        <p:spPr bwMode="auto">
          <a:xfrm>
            <a:off x="3886771" y="5231827"/>
            <a:ext cx="503238" cy="719138"/>
          </a:xfrm>
          <a:prstGeom prst="rect">
            <a:avLst/>
          </a:prstGeom>
          <a:noFill/>
          <a:ln w="3175" algn="ctr">
            <a:solidFill>
              <a:schemeClr val="tx1"/>
            </a:solidFill>
            <a:miter lim="800000"/>
            <a:headEnd/>
            <a:tailEnd/>
          </a:ln>
          <a:extLst/>
        </p:spPr>
        <p:txBody>
          <a:bodyPr lIns="54000" rIns="54000" anchor="ctr"/>
          <a:lstStyle>
            <a:defPPr>
              <a:defRPr lang="en-US"/>
            </a:defPPr>
            <a:lvl1pPr algn="l" rtl="0" fontAlgn="base">
              <a:spcBef>
                <a:spcPct val="0"/>
              </a:spcBef>
              <a:spcAft>
                <a:spcPct val="0"/>
              </a:spcAft>
              <a:defRPr sz="1400" b="1" kern="1200">
                <a:solidFill>
                  <a:schemeClr val="tx1"/>
                </a:solidFill>
                <a:latin typeface="Arial" charset="0"/>
                <a:ea typeface="新細明體" charset="-120"/>
                <a:cs typeface="+mn-cs"/>
              </a:defRPr>
            </a:lvl1pPr>
            <a:lvl2pPr marL="457200" algn="l" rtl="0" fontAlgn="base">
              <a:spcBef>
                <a:spcPct val="0"/>
              </a:spcBef>
              <a:spcAft>
                <a:spcPct val="0"/>
              </a:spcAft>
              <a:defRPr sz="1400" b="1" kern="1200">
                <a:solidFill>
                  <a:schemeClr val="tx1"/>
                </a:solidFill>
                <a:latin typeface="Arial" charset="0"/>
                <a:ea typeface="新細明體" charset="-120"/>
                <a:cs typeface="+mn-cs"/>
              </a:defRPr>
            </a:lvl2pPr>
            <a:lvl3pPr marL="914400" algn="l" rtl="0" fontAlgn="base">
              <a:spcBef>
                <a:spcPct val="0"/>
              </a:spcBef>
              <a:spcAft>
                <a:spcPct val="0"/>
              </a:spcAft>
              <a:defRPr sz="1400" b="1" kern="1200">
                <a:solidFill>
                  <a:schemeClr val="tx1"/>
                </a:solidFill>
                <a:latin typeface="Arial" charset="0"/>
                <a:ea typeface="新細明體" charset="-120"/>
                <a:cs typeface="+mn-cs"/>
              </a:defRPr>
            </a:lvl3pPr>
            <a:lvl4pPr marL="1371600" algn="l" rtl="0" fontAlgn="base">
              <a:spcBef>
                <a:spcPct val="0"/>
              </a:spcBef>
              <a:spcAft>
                <a:spcPct val="0"/>
              </a:spcAft>
              <a:defRPr sz="1400" b="1" kern="1200">
                <a:solidFill>
                  <a:schemeClr val="tx1"/>
                </a:solidFill>
                <a:latin typeface="Arial" charset="0"/>
                <a:ea typeface="新細明體" charset="-120"/>
                <a:cs typeface="+mn-cs"/>
              </a:defRPr>
            </a:lvl4pPr>
            <a:lvl5pPr marL="1828800" algn="l" rtl="0" fontAlgn="base">
              <a:spcBef>
                <a:spcPct val="0"/>
              </a:spcBef>
              <a:spcAft>
                <a:spcPct val="0"/>
              </a:spcAft>
              <a:defRPr sz="1400" b="1" kern="1200">
                <a:solidFill>
                  <a:schemeClr val="tx1"/>
                </a:solidFill>
                <a:latin typeface="Arial" charset="0"/>
                <a:ea typeface="新細明體" charset="-120"/>
                <a:cs typeface="+mn-cs"/>
              </a:defRPr>
            </a:lvl5pPr>
            <a:lvl6pPr marL="2286000" algn="l" defTabSz="914400" rtl="0" eaLnBrk="1" latinLnBrk="0" hangingPunct="1">
              <a:defRPr sz="1400" b="1" kern="1200">
                <a:solidFill>
                  <a:schemeClr val="tx1"/>
                </a:solidFill>
                <a:latin typeface="Arial" charset="0"/>
                <a:ea typeface="新細明體" charset="-120"/>
                <a:cs typeface="+mn-cs"/>
              </a:defRPr>
            </a:lvl6pPr>
            <a:lvl7pPr marL="2743200" algn="l" defTabSz="914400" rtl="0" eaLnBrk="1" latinLnBrk="0" hangingPunct="1">
              <a:defRPr sz="1400" b="1" kern="1200">
                <a:solidFill>
                  <a:schemeClr val="tx1"/>
                </a:solidFill>
                <a:latin typeface="Arial" charset="0"/>
                <a:ea typeface="新細明體" charset="-120"/>
                <a:cs typeface="+mn-cs"/>
              </a:defRPr>
            </a:lvl7pPr>
            <a:lvl8pPr marL="3200400" algn="l" defTabSz="914400" rtl="0" eaLnBrk="1" latinLnBrk="0" hangingPunct="1">
              <a:defRPr sz="1400" b="1" kern="1200">
                <a:solidFill>
                  <a:schemeClr val="tx1"/>
                </a:solidFill>
                <a:latin typeface="Arial" charset="0"/>
                <a:ea typeface="新細明體" charset="-120"/>
                <a:cs typeface="+mn-cs"/>
              </a:defRPr>
            </a:lvl8pPr>
            <a:lvl9pPr marL="3657600" algn="l" defTabSz="914400" rtl="0" eaLnBrk="1" latinLnBrk="0" hangingPunct="1">
              <a:defRPr sz="1400" b="1" kern="1200">
                <a:solidFill>
                  <a:schemeClr val="tx1"/>
                </a:solidFill>
                <a:latin typeface="Arial" charset="0"/>
                <a:ea typeface="新細明體" charset="-120"/>
                <a:cs typeface="+mn-cs"/>
              </a:defRPr>
            </a:lvl9pPr>
          </a:lstStyle>
          <a:p>
            <a:pPr algn="ctr">
              <a:defRPr/>
            </a:pPr>
            <a:r>
              <a:rPr lang="zh-TW" altLang="en-US">
                <a:latin typeface="微軟正黑體" panose="020B0604030504040204" pitchFamily="34" charset="-120"/>
                <a:ea typeface="微軟正黑體" panose="020B0604030504040204" pitchFamily="34" charset="-120"/>
              </a:rPr>
              <a:t>交通</a:t>
            </a:r>
          </a:p>
          <a:p>
            <a:pPr algn="ctr">
              <a:defRPr/>
            </a:pPr>
            <a:r>
              <a:rPr lang="zh-TW" altLang="en-US">
                <a:latin typeface="微軟正黑體" panose="020B0604030504040204" pitchFamily="34" charset="-120"/>
                <a:ea typeface="微軟正黑體" panose="020B0604030504040204" pitchFamily="34" charset="-120"/>
              </a:rPr>
              <a:t>資訊</a:t>
            </a:r>
          </a:p>
        </p:txBody>
      </p:sp>
      <p:sp>
        <p:nvSpPr>
          <p:cNvPr id="24" name="Rectangle 35"/>
          <p:cNvSpPr>
            <a:spLocks noChangeArrowheads="1"/>
          </p:cNvSpPr>
          <p:nvPr/>
        </p:nvSpPr>
        <p:spPr bwMode="auto">
          <a:xfrm>
            <a:off x="4463034" y="5231827"/>
            <a:ext cx="503237" cy="719138"/>
          </a:xfrm>
          <a:prstGeom prst="rect">
            <a:avLst/>
          </a:prstGeom>
          <a:noFill/>
          <a:ln w="3175" algn="ctr">
            <a:solidFill>
              <a:schemeClr val="tx1"/>
            </a:solidFill>
            <a:miter lim="800000"/>
            <a:headEnd/>
            <a:tailEnd/>
          </a:ln>
          <a:extLst/>
        </p:spPr>
        <p:txBody>
          <a:bodyPr lIns="54000" rIns="54000" anchor="ctr"/>
          <a:lstStyle>
            <a:defPPr>
              <a:defRPr lang="en-US"/>
            </a:defPPr>
            <a:lvl1pPr algn="l" rtl="0" fontAlgn="base">
              <a:spcBef>
                <a:spcPct val="0"/>
              </a:spcBef>
              <a:spcAft>
                <a:spcPct val="0"/>
              </a:spcAft>
              <a:defRPr sz="1400" b="1" kern="1200">
                <a:solidFill>
                  <a:schemeClr val="tx1"/>
                </a:solidFill>
                <a:latin typeface="Arial" charset="0"/>
                <a:ea typeface="新細明體" charset="-120"/>
                <a:cs typeface="+mn-cs"/>
              </a:defRPr>
            </a:lvl1pPr>
            <a:lvl2pPr marL="457200" algn="l" rtl="0" fontAlgn="base">
              <a:spcBef>
                <a:spcPct val="0"/>
              </a:spcBef>
              <a:spcAft>
                <a:spcPct val="0"/>
              </a:spcAft>
              <a:defRPr sz="1400" b="1" kern="1200">
                <a:solidFill>
                  <a:schemeClr val="tx1"/>
                </a:solidFill>
                <a:latin typeface="Arial" charset="0"/>
                <a:ea typeface="新細明體" charset="-120"/>
                <a:cs typeface="+mn-cs"/>
              </a:defRPr>
            </a:lvl2pPr>
            <a:lvl3pPr marL="914400" algn="l" rtl="0" fontAlgn="base">
              <a:spcBef>
                <a:spcPct val="0"/>
              </a:spcBef>
              <a:spcAft>
                <a:spcPct val="0"/>
              </a:spcAft>
              <a:defRPr sz="1400" b="1" kern="1200">
                <a:solidFill>
                  <a:schemeClr val="tx1"/>
                </a:solidFill>
                <a:latin typeface="Arial" charset="0"/>
                <a:ea typeface="新細明體" charset="-120"/>
                <a:cs typeface="+mn-cs"/>
              </a:defRPr>
            </a:lvl3pPr>
            <a:lvl4pPr marL="1371600" algn="l" rtl="0" fontAlgn="base">
              <a:spcBef>
                <a:spcPct val="0"/>
              </a:spcBef>
              <a:spcAft>
                <a:spcPct val="0"/>
              </a:spcAft>
              <a:defRPr sz="1400" b="1" kern="1200">
                <a:solidFill>
                  <a:schemeClr val="tx1"/>
                </a:solidFill>
                <a:latin typeface="Arial" charset="0"/>
                <a:ea typeface="新細明體" charset="-120"/>
                <a:cs typeface="+mn-cs"/>
              </a:defRPr>
            </a:lvl4pPr>
            <a:lvl5pPr marL="1828800" algn="l" rtl="0" fontAlgn="base">
              <a:spcBef>
                <a:spcPct val="0"/>
              </a:spcBef>
              <a:spcAft>
                <a:spcPct val="0"/>
              </a:spcAft>
              <a:defRPr sz="1400" b="1" kern="1200">
                <a:solidFill>
                  <a:schemeClr val="tx1"/>
                </a:solidFill>
                <a:latin typeface="Arial" charset="0"/>
                <a:ea typeface="新細明體" charset="-120"/>
                <a:cs typeface="+mn-cs"/>
              </a:defRPr>
            </a:lvl5pPr>
            <a:lvl6pPr marL="2286000" algn="l" defTabSz="914400" rtl="0" eaLnBrk="1" latinLnBrk="0" hangingPunct="1">
              <a:defRPr sz="1400" b="1" kern="1200">
                <a:solidFill>
                  <a:schemeClr val="tx1"/>
                </a:solidFill>
                <a:latin typeface="Arial" charset="0"/>
                <a:ea typeface="新細明體" charset="-120"/>
                <a:cs typeface="+mn-cs"/>
              </a:defRPr>
            </a:lvl6pPr>
            <a:lvl7pPr marL="2743200" algn="l" defTabSz="914400" rtl="0" eaLnBrk="1" latinLnBrk="0" hangingPunct="1">
              <a:defRPr sz="1400" b="1" kern="1200">
                <a:solidFill>
                  <a:schemeClr val="tx1"/>
                </a:solidFill>
                <a:latin typeface="Arial" charset="0"/>
                <a:ea typeface="新細明體" charset="-120"/>
                <a:cs typeface="+mn-cs"/>
              </a:defRPr>
            </a:lvl7pPr>
            <a:lvl8pPr marL="3200400" algn="l" defTabSz="914400" rtl="0" eaLnBrk="1" latinLnBrk="0" hangingPunct="1">
              <a:defRPr sz="1400" b="1" kern="1200">
                <a:solidFill>
                  <a:schemeClr val="tx1"/>
                </a:solidFill>
                <a:latin typeface="Arial" charset="0"/>
                <a:ea typeface="新細明體" charset="-120"/>
                <a:cs typeface="+mn-cs"/>
              </a:defRPr>
            </a:lvl8pPr>
            <a:lvl9pPr marL="3657600" algn="l" defTabSz="914400" rtl="0" eaLnBrk="1" latinLnBrk="0" hangingPunct="1">
              <a:defRPr sz="1400" b="1" kern="1200">
                <a:solidFill>
                  <a:schemeClr val="tx1"/>
                </a:solidFill>
                <a:latin typeface="Arial" charset="0"/>
                <a:ea typeface="新細明體" charset="-120"/>
                <a:cs typeface="+mn-cs"/>
              </a:defRPr>
            </a:lvl9pPr>
          </a:lstStyle>
          <a:p>
            <a:pPr algn="ctr">
              <a:defRPr/>
            </a:pPr>
            <a:r>
              <a:rPr lang="zh-TW" altLang="en-US" dirty="0">
                <a:latin typeface="微軟正黑體" panose="020B0604030504040204" pitchFamily="34" charset="-120"/>
                <a:ea typeface="微軟正黑體" panose="020B0604030504040204" pitchFamily="34" charset="-120"/>
              </a:rPr>
              <a:t>其他</a:t>
            </a:r>
          </a:p>
          <a:p>
            <a:pPr algn="ctr">
              <a:defRPr/>
            </a:pPr>
            <a:r>
              <a:rPr lang="zh-TW" altLang="en-US" dirty="0">
                <a:latin typeface="微軟正黑體" panose="020B0604030504040204" pitchFamily="34" charset="-120"/>
                <a:ea typeface="微軟正黑體" panose="020B0604030504040204" pitchFamily="34" charset="-120"/>
              </a:rPr>
              <a:t>業務</a:t>
            </a:r>
          </a:p>
        </p:txBody>
      </p:sp>
      <p:cxnSp>
        <p:nvCxnSpPr>
          <p:cNvPr id="25" name="AutoShape 36"/>
          <p:cNvCxnSpPr>
            <a:cxnSpLocks noChangeShapeType="1"/>
            <a:stCxn id="9" idx="2"/>
            <a:endCxn id="22" idx="0"/>
          </p:cNvCxnSpPr>
          <p:nvPr/>
        </p:nvCxnSpPr>
        <p:spPr bwMode="auto">
          <a:xfrm rot="16200000" flipH="1">
            <a:off x="2831878" y="4499196"/>
            <a:ext cx="1068387" cy="396875"/>
          </a:xfrm>
          <a:prstGeom prst="bentConnector3">
            <a:avLst>
              <a:gd name="adj1" fmla="val 49333"/>
            </a:avLst>
          </a:prstGeom>
          <a:noFill/>
          <a:ln w="3175">
            <a:solidFill>
              <a:schemeClr val="tx1"/>
            </a:solidFill>
            <a:miter lim="800000"/>
            <a:headEnd/>
            <a:tailEnd/>
          </a:ln>
        </p:spPr>
      </p:cxnSp>
      <p:cxnSp>
        <p:nvCxnSpPr>
          <p:cNvPr id="26" name="AutoShape 37"/>
          <p:cNvCxnSpPr>
            <a:cxnSpLocks noChangeShapeType="1"/>
            <a:stCxn id="9" idx="2"/>
            <a:endCxn id="23" idx="0"/>
          </p:cNvCxnSpPr>
          <p:nvPr/>
        </p:nvCxnSpPr>
        <p:spPr bwMode="auto">
          <a:xfrm rot="16200000" flipH="1">
            <a:off x="3119215" y="4211859"/>
            <a:ext cx="1068387" cy="971550"/>
          </a:xfrm>
          <a:prstGeom prst="bentConnector3">
            <a:avLst>
              <a:gd name="adj1" fmla="val 49333"/>
            </a:avLst>
          </a:prstGeom>
          <a:noFill/>
          <a:ln w="3175">
            <a:solidFill>
              <a:schemeClr val="tx1"/>
            </a:solidFill>
            <a:miter lim="800000"/>
            <a:headEnd/>
            <a:tailEnd/>
          </a:ln>
        </p:spPr>
      </p:cxnSp>
      <p:cxnSp>
        <p:nvCxnSpPr>
          <p:cNvPr id="27" name="AutoShape 38"/>
          <p:cNvCxnSpPr>
            <a:cxnSpLocks noChangeShapeType="1"/>
            <a:stCxn id="9" idx="2"/>
            <a:endCxn id="24" idx="0"/>
          </p:cNvCxnSpPr>
          <p:nvPr/>
        </p:nvCxnSpPr>
        <p:spPr bwMode="auto">
          <a:xfrm rot="16200000" flipH="1">
            <a:off x="3407346" y="3923728"/>
            <a:ext cx="1068387" cy="1547812"/>
          </a:xfrm>
          <a:prstGeom prst="bentConnector3">
            <a:avLst>
              <a:gd name="adj1" fmla="val 49333"/>
            </a:avLst>
          </a:prstGeom>
          <a:noFill/>
          <a:ln w="3175">
            <a:solidFill>
              <a:schemeClr val="tx1"/>
            </a:solidFill>
            <a:miter lim="800000"/>
            <a:headEnd/>
            <a:tailEnd/>
          </a:ln>
        </p:spPr>
      </p:cxnSp>
      <p:sp>
        <p:nvSpPr>
          <p:cNvPr id="28" name="Rectangle 39"/>
          <p:cNvSpPr>
            <a:spLocks noChangeArrowheads="1"/>
          </p:cNvSpPr>
          <p:nvPr/>
        </p:nvSpPr>
        <p:spPr bwMode="auto">
          <a:xfrm>
            <a:off x="7917434" y="5230240"/>
            <a:ext cx="576262" cy="719137"/>
          </a:xfrm>
          <a:prstGeom prst="rect">
            <a:avLst/>
          </a:prstGeom>
          <a:noFill/>
          <a:ln w="3175" algn="ctr">
            <a:solidFill>
              <a:schemeClr val="tx1"/>
            </a:solidFill>
            <a:miter lim="800000"/>
            <a:headEnd/>
            <a:tailEnd/>
          </a:ln>
          <a:extLst/>
        </p:spPr>
        <p:txBody>
          <a:bodyPr lIns="54000" rIns="54000" anchor="ctr"/>
          <a:lstStyle>
            <a:defPPr>
              <a:defRPr lang="en-US"/>
            </a:defPPr>
            <a:lvl1pPr algn="l" rtl="0" fontAlgn="base">
              <a:spcBef>
                <a:spcPct val="0"/>
              </a:spcBef>
              <a:spcAft>
                <a:spcPct val="0"/>
              </a:spcAft>
              <a:defRPr sz="1400" b="1" kern="1200">
                <a:solidFill>
                  <a:schemeClr val="tx1"/>
                </a:solidFill>
                <a:latin typeface="Arial" charset="0"/>
                <a:ea typeface="新細明體" charset="-120"/>
                <a:cs typeface="+mn-cs"/>
              </a:defRPr>
            </a:lvl1pPr>
            <a:lvl2pPr marL="457200" algn="l" rtl="0" fontAlgn="base">
              <a:spcBef>
                <a:spcPct val="0"/>
              </a:spcBef>
              <a:spcAft>
                <a:spcPct val="0"/>
              </a:spcAft>
              <a:defRPr sz="1400" b="1" kern="1200">
                <a:solidFill>
                  <a:schemeClr val="tx1"/>
                </a:solidFill>
                <a:latin typeface="Arial" charset="0"/>
                <a:ea typeface="新細明體" charset="-120"/>
                <a:cs typeface="+mn-cs"/>
              </a:defRPr>
            </a:lvl2pPr>
            <a:lvl3pPr marL="914400" algn="l" rtl="0" fontAlgn="base">
              <a:spcBef>
                <a:spcPct val="0"/>
              </a:spcBef>
              <a:spcAft>
                <a:spcPct val="0"/>
              </a:spcAft>
              <a:defRPr sz="1400" b="1" kern="1200">
                <a:solidFill>
                  <a:schemeClr val="tx1"/>
                </a:solidFill>
                <a:latin typeface="Arial" charset="0"/>
                <a:ea typeface="新細明體" charset="-120"/>
                <a:cs typeface="+mn-cs"/>
              </a:defRPr>
            </a:lvl3pPr>
            <a:lvl4pPr marL="1371600" algn="l" rtl="0" fontAlgn="base">
              <a:spcBef>
                <a:spcPct val="0"/>
              </a:spcBef>
              <a:spcAft>
                <a:spcPct val="0"/>
              </a:spcAft>
              <a:defRPr sz="1400" b="1" kern="1200">
                <a:solidFill>
                  <a:schemeClr val="tx1"/>
                </a:solidFill>
                <a:latin typeface="Arial" charset="0"/>
                <a:ea typeface="新細明體" charset="-120"/>
                <a:cs typeface="+mn-cs"/>
              </a:defRPr>
            </a:lvl4pPr>
            <a:lvl5pPr marL="1828800" algn="l" rtl="0" fontAlgn="base">
              <a:spcBef>
                <a:spcPct val="0"/>
              </a:spcBef>
              <a:spcAft>
                <a:spcPct val="0"/>
              </a:spcAft>
              <a:defRPr sz="1400" b="1" kern="1200">
                <a:solidFill>
                  <a:schemeClr val="tx1"/>
                </a:solidFill>
                <a:latin typeface="Arial" charset="0"/>
                <a:ea typeface="新細明體" charset="-120"/>
                <a:cs typeface="+mn-cs"/>
              </a:defRPr>
            </a:lvl5pPr>
            <a:lvl6pPr marL="2286000" algn="l" defTabSz="914400" rtl="0" eaLnBrk="1" latinLnBrk="0" hangingPunct="1">
              <a:defRPr sz="1400" b="1" kern="1200">
                <a:solidFill>
                  <a:schemeClr val="tx1"/>
                </a:solidFill>
                <a:latin typeface="Arial" charset="0"/>
                <a:ea typeface="新細明體" charset="-120"/>
                <a:cs typeface="+mn-cs"/>
              </a:defRPr>
            </a:lvl6pPr>
            <a:lvl7pPr marL="2743200" algn="l" defTabSz="914400" rtl="0" eaLnBrk="1" latinLnBrk="0" hangingPunct="1">
              <a:defRPr sz="1400" b="1" kern="1200">
                <a:solidFill>
                  <a:schemeClr val="tx1"/>
                </a:solidFill>
                <a:latin typeface="Arial" charset="0"/>
                <a:ea typeface="新細明體" charset="-120"/>
                <a:cs typeface="+mn-cs"/>
              </a:defRPr>
            </a:lvl7pPr>
            <a:lvl8pPr marL="3200400" algn="l" defTabSz="914400" rtl="0" eaLnBrk="1" latinLnBrk="0" hangingPunct="1">
              <a:defRPr sz="1400" b="1" kern="1200">
                <a:solidFill>
                  <a:schemeClr val="tx1"/>
                </a:solidFill>
                <a:latin typeface="Arial" charset="0"/>
                <a:ea typeface="新細明體" charset="-120"/>
                <a:cs typeface="+mn-cs"/>
              </a:defRPr>
            </a:lvl8pPr>
            <a:lvl9pPr marL="3657600" algn="l" defTabSz="914400" rtl="0" eaLnBrk="1" latinLnBrk="0" hangingPunct="1">
              <a:defRPr sz="1400" b="1" kern="1200">
                <a:solidFill>
                  <a:schemeClr val="tx1"/>
                </a:solidFill>
                <a:latin typeface="Arial" charset="0"/>
                <a:ea typeface="新細明體" charset="-120"/>
                <a:cs typeface="+mn-cs"/>
              </a:defRPr>
            </a:lvl9pPr>
          </a:lstStyle>
          <a:p>
            <a:pPr algn="ctr">
              <a:defRPr/>
            </a:pPr>
            <a:r>
              <a:rPr lang="zh-TW" altLang="en-US">
                <a:latin typeface="微軟正黑體" panose="020B0604030504040204" pitchFamily="34" charset="-120"/>
                <a:ea typeface="微軟正黑體" panose="020B0604030504040204" pitchFamily="34" charset="-120"/>
              </a:rPr>
              <a:t>有效連結供需</a:t>
            </a:r>
          </a:p>
        </p:txBody>
      </p:sp>
      <p:sp>
        <p:nvSpPr>
          <p:cNvPr id="29" name="Rectangle 40"/>
          <p:cNvSpPr>
            <a:spLocks noChangeArrowheads="1"/>
          </p:cNvSpPr>
          <p:nvPr/>
        </p:nvSpPr>
        <p:spPr bwMode="auto">
          <a:xfrm>
            <a:off x="5326634" y="5231827"/>
            <a:ext cx="576262" cy="719138"/>
          </a:xfrm>
          <a:prstGeom prst="rect">
            <a:avLst/>
          </a:prstGeom>
          <a:noFill/>
          <a:ln w="3175" algn="ctr">
            <a:solidFill>
              <a:schemeClr val="tx1"/>
            </a:solidFill>
            <a:miter lim="800000"/>
            <a:headEnd/>
            <a:tailEnd/>
          </a:ln>
          <a:extLst/>
        </p:spPr>
        <p:txBody>
          <a:bodyPr lIns="54000" rIns="54000" anchor="ctr"/>
          <a:lstStyle>
            <a:defPPr>
              <a:defRPr lang="en-US"/>
            </a:defPPr>
            <a:lvl1pPr algn="l" rtl="0" fontAlgn="base">
              <a:spcBef>
                <a:spcPct val="0"/>
              </a:spcBef>
              <a:spcAft>
                <a:spcPct val="0"/>
              </a:spcAft>
              <a:defRPr sz="1400" b="1" kern="1200">
                <a:solidFill>
                  <a:schemeClr val="tx1"/>
                </a:solidFill>
                <a:latin typeface="Arial" charset="0"/>
                <a:ea typeface="新細明體" charset="-120"/>
                <a:cs typeface="+mn-cs"/>
              </a:defRPr>
            </a:lvl1pPr>
            <a:lvl2pPr marL="457200" algn="l" rtl="0" fontAlgn="base">
              <a:spcBef>
                <a:spcPct val="0"/>
              </a:spcBef>
              <a:spcAft>
                <a:spcPct val="0"/>
              </a:spcAft>
              <a:defRPr sz="1400" b="1" kern="1200">
                <a:solidFill>
                  <a:schemeClr val="tx1"/>
                </a:solidFill>
                <a:latin typeface="Arial" charset="0"/>
                <a:ea typeface="新細明體" charset="-120"/>
                <a:cs typeface="+mn-cs"/>
              </a:defRPr>
            </a:lvl2pPr>
            <a:lvl3pPr marL="914400" algn="l" rtl="0" fontAlgn="base">
              <a:spcBef>
                <a:spcPct val="0"/>
              </a:spcBef>
              <a:spcAft>
                <a:spcPct val="0"/>
              </a:spcAft>
              <a:defRPr sz="1400" b="1" kern="1200">
                <a:solidFill>
                  <a:schemeClr val="tx1"/>
                </a:solidFill>
                <a:latin typeface="Arial" charset="0"/>
                <a:ea typeface="新細明體" charset="-120"/>
                <a:cs typeface="+mn-cs"/>
              </a:defRPr>
            </a:lvl3pPr>
            <a:lvl4pPr marL="1371600" algn="l" rtl="0" fontAlgn="base">
              <a:spcBef>
                <a:spcPct val="0"/>
              </a:spcBef>
              <a:spcAft>
                <a:spcPct val="0"/>
              </a:spcAft>
              <a:defRPr sz="1400" b="1" kern="1200">
                <a:solidFill>
                  <a:schemeClr val="tx1"/>
                </a:solidFill>
                <a:latin typeface="Arial" charset="0"/>
                <a:ea typeface="新細明體" charset="-120"/>
                <a:cs typeface="+mn-cs"/>
              </a:defRPr>
            </a:lvl4pPr>
            <a:lvl5pPr marL="1828800" algn="l" rtl="0" fontAlgn="base">
              <a:spcBef>
                <a:spcPct val="0"/>
              </a:spcBef>
              <a:spcAft>
                <a:spcPct val="0"/>
              </a:spcAft>
              <a:defRPr sz="1400" b="1" kern="1200">
                <a:solidFill>
                  <a:schemeClr val="tx1"/>
                </a:solidFill>
                <a:latin typeface="Arial" charset="0"/>
                <a:ea typeface="新細明體" charset="-120"/>
                <a:cs typeface="+mn-cs"/>
              </a:defRPr>
            </a:lvl5pPr>
            <a:lvl6pPr marL="2286000" algn="l" defTabSz="914400" rtl="0" eaLnBrk="1" latinLnBrk="0" hangingPunct="1">
              <a:defRPr sz="1400" b="1" kern="1200">
                <a:solidFill>
                  <a:schemeClr val="tx1"/>
                </a:solidFill>
                <a:latin typeface="Arial" charset="0"/>
                <a:ea typeface="新細明體" charset="-120"/>
                <a:cs typeface="+mn-cs"/>
              </a:defRPr>
            </a:lvl6pPr>
            <a:lvl7pPr marL="2743200" algn="l" defTabSz="914400" rtl="0" eaLnBrk="1" latinLnBrk="0" hangingPunct="1">
              <a:defRPr sz="1400" b="1" kern="1200">
                <a:solidFill>
                  <a:schemeClr val="tx1"/>
                </a:solidFill>
                <a:latin typeface="Arial" charset="0"/>
                <a:ea typeface="新細明體" charset="-120"/>
                <a:cs typeface="+mn-cs"/>
              </a:defRPr>
            </a:lvl7pPr>
            <a:lvl8pPr marL="3200400" algn="l" defTabSz="914400" rtl="0" eaLnBrk="1" latinLnBrk="0" hangingPunct="1">
              <a:defRPr sz="1400" b="1" kern="1200">
                <a:solidFill>
                  <a:schemeClr val="tx1"/>
                </a:solidFill>
                <a:latin typeface="Arial" charset="0"/>
                <a:ea typeface="新細明體" charset="-120"/>
                <a:cs typeface="+mn-cs"/>
              </a:defRPr>
            </a:lvl8pPr>
            <a:lvl9pPr marL="3657600" algn="l" defTabSz="914400" rtl="0" eaLnBrk="1" latinLnBrk="0" hangingPunct="1">
              <a:defRPr sz="1400" b="1" kern="1200">
                <a:solidFill>
                  <a:schemeClr val="tx1"/>
                </a:solidFill>
                <a:latin typeface="Arial" charset="0"/>
                <a:ea typeface="新細明體" charset="-120"/>
                <a:cs typeface="+mn-cs"/>
              </a:defRPr>
            </a:lvl9pPr>
          </a:lstStyle>
          <a:p>
            <a:pPr algn="ctr">
              <a:defRPr/>
            </a:pPr>
            <a:r>
              <a:rPr lang="zh-TW" altLang="en-US">
                <a:latin typeface="微軟正黑體" panose="020B0604030504040204" pitchFamily="34" charset="-120"/>
                <a:ea typeface="微軟正黑體" panose="020B0604030504040204" pitchFamily="34" charset="-120"/>
              </a:rPr>
              <a:t>推動加值應用</a:t>
            </a:r>
          </a:p>
        </p:txBody>
      </p:sp>
      <p:sp>
        <p:nvSpPr>
          <p:cNvPr id="30" name="Rectangle 41"/>
          <p:cNvSpPr>
            <a:spLocks noChangeArrowheads="1"/>
          </p:cNvSpPr>
          <p:nvPr/>
        </p:nvSpPr>
        <p:spPr bwMode="auto">
          <a:xfrm>
            <a:off x="5975921" y="5231827"/>
            <a:ext cx="576263" cy="719138"/>
          </a:xfrm>
          <a:prstGeom prst="rect">
            <a:avLst/>
          </a:prstGeom>
          <a:noFill/>
          <a:ln w="3175" algn="ctr">
            <a:solidFill>
              <a:schemeClr val="tx1"/>
            </a:solidFill>
            <a:miter lim="800000"/>
            <a:headEnd/>
            <a:tailEnd/>
          </a:ln>
          <a:extLst/>
        </p:spPr>
        <p:txBody>
          <a:bodyPr lIns="54000" rIns="54000" anchor="ctr"/>
          <a:lstStyle>
            <a:defPPr>
              <a:defRPr lang="en-US"/>
            </a:defPPr>
            <a:lvl1pPr algn="l" rtl="0" fontAlgn="base">
              <a:spcBef>
                <a:spcPct val="0"/>
              </a:spcBef>
              <a:spcAft>
                <a:spcPct val="0"/>
              </a:spcAft>
              <a:defRPr sz="1400" b="1" kern="1200">
                <a:solidFill>
                  <a:schemeClr val="tx1"/>
                </a:solidFill>
                <a:latin typeface="Arial" charset="0"/>
                <a:ea typeface="新細明體" charset="-120"/>
                <a:cs typeface="+mn-cs"/>
              </a:defRPr>
            </a:lvl1pPr>
            <a:lvl2pPr marL="457200" algn="l" rtl="0" fontAlgn="base">
              <a:spcBef>
                <a:spcPct val="0"/>
              </a:spcBef>
              <a:spcAft>
                <a:spcPct val="0"/>
              </a:spcAft>
              <a:defRPr sz="1400" b="1" kern="1200">
                <a:solidFill>
                  <a:schemeClr val="tx1"/>
                </a:solidFill>
                <a:latin typeface="Arial" charset="0"/>
                <a:ea typeface="新細明體" charset="-120"/>
                <a:cs typeface="+mn-cs"/>
              </a:defRPr>
            </a:lvl2pPr>
            <a:lvl3pPr marL="914400" algn="l" rtl="0" fontAlgn="base">
              <a:spcBef>
                <a:spcPct val="0"/>
              </a:spcBef>
              <a:spcAft>
                <a:spcPct val="0"/>
              </a:spcAft>
              <a:defRPr sz="1400" b="1" kern="1200">
                <a:solidFill>
                  <a:schemeClr val="tx1"/>
                </a:solidFill>
                <a:latin typeface="Arial" charset="0"/>
                <a:ea typeface="新細明體" charset="-120"/>
                <a:cs typeface="+mn-cs"/>
              </a:defRPr>
            </a:lvl3pPr>
            <a:lvl4pPr marL="1371600" algn="l" rtl="0" fontAlgn="base">
              <a:spcBef>
                <a:spcPct val="0"/>
              </a:spcBef>
              <a:spcAft>
                <a:spcPct val="0"/>
              </a:spcAft>
              <a:defRPr sz="1400" b="1" kern="1200">
                <a:solidFill>
                  <a:schemeClr val="tx1"/>
                </a:solidFill>
                <a:latin typeface="Arial" charset="0"/>
                <a:ea typeface="新細明體" charset="-120"/>
                <a:cs typeface="+mn-cs"/>
              </a:defRPr>
            </a:lvl4pPr>
            <a:lvl5pPr marL="1828800" algn="l" rtl="0" fontAlgn="base">
              <a:spcBef>
                <a:spcPct val="0"/>
              </a:spcBef>
              <a:spcAft>
                <a:spcPct val="0"/>
              </a:spcAft>
              <a:defRPr sz="1400" b="1" kern="1200">
                <a:solidFill>
                  <a:schemeClr val="tx1"/>
                </a:solidFill>
                <a:latin typeface="Arial" charset="0"/>
                <a:ea typeface="新細明體" charset="-120"/>
                <a:cs typeface="+mn-cs"/>
              </a:defRPr>
            </a:lvl5pPr>
            <a:lvl6pPr marL="2286000" algn="l" defTabSz="914400" rtl="0" eaLnBrk="1" latinLnBrk="0" hangingPunct="1">
              <a:defRPr sz="1400" b="1" kern="1200">
                <a:solidFill>
                  <a:schemeClr val="tx1"/>
                </a:solidFill>
                <a:latin typeface="Arial" charset="0"/>
                <a:ea typeface="新細明體" charset="-120"/>
                <a:cs typeface="+mn-cs"/>
              </a:defRPr>
            </a:lvl6pPr>
            <a:lvl7pPr marL="2743200" algn="l" defTabSz="914400" rtl="0" eaLnBrk="1" latinLnBrk="0" hangingPunct="1">
              <a:defRPr sz="1400" b="1" kern="1200">
                <a:solidFill>
                  <a:schemeClr val="tx1"/>
                </a:solidFill>
                <a:latin typeface="Arial" charset="0"/>
                <a:ea typeface="新細明體" charset="-120"/>
                <a:cs typeface="+mn-cs"/>
              </a:defRPr>
            </a:lvl7pPr>
            <a:lvl8pPr marL="3200400" algn="l" defTabSz="914400" rtl="0" eaLnBrk="1" latinLnBrk="0" hangingPunct="1">
              <a:defRPr sz="1400" b="1" kern="1200">
                <a:solidFill>
                  <a:schemeClr val="tx1"/>
                </a:solidFill>
                <a:latin typeface="Arial" charset="0"/>
                <a:ea typeface="新細明體" charset="-120"/>
                <a:cs typeface="+mn-cs"/>
              </a:defRPr>
            </a:lvl8pPr>
            <a:lvl9pPr marL="3657600" algn="l" defTabSz="914400" rtl="0" eaLnBrk="1" latinLnBrk="0" hangingPunct="1">
              <a:defRPr sz="1400" b="1" kern="1200">
                <a:solidFill>
                  <a:schemeClr val="tx1"/>
                </a:solidFill>
                <a:latin typeface="Arial" charset="0"/>
                <a:ea typeface="新細明體" charset="-120"/>
                <a:cs typeface="+mn-cs"/>
              </a:defRPr>
            </a:lvl9pPr>
          </a:lstStyle>
          <a:p>
            <a:pPr algn="ctr">
              <a:defRPr/>
            </a:pPr>
            <a:r>
              <a:rPr lang="zh-TW" altLang="en-US">
                <a:latin typeface="微軟正黑體" panose="020B0604030504040204" pitchFamily="34" charset="-120"/>
                <a:ea typeface="微軟正黑體" panose="020B0604030504040204" pitchFamily="34" charset="-120"/>
              </a:rPr>
              <a:t>促進</a:t>
            </a:r>
          </a:p>
          <a:p>
            <a:pPr algn="ctr">
              <a:defRPr/>
            </a:pPr>
            <a:r>
              <a:rPr lang="zh-TW" altLang="en-US">
                <a:latin typeface="微軟正黑體" panose="020B0604030504040204" pitchFamily="34" charset="-120"/>
                <a:ea typeface="微軟正黑體" panose="020B0604030504040204" pitchFamily="34" charset="-120"/>
              </a:rPr>
              <a:t>產業</a:t>
            </a:r>
          </a:p>
          <a:p>
            <a:pPr algn="ctr">
              <a:defRPr/>
            </a:pPr>
            <a:r>
              <a:rPr lang="zh-TW" altLang="en-US">
                <a:latin typeface="微軟正黑體" panose="020B0604030504040204" pitchFamily="34" charset="-120"/>
                <a:ea typeface="微軟正黑體" panose="020B0604030504040204" pitchFamily="34" charset="-120"/>
              </a:rPr>
              <a:t>創新</a:t>
            </a:r>
          </a:p>
        </p:txBody>
      </p:sp>
      <p:sp>
        <p:nvSpPr>
          <p:cNvPr id="31" name="Rectangle 42"/>
          <p:cNvSpPr>
            <a:spLocks noChangeArrowheads="1"/>
          </p:cNvSpPr>
          <p:nvPr/>
        </p:nvSpPr>
        <p:spPr bwMode="auto">
          <a:xfrm>
            <a:off x="143445" y="3335252"/>
            <a:ext cx="2195513" cy="938212"/>
          </a:xfrm>
          <a:prstGeom prst="rect">
            <a:avLst/>
          </a:prstGeom>
          <a:noFill/>
          <a:ln w="3175" algn="ctr">
            <a:solidFill>
              <a:schemeClr val="tx1"/>
            </a:solidFill>
            <a:prstDash val="dash"/>
            <a:miter lim="800000"/>
            <a:headEnd/>
            <a:tailEnd/>
          </a:ln>
          <a:extLst/>
        </p:spPr>
        <p:txBody>
          <a:bodyPr lIns="54000" rIns="54000" anchor="ctr"/>
          <a:lstStyle>
            <a:defPPr>
              <a:defRPr lang="en-US"/>
            </a:defPPr>
            <a:lvl1pPr algn="l" rtl="0" fontAlgn="base">
              <a:spcBef>
                <a:spcPct val="0"/>
              </a:spcBef>
              <a:spcAft>
                <a:spcPct val="0"/>
              </a:spcAft>
              <a:defRPr sz="1400" b="1" kern="1200">
                <a:solidFill>
                  <a:schemeClr val="tx1"/>
                </a:solidFill>
                <a:latin typeface="Arial" charset="0"/>
                <a:ea typeface="新細明體" charset="-120"/>
                <a:cs typeface="+mn-cs"/>
              </a:defRPr>
            </a:lvl1pPr>
            <a:lvl2pPr marL="457200" algn="l" rtl="0" fontAlgn="base">
              <a:spcBef>
                <a:spcPct val="0"/>
              </a:spcBef>
              <a:spcAft>
                <a:spcPct val="0"/>
              </a:spcAft>
              <a:defRPr sz="1400" b="1" kern="1200">
                <a:solidFill>
                  <a:schemeClr val="tx1"/>
                </a:solidFill>
                <a:latin typeface="Arial" charset="0"/>
                <a:ea typeface="新細明體" charset="-120"/>
                <a:cs typeface="+mn-cs"/>
              </a:defRPr>
            </a:lvl2pPr>
            <a:lvl3pPr marL="914400" algn="l" rtl="0" fontAlgn="base">
              <a:spcBef>
                <a:spcPct val="0"/>
              </a:spcBef>
              <a:spcAft>
                <a:spcPct val="0"/>
              </a:spcAft>
              <a:defRPr sz="1400" b="1" kern="1200">
                <a:solidFill>
                  <a:schemeClr val="tx1"/>
                </a:solidFill>
                <a:latin typeface="Arial" charset="0"/>
                <a:ea typeface="新細明體" charset="-120"/>
                <a:cs typeface="+mn-cs"/>
              </a:defRPr>
            </a:lvl3pPr>
            <a:lvl4pPr marL="1371600" algn="l" rtl="0" fontAlgn="base">
              <a:spcBef>
                <a:spcPct val="0"/>
              </a:spcBef>
              <a:spcAft>
                <a:spcPct val="0"/>
              </a:spcAft>
              <a:defRPr sz="1400" b="1" kern="1200">
                <a:solidFill>
                  <a:schemeClr val="tx1"/>
                </a:solidFill>
                <a:latin typeface="Arial" charset="0"/>
                <a:ea typeface="新細明體" charset="-120"/>
                <a:cs typeface="+mn-cs"/>
              </a:defRPr>
            </a:lvl4pPr>
            <a:lvl5pPr marL="1828800" algn="l" rtl="0" fontAlgn="base">
              <a:spcBef>
                <a:spcPct val="0"/>
              </a:spcBef>
              <a:spcAft>
                <a:spcPct val="0"/>
              </a:spcAft>
              <a:defRPr sz="1400" b="1" kern="1200">
                <a:solidFill>
                  <a:schemeClr val="tx1"/>
                </a:solidFill>
                <a:latin typeface="Arial" charset="0"/>
                <a:ea typeface="新細明體" charset="-120"/>
                <a:cs typeface="+mn-cs"/>
              </a:defRPr>
            </a:lvl5pPr>
            <a:lvl6pPr marL="2286000" algn="l" defTabSz="914400" rtl="0" eaLnBrk="1" latinLnBrk="0" hangingPunct="1">
              <a:defRPr sz="1400" b="1" kern="1200">
                <a:solidFill>
                  <a:schemeClr val="tx1"/>
                </a:solidFill>
                <a:latin typeface="Arial" charset="0"/>
                <a:ea typeface="新細明體" charset="-120"/>
                <a:cs typeface="+mn-cs"/>
              </a:defRPr>
            </a:lvl6pPr>
            <a:lvl7pPr marL="2743200" algn="l" defTabSz="914400" rtl="0" eaLnBrk="1" latinLnBrk="0" hangingPunct="1">
              <a:defRPr sz="1400" b="1" kern="1200">
                <a:solidFill>
                  <a:schemeClr val="tx1"/>
                </a:solidFill>
                <a:latin typeface="Arial" charset="0"/>
                <a:ea typeface="新細明體" charset="-120"/>
                <a:cs typeface="+mn-cs"/>
              </a:defRPr>
            </a:lvl7pPr>
            <a:lvl8pPr marL="3200400" algn="l" defTabSz="914400" rtl="0" eaLnBrk="1" latinLnBrk="0" hangingPunct="1">
              <a:defRPr sz="1400" b="1" kern="1200">
                <a:solidFill>
                  <a:schemeClr val="tx1"/>
                </a:solidFill>
                <a:latin typeface="Arial" charset="0"/>
                <a:ea typeface="新細明體" charset="-120"/>
                <a:cs typeface="+mn-cs"/>
              </a:defRPr>
            </a:lvl8pPr>
            <a:lvl9pPr marL="3657600" algn="l" defTabSz="914400" rtl="0" eaLnBrk="1" latinLnBrk="0" hangingPunct="1">
              <a:defRPr sz="1400" b="1" kern="1200">
                <a:solidFill>
                  <a:schemeClr val="tx1"/>
                </a:solidFill>
                <a:latin typeface="Arial" charset="0"/>
                <a:ea typeface="新細明體" charset="-120"/>
                <a:cs typeface="+mn-cs"/>
              </a:defRPr>
            </a:lvl9pPr>
          </a:lstStyle>
          <a:p>
            <a:pPr marL="174625" indent="-174625">
              <a:buFontTx/>
              <a:buChar char="•"/>
              <a:defRPr/>
            </a:pPr>
            <a:r>
              <a:rPr lang="zh-TW" altLang="en-US" dirty="0">
                <a:latin typeface="微軟正黑體" panose="020B0604030504040204" pitchFamily="34" charset="-120"/>
                <a:ea typeface="微軟正黑體" panose="020B0604030504040204" pitchFamily="34" charset="-120"/>
              </a:rPr>
              <a:t>制定資料開放作業原則</a:t>
            </a:r>
          </a:p>
          <a:p>
            <a:pPr marL="174625" indent="-174625">
              <a:buFontTx/>
              <a:buChar char="•"/>
              <a:defRPr/>
            </a:pPr>
            <a:r>
              <a:rPr lang="zh-TW" altLang="en-US" dirty="0">
                <a:latin typeface="微軟正黑體" panose="020B0604030504040204" pitchFamily="34" charset="-120"/>
                <a:ea typeface="微軟正黑體" panose="020B0604030504040204" pitchFamily="34" charset="-120"/>
              </a:rPr>
              <a:t>研擬我國適用規範</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資料格式、資料交換標準、</a:t>
            </a:r>
            <a:r>
              <a:rPr lang="en-US" altLang="zh-TW" dirty="0">
                <a:latin typeface="微軟正黑體" panose="020B0604030504040204" pitchFamily="34" charset="-120"/>
                <a:ea typeface="微軟正黑體" panose="020B0604030504040204" pitchFamily="34" charset="-120"/>
              </a:rPr>
              <a:t>API</a:t>
            </a:r>
            <a:r>
              <a:rPr lang="zh-TW" altLang="en-US" dirty="0">
                <a:latin typeface="微軟正黑體" panose="020B0604030504040204" pitchFamily="34" charset="-120"/>
                <a:ea typeface="微軟正黑體" panose="020B0604030504040204" pitchFamily="34" charset="-120"/>
              </a:rPr>
              <a:t>等</a:t>
            </a:r>
            <a:r>
              <a:rPr lang="en-US" altLang="zh-TW" dirty="0" smtClean="0">
                <a:latin typeface="微軟正黑體" panose="020B0604030504040204" pitchFamily="34" charset="-120"/>
                <a:ea typeface="微軟正黑體" panose="020B0604030504040204" pitchFamily="34" charset="-120"/>
              </a:rPr>
              <a:t>)</a:t>
            </a:r>
            <a:endParaRPr lang="zh-TW" altLang="en-US" dirty="0">
              <a:latin typeface="微軟正黑體" panose="020B0604030504040204" pitchFamily="34" charset="-120"/>
              <a:ea typeface="微軟正黑體" panose="020B0604030504040204" pitchFamily="34" charset="-120"/>
            </a:endParaRPr>
          </a:p>
        </p:txBody>
      </p:sp>
      <p:sp>
        <p:nvSpPr>
          <p:cNvPr id="32" name="Rectangle 45"/>
          <p:cNvSpPr>
            <a:spLocks noChangeArrowheads="1"/>
          </p:cNvSpPr>
          <p:nvPr/>
        </p:nvSpPr>
        <p:spPr bwMode="auto">
          <a:xfrm>
            <a:off x="6912546" y="3645915"/>
            <a:ext cx="2087563" cy="938212"/>
          </a:xfrm>
          <a:prstGeom prst="rect">
            <a:avLst/>
          </a:prstGeom>
          <a:noFill/>
          <a:ln w="3175" algn="ctr">
            <a:solidFill>
              <a:schemeClr val="tx1"/>
            </a:solidFill>
            <a:prstDash val="dash"/>
            <a:miter lim="800000"/>
            <a:headEnd/>
            <a:tailEnd/>
          </a:ln>
          <a:extLst/>
        </p:spPr>
        <p:txBody>
          <a:bodyPr lIns="54000" rIns="54000" anchor="ctr"/>
          <a:lstStyle>
            <a:defPPr>
              <a:defRPr lang="en-US"/>
            </a:defPPr>
            <a:lvl1pPr algn="l" rtl="0" fontAlgn="base">
              <a:spcBef>
                <a:spcPct val="0"/>
              </a:spcBef>
              <a:spcAft>
                <a:spcPct val="0"/>
              </a:spcAft>
              <a:defRPr sz="1400" b="1" kern="1200">
                <a:solidFill>
                  <a:schemeClr val="tx1"/>
                </a:solidFill>
                <a:latin typeface="Arial" charset="0"/>
                <a:ea typeface="新細明體" charset="-120"/>
                <a:cs typeface="+mn-cs"/>
              </a:defRPr>
            </a:lvl1pPr>
            <a:lvl2pPr marL="457200" algn="l" rtl="0" fontAlgn="base">
              <a:spcBef>
                <a:spcPct val="0"/>
              </a:spcBef>
              <a:spcAft>
                <a:spcPct val="0"/>
              </a:spcAft>
              <a:defRPr sz="1400" b="1" kern="1200">
                <a:solidFill>
                  <a:schemeClr val="tx1"/>
                </a:solidFill>
                <a:latin typeface="Arial" charset="0"/>
                <a:ea typeface="新細明體" charset="-120"/>
                <a:cs typeface="+mn-cs"/>
              </a:defRPr>
            </a:lvl2pPr>
            <a:lvl3pPr marL="914400" algn="l" rtl="0" fontAlgn="base">
              <a:spcBef>
                <a:spcPct val="0"/>
              </a:spcBef>
              <a:spcAft>
                <a:spcPct val="0"/>
              </a:spcAft>
              <a:defRPr sz="1400" b="1" kern="1200">
                <a:solidFill>
                  <a:schemeClr val="tx1"/>
                </a:solidFill>
                <a:latin typeface="Arial" charset="0"/>
                <a:ea typeface="新細明體" charset="-120"/>
                <a:cs typeface="+mn-cs"/>
              </a:defRPr>
            </a:lvl3pPr>
            <a:lvl4pPr marL="1371600" algn="l" rtl="0" fontAlgn="base">
              <a:spcBef>
                <a:spcPct val="0"/>
              </a:spcBef>
              <a:spcAft>
                <a:spcPct val="0"/>
              </a:spcAft>
              <a:defRPr sz="1400" b="1" kern="1200">
                <a:solidFill>
                  <a:schemeClr val="tx1"/>
                </a:solidFill>
                <a:latin typeface="Arial" charset="0"/>
                <a:ea typeface="新細明體" charset="-120"/>
                <a:cs typeface="+mn-cs"/>
              </a:defRPr>
            </a:lvl4pPr>
            <a:lvl5pPr marL="1828800" algn="l" rtl="0" fontAlgn="base">
              <a:spcBef>
                <a:spcPct val="0"/>
              </a:spcBef>
              <a:spcAft>
                <a:spcPct val="0"/>
              </a:spcAft>
              <a:defRPr sz="1400" b="1" kern="1200">
                <a:solidFill>
                  <a:schemeClr val="tx1"/>
                </a:solidFill>
                <a:latin typeface="Arial" charset="0"/>
                <a:ea typeface="新細明體" charset="-120"/>
                <a:cs typeface="+mn-cs"/>
              </a:defRPr>
            </a:lvl5pPr>
            <a:lvl6pPr marL="2286000" algn="l" defTabSz="914400" rtl="0" eaLnBrk="1" latinLnBrk="0" hangingPunct="1">
              <a:defRPr sz="1400" b="1" kern="1200">
                <a:solidFill>
                  <a:schemeClr val="tx1"/>
                </a:solidFill>
                <a:latin typeface="Arial" charset="0"/>
                <a:ea typeface="新細明體" charset="-120"/>
                <a:cs typeface="+mn-cs"/>
              </a:defRPr>
            </a:lvl6pPr>
            <a:lvl7pPr marL="2743200" algn="l" defTabSz="914400" rtl="0" eaLnBrk="1" latinLnBrk="0" hangingPunct="1">
              <a:defRPr sz="1400" b="1" kern="1200">
                <a:solidFill>
                  <a:schemeClr val="tx1"/>
                </a:solidFill>
                <a:latin typeface="Arial" charset="0"/>
                <a:ea typeface="新細明體" charset="-120"/>
                <a:cs typeface="+mn-cs"/>
              </a:defRPr>
            </a:lvl7pPr>
            <a:lvl8pPr marL="3200400" algn="l" defTabSz="914400" rtl="0" eaLnBrk="1" latinLnBrk="0" hangingPunct="1">
              <a:defRPr sz="1400" b="1" kern="1200">
                <a:solidFill>
                  <a:schemeClr val="tx1"/>
                </a:solidFill>
                <a:latin typeface="Arial" charset="0"/>
                <a:ea typeface="新細明體" charset="-120"/>
                <a:cs typeface="+mn-cs"/>
              </a:defRPr>
            </a:lvl8pPr>
            <a:lvl9pPr marL="3657600" algn="l" defTabSz="914400" rtl="0" eaLnBrk="1" latinLnBrk="0" hangingPunct="1">
              <a:defRPr sz="1400" b="1" kern="1200">
                <a:solidFill>
                  <a:schemeClr val="tx1"/>
                </a:solidFill>
                <a:latin typeface="Arial" charset="0"/>
                <a:ea typeface="新細明體" charset="-120"/>
                <a:cs typeface="+mn-cs"/>
              </a:defRPr>
            </a:lvl9pPr>
          </a:lstStyle>
          <a:p>
            <a:pPr marL="174625" indent="-174625">
              <a:buFontTx/>
              <a:buChar char="•"/>
              <a:defRPr/>
            </a:pPr>
            <a:r>
              <a:rPr lang="zh-TW" altLang="en-US">
                <a:latin typeface="微軟正黑體" panose="020B0604030504040204" pitchFamily="34" charset="-120"/>
                <a:ea typeface="微軟正黑體" panose="020B0604030504040204" pitchFamily="34" charset="-120"/>
              </a:rPr>
              <a:t>活化</a:t>
            </a:r>
            <a:r>
              <a:rPr lang="en-US" altLang="zh-TW">
                <a:latin typeface="微軟正黑體" panose="020B0604030504040204" pitchFamily="34" charset="-120"/>
                <a:ea typeface="微軟正黑體" panose="020B0604030504040204" pitchFamily="34" charset="-120"/>
              </a:rPr>
              <a:t>Open Data</a:t>
            </a:r>
            <a:r>
              <a:rPr lang="zh-TW" altLang="en-US">
                <a:latin typeface="微軟正黑體" panose="020B0604030504040204" pitchFamily="34" charset="-120"/>
                <a:ea typeface="微軟正黑體" panose="020B0604030504040204" pitchFamily="34" charset="-120"/>
              </a:rPr>
              <a:t>應用，創造台灣產業新價值</a:t>
            </a:r>
          </a:p>
          <a:p>
            <a:pPr marL="174625" indent="-174625">
              <a:buFontTx/>
              <a:buChar char="•"/>
              <a:defRPr/>
            </a:pPr>
            <a:r>
              <a:rPr lang="zh-TW" altLang="en-US">
                <a:latin typeface="微軟正黑體" panose="020B0604030504040204" pitchFamily="34" charset="-120"/>
                <a:ea typeface="微軟正黑體" panose="020B0604030504040204" pitchFamily="34" charset="-120"/>
              </a:rPr>
              <a:t>推動台灣成為</a:t>
            </a:r>
            <a:r>
              <a:rPr lang="en-US" altLang="zh-TW">
                <a:latin typeface="微軟正黑體" panose="020B0604030504040204" pitchFamily="34" charset="-120"/>
                <a:ea typeface="微軟正黑體" panose="020B0604030504040204" pitchFamily="34" charset="-120"/>
              </a:rPr>
              <a:t>Open Data</a:t>
            </a:r>
            <a:r>
              <a:rPr lang="zh-TW" altLang="en-US">
                <a:latin typeface="微軟正黑體" panose="020B0604030504040204" pitchFamily="34" charset="-120"/>
                <a:ea typeface="微軟正黑體" panose="020B0604030504040204" pitchFamily="34" charset="-120"/>
              </a:rPr>
              <a:t>加值應用基地</a:t>
            </a:r>
          </a:p>
        </p:txBody>
      </p:sp>
      <p:cxnSp>
        <p:nvCxnSpPr>
          <p:cNvPr id="33" name="AutoShape 46"/>
          <p:cNvCxnSpPr>
            <a:cxnSpLocks noChangeShapeType="1"/>
            <a:stCxn id="10" idx="2"/>
            <a:endCxn id="28" idx="0"/>
          </p:cNvCxnSpPr>
          <p:nvPr/>
        </p:nvCxnSpPr>
        <p:spPr bwMode="auto">
          <a:xfrm rot="16200000" flipH="1">
            <a:off x="6594253" y="3618133"/>
            <a:ext cx="1066800" cy="2157413"/>
          </a:xfrm>
          <a:prstGeom prst="bentConnector3">
            <a:avLst>
              <a:gd name="adj1" fmla="val 49255"/>
            </a:avLst>
          </a:prstGeom>
          <a:noFill/>
          <a:ln w="3175">
            <a:solidFill>
              <a:schemeClr val="tx1"/>
            </a:solidFill>
            <a:miter lim="800000"/>
            <a:headEnd/>
            <a:tailEnd/>
          </a:ln>
        </p:spPr>
      </p:cxnSp>
      <p:cxnSp>
        <p:nvCxnSpPr>
          <p:cNvPr id="34" name="AutoShape 47"/>
          <p:cNvCxnSpPr>
            <a:cxnSpLocks noChangeShapeType="1"/>
            <a:stCxn id="10" idx="2"/>
            <a:endCxn id="29" idx="0"/>
          </p:cNvCxnSpPr>
          <p:nvPr/>
        </p:nvCxnSpPr>
        <p:spPr bwMode="auto">
          <a:xfrm rot="5400000">
            <a:off x="5298059" y="4480940"/>
            <a:ext cx="1068387" cy="433387"/>
          </a:xfrm>
          <a:prstGeom prst="bentConnector3">
            <a:avLst>
              <a:gd name="adj1" fmla="val 49333"/>
            </a:avLst>
          </a:prstGeom>
          <a:noFill/>
          <a:ln w="3175">
            <a:solidFill>
              <a:schemeClr val="tx1"/>
            </a:solidFill>
            <a:miter lim="800000"/>
            <a:headEnd/>
            <a:tailEnd/>
          </a:ln>
        </p:spPr>
      </p:cxnSp>
      <p:cxnSp>
        <p:nvCxnSpPr>
          <p:cNvPr id="35" name="AutoShape 48"/>
          <p:cNvCxnSpPr>
            <a:cxnSpLocks noChangeShapeType="1"/>
            <a:stCxn id="10" idx="2"/>
            <a:endCxn id="30" idx="0"/>
          </p:cNvCxnSpPr>
          <p:nvPr/>
        </p:nvCxnSpPr>
        <p:spPr bwMode="auto">
          <a:xfrm rot="16200000" flipH="1">
            <a:off x="5622702" y="4589684"/>
            <a:ext cx="1068387" cy="215900"/>
          </a:xfrm>
          <a:prstGeom prst="bentConnector3">
            <a:avLst>
              <a:gd name="adj1" fmla="val 49333"/>
            </a:avLst>
          </a:prstGeom>
          <a:noFill/>
          <a:ln w="3175">
            <a:solidFill>
              <a:schemeClr val="tx1"/>
            </a:solidFill>
            <a:miter lim="800000"/>
            <a:headEnd/>
            <a:tailEnd/>
          </a:ln>
        </p:spPr>
      </p:cxnSp>
      <p:sp>
        <p:nvSpPr>
          <p:cNvPr id="36" name="Rectangle 49"/>
          <p:cNvSpPr>
            <a:spLocks noChangeArrowheads="1"/>
          </p:cNvSpPr>
          <p:nvPr/>
        </p:nvSpPr>
        <p:spPr bwMode="auto">
          <a:xfrm>
            <a:off x="6623621" y="5230240"/>
            <a:ext cx="576263" cy="719137"/>
          </a:xfrm>
          <a:prstGeom prst="rect">
            <a:avLst/>
          </a:prstGeom>
          <a:noFill/>
          <a:ln w="3175" algn="ctr">
            <a:solidFill>
              <a:schemeClr val="tx1"/>
            </a:solidFill>
            <a:miter lim="800000"/>
            <a:headEnd/>
            <a:tailEnd/>
          </a:ln>
          <a:extLst/>
        </p:spPr>
        <p:txBody>
          <a:bodyPr lIns="54000" rIns="54000" anchor="ctr"/>
          <a:lstStyle>
            <a:defPPr>
              <a:defRPr lang="en-US"/>
            </a:defPPr>
            <a:lvl1pPr algn="l" rtl="0" fontAlgn="base">
              <a:spcBef>
                <a:spcPct val="0"/>
              </a:spcBef>
              <a:spcAft>
                <a:spcPct val="0"/>
              </a:spcAft>
              <a:defRPr sz="1400" b="1" kern="1200">
                <a:solidFill>
                  <a:schemeClr val="tx1"/>
                </a:solidFill>
                <a:latin typeface="Arial" charset="0"/>
                <a:ea typeface="新細明體" charset="-120"/>
                <a:cs typeface="+mn-cs"/>
              </a:defRPr>
            </a:lvl1pPr>
            <a:lvl2pPr marL="457200" algn="l" rtl="0" fontAlgn="base">
              <a:spcBef>
                <a:spcPct val="0"/>
              </a:spcBef>
              <a:spcAft>
                <a:spcPct val="0"/>
              </a:spcAft>
              <a:defRPr sz="1400" b="1" kern="1200">
                <a:solidFill>
                  <a:schemeClr val="tx1"/>
                </a:solidFill>
                <a:latin typeface="Arial" charset="0"/>
                <a:ea typeface="新細明體" charset="-120"/>
                <a:cs typeface="+mn-cs"/>
              </a:defRPr>
            </a:lvl2pPr>
            <a:lvl3pPr marL="914400" algn="l" rtl="0" fontAlgn="base">
              <a:spcBef>
                <a:spcPct val="0"/>
              </a:spcBef>
              <a:spcAft>
                <a:spcPct val="0"/>
              </a:spcAft>
              <a:defRPr sz="1400" b="1" kern="1200">
                <a:solidFill>
                  <a:schemeClr val="tx1"/>
                </a:solidFill>
                <a:latin typeface="Arial" charset="0"/>
                <a:ea typeface="新細明體" charset="-120"/>
                <a:cs typeface="+mn-cs"/>
              </a:defRPr>
            </a:lvl3pPr>
            <a:lvl4pPr marL="1371600" algn="l" rtl="0" fontAlgn="base">
              <a:spcBef>
                <a:spcPct val="0"/>
              </a:spcBef>
              <a:spcAft>
                <a:spcPct val="0"/>
              </a:spcAft>
              <a:defRPr sz="1400" b="1" kern="1200">
                <a:solidFill>
                  <a:schemeClr val="tx1"/>
                </a:solidFill>
                <a:latin typeface="Arial" charset="0"/>
                <a:ea typeface="新細明體" charset="-120"/>
                <a:cs typeface="+mn-cs"/>
              </a:defRPr>
            </a:lvl4pPr>
            <a:lvl5pPr marL="1828800" algn="l" rtl="0" fontAlgn="base">
              <a:spcBef>
                <a:spcPct val="0"/>
              </a:spcBef>
              <a:spcAft>
                <a:spcPct val="0"/>
              </a:spcAft>
              <a:defRPr sz="1400" b="1" kern="1200">
                <a:solidFill>
                  <a:schemeClr val="tx1"/>
                </a:solidFill>
                <a:latin typeface="Arial" charset="0"/>
                <a:ea typeface="新細明體" charset="-120"/>
                <a:cs typeface="+mn-cs"/>
              </a:defRPr>
            </a:lvl5pPr>
            <a:lvl6pPr marL="2286000" algn="l" defTabSz="914400" rtl="0" eaLnBrk="1" latinLnBrk="0" hangingPunct="1">
              <a:defRPr sz="1400" b="1" kern="1200">
                <a:solidFill>
                  <a:schemeClr val="tx1"/>
                </a:solidFill>
                <a:latin typeface="Arial" charset="0"/>
                <a:ea typeface="新細明體" charset="-120"/>
                <a:cs typeface="+mn-cs"/>
              </a:defRPr>
            </a:lvl6pPr>
            <a:lvl7pPr marL="2743200" algn="l" defTabSz="914400" rtl="0" eaLnBrk="1" latinLnBrk="0" hangingPunct="1">
              <a:defRPr sz="1400" b="1" kern="1200">
                <a:solidFill>
                  <a:schemeClr val="tx1"/>
                </a:solidFill>
                <a:latin typeface="Arial" charset="0"/>
                <a:ea typeface="新細明體" charset="-120"/>
                <a:cs typeface="+mn-cs"/>
              </a:defRPr>
            </a:lvl7pPr>
            <a:lvl8pPr marL="3200400" algn="l" defTabSz="914400" rtl="0" eaLnBrk="1" latinLnBrk="0" hangingPunct="1">
              <a:defRPr sz="1400" b="1" kern="1200">
                <a:solidFill>
                  <a:schemeClr val="tx1"/>
                </a:solidFill>
                <a:latin typeface="Arial" charset="0"/>
                <a:ea typeface="新細明體" charset="-120"/>
                <a:cs typeface="+mn-cs"/>
              </a:defRPr>
            </a:lvl8pPr>
            <a:lvl9pPr marL="3657600" algn="l" defTabSz="914400" rtl="0" eaLnBrk="1" latinLnBrk="0" hangingPunct="1">
              <a:defRPr sz="1400" b="1" kern="1200">
                <a:solidFill>
                  <a:schemeClr val="tx1"/>
                </a:solidFill>
                <a:latin typeface="Arial" charset="0"/>
                <a:ea typeface="新細明體" charset="-120"/>
                <a:cs typeface="+mn-cs"/>
              </a:defRPr>
            </a:lvl9pPr>
          </a:lstStyle>
          <a:p>
            <a:pPr algn="ctr">
              <a:defRPr/>
            </a:pPr>
            <a:r>
              <a:rPr lang="zh-TW" altLang="en-US">
                <a:latin typeface="微軟正黑體" panose="020B0604030504040204" pitchFamily="34" charset="-120"/>
                <a:ea typeface="微軟正黑體" panose="020B0604030504040204" pitchFamily="34" charset="-120"/>
              </a:rPr>
              <a:t>健全</a:t>
            </a:r>
          </a:p>
          <a:p>
            <a:pPr algn="ctr">
              <a:defRPr/>
            </a:pPr>
            <a:r>
              <a:rPr lang="zh-TW" altLang="en-US">
                <a:latin typeface="微軟正黑體" panose="020B0604030504040204" pitchFamily="34" charset="-120"/>
                <a:ea typeface="微軟正黑體" panose="020B0604030504040204" pitchFamily="34" charset="-120"/>
              </a:rPr>
              <a:t>發展</a:t>
            </a:r>
          </a:p>
          <a:p>
            <a:pPr algn="ctr">
              <a:defRPr/>
            </a:pPr>
            <a:r>
              <a:rPr lang="zh-TW" altLang="en-US">
                <a:latin typeface="微軟正黑體" panose="020B0604030504040204" pitchFamily="34" charset="-120"/>
                <a:ea typeface="微軟正黑體" panose="020B0604030504040204" pitchFamily="34" charset="-120"/>
              </a:rPr>
              <a:t>環境</a:t>
            </a:r>
          </a:p>
        </p:txBody>
      </p:sp>
      <p:cxnSp>
        <p:nvCxnSpPr>
          <p:cNvPr id="37" name="AutoShape 50"/>
          <p:cNvCxnSpPr>
            <a:cxnSpLocks noChangeShapeType="1"/>
            <a:stCxn id="10" idx="2"/>
            <a:endCxn id="36" idx="0"/>
          </p:cNvCxnSpPr>
          <p:nvPr/>
        </p:nvCxnSpPr>
        <p:spPr bwMode="auto">
          <a:xfrm rot="16200000" flipH="1">
            <a:off x="5947346" y="4265040"/>
            <a:ext cx="1066800" cy="863600"/>
          </a:xfrm>
          <a:prstGeom prst="bentConnector3">
            <a:avLst>
              <a:gd name="adj1" fmla="val 49255"/>
            </a:avLst>
          </a:prstGeom>
          <a:noFill/>
          <a:ln w="3175">
            <a:solidFill>
              <a:schemeClr val="tx1"/>
            </a:solidFill>
            <a:miter lim="800000"/>
            <a:headEnd/>
            <a:tailEnd/>
          </a:ln>
        </p:spPr>
      </p:cxnSp>
      <p:sp>
        <p:nvSpPr>
          <p:cNvPr id="38" name="Rectangle 51"/>
          <p:cNvSpPr>
            <a:spLocks noChangeArrowheads="1"/>
          </p:cNvSpPr>
          <p:nvPr/>
        </p:nvSpPr>
        <p:spPr bwMode="auto">
          <a:xfrm>
            <a:off x="7271321" y="5230240"/>
            <a:ext cx="576263" cy="719137"/>
          </a:xfrm>
          <a:prstGeom prst="rect">
            <a:avLst/>
          </a:prstGeom>
          <a:noFill/>
          <a:ln w="3175" algn="ctr">
            <a:solidFill>
              <a:schemeClr val="tx1"/>
            </a:solidFill>
            <a:miter lim="800000"/>
            <a:headEnd/>
            <a:tailEnd/>
          </a:ln>
          <a:extLst/>
        </p:spPr>
        <p:txBody>
          <a:bodyPr lIns="54000" rIns="54000" anchor="ctr"/>
          <a:lstStyle>
            <a:defPPr>
              <a:defRPr lang="en-US"/>
            </a:defPPr>
            <a:lvl1pPr algn="l" rtl="0" fontAlgn="base">
              <a:spcBef>
                <a:spcPct val="0"/>
              </a:spcBef>
              <a:spcAft>
                <a:spcPct val="0"/>
              </a:spcAft>
              <a:defRPr sz="1400" b="1" kern="1200">
                <a:solidFill>
                  <a:schemeClr val="tx1"/>
                </a:solidFill>
                <a:latin typeface="Arial" charset="0"/>
                <a:ea typeface="新細明體" charset="-120"/>
                <a:cs typeface="+mn-cs"/>
              </a:defRPr>
            </a:lvl1pPr>
            <a:lvl2pPr marL="457200" algn="l" rtl="0" fontAlgn="base">
              <a:spcBef>
                <a:spcPct val="0"/>
              </a:spcBef>
              <a:spcAft>
                <a:spcPct val="0"/>
              </a:spcAft>
              <a:defRPr sz="1400" b="1" kern="1200">
                <a:solidFill>
                  <a:schemeClr val="tx1"/>
                </a:solidFill>
                <a:latin typeface="Arial" charset="0"/>
                <a:ea typeface="新細明體" charset="-120"/>
                <a:cs typeface="+mn-cs"/>
              </a:defRPr>
            </a:lvl2pPr>
            <a:lvl3pPr marL="914400" algn="l" rtl="0" fontAlgn="base">
              <a:spcBef>
                <a:spcPct val="0"/>
              </a:spcBef>
              <a:spcAft>
                <a:spcPct val="0"/>
              </a:spcAft>
              <a:defRPr sz="1400" b="1" kern="1200">
                <a:solidFill>
                  <a:schemeClr val="tx1"/>
                </a:solidFill>
                <a:latin typeface="Arial" charset="0"/>
                <a:ea typeface="新細明體" charset="-120"/>
                <a:cs typeface="+mn-cs"/>
              </a:defRPr>
            </a:lvl3pPr>
            <a:lvl4pPr marL="1371600" algn="l" rtl="0" fontAlgn="base">
              <a:spcBef>
                <a:spcPct val="0"/>
              </a:spcBef>
              <a:spcAft>
                <a:spcPct val="0"/>
              </a:spcAft>
              <a:defRPr sz="1400" b="1" kern="1200">
                <a:solidFill>
                  <a:schemeClr val="tx1"/>
                </a:solidFill>
                <a:latin typeface="Arial" charset="0"/>
                <a:ea typeface="新細明體" charset="-120"/>
                <a:cs typeface="+mn-cs"/>
              </a:defRPr>
            </a:lvl4pPr>
            <a:lvl5pPr marL="1828800" algn="l" rtl="0" fontAlgn="base">
              <a:spcBef>
                <a:spcPct val="0"/>
              </a:spcBef>
              <a:spcAft>
                <a:spcPct val="0"/>
              </a:spcAft>
              <a:defRPr sz="1400" b="1" kern="1200">
                <a:solidFill>
                  <a:schemeClr val="tx1"/>
                </a:solidFill>
                <a:latin typeface="Arial" charset="0"/>
                <a:ea typeface="新細明體" charset="-120"/>
                <a:cs typeface="+mn-cs"/>
              </a:defRPr>
            </a:lvl5pPr>
            <a:lvl6pPr marL="2286000" algn="l" defTabSz="914400" rtl="0" eaLnBrk="1" latinLnBrk="0" hangingPunct="1">
              <a:defRPr sz="1400" b="1" kern="1200">
                <a:solidFill>
                  <a:schemeClr val="tx1"/>
                </a:solidFill>
                <a:latin typeface="Arial" charset="0"/>
                <a:ea typeface="新細明體" charset="-120"/>
                <a:cs typeface="+mn-cs"/>
              </a:defRPr>
            </a:lvl6pPr>
            <a:lvl7pPr marL="2743200" algn="l" defTabSz="914400" rtl="0" eaLnBrk="1" latinLnBrk="0" hangingPunct="1">
              <a:defRPr sz="1400" b="1" kern="1200">
                <a:solidFill>
                  <a:schemeClr val="tx1"/>
                </a:solidFill>
                <a:latin typeface="Arial" charset="0"/>
                <a:ea typeface="新細明體" charset="-120"/>
                <a:cs typeface="+mn-cs"/>
              </a:defRPr>
            </a:lvl7pPr>
            <a:lvl8pPr marL="3200400" algn="l" defTabSz="914400" rtl="0" eaLnBrk="1" latinLnBrk="0" hangingPunct="1">
              <a:defRPr sz="1400" b="1" kern="1200">
                <a:solidFill>
                  <a:schemeClr val="tx1"/>
                </a:solidFill>
                <a:latin typeface="Arial" charset="0"/>
                <a:ea typeface="新細明體" charset="-120"/>
                <a:cs typeface="+mn-cs"/>
              </a:defRPr>
            </a:lvl8pPr>
            <a:lvl9pPr marL="3657600" algn="l" defTabSz="914400" rtl="0" eaLnBrk="1" latinLnBrk="0" hangingPunct="1">
              <a:defRPr sz="1400" b="1" kern="1200">
                <a:solidFill>
                  <a:schemeClr val="tx1"/>
                </a:solidFill>
                <a:latin typeface="Arial" charset="0"/>
                <a:ea typeface="新細明體" charset="-120"/>
                <a:cs typeface="+mn-cs"/>
              </a:defRPr>
            </a:lvl9pPr>
          </a:lstStyle>
          <a:p>
            <a:pPr algn="ctr">
              <a:defRPr/>
            </a:pPr>
            <a:r>
              <a:rPr lang="zh-TW" altLang="en-US">
                <a:latin typeface="微軟正黑體" panose="020B0604030504040204" pitchFamily="34" charset="-120"/>
                <a:ea typeface="微軟正黑體" panose="020B0604030504040204" pitchFamily="34" charset="-120"/>
              </a:rPr>
              <a:t>全面宣傳推廣</a:t>
            </a:r>
          </a:p>
        </p:txBody>
      </p:sp>
      <p:cxnSp>
        <p:nvCxnSpPr>
          <p:cNvPr id="39" name="AutoShape 52"/>
          <p:cNvCxnSpPr>
            <a:cxnSpLocks noChangeShapeType="1"/>
            <a:stCxn id="10" idx="2"/>
            <a:endCxn id="38" idx="0"/>
          </p:cNvCxnSpPr>
          <p:nvPr/>
        </p:nvCxnSpPr>
        <p:spPr bwMode="auto">
          <a:xfrm rot="16200000" flipH="1">
            <a:off x="6271196" y="3941190"/>
            <a:ext cx="1066800" cy="1511300"/>
          </a:xfrm>
          <a:prstGeom prst="bentConnector3">
            <a:avLst>
              <a:gd name="adj1" fmla="val 49255"/>
            </a:avLst>
          </a:prstGeom>
          <a:noFill/>
          <a:ln w="3175">
            <a:solidFill>
              <a:schemeClr val="tx1"/>
            </a:solidFill>
            <a:miter lim="800000"/>
            <a:headEnd/>
            <a:tailEnd/>
          </a:ln>
        </p:spPr>
      </p:cxnSp>
      <p:sp>
        <p:nvSpPr>
          <p:cNvPr id="40" name="Rectangle 6"/>
          <p:cNvSpPr>
            <a:spLocks noChangeArrowheads="1"/>
          </p:cNvSpPr>
          <p:nvPr/>
        </p:nvSpPr>
        <p:spPr bwMode="auto">
          <a:xfrm>
            <a:off x="3940746" y="2168972"/>
            <a:ext cx="1439863" cy="649287"/>
          </a:xfrm>
          <a:prstGeom prst="rect">
            <a:avLst/>
          </a:prstGeom>
          <a:solidFill>
            <a:srgbClr val="00B0F0"/>
          </a:solidFill>
          <a:ln w="25400" algn="ctr">
            <a:solidFill>
              <a:schemeClr val="tx1"/>
            </a:solidFill>
            <a:miter lim="800000"/>
            <a:headEnd/>
            <a:tailEnd/>
          </a:ln>
        </p:spPr>
        <p:txBody>
          <a:bodyPr lIns="54000" rIns="54000" anchor="ctr"/>
          <a:lstStyle>
            <a:defPPr>
              <a:defRPr lang="en-US"/>
            </a:defPPr>
            <a:lvl1pPr algn="l" rtl="0" fontAlgn="base">
              <a:spcBef>
                <a:spcPct val="0"/>
              </a:spcBef>
              <a:spcAft>
                <a:spcPct val="0"/>
              </a:spcAft>
              <a:defRPr sz="1400" b="1" kern="1200">
                <a:solidFill>
                  <a:schemeClr val="tx1"/>
                </a:solidFill>
                <a:latin typeface="Arial" charset="0"/>
                <a:ea typeface="新細明體" charset="-120"/>
                <a:cs typeface="+mn-cs"/>
              </a:defRPr>
            </a:lvl1pPr>
            <a:lvl2pPr marL="457200" algn="l" rtl="0" fontAlgn="base">
              <a:spcBef>
                <a:spcPct val="0"/>
              </a:spcBef>
              <a:spcAft>
                <a:spcPct val="0"/>
              </a:spcAft>
              <a:defRPr sz="1400" b="1" kern="1200">
                <a:solidFill>
                  <a:schemeClr val="tx1"/>
                </a:solidFill>
                <a:latin typeface="Arial" charset="0"/>
                <a:ea typeface="新細明體" charset="-120"/>
                <a:cs typeface="+mn-cs"/>
              </a:defRPr>
            </a:lvl2pPr>
            <a:lvl3pPr marL="914400" algn="l" rtl="0" fontAlgn="base">
              <a:spcBef>
                <a:spcPct val="0"/>
              </a:spcBef>
              <a:spcAft>
                <a:spcPct val="0"/>
              </a:spcAft>
              <a:defRPr sz="1400" b="1" kern="1200">
                <a:solidFill>
                  <a:schemeClr val="tx1"/>
                </a:solidFill>
                <a:latin typeface="Arial" charset="0"/>
                <a:ea typeface="新細明體" charset="-120"/>
                <a:cs typeface="+mn-cs"/>
              </a:defRPr>
            </a:lvl3pPr>
            <a:lvl4pPr marL="1371600" algn="l" rtl="0" fontAlgn="base">
              <a:spcBef>
                <a:spcPct val="0"/>
              </a:spcBef>
              <a:spcAft>
                <a:spcPct val="0"/>
              </a:spcAft>
              <a:defRPr sz="1400" b="1" kern="1200">
                <a:solidFill>
                  <a:schemeClr val="tx1"/>
                </a:solidFill>
                <a:latin typeface="Arial" charset="0"/>
                <a:ea typeface="新細明體" charset="-120"/>
                <a:cs typeface="+mn-cs"/>
              </a:defRPr>
            </a:lvl4pPr>
            <a:lvl5pPr marL="1828800" algn="l" rtl="0" fontAlgn="base">
              <a:spcBef>
                <a:spcPct val="0"/>
              </a:spcBef>
              <a:spcAft>
                <a:spcPct val="0"/>
              </a:spcAft>
              <a:defRPr sz="1400" b="1" kern="1200">
                <a:solidFill>
                  <a:schemeClr val="tx1"/>
                </a:solidFill>
                <a:latin typeface="Arial" charset="0"/>
                <a:ea typeface="新細明體" charset="-120"/>
                <a:cs typeface="+mn-cs"/>
              </a:defRPr>
            </a:lvl5pPr>
            <a:lvl6pPr marL="2286000" algn="l" defTabSz="914400" rtl="0" eaLnBrk="1" latinLnBrk="0" hangingPunct="1">
              <a:defRPr sz="1400" b="1" kern="1200">
                <a:solidFill>
                  <a:schemeClr val="tx1"/>
                </a:solidFill>
                <a:latin typeface="Arial" charset="0"/>
                <a:ea typeface="新細明體" charset="-120"/>
                <a:cs typeface="+mn-cs"/>
              </a:defRPr>
            </a:lvl6pPr>
            <a:lvl7pPr marL="2743200" algn="l" defTabSz="914400" rtl="0" eaLnBrk="1" latinLnBrk="0" hangingPunct="1">
              <a:defRPr sz="1400" b="1" kern="1200">
                <a:solidFill>
                  <a:schemeClr val="tx1"/>
                </a:solidFill>
                <a:latin typeface="Arial" charset="0"/>
                <a:ea typeface="新細明體" charset="-120"/>
                <a:cs typeface="+mn-cs"/>
              </a:defRPr>
            </a:lvl7pPr>
            <a:lvl8pPr marL="3200400" algn="l" defTabSz="914400" rtl="0" eaLnBrk="1" latinLnBrk="0" hangingPunct="1">
              <a:defRPr sz="1400" b="1" kern="1200">
                <a:solidFill>
                  <a:schemeClr val="tx1"/>
                </a:solidFill>
                <a:latin typeface="Arial" charset="0"/>
                <a:ea typeface="新細明體" charset="-120"/>
                <a:cs typeface="+mn-cs"/>
              </a:defRPr>
            </a:lvl8pPr>
            <a:lvl9pPr marL="3657600" algn="l" defTabSz="914400" rtl="0" eaLnBrk="1" latinLnBrk="0" hangingPunct="1">
              <a:defRPr sz="1400" b="1" kern="1200">
                <a:solidFill>
                  <a:schemeClr val="tx1"/>
                </a:solidFill>
                <a:latin typeface="Arial" charset="0"/>
                <a:ea typeface="新細明體" charset="-120"/>
                <a:cs typeface="+mn-cs"/>
              </a:defRPr>
            </a:lvl9pPr>
          </a:lstStyle>
          <a:p>
            <a:pPr algn="ctr">
              <a:defRPr/>
            </a:pPr>
            <a:r>
              <a:rPr lang="zh-TW" altLang="en-US" dirty="0">
                <a:latin typeface="微軟正黑體" panose="020B0604030504040204" pitchFamily="34" charset="-120"/>
                <a:ea typeface="微軟正黑體" panose="020B0604030504040204" pitchFamily="34" charset="-120"/>
              </a:rPr>
              <a:t>行政院</a:t>
            </a:r>
          </a:p>
        </p:txBody>
      </p:sp>
      <p:sp>
        <p:nvSpPr>
          <p:cNvPr id="41" name="圓角矩形 40"/>
          <p:cNvSpPr/>
          <p:nvPr/>
        </p:nvSpPr>
        <p:spPr bwMode="auto">
          <a:xfrm>
            <a:off x="1727771" y="6166122"/>
            <a:ext cx="3238500" cy="503238"/>
          </a:xfrm>
          <a:prstGeom prst="roundRect">
            <a:avLst/>
          </a:prstGeom>
          <a:gradFill rotWithShape="1">
            <a:gsLst>
              <a:gs pos="0">
                <a:srgbClr val="FFCC00"/>
              </a:gs>
              <a:gs pos="50000">
                <a:schemeClr val="bg1"/>
              </a:gs>
              <a:gs pos="100000">
                <a:srgbClr val="FFCC00"/>
              </a:gs>
            </a:gsLst>
            <a:lin ang="5400000" scaled="1"/>
          </a:gradFill>
          <a:ln w="9525" cap="flat" cmpd="sng" algn="ctr">
            <a:solidFill>
              <a:schemeClr val="tx1"/>
            </a:solidFill>
            <a:prstDash val="solid"/>
            <a:round/>
            <a:headEnd type="none" w="med" len="med"/>
            <a:tailEnd type="none" w="med" len="med"/>
          </a:ln>
          <a:effectLst/>
          <a:extLst/>
        </p:spPr>
        <p:txBody>
          <a:bodyPr wrap="none" lIns="90000" tIns="46800" rIns="90000" bIns="46800" anchor="ctr"/>
          <a:lstStyle>
            <a:defPPr>
              <a:defRPr lang="en-US"/>
            </a:defPPr>
            <a:lvl1pPr algn="l" rtl="0" fontAlgn="base">
              <a:spcBef>
                <a:spcPct val="0"/>
              </a:spcBef>
              <a:spcAft>
                <a:spcPct val="0"/>
              </a:spcAft>
              <a:defRPr sz="1400" b="1" kern="1200">
                <a:solidFill>
                  <a:schemeClr val="tx1"/>
                </a:solidFill>
                <a:latin typeface="Arial" charset="0"/>
                <a:ea typeface="新細明體" charset="-120"/>
                <a:cs typeface="+mn-cs"/>
              </a:defRPr>
            </a:lvl1pPr>
            <a:lvl2pPr marL="457200" algn="l" rtl="0" fontAlgn="base">
              <a:spcBef>
                <a:spcPct val="0"/>
              </a:spcBef>
              <a:spcAft>
                <a:spcPct val="0"/>
              </a:spcAft>
              <a:defRPr sz="1400" b="1" kern="1200">
                <a:solidFill>
                  <a:schemeClr val="tx1"/>
                </a:solidFill>
                <a:latin typeface="Arial" charset="0"/>
                <a:ea typeface="新細明體" charset="-120"/>
                <a:cs typeface="+mn-cs"/>
              </a:defRPr>
            </a:lvl2pPr>
            <a:lvl3pPr marL="914400" algn="l" rtl="0" fontAlgn="base">
              <a:spcBef>
                <a:spcPct val="0"/>
              </a:spcBef>
              <a:spcAft>
                <a:spcPct val="0"/>
              </a:spcAft>
              <a:defRPr sz="1400" b="1" kern="1200">
                <a:solidFill>
                  <a:schemeClr val="tx1"/>
                </a:solidFill>
                <a:latin typeface="Arial" charset="0"/>
                <a:ea typeface="新細明體" charset="-120"/>
                <a:cs typeface="+mn-cs"/>
              </a:defRPr>
            </a:lvl3pPr>
            <a:lvl4pPr marL="1371600" algn="l" rtl="0" fontAlgn="base">
              <a:spcBef>
                <a:spcPct val="0"/>
              </a:spcBef>
              <a:spcAft>
                <a:spcPct val="0"/>
              </a:spcAft>
              <a:defRPr sz="1400" b="1" kern="1200">
                <a:solidFill>
                  <a:schemeClr val="tx1"/>
                </a:solidFill>
                <a:latin typeface="Arial" charset="0"/>
                <a:ea typeface="新細明體" charset="-120"/>
                <a:cs typeface="+mn-cs"/>
              </a:defRPr>
            </a:lvl4pPr>
            <a:lvl5pPr marL="1828800" algn="l" rtl="0" fontAlgn="base">
              <a:spcBef>
                <a:spcPct val="0"/>
              </a:spcBef>
              <a:spcAft>
                <a:spcPct val="0"/>
              </a:spcAft>
              <a:defRPr sz="1400" b="1" kern="1200">
                <a:solidFill>
                  <a:schemeClr val="tx1"/>
                </a:solidFill>
                <a:latin typeface="Arial" charset="0"/>
                <a:ea typeface="新細明體" charset="-120"/>
                <a:cs typeface="+mn-cs"/>
              </a:defRPr>
            </a:lvl5pPr>
            <a:lvl6pPr marL="2286000" algn="l" defTabSz="914400" rtl="0" eaLnBrk="1" latinLnBrk="0" hangingPunct="1">
              <a:defRPr sz="1400" b="1" kern="1200">
                <a:solidFill>
                  <a:schemeClr val="tx1"/>
                </a:solidFill>
                <a:latin typeface="Arial" charset="0"/>
                <a:ea typeface="新細明體" charset="-120"/>
                <a:cs typeface="+mn-cs"/>
              </a:defRPr>
            </a:lvl6pPr>
            <a:lvl7pPr marL="2743200" algn="l" defTabSz="914400" rtl="0" eaLnBrk="1" latinLnBrk="0" hangingPunct="1">
              <a:defRPr sz="1400" b="1" kern="1200">
                <a:solidFill>
                  <a:schemeClr val="tx1"/>
                </a:solidFill>
                <a:latin typeface="Arial" charset="0"/>
                <a:ea typeface="新細明體" charset="-120"/>
                <a:cs typeface="+mn-cs"/>
              </a:defRPr>
            </a:lvl7pPr>
            <a:lvl8pPr marL="3200400" algn="l" defTabSz="914400" rtl="0" eaLnBrk="1" latinLnBrk="0" hangingPunct="1">
              <a:defRPr sz="1400" b="1" kern="1200">
                <a:solidFill>
                  <a:schemeClr val="tx1"/>
                </a:solidFill>
                <a:latin typeface="Arial" charset="0"/>
                <a:ea typeface="新細明體" charset="-120"/>
                <a:cs typeface="+mn-cs"/>
              </a:defRPr>
            </a:lvl8pPr>
            <a:lvl9pPr marL="3657600" algn="l" defTabSz="914400" rtl="0" eaLnBrk="1" latinLnBrk="0" hangingPunct="1">
              <a:defRPr sz="1400" b="1" kern="1200">
                <a:solidFill>
                  <a:schemeClr val="tx1"/>
                </a:solidFill>
                <a:latin typeface="Arial" charset="0"/>
                <a:ea typeface="新細明體" charset="-120"/>
                <a:cs typeface="+mn-cs"/>
              </a:defRPr>
            </a:lvl9pPr>
          </a:lstStyle>
          <a:p>
            <a:pPr algn="ctr">
              <a:defRPr/>
            </a:pPr>
            <a:r>
              <a:rPr lang="zh-TW" altLang="en-US" dirty="0">
                <a:latin typeface="微軟正黑體" panose="020B0604030504040204" pitchFamily="34" charset="-120"/>
                <a:ea typeface="微軟正黑體" panose="020B0604030504040204" pitchFamily="34" charset="-120"/>
              </a:rPr>
              <a:t>推動供給</a:t>
            </a:r>
          </a:p>
        </p:txBody>
      </p:sp>
      <p:sp>
        <p:nvSpPr>
          <p:cNvPr id="42" name="圓角矩形 41"/>
          <p:cNvSpPr/>
          <p:nvPr/>
        </p:nvSpPr>
        <p:spPr bwMode="auto">
          <a:xfrm>
            <a:off x="5326634" y="6150247"/>
            <a:ext cx="3167062" cy="503238"/>
          </a:xfrm>
          <a:prstGeom prst="roundRect">
            <a:avLst/>
          </a:prstGeom>
          <a:gradFill rotWithShape="1">
            <a:gsLst>
              <a:gs pos="0">
                <a:srgbClr val="FFCC00"/>
              </a:gs>
              <a:gs pos="50000">
                <a:schemeClr val="bg1"/>
              </a:gs>
              <a:gs pos="100000">
                <a:srgbClr val="FFCC00"/>
              </a:gs>
            </a:gsLst>
            <a:lin ang="5400000" scaled="1"/>
          </a:gradFill>
          <a:ln w="9525" cap="flat" cmpd="sng" algn="ctr">
            <a:solidFill>
              <a:schemeClr val="tx1"/>
            </a:solidFill>
            <a:prstDash val="solid"/>
            <a:round/>
            <a:headEnd type="none" w="med" len="med"/>
            <a:tailEnd type="none" w="med" len="med"/>
          </a:ln>
          <a:effectLst/>
          <a:extLst/>
        </p:spPr>
        <p:txBody>
          <a:bodyPr wrap="none" lIns="90000" tIns="46800" rIns="90000" bIns="46800" anchor="ctr"/>
          <a:lstStyle>
            <a:defPPr>
              <a:defRPr lang="en-US"/>
            </a:defPPr>
            <a:lvl1pPr algn="l" rtl="0" fontAlgn="base">
              <a:spcBef>
                <a:spcPct val="0"/>
              </a:spcBef>
              <a:spcAft>
                <a:spcPct val="0"/>
              </a:spcAft>
              <a:defRPr sz="1400" b="1" kern="1200">
                <a:solidFill>
                  <a:schemeClr val="tx1"/>
                </a:solidFill>
                <a:latin typeface="Arial" charset="0"/>
                <a:ea typeface="新細明體" charset="-120"/>
                <a:cs typeface="+mn-cs"/>
              </a:defRPr>
            </a:lvl1pPr>
            <a:lvl2pPr marL="457200" algn="l" rtl="0" fontAlgn="base">
              <a:spcBef>
                <a:spcPct val="0"/>
              </a:spcBef>
              <a:spcAft>
                <a:spcPct val="0"/>
              </a:spcAft>
              <a:defRPr sz="1400" b="1" kern="1200">
                <a:solidFill>
                  <a:schemeClr val="tx1"/>
                </a:solidFill>
                <a:latin typeface="Arial" charset="0"/>
                <a:ea typeface="新細明體" charset="-120"/>
                <a:cs typeface="+mn-cs"/>
              </a:defRPr>
            </a:lvl2pPr>
            <a:lvl3pPr marL="914400" algn="l" rtl="0" fontAlgn="base">
              <a:spcBef>
                <a:spcPct val="0"/>
              </a:spcBef>
              <a:spcAft>
                <a:spcPct val="0"/>
              </a:spcAft>
              <a:defRPr sz="1400" b="1" kern="1200">
                <a:solidFill>
                  <a:schemeClr val="tx1"/>
                </a:solidFill>
                <a:latin typeface="Arial" charset="0"/>
                <a:ea typeface="新細明體" charset="-120"/>
                <a:cs typeface="+mn-cs"/>
              </a:defRPr>
            </a:lvl3pPr>
            <a:lvl4pPr marL="1371600" algn="l" rtl="0" fontAlgn="base">
              <a:spcBef>
                <a:spcPct val="0"/>
              </a:spcBef>
              <a:spcAft>
                <a:spcPct val="0"/>
              </a:spcAft>
              <a:defRPr sz="1400" b="1" kern="1200">
                <a:solidFill>
                  <a:schemeClr val="tx1"/>
                </a:solidFill>
                <a:latin typeface="Arial" charset="0"/>
                <a:ea typeface="新細明體" charset="-120"/>
                <a:cs typeface="+mn-cs"/>
              </a:defRPr>
            </a:lvl4pPr>
            <a:lvl5pPr marL="1828800" algn="l" rtl="0" fontAlgn="base">
              <a:spcBef>
                <a:spcPct val="0"/>
              </a:spcBef>
              <a:spcAft>
                <a:spcPct val="0"/>
              </a:spcAft>
              <a:defRPr sz="1400" b="1" kern="1200">
                <a:solidFill>
                  <a:schemeClr val="tx1"/>
                </a:solidFill>
                <a:latin typeface="Arial" charset="0"/>
                <a:ea typeface="新細明體" charset="-120"/>
                <a:cs typeface="+mn-cs"/>
              </a:defRPr>
            </a:lvl5pPr>
            <a:lvl6pPr marL="2286000" algn="l" defTabSz="914400" rtl="0" eaLnBrk="1" latinLnBrk="0" hangingPunct="1">
              <a:defRPr sz="1400" b="1" kern="1200">
                <a:solidFill>
                  <a:schemeClr val="tx1"/>
                </a:solidFill>
                <a:latin typeface="Arial" charset="0"/>
                <a:ea typeface="新細明體" charset="-120"/>
                <a:cs typeface="+mn-cs"/>
              </a:defRPr>
            </a:lvl6pPr>
            <a:lvl7pPr marL="2743200" algn="l" defTabSz="914400" rtl="0" eaLnBrk="1" latinLnBrk="0" hangingPunct="1">
              <a:defRPr sz="1400" b="1" kern="1200">
                <a:solidFill>
                  <a:schemeClr val="tx1"/>
                </a:solidFill>
                <a:latin typeface="Arial" charset="0"/>
                <a:ea typeface="新細明體" charset="-120"/>
                <a:cs typeface="+mn-cs"/>
              </a:defRPr>
            </a:lvl7pPr>
            <a:lvl8pPr marL="3200400" algn="l" defTabSz="914400" rtl="0" eaLnBrk="1" latinLnBrk="0" hangingPunct="1">
              <a:defRPr sz="1400" b="1" kern="1200">
                <a:solidFill>
                  <a:schemeClr val="tx1"/>
                </a:solidFill>
                <a:latin typeface="Arial" charset="0"/>
                <a:ea typeface="新細明體" charset="-120"/>
                <a:cs typeface="+mn-cs"/>
              </a:defRPr>
            </a:lvl8pPr>
            <a:lvl9pPr marL="3657600" algn="l" defTabSz="914400" rtl="0" eaLnBrk="1" latinLnBrk="0" hangingPunct="1">
              <a:defRPr sz="1400" b="1" kern="1200">
                <a:solidFill>
                  <a:schemeClr val="tx1"/>
                </a:solidFill>
                <a:latin typeface="Arial" charset="0"/>
                <a:ea typeface="新細明體" charset="-120"/>
                <a:cs typeface="+mn-cs"/>
              </a:defRPr>
            </a:lvl9pPr>
          </a:lstStyle>
          <a:p>
            <a:pPr algn="ctr">
              <a:defRPr/>
            </a:pPr>
            <a:r>
              <a:rPr lang="zh-TW" altLang="en-US" dirty="0">
                <a:latin typeface="微軟正黑體" panose="020B0604030504040204" pitchFamily="34" charset="-120"/>
                <a:ea typeface="微軟正黑體" panose="020B0604030504040204" pitchFamily="34" charset="-120"/>
              </a:rPr>
              <a:t>驅動應用</a:t>
            </a:r>
          </a:p>
        </p:txBody>
      </p:sp>
      <p:sp>
        <p:nvSpPr>
          <p:cNvPr id="43" name="圓形箭號 42"/>
          <p:cNvSpPr/>
          <p:nvPr/>
        </p:nvSpPr>
        <p:spPr bwMode="auto">
          <a:xfrm>
            <a:off x="4464621" y="5804867"/>
            <a:ext cx="1368425" cy="1152525"/>
          </a:xfrm>
          <a:prstGeom prst="circularArrow">
            <a:avLst/>
          </a:prstGeom>
          <a:solidFill>
            <a:srgbClr val="00B0F0"/>
          </a:solidFill>
          <a:ln w="9525" cap="flat" cmpd="sng" algn="ctr">
            <a:solidFill>
              <a:schemeClr val="tx1"/>
            </a:solidFill>
            <a:prstDash val="solid"/>
            <a:round/>
            <a:headEnd type="none" w="med" len="med"/>
            <a:tailEnd type="none" w="med" len="med"/>
          </a:ln>
          <a:effectLst/>
          <a:extLst/>
        </p:spPr>
        <p:txBody>
          <a:bodyPr wrap="none" lIns="90000" tIns="46800" rIns="90000" bIns="46800" anchor="ctr"/>
          <a:lstStyle>
            <a:defPPr>
              <a:defRPr lang="en-US"/>
            </a:defPPr>
            <a:lvl1pPr algn="l" rtl="0" fontAlgn="base">
              <a:spcBef>
                <a:spcPct val="0"/>
              </a:spcBef>
              <a:spcAft>
                <a:spcPct val="0"/>
              </a:spcAft>
              <a:defRPr sz="1400" b="1" kern="1200">
                <a:solidFill>
                  <a:schemeClr val="tx1"/>
                </a:solidFill>
                <a:latin typeface="Arial" charset="0"/>
                <a:ea typeface="新細明體" charset="-120"/>
                <a:cs typeface="+mn-cs"/>
              </a:defRPr>
            </a:lvl1pPr>
            <a:lvl2pPr marL="457200" algn="l" rtl="0" fontAlgn="base">
              <a:spcBef>
                <a:spcPct val="0"/>
              </a:spcBef>
              <a:spcAft>
                <a:spcPct val="0"/>
              </a:spcAft>
              <a:defRPr sz="1400" b="1" kern="1200">
                <a:solidFill>
                  <a:schemeClr val="tx1"/>
                </a:solidFill>
                <a:latin typeface="Arial" charset="0"/>
                <a:ea typeface="新細明體" charset="-120"/>
                <a:cs typeface="+mn-cs"/>
              </a:defRPr>
            </a:lvl2pPr>
            <a:lvl3pPr marL="914400" algn="l" rtl="0" fontAlgn="base">
              <a:spcBef>
                <a:spcPct val="0"/>
              </a:spcBef>
              <a:spcAft>
                <a:spcPct val="0"/>
              </a:spcAft>
              <a:defRPr sz="1400" b="1" kern="1200">
                <a:solidFill>
                  <a:schemeClr val="tx1"/>
                </a:solidFill>
                <a:latin typeface="Arial" charset="0"/>
                <a:ea typeface="新細明體" charset="-120"/>
                <a:cs typeface="+mn-cs"/>
              </a:defRPr>
            </a:lvl3pPr>
            <a:lvl4pPr marL="1371600" algn="l" rtl="0" fontAlgn="base">
              <a:spcBef>
                <a:spcPct val="0"/>
              </a:spcBef>
              <a:spcAft>
                <a:spcPct val="0"/>
              </a:spcAft>
              <a:defRPr sz="1400" b="1" kern="1200">
                <a:solidFill>
                  <a:schemeClr val="tx1"/>
                </a:solidFill>
                <a:latin typeface="Arial" charset="0"/>
                <a:ea typeface="新細明體" charset="-120"/>
                <a:cs typeface="+mn-cs"/>
              </a:defRPr>
            </a:lvl4pPr>
            <a:lvl5pPr marL="1828800" algn="l" rtl="0" fontAlgn="base">
              <a:spcBef>
                <a:spcPct val="0"/>
              </a:spcBef>
              <a:spcAft>
                <a:spcPct val="0"/>
              </a:spcAft>
              <a:defRPr sz="1400" b="1" kern="1200">
                <a:solidFill>
                  <a:schemeClr val="tx1"/>
                </a:solidFill>
                <a:latin typeface="Arial" charset="0"/>
                <a:ea typeface="新細明體" charset="-120"/>
                <a:cs typeface="+mn-cs"/>
              </a:defRPr>
            </a:lvl5pPr>
            <a:lvl6pPr marL="2286000" algn="l" defTabSz="914400" rtl="0" eaLnBrk="1" latinLnBrk="0" hangingPunct="1">
              <a:defRPr sz="1400" b="1" kern="1200">
                <a:solidFill>
                  <a:schemeClr val="tx1"/>
                </a:solidFill>
                <a:latin typeface="Arial" charset="0"/>
                <a:ea typeface="新細明體" charset="-120"/>
                <a:cs typeface="+mn-cs"/>
              </a:defRPr>
            </a:lvl6pPr>
            <a:lvl7pPr marL="2743200" algn="l" defTabSz="914400" rtl="0" eaLnBrk="1" latinLnBrk="0" hangingPunct="1">
              <a:defRPr sz="1400" b="1" kern="1200">
                <a:solidFill>
                  <a:schemeClr val="tx1"/>
                </a:solidFill>
                <a:latin typeface="Arial" charset="0"/>
                <a:ea typeface="新細明體" charset="-120"/>
                <a:cs typeface="+mn-cs"/>
              </a:defRPr>
            </a:lvl7pPr>
            <a:lvl8pPr marL="3200400" algn="l" defTabSz="914400" rtl="0" eaLnBrk="1" latinLnBrk="0" hangingPunct="1">
              <a:defRPr sz="1400" b="1" kern="1200">
                <a:solidFill>
                  <a:schemeClr val="tx1"/>
                </a:solidFill>
                <a:latin typeface="Arial" charset="0"/>
                <a:ea typeface="新細明體" charset="-120"/>
                <a:cs typeface="+mn-cs"/>
              </a:defRPr>
            </a:lvl8pPr>
            <a:lvl9pPr marL="3657600" algn="l" defTabSz="914400" rtl="0" eaLnBrk="1" latinLnBrk="0" hangingPunct="1">
              <a:defRPr sz="1400" b="1" kern="1200">
                <a:solidFill>
                  <a:schemeClr val="tx1"/>
                </a:solidFill>
                <a:latin typeface="Arial" charset="0"/>
                <a:ea typeface="新細明體" charset="-120"/>
                <a:cs typeface="+mn-cs"/>
              </a:defRPr>
            </a:lvl9pPr>
          </a:lstStyle>
          <a:p>
            <a:pPr>
              <a:defRPr/>
            </a:pPr>
            <a:endParaRPr lang="zh-TW" altLang="en-US">
              <a:latin typeface="微軟正黑體" panose="020B0604030504040204" pitchFamily="34" charset="-120"/>
              <a:ea typeface="微軟正黑體" panose="020B0604030504040204" pitchFamily="34" charset="-120"/>
            </a:endParaRPr>
          </a:p>
        </p:txBody>
      </p:sp>
      <p:sp>
        <p:nvSpPr>
          <p:cNvPr id="44" name="圓形箭號 43"/>
          <p:cNvSpPr/>
          <p:nvPr/>
        </p:nvSpPr>
        <p:spPr bwMode="auto">
          <a:xfrm rot="10800000">
            <a:off x="4463033" y="5877149"/>
            <a:ext cx="1368425" cy="1052736"/>
          </a:xfrm>
          <a:prstGeom prst="circularArrow">
            <a:avLst/>
          </a:prstGeom>
          <a:solidFill>
            <a:srgbClr val="00B0F0"/>
          </a:solidFill>
          <a:ln w="9525" cap="flat" cmpd="sng" algn="ctr">
            <a:solidFill>
              <a:schemeClr val="tx1"/>
            </a:solidFill>
            <a:prstDash val="solid"/>
            <a:round/>
            <a:headEnd type="none" w="med" len="med"/>
            <a:tailEnd type="none" w="med" len="med"/>
          </a:ln>
          <a:effectLst/>
          <a:extLst/>
        </p:spPr>
        <p:txBody>
          <a:bodyPr wrap="none" lIns="90000" tIns="46800" rIns="90000" bIns="46800" anchor="ctr"/>
          <a:lstStyle>
            <a:defPPr>
              <a:defRPr lang="en-US"/>
            </a:defPPr>
            <a:lvl1pPr algn="l" rtl="0" fontAlgn="base">
              <a:spcBef>
                <a:spcPct val="0"/>
              </a:spcBef>
              <a:spcAft>
                <a:spcPct val="0"/>
              </a:spcAft>
              <a:defRPr sz="1400" b="1" kern="1200">
                <a:solidFill>
                  <a:schemeClr val="tx1"/>
                </a:solidFill>
                <a:latin typeface="Arial" charset="0"/>
                <a:ea typeface="新細明體" charset="-120"/>
                <a:cs typeface="+mn-cs"/>
              </a:defRPr>
            </a:lvl1pPr>
            <a:lvl2pPr marL="457200" algn="l" rtl="0" fontAlgn="base">
              <a:spcBef>
                <a:spcPct val="0"/>
              </a:spcBef>
              <a:spcAft>
                <a:spcPct val="0"/>
              </a:spcAft>
              <a:defRPr sz="1400" b="1" kern="1200">
                <a:solidFill>
                  <a:schemeClr val="tx1"/>
                </a:solidFill>
                <a:latin typeface="Arial" charset="0"/>
                <a:ea typeface="新細明體" charset="-120"/>
                <a:cs typeface="+mn-cs"/>
              </a:defRPr>
            </a:lvl2pPr>
            <a:lvl3pPr marL="914400" algn="l" rtl="0" fontAlgn="base">
              <a:spcBef>
                <a:spcPct val="0"/>
              </a:spcBef>
              <a:spcAft>
                <a:spcPct val="0"/>
              </a:spcAft>
              <a:defRPr sz="1400" b="1" kern="1200">
                <a:solidFill>
                  <a:schemeClr val="tx1"/>
                </a:solidFill>
                <a:latin typeface="Arial" charset="0"/>
                <a:ea typeface="新細明體" charset="-120"/>
                <a:cs typeface="+mn-cs"/>
              </a:defRPr>
            </a:lvl3pPr>
            <a:lvl4pPr marL="1371600" algn="l" rtl="0" fontAlgn="base">
              <a:spcBef>
                <a:spcPct val="0"/>
              </a:spcBef>
              <a:spcAft>
                <a:spcPct val="0"/>
              </a:spcAft>
              <a:defRPr sz="1400" b="1" kern="1200">
                <a:solidFill>
                  <a:schemeClr val="tx1"/>
                </a:solidFill>
                <a:latin typeface="Arial" charset="0"/>
                <a:ea typeface="新細明體" charset="-120"/>
                <a:cs typeface="+mn-cs"/>
              </a:defRPr>
            </a:lvl4pPr>
            <a:lvl5pPr marL="1828800" algn="l" rtl="0" fontAlgn="base">
              <a:spcBef>
                <a:spcPct val="0"/>
              </a:spcBef>
              <a:spcAft>
                <a:spcPct val="0"/>
              </a:spcAft>
              <a:defRPr sz="1400" b="1" kern="1200">
                <a:solidFill>
                  <a:schemeClr val="tx1"/>
                </a:solidFill>
                <a:latin typeface="Arial" charset="0"/>
                <a:ea typeface="新細明體" charset="-120"/>
                <a:cs typeface="+mn-cs"/>
              </a:defRPr>
            </a:lvl5pPr>
            <a:lvl6pPr marL="2286000" algn="l" defTabSz="914400" rtl="0" eaLnBrk="1" latinLnBrk="0" hangingPunct="1">
              <a:defRPr sz="1400" b="1" kern="1200">
                <a:solidFill>
                  <a:schemeClr val="tx1"/>
                </a:solidFill>
                <a:latin typeface="Arial" charset="0"/>
                <a:ea typeface="新細明體" charset="-120"/>
                <a:cs typeface="+mn-cs"/>
              </a:defRPr>
            </a:lvl6pPr>
            <a:lvl7pPr marL="2743200" algn="l" defTabSz="914400" rtl="0" eaLnBrk="1" latinLnBrk="0" hangingPunct="1">
              <a:defRPr sz="1400" b="1" kern="1200">
                <a:solidFill>
                  <a:schemeClr val="tx1"/>
                </a:solidFill>
                <a:latin typeface="Arial" charset="0"/>
                <a:ea typeface="新細明體" charset="-120"/>
                <a:cs typeface="+mn-cs"/>
              </a:defRPr>
            </a:lvl7pPr>
            <a:lvl8pPr marL="3200400" algn="l" defTabSz="914400" rtl="0" eaLnBrk="1" latinLnBrk="0" hangingPunct="1">
              <a:defRPr sz="1400" b="1" kern="1200">
                <a:solidFill>
                  <a:schemeClr val="tx1"/>
                </a:solidFill>
                <a:latin typeface="Arial" charset="0"/>
                <a:ea typeface="新細明體" charset="-120"/>
                <a:cs typeface="+mn-cs"/>
              </a:defRPr>
            </a:lvl8pPr>
            <a:lvl9pPr marL="3657600" algn="l" defTabSz="914400" rtl="0" eaLnBrk="1" latinLnBrk="0" hangingPunct="1">
              <a:defRPr sz="1400" b="1" kern="1200">
                <a:solidFill>
                  <a:schemeClr val="tx1"/>
                </a:solidFill>
                <a:latin typeface="Arial" charset="0"/>
                <a:ea typeface="新細明體" charset="-120"/>
                <a:cs typeface="+mn-cs"/>
              </a:defRPr>
            </a:lvl9pPr>
          </a:lstStyle>
          <a:p>
            <a:pPr>
              <a:defRPr/>
            </a:pPr>
            <a:endParaRPr lang="zh-TW" altLang="en-US">
              <a:latin typeface="微軟正黑體" panose="020B0604030504040204" pitchFamily="34" charset="-120"/>
              <a:ea typeface="微軟正黑體" panose="020B0604030504040204" pitchFamily="34" charset="-120"/>
            </a:endParaRPr>
          </a:p>
        </p:txBody>
      </p:sp>
      <p:sp>
        <p:nvSpPr>
          <p:cNvPr id="45" name="Rectangle 7"/>
          <p:cNvSpPr>
            <a:spLocks noChangeArrowheads="1"/>
          </p:cNvSpPr>
          <p:nvPr/>
        </p:nvSpPr>
        <p:spPr bwMode="auto">
          <a:xfrm>
            <a:off x="5436964" y="2726953"/>
            <a:ext cx="1439862" cy="539750"/>
          </a:xfrm>
          <a:prstGeom prst="rect">
            <a:avLst/>
          </a:prstGeom>
          <a:solidFill>
            <a:srgbClr val="FFC000"/>
          </a:solidFill>
          <a:ln w="25400" algn="ctr">
            <a:solidFill>
              <a:schemeClr val="tx1"/>
            </a:solidFill>
            <a:miter lim="800000"/>
            <a:headEnd/>
            <a:tailEnd/>
          </a:ln>
        </p:spPr>
        <p:txBody>
          <a:bodyPr lIns="54000" rIns="54000" anchor="ctr"/>
          <a:lstStyle>
            <a:defPPr>
              <a:defRPr lang="en-US"/>
            </a:defPPr>
            <a:lvl1pPr algn="l" rtl="0" fontAlgn="base">
              <a:spcBef>
                <a:spcPct val="0"/>
              </a:spcBef>
              <a:spcAft>
                <a:spcPct val="0"/>
              </a:spcAft>
              <a:defRPr sz="1400" b="1" kern="1200">
                <a:solidFill>
                  <a:schemeClr val="tx1"/>
                </a:solidFill>
                <a:latin typeface="Arial" charset="0"/>
                <a:ea typeface="新細明體" charset="-120"/>
                <a:cs typeface="+mn-cs"/>
              </a:defRPr>
            </a:lvl1pPr>
            <a:lvl2pPr marL="457200" algn="l" rtl="0" fontAlgn="base">
              <a:spcBef>
                <a:spcPct val="0"/>
              </a:spcBef>
              <a:spcAft>
                <a:spcPct val="0"/>
              </a:spcAft>
              <a:defRPr sz="1400" b="1" kern="1200">
                <a:solidFill>
                  <a:schemeClr val="tx1"/>
                </a:solidFill>
                <a:latin typeface="Arial" charset="0"/>
                <a:ea typeface="新細明體" charset="-120"/>
                <a:cs typeface="+mn-cs"/>
              </a:defRPr>
            </a:lvl2pPr>
            <a:lvl3pPr marL="914400" algn="l" rtl="0" fontAlgn="base">
              <a:spcBef>
                <a:spcPct val="0"/>
              </a:spcBef>
              <a:spcAft>
                <a:spcPct val="0"/>
              </a:spcAft>
              <a:defRPr sz="1400" b="1" kern="1200">
                <a:solidFill>
                  <a:schemeClr val="tx1"/>
                </a:solidFill>
                <a:latin typeface="Arial" charset="0"/>
                <a:ea typeface="新細明體" charset="-120"/>
                <a:cs typeface="+mn-cs"/>
              </a:defRPr>
            </a:lvl3pPr>
            <a:lvl4pPr marL="1371600" algn="l" rtl="0" fontAlgn="base">
              <a:spcBef>
                <a:spcPct val="0"/>
              </a:spcBef>
              <a:spcAft>
                <a:spcPct val="0"/>
              </a:spcAft>
              <a:defRPr sz="1400" b="1" kern="1200">
                <a:solidFill>
                  <a:schemeClr val="tx1"/>
                </a:solidFill>
                <a:latin typeface="Arial" charset="0"/>
                <a:ea typeface="新細明體" charset="-120"/>
                <a:cs typeface="+mn-cs"/>
              </a:defRPr>
            </a:lvl4pPr>
            <a:lvl5pPr marL="1828800" algn="l" rtl="0" fontAlgn="base">
              <a:spcBef>
                <a:spcPct val="0"/>
              </a:spcBef>
              <a:spcAft>
                <a:spcPct val="0"/>
              </a:spcAft>
              <a:defRPr sz="1400" b="1" kern="1200">
                <a:solidFill>
                  <a:schemeClr val="tx1"/>
                </a:solidFill>
                <a:latin typeface="Arial" charset="0"/>
                <a:ea typeface="新細明體" charset="-120"/>
                <a:cs typeface="+mn-cs"/>
              </a:defRPr>
            </a:lvl5pPr>
            <a:lvl6pPr marL="2286000" algn="l" defTabSz="914400" rtl="0" eaLnBrk="1" latinLnBrk="0" hangingPunct="1">
              <a:defRPr sz="1400" b="1" kern="1200">
                <a:solidFill>
                  <a:schemeClr val="tx1"/>
                </a:solidFill>
                <a:latin typeface="Arial" charset="0"/>
                <a:ea typeface="新細明體" charset="-120"/>
                <a:cs typeface="+mn-cs"/>
              </a:defRPr>
            </a:lvl6pPr>
            <a:lvl7pPr marL="2743200" algn="l" defTabSz="914400" rtl="0" eaLnBrk="1" latinLnBrk="0" hangingPunct="1">
              <a:defRPr sz="1400" b="1" kern="1200">
                <a:solidFill>
                  <a:schemeClr val="tx1"/>
                </a:solidFill>
                <a:latin typeface="Arial" charset="0"/>
                <a:ea typeface="新細明體" charset="-120"/>
                <a:cs typeface="+mn-cs"/>
              </a:defRPr>
            </a:lvl7pPr>
            <a:lvl8pPr marL="3200400" algn="l" defTabSz="914400" rtl="0" eaLnBrk="1" latinLnBrk="0" hangingPunct="1">
              <a:defRPr sz="1400" b="1" kern="1200">
                <a:solidFill>
                  <a:schemeClr val="tx1"/>
                </a:solidFill>
                <a:latin typeface="Arial" charset="0"/>
                <a:ea typeface="新細明體" charset="-120"/>
                <a:cs typeface="+mn-cs"/>
              </a:defRPr>
            </a:lvl8pPr>
            <a:lvl9pPr marL="3657600" algn="l" defTabSz="914400" rtl="0" eaLnBrk="1" latinLnBrk="0" hangingPunct="1">
              <a:defRPr sz="1400" b="1" kern="1200">
                <a:solidFill>
                  <a:schemeClr val="tx1"/>
                </a:solidFill>
                <a:latin typeface="Arial" charset="0"/>
                <a:ea typeface="新細明體" charset="-120"/>
                <a:cs typeface="+mn-cs"/>
              </a:defRPr>
            </a:lvl9pPr>
          </a:lstStyle>
          <a:p>
            <a:pPr algn="ctr">
              <a:defRPr/>
            </a:pPr>
            <a:r>
              <a:rPr lang="zh-TW" altLang="en-US" dirty="0">
                <a:latin typeface="微軟正黑體" panose="020B0604030504040204" pitchFamily="34" charset="-120"/>
                <a:ea typeface="微軟正黑體" panose="020B0604030504040204" pitchFamily="34" charset="-120"/>
              </a:rPr>
              <a:t>行政院</a:t>
            </a:r>
            <a:r>
              <a:rPr lang="en-US" altLang="zh-TW" dirty="0">
                <a:latin typeface="微軟正黑體" panose="020B0604030504040204" pitchFamily="34" charset="-120"/>
                <a:ea typeface="微軟正黑體" panose="020B0604030504040204" pitchFamily="34" charset="-120"/>
              </a:rPr>
              <a:t>NICI</a:t>
            </a:r>
          </a:p>
          <a:p>
            <a:pPr algn="ctr">
              <a:defRPr/>
            </a:pPr>
            <a:r>
              <a:rPr lang="zh-TW" altLang="en-US" dirty="0">
                <a:latin typeface="微軟正黑體" panose="020B0604030504040204" pitchFamily="34" charset="-120"/>
                <a:ea typeface="微軟正黑體" panose="020B0604030504040204" pitchFamily="34" charset="-120"/>
              </a:rPr>
              <a:t>民間諮詢委員會</a:t>
            </a:r>
          </a:p>
        </p:txBody>
      </p:sp>
      <p:cxnSp>
        <p:nvCxnSpPr>
          <p:cNvPr id="47" name="直線接點 46"/>
          <p:cNvCxnSpPr>
            <a:stCxn id="8" idx="3"/>
            <a:endCxn id="45" idx="1"/>
          </p:cNvCxnSpPr>
          <p:nvPr/>
        </p:nvCxnSpPr>
        <p:spPr>
          <a:xfrm flipV="1">
            <a:off x="3887590" y="2996828"/>
            <a:ext cx="1549374"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左-右雙向箭號 47"/>
          <p:cNvSpPr/>
          <p:nvPr/>
        </p:nvSpPr>
        <p:spPr>
          <a:xfrm>
            <a:off x="1043608" y="1614374"/>
            <a:ext cx="2160240" cy="864096"/>
          </a:xfrm>
          <a:prstGeom prst="lef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TW" altLang="en-US" b="1" dirty="0" smtClean="0">
                <a:solidFill>
                  <a:schemeClr val="tx1"/>
                </a:solidFill>
                <a:latin typeface="微軟正黑體" panose="020B0604030504040204" pitchFamily="34" charset="-120"/>
                <a:ea typeface="微軟正黑體" panose="020B0604030504040204" pitchFamily="34" charset="-120"/>
              </a:rPr>
              <a:t>政府供給端</a:t>
            </a:r>
          </a:p>
        </p:txBody>
      </p:sp>
      <p:sp>
        <p:nvSpPr>
          <p:cNvPr id="49" name="左-右雙向箭號 48"/>
          <p:cNvSpPr/>
          <p:nvPr/>
        </p:nvSpPr>
        <p:spPr>
          <a:xfrm>
            <a:off x="6516216" y="1614374"/>
            <a:ext cx="2016224" cy="936104"/>
          </a:xfrm>
          <a:prstGeom prst="leftRightArrow">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zh-TW" altLang="en-US" b="1" dirty="0" smtClean="0">
                <a:solidFill>
                  <a:schemeClr val="tx1"/>
                </a:solidFill>
                <a:latin typeface="微軟正黑體" panose="020B0604030504040204" pitchFamily="34" charset="-120"/>
                <a:ea typeface="微軟正黑體" panose="020B0604030504040204" pitchFamily="34" charset="-120"/>
              </a:rPr>
              <a:t>產業需求端</a:t>
            </a:r>
            <a:endParaRPr lang="zh-TW" altLang="en-US" b="1" dirty="0">
              <a:solidFill>
                <a:schemeClr val="tx1"/>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4050408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003476" y="44624"/>
            <a:ext cx="7499175" cy="833487"/>
          </a:xfrm>
        </p:spPr>
        <p:txBody>
          <a:bodyPr/>
          <a:lstStyle/>
          <a:p>
            <a:pPr algn="ctr"/>
            <a:r>
              <a:rPr lang="zh-TW" altLang="en-US" sz="3600" dirty="0" smtClean="0"/>
              <a:t>二、產業應用推動策略</a:t>
            </a:r>
            <a:endParaRPr lang="zh-TW" altLang="en-US" sz="3600" dirty="0"/>
          </a:p>
        </p:txBody>
      </p:sp>
      <p:sp>
        <p:nvSpPr>
          <p:cNvPr id="4" name="投影片編號版面配置區 3"/>
          <p:cNvSpPr>
            <a:spLocks noGrp="1"/>
          </p:cNvSpPr>
          <p:nvPr>
            <p:ph type="sldNum" sz="quarter" idx="12"/>
          </p:nvPr>
        </p:nvSpPr>
        <p:spPr/>
        <p:txBody>
          <a:bodyPr/>
          <a:lstStyle/>
          <a:p>
            <a:pPr>
              <a:defRPr/>
            </a:pPr>
            <a:fld id="{FD7D9E89-5CF8-4F3F-BD76-CAFA8244188A}" type="slidenum">
              <a:rPr lang="en-US" altLang="zh-TW" smtClean="0"/>
              <a:pPr>
                <a:defRPr/>
              </a:pPr>
              <a:t>5</a:t>
            </a:fld>
            <a:endParaRPr lang="en-US" altLang="zh-TW"/>
          </a:p>
        </p:txBody>
      </p:sp>
      <p:sp>
        <p:nvSpPr>
          <p:cNvPr id="59" name="梯形 58"/>
          <p:cNvSpPr/>
          <p:nvPr/>
        </p:nvSpPr>
        <p:spPr bwMode="auto">
          <a:xfrm>
            <a:off x="2243138" y="6309384"/>
            <a:ext cx="4852987" cy="576000"/>
          </a:xfrm>
          <a:prstGeom prst="trapezoid">
            <a:avLst>
              <a:gd name="adj" fmla="val 59589"/>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lgn="ctr">
              <a:defRPr/>
            </a:pPr>
            <a:r>
              <a:rPr lang="zh-TW" altLang="en-US" sz="2800" b="1" dirty="0">
                <a:latin typeface="微軟正黑體" pitchFamily="34" charset="-120"/>
                <a:ea typeface="微軟正黑體" pitchFamily="34" charset="-120"/>
                <a:cs typeface="Times New Roman" pitchFamily="18" charset="0"/>
              </a:rPr>
              <a:t>基盤環境研析與掌握</a:t>
            </a:r>
          </a:p>
        </p:txBody>
      </p:sp>
      <p:sp>
        <p:nvSpPr>
          <p:cNvPr id="60" name="Arc 2"/>
          <p:cNvSpPr>
            <a:spLocks/>
          </p:cNvSpPr>
          <p:nvPr/>
        </p:nvSpPr>
        <p:spPr bwMode="auto">
          <a:xfrm rot="16200000">
            <a:off x="2295525" y="95375"/>
            <a:ext cx="4200525" cy="8274050"/>
          </a:xfrm>
          <a:custGeom>
            <a:avLst/>
            <a:gdLst>
              <a:gd name="G0" fmla="+- 21600 0 0"/>
              <a:gd name="G1" fmla="+- 21600 0 0"/>
              <a:gd name="G2" fmla="+- 21600 0 0"/>
              <a:gd name="T0" fmla="*/ 30807 w 43200"/>
              <a:gd name="T1" fmla="*/ 41140 h 43200"/>
              <a:gd name="T2" fmla="*/ 39323 w 43200"/>
              <a:gd name="T3" fmla="*/ 33948 h 43200"/>
              <a:gd name="T4" fmla="*/ 21600 w 43200"/>
              <a:gd name="T5" fmla="*/ 21600 h 43200"/>
            </a:gdLst>
            <a:ahLst/>
            <a:cxnLst>
              <a:cxn ang="0">
                <a:pos x="T0" y="T1"/>
              </a:cxn>
              <a:cxn ang="0">
                <a:pos x="T2" y="T3"/>
              </a:cxn>
              <a:cxn ang="0">
                <a:pos x="T4" y="T5"/>
              </a:cxn>
            </a:cxnLst>
            <a:rect l="0" t="0" r="r" b="b"/>
            <a:pathLst>
              <a:path w="43200" h="43200" fill="none" extrusionOk="0">
                <a:moveTo>
                  <a:pt x="30806" y="41139"/>
                </a:moveTo>
                <a:cubicBezTo>
                  <a:pt x="27927" y="42496"/>
                  <a:pt x="24783" y="43199"/>
                  <a:pt x="21600" y="43200"/>
                </a:cubicBezTo>
                <a:cubicBezTo>
                  <a:pt x="9670" y="43200"/>
                  <a:pt x="0" y="33529"/>
                  <a:pt x="0" y="21600"/>
                </a:cubicBezTo>
                <a:cubicBezTo>
                  <a:pt x="0" y="9670"/>
                  <a:pt x="9670" y="0"/>
                  <a:pt x="21600" y="0"/>
                </a:cubicBezTo>
                <a:cubicBezTo>
                  <a:pt x="33529" y="0"/>
                  <a:pt x="43200" y="9670"/>
                  <a:pt x="43200" y="21600"/>
                </a:cubicBezTo>
                <a:cubicBezTo>
                  <a:pt x="43200" y="26015"/>
                  <a:pt x="41846" y="30324"/>
                  <a:pt x="39322" y="33947"/>
                </a:cubicBezTo>
              </a:path>
              <a:path w="43200" h="43200" stroke="0" extrusionOk="0">
                <a:moveTo>
                  <a:pt x="30806" y="41139"/>
                </a:moveTo>
                <a:cubicBezTo>
                  <a:pt x="27927" y="42496"/>
                  <a:pt x="24783" y="43199"/>
                  <a:pt x="21600" y="43200"/>
                </a:cubicBezTo>
                <a:cubicBezTo>
                  <a:pt x="9670" y="43200"/>
                  <a:pt x="0" y="33529"/>
                  <a:pt x="0" y="21600"/>
                </a:cubicBezTo>
                <a:cubicBezTo>
                  <a:pt x="0" y="9670"/>
                  <a:pt x="9670" y="0"/>
                  <a:pt x="21600" y="0"/>
                </a:cubicBezTo>
                <a:cubicBezTo>
                  <a:pt x="33529" y="0"/>
                  <a:pt x="43200" y="9670"/>
                  <a:pt x="43200" y="21600"/>
                </a:cubicBezTo>
                <a:cubicBezTo>
                  <a:pt x="43200" y="26015"/>
                  <a:pt x="41846" y="30324"/>
                  <a:pt x="39322" y="33947"/>
                </a:cubicBezTo>
                <a:lnTo>
                  <a:pt x="21600" y="21600"/>
                </a:lnTo>
                <a:close/>
              </a:path>
            </a:pathLst>
          </a:custGeom>
          <a:ln>
            <a:headEnd/>
            <a:tailEnd type="arrow" w="med" len="lg"/>
          </a:ln>
          <a:extLst/>
        </p:spPr>
        <p:style>
          <a:lnRef idx="2">
            <a:schemeClr val="accent6"/>
          </a:lnRef>
          <a:fillRef idx="1">
            <a:schemeClr val="lt1"/>
          </a:fillRef>
          <a:effectRef idx="0">
            <a:schemeClr val="accent6"/>
          </a:effectRef>
          <a:fontRef idx="minor">
            <a:schemeClr val="dk1"/>
          </a:fontRef>
        </p:style>
        <p:txBody>
          <a:bodyPr wrap="none" anchor="ctr"/>
          <a:lstStyle/>
          <a:p>
            <a:pPr>
              <a:defRPr/>
            </a:pPr>
            <a:endParaRPr lang="zh-TW" altLang="en-US" b="1">
              <a:latin typeface="微軟正黑體" pitchFamily="34" charset="-120"/>
              <a:ea typeface="微軟正黑體" pitchFamily="34" charset="-120"/>
            </a:endParaRPr>
          </a:p>
        </p:txBody>
      </p:sp>
      <p:grpSp>
        <p:nvGrpSpPr>
          <p:cNvPr id="61" name="Group 2"/>
          <p:cNvGrpSpPr>
            <a:grpSpLocks/>
          </p:cNvGrpSpPr>
          <p:nvPr/>
        </p:nvGrpSpPr>
        <p:grpSpPr bwMode="auto">
          <a:xfrm>
            <a:off x="-23813" y="5003800"/>
            <a:ext cx="9144001" cy="1792288"/>
            <a:chOff x="247" y="4566"/>
            <a:chExt cx="3829" cy="1431"/>
          </a:xfrm>
        </p:grpSpPr>
        <p:grpSp>
          <p:nvGrpSpPr>
            <p:cNvPr id="62" name="Group 3"/>
            <p:cNvGrpSpPr>
              <a:grpSpLocks/>
            </p:cNvGrpSpPr>
            <p:nvPr/>
          </p:nvGrpSpPr>
          <p:grpSpPr bwMode="auto">
            <a:xfrm>
              <a:off x="2161" y="4566"/>
              <a:ext cx="1915" cy="1431"/>
              <a:chOff x="2854" y="1824"/>
              <a:chExt cx="2622" cy="1882"/>
            </a:xfrm>
          </p:grpSpPr>
          <p:sp>
            <p:nvSpPr>
              <p:cNvPr id="101" name="Line 4"/>
              <p:cNvSpPr>
                <a:spLocks noChangeShapeType="1"/>
              </p:cNvSpPr>
              <p:nvPr/>
            </p:nvSpPr>
            <p:spPr bwMode="auto">
              <a:xfrm>
                <a:off x="2854" y="1824"/>
                <a:ext cx="2622" cy="1432"/>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102" name="Line 5"/>
              <p:cNvSpPr>
                <a:spLocks noChangeShapeType="1"/>
              </p:cNvSpPr>
              <p:nvPr/>
            </p:nvSpPr>
            <p:spPr bwMode="auto">
              <a:xfrm>
                <a:off x="2854" y="1824"/>
                <a:ext cx="2622" cy="1687"/>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103" name="Line 6"/>
              <p:cNvSpPr>
                <a:spLocks noChangeShapeType="1"/>
              </p:cNvSpPr>
              <p:nvPr/>
            </p:nvSpPr>
            <p:spPr bwMode="auto">
              <a:xfrm>
                <a:off x="2854" y="1824"/>
                <a:ext cx="2487" cy="1882"/>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104" name="Line 7"/>
              <p:cNvSpPr>
                <a:spLocks noChangeShapeType="1"/>
              </p:cNvSpPr>
              <p:nvPr/>
            </p:nvSpPr>
            <p:spPr bwMode="auto">
              <a:xfrm>
                <a:off x="2854" y="1824"/>
                <a:ext cx="2083" cy="1882"/>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105" name="Line 8"/>
              <p:cNvSpPr>
                <a:spLocks noChangeShapeType="1"/>
              </p:cNvSpPr>
              <p:nvPr/>
            </p:nvSpPr>
            <p:spPr bwMode="auto">
              <a:xfrm>
                <a:off x="2854" y="1824"/>
                <a:ext cx="1704" cy="1882"/>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106" name="Line 9"/>
              <p:cNvSpPr>
                <a:spLocks noChangeShapeType="1"/>
              </p:cNvSpPr>
              <p:nvPr/>
            </p:nvSpPr>
            <p:spPr bwMode="auto">
              <a:xfrm>
                <a:off x="2854" y="1824"/>
                <a:ext cx="1322" cy="1882"/>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107" name="Line 10"/>
              <p:cNvSpPr>
                <a:spLocks noChangeShapeType="1"/>
              </p:cNvSpPr>
              <p:nvPr/>
            </p:nvSpPr>
            <p:spPr bwMode="auto">
              <a:xfrm>
                <a:off x="2854" y="1824"/>
                <a:ext cx="986" cy="1882"/>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108" name="Line 11"/>
              <p:cNvSpPr>
                <a:spLocks noChangeShapeType="1"/>
              </p:cNvSpPr>
              <p:nvPr/>
            </p:nvSpPr>
            <p:spPr bwMode="auto">
              <a:xfrm>
                <a:off x="2854" y="1824"/>
                <a:ext cx="651" cy="1882"/>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109" name="Line 12"/>
              <p:cNvSpPr>
                <a:spLocks noChangeShapeType="1"/>
              </p:cNvSpPr>
              <p:nvPr/>
            </p:nvSpPr>
            <p:spPr bwMode="auto">
              <a:xfrm>
                <a:off x="2854" y="1824"/>
                <a:ext cx="314" cy="1882"/>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110" name="Line 13"/>
              <p:cNvSpPr>
                <a:spLocks noChangeShapeType="1"/>
              </p:cNvSpPr>
              <p:nvPr/>
            </p:nvSpPr>
            <p:spPr bwMode="auto">
              <a:xfrm>
                <a:off x="2854" y="1824"/>
                <a:ext cx="0" cy="1882"/>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111" name="Line 14"/>
              <p:cNvSpPr>
                <a:spLocks noChangeShapeType="1"/>
              </p:cNvSpPr>
              <p:nvPr/>
            </p:nvSpPr>
            <p:spPr bwMode="auto">
              <a:xfrm>
                <a:off x="2854" y="1824"/>
                <a:ext cx="2622" cy="1239"/>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112" name="Line 15"/>
              <p:cNvSpPr>
                <a:spLocks noChangeShapeType="1"/>
              </p:cNvSpPr>
              <p:nvPr/>
            </p:nvSpPr>
            <p:spPr bwMode="auto">
              <a:xfrm>
                <a:off x="2854" y="1824"/>
                <a:ext cx="2622" cy="1067"/>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113" name="Line 16"/>
              <p:cNvSpPr>
                <a:spLocks noChangeShapeType="1"/>
              </p:cNvSpPr>
              <p:nvPr/>
            </p:nvSpPr>
            <p:spPr bwMode="auto">
              <a:xfrm>
                <a:off x="2854" y="1824"/>
                <a:ext cx="2622" cy="919"/>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114" name="Line 17"/>
              <p:cNvSpPr>
                <a:spLocks noChangeShapeType="1"/>
              </p:cNvSpPr>
              <p:nvPr/>
            </p:nvSpPr>
            <p:spPr bwMode="auto">
              <a:xfrm>
                <a:off x="2854" y="1824"/>
                <a:ext cx="2622" cy="770"/>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115" name="Line 18"/>
              <p:cNvSpPr>
                <a:spLocks noChangeShapeType="1"/>
              </p:cNvSpPr>
              <p:nvPr/>
            </p:nvSpPr>
            <p:spPr bwMode="auto">
              <a:xfrm>
                <a:off x="2877" y="1824"/>
                <a:ext cx="2599" cy="642"/>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116" name="Line 19"/>
              <p:cNvSpPr>
                <a:spLocks noChangeShapeType="1"/>
              </p:cNvSpPr>
              <p:nvPr/>
            </p:nvSpPr>
            <p:spPr bwMode="auto">
              <a:xfrm>
                <a:off x="2854" y="1824"/>
                <a:ext cx="2622" cy="514"/>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117" name="Line 20"/>
              <p:cNvSpPr>
                <a:spLocks noChangeShapeType="1"/>
              </p:cNvSpPr>
              <p:nvPr/>
            </p:nvSpPr>
            <p:spPr bwMode="auto">
              <a:xfrm>
                <a:off x="2854" y="1824"/>
                <a:ext cx="2622" cy="405"/>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118" name="Line 21"/>
              <p:cNvSpPr>
                <a:spLocks noChangeShapeType="1"/>
              </p:cNvSpPr>
              <p:nvPr/>
            </p:nvSpPr>
            <p:spPr bwMode="auto">
              <a:xfrm>
                <a:off x="2854" y="1824"/>
                <a:ext cx="2622" cy="298"/>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119" name="Line 22"/>
              <p:cNvSpPr>
                <a:spLocks noChangeShapeType="1"/>
              </p:cNvSpPr>
              <p:nvPr/>
            </p:nvSpPr>
            <p:spPr bwMode="auto">
              <a:xfrm>
                <a:off x="2854" y="1824"/>
                <a:ext cx="2622" cy="213"/>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120" name="Line 23"/>
              <p:cNvSpPr>
                <a:spLocks noChangeShapeType="1"/>
              </p:cNvSpPr>
              <p:nvPr/>
            </p:nvSpPr>
            <p:spPr bwMode="auto">
              <a:xfrm>
                <a:off x="2854" y="1824"/>
                <a:ext cx="2622" cy="126"/>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121" name="Line 24"/>
              <p:cNvSpPr>
                <a:spLocks noChangeShapeType="1"/>
              </p:cNvSpPr>
              <p:nvPr/>
            </p:nvSpPr>
            <p:spPr bwMode="auto">
              <a:xfrm>
                <a:off x="2854" y="1824"/>
                <a:ext cx="2622" cy="63"/>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grpSp>
        <p:grpSp>
          <p:nvGrpSpPr>
            <p:cNvPr id="63" name="Group 25"/>
            <p:cNvGrpSpPr>
              <a:grpSpLocks/>
            </p:cNvGrpSpPr>
            <p:nvPr/>
          </p:nvGrpSpPr>
          <p:grpSpPr bwMode="auto">
            <a:xfrm>
              <a:off x="247" y="4566"/>
              <a:ext cx="1914" cy="1431"/>
              <a:chOff x="235" y="1824"/>
              <a:chExt cx="2619" cy="1882"/>
            </a:xfrm>
          </p:grpSpPr>
          <p:sp>
            <p:nvSpPr>
              <p:cNvPr id="80" name="Line 26"/>
              <p:cNvSpPr>
                <a:spLocks noChangeShapeType="1"/>
              </p:cNvSpPr>
              <p:nvPr/>
            </p:nvSpPr>
            <p:spPr bwMode="auto">
              <a:xfrm flipH="1">
                <a:off x="235" y="1824"/>
                <a:ext cx="2619" cy="0"/>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81" name="Line 27"/>
              <p:cNvSpPr>
                <a:spLocks noChangeShapeType="1"/>
              </p:cNvSpPr>
              <p:nvPr/>
            </p:nvSpPr>
            <p:spPr bwMode="auto">
              <a:xfrm flipH="1">
                <a:off x="235" y="1824"/>
                <a:ext cx="2619" cy="1432"/>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82" name="Line 28"/>
              <p:cNvSpPr>
                <a:spLocks noChangeShapeType="1"/>
              </p:cNvSpPr>
              <p:nvPr/>
            </p:nvSpPr>
            <p:spPr bwMode="auto">
              <a:xfrm flipH="1">
                <a:off x="235" y="1824"/>
                <a:ext cx="2619" cy="1687"/>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83" name="Line 29"/>
              <p:cNvSpPr>
                <a:spLocks noChangeShapeType="1"/>
              </p:cNvSpPr>
              <p:nvPr/>
            </p:nvSpPr>
            <p:spPr bwMode="auto">
              <a:xfrm flipH="1">
                <a:off x="371" y="1824"/>
                <a:ext cx="2483" cy="1882"/>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84" name="Line 30"/>
              <p:cNvSpPr>
                <a:spLocks noChangeShapeType="1"/>
              </p:cNvSpPr>
              <p:nvPr/>
            </p:nvSpPr>
            <p:spPr bwMode="auto">
              <a:xfrm flipH="1">
                <a:off x="774" y="1824"/>
                <a:ext cx="2080" cy="1882"/>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85" name="Line 31"/>
              <p:cNvSpPr>
                <a:spLocks noChangeShapeType="1"/>
              </p:cNvSpPr>
              <p:nvPr/>
            </p:nvSpPr>
            <p:spPr bwMode="auto">
              <a:xfrm flipH="1">
                <a:off x="1153" y="1824"/>
                <a:ext cx="1701" cy="1882"/>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86" name="Line 32"/>
              <p:cNvSpPr>
                <a:spLocks noChangeShapeType="1"/>
              </p:cNvSpPr>
              <p:nvPr/>
            </p:nvSpPr>
            <p:spPr bwMode="auto">
              <a:xfrm flipH="1">
                <a:off x="1534" y="1824"/>
                <a:ext cx="1320" cy="1882"/>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87" name="Line 33"/>
              <p:cNvSpPr>
                <a:spLocks noChangeShapeType="1"/>
              </p:cNvSpPr>
              <p:nvPr/>
            </p:nvSpPr>
            <p:spPr bwMode="auto">
              <a:xfrm flipH="1">
                <a:off x="1872" y="1824"/>
                <a:ext cx="982" cy="1882"/>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88" name="Line 34"/>
              <p:cNvSpPr>
                <a:spLocks noChangeShapeType="1"/>
              </p:cNvSpPr>
              <p:nvPr/>
            </p:nvSpPr>
            <p:spPr bwMode="auto">
              <a:xfrm flipH="1">
                <a:off x="2206" y="1824"/>
                <a:ext cx="648" cy="1882"/>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89" name="Line 35"/>
              <p:cNvSpPr>
                <a:spLocks noChangeShapeType="1"/>
              </p:cNvSpPr>
              <p:nvPr/>
            </p:nvSpPr>
            <p:spPr bwMode="auto">
              <a:xfrm flipH="1">
                <a:off x="2543" y="1824"/>
                <a:ext cx="311" cy="1882"/>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90" name="Line 36"/>
              <p:cNvSpPr>
                <a:spLocks noChangeShapeType="1"/>
              </p:cNvSpPr>
              <p:nvPr/>
            </p:nvSpPr>
            <p:spPr bwMode="auto">
              <a:xfrm flipH="1">
                <a:off x="235" y="1824"/>
                <a:ext cx="2619" cy="1239"/>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91" name="Line 37"/>
              <p:cNvSpPr>
                <a:spLocks noChangeShapeType="1"/>
              </p:cNvSpPr>
              <p:nvPr/>
            </p:nvSpPr>
            <p:spPr bwMode="auto">
              <a:xfrm flipH="1">
                <a:off x="235" y="1824"/>
                <a:ext cx="2619" cy="1067"/>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92" name="Line 38"/>
              <p:cNvSpPr>
                <a:spLocks noChangeShapeType="1"/>
              </p:cNvSpPr>
              <p:nvPr/>
            </p:nvSpPr>
            <p:spPr bwMode="auto">
              <a:xfrm flipH="1">
                <a:off x="235" y="1824"/>
                <a:ext cx="2619" cy="919"/>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93" name="Line 39"/>
              <p:cNvSpPr>
                <a:spLocks noChangeShapeType="1"/>
              </p:cNvSpPr>
              <p:nvPr/>
            </p:nvSpPr>
            <p:spPr bwMode="auto">
              <a:xfrm flipH="1">
                <a:off x="235" y="1824"/>
                <a:ext cx="2619" cy="770"/>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94" name="Line 40"/>
              <p:cNvSpPr>
                <a:spLocks noChangeShapeType="1"/>
              </p:cNvSpPr>
              <p:nvPr/>
            </p:nvSpPr>
            <p:spPr bwMode="auto">
              <a:xfrm flipH="1">
                <a:off x="235" y="1824"/>
                <a:ext cx="2597" cy="642"/>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95" name="Line 41"/>
              <p:cNvSpPr>
                <a:spLocks noChangeShapeType="1"/>
              </p:cNvSpPr>
              <p:nvPr/>
            </p:nvSpPr>
            <p:spPr bwMode="auto">
              <a:xfrm flipH="1">
                <a:off x="235" y="1824"/>
                <a:ext cx="2619" cy="514"/>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96" name="Line 42"/>
              <p:cNvSpPr>
                <a:spLocks noChangeShapeType="1"/>
              </p:cNvSpPr>
              <p:nvPr/>
            </p:nvSpPr>
            <p:spPr bwMode="auto">
              <a:xfrm flipH="1">
                <a:off x="235" y="1824"/>
                <a:ext cx="2619" cy="405"/>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97" name="Line 43"/>
              <p:cNvSpPr>
                <a:spLocks noChangeShapeType="1"/>
              </p:cNvSpPr>
              <p:nvPr/>
            </p:nvSpPr>
            <p:spPr bwMode="auto">
              <a:xfrm flipH="1">
                <a:off x="235" y="1824"/>
                <a:ext cx="2619" cy="298"/>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98" name="Line 44"/>
              <p:cNvSpPr>
                <a:spLocks noChangeShapeType="1"/>
              </p:cNvSpPr>
              <p:nvPr/>
            </p:nvSpPr>
            <p:spPr bwMode="auto">
              <a:xfrm flipH="1">
                <a:off x="235" y="1824"/>
                <a:ext cx="2619" cy="213"/>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99" name="Line 45"/>
              <p:cNvSpPr>
                <a:spLocks noChangeShapeType="1"/>
              </p:cNvSpPr>
              <p:nvPr/>
            </p:nvSpPr>
            <p:spPr bwMode="auto">
              <a:xfrm flipH="1">
                <a:off x="235" y="1824"/>
                <a:ext cx="2619" cy="126"/>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100" name="Line 46"/>
              <p:cNvSpPr>
                <a:spLocks noChangeShapeType="1"/>
              </p:cNvSpPr>
              <p:nvPr/>
            </p:nvSpPr>
            <p:spPr bwMode="auto">
              <a:xfrm flipH="1">
                <a:off x="235" y="1824"/>
                <a:ext cx="2619" cy="63"/>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grpSp>
        <p:grpSp>
          <p:nvGrpSpPr>
            <p:cNvPr id="64" name="Group 47"/>
            <p:cNvGrpSpPr>
              <a:grpSpLocks/>
            </p:cNvGrpSpPr>
            <p:nvPr/>
          </p:nvGrpSpPr>
          <p:grpSpPr bwMode="auto">
            <a:xfrm>
              <a:off x="247" y="4581"/>
              <a:ext cx="3829" cy="1220"/>
              <a:chOff x="235" y="1844"/>
              <a:chExt cx="5241" cy="1605"/>
            </a:xfrm>
          </p:grpSpPr>
          <p:grpSp>
            <p:nvGrpSpPr>
              <p:cNvPr id="65" name="Group 48"/>
              <p:cNvGrpSpPr>
                <a:grpSpLocks/>
              </p:cNvGrpSpPr>
              <p:nvPr/>
            </p:nvGrpSpPr>
            <p:grpSpPr bwMode="auto">
              <a:xfrm>
                <a:off x="235" y="2750"/>
                <a:ext cx="5241" cy="699"/>
                <a:chOff x="235" y="2750"/>
                <a:chExt cx="5241" cy="699"/>
              </a:xfrm>
            </p:grpSpPr>
            <p:sp>
              <p:nvSpPr>
                <p:cNvPr id="76" name="Line 49"/>
                <p:cNvSpPr>
                  <a:spLocks noChangeShapeType="1"/>
                </p:cNvSpPr>
                <p:nvPr/>
              </p:nvSpPr>
              <p:spPr bwMode="auto">
                <a:xfrm>
                  <a:off x="235" y="3449"/>
                  <a:ext cx="5241" cy="0"/>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77" name="Line 50"/>
                <p:cNvSpPr>
                  <a:spLocks noChangeShapeType="1"/>
                </p:cNvSpPr>
                <p:nvPr/>
              </p:nvSpPr>
              <p:spPr bwMode="auto">
                <a:xfrm>
                  <a:off x="235" y="3191"/>
                  <a:ext cx="5241" cy="0"/>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78" name="Line 51"/>
                <p:cNvSpPr>
                  <a:spLocks noChangeShapeType="1"/>
                </p:cNvSpPr>
                <p:nvPr/>
              </p:nvSpPr>
              <p:spPr bwMode="auto">
                <a:xfrm>
                  <a:off x="235" y="2958"/>
                  <a:ext cx="5239" cy="0"/>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79" name="Line 52"/>
                <p:cNvSpPr>
                  <a:spLocks noChangeShapeType="1"/>
                </p:cNvSpPr>
                <p:nvPr/>
              </p:nvSpPr>
              <p:spPr bwMode="auto">
                <a:xfrm>
                  <a:off x="235" y="2750"/>
                  <a:ext cx="5239" cy="0"/>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grpSp>
          <p:grpSp>
            <p:nvGrpSpPr>
              <p:cNvPr id="66" name="Group 53"/>
              <p:cNvGrpSpPr>
                <a:grpSpLocks/>
              </p:cNvGrpSpPr>
              <p:nvPr/>
            </p:nvGrpSpPr>
            <p:grpSpPr bwMode="auto">
              <a:xfrm>
                <a:off x="235" y="1844"/>
                <a:ext cx="5241" cy="728"/>
                <a:chOff x="235" y="1844"/>
                <a:chExt cx="5241" cy="728"/>
              </a:xfrm>
            </p:grpSpPr>
            <p:sp>
              <p:nvSpPr>
                <p:cNvPr id="67" name="Line 54"/>
                <p:cNvSpPr>
                  <a:spLocks noChangeShapeType="1"/>
                </p:cNvSpPr>
                <p:nvPr/>
              </p:nvSpPr>
              <p:spPr bwMode="auto">
                <a:xfrm>
                  <a:off x="235" y="2572"/>
                  <a:ext cx="5241" cy="0"/>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68" name="Line 55"/>
                <p:cNvSpPr>
                  <a:spLocks noChangeShapeType="1"/>
                </p:cNvSpPr>
                <p:nvPr/>
              </p:nvSpPr>
              <p:spPr bwMode="auto">
                <a:xfrm flipV="1">
                  <a:off x="235" y="2401"/>
                  <a:ext cx="5241" cy="1"/>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69" name="Line 56"/>
                <p:cNvSpPr>
                  <a:spLocks noChangeShapeType="1"/>
                </p:cNvSpPr>
                <p:nvPr/>
              </p:nvSpPr>
              <p:spPr bwMode="auto">
                <a:xfrm>
                  <a:off x="235" y="2245"/>
                  <a:ext cx="5241" cy="5"/>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70" name="Line 57"/>
                <p:cNvSpPr>
                  <a:spLocks noChangeShapeType="1"/>
                </p:cNvSpPr>
                <p:nvPr/>
              </p:nvSpPr>
              <p:spPr bwMode="auto">
                <a:xfrm>
                  <a:off x="235" y="2121"/>
                  <a:ext cx="5217" cy="0"/>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71" name="Line 58"/>
                <p:cNvSpPr>
                  <a:spLocks noChangeShapeType="1"/>
                </p:cNvSpPr>
                <p:nvPr/>
              </p:nvSpPr>
              <p:spPr bwMode="auto">
                <a:xfrm flipV="1">
                  <a:off x="235" y="2015"/>
                  <a:ext cx="5241" cy="6"/>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72" name="Line 59"/>
                <p:cNvSpPr>
                  <a:spLocks noChangeShapeType="1"/>
                </p:cNvSpPr>
                <p:nvPr/>
              </p:nvSpPr>
              <p:spPr bwMode="auto">
                <a:xfrm>
                  <a:off x="235" y="1946"/>
                  <a:ext cx="5241" cy="4"/>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73" name="Line 60"/>
                <p:cNvSpPr>
                  <a:spLocks noChangeShapeType="1"/>
                </p:cNvSpPr>
                <p:nvPr/>
              </p:nvSpPr>
              <p:spPr bwMode="auto">
                <a:xfrm flipV="1">
                  <a:off x="235" y="1908"/>
                  <a:ext cx="5241" cy="10"/>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74" name="Line 61"/>
                <p:cNvSpPr>
                  <a:spLocks noChangeShapeType="1"/>
                </p:cNvSpPr>
                <p:nvPr/>
              </p:nvSpPr>
              <p:spPr bwMode="auto">
                <a:xfrm>
                  <a:off x="258" y="1866"/>
                  <a:ext cx="5218" cy="0"/>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sp>
              <p:nvSpPr>
                <p:cNvPr id="75" name="Line 62"/>
                <p:cNvSpPr>
                  <a:spLocks noChangeShapeType="1"/>
                </p:cNvSpPr>
                <p:nvPr/>
              </p:nvSpPr>
              <p:spPr bwMode="auto">
                <a:xfrm>
                  <a:off x="235" y="1844"/>
                  <a:ext cx="5241" cy="0"/>
                </a:xfrm>
                <a:prstGeom prst="line">
                  <a:avLst/>
                </a:prstGeom>
                <a:noFill/>
                <a:ln w="3175">
                  <a:solidFill>
                    <a:srgbClr val="000000">
                      <a:alpha val="10196"/>
                    </a:srgbClr>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a:p>
              </p:txBody>
            </p:sp>
          </p:grpSp>
        </p:grpSp>
      </p:grpSp>
      <p:sp>
        <p:nvSpPr>
          <p:cNvPr id="122" name="AutoShape 2"/>
          <p:cNvSpPr>
            <a:spLocks noChangeArrowheads="1"/>
          </p:cNvSpPr>
          <p:nvPr/>
        </p:nvSpPr>
        <p:spPr bwMode="auto">
          <a:xfrm rot="10800000">
            <a:off x="3738563" y="2852862"/>
            <a:ext cx="3497262" cy="2808287"/>
          </a:xfrm>
          <a:prstGeom prst="rightArrow">
            <a:avLst>
              <a:gd name="adj1" fmla="val 70722"/>
              <a:gd name="adj2" fmla="val 23177"/>
            </a:avLst>
          </a:prstGeom>
          <a:gradFill rotWithShape="1">
            <a:gsLst>
              <a:gs pos="0">
                <a:srgbClr val="343051">
                  <a:alpha val="0"/>
                </a:srgbClr>
              </a:gs>
              <a:gs pos="100000">
                <a:srgbClr val="7067A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folHlink"/>
                  </a:outerShdw>
                </a:effectLst>
              </a14:hiddenEffects>
            </a:ext>
          </a:extLst>
        </p:spPr>
        <p:txBody>
          <a:bodyPr wrap="none" anchor="ctr"/>
          <a:lstStyle/>
          <a:p>
            <a:pPr algn="ctr"/>
            <a:endParaRPr lang="zh-TW" altLang="en-US" b="1">
              <a:solidFill>
                <a:srgbClr val="FF0000"/>
              </a:solidFill>
              <a:latin typeface="微軟正黑體" pitchFamily="34" charset="-120"/>
              <a:ea typeface="微軟正黑體" pitchFamily="34" charset="-120"/>
              <a:cs typeface="Times New Roman" pitchFamily="18" charset="0"/>
            </a:endParaRPr>
          </a:p>
        </p:txBody>
      </p:sp>
      <p:sp>
        <p:nvSpPr>
          <p:cNvPr id="123" name="AutoShape 2"/>
          <p:cNvSpPr>
            <a:spLocks noChangeArrowheads="1"/>
          </p:cNvSpPr>
          <p:nvPr/>
        </p:nvSpPr>
        <p:spPr bwMode="auto">
          <a:xfrm>
            <a:off x="-323850" y="2862387"/>
            <a:ext cx="3497263" cy="2808287"/>
          </a:xfrm>
          <a:prstGeom prst="rightArrow">
            <a:avLst>
              <a:gd name="adj1" fmla="val 70722"/>
              <a:gd name="adj2" fmla="val 23177"/>
            </a:avLst>
          </a:prstGeom>
          <a:gradFill rotWithShape="1">
            <a:gsLst>
              <a:gs pos="0">
                <a:srgbClr val="343051">
                  <a:alpha val="0"/>
                </a:srgbClr>
              </a:gs>
              <a:gs pos="100000">
                <a:srgbClr val="7067AF"/>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folHlink"/>
                  </a:outerShdw>
                </a:effectLst>
              </a14:hiddenEffects>
            </a:ext>
          </a:extLst>
        </p:spPr>
        <p:txBody>
          <a:bodyPr wrap="none" anchor="ctr"/>
          <a:lstStyle/>
          <a:p>
            <a:pPr algn="r"/>
            <a:endParaRPr lang="zh-TW" altLang="en-US" sz="2800" b="1" dirty="0">
              <a:solidFill>
                <a:srgbClr val="FF0000"/>
              </a:solidFill>
              <a:latin typeface="微軟正黑體" pitchFamily="34" charset="-120"/>
              <a:ea typeface="微軟正黑體" pitchFamily="34" charset="-120"/>
              <a:cs typeface="Times New Roman" pitchFamily="18" charset="0"/>
            </a:endParaRPr>
          </a:p>
        </p:txBody>
      </p:sp>
      <p:sp>
        <p:nvSpPr>
          <p:cNvPr id="124" name="矩形 123"/>
          <p:cNvSpPr/>
          <p:nvPr/>
        </p:nvSpPr>
        <p:spPr bwMode="auto">
          <a:xfrm>
            <a:off x="412750" y="3054474"/>
            <a:ext cx="1927225" cy="966788"/>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lstStyle/>
          <a:p>
            <a:pPr algn="ctr">
              <a:defRPr/>
            </a:pPr>
            <a:r>
              <a:rPr lang="zh-TW" altLang="en-US" sz="2800" b="1" dirty="0" smtClean="0">
                <a:solidFill>
                  <a:schemeClr val="tx1"/>
                </a:solidFill>
                <a:latin typeface="微軟正黑體" pitchFamily="34" charset="-120"/>
                <a:ea typeface="微軟正黑體" pitchFamily="34" charset="-120"/>
                <a:cs typeface="Times New Roman" pitchFamily="18" charset="0"/>
              </a:rPr>
              <a:t>協作平台</a:t>
            </a:r>
            <a:endParaRPr lang="en-US" altLang="zh-TW" sz="2800" b="1" dirty="0" smtClean="0">
              <a:solidFill>
                <a:schemeClr val="tx1"/>
              </a:solidFill>
              <a:latin typeface="微軟正黑體" pitchFamily="34" charset="-120"/>
              <a:ea typeface="微軟正黑體" pitchFamily="34" charset="-120"/>
              <a:cs typeface="Times New Roman" pitchFamily="18" charset="0"/>
            </a:endParaRPr>
          </a:p>
          <a:p>
            <a:pPr algn="ctr">
              <a:defRPr/>
            </a:pPr>
            <a:r>
              <a:rPr lang="zh-TW" altLang="en-US" sz="2800" b="1" dirty="0" smtClean="0">
                <a:solidFill>
                  <a:schemeClr val="tx1"/>
                </a:solidFill>
                <a:latin typeface="微軟正黑體" pitchFamily="34" charset="-120"/>
                <a:ea typeface="微軟正黑體" pitchFamily="34" charset="-120"/>
                <a:cs typeface="Times New Roman" pitchFamily="18" charset="0"/>
              </a:rPr>
              <a:t>資料需求</a:t>
            </a:r>
            <a:endParaRPr lang="zh-TW" altLang="en-US" sz="2800" b="1" dirty="0">
              <a:solidFill>
                <a:schemeClr val="tx1"/>
              </a:solidFill>
              <a:latin typeface="微軟正黑體" pitchFamily="34" charset="-120"/>
              <a:ea typeface="微軟正黑體" pitchFamily="34" charset="-120"/>
              <a:cs typeface="Times New Roman" pitchFamily="18" charset="0"/>
            </a:endParaRPr>
          </a:p>
        </p:txBody>
      </p:sp>
      <p:sp>
        <p:nvSpPr>
          <p:cNvPr id="125" name="矩形 124"/>
          <p:cNvSpPr/>
          <p:nvPr/>
        </p:nvSpPr>
        <p:spPr bwMode="auto">
          <a:xfrm>
            <a:off x="412750" y="4551487"/>
            <a:ext cx="1927225" cy="9652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lgn="ctr">
              <a:defRPr/>
            </a:pPr>
            <a:r>
              <a:rPr lang="zh-TW" altLang="en-US" sz="2800" b="1" dirty="0">
                <a:solidFill>
                  <a:schemeClr val="tx1"/>
                </a:solidFill>
                <a:latin typeface="微軟正黑體" pitchFamily="34" charset="-120"/>
                <a:ea typeface="微軟正黑體" pitchFamily="34" charset="-120"/>
                <a:cs typeface="Times New Roman" pitchFamily="18" charset="0"/>
              </a:rPr>
              <a:t>創新競賽</a:t>
            </a:r>
            <a:endParaRPr lang="en-US" altLang="zh-TW" sz="2800" b="1" dirty="0">
              <a:solidFill>
                <a:schemeClr val="tx1"/>
              </a:solidFill>
              <a:latin typeface="微軟正黑體" pitchFamily="34" charset="-120"/>
              <a:ea typeface="微軟正黑體" pitchFamily="34" charset="-120"/>
              <a:cs typeface="Times New Roman" pitchFamily="18" charset="0"/>
            </a:endParaRPr>
          </a:p>
          <a:p>
            <a:pPr algn="ctr">
              <a:defRPr/>
            </a:pPr>
            <a:r>
              <a:rPr lang="zh-TW" altLang="en-US" sz="2800" b="1" dirty="0">
                <a:solidFill>
                  <a:schemeClr val="tx1"/>
                </a:solidFill>
                <a:latin typeface="微軟正黑體" pitchFamily="34" charset="-120"/>
                <a:ea typeface="微軟正黑體" pitchFamily="34" charset="-120"/>
                <a:cs typeface="Times New Roman" pitchFamily="18" charset="0"/>
              </a:rPr>
              <a:t>野生官網</a:t>
            </a:r>
          </a:p>
        </p:txBody>
      </p:sp>
      <p:sp>
        <p:nvSpPr>
          <p:cNvPr id="126" name="Rectangle 6"/>
          <p:cNvSpPr>
            <a:spLocks noChangeArrowheads="1"/>
          </p:cNvSpPr>
          <p:nvPr/>
        </p:nvSpPr>
        <p:spPr bwMode="auto">
          <a:xfrm>
            <a:off x="6876456" y="4509320"/>
            <a:ext cx="1800000" cy="1800000"/>
          </a:xfrm>
          <a:prstGeom prst="rect">
            <a:avLst/>
          </a:prstGeom>
          <a:gradFill rotWithShape="0">
            <a:gsLst>
              <a:gs pos="0">
                <a:srgbClr val="766639"/>
              </a:gs>
              <a:gs pos="100000">
                <a:srgbClr val="FFDC7B"/>
              </a:gs>
            </a:gsLst>
            <a:lin ang="2700000" scaled="1"/>
          </a:gradFill>
          <a:ln w="9525">
            <a:miter lim="800000"/>
            <a:headEnd/>
            <a:tailEnd/>
          </a:ln>
          <a:effectLst/>
          <a:scene3d>
            <a:camera prst="legacyPerspectiveTopLeft">
              <a:rot lat="21299989" lon="0" rev="0"/>
            </a:camera>
            <a:lightRig rig="legacyFlat3" dir="t"/>
          </a:scene3d>
          <a:sp3d extrusionH="608000" prstMaterial="legacyMatte">
            <a:bevelT w="13500" h="13500" prst="angle"/>
            <a:bevelB w="13500" h="13500" prst="angle"/>
            <a:extrusionClr>
              <a:srgbClr val="FFDC7B"/>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9745" tIns="49873" rIns="99745" bIns="49873" anchor="ctr">
            <a:flatTx/>
          </a:bodyPr>
          <a:lstStyle/>
          <a:p>
            <a:pPr algn="ctr"/>
            <a:r>
              <a:rPr lang="en-US" altLang="zh-TW" sz="3600" b="1" dirty="0" smtClean="0">
                <a:solidFill>
                  <a:srgbClr val="FFFF00"/>
                </a:solidFill>
                <a:effectLst>
                  <a:outerShdw blurRad="38100" dist="38100" dir="2700000" algn="tl">
                    <a:srgbClr val="000000">
                      <a:alpha val="43137"/>
                    </a:srgbClr>
                  </a:outerShdw>
                </a:effectLst>
                <a:latin typeface="微軟正黑體" pitchFamily="34" charset="-120"/>
                <a:ea typeface="微軟正黑體" pitchFamily="34" charset="-120"/>
              </a:rPr>
              <a:t>W</a:t>
            </a:r>
            <a:r>
              <a:rPr lang="en-US" altLang="zh-TW" sz="2800" b="1" dirty="0" smtClean="0">
                <a:solidFill>
                  <a:schemeClr val="bg1"/>
                </a:solidFill>
                <a:latin typeface="微軟正黑體" pitchFamily="34" charset="-120"/>
                <a:ea typeface="微軟正黑體" pitchFamily="34" charset="-120"/>
              </a:rPr>
              <a:t>orld</a:t>
            </a:r>
          </a:p>
          <a:p>
            <a:pPr algn="ctr"/>
            <a:r>
              <a:rPr lang="zh-TW" altLang="en-US" sz="2800" b="1" dirty="0">
                <a:solidFill>
                  <a:schemeClr val="bg1"/>
                </a:solidFill>
                <a:latin typeface="微軟正黑體" pitchFamily="34" charset="-120"/>
                <a:ea typeface="微軟正黑體" pitchFamily="34" charset="-120"/>
              </a:rPr>
              <a:t>國際</a:t>
            </a:r>
            <a:r>
              <a:rPr lang="zh-TW" altLang="en-US" sz="2800" b="1" dirty="0" smtClean="0">
                <a:solidFill>
                  <a:schemeClr val="bg1"/>
                </a:solidFill>
                <a:latin typeface="微軟正黑體" pitchFamily="34" charset="-120"/>
                <a:ea typeface="微軟正黑體" pitchFamily="34" charset="-120"/>
              </a:rPr>
              <a:t>交流</a:t>
            </a:r>
            <a:endParaRPr lang="en-US" altLang="zh-TW" sz="2800" b="1" dirty="0" smtClean="0">
              <a:solidFill>
                <a:schemeClr val="bg1"/>
              </a:solidFill>
              <a:latin typeface="微軟正黑體" pitchFamily="34" charset="-120"/>
              <a:ea typeface="微軟正黑體" pitchFamily="34" charset="-120"/>
            </a:endParaRPr>
          </a:p>
          <a:p>
            <a:pPr algn="ctr"/>
            <a:r>
              <a:rPr lang="zh-TW" altLang="en-US" sz="2800" b="1" dirty="0" smtClean="0">
                <a:solidFill>
                  <a:schemeClr val="bg1"/>
                </a:solidFill>
                <a:latin typeface="微軟正黑體" pitchFamily="34" charset="-120"/>
                <a:ea typeface="微軟正黑體" pitchFamily="34" charset="-120"/>
              </a:rPr>
              <a:t>跨國合作</a:t>
            </a:r>
            <a:endParaRPr lang="zh-TW" altLang="en-US" sz="2800" b="1" dirty="0">
              <a:solidFill>
                <a:schemeClr val="bg1"/>
              </a:solidFill>
              <a:latin typeface="微軟正黑體" pitchFamily="34" charset="-120"/>
              <a:ea typeface="微軟正黑體" pitchFamily="34" charset="-120"/>
            </a:endParaRPr>
          </a:p>
        </p:txBody>
      </p:sp>
      <p:sp>
        <p:nvSpPr>
          <p:cNvPr id="127" name="Rectangle 7"/>
          <p:cNvSpPr>
            <a:spLocks noChangeArrowheads="1"/>
          </p:cNvSpPr>
          <p:nvPr/>
        </p:nvSpPr>
        <p:spPr bwMode="auto">
          <a:xfrm>
            <a:off x="4788024" y="2420888"/>
            <a:ext cx="1800000" cy="1800000"/>
          </a:xfrm>
          <a:prstGeom prst="rect">
            <a:avLst/>
          </a:prstGeom>
          <a:gradFill rotWithShape="0">
            <a:gsLst>
              <a:gs pos="0">
                <a:srgbClr val="FF6600"/>
              </a:gs>
              <a:gs pos="100000">
                <a:srgbClr val="A94400"/>
              </a:gs>
            </a:gsLst>
            <a:lin ang="2700000" scaled="1"/>
          </a:gradFill>
          <a:ln w="9525">
            <a:miter lim="800000"/>
            <a:headEnd/>
            <a:tailEnd/>
          </a:ln>
          <a:effectLst/>
          <a:scene3d>
            <a:camera prst="legacyPerspectiveBottomRight">
              <a:rot lat="21299989" lon="0" rev="0"/>
            </a:camera>
            <a:lightRig rig="legacyFlat3" dir="t"/>
          </a:scene3d>
          <a:sp3d extrusionH="608000" prstMaterial="legacyMatte">
            <a:bevelT w="13500" h="13500" prst="angle"/>
            <a:bevelB w="13500" h="13500" prst="angle"/>
            <a:extrusionClr>
              <a:srgbClr val="FF6600"/>
            </a:extrusion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9745" tIns="49873" rIns="99745" bIns="49873" anchor="ctr">
            <a:flatTx/>
          </a:bodyPr>
          <a:lstStyle/>
          <a:p>
            <a:pPr algn="ctr"/>
            <a:r>
              <a:rPr lang="en-US" altLang="zh-TW" sz="3600" b="1" dirty="0" smtClean="0">
                <a:solidFill>
                  <a:srgbClr val="FFFF00"/>
                </a:solidFill>
                <a:effectLst>
                  <a:outerShdw blurRad="38100" dist="38100" dir="2700000" algn="tl">
                    <a:srgbClr val="000000">
                      <a:alpha val="43137"/>
                    </a:srgbClr>
                  </a:outerShdw>
                </a:effectLst>
                <a:latin typeface="微軟正黑體" pitchFamily="34" charset="-120"/>
                <a:ea typeface="微軟正黑體" pitchFamily="34" charset="-120"/>
              </a:rPr>
              <a:t>R</a:t>
            </a:r>
            <a:r>
              <a:rPr lang="en-US" altLang="zh-TW" sz="2800" b="1" dirty="0" smtClean="0">
                <a:solidFill>
                  <a:schemeClr val="bg1"/>
                </a:solidFill>
                <a:latin typeface="微軟正黑體" pitchFamily="34" charset="-120"/>
                <a:ea typeface="微軟正黑體" pitchFamily="34" charset="-120"/>
              </a:rPr>
              <a:t>euse</a:t>
            </a:r>
          </a:p>
          <a:p>
            <a:pPr algn="ctr"/>
            <a:r>
              <a:rPr lang="zh-TW" altLang="en-US" sz="2800" b="1" dirty="0" smtClean="0">
                <a:solidFill>
                  <a:schemeClr val="bg1"/>
                </a:solidFill>
                <a:latin typeface="微軟正黑體" pitchFamily="34" charset="-120"/>
                <a:ea typeface="微軟正黑體" pitchFamily="34" charset="-120"/>
              </a:rPr>
              <a:t>廠商</a:t>
            </a:r>
            <a:r>
              <a:rPr lang="zh-TW" altLang="en-US" sz="2800" b="1" dirty="0">
                <a:solidFill>
                  <a:schemeClr val="bg1"/>
                </a:solidFill>
                <a:latin typeface="微軟正黑體" pitchFamily="34" charset="-120"/>
                <a:ea typeface="微軟正黑體" pitchFamily="34" charset="-120"/>
              </a:rPr>
              <a:t>補助</a:t>
            </a:r>
            <a:br>
              <a:rPr lang="zh-TW" altLang="en-US" sz="2800" b="1" dirty="0">
                <a:solidFill>
                  <a:schemeClr val="bg1"/>
                </a:solidFill>
                <a:latin typeface="微軟正黑體" pitchFamily="34" charset="-120"/>
                <a:ea typeface="微軟正黑體" pitchFamily="34" charset="-120"/>
              </a:rPr>
            </a:br>
            <a:r>
              <a:rPr lang="zh-TW" altLang="en-US" sz="2800" b="1" dirty="0">
                <a:solidFill>
                  <a:schemeClr val="bg1"/>
                </a:solidFill>
                <a:latin typeface="微軟正黑體" pitchFamily="34" charset="-120"/>
                <a:ea typeface="微軟正黑體" pitchFamily="34" charset="-120"/>
              </a:rPr>
              <a:t>標竿</a:t>
            </a:r>
            <a:r>
              <a:rPr lang="zh-TW" altLang="en-US" sz="2800" b="1" dirty="0" smtClean="0">
                <a:solidFill>
                  <a:schemeClr val="bg1"/>
                </a:solidFill>
                <a:latin typeface="微軟正黑體" pitchFamily="34" charset="-120"/>
                <a:ea typeface="微軟正黑體" pitchFamily="34" charset="-120"/>
              </a:rPr>
              <a:t>建立</a:t>
            </a:r>
            <a:endParaRPr lang="zh-TW" altLang="en-US" sz="2800" b="1" dirty="0">
              <a:solidFill>
                <a:schemeClr val="bg1"/>
              </a:solidFill>
              <a:latin typeface="微軟正黑體" pitchFamily="34" charset="-120"/>
              <a:ea typeface="微軟正黑體" pitchFamily="34" charset="-120"/>
            </a:endParaRPr>
          </a:p>
        </p:txBody>
      </p:sp>
      <p:sp>
        <p:nvSpPr>
          <p:cNvPr id="128" name="Rectangle 8"/>
          <p:cNvSpPr>
            <a:spLocks noChangeArrowheads="1"/>
          </p:cNvSpPr>
          <p:nvPr/>
        </p:nvSpPr>
        <p:spPr bwMode="auto">
          <a:xfrm>
            <a:off x="6876456" y="2420888"/>
            <a:ext cx="1800000" cy="1800000"/>
          </a:xfrm>
          <a:prstGeom prst="rect">
            <a:avLst/>
          </a:prstGeom>
          <a:solidFill>
            <a:srgbClr val="63AEE7"/>
          </a:solidFill>
          <a:ln w="9525">
            <a:miter lim="800000"/>
            <a:headEnd/>
            <a:tailEnd/>
          </a:ln>
          <a:effectLst/>
          <a:scene3d>
            <a:camera prst="legacyPerspectiveBottomLeft">
              <a:rot lat="21299989" lon="0" rev="0"/>
            </a:camera>
            <a:lightRig rig="legacyFlat3" dir="t"/>
          </a:scene3d>
          <a:sp3d extrusionH="608000" prstMaterial="legacyMatte">
            <a:bevelT w="13500" h="13500" prst="angle"/>
            <a:bevelB w="13500" h="13500" prst="angle"/>
            <a:extrusionClr>
              <a:srgbClr val="63AEE7"/>
            </a:extrusionClr>
          </a:sp3d>
          <a:extLst>
            <a:ext uri="{AF507438-7753-43E0-B8FC-AC1667EBCBE1}">
              <a14:hiddenEffects xmlns:a14="http://schemas.microsoft.com/office/drawing/2010/main">
                <a:effectLst>
                  <a:outerShdw dist="35921" dir="2700000" algn="ctr" rotWithShape="0">
                    <a:schemeClr val="folHlink"/>
                  </a:outerShdw>
                </a:effectLst>
              </a14:hiddenEffects>
            </a:ext>
          </a:extLst>
        </p:spPr>
        <p:txBody>
          <a:bodyPr wrap="none" anchor="ctr">
            <a:flatTx/>
          </a:bodyPr>
          <a:lstStyle/>
          <a:p>
            <a:pPr algn="ctr" eaLnBrk="1" latinLnBrk="1" hangingPunct="1"/>
            <a:r>
              <a:rPr lang="en-US" altLang="zh-TW" sz="3600" b="1" dirty="0">
                <a:solidFill>
                  <a:srgbClr val="FFFF00"/>
                </a:solidFill>
                <a:effectLst>
                  <a:outerShdw blurRad="38100" dist="38100" dir="2700000" algn="tl">
                    <a:srgbClr val="000000">
                      <a:alpha val="43137"/>
                    </a:srgbClr>
                  </a:outerShdw>
                </a:effectLst>
                <a:latin typeface="微軟正黑體" pitchFamily="34" charset="-120"/>
                <a:ea typeface="微軟正黑體" pitchFamily="34" charset="-120"/>
              </a:rPr>
              <a:t>O</a:t>
            </a:r>
            <a:r>
              <a:rPr lang="en-US" altLang="zh-TW" b="1" dirty="0">
                <a:solidFill>
                  <a:srgbClr val="FFFFFF"/>
                </a:solidFill>
                <a:latin typeface="微軟正黑體" pitchFamily="34" charset="-120"/>
                <a:ea typeface="微軟正黑體" pitchFamily="34" charset="-120"/>
              </a:rPr>
              <a:t>rganization</a:t>
            </a:r>
            <a:endParaRPr lang="en-US" altLang="zh-TW" sz="2800" b="1" dirty="0">
              <a:solidFill>
                <a:srgbClr val="FFFFFF"/>
              </a:solidFill>
              <a:latin typeface="微軟正黑體" pitchFamily="34" charset="-120"/>
              <a:ea typeface="微軟正黑體" pitchFamily="34" charset="-120"/>
            </a:endParaRPr>
          </a:p>
          <a:p>
            <a:pPr algn="ctr" eaLnBrk="1" latinLnBrk="1" hangingPunct="1"/>
            <a:r>
              <a:rPr lang="zh-TW" altLang="en-US" sz="2800" b="1" dirty="0">
                <a:solidFill>
                  <a:srgbClr val="FFFFFF"/>
                </a:solidFill>
                <a:latin typeface="微軟正黑體" pitchFamily="34" charset="-120"/>
                <a:ea typeface="微軟正黑體" pitchFamily="34" charset="-120"/>
              </a:rPr>
              <a:t>國內研習</a:t>
            </a:r>
            <a:r>
              <a:rPr lang="en-US" altLang="zh-TW" sz="2800" b="1" dirty="0">
                <a:solidFill>
                  <a:srgbClr val="FFFFFF"/>
                </a:solidFill>
                <a:latin typeface="微軟正黑體" pitchFamily="34" charset="-120"/>
                <a:ea typeface="微軟正黑體" pitchFamily="34" charset="-120"/>
              </a:rPr>
              <a:t/>
            </a:r>
            <a:br>
              <a:rPr lang="en-US" altLang="zh-TW" sz="2800" b="1" dirty="0">
                <a:solidFill>
                  <a:srgbClr val="FFFFFF"/>
                </a:solidFill>
                <a:latin typeface="微軟正黑體" pitchFamily="34" charset="-120"/>
                <a:ea typeface="微軟正黑體" pitchFamily="34" charset="-120"/>
              </a:rPr>
            </a:br>
            <a:r>
              <a:rPr lang="zh-TW" altLang="en-US" sz="2800" b="1" dirty="0">
                <a:solidFill>
                  <a:srgbClr val="FFFFFF"/>
                </a:solidFill>
                <a:latin typeface="微軟正黑體" pitchFamily="34" charset="-120"/>
                <a:ea typeface="微軟正黑體" pitchFamily="34" charset="-120"/>
              </a:rPr>
              <a:t>推廣</a:t>
            </a:r>
            <a:r>
              <a:rPr lang="zh-TW" altLang="en-US" sz="2800" b="1" dirty="0" smtClean="0">
                <a:solidFill>
                  <a:srgbClr val="FFFFFF"/>
                </a:solidFill>
                <a:latin typeface="微軟正黑體" pitchFamily="34" charset="-120"/>
                <a:ea typeface="微軟正黑體" pitchFamily="34" charset="-120"/>
              </a:rPr>
              <a:t>交流</a:t>
            </a:r>
            <a:endParaRPr lang="ko-KR" altLang="en-US" sz="2800" b="1" dirty="0">
              <a:solidFill>
                <a:srgbClr val="FFFFFF"/>
              </a:solidFill>
              <a:latin typeface="微軟正黑體" pitchFamily="34" charset="-120"/>
              <a:ea typeface="標楷體" pitchFamily="65" charset="-120"/>
            </a:endParaRPr>
          </a:p>
        </p:txBody>
      </p:sp>
      <p:sp>
        <p:nvSpPr>
          <p:cNvPr id="129" name="Rectangle 9"/>
          <p:cNvSpPr>
            <a:spLocks noChangeArrowheads="1"/>
          </p:cNvSpPr>
          <p:nvPr/>
        </p:nvSpPr>
        <p:spPr bwMode="auto">
          <a:xfrm>
            <a:off x="4788024" y="4509320"/>
            <a:ext cx="1800000" cy="1800000"/>
          </a:xfrm>
          <a:prstGeom prst="rect">
            <a:avLst/>
          </a:prstGeom>
          <a:gradFill rotWithShape="0">
            <a:gsLst>
              <a:gs pos="0">
                <a:srgbClr val="99CC00"/>
              </a:gs>
              <a:gs pos="100000">
                <a:srgbClr val="658700"/>
              </a:gs>
            </a:gsLst>
            <a:lin ang="18900000" scaled="1"/>
          </a:gradFill>
          <a:ln w="9525">
            <a:miter lim="800000"/>
            <a:headEnd/>
            <a:tailEnd/>
          </a:ln>
          <a:effectLst/>
          <a:scene3d>
            <a:camera prst="legacyPerspectiveTopRight">
              <a:rot lat="21299989" lon="0" rev="0"/>
            </a:camera>
            <a:lightRig rig="legacyFlat3" dir="t"/>
          </a:scene3d>
          <a:sp3d extrusionH="608000" prstMaterial="legacyMatte">
            <a:bevelT w="13500" h="13500" prst="angle"/>
            <a:bevelB w="13500" h="13500" prst="angle"/>
            <a:extrusionClr>
              <a:srgbClr val="99CC00"/>
            </a:extrusionClr>
          </a:sp3d>
          <a:extLst>
            <a:ext uri="{AF507438-7753-43E0-B8FC-AC1667EBCBE1}">
              <a14:hiddenEffects xmlns:a14="http://schemas.microsoft.com/office/drawing/2010/main">
                <a:effectLst>
                  <a:outerShdw dist="35921" dir="2700000" algn="ctr" rotWithShape="0">
                    <a:schemeClr val="folHlink"/>
                  </a:outerShdw>
                </a:effectLst>
              </a14:hiddenEffects>
            </a:ext>
          </a:extLst>
        </p:spPr>
        <p:txBody>
          <a:bodyPr wrap="none" anchor="ctr">
            <a:flatTx/>
          </a:bodyPr>
          <a:lstStyle/>
          <a:p>
            <a:pPr algn="ctr"/>
            <a:r>
              <a:rPr lang="en-US" altLang="zh-TW" sz="3600" b="1" dirty="0" smtClean="0">
                <a:solidFill>
                  <a:srgbClr val="FFFF00"/>
                </a:solidFill>
                <a:latin typeface="微軟正黑體" pitchFamily="34" charset="-120"/>
                <a:ea typeface="微軟正黑體" pitchFamily="34" charset="-120"/>
              </a:rPr>
              <a:t>G</a:t>
            </a:r>
            <a:r>
              <a:rPr lang="en-US" altLang="zh-TW" sz="2800" b="1" dirty="0" smtClean="0">
                <a:solidFill>
                  <a:schemeClr val="bg1"/>
                </a:solidFill>
                <a:latin typeface="微軟正黑體" pitchFamily="34" charset="-120"/>
                <a:ea typeface="微軟正黑體" pitchFamily="34" charset="-120"/>
              </a:rPr>
              <a:t>roup</a:t>
            </a:r>
          </a:p>
          <a:p>
            <a:pPr algn="ctr"/>
            <a:r>
              <a:rPr lang="zh-TW" altLang="en-US" sz="2800" b="1" dirty="0" smtClean="0">
                <a:solidFill>
                  <a:schemeClr val="bg1"/>
                </a:solidFill>
                <a:latin typeface="微軟正黑體" pitchFamily="34" charset="-120"/>
                <a:ea typeface="微軟正黑體" pitchFamily="34" charset="-120"/>
              </a:rPr>
              <a:t>社</a:t>
            </a:r>
            <a:r>
              <a:rPr lang="zh-TW" altLang="en-US" sz="2800" b="1" dirty="0">
                <a:solidFill>
                  <a:schemeClr val="bg1"/>
                </a:solidFill>
                <a:latin typeface="微軟正黑體" pitchFamily="34" charset="-120"/>
                <a:ea typeface="微軟正黑體" pitchFamily="34" charset="-120"/>
              </a:rPr>
              <a:t>群經營</a:t>
            </a:r>
            <a:br>
              <a:rPr lang="zh-TW" altLang="en-US" sz="2800" b="1" dirty="0">
                <a:solidFill>
                  <a:schemeClr val="bg1"/>
                </a:solidFill>
                <a:latin typeface="微軟正黑體" pitchFamily="34" charset="-120"/>
                <a:ea typeface="微軟正黑體" pitchFamily="34" charset="-120"/>
              </a:rPr>
            </a:br>
            <a:r>
              <a:rPr lang="zh-TW" altLang="en-US" sz="2800" b="1" dirty="0">
                <a:solidFill>
                  <a:schemeClr val="bg1"/>
                </a:solidFill>
                <a:latin typeface="微軟正黑體" pitchFamily="34" charset="-120"/>
                <a:ea typeface="微軟正黑體" pitchFamily="34" charset="-120"/>
              </a:rPr>
              <a:t>個案</a:t>
            </a:r>
            <a:r>
              <a:rPr lang="zh-TW" altLang="en-US" sz="2800" b="1" dirty="0" smtClean="0">
                <a:solidFill>
                  <a:schemeClr val="bg1"/>
                </a:solidFill>
                <a:latin typeface="微軟正黑體" pitchFamily="34" charset="-120"/>
                <a:ea typeface="微軟正黑體" pitchFamily="34" charset="-120"/>
              </a:rPr>
              <a:t>報導</a:t>
            </a:r>
            <a:endParaRPr lang="zh-TW" altLang="en-US" sz="2800" b="1" dirty="0">
              <a:solidFill>
                <a:schemeClr val="bg1"/>
              </a:solidFill>
              <a:latin typeface="微軟正黑體" pitchFamily="34" charset="-120"/>
              <a:ea typeface="微軟正黑體" pitchFamily="34" charset="-120"/>
            </a:endParaRPr>
          </a:p>
        </p:txBody>
      </p:sp>
      <p:sp>
        <p:nvSpPr>
          <p:cNvPr id="130" name="Oval 10"/>
          <p:cNvSpPr>
            <a:spLocks noChangeArrowheads="1"/>
          </p:cNvSpPr>
          <p:nvPr/>
        </p:nvSpPr>
        <p:spPr bwMode="auto">
          <a:xfrm>
            <a:off x="6228184" y="3861048"/>
            <a:ext cx="1008000" cy="1008000"/>
          </a:xfrm>
          <a:prstGeom prst="ellipse">
            <a:avLst/>
          </a:prstGeom>
          <a:solidFill>
            <a:srgbClr val="FFFFFF"/>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TW" altLang="en-US" sz="2800" b="1">
              <a:latin typeface="微軟正黑體" pitchFamily="34" charset="-120"/>
              <a:ea typeface="微軟正黑體" pitchFamily="34" charset="-120"/>
            </a:endParaRPr>
          </a:p>
        </p:txBody>
      </p:sp>
      <p:grpSp>
        <p:nvGrpSpPr>
          <p:cNvPr id="131" name="Group 12"/>
          <p:cNvGrpSpPr>
            <a:grpSpLocks/>
          </p:cNvGrpSpPr>
          <p:nvPr/>
        </p:nvGrpSpPr>
        <p:grpSpPr bwMode="auto">
          <a:xfrm flipH="1">
            <a:off x="6372200" y="4005144"/>
            <a:ext cx="720000" cy="720000"/>
            <a:chOff x="1315" y="613"/>
            <a:chExt cx="3064" cy="3183"/>
          </a:xfrm>
        </p:grpSpPr>
        <p:sp>
          <p:nvSpPr>
            <p:cNvPr id="132" name="Freeform 13"/>
            <p:cNvSpPr>
              <a:spLocks/>
            </p:cNvSpPr>
            <p:nvPr/>
          </p:nvSpPr>
          <p:spPr bwMode="auto">
            <a:xfrm>
              <a:off x="1765" y="2421"/>
              <a:ext cx="2614" cy="1375"/>
            </a:xfrm>
            <a:custGeom>
              <a:avLst/>
              <a:gdLst>
                <a:gd name="T0" fmla="*/ 2278 w 2351"/>
                <a:gd name="T1" fmla="*/ 2299 h 1237"/>
                <a:gd name="T2" fmla="*/ 2401 w 2351"/>
                <a:gd name="T3" fmla="*/ 2275 h 1237"/>
                <a:gd name="T4" fmla="*/ 2496 w 2351"/>
                <a:gd name="T5" fmla="*/ 2252 h 1237"/>
                <a:gd name="T6" fmla="*/ 2597 w 2351"/>
                <a:gd name="T7" fmla="*/ 2225 h 1237"/>
                <a:gd name="T8" fmla="*/ 2694 w 2351"/>
                <a:gd name="T9" fmla="*/ 2189 h 1237"/>
                <a:gd name="T10" fmla="*/ 2811 w 2351"/>
                <a:gd name="T11" fmla="*/ 2144 h 1237"/>
                <a:gd name="T12" fmla="*/ 2921 w 2351"/>
                <a:gd name="T13" fmla="*/ 2094 h 1237"/>
                <a:gd name="T14" fmla="*/ 3025 w 2351"/>
                <a:gd name="T15" fmla="*/ 2041 h 1237"/>
                <a:gd name="T16" fmla="*/ 3114 w 2351"/>
                <a:gd name="T17" fmla="*/ 1983 h 1237"/>
                <a:gd name="T18" fmla="*/ 3208 w 2351"/>
                <a:gd name="T19" fmla="*/ 1927 h 1237"/>
                <a:gd name="T20" fmla="*/ 3309 w 2351"/>
                <a:gd name="T21" fmla="*/ 1856 h 1237"/>
                <a:gd name="T22" fmla="*/ 3399 w 2351"/>
                <a:gd name="T23" fmla="*/ 1790 h 1237"/>
                <a:gd name="T24" fmla="*/ 3529 w 2351"/>
                <a:gd name="T25" fmla="*/ 1675 h 1237"/>
                <a:gd name="T26" fmla="*/ 3661 w 2351"/>
                <a:gd name="T27" fmla="*/ 1538 h 1237"/>
                <a:gd name="T28" fmla="*/ 3758 w 2351"/>
                <a:gd name="T29" fmla="*/ 1426 h 1237"/>
                <a:gd name="T30" fmla="*/ 3862 w 2351"/>
                <a:gd name="T31" fmla="*/ 1295 h 1237"/>
                <a:gd name="T32" fmla="*/ 3965 w 2351"/>
                <a:gd name="T33" fmla="*/ 1140 h 1237"/>
                <a:gd name="T34" fmla="*/ 3974 w 2351"/>
                <a:gd name="T35" fmla="*/ 0 h 1237"/>
                <a:gd name="T36" fmla="*/ 2965 w 2351"/>
                <a:gd name="T37" fmla="*/ 558 h 1237"/>
                <a:gd name="T38" fmla="*/ 2876 w 2351"/>
                <a:gd name="T39" fmla="*/ 674 h 1237"/>
                <a:gd name="T40" fmla="*/ 2785 w 2351"/>
                <a:gd name="T41" fmla="*/ 777 h 1237"/>
                <a:gd name="T42" fmla="*/ 2705 w 2351"/>
                <a:gd name="T43" fmla="*/ 859 h 1237"/>
                <a:gd name="T44" fmla="*/ 2608 w 2351"/>
                <a:gd name="T45" fmla="*/ 931 h 1237"/>
                <a:gd name="T46" fmla="*/ 2497 w 2351"/>
                <a:gd name="T47" fmla="*/ 1008 h 1237"/>
                <a:gd name="T48" fmla="*/ 2391 w 2351"/>
                <a:gd name="T49" fmla="*/ 1067 h 1237"/>
                <a:gd name="T50" fmla="*/ 2285 w 2351"/>
                <a:gd name="T51" fmla="*/ 1106 h 1237"/>
                <a:gd name="T52" fmla="*/ 2161 w 2351"/>
                <a:gd name="T53" fmla="*/ 1144 h 1237"/>
                <a:gd name="T54" fmla="*/ 2014 w 2351"/>
                <a:gd name="T55" fmla="*/ 1162 h 1237"/>
                <a:gd name="T56" fmla="*/ 1761 w 2351"/>
                <a:gd name="T57" fmla="*/ 1169 h 1237"/>
                <a:gd name="T58" fmla="*/ 1553 w 2351"/>
                <a:gd name="T59" fmla="*/ 1132 h 1237"/>
                <a:gd name="T60" fmla="*/ 1338 w 2351"/>
                <a:gd name="T61" fmla="*/ 1054 h 1237"/>
                <a:gd name="T62" fmla="*/ 1143 w 2351"/>
                <a:gd name="T63" fmla="*/ 945 h 1237"/>
                <a:gd name="T64" fmla="*/ 0 w 2351"/>
                <a:gd name="T65" fmla="*/ 1474 h 1237"/>
                <a:gd name="T66" fmla="*/ 106 w 2351"/>
                <a:gd name="T67" fmla="*/ 1584 h 1237"/>
                <a:gd name="T68" fmla="*/ 207 w 2351"/>
                <a:gd name="T69" fmla="*/ 1684 h 1237"/>
                <a:gd name="T70" fmla="*/ 319 w 2351"/>
                <a:gd name="T71" fmla="*/ 1781 h 1237"/>
                <a:gd name="T72" fmla="*/ 431 w 2351"/>
                <a:gd name="T73" fmla="*/ 1864 h 1237"/>
                <a:gd name="T74" fmla="*/ 556 w 2351"/>
                <a:gd name="T75" fmla="*/ 1947 h 1237"/>
                <a:gd name="T76" fmla="*/ 678 w 2351"/>
                <a:gd name="T77" fmla="*/ 2023 h 1237"/>
                <a:gd name="T78" fmla="*/ 792 w 2351"/>
                <a:gd name="T79" fmla="*/ 2083 h 1237"/>
                <a:gd name="T80" fmla="*/ 941 w 2351"/>
                <a:gd name="T81" fmla="*/ 2150 h 1237"/>
                <a:gd name="T82" fmla="*/ 1082 w 2351"/>
                <a:gd name="T83" fmla="*/ 2203 h 1237"/>
                <a:gd name="T84" fmla="*/ 1212 w 2351"/>
                <a:gd name="T85" fmla="*/ 2248 h 1237"/>
                <a:gd name="T86" fmla="*/ 1340 w 2351"/>
                <a:gd name="T87" fmla="*/ 2280 h 1237"/>
                <a:gd name="T88" fmla="*/ 1492 w 2351"/>
                <a:gd name="T89" fmla="*/ 2306 h 1237"/>
                <a:gd name="T90" fmla="*/ 1656 w 2351"/>
                <a:gd name="T91" fmla="*/ 2326 h 1237"/>
                <a:gd name="T92" fmla="*/ 1802 w 2351"/>
                <a:gd name="T93" fmla="*/ 2332 h 1237"/>
                <a:gd name="T94" fmla="*/ 1949 w 2351"/>
                <a:gd name="T95" fmla="*/ 2329 h 1237"/>
                <a:gd name="T96" fmla="*/ 2100 w 2351"/>
                <a:gd name="T97" fmla="*/ 2323 h 1237"/>
                <a:gd name="T98" fmla="*/ 2233 w 2351"/>
                <a:gd name="T99" fmla="*/ 2303 h 1237"/>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351" h="1237">
                  <a:moveTo>
                    <a:pt x="1182" y="1222"/>
                  </a:moveTo>
                  <a:lnTo>
                    <a:pt x="1206" y="1218"/>
                  </a:lnTo>
                  <a:lnTo>
                    <a:pt x="1238" y="1212"/>
                  </a:lnTo>
                  <a:lnTo>
                    <a:pt x="1271" y="1206"/>
                  </a:lnTo>
                  <a:lnTo>
                    <a:pt x="1294" y="1200"/>
                  </a:lnTo>
                  <a:lnTo>
                    <a:pt x="1321" y="1194"/>
                  </a:lnTo>
                  <a:lnTo>
                    <a:pt x="1348" y="1185"/>
                  </a:lnTo>
                  <a:lnTo>
                    <a:pt x="1375" y="1179"/>
                  </a:lnTo>
                  <a:lnTo>
                    <a:pt x="1399" y="1171"/>
                  </a:lnTo>
                  <a:lnTo>
                    <a:pt x="1426" y="1160"/>
                  </a:lnTo>
                  <a:lnTo>
                    <a:pt x="1459" y="1148"/>
                  </a:lnTo>
                  <a:lnTo>
                    <a:pt x="1488" y="1136"/>
                  </a:lnTo>
                  <a:lnTo>
                    <a:pt x="1515" y="1123"/>
                  </a:lnTo>
                  <a:lnTo>
                    <a:pt x="1546" y="1110"/>
                  </a:lnTo>
                  <a:lnTo>
                    <a:pt x="1575" y="1095"/>
                  </a:lnTo>
                  <a:lnTo>
                    <a:pt x="1602" y="1082"/>
                  </a:lnTo>
                  <a:lnTo>
                    <a:pt x="1626" y="1066"/>
                  </a:lnTo>
                  <a:lnTo>
                    <a:pt x="1649" y="1052"/>
                  </a:lnTo>
                  <a:lnTo>
                    <a:pt x="1672" y="1036"/>
                  </a:lnTo>
                  <a:lnTo>
                    <a:pt x="1698" y="1021"/>
                  </a:lnTo>
                  <a:lnTo>
                    <a:pt x="1726" y="1002"/>
                  </a:lnTo>
                  <a:lnTo>
                    <a:pt x="1752" y="983"/>
                  </a:lnTo>
                  <a:lnTo>
                    <a:pt x="1776" y="965"/>
                  </a:lnTo>
                  <a:lnTo>
                    <a:pt x="1798" y="948"/>
                  </a:lnTo>
                  <a:lnTo>
                    <a:pt x="1835" y="919"/>
                  </a:lnTo>
                  <a:lnTo>
                    <a:pt x="1869" y="889"/>
                  </a:lnTo>
                  <a:lnTo>
                    <a:pt x="1903" y="855"/>
                  </a:lnTo>
                  <a:lnTo>
                    <a:pt x="1938" y="816"/>
                  </a:lnTo>
                  <a:lnTo>
                    <a:pt x="1962" y="788"/>
                  </a:lnTo>
                  <a:lnTo>
                    <a:pt x="1989" y="756"/>
                  </a:lnTo>
                  <a:lnTo>
                    <a:pt x="2019" y="721"/>
                  </a:lnTo>
                  <a:lnTo>
                    <a:pt x="2044" y="686"/>
                  </a:lnTo>
                  <a:lnTo>
                    <a:pt x="2068" y="648"/>
                  </a:lnTo>
                  <a:lnTo>
                    <a:pt x="2098" y="605"/>
                  </a:lnTo>
                  <a:lnTo>
                    <a:pt x="2351" y="753"/>
                  </a:lnTo>
                  <a:lnTo>
                    <a:pt x="2103" y="0"/>
                  </a:lnTo>
                  <a:lnTo>
                    <a:pt x="1299" y="143"/>
                  </a:lnTo>
                  <a:lnTo>
                    <a:pt x="1570" y="296"/>
                  </a:lnTo>
                  <a:lnTo>
                    <a:pt x="1547" y="329"/>
                  </a:lnTo>
                  <a:lnTo>
                    <a:pt x="1523" y="357"/>
                  </a:lnTo>
                  <a:lnTo>
                    <a:pt x="1498" y="385"/>
                  </a:lnTo>
                  <a:lnTo>
                    <a:pt x="1474" y="412"/>
                  </a:lnTo>
                  <a:lnTo>
                    <a:pt x="1454" y="433"/>
                  </a:lnTo>
                  <a:lnTo>
                    <a:pt x="1432" y="455"/>
                  </a:lnTo>
                  <a:lnTo>
                    <a:pt x="1408" y="474"/>
                  </a:lnTo>
                  <a:lnTo>
                    <a:pt x="1381" y="494"/>
                  </a:lnTo>
                  <a:lnTo>
                    <a:pt x="1349" y="516"/>
                  </a:lnTo>
                  <a:lnTo>
                    <a:pt x="1322" y="534"/>
                  </a:lnTo>
                  <a:lnTo>
                    <a:pt x="1299" y="547"/>
                  </a:lnTo>
                  <a:lnTo>
                    <a:pt x="1265" y="566"/>
                  </a:lnTo>
                  <a:lnTo>
                    <a:pt x="1236" y="578"/>
                  </a:lnTo>
                  <a:lnTo>
                    <a:pt x="1210" y="586"/>
                  </a:lnTo>
                  <a:lnTo>
                    <a:pt x="1183" y="595"/>
                  </a:lnTo>
                  <a:lnTo>
                    <a:pt x="1144" y="606"/>
                  </a:lnTo>
                  <a:lnTo>
                    <a:pt x="1105" y="612"/>
                  </a:lnTo>
                  <a:lnTo>
                    <a:pt x="1066" y="616"/>
                  </a:lnTo>
                  <a:lnTo>
                    <a:pt x="1008" y="618"/>
                  </a:lnTo>
                  <a:lnTo>
                    <a:pt x="933" y="620"/>
                  </a:lnTo>
                  <a:lnTo>
                    <a:pt x="875" y="612"/>
                  </a:lnTo>
                  <a:lnTo>
                    <a:pt x="822" y="600"/>
                  </a:lnTo>
                  <a:lnTo>
                    <a:pt x="761" y="582"/>
                  </a:lnTo>
                  <a:lnTo>
                    <a:pt x="708" y="559"/>
                  </a:lnTo>
                  <a:lnTo>
                    <a:pt x="654" y="532"/>
                  </a:lnTo>
                  <a:lnTo>
                    <a:pt x="605" y="501"/>
                  </a:lnTo>
                  <a:lnTo>
                    <a:pt x="558" y="459"/>
                  </a:lnTo>
                  <a:lnTo>
                    <a:pt x="0" y="781"/>
                  </a:lnTo>
                  <a:lnTo>
                    <a:pt x="23" y="808"/>
                  </a:lnTo>
                  <a:lnTo>
                    <a:pt x="55" y="839"/>
                  </a:lnTo>
                  <a:lnTo>
                    <a:pt x="82" y="866"/>
                  </a:lnTo>
                  <a:lnTo>
                    <a:pt x="109" y="892"/>
                  </a:lnTo>
                  <a:lnTo>
                    <a:pt x="136" y="917"/>
                  </a:lnTo>
                  <a:lnTo>
                    <a:pt x="169" y="944"/>
                  </a:lnTo>
                  <a:lnTo>
                    <a:pt x="198" y="967"/>
                  </a:lnTo>
                  <a:lnTo>
                    <a:pt x="228" y="989"/>
                  </a:lnTo>
                  <a:lnTo>
                    <a:pt x="262" y="1010"/>
                  </a:lnTo>
                  <a:lnTo>
                    <a:pt x="294" y="1033"/>
                  </a:lnTo>
                  <a:lnTo>
                    <a:pt x="328" y="1055"/>
                  </a:lnTo>
                  <a:lnTo>
                    <a:pt x="359" y="1072"/>
                  </a:lnTo>
                  <a:lnTo>
                    <a:pt x="390" y="1090"/>
                  </a:lnTo>
                  <a:lnTo>
                    <a:pt x="419" y="1105"/>
                  </a:lnTo>
                  <a:lnTo>
                    <a:pt x="460" y="1123"/>
                  </a:lnTo>
                  <a:lnTo>
                    <a:pt x="497" y="1140"/>
                  </a:lnTo>
                  <a:lnTo>
                    <a:pt x="540" y="1156"/>
                  </a:lnTo>
                  <a:lnTo>
                    <a:pt x="573" y="1168"/>
                  </a:lnTo>
                  <a:lnTo>
                    <a:pt x="604" y="1180"/>
                  </a:lnTo>
                  <a:lnTo>
                    <a:pt x="640" y="1191"/>
                  </a:lnTo>
                  <a:lnTo>
                    <a:pt x="675" y="1200"/>
                  </a:lnTo>
                  <a:lnTo>
                    <a:pt x="710" y="1208"/>
                  </a:lnTo>
                  <a:lnTo>
                    <a:pt x="751" y="1216"/>
                  </a:lnTo>
                  <a:lnTo>
                    <a:pt x="791" y="1223"/>
                  </a:lnTo>
                  <a:lnTo>
                    <a:pt x="833" y="1229"/>
                  </a:lnTo>
                  <a:lnTo>
                    <a:pt x="876" y="1233"/>
                  </a:lnTo>
                  <a:lnTo>
                    <a:pt x="908" y="1234"/>
                  </a:lnTo>
                  <a:lnTo>
                    <a:pt x="953" y="1237"/>
                  </a:lnTo>
                  <a:lnTo>
                    <a:pt x="997" y="1237"/>
                  </a:lnTo>
                  <a:lnTo>
                    <a:pt x="1032" y="1235"/>
                  </a:lnTo>
                  <a:lnTo>
                    <a:pt x="1070" y="1234"/>
                  </a:lnTo>
                  <a:lnTo>
                    <a:pt x="1112" y="1231"/>
                  </a:lnTo>
                  <a:lnTo>
                    <a:pt x="1150" y="1226"/>
                  </a:lnTo>
                  <a:lnTo>
                    <a:pt x="1182" y="1222"/>
                  </a:lnTo>
                  <a:close/>
                </a:path>
              </a:pathLst>
            </a:custGeom>
            <a:gradFill rotWithShape="0">
              <a:gsLst>
                <a:gs pos="0">
                  <a:srgbClr val="749B00"/>
                </a:gs>
                <a:gs pos="100000">
                  <a:srgbClr val="99CC00"/>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TW" altLang="en-US" b="1">
                <a:latin typeface="微軟正黑體" pitchFamily="34" charset="-120"/>
                <a:ea typeface="微軟正黑體" pitchFamily="34" charset="-120"/>
              </a:endParaRPr>
            </a:p>
          </p:txBody>
        </p:sp>
        <p:sp>
          <p:nvSpPr>
            <p:cNvPr id="133" name="Freeform 14"/>
            <p:cNvSpPr>
              <a:spLocks/>
            </p:cNvSpPr>
            <p:nvPr/>
          </p:nvSpPr>
          <p:spPr bwMode="auto">
            <a:xfrm>
              <a:off x="1315" y="932"/>
              <a:ext cx="1325" cy="2452"/>
            </a:xfrm>
            <a:custGeom>
              <a:avLst/>
              <a:gdLst>
                <a:gd name="T0" fmla="*/ 2201 w 1192"/>
                <a:gd name="T1" fmla="*/ 4 h 2205"/>
                <a:gd name="T2" fmla="*/ 2084 w 1192"/>
                <a:gd name="T3" fmla="*/ 30 h 2205"/>
                <a:gd name="T4" fmla="*/ 1985 w 1192"/>
                <a:gd name="T5" fmla="*/ 57 h 2205"/>
                <a:gd name="T6" fmla="*/ 1887 w 1192"/>
                <a:gd name="T7" fmla="*/ 86 h 2205"/>
                <a:gd name="T8" fmla="*/ 1790 w 1192"/>
                <a:gd name="T9" fmla="*/ 121 h 2205"/>
                <a:gd name="T10" fmla="*/ 1676 w 1192"/>
                <a:gd name="T11" fmla="*/ 167 h 2205"/>
                <a:gd name="T12" fmla="*/ 1568 w 1192"/>
                <a:gd name="T13" fmla="*/ 214 h 2205"/>
                <a:gd name="T14" fmla="*/ 1461 w 1192"/>
                <a:gd name="T15" fmla="*/ 269 h 2205"/>
                <a:gd name="T16" fmla="*/ 1369 w 1192"/>
                <a:gd name="T17" fmla="*/ 322 h 2205"/>
                <a:gd name="T18" fmla="*/ 1277 w 1192"/>
                <a:gd name="T19" fmla="*/ 383 h 2205"/>
                <a:gd name="T20" fmla="*/ 1176 w 1192"/>
                <a:gd name="T21" fmla="*/ 455 h 2205"/>
                <a:gd name="T22" fmla="*/ 1085 w 1192"/>
                <a:gd name="T23" fmla="*/ 520 h 2205"/>
                <a:gd name="T24" fmla="*/ 945 w 1192"/>
                <a:gd name="T25" fmla="*/ 652 h 2205"/>
                <a:gd name="T26" fmla="*/ 823 w 1192"/>
                <a:gd name="T27" fmla="*/ 775 h 2205"/>
                <a:gd name="T28" fmla="*/ 727 w 1192"/>
                <a:gd name="T29" fmla="*/ 890 h 2205"/>
                <a:gd name="T30" fmla="*/ 625 w 1192"/>
                <a:gd name="T31" fmla="*/ 1020 h 2205"/>
                <a:gd name="T32" fmla="*/ 534 w 1192"/>
                <a:gd name="T33" fmla="*/ 1167 h 2205"/>
                <a:gd name="T34" fmla="*/ 451 w 1192"/>
                <a:gd name="T35" fmla="*/ 1311 h 2205"/>
                <a:gd name="T36" fmla="*/ 378 w 1192"/>
                <a:gd name="T37" fmla="*/ 1470 h 2205"/>
                <a:gd name="T38" fmla="*/ 318 w 1192"/>
                <a:gd name="T39" fmla="*/ 1641 h 2205"/>
                <a:gd name="T40" fmla="*/ 255 w 1192"/>
                <a:gd name="T41" fmla="*/ 1854 h 2205"/>
                <a:gd name="T42" fmla="*/ 217 w 1192"/>
                <a:gd name="T43" fmla="*/ 2061 h 2205"/>
                <a:gd name="T44" fmla="*/ 186 w 1192"/>
                <a:gd name="T45" fmla="*/ 2325 h 2205"/>
                <a:gd name="T46" fmla="*/ 186 w 1192"/>
                <a:gd name="T47" fmla="*/ 2561 h 2205"/>
                <a:gd name="T48" fmla="*/ 208 w 1192"/>
                <a:gd name="T49" fmla="*/ 2768 h 2205"/>
                <a:gd name="T50" fmla="*/ 243 w 1192"/>
                <a:gd name="T51" fmla="*/ 2987 h 2205"/>
                <a:gd name="T52" fmla="*/ 310 w 1192"/>
                <a:gd name="T53" fmla="*/ 3222 h 2205"/>
                <a:gd name="T54" fmla="*/ 392 w 1192"/>
                <a:gd name="T55" fmla="*/ 3443 h 2205"/>
                <a:gd name="T56" fmla="*/ 506 w 1192"/>
                <a:gd name="T57" fmla="*/ 3654 h 2205"/>
                <a:gd name="T58" fmla="*/ 1541 w 1192"/>
                <a:gd name="T59" fmla="*/ 4170 h 2205"/>
                <a:gd name="T60" fmla="*/ 1517 w 1192"/>
                <a:gd name="T61" fmla="*/ 3068 h 2205"/>
                <a:gd name="T62" fmla="*/ 1424 w 1192"/>
                <a:gd name="T63" fmla="*/ 2893 h 2205"/>
                <a:gd name="T64" fmla="*/ 1368 w 1192"/>
                <a:gd name="T65" fmla="*/ 2728 h 2205"/>
                <a:gd name="T66" fmla="*/ 1349 w 1192"/>
                <a:gd name="T67" fmla="*/ 2565 h 2205"/>
                <a:gd name="T68" fmla="*/ 1339 w 1192"/>
                <a:gd name="T69" fmla="*/ 2408 h 2205"/>
                <a:gd name="T70" fmla="*/ 1354 w 1192"/>
                <a:gd name="T71" fmla="*/ 2222 h 2205"/>
                <a:gd name="T72" fmla="*/ 1398 w 1192"/>
                <a:gd name="T73" fmla="*/ 2038 h 2205"/>
                <a:gd name="T74" fmla="*/ 1464 w 1192"/>
                <a:gd name="T75" fmla="*/ 1868 h 2205"/>
                <a:gd name="T76" fmla="*/ 1541 w 1192"/>
                <a:gd name="T77" fmla="*/ 1733 h 2205"/>
                <a:gd name="T78" fmla="*/ 1613 w 1192"/>
                <a:gd name="T79" fmla="*/ 1636 h 2205"/>
                <a:gd name="T80" fmla="*/ 1697 w 1192"/>
                <a:gd name="T81" fmla="*/ 1537 h 2205"/>
                <a:gd name="T82" fmla="*/ 1779 w 1192"/>
                <a:gd name="T83" fmla="*/ 1456 h 2205"/>
                <a:gd name="T84" fmla="*/ 1873 w 1192"/>
                <a:gd name="T85" fmla="*/ 1380 h 2205"/>
                <a:gd name="T86" fmla="*/ 1983 w 1192"/>
                <a:gd name="T87" fmla="*/ 1306 h 2205"/>
                <a:gd name="T88" fmla="*/ 2093 w 1192"/>
                <a:gd name="T89" fmla="*/ 1245 h 2205"/>
                <a:gd name="T90" fmla="*/ 2249 w 1192"/>
                <a:gd name="T91" fmla="*/ 1193 h 220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192" h="2205">
                  <a:moveTo>
                    <a:pt x="1192" y="0"/>
                  </a:moveTo>
                  <a:lnTo>
                    <a:pt x="1166" y="4"/>
                  </a:lnTo>
                  <a:lnTo>
                    <a:pt x="1141" y="8"/>
                  </a:lnTo>
                  <a:lnTo>
                    <a:pt x="1106" y="16"/>
                  </a:lnTo>
                  <a:lnTo>
                    <a:pt x="1080" y="22"/>
                  </a:lnTo>
                  <a:lnTo>
                    <a:pt x="1053" y="30"/>
                  </a:lnTo>
                  <a:lnTo>
                    <a:pt x="1028" y="38"/>
                  </a:lnTo>
                  <a:lnTo>
                    <a:pt x="1001" y="45"/>
                  </a:lnTo>
                  <a:lnTo>
                    <a:pt x="975" y="53"/>
                  </a:lnTo>
                  <a:lnTo>
                    <a:pt x="948" y="64"/>
                  </a:lnTo>
                  <a:lnTo>
                    <a:pt x="916" y="76"/>
                  </a:lnTo>
                  <a:lnTo>
                    <a:pt x="889" y="88"/>
                  </a:lnTo>
                  <a:lnTo>
                    <a:pt x="861" y="100"/>
                  </a:lnTo>
                  <a:lnTo>
                    <a:pt x="831" y="113"/>
                  </a:lnTo>
                  <a:lnTo>
                    <a:pt x="801" y="128"/>
                  </a:lnTo>
                  <a:lnTo>
                    <a:pt x="774" y="142"/>
                  </a:lnTo>
                  <a:lnTo>
                    <a:pt x="749" y="158"/>
                  </a:lnTo>
                  <a:lnTo>
                    <a:pt x="726" y="171"/>
                  </a:lnTo>
                  <a:lnTo>
                    <a:pt x="703" y="188"/>
                  </a:lnTo>
                  <a:lnTo>
                    <a:pt x="677" y="202"/>
                  </a:lnTo>
                  <a:lnTo>
                    <a:pt x="649" y="221"/>
                  </a:lnTo>
                  <a:lnTo>
                    <a:pt x="623" y="241"/>
                  </a:lnTo>
                  <a:lnTo>
                    <a:pt x="599" y="260"/>
                  </a:lnTo>
                  <a:lnTo>
                    <a:pt x="576" y="276"/>
                  </a:lnTo>
                  <a:lnTo>
                    <a:pt x="539" y="307"/>
                  </a:lnTo>
                  <a:lnTo>
                    <a:pt x="501" y="344"/>
                  </a:lnTo>
                  <a:lnTo>
                    <a:pt x="471" y="371"/>
                  </a:lnTo>
                  <a:lnTo>
                    <a:pt x="436" y="410"/>
                  </a:lnTo>
                  <a:lnTo>
                    <a:pt x="412" y="438"/>
                  </a:lnTo>
                  <a:lnTo>
                    <a:pt x="385" y="470"/>
                  </a:lnTo>
                  <a:lnTo>
                    <a:pt x="355" y="507"/>
                  </a:lnTo>
                  <a:lnTo>
                    <a:pt x="331" y="540"/>
                  </a:lnTo>
                  <a:lnTo>
                    <a:pt x="307" y="579"/>
                  </a:lnTo>
                  <a:lnTo>
                    <a:pt x="283" y="617"/>
                  </a:lnTo>
                  <a:lnTo>
                    <a:pt x="258" y="658"/>
                  </a:lnTo>
                  <a:lnTo>
                    <a:pt x="238" y="693"/>
                  </a:lnTo>
                  <a:lnTo>
                    <a:pt x="219" y="736"/>
                  </a:lnTo>
                  <a:lnTo>
                    <a:pt x="200" y="777"/>
                  </a:lnTo>
                  <a:lnTo>
                    <a:pt x="184" y="821"/>
                  </a:lnTo>
                  <a:lnTo>
                    <a:pt x="168" y="868"/>
                  </a:lnTo>
                  <a:lnTo>
                    <a:pt x="148" y="926"/>
                  </a:lnTo>
                  <a:lnTo>
                    <a:pt x="134" y="980"/>
                  </a:lnTo>
                  <a:lnTo>
                    <a:pt x="121" y="1035"/>
                  </a:lnTo>
                  <a:lnTo>
                    <a:pt x="114" y="1089"/>
                  </a:lnTo>
                  <a:lnTo>
                    <a:pt x="105" y="1152"/>
                  </a:lnTo>
                  <a:lnTo>
                    <a:pt x="98" y="1230"/>
                  </a:lnTo>
                  <a:lnTo>
                    <a:pt x="97" y="1292"/>
                  </a:lnTo>
                  <a:lnTo>
                    <a:pt x="98" y="1353"/>
                  </a:lnTo>
                  <a:lnTo>
                    <a:pt x="103" y="1411"/>
                  </a:lnTo>
                  <a:lnTo>
                    <a:pt x="110" y="1464"/>
                  </a:lnTo>
                  <a:lnTo>
                    <a:pt x="117" y="1521"/>
                  </a:lnTo>
                  <a:lnTo>
                    <a:pt x="129" y="1579"/>
                  </a:lnTo>
                  <a:lnTo>
                    <a:pt x="145" y="1641"/>
                  </a:lnTo>
                  <a:lnTo>
                    <a:pt x="165" y="1704"/>
                  </a:lnTo>
                  <a:lnTo>
                    <a:pt x="186" y="1763"/>
                  </a:lnTo>
                  <a:lnTo>
                    <a:pt x="208" y="1821"/>
                  </a:lnTo>
                  <a:lnTo>
                    <a:pt x="235" y="1878"/>
                  </a:lnTo>
                  <a:lnTo>
                    <a:pt x="268" y="1932"/>
                  </a:lnTo>
                  <a:lnTo>
                    <a:pt x="0" y="2084"/>
                  </a:lnTo>
                  <a:lnTo>
                    <a:pt x="817" y="2205"/>
                  </a:lnTo>
                  <a:lnTo>
                    <a:pt x="1118" y="1454"/>
                  </a:lnTo>
                  <a:lnTo>
                    <a:pt x="804" y="1622"/>
                  </a:lnTo>
                  <a:lnTo>
                    <a:pt x="773" y="1574"/>
                  </a:lnTo>
                  <a:lnTo>
                    <a:pt x="754" y="1530"/>
                  </a:lnTo>
                  <a:lnTo>
                    <a:pt x="737" y="1486"/>
                  </a:lnTo>
                  <a:lnTo>
                    <a:pt x="725" y="1442"/>
                  </a:lnTo>
                  <a:lnTo>
                    <a:pt x="716" y="1398"/>
                  </a:lnTo>
                  <a:lnTo>
                    <a:pt x="714" y="1357"/>
                  </a:lnTo>
                  <a:lnTo>
                    <a:pt x="710" y="1315"/>
                  </a:lnTo>
                  <a:lnTo>
                    <a:pt x="710" y="1273"/>
                  </a:lnTo>
                  <a:lnTo>
                    <a:pt x="712" y="1223"/>
                  </a:lnTo>
                  <a:lnTo>
                    <a:pt x="718" y="1175"/>
                  </a:lnTo>
                  <a:lnTo>
                    <a:pt x="729" y="1121"/>
                  </a:lnTo>
                  <a:lnTo>
                    <a:pt x="741" y="1078"/>
                  </a:lnTo>
                  <a:lnTo>
                    <a:pt x="760" y="1029"/>
                  </a:lnTo>
                  <a:lnTo>
                    <a:pt x="776" y="988"/>
                  </a:lnTo>
                  <a:lnTo>
                    <a:pt x="799" y="947"/>
                  </a:lnTo>
                  <a:lnTo>
                    <a:pt x="817" y="916"/>
                  </a:lnTo>
                  <a:lnTo>
                    <a:pt x="836" y="891"/>
                  </a:lnTo>
                  <a:lnTo>
                    <a:pt x="855" y="865"/>
                  </a:lnTo>
                  <a:lnTo>
                    <a:pt x="877" y="839"/>
                  </a:lnTo>
                  <a:lnTo>
                    <a:pt x="900" y="813"/>
                  </a:lnTo>
                  <a:lnTo>
                    <a:pt x="920" y="794"/>
                  </a:lnTo>
                  <a:lnTo>
                    <a:pt x="943" y="769"/>
                  </a:lnTo>
                  <a:lnTo>
                    <a:pt x="966" y="751"/>
                  </a:lnTo>
                  <a:lnTo>
                    <a:pt x="993" y="730"/>
                  </a:lnTo>
                  <a:lnTo>
                    <a:pt x="1025" y="709"/>
                  </a:lnTo>
                  <a:lnTo>
                    <a:pt x="1052" y="691"/>
                  </a:lnTo>
                  <a:lnTo>
                    <a:pt x="1075" y="678"/>
                  </a:lnTo>
                  <a:lnTo>
                    <a:pt x="1109" y="659"/>
                  </a:lnTo>
                  <a:lnTo>
                    <a:pt x="1141" y="645"/>
                  </a:lnTo>
                  <a:lnTo>
                    <a:pt x="1192" y="631"/>
                  </a:lnTo>
                  <a:lnTo>
                    <a:pt x="1192" y="0"/>
                  </a:lnTo>
                  <a:close/>
                </a:path>
              </a:pathLst>
            </a:custGeom>
            <a:gradFill rotWithShape="0">
              <a:gsLst>
                <a:gs pos="0">
                  <a:srgbClr val="FFCC00"/>
                </a:gs>
                <a:gs pos="100000">
                  <a:srgbClr val="A98700"/>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TW" altLang="en-US" b="1">
                <a:latin typeface="微軟正黑體" pitchFamily="34" charset="-120"/>
                <a:ea typeface="微軟正黑體" pitchFamily="34" charset="-120"/>
              </a:endParaRPr>
            </a:p>
          </p:txBody>
        </p:sp>
        <p:sp>
          <p:nvSpPr>
            <p:cNvPr id="134" name="Freeform 15"/>
            <p:cNvSpPr>
              <a:spLocks/>
            </p:cNvSpPr>
            <p:nvPr/>
          </p:nvSpPr>
          <p:spPr bwMode="auto">
            <a:xfrm>
              <a:off x="2331" y="613"/>
              <a:ext cx="1970" cy="2219"/>
            </a:xfrm>
            <a:custGeom>
              <a:avLst/>
              <a:gdLst>
                <a:gd name="T0" fmla="*/ 1320 w 1772"/>
                <a:gd name="T1" fmla="*/ 561 h 1996"/>
                <a:gd name="T2" fmla="*/ 1441 w 1772"/>
                <a:gd name="T3" fmla="*/ 587 h 1996"/>
                <a:gd name="T4" fmla="*/ 1536 w 1772"/>
                <a:gd name="T5" fmla="*/ 607 h 1996"/>
                <a:gd name="T6" fmla="*/ 1636 w 1772"/>
                <a:gd name="T7" fmla="*/ 639 h 1996"/>
                <a:gd name="T8" fmla="*/ 1735 w 1772"/>
                <a:gd name="T9" fmla="*/ 673 h 1996"/>
                <a:gd name="T10" fmla="*/ 1848 w 1772"/>
                <a:gd name="T11" fmla="*/ 716 h 1996"/>
                <a:gd name="T12" fmla="*/ 1958 w 1772"/>
                <a:gd name="T13" fmla="*/ 765 h 1996"/>
                <a:gd name="T14" fmla="*/ 2066 w 1772"/>
                <a:gd name="T15" fmla="*/ 819 h 1996"/>
                <a:gd name="T16" fmla="*/ 2157 w 1772"/>
                <a:gd name="T17" fmla="*/ 876 h 1996"/>
                <a:gd name="T18" fmla="*/ 2248 w 1772"/>
                <a:gd name="T19" fmla="*/ 933 h 1996"/>
                <a:gd name="T20" fmla="*/ 2351 w 1772"/>
                <a:gd name="T21" fmla="*/ 1004 h 1996"/>
                <a:gd name="T22" fmla="*/ 2437 w 1772"/>
                <a:gd name="T23" fmla="*/ 1075 h 1996"/>
                <a:gd name="T24" fmla="*/ 2580 w 1772"/>
                <a:gd name="T25" fmla="*/ 1200 h 1996"/>
                <a:gd name="T26" fmla="*/ 2703 w 1772"/>
                <a:gd name="T27" fmla="*/ 1324 h 1996"/>
                <a:gd name="T28" fmla="*/ 2799 w 1772"/>
                <a:gd name="T29" fmla="*/ 1437 h 1996"/>
                <a:gd name="T30" fmla="*/ 2901 w 1772"/>
                <a:gd name="T31" fmla="*/ 1572 h 1996"/>
                <a:gd name="T32" fmla="*/ 2994 w 1772"/>
                <a:gd name="T33" fmla="*/ 1718 h 1996"/>
                <a:gd name="T34" fmla="*/ 3075 w 1772"/>
                <a:gd name="T35" fmla="*/ 1859 h 1996"/>
                <a:gd name="T36" fmla="*/ 3148 w 1772"/>
                <a:gd name="T37" fmla="*/ 2021 h 1996"/>
                <a:gd name="T38" fmla="*/ 3210 w 1772"/>
                <a:gd name="T39" fmla="*/ 2190 h 1996"/>
                <a:gd name="T40" fmla="*/ 3273 w 1772"/>
                <a:gd name="T41" fmla="*/ 2401 h 1996"/>
                <a:gd name="T42" fmla="*/ 3311 w 1772"/>
                <a:gd name="T43" fmla="*/ 2607 h 1996"/>
                <a:gd name="T44" fmla="*/ 3342 w 1772"/>
                <a:gd name="T45" fmla="*/ 2874 h 1996"/>
                <a:gd name="T46" fmla="*/ 3342 w 1772"/>
                <a:gd name="T47" fmla="*/ 3104 h 1996"/>
                <a:gd name="T48" fmla="*/ 3319 w 1772"/>
                <a:gd name="T49" fmla="*/ 3312 h 1996"/>
                <a:gd name="T50" fmla="*/ 3283 w 1772"/>
                <a:gd name="T51" fmla="*/ 3530 h 1996"/>
                <a:gd name="T52" fmla="*/ 3215 w 1772"/>
                <a:gd name="T53" fmla="*/ 3769 h 1996"/>
                <a:gd name="T54" fmla="*/ 2161 w 1772"/>
                <a:gd name="T55" fmla="*/ 3230 h 1996"/>
                <a:gd name="T56" fmla="*/ 2189 w 1772"/>
                <a:gd name="T57" fmla="*/ 3035 h 1996"/>
                <a:gd name="T58" fmla="*/ 2183 w 1772"/>
                <a:gd name="T59" fmla="*/ 2857 h 1996"/>
                <a:gd name="T60" fmla="*/ 2152 w 1772"/>
                <a:gd name="T61" fmla="*/ 2668 h 1996"/>
                <a:gd name="T62" fmla="*/ 2093 w 1772"/>
                <a:gd name="T63" fmla="*/ 2497 h 1996"/>
                <a:gd name="T64" fmla="*/ 2021 w 1772"/>
                <a:gd name="T65" fmla="*/ 2338 h 1996"/>
                <a:gd name="T66" fmla="*/ 1947 w 1772"/>
                <a:gd name="T67" fmla="*/ 2233 h 1996"/>
                <a:gd name="T68" fmla="*/ 1872 w 1772"/>
                <a:gd name="T69" fmla="*/ 2137 h 1996"/>
                <a:gd name="T70" fmla="*/ 1789 w 1772"/>
                <a:gd name="T71" fmla="*/ 2050 h 1996"/>
                <a:gd name="T72" fmla="*/ 1701 w 1772"/>
                <a:gd name="T73" fmla="*/ 1970 h 1996"/>
                <a:gd name="T74" fmla="*/ 1590 w 1772"/>
                <a:gd name="T75" fmla="*/ 1891 h 1996"/>
                <a:gd name="T76" fmla="*/ 1493 w 1772"/>
                <a:gd name="T77" fmla="*/ 1833 h 1996"/>
                <a:gd name="T78" fmla="*/ 1376 w 1772"/>
                <a:gd name="T79" fmla="*/ 1774 h 1996"/>
                <a:gd name="T80" fmla="*/ 1276 w 1772"/>
                <a:gd name="T81" fmla="*/ 1741 h 1996"/>
                <a:gd name="T82" fmla="*/ 1130 w 1772"/>
                <a:gd name="T83" fmla="*/ 1708 h 1996"/>
                <a:gd name="T84" fmla="*/ 983 w 1772"/>
                <a:gd name="T85" fmla="*/ 1696 h 1996"/>
                <a:gd name="T86" fmla="*/ 942 w 1772"/>
                <a:gd name="T87" fmla="*/ 2309 h 1996"/>
                <a:gd name="T88" fmla="*/ 939 w 1772"/>
                <a:gd name="T89" fmla="*/ 0 h 1996"/>
                <a:gd name="T90" fmla="*/ 988 w 1772"/>
                <a:gd name="T91" fmla="*/ 529 h 1996"/>
                <a:gd name="T92" fmla="*/ 1140 w 1772"/>
                <a:gd name="T93" fmla="*/ 538 h 1996"/>
                <a:gd name="T94" fmla="*/ 1274 w 1772"/>
                <a:gd name="T95" fmla="*/ 553 h 199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772" h="1996">
                  <a:moveTo>
                    <a:pt x="675" y="293"/>
                  </a:moveTo>
                  <a:lnTo>
                    <a:pt x="699" y="297"/>
                  </a:lnTo>
                  <a:lnTo>
                    <a:pt x="732" y="302"/>
                  </a:lnTo>
                  <a:lnTo>
                    <a:pt x="764" y="310"/>
                  </a:lnTo>
                  <a:lnTo>
                    <a:pt x="787" y="315"/>
                  </a:lnTo>
                  <a:lnTo>
                    <a:pt x="814" y="322"/>
                  </a:lnTo>
                  <a:lnTo>
                    <a:pt x="839" y="330"/>
                  </a:lnTo>
                  <a:lnTo>
                    <a:pt x="866" y="338"/>
                  </a:lnTo>
                  <a:lnTo>
                    <a:pt x="891" y="345"/>
                  </a:lnTo>
                  <a:lnTo>
                    <a:pt x="919" y="356"/>
                  </a:lnTo>
                  <a:lnTo>
                    <a:pt x="951" y="369"/>
                  </a:lnTo>
                  <a:lnTo>
                    <a:pt x="979" y="380"/>
                  </a:lnTo>
                  <a:lnTo>
                    <a:pt x="1006" y="392"/>
                  </a:lnTo>
                  <a:lnTo>
                    <a:pt x="1037" y="406"/>
                  </a:lnTo>
                  <a:lnTo>
                    <a:pt x="1067" y="421"/>
                  </a:lnTo>
                  <a:lnTo>
                    <a:pt x="1094" y="434"/>
                  </a:lnTo>
                  <a:lnTo>
                    <a:pt x="1120" y="450"/>
                  </a:lnTo>
                  <a:lnTo>
                    <a:pt x="1142" y="464"/>
                  </a:lnTo>
                  <a:lnTo>
                    <a:pt x="1165" y="480"/>
                  </a:lnTo>
                  <a:lnTo>
                    <a:pt x="1191" y="495"/>
                  </a:lnTo>
                  <a:lnTo>
                    <a:pt x="1219" y="513"/>
                  </a:lnTo>
                  <a:lnTo>
                    <a:pt x="1245" y="532"/>
                  </a:lnTo>
                  <a:lnTo>
                    <a:pt x="1269" y="551"/>
                  </a:lnTo>
                  <a:lnTo>
                    <a:pt x="1292" y="569"/>
                  </a:lnTo>
                  <a:lnTo>
                    <a:pt x="1328" y="600"/>
                  </a:lnTo>
                  <a:lnTo>
                    <a:pt x="1366" y="635"/>
                  </a:lnTo>
                  <a:lnTo>
                    <a:pt x="1396" y="662"/>
                  </a:lnTo>
                  <a:lnTo>
                    <a:pt x="1431" y="701"/>
                  </a:lnTo>
                  <a:lnTo>
                    <a:pt x="1455" y="729"/>
                  </a:lnTo>
                  <a:lnTo>
                    <a:pt x="1482" y="761"/>
                  </a:lnTo>
                  <a:lnTo>
                    <a:pt x="1512" y="798"/>
                  </a:lnTo>
                  <a:lnTo>
                    <a:pt x="1536" y="833"/>
                  </a:lnTo>
                  <a:lnTo>
                    <a:pt x="1560" y="872"/>
                  </a:lnTo>
                  <a:lnTo>
                    <a:pt x="1586" y="909"/>
                  </a:lnTo>
                  <a:lnTo>
                    <a:pt x="1607" y="950"/>
                  </a:lnTo>
                  <a:lnTo>
                    <a:pt x="1629" y="985"/>
                  </a:lnTo>
                  <a:lnTo>
                    <a:pt x="1649" y="1028"/>
                  </a:lnTo>
                  <a:lnTo>
                    <a:pt x="1668" y="1070"/>
                  </a:lnTo>
                  <a:lnTo>
                    <a:pt x="1684" y="1113"/>
                  </a:lnTo>
                  <a:lnTo>
                    <a:pt x="1700" y="1160"/>
                  </a:lnTo>
                  <a:lnTo>
                    <a:pt x="1720" y="1218"/>
                  </a:lnTo>
                  <a:lnTo>
                    <a:pt x="1734" y="1272"/>
                  </a:lnTo>
                  <a:lnTo>
                    <a:pt x="1747" y="1327"/>
                  </a:lnTo>
                  <a:lnTo>
                    <a:pt x="1754" y="1381"/>
                  </a:lnTo>
                  <a:lnTo>
                    <a:pt x="1764" y="1444"/>
                  </a:lnTo>
                  <a:lnTo>
                    <a:pt x="1770" y="1522"/>
                  </a:lnTo>
                  <a:lnTo>
                    <a:pt x="1772" y="1583"/>
                  </a:lnTo>
                  <a:lnTo>
                    <a:pt x="1770" y="1644"/>
                  </a:lnTo>
                  <a:lnTo>
                    <a:pt x="1765" y="1701"/>
                  </a:lnTo>
                  <a:lnTo>
                    <a:pt x="1758" y="1755"/>
                  </a:lnTo>
                  <a:lnTo>
                    <a:pt x="1751" y="1812"/>
                  </a:lnTo>
                  <a:lnTo>
                    <a:pt x="1739" y="1870"/>
                  </a:lnTo>
                  <a:lnTo>
                    <a:pt x="1723" y="1932"/>
                  </a:lnTo>
                  <a:lnTo>
                    <a:pt x="1703" y="1996"/>
                  </a:lnTo>
                  <a:lnTo>
                    <a:pt x="1587" y="1635"/>
                  </a:lnTo>
                  <a:lnTo>
                    <a:pt x="1145" y="1711"/>
                  </a:lnTo>
                  <a:lnTo>
                    <a:pt x="1155" y="1648"/>
                  </a:lnTo>
                  <a:lnTo>
                    <a:pt x="1159" y="1607"/>
                  </a:lnTo>
                  <a:lnTo>
                    <a:pt x="1159" y="1564"/>
                  </a:lnTo>
                  <a:lnTo>
                    <a:pt x="1156" y="1514"/>
                  </a:lnTo>
                  <a:lnTo>
                    <a:pt x="1149" y="1467"/>
                  </a:lnTo>
                  <a:lnTo>
                    <a:pt x="1140" y="1413"/>
                  </a:lnTo>
                  <a:lnTo>
                    <a:pt x="1128" y="1370"/>
                  </a:lnTo>
                  <a:lnTo>
                    <a:pt x="1109" y="1322"/>
                  </a:lnTo>
                  <a:lnTo>
                    <a:pt x="1091" y="1280"/>
                  </a:lnTo>
                  <a:lnTo>
                    <a:pt x="1070" y="1239"/>
                  </a:lnTo>
                  <a:lnTo>
                    <a:pt x="1051" y="1208"/>
                  </a:lnTo>
                  <a:lnTo>
                    <a:pt x="1032" y="1183"/>
                  </a:lnTo>
                  <a:lnTo>
                    <a:pt x="1013" y="1157"/>
                  </a:lnTo>
                  <a:lnTo>
                    <a:pt x="992" y="1132"/>
                  </a:lnTo>
                  <a:lnTo>
                    <a:pt x="967" y="1105"/>
                  </a:lnTo>
                  <a:lnTo>
                    <a:pt x="947" y="1086"/>
                  </a:lnTo>
                  <a:lnTo>
                    <a:pt x="924" y="1063"/>
                  </a:lnTo>
                  <a:lnTo>
                    <a:pt x="901" y="1043"/>
                  </a:lnTo>
                  <a:lnTo>
                    <a:pt x="874" y="1023"/>
                  </a:lnTo>
                  <a:lnTo>
                    <a:pt x="842" y="1002"/>
                  </a:lnTo>
                  <a:lnTo>
                    <a:pt x="815" y="984"/>
                  </a:lnTo>
                  <a:lnTo>
                    <a:pt x="792" y="971"/>
                  </a:lnTo>
                  <a:lnTo>
                    <a:pt x="758" y="951"/>
                  </a:lnTo>
                  <a:lnTo>
                    <a:pt x="729" y="940"/>
                  </a:lnTo>
                  <a:lnTo>
                    <a:pt x="703" y="931"/>
                  </a:lnTo>
                  <a:lnTo>
                    <a:pt x="676" y="922"/>
                  </a:lnTo>
                  <a:lnTo>
                    <a:pt x="636" y="912"/>
                  </a:lnTo>
                  <a:lnTo>
                    <a:pt x="598" y="905"/>
                  </a:lnTo>
                  <a:lnTo>
                    <a:pt x="559" y="901"/>
                  </a:lnTo>
                  <a:lnTo>
                    <a:pt x="520" y="899"/>
                  </a:lnTo>
                  <a:lnTo>
                    <a:pt x="498" y="897"/>
                  </a:lnTo>
                  <a:lnTo>
                    <a:pt x="498" y="1222"/>
                  </a:lnTo>
                  <a:lnTo>
                    <a:pt x="0" y="620"/>
                  </a:lnTo>
                  <a:lnTo>
                    <a:pt x="497" y="0"/>
                  </a:lnTo>
                  <a:lnTo>
                    <a:pt x="497" y="279"/>
                  </a:lnTo>
                  <a:lnTo>
                    <a:pt x="524" y="280"/>
                  </a:lnTo>
                  <a:lnTo>
                    <a:pt x="563" y="282"/>
                  </a:lnTo>
                  <a:lnTo>
                    <a:pt x="604" y="285"/>
                  </a:lnTo>
                  <a:lnTo>
                    <a:pt x="643" y="289"/>
                  </a:lnTo>
                  <a:lnTo>
                    <a:pt x="675" y="293"/>
                  </a:lnTo>
                  <a:close/>
                </a:path>
              </a:pathLst>
            </a:custGeom>
            <a:gradFill rotWithShape="0">
              <a:gsLst>
                <a:gs pos="0">
                  <a:srgbClr val="FF6600"/>
                </a:gs>
                <a:gs pos="100000">
                  <a:srgbClr val="A9440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TW" altLang="en-US" b="1">
                <a:latin typeface="微軟正黑體" pitchFamily="34" charset="-120"/>
                <a:ea typeface="微軟正黑體" pitchFamily="34" charset="-120"/>
              </a:endParaRPr>
            </a:p>
          </p:txBody>
        </p:sp>
      </p:grpSp>
      <p:sp>
        <p:nvSpPr>
          <p:cNvPr id="135" name="文字方塊 109"/>
          <p:cNvSpPr txBox="1">
            <a:spLocks noChangeArrowheads="1"/>
          </p:cNvSpPr>
          <p:nvPr/>
        </p:nvSpPr>
        <p:spPr bwMode="auto">
          <a:xfrm>
            <a:off x="3419475" y="2060848"/>
            <a:ext cx="18732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3200" b="1">
                <a:solidFill>
                  <a:schemeClr val="tx1"/>
                </a:solidFill>
                <a:latin typeface="Arial" pitchFamily="34" charset="0"/>
                <a:ea typeface="新細明體" pitchFamily="18" charset="-120"/>
              </a:defRPr>
            </a:lvl1pPr>
            <a:lvl2pPr marL="742950" indent="-285750" eaLnBrk="0" hangingPunct="0">
              <a:defRPr kumimoji="1" sz="3200" b="1">
                <a:solidFill>
                  <a:schemeClr val="tx1"/>
                </a:solidFill>
                <a:latin typeface="Arial" pitchFamily="34" charset="0"/>
                <a:ea typeface="新細明體" pitchFamily="18" charset="-120"/>
              </a:defRPr>
            </a:lvl2pPr>
            <a:lvl3pPr marL="1143000" indent="-228600" eaLnBrk="0" hangingPunct="0">
              <a:defRPr kumimoji="1" sz="3200" b="1">
                <a:solidFill>
                  <a:schemeClr val="tx1"/>
                </a:solidFill>
                <a:latin typeface="Arial" pitchFamily="34" charset="0"/>
                <a:ea typeface="新細明體" pitchFamily="18" charset="-120"/>
              </a:defRPr>
            </a:lvl3pPr>
            <a:lvl4pPr marL="1600200" indent="-228600" eaLnBrk="0" hangingPunct="0">
              <a:defRPr kumimoji="1" sz="3200" b="1">
                <a:solidFill>
                  <a:schemeClr val="tx1"/>
                </a:solidFill>
                <a:latin typeface="Arial" pitchFamily="34" charset="0"/>
                <a:ea typeface="新細明體" pitchFamily="18" charset="-120"/>
              </a:defRPr>
            </a:lvl4pPr>
            <a:lvl5pPr marL="2057400" indent="-228600" eaLnBrk="0" hangingPunct="0">
              <a:defRPr kumimoji="1" sz="3200" b="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sz="3200" b="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sz="3200" b="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sz="3200" b="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sz="3200" b="1">
                <a:solidFill>
                  <a:schemeClr val="tx1"/>
                </a:solidFill>
                <a:latin typeface="Arial" pitchFamily="34" charset="0"/>
                <a:ea typeface="新細明體" pitchFamily="18" charset="-120"/>
              </a:defRPr>
            </a:lvl9pPr>
          </a:lstStyle>
          <a:p>
            <a:pPr algn="ctr" eaLnBrk="1" hangingPunct="1"/>
            <a:r>
              <a:rPr lang="zh-TW" altLang="en-US" sz="2800" dirty="0">
                <a:latin typeface="微軟正黑體" pitchFamily="34" charset="-120"/>
                <a:ea typeface="微軟正黑體" pitchFamily="34" charset="-120"/>
                <a:cs typeface="Times New Roman" pitchFamily="18" charset="0"/>
              </a:rPr>
              <a:t>媒體宣傳</a:t>
            </a:r>
          </a:p>
        </p:txBody>
      </p:sp>
      <p:sp>
        <p:nvSpPr>
          <p:cNvPr id="136" name="文字方塊 1"/>
          <p:cNvSpPr txBox="1">
            <a:spLocks noChangeArrowheads="1"/>
          </p:cNvSpPr>
          <p:nvPr/>
        </p:nvSpPr>
        <p:spPr bwMode="auto">
          <a:xfrm>
            <a:off x="3092351" y="2206352"/>
            <a:ext cx="615553" cy="4174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eaLnBrk="0" hangingPunct="0">
              <a:defRPr kumimoji="1" sz="3200" b="1">
                <a:solidFill>
                  <a:schemeClr val="tx1"/>
                </a:solidFill>
                <a:latin typeface="Arial" pitchFamily="34" charset="0"/>
                <a:ea typeface="新細明體" pitchFamily="18" charset="-120"/>
              </a:defRPr>
            </a:lvl1pPr>
            <a:lvl2pPr marL="742950" indent="-285750" eaLnBrk="0" hangingPunct="0">
              <a:defRPr kumimoji="1" sz="3200" b="1">
                <a:solidFill>
                  <a:schemeClr val="tx1"/>
                </a:solidFill>
                <a:latin typeface="Arial" pitchFamily="34" charset="0"/>
                <a:ea typeface="新細明體" pitchFamily="18" charset="-120"/>
              </a:defRPr>
            </a:lvl2pPr>
            <a:lvl3pPr marL="1143000" indent="-228600" eaLnBrk="0" hangingPunct="0">
              <a:defRPr kumimoji="1" sz="3200" b="1">
                <a:solidFill>
                  <a:schemeClr val="tx1"/>
                </a:solidFill>
                <a:latin typeface="Arial" pitchFamily="34" charset="0"/>
                <a:ea typeface="新細明體" pitchFamily="18" charset="-120"/>
              </a:defRPr>
            </a:lvl3pPr>
            <a:lvl4pPr marL="1600200" indent="-228600" eaLnBrk="0" hangingPunct="0">
              <a:defRPr kumimoji="1" sz="3200" b="1">
                <a:solidFill>
                  <a:schemeClr val="tx1"/>
                </a:solidFill>
                <a:latin typeface="Arial" pitchFamily="34" charset="0"/>
                <a:ea typeface="新細明體" pitchFamily="18" charset="-120"/>
              </a:defRPr>
            </a:lvl4pPr>
            <a:lvl5pPr marL="2057400" indent="-228600" eaLnBrk="0" hangingPunct="0">
              <a:defRPr kumimoji="1" sz="3200" b="1">
                <a:solidFill>
                  <a:schemeClr val="tx1"/>
                </a:solidFill>
                <a:latin typeface="Arial" pitchFamily="34" charset="0"/>
                <a:ea typeface="新細明體" pitchFamily="18" charset="-120"/>
              </a:defRPr>
            </a:lvl5pPr>
            <a:lvl6pPr marL="2514600" indent="-228600" eaLnBrk="0" fontAlgn="base" hangingPunct="0">
              <a:spcBef>
                <a:spcPct val="0"/>
              </a:spcBef>
              <a:spcAft>
                <a:spcPct val="0"/>
              </a:spcAft>
              <a:defRPr kumimoji="1" sz="3200" b="1">
                <a:solidFill>
                  <a:schemeClr val="tx1"/>
                </a:solidFill>
                <a:latin typeface="Arial" pitchFamily="34" charset="0"/>
                <a:ea typeface="新細明體" pitchFamily="18" charset="-120"/>
              </a:defRPr>
            </a:lvl6pPr>
            <a:lvl7pPr marL="2971800" indent="-228600" eaLnBrk="0" fontAlgn="base" hangingPunct="0">
              <a:spcBef>
                <a:spcPct val="0"/>
              </a:spcBef>
              <a:spcAft>
                <a:spcPct val="0"/>
              </a:spcAft>
              <a:defRPr kumimoji="1" sz="3200" b="1">
                <a:solidFill>
                  <a:schemeClr val="tx1"/>
                </a:solidFill>
                <a:latin typeface="Arial" pitchFamily="34" charset="0"/>
                <a:ea typeface="新細明體" pitchFamily="18" charset="-120"/>
              </a:defRPr>
            </a:lvl7pPr>
            <a:lvl8pPr marL="3429000" indent="-228600" eaLnBrk="0" fontAlgn="base" hangingPunct="0">
              <a:spcBef>
                <a:spcPct val="0"/>
              </a:spcBef>
              <a:spcAft>
                <a:spcPct val="0"/>
              </a:spcAft>
              <a:defRPr kumimoji="1" sz="3200" b="1">
                <a:solidFill>
                  <a:schemeClr val="tx1"/>
                </a:solidFill>
                <a:latin typeface="Arial" pitchFamily="34" charset="0"/>
                <a:ea typeface="新細明體" pitchFamily="18" charset="-120"/>
              </a:defRPr>
            </a:lvl8pPr>
            <a:lvl9pPr marL="3886200" indent="-228600" eaLnBrk="0" fontAlgn="base" hangingPunct="0">
              <a:spcBef>
                <a:spcPct val="0"/>
              </a:spcBef>
              <a:spcAft>
                <a:spcPct val="0"/>
              </a:spcAft>
              <a:defRPr kumimoji="1" sz="3200" b="1">
                <a:solidFill>
                  <a:schemeClr val="tx1"/>
                </a:solidFill>
                <a:latin typeface="Arial" pitchFamily="34" charset="0"/>
                <a:ea typeface="新細明體" pitchFamily="18" charset="-120"/>
              </a:defRPr>
            </a:lvl9pPr>
          </a:lstStyle>
          <a:p>
            <a:pPr algn="ctr" eaLnBrk="1" hangingPunct="1"/>
            <a:r>
              <a:rPr lang="zh-TW" altLang="en-US" sz="2800" dirty="0" smtClean="0">
                <a:solidFill>
                  <a:srgbClr val="FF0000"/>
                </a:solidFill>
                <a:latin typeface="微軟正黑體" pitchFamily="34" charset="-120"/>
                <a:ea typeface="微軟正黑體" pitchFamily="34" charset="-120"/>
                <a:cs typeface="Times New Roman" pitchFamily="18" charset="0"/>
              </a:rPr>
              <a:t>促成資料服務應用發展</a:t>
            </a:r>
            <a:endParaRPr lang="zh-TW" altLang="en-US" sz="2800" dirty="0">
              <a:solidFill>
                <a:srgbClr val="FF0000"/>
              </a:solidFill>
              <a:latin typeface="微軟正黑體" pitchFamily="34" charset="-120"/>
              <a:ea typeface="微軟正黑體" pitchFamily="34" charset="-120"/>
              <a:cs typeface="Times New Roman" pitchFamily="18" charset="0"/>
            </a:endParaRPr>
          </a:p>
        </p:txBody>
      </p:sp>
      <p:sp>
        <p:nvSpPr>
          <p:cNvPr id="137" name="圓角矩形 136"/>
          <p:cNvSpPr/>
          <p:nvPr/>
        </p:nvSpPr>
        <p:spPr bwMode="auto">
          <a:xfrm>
            <a:off x="415349" y="2206352"/>
            <a:ext cx="1348339" cy="647229"/>
          </a:xfrm>
          <a:prstGeom prst="roundRect">
            <a:avLst/>
          </a:prstGeom>
          <a:noFill/>
          <a:ln w="28575" cap="flat" cmpd="sng" algn="ctr">
            <a:solidFill>
              <a:schemeClr val="bg1">
                <a:lumMod val="75000"/>
              </a:schemeClr>
            </a:solidFill>
            <a:prstDash val="sysDash"/>
            <a:round/>
            <a:headEnd type="none" w="med" len="med"/>
            <a:tailEnd type="none" w="med" len="med"/>
          </a:ln>
          <a:effectLst/>
          <a:extLst/>
        </p:spPr>
        <p:txBody>
          <a:bodyPr vert="horz" wrap="none" lIns="72000" tIns="46800" rIns="72000" bIns="4680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zh-TW" altLang="en-US" i="0" u="none" strike="noStrike" cap="none" normalizeH="0" baseline="0" dirty="0" smtClean="0">
                <a:ln>
                  <a:noFill/>
                </a:ln>
                <a:solidFill>
                  <a:schemeClr val="bg1">
                    <a:lumMod val="50000"/>
                  </a:schemeClr>
                </a:solidFill>
                <a:effectLst/>
                <a:latin typeface="微軟正黑體" pitchFamily="34" charset="-120"/>
                <a:ea typeface="微軟正黑體" pitchFamily="34" charset="-120"/>
              </a:rPr>
              <a:t>政府資料</a:t>
            </a:r>
            <a:r>
              <a:rPr kumimoji="1" lang="en-US" altLang="zh-TW" i="0" u="none" strike="noStrike" cap="none" normalizeH="0" baseline="0" dirty="0" smtClean="0">
                <a:ln>
                  <a:noFill/>
                </a:ln>
                <a:solidFill>
                  <a:schemeClr val="bg1">
                    <a:lumMod val="50000"/>
                  </a:schemeClr>
                </a:solidFill>
                <a:effectLst/>
                <a:latin typeface="微軟正黑體" pitchFamily="34" charset="-120"/>
                <a:ea typeface="微軟正黑體" pitchFamily="34" charset="-120"/>
              </a:rPr>
              <a:t/>
            </a:r>
            <a:br>
              <a:rPr kumimoji="1" lang="en-US" altLang="zh-TW" i="0" u="none" strike="noStrike" cap="none" normalizeH="0" baseline="0" dirty="0" smtClean="0">
                <a:ln>
                  <a:noFill/>
                </a:ln>
                <a:solidFill>
                  <a:schemeClr val="bg1">
                    <a:lumMod val="50000"/>
                  </a:schemeClr>
                </a:solidFill>
                <a:effectLst/>
                <a:latin typeface="微軟正黑體" pitchFamily="34" charset="-120"/>
                <a:ea typeface="微軟正黑體" pitchFamily="34" charset="-120"/>
              </a:rPr>
            </a:br>
            <a:r>
              <a:rPr kumimoji="1" lang="zh-TW" altLang="en-US" i="0" u="none" strike="noStrike" cap="none" normalizeH="0" baseline="0" dirty="0" smtClean="0">
                <a:ln>
                  <a:noFill/>
                </a:ln>
                <a:solidFill>
                  <a:schemeClr val="bg1">
                    <a:lumMod val="50000"/>
                  </a:schemeClr>
                </a:solidFill>
                <a:effectLst/>
                <a:latin typeface="微軟正黑體" pitchFamily="34" charset="-120"/>
                <a:ea typeface="微軟正黑體" pitchFamily="34" charset="-120"/>
              </a:rPr>
              <a:t>開放平台</a:t>
            </a:r>
          </a:p>
        </p:txBody>
      </p:sp>
      <p:cxnSp>
        <p:nvCxnSpPr>
          <p:cNvPr id="138" name="肘形接點 137"/>
          <p:cNvCxnSpPr>
            <a:endCxn id="124" idx="1"/>
          </p:cNvCxnSpPr>
          <p:nvPr/>
        </p:nvCxnSpPr>
        <p:spPr bwMode="auto">
          <a:xfrm rot="5400000">
            <a:off x="-104289" y="3020828"/>
            <a:ext cx="1034079" cy="12700"/>
          </a:xfrm>
          <a:prstGeom prst="bentConnector4">
            <a:avLst>
              <a:gd name="adj1" fmla="val -581"/>
              <a:gd name="adj2" fmla="val 2066157"/>
            </a:avLst>
          </a:prstGeom>
          <a:noFill/>
          <a:ln w="28575">
            <a:solidFill>
              <a:schemeClr val="bg1">
                <a:lumMod val="75000"/>
              </a:schemeClr>
            </a:solidFill>
            <a:round/>
            <a:headEnd type="arrow" w="med" len="me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9" name="矩形 138"/>
          <p:cNvSpPr/>
          <p:nvPr/>
        </p:nvSpPr>
        <p:spPr>
          <a:xfrm>
            <a:off x="5514682" y="1281534"/>
            <a:ext cx="2441694"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altLang="zh-TW"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GROW</a:t>
            </a:r>
            <a:endParaRPr lang="zh-TW" alt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40" name="矩形 139"/>
          <p:cNvSpPr/>
          <p:nvPr/>
        </p:nvSpPr>
        <p:spPr>
          <a:xfrm>
            <a:off x="827584" y="3996353"/>
            <a:ext cx="5116145" cy="584775"/>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zh-TW" altLang="en-US" sz="32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民眾端</a:t>
            </a:r>
            <a:r>
              <a:rPr lang="en-US" altLang="zh-TW" sz="32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		</a:t>
            </a:r>
            <a:r>
              <a:rPr lang="zh-TW" altLang="en-US" sz="32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企業端</a:t>
            </a:r>
            <a:endParaRPr lang="zh-TW" altLang="en-US" sz="3200" b="1" cap="none" spc="50" dirty="0">
              <a:ln w="11430"/>
              <a:gradFill>
                <a:gsLst>
                  <a:gs pos="25000">
                    <a:schemeClr val="accent2">
                      <a:satMod val="155000"/>
                    </a:schemeClr>
                  </a:gs>
                  <a:gs pos="100000">
                    <a:schemeClr val="accent2">
                      <a:shade val="45000"/>
                      <a:satMod val="165000"/>
                    </a:schemeClr>
                  </a:gs>
                </a:gsLst>
                <a:lin ang="5400000"/>
              </a:gra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1320489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p:txBody>
          <a:bodyPr>
            <a:normAutofit/>
          </a:bodyPr>
          <a:lstStyle/>
          <a:p>
            <a:r>
              <a:rPr lang="zh-TW" altLang="en-US" sz="3600" dirty="0" smtClean="0"/>
              <a:t>貳、產業應用推動重點成果</a:t>
            </a:r>
            <a:endParaRPr lang="zh-TW" altLang="en-US" sz="3600" dirty="0"/>
          </a:p>
        </p:txBody>
      </p:sp>
      <p:sp>
        <p:nvSpPr>
          <p:cNvPr id="3" name="副標題 2"/>
          <p:cNvSpPr>
            <a:spLocks noGrp="1"/>
          </p:cNvSpPr>
          <p:nvPr>
            <p:ph type="subTitle" idx="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4B7726B7-5E9B-4A3A-9B2B-10956DC881EA}" type="slidenum">
              <a:rPr lang="zh-TW" altLang="en-US" smtClean="0"/>
              <a:t>6</a:t>
            </a:fld>
            <a:endParaRPr lang="zh-TW" altLang="en-US"/>
          </a:p>
        </p:txBody>
      </p:sp>
    </p:spTree>
    <p:extLst>
      <p:ext uri="{BB962C8B-B14F-4D97-AF65-F5344CB8AC3E}">
        <p14:creationId xmlns:p14="http://schemas.microsoft.com/office/powerpoint/2010/main" val="1545827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pPr algn="ctr"/>
            <a:r>
              <a:rPr lang="zh-TW" altLang="en-US" sz="3600" dirty="0" smtClean="0"/>
              <a:t>一、</a:t>
            </a:r>
            <a:r>
              <a:rPr lang="en-US" altLang="zh-TW" sz="3600" dirty="0" smtClean="0"/>
              <a:t>102~105</a:t>
            </a:r>
            <a:r>
              <a:rPr lang="zh-TW" altLang="en-US" sz="3600" dirty="0" smtClean="0"/>
              <a:t>年產業推動成果摘要</a:t>
            </a:r>
            <a:endParaRPr lang="zh-TW" altLang="en-US" sz="3600" dirty="0">
              <a:solidFill>
                <a:srgbClr val="FF0000"/>
              </a:solidFill>
            </a:endParaRPr>
          </a:p>
        </p:txBody>
      </p:sp>
      <p:sp>
        <p:nvSpPr>
          <p:cNvPr id="4" name="投影片編號版面配置區 3"/>
          <p:cNvSpPr>
            <a:spLocks noGrp="1"/>
          </p:cNvSpPr>
          <p:nvPr>
            <p:ph type="sldNum" sz="quarter" idx="12"/>
          </p:nvPr>
        </p:nvSpPr>
        <p:spPr/>
        <p:txBody>
          <a:bodyPr/>
          <a:lstStyle/>
          <a:p>
            <a:fld id="{D8CD2583-4D62-46F9-932B-A36969E05C38}" type="slidenum">
              <a:rPr lang="en-US" altLang="zh-TW" smtClean="0"/>
              <a:pPr/>
              <a:t>7</a:t>
            </a:fld>
            <a:endParaRPr lang="en-US" altLang="zh-TW"/>
          </a:p>
        </p:txBody>
      </p:sp>
      <p:graphicFrame>
        <p:nvGraphicFramePr>
          <p:cNvPr id="6" name="內容版面配置區 9"/>
          <p:cNvGraphicFramePr>
            <a:graphicFrameLocks noGrp="1"/>
          </p:cNvGraphicFramePr>
          <p:nvPr>
            <p:extLst>
              <p:ext uri="{D42A27DB-BD31-4B8C-83A1-F6EECF244321}">
                <p14:modId xmlns:p14="http://schemas.microsoft.com/office/powerpoint/2010/main" val="1204977805"/>
              </p:ext>
            </p:extLst>
          </p:nvPr>
        </p:nvGraphicFramePr>
        <p:xfrm>
          <a:off x="179512" y="945976"/>
          <a:ext cx="8784976" cy="5867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977572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標題 12"/>
          <p:cNvSpPr>
            <a:spLocks noGrp="1"/>
          </p:cNvSpPr>
          <p:nvPr>
            <p:ph type="title"/>
          </p:nvPr>
        </p:nvSpPr>
        <p:spPr>
          <a:xfrm>
            <a:off x="35496" y="980728"/>
            <a:ext cx="6961745" cy="504056"/>
          </a:xfrm>
        </p:spPr>
        <p:txBody>
          <a:bodyPr>
            <a:normAutofit fontScale="90000"/>
          </a:bodyPr>
          <a:lstStyle/>
          <a:p>
            <a:pPr marL="457200" indent="-457200">
              <a:buFont typeface="Wingdings" panose="05000000000000000000" pitchFamily="2" charset="2"/>
              <a:buChar char="Ø"/>
            </a:pPr>
            <a:r>
              <a:rPr lang="zh-TW" altLang="en-US" sz="2800" b="1" dirty="0" smtClean="0">
                <a:solidFill>
                  <a:srgbClr val="FF0000"/>
                </a:solidFill>
                <a:latin typeface="微軟正黑體" pitchFamily="34" charset="-120"/>
                <a:ea typeface="微軟正黑體" pitchFamily="34" charset="-120"/>
              </a:rPr>
              <a:t>政府資料供需連結推動成效</a:t>
            </a:r>
            <a:endParaRPr lang="zh-TW" altLang="en-US" sz="2800" b="1" dirty="0">
              <a:solidFill>
                <a:srgbClr val="FF0000"/>
              </a:solidFill>
              <a:latin typeface="微軟正黑體" pitchFamily="34" charset="-120"/>
              <a:ea typeface="微軟正黑體" pitchFamily="34" charset="-120"/>
            </a:endParaRPr>
          </a:p>
        </p:txBody>
      </p:sp>
      <p:sp>
        <p:nvSpPr>
          <p:cNvPr id="10" name="投影片編號版面配置區 9"/>
          <p:cNvSpPr>
            <a:spLocks noGrp="1"/>
          </p:cNvSpPr>
          <p:nvPr>
            <p:ph type="sldNum" sz="quarter" idx="12"/>
          </p:nvPr>
        </p:nvSpPr>
        <p:spPr/>
        <p:txBody>
          <a:bodyPr/>
          <a:lstStyle/>
          <a:p>
            <a:fld id="{EBFA76F6-2FFF-4AC3-B7F3-686460B86302}" type="slidenum">
              <a:rPr lang="zh-TW" altLang="en-US" smtClean="0">
                <a:latin typeface="微軟正黑體" pitchFamily="34" charset="-120"/>
                <a:ea typeface="微軟正黑體" pitchFamily="34" charset="-120"/>
              </a:rPr>
              <a:t>8</a:t>
            </a:fld>
            <a:endParaRPr lang="zh-TW" altLang="en-US">
              <a:latin typeface="微軟正黑體" pitchFamily="34" charset="-120"/>
              <a:ea typeface="微軟正黑體" pitchFamily="34" charset="-120"/>
            </a:endParaRPr>
          </a:p>
        </p:txBody>
      </p:sp>
      <p:sp>
        <p:nvSpPr>
          <p:cNvPr id="16" name="標題 1"/>
          <p:cNvSpPr txBox="1">
            <a:spLocks/>
          </p:cNvSpPr>
          <p:nvPr/>
        </p:nvSpPr>
        <p:spPr>
          <a:xfrm>
            <a:off x="1187624" y="44624"/>
            <a:ext cx="7499175" cy="833487"/>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b="1" kern="1200">
                <a:solidFill>
                  <a:srgbClr val="FF0000"/>
                </a:solidFill>
                <a:latin typeface="微軟正黑體" pitchFamily="34" charset="-120"/>
                <a:ea typeface="微軟正黑體" pitchFamily="34" charset="-120"/>
                <a:cs typeface="+mj-cs"/>
              </a:defRPr>
            </a:lvl1pPr>
          </a:lstStyle>
          <a:p>
            <a:pPr algn="ctr"/>
            <a:r>
              <a:rPr lang="zh-TW" altLang="en-US" sz="3600" dirty="0"/>
              <a:t>二</a:t>
            </a:r>
            <a:r>
              <a:rPr lang="zh-TW" altLang="en-US" sz="3600" dirty="0" smtClean="0"/>
              <a:t>、</a:t>
            </a:r>
            <a:r>
              <a:rPr lang="zh-TW" altLang="en-US" sz="3600" dirty="0"/>
              <a:t>供需</a:t>
            </a:r>
            <a:r>
              <a:rPr lang="zh-TW" altLang="en-US" sz="3600" dirty="0" smtClean="0"/>
              <a:t>連結提升政府資料質量</a:t>
            </a:r>
            <a:endParaRPr lang="zh-TW" altLang="en-US" sz="3600" dirty="0"/>
          </a:p>
        </p:txBody>
      </p:sp>
      <p:graphicFrame>
        <p:nvGraphicFramePr>
          <p:cNvPr id="9" name="表格 8"/>
          <p:cNvGraphicFramePr>
            <a:graphicFrameLocks noGrp="1"/>
          </p:cNvGraphicFramePr>
          <p:nvPr>
            <p:extLst>
              <p:ext uri="{D42A27DB-BD31-4B8C-83A1-F6EECF244321}">
                <p14:modId xmlns:p14="http://schemas.microsoft.com/office/powerpoint/2010/main" val="3011421631"/>
              </p:ext>
            </p:extLst>
          </p:nvPr>
        </p:nvGraphicFramePr>
        <p:xfrm>
          <a:off x="309603" y="1396752"/>
          <a:ext cx="8078821" cy="1600200"/>
        </p:xfrm>
        <a:graphic>
          <a:graphicData uri="http://schemas.openxmlformats.org/drawingml/2006/table">
            <a:tbl>
              <a:tblPr firstRow="1" firstCol="1" bandRow="1">
                <a:tableStyleId>{3C2FFA5D-87B4-456A-9821-1D502468CF0F}</a:tableStyleId>
              </a:tblPr>
              <a:tblGrid>
                <a:gridCol w="1296143"/>
                <a:gridCol w="1176064"/>
                <a:gridCol w="2652767"/>
                <a:gridCol w="757072"/>
                <a:gridCol w="757072"/>
                <a:gridCol w="1439703"/>
              </a:tblGrid>
              <a:tr h="163037">
                <a:tc>
                  <a:txBody>
                    <a:bodyPr/>
                    <a:lstStyle/>
                    <a:p>
                      <a:pPr algn="ctr">
                        <a:spcAft>
                          <a:spcPts val="0"/>
                        </a:spcAft>
                      </a:pPr>
                      <a:r>
                        <a:rPr lang="en-US" altLang="zh-TW" sz="1500" b="1" dirty="0" smtClean="0">
                          <a:effectLst/>
                          <a:latin typeface="+mn-lt"/>
                          <a:cs typeface="Times New Roman"/>
                        </a:rPr>
                        <a:t>0.</a:t>
                      </a:r>
                      <a:r>
                        <a:rPr lang="zh-TW" altLang="en-US" sz="1500" b="1" dirty="0" smtClean="0">
                          <a:effectLst/>
                          <a:latin typeface="+mn-lt"/>
                          <a:cs typeface="Times New Roman"/>
                        </a:rPr>
                        <a:t>需求來源</a:t>
                      </a:r>
                      <a:endParaRPr lang="zh-TW" sz="1500" b="1" dirty="0">
                        <a:effectLst/>
                        <a:latin typeface="+mn-lt"/>
                        <a:cs typeface="Times New Roman"/>
                      </a:endParaRPr>
                    </a:p>
                  </a:txBody>
                  <a:tcPr marL="68580" marR="68580" marT="0" marB="0"/>
                </a:tc>
                <a:tc>
                  <a:txBody>
                    <a:bodyPr/>
                    <a:lstStyle/>
                    <a:p>
                      <a:pPr algn="ctr">
                        <a:spcAft>
                          <a:spcPts val="0"/>
                        </a:spcAft>
                      </a:pPr>
                      <a:r>
                        <a:rPr lang="en-US" altLang="zh-TW" sz="1500" b="1" dirty="0" smtClean="0">
                          <a:effectLst/>
                          <a:latin typeface="+mn-lt"/>
                          <a:cs typeface="Times New Roman"/>
                        </a:rPr>
                        <a:t>1.</a:t>
                      </a:r>
                      <a:r>
                        <a:rPr lang="zh-TW" altLang="en-US" sz="1500" b="1" dirty="0" smtClean="0">
                          <a:effectLst/>
                          <a:latin typeface="+mn-lt"/>
                          <a:cs typeface="Times New Roman"/>
                        </a:rPr>
                        <a:t>需求蒐集</a:t>
                      </a:r>
                      <a:endParaRPr lang="zh-TW" sz="1500" b="1" dirty="0">
                        <a:effectLst/>
                        <a:latin typeface="+mn-lt"/>
                        <a:cs typeface="Times New Roman"/>
                      </a:endParaRPr>
                    </a:p>
                  </a:txBody>
                  <a:tcPr marL="68580" marR="68580" marT="0" marB="0"/>
                </a:tc>
                <a:tc>
                  <a:txBody>
                    <a:bodyPr/>
                    <a:lstStyle/>
                    <a:p>
                      <a:pPr algn="ctr">
                        <a:spcAft>
                          <a:spcPts val="0"/>
                        </a:spcAft>
                      </a:pPr>
                      <a:r>
                        <a:rPr lang="en-US" altLang="zh-TW" sz="1500" dirty="0" smtClean="0">
                          <a:effectLst/>
                          <a:latin typeface="+mn-lt"/>
                        </a:rPr>
                        <a:t>2.</a:t>
                      </a:r>
                      <a:r>
                        <a:rPr lang="zh-TW" sz="1500" dirty="0" smtClean="0">
                          <a:effectLst/>
                          <a:latin typeface="+mn-lt"/>
                        </a:rPr>
                        <a:t>開放</a:t>
                      </a:r>
                      <a:r>
                        <a:rPr lang="zh-TW" altLang="en-US" sz="1500" dirty="0" smtClean="0">
                          <a:effectLst/>
                          <a:latin typeface="+mn-lt"/>
                        </a:rPr>
                        <a:t>追蹤</a:t>
                      </a:r>
                      <a:endParaRPr lang="zh-TW" sz="1500" b="1" dirty="0">
                        <a:effectLst/>
                        <a:latin typeface="+mn-lt"/>
                        <a:cs typeface="Times New Roman"/>
                      </a:endParaRPr>
                    </a:p>
                  </a:txBody>
                  <a:tcPr marL="68580" marR="68580" marT="0" marB="0"/>
                </a:tc>
                <a:tc>
                  <a:txBody>
                    <a:bodyPr/>
                    <a:lstStyle/>
                    <a:p>
                      <a:pPr algn="ctr">
                        <a:spcAft>
                          <a:spcPts val="0"/>
                        </a:spcAft>
                      </a:pPr>
                      <a:r>
                        <a:rPr lang="zh-TW" sz="1500" dirty="0">
                          <a:effectLst/>
                          <a:latin typeface="+mn-lt"/>
                        </a:rPr>
                        <a:t>需求</a:t>
                      </a:r>
                      <a:r>
                        <a:rPr lang="zh-TW" sz="1500" dirty="0" smtClean="0">
                          <a:effectLst/>
                          <a:latin typeface="+mn-lt"/>
                        </a:rPr>
                        <a:t>數</a:t>
                      </a:r>
                      <a:endParaRPr lang="zh-TW" sz="1500" b="1" dirty="0">
                        <a:effectLst/>
                        <a:latin typeface="+mn-lt"/>
                        <a:cs typeface="Times New Roman"/>
                      </a:endParaRPr>
                    </a:p>
                  </a:txBody>
                  <a:tcPr marL="68580" marR="68580" marT="0" marB="0"/>
                </a:tc>
                <a:tc>
                  <a:txBody>
                    <a:bodyPr/>
                    <a:lstStyle/>
                    <a:p>
                      <a:pPr algn="ctr">
                        <a:spcAft>
                          <a:spcPts val="0"/>
                        </a:spcAft>
                      </a:pPr>
                      <a:r>
                        <a:rPr lang="zh-TW" sz="1500" dirty="0">
                          <a:effectLst/>
                          <a:latin typeface="+mn-lt"/>
                        </a:rPr>
                        <a:t>百分比</a:t>
                      </a:r>
                      <a:endParaRPr lang="zh-TW" sz="1500" b="1" dirty="0">
                        <a:effectLst/>
                        <a:latin typeface="+mn-lt"/>
                        <a:cs typeface="Times New Roman"/>
                      </a:endParaRPr>
                    </a:p>
                  </a:txBody>
                  <a:tcPr marL="68580" marR="68580" marT="0" marB="0"/>
                </a:tc>
                <a:tc>
                  <a:txBody>
                    <a:bodyPr/>
                    <a:lstStyle/>
                    <a:p>
                      <a:pPr algn="ctr">
                        <a:spcAft>
                          <a:spcPts val="0"/>
                        </a:spcAft>
                      </a:pPr>
                      <a:r>
                        <a:rPr lang="en-US" altLang="zh-TW" sz="1500" b="1" dirty="0" smtClean="0">
                          <a:effectLst/>
                          <a:latin typeface="+mn-lt"/>
                          <a:cs typeface="Times New Roman"/>
                        </a:rPr>
                        <a:t>3.</a:t>
                      </a:r>
                      <a:r>
                        <a:rPr lang="zh-TW" altLang="en-US" sz="1500" b="1" dirty="0" smtClean="0">
                          <a:effectLst/>
                          <a:latin typeface="+mn-lt"/>
                          <a:cs typeface="Times New Roman"/>
                        </a:rPr>
                        <a:t>完成度</a:t>
                      </a:r>
                      <a:endParaRPr lang="zh-TW" sz="1500" b="1" dirty="0">
                        <a:effectLst/>
                        <a:latin typeface="+mn-lt"/>
                        <a:cs typeface="Times New Roman"/>
                      </a:endParaRPr>
                    </a:p>
                  </a:txBody>
                  <a:tcPr marL="68580" marR="68580" marT="0" marB="0"/>
                </a:tc>
              </a:tr>
              <a:tr h="163037">
                <a:tc rowSpan="5">
                  <a:txBody>
                    <a:bodyPr/>
                    <a:lstStyle/>
                    <a:p>
                      <a:pPr marL="176213" lvl="0" indent="-176213">
                        <a:spcAft>
                          <a:spcPts val="0"/>
                        </a:spcAft>
                        <a:buFont typeface="Arial" panose="020B0604020202020204" pitchFamily="34" charset="0"/>
                        <a:buChar char="•"/>
                      </a:pPr>
                      <a:r>
                        <a:rPr lang="zh-TW" altLang="en-US" sz="1500" b="0" dirty="0" smtClean="0">
                          <a:effectLst/>
                          <a:latin typeface="+mn-lt"/>
                          <a:cs typeface="Times New Roman"/>
                        </a:rPr>
                        <a:t>推廣活動</a:t>
                      </a:r>
                      <a:endParaRPr lang="en-US" altLang="zh-TW" sz="1500" b="0" dirty="0" smtClean="0">
                        <a:effectLst/>
                        <a:latin typeface="+mn-lt"/>
                        <a:cs typeface="Times New Roman"/>
                      </a:endParaRPr>
                    </a:p>
                    <a:p>
                      <a:pPr marL="176213" lvl="0" indent="-176213">
                        <a:spcAft>
                          <a:spcPts val="0"/>
                        </a:spcAft>
                        <a:buFont typeface="Arial" panose="020B0604020202020204" pitchFamily="34" charset="0"/>
                        <a:buChar char="•"/>
                      </a:pPr>
                      <a:r>
                        <a:rPr lang="zh-TW" altLang="en-US" sz="1500" b="0" dirty="0" smtClean="0">
                          <a:effectLst/>
                          <a:latin typeface="+mn-lt"/>
                          <a:cs typeface="Times New Roman"/>
                        </a:rPr>
                        <a:t>補助</a:t>
                      </a:r>
                      <a:r>
                        <a:rPr lang="en-US" altLang="zh-TW" sz="1500" b="0" dirty="0" smtClean="0">
                          <a:effectLst/>
                          <a:latin typeface="+mn-lt"/>
                          <a:cs typeface="Times New Roman"/>
                        </a:rPr>
                        <a:t>/</a:t>
                      </a:r>
                      <a:r>
                        <a:rPr lang="zh-TW" altLang="en-US" sz="1500" b="0" dirty="0" smtClean="0">
                          <a:effectLst/>
                          <a:latin typeface="+mn-lt"/>
                          <a:cs typeface="Times New Roman"/>
                        </a:rPr>
                        <a:t>競賽</a:t>
                      </a:r>
                      <a:endParaRPr lang="en-US" altLang="zh-TW" sz="1500" b="0" dirty="0" smtClean="0">
                        <a:effectLst/>
                        <a:latin typeface="+mn-lt"/>
                        <a:cs typeface="Times New Roman"/>
                      </a:endParaRPr>
                    </a:p>
                    <a:p>
                      <a:pPr marL="176213" lvl="0" indent="-176213">
                        <a:spcAft>
                          <a:spcPts val="0"/>
                        </a:spcAft>
                        <a:buFont typeface="Arial" panose="020B0604020202020204" pitchFamily="34" charset="0"/>
                        <a:buChar char="•"/>
                      </a:pPr>
                      <a:r>
                        <a:rPr lang="en-US" altLang="zh-TW" sz="1500" b="0" dirty="0" smtClean="0">
                          <a:effectLst/>
                          <a:latin typeface="+mn-lt"/>
                          <a:cs typeface="Times New Roman"/>
                        </a:rPr>
                        <a:t>ODA/</a:t>
                      </a:r>
                      <a:r>
                        <a:rPr lang="zh-TW" altLang="en-US" sz="1500" b="0" dirty="0" smtClean="0">
                          <a:effectLst/>
                          <a:latin typeface="+mn-lt"/>
                          <a:cs typeface="Times New Roman"/>
                        </a:rPr>
                        <a:t>社群</a:t>
                      </a:r>
                      <a:endParaRPr lang="en-US" altLang="zh-TW" sz="1500" b="0" dirty="0" smtClean="0">
                        <a:effectLst/>
                        <a:latin typeface="+mn-lt"/>
                        <a:cs typeface="Times New Roman"/>
                      </a:endParaRPr>
                    </a:p>
                    <a:p>
                      <a:pPr marL="176213" lvl="0" indent="-176213">
                        <a:spcAft>
                          <a:spcPts val="0"/>
                        </a:spcAft>
                        <a:buFont typeface="Arial" panose="020B0604020202020204" pitchFamily="34" charset="0"/>
                        <a:buChar char="•"/>
                      </a:pPr>
                      <a:r>
                        <a:rPr lang="zh-TW" altLang="en-US" sz="1500" b="0" dirty="0" smtClean="0">
                          <a:effectLst/>
                          <a:latin typeface="+mn-lt"/>
                          <a:cs typeface="Times New Roman"/>
                        </a:rPr>
                        <a:t>學者專家</a:t>
                      </a:r>
                      <a:endParaRPr lang="zh-TW" sz="1500" b="0" dirty="0">
                        <a:effectLst/>
                        <a:latin typeface="+mn-lt"/>
                        <a:cs typeface="Times New Roman"/>
                      </a:endParaRPr>
                    </a:p>
                  </a:txBody>
                  <a:tcPr marL="68580" marR="68580" marT="0" marB="0" anchor="ctr"/>
                </a:tc>
                <a:tc rowSpan="5">
                  <a:txBody>
                    <a:bodyPr/>
                    <a:lstStyle/>
                    <a:p>
                      <a:pPr marL="176213" lvl="0" indent="-176213">
                        <a:spcAft>
                          <a:spcPts val="0"/>
                        </a:spcAft>
                        <a:buFont typeface="Arial" panose="020B0604020202020204" pitchFamily="34" charset="0"/>
                        <a:buChar char="•"/>
                      </a:pPr>
                      <a:r>
                        <a:rPr lang="en-US" altLang="zh-TW" sz="1500" dirty="0" smtClean="0">
                          <a:effectLst/>
                          <a:latin typeface="+mn-lt"/>
                          <a:cs typeface="Times New Roman"/>
                        </a:rPr>
                        <a:t>105</a:t>
                      </a:r>
                      <a:r>
                        <a:rPr lang="zh-TW" altLang="en-US" sz="1500" dirty="0" smtClean="0">
                          <a:effectLst/>
                          <a:latin typeface="+mn-lt"/>
                          <a:cs typeface="Times New Roman"/>
                        </a:rPr>
                        <a:t>年度蒐集民間資料需求</a:t>
                      </a:r>
                      <a:r>
                        <a:rPr lang="en-US" altLang="zh-TW" sz="1500" dirty="0" smtClean="0">
                          <a:effectLst/>
                          <a:latin typeface="+mn-lt"/>
                          <a:cs typeface="Times New Roman"/>
                        </a:rPr>
                        <a:t>57</a:t>
                      </a:r>
                      <a:r>
                        <a:rPr lang="zh-TW" altLang="en-US" sz="1500" dirty="0" smtClean="0">
                          <a:effectLst/>
                          <a:latin typeface="+mn-lt"/>
                          <a:cs typeface="Times New Roman"/>
                        </a:rPr>
                        <a:t>項</a:t>
                      </a:r>
                      <a:r>
                        <a:rPr lang="en-US" altLang="zh-TW" sz="1500" dirty="0" smtClean="0">
                          <a:effectLst/>
                          <a:latin typeface="+mn-lt"/>
                          <a:cs typeface="Times New Roman"/>
                        </a:rPr>
                        <a:t>(</a:t>
                      </a:r>
                      <a:r>
                        <a:rPr lang="zh-TW" altLang="en-US" sz="1500" dirty="0" smtClean="0">
                          <a:effectLst/>
                          <a:latin typeface="+mn-lt"/>
                          <a:cs typeface="Times New Roman"/>
                        </a:rPr>
                        <a:t>累計</a:t>
                      </a:r>
                      <a:r>
                        <a:rPr lang="en-US" altLang="zh-TW" sz="1500" dirty="0" smtClean="0">
                          <a:effectLst/>
                          <a:latin typeface="+mn-lt"/>
                          <a:cs typeface="Times New Roman"/>
                        </a:rPr>
                        <a:t>409</a:t>
                      </a:r>
                      <a:r>
                        <a:rPr lang="zh-TW" altLang="en-US" sz="1500" dirty="0" smtClean="0">
                          <a:effectLst/>
                          <a:latin typeface="+mn-lt"/>
                          <a:cs typeface="Times New Roman"/>
                        </a:rPr>
                        <a:t>項</a:t>
                      </a:r>
                      <a:r>
                        <a:rPr lang="en-US" altLang="zh-TW" sz="1500" dirty="0" smtClean="0">
                          <a:effectLst/>
                          <a:latin typeface="+mn-lt"/>
                          <a:cs typeface="Times New Roman"/>
                        </a:rPr>
                        <a:t>)</a:t>
                      </a:r>
                      <a:endParaRPr lang="zh-TW" sz="1500" dirty="0">
                        <a:effectLst/>
                        <a:latin typeface="+mn-lt"/>
                        <a:cs typeface="Times New Roman"/>
                      </a:endParaRPr>
                    </a:p>
                  </a:txBody>
                  <a:tcPr marL="68580" marR="68580" marT="0" marB="0" anchor="ctr"/>
                </a:tc>
                <a:tc>
                  <a:txBody>
                    <a:bodyPr/>
                    <a:lstStyle/>
                    <a:p>
                      <a:pPr marL="0" lvl="0" indent="0">
                        <a:spcAft>
                          <a:spcPts val="0"/>
                        </a:spcAft>
                        <a:buFont typeface="Wingdings"/>
                        <a:buNone/>
                      </a:pPr>
                      <a:r>
                        <a:rPr lang="zh-TW" sz="1500" dirty="0">
                          <a:effectLst/>
                          <a:latin typeface="+mn-lt"/>
                        </a:rPr>
                        <a:t>無此</a:t>
                      </a:r>
                      <a:r>
                        <a:rPr lang="zh-TW" sz="1500" dirty="0" smtClean="0">
                          <a:effectLst/>
                          <a:latin typeface="+mn-lt"/>
                        </a:rPr>
                        <a:t>資料</a:t>
                      </a:r>
                      <a:r>
                        <a:rPr lang="en-US" altLang="zh-TW" sz="1500" dirty="0" smtClean="0">
                          <a:effectLst/>
                          <a:latin typeface="+mn-lt"/>
                        </a:rPr>
                        <a:t>/</a:t>
                      </a:r>
                      <a:r>
                        <a:rPr lang="zh-TW" sz="1500" dirty="0" smtClean="0">
                          <a:effectLst/>
                          <a:latin typeface="+mn-lt"/>
                        </a:rPr>
                        <a:t>無法開放</a:t>
                      </a:r>
                      <a:r>
                        <a:rPr lang="en-US" altLang="zh-TW" sz="1500" dirty="0" smtClean="0">
                          <a:effectLst/>
                          <a:latin typeface="+mn-lt"/>
                        </a:rPr>
                        <a:t>/</a:t>
                      </a:r>
                      <a:r>
                        <a:rPr lang="zh-TW" sz="1500" dirty="0" smtClean="0">
                          <a:effectLst/>
                          <a:latin typeface="+mn-lt"/>
                        </a:rPr>
                        <a:t>暫</a:t>
                      </a:r>
                      <a:r>
                        <a:rPr lang="zh-TW" sz="1500" dirty="0">
                          <a:effectLst/>
                          <a:latin typeface="+mn-lt"/>
                        </a:rPr>
                        <a:t>不開放</a:t>
                      </a:r>
                      <a:endParaRPr lang="zh-TW" sz="1500" dirty="0">
                        <a:effectLst/>
                        <a:latin typeface="+mn-lt"/>
                        <a:cs typeface="Times New Roman"/>
                      </a:endParaRPr>
                    </a:p>
                  </a:txBody>
                  <a:tcPr marL="68580" marR="68580" marT="0" marB="0"/>
                </a:tc>
                <a:tc>
                  <a:txBody>
                    <a:bodyPr/>
                    <a:lstStyle/>
                    <a:p>
                      <a:pPr algn="r">
                        <a:spcAft>
                          <a:spcPts val="0"/>
                        </a:spcAft>
                      </a:pPr>
                      <a:r>
                        <a:rPr lang="en-US" sz="1500" dirty="0">
                          <a:effectLst/>
                          <a:latin typeface="+mn-lt"/>
                        </a:rPr>
                        <a:t>91</a:t>
                      </a:r>
                      <a:endParaRPr lang="zh-TW" sz="1500" dirty="0">
                        <a:effectLst/>
                        <a:latin typeface="+mn-lt"/>
                        <a:cs typeface="Times New Roman"/>
                      </a:endParaRPr>
                    </a:p>
                  </a:txBody>
                  <a:tcPr marL="68580" marR="68580" marT="0" marB="0" anchor="ctr"/>
                </a:tc>
                <a:tc>
                  <a:txBody>
                    <a:bodyPr/>
                    <a:lstStyle/>
                    <a:p>
                      <a:pPr algn="r">
                        <a:spcAft>
                          <a:spcPts val="0"/>
                        </a:spcAft>
                      </a:pPr>
                      <a:r>
                        <a:rPr lang="en-US" sz="1500" dirty="0" smtClean="0">
                          <a:effectLst/>
                          <a:latin typeface="+mn-lt"/>
                        </a:rPr>
                        <a:t>22.3%</a:t>
                      </a:r>
                      <a:endParaRPr lang="zh-TW" sz="1500" dirty="0">
                        <a:effectLst/>
                        <a:latin typeface="+mn-lt"/>
                        <a:cs typeface="Times New Roman"/>
                      </a:endParaRPr>
                    </a:p>
                  </a:txBody>
                  <a:tcPr marL="68580" marR="68580" marT="0" marB="0" anchor="ctr"/>
                </a:tc>
                <a:tc rowSpan="3">
                  <a:txBody>
                    <a:bodyPr/>
                    <a:lstStyle/>
                    <a:p>
                      <a:pPr algn="r">
                        <a:spcAft>
                          <a:spcPts val="0"/>
                        </a:spcAft>
                      </a:pPr>
                      <a:r>
                        <a:rPr lang="zh-TW" altLang="en-US" sz="1500" b="1" dirty="0" smtClean="0">
                          <a:solidFill>
                            <a:srgbClr val="FF0000"/>
                          </a:solidFill>
                          <a:effectLst/>
                          <a:latin typeface="+mn-lt"/>
                          <a:cs typeface="Times New Roman"/>
                        </a:rPr>
                        <a:t>完成度從</a:t>
                      </a:r>
                      <a:r>
                        <a:rPr lang="en-US" altLang="zh-TW" sz="1500" b="1" dirty="0" smtClean="0">
                          <a:solidFill>
                            <a:srgbClr val="FF0000"/>
                          </a:solidFill>
                          <a:effectLst/>
                          <a:latin typeface="+mn-lt"/>
                          <a:cs typeface="Times New Roman"/>
                        </a:rPr>
                        <a:t>39%</a:t>
                      </a:r>
                    </a:p>
                    <a:p>
                      <a:pPr algn="r">
                        <a:spcAft>
                          <a:spcPts val="0"/>
                        </a:spcAft>
                      </a:pPr>
                      <a:r>
                        <a:rPr lang="zh-TW" altLang="en-US" sz="1500" b="1" dirty="0" smtClean="0">
                          <a:solidFill>
                            <a:srgbClr val="FF0000"/>
                          </a:solidFill>
                          <a:effectLst/>
                          <a:latin typeface="+mn-lt"/>
                          <a:cs typeface="Times New Roman"/>
                        </a:rPr>
                        <a:t>提升到</a:t>
                      </a:r>
                      <a:r>
                        <a:rPr lang="en-US" altLang="zh-TW" sz="1500" b="1" dirty="0" smtClean="0">
                          <a:solidFill>
                            <a:srgbClr val="FF0000"/>
                          </a:solidFill>
                          <a:effectLst/>
                          <a:latin typeface="+mn-lt"/>
                          <a:cs typeface="Times New Roman"/>
                        </a:rPr>
                        <a:t>72.86%</a:t>
                      </a:r>
                      <a:endParaRPr lang="zh-TW" sz="1500" b="1" dirty="0">
                        <a:solidFill>
                          <a:srgbClr val="FF0000"/>
                        </a:solidFill>
                        <a:effectLst/>
                        <a:latin typeface="+mn-lt"/>
                        <a:cs typeface="Times New Roman"/>
                      </a:endParaRPr>
                    </a:p>
                  </a:txBody>
                  <a:tcPr marL="68580" marR="68580" marT="0" marB="0" anchor="ctr"/>
                </a:tc>
              </a:tr>
              <a:tr h="264935">
                <a:tc vMerge="1">
                  <a:txBody>
                    <a:bodyPr/>
                    <a:lstStyle/>
                    <a:p>
                      <a:endParaRPr lang="zh-TW" altLang="en-US"/>
                    </a:p>
                  </a:txBody>
                  <a:tcPr/>
                </a:tc>
                <a:tc vMerge="1">
                  <a:txBody>
                    <a:bodyPr/>
                    <a:lstStyle/>
                    <a:p>
                      <a:pPr marL="342900" lvl="0" indent="-342900">
                        <a:spcAft>
                          <a:spcPts val="0"/>
                        </a:spcAft>
                        <a:buFont typeface="Wingdings"/>
                        <a:buChar char=""/>
                      </a:pPr>
                      <a:endParaRPr lang="zh-TW" sz="1100" dirty="0">
                        <a:effectLst/>
                        <a:latin typeface="標楷體"/>
                        <a:cs typeface="Times New Roman"/>
                      </a:endParaRPr>
                    </a:p>
                  </a:txBody>
                  <a:tcPr marL="68580" marR="68580" marT="0" marB="0"/>
                </a:tc>
                <a:tc>
                  <a:txBody>
                    <a:bodyPr/>
                    <a:lstStyle/>
                    <a:p>
                      <a:pPr marL="0" lvl="0" indent="0">
                        <a:spcAft>
                          <a:spcPts val="0"/>
                        </a:spcAft>
                        <a:buFont typeface="Wingdings"/>
                        <a:buNone/>
                      </a:pPr>
                      <a:r>
                        <a:rPr lang="zh-TW" sz="1500" dirty="0">
                          <a:effectLst/>
                          <a:latin typeface="+mn-lt"/>
                        </a:rPr>
                        <a:t>已</a:t>
                      </a:r>
                      <a:r>
                        <a:rPr lang="zh-TW" sz="1500" dirty="0" smtClean="0">
                          <a:effectLst/>
                          <a:latin typeface="+mn-lt"/>
                        </a:rPr>
                        <a:t>開放</a:t>
                      </a:r>
                      <a:r>
                        <a:rPr lang="en-US" altLang="zh-TW" sz="1500" dirty="0" smtClean="0">
                          <a:effectLst/>
                          <a:latin typeface="+mn-lt"/>
                        </a:rPr>
                        <a:t>/</a:t>
                      </a:r>
                      <a:r>
                        <a:rPr lang="zh-TW" sz="1500" dirty="0" smtClean="0">
                          <a:effectLst/>
                          <a:latin typeface="+mn-lt"/>
                        </a:rPr>
                        <a:t>已</a:t>
                      </a:r>
                      <a:r>
                        <a:rPr lang="zh-TW" sz="1500" dirty="0">
                          <a:effectLst/>
                          <a:latin typeface="+mn-lt"/>
                        </a:rPr>
                        <a:t>部分</a:t>
                      </a:r>
                      <a:r>
                        <a:rPr lang="zh-TW" sz="1500" dirty="0" smtClean="0">
                          <a:effectLst/>
                          <a:latin typeface="+mn-lt"/>
                        </a:rPr>
                        <a:t>開放</a:t>
                      </a:r>
                      <a:endParaRPr lang="en-US" altLang="zh-TW" sz="1500" dirty="0" smtClean="0">
                        <a:effectLst/>
                        <a:latin typeface="+mn-lt"/>
                      </a:endParaRPr>
                    </a:p>
                    <a:p>
                      <a:pPr marL="0" lvl="0" indent="0">
                        <a:spcAft>
                          <a:spcPts val="0"/>
                        </a:spcAft>
                        <a:buFont typeface="Wingdings"/>
                        <a:buNone/>
                      </a:pPr>
                      <a:r>
                        <a:rPr lang="en-US" sz="1500" dirty="0" smtClean="0">
                          <a:effectLst/>
                          <a:latin typeface="+mn-lt"/>
                        </a:rPr>
                        <a:t>(</a:t>
                      </a:r>
                      <a:r>
                        <a:rPr lang="zh-TW" sz="1500" dirty="0" smtClean="0">
                          <a:effectLst/>
                          <a:latin typeface="+mn-lt"/>
                        </a:rPr>
                        <a:t>如：六都開放兩都</a:t>
                      </a:r>
                      <a:r>
                        <a:rPr lang="en-US" sz="1500" dirty="0" smtClean="0">
                          <a:effectLst/>
                          <a:latin typeface="+mn-lt"/>
                        </a:rPr>
                        <a:t>)</a:t>
                      </a:r>
                      <a:endParaRPr lang="zh-TW" sz="1500" dirty="0">
                        <a:effectLst/>
                        <a:latin typeface="+mn-lt"/>
                        <a:cs typeface="Times New Roman"/>
                      </a:endParaRPr>
                    </a:p>
                  </a:txBody>
                  <a:tcPr marL="68580" marR="68580" marT="0" marB="0"/>
                </a:tc>
                <a:tc>
                  <a:txBody>
                    <a:bodyPr/>
                    <a:lstStyle/>
                    <a:p>
                      <a:pPr algn="r">
                        <a:spcAft>
                          <a:spcPts val="0"/>
                        </a:spcAft>
                      </a:pPr>
                      <a:r>
                        <a:rPr lang="en-US" sz="1500" dirty="0">
                          <a:effectLst/>
                          <a:latin typeface="+mn-lt"/>
                        </a:rPr>
                        <a:t>183</a:t>
                      </a:r>
                      <a:endParaRPr lang="zh-TW" sz="1500" dirty="0">
                        <a:effectLst/>
                        <a:latin typeface="+mn-lt"/>
                        <a:cs typeface="Times New Roman"/>
                      </a:endParaRPr>
                    </a:p>
                  </a:txBody>
                  <a:tcPr marL="68580" marR="68580" marT="0" marB="0" anchor="ctr"/>
                </a:tc>
                <a:tc>
                  <a:txBody>
                    <a:bodyPr/>
                    <a:lstStyle/>
                    <a:p>
                      <a:pPr algn="r">
                        <a:spcAft>
                          <a:spcPts val="0"/>
                        </a:spcAft>
                      </a:pPr>
                      <a:r>
                        <a:rPr lang="en-US" sz="1500" dirty="0" smtClean="0">
                          <a:effectLst/>
                          <a:latin typeface="+mn-lt"/>
                        </a:rPr>
                        <a:t>44.7%</a:t>
                      </a:r>
                      <a:endParaRPr lang="zh-TW" sz="1500" dirty="0">
                        <a:effectLst/>
                        <a:latin typeface="+mn-lt"/>
                        <a:cs typeface="Times New Roman"/>
                      </a:endParaRPr>
                    </a:p>
                  </a:txBody>
                  <a:tcPr marL="68580" marR="68580" marT="0" marB="0" anchor="ctr"/>
                </a:tc>
                <a:tc vMerge="1">
                  <a:txBody>
                    <a:bodyPr/>
                    <a:lstStyle/>
                    <a:p>
                      <a:pPr algn="r">
                        <a:spcAft>
                          <a:spcPts val="0"/>
                        </a:spcAft>
                      </a:pPr>
                      <a:endParaRPr lang="zh-TW" sz="2000" dirty="0">
                        <a:effectLst/>
                        <a:latin typeface="+mn-lt"/>
                        <a:cs typeface="Times New Roman"/>
                      </a:endParaRPr>
                    </a:p>
                  </a:txBody>
                  <a:tcPr marL="68580" marR="68580" marT="0" marB="0" anchor="ctr"/>
                </a:tc>
              </a:tr>
              <a:tr h="163037">
                <a:tc vMerge="1">
                  <a:txBody>
                    <a:bodyPr/>
                    <a:lstStyle/>
                    <a:p>
                      <a:endParaRPr lang="zh-TW" altLang="en-US"/>
                    </a:p>
                  </a:txBody>
                  <a:tcPr/>
                </a:tc>
                <a:tc vMerge="1">
                  <a:txBody>
                    <a:bodyPr/>
                    <a:lstStyle/>
                    <a:p>
                      <a:pPr marL="342900" lvl="0" indent="-342900">
                        <a:spcAft>
                          <a:spcPts val="0"/>
                        </a:spcAft>
                        <a:buFont typeface="Wingdings"/>
                        <a:buChar char=""/>
                      </a:pPr>
                      <a:endParaRPr lang="zh-TW" sz="2000" dirty="0">
                        <a:effectLst/>
                        <a:latin typeface="標楷體"/>
                        <a:cs typeface="Times New Roman"/>
                      </a:endParaRPr>
                    </a:p>
                  </a:txBody>
                  <a:tcPr marL="68580" marR="68580" marT="0" marB="0"/>
                </a:tc>
                <a:tc>
                  <a:txBody>
                    <a:bodyPr/>
                    <a:lstStyle/>
                    <a:p>
                      <a:pPr marL="0" lvl="0" indent="0">
                        <a:spcAft>
                          <a:spcPts val="0"/>
                        </a:spcAft>
                        <a:buFont typeface="Wingdings"/>
                        <a:buNone/>
                      </a:pPr>
                      <a:r>
                        <a:rPr lang="zh-TW" sz="1500" dirty="0">
                          <a:effectLst/>
                          <a:latin typeface="+mn-lt"/>
                        </a:rPr>
                        <a:t>預計開放</a:t>
                      </a:r>
                      <a:endParaRPr lang="zh-TW" sz="1500" dirty="0">
                        <a:effectLst/>
                        <a:latin typeface="+mn-lt"/>
                        <a:cs typeface="Times New Roman"/>
                      </a:endParaRPr>
                    </a:p>
                  </a:txBody>
                  <a:tcPr marL="68580" marR="68580" marT="0" marB="0"/>
                </a:tc>
                <a:tc>
                  <a:txBody>
                    <a:bodyPr/>
                    <a:lstStyle/>
                    <a:p>
                      <a:pPr algn="r">
                        <a:spcAft>
                          <a:spcPts val="0"/>
                        </a:spcAft>
                      </a:pPr>
                      <a:r>
                        <a:rPr lang="en-US" sz="1500" dirty="0">
                          <a:effectLst/>
                          <a:latin typeface="+mn-lt"/>
                        </a:rPr>
                        <a:t>24</a:t>
                      </a:r>
                      <a:endParaRPr lang="zh-TW" sz="1500" dirty="0">
                        <a:effectLst/>
                        <a:latin typeface="+mn-lt"/>
                        <a:cs typeface="Times New Roman"/>
                      </a:endParaRPr>
                    </a:p>
                  </a:txBody>
                  <a:tcPr marL="68580" marR="68580" marT="0" marB="0" anchor="ctr"/>
                </a:tc>
                <a:tc>
                  <a:txBody>
                    <a:bodyPr/>
                    <a:lstStyle/>
                    <a:p>
                      <a:pPr algn="r">
                        <a:spcAft>
                          <a:spcPts val="0"/>
                        </a:spcAft>
                      </a:pPr>
                      <a:r>
                        <a:rPr lang="en-US" sz="1500" dirty="0" smtClean="0">
                          <a:effectLst/>
                          <a:latin typeface="+mn-lt"/>
                        </a:rPr>
                        <a:t>5.9%</a:t>
                      </a:r>
                      <a:endParaRPr lang="zh-TW" sz="1500" dirty="0">
                        <a:effectLst/>
                        <a:latin typeface="+mn-lt"/>
                        <a:cs typeface="Times New Roman"/>
                      </a:endParaRPr>
                    </a:p>
                  </a:txBody>
                  <a:tcPr marL="68580" marR="68580" marT="0" marB="0" anchor="ctr"/>
                </a:tc>
                <a:tc vMerge="1">
                  <a:txBody>
                    <a:bodyPr/>
                    <a:lstStyle/>
                    <a:p>
                      <a:pPr algn="r">
                        <a:spcAft>
                          <a:spcPts val="0"/>
                        </a:spcAft>
                      </a:pPr>
                      <a:endParaRPr lang="zh-TW" sz="2000" dirty="0">
                        <a:effectLst/>
                        <a:latin typeface="+mn-lt"/>
                        <a:cs typeface="Times New Roman"/>
                      </a:endParaRPr>
                    </a:p>
                  </a:txBody>
                  <a:tcPr marL="68580" marR="68580" marT="0" marB="0" anchor="ctr"/>
                </a:tc>
              </a:tr>
              <a:tr h="163037">
                <a:tc vMerge="1">
                  <a:txBody>
                    <a:bodyPr/>
                    <a:lstStyle/>
                    <a:p>
                      <a:endParaRPr lang="zh-TW" altLang="en-US"/>
                    </a:p>
                  </a:txBody>
                  <a:tcPr/>
                </a:tc>
                <a:tc vMerge="1">
                  <a:txBody>
                    <a:bodyPr/>
                    <a:lstStyle/>
                    <a:p>
                      <a:pPr marL="342900" lvl="0" indent="-342900">
                        <a:spcAft>
                          <a:spcPts val="0"/>
                        </a:spcAft>
                        <a:buFont typeface="Wingdings"/>
                        <a:buChar char=""/>
                      </a:pPr>
                      <a:endParaRPr lang="zh-TW" sz="2000" dirty="0">
                        <a:effectLst/>
                        <a:latin typeface="標楷體"/>
                        <a:cs typeface="Times New Roman"/>
                      </a:endParaRPr>
                    </a:p>
                  </a:txBody>
                  <a:tcPr marL="68580" marR="68580" marT="0" marB="0"/>
                </a:tc>
                <a:tc>
                  <a:txBody>
                    <a:bodyPr/>
                    <a:lstStyle/>
                    <a:p>
                      <a:pPr marL="0" lvl="0" indent="0">
                        <a:spcAft>
                          <a:spcPts val="0"/>
                        </a:spcAft>
                        <a:buFont typeface="Wingdings"/>
                        <a:buNone/>
                      </a:pPr>
                      <a:r>
                        <a:rPr lang="zh-TW" sz="1500" dirty="0">
                          <a:effectLst/>
                          <a:latin typeface="+mn-lt"/>
                        </a:rPr>
                        <a:t>仍待</a:t>
                      </a:r>
                      <a:r>
                        <a:rPr lang="zh-TW" sz="1500" dirty="0" smtClean="0">
                          <a:effectLst/>
                          <a:latin typeface="+mn-lt"/>
                        </a:rPr>
                        <a:t>回應</a:t>
                      </a:r>
                      <a:r>
                        <a:rPr lang="en-US" altLang="zh-TW" sz="1500" dirty="0" smtClean="0">
                          <a:effectLst/>
                          <a:latin typeface="+mn-lt"/>
                        </a:rPr>
                        <a:t>/</a:t>
                      </a:r>
                      <a:r>
                        <a:rPr lang="zh-TW" sz="1500" dirty="0" smtClean="0">
                          <a:effectLst/>
                          <a:latin typeface="+mn-lt"/>
                        </a:rPr>
                        <a:t>另外</a:t>
                      </a:r>
                      <a:r>
                        <a:rPr lang="zh-TW" sz="1500" dirty="0">
                          <a:effectLst/>
                          <a:latin typeface="+mn-lt"/>
                        </a:rPr>
                        <a:t>研議</a:t>
                      </a:r>
                      <a:endParaRPr lang="zh-TW" sz="1500" dirty="0">
                        <a:effectLst/>
                        <a:latin typeface="+mn-lt"/>
                        <a:cs typeface="Times New Roman"/>
                      </a:endParaRPr>
                    </a:p>
                  </a:txBody>
                  <a:tcPr marL="68580" marR="68580" marT="0" marB="0"/>
                </a:tc>
                <a:tc>
                  <a:txBody>
                    <a:bodyPr/>
                    <a:lstStyle/>
                    <a:p>
                      <a:pPr algn="r">
                        <a:spcAft>
                          <a:spcPts val="0"/>
                        </a:spcAft>
                      </a:pPr>
                      <a:r>
                        <a:rPr lang="en-US" sz="1500" dirty="0">
                          <a:effectLst/>
                          <a:latin typeface="+mn-lt"/>
                        </a:rPr>
                        <a:t>111</a:t>
                      </a:r>
                      <a:endParaRPr lang="zh-TW" sz="1500" dirty="0">
                        <a:effectLst/>
                        <a:latin typeface="+mn-lt"/>
                        <a:cs typeface="Times New Roman"/>
                      </a:endParaRPr>
                    </a:p>
                  </a:txBody>
                  <a:tcPr marL="68580" marR="68580" marT="0" marB="0" anchor="ctr"/>
                </a:tc>
                <a:tc>
                  <a:txBody>
                    <a:bodyPr/>
                    <a:lstStyle/>
                    <a:p>
                      <a:pPr algn="r">
                        <a:spcAft>
                          <a:spcPts val="0"/>
                        </a:spcAft>
                      </a:pPr>
                      <a:r>
                        <a:rPr lang="en-US" sz="1500" dirty="0" smtClean="0">
                          <a:effectLst/>
                          <a:latin typeface="+mn-lt"/>
                        </a:rPr>
                        <a:t>27.1%</a:t>
                      </a:r>
                      <a:endParaRPr lang="zh-TW" sz="1500" dirty="0">
                        <a:effectLst/>
                        <a:latin typeface="+mn-lt"/>
                        <a:cs typeface="Times New Roman"/>
                      </a:endParaRPr>
                    </a:p>
                  </a:txBody>
                  <a:tcPr marL="68580" marR="68580" marT="0" marB="0" anchor="ctr"/>
                </a:tc>
                <a:tc rowSpan="2">
                  <a:txBody>
                    <a:bodyPr/>
                    <a:lstStyle/>
                    <a:p>
                      <a:pPr algn="r">
                        <a:spcAft>
                          <a:spcPts val="0"/>
                        </a:spcAft>
                      </a:pPr>
                      <a:r>
                        <a:rPr lang="en-US" altLang="zh-TW" sz="1500" b="1" dirty="0" smtClean="0">
                          <a:effectLst/>
                          <a:latin typeface="+mn-lt"/>
                          <a:cs typeface="Times New Roman"/>
                        </a:rPr>
                        <a:t>27.1%</a:t>
                      </a:r>
                    </a:p>
                    <a:p>
                      <a:pPr algn="r">
                        <a:spcAft>
                          <a:spcPts val="0"/>
                        </a:spcAft>
                      </a:pPr>
                      <a:r>
                        <a:rPr lang="zh-TW" altLang="en-US" sz="1500" b="1" dirty="0" smtClean="0">
                          <a:effectLst/>
                          <a:latin typeface="+mn-lt"/>
                          <a:cs typeface="Times New Roman"/>
                        </a:rPr>
                        <a:t>持續努力</a:t>
                      </a:r>
                      <a:endParaRPr lang="zh-TW" sz="1500" b="1" dirty="0">
                        <a:effectLst/>
                        <a:latin typeface="+mn-lt"/>
                        <a:cs typeface="Times New Roman"/>
                      </a:endParaRPr>
                    </a:p>
                  </a:txBody>
                  <a:tcPr marL="68580" marR="68580" marT="0" marB="0" anchor="ctr"/>
                </a:tc>
              </a:tr>
              <a:tr h="163037">
                <a:tc vMerge="1">
                  <a:txBody>
                    <a:bodyPr/>
                    <a:lstStyle/>
                    <a:p>
                      <a:endParaRPr lang="zh-TW" altLang="en-US"/>
                    </a:p>
                  </a:txBody>
                  <a:tcPr/>
                </a:tc>
                <a:tc vMerge="1">
                  <a:txBody>
                    <a:bodyPr/>
                    <a:lstStyle/>
                    <a:p>
                      <a:pPr>
                        <a:spcAft>
                          <a:spcPts val="0"/>
                        </a:spcAft>
                      </a:pPr>
                      <a:endParaRPr lang="zh-TW" sz="2000" dirty="0">
                        <a:effectLst/>
                        <a:latin typeface="標楷體"/>
                        <a:cs typeface="Times New Roman"/>
                      </a:endParaRPr>
                    </a:p>
                  </a:txBody>
                  <a:tcPr marL="68580" marR="68580" marT="0" marB="0"/>
                </a:tc>
                <a:tc>
                  <a:txBody>
                    <a:bodyPr/>
                    <a:lstStyle/>
                    <a:p>
                      <a:pPr algn="ctr">
                        <a:spcAft>
                          <a:spcPts val="0"/>
                        </a:spcAft>
                      </a:pPr>
                      <a:r>
                        <a:rPr lang="zh-TW" sz="1500" dirty="0">
                          <a:effectLst/>
                          <a:latin typeface="+mn-lt"/>
                        </a:rPr>
                        <a:t>總計</a:t>
                      </a:r>
                      <a:endParaRPr lang="zh-TW" sz="1500" dirty="0">
                        <a:effectLst/>
                        <a:latin typeface="+mn-lt"/>
                        <a:cs typeface="Times New Roman"/>
                      </a:endParaRPr>
                    </a:p>
                  </a:txBody>
                  <a:tcPr marL="68580" marR="68580" marT="0" marB="0"/>
                </a:tc>
                <a:tc>
                  <a:txBody>
                    <a:bodyPr/>
                    <a:lstStyle/>
                    <a:p>
                      <a:pPr algn="r">
                        <a:spcAft>
                          <a:spcPts val="0"/>
                        </a:spcAft>
                      </a:pPr>
                      <a:r>
                        <a:rPr lang="en-US" sz="1500" dirty="0">
                          <a:effectLst/>
                          <a:latin typeface="+mn-lt"/>
                        </a:rPr>
                        <a:t>409</a:t>
                      </a:r>
                      <a:endParaRPr lang="zh-TW" sz="1500" dirty="0">
                        <a:effectLst/>
                        <a:latin typeface="+mn-lt"/>
                        <a:cs typeface="Times New Roman"/>
                      </a:endParaRPr>
                    </a:p>
                  </a:txBody>
                  <a:tcPr marL="68580" marR="68580" marT="0" marB="0"/>
                </a:tc>
                <a:tc>
                  <a:txBody>
                    <a:bodyPr/>
                    <a:lstStyle/>
                    <a:p>
                      <a:pPr algn="r">
                        <a:spcAft>
                          <a:spcPts val="0"/>
                        </a:spcAft>
                      </a:pPr>
                      <a:r>
                        <a:rPr lang="en-US" sz="1500" dirty="0">
                          <a:effectLst/>
                          <a:latin typeface="+mn-lt"/>
                        </a:rPr>
                        <a:t>100%</a:t>
                      </a:r>
                      <a:endParaRPr lang="zh-TW" sz="1500" dirty="0">
                        <a:effectLst/>
                        <a:latin typeface="+mn-lt"/>
                        <a:cs typeface="Times New Roman"/>
                      </a:endParaRPr>
                    </a:p>
                  </a:txBody>
                  <a:tcPr marL="68580" marR="68580" marT="0" marB="0"/>
                </a:tc>
                <a:tc vMerge="1">
                  <a:txBody>
                    <a:bodyPr/>
                    <a:lstStyle/>
                    <a:p>
                      <a:pPr algn="r">
                        <a:spcAft>
                          <a:spcPts val="0"/>
                        </a:spcAft>
                      </a:pPr>
                      <a:endParaRPr lang="zh-TW" sz="2000" dirty="0">
                        <a:effectLst/>
                        <a:latin typeface="+mn-lt"/>
                        <a:cs typeface="Times New Roman"/>
                      </a:endParaRPr>
                    </a:p>
                  </a:txBody>
                  <a:tcPr marL="68580" marR="68580" marT="0" marB="0"/>
                </a:tc>
              </a:tr>
            </a:tbl>
          </a:graphicData>
        </a:graphic>
      </p:graphicFrame>
      <p:graphicFrame>
        <p:nvGraphicFramePr>
          <p:cNvPr id="11" name="表格 10"/>
          <p:cNvGraphicFramePr>
            <a:graphicFrameLocks noGrp="1"/>
          </p:cNvGraphicFramePr>
          <p:nvPr>
            <p:extLst>
              <p:ext uri="{D42A27DB-BD31-4B8C-83A1-F6EECF244321}">
                <p14:modId xmlns:p14="http://schemas.microsoft.com/office/powerpoint/2010/main" val="3086258531"/>
              </p:ext>
            </p:extLst>
          </p:nvPr>
        </p:nvGraphicFramePr>
        <p:xfrm>
          <a:off x="6095194" y="3140968"/>
          <a:ext cx="2509254" cy="3463290"/>
        </p:xfrm>
        <a:graphic>
          <a:graphicData uri="http://schemas.openxmlformats.org/drawingml/2006/table">
            <a:tbl>
              <a:tblPr>
                <a:tableStyleId>{69C7853C-536D-4A76-A0AE-DD22124D55A5}</a:tableStyleId>
              </a:tblPr>
              <a:tblGrid>
                <a:gridCol w="258178"/>
                <a:gridCol w="1582738"/>
                <a:gridCol w="668338"/>
              </a:tblGrid>
              <a:tr h="125541">
                <a:tc gridSpan="2">
                  <a:txBody>
                    <a:bodyPr/>
                    <a:lstStyle/>
                    <a:p>
                      <a:pPr algn="ctr" fontAlgn="ctr"/>
                      <a:r>
                        <a:rPr lang="zh-TW" altLang="en-US" sz="1200" u="none" strike="noStrike" dirty="0">
                          <a:solidFill>
                            <a:srgbClr val="FF0000"/>
                          </a:solidFill>
                          <a:effectLst/>
                        </a:rPr>
                        <a:t>盤點蒐集品質問題</a:t>
                      </a:r>
                      <a:endParaRPr lang="zh-TW" altLang="en-US" sz="1200" b="0" i="0" u="none" strike="noStrike" dirty="0">
                        <a:solidFill>
                          <a:srgbClr val="FF0000"/>
                        </a:solidFill>
                        <a:effectLst/>
                        <a:latin typeface="新細明體"/>
                      </a:endParaRPr>
                    </a:p>
                  </a:txBody>
                  <a:tcPr marL="9525" marR="9525" marT="9525" marB="0" anchor="ctr"/>
                </a:tc>
                <a:tc hMerge="1">
                  <a:txBody>
                    <a:bodyPr/>
                    <a:lstStyle/>
                    <a:p>
                      <a:pPr algn="ctr" fontAlgn="ctr"/>
                      <a:endParaRPr lang="zh-TW" altLang="en-US" sz="1200" b="0" i="0" u="none" strike="noStrike" dirty="0">
                        <a:solidFill>
                          <a:srgbClr val="FF0000"/>
                        </a:solidFill>
                        <a:effectLst/>
                        <a:latin typeface="新細明體"/>
                      </a:endParaRPr>
                    </a:p>
                  </a:txBody>
                  <a:tcPr marL="9525" marR="9525" marT="9525" marB="0" anchor="ctr"/>
                </a:tc>
                <a:tc>
                  <a:txBody>
                    <a:bodyPr/>
                    <a:lstStyle/>
                    <a:p>
                      <a:pPr algn="ctr" fontAlgn="ctr"/>
                      <a:r>
                        <a:rPr lang="zh-TW" altLang="en-US" sz="1200" u="none" strike="noStrike" dirty="0">
                          <a:solidFill>
                            <a:srgbClr val="FF0000"/>
                          </a:solidFill>
                          <a:effectLst/>
                        </a:rPr>
                        <a:t>資料集數</a:t>
                      </a:r>
                      <a:endParaRPr lang="zh-TW" altLang="en-US" sz="1200" b="0" i="0" u="none" strike="noStrike" dirty="0">
                        <a:solidFill>
                          <a:srgbClr val="FF0000"/>
                        </a:solidFill>
                        <a:effectLst/>
                        <a:latin typeface="新細明體"/>
                      </a:endParaRPr>
                    </a:p>
                  </a:txBody>
                  <a:tcPr marL="9525" marR="9525" marT="9525" marB="0" anchor="ctr"/>
                </a:tc>
              </a:tr>
              <a:tr h="125541">
                <a:tc rowSpan="14">
                  <a:txBody>
                    <a:bodyPr/>
                    <a:lstStyle/>
                    <a:p>
                      <a:pPr algn="l" fontAlgn="ctr"/>
                      <a:r>
                        <a:rPr lang="zh-TW" altLang="en-US" sz="1200" b="1" i="0" u="none" strike="noStrike" dirty="0" smtClean="0">
                          <a:solidFill>
                            <a:srgbClr val="0000CC"/>
                          </a:solidFill>
                          <a:effectLst/>
                          <a:latin typeface="新細明體"/>
                        </a:rPr>
                        <a:t>格</a:t>
                      </a:r>
                      <a:endParaRPr lang="en-US" altLang="zh-TW" sz="1200" b="1" i="0" u="none" strike="noStrike" dirty="0" smtClean="0">
                        <a:solidFill>
                          <a:srgbClr val="0000CC"/>
                        </a:solidFill>
                        <a:effectLst/>
                        <a:latin typeface="新細明體"/>
                      </a:endParaRPr>
                    </a:p>
                    <a:p>
                      <a:pPr algn="l" fontAlgn="ctr"/>
                      <a:r>
                        <a:rPr lang="zh-TW" altLang="en-US" sz="1200" b="1" i="0" u="none" strike="noStrike" dirty="0" smtClean="0">
                          <a:solidFill>
                            <a:srgbClr val="0000CC"/>
                          </a:solidFill>
                          <a:effectLst/>
                          <a:latin typeface="新細明體"/>
                        </a:rPr>
                        <a:t>式</a:t>
                      </a:r>
                      <a:endParaRPr lang="en-US" altLang="zh-TW" sz="1200" b="1" i="0" u="none" strike="noStrike" dirty="0" smtClean="0">
                        <a:solidFill>
                          <a:srgbClr val="0000CC"/>
                        </a:solidFill>
                        <a:effectLst/>
                        <a:latin typeface="新細明體"/>
                      </a:endParaRPr>
                    </a:p>
                    <a:p>
                      <a:pPr algn="l" fontAlgn="ctr"/>
                      <a:r>
                        <a:rPr lang="zh-TW" altLang="en-US" sz="1200" b="1" i="0" u="none" strike="noStrike" dirty="0" smtClean="0">
                          <a:solidFill>
                            <a:srgbClr val="0000CC"/>
                          </a:solidFill>
                          <a:effectLst/>
                          <a:latin typeface="新細明體"/>
                        </a:rPr>
                        <a:t>問</a:t>
                      </a:r>
                      <a:endParaRPr lang="en-US" altLang="zh-TW" sz="1200" b="1" i="0" u="none" strike="noStrike" dirty="0" smtClean="0">
                        <a:solidFill>
                          <a:srgbClr val="0000CC"/>
                        </a:solidFill>
                        <a:effectLst/>
                        <a:latin typeface="新細明體"/>
                      </a:endParaRPr>
                    </a:p>
                    <a:p>
                      <a:pPr algn="l" fontAlgn="ctr"/>
                      <a:r>
                        <a:rPr lang="zh-TW" altLang="en-US" sz="1200" b="1" i="0" u="none" strike="noStrike" dirty="0" smtClean="0">
                          <a:solidFill>
                            <a:srgbClr val="0000CC"/>
                          </a:solidFill>
                          <a:effectLst/>
                          <a:latin typeface="新細明體"/>
                        </a:rPr>
                        <a:t>題</a:t>
                      </a:r>
                      <a:endParaRPr lang="en-US" altLang="zh-TW" sz="1200" b="1" i="0" u="none" strike="noStrike" dirty="0" smtClean="0">
                        <a:solidFill>
                          <a:srgbClr val="0000CC"/>
                        </a:solidFill>
                        <a:effectLst/>
                        <a:latin typeface="新細明體"/>
                      </a:endParaRPr>
                    </a:p>
                  </a:txBody>
                  <a:tcPr marL="9525" marR="9525" marT="9525" marB="0" anchor="ctr"/>
                </a:tc>
                <a:tc>
                  <a:txBody>
                    <a:bodyPr/>
                    <a:lstStyle/>
                    <a:p>
                      <a:pPr algn="l" fontAlgn="ctr"/>
                      <a:r>
                        <a:rPr lang="en-US" sz="1200" u="none" strike="noStrike" dirty="0">
                          <a:effectLst/>
                        </a:rPr>
                        <a:t>.PDF</a:t>
                      </a:r>
                      <a:endParaRPr lang="en-US" sz="1200" b="0" i="0" u="none" strike="noStrike" dirty="0">
                        <a:solidFill>
                          <a:srgbClr val="000000"/>
                        </a:solidFill>
                        <a:effectLst/>
                        <a:latin typeface="新細明體"/>
                      </a:endParaRPr>
                    </a:p>
                  </a:txBody>
                  <a:tcPr marL="9525" marR="9525" marT="9525" marB="0" anchor="ctr"/>
                </a:tc>
                <a:tc>
                  <a:txBody>
                    <a:bodyPr/>
                    <a:lstStyle/>
                    <a:p>
                      <a:pPr algn="r" fontAlgn="ctr"/>
                      <a:r>
                        <a:rPr lang="en-US" altLang="zh-TW" sz="1200" u="none" strike="noStrike">
                          <a:effectLst/>
                        </a:rPr>
                        <a:t>870</a:t>
                      </a:r>
                      <a:endParaRPr lang="en-US" altLang="zh-TW" sz="1200" b="0" i="0" u="none" strike="noStrike">
                        <a:solidFill>
                          <a:srgbClr val="000000"/>
                        </a:solidFill>
                        <a:effectLst/>
                        <a:latin typeface="新細明體"/>
                      </a:endParaRPr>
                    </a:p>
                  </a:txBody>
                  <a:tcPr marL="9525" marR="9525" marT="9525" marB="0" anchor="ctr"/>
                </a:tc>
              </a:tr>
              <a:tr h="125541">
                <a:tc vMerge="1">
                  <a:txBody>
                    <a:bodyPr/>
                    <a:lstStyle/>
                    <a:p>
                      <a:pPr algn="l" fontAlgn="ctr"/>
                      <a:endParaRPr lang="en-US" sz="1200" b="0" i="0" u="none" strike="noStrike" dirty="0">
                        <a:solidFill>
                          <a:srgbClr val="000000"/>
                        </a:solidFill>
                        <a:effectLst/>
                        <a:latin typeface="新細明體"/>
                      </a:endParaRPr>
                    </a:p>
                  </a:txBody>
                  <a:tcPr marL="9525" marR="9525" marT="9525" marB="0" anchor="ctr"/>
                </a:tc>
                <a:tc>
                  <a:txBody>
                    <a:bodyPr/>
                    <a:lstStyle/>
                    <a:p>
                      <a:pPr algn="l" fontAlgn="ctr"/>
                      <a:r>
                        <a:rPr lang="en-US" sz="1200" u="none" strike="noStrike" dirty="0">
                          <a:effectLst/>
                        </a:rPr>
                        <a:t>.doc, .</a:t>
                      </a:r>
                      <a:r>
                        <a:rPr lang="en-US" sz="1200" u="none" strike="noStrike" dirty="0" err="1">
                          <a:effectLst/>
                        </a:rPr>
                        <a:t>odt</a:t>
                      </a:r>
                      <a:endParaRPr lang="en-US" sz="1200" b="0" i="0" u="none" strike="noStrike" dirty="0">
                        <a:solidFill>
                          <a:srgbClr val="000000"/>
                        </a:solidFill>
                        <a:effectLst/>
                        <a:latin typeface="新細明體"/>
                      </a:endParaRPr>
                    </a:p>
                  </a:txBody>
                  <a:tcPr marL="9525" marR="9525" marT="9525" marB="0" anchor="ctr"/>
                </a:tc>
                <a:tc>
                  <a:txBody>
                    <a:bodyPr/>
                    <a:lstStyle/>
                    <a:p>
                      <a:pPr algn="r" fontAlgn="ctr"/>
                      <a:r>
                        <a:rPr lang="en-US" altLang="zh-TW" sz="1200" u="none" strike="noStrike">
                          <a:effectLst/>
                        </a:rPr>
                        <a:t>465</a:t>
                      </a:r>
                      <a:endParaRPr lang="en-US" altLang="zh-TW" sz="1200" b="0" i="0" u="none" strike="noStrike">
                        <a:solidFill>
                          <a:srgbClr val="000000"/>
                        </a:solidFill>
                        <a:effectLst/>
                        <a:latin typeface="新細明體"/>
                      </a:endParaRPr>
                    </a:p>
                  </a:txBody>
                  <a:tcPr marL="9525" marR="9525" marT="9525" marB="0" anchor="ctr"/>
                </a:tc>
              </a:tr>
              <a:tr h="125541">
                <a:tc vMerge="1">
                  <a:txBody>
                    <a:bodyPr/>
                    <a:lstStyle/>
                    <a:p>
                      <a:pPr algn="l" fontAlgn="ctr"/>
                      <a:endParaRPr lang="en-US" sz="1200" b="0" i="0" u="none" strike="noStrike" dirty="0">
                        <a:solidFill>
                          <a:srgbClr val="000000"/>
                        </a:solidFill>
                        <a:effectLst/>
                        <a:latin typeface="新細明體"/>
                      </a:endParaRPr>
                    </a:p>
                  </a:txBody>
                  <a:tcPr marL="9525" marR="9525" marT="9525" marB="0" anchor="ctr"/>
                </a:tc>
                <a:tc>
                  <a:txBody>
                    <a:bodyPr/>
                    <a:lstStyle/>
                    <a:p>
                      <a:pPr algn="l" fontAlgn="ctr"/>
                      <a:r>
                        <a:rPr lang="en-US" sz="1200" u="none" strike="noStrike" dirty="0">
                          <a:effectLst/>
                        </a:rPr>
                        <a:t>.txt</a:t>
                      </a:r>
                      <a:endParaRPr lang="en-US" sz="1200" b="0" i="0" u="none" strike="noStrike" dirty="0">
                        <a:solidFill>
                          <a:srgbClr val="000000"/>
                        </a:solidFill>
                        <a:effectLst/>
                        <a:latin typeface="新細明體"/>
                      </a:endParaRPr>
                    </a:p>
                  </a:txBody>
                  <a:tcPr marL="9525" marR="9525" marT="9525" marB="0" anchor="ctr"/>
                </a:tc>
                <a:tc>
                  <a:txBody>
                    <a:bodyPr/>
                    <a:lstStyle/>
                    <a:p>
                      <a:pPr algn="r" fontAlgn="ctr"/>
                      <a:r>
                        <a:rPr lang="en-US" altLang="zh-TW" sz="1200" u="none" strike="noStrike">
                          <a:effectLst/>
                        </a:rPr>
                        <a:t>343</a:t>
                      </a:r>
                      <a:endParaRPr lang="en-US" altLang="zh-TW" sz="1200" b="0" i="0" u="none" strike="noStrike">
                        <a:solidFill>
                          <a:srgbClr val="000000"/>
                        </a:solidFill>
                        <a:effectLst/>
                        <a:latin typeface="新細明體"/>
                      </a:endParaRPr>
                    </a:p>
                  </a:txBody>
                  <a:tcPr marL="9525" marR="9525" marT="9525" marB="0" anchor="ctr"/>
                </a:tc>
              </a:tr>
              <a:tr h="125541">
                <a:tc vMerge="1">
                  <a:txBody>
                    <a:bodyPr/>
                    <a:lstStyle/>
                    <a:p>
                      <a:pPr algn="l" fontAlgn="ctr"/>
                      <a:endParaRPr lang="zh-TW" altLang="en-US" sz="1200" b="0" i="0" u="none" strike="noStrike" dirty="0">
                        <a:solidFill>
                          <a:srgbClr val="000000"/>
                        </a:solidFill>
                        <a:effectLst/>
                        <a:latin typeface="新細明體"/>
                      </a:endParaRPr>
                    </a:p>
                  </a:txBody>
                  <a:tcPr marL="9525" marR="9525" marT="9525" marB="0" anchor="ctr"/>
                </a:tc>
                <a:tc>
                  <a:txBody>
                    <a:bodyPr/>
                    <a:lstStyle/>
                    <a:p>
                      <a:pPr algn="l" fontAlgn="ctr"/>
                      <a:r>
                        <a:rPr lang="zh-TW" altLang="en-US" sz="1200" u="none" strike="noStrike" dirty="0">
                          <a:effectLst/>
                        </a:rPr>
                        <a:t>會議紀錄、函文、公告</a:t>
                      </a:r>
                      <a:endParaRPr lang="zh-TW" altLang="en-US" sz="1200" b="0" i="0" u="none" strike="noStrike" dirty="0">
                        <a:solidFill>
                          <a:srgbClr val="000000"/>
                        </a:solidFill>
                        <a:effectLst/>
                        <a:latin typeface="新細明體"/>
                      </a:endParaRPr>
                    </a:p>
                  </a:txBody>
                  <a:tcPr marL="9525" marR="9525" marT="9525" marB="0" anchor="ctr"/>
                </a:tc>
                <a:tc>
                  <a:txBody>
                    <a:bodyPr/>
                    <a:lstStyle/>
                    <a:p>
                      <a:pPr algn="r" fontAlgn="ctr"/>
                      <a:r>
                        <a:rPr lang="en-US" altLang="zh-TW" sz="1200" u="none" strike="noStrike">
                          <a:effectLst/>
                        </a:rPr>
                        <a:t>333</a:t>
                      </a:r>
                      <a:endParaRPr lang="en-US" altLang="zh-TW" sz="1200" b="0" i="0" u="none" strike="noStrike">
                        <a:solidFill>
                          <a:srgbClr val="000000"/>
                        </a:solidFill>
                        <a:effectLst/>
                        <a:latin typeface="新細明體"/>
                      </a:endParaRPr>
                    </a:p>
                  </a:txBody>
                  <a:tcPr marL="9525" marR="9525" marT="9525" marB="0" anchor="ctr"/>
                </a:tc>
              </a:tr>
              <a:tr h="125541">
                <a:tc vMerge="1">
                  <a:txBody>
                    <a:bodyPr/>
                    <a:lstStyle/>
                    <a:p>
                      <a:pPr algn="l" fontAlgn="ctr"/>
                      <a:endParaRPr lang="zh-TW" altLang="en-US" sz="1200" b="0" i="0" u="none" strike="noStrike" dirty="0">
                        <a:solidFill>
                          <a:srgbClr val="000000"/>
                        </a:solidFill>
                        <a:effectLst/>
                        <a:latin typeface="新細明體"/>
                      </a:endParaRPr>
                    </a:p>
                  </a:txBody>
                  <a:tcPr marL="9525" marR="9525" marT="9525" marB="0" anchor="ctr"/>
                </a:tc>
                <a:tc>
                  <a:txBody>
                    <a:bodyPr/>
                    <a:lstStyle/>
                    <a:p>
                      <a:pPr algn="l" fontAlgn="ctr"/>
                      <a:r>
                        <a:rPr lang="zh-TW" altLang="en-US" sz="1200" u="none" strike="noStrike" dirty="0">
                          <a:effectLst/>
                        </a:rPr>
                        <a:t>決算書、預算書</a:t>
                      </a:r>
                      <a:endParaRPr lang="zh-TW" altLang="en-US" sz="1200" b="0" i="0" u="none" strike="noStrike" dirty="0">
                        <a:solidFill>
                          <a:srgbClr val="000000"/>
                        </a:solidFill>
                        <a:effectLst/>
                        <a:latin typeface="新細明體"/>
                      </a:endParaRPr>
                    </a:p>
                  </a:txBody>
                  <a:tcPr marL="9525" marR="9525" marT="9525" marB="0" anchor="ctr"/>
                </a:tc>
                <a:tc>
                  <a:txBody>
                    <a:bodyPr/>
                    <a:lstStyle/>
                    <a:p>
                      <a:pPr algn="r" fontAlgn="ctr"/>
                      <a:r>
                        <a:rPr lang="en-US" altLang="zh-TW" sz="1200" u="none" strike="noStrike">
                          <a:effectLst/>
                        </a:rPr>
                        <a:t>176</a:t>
                      </a:r>
                      <a:endParaRPr lang="en-US" altLang="zh-TW" sz="1200" b="0" i="0" u="none" strike="noStrike">
                        <a:solidFill>
                          <a:srgbClr val="000000"/>
                        </a:solidFill>
                        <a:effectLst/>
                        <a:latin typeface="新細明體"/>
                      </a:endParaRPr>
                    </a:p>
                  </a:txBody>
                  <a:tcPr marL="9525" marR="9525" marT="9525" marB="0" anchor="ctr"/>
                </a:tc>
              </a:tr>
              <a:tr h="125541">
                <a:tc vMerge="1">
                  <a:txBody>
                    <a:bodyPr/>
                    <a:lstStyle/>
                    <a:p>
                      <a:pPr algn="l" fontAlgn="ctr"/>
                      <a:endParaRPr lang="zh-TW" altLang="en-US" sz="1200" b="0" i="0" u="none" strike="noStrike" dirty="0">
                        <a:solidFill>
                          <a:srgbClr val="000000"/>
                        </a:solidFill>
                        <a:effectLst/>
                        <a:latin typeface="新細明體"/>
                      </a:endParaRPr>
                    </a:p>
                  </a:txBody>
                  <a:tcPr marL="9525" marR="9525" marT="9525" marB="0" anchor="ctr"/>
                </a:tc>
                <a:tc>
                  <a:txBody>
                    <a:bodyPr/>
                    <a:lstStyle/>
                    <a:p>
                      <a:pPr algn="l" fontAlgn="ctr"/>
                      <a:r>
                        <a:rPr lang="zh-TW" altLang="en-US" sz="1200" u="none" strike="noStrike" dirty="0">
                          <a:effectLst/>
                        </a:rPr>
                        <a:t>書</a:t>
                      </a:r>
                      <a:endParaRPr lang="zh-TW" altLang="en-US" sz="1200" b="0" i="0" u="none" strike="noStrike" dirty="0">
                        <a:solidFill>
                          <a:srgbClr val="000000"/>
                        </a:solidFill>
                        <a:effectLst/>
                        <a:latin typeface="新細明體"/>
                      </a:endParaRPr>
                    </a:p>
                  </a:txBody>
                  <a:tcPr marL="9525" marR="9525" marT="9525" marB="0" anchor="ctr"/>
                </a:tc>
                <a:tc>
                  <a:txBody>
                    <a:bodyPr/>
                    <a:lstStyle/>
                    <a:p>
                      <a:pPr algn="r" fontAlgn="ctr"/>
                      <a:r>
                        <a:rPr lang="en-US" altLang="zh-TW" sz="1200" u="none" strike="noStrike">
                          <a:effectLst/>
                        </a:rPr>
                        <a:t>138</a:t>
                      </a:r>
                      <a:endParaRPr lang="en-US" altLang="zh-TW" sz="1200" b="0" i="0" u="none" strike="noStrike">
                        <a:solidFill>
                          <a:srgbClr val="000000"/>
                        </a:solidFill>
                        <a:effectLst/>
                        <a:latin typeface="新細明體"/>
                      </a:endParaRPr>
                    </a:p>
                  </a:txBody>
                  <a:tcPr marL="9525" marR="9525" marT="9525" marB="0" anchor="ctr"/>
                </a:tc>
              </a:tr>
              <a:tr h="125541">
                <a:tc vMerge="1">
                  <a:txBody>
                    <a:bodyPr/>
                    <a:lstStyle/>
                    <a:p>
                      <a:pPr algn="l" fontAlgn="ctr"/>
                      <a:endParaRPr lang="zh-TW" altLang="en-US" sz="1200" b="0" i="0" u="none" strike="noStrike" dirty="0">
                        <a:solidFill>
                          <a:srgbClr val="000000"/>
                        </a:solidFill>
                        <a:effectLst/>
                        <a:latin typeface="新細明體"/>
                      </a:endParaRPr>
                    </a:p>
                  </a:txBody>
                  <a:tcPr marL="9525" marR="9525" marT="9525" marB="0" anchor="ctr"/>
                </a:tc>
                <a:tc>
                  <a:txBody>
                    <a:bodyPr/>
                    <a:lstStyle/>
                    <a:p>
                      <a:pPr algn="l" fontAlgn="ctr"/>
                      <a:r>
                        <a:rPr lang="zh-TW" altLang="en-US" sz="1200" u="none" strike="noStrike" dirty="0">
                          <a:effectLst/>
                        </a:rPr>
                        <a:t>辦法、要點、條例</a:t>
                      </a:r>
                      <a:endParaRPr lang="zh-TW" altLang="en-US" sz="1200" b="0" i="0" u="none" strike="noStrike" dirty="0">
                        <a:solidFill>
                          <a:srgbClr val="000000"/>
                        </a:solidFill>
                        <a:effectLst/>
                        <a:latin typeface="新細明體"/>
                      </a:endParaRPr>
                    </a:p>
                  </a:txBody>
                  <a:tcPr marL="9525" marR="9525" marT="9525" marB="0" anchor="ctr"/>
                </a:tc>
                <a:tc>
                  <a:txBody>
                    <a:bodyPr/>
                    <a:lstStyle/>
                    <a:p>
                      <a:pPr algn="r" fontAlgn="ctr"/>
                      <a:r>
                        <a:rPr lang="en-US" altLang="zh-TW" sz="1200" u="none" strike="noStrike">
                          <a:effectLst/>
                        </a:rPr>
                        <a:t>130</a:t>
                      </a:r>
                      <a:endParaRPr lang="en-US" altLang="zh-TW" sz="1200" b="0" i="0" u="none" strike="noStrike">
                        <a:solidFill>
                          <a:srgbClr val="000000"/>
                        </a:solidFill>
                        <a:effectLst/>
                        <a:latin typeface="新細明體"/>
                      </a:endParaRPr>
                    </a:p>
                  </a:txBody>
                  <a:tcPr marL="9525" marR="9525" marT="9525" marB="0" anchor="ctr"/>
                </a:tc>
              </a:tr>
              <a:tr h="125541">
                <a:tc vMerge="1">
                  <a:txBody>
                    <a:bodyPr/>
                    <a:lstStyle/>
                    <a:p>
                      <a:pPr algn="l" fontAlgn="ctr"/>
                      <a:endParaRPr lang="zh-TW" altLang="en-US" sz="1200" b="0" i="0" u="none" strike="noStrike" dirty="0">
                        <a:solidFill>
                          <a:srgbClr val="000000"/>
                        </a:solidFill>
                        <a:effectLst/>
                        <a:latin typeface="新細明體"/>
                      </a:endParaRPr>
                    </a:p>
                  </a:txBody>
                  <a:tcPr marL="9525" marR="9525" marT="9525" marB="0" anchor="ctr"/>
                </a:tc>
                <a:tc>
                  <a:txBody>
                    <a:bodyPr/>
                    <a:lstStyle/>
                    <a:p>
                      <a:pPr algn="l" fontAlgn="ctr"/>
                      <a:r>
                        <a:rPr lang="zh-TW" altLang="en-US" sz="1200" u="none" strike="noStrike" dirty="0">
                          <a:effectLst/>
                        </a:rPr>
                        <a:t>刊物</a:t>
                      </a:r>
                      <a:endParaRPr lang="zh-TW" altLang="en-US" sz="1200" b="0" i="0" u="none" strike="noStrike" dirty="0">
                        <a:solidFill>
                          <a:srgbClr val="000000"/>
                        </a:solidFill>
                        <a:effectLst/>
                        <a:latin typeface="新細明體"/>
                      </a:endParaRPr>
                    </a:p>
                  </a:txBody>
                  <a:tcPr marL="9525" marR="9525" marT="9525" marB="0" anchor="ctr"/>
                </a:tc>
                <a:tc>
                  <a:txBody>
                    <a:bodyPr/>
                    <a:lstStyle/>
                    <a:p>
                      <a:pPr algn="r" fontAlgn="ctr"/>
                      <a:r>
                        <a:rPr lang="en-US" altLang="zh-TW" sz="1200" u="none" strike="noStrike">
                          <a:effectLst/>
                        </a:rPr>
                        <a:t>95</a:t>
                      </a:r>
                      <a:endParaRPr lang="en-US" altLang="zh-TW" sz="1200" b="0" i="0" u="none" strike="noStrike">
                        <a:solidFill>
                          <a:srgbClr val="000000"/>
                        </a:solidFill>
                        <a:effectLst/>
                        <a:latin typeface="新細明體"/>
                      </a:endParaRPr>
                    </a:p>
                  </a:txBody>
                  <a:tcPr marL="9525" marR="9525" marT="9525" marB="0" anchor="ctr"/>
                </a:tc>
              </a:tr>
              <a:tr h="125541">
                <a:tc vMerge="1">
                  <a:txBody>
                    <a:bodyPr/>
                    <a:lstStyle/>
                    <a:p>
                      <a:pPr algn="l" fontAlgn="ctr"/>
                      <a:endParaRPr lang="zh-TW" altLang="en-US" sz="1200" b="0" i="0" u="none" strike="noStrike" dirty="0">
                        <a:solidFill>
                          <a:srgbClr val="000000"/>
                        </a:solidFill>
                        <a:effectLst/>
                        <a:latin typeface="新細明體"/>
                      </a:endParaRPr>
                    </a:p>
                  </a:txBody>
                  <a:tcPr marL="9525" marR="9525" marT="9525" marB="0" anchor="ctr"/>
                </a:tc>
                <a:tc>
                  <a:txBody>
                    <a:bodyPr/>
                    <a:lstStyle/>
                    <a:p>
                      <a:pPr algn="l" fontAlgn="ctr"/>
                      <a:r>
                        <a:rPr lang="zh-TW" altLang="en-US" sz="1200" u="none" strike="noStrike" dirty="0">
                          <a:effectLst/>
                        </a:rPr>
                        <a:t>申請書、同意書、表單</a:t>
                      </a:r>
                      <a:endParaRPr lang="zh-TW" altLang="en-US" sz="1200" b="0" i="0" u="none" strike="noStrike" dirty="0">
                        <a:solidFill>
                          <a:srgbClr val="000000"/>
                        </a:solidFill>
                        <a:effectLst/>
                        <a:latin typeface="新細明體"/>
                      </a:endParaRPr>
                    </a:p>
                  </a:txBody>
                  <a:tcPr marL="9525" marR="9525" marT="9525" marB="0" anchor="ctr"/>
                </a:tc>
                <a:tc>
                  <a:txBody>
                    <a:bodyPr/>
                    <a:lstStyle/>
                    <a:p>
                      <a:pPr algn="r" fontAlgn="ctr"/>
                      <a:r>
                        <a:rPr lang="en-US" altLang="zh-TW" sz="1200" u="none" strike="noStrike">
                          <a:effectLst/>
                        </a:rPr>
                        <a:t>67</a:t>
                      </a:r>
                      <a:endParaRPr lang="en-US" altLang="zh-TW" sz="1200" b="0" i="0" u="none" strike="noStrike">
                        <a:solidFill>
                          <a:srgbClr val="000000"/>
                        </a:solidFill>
                        <a:effectLst/>
                        <a:latin typeface="新細明體"/>
                      </a:endParaRPr>
                    </a:p>
                  </a:txBody>
                  <a:tcPr marL="9525" marR="9525" marT="9525" marB="0" anchor="ctr"/>
                </a:tc>
              </a:tr>
              <a:tr h="125541">
                <a:tc vMerge="1">
                  <a:txBody>
                    <a:bodyPr/>
                    <a:lstStyle/>
                    <a:p>
                      <a:pPr algn="l" fontAlgn="ctr"/>
                      <a:endParaRPr lang="zh-TW" altLang="en-US" sz="1200" b="0" i="0" u="none" strike="noStrike" dirty="0">
                        <a:solidFill>
                          <a:srgbClr val="000000"/>
                        </a:solidFill>
                        <a:effectLst/>
                        <a:latin typeface="新細明體"/>
                      </a:endParaRPr>
                    </a:p>
                  </a:txBody>
                  <a:tcPr marL="9525" marR="9525" marT="9525" marB="0" anchor="ctr"/>
                </a:tc>
                <a:tc>
                  <a:txBody>
                    <a:bodyPr/>
                    <a:lstStyle/>
                    <a:p>
                      <a:pPr algn="l" fontAlgn="ctr"/>
                      <a:r>
                        <a:rPr lang="zh-TW" altLang="en-US" sz="1200" u="none" strike="noStrike" dirty="0">
                          <a:effectLst/>
                        </a:rPr>
                        <a:t>說明書、新聞稿、手冊</a:t>
                      </a:r>
                      <a:endParaRPr lang="zh-TW" altLang="en-US" sz="1200" b="0" i="0" u="none" strike="noStrike" dirty="0">
                        <a:solidFill>
                          <a:srgbClr val="000000"/>
                        </a:solidFill>
                        <a:effectLst/>
                        <a:latin typeface="新細明體"/>
                      </a:endParaRPr>
                    </a:p>
                  </a:txBody>
                  <a:tcPr marL="9525" marR="9525" marT="9525" marB="0" anchor="ctr"/>
                </a:tc>
                <a:tc>
                  <a:txBody>
                    <a:bodyPr/>
                    <a:lstStyle/>
                    <a:p>
                      <a:pPr algn="r" fontAlgn="ctr"/>
                      <a:r>
                        <a:rPr lang="en-US" altLang="zh-TW" sz="1200" u="none" strike="noStrike">
                          <a:effectLst/>
                        </a:rPr>
                        <a:t>66</a:t>
                      </a:r>
                      <a:endParaRPr lang="en-US" altLang="zh-TW" sz="1200" b="0" i="0" u="none" strike="noStrike">
                        <a:solidFill>
                          <a:srgbClr val="000000"/>
                        </a:solidFill>
                        <a:effectLst/>
                        <a:latin typeface="新細明體"/>
                      </a:endParaRPr>
                    </a:p>
                  </a:txBody>
                  <a:tcPr marL="9525" marR="9525" marT="9525" marB="0" anchor="ctr"/>
                </a:tc>
              </a:tr>
              <a:tr h="125541">
                <a:tc vMerge="1">
                  <a:txBody>
                    <a:bodyPr/>
                    <a:lstStyle/>
                    <a:p>
                      <a:pPr algn="l" fontAlgn="ctr"/>
                      <a:endParaRPr lang="zh-TW" altLang="en-US" sz="1200" b="0" i="0" u="none" strike="noStrike" dirty="0">
                        <a:solidFill>
                          <a:srgbClr val="000000"/>
                        </a:solidFill>
                        <a:effectLst/>
                        <a:latin typeface="新細明體"/>
                      </a:endParaRPr>
                    </a:p>
                  </a:txBody>
                  <a:tcPr marL="9525" marR="9525" marT="9525" marB="0" anchor="ctr"/>
                </a:tc>
                <a:tc>
                  <a:txBody>
                    <a:bodyPr/>
                    <a:lstStyle/>
                    <a:p>
                      <a:pPr algn="l" fontAlgn="ctr"/>
                      <a:r>
                        <a:rPr lang="zh-TW" altLang="en-US" sz="1200" u="none" strike="noStrike" dirty="0">
                          <a:effectLst/>
                        </a:rPr>
                        <a:t>簡介</a:t>
                      </a:r>
                      <a:endParaRPr lang="zh-TW" altLang="en-US" sz="1200" b="0" i="0" u="none" strike="noStrike" dirty="0">
                        <a:solidFill>
                          <a:srgbClr val="000000"/>
                        </a:solidFill>
                        <a:effectLst/>
                        <a:latin typeface="新細明體"/>
                      </a:endParaRPr>
                    </a:p>
                  </a:txBody>
                  <a:tcPr marL="9525" marR="9525" marT="9525" marB="0" anchor="ctr"/>
                </a:tc>
                <a:tc>
                  <a:txBody>
                    <a:bodyPr/>
                    <a:lstStyle/>
                    <a:p>
                      <a:pPr algn="r" fontAlgn="ctr"/>
                      <a:r>
                        <a:rPr lang="en-US" altLang="zh-TW" sz="1200" u="none" strike="noStrike">
                          <a:effectLst/>
                        </a:rPr>
                        <a:t>50</a:t>
                      </a:r>
                      <a:endParaRPr lang="en-US" altLang="zh-TW" sz="1200" b="0" i="0" u="none" strike="noStrike">
                        <a:solidFill>
                          <a:srgbClr val="000000"/>
                        </a:solidFill>
                        <a:effectLst/>
                        <a:latin typeface="新細明體"/>
                      </a:endParaRPr>
                    </a:p>
                  </a:txBody>
                  <a:tcPr marL="9525" marR="9525" marT="9525" marB="0" anchor="ctr"/>
                </a:tc>
              </a:tr>
              <a:tr h="125541">
                <a:tc vMerge="1">
                  <a:txBody>
                    <a:bodyPr/>
                    <a:lstStyle/>
                    <a:p>
                      <a:pPr algn="l" fontAlgn="ctr"/>
                      <a:endParaRPr lang="en-US" sz="1200" b="0" i="0" u="none" strike="noStrike" dirty="0">
                        <a:solidFill>
                          <a:srgbClr val="000000"/>
                        </a:solidFill>
                        <a:effectLst/>
                        <a:latin typeface="新細明體"/>
                      </a:endParaRPr>
                    </a:p>
                  </a:txBody>
                  <a:tcPr marL="9525" marR="9525" marT="9525" marB="0" anchor="ctr"/>
                </a:tc>
                <a:tc>
                  <a:txBody>
                    <a:bodyPr/>
                    <a:lstStyle/>
                    <a:p>
                      <a:pPr algn="l" fontAlgn="ctr"/>
                      <a:r>
                        <a:rPr lang="en-US" sz="1200" u="none" strike="noStrike">
                          <a:effectLst/>
                        </a:rPr>
                        <a:t>Web Service</a:t>
                      </a:r>
                      <a:endParaRPr lang="en-US" sz="1200" b="0" i="0" u="none" strike="noStrike">
                        <a:solidFill>
                          <a:srgbClr val="000000"/>
                        </a:solidFill>
                        <a:effectLst/>
                        <a:latin typeface="新細明體"/>
                      </a:endParaRPr>
                    </a:p>
                  </a:txBody>
                  <a:tcPr marL="9525" marR="9525" marT="9525" marB="0" anchor="ctr"/>
                </a:tc>
                <a:tc>
                  <a:txBody>
                    <a:bodyPr/>
                    <a:lstStyle/>
                    <a:p>
                      <a:pPr algn="r" fontAlgn="ctr"/>
                      <a:r>
                        <a:rPr lang="en-US" altLang="zh-TW" sz="1200" u="none" strike="noStrike">
                          <a:effectLst/>
                        </a:rPr>
                        <a:t>50</a:t>
                      </a:r>
                      <a:endParaRPr lang="en-US" altLang="zh-TW" sz="1200" b="0" i="0" u="none" strike="noStrike">
                        <a:solidFill>
                          <a:srgbClr val="000000"/>
                        </a:solidFill>
                        <a:effectLst/>
                        <a:latin typeface="新細明體"/>
                      </a:endParaRPr>
                    </a:p>
                  </a:txBody>
                  <a:tcPr marL="9525" marR="9525" marT="9525" marB="0" anchor="ctr"/>
                </a:tc>
              </a:tr>
              <a:tr h="125541">
                <a:tc vMerge="1">
                  <a:txBody>
                    <a:bodyPr/>
                    <a:lstStyle/>
                    <a:p>
                      <a:pPr algn="l" fontAlgn="ctr"/>
                      <a:endParaRPr lang="zh-TW" altLang="en-US" sz="1200" b="0" i="0" u="none" strike="noStrike" dirty="0">
                        <a:solidFill>
                          <a:srgbClr val="000000"/>
                        </a:solidFill>
                        <a:effectLst/>
                        <a:latin typeface="新細明體"/>
                      </a:endParaRPr>
                    </a:p>
                  </a:txBody>
                  <a:tcPr marL="9525" marR="9525" marT="9525" marB="0" anchor="ctr"/>
                </a:tc>
                <a:tc>
                  <a:txBody>
                    <a:bodyPr/>
                    <a:lstStyle/>
                    <a:p>
                      <a:pPr algn="l" fontAlgn="ctr"/>
                      <a:r>
                        <a:rPr lang="zh-TW" altLang="en-US" sz="1200" u="none" strike="noStrike" dirty="0">
                          <a:effectLst/>
                        </a:rPr>
                        <a:t>特殊格式</a:t>
                      </a:r>
                      <a:endParaRPr lang="zh-TW" altLang="en-US" sz="1200" b="0" i="0" u="none" strike="noStrike" dirty="0">
                        <a:solidFill>
                          <a:srgbClr val="000000"/>
                        </a:solidFill>
                        <a:effectLst/>
                        <a:latin typeface="新細明體"/>
                      </a:endParaRPr>
                    </a:p>
                  </a:txBody>
                  <a:tcPr marL="9525" marR="9525" marT="9525" marB="0" anchor="ctr"/>
                </a:tc>
                <a:tc>
                  <a:txBody>
                    <a:bodyPr/>
                    <a:lstStyle/>
                    <a:p>
                      <a:pPr algn="r" fontAlgn="ctr"/>
                      <a:r>
                        <a:rPr lang="en-US" altLang="zh-TW" sz="1200" u="none" strike="noStrike">
                          <a:effectLst/>
                        </a:rPr>
                        <a:t>40</a:t>
                      </a:r>
                      <a:endParaRPr lang="en-US" altLang="zh-TW" sz="1200" b="0" i="0" u="none" strike="noStrike">
                        <a:solidFill>
                          <a:srgbClr val="000000"/>
                        </a:solidFill>
                        <a:effectLst/>
                        <a:latin typeface="新細明體"/>
                      </a:endParaRPr>
                    </a:p>
                  </a:txBody>
                  <a:tcPr marL="9525" marR="9525" marT="9525" marB="0" anchor="ctr"/>
                </a:tc>
              </a:tr>
              <a:tr h="125541">
                <a:tc vMerge="1">
                  <a:txBody>
                    <a:bodyPr/>
                    <a:lstStyle/>
                    <a:p>
                      <a:pPr algn="l" fontAlgn="ctr"/>
                      <a:endParaRPr lang="zh-TW" altLang="en-US" sz="1200" b="0" i="0" u="none" strike="noStrike" dirty="0">
                        <a:solidFill>
                          <a:srgbClr val="000000"/>
                        </a:solidFill>
                        <a:effectLst/>
                        <a:latin typeface="新細明體"/>
                      </a:endParaRPr>
                    </a:p>
                  </a:txBody>
                  <a:tcPr marL="9525" marR="9525" marT="9525" marB="0" anchor="ctr"/>
                </a:tc>
                <a:tc>
                  <a:txBody>
                    <a:bodyPr/>
                    <a:lstStyle/>
                    <a:p>
                      <a:pPr algn="l" fontAlgn="ctr"/>
                      <a:r>
                        <a:rPr lang="zh-TW" altLang="en-US" sz="1200" u="none" strike="noStrike">
                          <a:effectLst/>
                        </a:rPr>
                        <a:t>報告</a:t>
                      </a:r>
                      <a:endParaRPr lang="zh-TW" altLang="en-US" sz="1200" b="0" i="0" u="none" strike="noStrike">
                        <a:solidFill>
                          <a:srgbClr val="000000"/>
                        </a:solidFill>
                        <a:effectLst/>
                        <a:latin typeface="新細明體"/>
                      </a:endParaRPr>
                    </a:p>
                  </a:txBody>
                  <a:tcPr marL="9525" marR="9525" marT="9525" marB="0" anchor="ctr"/>
                </a:tc>
                <a:tc>
                  <a:txBody>
                    <a:bodyPr/>
                    <a:lstStyle/>
                    <a:p>
                      <a:pPr algn="r" fontAlgn="ctr"/>
                      <a:r>
                        <a:rPr lang="en-US" altLang="zh-TW" sz="1200" u="none" strike="noStrike">
                          <a:effectLst/>
                        </a:rPr>
                        <a:t>20</a:t>
                      </a:r>
                      <a:endParaRPr lang="en-US" altLang="zh-TW" sz="1200" b="0" i="0" u="none" strike="noStrike">
                        <a:solidFill>
                          <a:srgbClr val="000000"/>
                        </a:solidFill>
                        <a:effectLst/>
                        <a:latin typeface="新細明體"/>
                      </a:endParaRPr>
                    </a:p>
                  </a:txBody>
                  <a:tcPr marL="9525" marR="9525" marT="9525" marB="0" anchor="ctr"/>
                </a:tc>
              </a:tr>
              <a:tr h="125541">
                <a:tc gridSpan="2">
                  <a:txBody>
                    <a:bodyPr/>
                    <a:lstStyle/>
                    <a:p>
                      <a:pPr algn="l" fontAlgn="ctr"/>
                      <a:r>
                        <a:rPr lang="zh-TW" altLang="en-US" sz="1200" b="1" u="none" strike="noStrike" dirty="0">
                          <a:solidFill>
                            <a:srgbClr val="0000CC"/>
                          </a:solidFill>
                          <a:effectLst/>
                        </a:rPr>
                        <a:t>資料正確性問題</a:t>
                      </a:r>
                      <a:endParaRPr lang="zh-TW" altLang="en-US" sz="1200" b="1" i="0" u="none" strike="noStrike" dirty="0">
                        <a:solidFill>
                          <a:srgbClr val="0000CC"/>
                        </a:solidFill>
                        <a:effectLst/>
                        <a:latin typeface="新細明體"/>
                      </a:endParaRPr>
                    </a:p>
                  </a:txBody>
                  <a:tcPr marL="9525" marR="9525" marT="9525" marB="0" anchor="ctr"/>
                </a:tc>
                <a:tc hMerge="1">
                  <a:txBody>
                    <a:bodyPr/>
                    <a:lstStyle/>
                    <a:p>
                      <a:pPr algn="l" fontAlgn="ctr"/>
                      <a:endParaRPr lang="zh-TW" altLang="en-US" sz="1200" b="0" i="0" u="none" strike="noStrike" dirty="0">
                        <a:solidFill>
                          <a:srgbClr val="000000"/>
                        </a:solidFill>
                        <a:effectLst/>
                        <a:latin typeface="新細明體"/>
                      </a:endParaRPr>
                    </a:p>
                  </a:txBody>
                  <a:tcPr marL="9525" marR="9525" marT="9525" marB="0" anchor="ctr"/>
                </a:tc>
                <a:tc>
                  <a:txBody>
                    <a:bodyPr/>
                    <a:lstStyle/>
                    <a:p>
                      <a:pPr algn="r" fontAlgn="ctr"/>
                      <a:r>
                        <a:rPr lang="en-US" altLang="zh-TW" sz="1200" u="none" strike="noStrike">
                          <a:effectLst/>
                        </a:rPr>
                        <a:t>8</a:t>
                      </a:r>
                      <a:endParaRPr lang="en-US" altLang="zh-TW" sz="1200" b="0" i="0" u="none" strike="noStrike">
                        <a:solidFill>
                          <a:srgbClr val="000000"/>
                        </a:solidFill>
                        <a:effectLst/>
                        <a:latin typeface="新細明體"/>
                      </a:endParaRPr>
                    </a:p>
                  </a:txBody>
                  <a:tcPr marL="9525" marR="9525" marT="9525" marB="0" anchor="ctr"/>
                </a:tc>
              </a:tr>
              <a:tr h="125541">
                <a:tc gridSpan="2">
                  <a:txBody>
                    <a:bodyPr/>
                    <a:lstStyle/>
                    <a:p>
                      <a:pPr algn="l" fontAlgn="ctr"/>
                      <a:r>
                        <a:rPr lang="zh-TW" altLang="en-US" sz="1200" u="none" strike="noStrike" dirty="0">
                          <a:effectLst/>
                        </a:rPr>
                        <a:t>重要品質問題</a:t>
                      </a:r>
                      <a:endParaRPr lang="zh-TW" altLang="en-US" sz="1200" b="0" i="0" u="none" strike="noStrike" dirty="0">
                        <a:solidFill>
                          <a:srgbClr val="000000"/>
                        </a:solidFill>
                        <a:effectLst/>
                        <a:latin typeface="新細明體"/>
                      </a:endParaRPr>
                    </a:p>
                  </a:txBody>
                  <a:tcPr marL="9525" marR="9525" marT="9525" marB="0" anchor="ctr"/>
                </a:tc>
                <a:tc hMerge="1">
                  <a:txBody>
                    <a:bodyPr/>
                    <a:lstStyle/>
                    <a:p>
                      <a:pPr algn="l" fontAlgn="ctr"/>
                      <a:endParaRPr lang="zh-TW" altLang="en-US" sz="1200" b="0" i="0" u="none" strike="noStrike" dirty="0">
                        <a:solidFill>
                          <a:srgbClr val="000000"/>
                        </a:solidFill>
                        <a:effectLst/>
                        <a:latin typeface="新細明體"/>
                      </a:endParaRPr>
                    </a:p>
                  </a:txBody>
                  <a:tcPr marL="9525" marR="9525" marT="9525" marB="0" anchor="ctr"/>
                </a:tc>
                <a:tc>
                  <a:txBody>
                    <a:bodyPr/>
                    <a:lstStyle/>
                    <a:p>
                      <a:pPr algn="r" fontAlgn="ctr"/>
                      <a:r>
                        <a:rPr lang="en-US" altLang="zh-TW" sz="1200" u="none" strike="noStrike" dirty="0">
                          <a:effectLst/>
                        </a:rPr>
                        <a:t>31</a:t>
                      </a:r>
                      <a:endParaRPr lang="en-US" altLang="zh-TW" sz="1200" b="0" i="0" u="none" strike="noStrike" dirty="0">
                        <a:solidFill>
                          <a:srgbClr val="000000"/>
                        </a:solidFill>
                        <a:effectLst/>
                        <a:latin typeface="新細明體"/>
                      </a:endParaRPr>
                    </a:p>
                  </a:txBody>
                  <a:tcPr marL="9525" marR="9525" marT="9525" marB="0" anchor="ctr"/>
                </a:tc>
              </a:tr>
              <a:tr h="125541">
                <a:tc gridSpan="2">
                  <a:txBody>
                    <a:bodyPr/>
                    <a:lstStyle/>
                    <a:p>
                      <a:pPr algn="l" fontAlgn="ctr"/>
                      <a:r>
                        <a:rPr lang="zh-TW" altLang="en-US" sz="1200" u="none" strike="noStrike" dirty="0">
                          <a:effectLst/>
                        </a:rPr>
                        <a:t>總計</a:t>
                      </a:r>
                      <a:endParaRPr lang="zh-TW" altLang="en-US" sz="1200" b="0" i="0" u="none" strike="noStrike" dirty="0">
                        <a:solidFill>
                          <a:srgbClr val="000000"/>
                        </a:solidFill>
                        <a:effectLst/>
                        <a:latin typeface="新細明體"/>
                      </a:endParaRPr>
                    </a:p>
                  </a:txBody>
                  <a:tcPr marL="9525" marR="9525" marT="9525" marB="0" anchor="ctr"/>
                </a:tc>
                <a:tc hMerge="1">
                  <a:txBody>
                    <a:bodyPr/>
                    <a:lstStyle/>
                    <a:p>
                      <a:pPr algn="l" fontAlgn="ctr"/>
                      <a:endParaRPr lang="zh-TW" altLang="en-US" sz="1200" b="0" i="0" u="none" strike="noStrike" dirty="0">
                        <a:solidFill>
                          <a:srgbClr val="000000"/>
                        </a:solidFill>
                        <a:effectLst/>
                        <a:latin typeface="新細明體"/>
                      </a:endParaRPr>
                    </a:p>
                  </a:txBody>
                  <a:tcPr marL="9525" marR="9525" marT="9525" marB="0" anchor="ctr"/>
                </a:tc>
                <a:tc>
                  <a:txBody>
                    <a:bodyPr/>
                    <a:lstStyle/>
                    <a:p>
                      <a:pPr algn="r" fontAlgn="ctr"/>
                      <a:r>
                        <a:rPr lang="en-US" altLang="zh-TW" sz="1200" u="none" strike="noStrike" dirty="0" smtClean="0">
                          <a:effectLst/>
                        </a:rPr>
                        <a:t>2,882</a:t>
                      </a:r>
                      <a:endParaRPr lang="en-US" altLang="zh-TW" sz="1200" b="0" i="0" u="none" strike="noStrike" dirty="0">
                        <a:solidFill>
                          <a:srgbClr val="000000"/>
                        </a:solidFill>
                        <a:effectLst/>
                        <a:latin typeface="新細明體"/>
                      </a:endParaRPr>
                    </a:p>
                  </a:txBody>
                  <a:tcPr marL="9525" marR="9525" marT="9525" marB="0" anchor="ctr"/>
                </a:tc>
              </a:tr>
            </a:tbl>
          </a:graphicData>
        </a:graphic>
      </p:graphicFrame>
      <p:sp>
        <p:nvSpPr>
          <p:cNvPr id="12" name="矩形 11"/>
          <p:cNvSpPr/>
          <p:nvPr/>
        </p:nvSpPr>
        <p:spPr>
          <a:xfrm>
            <a:off x="2915816" y="3068960"/>
            <a:ext cx="2880320" cy="28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TW" altLang="en-US" sz="1600" dirty="0">
                <a:solidFill>
                  <a:schemeClr val="tx1"/>
                </a:solidFill>
              </a:rPr>
              <a:t>檢視</a:t>
            </a:r>
            <a:r>
              <a:rPr lang="zh-TW" altLang="en-US" sz="1600" dirty="0" smtClean="0">
                <a:solidFill>
                  <a:schemeClr val="tx1"/>
                </a:solidFill>
              </a:rPr>
              <a:t>政府</a:t>
            </a:r>
            <a:r>
              <a:rPr lang="en-US" altLang="zh-TW" sz="1600" b="1" dirty="0" smtClean="0">
                <a:solidFill>
                  <a:srgbClr val="FF0000"/>
                </a:solidFill>
              </a:rPr>
              <a:t>18</a:t>
            </a:r>
            <a:r>
              <a:rPr lang="zh-TW" altLang="en-US" sz="1600" dirty="0" smtClean="0">
                <a:solidFill>
                  <a:schemeClr val="tx1"/>
                </a:solidFill>
              </a:rPr>
              <a:t>個類別開放</a:t>
            </a:r>
            <a:r>
              <a:rPr lang="zh-TW" altLang="en-US" sz="1600" dirty="0">
                <a:solidFill>
                  <a:schemeClr val="tx1"/>
                </a:solidFill>
              </a:rPr>
              <a:t>資料</a:t>
            </a:r>
            <a:r>
              <a:rPr lang="zh-TW" altLang="en-US" sz="1600" dirty="0" smtClean="0">
                <a:solidFill>
                  <a:schemeClr val="tx1"/>
                </a:solidFill>
              </a:rPr>
              <a:t>集</a:t>
            </a:r>
            <a:endParaRPr lang="en-US" altLang="zh-TW" sz="1600" dirty="0">
              <a:solidFill>
                <a:schemeClr val="tx1"/>
              </a:solidFill>
            </a:endParaRPr>
          </a:p>
        </p:txBody>
      </p:sp>
      <p:sp>
        <p:nvSpPr>
          <p:cNvPr id="14" name="矩形 13"/>
          <p:cNvSpPr/>
          <p:nvPr/>
        </p:nvSpPr>
        <p:spPr>
          <a:xfrm>
            <a:off x="2915816" y="3573016"/>
            <a:ext cx="2880320" cy="288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TW" altLang="en-US" sz="1600" dirty="0" smtClean="0">
                <a:solidFill>
                  <a:schemeClr val="tx1"/>
                </a:solidFill>
              </a:rPr>
              <a:t>蒐集</a:t>
            </a:r>
            <a:r>
              <a:rPr lang="en-US" altLang="zh-TW" sz="1600" b="1" dirty="0">
                <a:solidFill>
                  <a:srgbClr val="FF0000"/>
                </a:solidFill>
              </a:rPr>
              <a:t>2,882</a:t>
            </a:r>
            <a:r>
              <a:rPr lang="zh-TW" altLang="en-US" sz="1600" dirty="0">
                <a:solidFill>
                  <a:schemeClr val="tx1"/>
                </a:solidFill>
              </a:rPr>
              <a:t>項品質</a:t>
            </a:r>
            <a:r>
              <a:rPr lang="zh-TW" altLang="en-US" sz="1600" dirty="0" smtClean="0">
                <a:solidFill>
                  <a:schemeClr val="tx1"/>
                </a:solidFill>
              </a:rPr>
              <a:t>問題</a:t>
            </a:r>
            <a:endParaRPr lang="en-US" altLang="zh-TW" sz="1600" dirty="0">
              <a:solidFill>
                <a:schemeClr val="tx1"/>
              </a:solidFill>
            </a:endParaRPr>
          </a:p>
        </p:txBody>
      </p:sp>
      <p:sp>
        <p:nvSpPr>
          <p:cNvPr id="15" name="向下箭號 14"/>
          <p:cNvSpPr/>
          <p:nvPr/>
        </p:nvSpPr>
        <p:spPr>
          <a:xfrm>
            <a:off x="4139952" y="3356992"/>
            <a:ext cx="360000" cy="216000"/>
          </a:xfrm>
          <a:prstGeom prst="downArrow">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600"/>
          </a:p>
        </p:txBody>
      </p:sp>
      <p:sp>
        <p:nvSpPr>
          <p:cNvPr id="17" name="矩形 16"/>
          <p:cNvSpPr/>
          <p:nvPr/>
        </p:nvSpPr>
        <p:spPr>
          <a:xfrm>
            <a:off x="2915816" y="4077072"/>
            <a:ext cx="2880320" cy="504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TW" altLang="en-US" sz="1600" dirty="0" smtClean="0">
                <a:solidFill>
                  <a:schemeClr val="tx1"/>
                </a:solidFill>
              </a:rPr>
              <a:t>依合作</a:t>
            </a:r>
            <a:r>
              <a:rPr lang="zh-TW" altLang="en-US" sz="1600" dirty="0">
                <a:solidFill>
                  <a:schemeClr val="tx1"/>
                </a:solidFill>
              </a:rPr>
              <a:t>共識選擇</a:t>
            </a:r>
            <a:r>
              <a:rPr lang="en-US" altLang="zh-TW" sz="1600" b="1" dirty="0">
                <a:solidFill>
                  <a:srgbClr val="FF0000"/>
                </a:solidFill>
              </a:rPr>
              <a:t>31</a:t>
            </a:r>
            <a:r>
              <a:rPr lang="zh-TW" altLang="en-US" sz="1600" dirty="0">
                <a:solidFill>
                  <a:schemeClr val="tx1"/>
                </a:solidFill>
              </a:rPr>
              <a:t>項提報</a:t>
            </a:r>
            <a:endParaRPr lang="en-US" altLang="zh-TW" sz="1600" dirty="0">
              <a:solidFill>
                <a:schemeClr val="tx1"/>
              </a:solidFill>
            </a:endParaRPr>
          </a:p>
          <a:p>
            <a:r>
              <a:rPr lang="zh-TW" altLang="en-US" sz="1200" dirty="0" smtClean="0">
                <a:solidFill>
                  <a:schemeClr val="tx1"/>
                </a:solidFill>
              </a:rPr>
              <a:t>排除</a:t>
            </a:r>
            <a:r>
              <a:rPr lang="en-US" altLang="zh-TW" sz="1200" dirty="0" smtClean="0">
                <a:solidFill>
                  <a:schemeClr val="tx1"/>
                </a:solidFill>
              </a:rPr>
              <a:t>2</a:t>
            </a:r>
            <a:r>
              <a:rPr lang="zh-TW" altLang="en-US" sz="1200" dirty="0" smtClean="0">
                <a:solidFill>
                  <a:schemeClr val="tx1"/>
                </a:solidFill>
              </a:rPr>
              <a:t>星資料集與內容錯誤</a:t>
            </a:r>
            <a:endParaRPr lang="en-US" altLang="zh-TW" sz="1600" dirty="0" smtClean="0">
              <a:solidFill>
                <a:schemeClr val="tx1"/>
              </a:solidFill>
            </a:endParaRPr>
          </a:p>
        </p:txBody>
      </p:sp>
      <p:sp>
        <p:nvSpPr>
          <p:cNvPr id="18" name="橢圓形圖說文字 17"/>
          <p:cNvSpPr/>
          <p:nvPr/>
        </p:nvSpPr>
        <p:spPr>
          <a:xfrm>
            <a:off x="35496" y="3068960"/>
            <a:ext cx="2736000" cy="720000"/>
          </a:xfrm>
          <a:prstGeom prst="wedgeEllipseCallou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zh-TW" altLang="en-US" sz="1600" b="1" dirty="0" smtClean="0">
                <a:solidFill>
                  <a:schemeClr val="tx1"/>
                </a:solidFill>
              </a:rPr>
              <a:t>與</a:t>
            </a:r>
            <a:r>
              <a:rPr lang="zh-TW" altLang="en-US" sz="1600" b="1" dirty="0">
                <a:solidFill>
                  <a:schemeClr val="tx1"/>
                </a:solidFill>
              </a:rPr>
              <a:t>國發會</a:t>
            </a:r>
            <a:r>
              <a:rPr lang="zh-TW" altLang="en-US" sz="1600" b="1" dirty="0" smtClean="0">
                <a:solidFill>
                  <a:schemeClr val="tx1"/>
                </a:solidFill>
              </a:rPr>
              <a:t>分工合作</a:t>
            </a:r>
            <a:endParaRPr lang="en-US" altLang="zh-TW" sz="1600" b="1" dirty="0" smtClean="0">
              <a:solidFill>
                <a:schemeClr val="tx1"/>
              </a:solidFill>
            </a:endParaRPr>
          </a:p>
          <a:p>
            <a:pPr algn="ctr"/>
            <a:r>
              <a:rPr lang="en-US" altLang="zh-TW" sz="1200" dirty="0" smtClean="0">
                <a:solidFill>
                  <a:schemeClr val="tx1"/>
                </a:solidFill>
              </a:rPr>
              <a:t>3/24</a:t>
            </a:r>
            <a:r>
              <a:rPr lang="zh-TW" altLang="en-US" sz="1200" dirty="0">
                <a:solidFill>
                  <a:schemeClr val="tx1"/>
                </a:solidFill>
              </a:rPr>
              <a:t>共識推動資料</a:t>
            </a:r>
            <a:r>
              <a:rPr lang="zh-TW" altLang="en-US" sz="1200" dirty="0" smtClean="0">
                <a:solidFill>
                  <a:schemeClr val="tx1"/>
                </a:solidFill>
              </a:rPr>
              <a:t>品質</a:t>
            </a:r>
            <a:endParaRPr lang="zh-TW" altLang="en-US" sz="1600" dirty="0">
              <a:solidFill>
                <a:schemeClr val="tx1"/>
              </a:solidFill>
            </a:endParaRPr>
          </a:p>
        </p:txBody>
      </p:sp>
      <p:sp>
        <p:nvSpPr>
          <p:cNvPr id="19" name="橢圓形圖說文字 18"/>
          <p:cNvSpPr/>
          <p:nvPr/>
        </p:nvSpPr>
        <p:spPr>
          <a:xfrm>
            <a:off x="35496" y="3933056"/>
            <a:ext cx="2736000" cy="720000"/>
          </a:xfrm>
          <a:prstGeom prst="wedgeEllipseCallou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zh-TW" altLang="en-US" sz="1200" dirty="0" smtClean="0">
                <a:solidFill>
                  <a:schemeClr val="tx1"/>
                </a:solidFill>
              </a:rPr>
              <a:t>配合</a:t>
            </a:r>
            <a:r>
              <a:rPr lang="zh-TW" altLang="en-US" sz="1200" dirty="0">
                <a:solidFill>
                  <a:schemeClr val="tx1"/>
                </a:solidFill>
              </a:rPr>
              <a:t>國發</a:t>
            </a:r>
            <a:r>
              <a:rPr lang="zh-TW" altLang="en-US" sz="1200" dirty="0" smtClean="0">
                <a:solidFill>
                  <a:schemeClr val="tx1"/>
                </a:solidFill>
              </a:rPr>
              <a:t>會</a:t>
            </a:r>
            <a:endParaRPr lang="en-US" altLang="zh-TW" sz="1600" dirty="0" smtClean="0">
              <a:solidFill>
                <a:schemeClr val="tx1"/>
              </a:solidFill>
            </a:endParaRPr>
          </a:p>
          <a:p>
            <a:pPr algn="ctr"/>
            <a:r>
              <a:rPr lang="zh-TW" altLang="en-US" sz="1600" b="1" dirty="0" smtClean="0">
                <a:solidFill>
                  <a:schemeClr val="tx1"/>
                </a:solidFill>
              </a:rPr>
              <a:t>「</a:t>
            </a:r>
            <a:r>
              <a:rPr lang="zh-TW" altLang="en-US" sz="1600" b="1" dirty="0">
                <a:solidFill>
                  <a:schemeClr val="tx1"/>
                </a:solidFill>
              </a:rPr>
              <a:t>資料品質評鑑標準」</a:t>
            </a:r>
            <a:r>
              <a:rPr lang="en-US" altLang="zh-TW" sz="1600" dirty="0">
                <a:solidFill>
                  <a:schemeClr val="tx1"/>
                </a:solidFill>
              </a:rPr>
              <a:t>(</a:t>
            </a:r>
            <a:r>
              <a:rPr lang="zh-TW" altLang="en-US" sz="1600" dirty="0">
                <a:solidFill>
                  <a:schemeClr val="tx1"/>
                </a:solidFill>
              </a:rPr>
              <a:t>草</a:t>
            </a:r>
            <a:r>
              <a:rPr lang="en-US" altLang="zh-TW" sz="1600" dirty="0" smtClean="0">
                <a:solidFill>
                  <a:schemeClr val="tx1"/>
                </a:solidFill>
              </a:rPr>
              <a:t>)</a:t>
            </a:r>
          </a:p>
          <a:p>
            <a:pPr algn="ctr"/>
            <a:r>
              <a:rPr lang="zh-TW" altLang="en-US" sz="1200" dirty="0" smtClean="0">
                <a:solidFill>
                  <a:schemeClr val="tx1"/>
                </a:solidFill>
              </a:rPr>
              <a:t>過濾需求</a:t>
            </a:r>
            <a:endParaRPr lang="zh-TW" altLang="en-US" sz="1600" dirty="0">
              <a:solidFill>
                <a:schemeClr val="tx1"/>
              </a:solidFill>
            </a:endParaRPr>
          </a:p>
        </p:txBody>
      </p:sp>
      <p:sp>
        <p:nvSpPr>
          <p:cNvPr id="20" name="橢圓形圖說文字 19"/>
          <p:cNvSpPr/>
          <p:nvPr/>
        </p:nvSpPr>
        <p:spPr>
          <a:xfrm>
            <a:off x="35496" y="4797152"/>
            <a:ext cx="2736000" cy="720000"/>
          </a:xfrm>
          <a:prstGeom prst="wedgeEllipseCallou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zh-TW" altLang="en-US" sz="1600" b="1" dirty="0" smtClean="0">
                <a:solidFill>
                  <a:schemeClr val="tx1"/>
                </a:solidFill>
              </a:rPr>
              <a:t>與</a:t>
            </a:r>
            <a:r>
              <a:rPr lang="zh-TW" altLang="en-US" sz="1600" b="1" dirty="0">
                <a:solidFill>
                  <a:schemeClr val="tx1"/>
                </a:solidFill>
              </a:rPr>
              <a:t>國發會</a:t>
            </a:r>
            <a:r>
              <a:rPr lang="zh-TW" altLang="en-US" sz="1600" b="1" dirty="0" smtClean="0">
                <a:solidFill>
                  <a:schemeClr val="tx1"/>
                </a:solidFill>
              </a:rPr>
              <a:t>共識討論方式</a:t>
            </a:r>
            <a:endParaRPr lang="en-US" altLang="zh-TW" sz="1600" b="1" dirty="0" smtClean="0">
              <a:solidFill>
                <a:schemeClr val="tx1"/>
              </a:solidFill>
            </a:endParaRPr>
          </a:p>
          <a:p>
            <a:pPr algn="ctr"/>
            <a:r>
              <a:rPr lang="zh-TW" altLang="en-US" sz="1200" dirty="0" smtClean="0">
                <a:solidFill>
                  <a:schemeClr val="tx1"/>
                </a:solidFill>
              </a:rPr>
              <a:t>先</a:t>
            </a:r>
            <a:r>
              <a:rPr lang="zh-TW" altLang="en-US" sz="1200" dirty="0">
                <a:solidFill>
                  <a:schemeClr val="tx1"/>
                </a:solidFill>
              </a:rPr>
              <a:t>用</a:t>
            </a:r>
            <a:r>
              <a:rPr lang="en-US" altLang="zh-TW" sz="1200" dirty="0">
                <a:solidFill>
                  <a:schemeClr val="tx1"/>
                </a:solidFill>
              </a:rPr>
              <a:t>data.gov.tw</a:t>
            </a:r>
            <a:r>
              <a:rPr lang="zh-TW" altLang="en-US" sz="1200" dirty="0" smtClean="0">
                <a:solidFill>
                  <a:schemeClr val="tx1"/>
                </a:solidFill>
              </a:rPr>
              <a:t>提出</a:t>
            </a:r>
            <a:endParaRPr lang="zh-TW" altLang="en-US" sz="1600" dirty="0">
              <a:solidFill>
                <a:schemeClr val="tx1"/>
              </a:solidFill>
            </a:endParaRPr>
          </a:p>
        </p:txBody>
      </p:sp>
      <p:sp>
        <p:nvSpPr>
          <p:cNvPr id="21" name="矩形 20"/>
          <p:cNvSpPr/>
          <p:nvPr/>
        </p:nvSpPr>
        <p:spPr>
          <a:xfrm>
            <a:off x="2915816" y="4797152"/>
            <a:ext cx="2880320" cy="720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TW" altLang="en-US" sz="1600" dirty="0" smtClean="0">
                <a:solidFill>
                  <a:schemeClr val="tx1"/>
                </a:solidFill>
              </a:rPr>
              <a:t>初步完成</a:t>
            </a:r>
            <a:r>
              <a:rPr lang="en-US" altLang="zh-TW" sz="1600" b="1" dirty="0" smtClean="0">
                <a:solidFill>
                  <a:srgbClr val="FF0000"/>
                </a:solidFill>
              </a:rPr>
              <a:t>4</a:t>
            </a:r>
            <a:r>
              <a:rPr lang="zh-TW" altLang="en-US" sz="1600" dirty="0" smtClean="0">
                <a:solidFill>
                  <a:schemeClr val="tx1"/>
                </a:solidFill>
              </a:rPr>
              <a:t>項品質問題解決</a:t>
            </a:r>
            <a:endParaRPr lang="en-US" altLang="zh-TW" sz="1600" dirty="0" smtClean="0">
              <a:solidFill>
                <a:schemeClr val="tx1"/>
              </a:solidFill>
            </a:endParaRPr>
          </a:p>
          <a:p>
            <a:pPr marL="285750" indent="-285750">
              <a:buFont typeface="Arial" panose="020B0604020202020204" pitchFamily="34" charset="0"/>
              <a:buChar char="•"/>
            </a:pPr>
            <a:r>
              <a:rPr lang="en-US" altLang="zh-TW" sz="1200" dirty="0" smtClean="0">
                <a:solidFill>
                  <a:schemeClr val="tx1"/>
                </a:solidFill>
              </a:rPr>
              <a:t>2</a:t>
            </a:r>
            <a:r>
              <a:rPr lang="zh-TW" altLang="en-US" sz="1200" dirty="0" smtClean="0">
                <a:solidFill>
                  <a:schemeClr val="tx1"/>
                </a:solidFill>
              </a:rPr>
              <a:t>項下載</a:t>
            </a:r>
            <a:r>
              <a:rPr lang="zh-TW" altLang="en-US" sz="1200" dirty="0">
                <a:solidFill>
                  <a:schemeClr val="tx1"/>
                </a:solidFill>
              </a:rPr>
              <a:t>連結</a:t>
            </a:r>
            <a:r>
              <a:rPr lang="zh-TW" altLang="en-US" sz="1200" dirty="0" smtClean="0">
                <a:solidFill>
                  <a:schemeClr val="tx1"/>
                </a:solidFill>
              </a:rPr>
              <a:t>修正</a:t>
            </a:r>
            <a:endParaRPr lang="en-US" altLang="zh-TW" sz="1200" dirty="0" smtClean="0">
              <a:solidFill>
                <a:schemeClr val="tx1"/>
              </a:solidFill>
            </a:endParaRPr>
          </a:p>
          <a:p>
            <a:pPr marL="285750" indent="-285750">
              <a:buFont typeface="Arial" panose="020B0604020202020204" pitchFamily="34" charset="0"/>
              <a:buChar char="•"/>
            </a:pPr>
            <a:r>
              <a:rPr lang="en-US" altLang="zh-TW" sz="1200" dirty="0" smtClean="0">
                <a:solidFill>
                  <a:schemeClr val="tx1"/>
                </a:solidFill>
              </a:rPr>
              <a:t>2</a:t>
            </a:r>
            <a:r>
              <a:rPr lang="zh-TW" altLang="en-US" sz="1200" dirty="0" smtClean="0">
                <a:solidFill>
                  <a:schemeClr val="tx1"/>
                </a:solidFill>
              </a:rPr>
              <a:t>項格式錯誤修正</a:t>
            </a:r>
            <a:endParaRPr lang="en-US" altLang="zh-TW" sz="1200" dirty="0">
              <a:solidFill>
                <a:schemeClr val="tx1"/>
              </a:solidFill>
            </a:endParaRPr>
          </a:p>
        </p:txBody>
      </p:sp>
      <p:sp>
        <p:nvSpPr>
          <p:cNvPr id="22" name="向下箭號 21"/>
          <p:cNvSpPr/>
          <p:nvPr/>
        </p:nvSpPr>
        <p:spPr>
          <a:xfrm>
            <a:off x="4139952" y="3861048"/>
            <a:ext cx="360000" cy="216000"/>
          </a:xfrm>
          <a:prstGeom prst="downArrow">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600"/>
          </a:p>
        </p:txBody>
      </p:sp>
      <p:sp>
        <p:nvSpPr>
          <p:cNvPr id="23" name="向下箭號 22"/>
          <p:cNvSpPr/>
          <p:nvPr/>
        </p:nvSpPr>
        <p:spPr>
          <a:xfrm>
            <a:off x="4139952" y="4581128"/>
            <a:ext cx="360000" cy="216000"/>
          </a:xfrm>
          <a:prstGeom prst="downArrow">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1600"/>
          </a:p>
        </p:txBody>
      </p:sp>
      <p:pic>
        <p:nvPicPr>
          <p:cNvPr id="24" name="圖片 23"/>
          <p:cNvPicPr/>
          <p:nvPr/>
        </p:nvPicPr>
        <p:blipFill rotWithShape="1">
          <a:blip r:embed="rId3" cstate="print">
            <a:extLst>
              <a:ext uri="{28A0092B-C50C-407E-A947-70E740481C1C}">
                <a14:useLocalDpi xmlns:a14="http://schemas.microsoft.com/office/drawing/2010/main" val="0"/>
              </a:ext>
            </a:extLst>
          </a:blip>
          <a:srcRect t="7650" r="32936"/>
          <a:stretch/>
        </p:blipFill>
        <p:spPr bwMode="auto">
          <a:xfrm>
            <a:off x="2015412" y="5566928"/>
            <a:ext cx="1512167" cy="1246448"/>
          </a:xfrm>
          <a:prstGeom prst="rect">
            <a:avLst/>
          </a:prstGeom>
          <a:ln>
            <a:noFill/>
          </a:ln>
          <a:extLst>
            <a:ext uri="{53640926-AAD7-44D8-BBD7-CCE9431645EC}">
              <a14:shadowObscured xmlns:a14="http://schemas.microsoft.com/office/drawing/2010/main"/>
            </a:ext>
          </a:extLst>
        </p:spPr>
      </p:pic>
      <p:graphicFrame>
        <p:nvGraphicFramePr>
          <p:cNvPr id="25" name="表格 24"/>
          <p:cNvGraphicFramePr>
            <a:graphicFrameLocks noGrp="1"/>
          </p:cNvGraphicFramePr>
          <p:nvPr>
            <p:extLst>
              <p:ext uri="{D42A27DB-BD31-4B8C-83A1-F6EECF244321}">
                <p14:modId xmlns:p14="http://schemas.microsoft.com/office/powerpoint/2010/main" val="3777491638"/>
              </p:ext>
            </p:extLst>
          </p:nvPr>
        </p:nvGraphicFramePr>
        <p:xfrm>
          <a:off x="3999263" y="5544264"/>
          <a:ext cx="1548727" cy="1341120"/>
        </p:xfrm>
        <a:graphic>
          <a:graphicData uri="http://schemas.openxmlformats.org/drawingml/2006/table">
            <a:tbl>
              <a:tblPr firstRow="1" bandRow="1" bandCol="1">
                <a:effectLst>
                  <a:outerShdw blurRad="50800" dist="38100" dir="2700000" algn="tl" rotWithShape="0">
                    <a:prstClr val="black">
                      <a:alpha val="40000"/>
                    </a:prstClr>
                  </a:outerShdw>
                </a:effectLst>
                <a:tableStyleId>{5C22544A-7EE6-4342-B048-85BDC9FD1C3A}</a:tableStyleId>
              </a:tblPr>
              <a:tblGrid>
                <a:gridCol w="1548727"/>
              </a:tblGrid>
              <a:tr h="720200">
                <a:tc>
                  <a:txBody>
                    <a:bodyPr/>
                    <a:lstStyle/>
                    <a:p>
                      <a:pPr>
                        <a:lnSpc>
                          <a:spcPct val="100000"/>
                        </a:lnSpc>
                        <a:spcAft>
                          <a:spcPts val="0"/>
                        </a:spcAft>
                      </a:pPr>
                      <a:r>
                        <a:rPr lang="en-US" sz="1100" kern="100" dirty="0" smtClean="0">
                          <a:solidFill>
                            <a:schemeClr val="tx1"/>
                          </a:solidFill>
                          <a:effectLst/>
                        </a:rPr>
                        <a:t>20170126</a:t>
                      </a:r>
                      <a:r>
                        <a:rPr lang="zh-TW" sz="1100" kern="100" dirty="0">
                          <a:solidFill>
                            <a:schemeClr val="tx1"/>
                          </a:solidFill>
                          <a:effectLst/>
                        </a:rPr>
                        <a:t>四</a:t>
                      </a:r>
                      <a:r>
                        <a:rPr lang="en-US" sz="1100" kern="100" dirty="0">
                          <a:solidFill>
                            <a:schemeClr val="tx1"/>
                          </a:solidFill>
                          <a:effectLst/>
                        </a:rPr>
                        <a:t>0</a:t>
                      </a:r>
                      <a:endParaRPr lang="zh-TW" sz="1100" kern="100" dirty="0">
                        <a:solidFill>
                          <a:schemeClr val="tx1"/>
                        </a:solidFill>
                        <a:effectLst/>
                      </a:endParaRPr>
                    </a:p>
                    <a:p>
                      <a:pPr>
                        <a:lnSpc>
                          <a:spcPct val="100000"/>
                        </a:lnSpc>
                        <a:spcAft>
                          <a:spcPts val="0"/>
                        </a:spcAft>
                      </a:pPr>
                      <a:r>
                        <a:rPr lang="en-US" sz="1100" kern="100" dirty="0">
                          <a:solidFill>
                            <a:schemeClr val="tx1"/>
                          </a:solidFill>
                          <a:effectLst/>
                        </a:rPr>
                        <a:t>20170127</a:t>
                      </a:r>
                      <a:r>
                        <a:rPr lang="zh-TW" sz="1100" kern="100" dirty="0">
                          <a:solidFill>
                            <a:schemeClr val="tx1"/>
                          </a:solidFill>
                          <a:effectLst/>
                        </a:rPr>
                        <a:t>五</a:t>
                      </a:r>
                      <a:r>
                        <a:rPr lang="en-US" sz="1100" kern="100" dirty="0">
                          <a:solidFill>
                            <a:schemeClr val="tx1"/>
                          </a:solidFill>
                          <a:effectLst/>
                        </a:rPr>
                        <a:t>2</a:t>
                      </a:r>
                      <a:r>
                        <a:rPr lang="zh-TW" sz="1100" kern="100" dirty="0">
                          <a:solidFill>
                            <a:schemeClr val="tx1"/>
                          </a:solidFill>
                          <a:effectLst/>
                        </a:rPr>
                        <a:t>農曆除夕</a:t>
                      </a:r>
                    </a:p>
                    <a:p>
                      <a:pPr>
                        <a:lnSpc>
                          <a:spcPct val="100000"/>
                        </a:lnSpc>
                        <a:spcAft>
                          <a:spcPts val="0"/>
                        </a:spcAft>
                      </a:pPr>
                      <a:r>
                        <a:rPr lang="en-US" sz="1100" kern="100" dirty="0">
                          <a:solidFill>
                            <a:schemeClr val="tx1"/>
                          </a:solidFill>
                          <a:effectLst/>
                        </a:rPr>
                        <a:t>20170128</a:t>
                      </a:r>
                      <a:r>
                        <a:rPr lang="zh-TW" sz="1100" kern="100" dirty="0">
                          <a:solidFill>
                            <a:schemeClr val="tx1"/>
                          </a:solidFill>
                          <a:effectLst/>
                        </a:rPr>
                        <a:t>六</a:t>
                      </a:r>
                      <a:r>
                        <a:rPr lang="en-US" sz="1100" kern="100" dirty="0">
                          <a:solidFill>
                            <a:schemeClr val="tx1"/>
                          </a:solidFill>
                          <a:effectLst/>
                        </a:rPr>
                        <a:t>2</a:t>
                      </a:r>
                      <a:r>
                        <a:rPr lang="zh-TW" sz="1100" kern="100" dirty="0">
                          <a:solidFill>
                            <a:schemeClr val="tx1"/>
                          </a:solidFill>
                          <a:effectLst/>
                        </a:rPr>
                        <a:t>春節</a:t>
                      </a:r>
                    </a:p>
                    <a:p>
                      <a:pPr>
                        <a:lnSpc>
                          <a:spcPct val="100000"/>
                        </a:lnSpc>
                        <a:spcAft>
                          <a:spcPts val="0"/>
                        </a:spcAft>
                      </a:pPr>
                      <a:r>
                        <a:rPr lang="en-US" sz="1100" kern="100" dirty="0">
                          <a:solidFill>
                            <a:schemeClr val="tx1"/>
                          </a:solidFill>
                          <a:effectLst/>
                        </a:rPr>
                        <a:t>20170129</a:t>
                      </a:r>
                      <a:r>
                        <a:rPr lang="zh-TW" sz="1100" kern="100" dirty="0">
                          <a:solidFill>
                            <a:schemeClr val="tx1"/>
                          </a:solidFill>
                          <a:effectLst/>
                        </a:rPr>
                        <a:t>日</a:t>
                      </a:r>
                      <a:r>
                        <a:rPr lang="en-US" sz="1100" kern="100" dirty="0">
                          <a:solidFill>
                            <a:schemeClr val="tx1"/>
                          </a:solidFill>
                          <a:effectLst/>
                        </a:rPr>
                        <a:t>2</a:t>
                      </a:r>
                      <a:r>
                        <a:rPr lang="zh-TW" sz="1100" kern="100" dirty="0">
                          <a:solidFill>
                            <a:schemeClr val="tx1"/>
                          </a:solidFill>
                          <a:effectLst/>
                        </a:rPr>
                        <a:t>春節</a:t>
                      </a:r>
                    </a:p>
                    <a:p>
                      <a:pPr>
                        <a:lnSpc>
                          <a:spcPct val="100000"/>
                        </a:lnSpc>
                        <a:spcAft>
                          <a:spcPts val="0"/>
                        </a:spcAft>
                      </a:pPr>
                      <a:r>
                        <a:rPr lang="en-US" sz="1100" kern="100" dirty="0">
                          <a:solidFill>
                            <a:schemeClr val="tx1"/>
                          </a:solidFill>
                          <a:effectLst/>
                        </a:rPr>
                        <a:t>20170130</a:t>
                      </a:r>
                      <a:r>
                        <a:rPr lang="zh-TW" sz="1100" kern="100" dirty="0">
                          <a:solidFill>
                            <a:schemeClr val="tx1"/>
                          </a:solidFill>
                          <a:effectLst/>
                        </a:rPr>
                        <a:t>一</a:t>
                      </a:r>
                      <a:r>
                        <a:rPr lang="en-US" sz="1100" kern="100" dirty="0">
                          <a:solidFill>
                            <a:schemeClr val="tx1"/>
                          </a:solidFill>
                          <a:effectLst/>
                        </a:rPr>
                        <a:t>2</a:t>
                      </a:r>
                      <a:r>
                        <a:rPr lang="zh-TW" sz="1100" kern="100" dirty="0">
                          <a:solidFill>
                            <a:schemeClr val="tx1"/>
                          </a:solidFill>
                          <a:effectLst/>
                        </a:rPr>
                        <a:t>春節</a:t>
                      </a:r>
                    </a:p>
                    <a:p>
                      <a:pPr>
                        <a:lnSpc>
                          <a:spcPct val="100000"/>
                        </a:lnSpc>
                        <a:spcAft>
                          <a:spcPts val="0"/>
                        </a:spcAft>
                      </a:pPr>
                      <a:r>
                        <a:rPr lang="en-US" sz="1100" kern="100" dirty="0">
                          <a:solidFill>
                            <a:schemeClr val="tx1"/>
                          </a:solidFill>
                          <a:effectLst/>
                        </a:rPr>
                        <a:t>20170131</a:t>
                      </a:r>
                      <a:r>
                        <a:rPr lang="zh-TW" sz="1100" kern="100" dirty="0">
                          <a:solidFill>
                            <a:schemeClr val="tx1"/>
                          </a:solidFill>
                          <a:effectLst/>
                        </a:rPr>
                        <a:t>二</a:t>
                      </a:r>
                      <a:r>
                        <a:rPr lang="en-US" sz="1100" kern="100" dirty="0">
                          <a:solidFill>
                            <a:schemeClr val="tx1"/>
                          </a:solidFill>
                          <a:effectLst/>
                        </a:rPr>
                        <a:t>2</a:t>
                      </a:r>
                      <a:r>
                        <a:rPr lang="zh-TW" sz="1100" kern="100" dirty="0">
                          <a:solidFill>
                            <a:schemeClr val="tx1"/>
                          </a:solidFill>
                          <a:effectLst/>
                        </a:rPr>
                        <a:t>補假</a:t>
                      </a:r>
                    </a:p>
                    <a:p>
                      <a:pPr>
                        <a:lnSpc>
                          <a:spcPct val="100000"/>
                        </a:lnSpc>
                        <a:spcAft>
                          <a:spcPts val="0"/>
                        </a:spcAft>
                      </a:pPr>
                      <a:r>
                        <a:rPr lang="en-US" sz="1100" kern="100" dirty="0">
                          <a:solidFill>
                            <a:schemeClr val="tx1"/>
                          </a:solidFill>
                          <a:effectLst/>
                        </a:rPr>
                        <a:t>20170201</a:t>
                      </a:r>
                      <a:r>
                        <a:rPr lang="zh-TW" sz="1100" kern="100" dirty="0">
                          <a:solidFill>
                            <a:schemeClr val="tx1"/>
                          </a:solidFill>
                          <a:effectLst/>
                        </a:rPr>
                        <a:t>三</a:t>
                      </a:r>
                      <a:r>
                        <a:rPr lang="en-US" sz="1100" kern="100" dirty="0">
                          <a:solidFill>
                            <a:schemeClr val="tx1"/>
                          </a:solidFill>
                          <a:effectLst/>
                        </a:rPr>
                        <a:t>2</a:t>
                      </a:r>
                      <a:r>
                        <a:rPr lang="zh-TW" sz="1100" kern="100" dirty="0">
                          <a:solidFill>
                            <a:schemeClr val="tx1"/>
                          </a:solidFill>
                          <a:effectLst/>
                        </a:rPr>
                        <a:t>補假</a:t>
                      </a:r>
                    </a:p>
                    <a:p>
                      <a:pPr>
                        <a:lnSpc>
                          <a:spcPct val="100000"/>
                        </a:lnSpc>
                        <a:spcAft>
                          <a:spcPts val="0"/>
                        </a:spcAft>
                      </a:pPr>
                      <a:r>
                        <a:rPr lang="en-US" sz="1100" kern="100" dirty="0">
                          <a:solidFill>
                            <a:schemeClr val="tx1"/>
                          </a:solidFill>
                          <a:effectLst/>
                        </a:rPr>
                        <a:t>20170202</a:t>
                      </a:r>
                      <a:r>
                        <a:rPr lang="zh-TW" sz="1100" kern="100" dirty="0">
                          <a:solidFill>
                            <a:schemeClr val="tx1"/>
                          </a:solidFill>
                          <a:effectLst/>
                        </a:rPr>
                        <a:t>四</a:t>
                      </a:r>
                      <a:r>
                        <a:rPr lang="en-US" sz="1100" kern="100" dirty="0" smtClean="0">
                          <a:solidFill>
                            <a:schemeClr val="tx1"/>
                          </a:solidFill>
                          <a:effectLst/>
                        </a:rPr>
                        <a:t>0</a:t>
                      </a:r>
                      <a:endParaRPr lang="zh-TW" sz="1100" kern="100" dirty="0">
                        <a:solidFill>
                          <a:schemeClr val="tx1"/>
                        </a:solidFill>
                        <a:effectLst/>
                      </a:endParaRPr>
                    </a:p>
                  </a:txBody>
                  <a:tcPr marL="36176" marR="36176" marT="0" marB="0">
                    <a:solidFill>
                      <a:schemeClr val="bg1"/>
                    </a:solidFill>
                  </a:tcPr>
                </a:tc>
              </a:tr>
            </a:tbl>
          </a:graphicData>
        </a:graphic>
      </p:graphicFrame>
      <p:sp>
        <p:nvSpPr>
          <p:cNvPr id="26" name="向右箭號 25"/>
          <p:cNvSpPr/>
          <p:nvPr/>
        </p:nvSpPr>
        <p:spPr>
          <a:xfrm>
            <a:off x="3636376" y="6021328"/>
            <a:ext cx="360000" cy="360000"/>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7" name="文字方塊 26"/>
          <p:cNvSpPr txBox="1"/>
          <p:nvPr/>
        </p:nvSpPr>
        <p:spPr>
          <a:xfrm>
            <a:off x="5220072" y="6146140"/>
            <a:ext cx="1008112" cy="523220"/>
          </a:xfrm>
          <a:prstGeom prst="rect">
            <a:avLst/>
          </a:prstGeom>
          <a:noFill/>
        </p:spPr>
        <p:txBody>
          <a:bodyPr wrap="square" rtlCol="0">
            <a:spAutoFit/>
          </a:bodyPr>
          <a:lstStyle/>
          <a:p>
            <a:r>
              <a:rPr lang="zh-TW" altLang="en-US" sz="1400" dirty="0" smtClean="0">
                <a:solidFill>
                  <a:srgbClr val="FF0000"/>
                </a:solidFill>
              </a:rPr>
              <a:t>修正後機器可讀</a:t>
            </a:r>
            <a:endParaRPr lang="zh-TW" altLang="en-US" sz="1400" dirty="0">
              <a:solidFill>
                <a:srgbClr val="FF0000"/>
              </a:solidFill>
            </a:endParaRPr>
          </a:p>
        </p:txBody>
      </p:sp>
      <p:sp>
        <p:nvSpPr>
          <p:cNvPr id="28" name="文字方塊 27"/>
          <p:cNvSpPr txBox="1"/>
          <p:nvPr/>
        </p:nvSpPr>
        <p:spPr>
          <a:xfrm>
            <a:off x="251520" y="6021288"/>
            <a:ext cx="1728192" cy="738664"/>
          </a:xfrm>
          <a:prstGeom prst="rect">
            <a:avLst/>
          </a:prstGeom>
          <a:noFill/>
        </p:spPr>
        <p:txBody>
          <a:bodyPr wrap="square" rtlCol="0">
            <a:spAutoFit/>
          </a:bodyPr>
          <a:lstStyle/>
          <a:p>
            <a:r>
              <a:rPr lang="en-US" altLang="zh-TW" sz="1400" dirty="0">
                <a:solidFill>
                  <a:srgbClr val="FF0000"/>
                </a:solidFill>
              </a:rPr>
              <a:t>Excel</a:t>
            </a:r>
            <a:r>
              <a:rPr lang="zh-TW" altLang="en-US" sz="1400" dirty="0">
                <a:solidFill>
                  <a:srgbClr val="FF0000"/>
                </a:solidFill>
              </a:rPr>
              <a:t>表格：以顏色標示</a:t>
            </a:r>
            <a:r>
              <a:rPr lang="zh-TW" altLang="en-US" sz="1400" dirty="0" smtClean="0">
                <a:solidFill>
                  <a:srgbClr val="FF0000"/>
                </a:solidFill>
              </a:rPr>
              <a:t>、且多表格上下左右堆疊</a:t>
            </a:r>
            <a:endParaRPr lang="zh-TW" altLang="en-US" sz="1400" dirty="0">
              <a:solidFill>
                <a:srgbClr val="FF0000"/>
              </a:solidFill>
            </a:endParaRPr>
          </a:p>
        </p:txBody>
      </p:sp>
      <p:grpSp>
        <p:nvGrpSpPr>
          <p:cNvPr id="4" name="群組 3"/>
          <p:cNvGrpSpPr/>
          <p:nvPr/>
        </p:nvGrpSpPr>
        <p:grpSpPr>
          <a:xfrm>
            <a:off x="8532439" y="1484784"/>
            <a:ext cx="576065" cy="1404144"/>
            <a:chOff x="10332639" y="2060848"/>
            <a:chExt cx="576065" cy="1404144"/>
          </a:xfrm>
        </p:grpSpPr>
        <p:sp>
          <p:nvSpPr>
            <p:cNvPr id="2" name="五邊形 1"/>
            <p:cNvSpPr/>
            <p:nvPr/>
          </p:nvSpPr>
          <p:spPr>
            <a:xfrm rot="10800000">
              <a:off x="10332639" y="2060848"/>
              <a:ext cx="576063" cy="1404144"/>
            </a:xfrm>
            <a:prstGeom prst="homePlat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zh-TW" altLang="en-US">
                <a:solidFill>
                  <a:srgbClr val="FF0000"/>
                </a:solidFill>
              </a:endParaRPr>
            </a:p>
          </p:txBody>
        </p:sp>
        <p:sp>
          <p:nvSpPr>
            <p:cNvPr id="3" name="文字方塊 2"/>
            <p:cNvSpPr txBox="1"/>
            <p:nvPr/>
          </p:nvSpPr>
          <p:spPr>
            <a:xfrm>
              <a:off x="10447039" y="2192805"/>
              <a:ext cx="461665" cy="1134119"/>
            </a:xfrm>
            <a:prstGeom prst="rect">
              <a:avLst/>
            </a:prstGeom>
            <a:noFill/>
          </p:spPr>
          <p:txBody>
            <a:bodyPr vert="eaVert" wrap="square" rtlCol="0">
              <a:spAutoFit/>
            </a:bodyPr>
            <a:lstStyle/>
            <a:p>
              <a:pPr algn="ctr"/>
              <a:r>
                <a:rPr lang="zh-TW" altLang="en-US" b="1" dirty="0">
                  <a:solidFill>
                    <a:srgbClr val="FF0000"/>
                  </a:solidFill>
                </a:rPr>
                <a:t>精準開放</a:t>
              </a:r>
            </a:p>
          </p:txBody>
        </p:sp>
      </p:grpSp>
      <p:grpSp>
        <p:nvGrpSpPr>
          <p:cNvPr id="29" name="群組 28"/>
          <p:cNvGrpSpPr/>
          <p:nvPr/>
        </p:nvGrpSpPr>
        <p:grpSpPr>
          <a:xfrm>
            <a:off x="8532440" y="4365104"/>
            <a:ext cx="576065" cy="1404144"/>
            <a:chOff x="10332639" y="2060848"/>
            <a:chExt cx="576065" cy="1404144"/>
          </a:xfrm>
        </p:grpSpPr>
        <p:sp>
          <p:nvSpPr>
            <p:cNvPr id="30" name="五邊形 29"/>
            <p:cNvSpPr/>
            <p:nvPr/>
          </p:nvSpPr>
          <p:spPr>
            <a:xfrm rot="10800000">
              <a:off x="10332639" y="2060848"/>
              <a:ext cx="576063" cy="1404144"/>
            </a:xfrm>
            <a:prstGeom prst="homePlat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zh-TW" altLang="en-US">
                <a:solidFill>
                  <a:srgbClr val="FF0000"/>
                </a:solidFill>
              </a:endParaRPr>
            </a:p>
          </p:txBody>
        </p:sp>
        <p:sp>
          <p:nvSpPr>
            <p:cNvPr id="31" name="文字方塊 30"/>
            <p:cNvSpPr txBox="1"/>
            <p:nvPr/>
          </p:nvSpPr>
          <p:spPr>
            <a:xfrm>
              <a:off x="10447039" y="2192805"/>
              <a:ext cx="461665" cy="1134119"/>
            </a:xfrm>
            <a:prstGeom prst="rect">
              <a:avLst/>
            </a:prstGeom>
            <a:noFill/>
          </p:spPr>
          <p:txBody>
            <a:bodyPr vert="eaVert" wrap="square" rtlCol="0">
              <a:spAutoFit/>
            </a:bodyPr>
            <a:lstStyle/>
            <a:p>
              <a:pPr algn="ctr"/>
              <a:r>
                <a:rPr lang="zh-TW" altLang="en-US" b="1" dirty="0" smtClean="0">
                  <a:solidFill>
                    <a:srgbClr val="FF0000"/>
                  </a:solidFill>
                </a:rPr>
                <a:t>品質提升</a:t>
              </a:r>
              <a:endParaRPr lang="zh-TW" altLang="en-US" b="1" dirty="0">
                <a:solidFill>
                  <a:srgbClr val="FF0000"/>
                </a:solidFill>
              </a:endParaRPr>
            </a:p>
          </p:txBody>
        </p:sp>
      </p:grpSp>
    </p:spTree>
    <p:extLst>
      <p:ext uri="{BB962C8B-B14F-4D97-AF65-F5344CB8AC3E}">
        <p14:creationId xmlns:p14="http://schemas.microsoft.com/office/powerpoint/2010/main" val="35154035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圓角矩形 17"/>
          <p:cNvSpPr/>
          <p:nvPr/>
        </p:nvSpPr>
        <p:spPr>
          <a:xfrm>
            <a:off x="251520" y="1052616"/>
            <a:ext cx="8640000" cy="158429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5" name="梯形 14"/>
          <p:cNvSpPr/>
          <p:nvPr/>
        </p:nvSpPr>
        <p:spPr>
          <a:xfrm>
            <a:off x="3563888" y="1808840"/>
            <a:ext cx="1944216" cy="180000"/>
          </a:xfrm>
          <a:prstGeom prst="trapezoid">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67" name="文字方塊 66"/>
          <p:cNvSpPr txBox="1"/>
          <p:nvPr/>
        </p:nvSpPr>
        <p:spPr>
          <a:xfrm>
            <a:off x="2411760" y="4973106"/>
            <a:ext cx="2999690" cy="400110"/>
          </a:xfrm>
          <a:prstGeom prst="rect">
            <a:avLst/>
          </a:prstGeom>
          <a:noFill/>
        </p:spPr>
        <p:txBody>
          <a:bodyPr wrap="square" rtlCol="0">
            <a:spAutoFit/>
          </a:bodyPr>
          <a:lstStyle/>
          <a:p>
            <a:r>
              <a:rPr lang="zh-TW" altLang="en-US" sz="2000" b="1" dirty="0" smtClean="0">
                <a:solidFill>
                  <a:schemeClr val="tx1">
                    <a:lumMod val="65000"/>
                    <a:lumOff val="35000"/>
                  </a:schemeClr>
                </a:solidFill>
                <a:latin typeface="微軟正黑體" panose="020B0604030504040204" pitchFamily="34" charset="-120"/>
                <a:ea typeface="微軟正黑體" panose="020B0604030504040204" pitchFamily="34" charset="-120"/>
              </a:rPr>
              <a:t>微型企業 營收加倍</a:t>
            </a:r>
            <a:endParaRPr lang="en-US" altLang="zh-TW" sz="2000" b="1" dirty="0" smtClean="0">
              <a:solidFill>
                <a:schemeClr val="tx1">
                  <a:lumMod val="65000"/>
                  <a:lumOff val="35000"/>
                </a:schemeClr>
              </a:solidFill>
              <a:latin typeface="微軟正黑體" panose="020B0604030504040204" pitchFamily="34" charset="-120"/>
              <a:ea typeface="微軟正黑體" panose="020B0604030504040204" pitchFamily="34" charset="-120"/>
            </a:endParaRPr>
          </a:p>
        </p:txBody>
      </p:sp>
      <p:sp>
        <p:nvSpPr>
          <p:cNvPr id="68" name="文字方塊 67"/>
          <p:cNvSpPr txBox="1"/>
          <p:nvPr/>
        </p:nvSpPr>
        <p:spPr>
          <a:xfrm>
            <a:off x="1710422" y="5765194"/>
            <a:ext cx="2933586" cy="400110"/>
          </a:xfrm>
          <a:prstGeom prst="rect">
            <a:avLst/>
          </a:prstGeom>
          <a:noFill/>
        </p:spPr>
        <p:txBody>
          <a:bodyPr wrap="square" rtlCol="0">
            <a:spAutoFit/>
          </a:bodyPr>
          <a:lstStyle/>
          <a:p>
            <a:r>
              <a:rPr lang="zh-TW" altLang="en-US" sz="2000" b="1" dirty="0">
                <a:solidFill>
                  <a:schemeClr val="tx1">
                    <a:lumMod val="65000"/>
                    <a:lumOff val="35000"/>
                  </a:schemeClr>
                </a:solidFill>
                <a:latin typeface="微軟正黑體" panose="020B0604030504040204" pitchFamily="34" charset="-120"/>
                <a:ea typeface="微軟正黑體" panose="020B0604030504040204" pitchFamily="34" charset="-120"/>
              </a:rPr>
              <a:t>強化</a:t>
            </a:r>
            <a:r>
              <a:rPr lang="zh-TW" altLang="en-US" sz="2000" b="1" dirty="0" smtClean="0">
                <a:solidFill>
                  <a:schemeClr val="tx1">
                    <a:lumMod val="65000"/>
                    <a:lumOff val="35000"/>
                  </a:schemeClr>
                </a:solidFill>
                <a:latin typeface="微軟正黑體" panose="020B0604030504040204" pitchFamily="34" charset="-120"/>
                <a:ea typeface="微軟正黑體" panose="020B0604030504040204" pitchFamily="34" charset="-120"/>
              </a:rPr>
              <a:t>服務 擴大</a:t>
            </a:r>
            <a:r>
              <a:rPr lang="zh-TW" altLang="en-US" sz="2000" b="1" dirty="0">
                <a:solidFill>
                  <a:schemeClr val="tx1">
                    <a:lumMod val="65000"/>
                    <a:lumOff val="35000"/>
                  </a:schemeClr>
                </a:solidFill>
                <a:latin typeface="微軟正黑體" panose="020B0604030504040204" pitchFamily="34" charset="-120"/>
                <a:ea typeface="微軟正黑體" panose="020B0604030504040204" pitchFamily="34" charset="-120"/>
              </a:rPr>
              <a:t>市場</a:t>
            </a:r>
            <a:endParaRPr lang="en-US" altLang="zh-TW" sz="2000" b="1" dirty="0" smtClean="0">
              <a:solidFill>
                <a:schemeClr val="tx1">
                  <a:lumMod val="65000"/>
                  <a:lumOff val="35000"/>
                </a:schemeClr>
              </a:solidFill>
              <a:latin typeface="微軟正黑體" panose="020B0604030504040204" pitchFamily="34" charset="-120"/>
              <a:ea typeface="微軟正黑體" panose="020B0604030504040204" pitchFamily="34" charset="-120"/>
            </a:endParaRPr>
          </a:p>
        </p:txBody>
      </p:sp>
      <p:sp>
        <p:nvSpPr>
          <p:cNvPr id="69" name="文字方塊 68"/>
          <p:cNvSpPr txBox="1"/>
          <p:nvPr/>
        </p:nvSpPr>
        <p:spPr>
          <a:xfrm>
            <a:off x="2915816" y="4253026"/>
            <a:ext cx="2880320" cy="400110"/>
          </a:xfrm>
          <a:prstGeom prst="rect">
            <a:avLst/>
          </a:prstGeom>
          <a:noFill/>
        </p:spPr>
        <p:txBody>
          <a:bodyPr wrap="square" rtlCol="0">
            <a:spAutoFit/>
          </a:bodyPr>
          <a:lstStyle/>
          <a:p>
            <a:r>
              <a:rPr lang="zh-TW" altLang="en-US" sz="2000" b="1" dirty="0" smtClean="0">
                <a:solidFill>
                  <a:schemeClr val="tx1">
                    <a:lumMod val="65000"/>
                    <a:lumOff val="35000"/>
                  </a:schemeClr>
                </a:solidFill>
                <a:latin typeface="微軟正黑體" panose="020B0604030504040204" pitchFamily="34" charset="-120"/>
                <a:ea typeface="微軟正黑體" panose="020B0604030504040204" pitchFamily="34" charset="-120"/>
              </a:rPr>
              <a:t>上下游串連 產業一條龍</a:t>
            </a:r>
            <a:endParaRPr lang="en-US" altLang="zh-TW" sz="2000" b="1" dirty="0" smtClean="0">
              <a:solidFill>
                <a:schemeClr val="tx1">
                  <a:lumMod val="65000"/>
                  <a:lumOff val="35000"/>
                </a:schemeClr>
              </a:solidFill>
              <a:latin typeface="微軟正黑體" panose="020B0604030504040204" pitchFamily="34" charset="-120"/>
              <a:ea typeface="微軟正黑體" panose="020B0604030504040204" pitchFamily="34" charset="-120"/>
            </a:endParaRPr>
          </a:p>
        </p:txBody>
      </p:sp>
      <p:sp>
        <p:nvSpPr>
          <p:cNvPr id="70" name="文字方塊 69"/>
          <p:cNvSpPr txBox="1"/>
          <p:nvPr/>
        </p:nvSpPr>
        <p:spPr>
          <a:xfrm>
            <a:off x="3851920" y="3460938"/>
            <a:ext cx="3389322" cy="400110"/>
          </a:xfrm>
          <a:prstGeom prst="rect">
            <a:avLst/>
          </a:prstGeom>
          <a:noFill/>
        </p:spPr>
        <p:txBody>
          <a:bodyPr wrap="square" rtlCol="0">
            <a:spAutoFit/>
          </a:bodyPr>
          <a:lstStyle/>
          <a:p>
            <a:r>
              <a:rPr lang="zh-TW" altLang="en-US" sz="2000" b="1" dirty="0" smtClean="0">
                <a:solidFill>
                  <a:schemeClr val="tx1">
                    <a:lumMod val="65000"/>
                    <a:lumOff val="35000"/>
                  </a:schemeClr>
                </a:solidFill>
                <a:latin typeface="微軟正黑體" panose="020B0604030504040204" pitchFamily="34" charset="-120"/>
                <a:ea typeface="微軟正黑體" panose="020B0604030504040204" pitchFamily="34" charset="-120"/>
              </a:rPr>
              <a:t>臺灣試煉 海外</a:t>
            </a:r>
            <a:r>
              <a:rPr lang="zh-TW" altLang="en-US" sz="2000" b="1" dirty="0">
                <a:solidFill>
                  <a:schemeClr val="tx1">
                    <a:lumMod val="65000"/>
                    <a:lumOff val="35000"/>
                  </a:schemeClr>
                </a:solidFill>
                <a:latin typeface="微軟正黑體" panose="020B0604030504040204" pitchFamily="34" charset="-120"/>
                <a:ea typeface="微軟正黑體" panose="020B0604030504040204" pitchFamily="34" charset="-120"/>
              </a:rPr>
              <a:t>輸出</a:t>
            </a:r>
            <a:endParaRPr lang="zh-TW" altLang="en-US" sz="2000" b="1" dirty="0">
              <a:solidFill>
                <a:schemeClr val="tx1">
                  <a:lumMod val="65000"/>
                  <a:lumOff val="35000"/>
                </a:schemeClr>
              </a:solidFill>
            </a:endParaRPr>
          </a:p>
        </p:txBody>
      </p:sp>
      <p:cxnSp>
        <p:nvCxnSpPr>
          <p:cNvPr id="71" name="直線接點 70"/>
          <p:cNvCxnSpPr/>
          <p:nvPr/>
        </p:nvCxnSpPr>
        <p:spPr bwMode="auto">
          <a:xfrm>
            <a:off x="3131840" y="3861048"/>
            <a:ext cx="4452767" cy="0"/>
          </a:xfrm>
          <a:prstGeom prst="line">
            <a:avLst/>
          </a:prstGeom>
          <a:noFill/>
          <a:ln w="28575">
            <a:solidFill>
              <a:srgbClr val="FFC000"/>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72" name="群組 71"/>
          <p:cNvGrpSpPr/>
          <p:nvPr/>
        </p:nvGrpSpPr>
        <p:grpSpPr>
          <a:xfrm>
            <a:off x="2555776" y="2781048"/>
            <a:ext cx="1080000" cy="1080000"/>
            <a:chOff x="4675473" y="1282509"/>
            <a:chExt cx="1605191" cy="1605190"/>
          </a:xfrm>
        </p:grpSpPr>
        <p:sp>
          <p:nvSpPr>
            <p:cNvPr id="73" name="橢圓 72"/>
            <p:cNvSpPr/>
            <p:nvPr/>
          </p:nvSpPr>
          <p:spPr bwMode="auto">
            <a:xfrm>
              <a:off x="4675473" y="1282509"/>
              <a:ext cx="1605191" cy="1605190"/>
            </a:xfrm>
            <a:prstGeom prst="ellipse">
              <a:avLst/>
            </a:prstGeom>
            <a:solidFill>
              <a:srgbClr val="FFC000"/>
            </a:solidFill>
            <a:ln>
              <a:noFill/>
              <a:headEnd type="none" w="med" len="med"/>
              <a:tailEnd type="none" w="med" len="med"/>
            </a:ln>
            <a:extLst/>
          </p:spPr>
          <p:style>
            <a:lnRef idx="2">
              <a:schemeClr val="accent5">
                <a:shade val="50000"/>
              </a:schemeClr>
            </a:lnRef>
            <a:fillRef idx="1">
              <a:schemeClr val="accent5"/>
            </a:fillRef>
            <a:effectRef idx="0">
              <a:schemeClr val="accent5"/>
            </a:effectRef>
            <a:fontRef idx="minor">
              <a:schemeClr val="lt1"/>
            </a:fontRef>
          </p:style>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TW" altLang="en-US" sz="1400" b="0" i="0" u="none" strike="noStrike" cap="none" normalizeH="0" baseline="0" smtClean="0">
                <a:ln>
                  <a:noFill/>
                </a:ln>
                <a:solidFill>
                  <a:schemeClr val="tx1"/>
                </a:solidFill>
                <a:effectLst/>
                <a:latin typeface="Arial" pitchFamily="34" charset="0"/>
                <a:ea typeface="新細明體" pitchFamily="18" charset="-120"/>
              </a:endParaRPr>
            </a:p>
          </p:txBody>
        </p:sp>
        <p:sp>
          <p:nvSpPr>
            <p:cNvPr id="74" name="橢圓 73"/>
            <p:cNvSpPr/>
            <p:nvPr/>
          </p:nvSpPr>
          <p:spPr bwMode="auto">
            <a:xfrm>
              <a:off x="4768169" y="1375206"/>
              <a:ext cx="1419798" cy="1419797"/>
            </a:xfrm>
            <a:prstGeom prst="ellipse">
              <a:avLst/>
            </a:prstGeom>
            <a:solidFill>
              <a:schemeClr val="bg1"/>
            </a:solidFill>
            <a:ln>
              <a:noFill/>
              <a:headEnd type="none" w="med" len="med"/>
              <a:tailEnd type="none" w="med" len="med"/>
            </a:ln>
            <a:extLst/>
          </p:spPr>
          <p:style>
            <a:lnRef idx="2">
              <a:schemeClr val="accent5">
                <a:shade val="50000"/>
              </a:schemeClr>
            </a:lnRef>
            <a:fillRef idx="1">
              <a:schemeClr val="accent5"/>
            </a:fillRef>
            <a:effectRef idx="0">
              <a:schemeClr val="accent5"/>
            </a:effectRef>
            <a:fontRef idx="minor">
              <a:schemeClr val="lt1"/>
            </a:fontRef>
          </p:style>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TW" altLang="en-US" sz="1400" b="0" i="0" u="none" strike="noStrike" cap="none" normalizeH="0" baseline="0" smtClean="0">
                <a:ln>
                  <a:noFill/>
                </a:ln>
                <a:solidFill>
                  <a:schemeClr val="tx1"/>
                </a:solidFill>
                <a:effectLst/>
                <a:latin typeface="Arial" pitchFamily="34" charset="0"/>
                <a:ea typeface="新細明體" pitchFamily="18" charset="-120"/>
              </a:endParaRPr>
            </a:p>
          </p:txBody>
        </p:sp>
        <p:sp>
          <p:nvSpPr>
            <p:cNvPr id="75" name="Shape 555"/>
            <p:cNvSpPr/>
            <p:nvPr/>
          </p:nvSpPr>
          <p:spPr>
            <a:xfrm>
              <a:off x="4949810" y="1537527"/>
              <a:ext cx="1056517" cy="1095155"/>
            </a:xfrm>
            <a:custGeom>
              <a:avLst/>
              <a:gdLst/>
              <a:ahLst/>
              <a:cxnLst/>
              <a:rect l="0" t="0" r="0" b="0"/>
              <a:pathLst>
                <a:path w="18758" h="18757" extrusionOk="0">
                  <a:moveTo>
                    <a:pt x="10039" y="2467"/>
                  </a:moveTo>
                  <a:lnTo>
                    <a:pt x="10380" y="2491"/>
                  </a:lnTo>
                  <a:lnTo>
                    <a:pt x="10674" y="2516"/>
                  </a:lnTo>
                  <a:lnTo>
                    <a:pt x="10869" y="2540"/>
                  </a:lnTo>
                  <a:lnTo>
                    <a:pt x="10967" y="2564"/>
                  </a:lnTo>
                  <a:lnTo>
                    <a:pt x="10991" y="2589"/>
                  </a:lnTo>
                  <a:lnTo>
                    <a:pt x="10967" y="2638"/>
                  </a:lnTo>
                  <a:lnTo>
                    <a:pt x="10893" y="2784"/>
                  </a:lnTo>
                  <a:lnTo>
                    <a:pt x="10771" y="2955"/>
                  </a:lnTo>
                  <a:lnTo>
                    <a:pt x="10600" y="3151"/>
                  </a:lnTo>
                  <a:lnTo>
                    <a:pt x="10405" y="3322"/>
                  </a:lnTo>
                  <a:lnTo>
                    <a:pt x="10209" y="3468"/>
                  </a:lnTo>
                  <a:lnTo>
                    <a:pt x="10039" y="3590"/>
                  </a:lnTo>
                  <a:lnTo>
                    <a:pt x="9941" y="3615"/>
                  </a:lnTo>
                  <a:lnTo>
                    <a:pt x="9843" y="3639"/>
                  </a:lnTo>
                  <a:lnTo>
                    <a:pt x="9745" y="3663"/>
                  </a:lnTo>
                  <a:lnTo>
                    <a:pt x="9648" y="3737"/>
                  </a:lnTo>
                  <a:lnTo>
                    <a:pt x="9550" y="3810"/>
                  </a:lnTo>
                  <a:lnTo>
                    <a:pt x="9452" y="3883"/>
                  </a:lnTo>
                  <a:lnTo>
                    <a:pt x="9355" y="3957"/>
                  </a:lnTo>
                  <a:lnTo>
                    <a:pt x="9257" y="3981"/>
                  </a:lnTo>
                  <a:lnTo>
                    <a:pt x="9159" y="4005"/>
                  </a:lnTo>
                  <a:lnTo>
                    <a:pt x="9086" y="4005"/>
                  </a:lnTo>
                  <a:lnTo>
                    <a:pt x="8988" y="4054"/>
                  </a:lnTo>
                  <a:lnTo>
                    <a:pt x="8866" y="4128"/>
                  </a:lnTo>
                  <a:lnTo>
                    <a:pt x="8793" y="4201"/>
                  </a:lnTo>
                  <a:lnTo>
                    <a:pt x="8695" y="4274"/>
                  </a:lnTo>
                  <a:lnTo>
                    <a:pt x="8598" y="4323"/>
                  </a:lnTo>
                  <a:lnTo>
                    <a:pt x="8500" y="4372"/>
                  </a:lnTo>
                  <a:lnTo>
                    <a:pt x="8304" y="4372"/>
                  </a:lnTo>
                  <a:lnTo>
                    <a:pt x="8207" y="4323"/>
                  </a:lnTo>
                  <a:lnTo>
                    <a:pt x="8109" y="4274"/>
                  </a:lnTo>
                  <a:lnTo>
                    <a:pt x="8036" y="4201"/>
                  </a:lnTo>
                  <a:lnTo>
                    <a:pt x="7963" y="4103"/>
                  </a:lnTo>
                  <a:lnTo>
                    <a:pt x="7938" y="4005"/>
                  </a:lnTo>
                  <a:lnTo>
                    <a:pt x="7963" y="3908"/>
                  </a:lnTo>
                  <a:lnTo>
                    <a:pt x="8036" y="3810"/>
                  </a:lnTo>
                  <a:lnTo>
                    <a:pt x="8109" y="3712"/>
                  </a:lnTo>
                  <a:lnTo>
                    <a:pt x="8158" y="3615"/>
                  </a:lnTo>
                  <a:lnTo>
                    <a:pt x="8207" y="3517"/>
                  </a:lnTo>
                  <a:lnTo>
                    <a:pt x="8207" y="3419"/>
                  </a:lnTo>
                  <a:lnTo>
                    <a:pt x="8182" y="3273"/>
                  </a:lnTo>
                  <a:lnTo>
                    <a:pt x="8158" y="3199"/>
                  </a:lnTo>
                  <a:lnTo>
                    <a:pt x="8109" y="3151"/>
                  </a:lnTo>
                  <a:lnTo>
                    <a:pt x="8060" y="3102"/>
                  </a:lnTo>
                  <a:lnTo>
                    <a:pt x="7987" y="3077"/>
                  </a:lnTo>
                  <a:lnTo>
                    <a:pt x="7840" y="3053"/>
                  </a:lnTo>
                  <a:lnTo>
                    <a:pt x="7669" y="3028"/>
                  </a:lnTo>
                  <a:lnTo>
                    <a:pt x="7596" y="2980"/>
                  </a:lnTo>
                  <a:lnTo>
                    <a:pt x="7547" y="2955"/>
                  </a:lnTo>
                  <a:lnTo>
                    <a:pt x="7523" y="2906"/>
                  </a:lnTo>
                  <a:lnTo>
                    <a:pt x="7547" y="2833"/>
                  </a:lnTo>
                  <a:lnTo>
                    <a:pt x="7572" y="2760"/>
                  </a:lnTo>
                  <a:lnTo>
                    <a:pt x="7645" y="2662"/>
                  </a:lnTo>
                  <a:lnTo>
                    <a:pt x="7694" y="2638"/>
                  </a:lnTo>
                  <a:lnTo>
                    <a:pt x="7792" y="2589"/>
                  </a:lnTo>
                  <a:lnTo>
                    <a:pt x="8036" y="2540"/>
                  </a:lnTo>
                  <a:lnTo>
                    <a:pt x="8329" y="2491"/>
                  </a:lnTo>
                  <a:lnTo>
                    <a:pt x="8671" y="2467"/>
                  </a:lnTo>
                  <a:close/>
                  <a:moveTo>
                    <a:pt x="11455" y="4763"/>
                  </a:moveTo>
                  <a:lnTo>
                    <a:pt x="11528" y="4787"/>
                  </a:lnTo>
                  <a:lnTo>
                    <a:pt x="11577" y="4811"/>
                  </a:lnTo>
                  <a:lnTo>
                    <a:pt x="11626" y="4885"/>
                  </a:lnTo>
                  <a:lnTo>
                    <a:pt x="11650" y="4958"/>
                  </a:lnTo>
                  <a:lnTo>
                    <a:pt x="11626" y="5031"/>
                  </a:lnTo>
                  <a:lnTo>
                    <a:pt x="11577" y="5153"/>
                  </a:lnTo>
                  <a:lnTo>
                    <a:pt x="11528" y="5251"/>
                  </a:lnTo>
                  <a:lnTo>
                    <a:pt x="11455" y="5324"/>
                  </a:lnTo>
                  <a:lnTo>
                    <a:pt x="11357" y="5398"/>
                  </a:lnTo>
                  <a:lnTo>
                    <a:pt x="11260" y="5471"/>
                  </a:lnTo>
                  <a:lnTo>
                    <a:pt x="11162" y="5520"/>
                  </a:lnTo>
                  <a:lnTo>
                    <a:pt x="10991" y="5520"/>
                  </a:lnTo>
                  <a:lnTo>
                    <a:pt x="10942" y="5471"/>
                  </a:lnTo>
                  <a:lnTo>
                    <a:pt x="10893" y="5398"/>
                  </a:lnTo>
                  <a:lnTo>
                    <a:pt x="10869" y="5324"/>
                  </a:lnTo>
                  <a:lnTo>
                    <a:pt x="10893" y="5251"/>
                  </a:lnTo>
                  <a:lnTo>
                    <a:pt x="10942" y="5153"/>
                  </a:lnTo>
                  <a:lnTo>
                    <a:pt x="10991" y="5031"/>
                  </a:lnTo>
                  <a:lnTo>
                    <a:pt x="11064" y="4958"/>
                  </a:lnTo>
                  <a:lnTo>
                    <a:pt x="11162" y="4885"/>
                  </a:lnTo>
                  <a:lnTo>
                    <a:pt x="11260" y="4811"/>
                  </a:lnTo>
                  <a:lnTo>
                    <a:pt x="11357" y="4787"/>
                  </a:lnTo>
                  <a:lnTo>
                    <a:pt x="11455" y="4763"/>
                  </a:lnTo>
                  <a:close/>
                  <a:moveTo>
                    <a:pt x="16437" y="12260"/>
                  </a:moveTo>
                  <a:lnTo>
                    <a:pt x="16511" y="12285"/>
                  </a:lnTo>
                  <a:lnTo>
                    <a:pt x="16535" y="12334"/>
                  </a:lnTo>
                  <a:lnTo>
                    <a:pt x="16559" y="12407"/>
                  </a:lnTo>
                  <a:lnTo>
                    <a:pt x="16584" y="12578"/>
                  </a:lnTo>
                  <a:lnTo>
                    <a:pt x="16584" y="12651"/>
                  </a:lnTo>
                  <a:lnTo>
                    <a:pt x="16535" y="12749"/>
                  </a:lnTo>
                  <a:lnTo>
                    <a:pt x="16486" y="12871"/>
                  </a:lnTo>
                  <a:lnTo>
                    <a:pt x="16413" y="12944"/>
                  </a:lnTo>
                  <a:lnTo>
                    <a:pt x="16340" y="13042"/>
                  </a:lnTo>
                  <a:lnTo>
                    <a:pt x="16266" y="13140"/>
                  </a:lnTo>
                  <a:lnTo>
                    <a:pt x="16218" y="13237"/>
                  </a:lnTo>
                  <a:lnTo>
                    <a:pt x="16218" y="13335"/>
                  </a:lnTo>
                  <a:lnTo>
                    <a:pt x="16193" y="13482"/>
                  </a:lnTo>
                  <a:lnTo>
                    <a:pt x="16144" y="13555"/>
                  </a:lnTo>
                  <a:lnTo>
                    <a:pt x="16120" y="13628"/>
                  </a:lnTo>
                  <a:lnTo>
                    <a:pt x="16071" y="13653"/>
                  </a:lnTo>
                  <a:lnTo>
                    <a:pt x="15973" y="13653"/>
                  </a:lnTo>
                  <a:lnTo>
                    <a:pt x="15924" y="13628"/>
                  </a:lnTo>
                  <a:lnTo>
                    <a:pt x="15900" y="13555"/>
                  </a:lnTo>
                  <a:lnTo>
                    <a:pt x="15851" y="13433"/>
                  </a:lnTo>
                  <a:lnTo>
                    <a:pt x="15851" y="13286"/>
                  </a:lnTo>
                  <a:lnTo>
                    <a:pt x="15827" y="13140"/>
                  </a:lnTo>
                  <a:lnTo>
                    <a:pt x="15851" y="12969"/>
                  </a:lnTo>
                  <a:lnTo>
                    <a:pt x="15924" y="12798"/>
                  </a:lnTo>
                  <a:lnTo>
                    <a:pt x="15998" y="12627"/>
                  </a:lnTo>
                  <a:lnTo>
                    <a:pt x="16120" y="12480"/>
                  </a:lnTo>
                  <a:lnTo>
                    <a:pt x="16242" y="12383"/>
                  </a:lnTo>
                  <a:lnTo>
                    <a:pt x="16340" y="12309"/>
                  </a:lnTo>
                  <a:lnTo>
                    <a:pt x="16437" y="12260"/>
                  </a:lnTo>
                  <a:close/>
                  <a:moveTo>
                    <a:pt x="13922" y="3615"/>
                  </a:moveTo>
                  <a:lnTo>
                    <a:pt x="14239" y="3639"/>
                  </a:lnTo>
                  <a:lnTo>
                    <a:pt x="14483" y="3639"/>
                  </a:lnTo>
                  <a:lnTo>
                    <a:pt x="14679" y="3688"/>
                  </a:lnTo>
                  <a:lnTo>
                    <a:pt x="14777" y="3712"/>
                  </a:lnTo>
                  <a:lnTo>
                    <a:pt x="14825" y="3737"/>
                  </a:lnTo>
                  <a:lnTo>
                    <a:pt x="14874" y="3761"/>
                  </a:lnTo>
                  <a:lnTo>
                    <a:pt x="14923" y="3737"/>
                  </a:lnTo>
                  <a:lnTo>
                    <a:pt x="14972" y="3712"/>
                  </a:lnTo>
                  <a:lnTo>
                    <a:pt x="15045" y="3688"/>
                  </a:lnTo>
                  <a:lnTo>
                    <a:pt x="15143" y="3663"/>
                  </a:lnTo>
                  <a:lnTo>
                    <a:pt x="15485" y="3639"/>
                  </a:lnTo>
                  <a:lnTo>
                    <a:pt x="15900" y="4103"/>
                  </a:lnTo>
                  <a:lnTo>
                    <a:pt x="16291" y="4616"/>
                  </a:lnTo>
                  <a:lnTo>
                    <a:pt x="16633" y="5153"/>
                  </a:lnTo>
                  <a:lnTo>
                    <a:pt x="16926" y="5715"/>
                  </a:lnTo>
                  <a:lnTo>
                    <a:pt x="17194" y="6301"/>
                  </a:lnTo>
                  <a:lnTo>
                    <a:pt x="17390" y="6912"/>
                  </a:lnTo>
                  <a:lnTo>
                    <a:pt x="17561" y="7547"/>
                  </a:lnTo>
                  <a:lnTo>
                    <a:pt x="17683" y="8182"/>
                  </a:lnTo>
                  <a:lnTo>
                    <a:pt x="17414" y="8157"/>
                  </a:lnTo>
                  <a:lnTo>
                    <a:pt x="17317" y="8133"/>
                  </a:lnTo>
                  <a:lnTo>
                    <a:pt x="17268" y="8084"/>
                  </a:lnTo>
                  <a:lnTo>
                    <a:pt x="17219" y="8060"/>
                  </a:lnTo>
                  <a:lnTo>
                    <a:pt x="17146" y="8035"/>
                  </a:lnTo>
                  <a:lnTo>
                    <a:pt x="16975" y="8011"/>
                  </a:lnTo>
                  <a:lnTo>
                    <a:pt x="16877" y="7986"/>
                  </a:lnTo>
                  <a:lnTo>
                    <a:pt x="16779" y="7938"/>
                  </a:lnTo>
                  <a:lnTo>
                    <a:pt x="16682" y="7889"/>
                  </a:lnTo>
                  <a:lnTo>
                    <a:pt x="16584" y="7815"/>
                  </a:lnTo>
                  <a:lnTo>
                    <a:pt x="16511" y="7742"/>
                  </a:lnTo>
                  <a:lnTo>
                    <a:pt x="16437" y="7693"/>
                  </a:lnTo>
                  <a:lnTo>
                    <a:pt x="16364" y="7693"/>
                  </a:lnTo>
                  <a:lnTo>
                    <a:pt x="16315" y="7718"/>
                  </a:lnTo>
                  <a:lnTo>
                    <a:pt x="16291" y="7767"/>
                  </a:lnTo>
                  <a:lnTo>
                    <a:pt x="16291" y="7840"/>
                  </a:lnTo>
                  <a:lnTo>
                    <a:pt x="16340" y="7913"/>
                  </a:lnTo>
                  <a:lnTo>
                    <a:pt x="16413" y="8011"/>
                  </a:lnTo>
                  <a:lnTo>
                    <a:pt x="16486" y="8084"/>
                  </a:lnTo>
                  <a:lnTo>
                    <a:pt x="16584" y="8133"/>
                  </a:lnTo>
                  <a:lnTo>
                    <a:pt x="16706" y="8182"/>
                  </a:lnTo>
                  <a:lnTo>
                    <a:pt x="16779" y="8182"/>
                  </a:lnTo>
                  <a:lnTo>
                    <a:pt x="16877" y="8206"/>
                  </a:lnTo>
                  <a:lnTo>
                    <a:pt x="16975" y="8255"/>
                  </a:lnTo>
                  <a:lnTo>
                    <a:pt x="17072" y="8304"/>
                  </a:lnTo>
                  <a:lnTo>
                    <a:pt x="17170" y="8377"/>
                  </a:lnTo>
                  <a:lnTo>
                    <a:pt x="17194" y="8426"/>
                  </a:lnTo>
                  <a:lnTo>
                    <a:pt x="17219" y="8475"/>
                  </a:lnTo>
                  <a:lnTo>
                    <a:pt x="17194" y="8621"/>
                  </a:lnTo>
                  <a:lnTo>
                    <a:pt x="17097" y="8792"/>
                  </a:lnTo>
                  <a:lnTo>
                    <a:pt x="16975" y="8963"/>
                  </a:lnTo>
                  <a:lnTo>
                    <a:pt x="16804" y="9110"/>
                  </a:lnTo>
                  <a:lnTo>
                    <a:pt x="16657" y="9232"/>
                  </a:lnTo>
                  <a:lnTo>
                    <a:pt x="16511" y="9305"/>
                  </a:lnTo>
                  <a:lnTo>
                    <a:pt x="16413" y="9330"/>
                  </a:lnTo>
                  <a:lnTo>
                    <a:pt x="16242" y="9354"/>
                  </a:lnTo>
                  <a:lnTo>
                    <a:pt x="16169" y="9378"/>
                  </a:lnTo>
                  <a:lnTo>
                    <a:pt x="16120" y="9427"/>
                  </a:lnTo>
                  <a:lnTo>
                    <a:pt x="16071" y="9452"/>
                  </a:lnTo>
                  <a:lnTo>
                    <a:pt x="16022" y="9476"/>
                  </a:lnTo>
                  <a:lnTo>
                    <a:pt x="15973" y="9452"/>
                  </a:lnTo>
                  <a:lnTo>
                    <a:pt x="15924" y="9427"/>
                  </a:lnTo>
                  <a:lnTo>
                    <a:pt x="15900" y="9378"/>
                  </a:lnTo>
                  <a:lnTo>
                    <a:pt x="15851" y="9305"/>
                  </a:lnTo>
                  <a:lnTo>
                    <a:pt x="15827" y="9134"/>
                  </a:lnTo>
                  <a:lnTo>
                    <a:pt x="15802" y="9037"/>
                  </a:lnTo>
                  <a:lnTo>
                    <a:pt x="15729" y="8890"/>
                  </a:lnTo>
                  <a:lnTo>
                    <a:pt x="15607" y="8743"/>
                  </a:lnTo>
                  <a:lnTo>
                    <a:pt x="15460" y="8573"/>
                  </a:lnTo>
                  <a:lnTo>
                    <a:pt x="15314" y="8402"/>
                  </a:lnTo>
                  <a:lnTo>
                    <a:pt x="15192" y="8255"/>
                  </a:lnTo>
                  <a:lnTo>
                    <a:pt x="15094" y="8108"/>
                  </a:lnTo>
                  <a:lnTo>
                    <a:pt x="15070" y="8011"/>
                  </a:lnTo>
                  <a:lnTo>
                    <a:pt x="15070" y="7938"/>
                  </a:lnTo>
                  <a:lnTo>
                    <a:pt x="15045" y="7889"/>
                  </a:lnTo>
                  <a:lnTo>
                    <a:pt x="15021" y="7889"/>
                  </a:lnTo>
                  <a:lnTo>
                    <a:pt x="14972" y="7913"/>
                  </a:lnTo>
                  <a:lnTo>
                    <a:pt x="14948" y="7962"/>
                  </a:lnTo>
                  <a:lnTo>
                    <a:pt x="14899" y="8035"/>
                  </a:lnTo>
                  <a:lnTo>
                    <a:pt x="14874" y="8182"/>
                  </a:lnTo>
                  <a:lnTo>
                    <a:pt x="14899" y="8279"/>
                  </a:lnTo>
                  <a:lnTo>
                    <a:pt x="14972" y="8402"/>
                  </a:lnTo>
                  <a:lnTo>
                    <a:pt x="15045" y="8548"/>
                  </a:lnTo>
                  <a:lnTo>
                    <a:pt x="15167" y="8670"/>
                  </a:lnTo>
                  <a:lnTo>
                    <a:pt x="15265" y="8792"/>
                  </a:lnTo>
                  <a:lnTo>
                    <a:pt x="15363" y="8914"/>
                  </a:lnTo>
                  <a:lnTo>
                    <a:pt x="15436" y="9037"/>
                  </a:lnTo>
                  <a:lnTo>
                    <a:pt x="15460" y="9134"/>
                  </a:lnTo>
                  <a:lnTo>
                    <a:pt x="15460" y="9232"/>
                  </a:lnTo>
                  <a:lnTo>
                    <a:pt x="15509" y="9330"/>
                  </a:lnTo>
                  <a:lnTo>
                    <a:pt x="15558" y="9427"/>
                  </a:lnTo>
                  <a:lnTo>
                    <a:pt x="15631" y="9525"/>
                  </a:lnTo>
                  <a:lnTo>
                    <a:pt x="15753" y="9598"/>
                  </a:lnTo>
                  <a:lnTo>
                    <a:pt x="15900" y="9647"/>
                  </a:lnTo>
                  <a:lnTo>
                    <a:pt x="16047" y="9696"/>
                  </a:lnTo>
                  <a:lnTo>
                    <a:pt x="16218" y="9720"/>
                  </a:lnTo>
                  <a:lnTo>
                    <a:pt x="16364" y="9720"/>
                  </a:lnTo>
                  <a:lnTo>
                    <a:pt x="16486" y="9769"/>
                  </a:lnTo>
                  <a:lnTo>
                    <a:pt x="16559" y="9818"/>
                  </a:lnTo>
                  <a:lnTo>
                    <a:pt x="16584" y="9867"/>
                  </a:lnTo>
                  <a:lnTo>
                    <a:pt x="16584" y="9916"/>
                  </a:lnTo>
                  <a:lnTo>
                    <a:pt x="16559" y="10013"/>
                  </a:lnTo>
                  <a:lnTo>
                    <a:pt x="16437" y="10209"/>
                  </a:lnTo>
                  <a:lnTo>
                    <a:pt x="16242" y="10429"/>
                  </a:lnTo>
                  <a:lnTo>
                    <a:pt x="16022" y="10673"/>
                  </a:lnTo>
                  <a:lnTo>
                    <a:pt x="15802" y="10917"/>
                  </a:lnTo>
                  <a:lnTo>
                    <a:pt x="15631" y="11186"/>
                  </a:lnTo>
                  <a:lnTo>
                    <a:pt x="15485" y="11430"/>
                  </a:lnTo>
                  <a:lnTo>
                    <a:pt x="15460" y="11528"/>
                  </a:lnTo>
                  <a:lnTo>
                    <a:pt x="15460" y="11625"/>
                  </a:lnTo>
                  <a:lnTo>
                    <a:pt x="15460" y="11772"/>
                  </a:lnTo>
                  <a:lnTo>
                    <a:pt x="15485" y="11918"/>
                  </a:lnTo>
                  <a:lnTo>
                    <a:pt x="15509" y="12016"/>
                  </a:lnTo>
                  <a:lnTo>
                    <a:pt x="15558" y="12089"/>
                  </a:lnTo>
                  <a:lnTo>
                    <a:pt x="15583" y="12138"/>
                  </a:lnTo>
                  <a:lnTo>
                    <a:pt x="15607" y="12212"/>
                  </a:lnTo>
                  <a:lnTo>
                    <a:pt x="15631" y="12383"/>
                  </a:lnTo>
                  <a:lnTo>
                    <a:pt x="15607" y="12480"/>
                  </a:lnTo>
                  <a:lnTo>
                    <a:pt x="15509" y="12651"/>
                  </a:lnTo>
                  <a:lnTo>
                    <a:pt x="15363" y="12847"/>
                  </a:lnTo>
                  <a:lnTo>
                    <a:pt x="15167" y="13042"/>
                  </a:lnTo>
                  <a:lnTo>
                    <a:pt x="14972" y="13237"/>
                  </a:lnTo>
                  <a:lnTo>
                    <a:pt x="14825" y="13433"/>
                  </a:lnTo>
                  <a:lnTo>
                    <a:pt x="14728" y="13604"/>
                  </a:lnTo>
                  <a:lnTo>
                    <a:pt x="14679" y="13701"/>
                  </a:lnTo>
                  <a:lnTo>
                    <a:pt x="14654" y="13823"/>
                  </a:lnTo>
                  <a:lnTo>
                    <a:pt x="14581" y="13970"/>
                  </a:lnTo>
                  <a:lnTo>
                    <a:pt x="14459" y="14117"/>
                  </a:lnTo>
                  <a:lnTo>
                    <a:pt x="14313" y="14288"/>
                  </a:lnTo>
                  <a:lnTo>
                    <a:pt x="14142" y="14434"/>
                  </a:lnTo>
                  <a:lnTo>
                    <a:pt x="13995" y="14556"/>
                  </a:lnTo>
                  <a:lnTo>
                    <a:pt x="13848" y="14629"/>
                  </a:lnTo>
                  <a:lnTo>
                    <a:pt x="13726" y="14654"/>
                  </a:lnTo>
                  <a:lnTo>
                    <a:pt x="13653" y="14654"/>
                  </a:lnTo>
                  <a:lnTo>
                    <a:pt x="13555" y="14605"/>
                  </a:lnTo>
                  <a:lnTo>
                    <a:pt x="13458" y="14556"/>
                  </a:lnTo>
                  <a:lnTo>
                    <a:pt x="13360" y="14483"/>
                  </a:lnTo>
                  <a:lnTo>
                    <a:pt x="13287" y="14385"/>
                  </a:lnTo>
                  <a:lnTo>
                    <a:pt x="13213" y="14288"/>
                  </a:lnTo>
                  <a:lnTo>
                    <a:pt x="13189" y="14190"/>
                  </a:lnTo>
                  <a:lnTo>
                    <a:pt x="13165" y="14092"/>
                  </a:lnTo>
                  <a:lnTo>
                    <a:pt x="13140" y="13921"/>
                  </a:lnTo>
                  <a:lnTo>
                    <a:pt x="13116" y="13848"/>
                  </a:lnTo>
                  <a:lnTo>
                    <a:pt x="13067" y="13799"/>
                  </a:lnTo>
                  <a:lnTo>
                    <a:pt x="13043" y="13750"/>
                  </a:lnTo>
                  <a:lnTo>
                    <a:pt x="12994" y="13677"/>
                  </a:lnTo>
                  <a:lnTo>
                    <a:pt x="12969" y="13530"/>
                  </a:lnTo>
                  <a:lnTo>
                    <a:pt x="12945" y="13359"/>
                  </a:lnTo>
                  <a:lnTo>
                    <a:pt x="12920" y="13286"/>
                  </a:lnTo>
                  <a:lnTo>
                    <a:pt x="12872" y="13237"/>
                  </a:lnTo>
                  <a:lnTo>
                    <a:pt x="12847" y="13164"/>
                  </a:lnTo>
                  <a:lnTo>
                    <a:pt x="12823" y="13066"/>
                  </a:lnTo>
                  <a:lnTo>
                    <a:pt x="12798" y="12920"/>
                  </a:lnTo>
                  <a:lnTo>
                    <a:pt x="12774" y="12749"/>
                  </a:lnTo>
                  <a:lnTo>
                    <a:pt x="12798" y="12602"/>
                  </a:lnTo>
                  <a:lnTo>
                    <a:pt x="12823" y="12456"/>
                  </a:lnTo>
                  <a:lnTo>
                    <a:pt x="12847" y="12358"/>
                  </a:lnTo>
                  <a:lnTo>
                    <a:pt x="12872" y="12285"/>
                  </a:lnTo>
                  <a:lnTo>
                    <a:pt x="12920" y="12236"/>
                  </a:lnTo>
                  <a:lnTo>
                    <a:pt x="12945" y="12163"/>
                  </a:lnTo>
                  <a:lnTo>
                    <a:pt x="12969" y="11992"/>
                  </a:lnTo>
                  <a:lnTo>
                    <a:pt x="12945" y="11894"/>
                  </a:lnTo>
                  <a:lnTo>
                    <a:pt x="12896" y="11772"/>
                  </a:lnTo>
                  <a:lnTo>
                    <a:pt x="12798" y="11650"/>
                  </a:lnTo>
                  <a:lnTo>
                    <a:pt x="12701" y="11528"/>
                  </a:lnTo>
                  <a:lnTo>
                    <a:pt x="12578" y="11381"/>
                  </a:lnTo>
                  <a:lnTo>
                    <a:pt x="12481" y="11210"/>
                  </a:lnTo>
                  <a:lnTo>
                    <a:pt x="12432" y="11015"/>
                  </a:lnTo>
                  <a:lnTo>
                    <a:pt x="12408" y="10844"/>
                  </a:lnTo>
                  <a:lnTo>
                    <a:pt x="12408" y="10697"/>
                  </a:lnTo>
                  <a:lnTo>
                    <a:pt x="12383" y="10551"/>
                  </a:lnTo>
                  <a:lnTo>
                    <a:pt x="12334" y="10453"/>
                  </a:lnTo>
                  <a:lnTo>
                    <a:pt x="12310" y="10380"/>
                  </a:lnTo>
                  <a:lnTo>
                    <a:pt x="12261" y="10331"/>
                  </a:lnTo>
                  <a:lnTo>
                    <a:pt x="12188" y="10307"/>
                  </a:lnTo>
                  <a:lnTo>
                    <a:pt x="12017" y="10282"/>
                  </a:lnTo>
                  <a:lnTo>
                    <a:pt x="11870" y="10307"/>
                  </a:lnTo>
                  <a:lnTo>
                    <a:pt x="11797" y="10331"/>
                  </a:lnTo>
                  <a:lnTo>
                    <a:pt x="11748" y="10380"/>
                  </a:lnTo>
                  <a:lnTo>
                    <a:pt x="11675" y="10429"/>
                  </a:lnTo>
                  <a:lnTo>
                    <a:pt x="11553" y="10453"/>
                  </a:lnTo>
                  <a:lnTo>
                    <a:pt x="11406" y="10478"/>
                  </a:lnTo>
                  <a:lnTo>
                    <a:pt x="11260" y="10478"/>
                  </a:lnTo>
                  <a:lnTo>
                    <a:pt x="11089" y="10453"/>
                  </a:lnTo>
                  <a:lnTo>
                    <a:pt x="10893" y="10355"/>
                  </a:lnTo>
                  <a:lnTo>
                    <a:pt x="10674" y="10233"/>
                  </a:lnTo>
                  <a:lnTo>
                    <a:pt x="10503" y="10087"/>
                  </a:lnTo>
                  <a:lnTo>
                    <a:pt x="10429" y="10013"/>
                  </a:lnTo>
                  <a:lnTo>
                    <a:pt x="10356" y="9891"/>
                  </a:lnTo>
                  <a:lnTo>
                    <a:pt x="10234" y="9598"/>
                  </a:lnTo>
                  <a:lnTo>
                    <a:pt x="10161" y="9281"/>
                  </a:lnTo>
                  <a:lnTo>
                    <a:pt x="10112" y="8963"/>
                  </a:lnTo>
                  <a:lnTo>
                    <a:pt x="10136" y="8792"/>
                  </a:lnTo>
                  <a:lnTo>
                    <a:pt x="10161" y="8621"/>
                  </a:lnTo>
                  <a:lnTo>
                    <a:pt x="10258" y="8279"/>
                  </a:lnTo>
                  <a:lnTo>
                    <a:pt x="10332" y="8108"/>
                  </a:lnTo>
                  <a:lnTo>
                    <a:pt x="10405" y="7962"/>
                  </a:lnTo>
                  <a:lnTo>
                    <a:pt x="10503" y="7815"/>
                  </a:lnTo>
                  <a:lnTo>
                    <a:pt x="10600" y="7718"/>
                  </a:lnTo>
                  <a:lnTo>
                    <a:pt x="10796" y="7522"/>
                  </a:lnTo>
                  <a:lnTo>
                    <a:pt x="10991" y="7376"/>
                  </a:lnTo>
                  <a:lnTo>
                    <a:pt x="11162" y="7278"/>
                  </a:lnTo>
                  <a:lnTo>
                    <a:pt x="11260" y="7229"/>
                  </a:lnTo>
                  <a:lnTo>
                    <a:pt x="11431" y="7205"/>
                  </a:lnTo>
                  <a:lnTo>
                    <a:pt x="11504" y="7180"/>
                  </a:lnTo>
                  <a:lnTo>
                    <a:pt x="11553" y="7132"/>
                  </a:lnTo>
                  <a:lnTo>
                    <a:pt x="11626" y="7107"/>
                  </a:lnTo>
                  <a:lnTo>
                    <a:pt x="11724" y="7083"/>
                  </a:lnTo>
                  <a:lnTo>
                    <a:pt x="11870" y="7058"/>
                  </a:lnTo>
                  <a:lnTo>
                    <a:pt x="12188" y="7058"/>
                  </a:lnTo>
                  <a:lnTo>
                    <a:pt x="12359" y="7107"/>
                  </a:lnTo>
                  <a:lnTo>
                    <a:pt x="12481" y="7156"/>
                  </a:lnTo>
                  <a:lnTo>
                    <a:pt x="12603" y="7229"/>
                  </a:lnTo>
                  <a:lnTo>
                    <a:pt x="12676" y="7303"/>
                  </a:lnTo>
                  <a:lnTo>
                    <a:pt x="12774" y="7376"/>
                  </a:lnTo>
                  <a:lnTo>
                    <a:pt x="12896" y="7425"/>
                  </a:lnTo>
                  <a:lnTo>
                    <a:pt x="12969" y="7425"/>
                  </a:lnTo>
                  <a:lnTo>
                    <a:pt x="13140" y="7449"/>
                  </a:lnTo>
                  <a:lnTo>
                    <a:pt x="13213" y="7498"/>
                  </a:lnTo>
                  <a:lnTo>
                    <a:pt x="13262" y="7522"/>
                  </a:lnTo>
                  <a:lnTo>
                    <a:pt x="13311" y="7547"/>
                  </a:lnTo>
                  <a:lnTo>
                    <a:pt x="13360" y="7571"/>
                  </a:lnTo>
                  <a:lnTo>
                    <a:pt x="13409" y="7547"/>
                  </a:lnTo>
                  <a:lnTo>
                    <a:pt x="13458" y="7522"/>
                  </a:lnTo>
                  <a:lnTo>
                    <a:pt x="13507" y="7498"/>
                  </a:lnTo>
                  <a:lnTo>
                    <a:pt x="13580" y="7449"/>
                  </a:lnTo>
                  <a:lnTo>
                    <a:pt x="13726" y="7425"/>
                  </a:lnTo>
                  <a:lnTo>
                    <a:pt x="13897" y="7449"/>
                  </a:lnTo>
                  <a:lnTo>
                    <a:pt x="13971" y="7498"/>
                  </a:lnTo>
                  <a:lnTo>
                    <a:pt x="14019" y="7522"/>
                  </a:lnTo>
                  <a:lnTo>
                    <a:pt x="14093" y="7571"/>
                  </a:lnTo>
                  <a:lnTo>
                    <a:pt x="14190" y="7596"/>
                  </a:lnTo>
                  <a:lnTo>
                    <a:pt x="14337" y="7620"/>
                  </a:lnTo>
                  <a:lnTo>
                    <a:pt x="14654" y="7620"/>
                  </a:lnTo>
                  <a:lnTo>
                    <a:pt x="14801" y="7596"/>
                  </a:lnTo>
                  <a:lnTo>
                    <a:pt x="14899" y="7571"/>
                  </a:lnTo>
                  <a:lnTo>
                    <a:pt x="14972" y="7522"/>
                  </a:lnTo>
                  <a:lnTo>
                    <a:pt x="15021" y="7473"/>
                  </a:lnTo>
                  <a:lnTo>
                    <a:pt x="15045" y="7400"/>
                  </a:lnTo>
                  <a:lnTo>
                    <a:pt x="15070" y="7229"/>
                  </a:lnTo>
                  <a:lnTo>
                    <a:pt x="15070" y="7205"/>
                  </a:lnTo>
                  <a:lnTo>
                    <a:pt x="15045" y="7156"/>
                  </a:lnTo>
                  <a:lnTo>
                    <a:pt x="14948" y="7107"/>
                  </a:lnTo>
                  <a:lnTo>
                    <a:pt x="14825" y="7058"/>
                  </a:lnTo>
                  <a:lnTo>
                    <a:pt x="14679" y="7058"/>
                  </a:lnTo>
                  <a:lnTo>
                    <a:pt x="14532" y="7034"/>
                  </a:lnTo>
                  <a:lnTo>
                    <a:pt x="14361" y="6985"/>
                  </a:lnTo>
                  <a:lnTo>
                    <a:pt x="14215" y="6936"/>
                  </a:lnTo>
                  <a:lnTo>
                    <a:pt x="14117" y="6863"/>
                  </a:lnTo>
                  <a:lnTo>
                    <a:pt x="14019" y="6790"/>
                  </a:lnTo>
                  <a:lnTo>
                    <a:pt x="13922" y="6716"/>
                  </a:lnTo>
                  <a:lnTo>
                    <a:pt x="13824" y="6692"/>
                  </a:lnTo>
                  <a:lnTo>
                    <a:pt x="13726" y="6668"/>
                  </a:lnTo>
                  <a:lnTo>
                    <a:pt x="13653" y="6643"/>
                  </a:lnTo>
                  <a:lnTo>
                    <a:pt x="13555" y="6619"/>
                  </a:lnTo>
                  <a:lnTo>
                    <a:pt x="13458" y="6545"/>
                  </a:lnTo>
                  <a:lnTo>
                    <a:pt x="13360" y="6472"/>
                  </a:lnTo>
                  <a:lnTo>
                    <a:pt x="13287" y="6399"/>
                  </a:lnTo>
                  <a:lnTo>
                    <a:pt x="13189" y="6374"/>
                  </a:lnTo>
                  <a:lnTo>
                    <a:pt x="13116" y="6350"/>
                  </a:lnTo>
                  <a:lnTo>
                    <a:pt x="13067" y="6374"/>
                  </a:lnTo>
                  <a:lnTo>
                    <a:pt x="13018" y="6399"/>
                  </a:lnTo>
                  <a:lnTo>
                    <a:pt x="12945" y="6399"/>
                  </a:lnTo>
                  <a:lnTo>
                    <a:pt x="12872" y="6350"/>
                  </a:lnTo>
                  <a:lnTo>
                    <a:pt x="12774" y="6277"/>
                  </a:lnTo>
                  <a:lnTo>
                    <a:pt x="12701" y="6228"/>
                  </a:lnTo>
                  <a:lnTo>
                    <a:pt x="12627" y="6179"/>
                  </a:lnTo>
                  <a:lnTo>
                    <a:pt x="12505" y="6179"/>
                  </a:lnTo>
                  <a:lnTo>
                    <a:pt x="12456" y="6228"/>
                  </a:lnTo>
                  <a:lnTo>
                    <a:pt x="12383" y="6252"/>
                  </a:lnTo>
                  <a:lnTo>
                    <a:pt x="12212" y="6277"/>
                  </a:lnTo>
                  <a:lnTo>
                    <a:pt x="12114" y="6326"/>
                  </a:lnTo>
                  <a:lnTo>
                    <a:pt x="11968" y="6399"/>
                  </a:lnTo>
                  <a:lnTo>
                    <a:pt x="11797" y="6521"/>
                  </a:lnTo>
                  <a:lnTo>
                    <a:pt x="11650" y="6668"/>
                  </a:lnTo>
                  <a:lnTo>
                    <a:pt x="11479" y="6814"/>
                  </a:lnTo>
                  <a:lnTo>
                    <a:pt x="11309" y="6936"/>
                  </a:lnTo>
                  <a:lnTo>
                    <a:pt x="11186" y="7009"/>
                  </a:lnTo>
                  <a:lnTo>
                    <a:pt x="11064" y="7058"/>
                  </a:lnTo>
                  <a:lnTo>
                    <a:pt x="10918" y="7009"/>
                  </a:lnTo>
                  <a:lnTo>
                    <a:pt x="10844" y="6985"/>
                  </a:lnTo>
                  <a:lnTo>
                    <a:pt x="10796" y="6961"/>
                  </a:lnTo>
                  <a:lnTo>
                    <a:pt x="10747" y="6912"/>
                  </a:lnTo>
                  <a:lnTo>
                    <a:pt x="10722" y="6838"/>
                  </a:lnTo>
                  <a:lnTo>
                    <a:pt x="10698" y="6668"/>
                  </a:lnTo>
                  <a:lnTo>
                    <a:pt x="10722" y="6497"/>
                  </a:lnTo>
                  <a:lnTo>
                    <a:pt x="10747" y="6423"/>
                  </a:lnTo>
                  <a:lnTo>
                    <a:pt x="10796" y="6374"/>
                  </a:lnTo>
                  <a:lnTo>
                    <a:pt x="10844" y="6350"/>
                  </a:lnTo>
                  <a:lnTo>
                    <a:pt x="10967" y="6326"/>
                  </a:lnTo>
                  <a:lnTo>
                    <a:pt x="11113" y="6301"/>
                  </a:lnTo>
                  <a:lnTo>
                    <a:pt x="11260" y="6277"/>
                  </a:lnTo>
                  <a:lnTo>
                    <a:pt x="11406" y="6277"/>
                  </a:lnTo>
                  <a:lnTo>
                    <a:pt x="11528" y="6228"/>
                  </a:lnTo>
                  <a:lnTo>
                    <a:pt x="11602" y="6179"/>
                  </a:lnTo>
                  <a:lnTo>
                    <a:pt x="11626" y="6130"/>
                  </a:lnTo>
                  <a:lnTo>
                    <a:pt x="11650" y="6106"/>
                  </a:lnTo>
                  <a:lnTo>
                    <a:pt x="11602" y="5935"/>
                  </a:lnTo>
                  <a:lnTo>
                    <a:pt x="11577" y="5862"/>
                  </a:lnTo>
                  <a:lnTo>
                    <a:pt x="11553" y="5813"/>
                  </a:lnTo>
                  <a:lnTo>
                    <a:pt x="11504" y="5764"/>
                  </a:lnTo>
                  <a:lnTo>
                    <a:pt x="11504" y="5715"/>
                  </a:lnTo>
                  <a:lnTo>
                    <a:pt x="11504" y="5666"/>
                  </a:lnTo>
                  <a:lnTo>
                    <a:pt x="11553" y="5617"/>
                  </a:lnTo>
                  <a:lnTo>
                    <a:pt x="11602" y="5593"/>
                  </a:lnTo>
                  <a:lnTo>
                    <a:pt x="11675" y="5544"/>
                  </a:lnTo>
                  <a:lnTo>
                    <a:pt x="11821" y="5520"/>
                  </a:lnTo>
                  <a:lnTo>
                    <a:pt x="11919" y="5520"/>
                  </a:lnTo>
                  <a:lnTo>
                    <a:pt x="12017" y="5471"/>
                  </a:lnTo>
                  <a:lnTo>
                    <a:pt x="12114" y="5398"/>
                  </a:lnTo>
                  <a:lnTo>
                    <a:pt x="12212" y="5324"/>
                  </a:lnTo>
                  <a:lnTo>
                    <a:pt x="12285" y="5251"/>
                  </a:lnTo>
                  <a:lnTo>
                    <a:pt x="12359" y="5153"/>
                  </a:lnTo>
                  <a:lnTo>
                    <a:pt x="12383" y="5031"/>
                  </a:lnTo>
                  <a:lnTo>
                    <a:pt x="12408" y="4958"/>
                  </a:lnTo>
                  <a:lnTo>
                    <a:pt x="12383" y="4787"/>
                  </a:lnTo>
                  <a:lnTo>
                    <a:pt x="12334" y="4714"/>
                  </a:lnTo>
                  <a:lnTo>
                    <a:pt x="12310" y="4665"/>
                  </a:lnTo>
                  <a:lnTo>
                    <a:pt x="12310" y="4640"/>
                  </a:lnTo>
                  <a:lnTo>
                    <a:pt x="12310" y="4592"/>
                  </a:lnTo>
                  <a:lnTo>
                    <a:pt x="12383" y="4469"/>
                  </a:lnTo>
                  <a:lnTo>
                    <a:pt x="12505" y="4298"/>
                  </a:lnTo>
                  <a:lnTo>
                    <a:pt x="12701" y="4103"/>
                  </a:lnTo>
                  <a:lnTo>
                    <a:pt x="12798" y="4005"/>
                  </a:lnTo>
                  <a:lnTo>
                    <a:pt x="12945" y="3908"/>
                  </a:lnTo>
                  <a:lnTo>
                    <a:pt x="13091" y="3834"/>
                  </a:lnTo>
                  <a:lnTo>
                    <a:pt x="13262" y="3761"/>
                  </a:lnTo>
                  <a:lnTo>
                    <a:pt x="13604" y="3663"/>
                  </a:lnTo>
                  <a:lnTo>
                    <a:pt x="13775" y="3639"/>
                  </a:lnTo>
                  <a:lnTo>
                    <a:pt x="13922" y="3615"/>
                  </a:lnTo>
                  <a:close/>
                  <a:moveTo>
                    <a:pt x="6888" y="2467"/>
                  </a:moveTo>
                  <a:lnTo>
                    <a:pt x="6986" y="2491"/>
                  </a:lnTo>
                  <a:lnTo>
                    <a:pt x="7083" y="2516"/>
                  </a:lnTo>
                  <a:lnTo>
                    <a:pt x="7132" y="2540"/>
                  </a:lnTo>
                  <a:lnTo>
                    <a:pt x="7181" y="2589"/>
                  </a:lnTo>
                  <a:lnTo>
                    <a:pt x="7181" y="2638"/>
                  </a:lnTo>
                  <a:lnTo>
                    <a:pt x="7181" y="2711"/>
                  </a:lnTo>
                  <a:lnTo>
                    <a:pt x="7132" y="2784"/>
                  </a:lnTo>
                  <a:lnTo>
                    <a:pt x="7083" y="2858"/>
                  </a:lnTo>
                  <a:lnTo>
                    <a:pt x="6937" y="3028"/>
                  </a:lnTo>
                  <a:lnTo>
                    <a:pt x="6864" y="3175"/>
                  </a:lnTo>
                  <a:lnTo>
                    <a:pt x="6839" y="3322"/>
                  </a:lnTo>
                  <a:lnTo>
                    <a:pt x="6864" y="3395"/>
                  </a:lnTo>
                  <a:lnTo>
                    <a:pt x="6888" y="3419"/>
                  </a:lnTo>
                  <a:lnTo>
                    <a:pt x="6961" y="3517"/>
                  </a:lnTo>
                  <a:lnTo>
                    <a:pt x="7010" y="3615"/>
                  </a:lnTo>
                  <a:lnTo>
                    <a:pt x="7059" y="3712"/>
                  </a:lnTo>
                  <a:lnTo>
                    <a:pt x="7083" y="3810"/>
                  </a:lnTo>
                  <a:lnTo>
                    <a:pt x="7059" y="3908"/>
                  </a:lnTo>
                  <a:lnTo>
                    <a:pt x="7010" y="4005"/>
                  </a:lnTo>
                  <a:lnTo>
                    <a:pt x="6961" y="4103"/>
                  </a:lnTo>
                  <a:lnTo>
                    <a:pt x="6888" y="4201"/>
                  </a:lnTo>
                  <a:lnTo>
                    <a:pt x="6839" y="4225"/>
                  </a:lnTo>
                  <a:lnTo>
                    <a:pt x="6644" y="4225"/>
                  </a:lnTo>
                  <a:lnTo>
                    <a:pt x="6473" y="4128"/>
                  </a:lnTo>
                  <a:lnTo>
                    <a:pt x="6302" y="4005"/>
                  </a:lnTo>
                  <a:lnTo>
                    <a:pt x="6155" y="3859"/>
                  </a:lnTo>
                  <a:lnTo>
                    <a:pt x="5984" y="3786"/>
                  </a:lnTo>
                  <a:lnTo>
                    <a:pt x="5838" y="3761"/>
                  </a:lnTo>
                  <a:lnTo>
                    <a:pt x="5789" y="3786"/>
                  </a:lnTo>
                  <a:lnTo>
                    <a:pt x="5740" y="3810"/>
                  </a:lnTo>
                  <a:lnTo>
                    <a:pt x="5642" y="3883"/>
                  </a:lnTo>
                  <a:lnTo>
                    <a:pt x="5545" y="3957"/>
                  </a:lnTo>
                  <a:lnTo>
                    <a:pt x="5447" y="3981"/>
                  </a:lnTo>
                  <a:lnTo>
                    <a:pt x="5349" y="4005"/>
                  </a:lnTo>
                  <a:lnTo>
                    <a:pt x="5203" y="4030"/>
                  </a:lnTo>
                  <a:lnTo>
                    <a:pt x="5129" y="4054"/>
                  </a:lnTo>
                  <a:lnTo>
                    <a:pt x="5081" y="4103"/>
                  </a:lnTo>
                  <a:lnTo>
                    <a:pt x="5032" y="4128"/>
                  </a:lnTo>
                  <a:lnTo>
                    <a:pt x="4959" y="4152"/>
                  </a:lnTo>
                  <a:lnTo>
                    <a:pt x="4788" y="4201"/>
                  </a:lnTo>
                  <a:lnTo>
                    <a:pt x="4690" y="4201"/>
                  </a:lnTo>
                  <a:lnTo>
                    <a:pt x="4592" y="4250"/>
                  </a:lnTo>
                  <a:lnTo>
                    <a:pt x="4494" y="4298"/>
                  </a:lnTo>
                  <a:lnTo>
                    <a:pt x="4397" y="4372"/>
                  </a:lnTo>
                  <a:lnTo>
                    <a:pt x="4372" y="4421"/>
                  </a:lnTo>
                  <a:lnTo>
                    <a:pt x="4372" y="4494"/>
                  </a:lnTo>
                  <a:lnTo>
                    <a:pt x="4372" y="4616"/>
                  </a:lnTo>
                  <a:lnTo>
                    <a:pt x="4470" y="4787"/>
                  </a:lnTo>
                  <a:lnTo>
                    <a:pt x="4592" y="4958"/>
                  </a:lnTo>
                  <a:lnTo>
                    <a:pt x="4690" y="5031"/>
                  </a:lnTo>
                  <a:lnTo>
                    <a:pt x="4788" y="5056"/>
                  </a:lnTo>
                  <a:lnTo>
                    <a:pt x="4885" y="5080"/>
                  </a:lnTo>
                  <a:lnTo>
                    <a:pt x="5007" y="5080"/>
                  </a:lnTo>
                  <a:lnTo>
                    <a:pt x="5129" y="5056"/>
                  </a:lnTo>
                  <a:lnTo>
                    <a:pt x="5227" y="5007"/>
                  </a:lnTo>
                  <a:lnTo>
                    <a:pt x="5349" y="4933"/>
                  </a:lnTo>
                  <a:lnTo>
                    <a:pt x="5447" y="4860"/>
                  </a:lnTo>
                  <a:lnTo>
                    <a:pt x="5642" y="4665"/>
                  </a:lnTo>
                  <a:lnTo>
                    <a:pt x="5838" y="4518"/>
                  </a:lnTo>
                  <a:lnTo>
                    <a:pt x="6009" y="4421"/>
                  </a:lnTo>
                  <a:lnTo>
                    <a:pt x="6131" y="4372"/>
                  </a:lnTo>
                  <a:lnTo>
                    <a:pt x="6204" y="4396"/>
                  </a:lnTo>
                  <a:lnTo>
                    <a:pt x="6253" y="4445"/>
                  </a:lnTo>
                  <a:lnTo>
                    <a:pt x="6302" y="4494"/>
                  </a:lnTo>
                  <a:lnTo>
                    <a:pt x="6302" y="4567"/>
                  </a:lnTo>
                  <a:lnTo>
                    <a:pt x="6326" y="4640"/>
                  </a:lnTo>
                  <a:lnTo>
                    <a:pt x="6375" y="4714"/>
                  </a:lnTo>
                  <a:lnTo>
                    <a:pt x="6424" y="4738"/>
                  </a:lnTo>
                  <a:lnTo>
                    <a:pt x="6497" y="4763"/>
                  </a:lnTo>
                  <a:lnTo>
                    <a:pt x="6595" y="4787"/>
                  </a:lnTo>
                  <a:lnTo>
                    <a:pt x="6693" y="4811"/>
                  </a:lnTo>
                  <a:lnTo>
                    <a:pt x="6790" y="4885"/>
                  </a:lnTo>
                  <a:lnTo>
                    <a:pt x="6888" y="4958"/>
                  </a:lnTo>
                  <a:lnTo>
                    <a:pt x="6937" y="5031"/>
                  </a:lnTo>
                  <a:lnTo>
                    <a:pt x="6961" y="5153"/>
                  </a:lnTo>
                  <a:lnTo>
                    <a:pt x="6937" y="5251"/>
                  </a:lnTo>
                  <a:lnTo>
                    <a:pt x="6888" y="5324"/>
                  </a:lnTo>
                  <a:lnTo>
                    <a:pt x="6790" y="5398"/>
                  </a:lnTo>
                  <a:lnTo>
                    <a:pt x="6693" y="5471"/>
                  </a:lnTo>
                  <a:lnTo>
                    <a:pt x="6595" y="5520"/>
                  </a:lnTo>
                  <a:lnTo>
                    <a:pt x="6497" y="5520"/>
                  </a:lnTo>
                  <a:lnTo>
                    <a:pt x="6399" y="5544"/>
                  </a:lnTo>
                  <a:lnTo>
                    <a:pt x="6253" y="5642"/>
                  </a:lnTo>
                  <a:lnTo>
                    <a:pt x="6082" y="5764"/>
                  </a:lnTo>
                  <a:lnTo>
                    <a:pt x="5935" y="5910"/>
                  </a:lnTo>
                  <a:lnTo>
                    <a:pt x="5764" y="6057"/>
                  </a:lnTo>
                  <a:lnTo>
                    <a:pt x="5594" y="6179"/>
                  </a:lnTo>
                  <a:lnTo>
                    <a:pt x="5471" y="6252"/>
                  </a:lnTo>
                  <a:lnTo>
                    <a:pt x="5349" y="6277"/>
                  </a:lnTo>
                  <a:lnTo>
                    <a:pt x="5227" y="6326"/>
                  </a:lnTo>
                  <a:lnTo>
                    <a:pt x="5056" y="6448"/>
                  </a:lnTo>
                  <a:lnTo>
                    <a:pt x="4812" y="6643"/>
                  </a:lnTo>
                  <a:lnTo>
                    <a:pt x="4568" y="6887"/>
                  </a:lnTo>
                  <a:lnTo>
                    <a:pt x="4226" y="7229"/>
                  </a:lnTo>
                  <a:lnTo>
                    <a:pt x="4104" y="7327"/>
                  </a:lnTo>
                  <a:lnTo>
                    <a:pt x="3957" y="7449"/>
                  </a:lnTo>
                  <a:lnTo>
                    <a:pt x="3640" y="7644"/>
                  </a:lnTo>
                  <a:lnTo>
                    <a:pt x="3347" y="7767"/>
                  </a:lnTo>
                  <a:lnTo>
                    <a:pt x="3200" y="7791"/>
                  </a:lnTo>
                  <a:lnTo>
                    <a:pt x="3078" y="7815"/>
                  </a:lnTo>
                  <a:lnTo>
                    <a:pt x="2834" y="7815"/>
                  </a:lnTo>
                  <a:lnTo>
                    <a:pt x="2614" y="7864"/>
                  </a:lnTo>
                  <a:lnTo>
                    <a:pt x="2443" y="7938"/>
                  </a:lnTo>
                  <a:lnTo>
                    <a:pt x="2321" y="8011"/>
                  </a:lnTo>
                  <a:lnTo>
                    <a:pt x="2248" y="8084"/>
                  </a:lnTo>
                  <a:lnTo>
                    <a:pt x="2174" y="8182"/>
                  </a:lnTo>
                  <a:lnTo>
                    <a:pt x="2125" y="8279"/>
                  </a:lnTo>
                  <a:lnTo>
                    <a:pt x="2125" y="8377"/>
                  </a:lnTo>
                  <a:lnTo>
                    <a:pt x="2125" y="8475"/>
                  </a:lnTo>
                  <a:lnTo>
                    <a:pt x="2174" y="8573"/>
                  </a:lnTo>
                  <a:lnTo>
                    <a:pt x="2248" y="8670"/>
                  </a:lnTo>
                  <a:lnTo>
                    <a:pt x="2321" y="8768"/>
                  </a:lnTo>
                  <a:lnTo>
                    <a:pt x="2394" y="8841"/>
                  </a:lnTo>
                  <a:lnTo>
                    <a:pt x="2492" y="8890"/>
                  </a:lnTo>
                  <a:lnTo>
                    <a:pt x="2614" y="8939"/>
                  </a:lnTo>
                  <a:lnTo>
                    <a:pt x="2687" y="8939"/>
                  </a:lnTo>
                  <a:lnTo>
                    <a:pt x="2809" y="8988"/>
                  </a:lnTo>
                  <a:lnTo>
                    <a:pt x="2956" y="9085"/>
                  </a:lnTo>
                  <a:lnTo>
                    <a:pt x="3151" y="9232"/>
                  </a:lnTo>
                  <a:lnTo>
                    <a:pt x="3371" y="9427"/>
                  </a:lnTo>
                  <a:lnTo>
                    <a:pt x="3566" y="9623"/>
                  </a:lnTo>
                  <a:lnTo>
                    <a:pt x="3762" y="9769"/>
                  </a:lnTo>
                  <a:lnTo>
                    <a:pt x="3908" y="9867"/>
                  </a:lnTo>
                  <a:lnTo>
                    <a:pt x="4030" y="9891"/>
                  </a:lnTo>
                  <a:lnTo>
                    <a:pt x="4177" y="9867"/>
                  </a:lnTo>
                  <a:lnTo>
                    <a:pt x="4250" y="9843"/>
                  </a:lnTo>
                  <a:lnTo>
                    <a:pt x="4324" y="9818"/>
                  </a:lnTo>
                  <a:lnTo>
                    <a:pt x="4372" y="9769"/>
                  </a:lnTo>
                  <a:lnTo>
                    <a:pt x="4494" y="9745"/>
                  </a:lnTo>
                  <a:lnTo>
                    <a:pt x="4641" y="9720"/>
                  </a:lnTo>
                  <a:lnTo>
                    <a:pt x="4959" y="9720"/>
                  </a:lnTo>
                  <a:lnTo>
                    <a:pt x="5105" y="9769"/>
                  </a:lnTo>
                  <a:lnTo>
                    <a:pt x="5252" y="9818"/>
                  </a:lnTo>
                  <a:lnTo>
                    <a:pt x="5349" y="9916"/>
                  </a:lnTo>
                  <a:lnTo>
                    <a:pt x="5447" y="9989"/>
                  </a:lnTo>
                  <a:lnTo>
                    <a:pt x="5545" y="10038"/>
                  </a:lnTo>
                  <a:lnTo>
                    <a:pt x="5642" y="10087"/>
                  </a:lnTo>
                  <a:lnTo>
                    <a:pt x="5740" y="10087"/>
                  </a:lnTo>
                  <a:lnTo>
                    <a:pt x="5838" y="10136"/>
                  </a:lnTo>
                  <a:lnTo>
                    <a:pt x="5984" y="10209"/>
                  </a:lnTo>
                  <a:lnTo>
                    <a:pt x="6155" y="10331"/>
                  </a:lnTo>
                  <a:lnTo>
                    <a:pt x="6302" y="10478"/>
                  </a:lnTo>
                  <a:lnTo>
                    <a:pt x="6473" y="10624"/>
                  </a:lnTo>
                  <a:lnTo>
                    <a:pt x="6644" y="10746"/>
                  </a:lnTo>
                  <a:lnTo>
                    <a:pt x="6790" y="10819"/>
                  </a:lnTo>
                  <a:lnTo>
                    <a:pt x="6888" y="10844"/>
                  </a:lnTo>
                  <a:lnTo>
                    <a:pt x="6961" y="10868"/>
                  </a:lnTo>
                  <a:lnTo>
                    <a:pt x="7083" y="10917"/>
                  </a:lnTo>
                  <a:lnTo>
                    <a:pt x="7181" y="10966"/>
                  </a:lnTo>
                  <a:lnTo>
                    <a:pt x="7254" y="11039"/>
                  </a:lnTo>
                  <a:lnTo>
                    <a:pt x="7352" y="11113"/>
                  </a:lnTo>
                  <a:lnTo>
                    <a:pt x="7450" y="11186"/>
                  </a:lnTo>
                  <a:lnTo>
                    <a:pt x="7547" y="11210"/>
                  </a:lnTo>
                  <a:lnTo>
                    <a:pt x="7645" y="11235"/>
                  </a:lnTo>
                  <a:lnTo>
                    <a:pt x="7743" y="11259"/>
                  </a:lnTo>
                  <a:lnTo>
                    <a:pt x="7840" y="11283"/>
                  </a:lnTo>
                  <a:lnTo>
                    <a:pt x="7938" y="11357"/>
                  </a:lnTo>
                  <a:lnTo>
                    <a:pt x="8036" y="11430"/>
                  </a:lnTo>
                  <a:lnTo>
                    <a:pt x="8109" y="11528"/>
                  </a:lnTo>
                  <a:lnTo>
                    <a:pt x="8158" y="11625"/>
                  </a:lnTo>
                  <a:lnTo>
                    <a:pt x="8207" y="11723"/>
                  </a:lnTo>
                  <a:lnTo>
                    <a:pt x="8207" y="11796"/>
                  </a:lnTo>
                  <a:lnTo>
                    <a:pt x="8207" y="11894"/>
                  </a:lnTo>
                  <a:lnTo>
                    <a:pt x="8158" y="11992"/>
                  </a:lnTo>
                  <a:lnTo>
                    <a:pt x="8109" y="12089"/>
                  </a:lnTo>
                  <a:lnTo>
                    <a:pt x="8036" y="12187"/>
                  </a:lnTo>
                  <a:lnTo>
                    <a:pt x="7963" y="12285"/>
                  </a:lnTo>
                  <a:lnTo>
                    <a:pt x="7889" y="12383"/>
                  </a:lnTo>
                  <a:lnTo>
                    <a:pt x="7840" y="12480"/>
                  </a:lnTo>
                  <a:lnTo>
                    <a:pt x="7840" y="12578"/>
                  </a:lnTo>
                  <a:lnTo>
                    <a:pt x="7816" y="12676"/>
                  </a:lnTo>
                  <a:lnTo>
                    <a:pt x="7718" y="12822"/>
                  </a:lnTo>
                  <a:lnTo>
                    <a:pt x="7596" y="12969"/>
                  </a:lnTo>
                  <a:lnTo>
                    <a:pt x="7450" y="13140"/>
                  </a:lnTo>
                  <a:lnTo>
                    <a:pt x="7303" y="13311"/>
                  </a:lnTo>
                  <a:lnTo>
                    <a:pt x="7181" y="13457"/>
                  </a:lnTo>
                  <a:lnTo>
                    <a:pt x="7108" y="13604"/>
                  </a:lnTo>
                  <a:lnTo>
                    <a:pt x="7083" y="13701"/>
                  </a:lnTo>
                  <a:lnTo>
                    <a:pt x="7034" y="13823"/>
                  </a:lnTo>
                  <a:lnTo>
                    <a:pt x="6961" y="13970"/>
                  </a:lnTo>
                  <a:lnTo>
                    <a:pt x="6839" y="14117"/>
                  </a:lnTo>
                  <a:lnTo>
                    <a:pt x="6693" y="14288"/>
                  </a:lnTo>
                  <a:lnTo>
                    <a:pt x="6546" y="14434"/>
                  </a:lnTo>
                  <a:lnTo>
                    <a:pt x="6424" y="14605"/>
                  </a:lnTo>
                  <a:lnTo>
                    <a:pt x="6351" y="14752"/>
                  </a:lnTo>
                  <a:lnTo>
                    <a:pt x="6302" y="14849"/>
                  </a:lnTo>
                  <a:lnTo>
                    <a:pt x="6277" y="14947"/>
                  </a:lnTo>
                  <a:lnTo>
                    <a:pt x="6229" y="15069"/>
                  </a:lnTo>
                  <a:lnTo>
                    <a:pt x="6131" y="15216"/>
                  </a:lnTo>
                  <a:lnTo>
                    <a:pt x="6033" y="15338"/>
                  </a:lnTo>
                  <a:lnTo>
                    <a:pt x="5911" y="15460"/>
                  </a:lnTo>
                  <a:lnTo>
                    <a:pt x="5813" y="15582"/>
                  </a:lnTo>
                  <a:lnTo>
                    <a:pt x="5764" y="15704"/>
                  </a:lnTo>
                  <a:lnTo>
                    <a:pt x="5740" y="15802"/>
                  </a:lnTo>
                  <a:lnTo>
                    <a:pt x="5764" y="15973"/>
                  </a:lnTo>
                  <a:lnTo>
                    <a:pt x="5789" y="16046"/>
                  </a:lnTo>
                  <a:lnTo>
                    <a:pt x="5838" y="16095"/>
                  </a:lnTo>
                  <a:lnTo>
                    <a:pt x="5862" y="16144"/>
                  </a:lnTo>
                  <a:lnTo>
                    <a:pt x="5911" y="16217"/>
                  </a:lnTo>
                  <a:lnTo>
                    <a:pt x="5935" y="16388"/>
                  </a:lnTo>
                  <a:lnTo>
                    <a:pt x="5911" y="16461"/>
                  </a:lnTo>
                  <a:lnTo>
                    <a:pt x="5862" y="16510"/>
                  </a:lnTo>
                  <a:lnTo>
                    <a:pt x="5813" y="16559"/>
                  </a:lnTo>
                  <a:lnTo>
                    <a:pt x="5642" y="16559"/>
                  </a:lnTo>
                  <a:lnTo>
                    <a:pt x="5545" y="16510"/>
                  </a:lnTo>
                  <a:lnTo>
                    <a:pt x="5447" y="16461"/>
                  </a:lnTo>
                  <a:lnTo>
                    <a:pt x="5349" y="16388"/>
                  </a:lnTo>
                  <a:lnTo>
                    <a:pt x="5276" y="16266"/>
                  </a:lnTo>
                  <a:lnTo>
                    <a:pt x="5227" y="16119"/>
                  </a:lnTo>
                  <a:lnTo>
                    <a:pt x="5178" y="15973"/>
                  </a:lnTo>
                  <a:lnTo>
                    <a:pt x="5178" y="15802"/>
                  </a:lnTo>
                  <a:lnTo>
                    <a:pt x="5154" y="15655"/>
                  </a:lnTo>
                  <a:lnTo>
                    <a:pt x="5105" y="15484"/>
                  </a:lnTo>
                  <a:lnTo>
                    <a:pt x="5056" y="15338"/>
                  </a:lnTo>
                  <a:lnTo>
                    <a:pt x="4983" y="15240"/>
                  </a:lnTo>
                  <a:lnTo>
                    <a:pt x="4934" y="15191"/>
                  </a:lnTo>
                  <a:lnTo>
                    <a:pt x="4910" y="15093"/>
                  </a:lnTo>
                  <a:lnTo>
                    <a:pt x="4836" y="14849"/>
                  </a:lnTo>
                  <a:lnTo>
                    <a:pt x="4812" y="14556"/>
                  </a:lnTo>
                  <a:lnTo>
                    <a:pt x="4788" y="14214"/>
                  </a:lnTo>
                  <a:lnTo>
                    <a:pt x="4788" y="13970"/>
                  </a:lnTo>
                  <a:lnTo>
                    <a:pt x="4788" y="13799"/>
                  </a:lnTo>
                  <a:lnTo>
                    <a:pt x="4739" y="13604"/>
                  </a:lnTo>
                  <a:lnTo>
                    <a:pt x="4714" y="13433"/>
                  </a:lnTo>
                  <a:lnTo>
                    <a:pt x="4641" y="13237"/>
                  </a:lnTo>
                  <a:lnTo>
                    <a:pt x="4568" y="13066"/>
                  </a:lnTo>
                  <a:lnTo>
                    <a:pt x="4494" y="12920"/>
                  </a:lnTo>
                  <a:lnTo>
                    <a:pt x="4397" y="12773"/>
                  </a:lnTo>
                  <a:lnTo>
                    <a:pt x="4324" y="12676"/>
                  </a:lnTo>
                  <a:lnTo>
                    <a:pt x="4128" y="12456"/>
                  </a:lnTo>
                  <a:lnTo>
                    <a:pt x="3982" y="12260"/>
                  </a:lnTo>
                  <a:lnTo>
                    <a:pt x="3884" y="12114"/>
                  </a:lnTo>
                  <a:lnTo>
                    <a:pt x="3835" y="11992"/>
                  </a:lnTo>
                  <a:lnTo>
                    <a:pt x="3811" y="11845"/>
                  </a:lnTo>
                  <a:lnTo>
                    <a:pt x="3786" y="11772"/>
                  </a:lnTo>
                  <a:lnTo>
                    <a:pt x="3737" y="11723"/>
                  </a:lnTo>
                  <a:lnTo>
                    <a:pt x="3713" y="11650"/>
                  </a:lnTo>
                  <a:lnTo>
                    <a:pt x="3664" y="11528"/>
                  </a:lnTo>
                  <a:lnTo>
                    <a:pt x="3664" y="11381"/>
                  </a:lnTo>
                  <a:lnTo>
                    <a:pt x="3640" y="11235"/>
                  </a:lnTo>
                  <a:lnTo>
                    <a:pt x="3664" y="11088"/>
                  </a:lnTo>
                  <a:lnTo>
                    <a:pt x="3664" y="10942"/>
                  </a:lnTo>
                  <a:lnTo>
                    <a:pt x="3713" y="10819"/>
                  </a:lnTo>
                  <a:lnTo>
                    <a:pt x="3737" y="10771"/>
                  </a:lnTo>
                  <a:lnTo>
                    <a:pt x="3786" y="10697"/>
                  </a:lnTo>
                  <a:lnTo>
                    <a:pt x="3811" y="10648"/>
                  </a:lnTo>
                  <a:lnTo>
                    <a:pt x="3835" y="10478"/>
                  </a:lnTo>
                  <a:lnTo>
                    <a:pt x="3811" y="10307"/>
                  </a:lnTo>
                  <a:lnTo>
                    <a:pt x="3786" y="10233"/>
                  </a:lnTo>
                  <a:lnTo>
                    <a:pt x="3737" y="10184"/>
                  </a:lnTo>
                  <a:lnTo>
                    <a:pt x="3689" y="10160"/>
                  </a:lnTo>
                  <a:lnTo>
                    <a:pt x="3615" y="10111"/>
                  </a:lnTo>
                  <a:lnTo>
                    <a:pt x="3444" y="10087"/>
                  </a:lnTo>
                  <a:lnTo>
                    <a:pt x="3347" y="10062"/>
                  </a:lnTo>
                  <a:lnTo>
                    <a:pt x="3200" y="9989"/>
                  </a:lnTo>
                  <a:lnTo>
                    <a:pt x="3054" y="9867"/>
                  </a:lnTo>
                  <a:lnTo>
                    <a:pt x="2883" y="9720"/>
                  </a:lnTo>
                  <a:lnTo>
                    <a:pt x="2712" y="9574"/>
                  </a:lnTo>
                  <a:lnTo>
                    <a:pt x="2565" y="9452"/>
                  </a:lnTo>
                  <a:lnTo>
                    <a:pt x="2419" y="9354"/>
                  </a:lnTo>
                  <a:lnTo>
                    <a:pt x="2321" y="9330"/>
                  </a:lnTo>
                  <a:lnTo>
                    <a:pt x="2199" y="9281"/>
                  </a:lnTo>
                  <a:lnTo>
                    <a:pt x="2003" y="9159"/>
                  </a:lnTo>
                  <a:lnTo>
                    <a:pt x="1784" y="8988"/>
                  </a:lnTo>
                  <a:lnTo>
                    <a:pt x="1539" y="8768"/>
                  </a:lnTo>
                  <a:lnTo>
                    <a:pt x="1246" y="8402"/>
                  </a:lnTo>
                  <a:lnTo>
                    <a:pt x="1078" y="8185"/>
                  </a:lnTo>
                  <a:lnTo>
                    <a:pt x="1124" y="7840"/>
                  </a:lnTo>
                  <a:lnTo>
                    <a:pt x="1197" y="7473"/>
                  </a:lnTo>
                  <a:lnTo>
                    <a:pt x="1295" y="7132"/>
                  </a:lnTo>
                  <a:lnTo>
                    <a:pt x="1393" y="6790"/>
                  </a:lnTo>
                  <a:lnTo>
                    <a:pt x="1515" y="6448"/>
                  </a:lnTo>
                  <a:lnTo>
                    <a:pt x="1637" y="6106"/>
                  </a:lnTo>
                  <a:lnTo>
                    <a:pt x="1784" y="5788"/>
                  </a:lnTo>
                  <a:lnTo>
                    <a:pt x="1954" y="5471"/>
                  </a:lnTo>
                  <a:lnTo>
                    <a:pt x="2125" y="5153"/>
                  </a:lnTo>
                  <a:lnTo>
                    <a:pt x="2296" y="4860"/>
                  </a:lnTo>
                  <a:lnTo>
                    <a:pt x="2516" y="4567"/>
                  </a:lnTo>
                  <a:lnTo>
                    <a:pt x="2712" y="4298"/>
                  </a:lnTo>
                  <a:lnTo>
                    <a:pt x="3151" y="3737"/>
                  </a:lnTo>
                  <a:lnTo>
                    <a:pt x="3664" y="3248"/>
                  </a:lnTo>
                  <a:lnTo>
                    <a:pt x="4079" y="3248"/>
                  </a:lnTo>
                  <a:lnTo>
                    <a:pt x="4299" y="3297"/>
                  </a:lnTo>
                  <a:lnTo>
                    <a:pt x="4470" y="3346"/>
                  </a:lnTo>
                  <a:lnTo>
                    <a:pt x="4592" y="3419"/>
                  </a:lnTo>
                  <a:lnTo>
                    <a:pt x="4690" y="3493"/>
                  </a:lnTo>
                  <a:lnTo>
                    <a:pt x="4788" y="3517"/>
                  </a:lnTo>
                  <a:lnTo>
                    <a:pt x="4885" y="3493"/>
                  </a:lnTo>
                  <a:lnTo>
                    <a:pt x="4983" y="3419"/>
                  </a:lnTo>
                  <a:lnTo>
                    <a:pt x="5056" y="3346"/>
                  </a:lnTo>
                  <a:lnTo>
                    <a:pt x="5178" y="3297"/>
                  </a:lnTo>
                  <a:lnTo>
                    <a:pt x="5276" y="3248"/>
                  </a:lnTo>
                  <a:lnTo>
                    <a:pt x="5349" y="3248"/>
                  </a:lnTo>
                  <a:lnTo>
                    <a:pt x="5471" y="3199"/>
                  </a:lnTo>
                  <a:lnTo>
                    <a:pt x="5594" y="3126"/>
                  </a:lnTo>
                  <a:lnTo>
                    <a:pt x="5764" y="3004"/>
                  </a:lnTo>
                  <a:lnTo>
                    <a:pt x="5935" y="2858"/>
                  </a:lnTo>
                  <a:lnTo>
                    <a:pt x="6131" y="2711"/>
                  </a:lnTo>
                  <a:lnTo>
                    <a:pt x="6375" y="2589"/>
                  </a:lnTo>
                  <a:lnTo>
                    <a:pt x="6619" y="2516"/>
                  </a:lnTo>
                  <a:lnTo>
                    <a:pt x="6888" y="2467"/>
                  </a:lnTo>
                  <a:close/>
                  <a:moveTo>
                    <a:pt x="9379" y="0"/>
                  </a:moveTo>
                  <a:lnTo>
                    <a:pt x="8891" y="24"/>
                  </a:lnTo>
                  <a:lnTo>
                    <a:pt x="8427" y="49"/>
                  </a:lnTo>
                  <a:lnTo>
                    <a:pt x="7963" y="122"/>
                  </a:lnTo>
                  <a:lnTo>
                    <a:pt x="7499" y="195"/>
                  </a:lnTo>
                  <a:lnTo>
                    <a:pt x="7034" y="293"/>
                  </a:lnTo>
                  <a:lnTo>
                    <a:pt x="6595" y="440"/>
                  </a:lnTo>
                  <a:lnTo>
                    <a:pt x="6155" y="586"/>
                  </a:lnTo>
                  <a:lnTo>
                    <a:pt x="5740" y="733"/>
                  </a:lnTo>
                  <a:lnTo>
                    <a:pt x="5325" y="928"/>
                  </a:lnTo>
                  <a:lnTo>
                    <a:pt x="4910" y="1148"/>
                  </a:lnTo>
                  <a:lnTo>
                    <a:pt x="4519" y="1368"/>
                  </a:lnTo>
                  <a:lnTo>
                    <a:pt x="4128" y="1612"/>
                  </a:lnTo>
                  <a:lnTo>
                    <a:pt x="3762" y="1881"/>
                  </a:lnTo>
                  <a:lnTo>
                    <a:pt x="3420" y="2149"/>
                  </a:lnTo>
                  <a:lnTo>
                    <a:pt x="3078" y="2442"/>
                  </a:lnTo>
                  <a:lnTo>
                    <a:pt x="2760" y="2760"/>
                  </a:lnTo>
                  <a:lnTo>
                    <a:pt x="2443" y="3077"/>
                  </a:lnTo>
                  <a:lnTo>
                    <a:pt x="2150" y="3419"/>
                  </a:lnTo>
                  <a:lnTo>
                    <a:pt x="1881" y="3761"/>
                  </a:lnTo>
                  <a:lnTo>
                    <a:pt x="1613" y="4128"/>
                  </a:lnTo>
                  <a:lnTo>
                    <a:pt x="1368" y="4518"/>
                  </a:lnTo>
                  <a:lnTo>
                    <a:pt x="1149" y="4909"/>
                  </a:lnTo>
                  <a:lnTo>
                    <a:pt x="929" y="5324"/>
                  </a:lnTo>
                  <a:lnTo>
                    <a:pt x="733" y="5739"/>
                  </a:lnTo>
                  <a:lnTo>
                    <a:pt x="587" y="6155"/>
                  </a:lnTo>
                  <a:lnTo>
                    <a:pt x="440" y="6594"/>
                  </a:lnTo>
                  <a:lnTo>
                    <a:pt x="294" y="7034"/>
                  </a:lnTo>
                  <a:lnTo>
                    <a:pt x="196" y="7498"/>
                  </a:lnTo>
                  <a:lnTo>
                    <a:pt x="123" y="7962"/>
                  </a:lnTo>
                  <a:lnTo>
                    <a:pt x="49" y="8426"/>
                  </a:lnTo>
                  <a:lnTo>
                    <a:pt x="25" y="8890"/>
                  </a:lnTo>
                  <a:lnTo>
                    <a:pt x="1" y="9378"/>
                  </a:lnTo>
                  <a:lnTo>
                    <a:pt x="25" y="9867"/>
                  </a:lnTo>
                  <a:lnTo>
                    <a:pt x="49" y="10331"/>
                  </a:lnTo>
                  <a:lnTo>
                    <a:pt x="123" y="10795"/>
                  </a:lnTo>
                  <a:lnTo>
                    <a:pt x="196" y="11259"/>
                  </a:lnTo>
                  <a:lnTo>
                    <a:pt x="294" y="11723"/>
                  </a:lnTo>
                  <a:lnTo>
                    <a:pt x="440" y="12163"/>
                  </a:lnTo>
                  <a:lnTo>
                    <a:pt x="587" y="12602"/>
                  </a:lnTo>
                  <a:lnTo>
                    <a:pt x="733" y="13018"/>
                  </a:lnTo>
                  <a:lnTo>
                    <a:pt x="929" y="13433"/>
                  </a:lnTo>
                  <a:lnTo>
                    <a:pt x="1149" y="13848"/>
                  </a:lnTo>
                  <a:lnTo>
                    <a:pt x="1368" y="14239"/>
                  </a:lnTo>
                  <a:lnTo>
                    <a:pt x="1613" y="14629"/>
                  </a:lnTo>
                  <a:lnTo>
                    <a:pt x="1881" y="14996"/>
                  </a:lnTo>
                  <a:lnTo>
                    <a:pt x="2150" y="15338"/>
                  </a:lnTo>
                  <a:lnTo>
                    <a:pt x="2443" y="15680"/>
                  </a:lnTo>
                  <a:lnTo>
                    <a:pt x="2760" y="15997"/>
                  </a:lnTo>
                  <a:lnTo>
                    <a:pt x="3078" y="16315"/>
                  </a:lnTo>
                  <a:lnTo>
                    <a:pt x="3420" y="16608"/>
                  </a:lnTo>
                  <a:lnTo>
                    <a:pt x="3762" y="16876"/>
                  </a:lnTo>
                  <a:lnTo>
                    <a:pt x="4128" y="17145"/>
                  </a:lnTo>
                  <a:lnTo>
                    <a:pt x="4519" y="17389"/>
                  </a:lnTo>
                  <a:lnTo>
                    <a:pt x="4910" y="17609"/>
                  </a:lnTo>
                  <a:lnTo>
                    <a:pt x="5325" y="17829"/>
                  </a:lnTo>
                  <a:lnTo>
                    <a:pt x="5740" y="18024"/>
                  </a:lnTo>
                  <a:lnTo>
                    <a:pt x="6155" y="18171"/>
                  </a:lnTo>
                  <a:lnTo>
                    <a:pt x="6595" y="18317"/>
                  </a:lnTo>
                  <a:lnTo>
                    <a:pt x="7034" y="18464"/>
                  </a:lnTo>
                  <a:lnTo>
                    <a:pt x="7499" y="18562"/>
                  </a:lnTo>
                  <a:lnTo>
                    <a:pt x="7963" y="18635"/>
                  </a:lnTo>
                  <a:lnTo>
                    <a:pt x="8427" y="18708"/>
                  </a:lnTo>
                  <a:lnTo>
                    <a:pt x="8891" y="18733"/>
                  </a:lnTo>
                  <a:lnTo>
                    <a:pt x="9379" y="18757"/>
                  </a:lnTo>
                  <a:lnTo>
                    <a:pt x="9868" y="18733"/>
                  </a:lnTo>
                  <a:lnTo>
                    <a:pt x="10332" y="18708"/>
                  </a:lnTo>
                  <a:lnTo>
                    <a:pt x="10796" y="18635"/>
                  </a:lnTo>
                  <a:lnTo>
                    <a:pt x="11260" y="18562"/>
                  </a:lnTo>
                  <a:lnTo>
                    <a:pt x="11724" y="18464"/>
                  </a:lnTo>
                  <a:lnTo>
                    <a:pt x="12163" y="18317"/>
                  </a:lnTo>
                  <a:lnTo>
                    <a:pt x="12603" y="18171"/>
                  </a:lnTo>
                  <a:lnTo>
                    <a:pt x="13018" y="18024"/>
                  </a:lnTo>
                  <a:lnTo>
                    <a:pt x="13433" y="17829"/>
                  </a:lnTo>
                  <a:lnTo>
                    <a:pt x="13848" y="17609"/>
                  </a:lnTo>
                  <a:lnTo>
                    <a:pt x="14239" y="17389"/>
                  </a:lnTo>
                  <a:lnTo>
                    <a:pt x="14630" y="17145"/>
                  </a:lnTo>
                  <a:lnTo>
                    <a:pt x="14996" y="16876"/>
                  </a:lnTo>
                  <a:lnTo>
                    <a:pt x="15338" y="16608"/>
                  </a:lnTo>
                  <a:lnTo>
                    <a:pt x="15680" y="16315"/>
                  </a:lnTo>
                  <a:lnTo>
                    <a:pt x="15998" y="15997"/>
                  </a:lnTo>
                  <a:lnTo>
                    <a:pt x="16315" y="15680"/>
                  </a:lnTo>
                  <a:lnTo>
                    <a:pt x="16608" y="15338"/>
                  </a:lnTo>
                  <a:lnTo>
                    <a:pt x="16877" y="14996"/>
                  </a:lnTo>
                  <a:lnTo>
                    <a:pt x="17146" y="14629"/>
                  </a:lnTo>
                  <a:lnTo>
                    <a:pt x="17390" y="14239"/>
                  </a:lnTo>
                  <a:lnTo>
                    <a:pt x="17610" y="13848"/>
                  </a:lnTo>
                  <a:lnTo>
                    <a:pt x="17829" y="13433"/>
                  </a:lnTo>
                  <a:lnTo>
                    <a:pt x="18025" y="13018"/>
                  </a:lnTo>
                  <a:lnTo>
                    <a:pt x="18171" y="12602"/>
                  </a:lnTo>
                  <a:lnTo>
                    <a:pt x="18318" y="12163"/>
                  </a:lnTo>
                  <a:lnTo>
                    <a:pt x="18464" y="11723"/>
                  </a:lnTo>
                  <a:lnTo>
                    <a:pt x="18562" y="11259"/>
                  </a:lnTo>
                  <a:lnTo>
                    <a:pt x="18635" y="10795"/>
                  </a:lnTo>
                  <a:lnTo>
                    <a:pt x="18709" y="10331"/>
                  </a:lnTo>
                  <a:lnTo>
                    <a:pt x="18733" y="9867"/>
                  </a:lnTo>
                  <a:lnTo>
                    <a:pt x="18758" y="9378"/>
                  </a:lnTo>
                  <a:lnTo>
                    <a:pt x="18733" y="8890"/>
                  </a:lnTo>
                  <a:lnTo>
                    <a:pt x="18709" y="8426"/>
                  </a:lnTo>
                  <a:lnTo>
                    <a:pt x="18635" y="7962"/>
                  </a:lnTo>
                  <a:lnTo>
                    <a:pt x="18562" y="7498"/>
                  </a:lnTo>
                  <a:lnTo>
                    <a:pt x="18464" y="7034"/>
                  </a:lnTo>
                  <a:lnTo>
                    <a:pt x="18318" y="6594"/>
                  </a:lnTo>
                  <a:lnTo>
                    <a:pt x="18171" y="6155"/>
                  </a:lnTo>
                  <a:lnTo>
                    <a:pt x="18025" y="5739"/>
                  </a:lnTo>
                  <a:lnTo>
                    <a:pt x="17829" y="5324"/>
                  </a:lnTo>
                  <a:lnTo>
                    <a:pt x="17610" y="4909"/>
                  </a:lnTo>
                  <a:lnTo>
                    <a:pt x="17390" y="4518"/>
                  </a:lnTo>
                  <a:lnTo>
                    <a:pt x="17146" y="4128"/>
                  </a:lnTo>
                  <a:lnTo>
                    <a:pt x="16877" y="3761"/>
                  </a:lnTo>
                  <a:lnTo>
                    <a:pt x="16608" y="3419"/>
                  </a:lnTo>
                  <a:lnTo>
                    <a:pt x="16315" y="3077"/>
                  </a:lnTo>
                  <a:lnTo>
                    <a:pt x="15998" y="2760"/>
                  </a:lnTo>
                  <a:lnTo>
                    <a:pt x="15680" y="2442"/>
                  </a:lnTo>
                  <a:lnTo>
                    <a:pt x="15338" y="2149"/>
                  </a:lnTo>
                  <a:lnTo>
                    <a:pt x="14996" y="1881"/>
                  </a:lnTo>
                  <a:lnTo>
                    <a:pt x="14630" y="1612"/>
                  </a:lnTo>
                  <a:lnTo>
                    <a:pt x="14239" y="1368"/>
                  </a:lnTo>
                  <a:lnTo>
                    <a:pt x="13848" y="1148"/>
                  </a:lnTo>
                  <a:lnTo>
                    <a:pt x="13433" y="928"/>
                  </a:lnTo>
                  <a:lnTo>
                    <a:pt x="13018" y="733"/>
                  </a:lnTo>
                  <a:lnTo>
                    <a:pt x="12603" y="586"/>
                  </a:lnTo>
                  <a:lnTo>
                    <a:pt x="12163" y="440"/>
                  </a:lnTo>
                  <a:lnTo>
                    <a:pt x="11724" y="293"/>
                  </a:lnTo>
                  <a:lnTo>
                    <a:pt x="11260" y="195"/>
                  </a:lnTo>
                  <a:lnTo>
                    <a:pt x="10796" y="122"/>
                  </a:lnTo>
                  <a:lnTo>
                    <a:pt x="10332" y="49"/>
                  </a:lnTo>
                  <a:lnTo>
                    <a:pt x="9868" y="24"/>
                  </a:lnTo>
                  <a:lnTo>
                    <a:pt x="9379" y="0"/>
                  </a:lnTo>
                  <a:close/>
                </a:path>
              </a:pathLst>
            </a:custGeom>
            <a:solidFill>
              <a:srgbClr val="FFC000"/>
            </a:solidFill>
            <a:ln>
              <a:noFill/>
            </a:ln>
          </p:spPr>
          <p:txBody>
            <a:bodyPr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lvl="0">
                <a:spcBef>
                  <a:spcPts val="0"/>
                </a:spcBef>
                <a:buNone/>
              </a:pPr>
              <a:endParaRPr sz="1100"/>
            </a:p>
          </p:txBody>
        </p:sp>
      </p:grpSp>
      <p:cxnSp>
        <p:nvCxnSpPr>
          <p:cNvPr id="76" name="直線接點 75"/>
          <p:cNvCxnSpPr/>
          <p:nvPr/>
        </p:nvCxnSpPr>
        <p:spPr bwMode="auto">
          <a:xfrm>
            <a:off x="2411760" y="4653136"/>
            <a:ext cx="5256584" cy="0"/>
          </a:xfrm>
          <a:prstGeom prst="line">
            <a:avLst/>
          </a:prstGeom>
          <a:noFill/>
          <a:ln w="28575">
            <a:solidFill>
              <a:schemeClr val="accent3"/>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9" name="直線接點 78"/>
          <p:cNvCxnSpPr/>
          <p:nvPr/>
        </p:nvCxnSpPr>
        <p:spPr bwMode="auto">
          <a:xfrm>
            <a:off x="1691680" y="5367501"/>
            <a:ext cx="5976664" cy="5715"/>
          </a:xfrm>
          <a:prstGeom prst="line">
            <a:avLst/>
          </a:prstGeom>
          <a:noFill/>
          <a:ln w="28575">
            <a:solidFill>
              <a:schemeClr val="accent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 name="直線接點 81"/>
          <p:cNvCxnSpPr/>
          <p:nvPr/>
        </p:nvCxnSpPr>
        <p:spPr bwMode="auto">
          <a:xfrm>
            <a:off x="971600" y="6165304"/>
            <a:ext cx="6696744" cy="0"/>
          </a:xfrm>
          <a:prstGeom prst="line">
            <a:avLst/>
          </a:prstGeom>
          <a:noFill/>
          <a:ln w="28575">
            <a:solidFill>
              <a:schemeClr val="accent2"/>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 name="群組 3"/>
          <p:cNvGrpSpPr/>
          <p:nvPr/>
        </p:nvGrpSpPr>
        <p:grpSpPr>
          <a:xfrm>
            <a:off x="1835696" y="3573016"/>
            <a:ext cx="1080000" cy="1080000"/>
            <a:chOff x="2583646" y="2441778"/>
            <a:chExt cx="1512494" cy="1512493"/>
          </a:xfrm>
        </p:grpSpPr>
        <p:sp>
          <p:nvSpPr>
            <p:cNvPr id="77" name="橢圓 76"/>
            <p:cNvSpPr/>
            <p:nvPr/>
          </p:nvSpPr>
          <p:spPr bwMode="auto">
            <a:xfrm>
              <a:off x="2583646" y="2441778"/>
              <a:ext cx="1512494" cy="1512493"/>
            </a:xfrm>
            <a:prstGeom prst="ellipse">
              <a:avLst/>
            </a:prstGeom>
            <a:solidFill>
              <a:schemeClr val="accent3"/>
            </a:solidFill>
            <a:ln>
              <a:noFill/>
              <a:headEnd type="none" w="med" len="med"/>
              <a:tailEnd type="none" w="med" len="med"/>
            </a:ln>
            <a:extLst/>
          </p:spPr>
          <p:style>
            <a:lnRef idx="2">
              <a:schemeClr val="accent5">
                <a:shade val="50000"/>
              </a:schemeClr>
            </a:lnRef>
            <a:fillRef idx="1">
              <a:schemeClr val="accent5"/>
            </a:fillRef>
            <a:effectRef idx="0">
              <a:schemeClr val="accent5"/>
            </a:effectRef>
            <a:fontRef idx="minor">
              <a:schemeClr val="lt1"/>
            </a:fontRef>
          </p:style>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TW" altLang="en-US" sz="1400" b="0" i="0" u="none" strike="noStrike" cap="none" normalizeH="0" baseline="0" smtClean="0">
                <a:ln>
                  <a:noFill/>
                </a:ln>
                <a:solidFill>
                  <a:schemeClr val="tx1"/>
                </a:solidFill>
                <a:effectLst/>
                <a:latin typeface="Arial" pitchFamily="34" charset="0"/>
                <a:ea typeface="新細明體" pitchFamily="18" charset="-120"/>
              </a:endParaRPr>
            </a:p>
          </p:txBody>
        </p:sp>
        <p:sp>
          <p:nvSpPr>
            <p:cNvPr id="78" name="橢圓 77"/>
            <p:cNvSpPr/>
            <p:nvPr/>
          </p:nvSpPr>
          <p:spPr bwMode="auto">
            <a:xfrm>
              <a:off x="2670989" y="2529122"/>
              <a:ext cx="1337807" cy="1337806"/>
            </a:xfrm>
            <a:prstGeom prst="ellipse">
              <a:avLst/>
            </a:prstGeom>
            <a:solidFill>
              <a:schemeClr val="bg1"/>
            </a:solidFill>
            <a:ln>
              <a:noFill/>
              <a:headEnd type="none" w="med" len="med"/>
              <a:tailEnd type="none" w="med" len="med"/>
            </a:ln>
            <a:extLst/>
          </p:spPr>
          <p:style>
            <a:lnRef idx="2">
              <a:schemeClr val="accent5">
                <a:shade val="50000"/>
              </a:schemeClr>
            </a:lnRef>
            <a:fillRef idx="1">
              <a:schemeClr val="accent5"/>
            </a:fillRef>
            <a:effectRef idx="0">
              <a:schemeClr val="accent5"/>
            </a:effectRef>
            <a:fontRef idx="minor">
              <a:schemeClr val="lt1"/>
            </a:fontRef>
          </p:style>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TW" altLang="en-US" sz="1400" b="0" i="0" u="none" strike="noStrike" cap="none" normalizeH="0" baseline="0" smtClean="0">
                <a:ln>
                  <a:noFill/>
                </a:ln>
                <a:solidFill>
                  <a:schemeClr val="tx1"/>
                </a:solidFill>
                <a:effectLst/>
                <a:latin typeface="Arial" pitchFamily="34" charset="0"/>
                <a:ea typeface="新細明體" pitchFamily="18" charset="-120"/>
              </a:endParaRPr>
            </a:p>
          </p:txBody>
        </p:sp>
        <p:grpSp>
          <p:nvGrpSpPr>
            <p:cNvPr id="85" name="Shape 377"/>
            <p:cNvGrpSpPr/>
            <p:nvPr/>
          </p:nvGrpSpPr>
          <p:grpSpPr>
            <a:xfrm>
              <a:off x="2843808" y="2636912"/>
              <a:ext cx="1018469" cy="1116989"/>
              <a:chOff x="4636075" y="261925"/>
              <a:chExt cx="401800" cy="412073"/>
            </a:xfrm>
            <a:solidFill>
              <a:schemeClr val="accent3"/>
            </a:solidFill>
          </p:grpSpPr>
          <p:sp>
            <p:nvSpPr>
              <p:cNvPr id="86" name="Shape 378"/>
              <p:cNvSpPr/>
              <p:nvPr/>
            </p:nvSpPr>
            <p:spPr>
              <a:xfrm>
                <a:off x="4665400" y="326650"/>
                <a:ext cx="372475" cy="97100"/>
              </a:xfrm>
              <a:custGeom>
                <a:avLst/>
                <a:gdLst/>
                <a:ahLst/>
                <a:cxnLst/>
                <a:rect l="0" t="0" r="0" b="0"/>
                <a:pathLst>
                  <a:path w="14899" h="3884" extrusionOk="0">
                    <a:moveTo>
                      <a:pt x="928" y="0"/>
                    </a:moveTo>
                    <a:lnTo>
                      <a:pt x="733" y="25"/>
                    </a:lnTo>
                    <a:lnTo>
                      <a:pt x="562" y="74"/>
                    </a:lnTo>
                    <a:lnTo>
                      <a:pt x="391" y="171"/>
                    </a:lnTo>
                    <a:lnTo>
                      <a:pt x="269" y="269"/>
                    </a:lnTo>
                    <a:lnTo>
                      <a:pt x="147" y="416"/>
                    </a:lnTo>
                    <a:lnTo>
                      <a:pt x="73" y="562"/>
                    </a:lnTo>
                    <a:lnTo>
                      <a:pt x="0" y="733"/>
                    </a:lnTo>
                    <a:lnTo>
                      <a:pt x="0" y="928"/>
                    </a:lnTo>
                    <a:lnTo>
                      <a:pt x="0" y="2956"/>
                    </a:lnTo>
                    <a:lnTo>
                      <a:pt x="0" y="3151"/>
                    </a:lnTo>
                    <a:lnTo>
                      <a:pt x="73" y="3322"/>
                    </a:lnTo>
                    <a:lnTo>
                      <a:pt x="147" y="3468"/>
                    </a:lnTo>
                    <a:lnTo>
                      <a:pt x="269" y="3615"/>
                    </a:lnTo>
                    <a:lnTo>
                      <a:pt x="391" y="3737"/>
                    </a:lnTo>
                    <a:lnTo>
                      <a:pt x="562" y="3810"/>
                    </a:lnTo>
                    <a:lnTo>
                      <a:pt x="733" y="3859"/>
                    </a:lnTo>
                    <a:lnTo>
                      <a:pt x="928" y="3884"/>
                    </a:lnTo>
                    <a:lnTo>
                      <a:pt x="12798" y="3884"/>
                    </a:lnTo>
                    <a:lnTo>
                      <a:pt x="14898" y="1954"/>
                    </a:lnTo>
                    <a:lnTo>
                      <a:pt x="12798" y="0"/>
                    </a:lnTo>
                    <a:close/>
                  </a:path>
                </a:pathLst>
              </a:custGeom>
              <a:grpFill/>
              <a:ln>
                <a:noFill/>
              </a:ln>
            </p:spPr>
            <p:txBody>
              <a:bodyPr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lvl="0">
                  <a:spcBef>
                    <a:spcPts val="0"/>
                  </a:spcBef>
                  <a:buNone/>
                </a:pPr>
                <a:endParaRPr sz="1100"/>
              </a:p>
            </p:txBody>
          </p:sp>
          <p:sp>
            <p:nvSpPr>
              <p:cNvPr id="87" name="Shape 379"/>
              <p:cNvSpPr/>
              <p:nvPr/>
            </p:nvSpPr>
            <p:spPr>
              <a:xfrm>
                <a:off x="4636075" y="438375"/>
                <a:ext cx="372475" cy="97125"/>
              </a:xfrm>
              <a:custGeom>
                <a:avLst/>
                <a:gdLst/>
                <a:ahLst/>
                <a:cxnLst/>
                <a:rect l="0" t="0" r="0" b="0"/>
                <a:pathLst>
                  <a:path w="14899" h="3885" extrusionOk="0">
                    <a:moveTo>
                      <a:pt x="2101" y="1"/>
                    </a:moveTo>
                    <a:lnTo>
                      <a:pt x="1" y="1930"/>
                    </a:lnTo>
                    <a:lnTo>
                      <a:pt x="2101" y="3884"/>
                    </a:lnTo>
                    <a:lnTo>
                      <a:pt x="13971" y="3884"/>
                    </a:lnTo>
                    <a:lnTo>
                      <a:pt x="14166" y="3860"/>
                    </a:lnTo>
                    <a:lnTo>
                      <a:pt x="14337" y="3811"/>
                    </a:lnTo>
                    <a:lnTo>
                      <a:pt x="14508" y="3713"/>
                    </a:lnTo>
                    <a:lnTo>
                      <a:pt x="14630" y="3615"/>
                    </a:lnTo>
                    <a:lnTo>
                      <a:pt x="14752" y="3469"/>
                    </a:lnTo>
                    <a:lnTo>
                      <a:pt x="14826" y="3322"/>
                    </a:lnTo>
                    <a:lnTo>
                      <a:pt x="14899" y="3151"/>
                    </a:lnTo>
                    <a:lnTo>
                      <a:pt x="14899" y="2956"/>
                    </a:lnTo>
                    <a:lnTo>
                      <a:pt x="14899" y="929"/>
                    </a:lnTo>
                    <a:lnTo>
                      <a:pt x="14899" y="733"/>
                    </a:lnTo>
                    <a:lnTo>
                      <a:pt x="14826" y="563"/>
                    </a:lnTo>
                    <a:lnTo>
                      <a:pt x="14752" y="416"/>
                    </a:lnTo>
                    <a:lnTo>
                      <a:pt x="14630" y="269"/>
                    </a:lnTo>
                    <a:lnTo>
                      <a:pt x="14508" y="147"/>
                    </a:lnTo>
                    <a:lnTo>
                      <a:pt x="14337" y="74"/>
                    </a:lnTo>
                    <a:lnTo>
                      <a:pt x="14166" y="25"/>
                    </a:lnTo>
                    <a:lnTo>
                      <a:pt x="13971" y="1"/>
                    </a:lnTo>
                    <a:close/>
                  </a:path>
                </a:pathLst>
              </a:custGeom>
              <a:grpFill/>
              <a:ln>
                <a:noFill/>
              </a:ln>
            </p:spPr>
            <p:txBody>
              <a:bodyPr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lvl="0">
                  <a:spcBef>
                    <a:spcPts val="0"/>
                  </a:spcBef>
                  <a:buNone/>
                </a:pPr>
                <a:endParaRPr sz="1100"/>
              </a:p>
            </p:txBody>
          </p:sp>
          <p:sp>
            <p:nvSpPr>
              <p:cNvPr id="88" name="Shape 380"/>
              <p:cNvSpPr/>
              <p:nvPr/>
            </p:nvSpPr>
            <p:spPr>
              <a:xfrm>
                <a:off x="4814975" y="261925"/>
                <a:ext cx="44000" cy="50100"/>
              </a:xfrm>
              <a:custGeom>
                <a:avLst/>
                <a:gdLst/>
                <a:ahLst/>
                <a:cxnLst/>
                <a:rect l="0" t="0" r="0" b="0"/>
                <a:pathLst>
                  <a:path w="1760" h="2004" extrusionOk="0">
                    <a:moveTo>
                      <a:pt x="563" y="1"/>
                    </a:moveTo>
                    <a:lnTo>
                      <a:pt x="465" y="25"/>
                    </a:lnTo>
                    <a:lnTo>
                      <a:pt x="343" y="49"/>
                    </a:lnTo>
                    <a:lnTo>
                      <a:pt x="245" y="98"/>
                    </a:lnTo>
                    <a:lnTo>
                      <a:pt x="172" y="171"/>
                    </a:lnTo>
                    <a:lnTo>
                      <a:pt x="99" y="269"/>
                    </a:lnTo>
                    <a:lnTo>
                      <a:pt x="25" y="367"/>
                    </a:lnTo>
                    <a:lnTo>
                      <a:pt x="1" y="465"/>
                    </a:lnTo>
                    <a:lnTo>
                      <a:pt x="1" y="587"/>
                    </a:lnTo>
                    <a:lnTo>
                      <a:pt x="1" y="2003"/>
                    </a:lnTo>
                    <a:lnTo>
                      <a:pt x="1759" y="2003"/>
                    </a:lnTo>
                    <a:lnTo>
                      <a:pt x="1759" y="587"/>
                    </a:lnTo>
                    <a:lnTo>
                      <a:pt x="1759" y="465"/>
                    </a:lnTo>
                    <a:lnTo>
                      <a:pt x="1735" y="367"/>
                    </a:lnTo>
                    <a:lnTo>
                      <a:pt x="1662" y="269"/>
                    </a:lnTo>
                    <a:lnTo>
                      <a:pt x="1588" y="171"/>
                    </a:lnTo>
                    <a:lnTo>
                      <a:pt x="1515" y="98"/>
                    </a:lnTo>
                    <a:lnTo>
                      <a:pt x="1417" y="49"/>
                    </a:lnTo>
                    <a:lnTo>
                      <a:pt x="1295" y="25"/>
                    </a:lnTo>
                    <a:lnTo>
                      <a:pt x="1198" y="1"/>
                    </a:lnTo>
                    <a:close/>
                  </a:path>
                </a:pathLst>
              </a:custGeom>
              <a:grpFill/>
              <a:ln>
                <a:noFill/>
              </a:ln>
            </p:spPr>
            <p:txBody>
              <a:bodyPr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lvl="0">
                  <a:spcBef>
                    <a:spcPts val="0"/>
                  </a:spcBef>
                  <a:buNone/>
                </a:pPr>
                <a:endParaRPr sz="1100"/>
              </a:p>
            </p:txBody>
          </p:sp>
          <p:sp>
            <p:nvSpPr>
              <p:cNvPr id="89" name="Shape 381"/>
              <p:cNvSpPr/>
              <p:nvPr/>
            </p:nvSpPr>
            <p:spPr>
              <a:xfrm>
                <a:off x="4814975" y="550125"/>
                <a:ext cx="44000" cy="123873"/>
              </a:xfrm>
              <a:custGeom>
                <a:avLst/>
                <a:gdLst/>
                <a:ahLst/>
                <a:cxnLst/>
                <a:rect l="0" t="0" r="0" b="0"/>
                <a:pathLst>
                  <a:path w="1760" h="7474" extrusionOk="0">
                    <a:moveTo>
                      <a:pt x="1" y="0"/>
                    </a:moveTo>
                    <a:lnTo>
                      <a:pt x="1" y="7474"/>
                    </a:lnTo>
                    <a:lnTo>
                      <a:pt x="1759" y="7474"/>
                    </a:lnTo>
                    <a:lnTo>
                      <a:pt x="1759" y="0"/>
                    </a:lnTo>
                    <a:close/>
                  </a:path>
                </a:pathLst>
              </a:custGeom>
              <a:grpFill/>
              <a:ln>
                <a:noFill/>
              </a:ln>
            </p:spPr>
            <p:txBody>
              <a:bodyPr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lvl="0">
                  <a:spcBef>
                    <a:spcPts val="0"/>
                  </a:spcBef>
                  <a:buNone/>
                </a:pPr>
                <a:endParaRPr sz="1100"/>
              </a:p>
            </p:txBody>
          </p:sp>
        </p:grpSp>
      </p:grpSp>
      <p:grpSp>
        <p:nvGrpSpPr>
          <p:cNvPr id="3" name="群組 2"/>
          <p:cNvGrpSpPr/>
          <p:nvPr/>
        </p:nvGrpSpPr>
        <p:grpSpPr>
          <a:xfrm>
            <a:off x="1115736" y="4293096"/>
            <a:ext cx="1080000" cy="1080000"/>
            <a:chOff x="1619672" y="3731714"/>
            <a:chExt cx="1512494" cy="1512493"/>
          </a:xfrm>
        </p:grpSpPr>
        <p:sp>
          <p:nvSpPr>
            <p:cNvPr id="80" name="橢圓 79"/>
            <p:cNvSpPr/>
            <p:nvPr/>
          </p:nvSpPr>
          <p:spPr bwMode="auto">
            <a:xfrm>
              <a:off x="1619672" y="3731714"/>
              <a:ext cx="1512494" cy="1512493"/>
            </a:xfrm>
            <a:prstGeom prst="ellipse">
              <a:avLst/>
            </a:prstGeom>
            <a:solidFill>
              <a:schemeClr val="accent1"/>
            </a:solidFill>
            <a:ln>
              <a:noFill/>
              <a:headEnd type="none" w="med" len="med"/>
              <a:tailEnd type="none" w="med" len="med"/>
            </a:ln>
            <a:extLst/>
          </p:spPr>
          <p:style>
            <a:lnRef idx="2">
              <a:schemeClr val="accent5">
                <a:shade val="50000"/>
              </a:schemeClr>
            </a:lnRef>
            <a:fillRef idx="1">
              <a:schemeClr val="accent5"/>
            </a:fillRef>
            <a:effectRef idx="0">
              <a:schemeClr val="accent5"/>
            </a:effectRef>
            <a:fontRef idx="minor">
              <a:schemeClr val="lt1"/>
            </a:fontRef>
          </p:style>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TW" altLang="en-US" sz="1400" b="0" i="0" u="none" strike="noStrike" cap="none" normalizeH="0" baseline="0" smtClean="0">
                <a:ln>
                  <a:noFill/>
                </a:ln>
                <a:solidFill>
                  <a:schemeClr val="tx1"/>
                </a:solidFill>
                <a:effectLst/>
                <a:latin typeface="Arial" pitchFamily="34" charset="0"/>
                <a:ea typeface="新細明體" pitchFamily="18" charset="-120"/>
              </a:endParaRPr>
            </a:p>
          </p:txBody>
        </p:sp>
        <p:sp>
          <p:nvSpPr>
            <p:cNvPr id="81" name="橢圓 80"/>
            <p:cNvSpPr/>
            <p:nvPr/>
          </p:nvSpPr>
          <p:spPr bwMode="auto">
            <a:xfrm>
              <a:off x="1707015" y="3819058"/>
              <a:ext cx="1337807" cy="1337806"/>
            </a:xfrm>
            <a:prstGeom prst="ellipse">
              <a:avLst/>
            </a:prstGeom>
            <a:solidFill>
              <a:schemeClr val="bg1"/>
            </a:solidFill>
            <a:ln>
              <a:noFill/>
              <a:headEnd type="none" w="med" len="med"/>
              <a:tailEnd type="none" w="med" len="med"/>
            </a:ln>
            <a:extLst/>
          </p:spPr>
          <p:style>
            <a:lnRef idx="2">
              <a:schemeClr val="accent5">
                <a:shade val="50000"/>
              </a:schemeClr>
            </a:lnRef>
            <a:fillRef idx="1">
              <a:schemeClr val="accent5"/>
            </a:fillRef>
            <a:effectRef idx="0">
              <a:schemeClr val="accent5"/>
            </a:effectRef>
            <a:fontRef idx="minor">
              <a:schemeClr val="lt1"/>
            </a:fontRef>
          </p:style>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TW" altLang="en-US" sz="1400" b="0" i="0" u="none" strike="noStrike" cap="none" normalizeH="0" baseline="0" smtClean="0">
                <a:ln>
                  <a:noFill/>
                </a:ln>
                <a:solidFill>
                  <a:schemeClr val="tx1"/>
                </a:solidFill>
                <a:effectLst/>
                <a:latin typeface="Arial" pitchFamily="34" charset="0"/>
                <a:ea typeface="新細明體" pitchFamily="18" charset="-120"/>
              </a:endParaRPr>
            </a:p>
          </p:txBody>
        </p:sp>
        <p:grpSp>
          <p:nvGrpSpPr>
            <p:cNvPr id="90" name="Group 54"/>
            <p:cNvGrpSpPr/>
            <p:nvPr/>
          </p:nvGrpSpPr>
          <p:grpSpPr>
            <a:xfrm>
              <a:off x="1907704" y="3970508"/>
              <a:ext cx="926331" cy="924414"/>
              <a:chOff x="4616450" y="4732338"/>
              <a:chExt cx="638175" cy="612774"/>
            </a:xfrm>
            <a:solidFill>
              <a:schemeClr val="accent1"/>
            </a:solidFill>
          </p:grpSpPr>
          <p:sp>
            <p:nvSpPr>
              <p:cNvPr id="91" name="Freeform 50"/>
              <p:cNvSpPr>
                <a:spLocks noEditPoints="1"/>
              </p:cNvSpPr>
              <p:nvPr/>
            </p:nvSpPr>
            <p:spPr bwMode="auto">
              <a:xfrm>
                <a:off x="4616450" y="4883150"/>
                <a:ext cx="638175" cy="461962"/>
              </a:xfrm>
              <a:custGeom>
                <a:avLst/>
                <a:gdLst>
                  <a:gd name="T0" fmla="*/ 1731 w 3614"/>
                  <a:gd name="T1" fmla="*/ 469 h 2623"/>
                  <a:gd name="T2" fmla="*/ 1630 w 3614"/>
                  <a:gd name="T3" fmla="*/ 601 h 2623"/>
                  <a:gd name="T4" fmla="*/ 1456 w 3614"/>
                  <a:gd name="T5" fmla="*/ 738 h 2623"/>
                  <a:gd name="T6" fmla="*/ 1390 w 3614"/>
                  <a:gd name="T7" fmla="*/ 965 h 2623"/>
                  <a:gd name="T8" fmla="*/ 1454 w 3614"/>
                  <a:gd name="T9" fmla="*/ 1181 h 2623"/>
                  <a:gd name="T10" fmla="*/ 1614 w 3614"/>
                  <a:gd name="T11" fmla="*/ 1306 h 2623"/>
                  <a:gd name="T12" fmla="*/ 1862 w 3614"/>
                  <a:gd name="T13" fmla="*/ 1379 h 2623"/>
                  <a:gd name="T14" fmla="*/ 2016 w 3614"/>
                  <a:gd name="T15" fmla="*/ 1451 h 2623"/>
                  <a:gd name="T16" fmla="*/ 2079 w 3614"/>
                  <a:gd name="T17" fmla="*/ 1577 h 2623"/>
                  <a:gd name="T18" fmla="*/ 2044 w 3614"/>
                  <a:gd name="T19" fmla="*/ 1747 h 2623"/>
                  <a:gd name="T20" fmla="*/ 1909 w 3614"/>
                  <a:gd name="T21" fmla="*/ 1846 h 2623"/>
                  <a:gd name="T22" fmla="*/ 1763 w 3614"/>
                  <a:gd name="T23" fmla="*/ 1848 h 2623"/>
                  <a:gd name="T24" fmla="*/ 1626 w 3614"/>
                  <a:gd name="T25" fmla="*/ 1760 h 2623"/>
                  <a:gd name="T26" fmla="*/ 1568 w 3614"/>
                  <a:gd name="T27" fmla="*/ 1627 h 2623"/>
                  <a:gd name="T28" fmla="*/ 1483 w 3614"/>
                  <a:gd name="T29" fmla="*/ 1587 h 2623"/>
                  <a:gd name="T30" fmla="*/ 1376 w 3614"/>
                  <a:gd name="T31" fmla="*/ 1648 h 2623"/>
                  <a:gd name="T32" fmla="*/ 1411 w 3614"/>
                  <a:gd name="T33" fmla="*/ 1802 h 2623"/>
                  <a:gd name="T34" fmla="*/ 1538 w 3614"/>
                  <a:gd name="T35" fmla="*/ 1950 h 2623"/>
                  <a:gd name="T36" fmla="*/ 1720 w 3614"/>
                  <a:gd name="T37" fmla="*/ 2071 h 2623"/>
                  <a:gd name="T38" fmla="*/ 1780 w 3614"/>
                  <a:gd name="T39" fmla="*/ 2149 h 2623"/>
                  <a:gd name="T40" fmla="*/ 1903 w 3614"/>
                  <a:gd name="T41" fmla="*/ 2128 h 2623"/>
                  <a:gd name="T42" fmla="*/ 1975 w 3614"/>
                  <a:gd name="T43" fmla="*/ 2011 h 2623"/>
                  <a:gd name="T44" fmla="*/ 2170 w 3614"/>
                  <a:gd name="T45" fmla="*/ 1896 h 2623"/>
                  <a:gd name="T46" fmla="*/ 2275 w 3614"/>
                  <a:gd name="T47" fmla="*/ 1695 h 2623"/>
                  <a:gd name="T48" fmla="*/ 2256 w 3614"/>
                  <a:gd name="T49" fmla="*/ 1446 h 2623"/>
                  <a:gd name="T50" fmla="*/ 2150 w 3614"/>
                  <a:gd name="T51" fmla="*/ 1301 h 2623"/>
                  <a:gd name="T52" fmla="*/ 1968 w 3614"/>
                  <a:gd name="T53" fmla="*/ 1212 h 2623"/>
                  <a:gd name="T54" fmla="*/ 1778 w 3614"/>
                  <a:gd name="T55" fmla="*/ 1169 h 2623"/>
                  <a:gd name="T56" fmla="*/ 1631 w 3614"/>
                  <a:gd name="T57" fmla="*/ 1083 h 2623"/>
                  <a:gd name="T58" fmla="*/ 1588 w 3614"/>
                  <a:gd name="T59" fmla="*/ 953 h 2623"/>
                  <a:gd name="T60" fmla="*/ 1639 w 3614"/>
                  <a:gd name="T61" fmla="*/ 816 h 2623"/>
                  <a:gd name="T62" fmla="*/ 1786 w 3614"/>
                  <a:gd name="T63" fmla="*/ 743 h 2623"/>
                  <a:gd name="T64" fmla="*/ 1944 w 3614"/>
                  <a:gd name="T65" fmla="*/ 772 h 2623"/>
                  <a:gd name="T66" fmla="*/ 2030 w 3614"/>
                  <a:gd name="T67" fmla="*/ 884 h 2623"/>
                  <a:gd name="T68" fmla="*/ 2101 w 3614"/>
                  <a:gd name="T69" fmla="*/ 939 h 2623"/>
                  <a:gd name="T70" fmla="*/ 2215 w 3614"/>
                  <a:gd name="T71" fmla="*/ 901 h 2623"/>
                  <a:gd name="T72" fmla="*/ 2212 w 3614"/>
                  <a:gd name="T73" fmla="*/ 786 h 2623"/>
                  <a:gd name="T74" fmla="*/ 2083 w 3614"/>
                  <a:gd name="T75" fmla="*/ 638 h 2623"/>
                  <a:gd name="T76" fmla="*/ 1927 w 3614"/>
                  <a:gd name="T77" fmla="*/ 509 h 2623"/>
                  <a:gd name="T78" fmla="*/ 1867 w 3614"/>
                  <a:gd name="T79" fmla="*/ 431 h 2623"/>
                  <a:gd name="T80" fmla="*/ 2380 w 3614"/>
                  <a:gd name="T81" fmla="*/ 59 h 2623"/>
                  <a:gd name="T82" fmla="*/ 2801 w 3614"/>
                  <a:gd name="T83" fmla="*/ 452 h 2623"/>
                  <a:gd name="T84" fmla="*/ 3171 w 3614"/>
                  <a:gd name="T85" fmla="*/ 952 h 2623"/>
                  <a:gd name="T86" fmla="*/ 3455 w 3614"/>
                  <a:gd name="T87" fmla="*/ 1490 h 2623"/>
                  <a:gd name="T88" fmla="*/ 3589 w 3614"/>
                  <a:gd name="T89" fmla="*/ 1965 h 2623"/>
                  <a:gd name="T90" fmla="*/ 3611 w 3614"/>
                  <a:gd name="T91" fmla="*/ 2335 h 2623"/>
                  <a:gd name="T92" fmla="*/ 3517 w 3614"/>
                  <a:gd name="T93" fmla="*/ 2525 h 2623"/>
                  <a:gd name="T94" fmla="*/ 3326 w 3614"/>
                  <a:gd name="T95" fmla="*/ 2619 h 2623"/>
                  <a:gd name="T96" fmla="*/ 204 w 3614"/>
                  <a:gd name="T97" fmla="*/ 2596 h 2623"/>
                  <a:gd name="T98" fmla="*/ 45 w 3614"/>
                  <a:gd name="T99" fmla="*/ 2458 h 2623"/>
                  <a:gd name="T100" fmla="*/ 1 w 3614"/>
                  <a:gd name="T101" fmla="*/ 2215 h 2623"/>
                  <a:gd name="T102" fmla="*/ 61 w 3614"/>
                  <a:gd name="T103" fmla="*/ 1780 h 2623"/>
                  <a:gd name="T104" fmla="*/ 261 w 3614"/>
                  <a:gd name="T105" fmla="*/ 1275 h 2623"/>
                  <a:gd name="T106" fmla="*/ 583 w 3614"/>
                  <a:gd name="T107" fmla="*/ 744 h 2623"/>
                  <a:gd name="T108" fmla="*/ 977 w 3614"/>
                  <a:gd name="T109" fmla="*/ 279 h 2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614" h="2623">
                    <a:moveTo>
                      <a:pt x="1801" y="428"/>
                    </a:moveTo>
                    <a:lnTo>
                      <a:pt x="1780" y="431"/>
                    </a:lnTo>
                    <a:lnTo>
                      <a:pt x="1761" y="439"/>
                    </a:lnTo>
                    <a:lnTo>
                      <a:pt x="1744" y="452"/>
                    </a:lnTo>
                    <a:lnTo>
                      <a:pt x="1731" y="469"/>
                    </a:lnTo>
                    <a:lnTo>
                      <a:pt x="1723" y="487"/>
                    </a:lnTo>
                    <a:lnTo>
                      <a:pt x="1720" y="509"/>
                    </a:lnTo>
                    <a:lnTo>
                      <a:pt x="1720" y="576"/>
                    </a:lnTo>
                    <a:lnTo>
                      <a:pt x="1674" y="587"/>
                    </a:lnTo>
                    <a:lnTo>
                      <a:pt x="1630" y="601"/>
                    </a:lnTo>
                    <a:lnTo>
                      <a:pt x="1590" y="619"/>
                    </a:lnTo>
                    <a:lnTo>
                      <a:pt x="1552" y="641"/>
                    </a:lnTo>
                    <a:lnTo>
                      <a:pt x="1520" y="666"/>
                    </a:lnTo>
                    <a:lnTo>
                      <a:pt x="1486" y="700"/>
                    </a:lnTo>
                    <a:lnTo>
                      <a:pt x="1456" y="738"/>
                    </a:lnTo>
                    <a:lnTo>
                      <a:pt x="1433" y="777"/>
                    </a:lnTo>
                    <a:lnTo>
                      <a:pt x="1413" y="820"/>
                    </a:lnTo>
                    <a:lnTo>
                      <a:pt x="1400" y="866"/>
                    </a:lnTo>
                    <a:lnTo>
                      <a:pt x="1392" y="915"/>
                    </a:lnTo>
                    <a:lnTo>
                      <a:pt x="1390" y="965"/>
                    </a:lnTo>
                    <a:lnTo>
                      <a:pt x="1392" y="1016"/>
                    </a:lnTo>
                    <a:lnTo>
                      <a:pt x="1401" y="1063"/>
                    </a:lnTo>
                    <a:lnTo>
                      <a:pt x="1414" y="1108"/>
                    </a:lnTo>
                    <a:lnTo>
                      <a:pt x="1434" y="1151"/>
                    </a:lnTo>
                    <a:lnTo>
                      <a:pt x="1454" y="1181"/>
                    </a:lnTo>
                    <a:lnTo>
                      <a:pt x="1477" y="1210"/>
                    </a:lnTo>
                    <a:lnTo>
                      <a:pt x="1502" y="1236"/>
                    </a:lnTo>
                    <a:lnTo>
                      <a:pt x="1531" y="1259"/>
                    </a:lnTo>
                    <a:lnTo>
                      <a:pt x="1562" y="1279"/>
                    </a:lnTo>
                    <a:lnTo>
                      <a:pt x="1614" y="1306"/>
                    </a:lnTo>
                    <a:lnTo>
                      <a:pt x="1666" y="1325"/>
                    </a:lnTo>
                    <a:lnTo>
                      <a:pt x="1719" y="1343"/>
                    </a:lnTo>
                    <a:lnTo>
                      <a:pt x="1773" y="1357"/>
                    </a:lnTo>
                    <a:lnTo>
                      <a:pt x="1829" y="1370"/>
                    </a:lnTo>
                    <a:lnTo>
                      <a:pt x="1862" y="1379"/>
                    </a:lnTo>
                    <a:lnTo>
                      <a:pt x="1896" y="1388"/>
                    </a:lnTo>
                    <a:lnTo>
                      <a:pt x="1929" y="1400"/>
                    </a:lnTo>
                    <a:lnTo>
                      <a:pt x="1960" y="1414"/>
                    </a:lnTo>
                    <a:lnTo>
                      <a:pt x="1990" y="1431"/>
                    </a:lnTo>
                    <a:lnTo>
                      <a:pt x="2016" y="1451"/>
                    </a:lnTo>
                    <a:lnTo>
                      <a:pt x="2040" y="1475"/>
                    </a:lnTo>
                    <a:lnTo>
                      <a:pt x="2055" y="1496"/>
                    </a:lnTo>
                    <a:lnTo>
                      <a:pt x="2066" y="1520"/>
                    </a:lnTo>
                    <a:lnTo>
                      <a:pt x="2074" y="1547"/>
                    </a:lnTo>
                    <a:lnTo>
                      <a:pt x="2079" y="1577"/>
                    </a:lnTo>
                    <a:lnTo>
                      <a:pt x="2081" y="1609"/>
                    </a:lnTo>
                    <a:lnTo>
                      <a:pt x="2079" y="1647"/>
                    </a:lnTo>
                    <a:lnTo>
                      <a:pt x="2071" y="1683"/>
                    </a:lnTo>
                    <a:lnTo>
                      <a:pt x="2060" y="1716"/>
                    </a:lnTo>
                    <a:lnTo>
                      <a:pt x="2044" y="1747"/>
                    </a:lnTo>
                    <a:lnTo>
                      <a:pt x="2023" y="1775"/>
                    </a:lnTo>
                    <a:lnTo>
                      <a:pt x="1999" y="1799"/>
                    </a:lnTo>
                    <a:lnTo>
                      <a:pt x="1971" y="1818"/>
                    </a:lnTo>
                    <a:lnTo>
                      <a:pt x="1941" y="1834"/>
                    </a:lnTo>
                    <a:lnTo>
                      <a:pt x="1909" y="1846"/>
                    </a:lnTo>
                    <a:lnTo>
                      <a:pt x="1874" y="1854"/>
                    </a:lnTo>
                    <a:lnTo>
                      <a:pt x="1853" y="1856"/>
                    </a:lnTo>
                    <a:lnTo>
                      <a:pt x="1832" y="1857"/>
                    </a:lnTo>
                    <a:lnTo>
                      <a:pt x="1797" y="1855"/>
                    </a:lnTo>
                    <a:lnTo>
                      <a:pt x="1763" y="1848"/>
                    </a:lnTo>
                    <a:lnTo>
                      <a:pt x="1731" y="1838"/>
                    </a:lnTo>
                    <a:lnTo>
                      <a:pt x="1700" y="1824"/>
                    </a:lnTo>
                    <a:lnTo>
                      <a:pt x="1673" y="1806"/>
                    </a:lnTo>
                    <a:lnTo>
                      <a:pt x="1648" y="1784"/>
                    </a:lnTo>
                    <a:lnTo>
                      <a:pt x="1626" y="1760"/>
                    </a:lnTo>
                    <a:lnTo>
                      <a:pt x="1611" y="1738"/>
                    </a:lnTo>
                    <a:lnTo>
                      <a:pt x="1597" y="1712"/>
                    </a:lnTo>
                    <a:lnTo>
                      <a:pt x="1586" y="1682"/>
                    </a:lnTo>
                    <a:lnTo>
                      <a:pt x="1575" y="1647"/>
                    </a:lnTo>
                    <a:lnTo>
                      <a:pt x="1568" y="1627"/>
                    </a:lnTo>
                    <a:lnTo>
                      <a:pt x="1557" y="1612"/>
                    </a:lnTo>
                    <a:lnTo>
                      <a:pt x="1541" y="1599"/>
                    </a:lnTo>
                    <a:lnTo>
                      <a:pt x="1524" y="1590"/>
                    </a:lnTo>
                    <a:lnTo>
                      <a:pt x="1504" y="1586"/>
                    </a:lnTo>
                    <a:lnTo>
                      <a:pt x="1483" y="1587"/>
                    </a:lnTo>
                    <a:lnTo>
                      <a:pt x="1438" y="1594"/>
                    </a:lnTo>
                    <a:lnTo>
                      <a:pt x="1418" y="1601"/>
                    </a:lnTo>
                    <a:lnTo>
                      <a:pt x="1399" y="1613"/>
                    </a:lnTo>
                    <a:lnTo>
                      <a:pt x="1386" y="1630"/>
                    </a:lnTo>
                    <a:lnTo>
                      <a:pt x="1376" y="1648"/>
                    </a:lnTo>
                    <a:lnTo>
                      <a:pt x="1372" y="1669"/>
                    </a:lnTo>
                    <a:lnTo>
                      <a:pt x="1373" y="1691"/>
                    </a:lnTo>
                    <a:lnTo>
                      <a:pt x="1384" y="1731"/>
                    </a:lnTo>
                    <a:lnTo>
                      <a:pt x="1396" y="1767"/>
                    </a:lnTo>
                    <a:lnTo>
                      <a:pt x="1411" y="1802"/>
                    </a:lnTo>
                    <a:lnTo>
                      <a:pt x="1430" y="1834"/>
                    </a:lnTo>
                    <a:lnTo>
                      <a:pt x="1454" y="1869"/>
                    </a:lnTo>
                    <a:lnTo>
                      <a:pt x="1480" y="1900"/>
                    </a:lnTo>
                    <a:lnTo>
                      <a:pt x="1509" y="1927"/>
                    </a:lnTo>
                    <a:lnTo>
                      <a:pt x="1538" y="1950"/>
                    </a:lnTo>
                    <a:lnTo>
                      <a:pt x="1570" y="1969"/>
                    </a:lnTo>
                    <a:lnTo>
                      <a:pt x="1617" y="1990"/>
                    </a:lnTo>
                    <a:lnTo>
                      <a:pt x="1668" y="2007"/>
                    </a:lnTo>
                    <a:lnTo>
                      <a:pt x="1720" y="2019"/>
                    </a:lnTo>
                    <a:lnTo>
                      <a:pt x="1720" y="2071"/>
                    </a:lnTo>
                    <a:lnTo>
                      <a:pt x="1723" y="2093"/>
                    </a:lnTo>
                    <a:lnTo>
                      <a:pt x="1731" y="2112"/>
                    </a:lnTo>
                    <a:lnTo>
                      <a:pt x="1744" y="2128"/>
                    </a:lnTo>
                    <a:lnTo>
                      <a:pt x="1761" y="2141"/>
                    </a:lnTo>
                    <a:lnTo>
                      <a:pt x="1780" y="2149"/>
                    </a:lnTo>
                    <a:lnTo>
                      <a:pt x="1801" y="2152"/>
                    </a:lnTo>
                    <a:lnTo>
                      <a:pt x="1846" y="2152"/>
                    </a:lnTo>
                    <a:lnTo>
                      <a:pt x="1867" y="2149"/>
                    </a:lnTo>
                    <a:lnTo>
                      <a:pt x="1887" y="2141"/>
                    </a:lnTo>
                    <a:lnTo>
                      <a:pt x="1903" y="2128"/>
                    </a:lnTo>
                    <a:lnTo>
                      <a:pt x="1915" y="2112"/>
                    </a:lnTo>
                    <a:lnTo>
                      <a:pt x="1924" y="2093"/>
                    </a:lnTo>
                    <a:lnTo>
                      <a:pt x="1927" y="2071"/>
                    </a:lnTo>
                    <a:lnTo>
                      <a:pt x="1927" y="2022"/>
                    </a:lnTo>
                    <a:lnTo>
                      <a:pt x="1975" y="2011"/>
                    </a:lnTo>
                    <a:lnTo>
                      <a:pt x="2020" y="1996"/>
                    </a:lnTo>
                    <a:lnTo>
                      <a:pt x="2061" y="1977"/>
                    </a:lnTo>
                    <a:lnTo>
                      <a:pt x="2101" y="1954"/>
                    </a:lnTo>
                    <a:lnTo>
                      <a:pt x="2137" y="1927"/>
                    </a:lnTo>
                    <a:lnTo>
                      <a:pt x="2170" y="1896"/>
                    </a:lnTo>
                    <a:lnTo>
                      <a:pt x="2200" y="1861"/>
                    </a:lnTo>
                    <a:lnTo>
                      <a:pt x="2226" y="1823"/>
                    </a:lnTo>
                    <a:lnTo>
                      <a:pt x="2246" y="1782"/>
                    </a:lnTo>
                    <a:lnTo>
                      <a:pt x="2263" y="1740"/>
                    </a:lnTo>
                    <a:lnTo>
                      <a:pt x="2275" y="1695"/>
                    </a:lnTo>
                    <a:lnTo>
                      <a:pt x="2282" y="1647"/>
                    </a:lnTo>
                    <a:lnTo>
                      <a:pt x="2284" y="1598"/>
                    </a:lnTo>
                    <a:lnTo>
                      <a:pt x="2280" y="1545"/>
                    </a:lnTo>
                    <a:lnTo>
                      <a:pt x="2272" y="1494"/>
                    </a:lnTo>
                    <a:lnTo>
                      <a:pt x="2256" y="1446"/>
                    </a:lnTo>
                    <a:lnTo>
                      <a:pt x="2241" y="1412"/>
                    </a:lnTo>
                    <a:lnTo>
                      <a:pt x="2222" y="1381"/>
                    </a:lnTo>
                    <a:lnTo>
                      <a:pt x="2201" y="1352"/>
                    </a:lnTo>
                    <a:lnTo>
                      <a:pt x="2177" y="1325"/>
                    </a:lnTo>
                    <a:lnTo>
                      <a:pt x="2150" y="1301"/>
                    </a:lnTo>
                    <a:lnTo>
                      <a:pt x="2119" y="1278"/>
                    </a:lnTo>
                    <a:lnTo>
                      <a:pt x="2085" y="1257"/>
                    </a:lnTo>
                    <a:lnTo>
                      <a:pt x="2047" y="1239"/>
                    </a:lnTo>
                    <a:lnTo>
                      <a:pt x="2009" y="1224"/>
                    </a:lnTo>
                    <a:lnTo>
                      <a:pt x="1968" y="1212"/>
                    </a:lnTo>
                    <a:lnTo>
                      <a:pt x="1926" y="1202"/>
                    </a:lnTo>
                    <a:lnTo>
                      <a:pt x="1885" y="1195"/>
                    </a:lnTo>
                    <a:lnTo>
                      <a:pt x="1848" y="1187"/>
                    </a:lnTo>
                    <a:lnTo>
                      <a:pt x="1813" y="1179"/>
                    </a:lnTo>
                    <a:lnTo>
                      <a:pt x="1778" y="1169"/>
                    </a:lnTo>
                    <a:lnTo>
                      <a:pt x="1744" y="1158"/>
                    </a:lnTo>
                    <a:lnTo>
                      <a:pt x="1713" y="1144"/>
                    </a:lnTo>
                    <a:lnTo>
                      <a:pt x="1683" y="1128"/>
                    </a:lnTo>
                    <a:lnTo>
                      <a:pt x="1656" y="1108"/>
                    </a:lnTo>
                    <a:lnTo>
                      <a:pt x="1631" y="1083"/>
                    </a:lnTo>
                    <a:lnTo>
                      <a:pt x="1616" y="1061"/>
                    </a:lnTo>
                    <a:lnTo>
                      <a:pt x="1604" y="1036"/>
                    </a:lnTo>
                    <a:lnTo>
                      <a:pt x="1595" y="1011"/>
                    </a:lnTo>
                    <a:lnTo>
                      <a:pt x="1590" y="983"/>
                    </a:lnTo>
                    <a:lnTo>
                      <a:pt x="1588" y="953"/>
                    </a:lnTo>
                    <a:lnTo>
                      <a:pt x="1590" y="922"/>
                    </a:lnTo>
                    <a:lnTo>
                      <a:pt x="1596" y="893"/>
                    </a:lnTo>
                    <a:lnTo>
                      <a:pt x="1606" y="865"/>
                    </a:lnTo>
                    <a:lnTo>
                      <a:pt x="1620" y="840"/>
                    </a:lnTo>
                    <a:lnTo>
                      <a:pt x="1639" y="816"/>
                    </a:lnTo>
                    <a:lnTo>
                      <a:pt x="1662" y="794"/>
                    </a:lnTo>
                    <a:lnTo>
                      <a:pt x="1689" y="775"/>
                    </a:lnTo>
                    <a:lnTo>
                      <a:pt x="1719" y="761"/>
                    </a:lnTo>
                    <a:lnTo>
                      <a:pt x="1752" y="750"/>
                    </a:lnTo>
                    <a:lnTo>
                      <a:pt x="1786" y="743"/>
                    </a:lnTo>
                    <a:lnTo>
                      <a:pt x="1822" y="741"/>
                    </a:lnTo>
                    <a:lnTo>
                      <a:pt x="1855" y="742"/>
                    </a:lnTo>
                    <a:lnTo>
                      <a:pt x="1887" y="749"/>
                    </a:lnTo>
                    <a:lnTo>
                      <a:pt x="1916" y="759"/>
                    </a:lnTo>
                    <a:lnTo>
                      <a:pt x="1944" y="772"/>
                    </a:lnTo>
                    <a:lnTo>
                      <a:pt x="1968" y="788"/>
                    </a:lnTo>
                    <a:lnTo>
                      <a:pt x="1990" y="809"/>
                    </a:lnTo>
                    <a:lnTo>
                      <a:pt x="2005" y="830"/>
                    </a:lnTo>
                    <a:lnTo>
                      <a:pt x="2020" y="855"/>
                    </a:lnTo>
                    <a:lnTo>
                      <a:pt x="2030" y="884"/>
                    </a:lnTo>
                    <a:lnTo>
                      <a:pt x="2039" y="901"/>
                    </a:lnTo>
                    <a:lnTo>
                      <a:pt x="2050" y="916"/>
                    </a:lnTo>
                    <a:lnTo>
                      <a:pt x="2066" y="927"/>
                    </a:lnTo>
                    <a:lnTo>
                      <a:pt x="2082" y="934"/>
                    </a:lnTo>
                    <a:lnTo>
                      <a:pt x="2101" y="939"/>
                    </a:lnTo>
                    <a:lnTo>
                      <a:pt x="2119" y="938"/>
                    </a:lnTo>
                    <a:lnTo>
                      <a:pt x="2163" y="932"/>
                    </a:lnTo>
                    <a:lnTo>
                      <a:pt x="2183" y="925"/>
                    </a:lnTo>
                    <a:lnTo>
                      <a:pt x="2200" y="916"/>
                    </a:lnTo>
                    <a:lnTo>
                      <a:pt x="2215" y="901"/>
                    </a:lnTo>
                    <a:lnTo>
                      <a:pt x="2226" y="884"/>
                    </a:lnTo>
                    <a:lnTo>
                      <a:pt x="2231" y="865"/>
                    </a:lnTo>
                    <a:lnTo>
                      <a:pt x="2232" y="844"/>
                    </a:lnTo>
                    <a:lnTo>
                      <a:pt x="2228" y="824"/>
                    </a:lnTo>
                    <a:lnTo>
                      <a:pt x="2212" y="786"/>
                    </a:lnTo>
                    <a:lnTo>
                      <a:pt x="2193" y="751"/>
                    </a:lnTo>
                    <a:lnTo>
                      <a:pt x="2170" y="718"/>
                    </a:lnTo>
                    <a:lnTo>
                      <a:pt x="2143" y="688"/>
                    </a:lnTo>
                    <a:lnTo>
                      <a:pt x="2115" y="661"/>
                    </a:lnTo>
                    <a:lnTo>
                      <a:pt x="2083" y="638"/>
                    </a:lnTo>
                    <a:lnTo>
                      <a:pt x="2048" y="618"/>
                    </a:lnTo>
                    <a:lnTo>
                      <a:pt x="2011" y="600"/>
                    </a:lnTo>
                    <a:lnTo>
                      <a:pt x="1970" y="587"/>
                    </a:lnTo>
                    <a:lnTo>
                      <a:pt x="1927" y="577"/>
                    </a:lnTo>
                    <a:lnTo>
                      <a:pt x="1927" y="509"/>
                    </a:lnTo>
                    <a:lnTo>
                      <a:pt x="1924" y="488"/>
                    </a:lnTo>
                    <a:lnTo>
                      <a:pt x="1916" y="469"/>
                    </a:lnTo>
                    <a:lnTo>
                      <a:pt x="1903" y="452"/>
                    </a:lnTo>
                    <a:lnTo>
                      <a:pt x="1887" y="439"/>
                    </a:lnTo>
                    <a:lnTo>
                      <a:pt x="1867" y="431"/>
                    </a:lnTo>
                    <a:lnTo>
                      <a:pt x="1846" y="428"/>
                    </a:lnTo>
                    <a:lnTo>
                      <a:pt x="1801" y="428"/>
                    </a:lnTo>
                    <a:close/>
                    <a:moveTo>
                      <a:pt x="1321" y="0"/>
                    </a:moveTo>
                    <a:lnTo>
                      <a:pt x="2292" y="0"/>
                    </a:lnTo>
                    <a:lnTo>
                      <a:pt x="2380" y="59"/>
                    </a:lnTo>
                    <a:lnTo>
                      <a:pt x="2467" y="126"/>
                    </a:lnTo>
                    <a:lnTo>
                      <a:pt x="2553" y="199"/>
                    </a:lnTo>
                    <a:lnTo>
                      <a:pt x="2638" y="279"/>
                    </a:lnTo>
                    <a:lnTo>
                      <a:pt x="2720" y="363"/>
                    </a:lnTo>
                    <a:lnTo>
                      <a:pt x="2801" y="452"/>
                    </a:lnTo>
                    <a:lnTo>
                      <a:pt x="2880" y="547"/>
                    </a:lnTo>
                    <a:lnTo>
                      <a:pt x="2957" y="643"/>
                    </a:lnTo>
                    <a:lnTo>
                      <a:pt x="3031" y="744"/>
                    </a:lnTo>
                    <a:lnTo>
                      <a:pt x="3103" y="848"/>
                    </a:lnTo>
                    <a:lnTo>
                      <a:pt x="3171" y="952"/>
                    </a:lnTo>
                    <a:lnTo>
                      <a:pt x="3235" y="1059"/>
                    </a:lnTo>
                    <a:lnTo>
                      <a:pt x="3296" y="1167"/>
                    </a:lnTo>
                    <a:lnTo>
                      <a:pt x="3354" y="1275"/>
                    </a:lnTo>
                    <a:lnTo>
                      <a:pt x="3406" y="1382"/>
                    </a:lnTo>
                    <a:lnTo>
                      <a:pt x="3455" y="1490"/>
                    </a:lnTo>
                    <a:lnTo>
                      <a:pt x="3494" y="1588"/>
                    </a:lnTo>
                    <a:lnTo>
                      <a:pt x="3526" y="1684"/>
                    </a:lnTo>
                    <a:lnTo>
                      <a:pt x="3552" y="1780"/>
                    </a:lnTo>
                    <a:lnTo>
                      <a:pt x="3573" y="1873"/>
                    </a:lnTo>
                    <a:lnTo>
                      <a:pt x="3589" y="1965"/>
                    </a:lnTo>
                    <a:lnTo>
                      <a:pt x="3600" y="2052"/>
                    </a:lnTo>
                    <a:lnTo>
                      <a:pt x="3608" y="2136"/>
                    </a:lnTo>
                    <a:lnTo>
                      <a:pt x="3613" y="2215"/>
                    </a:lnTo>
                    <a:lnTo>
                      <a:pt x="3614" y="2289"/>
                    </a:lnTo>
                    <a:lnTo>
                      <a:pt x="3611" y="2335"/>
                    </a:lnTo>
                    <a:lnTo>
                      <a:pt x="3603" y="2378"/>
                    </a:lnTo>
                    <a:lnTo>
                      <a:pt x="3588" y="2419"/>
                    </a:lnTo>
                    <a:lnTo>
                      <a:pt x="3569" y="2458"/>
                    </a:lnTo>
                    <a:lnTo>
                      <a:pt x="3545" y="2493"/>
                    </a:lnTo>
                    <a:lnTo>
                      <a:pt x="3517" y="2525"/>
                    </a:lnTo>
                    <a:lnTo>
                      <a:pt x="3484" y="2553"/>
                    </a:lnTo>
                    <a:lnTo>
                      <a:pt x="3449" y="2577"/>
                    </a:lnTo>
                    <a:lnTo>
                      <a:pt x="3411" y="2596"/>
                    </a:lnTo>
                    <a:lnTo>
                      <a:pt x="3369" y="2610"/>
                    </a:lnTo>
                    <a:lnTo>
                      <a:pt x="3326" y="2619"/>
                    </a:lnTo>
                    <a:lnTo>
                      <a:pt x="3280" y="2623"/>
                    </a:lnTo>
                    <a:lnTo>
                      <a:pt x="333" y="2623"/>
                    </a:lnTo>
                    <a:lnTo>
                      <a:pt x="288" y="2619"/>
                    </a:lnTo>
                    <a:lnTo>
                      <a:pt x="244" y="2610"/>
                    </a:lnTo>
                    <a:lnTo>
                      <a:pt x="204" y="2596"/>
                    </a:lnTo>
                    <a:lnTo>
                      <a:pt x="164" y="2577"/>
                    </a:lnTo>
                    <a:lnTo>
                      <a:pt x="129" y="2553"/>
                    </a:lnTo>
                    <a:lnTo>
                      <a:pt x="98" y="2525"/>
                    </a:lnTo>
                    <a:lnTo>
                      <a:pt x="69" y="2493"/>
                    </a:lnTo>
                    <a:lnTo>
                      <a:pt x="45" y="2458"/>
                    </a:lnTo>
                    <a:lnTo>
                      <a:pt x="26" y="2419"/>
                    </a:lnTo>
                    <a:lnTo>
                      <a:pt x="12" y="2378"/>
                    </a:lnTo>
                    <a:lnTo>
                      <a:pt x="3" y="2335"/>
                    </a:lnTo>
                    <a:lnTo>
                      <a:pt x="0" y="2289"/>
                    </a:lnTo>
                    <a:lnTo>
                      <a:pt x="1" y="2215"/>
                    </a:lnTo>
                    <a:lnTo>
                      <a:pt x="5" y="2136"/>
                    </a:lnTo>
                    <a:lnTo>
                      <a:pt x="13" y="2052"/>
                    </a:lnTo>
                    <a:lnTo>
                      <a:pt x="25" y="1965"/>
                    </a:lnTo>
                    <a:lnTo>
                      <a:pt x="41" y="1873"/>
                    </a:lnTo>
                    <a:lnTo>
                      <a:pt x="61" y="1780"/>
                    </a:lnTo>
                    <a:lnTo>
                      <a:pt x="88" y="1684"/>
                    </a:lnTo>
                    <a:lnTo>
                      <a:pt x="121" y="1588"/>
                    </a:lnTo>
                    <a:lnTo>
                      <a:pt x="159" y="1490"/>
                    </a:lnTo>
                    <a:lnTo>
                      <a:pt x="208" y="1382"/>
                    </a:lnTo>
                    <a:lnTo>
                      <a:pt x="261" y="1275"/>
                    </a:lnTo>
                    <a:lnTo>
                      <a:pt x="318" y="1167"/>
                    </a:lnTo>
                    <a:lnTo>
                      <a:pt x="379" y="1059"/>
                    </a:lnTo>
                    <a:lnTo>
                      <a:pt x="444" y="952"/>
                    </a:lnTo>
                    <a:lnTo>
                      <a:pt x="512" y="848"/>
                    </a:lnTo>
                    <a:lnTo>
                      <a:pt x="583" y="744"/>
                    </a:lnTo>
                    <a:lnTo>
                      <a:pt x="657" y="643"/>
                    </a:lnTo>
                    <a:lnTo>
                      <a:pt x="733" y="547"/>
                    </a:lnTo>
                    <a:lnTo>
                      <a:pt x="812" y="452"/>
                    </a:lnTo>
                    <a:lnTo>
                      <a:pt x="894" y="363"/>
                    </a:lnTo>
                    <a:lnTo>
                      <a:pt x="977" y="279"/>
                    </a:lnTo>
                    <a:lnTo>
                      <a:pt x="1061" y="199"/>
                    </a:lnTo>
                    <a:lnTo>
                      <a:pt x="1147" y="126"/>
                    </a:lnTo>
                    <a:lnTo>
                      <a:pt x="1233" y="59"/>
                    </a:lnTo>
                    <a:lnTo>
                      <a:pt x="13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a:lstStyle>
              <a:p>
                <a:endParaRPr lang="en-US" sz="1100">
                  <a:cs typeface="Arial" panose="020B0604020202020204" pitchFamily="34" charset="0"/>
                </a:endParaRPr>
              </a:p>
            </p:txBody>
          </p:sp>
          <p:sp>
            <p:nvSpPr>
              <p:cNvPr id="92" name="Freeform 51"/>
              <p:cNvSpPr>
                <a:spLocks/>
              </p:cNvSpPr>
              <p:nvPr/>
            </p:nvSpPr>
            <p:spPr bwMode="auto">
              <a:xfrm>
                <a:off x="4800600" y="4732338"/>
                <a:ext cx="276225" cy="115887"/>
              </a:xfrm>
              <a:custGeom>
                <a:avLst/>
                <a:gdLst>
                  <a:gd name="T0" fmla="*/ 780 w 1563"/>
                  <a:gd name="T1" fmla="*/ 0 h 657"/>
                  <a:gd name="T2" fmla="*/ 782 w 1563"/>
                  <a:gd name="T3" fmla="*/ 0 h 657"/>
                  <a:gd name="T4" fmla="*/ 1417 w 1563"/>
                  <a:gd name="T5" fmla="*/ 2 h 657"/>
                  <a:gd name="T6" fmla="*/ 1448 w 1563"/>
                  <a:gd name="T7" fmla="*/ 6 h 657"/>
                  <a:gd name="T8" fmla="*/ 1475 w 1563"/>
                  <a:gd name="T9" fmla="*/ 15 h 657"/>
                  <a:gd name="T10" fmla="*/ 1501 w 1563"/>
                  <a:gd name="T11" fmla="*/ 28 h 657"/>
                  <a:gd name="T12" fmla="*/ 1521 w 1563"/>
                  <a:gd name="T13" fmla="*/ 46 h 657"/>
                  <a:gd name="T14" fmla="*/ 1539 w 1563"/>
                  <a:gd name="T15" fmla="*/ 67 h 657"/>
                  <a:gd name="T16" fmla="*/ 1551 w 1563"/>
                  <a:gd name="T17" fmla="*/ 91 h 657"/>
                  <a:gd name="T18" fmla="*/ 1560 w 1563"/>
                  <a:gd name="T19" fmla="*/ 118 h 657"/>
                  <a:gd name="T20" fmla="*/ 1563 w 1563"/>
                  <a:gd name="T21" fmla="*/ 145 h 657"/>
                  <a:gd name="T22" fmla="*/ 1561 w 1563"/>
                  <a:gd name="T23" fmla="*/ 174 h 657"/>
                  <a:gd name="T24" fmla="*/ 1552 w 1563"/>
                  <a:gd name="T25" fmla="*/ 202 h 657"/>
                  <a:gd name="T26" fmla="*/ 1538 w 1563"/>
                  <a:gd name="T27" fmla="*/ 229 h 657"/>
                  <a:gd name="T28" fmla="*/ 1254 w 1563"/>
                  <a:gd name="T29" fmla="*/ 657 h 657"/>
                  <a:gd name="T30" fmla="*/ 310 w 1563"/>
                  <a:gd name="T31" fmla="*/ 657 h 657"/>
                  <a:gd name="T32" fmla="*/ 25 w 1563"/>
                  <a:gd name="T33" fmla="*/ 229 h 657"/>
                  <a:gd name="T34" fmla="*/ 11 w 1563"/>
                  <a:gd name="T35" fmla="*/ 202 h 657"/>
                  <a:gd name="T36" fmla="*/ 2 w 1563"/>
                  <a:gd name="T37" fmla="*/ 174 h 657"/>
                  <a:gd name="T38" fmla="*/ 0 w 1563"/>
                  <a:gd name="T39" fmla="*/ 145 h 657"/>
                  <a:gd name="T40" fmla="*/ 3 w 1563"/>
                  <a:gd name="T41" fmla="*/ 118 h 657"/>
                  <a:gd name="T42" fmla="*/ 12 w 1563"/>
                  <a:gd name="T43" fmla="*/ 91 h 657"/>
                  <a:gd name="T44" fmla="*/ 25 w 1563"/>
                  <a:gd name="T45" fmla="*/ 67 h 657"/>
                  <a:gd name="T46" fmla="*/ 41 w 1563"/>
                  <a:gd name="T47" fmla="*/ 46 h 657"/>
                  <a:gd name="T48" fmla="*/ 63 w 1563"/>
                  <a:gd name="T49" fmla="*/ 28 h 657"/>
                  <a:gd name="T50" fmla="*/ 87 w 1563"/>
                  <a:gd name="T51" fmla="*/ 15 h 657"/>
                  <a:gd name="T52" fmla="*/ 115 w 1563"/>
                  <a:gd name="T53" fmla="*/ 6 h 657"/>
                  <a:gd name="T54" fmla="*/ 145 w 1563"/>
                  <a:gd name="T55" fmla="*/ 2 h 657"/>
                  <a:gd name="T56" fmla="*/ 780 w 1563"/>
                  <a:gd name="T57" fmla="*/ 0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63" h="657">
                    <a:moveTo>
                      <a:pt x="780" y="0"/>
                    </a:moveTo>
                    <a:lnTo>
                      <a:pt x="782" y="0"/>
                    </a:lnTo>
                    <a:lnTo>
                      <a:pt x="1417" y="2"/>
                    </a:lnTo>
                    <a:lnTo>
                      <a:pt x="1448" y="6"/>
                    </a:lnTo>
                    <a:lnTo>
                      <a:pt x="1475" y="15"/>
                    </a:lnTo>
                    <a:lnTo>
                      <a:pt x="1501" y="28"/>
                    </a:lnTo>
                    <a:lnTo>
                      <a:pt x="1521" y="46"/>
                    </a:lnTo>
                    <a:lnTo>
                      <a:pt x="1539" y="67"/>
                    </a:lnTo>
                    <a:lnTo>
                      <a:pt x="1551" y="91"/>
                    </a:lnTo>
                    <a:lnTo>
                      <a:pt x="1560" y="118"/>
                    </a:lnTo>
                    <a:lnTo>
                      <a:pt x="1563" y="145"/>
                    </a:lnTo>
                    <a:lnTo>
                      <a:pt x="1561" y="174"/>
                    </a:lnTo>
                    <a:lnTo>
                      <a:pt x="1552" y="202"/>
                    </a:lnTo>
                    <a:lnTo>
                      <a:pt x="1538" y="229"/>
                    </a:lnTo>
                    <a:lnTo>
                      <a:pt x="1254" y="657"/>
                    </a:lnTo>
                    <a:lnTo>
                      <a:pt x="310" y="657"/>
                    </a:lnTo>
                    <a:lnTo>
                      <a:pt x="25" y="229"/>
                    </a:lnTo>
                    <a:lnTo>
                      <a:pt x="11" y="202"/>
                    </a:lnTo>
                    <a:lnTo>
                      <a:pt x="2" y="174"/>
                    </a:lnTo>
                    <a:lnTo>
                      <a:pt x="0" y="145"/>
                    </a:lnTo>
                    <a:lnTo>
                      <a:pt x="3" y="118"/>
                    </a:lnTo>
                    <a:lnTo>
                      <a:pt x="12" y="91"/>
                    </a:lnTo>
                    <a:lnTo>
                      <a:pt x="25" y="67"/>
                    </a:lnTo>
                    <a:lnTo>
                      <a:pt x="41" y="46"/>
                    </a:lnTo>
                    <a:lnTo>
                      <a:pt x="63" y="28"/>
                    </a:lnTo>
                    <a:lnTo>
                      <a:pt x="87" y="15"/>
                    </a:lnTo>
                    <a:lnTo>
                      <a:pt x="115" y="6"/>
                    </a:lnTo>
                    <a:lnTo>
                      <a:pt x="145" y="2"/>
                    </a:lnTo>
                    <a:lnTo>
                      <a:pt x="7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a:lstStyle>
              <a:p>
                <a:endParaRPr lang="en-US" sz="1100">
                  <a:cs typeface="Arial" panose="020B0604020202020204" pitchFamily="34" charset="0"/>
                </a:endParaRPr>
              </a:p>
            </p:txBody>
          </p:sp>
        </p:grpSp>
      </p:grpSp>
      <p:grpSp>
        <p:nvGrpSpPr>
          <p:cNvPr id="2" name="群組 1"/>
          <p:cNvGrpSpPr/>
          <p:nvPr/>
        </p:nvGrpSpPr>
        <p:grpSpPr>
          <a:xfrm>
            <a:off x="395656" y="5085184"/>
            <a:ext cx="1080000" cy="1080000"/>
            <a:chOff x="611560" y="4980096"/>
            <a:chExt cx="1512494" cy="1512493"/>
          </a:xfrm>
        </p:grpSpPr>
        <p:sp>
          <p:nvSpPr>
            <p:cNvPr id="83" name="橢圓 82"/>
            <p:cNvSpPr/>
            <p:nvPr/>
          </p:nvSpPr>
          <p:spPr bwMode="auto">
            <a:xfrm>
              <a:off x="611560" y="4980096"/>
              <a:ext cx="1512494" cy="1512493"/>
            </a:xfrm>
            <a:prstGeom prst="ellipse">
              <a:avLst/>
            </a:prstGeom>
            <a:solidFill>
              <a:schemeClr val="accent2"/>
            </a:solidFill>
            <a:ln>
              <a:noFill/>
              <a:headEnd type="none" w="med" len="med"/>
              <a:tailEnd type="none" w="med" len="med"/>
            </a:ln>
            <a:extLst/>
          </p:spPr>
          <p:style>
            <a:lnRef idx="2">
              <a:schemeClr val="accent5">
                <a:shade val="50000"/>
              </a:schemeClr>
            </a:lnRef>
            <a:fillRef idx="1">
              <a:schemeClr val="accent5"/>
            </a:fillRef>
            <a:effectRef idx="0">
              <a:schemeClr val="accent5"/>
            </a:effectRef>
            <a:fontRef idx="minor">
              <a:schemeClr val="lt1"/>
            </a:fontRef>
          </p:style>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TW" altLang="en-US" sz="1400" b="0" i="0" u="none" strike="noStrike" cap="none" normalizeH="0" baseline="0" smtClean="0">
                <a:ln>
                  <a:noFill/>
                </a:ln>
                <a:solidFill>
                  <a:schemeClr val="tx1"/>
                </a:solidFill>
                <a:effectLst/>
                <a:latin typeface="Arial" pitchFamily="34" charset="0"/>
                <a:ea typeface="新細明體" pitchFamily="18" charset="-120"/>
              </a:endParaRPr>
            </a:p>
          </p:txBody>
        </p:sp>
        <p:sp>
          <p:nvSpPr>
            <p:cNvPr id="84" name="橢圓 83"/>
            <p:cNvSpPr/>
            <p:nvPr/>
          </p:nvSpPr>
          <p:spPr bwMode="auto">
            <a:xfrm>
              <a:off x="698903" y="5067440"/>
              <a:ext cx="1337807" cy="1337806"/>
            </a:xfrm>
            <a:prstGeom prst="ellipse">
              <a:avLst/>
            </a:prstGeom>
            <a:solidFill>
              <a:schemeClr val="bg1"/>
            </a:solidFill>
            <a:ln>
              <a:noFill/>
              <a:headEnd type="none" w="med" len="med"/>
              <a:tailEnd type="none" w="med" len="med"/>
            </a:ln>
            <a:extLst/>
          </p:spPr>
          <p:style>
            <a:lnRef idx="2">
              <a:schemeClr val="accent5">
                <a:shade val="50000"/>
              </a:schemeClr>
            </a:lnRef>
            <a:fillRef idx="1">
              <a:schemeClr val="accent5"/>
            </a:fillRef>
            <a:effectRef idx="0">
              <a:schemeClr val="accent5"/>
            </a:effectRef>
            <a:fontRef idx="minor">
              <a:schemeClr val="lt1"/>
            </a:fontRef>
          </p:style>
          <p:txBody>
            <a:bodyPr vert="horz" wrap="none" lIns="90000" tIns="46800" rIns="90000" bIns="4680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zh-TW" altLang="en-US" sz="1400" b="0" i="0" u="none" strike="noStrike" cap="none" normalizeH="0" baseline="0" smtClean="0">
                <a:ln>
                  <a:noFill/>
                </a:ln>
                <a:solidFill>
                  <a:schemeClr val="tx1"/>
                </a:solidFill>
                <a:effectLst/>
                <a:latin typeface="Arial" pitchFamily="34" charset="0"/>
                <a:ea typeface="新細明體" pitchFamily="18" charset="-120"/>
              </a:endParaRPr>
            </a:p>
          </p:txBody>
        </p:sp>
        <p:grpSp>
          <p:nvGrpSpPr>
            <p:cNvPr id="93" name="Group 86"/>
            <p:cNvGrpSpPr/>
            <p:nvPr/>
          </p:nvGrpSpPr>
          <p:grpSpPr>
            <a:xfrm rot="257440">
              <a:off x="846529" y="5241051"/>
              <a:ext cx="1003135" cy="990584"/>
              <a:chOff x="6300788" y="5084763"/>
              <a:chExt cx="481013" cy="461962"/>
            </a:xfrm>
            <a:solidFill>
              <a:schemeClr val="accent2"/>
            </a:solidFill>
          </p:grpSpPr>
          <p:sp>
            <p:nvSpPr>
              <p:cNvPr id="94" name="Freeform 97"/>
              <p:cNvSpPr>
                <a:spLocks/>
              </p:cNvSpPr>
              <p:nvPr/>
            </p:nvSpPr>
            <p:spPr bwMode="auto">
              <a:xfrm>
                <a:off x="6370638" y="5146675"/>
                <a:ext cx="109538" cy="107950"/>
              </a:xfrm>
              <a:custGeom>
                <a:avLst/>
                <a:gdLst>
                  <a:gd name="T0" fmla="*/ 301 w 766"/>
                  <a:gd name="T1" fmla="*/ 0 h 746"/>
                  <a:gd name="T2" fmla="*/ 342 w 766"/>
                  <a:gd name="T3" fmla="*/ 3 h 746"/>
                  <a:gd name="T4" fmla="*/ 381 w 766"/>
                  <a:gd name="T5" fmla="*/ 11 h 746"/>
                  <a:gd name="T6" fmla="*/ 418 w 766"/>
                  <a:gd name="T7" fmla="*/ 23 h 746"/>
                  <a:gd name="T8" fmla="*/ 452 w 766"/>
                  <a:gd name="T9" fmla="*/ 41 h 746"/>
                  <a:gd name="T10" fmla="*/ 485 w 766"/>
                  <a:gd name="T11" fmla="*/ 62 h 746"/>
                  <a:gd name="T12" fmla="*/ 513 w 766"/>
                  <a:gd name="T13" fmla="*/ 88 h 746"/>
                  <a:gd name="T14" fmla="*/ 539 w 766"/>
                  <a:gd name="T15" fmla="*/ 117 h 746"/>
                  <a:gd name="T16" fmla="*/ 560 w 766"/>
                  <a:gd name="T17" fmla="*/ 149 h 746"/>
                  <a:gd name="T18" fmla="*/ 578 w 766"/>
                  <a:gd name="T19" fmla="*/ 183 h 746"/>
                  <a:gd name="T20" fmla="*/ 591 w 766"/>
                  <a:gd name="T21" fmla="*/ 220 h 746"/>
                  <a:gd name="T22" fmla="*/ 599 w 766"/>
                  <a:gd name="T23" fmla="*/ 260 h 746"/>
                  <a:gd name="T24" fmla="*/ 601 w 766"/>
                  <a:gd name="T25" fmla="*/ 301 h 746"/>
                  <a:gd name="T26" fmla="*/ 599 w 766"/>
                  <a:gd name="T27" fmla="*/ 340 h 746"/>
                  <a:gd name="T28" fmla="*/ 591 w 766"/>
                  <a:gd name="T29" fmla="*/ 376 h 746"/>
                  <a:gd name="T30" fmla="*/ 579 w 766"/>
                  <a:gd name="T31" fmla="*/ 411 h 746"/>
                  <a:gd name="T32" fmla="*/ 563 w 766"/>
                  <a:gd name="T33" fmla="*/ 445 h 746"/>
                  <a:gd name="T34" fmla="*/ 766 w 766"/>
                  <a:gd name="T35" fmla="*/ 636 h 746"/>
                  <a:gd name="T36" fmla="*/ 729 w 766"/>
                  <a:gd name="T37" fmla="*/ 670 h 746"/>
                  <a:gd name="T38" fmla="*/ 694 w 766"/>
                  <a:gd name="T39" fmla="*/ 707 h 746"/>
                  <a:gd name="T40" fmla="*/ 662 w 766"/>
                  <a:gd name="T41" fmla="*/ 746 h 746"/>
                  <a:gd name="T42" fmla="*/ 459 w 766"/>
                  <a:gd name="T43" fmla="*/ 555 h 746"/>
                  <a:gd name="T44" fmla="*/ 424 w 766"/>
                  <a:gd name="T45" fmla="*/ 574 h 746"/>
                  <a:gd name="T46" fmla="*/ 385 w 766"/>
                  <a:gd name="T47" fmla="*/ 588 h 746"/>
                  <a:gd name="T48" fmla="*/ 344 w 766"/>
                  <a:gd name="T49" fmla="*/ 598 h 746"/>
                  <a:gd name="T50" fmla="*/ 301 w 766"/>
                  <a:gd name="T51" fmla="*/ 601 h 746"/>
                  <a:gd name="T52" fmla="*/ 261 w 766"/>
                  <a:gd name="T53" fmla="*/ 599 h 746"/>
                  <a:gd name="T54" fmla="*/ 221 w 766"/>
                  <a:gd name="T55" fmla="*/ 590 h 746"/>
                  <a:gd name="T56" fmla="*/ 184 w 766"/>
                  <a:gd name="T57" fmla="*/ 577 h 746"/>
                  <a:gd name="T58" fmla="*/ 149 w 766"/>
                  <a:gd name="T59" fmla="*/ 560 h 746"/>
                  <a:gd name="T60" fmla="*/ 117 w 766"/>
                  <a:gd name="T61" fmla="*/ 538 h 746"/>
                  <a:gd name="T62" fmla="*/ 88 w 766"/>
                  <a:gd name="T63" fmla="*/ 513 h 746"/>
                  <a:gd name="T64" fmla="*/ 63 w 766"/>
                  <a:gd name="T65" fmla="*/ 484 h 746"/>
                  <a:gd name="T66" fmla="*/ 41 w 766"/>
                  <a:gd name="T67" fmla="*/ 452 h 746"/>
                  <a:gd name="T68" fmla="*/ 24 w 766"/>
                  <a:gd name="T69" fmla="*/ 417 h 746"/>
                  <a:gd name="T70" fmla="*/ 11 w 766"/>
                  <a:gd name="T71" fmla="*/ 380 h 746"/>
                  <a:gd name="T72" fmla="*/ 3 w 766"/>
                  <a:gd name="T73" fmla="*/ 342 h 746"/>
                  <a:gd name="T74" fmla="*/ 0 w 766"/>
                  <a:gd name="T75" fmla="*/ 301 h 746"/>
                  <a:gd name="T76" fmla="*/ 3 w 766"/>
                  <a:gd name="T77" fmla="*/ 260 h 746"/>
                  <a:gd name="T78" fmla="*/ 11 w 766"/>
                  <a:gd name="T79" fmla="*/ 220 h 746"/>
                  <a:gd name="T80" fmla="*/ 24 w 766"/>
                  <a:gd name="T81" fmla="*/ 183 h 746"/>
                  <a:gd name="T82" fmla="*/ 41 w 766"/>
                  <a:gd name="T83" fmla="*/ 149 h 746"/>
                  <a:gd name="T84" fmla="*/ 63 w 766"/>
                  <a:gd name="T85" fmla="*/ 117 h 746"/>
                  <a:gd name="T86" fmla="*/ 88 w 766"/>
                  <a:gd name="T87" fmla="*/ 88 h 746"/>
                  <a:gd name="T88" fmla="*/ 117 w 766"/>
                  <a:gd name="T89" fmla="*/ 62 h 746"/>
                  <a:gd name="T90" fmla="*/ 149 w 766"/>
                  <a:gd name="T91" fmla="*/ 41 h 746"/>
                  <a:gd name="T92" fmla="*/ 184 w 766"/>
                  <a:gd name="T93" fmla="*/ 23 h 746"/>
                  <a:gd name="T94" fmla="*/ 221 w 766"/>
                  <a:gd name="T95" fmla="*/ 11 h 746"/>
                  <a:gd name="T96" fmla="*/ 261 w 766"/>
                  <a:gd name="T97" fmla="*/ 3 h 746"/>
                  <a:gd name="T98" fmla="*/ 301 w 766"/>
                  <a:gd name="T99" fmla="*/ 0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66" h="746">
                    <a:moveTo>
                      <a:pt x="301" y="0"/>
                    </a:moveTo>
                    <a:lnTo>
                      <a:pt x="342" y="3"/>
                    </a:lnTo>
                    <a:lnTo>
                      <a:pt x="381" y="11"/>
                    </a:lnTo>
                    <a:lnTo>
                      <a:pt x="418" y="23"/>
                    </a:lnTo>
                    <a:lnTo>
                      <a:pt x="452" y="41"/>
                    </a:lnTo>
                    <a:lnTo>
                      <a:pt x="485" y="62"/>
                    </a:lnTo>
                    <a:lnTo>
                      <a:pt x="513" y="88"/>
                    </a:lnTo>
                    <a:lnTo>
                      <a:pt x="539" y="117"/>
                    </a:lnTo>
                    <a:lnTo>
                      <a:pt x="560" y="149"/>
                    </a:lnTo>
                    <a:lnTo>
                      <a:pt x="578" y="183"/>
                    </a:lnTo>
                    <a:lnTo>
                      <a:pt x="591" y="220"/>
                    </a:lnTo>
                    <a:lnTo>
                      <a:pt x="599" y="260"/>
                    </a:lnTo>
                    <a:lnTo>
                      <a:pt x="601" y="301"/>
                    </a:lnTo>
                    <a:lnTo>
                      <a:pt x="599" y="340"/>
                    </a:lnTo>
                    <a:lnTo>
                      <a:pt x="591" y="376"/>
                    </a:lnTo>
                    <a:lnTo>
                      <a:pt x="579" y="411"/>
                    </a:lnTo>
                    <a:lnTo>
                      <a:pt x="563" y="445"/>
                    </a:lnTo>
                    <a:lnTo>
                      <a:pt x="766" y="636"/>
                    </a:lnTo>
                    <a:lnTo>
                      <a:pt x="729" y="670"/>
                    </a:lnTo>
                    <a:lnTo>
                      <a:pt x="694" y="707"/>
                    </a:lnTo>
                    <a:lnTo>
                      <a:pt x="662" y="746"/>
                    </a:lnTo>
                    <a:lnTo>
                      <a:pt x="459" y="555"/>
                    </a:lnTo>
                    <a:lnTo>
                      <a:pt x="424" y="574"/>
                    </a:lnTo>
                    <a:lnTo>
                      <a:pt x="385" y="588"/>
                    </a:lnTo>
                    <a:lnTo>
                      <a:pt x="344" y="598"/>
                    </a:lnTo>
                    <a:lnTo>
                      <a:pt x="301" y="601"/>
                    </a:lnTo>
                    <a:lnTo>
                      <a:pt x="261" y="599"/>
                    </a:lnTo>
                    <a:lnTo>
                      <a:pt x="221" y="590"/>
                    </a:lnTo>
                    <a:lnTo>
                      <a:pt x="184" y="577"/>
                    </a:lnTo>
                    <a:lnTo>
                      <a:pt x="149" y="560"/>
                    </a:lnTo>
                    <a:lnTo>
                      <a:pt x="117" y="538"/>
                    </a:lnTo>
                    <a:lnTo>
                      <a:pt x="88" y="513"/>
                    </a:lnTo>
                    <a:lnTo>
                      <a:pt x="63" y="484"/>
                    </a:lnTo>
                    <a:lnTo>
                      <a:pt x="41" y="452"/>
                    </a:lnTo>
                    <a:lnTo>
                      <a:pt x="24" y="417"/>
                    </a:lnTo>
                    <a:lnTo>
                      <a:pt x="11" y="380"/>
                    </a:lnTo>
                    <a:lnTo>
                      <a:pt x="3" y="342"/>
                    </a:lnTo>
                    <a:lnTo>
                      <a:pt x="0" y="301"/>
                    </a:lnTo>
                    <a:lnTo>
                      <a:pt x="3" y="260"/>
                    </a:lnTo>
                    <a:lnTo>
                      <a:pt x="11" y="220"/>
                    </a:lnTo>
                    <a:lnTo>
                      <a:pt x="24" y="183"/>
                    </a:lnTo>
                    <a:lnTo>
                      <a:pt x="41" y="149"/>
                    </a:lnTo>
                    <a:lnTo>
                      <a:pt x="63" y="117"/>
                    </a:lnTo>
                    <a:lnTo>
                      <a:pt x="88" y="88"/>
                    </a:lnTo>
                    <a:lnTo>
                      <a:pt x="117" y="62"/>
                    </a:lnTo>
                    <a:lnTo>
                      <a:pt x="149" y="41"/>
                    </a:lnTo>
                    <a:lnTo>
                      <a:pt x="184" y="23"/>
                    </a:lnTo>
                    <a:lnTo>
                      <a:pt x="221" y="11"/>
                    </a:lnTo>
                    <a:lnTo>
                      <a:pt x="261" y="3"/>
                    </a:lnTo>
                    <a:lnTo>
                      <a:pt x="3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400">
                  <a:solidFill>
                    <a:srgbClr val="000000"/>
                  </a:solidFill>
                  <a:latin typeface="Arial" panose="020B0604020202020204" pitchFamily="34" charset="0"/>
                  <a:cs typeface="Arial" panose="020B0604020202020204" pitchFamily="34" charset="0"/>
                </a:endParaRPr>
              </a:p>
            </p:txBody>
          </p:sp>
          <p:sp>
            <p:nvSpPr>
              <p:cNvPr id="95" name="Freeform 98"/>
              <p:cNvSpPr>
                <a:spLocks/>
              </p:cNvSpPr>
              <p:nvPr/>
            </p:nvSpPr>
            <p:spPr bwMode="auto">
              <a:xfrm>
                <a:off x="6584951" y="5084763"/>
                <a:ext cx="112713" cy="149225"/>
              </a:xfrm>
              <a:custGeom>
                <a:avLst/>
                <a:gdLst>
                  <a:gd name="T0" fmla="*/ 482 w 783"/>
                  <a:gd name="T1" fmla="*/ 0 h 1042"/>
                  <a:gd name="T2" fmla="*/ 482 w 783"/>
                  <a:gd name="T3" fmla="*/ 0 h 1042"/>
                  <a:gd name="T4" fmla="*/ 523 w 783"/>
                  <a:gd name="T5" fmla="*/ 4 h 1042"/>
                  <a:gd name="T6" fmla="*/ 562 w 783"/>
                  <a:gd name="T7" fmla="*/ 12 h 1042"/>
                  <a:gd name="T8" fmla="*/ 599 w 783"/>
                  <a:gd name="T9" fmla="*/ 25 h 1042"/>
                  <a:gd name="T10" fmla="*/ 634 w 783"/>
                  <a:gd name="T11" fmla="*/ 42 h 1042"/>
                  <a:gd name="T12" fmla="*/ 666 w 783"/>
                  <a:gd name="T13" fmla="*/ 64 h 1042"/>
                  <a:gd name="T14" fmla="*/ 694 w 783"/>
                  <a:gd name="T15" fmla="*/ 89 h 1042"/>
                  <a:gd name="T16" fmla="*/ 720 w 783"/>
                  <a:gd name="T17" fmla="*/ 118 h 1042"/>
                  <a:gd name="T18" fmla="*/ 741 w 783"/>
                  <a:gd name="T19" fmla="*/ 149 h 1042"/>
                  <a:gd name="T20" fmla="*/ 759 w 783"/>
                  <a:gd name="T21" fmla="*/ 184 h 1042"/>
                  <a:gd name="T22" fmla="*/ 772 w 783"/>
                  <a:gd name="T23" fmla="*/ 222 h 1042"/>
                  <a:gd name="T24" fmla="*/ 780 w 783"/>
                  <a:gd name="T25" fmla="*/ 261 h 1042"/>
                  <a:gd name="T26" fmla="*/ 783 w 783"/>
                  <a:gd name="T27" fmla="*/ 301 h 1042"/>
                  <a:gd name="T28" fmla="*/ 780 w 783"/>
                  <a:gd name="T29" fmla="*/ 342 h 1042"/>
                  <a:gd name="T30" fmla="*/ 772 w 783"/>
                  <a:gd name="T31" fmla="*/ 381 h 1042"/>
                  <a:gd name="T32" fmla="*/ 759 w 783"/>
                  <a:gd name="T33" fmla="*/ 419 h 1042"/>
                  <a:gd name="T34" fmla="*/ 741 w 783"/>
                  <a:gd name="T35" fmla="*/ 453 h 1042"/>
                  <a:gd name="T36" fmla="*/ 720 w 783"/>
                  <a:gd name="T37" fmla="*/ 485 h 1042"/>
                  <a:gd name="T38" fmla="*/ 694 w 783"/>
                  <a:gd name="T39" fmla="*/ 514 h 1042"/>
                  <a:gd name="T40" fmla="*/ 666 w 783"/>
                  <a:gd name="T41" fmla="*/ 539 h 1042"/>
                  <a:gd name="T42" fmla="*/ 634 w 783"/>
                  <a:gd name="T43" fmla="*/ 560 h 1042"/>
                  <a:gd name="T44" fmla="*/ 599 w 783"/>
                  <a:gd name="T45" fmla="*/ 578 h 1042"/>
                  <a:gd name="T46" fmla="*/ 562 w 783"/>
                  <a:gd name="T47" fmla="*/ 591 h 1042"/>
                  <a:gd name="T48" fmla="*/ 523 w 783"/>
                  <a:gd name="T49" fmla="*/ 599 h 1042"/>
                  <a:gd name="T50" fmla="*/ 482 w 783"/>
                  <a:gd name="T51" fmla="*/ 602 h 1042"/>
                  <a:gd name="T52" fmla="*/ 454 w 783"/>
                  <a:gd name="T53" fmla="*/ 600 h 1042"/>
                  <a:gd name="T54" fmla="*/ 426 w 783"/>
                  <a:gd name="T55" fmla="*/ 595 h 1042"/>
                  <a:gd name="T56" fmla="*/ 398 w 783"/>
                  <a:gd name="T57" fmla="*/ 589 h 1042"/>
                  <a:gd name="T58" fmla="*/ 130 w 783"/>
                  <a:gd name="T59" fmla="*/ 1042 h 1042"/>
                  <a:gd name="T60" fmla="*/ 88 w 783"/>
                  <a:gd name="T61" fmla="*/ 1012 h 1042"/>
                  <a:gd name="T62" fmla="*/ 46 w 783"/>
                  <a:gd name="T63" fmla="*/ 987 h 1042"/>
                  <a:gd name="T64" fmla="*/ 0 w 783"/>
                  <a:gd name="T65" fmla="*/ 964 h 1042"/>
                  <a:gd name="T66" fmla="*/ 268 w 783"/>
                  <a:gd name="T67" fmla="*/ 513 h 1042"/>
                  <a:gd name="T68" fmla="*/ 243 w 783"/>
                  <a:gd name="T69" fmla="*/ 484 h 1042"/>
                  <a:gd name="T70" fmla="*/ 222 w 783"/>
                  <a:gd name="T71" fmla="*/ 452 h 1042"/>
                  <a:gd name="T72" fmla="*/ 205 w 783"/>
                  <a:gd name="T73" fmla="*/ 418 h 1042"/>
                  <a:gd name="T74" fmla="*/ 192 w 783"/>
                  <a:gd name="T75" fmla="*/ 381 h 1042"/>
                  <a:gd name="T76" fmla="*/ 184 w 783"/>
                  <a:gd name="T77" fmla="*/ 342 h 1042"/>
                  <a:gd name="T78" fmla="*/ 181 w 783"/>
                  <a:gd name="T79" fmla="*/ 301 h 1042"/>
                  <a:gd name="T80" fmla="*/ 184 w 783"/>
                  <a:gd name="T81" fmla="*/ 261 h 1042"/>
                  <a:gd name="T82" fmla="*/ 192 w 783"/>
                  <a:gd name="T83" fmla="*/ 221 h 1042"/>
                  <a:gd name="T84" fmla="*/ 205 w 783"/>
                  <a:gd name="T85" fmla="*/ 184 h 1042"/>
                  <a:gd name="T86" fmla="*/ 222 w 783"/>
                  <a:gd name="T87" fmla="*/ 149 h 1042"/>
                  <a:gd name="T88" fmla="*/ 244 w 783"/>
                  <a:gd name="T89" fmla="*/ 118 h 1042"/>
                  <a:gd name="T90" fmla="*/ 269 w 783"/>
                  <a:gd name="T91" fmla="*/ 89 h 1042"/>
                  <a:gd name="T92" fmla="*/ 299 w 783"/>
                  <a:gd name="T93" fmla="*/ 64 h 1042"/>
                  <a:gd name="T94" fmla="*/ 330 w 783"/>
                  <a:gd name="T95" fmla="*/ 42 h 1042"/>
                  <a:gd name="T96" fmla="*/ 365 w 783"/>
                  <a:gd name="T97" fmla="*/ 25 h 1042"/>
                  <a:gd name="T98" fmla="*/ 402 w 783"/>
                  <a:gd name="T99" fmla="*/ 12 h 1042"/>
                  <a:gd name="T100" fmla="*/ 441 w 783"/>
                  <a:gd name="T101" fmla="*/ 4 h 1042"/>
                  <a:gd name="T102" fmla="*/ 482 w 783"/>
                  <a:gd name="T103" fmla="*/ 0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83" h="1042">
                    <a:moveTo>
                      <a:pt x="482" y="0"/>
                    </a:moveTo>
                    <a:lnTo>
                      <a:pt x="482" y="0"/>
                    </a:lnTo>
                    <a:lnTo>
                      <a:pt x="523" y="4"/>
                    </a:lnTo>
                    <a:lnTo>
                      <a:pt x="562" y="12"/>
                    </a:lnTo>
                    <a:lnTo>
                      <a:pt x="599" y="25"/>
                    </a:lnTo>
                    <a:lnTo>
                      <a:pt x="634" y="42"/>
                    </a:lnTo>
                    <a:lnTo>
                      <a:pt x="666" y="64"/>
                    </a:lnTo>
                    <a:lnTo>
                      <a:pt x="694" y="89"/>
                    </a:lnTo>
                    <a:lnTo>
                      <a:pt x="720" y="118"/>
                    </a:lnTo>
                    <a:lnTo>
                      <a:pt x="741" y="149"/>
                    </a:lnTo>
                    <a:lnTo>
                      <a:pt x="759" y="184"/>
                    </a:lnTo>
                    <a:lnTo>
                      <a:pt x="772" y="222"/>
                    </a:lnTo>
                    <a:lnTo>
                      <a:pt x="780" y="261"/>
                    </a:lnTo>
                    <a:lnTo>
                      <a:pt x="783" y="301"/>
                    </a:lnTo>
                    <a:lnTo>
                      <a:pt x="780" y="342"/>
                    </a:lnTo>
                    <a:lnTo>
                      <a:pt x="772" y="381"/>
                    </a:lnTo>
                    <a:lnTo>
                      <a:pt x="759" y="419"/>
                    </a:lnTo>
                    <a:lnTo>
                      <a:pt x="741" y="453"/>
                    </a:lnTo>
                    <a:lnTo>
                      <a:pt x="720" y="485"/>
                    </a:lnTo>
                    <a:lnTo>
                      <a:pt x="694" y="514"/>
                    </a:lnTo>
                    <a:lnTo>
                      <a:pt x="666" y="539"/>
                    </a:lnTo>
                    <a:lnTo>
                      <a:pt x="634" y="560"/>
                    </a:lnTo>
                    <a:lnTo>
                      <a:pt x="599" y="578"/>
                    </a:lnTo>
                    <a:lnTo>
                      <a:pt x="562" y="591"/>
                    </a:lnTo>
                    <a:lnTo>
                      <a:pt x="523" y="599"/>
                    </a:lnTo>
                    <a:lnTo>
                      <a:pt x="482" y="602"/>
                    </a:lnTo>
                    <a:lnTo>
                      <a:pt x="454" y="600"/>
                    </a:lnTo>
                    <a:lnTo>
                      <a:pt x="426" y="595"/>
                    </a:lnTo>
                    <a:lnTo>
                      <a:pt x="398" y="589"/>
                    </a:lnTo>
                    <a:lnTo>
                      <a:pt x="130" y="1042"/>
                    </a:lnTo>
                    <a:lnTo>
                      <a:pt x="88" y="1012"/>
                    </a:lnTo>
                    <a:lnTo>
                      <a:pt x="46" y="987"/>
                    </a:lnTo>
                    <a:lnTo>
                      <a:pt x="0" y="964"/>
                    </a:lnTo>
                    <a:lnTo>
                      <a:pt x="268" y="513"/>
                    </a:lnTo>
                    <a:lnTo>
                      <a:pt x="243" y="484"/>
                    </a:lnTo>
                    <a:lnTo>
                      <a:pt x="222" y="452"/>
                    </a:lnTo>
                    <a:lnTo>
                      <a:pt x="205" y="418"/>
                    </a:lnTo>
                    <a:lnTo>
                      <a:pt x="192" y="381"/>
                    </a:lnTo>
                    <a:lnTo>
                      <a:pt x="184" y="342"/>
                    </a:lnTo>
                    <a:lnTo>
                      <a:pt x="181" y="301"/>
                    </a:lnTo>
                    <a:lnTo>
                      <a:pt x="184" y="261"/>
                    </a:lnTo>
                    <a:lnTo>
                      <a:pt x="192" y="221"/>
                    </a:lnTo>
                    <a:lnTo>
                      <a:pt x="205" y="184"/>
                    </a:lnTo>
                    <a:lnTo>
                      <a:pt x="222" y="149"/>
                    </a:lnTo>
                    <a:lnTo>
                      <a:pt x="244" y="118"/>
                    </a:lnTo>
                    <a:lnTo>
                      <a:pt x="269" y="89"/>
                    </a:lnTo>
                    <a:lnTo>
                      <a:pt x="299" y="64"/>
                    </a:lnTo>
                    <a:lnTo>
                      <a:pt x="330" y="42"/>
                    </a:lnTo>
                    <a:lnTo>
                      <a:pt x="365" y="25"/>
                    </a:lnTo>
                    <a:lnTo>
                      <a:pt x="402" y="12"/>
                    </a:lnTo>
                    <a:lnTo>
                      <a:pt x="441" y="4"/>
                    </a:lnTo>
                    <a:lnTo>
                      <a:pt x="4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400">
                  <a:solidFill>
                    <a:srgbClr val="000000"/>
                  </a:solidFill>
                  <a:latin typeface="Arial" panose="020B0604020202020204" pitchFamily="34" charset="0"/>
                  <a:cs typeface="Arial" panose="020B0604020202020204" pitchFamily="34" charset="0"/>
                </a:endParaRPr>
              </a:p>
            </p:txBody>
          </p:sp>
          <p:sp>
            <p:nvSpPr>
              <p:cNvPr id="96" name="Freeform 99"/>
              <p:cNvSpPr>
                <a:spLocks/>
              </p:cNvSpPr>
              <p:nvPr/>
            </p:nvSpPr>
            <p:spPr bwMode="auto">
              <a:xfrm>
                <a:off x="6642101" y="5289550"/>
                <a:ext cx="139700" cy="87313"/>
              </a:xfrm>
              <a:custGeom>
                <a:avLst/>
                <a:gdLst>
                  <a:gd name="T0" fmla="*/ 670 w 970"/>
                  <a:gd name="T1" fmla="*/ 0 h 601"/>
                  <a:gd name="T2" fmla="*/ 711 w 970"/>
                  <a:gd name="T3" fmla="*/ 2 h 601"/>
                  <a:gd name="T4" fmla="*/ 750 w 970"/>
                  <a:gd name="T5" fmla="*/ 11 h 601"/>
                  <a:gd name="T6" fmla="*/ 787 w 970"/>
                  <a:gd name="T7" fmla="*/ 24 h 601"/>
                  <a:gd name="T8" fmla="*/ 821 w 970"/>
                  <a:gd name="T9" fmla="*/ 41 h 601"/>
                  <a:gd name="T10" fmla="*/ 854 w 970"/>
                  <a:gd name="T11" fmla="*/ 63 h 601"/>
                  <a:gd name="T12" fmla="*/ 883 w 970"/>
                  <a:gd name="T13" fmla="*/ 88 h 601"/>
                  <a:gd name="T14" fmla="*/ 908 w 970"/>
                  <a:gd name="T15" fmla="*/ 117 h 601"/>
                  <a:gd name="T16" fmla="*/ 930 w 970"/>
                  <a:gd name="T17" fmla="*/ 149 h 601"/>
                  <a:gd name="T18" fmla="*/ 947 w 970"/>
                  <a:gd name="T19" fmla="*/ 184 h 601"/>
                  <a:gd name="T20" fmla="*/ 960 w 970"/>
                  <a:gd name="T21" fmla="*/ 221 h 601"/>
                  <a:gd name="T22" fmla="*/ 968 w 970"/>
                  <a:gd name="T23" fmla="*/ 259 h 601"/>
                  <a:gd name="T24" fmla="*/ 970 w 970"/>
                  <a:gd name="T25" fmla="*/ 300 h 601"/>
                  <a:gd name="T26" fmla="*/ 968 w 970"/>
                  <a:gd name="T27" fmla="*/ 341 h 601"/>
                  <a:gd name="T28" fmla="*/ 960 w 970"/>
                  <a:gd name="T29" fmla="*/ 381 h 601"/>
                  <a:gd name="T30" fmla="*/ 947 w 970"/>
                  <a:gd name="T31" fmla="*/ 418 h 601"/>
                  <a:gd name="T32" fmla="*/ 930 w 970"/>
                  <a:gd name="T33" fmla="*/ 452 h 601"/>
                  <a:gd name="T34" fmla="*/ 908 w 970"/>
                  <a:gd name="T35" fmla="*/ 484 h 601"/>
                  <a:gd name="T36" fmla="*/ 883 w 970"/>
                  <a:gd name="T37" fmla="*/ 513 h 601"/>
                  <a:gd name="T38" fmla="*/ 854 w 970"/>
                  <a:gd name="T39" fmla="*/ 538 h 601"/>
                  <a:gd name="T40" fmla="*/ 821 w 970"/>
                  <a:gd name="T41" fmla="*/ 560 h 601"/>
                  <a:gd name="T42" fmla="*/ 787 w 970"/>
                  <a:gd name="T43" fmla="*/ 578 h 601"/>
                  <a:gd name="T44" fmla="*/ 750 w 970"/>
                  <a:gd name="T45" fmla="*/ 590 h 601"/>
                  <a:gd name="T46" fmla="*/ 711 w 970"/>
                  <a:gd name="T47" fmla="*/ 598 h 601"/>
                  <a:gd name="T48" fmla="*/ 670 w 970"/>
                  <a:gd name="T49" fmla="*/ 601 h 601"/>
                  <a:gd name="T50" fmla="*/ 630 w 970"/>
                  <a:gd name="T51" fmla="*/ 598 h 601"/>
                  <a:gd name="T52" fmla="*/ 592 w 970"/>
                  <a:gd name="T53" fmla="*/ 591 h 601"/>
                  <a:gd name="T54" fmla="*/ 555 w 970"/>
                  <a:gd name="T55" fmla="*/ 578 h 601"/>
                  <a:gd name="T56" fmla="*/ 520 w 970"/>
                  <a:gd name="T57" fmla="*/ 561 h 601"/>
                  <a:gd name="T58" fmla="*/ 489 w 970"/>
                  <a:gd name="T59" fmla="*/ 540 h 601"/>
                  <a:gd name="T60" fmla="*/ 460 w 970"/>
                  <a:gd name="T61" fmla="*/ 515 h 601"/>
                  <a:gd name="T62" fmla="*/ 436 w 970"/>
                  <a:gd name="T63" fmla="*/ 487 h 601"/>
                  <a:gd name="T64" fmla="*/ 413 w 970"/>
                  <a:gd name="T65" fmla="*/ 455 h 601"/>
                  <a:gd name="T66" fmla="*/ 396 w 970"/>
                  <a:gd name="T67" fmla="*/ 422 h 601"/>
                  <a:gd name="T68" fmla="*/ 383 w 970"/>
                  <a:gd name="T69" fmla="*/ 386 h 601"/>
                  <a:gd name="T70" fmla="*/ 375 w 970"/>
                  <a:gd name="T71" fmla="*/ 347 h 601"/>
                  <a:gd name="T72" fmla="*/ 0 w 970"/>
                  <a:gd name="T73" fmla="*/ 310 h 601"/>
                  <a:gd name="T74" fmla="*/ 8 w 970"/>
                  <a:gd name="T75" fmla="*/ 265 h 601"/>
                  <a:gd name="T76" fmla="*/ 14 w 970"/>
                  <a:gd name="T77" fmla="*/ 217 h 601"/>
                  <a:gd name="T78" fmla="*/ 16 w 970"/>
                  <a:gd name="T79" fmla="*/ 168 h 601"/>
                  <a:gd name="T80" fmla="*/ 15 w 970"/>
                  <a:gd name="T81" fmla="*/ 159 h 601"/>
                  <a:gd name="T82" fmla="*/ 389 w 970"/>
                  <a:gd name="T83" fmla="*/ 197 h 601"/>
                  <a:gd name="T84" fmla="*/ 405 w 970"/>
                  <a:gd name="T85" fmla="*/ 159 h 601"/>
                  <a:gd name="T86" fmla="*/ 427 w 970"/>
                  <a:gd name="T87" fmla="*/ 126 h 601"/>
                  <a:gd name="T88" fmla="*/ 452 w 970"/>
                  <a:gd name="T89" fmla="*/ 95 h 601"/>
                  <a:gd name="T90" fmla="*/ 482 w 970"/>
                  <a:gd name="T91" fmla="*/ 68 h 601"/>
                  <a:gd name="T92" fmla="*/ 513 w 970"/>
                  <a:gd name="T93" fmla="*/ 44 h 601"/>
                  <a:gd name="T94" fmla="*/ 549 w 970"/>
                  <a:gd name="T95" fmla="*/ 26 h 601"/>
                  <a:gd name="T96" fmla="*/ 588 w 970"/>
                  <a:gd name="T97" fmla="*/ 12 h 601"/>
                  <a:gd name="T98" fmla="*/ 628 w 970"/>
                  <a:gd name="T99" fmla="*/ 3 h 601"/>
                  <a:gd name="T100" fmla="*/ 670 w 970"/>
                  <a:gd name="T101" fmla="*/ 0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70" h="601">
                    <a:moveTo>
                      <a:pt x="670" y="0"/>
                    </a:moveTo>
                    <a:lnTo>
                      <a:pt x="711" y="2"/>
                    </a:lnTo>
                    <a:lnTo>
                      <a:pt x="750" y="11"/>
                    </a:lnTo>
                    <a:lnTo>
                      <a:pt x="787" y="24"/>
                    </a:lnTo>
                    <a:lnTo>
                      <a:pt x="821" y="41"/>
                    </a:lnTo>
                    <a:lnTo>
                      <a:pt x="854" y="63"/>
                    </a:lnTo>
                    <a:lnTo>
                      <a:pt x="883" y="88"/>
                    </a:lnTo>
                    <a:lnTo>
                      <a:pt x="908" y="117"/>
                    </a:lnTo>
                    <a:lnTo>
                      <a:pt x="930" y="149"/>
                    </a:lnTo>
                    <a:lnTo>
                      <a:pt x="947" y="184"/>
                    </a:lnTo>
                    <a:lnTo>
                      <a:pt x="960" y="221"/>
                    </a:lnTo>
                    <a:lnTo>
                      <a:pt x="968" y="259"/>
                    </a:lnTo>
                    <a:lnTo>
                      <a:pt x="970" y="300"/>
                    </a:lnTo>
                    <a:lnTo>
                      <a:pt x="968" y="341"/>
                    </a:lnTo>
                    <a:lnTo>
                      <a:pt x="960" y="381"/>
                    </a:lnTo>
                    <a:lnTo>
                      <a:pt x="947" y="418"/>
                    </a:lnTo>
                    <a:lnTo>
                      <a:pt x="930" y="452"/>
                    </a:lnTo>
                    <a:lnTo>
                      <a:pt x="908" y="484"/>
                    </a:lnTo>
                    <a:lnTo>
                      <a:pt x="883" y="513"/>
                    </a:lnTo>
                    <a:lnTo>
                      <a:pt x="854" y="538"/>
                    </a:lnTo>
                    <a:lnTo>
                      <a:pt x="821" y="560"/>
                    </a:lnTo>
                    <a:lnTo>
                      <a:pt x="787" y="578"/>
                    </a:lnTo>
                    <a:lnTo>
                      <a:pt x="750" y="590"/>
                    </a:lnTo>
                    <a:lnTo>
                      <a:pt x="711" y="598"/>
                    </a:lnTo>
                    <a:lnTo>
                      <a:pt x="670" y="601"/>
                    </a:lnTo>
                    <a:lnTo>
                      <a:pt x="630" y="598"/>
                    </a:lnTo>
                    <a:lnTo>
                      <a:pt x="592" y="591"/>
                    </a:lnTo>
                    <a:lnTo>
                      <a:pt x="555" y="578"/>
                    </a:lnTo>
                    <a:lnTo>
                      <a:pt x="520" y="561"/>
                    </a:lnTo>
                    <a:lnTo>
                      <a:pt x="489" y="540"/>
                    </a:lnTo>
                    <a:lnTo>
                      <a:pt x="460" y="515"/>
                    </a:lnTo>
                    <a:lnTo>
                      <a:pt x="436" y="487"/>
                    </a:lnTo>
                    <a:lnTo>
                      <a:pt x="413" y="455"/>
                    </a:lnTo>
                    <a:lnTo>
                      <a:pt x="396" y="422"/>
                    </a:lnTo>
                    <a:lnTo>
                      <a:pt x="383" y="386"/>
                    </a:lnTo>
                    <a:lnTo>
                      <a:pt x="375" y="347"/>
                    </a:lnTo>
                    <a:lnTo>
                      <a:pt x="0" y="310"/>
                    </a:lnTo>
                    <a:lnTo>
                      <a:pt x="8" y="265"/>
                    </a:lnTo>
                    <a:lnTo>
                      <a:pt x="14" y="217"/>
                    </a:lnTo>
                    <a:lnTo>
                      <a:pt x="16" y="168"/>
                    </a:lnTo>
                    <a:lnTo>
                      <a:pt x="15" y="159"/>
                    </a:lnTo>
                    <a:lnTo>
                      <a:pt x="389" y="197"/>
                    </a:lnTo>
                    <a:lnTo>
                      <a:pt x="405" y="159"/>
                    </a:lnTo>
                    <a:lnTo>
                      <a:pt x="427" y="126"/>
                    </a:lnTo>
                    <a:lnTo>
                      <a:pt x="452" y="95"/>
                    </a:lnTo>
                    <a:lnTo>
                      <a:pt x="482" y="68"/>
                    </a:lnTo>
                    <a:lnTo>
                      <a:pt x="513" y="44"/>
                    </a:lnTo>
                    <a:lnTo>
                      <a:pt x="549" y="26"/>
                    </a:lnTo>
                    <a:lnTo>
                      <a:pt x="588" y="12"/>
                    </a:lnTo>
                    <a:lnTo>
                      <a:pt x="628" y="3"/>
                    </a:lnTo>
                    <a:lnTo>
                      <a:pt x="6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400">
                  <a:solidFill>
                    <a:srgbClr val="000000"/>
                  </a:solidFill>
                  <a:latin typeface="Arial" panose="020B0604020202020204" pitchFamily="34" charset="0"/>
                  <a:cs typeface="Arial" panose="020B0604020202020204" pitchFamily="34" charset="0"/>
                </a:endParaRPr>
              </a:p>
            </p:txBody>
          </p:sp>
          <p:sp>
            <p:nvSpPr>
              <p:cNvPr id="97" name="Freeform 100"/>
              <p:cNvSpPr>
                <a:spLocks/>
              </p:cNvSpPr>
              <p:nvPr/>
            </p:nvSpPr>
            <p:spPr bwMode="auto">
              <a:xfrm>
                <a:off x="6543676" y="5407025"/>
                <a:ext cx="87313" cy="139700"/>
              </a:xfrm>
              <a:custGeom>
                <a:avLst/>
                <a:gdLst>
                  <a:gd name="T0" fmla="*/ 227 w 602"/>
                  <a:gd name="T1" fmla="*/ 0 h 965"/>
                  <a:gd name="T2" fmla="*/ 310 w 602"/>
                  <a:gd name="T3" fmla="*/ 365 h 965"/>
                  <a:gd name="T4" fmla="*/ 353 w 602"/>
                  <a:gd name="T5" fmla="*/ 370 h 965"/>
                  <a:gd name="T6" fmla="*/ 395 w 602"/>
                  <a:gd name="T7" fmla="*/ 380 h 965"/>
                  <a:gd name="T8" fmla="*/ 434 w 602"/>
                  <a:gd name="T9" fmla="*/ 396 h 965"/>
                  <a:gd name="T10" fmla="*/ 469 w 602"/>
                  <a:gd name="T11" fmla="*/ 416 h 965"/>
                  <a:gd name="T12" fmla="*/ 502 w 602"/>
                  <a:gd name="T13" fmla="*/ 442 h 965"/>
                  <a:gd name="T14" fmla="*/ 531 w 602"/>
                  <a:gd name="T15" fmla="*/ 472 h 965"/>
                  <a:gd name="T16" fmla="*/ 555 w 602"/>
                  <a:gd name="T17" fmla="*/ 504 h 965"/>
                  <a:gd name="T18" fmla="*/ 574 w 602"/>
                  <a:gd name="T19" fmla="*/ 541 h 965"/>
                  <a:gd name="T20" fmla="*/ 590 w 602"/>
                  <a:gd name="T21" fmla="*/ 580 h 965"/>
                  <a:gd name="T22" fmla="*/ 599 w 602"/>
                  <a:gd name="T23" fmla="*/ 622 h 965"/>
                  <a:gd name="T24" fmla="*/ 602 w 602"/>
                  <a:gd name="T25" fmla="*/ 665 h 965"/>
                  <a:gd name="T26" fmla="*/ 599 w 602"/>
                  <a:gd name="T27" fmla="*/ 706 h 965"/>
                  <a:gd name="T28" fmla="*/ 591 w 602"/>
                  <a:gd name="T29" fmla="*/ 745 h 965"/>
                  <a:gd name="T30" fmla="*/ 578 w 602"/>
                  <a:gd name="T31" fmla="*/ 782 h 965"/>
                  <a:gd name="T32" fmla="*/ 560 w 602"/>
                  <a:gd name="T33" fmla="*/ 816 h 965"/>
                  <a:gd name="T34" fmla="*/ 539 w 602"/>
                  <a:gd name="T35" fmla="*/ 849 h 965"/>
                  <a:gd name="T36" fmla="*/ 513 w 602"/>
                  <a:gd name="T37" fmla="*/ 878 h 965"/>
                  <a:gd name="T38" fmla="*/ 485 w 602"/>
                  <a:gd name="T39" fmla="*/ 903 h 965"/>
                  <a:gd name="T40" fmla="*/ 453 w 602"/>
                  <a:gd name="T41" fmla="*/ 924 h 965"/>
                  <a:gd name="T42" fmla="*/ 418 w 602"/>
                  <a:gd name="T43" fmla="*/ 942 h 965"/>
                  <a:gd name="T44" fmla="*/ 381 w 602"/>
                  <a:gd name="T45" fmla="*/ 955 h 965"/>
                  <a:gd name="T46" fmla="*/ 342 w 602"/>
                  <a:gd name="T47" fmla="*/ 963 h 965"/>
                  <a:gd name="T48" fmla="*/ 301 w 602"/>
                  <a:gd name="T49" fmla="*/ 965 h 965"/>
                  <a:gd name="T50" fmla="*/ 260 w 602"/>
                  <a:gd name="T51" fmla="*/ 963 h 965"/>
                  <a:gd name="T52" fmla="*/ 221 w 602"/>
                  <a:gd name="T53" fmla="*/ 955 h 965"/>
                  <a:gd name="T54" fmla="*/ 184 w 602"/>
                  <a:gd name="T55" fmla="*/ 942 h 965"/>
                  <a:gd name="T56" fmla="*/ 149 w 602"/>
                  <a:gd name="T57" fmla="*/ 924 h 965"/>
                  <a:gd name="T58" fmla="*/ 117 w 602"/>
                  <a:gd name="T59" fmla="*/ 903 h 965"/>
                  <a:gd name="T60" fmla="*/ 89 w 602"/>
                  <a:gd name="T61" fmla="*/ 878 h 965"/>
                  <a:gd name="T62" fmla="*/ 63 w 602"/>
                  <a:gd name="T63" fmla="*/ 849 h 965"/>
                  <a:gd name="T64" fmla="*/ 42 w 602"/>
                  <a:gd name="T65" fmla="*/ 816 h 965"/>
                  <a:gd name="T66" fmla="*/ 25 w 602"/>
                  <a:gd name="T67" fmla="*/ 782 h 965"/>
                  <a:gd name="T68" fmla="*/ 11 w 602"/>
                  <a:gd name="T69" fmla="*/ 745 h 965"/>
                  <a:gd name="T70" fmla="*/ 3 w 602"/>
                  <a:gd name="T71" fmla="*/ 706 h 965"/>
                  <a:gd name="T72" fmla="*/ 0 w 602"/>
                  <a:gd name="T73" fmla="*/ 665 h 965"/>
                  <a:gd name="T74" fmla="*/ 3 w 602"/>
                  <a:gd name="T75" fmla="*/ 623 h 965"/>
                  <a:gd name="T76" fmla="*/ 12 w 602"/>
                  <a:gd name="T77" fmla="*/ 582 h 965"/>
                  <a:gd name="T78" fmla="*/ 27 w 602"/>
                  <a:gd name="T79" fmla="*/ 544 h 965"/>
                  <a:gd name="T80" fmla="*/ 46 w 602"/>
                  <a:gd name="T81" fmla="*/ 508 h 965"/>
                  <a:gd name="T82" fmla="*/ 69 w 602"/>
                  <a:gd name="T83" fmla="*/ 476 h 965"/>
                  <a:gd name="T84" fmla="*/ 97 w 602"/>
                  <a:gd name="T85" fmla="*/ 446 h 965"/>
                  <a:gd name="T86" fmla="*/ 129 w 602"/>
                  <a:gd name="T87" fmla="*/ 421 h 965"/>
                  <a:gd name="T88" fmla="*/ 163 w 602"/>
                  <a:gd name="T89" fmla="*/ 400 h 965"/>
                  <a:gd name="T90" fmla="*/ 79 w 602"/>
                  <a:gd name="T91" fmla="*/ 34 h 965"/>
                  <a:gd name="T92" fmla="*/ 130 w 602"/>
                  <a:gd name="T93" fmla="*/ 26 h 965"/>
                  <a:gd name="T94" fmla="*/ 179 w 602"/>
                  <a:gd name="T95" fmla="*/ 15 h 965"/>
                  <a:gd name="T96" fmla="*/ 227 w 602"/>
                  <a:gd name="T97" fmla="*/ 0 h 9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02" h="965">
                    <a:moveTo>
                      <a:pt x="227" y="0"/>
                    </a:moveTo>
                    <a:lnTo>
                      <a:pt x="310" y="365"/>
                    </a:lnTo>
                    <a:lnTo>
                      <a:pt x="353" y="370"/>
                    </a:lnTo>
                    <a:lnTo>
                      <a:pt x="395" y="380"/>
                    </a:lnTo>
                    <a:lnTo>
                      <a:pt x="434" y="396"/>
                    </a:lnTo>
                    <a:lnTo>
                      <a:pt x="469" y="416"/>
                    </a:lnTo>
                    <a:lnTo>
                      <a:pt x="502" y="442"/>
                    </a:lnTo>
                    <a:lnTo>
                      <a:pt x="531" y="472"/>
                    </a:lnTo>
                    <a:lnTo>
                      <a:pt x="555" y="504"/>
                    </a:lnTo>
                    <a:lnTo>
                      <a:pt x="574" y="541"/>
                    </a:lnTo>
                    <a:lnTo>
                      <a:pt x="590" y="580"/>
                    </a:lnTo>
                    <a:lnTo>
                      <a:pt x="599" y="622"/>
                    </a:lnTo>
                    <a:lnTo>
                      <a:pt x="602" y="665"/>
                    </a:lnTo>
                    <a:lnTo>
                      <a:pt x="599" y="706"/>
                    </a:lnTo>
                    <a:lnTo>
                      <a:pt x="591" y="745"/>
                    </a:lnTo>
                    <a:lnTo>
                      <a:pt x="578" y="782"/>
                    </a:lnTo>
                    <a:lnTo>
                      <a:pt x="560" y="816"/>
                    </a:lnTo>
                    <a:lnTo>
                      <a:pt x="539" y="849"/>
                    </a:lnTo>
                    <a:lnTo>
                      <a:pt x="513" y="878"/>
                    </a:lnTo>
                    <a:lnTo>
                      <a:pt x="485" y="903"/>
                    </a:lnTo>
                    <a:lnTo>
                      <a:pt x="453" y="924"/>
                    </a:lnTo>
                    <a:lnTo>
                      <a:pt x="418" y="942"/>
                    </a:lnTo>
                    <a:lnTo>
                      <a:pt x="381" y="955"/>
                    </a:lnTo>
                    <a:lnTo>
                      <a:pt x="342" y="963"/>
                    </a:lnTo>
                    <a:lnTo>
                      <a:pt x="301" y="965"/>
                    </a:lnTo>
                    <a:lnTo>
                      <a:pt x="260" y="963"/>
                    </a:lnTo>
                    <a:lnTo>
                      <a:pt x="221" y="955"/>
                    </a:lnTo>
                    <a:lnTo>
                      <a:pt x="184" y="942"/>
                    </a:lnTo>
                    <a:lnTo>
                      <a:pt x="149" y="924"/>
                    </a:lnTo>
                    <a:lnTo>
                      <a:pt x="117" y="903"/>
                    </a:lnTo>
                    <a:lnTo>
                      <a:pt x="89" y="878"/>
                    </a:lnTo>
                    <a:lnTo>
                      <a:pt x="63" y="849"/>
                    </a:lnTo>
                    <a:lnTo>
                      <a:pt x="42" y="816"/>
                    </a:lnTo>
                    <a:lnTo>
                      <a:pt x="25" y="782"/>
                    </a:lnTo>
                    <a:lnTo>
                      <a:pt x="11" y="745"/>
                    </a:lnTo>
                    <a:lnTo>
                      <a:pt x="3" y="706"/>
                    </a:lnTo>
                    <a:lnTo>
                      <a:pt x="0" y="665"/>
                    </a:lnTo>
                    <a:lnTo>
                      <a:pt x="3" y="623"/>
                    </a:lnTo>
                    <a:lnTo>
                      <a:pt x="12" y="582"/>
                    </a:lnTo>
                    <a:lnTo>
                      <a:pt x="27" y="544"/>
                    </a:lnTo>
                    <a:lnTo>
                      <a:pt x="46" y="508"/>
                    </a:lnTo>
                    <a:lnTo>
                      <a:pt x="69" y="476"/>
                    </a:lnTo>
                    <a:lnTo>
                      <a:pt x="97" y="446"/>
                    </a:lnTo>
                    <a:lnTo>
                      <a:pt x="129" y="421"/>
                    </a:lnTo>
                    <a:lnTo>
                      <a:pt x="163" y="400"/>
                    </a:lnTo>
                    <a:lnTo>
                      <a:pt x="79" y="34"/>
                    </a:lnTo>
                    <a:lnTo>
                      <a:pt x="130" y="26"/>
                    </a:lnTo>
                    <a:lnTo>
                      <a:pt x="179" y="15"/>
                    </a:lnTo>
                    <a:lnTo>
                      <a:pt x="22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400">
                  <a:solidFill>
                    <a:srgbClr val="000000"/>
                  </a:solidFill>
                  <a:latin typeface="Arial" panose="020B0604020202020204" pitchFamily="34" charset="0"/>
                  <a:cs typeface="Arial" panose="020B0604020202020204" pitchFamily="34" charset="0"/>
                </a:endParaRPr>
              </a:p>
            </p:txBody>
          </p:sp>
          <p:sp>
            <p:nvSpPr>
              <p:cNvPr id="98" name="Freeform 101"/>
              <p:cNvSpPr>
                <a:spLocks/>
              </p:cNvSpPr>
              <p:nvPr/>
            </p:nvSpPr>
            <p:spPr bwMode="auto">
              <a:xfrm>
                <a:off x="6300788" y="5334000"/>
                <a:ext cx="153988" cy="90488"/>
              </a:xfrm>
              <a:custGeom>
                <a:avLst/>
                <a:gdLst>
                  <a:gd name="T0" fmla="*/ 1017 w 1066"/>
                  <a:gd name="T1" fmla="*/ 0 h 621"/>
                  <a:gd name="T2" fmla="*/ 1030 w 1066"/>
                  <a:gd name="T3" fmla="*/ 49 h 621"/>
                  <a:gd name="T4" fmla="*/ 1047 w 1066"/>
                  <a:gd name="T5" fmla="*/ 97 h 621"/>
                  <a:gd name="T6" fmla="*/ 1066 w 1066"/>
                  <a:gd name="T7" fmla="*/ 143 h 621"/>
                  <a:gd name="T8" fmla="*/ 599 w 1066"/>
                  <a:gd name="T9" fmla="*/ 300 h 621"/>
                  <a:gd name="T10" fmla="*/ 600 w 1066"/>
                  <a:gd name="T11" fmla="*/ 310 h 621"/>
                  <a:gd name="T12" fmla="*/ 601 w 1066"/>
                  <a:gd name="T13" fmla="*/ 320 h 621"/>
                  <a:gd name="T14" fmla="*/ 599 w 1066"/>
                  <a:gd name="T15" fmla="*/ 361 h 621"/>
                  <a:gd name="T16" fmla="*/ 591 w 1066"/>
                  <a:gd name="T17" fmla="*/ 400 h 621"/>
                  <a:gd name="T18" fmla="*/ 577 w 1066"/>
                  <a:gd name="T19" fmla="*/ 437 h 621"/>
                  <a:gd name="T20" fmla="*/ 560 w 1066"/>
                  <a:gd name="T21" fmla="*/ 472 h 621"/>
                  <a:gd name="T22" fmla="*/ 539 w 1066"/>
                  <a:gd name="T23" fmla="*/ 503 h 621"/>
                  <a:gd name="T24" fmla="*/ 513 w 1066"/>
                  <a:gd name="T25" fmla="*/ 533 h 621"/>
                  <a:gd name="T26" fmla="*/ 485 w 1066"/>
                  <a:gd name="T27" fmla="*/ 558 h 621"/>
                  <a:gd name="T28" fmla="*/ 452 w 1066"/>
                  <a:gd name="T29" fmla="*/ 580 h 621"/>
                  <a:gd name="T30" fmla="*/ 417 w 1066"/>
                  <a:gd name="T31" fmla="*/ 597 h 621"/>
                  <a:gd name="T32" fmla="*/ 380 w 1066"/>
                  <a:gd name="T33" fmla="*/ 610 h 621"/>
                  <a:gd name="T34" fmla="*/ 341 w 1066"/>
                  <a:gd name="T35" fmla="*/ 618 h 621"/>
                  <a:gd name="T36" fmla="*/ 300 w 1066"/>
                  <a:gd name="T37" fmla="*/ 621 h 621"/>
                  <a:gd name="T38" fmla="*/ 259 w 1066"/>
                  <a:gd name="T39" fmla="*/ 618 h 621"/>
                  <a:gd name="T40" fmla="*/ 220 w 1066"/>
                  <a:gd name="T41" fmla="*/ 610 h 621"/>
                  <a:gd name="T42" fmla="*/ 184 w 1066"/>
                  <a:gd name="T43" fmla="*/ 597 h 621"/>
                  <a:gd name="T44" fmla="*/ 149 w 1066"/>
                  <a:gd name="T45" fmla="*/ 580 h 621"/>
                  <a:gd name="T46" fmla="*/ 116 w 1066"/>
                  <a:gd name="T47" fmla="*/ 558 h 621"/>
                  <a:gd name="T48" fmla="*/ 88 w 1066"/>
                  <a:gd name="T49" fmla="*/ 533 h 621"/>
                  <a:gd name="T50" fmla="*/ 62 w 1066"/>
                  <a:gd name="T51" fmla="*/ 503 h 621"/>
                  <a:gd name="T52" fmla="*/ 41 w 1066"/>
                  <a:gd name="T53" fmla="*/ 472 h 621"/>
                  <a:gd name="T54" fmla="*/ 23 w 1066"/>
                  <a:gd name="T55" fmla="*/ 437 h 621"/>
                  <a:gd name="T56" fmla="*/ 11 w 1066"/>
                  <a:gd name="T57" fmla="*/ 400 h 621"/>
                  <a:gd name="T58" fmla="*/ 3 w 1066"/>
                  <a:gd name="T59" fmla="*/ 361 h 621"/>
                  <a:gd name="T60" fmla="*/ 0 w 1066"/>
                  <a:gd name="T61" fmla="*/ 320 h 621"/>
                  <a:gd name="T62" fmla="*/ 3 w 1066"/>
                  <a:gd name="T63" fmla="*/ 279 h 621"/>
                  <a:gd name="T64" fmla="*/ 11 w 1066"/>
                  <a:gd name="T65" fmla="*/ 240 h 621"/>
                  <a:gd name="T66" fmla="*/ 23 w 1066"/>
                  <a:gd name="T67" fmla="*/ 203 h 621"/>
                  <a:gd name="T68" fmla="*/ 41 w 1066"/>
                  <a:gd name="T69" fmla="*/ 169 h 621"/>
                  <a:gd name="T70" fmla="*/ 62 w 1066"/>
                  <a:gd name="T71" fmla="*/ 136 h 621"/>
                  <a:gd name="T72" fmla="*/ 88 w 1066"/>
                  <a:gd name="T73" fmla="*/ 108 h 621"/>
                  <a:gd name="T74" fmla="*/ 116 w 1066"/>
                  <a:gd name="T75" fmla="*/ 82 h 621"/>
                  <a:gd name="T76" fmla="*/ 149 w 1066"/>
                  <a:gd name="T77" fmla="*/ 61 h 621"/>
                  <a:gd name="T78" fmla="*/ 184 w 1066"/>
                  <a:gd name="T79" fmla="*/ 43 h 621"/>
                  <a:gd name="T80" fmla="*/ 220 w 1066"/>
                  <a:gd name="T81" fmla="*/ 30 h 621"/>
                  <a:gd name="T82" fmla="*/ 259 w 1066"/>
                  <a:gd name="T83" fmla="*/ 23 h 621"/>
                  <a:gd name="T84" fmla="*/ 300 w 1066"/>
                  <a:gd name="T85" fmla="*/ 20 h 621"/>
                  <a:gd name="T86" fmla="*/ 340 w 1066"/>
                  <a:gd name="T87" fmla="*/ 22 h 621"/>
                  <a:gd name="T88" fmla="*/ 376 w 1066"/>
                  <a:gd name="T89" fmla="*/ 30 h 621"/>
                  <a:gd name="T90" fmla="*/ 412 w 1066"/>
                  <a:gd name="T91" fmla="*/ 41 h 621"/>
                  <a:gd name="T92" fmla="*/ 446 w 1066"/>
                  <a:gd name="T93" fmla="*/ 58 h 621"/>
                  <a:gd name="T94" fmla="*/ 476 w 1066"/>
                  <a:gd name="T95" fmla="*/ 77 h 621"/>
                  <a:gd name="T96" fmla="*/ 505 w 1066"/>
                  <a:gd name="T97" fmla="*/ 100 h 621"/>
                  <a:gd name="T98" fmla="*/ 530 w 1066"/>
                  <a:gd name="T99" fmla="*/ 127 h 621"/>
                  <a:gd name="T100" fmla="*/ 552 w 1066"/>
                  <a:gd name="T101" fmla="*/ 157 h 621"/>
                  <a:gd name="T102" fmla="*/ 1017 w 1066"/>
                  <a:gd name="T103" fmla="*/ 0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66" h="621">
                    <a:moveTo>
                      <a:pt x="1017" y="0"/>
                    </a:moveTo>
                    <a:lnTo>
                      <a:pt x="1030" y="49"/>
                    </a:lnTo>
                    <a:lnTo>
                      <a:pt x="1047" y="97"/>
                    </a:lnTo>
                    <a:lnTo>
                      <a:pt x="1066" y="143"/>
                    </a:lnTo>
                    <a:lnTo>
                      <a:pt x="599" y="300"/>
                    </a:lnTo>
                    <a:lnTo>
                      <a:pt x="600" y="310"/>
                    </a:lnTo>
                    <a:lnTo>
                      <a:pt x="601" y="320"/>
                    </a:lnTo>
                    <a:lnTo>
                      <a:pt x="599" y="361"/>
                    </a:lnTo>
                    <a:lnTo>
                      <a:pt x="591" y="400"/>
                    </a:lnTo>
                    <a:lnTo>
                      <a:pt x="577" y="437"/>
                    </a:lnTo>
                    <a:lnTo>
                      <a:pt x="560" y="472"/>
                    </a:lnTo>
                    <a:lnTo>
                      <a:pt x="539" y="503"/>
                    </a:lnTo>
                    <a:lnTo>
                      <a:pt x="513" y="533"/>
                    </a:lnTo>
                    <a:lnTo>
                      <a:pt x="485" y="558"/>
                    </a:lnTo>
                    <a:lnTo>
                      <a:pt x="452" y="580"/>
                    </a:lnTo>
                    <a:lnTo>
                      <a:pt x="417" y="597"/>
                    </a:lnTo>
                    <a:lnTo>
                      <a:pt x="380" y="610"/>
                    </a:lnTo>
                    <a:lnTo>
                      <a:pt x="341" y="618"/>
                    </a:lnTo>
                    <a:lnTo>
                      <a:pt x="300" y="621"/>
                    </a:lnTo>
                    <a:lnTo>
                      <a:pt x="259" y="618"/>
                    </a:lnTo>
                    <a:lnTo>
                      <a:pt x="220" y="610"/>
                    </a:lnTo>
                    <a:lnTo>
                      <a:pt x="184" y="597"/>
                    </a:lnTo>
                    <a:lnTo>
                      <a:pt x="149" y="580"/>
                    </a:lnTo>
                    <a:lnTo>
                      <a:pt x="116" y="558"/>
                    </a:lnTo>
                    <a:lnTo>
                      <a:pt x="88" y="533"/>
                    </a:lnTo>
                    <a:lnTo>
                      <a:pt x="62" y="503"/>
                    </a:lnTo>
                    <a:lnTo>
                      <a:pt x="41" y="472"/>
                    </a:lnTo>
                    <a:lnTo>
                      <a:pt x="23" y="437"/>
                    </a:lnTo>
                    <a:lnTo>
                      <a:pt x="11" y="400"/>
                    </a:lnTo>
                    <a:lnTo>
                      <a:pt x="3" y="361"/>
                    </a:lnTo>
                    <a:lnTo>
                      <a:pt x="0" y="320"/>
                    </a:lnTo>
                    <a:lnTo>
                      <a:pt x="3" y="279"/>
                    </a:lnTo>
                    <a:lnTo>
                      <a:pt x="11" y="240"/>
                    </a:lnTo>
                    <a:lnTo>
                      <a:pt x="23" y="203"/>
                    </a:lnTo>
                    <a:lnTo>
                      <a:pt x="41" y="169"/>
                    </a:lnTo>
                    <a:lnTo>
                      <a:pt x="62" y="136"/>
                    </a:lnTo>
                    <a:lnTo>
                      <a:pt x="88" y="108"/>
                    </a:lnTo>
                    <a:lnTo>
                      <a:pt x="116" y="82"/>
                    </a:lnTo>
                    <a:lnTo>
                      <a:pt x="149" y="61"/>
                    </a:lnTo>
                    <a:lnTo>
                      <a:pt x="184" y="43"/>
                    </a:lnTo>
                    <a:lnTo>
                      <a:pt x="220" y="30"/>
                    </a:lnTo>
                    <a:lnTo>
                      <a:pt x="259" y="23"/>
                    </a:lnTo>
                    <a:lnTo>
                      <a:pt x="300" y="20"/>
                    </a:lnTo>
                    <a:lnTo>
                      <a:pt x="340" y="22"/>
                    </a:lnTo>
                    <a:lnTo>
                      <a:pt x="376" y="30"/>
                    </a:lnTo>
                    <a:lnTo>
                      <a:pt x="412" y="41"/>
                    </a:lnTo>
                    <a:lnTo>
                      <a:pt x="446" y="58"/>
                    </a:lnTo>
                    <a:lnTo>
                      <a:pt x="476" y="77"/>
                    </a:lnTo>
                    <a:lnTo>
                      <a:pt x="505" y="100"/>
                    </a:lnTo>
                    <a:lnTo>
                      <a:pt x="530" y="127"/>
                    </a:lnTo>
                    <a:lnTo>
                      <a:pt x="552" y="157"/>
                    </a:lnTo>
                    <a:lnTo>
                      <a:pt x="101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400">
                  <a:solidFill>
                    <a:srgbClr val="000000"/>
                  </a:solidFill>
                  <a:latin typeface="Arial" panose="020B0604020202020204" pitchFamily="34" charset="0"/>
                  <a:cs typeface="Arial" panose="020B0604020202020204" pitchFamily="34" charset="0"/>
                </a:endParaRPr>
              </a:p>
            </p:txBody>
          </p:sp>
          <p:sp>
            <p:nvSpPr>
              <p:cNvPr id="99" name="Freeform 102"/>
              <p:cNvSpPr>
                <a:spLocks/>
              </p:cNvSpPr>
              <p:nvPr/>
            </p:nvSpPr>
            <p:spPr bwMode="auto">
              <a:xfrm>
                <a:off x="6470651" y="5238750"/>
                <a:ext cx="147638" cy="149225"/>
              </a:xfrm>
              <a:custGeom>
                <a:avLst/>
                <a:gdLst>
                  <a:gd name="T0" fmla="*/ 515 w 1031"/>
                  <a:gd name="T1" fmla="*/ 0 h 1031"/>
                  <a:gd name="T2" fmla="*/ 571 w 1031"/>
                  <a:gd name="T3" fmla="*/ 3 h 1031"/>
                  <a:gd name="T4" fmla="*/ 626 w 1031"/>
                  <a:gd name="T5" fmla="*/ 12 h 1031"/>
                  <a:gd name="T6" fmla="*/ 678 w 1031"/>
                  <a:gd name="T7" fmla="*/ 26 h 1031"/>
                  <a:gd name="T8" fmla="*/ 728 w 1031"/>
                  <a:gd name="T9" fmla="*/ 45 h 1031"/>
                  <a:gd name="T10" fmla="*/ 775 w 1031"/>
                  <a:gd name="T11" fmla="*/ 70 h 1031"/>
                  <a:gd name="T12" fmla="*/ 820 w 1031"/>
                  <a:gd name="T13" fmla="*/ 99 h 1031"/>
                  <a:gd name="T14" fmla="*/ 861 w 1031"/>
                  <a:gd name="T15" fmla="*/ 133 h 1031"/>
                  <a:gd name="T16" fmla="*/ 898 w 1031"/>
                  <a:gd name="T17" fmla="*/ 170 h 1031"/>
                  <a:gd name="T18" fmla="*/ 931 w 1031"/>
                  <a:gd name="T19" fmla="*/ 211 h 1031"/>
                  <a:gd name="T20" fmla="*/ 961 w 1031"/>
                  <a:gd name="T21" fmla="*/ 256 h 1031"/>
                  <a:gd name="T22" fmla="*/ 985 w 1031"/>
                  <a:gd name="T23" fmla="*/ 302 h 1031"/>
                  <a:gd name="T24" fmla="*/ 1005 w 1031"/>
                  <a:gd name="T25" fmla="*/ 352 h 1031"/>
                  <a:gd name="T26" fmla="*/ 1019 w 1031"/>
                  <a:gd name="T27" fmla="*/ 404 h 1031"/>
                  <a:gd name="T28" fmla="*/ 1028 w 1031"/>
                  <a:gd name="T29" fmla="*/ 459 h 1031"/>
                  <a:gd name="T30" fmla="*/ 1031 w 1031"/>
                  <a:gd name="T31" fmla="*/ 515 h 1031"/>
                  <a:gd name="T32" fmla="*/ 1028 w 1031"/>
                  <a:gd name="T33" fmla="*/ 571 h 1031"/>
                  <a:gd name="T34" fmla="*/ 1019 w 1031"/>
                  <a:gd name="T35" fmla="*/ 626 h 1031"/>
                  <a:gd name="T36" fmla="*/ 1005 w 1031"/>
                  <a:gd name="T37" fmla="*/ 678 h 1031"/>
                  <a:gd name="T38" fmla="*/ 985 w 1031"/>
                  <a:gd name="T39" fmla="*/ 728 h 1031"/>
                  <a:gd name="T40" fmla="*/ 961 w 1031"/>
                  <a:gd name="T41" fmla="*/ 775 h 1031"/>
                  <a:gd name="T42" fmla="*/ 931 w 1031"/>
                  <a:gd name="T43" fmla="*/ 820 h 1031"/>
                  <a:gd name="T44" fmla="*/ 898 w 1031"/>
                  <a:gd name="T45" fmla="*/ 860 h 1031"/>
                  <a:gd name="T46" fmla="*/ 861 w 1031"/>
                  <a:gd name="T47" fmla="*/ 898 h 1031"/>
                  <a:gd name="T48" fmla="*/ 820 w 1031"/>
                  <a:gd name="T49" fmla="*/ 931 h 1031"/>
                  <a:gd name="T50" fmla="*/ 775 w 1031"/>
                  <a:gd name="T51" fmla="*/ 960 h 1031"/>
                  <a:gd name="T52" fmla="*/ 728 w 1031"/>
                  <a:gd name="T53" fmla="*/ 985 h 1031"/>
                  <a:gd name="T54" fmla="*/ 678 w 1031"/>
                  <a:gd name="T55" fmla="*/ 1004 h 1031"/>
                  <a:gd name="T56" fmla="*/ 626 w 1031"/>
                  <a:gd name="T57" fmla="*/ 1018 h 1031"/>
                  <a:gd name="T58" fmla="*/ 571 w 1031"/>
                  <a:gd name="T59" fmla="*/ 1028 h 1031"/>
                  <a:gd name="T60" fmla="*/ 515 w 1031"/>
                  <a:gd name="T61" fmla="*/ 1031 h 1031"/>
                  <a:gd name="T62" fmla="*/ 459 w 1031"/>
                  <a:gd name="T63" fmla="*/ 1028 h 1031"/>
                  <a:gd name="T64" fmla="*/ 405 w 1031"/>
                  <a:gd name="T65" fmla="*/ 1018 h 1031"/>
                  <a:gd name="T66" fmla="*/ 353 w 1031"/>
                  <a:gd name="T67" fmla="*/ 1004 h 1031"/>
                  <a:gd name="T68" fmla="*/ 303 w 1031"/>
                  <a:gd name="T69" fmla="*/ 985 h 1031"/>
                  <a:gd name="T70" fmla="*/ 256 w 1031"/>
                  <a:gd name="T71" fmla="*/ 960 h 1031"/>
                  <a:gd name="T72" fmla="*/ 211 w 1031"/>
                  <a:gd name="T73" fmla="*/ 931 h 1031"/>
                  <a:gd name="T74" fmla="*/ 170 w 1031"/>
                  <a:gd name="T75" fmla="*/ 898 h 1031"/>
                  <a:gd name="T76" fmla="*/ 133 w 1031"/>
                  <a:gd name="T77" fmla="*/ 860 h 1031"/>
                  <a:gd name="T78" fmla="*/ 100 w 1031"/>
                  <a:gd name="T79" fmla="*/ 820 h 1031"/>
                  <a:gd name="T80" fmla="*/ 70 w 1031"/>
                  <a:gd name="T81" fmla="*/ 775 h 1031"/>
                  <a:gd name="T82" fmla="*/ 46 w 1031"/>
                  <a:gd name="T83" fmla="*/ 728 h 1031"/>
                  <a:gd name="T84" fmla="*/ 27 w 1031"/>
                  <a:gd name="T85" fmla="*/ 678 h 1031"/>
                  <a:gd name="T86" fmla="*/ 12 w 1031"/>
                  <a:gd name="T87" fmla="*/ 626 h 1031"/>
                  <a:gd name="T88" fmla="*/ 3 w 1031"/>
                  <a:gd name="T89" fmla="*/ 571 h 1031"/>
                  <a:gd name="T90" fmla="*/ 0 w 1031"/>
                  <a:gd name="T91" fmla="*/ 515 h 1031"/>
                  <a:gd name="T92" fmla="*/ 3 w 1031"/>
                  <a:gd name="T93" fmla="*/ 459 h 1031"/>
                  <a:gd name="T94" fmla="*/ 12 w 1031"/>
                  <a:gd name="T95" fmla="*/ 404 h 1031"/>
                  <a:gd name="T96" fmla="*/ 27 w 1031"/>
                  <a:gd name="T97" fmla="*/ 352 h 1031"/>
                  <a:gd name="T98" fmla="*/ 46 w 1031"/>
                  <a:gd name="T99" fmla="*/ 302 h 1031"/>
                  <a:gd name="T100" fmla="*/ 70 w 1031"/>
                  <a:gd name="T101" fmla="*/ 256 h 1031"/>
                  <a:gd name="T102" fmla="*/ 100 w 1031"/>
                  <a:gd name="T103" fmla="*/ 211 h 1031"/>
                  <a:gd name="T104" fmla="*/ 133 w 1031"/>
                  <a:gd name="T105" fmla="*/ 170 h 1031"/>
                  <a:gd name="T106" fmla="*/ 170 w 1031"/>
                  <a:gd name="T107" fmla="*/ 133 h 1031"/>
                  <a:gd name="T108" fmla="*/ 211 w 1031"/>
                  <a:gd name="T109" fmla="*/ 99 h 1031"/>
                  <a:gd name="T110" fmla="*/ 256 w 1031"/>
                  <a:gd name="T111" fmla="*/ 70 h 1031"/>
                  <a:gd name="T112" fmla="*/ 303 w 1031"/>
                  <a:gd name="T113" fmla="*/ 45 h 1031"/>
                  <a:gd name="T114" fmla="*/ 353 w 1031"/>
                  <a:gd name="T115" fmla="*/ 26 h 1031"/>
                  <a:gd name="T116" fmla="*/ 405 w 1031"/>
                  <a:gd name="T117" fmla="*/ 12 h 1031"/>
                  <a:gd name="T118" fmla="*/ 459 w 1031"/>
                  <a:gd name="T119" fmla="*/ 3 h 1031"/>
                  <a:gd name="T120" fmla="*/ 515 w 1031"/>
                  <a:gd name="T121" fmla="*/ 0 h 1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1" h="1031">
                    <a:moveTo>
                      <a:pt x="515" y="0"/>
                    </a:moveTo>
                    <a:lnTo>
                      <a:pt x="571" y="3"/>
                    </a:lnTo>
                    <a:lnTo>
                      <a:pt x="626" y="12"/>
                    </a:lnTo>
                    <a:lnTo>
                      <a:pt x="678" y="26"/>
                    </a:lnTo>
                    <a:lnTo>
                      <a:pt x="728" y="45"/>
                    </a:lnTo>
                    <a:lnTo>
                      <a:pt x="775" y="70"/>
                    </a:lnTo>
                    <a:lnTo>
                      <a:pt x="820" y="99"/>
                    </a:lnTo>
                    <a:lnTo>
                      <a:pt x="861" y="133"/>
                    </a:lnTo>
                    <a:lnTo>
                      <a:pt x="898" y="170"/>
                    </a:lnTo>
                    <a:lnTo>
                      <a:pt x="931" y="211"/>
                    </a:lnTo>
                    <a:lnTo>
                      <a:pt x="961" y="256"/>
                    </a:lnTo>
                    <a:lnTo>
                      <a:pt x="985" y="302"/>
                    </a:lnTo>
                    <a:lnTo>
                      <a:pt x="1005" y="352"/>
                    </a:lnTo>
                    <a:lnTo>
                      <a:pt x="1019" y="404"/>
                    </a:lnTo>
                    <a:lnTo>
                      <a:pt x="1028" y="459"/>
                    </a:lnTo>
                    <a:lnTo>
                      <a:pt x="1031" y="515"/>
                    </a:lnTo>
                    <a:lnTo>
                      <a:pt x="1028" y="571"/>
                    </a:lnTo>
                    <a:lnTo>
                      <a:pt x="1019" y="626"/>
                    </a:lnTo>
                    <a:lnTo>
                      <a:pt x="1005" y="678"/>
                    </a:lnTo>
                    <a:lnTo>
                      <a:pt x="985" y="728"/>
                    </a:lnTo>
                    <a:lnTo>
                      <a:pt x="961" y="775"/>
                    </a:lnTo>
                    <a:lnTo>
                      <a:pt x="931" y="820"/>
                    </a:lnTo>
                    <a:lnTo>
                      <a:pt x="898" y="860"/>
                    </a:lnTo>
                    <a:lnTo>
                      <a:pt x="861" y="898"/>
                    </a:lnTo>
                    <a:lnTo>
                      <a:pt x="820" y="931"/>
                    </a:lnTo>
                    <a:lnTo>
                      <a:pt x="775" y="960"/>
                    </a:lnTo>
                    <a:lnTo>
                      <a:pt x="728" y="985"/>
                    </a:lnTo>
                    <a:lnTo>
                      <a:pt x="678" y="1004"/>
                    </a:lnTo>
                    <a:lnTo>
                      <a:pt x="626" y="1018"/>
                    </a:lnTo>
                    <a:lnTo>
                      <a:pt x="571" y="1028"/>
                    </a:lnTo>
                    <a:lnTo>
                      <a:pt x="515" y="1031"/>
                    </a:lnTo>
                    <a:lnTo>
                      <a:pt x="459" y="1028"/>
                    </a:lnTo>
                    <a:lnTo>
                      <a:pt x="405" y="1018"/>
                    </a:lnTo>
                    <a:lnTo>
                      <a:pt x="353" y="1004"/>
                    </a:lnTo>
                    <a:lnTo>
                      <a:pt x="303" y="985"/>
                    </a:lnTo>
                    <a:lnTo>
                      <a:pt x="256" y="960"/>
                    </a:lnTo>
                    <a:lnTo>
                      <a:pt x="211" y="931"/>
                    </a:lnTo>
                    <a:lnTo>
                      <a:pt x="170" y="898"/>
                    </a:lnTo>
                    <a:lnTo>
                      <a:pt x="133" y="860"/>
                    </a:lnTo>
                    <a:lnTo>
                      <a:pt x="100" y="820"/>
                    </a:lnTo>
                    <a:lnTo>
                      <a:pt x="70" y="775"/>
                    </a:lnTo>
                    <a:lnTo>
                      <a:pt x="46" y="728"/>
                    </a:lnTo>
                    <a:lnTo>
                      <a:pt x="27" y="678"/>
                    </a:lnTo>
                    <a:lnTo>
                      <a:pt x="12" y="626"/>
                    </a:lnTo>
                    <a:lnTo>
                      <a:pt x="3" y="571"/>
                    </a:lnTo>
                    <a:lnTo>
                      <a:pt x="0" y="515"/>
                    </a:lnTo>
                    <a:lnTo>
                      <a:pt x="3" y="459"/>
                    </a:lnTo>
                    <a:lnTo>
                      <a:pt x="12" y="404"/>
                    </a:lnTo>
                    <a:lnTo>
                      <a:pt x="27" y="352"/>
                    </a:lnTo>
                    <a:lnTo>
                      <a:pt x="46" y="302"/>
                    </a:lnTo>
                    <a:lnTo>
                      <a:pt x="70" y="256"/>
                    </a:lnTo>
                    <a:lnTo>
                      <a:pt x="100" y="211"/>
                    </a:lnTo>
                    <a:lnTo>
                      <a:pt x="133" y="170"/>
                    </a:lnTo>
                    <a:lnTo>
                      <a:pt x="170" y="133"/>
                    </a:lnTo>
                    <a:lnTo>
                      <a:pt x="211" y="99"/>
                    </a:lnTo>
                    <a:lnTo>
                      <a:pt x="256" y="70"/>
                    </a:lnTo>
                    <a:lnTo>
                      <a:pt x="303" y="45"/>
                    </a:lnTo>
                    <a:lnTo>
                      <a:pt x="353" y="26"/>
                    </a:lnTo>
                    <a:lnTo>
                      <a:pt x="405" y="12"/>
                    </a:lnTo>
                    <a:lnTo>
                      <a:pt x="459" y="3"/>
                    </a:lnTo>
                    <a:lnTo>
                      <a:pt x="5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400">
                  <a:solidFill>
                    <a:srgbClr val="000000"/>
                  </a:solidFill>
                  <a:latin typeface="Arial" panose="020B0604020202020204" pitchFamily="34" charset="0"/>
                  <a:cs typeface="Arial" panose="020B0604020202020204" pitchFamily="34" charset="0"/>
                </a:endParaRPr>
              </a:p>
            </p:txBody>
          </p:sp>
        </p:grpSp>
      </p:grpSp>
      <p:sp>
        <p:nvSpPr>
          <p:cNvPr id="100" name="文字方塊 99"/>
          <p:cNvSpPr txBox="1"/>
          <p:nvPr/>
        </p:nvSpPr>
        <p:spPr>
          <a:xfrm>
            <a:off x="6228184" y="3356992"/>
            <a:ext cx="2520280" cy="461665"/>
          </a:xfrm>
          <a:prstGeom prst="rect">
            <a:avLst/>
          </a:prstGeom>
          <a:noFill/>
        </p:spPr>
        <p:txBody>
          <a:bodyPr wrap="square" rtlCol="0">
            <a:spAutoFit/>
          </a:bodyPr>
          <a:lstStyle/>
          <a:p>
            <a:r>
              <a:rPr lang="zh-TW" altLang="en-US" sz="1200" dirty="0" smtClean="0">
                <a:solidFill>
                  <a:srgbClr val="0033CC"/>
                </a:solidFill>
                <a:latin typeface="微軟正黑體" panose="020B0604030504040204" pitchFamily="34" charset="-120"/>
                <a:ea typeface="微軟正黑體" panose="020B0604030504040204" pitchFamily="34" charset="-120"/>
              </a:rPr>
              <a:t>德克皇</a:t>
            </a:r>
            <a:r>
              <a:rPr lang="en-US" altLang="zh-TW" sz="1200" dirty="0" smtClean="0">
                <a:solidFill>
                  <a:schemeClr val="tx1">
                    <a:lumMod val="65000"/>
                    <a:lumOff val="35000"/>
                  </a:schemeClr>
                </a:solidFill>
                <a:latin typeface="微軟正黑體" panose="020B0604030504040204" pitchFamily="34" charset="-120"/>
                <a:ea typeface="微軟正黑體" panose="020B0604030504040204" pitchFamily="34" charset="-120"/>
              </a:rPr>
              <a:t>-4D</a:t>
            </a:r>
            <a:r>
              <a:rPr lang="zh-TW" altLang="en-US" sz="1200" dirty="0" smtClean="0">
                <a:solidFill>
                  <a:schemeClr val="tx1">
                    <a:lumMod val="65000"/>
                    <a:lumOff val="35000"/>
                  </a:schemeClr>
                </a:solidFill>
                <a:latin typeface="微軟正黑體" panose="020B0604030504040204" pitchFamily="34" charset="-120"/>
                <a:ea typeface="微軟正黑體" panose="020B0604030504040204" pitchFamily="34" charset="-120"/>
              </a:rPr>
              <a:t>邊坡防災，國際專利</a:t>
            </a:r>
            <a:endParaRPr lang="en-US" altLang="zh-TW" sz="1200" dirty="0" smtClean="0">
              <a:solidFill>
                <a:schemeClr val="tx1">
                  <a:lumMod val="65000"/>
                  <a:lumOff val="35000"/>
                </a:schemeClr>
              </a:solidFill>
              <a:latin typeface="微軟正黑體" panose="020B0604030504040204" pitchFamily="34" charset="-120"/>
              <a:ea typeface="微軟正黑體" panose="020B0604030504040204" pitchFamily="34" charset="-120"/>
            </a:endParaRPr>
          </a:p>
          <a:p>
            <a:r>
              <a:rPr lang="zh-TW" altLang="en-US" sz="1200" dirty="0" smtClean="0">
                <a:solidFill>
                  <a:srgbClr val="0033CC"/>
                </a:solidFill>
                <a:latin typeface="微軟正黑體" panose="020B0604030504040204" pitchFamily="34" charset="-120"/>
                <a:ea typeface="微軟正黑體" panose="020B0604030504040204" pitchFamily="34" charset="-120"/>
              </a:rPr>
              <a:t>凌誠</a:t>
            </a:r>
            <a:r>
              <a:rPr lang="en-US" altLang="zh-TW" sz="1200" dirty="0" smtClean="0">
                <a:solidFill>
                  <a:schemeClr val="tx1">
                    <a:lumMod val="65000"/>
                    <a:lumOff val="35000"/>
                  </a:schemeClr>
                </a:solidFill>
                <a:latin typeface="微軟正黑體" panose="020B0604030504040204" pitchFamily="34" charset="-120"/>
                <a:ea typeface="微軟正黑體" panose="020B0604030504040204" pitchFamily="34" charset="-120"/>
              </a:rPr>
              <a:t>-</a:t>
            </a:r>
            <a:r>
              <a:rPr lang="zh-TW" altLang="en-US" sz="1200" dirty="0" smtClean="0">
                <a:solidFill>
                  <a:schemeClr val="tx1">
                    <a:lumMod val="65000"/>
                    <a:lumOff val="35000"/>
                  </a:schemeClr>
                </a:solidFill>
                <a:latin typeface="微軟正黑體" panose="020B0604030504040204" pitchFamily="34" charset="-120"/>
                <a:ea typeface="微軟正黑體" panose="020B0604030504040204" pitchFamily="34" charset="-120"/>
              </a:rPr>
              <a:t>全台最大面積農地管理系統</a:t>
            </a:r>
            <a:endParaRPr lang="zh-TW" altLang="en-US" sz="1200" dirty="0">
              <a:solidFill>
                <a:schemeClr val="tx1">
                  <a:lumMod val="65000"/>
                  <a:lumOff val="35000"/>
                </a:schemeClr>
              </a:solidFill>
              <a:latin typeface="微軟正黑體" panose="020B0604030504040204" pitchFamily="34" charset="-120"/>
              <a:ea typeface="微軟正黑體" panose="020B0604030504040204" pitchFamily="34" charset="-120"/>
            </a:endParaRPr>
          </a:p>
        </p:txBody>
      </p:sp>
      <p:sp>
        <p:nvSpPr>
          <p:cNvPr id="101" name="文字方塊 100"/>
          <p:cNvSpPr txBox="1"/>
          <p:nvPr/>
        </p:nvSpPr>
        <p:spPr>
          <a:xfrm>
            <a:off x="5292080" y="4726885"/>
            <a:ext cx="3573661" cy="646331"/>
          </a:xfrm>
          <a:prstGeom prst="rect">
            <a:avLst/>
          </a:prstGeom>
          <a:noFill/>
        </p:spPr>
        <p:txBody>
          <a:bodyPr wrap="square" rtlCol="0">
            <a:spAutoFit/>
          </a:bodyPr>
          <a:lstStyle/>
          <a:p>
            <a:r>
              <a:rPr lang="zh-TW" altLang="en-US" sz="1200" dirty="0" smtClean="0">
                <a:solidFill>
                  <a:srgbClr val="0033CC"/>
                </a:solidFill>
                <a:latin typeface="微軟正黑體" panose="020B0604030504040204" pitchFamily="34" charset="-120"/>
                <a:ea typeface="微軟正黑體" panose="020B0604030504040204" pitchFamily="34" charset="-120"/>
              </a:rPr>
              <a:t>樸致</a:t>
            </a:r>
            <a:r>
              <a:rPr lang="en-US" altLang="zh-TW" sz="1200" dirty="0" smtClean="0">
                <a:solidFill>
                  <a:schemeClr val="tx1">
                    <a:lumMod val="75000"/>
                    <a:lumOff val="25000"/>
                  </a:schemeClr>
                </a:solidFill>
                <a:latin typeface="微軟正黑體" panose="020B0604030504040204" pitchFamily="34" charset="-120"/>
                <a:ea typeface="微軟正黑體" panose="020B0604030504040204" pitchFamily="34" charset="-120"/>
              </a:rPr>
              <a:t>-</a:t>
            </a:r>
            <a:r>
              <a:rPr lang="zh-TW" altLang="en-US" sz="1200" dirty="0" smtClean="0">
                <a:solidFill>
                  <a:schemeClr val="tx1">
                    <a:lumMod val="75000"/>
                    <a:lumOff val="25000"/>
                  </a:schemeClr>
                </a:solidFill>
                <a:latin typeface="微軟正黑體" panose="020B0604030504040204" pitchFamily="34" charset="-120"/>
                <a:ea typeface="微軟正黑體" panose="020B0604030504040204" pitchFamily="34" charset="-120"/>
              </a:rPr>
              <a:t>自助旅日更升級 ，海外營收創佳績</a:t>
            </a:r>
            <a:endParaRPr lang="en-US" altLang="zh-TW" sz="1200" dirty="0" smtClean="0">
              <a:solidFill>
                <a:schemeClr val="tx1">
                  <a:lumMod val="75000"/>
                  <a:lumOff val="25000"/>
                </a:schemeClr>
              </a:solidFill>
              <a:latin typeface="微軟正黑體" panose="020B0604030504040204" pitchFamily="34" charset="-120"/>
              <a:ea typeface="微軟正黑體" panose="020B0604030504040204" pitchFamily="34" charset="-120"/>
            </a:endParaRPr>
          </a:p>
          <a:p>
            <a:r>
              <a:rPr lang="zh-TW" altLang="en-US" sz="1200" dirty="0" smtClean="0">
                <a:solidFill>
                  <a:srgbClr val="0033CC"/>
                </a:solidFill>
                <a:latin typeface="微軟正黑體" panose="020B0604030504040204" pitchFamily="34" charset="-120"/>
                <a:ea typeface="微軟正黑體" panose="020B0604030504040204" pitchFamily="34" charset="-120"/>
              </a:rPr>
              <a:t>芒果</a:t>
            </a:r>
            <a:r>
              <a:rPr lang="zh-TW" altLang="en-US" sz="1200" dirty="0">
                <a:solidFill>
                  <a:srgbClr val="0033CC"/>
                </a:solidFill>
                <a:latin typeface="微軟正黑體" panose="020B0604030504040204" pitchFamily="34" charset="-120"/>
                <a:ea typeface="微軟正黑體" panose="020B0604030504040204" pitchFamily="34" charset="-120"/>
              </a:rPr>
              <a:t>社</a:t>
            </a:r>
            <a:r>
              <a:rPr lang="zh-TW" altLang="en-US" sz="1200" dirty="0" smtClean="0">
                <a:solidFill>
                  <a:srgbClr val="0033CC"/>
                </a:solidFill>
                <a:latin typeface="微軟正黑體" panose="020B0604030504040204" pitchFamily="34" charset="-120"/>
                <a:ea typeface="微軟正黑體" panose="020B0604030504040204" pitchFamily="34" charset="-120"/>
              </a:rPr>
              <a:t>企</a:t>
            </a:r>
            <a:r>
              <a:rPr lang="en-US" altLang="zh-TW" sz="1200" dirty="0" smtClean="0">
                <a:solidFill>
                  <a:schemeClr val="tx1">
                    <a:lumMod val="75000"/>
                    <a:lumOff val="25000"/>
                  </a:schemeClr>
                </a:solidFill>
                <a:latin typeface="微軟正黑體" panose="020B0604030504040204" pitchFamily="34" charset="-120"/>
                <a:ea typeface="微軟正黑體" panose="020B0604030504040204" pitchFamily="34" charset="-120"/>
              </a:rPr>
              <a:t>-</a:t>
            </a:r>
            <a:r>
              <a:rPr lang="zh-TW" altLang="en-US" sz="1200" dirty="0" smtClean="0">
                <a:solidFill>
                  <a:schemeClr val="tx1">
                    <a:lumMod val="75000"/>
                    <a:lumOff val="25000"/>
                  </a:schemeClr>
                </a:solidFill>
                <a:latin typeface="微軟正黑體" panose="020B0604030504040204" pitchFamily="34" charset="-120"/>
                <a:ea typeface="微軟正黑體" panose="020B0604030504040204" pitchFamily="34" charset="-120"/>
              </a:rPr>
              <a:t>營養諮詢有效率，顧問品質更加乘</a:t>
            </a:r>
            <a:endParaRPr lang="en-US" altLang="zh-TW" sz="1200" dirty="0" smtClean="0">
              <a:solidFill>
                <a:schemeClr val="tx1">
                  <a:lumMod val="75000"/>
                  <a:lumOff val="25000"/>
                </a:schemeClr>
              </a:solidFill>
              <a:latin typeface="微軟正黑體" panose="020B0604030504040204" pitchFamily="34" charset="-120"/>
              <a:ea typeface="微軟正黑體" panose="020B0604030504040204" pitchFamily="34" charset="-120"/>
            </a:endParaRPr>
          </a:p>
          <a:p>
            <a:r>
              <a:rPr lang="zh-TW" altLang="en-US" sz="1200" dirty="0" smtClean="0">
                <a:solidFill>
                  <a:srgbClr val="0033CC"/>
                </a:solidFill>
                <a:latin typeface="微軟正黑體" panose="020B0604030504040204" pitchFamily="34" charset="-120"/>
                <a:ea typeface="微軟正黑體" panose="020B0604030504040204" pitchFamily="34" charset="-120"/>
              </a:rPr>
              <a:t>優</a:t>
            </a:r>
            <a:r>
              <a:rPr lang="zh-TW" altLang="en-US" sz="1200" dirty="0">
                <a:solidFill>
                  <a:srgbClr val="0033CC"/>
                </a:solidFill>
                <a:latin typeface="微軟正黑體" panose="020B0604030504040204" pitchFamily="34" charset="-120"/>
                <a:ea typeface="微軟正黑體" panose="020B0604030504040204" pitchFamily="34" charset="-120"/>
              </a:rPr>
              <a:t>速</a:t>
            </a:r>
            <a:r>
              <a:rPr lang="en-US" altLang="zh-TW" sz="1200" dirty="0">
                <a:solidFill>
                  <a:schemeClr val="tx1">
                    <a:lumMod val="75000"/>
                    <a:lumOff val="25000"/>
                  </a:schemeClr>
                </a:solidFill>
                <a:latin typeface="微軟正黑體" panose="020B0604030504040204" pitchFamily="34" charset="-120"/>
                <a:ea typeface="微軟正黑體" panose="020B0604030504040204" pitchFamily="34" charset="-120"/>
              </a:rPr>
              <a:t>-</a:t>
            </a:r>
            <a:r>
              <a:rPr lang="zh-TW" altLang="en-US" sz="1200" dirty="0">
                <a:solidFill>
                  <a:schemeClr val="tx1">
                    <a:lumMod val="75000"/>
                    <a:lumOff val="25000"/>
                  </a:schemeClr>
                </a:solidFill>
                <a:latin typeface="微軟正黑體" panose="020B0604030504040204" pitchFamily="34" charset="-120"/>
                <a:ea typeface="微軟正黑體" panose="020B0604030504040204" pitchFamily="34" charset="-120"/>
              </a:rPr>
              <a:t>連結國際物流供給需求，服務多家知名電</a:t>
            </a:r>
            <a:r>
              <a:rPr lang="zh-TW" altLang="en-US" sz="1200" dirty="0" smtClean="0">
                <a:solidFill>
                  <a:schemeClr val="tx1">
                    <a:lumMod val="75000"/>
                    <a:lumOff val="25000"/>
                  </a:schemeClr>
                </a:solidFill>
                <a:latin typeface="微軟正黑體" panose="020B0604030504040204" pitchFamily="34" charset="-120"/>
                <a:ea typeface="微軟正黑體" panose="020B0604030504040204" pitchFamily="34" charset="-120"/>
              </a:rPr>
              <a:t>商</a:t>
            </a:r>
            <a:endParaRPr lang="en-US" altLang="zh-TW" sz="1200" dirty="0" smtClean="0">
              <a:solidFill>
                <a:schemeClr val="tx1">
                  <a:lumMod val="75000"/>
                  <a:lumOff val="25000"/>
                </a:schemeClr>
              </a:solidFill>
              <a:latin typeface="微軟正黑體" panose="020B0604030504040204" pitchFamily="34" charset="-120"/>
              <a:ea typeface="微軟正黑體" panose="020B0604030504040204" pitchFamily="34" charset="-120"/>
            </a:endParaRPr>
          </a:p>
        </p:txBody>
      </p:sp>
      <p:sp>
        <p:nvSpPr>
          <p:cNvPr id="102" name="文字方塊 101"/>
          <p:cNvSpPr txBox="1"/>
          <p:nvPr/>
        </p:nvSpPr>
        <p:spPr>
          <a:xfrm>
            <a:off x="5724128" y="4191471"/>
            <a:ext cx="3528392" cy="461665"/>
          </a:xfrm>
          <a:prstGeom prst="rect">
            <a:avLst/>
          </a:prstGeom>
          <a:noFill/>
        </p:spPr>
        <p:txBody>
          <a:bodyPr wrap="square" rtlCol="0">
            <a:spAutoFit/>
          </a:bodyPr>
          <a:lstStyle/>
          <a:p>
            <a:r>
              <a:rPr lang="zh-TW" altLang="en-US" sz="1200" dirty="0" smtClean="0">
                <a:solidFill>
                  <a:srgbClr val="0033CC"/>
                </a:solidFill>
                <a:latin typeface="微軟正黑體" panose="020B0604030504040204" pitchFamily="34" charset="-120"/>
                <a:ea typeface="微軟正黑體" panose="020B0604030504040204" pitchFamily="34" charset="-120"/>
              </a:rPr>
              <a:t>英特內</a:t>
            </a:r>
            <a:r>
              <a:rPr lang="en-US" altLang="zh-TW" sz="1200" dirty="0" smtClean="0">
                <a:solidFill>
                  <a:schemeClr val="tx1">
                    <a:lumMod val="65000"/>
                    <a:lumOff val="35000"/>
                  </a:schemeClr>
                </a:solidFill>
                <a:latin typeface="微軟正黑體" panose="020B0604030504040204" pitchFamily="34" charset="-120"/>
                <a:ea typeface="微軟正黑體" panose="020B0604030504040204" pitchFamily="34" charset="-120"/>
              </a:rPr>
              <a:t>-</a:t>
            </a:r>
            <a:r>
              <a:rPr lang="zh-TW" altLang="en-US" sz="1200" dirty="0" smtClean="0">
                <a:solidFill>
                  <a:schemeClr val="tx1">
                    <a:lumMod val="65000"/>
                    <a:lumOff val="35000"/>
                  </a:schemeClr>
                </a:solidFill>
                <a:latin typeface="微軟正黑體" panose="020B0604030504040204" pitchFamily="34" charset="-120"/>
                <a:ea typeface="微軟正黑體" panose="020B0604030504040204" pitchFamily="34" charset="-120"/>
              </a:rPr>
              <a:t>市場唯一孩童飲食照護幫手</a:t>
            </a:r>
            <a:endParaRPr lang="en-US" altLang="zh-TW" sz="1200" dirty="0" smtClean="0">
              <a:solidFill>
                <a:schemeClr val="tx1">
                  <a:lumMod val="65000"/>
                  <a:lumOff val="35000"/>
                </a:schemeClr>
              </a:solidFill>
              <a:latin typeface="微軟正黑體" panose="020B0604030504040204" pitchFamily="34" charset="-120"/>
              <a:ea typeface="微軟正黑體" panose="020B0604030504040204" pitchFamily="34" charset="-120"/>
            </a:endParaRPr>
          </a:p>
          <a:p>
            <a:r>
              <a:rPr lang="zh-TW" altLang="en-US" sz="1200" dirty="0">
                <a:solidFill>
                  <a:srgbClr val="0033CC"/>
                </a:solidFill>
                <a:latin typeface="微軟正黑體" panose="020B0604030504040204" pitchFamily="34" charset="-120"/>
                <a:ea typeface="微軟正黑體" panose="020B0604030504040204" pitchFamily="34" charset="-120"/>
              </a:rPr>
              <a:t>凌誠</a:t>
            </a:r>
            <a:r>
              <a:rPr lang="en-US" altLang="zh-TW" sz="1200" dirty="0" smtClean="0">
                <a:solidFill>
                  <a:schemeClr val="tx1">
                    <a:lumMod val="65000"/>
                    <a:lumOff val="35000"/>
                  </a:schemeClr>
                </a:solidFill>
                <a:latin typeface="微軟正黑體" panose="020B0604030504040204" pitchFamily="34" charset="-120"/>
                <a:ea typeface="微軟正黑體" panose="020B0604030504040204" pitchFamily="34" charset="-120"/>
              </a:rPr>
              <a:t>-</a:t>
            </a:r>
            <a:r>
              <a:rPr lang="zh-TW" altLang="en-US" sz="1200" dirty="0" smtClean="0">
                <a:solidFill>
                  <a:schemeClr val="tx1">
                    <a:lumMod val="65000"/>
                    <a:lumOff val="35000"/>
                  </a:schemeClr>
                </a:solidFill>
                <a:latin typeface="微軟正黑體" panose="020B0604030504040204" pitchFamily="34" charset="-120"/>
                <a:ea typeface="微軟正黑體" panose="020B0604030504040204" pitchFamily="34" charset="-120"/>
              </a:rPr>
              <a:t>串連農友、通路管理平台，品質追溯更透明</a:t>
            </a:r>
            <a:endParaRPr lang="zh-TW" altLang="en-US" sz="1200" dirty="0">
              <a:solidFill>
                <a:schemeClr val="tx1">
                  <a:lumMod val="65000"/>
                  <a:lumOff val="35000"/>
                </a:schemeClr>
              </a:solidFill>
              <a:latin typeface="微軟正黑體" panose="020B0604030504040204" pitchFamily="34" charset="-120"/>
              <a:ea typeface="微軟正黑體" panose="020B0604030504040204" pitchFamily="34" charset="-120"/>
            </a:endParaRPr>
          </a:p>
        </p:txBody>
      </p:sp>
      <p:sp>
        <p:nvSpPr>
          <p:cNvPr id="103" name="文字方塊 102"/>
          <p:cNvSpPr txBox="1"/>
          <p:nvPr/>
        </p:nvSpPr>
        <p:spPr>
          <a:xfrm>
            <a:off x="4572000" y="5406315"/>
            <a:ext cx="4320480" cy="830997"/>
          </a:xfrm>
          <a:prstGeom prst="rect">
            <a:avLst/>
          </a:prstGeom>
          <a:noFill/>
        </p:spPr>
        <p:txBody>
          <a:bodyPr wrap="square" rtlCol="0">
            <a:spAutoFit/>
          </a:bodyPr>
          <a:lstStyle/>
          <a:p>
            <a:r>
              <a:rPr lang="zh-TW" altLang="en-US" sz="1200" dirty="0">
                <a:solidFill>
                  <a:srgbClr val="0033CC"/>
                </a:solidFill>
                <a:latin typeface="微軟正黑體" panose="020B0604030504040204" pitchFamily="34" charset="-120"/>
                <a:ea typeface="微軟正黑體" panose="020B0604030504040204" pitchFamily="34" charset="-120"/>
              </a:rPr>
              <a:t>采威</a:t>
            </a:r>
            <a:r>
              <a:rPr lang="en-US" altLang="zh-TW" sz="1200" dirty="0">
                <a:solidFill>
                  <a:schemeClr val="tx1">
                    <a:lumMod val="75000"/>
                    <a:lumOff val="25000"/>
                  </a:schemeClr>
                </a:solidFill>
                <a:latin typeface="微軟正黑體" panose="020B0604030504040204" pitchFamily="34" charset="-120"/>
                <a:ea typeface="微軟正黑體" panose="020B0604030504040204" pitchFamily="34" charset="-120"/>
              </a:rPr>
              <a:t>-</a:t>
            </a:r>
            <a:r>
              <a:rPr lang="zh-TW" altLang="en-US" sz="1200" dirty="0">
                <a:solidFill>
                  <a:schemeClr val="tx1">
                    <a:lumMod val="75000"/>
                    <a:lumOff val="25000"/>
                  </a:schemeClr>
                </a:solidFill>
                <a:latin typeface="微軟正黑體" panose="020B0604030504040204" pitchFamily="34" charset="-120"/>
                <a:ea typeface="微軟正黑體" panose="020B0604030504040204" pitchFamily="34" charset="-120"/>
              </a:rPr>
              <a:t>擺脫傳統學習方式，互動式導覽提升生態教學</a:t>
            </a:r>
            <a:r>
              <a:rPr lang="zh-TW" altLang="en-US" sz="1200" dirty="0" smtClean="0">
                <a:solidFill>
                  <a:schemeClr val="tx1">
                    <a:lumMod val="75000"/>
                    <a:lumOff val="25000"/>
                  </a:schemeClr>
                </a:solidFill>
                <a:latin typeface="微軟正黑體" panose="020B0604030504040204" pitchFamily="34" charset="-120"/>
                <a:ea typeface="微軟正黑體" panose="020B0604030504040204" pitchFamily="34" charset="-120"/>
              </a:rPr>
              <a:t>品質</a:t>
            </a:r>
            <a:endParaRPr lang="en-US" altLang="zh-TW" sz="1200" dirty="0" smtClean="0">
              <a:solidFill>
                <a:schemeClr val="tx1">
                  <a:lumMod val="75000"/>
                  <a:lumOff val="25000"/>
                </a:schemeClr>
              </a:solidFill>
              <a:latin typeface="微軟正黑體" panose="020B0604030504040204" pitchFamily="34" charset="-120"/>
              <a:ea typeface="微軟正黑體" panose="020B0604030504040204" pitchFamily="34" charset="-120"/>
            </a:endParaRPr>
          </a:p>
          <a:p>
            <a:r>
              <a:rPr lang="zh-TW" altLang="en-US" sz="1200" dirty="0">
                <a:solidFill>
                  <a:srgbClr val="0033CC"/>
                </a:solidFill>
                <a:latin typeface="微軟正黑體" panose="020B0604030504040204" pitchFamily="34" charset="-120"/>
                <a:ea typeface="微軟正黑體" panose="020B0604030504040204" pitchFamily="34" charset="-120"/>
              </a:rPr>
              <a:t>雍盛</a:t>
            </a:r>
            <a:r>
              <a:rPr lang="en-US" altLang="zh-TW" sz="1200" dirty="0">
                <a:solidFill>
                  <a:schemeClr val="tx1">
                    <a:lumMod val="75000"/>
                    <a:lumOff val="25000"/>
                  </a:schemeClr>
                </a:solidFill>
                <a:latin typeface="微軟正黑體" panose="020B0604030504040204" pitchFamily="34" charset="-120"/>
                <a:ea typeface="微軟正黑體" panose="020B0604030504040204" pitchFamily="34" charset="-120"/>
              </a:rPr>
              <a:t>-</a:t>
            </a:r>
            <a:r>
              <a:rPr lang="zh-TW" altLang="en-US" sz="1200" dirty="0">
                <a:solidFill>
                  <a:schemeClr val="tx1">
                    <a:lumMod val="75000"/>
                    <a:lumOff val="25000"/>
                  </a:schemeClr>
                </a:solidFill>
                <a:latin typeface="微軟正黑體" panose="020B0604030504040204" pitchFamily="34" charset="-120"/>
                <a:ea typeface="微軟正黑體" panose="020B0604030504040204" pitchFamily="34" charset="-120"/>
              </a:rPr>
              <a:t>環境安全更完善，外業人員有</a:t>
            </a:r>
            <a:r>
              <a:rPr lang="zh-TW" altLang="en-US" sz="1200" dirty="0" smtClean="0">
                <a:solidFill>
                  <a:schemeClr val="tx1">
                    <a:lumMod val="75000"/>
                    <a:lumOff val="25000"/>
                  </a:schemeClr>
                </a:solidFill>
                <a:latin typeface="微軟正黑體" panose="020B0604030504040204" pitchFamily="34" charset="-120"/>
                <a:ea typeface="微軟正黑體" panose="020B0604030504040204" pitchFamily="34" charset="-120"/>
              </a:rPr>
              <a:t>保障</a:t>
            </a:r>
            <a:endParaRPr lang="en-US" altLang="zh-TW" sz="1200" dirty="0" smtClean="0">
              <a:solidFill>
                <a:srgbClr val="0033CC"/>
              </a:solidFill>
              <a:latin typeface="微軟正黑體" panose="020B0604030504040204" pitchFamily="34" charset="-120"/>
              <a:ea typeface="微軟正黑體" panose="020B0604030504040204" pitchFamily="34" charset="-120"/>
            </a:endParaRPr>
          </a:p>
          <a:p>
            <a:r>
              <a:rPr lang="zh-TW" altLang="en-US" sz="1200" dirty="0" smtClean="0">
                <a:solidFill>
                  <a:srgbClr val="0033CC"/>
                </a:solidFill>
                <a:latin typeface="微軟正黑體" panose="020B0604030504040204" pitchFamily="34" charset="-120"/>
                <a:ea typeface="微軟正黑體" panose="020B0604030504040204" pitchFamily="34" charset="-120"/>
              </a:rPr>
              <a:t>飛</a:t>
            </a:r>
            <a:r>
              <a:rPr lang="zh-TW" altLang="en-US" sz="1200" dirty="0">
                <a:solidFill>
                  <a:srgbClr val="0033CC"/>
                </a:solidFill>
                <a:latin typeface="微軟正黑體" panose="020B0604030504040204" pitchFamily="34" charset="-120"/>
                <a:ea typeface="微軟正黑體" panose="020B0604030504040204" pitchFamily="34" charset="-120"/>
              </a:rPr>
              <a:t>資</a:t>
            </a:r>
            <a:r>
              <a:rPr lang="zh-TW" altLang="en-US" sz="1200" dirty="0" smtClean="0">
                <a:solidFill>
                  <a:srgbClr val="0033CC"/>
                </a:solidFill>
                <a:latin typeface="微軟正黑體" panose="020B0604030504040204" pitchFamily="34" charset="-120"/>
                <a:ea typeface="微軟正黑體" panose="020B0604030504040204" pitchFamily="34" charset="-120"/>
              </a:rPr>
              <a:t>得</a:t>
            </a:r>
            <a:r>
              <a:rPr lang="en-US" altLang="zh-TW" sz="1200" dirty="0" smtClean="0">
                <a:solidFill>
                  <a:schemeClr val="tx1">
                    <a:lumMod val="75000"/>
                    <a:lumOff val="25000"/>
                  </a:schemeClr>
                </a:solidFill>
                <a:latin typeface="微軟正黑體" panose="020B0604030504040204" pitchFamily="34" charset="-120"/>
                <a:ea typeface="微軟正黑體" panose="020B0604030504040204" pitchFamily="34" charset="-120"/>
              </a:rPr>
              <a:t>-</a:t>
            </a:r>
            <a:r>
              <a:rPr lang="zh-TW" altLang="en-US" sz="1200" dirty="0" smtClean="0">
                <a:solidFill>
                  <a:schemeClr val="tx1">
                    <a:lumMod val="75000"/>
                    <a:lumOff val="25000"/>
                  </a:schemeClr>
                </a:solidFill>
                <a:latin typeface="微軟正黑體" panose="020B0604030504040204" pitchFamily="34" charset="-120"/>
                <a:ea typeface="微軟正黑體" panose="020B0604030504040204" pitchFamily="34" charset="-120"/>
              </a:rPr>
              <a:t>嬰幼兒電子保姆，疫苗、疾病資訊隨手讀</a:t>
            </a:r>
            <a:endParaRPr lang="en-US" altLang="zh-TW" sz="1200" dirty="0" smtClean="0">
              <a:solidFill>
                <a:schemeClr val="tx1">
                  <a:lumMod val="75000"/>
                  <a:lumOff val="25000"/>
                </a:schemeClr>
              </a:solidFill>
              <a:latin typeface="微軟正黑體" panose="020B0604030504040204" pitchFamily="34" charset="-120"/>
              <a:ea typeface="微軟正黑體" panose="020B0604030504040204" pitchFamily="34" charset="-120"/>
            </a:endParaRPr>
          </a:p>
          <a:p>
            <a:r>
              <a:rPr lang="zh-TW" altLang="en-US" sz="1200" dirty="0" smtClean="0">
                <a:solidFill>
                  <a:srgbClr val="0033CC"/>
                </a:solidFill>
                <a:latin typeface="微軟正黑體" panose="020B0604030504040204" pitchFamily="34" charset="-120"/>
                <a:ea typeface="微軟正黑體" panose="020B0604030504040204" pitchFamily="34" charset="-120"/>
              </a:rPr>
              <a:t>安</a:t>
            </a:r>
            <a:r>
              <a:rPr lang="zh-TW" altLang="en-US" sz="1200" dirty="0">
                <a:solidFill>
                  <a:srgbClr val="0033CC"/>
                </a:solidFill>
                <a:latin typeface="微軟正黑體" panose="020B0604030504040204" pitchFamily="34" charset="-120"/>
                <a:ea typeface="微軟正黑體" panose="020B0604030504040204" pitchFamily="34" charset="-120"/>
              </a:rPr>
              <a:t>侯</a:t>
            </a:r>
            <a:r>
              <a:rPr lang="en-US" altLang="zh-TW" sz="1200" dirty="0">
                <a:solidFill>
                  <a:schemeClr val="tx1">
                    <a:lumMod val="75000"/>
                    <a:lumOff val="25000"/>
                  </a:schemeClr>
                </a:solidFill>
                <a:latin typeface="微軟正黑體" panose="020B0604030504040204" pitchFamily="34" charset="-120"/>
                <a:ea typeface="微軟正黑體" panose="020B0604030504040204" pitchFamily="34" charset="-120"/>
              </a:rPr>
              <a:t>-</a:t>
            </a:r>
            <a:r>
              <a:rPr lang="zh-TW" altLang="en-US" sz="1200" dirty="0">
                <a:solidFill>
                  <a:schemeClr val="tx1">
                    <a:lumMod val="75000"/>
                    <a:lumOff val="25000"/>
                  </a:schemeClr>
                </a:solidFill>
                <a:latin typeface="微軟正黑體" panose="020B0604030504040204" pitchFamily="34" charset="-120"/>
                <a:ea typeface="微軟正黑體" panose="020B0604030504040204" pitchFamily="34" charset="-120"/>
              </a:rPr>
              <a:t>強化金融選址、客製區域服務 </a:t>
            </a:r>
            <a:endParaRPr lang="en-US" altLang="zh-TW" sz="1200" dirty="0">
              <a:solidFill>
                <a:schemeClr val="tx1">
                  <a:lumMod val="75000"/>
                  <a:lumOff val="25000"/>
                </a:schemeClr>
              </a:solidFill>
              <a:latin typeface="微軟正黑體" panose="020B0604030504040204" pitchFamily="34" charset="-120"/>
              <a:ea typeface="微軟正黑體" panose="020B0604030504040204" pitchFamily="34" charset="-120"/>
            </a:endParaRPr>
          </a:p>
        </p:txBody>
      </p:sp>
      <p:pic>
        <p:nvPicPr>
          <p:cNvPr id="1028" name="Picture 4" descr="「location icon」的圖片搜尋結果"/>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91760" y="1196752"/>
            <a:ext cx="864000" cy="864000"/>
          </a:xfrm>
          <a:prstGeom prst="rect">
            <a:avLst/>
          </a:prstGeom>
          <a:noFill/>
          <a:extLst>
            <a:ext uri="{909E8E84-426E-40DD-AFC4-6F175D3DCCD1}">
              <a14:hiddenFill xmlns:a14="http://schemas.microsoft.com/office/drawing/2010/main">
                <a:solidFill>
                  <a:srgbClr val="FFFFFF"/>
                </a:solidFill>
              </a14:hiddenFill>
            </a:ext>
          </a:extLst>
        </p:spPr>
      </p:pic>
      <p:sp>
        <p:nvSpPr>
          <p:cNvPr id="9" name="文字方塊 8"/>
          <p:cNvSpPr txBox="1"/>
          <p:nvPr/>
        </p:nvSpPr>
        <p:spPr>
          <a:xfrm>
            <a:off x="926570" y="1990581"/>
            <a:ext cx="2205270" cy="553998"/>
          </a:xfrm>
          <a:prstGeom prst="rect">
            <a:avLst/>
          </a:prstGeom>
          <a:noFill/>
        </p:spPr>
        <p:txBody>
          <a:bodyPr wrap="square" rtlCol="0">
            <a:spAutoFit/>
          </a:bodyPr>
          <a:lstStyle/>
          <a:p>
            <a:pPr algn="ctr"/>
            <a:r>
              <a:rPr lang="en-US" altLang="zh-TW" dirty="0" smtClean="0"/>
              <a:t>103</a:t>
            </a:r>
            <a:r>
              <a:rPr lang="zh-TW" altLang="en-US" dirty="0" smtClean="0"/>
              <a:t>示範：</a:t>
            </a:r>
            <a:r>
              <a:rPr lang="zh-TW" altLang="en-US" b="1" dirty="0" smtClean="0">
                <a:solidFill>
                  <a:srgbClr val="FF0000"/>
                </a:solidFill>
              </a:rPr>
              <a:t>場</a:t>
            </a:r>
            <a:r>
              <a:rPr lang="zh-TW" altLang="en-US" b="1" dirty="0">
                <a:solidFill>
                  <a:srgbClr val="FF0000"/>
                </a:solidFill>
              </a:rPr>
              <a:t>域</a:t>
            </a:r>
            <a:r>
              <a:rPr lang="zh-TW" altLang="en-US" b="1" dirty="0" smtClean="0">
                <a:solidFill>
                  <a:srgbClr val="FF0000"/>
                </a:solidFill>
              </a:rPr>
              <a:t>應用</a:t>
            </a:r>
            <a:endParaRPr lang="en-US" altLang="zh-TW" b="1" dirty="0" smtClean="0">
              <a:solidFill>
                <a:srgbClr val="FF0000"/>
              </a:solidFill>
            </a:endParaRPr>
          </a:p>
          <a:p>
            <a:pPr algn="ctr"/>
            <a:r>
              <a:rPr lang="zh-TW" altLang="en-US" sz="1200" dirty="0"/>
              <a:t>宜蘭民</a:t>
            </a:r>
            <a:r>
              <a:rPr lang="zh-TW" altLang="en-US" sz="1200" dirty="0" smtClean="0"/>
              <a:t>宿分眾旅遊</a:t>
            </a:r>
            <a:endParaRPr lang="zh-TW" altLang="en-US" dirty="0"/>
          </a:p>
        </p:txBody>
      </p:sp>
      <p:pic>
        <p:nvPicPr>
          <p:cNvPr id="1030" name="Picture 6" descr="「transportation platform icon」的圖片搜尋結果"/>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501" t="19991" r="9990" b="20002"/>
          <a:stretch/>
        </p:blipFill>
        <p:spPr bwMode="auto">
          <a:xfrm>
            <a:off x="3900073" y="1196752"/>
            <a:ext cx="1319999" cy="720000"/>
          </a:xfrm>
          <a:prstGeom prst="rect">
            <a:avLst/>
          </a:prstGeom>
          <a:noFill/>
          <a:extLst>
            <a:ext uri="{909E8E84-426E-40DD-AFC4-6F175D3DCCD1}">
              <a14:hiddenFill xmlns:a14="http://schemas.microsoft.com/office/drawing/2010/main">
                <a:solidFill>
                  <a:srgbClr val="FFFFFF"/>
                </a:solidFill>
              </a14:hiddenFill>
            </a:ext>
          </a:extLst>
        </p:spPr>
      </p:pic>
      <p:sp>
        <p:nvSpPr>
          <p:cNvPr id="52" name="文字方塊 51"/>
          <p:cNvSpPr txBox="1"/>
          <p:nvPr/>
        </p:nvSpPr>
        <p:spPr>
          <a:xfrm>
            <a:off x="3393239" y="1988840"/>
            <a:ext cx="2330889" cy="553998"/>
          </a:xfrm>
          <a:prstGeom prst="rect">
            <a:avLst/>
          </a:prstGeom>
          <a:noFill/>
        </p:spPr>
        <p:txBody>
          <a:bodyPr wrap="square" rtlCol="0">
            <a:spAutoFit/>
          </a:bodyPr>
          <a:lstStyle/>
          <a:p>
            <a:pPr algn="ctr"/>
            <a:r>
              <a:rPr lang="en-US" altLang="zh-TW" dirty="0" smtClean="0"/>
              <a:t>104</a:t>
            </a:r>
            <a:r>
              <a:rPr lang="zh-TW" altLang="en-US" dirty="0" smtClean="0"/>
              <a:t>示範：</a:t>
            </a:r>
            <a:r>
              <a:rPr lang="zh-TW" altLang="en-US" b="1" dirty="0" smtClean="0">
                <a:solidFill>
                  <a:srgbClr val="FF0000"/>
                </a:solidFill>
              </a:rPr>
              <a:t>資料平台</a:t>
            </a:r>
            <a:endParaRPr lang="en-US" altLang="zh-TW" b="1" dirty="0" smtClean="0">
              <a:solidFill>
                <a:srgbClr val="FF0000"/>
              </a:solidFill>
            </a:endParaRPr>
          </a:p>
          <a:p>
            <a:pPr algn="ctr"/>
            <a:r>
              <a:rPr lang="zh-TW" altLang="en-US" sz="1200" dirty="0"/>
              <a:t>交通資料整合應用服務</a:t>
            </a:r>
            <a:r>
              <a:rPr lang="zh-TW" altLang="en-US" sz="1200" dirty="0" smtClean="0"/>
              <a:t>平台</a:t>
            </a:r>
            <a:endParaRPr lang="en-US" altLang="zh-TW" sz="1400" dirty="0" smtClean="0"/>
          </a:p>
        </p:txBody>
      </p:sp>
      <p:sp>
        <p:nvSpPr>
          <p:cNvPr id="11" name="AutoShape 8" descr="「icon consulting」的圖片搜尋結果"/>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TW" altLang="en-US"/>
          </a:p>
        </p:txBody>
      </p:sp>
      <p:pic>
        <p:nvPicPr>
          <p:cNvPr id="1034" name="Picture 10" descr="「icon consulting」的圖片搜尋結果"/>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32320" y="1196752"/>
            <a:ext cx="864000" cy="864000"/>
          </a:xfrm>
          <a:prstGeom prst="rect">
            <a:avLst/>
          </a:prstGeom>
          <a:noFill/>
          <a:extLst>
            <a:ext uri="{909E8E84-426E-40DD-AFC4-6F175D3DCCD1}">
              <a14:hiddenFill xmlns:a14="http://schemas.microsoft.com/office/drawing/2010/main">
                <a:solidFill>
                  <a:srgbClr val="FFFFFF"/>
                </a:solidFill>
              </a14:hiddenFill>
            </a:ext>
          </a:extLst>
        </p:spPr>
      </p:pic>
      <p:sp>
        <p:nvSpPr>
          <p:cNvPr id="56" name="文字方塊 55"/>
          <p:cNvSpPr txBox="1"/>
          <p:nvPr/>
        </p:nvSpPr>
        <p:spPr>
          <a:xfrm>
            <a:off x="5940152" y="1988840"/>
            <a:ext cx="2376264" cy="553998"/>
          </a:xfrm>
          <a:prstGeom prst="rect">
            <a:avLst/>
          </a:prstGeom>
          <a:noFill/>
        </p:spPr>
        <p:txBody>
          <a:bodyPr wrap="square" rtlCol="0">
            <a:spAutoFit/>
          </a:bodyPr>
          <a:lstStyle/>
          <a:p>
            <a:pPr algn="ctr"/>
            <a:r>
              <a:rPr lang="en-US" altLang="zh-TW" dirty="0" smtClean="0"/>
              <a:t>105</a:t>
            </a:r>
            <a:r>
              <a:rPr lang="zh-TW" altLang="en-US" dirty="0" smtClean="0"/>
              <a:t>示範：</a:t>
            </a:r>
            <a:r>
              <a:rPr lang="zh-TW" altLang="en-US" b="1" dirty="0" smtClean="0">
                <a:solidFill>
                  <a:srgbClr val="FF0000"/>
                </a:solidFill>
              </a:rPr>
              <a:t>顧問分析</a:t>
            </a:r>
            <a:endParaRPr lang="en-US" altLang="zh-TW" b="1" dirty="0" smtClean="0">
              <a:solidFill>
                <a:srgbClr val="FF0000"/>
              </a:solidFill>
            </a:endParaRPr>
          </a:p>
          <a:p>
            <a:pPr algn="ctr"/>
            <a:r>
              <a:rPr lang="zh-TW" altLang="en-US" sz="1200" dirty="0"/>
              <a:t>開放氣象資料商品銷量預估平台</a:t>
            </a:r>
            <a:endParaRPr lang="en-US" altLang="zh-TW" sz="1200" dirty="0" smtClean="0"/>
          </a:p>
        </p:txBody>
      </p:sp>
      <p:sp>
        <p:nvSpPr>
          <p:cNvPr id="16" name="標題 15"/>
          <p:cNvSpPr>
            <a:spLocks noGrp="1"/>
          </p:cNvSpPr>
          <p:nvPr>
            <p:ph type="title"/>
          </p:nvPr>
        </p:nvSpPr>
        <p:spPr/>
        <p:txBody>
          <a:bodyPr>
            <a:normAutofit fontScale="90000"/>
          </a:bodyPr>
          <a:lstStyle/>
          <a:p>
            <a:r>
              <a:rPr lang="zh-TW" altLang="en-US" dirty="0"/>
              <a:t>三、以示範</a:t>
            </a:r>
            <a:r>
              <a:rPr lang="en-US" altLang="zh-TW" dirty="0"/>
              <a:t>/</a:t>
            </a:r>
            <a:r>
              <a:rPr lang="zh-TW" altLang="en-US" dirty="0"/>
              <a:t>補助輔導加速產業</a:t>
            </a:r>
            <a:r>
              <a:rPr lang="zh-TW" altLang="en-US" dirty="0" smtClean="0"/>
              <a:t>應用</a:t>
            </a:r>
            <a:endParaRPr lang="zh-TW" altLang="en-US" dirty="0"/>
          </a:p>
        </p:txBody>
      </p:sp>
      <p:sp>
        <p:nvSpPr>
          <p:cNvPr id="63" name="圓角矩形 62"/>
          <p:cNvSpPr/>
          <p:nvPr/>
        </p:nvSpPr>
        <p:spPr>
          <a:xfrm>
            <a:off x="251520" y="2708800"/>
            <a:ext cx="8640000" cy="3672528"/>
          </a:xfrm>
          <a:prstGeom prst="roundRect">
            <a:avLst>
              <a:gd name="adj" fmla="val 747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7" name="矩形 6"/>
          <p:cNvSpPr/>
          <p:nvPr/>
        </p:nvSpPr>
        <p:spPr>
          <a:xfrm>
            <a:off x="533475" y="2987660"/>
            <a:ext cx="1507143" cy="369332"/>
          </a:xfrm>
          <a:prstGeom prst="rect">
            <a:avLst/>
          </a:prstGeom>
          <a:ln>
            <a:solidFill>
              <a:schemeClr val="tx1"/>
            </a:solidFill>
            <a:prstDash val="sysDot"/>
          </a:ln>
        </p:spPr>
        <p:txBody>
          <a:bodyPr wrap="none">
            <a:spAutoFit/>
          </a:bodyPr>
          <a:lstStyle/>
          <a:p>
            <a:pPr lvl="0" algn="ctr"/>
            <a:r>
              <a:rPr lang="en-US" altLang="zh-TW" dirty="0">
                <a:solidFill>
                  <a:prstClr val="black"/>
                </a:solidFill>
              </a:rPr>
              <a:t>105</a:t>
            </a:r>
            <a:r>
              <a:rPr lang="zh-TW" altLang="en-US" dirty="0">
                <a:solidFill>
                  <a:prstClr val="black"/>
                </a:solidFill>
              </a:rPr>
              <a:t>應用案例</a:t>
            </a:r>
          </a:p>
        </p:txBody>
      </p:sp>
    </p:spTree>
    <p:extLst>
      <p:ext uri="{BB962C8B-B14F-4D97-AF65-F5344CB8AC3E}">
        <p14:creationId xmlns:p14="http://schemas.microsoft.com/office/powerpoint/2010/main" val="3444516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工業局投影片母片(微軟正黑體)">
  <a:themeElements>
    <a:clrScheme name="Office">
      <a:dk1>
        <a:sysClr val="windowText" lastClr="000000"/>
      </a:dk1>
      <a:lt1>
        <a:sysClr val="window" lastClr="C7EDCC"/>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微軟正黑體">
      <a:majorFont>
        <a:latin typeface="微軟正黑體"/>
        <a:ea typeface="微軟正黑體"/>
        <a:cs typeface=""/>
      </a:majorFont>
      <a:minorFont>
        <a:latin typeface="微軟正黑體"/>
        <a:ea typeface="微軟正黑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自訂設計">
  <a:themeElements>
    <a:clrScheme name="Office">
      <a:dk1>
        <a:sysClr val="windowText" lastClr="000000"/>
      </a:dk1>
      <a:lt1>
        <a:sysClr val="window" lastClr="C7EDCC"/>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微軟正黑體">
      <a:majorFont>
        <a:latin typeface="微軟正黑體"/>
        <a:ea typeface="微軟正黑體"/>
        <a:cs typeface=""/>
      </a:majorFont>
      <a:minorFont>
        <a:latin typeface="微軟正黑體"/>
        <a:ea typeface="微軟正黑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C7EDCC"/>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工業局投影片母片(微軟正黑體)</Template>
  <TotalTime>2499</TotalTime>
  <Words>2513</Words>
  <Application>Microsoft Office PowerPoint</Application>
  <PresentationFormat>如螢幕大小 (4:3)</PresentationFormat>
  <Paragraphs>426</Paragraphs>
  <Slides>19</Slides>
  <Notes>7</Notes>
  <HiddenSlides>0</HiddenSlides>
  <MMClips>0</MMClips>
  <ScaleCrop>false</ScaleCrop>
  <HeadingPairs>
    <vt:vector size="4" baseType="variant">
      <vt:variant>
        <vt:lpstr>佈景主題</vt:lpstr>
      </vt:variant>
      <vt:variant>
        <vt:i4>2</vt:i4>
      </vt:variant>
      <vt:variant>
        <vt:lpstr>投影片標題</vt:lpstr>
      </vt:variant>
      <vt:variant>
        <vt:i4>19</vt:i4>
      </vt:variant>
    </vt:vector>
  </HeadingPairs>
  <TitlesOfParts>
    <vt:vector size="21" baseType="lpstr">
      <vt:lpstr>工業局投影片母片(微軟正黑體)</vt:lpstr>
      <vt:lpstr>自訂設計</vt:lpstr>
      <vt:lpstr>產業應用政府開放資料推動做法及成果</vt:lpstr>
      <vt:lpstr>大綱</vt:lpstr>
      <vt:lpstr>壹、推動架構與產業應用策略</vt:lpstr>
      <vt:lpstr>一、開放資料(OPEN DATA)推動架構</vt:lpstr>
      <vt:lpstr>二、產業應用推動策略</vt:lpstr>
      <vt:lpstr>貳、產業應用推動重點成果</vt:lpstr>
      <vt:lpstr>一、102~105年產業推動成果摘要</vt:lpstr>
      <vt:lpstr>政府資料供需連結推動成效</vt:lpstr>
      <vt:lpstr>三、以示範/補助輔導加速產業應用</vt:lpstr>
      <vt:lpstr>105年度受補助廠商資料集使用情形分析</vt:lpstr>
      <vt:lpstr>PowerPoint 簡報</vt:lpstr>
      <vt:lpstr>PowerPoint 簡報</vt:lpstr>
      <vt:lpstr>PowerPoint 簡報</vt:lpstr>
      <vt:lpstr>五、國際交流擴散成果及爭取商機</vt:lpstr>
      <vt:lpstr>參、企業輔導成果及案例</vt:lpstr>
      <vt:lpstr>資料服務應用補助-樸致資訊</vt:lpstr>
      <vt:lpstr>資料服務應用補助-凌誠科技</vt:lpstr>
      <vt:lpstr>PowerPoint 簡報</vt:lpstr>
      <vt:lpstr>簡報結束，感謝聆聽</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Data產業應用推動情形</dc:title>
  <dc:creator>林宜樺 (Jamie Lin)</dc:creator>
  <cp:lastModifiedBy>jrju</cp:lastModifiedBy>
  <cp:revision>186</cp:revision>
  <cp:lastPrinted>2016-05-26T07:31:10Z</cp:lastPrinted>
  <dcterms:created xsi:type="dcterms:W3CDTF">2016-02-16T04:40:47Z</dcterms:created>
  <dcterms:modified xsi:type="dcterms:W3CDTF">2016-12-14T10:00:55Z</dcterms:modified>
</cp:coreProperties>
</file>