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4456" r:id="rId1"/>
  </p:sldMasterIdLst>
  <p:notesMasterIdLst>
    <p:notesMasterId r:id="rId56"/>
  </p:notesMasterIdLst>
  <p:handoutMasterIdLst>
    <p:handoutMasterId r:id="rId57"/>
  </p:handoutMasterIdLst>
  <p:sldIdLst>
    <p:sldId id="629" r:id="rId2"/>
    <p:sldId id="1414" r:id="rId3"/>
    <p:sldId id="1434" r:id="rId4"/>
    <p:sldId id="1448" r:id="rId5"/>
    <p:sldId id="1449" r:id="rId6"/>
    <p:sldId id="1450" r:id="rId7"/>
    <p:sldId id="1451" r:id="rId8"/>
    <p:sldId id="1452" r:id="rId9"/>
    <p:sldId id="1453" r:id="rId10"/>
    <p:sldId id="1438" r:id="rId11"/>
    <p:sldId id="1439" r:id="rId12"/>
    <p:sldId id="1440" r:id="rId13"/>
    <p:sldId id="1441" r:id="rId14"/>
    <p:sldId id="1442" r:id="rId15"/>
    <p:sldId id="1443" r:id="rId16"/>
    <p:sldId id="1444" r:id="rId17"/>
    <p:sldId id="1474" r:id="rId18"/>
    <p:sldId id="1415" r:id="rId19"/>
    <p:sldId id="1416" r:id="rId20"/>
    <p:sldId id="1417" r:id="rId21"/>
    <p:sldId id="1418" r:id="rId22"/>
    <p:sldId id="1499" r:id="rId23"/>
    <p:sldId id="1464" r:id="rId24"/>
    <p:sldId id="1465" r:id="rId25"/>
    <p:sldId id="1500" r:id="rId26"/>
    <p:sldId id="1463" r:id="rId27"/>
    <p:sldId id="1461" r:id="rId28"/>
    <p:sldId id="1469" r:id="rId29"/>
    <p:sldId id="1470" r:id="rId30"/>
    <p:sldId id="1504" r:id="rId31"/>
    <p:sldId id="1472" r:id="rId32"/>
    <p:sldId id="1471" r:id="rId33"/>
    <p:sldId id="1501" r:id="rId34"/>
    <p:sldId id="1427" r:id="rId35"/>
    <p:sldId id="1428" r:id="rId36"/>
    <p:sldId id="1485" r:id="rId37"/>
    <p:sldId id="1486" r:id="rId38"/>
    <p:sldId id="1484" r:id="rId39"/>
    <p:sldId id="1490" r:id="rId40"/>
    <p:sldId id="1491" r:id="rId41"/>
    <p:sldId id="1498" r:id="rId42"/>
    <p:sldId id="1503" r:id="rId43"/>
    <p:sldId id="1487" r:id="rId44"/>
    <p:sldId id="1488" r:id="rId45"/>
    <p:sldId id="1489" r:id="rId46"/>
    <p:sldId id="1429" r:id="rId47"/>
    <p:sldId id="1430" r:id="rId48"/>
    <p:sldId id="1432" r:id="rId49"/>
    <p:sldId id="1433" r:id="rId50"/>
    <p:sldId id="708" r:id="rId51"/>
    <p:sldId id="1333" r:id="rId52"/>
    <p:sldId id="1454" r:id="rId53"/>
    <p:sldId id="1399" r:id="rId54"/>
    <p:sldId id="1455" r:id="rId55"/>
  </p:sldIdLst>
  <p:sldSz cx="9144000" cy="6858000" type="screen4x3"/>
  <p:notesSz cx="9867900" cy="6734175"/>
  <p:embeddedFontLst>
    <p:embeddedFont>
      <p:font typeface="Calibri" panose="020F0502020204030204" pitchFamily="34" charset="0"/>
      <p:regular r:id="rId58"/>
      <p:bold r:id="rId59"/>
      <p:italic r:id="rId60"/>
      <p:boldItalic r:id="rId61"/>
    </p:embeddedFont>
    <p:embeddedFont>
      <p:font typeface="Wingdings 2" panose="05020102010507070707" pitchFamily="18" charset="2"/>
      <p:regular r:id="rId62"/>
    </p:embeddedFont>
    <p:embeddedFont>
      <p:font typeface="微軟正黑體" panose="020B0604030504040204" pitchFamily="34" charset="-120"/>
      <p:regular r:id="rId63"/>
      <p:bold r:id="rId64"/>
    </p:embeddedFont>
    <p:embeddedFont>
      <p:font typeface="標楷體" panose="03000509000000000000" pitchFamily="65" charset="-120"/>
      <p:regular r:id="rId65"/>
    </p:embeddedFont>
  </p:embeddedFontLst>
  <p:defaultTextStyle>
    <a:defPPr>
      <a:defRPr lang="zh-TW"/>
    </a:defPPr>
    <a:lvl1pPr algn="l" rtl="0" fontAlgn="base">
      <a:spcBef>
        <a:spcPct val="0"/>
      </a:spcBef>
      <a:spcAft>
        <a:spcPct val="0"/>
      </a:spcAft>
      <a:defRPr kumimoji="1" sz="2000" kern="1200">
        <a:solidFill>
          <a:srgbClr val="FFFFFF"/>
        </a:solidFill>
        <a:latin typeface="微軟正黑體" pitchFamily="34" charset="-120"/>
        <a:ea typeface="新細明體" charset="-120"/>
        <a:cs typeface="+mn-cs"/>
      </a:defRPr>
    </a:lvl1pPr>
    <a:lvl2pPr marL="4572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2pPr>
    <a:lvl3pPr marL="9144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3pPr>
    <a:lvl4pPr marL="13716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4pPr>
    <a:lvl5pPr marL="1828800" algn="l" rtl="0" fontAlgn="base">
      <a:spcBef>
        <a:spcPct val="0"/>
      </a:spcBef>
      <a:spcAft>
        <a:spcPct val="0"/>
      </a:spcAft>
      <a:defRPr kumimoji="1" sz="2000" kern="1200">
        <a:solidFill>
          <a:srgbClr val="FFFFFF"/>
        </a:solidFill>
        <a:latin typeface="微軟正黑體" pitchFamily="34" charset="-120"/>
        <a:ea typeface="新細明體" charset="-120"/>
        <a:cs typeface="+mn-cs"/>
      </a:defRPr>
    </a:lvl5pPr>
    <a:lvl6pPr marL="2286000" algn="l" defTabSz="914400" rtl="0" eaLnBrk="1" latinLnBrk="0" hangingPunct="1">
      <a:defRPr kumimoji="1" sz="2000" kern="1200">
        <a:solidFill>
          <a:srgbClr val="FFFFFF"/>
        </a:solidFill>
        <a:latin typeface="微軟正黑體" pitchFamily="34" charset="-120"/>
        <a:ea typeface="新細明體" charset="-120"/>
        <a:cs typeface="+mn-cs"/>
      </a:defRPr>
    </a:lvl6pPr>
    <a:lvl7pPr marL="2743200" algn="l" defTabSz="914400" rtl="0" eaLnBrk="1" latinLnBrk="0" hangingPunct="1">
      <a:defRPr kumimoji="1" sz="2000" kern="1200">
        <a:solidFill>
          <a:srgbClr val="FFFFFF"/>
        </a:solidFill>
        <a:latin typeface="微軟正黑體" pitchFamily="34" charset="-120"/>
        <a:ea typeface="新細明體" charset="-120"/>
        <a:cs typeface="+mn-cs"/>
      </a:defRPr>
    </a:lvl7pPr>
    <a:lvl8pPr marL="3200400" algn="l" defTabSz="914400" rtl="0" eaLnBrk="1" latinLnBrk="0" hangingPunct="1">
      <a:defRPr kumimoji="1" sz="2000" kern="1200">
        <a:solidFill>
          <a:srgbClr val="FFFFFF"/>
        </a:solidFill>
        <a:latin typeface="微軟正黑體" pitchFamily="34" charset="-120"/>
        <a:ea typeface="新細明體" charset="-120"/>
        <a:cs typeface="+mn-cs"/>
      </a:defRPr>
    </a:lvl8pPr>
    <a:lvl9pPr marL="3657600" algn="l" defTabSz="914400" rtl="0" eaLnBrk="1" latinLnBrk="0" hangingPunct="1">
      <a:defRPr kumimoji="1" sz="2000" kern="1200">
        <a:solidFill>
          <a:srgbClr val="FFFFFF"/>
        </a:solidFill>
        <a:latin typeface="微軟正黑體" pitchFamily="34" charset="-120"/>
        <a:ea typeface="新細明體" charset="-120"/>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121">
          <p15:clr>
            <a:srgbClr val="A4A3A4"/>
          </p15:clr>
        </p15:guide>
        <p15:guide id="2" pos="31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FFF99"/>
    <a:srgbClr val="FFFFCC"/>
    <a:srgbClr val="FF9999"/>
    <a:srgbClr val="FF99FF"/>
    <a:srgbClr val="98E63A"/>
    <a:srgbClr val="FFCCFF"/>
    <a:srgbClr val="0000FF"/>
    <a:srgbClr val="FF33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佈景主題樣式 1 - 輔色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佈景主題樣式 1 - 輔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佈景主題樣式 1 - 輔色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淺色樣式 2 - 輔色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F2DE63D5-997A-4646-A377-4702673A728D}" styleName="淺色樣式 2 - 輔色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75DCB02-9BB8-47FD-8907-85C794F793BA}" styleName="佈景主題樣式 1 - 輔色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BDBED569-4797-4DF1-A0F4-6AAB3CD982D8}" styleName="淺色樣式 3 - 輔色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7CE84F3-28C3-443E-9E96-99CF82512B78}" styleName="深色樣式 1 - 輔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深色樣式 2 - 輔色 5/輔色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FD4443E-F989-4FC4-A0C8-D5A2AF1F390B}" styleName="深色樣式 1 - 輔色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深色樣式 1 - 輔色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深色樣式 1 - 輔色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深色樣式 1 - 輔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中等深淺樣式 4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中等深淺樣式 4 - 輔色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8D230F3-CF80-4859-8CE7-A43EE81993B5}" styleName="淺色樣式 1 - 輔色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淺色樣式 1 - 輔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淺色樣式 1 - 輔色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淺色樣式 1 - 輔色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淺色樣式 1 - 輔色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淺色樣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85BE263C-DBD7-4A20-BB59-AAB30ACAA65A}" styleName="中等深淺樣式 3 - 輔色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71" autoAdjust="0"/>
    <p:restoredTop sz="91881" autoAdjust="0"/>
  </p:normalViewPr>
  <p:slideViewPr>
    <p:cSldViewPr>
      <p:cViewPr>
        <p:scale>
          <a:sx n="66" d="100"/>
          <a:sy n="66" d="100"/>
        </p:scale>
        <p:origin x="-475" y="9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38184"/>
    </p:cViewPr>
  </p:sorterViewPr>
  <p:notesViewPr>
    <p:cSldViewPr>
      <p:cViewPr varScale="1">
        <p:scale>
          <a:sx n="80" d="100"/>
          <a:sy n="80" d="100"/>
        </p:scale>
        <p:origin x="-534" y="-90"/>
      </p:cViewPr>
      <p:guideLst>
        <p:guide orient="horz" pos="2121"/>
        <p:guide pos="31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6.fntdata"/><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1.fntdata"/><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3.fntdata"/><Relationship Id="rId65"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64" Type="http://schemas.openxmlformats.org/officeDocument/2006/relationships/font" Target="fonts/font7.fntdata"/><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2.fntdata"/><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5.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4276725" cy="336550"/>
          </a:xfrm>
          <a:prstGeom prst="rect">
            <a:avLst/>
          </a:prstGeom>
        </p:spPr>
        <p:txBody>
          <a:bodyPr vert="horz" lIns="91430" tIns="45715" rIns="91430" bIns="45715"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sz="quarter" idx="1"/>
          </p:nvPr>
        </p:nvSpPr>
        <p:spPr>
          <a:xfrm>
            <a:off x="5588000" y="0"/>
            <a:ext cx="4278313" cy="336550"/>
          </a:xfrm>
          <a:prstGeom prst="rect">
            <a:avLst/>
          </a:prstGeom>
        </p:spPr>
        <p:txBody>
          <a:bodyPr vert="horz" lIns="91430" tIns="45715" rIns="91430" bIns="45715"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F5A88982-2C9E-453E-8C2F-2BEBB1F6C170}" type="datetimeFigureOut">
              <a:rPr lang="zh-TW" altLang="en-US"/>
              <a:pPr>
                <a:defRPr/>
              </a:pPr>
              <a:t>2016/12/19</a:t>
            </a:fld>
            <a:endParaRPr lang="zh-TW" altLang="en-US"/>
          </a:p>
        </p:txBody>
      </p:sp>
      <p:sp>
        <p:nvSpPr>
          <p:cNvPr id="4" name="頁尾版面配置區 3"/>
          <p:cNvSpPr>
            <a:spLocks noGrp="1"/>
          </p:cNvSpPr>
          <p:nvPr>
            <p:ph type="ftr" sz="quarter" idx="2"/>
          </p:nvPr>
        </p:nvSpPr>
        <p:spPr>
          <a:xfrm>
            <a:off x="0" y="6396038"/>
            <a:ext cx="4276725" cy="336550"/>
          </a:xfrm>
          <a:prstGeom prst="rect">
            <a:avLst/>
          </a:prstGeom>
        </p:spPr>
        <p:txBody>
          <a:bodyPr vert="horz" lIns="91430" tIns="45715" rIns="91430" bIns="45715"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5" name="投影片編號版面配置區 4"/>
          <p:cNvSpPr>
            <a:spLocks noGrp="1"/>
          </p:cNvSpPr>
          <p:nvPr>
            <p:ph type="sldNum" sz="quarter" idx="3"/>
          </p:nvPr>
        </p:nvSpPr>
        <p:spPr>
          <a:xfrm>
            <a:off x="5588000" y="6396038"/>
            <a:ext cx="4278313" cy="336550"/>
          </a:xfrm>
          <a:prstGeom prst="rect">
            <a:avLst/>
          </a:prstGeom>
        </p:spPr>
        <p:txBody>
          <a:bodyPr vert="horz" lIns="91430" tIns="45715" rIns="91430" bIns="45715"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35E36703-4086-4E0E-8F55-26514B791865}" type="slidenum">
              <a:rPr lang="zh-TW" altLang="en-US"/>
              <a:pPr>
                <a:defRPr/>
              </a:pPr>
              <a:t>‹#›</a:t>
            </a:fld>
            <a:endParaRPr lang="zh-TW" altLang="en-US"/>
          </a:p>
        </p:txBody>
      </p:sp>
    </p:spTree>
    <p:extLst>
      <p:ext uri="{BB962C8B-B14F-4D97-AF65-F5344CB8AC3E}">
        <p14:creationId xmlns:p14="http://schemas.microsoft.com/office/powerpoint/2010/main" val="73951419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4276725" cy="336550"/>
          </a:xfrm>
          <a:prstGeom prst="rect">
            <a:avLst/>
          </a:prstGeom>
        </p:spPr>
        <p:txBody>
          <a:bodyPr vert="horz" lIns="91430" tIns="45715" rIns="91430" bIns="45715" rtlCol="0"/>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3" name="日期版面配置區 2"/>
          <p:cNvSpPr>
            <a:spLocks noGrp="1"/>
          </p:cNvSpPr>
          <p:nvPr>
            <p:ph type="dt" idx="1"/>
          </p:nvPr>
        </p:nvSpPr>
        <p:spPr>
          <a:xfrm>
            <a:off x="5588000" y="0"/>
            <a:ext cx="4278313" cy="336550"/>
          </a:xfrm>
          <a:prstGeom prst="rect">
            <a:avLst/>
          </a:prstGeom>
        </p:spPr>
        <p:txBody>
          <a:bodyPr vert="horz" lIns="91430" tIns="45715" rIns="91430" bIns="45715" rtlCol="0"/>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E1FDFD5C-D33F-4EFA-813C-8DE35878BF11}" type="datetimeFigureOut">
              <a:rPr lang="zh-TW" altLang="en-US"/>
              <a:pPr>
                <a:defRPr/>
              </a:pPr>
              <a:t>2016/12/19</a:t>
            </a:fld>
            <a:endParaRPr lang="zh-TW" altLang="en-US"/>
          </a:p>
        </p:txBody>
      </p:sp>
      <p:sp>
        <p:nvSpPr>
          <p:cNvPr id="4" name="投影片圖像版面配置區 3"/>
          <p:cNvSpPr>
            <a:spLocks noGrp="1" noRot="1" noChangeAspect="1"/>
          </p:cNvSpPr>
          <p:nvPr>
            <p:ph type="sldImg" idx="2"/>
          </p:nvPr>
        </p:nvSpPr>
        <p:spPr>
          <a:xfrm>
            <a:off x="3249613" y="504825"/>
            <a:ext cx="3368675" cy="2527300"/>
          </a:xfrm>
          <a:prstGeom prst="rect">
            <a:avLst/>
          </a:prstGeom>
          <a:noFill/>
          <a:ln w="12700">
            <a:solidFill>
              <a:prstClr val="black"/>
            </a:solidFill>
          </a:ln>
        </p:spPr>
        <p:txBody>
          <a:bodyPr vert="horz" lIns="91430" tIns="45715" rIns="91430" bIns="45715" rtlCol="0" anchor="ctr"/>
          <a:lstStyle/>
          <a:p>
            <a:pPr lvl="0"/>
            <a:endParaRPr lang="zh-TW" altLang="en-US" noProof="0"/>
          </a:p>
        </p:txBody>
      </p:sp>
      <p:sp>
        <p:nvSpPr>
          <p:cNvPr id="5" name="備忘稿版面配置區 4"/>
          <p:cNvSpPr>
            <a:spLocks noGrp="1"/>
          </p:cNvSpPr>
          <p:nvPr>
            <p:ph type="body" sz="quarter" idx="3"/>
          </p:nvPr>
        </p:nvSpPr>
        <p:spPr>
          <a:xfrm>
            <a:off x="989013" y="3198813"/>
            <a:ext cx="7893050" cy="3030537"/>
          </a:xfrm>
          <a:prstGeom prst="rect">
            <a:avLst/>
          </a:prstGeom>
        </p:spPr>
        <p:txBody>
          <a:bodyPr vert="horz" lIns="91430" tIns="45715" rIns="91430" bIns="45715" rtlCol="0"/>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endParaRPr lang="zh-TW" altLang="en-US" noProof="0"/>
          </a:p>
        </p:txBody>
      </p:sp>
      <p:sp>
        <p:nvSpPr>
          <p:cNvPr id="6" name="頁尾版面配置區 5"/>
          <p:cNvSpPr>
            <a:spLocks noGrp="1"/>
          </p:cNvSpPr>
          <p:nvPr>
            <p:ph type="ftr" sz="quarter" idx="4"/>
          </p:nvPr>
        </p:nvSpPr>
        <p:spPr>
          <a:xfrm>
            <a:off x="0" y="6396038"/>
            <a:ext cx="4276725" cy="336550"/>
          </a:xfrm>
          <a:prstGeom prst="rect">
            <a:avLst/>
          </a:prstGeom>
        </p:spPr>
        <p:txBody>
          <a:bodyPr vert="horz" lIns="91430" tIns="45715" rIns="91430" bIns="45715" rtlCol="0" anchor="b"/>
          <a:lstStyle>
            <a:lvl1pPr algn="l" fontAlgn="auto">
              <a:lnSpc>
                <a:spcPct val="100000"/>
              </a:lnSpc>
              <a:spcBef>
                <a:spcPts val="0"/>
              </a:spcBef>
              <a:spcAft>
                <a:spcPts val="0"/>
              </a:spcAft>
              <a:defRPr kumimoji="0" sz="1200">
                <a:solidFill>
                  <a:schemeClr val="tx1"/>
                </a:solidFill>
                <a:latin typeface="+mn-lt"/>
                <a:ea typeface="+mn-ea"/>
              </a:defRPr>
            </a:lvl1pPr>
          </a:lstStyle>
          <a:p>
            <a:pPr>
              <a:defRPr/>
            </a:pPr>
            <a:endParaRPr lang="zh-TW" altLang="en-US"/>
          </a:p>
        </p:txBody>
      </p:sp>
      <p:sp>
        <p:nvSpPr>
          <p:cNvPr id="7" name="投影片編號版面配置區 6"/>
          <p:cNvSpPr>
            <a:spLocks noGrp="1"/>
          </p:cNvSpPr>
          <p:nvPr>
            <p:ph type="sldNum" sz="quarter" idx="5"/>
          </p:nvPr>
        </p:nvSpPr>
        <p:spPr>
          <a:xfrm>
            <a:off x="5588000" y="6396038"/>
            <a:ext cx="4278313" cy="336550"/>
          </a:xfrm>
          <a:prstGeom prst="rect">
            <a:avLst/>
          </a:prstGeom>
        </p:spPr>
        <p:txBody>
          <a:bodyPr vert="horz" lIns="91430" tIns="45715" rIns="91430" bIns="45715" rtlCol="0" anchor="b"/>
          <a:lstStyle>
            <a:lvl1pPr algn="r" fontAlgn="auto">
              <a:lnSpc>
                <a:spcPct val="100000"/>
              </a:lnSpc>
              <a:spcBef>
                <a:spcPts val="0"/>
              </a:spcBef>
              <a:spcAft>
                <a:spcPts val="0"/>
              </a:spcAft>
              <a:defRPr kumimoji="0" sz="1200">
                <a:solidFill>
                  <a:schemeClr val="tx1"/>
                </a:solidFill>
                <a:latin typeface="+mn-lt"/>
                <a:ea typeface="+mn-ea"/>
              </a:defRPr>
            </a:lvl1pPr>
          </a:lstStyle>
          <a:p>
            <a:pPr>
              <a:defRPr/>
            </a:pPr>
            <a:fld id="{ADC4D659-4E0B-44D0-A8C6-E5476A169D72}" type="slidenum">
              <a:rPr lang="zh-TW" altLang="en-US"/>
              <a:pPr>
                <a:defRPr/>
              </a:pPr>
              <a:t>‹#›</a:t>
            </a:fld>
            <a:endParaRPr lang="zh-TW" altLang="en-US"/>
          </a:p>
        </p:txBody>
      </p:sp>
    </p:spTree>
    <p:extLst>
      <p:ext uri="{BB962C8B-B14F-4D97-AF65-F5344CB8AC3E}">
        <p14:creationId xmlns:p14="http://schemas.microsoft.com/office/powerpoint/2010/main" val="4200343976"/>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AE0F19F6-6D78-4E4D-8C1C-469BE49C7CBD}" type="slidenum">
              <a:rPr lang="en-US" altLang="zh-TW">
                <a:latin typeface="Times New Roman" pitchFamily="18" charset="0"/>
              </a:rPr>
              <a:pPr algn="r" eaLnBrk="1" fontAlgn="t" hangingPunct="1">
                <a:spcBef>
                  <a:spcPct val="0"/>
                </a:spcBef>
              </a:pPr>
              <a:t>11</a:t>
            </a:fld>
            <a:endParaRPr lang="en-US" altLang="zh-TW" dirty="0">
              <a:latin typeface="Times New Roman" pitchFamily="18" charset="0"/>
            </a:endParaRPr>
          </a:p>
        </p:txBody>
      </p:sp>
      <p:sp>
        <p:nvSpPr>
          <p:cNvPr id="23555"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6"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2230549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42378014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770662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4154226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691840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806034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5527168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7314664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21765964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址</a:t>
            </a:r>
            <a:endParaRPr lang="zh-TW" altLang="en-US" dirty="0"/>
          </a:p>
        </p:txBody>
      </p:sp>
    </p:spTree>
    <p:extLst>
      <p:ext uri="{BB962C8B-B14F-4D97-AF65-F5344CB8AC3E}">
        <p14:creationId xmlns:p14="http://schemas.microsoft.com/office/powerpoint/2010/main" val="385026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246900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70BF9B74-92EA-47DB-A514-7B807109C08D}" type="slidenum">
              <a:rPr lang="en-US" altLang="zh-TW">
                <a:latin typeface="Times New Roman" pitchFamily="18" charset="0"/>
              </a:rPr>
              <a:pPr algn="r" eaLnBrk="1" fontAlgn="t" hangingPunct="1">
                <a:spcBef>
                  <a:spcPct val="0"/>
                </a:spcBef>
              </a:pPr>
              <a:t>12</a:t>
            </a:fld>
            <a:endParaRPr lang="en-US" altLang="zh-TW" dirty="0">
              <a:latin typeface="Times New Roman" pitchFamily="18" charset="0"/>
            </a:endParaRPr>
          </a:p>
        </p:txBody>
      </p:sp>
      <p:sp>
        <p:nvSpPr>
          <p:cNvPr id="21507"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8"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4272280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gn="l" fontAlgn="ctr"/>
            <a:r>
              <a:rPr lang="zh-TW" altLang="en-US" sz="1200" u="none" strike="noStrike" dirty="0" smtClean="0">
                <a:effectLst/>
              </a:rPr>
              <a:t>環境變化</a:t>
            </a:r>
            <a:endParaRPr lang="en-US" altLang="zh-TW" sz="1200" u="none" strike="noStrike" dirty="0" smtClean="0">
              <a:effectLst/>
            </a:endParaRPr>
          </a:p>
          <a:p>
            <a:pPr algn="l" fontAlgn="ctr"/>
            <a:r>
              <a:rPr lang="zh-TW" altLang="en-US" sz="1200" u="none" strike="noStrike" dirty="0" smtClean="0">
                <a:effectLst/>
              </a:rPr>
              <a:t>及需求</a:t>
            </a:r>
            <a:endParaRPr lang="zh-TW" altLang="en-US" sz="1200" b="0" i="0" u="none" strike="noStrike" dirty="0" smtClean="0">
              <a:solidFill>
                <a:srgbClr val="000000"/>
              </a:solidFill>
              <a:effectLst/>
              <a:latin typeface="標楷體"/>
            </a:endParaRPr>
          </a:p>
          <a:p>
            <a:endParaRPr lang="zh-TW" altLang="en-US" dirty="0"/>
          </a:p>
        </p:txBody>
      </p:sp>
    </p:spTree>
    <p:extLst>
      <p:ext uri="{BB962C8B-B14F-4D97-AF65-F5344CB8AC3E}">
        <p14:creationId xmlns:p14="http://schemas.microsoft.com/office/powerpoint/2010/main" val="42678200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98306"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40798554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壤</a:t>
            </a:r>
            <a:r>
              <a:rPr lang="en-US" altLang="zh-TW" dirty="0" smtClean="0"/>
              <a:t>7</a:t>
            </a:r>
            <a:endParaRPr lang="zh-TW" altLang="en-US" dirty="0"/>
          </a:p>
        </p:txBody>
      </p:sp>
    </p:spTree>
    <p:extLst>
      <p:ext uri="{BB962C8B-B14F-4D97-AF65-F5344CB8AC3E}">
        <p14:creationId xmlns:p14="http://schemas.microsoft.com/office/powerpoint/2010/main" val="1222466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smtClean="0"/>
              <a:t>壤</a:t>
            </a:r>
            <a:r>
              <a:rPr lang="en-US" altLang="zh-TW" dirty="0" smtClean="0"/>
              <a:t>7</a:t>
            </a:r>
            <a:endParaRPr lang="zh-TW" altLang="en-US" dirty="0"/>
          </a:p>
        </p:txBody>
      </p:sp>
    </p:spTree>
    <p:extLst>
      <p:ext uri="{BB962C8B-B14F-4D97-AF65-F5344CB8AC3E}">
        <p14:creationId xmlns:p14="http://schemas.microsoft.com/office/powerpoint/2010/main" val="1222466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4EA6E142-0D15-48A3-A077-71FEFD8CC2A8}" type="slidenum">
              <a:rPr lang="en-US" altLang="zh-TW">
                <a:latin typeface="Times New Roman" pitchFamily="18" charset="0"/>
              </a:rPr>
              <a:pPr algn="r" eaLnBrk="1" fontAlgn="t" hangingPunct="1">
                <a:spcBef>
                  <a:spcPct val="0"/>
                </a:spcBef>
              </a:pPr>
              <a:t>13</a:t>
            </a:fld>
            <a:endParaRPr lang="en-US" altLang="zh-TW" dirty="0">
              <a:latin typeface="Times New Roman" pitchFamily="18" charset="0"/>
            </a:endParaRPr>
          </a:p>
        </p:txBody>
      </p:sp>
      <p:sp>
        <p:nvSpPr>
          <p:cNvPr id="22531"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2"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1081744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E2E1455B-C57E-4D32-BE26-798CD9EF2D27}" type="slidenum">
              <a:rPr lang="en-US" altLang="zh-TW">
                <a:latin typeface="Times New Roman" pitchFamily="18" charset="0"/>
              </a:rPr>
              <a:pPr algn="r" eaLnBrk="1" fontAlgn="t" hangingPunct="1">
                <a:spcBef>
                  <a:spcPct val="0"/>
                </a:spcBef>
              </a:pPr>
              <a:t>14</a:t>
            </a:fld>
            <a:endParaRPr lang="en-US" altLang="zh-TW" dirty="0">
              <a:latin typeface="Times New Roman" pitchFamily="18" charset="0"/>
            </a:endParaRPr>
          </a:p>
        </p:txBody>
      </p:sp>
      <p:sp>
        <p:nvSpPr>
          <p:cNvPr id="24579"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3705100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5597525" y="6397625"/>
            <a:ext cx="4270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451" tIns="45225" rIns="90451" bIns="45225" anchor="b"/>
          <a:lstStyle>
            <a:lvl1pPr defTabSz="903288" eaLnBrk="0" hangingPunct="0">
              <a:spcBef>
                <a:spcPct val="30000"/>
              </a:spcBef>
              <a:defRPr sz="1200">
                <a:solidFill>
                  <a:schemeClr val="tx1"/>
                </a:solidFill>
                <a:latin typeface="Calibri" pitchFamily="34" charset="0"/>
                <a:ea typeface="新細明體" charset="-120"/>
              </a:defRPr>
            </a:lvl1pPr>
            <a:lvl2pPr marL="742950" indent="-285750" defTabSz="903288" eaLnBrk="0" hangingPunct="0">
              <a:spcBef>
                <a:spcPct val="30000"/>
              </a:spcBef>
              <a:defRPr sz="1200">
                <a:solidFill>
                  <a:schemeClr val="tx1"/>
                </a:solidFill>
                <a:latin typeface="Calibri" pitchFamily="34" charset="0"/>
                <a:ea typeface="新細明體" charset="-120"/>
              </a:defRPr>
            </a:lvl2pPr>
            <a:lvl3pPr marL="1143000" indent="-228600" defTabSz="903288" eaLnBrk="0" hangingPunct="0">
              <a:spcBef>
                <a:spcPct val="30000"/>
              </a:spcBef>
              <a:defRPr sz="1200">
                <a:solidFill>
                  <a:schemeClr val="tx1"/>
                </a:solidFill>
                <a:latin typeface="Calibri" pitchFamily="34" charset="0"/>
                <a:ea typeface="新細明體" charset="-120"/>
              </a:defRPr>
            </a:lvl3pPr>
            <a:lvl4pPr marL="1600200" indent="-228600" defTabSz="903288" eaLnBrk="0" hangingPunct="0">
              <a:spcBef>
                <a:spcPct val="30000"/>
              </a:spcBef>
              <a:defRPr sz="1200">
                <a:solidFill>
                  <a:schemeClr val="tx1"/>
                </a:solidFill>
                <a:latin typeface="Calibri" pitchFamily="34" charset="0"/>
                <a:ea typeface="新細明體" charset="-120"/>
              </a:defRPr>
            </a:lvl4pPr>
            <a:lvl5pPr marL="2057400" indent="-228600" defTabSz="903288" eaLnBrk="0" hangingPunct="0">
              <a:spcBef>
                <a:spcPct val="30000"/>
              </a:spcBef>
              <a:defRPr sz="1200">
                <a:solidFill>
                  <a:schemeClr val="tx1"/>
                </a:solidFill>
                <a:latin typeface="Calibri" pitchFamily="34" charset="0"/>
                <a:ea typeface="新細明體" charset="-120"/>
              </a:defRPr>
            </a:lvl5pPr>
            <a:lvl6pPr marL="2514600" indent="-228600" defTabSz="903288" eaLnBrk="0" fontAlgn="base" hangingPunct="0">
              <a:spcBef>
                <a:spcPct val="30000"/>
              </a:spcBef>
              <a:spcAft>
                <a:spcPct val="0"/>
              </a:spcAft>
              <a:defRPr sz="1200">
                <a:solidFill>
                  <a:schemeClr val="tx1"/>
                </a:solidFill>
                <a:latin typeface="Calibri" pitchFamily="34" charset="0"/>
                <a:ea typeface="新細明體" charset="-120"/>
              </a:defRPr>
            </a:lvl6pPr>
            <a:lvl7pPr marL="2971800" indent="-228600" defTabSz="903288" eaLnBrk="0" fontAlgn="base" hangingPunct="0">
              <a:spcBef>
                <a:spcPct val="30000"/>
              </a:spcBef>
              <a:spcAft>
                <a:spcPct val="0"/>
              </a:spcAft>
              <a:defRPr sz="1200">
                <a:solidFill>
                  <a:schemeClr val="tx1"/>
                </a:solidFill>
                <a:latin typeface="Calibri" pitchFamily="34" charset="0"/>
                <a:ea typeface="新細明體" charset="-120"/>
              </a:defRPr>
            </a:lvl7pPr>
            <a:lvl8pPr marL="3429000" indent="-228600" defTabSz="903288" eaLnBrk="0" fontAlgn="base" hangingPunct="0">
              <a:spcBef>
                <a:spcPct val="30000"/>
              </a:spcBef>
              <a:spcAft>
                <a:spcPct val="0"/>
              </a:spcAft>
              <a:defRPr sz="1200">
                <a:solidFill>
                  <a:schemeClr val="tx1"/>
                </a:solidFill>
                <a:latin typeface="Calibri" pitchFamily="34" charset="0"/>
                <a:ea typeface="新細明體" charset="-120"/>
              </a:defRPr>
            </a:lvl8pPr>
            <a:lvl9pPr marL="3886200" indent="-228600" defTabSz="903288" eaLnBrk="0" fontAlgn="base" hangingPunct="0">
              <a:spcBef>
                <a:spcPct val="30000"/>
              </a:spcBef>
              <a:spcAft>
                <a:spcPct val="0"/>
              </a:spcAft>
              <a:defRPr sz="1200">
                <a:solidFill>
                  <a:schemeClr val="tx1"/>
                </a:solidFill>
                <a:latin typeface="Calibri" pitchFamily="34" charset="0"/>
                <a:ea typeface="新細明體" charset="-120"/>
              </a:defRPr>
            </a:lvl9pPr>
          </a:lstStyle>
          <a:p>
            <a:pPr algn="r" eaLnBrk="1" fontAlgn="t" hangingPunct="1">
              <a:spcBef>
                <a:spcPct val="0"/>
              </a:spcBef>
            </a:pPr>
            <a:fld id="{82CAA56F-75D8-451E-890B-BCB58A623E4D}" type="slidenum">
              <a:rPr lang="en-US" altLang="zh-TW">
                <a:latin typeface="Times New Roman" pitchFamily="18" charset="0"/>
              </a:rPr>
              <a:pPr algn="r" eaLnBrk="1" fontAlgn="t" hangingPunct="1">
                <a:spcBef>
                  <a:spcPct val="0"/>
                </a:spcBef>
              </a:pPr>
              <a:t>15</a:t>
            </a:fld>
            <a:endParaRPr lang="en-US" altLang="zh-TW" dirty="0">
              <a:latin typeface="Times New Roman" pitchFamily="18" charset="0"/>
            </a:endParaRPr>
          </a:p>
        </p:txBody>
      </p:sp>
      <p:sp>
        <p:nvSpPr>
          <p:cNvPr id="25603" name="Rectangle 2"/>
          <p:cNvSpPr>
            <a:spLocks noGrp="1" noRot="1" noChangeAspect="1" noChangeArrowheads="1" noTextEdit="1"/>
          </p:cNvSpPr>
          <p:nvPr>
            <p:ph type="sldImg"/>
          </p:nvPr>
        </p:nvSpPr>
        <p:spPr bwMode="auto">
          <a:xfrm>
            <a:off x="3257550" y="504825"/>
            <a:ext cx="3367088" cy="25241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4" name="Rectangle 3"/>
          <p:cNvSpPr>
            <a:spLocks noGrp="1" noChangeArrowheads="1"/>
          </p:cNvSpPr>
          <p:nvPr>
            <p:ph type="body" idx="1"/>
          </p:nvPr>
        </p:nvSpPr>
        <p:spPr bwMode="auto">
          <a:xfrm>
            <a:off x="1316038" y="3200400"/>
            <a:ext cx="7235825" cy="30289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451" tIns="45225" rIns="90451" bIns="45225" numCol="1" anchor="t" anchorCtr="0" compatLnSpc="1">
            <a:prstTxWarp prst="textNoShape">
              <a:avLst/>
            </a:prstTxWarp>
          </a:bodyPr>
          <a:lstStyle/>
          <a:p>
            <a:pPr eaLnBrk="1" hangingPunct="1"/>
            <a:endParaRPr lang="zh-TW" altLang="zh-TW" smtClean="0"/>
          </a:p>
        </p:txBody>
      </p:sp>
      <p:sp>
        <p:nvSpPr>
          <p:cNvPr id="2" name="頁首版面配置區 1"/>
          <p:cNvSpPr>
            <a:spLocks noGrp="1"/>
          </p:cNvSpPr>
          <p:nvPr>
            <p:ph type="hdr" sz="quarter"/>
          </p:nvPr>
        </p:nvSpPr>
        <p:spPr/>
        <p:txBody>
          <a:bodyPr/>
          <a:lstStyle/>
          <a:p>
            <a:pPr>
              <a:defRPr/>
            </a:pPr>
            <a:r>
              <a:rPr lang="zh-TW" altLang="en-US"/>
              <a:t>附件 </a:t>
            </a:r>
            <a:r>
              <a:rPr lang="en-US" altLang="zh-TW" dirty="0"/>
              <a:t>5</a:t>
            </a:r>
            <a:endParaRPr lang="zh-TW" altLang="en-US"/>
          </a:p>
        </p:txBody>
      </p:sp>
      <p:sp>
        <p:nvSpPr>
          <p:cNvPr id="3" name="日期版面配置區 2"/>
          <p:cNvSpPr>
            <a:spLocks noGrp="1"/>
          </p:cNvSpPr>
          <p:nvPr>
            <p:ph type="dt" sz="quarter" idx="1"/>
          </p:nvPr>
        </p:nvSpPr>
        <p:spPr/>
        <p:txBody>
          <a:bodyPr/>
          <a:lstStyle/>
          <a:p>
            <a:pPr>
              <a:defRPr/>
            </a:pPr>
            <a:endParaRPr lang="zh-TW" altLang="en-US"/>
          </a:p>
        </p:txBody>
      </p:sp>
    </p:spTree>
    <p:extLst>
      <p:ext uri="{BB962C8B-B14F-4D97-AF65-F5344CB8AC3E}">
        <p14:creationId xmlns:p14="http://schemas.microsoft.com/office/powerpoint/2010/main" val="833138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79874"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dirty="0" smtClean="0"/>
          </a:p>
        </p:txBody>
      </p:sp>
    </p:spTree>
    <p:extLst>
      <p:ext uri="{BB962C8B-B14F-4D97-AF65-F5344CB8AC3E}">
        <p14:creationId xmlns:p14="http://schemas.microsoft.com/office/powerpoint/2010/main" val="19002580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855413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3372778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投影片圖像版面配置區 1"/>
          <p:cNvSpPr>
            <a:spLocks noGrp="1" noRot="1" noChangeAspect="1" noTextEdit="1"/>
          </p:cNvSpPr>
          <p:nvPr>
            <p:ph type="sldImg"/>
          </p:nvPr>
        </p:nvSpPr>
        <p:spPr bwMode="auto">
          <a:noFill/>
          <a:ln>
            <a:solidFill>
              <a:srgbClr val="000000"/>
            </a:solidFill>
            <a:miter lim="800000"/>
            <a:headEnd/>
            <a:tailEnd/>
          </a:ln>
        </p:spPr>
      </p:sp>
      <p:sp>
        <p:nvSpPr>
          <p:cNvPr id="86018" name="備忘稿版面配置區 2"/>
          <p:cNvSpPr>
            <a:spLocks noGrp="1"/>
          </p:cNvSpPr>
          <p:nvPr>
            <p:ph type="body" idx="1"/>
          </p:nvPr>
        </p:nvSpPr>
        <p:spPr bwMode="auto">
          <a:noFill/>
        </p:spPr>
        <p:txBody>
          <a:bodyPr wrap="square" numCol="1" anchor="t" anchorCtr="0" compatLnSpc="1">
            <a:prstTxWarp prst="textNoShape">
              <a:avLst/>
            </a:prstTxWarp>
          </a:bodyPr>
          <a:lstStyle/>
          <a:p>
            <a:endParaRPr lang="zh-TW" altLang="en-US" smtClean="0"/>
          </a:p>
        </p:txBody>
      </p:sp>
    </p:spTree>
    <p:extLst>
      <p:ext uri="{BB962C8B-B14F-4D97-AF65-F5344CB8AC3E}">
        <p14:creationId xmlns:p14="http://schemas.microsoft.com/office/powerpoint/2010/main" val="196542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zh-TW" altLang="en-US"/>
          </a:p>
        </p:txBody>
      </p:sp>
      <p:sp>
        <p:nvSpPr>
          <p:cNvPr id="6" name="投影片編號版面配置區 5"/>
          <p:cNvSpPr>
            <a:spLocks noGrp="1"/>
          </p:cNvSpPr>
          <p:nvPr>
            <p:ph type="sldNum" sz="quarter" idx="12"/>
          </p:nvPr>
        </p:nvSpPr>
        <p:spPr/>
        <p:txBody>
          <a:bodyPr/>
          <a:lstStyle>
            <a:lvl1pPr>
              <a:defRPr/>
            </a:lvl1pPr>
          </a:lstStyle>
          <a:p>
            <a:pPr>
              <a:defRPr/>
            </a:pPr>
            <a:fld id="{82E5DFE9-3FD5-4B71-A04F-AC7D08A0F963}"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C6B11671-5664-44E0-A175-503B4DBA39F0}"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3C142E4C-E8C0-46D2-8B7F-E6334FB5A205}"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空白">
    <p:spTree>
      <p:nvGrpSpPr>
        <p:cNvPr id="1" name=""/>
        <p:cNvGrpSpPr/>
        <p:nvPr/>
      </p:nvGrpSpPr>
      <p:grpSpPr>
        <a:xfrm>
          <a:off x="0" y="0"/>
          <a:ext cx="0" cy="0"/>
          <a:chOff x="0" y="0"/>
          <a:chExt cx="0" cy="0"/>
        </a:xfrm>
      </p:grpSpPr>
      <p:sp>
        <p:nvSpPr>
          <p:cNvPr id="2"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5C332B08-45C9-4D8D-9C8C-8A1FCB45E8F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11"/>
          </p:nvPr>
        </p:nvSpPr>
        <p:spPr/>
        <p:txBody>
          <a:bodyPr/>
          <a:lstStyle>
            <a:lvl1pPr>
              <a:defRPr/>
            </a:lvl1pPr>
          </a:lstStyle>
          <a:p>
            <a:pPr>
              <a:defRPr/>
            </a:pPr>
            <a:endParaRPr lang="en-US"/>
          </a:p>
        </p:txBody>
      </p:sp>
      <p:sp>
        <p:nvSpPr>
          <p:cNvPr id="6" name="投影片編號版面配置區 5"/>
          <p:cNvSpPr>
            <a:spLocks noGrp="1"/>
          </p:cNvSpPr>
          <p:nvPr>
            <p:ph type="sldNum" sz="quarter" idx="12"/>
          </p:nvPr>
        </p:nvSpPr>
        <p:spPr/>
        <p:txBody>
          <a:bodyPr/>
          <a:lstStyle>
            <a:lvl1pPr>
              <a:defRPr/>
            </a:lvl1pPr>
          </a:lstStyle>
          <a:p>
            <a:pPr>
              <a:defRPr/>
            </a:pPr>
            <a:fld id="{00852C1F-76B3-4BF1-A7AF-1564C68B9DED}"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E0D4293E-E0B9-44B7-8C75-AA1B61422C7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8" name="頁尾版面配置區 4"/>
          <p:cNvSpPr>
            <a:spLocks noGrp="1"/>
          </p:cNvSpPr>
          <p:nvPr>
            <p:ph type="ftr" sz="quarter" idx="11"/>
          </p:nvPr>
        </p:nvSpPr>
        <p:spPr/>
        <p:txBody>
          <a:bodyPr/>
          <a:lstStyle>
            <a:lvl1pPr>
              <a:defRPr/>
            </a:lvl1pPr>
          </a:lstStyle>
          <a:p>
            <a:pPr>
              <a:defRPr/>
            </a:pPr>
            <a:endParaRPr lang="en-US"/>
          </a:p>
        </p:txBody>
      </p:sp>
      <p:sp>
        <p:nvSpPr>
          <p:cNvPr id="9" name="投影片編號版面配置區 5"/>
          <p:cNvSpPr>
            <a:spLocks noGrp="1"/>
          </p:cNvSpPr>
          <p:nvPr>
            <p:ph type="sldNum" sz="quarter" idx="12"/>
          </p:nvPr>
        </p:nvSpPr>
        <p:spPr/>
        <p:txBody>
          <a:bodyPr/>
          <a:lstStyle>
            <a:lvl1pPr>
              <a:defRPr/>
            </a:lvl1pPr>
          </a:lstStyle>
          <a:p>
            <a:pPr>
              <a:defRPr/>
            </a:pPr>
            <a:fld id="{B57325F2-B009-474F-AD58-4013D16B9270}"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a:p>
        </p:txBody>
      </p:sp>
      <p:sp>
        <p:nvSpPr>
          <p:cNvPr id="4" name="頁尾版面配置區 3"/>
          <p:cNvSpPr>
            <a:spLocks noGrp="1"/>
          </p:cNvSpPr>
          <p:nvPr>
            <p:ph type="ftr" sz="quarter" idx="11"/>
          </p:nvPr>
        </p:nvSpPr>
        <p:spPr/>
        <p:txBody>
          <a:bodyPr/>
          <a:lstStyle>
            <a:lvl1pPr>
              <a:defRPr/>
            </a:lvl1pPr>
          </a:lstStyle>
          <a:p>
            <a:pPr>
              <a:defRPr/>
            </a:pPr>
            <a:endParaRPr lang="zh-TW" altLang="en-US"/>
          </a:p>
        </p:txBody>
      </p:sp>
      <p:sp>
        <p:nvSpPr>
          <p:cNvPr id="5" name="投影片編號版面配置區 4"/>
          <p:cNvSpPr>
            <a:spLocks noGrp="1"/>
          </p:cNvSpPr>
          <p:nvPr>
            <p:ph type="sldNum" sz="quarter" idx="12"/>
          </p:nvPr>
        </p:nvSpPr>
        <p:spPr/>
        <p:txBody>
          <a:bodyPr/>
          <a:lstStyle>
            <a:lvl1pPr>
              <a:defRPr/>
            </a:lvl1pPr>
          </a:lstStyle>
          <a:p>
            <a:pPr>
              <a:defRPr/>
            </a:pPr>
            <a:fld id="{E89B9E03-6E71-46E6-B49C-DE2BE4C6A345}"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Picture 16" descr="p10-a"/>
          <p:cNvPicPr>
            <a:picLocks noChangeAspect="1" noChangeArrowheads="1"/>
          </p:cNvPicPr>
          <p:nvPr userDrawn="1"/>
        </p:nvPicPr>
        <p:blipFill>
          <a:blip r:embed="rId2"/>
          <a:srcRect/>
          <a:stretch>
            <a:fillRect/>
          </a:stretch>
        </p:blipFill>
        <p:spPr bwMode="auto">
          <a:xfrm>
            <a:off x="0" y="0"/>
            <a:ext cx="2133600" cy="690563"/>
          </a:xfrm>
          <a:prstGeom prst="rect">
            <a:avLst/>
          </a:prstGeom>
          <a:noFill/>
          <a:ln w="9525">
            <a:noFill/>
            <a:miter lim="800000"/>
            <a:headEnd/>
            <a:tailEnd/>
          </a:ln>
        </p:spPr>
      </p:pic>
      <p:sp>
        <p:nvSpPr>
          <p:cNvPr id="3" name="日期版面配置區 1"/>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4" name="頁尾版面配置區 2"/>
          <p:cNvSpPr>
            <a:spLocks noGrp="1"/>
          </p:cNvSpPr>
          <p:nvPr>
            <p:ph type="ftr" sz="quarter" idx="11"/>
          </p:nvPr>
        </p:nvSpPr>
        <p:spPr/>
        <p:txBody>
          <a:bodyPr/>
          <a:lstStyle>
            <a:lvl1pPr>
              <a:defRPr/>
            </a:lvl1pPr>
          </a:lstStyle>
          <a:p>
            <a:pPr>
              <a:defRPr/>
            </a:pPr>
            <a:endParaRPr lang="en-US"/>
          </a:p>
        </p:txBody>
      </p:sp>
      <p:sp>
        <p:nvSpPr>
          <p:cNvPr id="5" name="投影片編號版面配置區 3"/>
          <p:cNvSpPr>
            <a:spLocks noGrp="1"/>
          </p:cNvSpPr>
          <p:nvPr>
            <p:ph type="sldNum" sz="quarter" idx="12"/>
          </p:nvPr>
        </p:nvSpPr>
        <p:spPr/>
        <p:txBody>
          <a:bodyPr/>
          <a:lstStyle>
            <a:lvl1pPr>
              <a:defRPr/>
            </a:lvl1pPr>
          </a:lstStyle>
          <a:p>
            <a:pPr>
              <a:defRPr/>
            </a:pPr>
            <a:fld id="{23D3DD93-41E6-47E1-AE6A-DBB7FAB6A6FE}"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pic>
        <p:nvPicPr>
          <p:cNvPr id="5" name="Picture 16" descr="p10-a"/>
          <p:cNvPicPr>
            <a:picLocks noChangeAspect="1" noChangeArrowheads="1"/>
          </p:cNvPicPr>
          <p:nvPr userDrawn="1"/>
        </p:nvPicPr>
        <p:blipFill>
          <a:blip r:embed="rId2"/>
          <a:srcRect/>
          <a:stretch>
            <a:fillRect/>
          </a:stretch>
        </p:blipFill>
        <p:spPr bwMode="auto">
          <a:xfrm>
            <a:off x="0" y="0"/>
            <a:ext cx="2133600" cy="690563"/>
          </a:xfrm>
          <a:prstGeom prst="rect">
            <a:avLst/>
          </a:prstGeom>
          <a:noFill/>
          <a:ln w="9525">
            <a:noFill/>
            <a:miter lim="800000"/>
            <a:headEnd/>
            <a:tailEnd/>
          </a:ln>
        </p:spPr>
      </p:pic>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6" name="日期版面配置區 4"/>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7" name="頁尾版面配置區 5"/>
          <p:cNvSpPr>
            <a:spLocks noGrp="1"/>
          </p:cNvSpPr>
          <p:nvPr>
            <p:ph type="ftr" sz="quarter" idx="11"/>
          </p:nvPr>
        </p:nvSpPr>
        <p:spPr/>
        <p:txBody>
          <a:bodyPr/>
          <a:lstStyle>
            <a:lvl1pPr>
              <a:defRPr/>
            </a:lvl1pPr>
          </a:lstStyle>
          <a:p>
            <a:pPr>
              <a:defRPr/>
            </a:pPr>
            <a:endParaRPr lang="en-US"/>
          </a:p>
        </p:txBody>
      </p:sp>
      <p:sp>
        <p:nvSpPr>
          <p:cNvPr id="8" name="投影片編號版面配置區 6"/>
          <p:cNvSpPr>
            <a:spLocks noGrp="1"/>
          </p:cNvSpPr>
          <p:nvPr>
            <p:ph type="sldNum" sz="quarter" idx="12"/>
          </p:nvPr>
        </p:nvSpPr>
        <p:spPr/>
        <p:txBody>
          <a:bodyPr/>
          <a:lstStyle>
            <a:lvl1pPr>
              <a:defRPr/>
            </a:lvl1pPr>
          </a:lstStyle>
          <a:p>
            <a:pPr>
              <a:defRPr/>
            </a:pPr>
            <a:fld id="{E60D18B1-4CC8-41FA-94B4-4AD9067ECA6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3"/>
          <p:cNvSpPr>
            <a:spLocks noGrp="1"/>
          </p:cNvSpPr>
          <p:nvPr>
            <p:ph type="dt" sz="half" idx="10"/>
          </p:nvPr>
        </p:nvSpPr>
        <p:spPr/>
        <p:txBody>
          <a:bodyPr/>
          <a:lstStyle>
            <a:lvl1pPr>
              <a:defRPr/>
            </a:lvl1pPr>
          </a:lstStyle>
          <a:p>
            <a:pPr>
              <a:defRPr/>
            </a:pPr>
            <a:r>
              <a:rPr lang="zh-TW" altLang="en-US" smtClean="0"/>
              <a:t>第</a:t>
            </a:r>
            <a:r>
              <a:rPr lang="en-US" altLang="zh-TW" smtClean="0"/>
              <a:t>‹#›</a:t>
            </a:r>
            <a:r>
              <a:rPr lang="zh-TW" altLang="en-US" smtClean="0"/>
              <a:t>頁</a:t>
            </a:r>
            <a:endParaRPr lang="zh-TW" altLang="en-US" dirty="0"/>
          </a:p>
        </p:txBody>
      </p:sp>
      <p:sp>
        <p:nvSpPr>
          <p:cNvPr id="6" name="頁尾版面配置區 4"/>
          <p:cNvSpPr>
            <a:spLocks noGrp="1"/>
          </p:cNvSpPr>
          <p:nvPr>
            <p:ph type="ftr" sz="quarter" idx="11"/>
          </p:nvPr>
        </p:nvSpPr>
        <p:spPr/>
        <p:txBody>
          <a:bodyPr/>
          <a:lstStyle>
            <a:lvl1pPr>
              <a:defRPr/>
            </a:lvl1pPr>
          </a:lstStyle>
          <a:p>
            <a:pPr>
              <a:defRPr/>
            </a:pPr>
            <a:endParaRPr lang="en-US"/>
          </a:p>
        </p:txBody>
      </p:sp>
      <p:sp>
        <p:nvSpPr>
          <p:cNvPr id="7" name="投影片編號版面配置區 5"/>
          <p:cNvSpPr>
            <a:spLocks noGrp="1"/>
          </p:cNvSpPr>
          <p:nvPr>
            <p:ph type="sldNum" sz="quarter" idx="12"/>
          </p:nvPr>
        </p:nvSpPr>
        <p:spPr/>
        <p:txBody>
          <a:bodyPr/>
          <a:lstStyle>
            <a:lvl1pPr>
              <a:defRPr/>
            </a:lvl1pPr>
          </a:lstStyle>
          <a:p>
            <a:pPr>
              <a:defRPr/>
            </a:pPr>
            <a:fld id="{C14425FC-B96C-4BBF-AA77-334F54A5955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標題版面配置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TW" altLang="en-US" smtClean="0"/>
              <a:t>按一下以編輯母片標題樣式</a:t>
            </a:r>
          </a:p>
        </p:txBody>
      </p:sp>
      <p:sp>
        <p:nvSpPr>
          <p:cNvPr id="1027" name="文字版面配置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t">
              <a:defRPr sz="1200">
                <a:solidFill>
                  <a:schemeClr val="tx1">
                    <a:tint val="75000"/>
                  </a:schemeClr>
                </a:solidFill>
                <a:ea typeface="新細明體" pitchFamily="18" charset="-120"/>
              </a:defRPr>
            </a:lvl1pPr>
          </a:lstStyle>
          <a:p>
            <a:pPr>
              <a:defRPr/>
            </a:pPr>
            <a:r>
              <a:rPr lang="zh-TW" altLang="en-US" smtClean="0"/>
              <a:t>第</a:t>
            </a:r>
            <a:r>
              <a:rPr lang="en-US" altLang="zh-TW" smtClean="0"/>
              <a:t>‹#›</a:t>
            </a:r>
            <a:r>
              <a:rPr lang="zh-TW" altLang="en-US" smtClean="0"/>
              <a:t>頁</a:t>
            </a:r>
            <a:endParaRPr lang="zh-TW" altLang="en-US" dirty="0"/>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t">
              <a:defRPr sz="1200">
                <a:solidFill>
                  <a:schemeClr val="tx1">
                    <a:tint val="75000"/>
                  </a:schemeClr>
                </a:solidFill>
                <a:ea typeface="新細明體" pitchFamily="18" charset="-120"/>
              </a:defRPr>
            </a:lvl1pPr>
          </a:lstStyle>
          <a:p>
            <a:pPr>
              <a:defRPr/>
            </a:pPr>
            <a:endParaRPr 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t">
              <a:defRPr sz="1200">
                <a:solidFill>
                  <a:schemeClr val="tx1">
                    <a:tint val="75000"/>
                  </a:schemeClr>
                </a:solidFill>
                <a:ea typeface="新細明體" pitchFamily="18" charset="-120"/>
              </a:defRPr>
            </a:lvl1pPr>
          </a:lstStyle>
          <a:p>
            <a:pPr>
              <a:defRPr/>
            </a:pPr>
            <a:fld id="{40C77433-7DE3-4567-A1FE-1817F734D119}" type="slidenum">
              <a:rPr lang="en-US"/>
              <a:pPr>
                <a:defRPr/>
              </a:pPr>
              <a:t>‹#›</a:t>
            </a:fld>
            <a:endParaRPr lang="en-US" dirty="0"/>
          </a:p>
        </p:txBody>
      </p:sp>
      <p:pic>
        <p:nvPicPr>
          <p:cNvPr id="1031" name="Picture 2"/>
          <p:cNvPicPr>
            <a:picLocks noChangeAspect="1" noChangeArrowheads="1"/>
          </p:cNvPicPr>
          <p:nvPr/>
        </p:nvPicPr>
        <p:blipFill>
          <a:blip r:embed="rId14"/>
          <a:srcRect/>
          <a:stretch>
            <a:fillRect/>
          </a:stretch>
        </p:blipFill>
        <p:spPr bwMode="auto">
          <a:xfrm>
            <a:off x="68263" y="44450"/>
            <a:ext cx="1695450" cy="5048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469" r:id="rId1"/>
    <p:sldLayoutId id="2147484468" r:id="rId2"/>
    <p:sldLayoutId id="2147484467" r:id="rId3"/>
    <p:sldLayoutId id="2147484466" r:id="rId4"/>
    <p:sldLayoutId id="2147484465" r:id="rId5"/>
    <p:sldLayoutId id="2147484470" r:id="rId6"/>
    <p:sldLayoutId id="2147484471" r:id="rId7"/>
    <p:sldLayoutId id="2147484472" r:id="rId8"/>
    <p:sldLayoutId id="2147484464" r:id="rId9"/>
    <p:sldLayoutId id="2147484463" r:id="rId10"/>
    <p:sldLayoutId id="2147484462" r:id="rId11"/>
    <p:sldLayoutId id="2147484473" r:id="rId12"/>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矩形 12"/>
          <p:cNvSpPr>
            <a:spLocks noChangeArrowheads="1"/>
          </p:cNvSpPr>
          <p:nvPr/>
        </p:nvSpPr>
        <p:spPr bwMode="auto">
          <a:xfrm>
            <a:off x="1979613" y="4797425"/>
            <a:ext cx="5616575" cy="830263"/>
          </a:xfrm>
          <a:prstGeom prst="rect">
            <a:avLst/>
          </a:prstGeom>
          <a:noFill/>
          <a:ln w="9525">
            <a:noFill/>
            <a:miter lim="800000"/>
            <a:headEnd/>
            <a:tailEnd/>
          </a:ln>
        </p:spPr>
        <p:txBody>
          <a:bodyPr>
            <a:spAutoFit/>
          </a:bodyPr>
          <a:lstStyle/>
          <a:p>
            <a:endParaRPr lang="en-US" altLang="zh-TW" sz="2400" b="1" dirty="0">
              <a:solidFill>
                <a:schemeClr val="tx1"/>
              </a:solidFill>
              <a:ea typeface="微軟正黑體" pitchFamily="34" charset="-120"/>
            </a:endParaRPr>
          </a:p>
          <a:p>
            <a:pPr algn="dist"/>
            <a:r>
              <a:rPr lang="zh-TW" altLang="en-US" sz="2400" b="1" dirty="0">
                <a:solidFill>
                  <a:schemeClr val="tx1"/>
                </a:solidFill>
                <a:ea typeface="微軟正黑體" pitchFamily="34" charset="-120"/>
              </a:rPr>
              <a:t>中華民國</a:t>
            </a:r>
            <a:r>
              <a:rPr lang="en-US" altLang="zh-TW" sz="2400" b="1" dirty="0">
                <a:solidFill>
                  <a:schemeClr val="tx1"/>
                </a:solidFill>
                <a:ea typeface="微軟正黑體" pitchFamily="34" charset="-120"/>
              </a:rPr>
              <a:t>105</a:t>
            </a:r>
            <a:r>
              <a:rPr lang="zh-TW" altLang="en-US" sz="2400" b="1" dirty="0" smtClean="0">
                <a:solidFill>
                  <a:schemeClr val="tx1"/>
                </a:solidFill>
                <a:ea typeface="微軟正黑體" pitchFamily="34" charset="-120"/>
              </a:rPr>
              <a:t>年</a:t>
            </a:r>
            <a:r>
              <a:rPr lang="en-US" altLang="zh-TW" sz="2400" b="1" dirty="0" smtClean="0">
                <a:solidFill>
                  <a:schemeClr val="tx1"/>
                </a:solidFill>
                <a:ea typeface="微軟正黑體" pitchFamily="34" charset="-120"/>
              </a:rPr>
              <a:t>12</a:t>
            </a:r>
            <a:r>
              <a:rPr lang="zh-TW" altLang="en-US" sz="2400" b="1" dirty="0" smtClean="0">
                <a:solidFill>
                  <a:schemeClr val="tx1"/>
                </a:solidFill>
                <a:ea typeface="微軟正黑體" pitchFamily="34" charset="-120"/>
              </a:rPr>
              <a:t>月</a:t>
            </a:r>
            <a:r>
              <a:rPr lang="en-US" altLang="zh-TW" sz="2400" b="1" dirty="0" smtClean="0">
                <a:solidFill>
                  <a:schemeClr val="tx1"/>
                </a:solidFill>
                <a:ea typeface="微軟正黑體" pitchFamily="34" charset="-120"/>
              </a:rPr>
              <a:t>20</a:t>
            </a:r>
            <a:r>
              <a:rPr lang="zh-TW" altLang="en-US" sz="2400" b="1" dirty="0" smtClean="0">
                <a:solidFill>
                  <a:schemeClr val="tx1"/>
                </a:solidFill>
                <a:ea typeface="微軟正黑體" pitchFamily="34" charset="-120"/>
              </a:rPr>
              <a:t>日</a:t>
            </a:r>
            <a:endParaRPr lang="zh-TW" altLang="zh-TW" sz="2400" b="1" dirty="0">
              <a:solidFill>
                <a:schemeClr val="tx1"/>
              </a:solidFill>
              <a:ea typeface="微軟正黑體" pitchFamily="34" charset="-120"/>
            </a:endParaRPr>
          </a:p>
        </p:txBody>
      </p:sp>
      <p:sp>
        <p:nvSpPr>
          <p:cNvPr id="5" name="矩形 4"/>
          <p:cNvSpPr/>
          <p:nvPr/>
        </p:nvSpPr>
        <p:spPr>
          <a:xfrm>
            <a:off x="828093" y="2060848"/>
            <a:ext cx="7560840" cy="1692771"/>
          </a:xfrm>
          <a:prstGeom prst="rect">
            <a:avLst/>
          </a:prstGeom>
        </p:spPr>
        <p:txBody>
          <a:bodyPr>
            <a:spAutoFit/>
          </a:bodyPr>
          <a:lstStyle/>
          <a:p>
            <a:pPr algn="ctr">
              <a:defRPr/>
            </a:pPr>
            <a:r>
              <a:rPr lang="zh-TW" altLang="en-US"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經濟部政府資料開放</a:t>
            </a:r>
            <a:endParaRPr lang="en-US" altLang="zh-TW" sz="54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endParaRPr>
          </a:p>
          <a:p>
            <a:pPr algn="ctr">
              <a:defRPr/>
            </a:pP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諮詢小組第</a:t>
            </a:r>
            <a:r>
              <a:rPr lang="en-US" altLang="zh-TW"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2</a:t>
            </a: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屆</a:t>
            </a:r>
            <a:r>
              <a:rPr lang="zh-TW" altLang="en-US"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第</a:t>
            </a:r>
            <a:r>
              <a:rPr lang="en-US" altLang="zh-TW"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3</a:t>
            </a:r>
            <a:r>
              <a:rPr lang="zh-TW" altLang="en-US" sz="5000" b="1" dirty="0" smtClean="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次</a:t>
            </a:r>
            <a:r>
              <a:rPr lang="zh-TW" altLang="en-US" sz="5000" b="1"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ea typeface="微軟正黑體" pitchFamily="34" charset="-120"/>
              </a:rPr>
              <a:t>會議</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a:t>
            </a:fld>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21506" name="文字方塊 3"/>
          <p:cNvSpPr txBox="1">
            <a:spLocks noChangeArrowheads="1"/>
          </p:cNvSpPr>
          <p:nvPr/>
        </p:nvSpPr>
        <p:spPr bwMode="auto">
          <a:xfrm>
            <a:off x="971550" y="2060575"/>
            <a:ext cx="8135938" cy="2416175"/>
          </a:xfrm>
          <a:prstGeom prst="rect">
            <a:avLst/>
          </a:prstGeom>
          <a:noFill/>
          <a:ln w="9525">
            <a:noFill/>
            <a:miter lim="800000"/>
            <a:headEnd/>
            <a:tailEnd/>
          </a:ln>
        </p:spPr>
        <p:txBody>
          <a:bodyPr>
            <a:spAutoFit/>
          </a:bodyPr>
          <a:lstStyle/>
          <a:p>
            <a:pPr fontAlgn="t">
              <a:spcAft>
                <a:spcPts val="600"/>
              </a:spcAft>
            </a:pPr>
            <a:r>
              <a:rPr lang="zh-TW" altLang="en-US" sz="500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fontAlgn="b">
              <a:buClr>
                <a:schemeClr val="accent1"/>
              </a:buClr>
              <a:buSzPct val="80000"/>
            </a:pPr>
            <a:r>
              <a:rPr lang="zh-TW" altLang="zh-TW" sz="4800">
                <a:solidFill>
                  <a:schemeClr val="tx1"/>
                </a:solidFill>
                <a:ea typeface="微軟正黑體" pitchFamily="34" charset="-120"/>
              </a:rPr>
              <a:t>經濟部資料開放諮詢小組歷次小組會議結論追蹤報告</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10</a:t>
            </a:fld>
            <a:endParaRPr lang="en-US" dirty="0"/>
          </a:p>
        </p:txBody>
      </p:sp>
    </p:spTree>
    <p:extLst>
      <p:ext uri="{BB962C8B-B14F-4D97-AF65-F5344CB8AC3E}">
        <p14:creationId xmlns:p14="http://schemas.microsoft.com/office/powerpoint/2010/main" val="32398528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3162379096"/>
              </p:ext>
            </p:extLst>
          </p:nvPr>
        </p:nvGraphicFramePr>
        <p:xfrm>
          <a:off x="179388" y="1109663"/>
          <a:ext cx="8856662" cy="5730456"/>
        </p:xfrm>
        <a:graphic>
          <a:graphicData uri="http://schemas.openxmlformats.org/drawingml/2006/table">
            <a:tbl>
              <a:tblPr/>
              <a:tblGrid>
                <a:gridCol w="792212"/>
                <a:gridCol w="3168352"/>
                <a:gridCol w="3240360"/>
                <a:gridCol w="863690"/>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105.9.21</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lvl="0"/>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二、</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有關主題式開放資料推動策略，請各單位配合下列事項：</a:t>
                      </a:r>
                    </a:p>
                    <a:p>
                      <a:pPr lvl="0"/>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一</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本次主題式開放資料推動策略專題報告部分，請提報單位參考委員意見持續精進規劃，俾於</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年起開放具應用價值及高品質之開放資料。</a:t>
                      </a:r>
                    </a:p>
                    <a:p>
                      <a:pPr lvl="0"/>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二</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下次報告單位（商業司、國際貿易局、工業局、標準檢驗局、智慧財產局、中小企業處、加工出口區管理處、投資審議委員會、貿易調查委員會等）亦參考委員建議，精進主題式開放資料推動策略規劃及納入報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每單位</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分鐘</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p>
                    <a:p>
                      <a:pPr lvl="0"/>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三</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請本部各機關</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構</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依主題式開放資料推動策略，納入</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年資料深度盤點作業。</a:t>
                      </a:r>
                      <a:endParaRPr lang="zh-TW" altLang="zh-TW"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本部所屬機關</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構</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及商業司已補充構想，呈現於本會議簡報附件。</a:t>
                      </a: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已安排</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國際貿易局</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等９個</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單位於本會議說明主題式開放資料推動策略，請與會委員指導並依會議結論修整後，據以進行</a:t>
                      </a:r>
                      <a:r>
                        <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106</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年度之資料開放推動工作。</a:t>
                      </a: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將請本部</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各機關</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構</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依主題式開放資料推動策略，</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進行</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年資料深度盤點作業。</a:t>
                      </a: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pPr>
                      <a:endParaRPr kumimoji="1"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本部資訊中心</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359"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11</a:t>
            </a:fld>
            <a:endParaRPr lang="en-US" dirty="0"/>
          </a:p>
        </p:txBody>
      </p:sp>
    </p:spTree>
    <p:extLst>
      <p:ext uri="{BB962C8B-B14F-4D97-AF65-F5344CB8AC3E}">
        <p14:creationId xmlns:p14="http://schemas.microsoft.com/office/powerpoint/2010/main" val="1330961321"/>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701021080"/>
              </p:ext>
            </p:extLst>
          </p:nvPr>
        </p:nvGraphicFramePr>
        <p:xfrm>
          <a:off x="179388" y="1109663"/>
          <a:ext cx="8856662" cy="5487987"/>
        </p:xfrm>
        <a:graphic>
          <a:graphicData uri="http://schemas.openxmlformats.org/drawingml/2006/table">
            <a:tbl>
              <a:tblPr/>
              <a:tblGrid>
                <a:gridCol w="936625"/>
                <a:gridCol w="2303859"/>
                <a:gridCol w="3888978"/>
                <a:gridCol w="935038"/>
                <a:gridCol w="792162"/>
              </a:tblGrid>
              <a:tr h="701675">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31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105.9.21</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algn="l" defTabSz="914400" rtl="0" eaLnBrk="1" latinLnBrk="0" hangingPunct="1"/>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三</a:t>
                      </a:r>
                      <a:r>
                        <a:rPr lang="zh-TW" altLang="en-US" sz="1800" kern="1200" dirty="0" smtClean="0">
                          <a:solidFill>
                            <a:schemeClr val="tx1"/>
                          </a:solidFill>
                          <a:effectLst/>
                          <a:latin typeface="新細明體"/>
                          <a:ea typeface="新細明體"/>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有關所提105年度第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季預計開放資料集同意開放，請提報機關依程序完成資料集登載發布作業</a:t>
                      </a:r>
                      <a:endPar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defRPr/>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本部各所屬機關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季開放資料清單計</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137</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項，已如期完成登載及發布作業</a:t>
                      </a:r>
                      <a:r>
                        <a:rPr kumimoji="0" lang="zh-TW" altLang="en-US" sz="1800" b="0" i="0" u="none" strike="noStrike" kern="1200" cap="none" normalizeH="0" baseline="0" dirty="0" smtClean="0">
                          <a:ln>
                            <a:noFill/>
                          </a:ln>
                          <a:solidFill>
                            <a:schemeClr val="tx1"/>
                          </a:solidFill>
                          <a:effectLst/>
                          <a:latin typeface="新細明體"/>
                          <a:ea typeface="新細明體"/>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ts val="600"/>
                        </a:spcAft>
                        <a:buClr>
                          <a:srgbClr val="0000FF"/>
                        </a:buClr>
                        <a:buSzTx/>
                        <a:buFont typeface="Wingdings" pitchFamily="2" charset="2"/>
                        <a:buNone/>
                        <a:tabLst/>
                      </a:pPr>
                      <a:endParaRPr kumimoji="0"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2311"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12</a:t>
            </a:fld>
            <a:endParaRPr lang="en-US" dirty="0"/>
          </a:p>
        </p:txBody>
      </p:sp>
    </p:spTree>
    <p:extLst>
      <p:ext uri="{BB962C8B-B14F-4D97-AF65-F5344CB8AC3E}">
        <p14:creationId xmlns:p14="http://schemas.microsoft.com/office/powerpoint/2010/main" val="1281893202"/>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187325319"/>
              </p:ext>
            </p:extLst>
          </p:nvPr>
        </p:nvGraphicFramePr>
        <p:xfrm>
          <a:off x="179388" y="1109663"/>
          <a:ext cx="8856662" cy="4687916"/>
        </p:xfrm>
        <a:graphic>
          <a:graphicData uri="http://schemas.openxmlformats.org/drawingml/2006/table">
            <a:tbl>
              <a:tblPr/>
              <a:tblGrid>
                <a:gridCol w="936625"/>
                <a:gridCol w="2231851"/>
                <a:gridCol w="3960440"/>
                <a:gridCol w="935584"/>
                <a:gridCol w="792162"/>
              </a:tblGrid>
              <a:tr h="608894">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時間</a:t>
                      </a:r>
                      <a:endParaRPr kumimoji="1"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結論</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辦理情形</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單位</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itchFamily="34" charset="-120"/>
                          <a:ea typeface="微軟正黑體" pitchFamily="34" charset="-120"/>
                        </a:rPr>
                        <a:t>備註</a:t>
                      </a:r>
                      <a:endParaRPr kumimoji="1" lang="zh-TW" altLang="en-US" sz="2000" b="1" i="0" u="none" strike="noStrike" cap="none" normalizeH="0" baseline="0" smtClean="0">
                        <a:ln>
                          <a:noFill/>
                        </a:ln>
                        <a:solidFill>
                          <a:schemeClr val="tx1"/>
                        </a:solidFill>
                        <a:effectLst/>
                        <a:latin typeface="微軟正黑體" pitchFamily="34" charset="-120"/>
                        <a:ea typeface="微軟正黑體" pitchFamily="34" charset="-120"/>
                      </a:endParaRPr>
                    </a:p>
                  </a:txBody>
                  <a:tcPr marL="91431" marR="91431" marT="45743" marB="4574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42692">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105.9.21</a:t>
                      </a:r>
                    </a:p>
                  </a:txBody>
                  <a:tcPr marL="91431" marR="91431" marT="45743" marB="4574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auto" latinLnBrk="0" hangingPunct="1">
                        <a:lnSpc>
                          <a:spcPct val="100000"/>
                        </a:lnSpc>
                        <a:spcBef>
                          <a:spcPct val="20000"/>
                        </a:spcBef>
                        <a:spcAft>
                          <a:spcPts val="0"/>
                        </a:spcAft>
                        <a:buClrTx/>
                        <a:buSzTx/>
                        <a:buFont typeface="Arial" charset="0"/>
                        <a:buNone/>
                        <a:tabLst/>
                        <a:defRPr/>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五</a:t>
                      </a:r>
                      <a:r>
                        <a:rPr lang="zh-TW" altLang="en-US" sz="1800" kern="1200" dirty="0" smtClean="0">
                          <a:solidFill>
                            <a:schemeClr val="tx1"/>
                          </a:solidFill>
                          <a:effectLst/>
                          <a:latin typeface="新細明體"/>
                          <a:ea typeface="新細明體"/>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請本部各機關</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構</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配合將資料開放相關工作要項納入資通訊應用計畫及採購作業，並開放已公開查詢網站、資訊系統及</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APP</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等資料至政府資料開放平台，另於網站呈現已開放資料項目下載網址，以利將資料開放工作納入整體業務推動範疇。</a:t>
                      </a:r>
                    </a:p>
                    <a:p>
                      <a:pPr marL="0" algn="l" defTabSz="914400" rtl="0" eaLnBrk="1" latinLnBrk="0" hangingPunct="1">
                        <a:spcBef>
                          <a:spcPct val="20000"/>
                        </a:spcBef>
                        <a:buFont typeface="Arial" charset="0"/>
                      </a:pPr>
                      <a:endPar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43" marB="457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marL="263525" indent="-263525"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已函請</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本部各</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單位配合</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106-109</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年本部政府資料</a:t>
                      </a:r>
                      <a:r>
                        <a:rPr lang="zh-TW" altLang="en-US" sz="1800" dirty="0" smtClean="0">
                          <a:solidFill>
                            <a:schemeClr val="tx1"/>
                          </a:solidFill>
                          <a:ea typeface="微軟正黑體" pitchFamily="34" charset="-120"/>
                        </a:rPr>
                        <a:t>開放</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推動策略</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納入業務推動範疇</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落實辦理，並納入</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106</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年績效考核重點</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endPar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91431" marR="91431" marT="45743" marB="4574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本部所屬機關</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及商業司</a:t>
                      </a:r>
                      <a:endParaRPr kumimoji="1"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charset="0"/>
                        <a:defRPr sz="2800">
                          <a:solidFill>
                            <a:schemeClr val="tx1"/>
                          </a:solidFill>
                          <a:latin typeface="Calibri" pitchFamily="34" charset="0"/>
                          <a:ea typeface="新細明體" charset="-120"/>
                        </a:defRPr>
                      </a:lvl1pPr>
                      <a:lvl2pPr marL="742950" indent="-285750" eaLnBrk="0" hangingPunct="0">
                        <a:spcBef>
                          <a:spcPct val="20000"/>
                        </a:spcBef>
                        <a:buFont typeface="Arial" charset="0"/>
                        <a:defRPr sz="2400">
                          <a:solidFill>
                            <a:schemeClr val="tx1"/>
                          </a:solidFill>
                          <a:latin typeface="Calibri" pitchFamily="34" charset="0"/>
                          <a:ea typeface="新細明體" charset="-120"/>
                        </a:defRPr>
                      </a:lvl2pPr>
                      <a:lvl3pPr marL="1143000" indent="-228600" eaLnBrk="0" hangingPunct="0">
                        <a:spcBef>
                          <a:spcPct val="20000"/>
                        </a:spcBef>
                        <a:buFont typeface="Arial" charset="0"/>
                        <a:defRPr sz="2000">
                          <a:solidFill>
                            <a:schemeClr val="tx1"/>
                          </a:solidFill>
                          <a:latin typeface="Calibri" pitchFamily="34" charset="0"/>
                          <a:ea typeface="新細明體" charset="-120"/>
                        </a:defRPr>
                      </a:lvl3pPr>
                      <a:lvl4pPr marL="1600200" indent="-228600" eaLnBrk="0" hangingPunct="0">
                        <a:spcBef>
                          <a:spcPct val="20000"/>
                        </a:spcBef>
                        <a:buFont typeface="Arial" charset="0"/>
                        <a:defRPr>
                          <a:solidFill>
                            <a:schemeClr val="tx1"/>
                          </a:solidFill>
                          <a:latin typeface="Calibri" pitchFamily="34" charset="0"/>
                          <a:ea typeface="新細明體" charset="-120"/>
                        </a:defRPr>
                      </a:lvl4pPr>
                      <a:lvl5pPr marL="2057400" indent="-228600" eaLnBrk="0" hangingPunct="0">
                        <a:spcBef>
                          <a:spcPct val="20000"/>
                        </a:spcBef>
                        <a:buFont typeface="Arial" charset="0"/>
                        <a:defRPr>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31" marR="91431" marT="45743" marB="4574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335"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13</a:t>
            </a:fld>
            <a:endParaRPr lang="en-US" dirty="0"/>
          </a:p>
        </p:txBody>
      </p:sp>
      <p:sp>
        <p:nvSpPr>
          <p:cNvPr id="5" name="文字方塊 4"/>
          <p:cNvSpPr txBox="1"/>
          <p:nvPr/>
        </p:nvSpPr>
        <p:spPr>
          <a:xfrm>
            <a:off x="179512" y="6269250"/>
            <a:ext cx="6928500" cy="400110"/>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lang="en-US" altLang="zh-TW" sz="1600" dirty="0">
                <a:solidFill>
                  <a:schemeClr val="tx1"/>
                </a:solidFill>
                <a:ea typeface="微軟正黑體" panose="020B0604030504040204" pitchFamily="34" charset="-120"/>
              </a:rPr>
              <a:t> 106-109</a:t>
            </a:r>
            <a:r>
              <a:rPr lang="zh-TW" altLang="en-US" sz="1600" dirty="0">
                <a:solidFill>
                  <a:schemeClr val="tx1"/>
                </a:solidFill>
                <a:ea typeface="微軟正黑體" panose="020B0604030504040204" pitchFamily="34" charset="-120"/>
              </a:rPr>
              <a:t>年</a:t>
            </a:r>
            <a:r>
              <a:rPr lang="zh-TW" altLang="en-US" sz="1600" dirty="0" smtClean="0">
                <a:solidFill>
                  <a:schemeClr val="tx1"/>
                </a:solidFill>
                <a:ea typeface="微軟正黑體" pitchFamily="34" charset="-120"/>
              </a:rPr>
              <a:t>「經濟部及所屬機關</a:t>
            </a:r>
            <a:r>
              <a:rPr lang="en-US" altLang="zh-TW" sz="1600" dirty="0" smtClean="0">
                <a:solidFill>
                  <a:schemeClr val="tx1"/>
                </a:solidFill>
                <a:ea typeface="微軟正黑體" pitchFamily="34" charset="-120"/>
              </a:rPr>
              <a:t>(</a:t>
            </a:r>
            <a:r>
              <a:rPr lang="zh-TW" altLang="en-US" sz="1600" dirty="0" smtClean="0">
                <a:solidFill>
                  <a:schemeClr val="tx1"/>
                </a:solidFill>
                <a:ea typeface="微軟正黑體" pitchFamily="34" charset="-120"/>
              </a:rPr>
              <a:t>構</a:t>
            </a:r>
            <a:r>
              <a:rPr lang="en-US" altLang="zh-TW" sz="1600" dirty="0" smtClean="0">
                <a:solidFill>
                  <a:schemeClr val="tx1"/>
                </a:solidFill>
                <a:ea typeface="微軟正黑體" pitchFamily="34" charset="-120"/>
              </a:rPr>
              <a:t>)</a:t>
            </a:r>
            <a:r>
              <a:rPr lang="zh-TW" altLang="en-US" sz="1600" dirty="0" smtClean="0">
                <a:solidFill>
                  <a:schemeClr val="tx1"/>
                </a:solidFill>
                <a:ea typeface="微軟正黑體" pitchFamily="34" charset="-120"/>
              </a:rPr>
              <a:t>政府資料開放推動策略」詳附件</a:t>
            </a:r>
            <a:r>
              <a:rPr lang="en-US" altLang="zh-TW" sz="1600" dirty="0" smtClean="0">
                <a:solidFill>
                  <a:schemeClr val="tx1"/>
                </a:solidFill>
                <a:ea typeface="微軟正黑體" pitchFamily="34" charset="-120"/>
              </a:rPr>
              <a:t>1</a:t>
            </a:r>
          </a:p>
        </p:txBody>
      </p:sp>
    </p:spTree>
    <p:extLst>
      <p:ext uri="{BB962C8B-B14F-4D97-AF65-F5344CB8AC3E}">
        <p14:creationId xmlns:p14="http://schemas.microsoft.com/office/powerpoint/2010/main" val="2136359335"/>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7791" name="Group 31"/>
          <p:cNvGraphicFramePr>
            <a:graphicFrameLocks noGrp="1"/>
          </p:cNvGraphicFramePr>
          <p:nvPr>
            <p:ph sz="half" idx="4294967295"/>
            <p:extLst>
              <p:ext uri="{D42A27DB-BD31-4B8C-83A1-F6EECF244321}">
                <p14:modId xmlns:p14="http://schemas.microsoft.com/office/powerpoint/2010/main" val="2141289453"/>
              </p:ext>
            </p:extLst>
          </p:nvPr>
        </p:nvGraphicFramePr>
        <p:xfrm>
          <a:off x="179388" y="1109663"/>
          <a:ext cx="8856663" cy="5455996"/>
        </p:xfrm>
        <a:graphic>
          <a:graphicData uri="http://schemas.openxmlformats.org/drawingml/2006/table">
            <a:tbl>
              <a:tblPr/>
              <a:tblGrid>
                <a:gridCol w="792212"/>
                <a:gridCol w="2448272"/>
                <a:gridCol w="3672408"/>
                <a:gridCol w="1151723"/>
                <a:gridCol w="792048"/>
              </a:tblGrid>
              <a:tr h="681013">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1807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105.9.21</a:t>
                      </a:r>
                    </a:p>
                  </a:txBody>
                  <a:tcPr marL="91431" marR="91431" marT="45739" marB="4573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六</a:t>
                      </a:r>
                      <a:r>
                        <a:rPr lang="zh-TW" altLang="en-US" sz="1800" kern="1200" dirty="0" smtClean="0">
                          <a:solidFill>
                            <a:schemeClr val="tx1"/>
                          </a:solidFill>
                          <a:effectLst/>
                          <a:latin typeface="新細明體"/>
                          <a:ea typeface="新細明體"/>
                          <a:cs typeface="+mn-cs"/>
                        </a:rPr>
                        <a:t>、</a:t>
                      </a:r>
                      <a:r>
                        <a:rPr lang="zh-TW" altLang="zh-TW" sz="1800" kern="1200" dirty="0" smtClean="0">
                          <a:solidFill>
                            <a:schemeClr val="tx1"/>
                          </a:solidFill>
                          <a:effectLst/>
                          <a:latin typeface="+mn-lt"/>
                          <a:ea typeface="+mn-ea"/>
                          <a:cs typeface="+mn-cs"/>
                        </a:rPr>
                        <a:t>有關水質資料更新頻率事宜，請台灣自來水公司於</a:t>
                      </a:r>
                      <a:r>
                        <a:rPr lang="en-US" altLang="zh-TW" sz="1800" kern="1200" dirty="0" smtClean="0">
                          <a:solidFill>
                            <a:schemeClr val="tx1"/>
                          </a:solidFill>
                          <a:effectLst/>
                          <a:latin typeface="+mn-lt"/>
                          <a:ea typeface="+mn-ea"/>
                          <a:cs typeface="+mn-cs"/>
                        </a:rPr>
                        <a:t>105</a:t>
                      </a:r>
                      <a:r>
                        <a:rPr lang="zh-TW" altLang="zh-TW" sz="1800" kern="1200" dirty="0" smtClean="0">
                          <a:solidFill>
                            <a:schemeClr val="tx1"/>
                          </a:solidFill>
                          <a:effectLst/>
                          <a:latin typeface="+mn-lt"/>
                          <a:ea typeface="+mn-ea"/>
                          <a:cs typeface="+mn-cs"/>
                        </a:rPr>
                        <a:t>年</a:t>
                      </a:r>
                      <a:r>
                        <a:rPr lang="en-US" altLang="zh-TW" sz="1800" kern="1200" dirty="0" smtClean="0">
                          <a:solidFill>
                            <a:schemeClr val="tx1"/>
                          </a:solidFill>
                          <a:effectLst/>
                          <a:latin typeface="+mn-lt"/>
                          <a:ea typeface="+mn-ea"/>
                          <a:cs typeface="+mn-cs"/>
                        </a:rPr>
                        <a:t>10</a:t>
                      </a:r>
                      <a:r>
                        <a:rPr lang="zh-TW" altLang="zh-TW" sz="1800" kern="1200" dirty="0" smtClean="0">
                          <a:solidFill>
                            <a:schemeClr val="tx1"/>
                          </a:solidFill>
                          <a:effectLst/>
                          <a:latin typeface="+mn-lt"/>
                          <a:ea typeface="+mn-ea"/>
                          <a:cs typeface="+mn-cs"/>
                        </a:rPr>
                        <a:t>月底前開放清水之砷、氟鹽、硝酸鹽氮、總溶解固體量等</a:t>
                      </a:r>
                      <a:r>
                        <a:rPr lang="en-US" altLang="zh-TW" sz="1800" kern="1200" dirty="0" smtClean="0">
                          <a:solidFill>
                            <a:schemeClr val="tx1"/>
                          </a:solidFill>
                          <a:effectLst/>
                          <a:latin typeface="+mn-lt"/>
                          <a:ea typeface="+mn-ea"/>
                          <a:cs typeface="+mn-cs"/>
                        </a:rPr>
                        <a:t>4</a:t>
                      </a:r>
                      <a:r>
                        <a:rPr lang="zh-TW" altLang="zh-TW" sz="1800" kern="1200" dirty="0" smtClean="0">
                          <a:solidFill>
                            <a:schemeClr val="tx1"/>
                          </a:solidFill>
                          <a:effectLst/>
                          <a:latin typeface="+mn-lt"/>
                          <a:ea typeface="+mn-ea"/>
                          <a:cs typeface="+mn-cs"/>
                        </a:rPr>
                        <a:t>項水質資料，於</a:t>
                      </a:r>
                      <a:r>
                        <a:rPr lang="en-US" altLang="zh-TW" sz="1800" kern="1200" dirty="0" smtClean="0">
                          <a:solidFill>
                            <a:schemeClr val="tx1"/>
                          </a:solidFill>
                          <a:effectLst/>
                          <a:latin typeface="+mn-lt"/>
                          <a:ea typeface="+mn-ea"/>
                          <a:cs typeface="+mn-cs"/>
                        </a:rPr>
                        <a:t>106</a:t>
                      </a:r>
                      <a:r>
                        <a:rPr lang="zh-TW" altLang="zh-TW" sz="1800" kern="1200" dirty="0" smtClean="0">
                          <a:solidFill>
                            <a:schemeClr val="tx1"/>
                          </a:solidFill>
                          <a:effectLst/>
                          <a:latin typeface="+mn-lt"/>
                          <a:ea typeface="+mn-ea"/>
                          <a:cs typeface="+mn-cs"/>
                        </a:rPr>
                        <a:t>年</a:t>
                      </a:r>
                      <a:r>
                        <a:rPr lang="en-US" altLang="zh-TW" sz="1800" kern="1200" dirty="0" smtClean="0">
                          <a:solidFill>
                            <a:schemeClr val="tx1"/>
                          </a:solidFill>
                          <a:effectLst/>
                          <a:latin typeface="+mn-lt"/>
                          <a:ea typeface="+mn-ea"/>
                          <a:cs typeface="+mn-cs"/>
                        </a:rPr>
                        <a:t>4</a:t>
                      </a:r>
                      <a:r>
                        <a:rPr lang="zh-TW" altLang="zh-TW" sz="1800" kern="1200" dirty="0" smtClean="0">
                          <a:solidFill>
                            <a:schemeClr val="tx1"/>
                          </a:solidFill>
                          <a:effectLst/>
                          <a:latin typeface="+mn-lt"/>
                          <a:ea typeface="+mn-ea"/>
                          <a:cs typeface="+mn-cs"/>
                        </a:rPr>
                        <a:t>月底前新增糞便型大腸桿菌資料，上開資料以每月更新為原則，並視未來檢驗技術精進情形加速更新週期。另非屬國際評比規定之檢驗項目，為使國人知悉水質情形，亦請台灣自來水公司就現有資料進行開放。</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併</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年推動政府資料開放第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次工作會議之</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會議結論</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四</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之</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4</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「水質資料：請經濟部研議以符合國際評比需求之內容開放。」辦理。</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9" marB="4573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本部</a:t>
                      </a:r>
                      <a:r>
                        <a:rPr kumimoji="1" lang="zh-TW"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台灣自來水公司</a:t>
                      </a:r>
                      <a:endParaRPr kumimoji="1"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9" marB="4573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383"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14</a:t>
            </a:fld>
            <a:endParaRPr lang="en-US" dirty="0"/>
          </a:p>
        </p:txBody>
      </p:sp>
    </p:spTree>
    <p:extLst>
      <p:ext uri="{BB962C8B-B14F-4D97-AF65-F5344CB8AC3E}">
        <p14:creationId xmlns:p14="http://schemas.microsoft.com/office/powerpoint/2010/main" val="3637116486"/>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投影片編號版面配置區 4"/>
          <p:cNvSpPr txBox="1">
            <a:spLocks noGrp="1"/>
          </p:cNvSpPr>
          <p:nvPr/>
        </p:nvSpPr>
        <p:spPr bwMode="auto">
          <a:xfrm>
            <a:off x="8580438" y="6508750"/>
            <a:ext cx="563562" cy="38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87" tIns="45694" rIns="91387" bIns="45694"/>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r" eaLnBrk="1" fontAlgn="t" hangingPunct="1">
              <a:spcBef>
                <a:spcPct val="0"/>
              </a:spcBef>
              <a:buFontTx/>
              <a:buNone/>
            </a:pPr>
            <a:fld id="{C5C8F856-DD26-4068-891D-6E083CC86D23}" type="slidenum">
              <a:rPr lang="en-US" altLang="zh-TW" sz="1500" b="1">
                <a:latin typeface="Times New Roman" pitchFamily="18" charset="0"/>
              </a:rPr>
              <a:pPr algn="r" eaLnBrk="1" fontAlgn="t" hangingPunct="1">
                <a:spcBef>
                  <a:spcPct val="0"/>
                </a:spcBef>
                <a:buFontTx/>
                <a:buNone/>
              </a:pPr>
              <a:t>15</a:t>
            </a:fld>
            <a:endParaRPr lang="en-US" altLang="zh-TW" sz="1500" b="1" dirty="0">
              <a:latin typeface="Times New Roman" pitchFamily="18" charset="0"/>
            </a:endParaRPr>
          </a:p>
        </p:txBody>
      </p:sp>
      <p:graphicFrame>
        <p:nvGraphicFramePr>
          <p:cNvPr id="117791" name="Group 31"/>
          <p:cNvGraphicFramePr>
            <a:graphicFrameLocks noGrp="1"/>
          </p:cNvGraphicFramePr>
          <p:nvPr>
            <p:ph sz="half" idx="4294967295"/>
            <p:extLst>
              <p:ext uri="{D42A27DB-BD31-4B8C-83A1-F6EECF244321}">
                <p14:modId xmlns:p14="http://schemas.microsoft.com/office/powerpoint/2010/main" val="1076449023"/>
              </p:ext>
            </p:extLst>
          </p:nvPr>
        </p:nvGraphicFramePr>
        <p:xfrm>
          <a:off x="179388" y="1109663"/>
          <a:ext cx="8856662" cy="5487987"/>
        </p:xfrm>
        <a:graphic>
          <a:graphicData uri="http://schemas.openxmlformats.org/drawingml/2006/table">
            <a:tbl>
              <a:tblPr/>
              <a:tblGrid>
                <a:gridCol w="792212"/>
                <a:gridCol w="2448271"/>
                <a:gridCol w="3744417"/>
                <a:gridCol w="1079714"/>
                <a:gridCol w="792048"/>
              </a:tblGrid>
              <a:tr h="701220">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78676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屆第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105.9.21</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l" defTabSz="914400" rtl="0" eaLnBrk="1" latinLnBrk="0" hangingPunct="1"/>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七、</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105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年第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季工作重點，請各單位配合：</a:t>
                      </a: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一</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進行本部第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3</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季已開放資料集品質抽檢作業</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( 10/30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二</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召開本部資料開放諮詢小組會議</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(12/25</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三</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核定發布本部政府資料開放推動策略</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(12/30</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前完成</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 )</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p>
                      <a:pPr marL="0" lvl="0" algn="l" defTabSz="914400" rtl="0" eaLnBrk="1" latinLnBrk="0" hangingPunct="1"/>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en-US" sz="1800" kern="1200" dirty="0" smtClean="0">
                          <a:solidFill>
                            <a:schemeClr val="tx1"/>
                          </a:solidFill>
                          <a:effectLst/>
                          <a:latin typeface="微軟正黑體" panose="020B0604030504040204" pitchFamily="34" charset="-120"/>
                          <a:ea typeface="微軟正黑體" panose="020B0604030504040204" pitchFamily="34" charset="-120"/>
                          <a:cs typeface="+mn-cs"/>
                        </a:rPr>
                        <a:t>四</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辦理第</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4</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季資料集登載</a:t>
                      </a:r>
                      <a:r>
                        <a:rPr lang="en-US"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發布</a:t>
                      </a:r>
                      <a:endParaRPr lang="zh-TW" altLang="zh-TW" sz="1800"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已完成本部第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3</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季已開放資料集品質檢核及修正作業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於</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12</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月</a:t>
                      </a:r>
                      <a:r>
                        <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rPr>
                        <a:t>20</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日</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召開</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「經濟部政府</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資料開放諮詢小組第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2</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屆第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3</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次會議</a:t>
                      </a:r>
                      <a:r>
                        <a:rPr kumimoji="0" lang="zh-TW" altLang="en-US" sz="1800" b="0" i="0" u="none" strike="noStrike" cap="none" normalizeH="0" baseline="0" dirty="0" smtClean="0">
                          <a:ln>
                            <a:noFill/>
                          </a:ln>
                          <a:solidFill>
                            <a:schemeClr val="tx1"/>
                          </a:solidFill>
                          <a:effectLst/>
                          <a:latin typeface="微軟正黑體" pitchFamily="34" charset="-120"/>
                          <a:ea typeface="微軟正黑體" pitchFamily="34" charset="-120"/>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本部政府資料開放推動策略</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已獲次長核定，於</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12</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月</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13</a:t>
                      </a:r>
                      <a:r>
                        <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日</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函頒</a:t>
                      </a:r>
                      <a:r>
                        <a:rPr kumimoji="0" lang="zh-TW"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及各機關</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構</a:t>
                      </a:r>
                      <a:r>
                        <a:rPr kumimoji="0" lang="en-US" altLang="zh-TW" sz="18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cap="none" normalizeH="0" baseline="0" dirty="0" smtClean="0">
                        <a:ln>
                          <a:noFill/>
                        </a:ln>
                        <a:solidFill>
                          <a:srgbClr val="FF0000"/>
                        </a:solidFill>
                        <a:effectLst/>
                        <a:latin typeface="微軟正黑體" pitchFamily="34" charset="-120"/>
                        <a:ea typeface="微軟正黑體" pitchFamily="34" charset="-120"/>
                      </a:endParaRPr>
                    </a:p>
                    <a:p>
                      <a:pPr marL="263525" marR="0" lvl="0" indent="-263525" algn="just" defTabSz="914400" rtl="0" eaLnBrk="1" fontAlgn="base" latinLnBrk="0" hangingPunct="1">
                        <a:lnSpc>
                          <a:spcPct val="100000"/>
                        </a:lnSpc>
                        <a:spcBef>
                          <a:spcPct val="0"/>
                        </a:spcBef>
                        <a:spcAft>
                          <a:spcPct val="0"/>
                        </a:spcAft>
                        <a:buClr>
                          <a:srgbClr val="0000FF"/>
                        </a:buClr>
                        <a:buSzTx/>
                        <a:buFont typeface="Wingdings" pitchFamily="2" charset="2"/>
                        <a:buChar char="n"/>
                        <a:tabLst/>
                        <a:defRPr/>
                      </a:pP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將於本次諮詢小組核定第</a:t>
                      </a:r>
                      <a:r>
                        <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4</a:t>
                      </a:r>
                      <a:r>
                        <a:rPr kumimoji="0" lang="zh-TW" altLang="en-US"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季資料集後，即辦理發布作業</a:t>
                      </a:r>
                      <a:r>
                        <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rPr>
                        <a:t>。</a:t>
                      </a: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rgbClr val="0000FF"/>
                        </a:buClr>
                        <a:buSzTx/>
                        <a:buFont typeface="Wingdings" pitchFamily="2" charset="2"/>
                        <a:buNone/>
                        <a:tabLst/>
                      </a:pPr>
                      <a:endParaRPr kumimoji="0" lang="en-US" altLang="zh-TW" sz="18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本部資訊中心及各機關</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18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6407" name="Rectangle 2"/>
          <p:cNvSpPr txBox="1">
            <a:spLocks noChangeArrowheads="1"/>
          </p:cNvSpPr>
          <p:nvPr/>
        </p:nvSpPr>
        <p:spPr bwMode="auto">
          <a:xfrm>
            <a:off x="1979613" y="0"/>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kumimoji="0" lang="zh-TW" altLang="en-US" sz="3600">
                <a:latin typeface="微軟正黑體" pitchFamily="34" charset="-120"/>
                <a:ea typeface="微軟正黑體" pitchFamily="34" charset="-120"/>
              </a:rPr>
              <a:t>經濟部資料開放諮詢小組歷次會議結論追蹤報告</a:t>
            </a:r>
            <a:endParaRPr kumimoji="0" lang="en-US" altLang="zh-TW" sz="28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15</a:t>
            </a:fld>
            <a:endParaRPr lang="en-US" dirty="0"/>
          </a:p>
        </p:txBody>
      </p:sp>
    </p:spTree>
    <p:extLst>
      <p:ext uri="{BB962C8B-B14F-4D97-AF65-F5344CB8AC3E}">
        <p14:creationId xmlns:p14="http://schemas.microsoft.com/office/powerpoint/2010/main" val="4139682390"/>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38914" name="文字方塊 3"/>
          <p:cNvSpPr txBox="1">
            <a:spLocks noChangeArrowheads="1"/>
          </p:cNvSpPr>
          <p:nvPr/>
        </p:nvSpPr>
        <p:spPr bwMode="auto">
          <a:xfrm>
            <a:off x="1116013" y="2198688"/>
            <a:ext cx="7559675" cy="1825625"/>
          </a:xfrm>
          <a:prstGeom prst="rect">
            <a:avLst/>
          </a:prstGeom>
          <a:noFill/>
          <a:ln w="9525">
            <a:noFill/>
            <a:miter lim="800000"/>
            <a:headEnd/>
            <a:tailEnd/>
          </a:ln>
        </p:spPr>
        <p:txBody>
          <a:bodyPr>
            <a:spAutoFit/>
          </a:bodyPr>
          <a:lstStyle/>
          <a:p>
            <a:pPr fontAlgn="t">
              <a:spcAft>
                <a:spcPts val="600"/>
              </a:spcAft>
            </a:pPr>
            <a:r>
              <a:rPr lang="zh-TW" altLang="en-US" sz="500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a:spcBef>
                <a:spcPct val="20000"/>
              </a:spcBef>
              <a:spcAft>
                <a:spcPts val="1800"/>
              </a:spcAft>
              <a:buClr>
                <a:schemeClr val="accent1"/>
              </a:buClr>
              <a:buFont typeface="Arial" charset="0"/>
              <a:buNone/>
            </a:pPr>
            <a:r>
              <a:rPr lang="zh-TW" altLang="en-US" sz="4800">
                <a:solidFill>
                  <a:schemeClr val="tx1"/>
                </a:solidFill>
                <a:ea typeface="微軟正黑體" pitchFamily="34" charset="-120"/>
              </a:rPr>
              <a:t>行政院開放資料配合事項</a:t>
            </a:r>
            <a:endParaRPr kumimoji="0" lang="zh-TW" altLang="en-US" sz="480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16</a:t>
            </a:fld>
            <a:endParaRPr lang="en-US" dirty="0"/>
          </a:p>
        </p:txBody>
      </p:sp>
    </p:spTree>
    <p:extLst>
      <p:ext uri="{BB962C8B-B14F-4D97-AF65-F5344CB8AC3E}">
        <p14:creationId xmlns:p14="http://schemas.microsoft.com/office/powerpoint/2010/main" val="28363717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17</a:t>
            </a:fld>
            <a:endParaRPr lang="en-US" dirty="0"/>
          </a:p>
        </p:txBody>
      </p:sp>
      <p:sp>
        <p:nvSpPr>
          <p:cNvPr id="3" name="AutoShape 7"/>
          <p:cNvSpPr>
            <a:spLocks noChangeArrowheads="1"/>
          </p:cNvSpPr>
          <p:nvPr/>
        </p:nvSpPr>
        <p:spPr bwMode="auto">
          <a:xfrm>
            <a:off x="899592" y="1484784"/>
            <a:ext cx="7416824" cy="3860812"/>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a:lnSpc>
                <a:spcPts val="4200"/>
              </a:lnSpc>
              <a:spcBef>
                <a:spcPts val="1200"/>
              </a:spcBef>
              <a:buClr>
                <a:srgbClr val="FFCC99"/>
              </a:buClr>
              <a:buNone/>
            </a:pPr>
            <a:r>
              <a:rPr lang="zh-TW" altLang="en-US" sz="2800" b="1" dirty="0" smtClean="0">
                <a:solidFill>
                  <a:srgbClr val="0C0E12"/>
                </a:solidFill>
                <a:latin typeface="微軟正黑體" pitchFamily="34" charset="-120"/>
                <a:ea typeface="微軟正黑體" pitchFamily="34" charset="-120"/>
              </a:rPr>
              <a:t>本部於</a:t>
            </a:r>
            <a:r>
              <a:rPr lang="en-US" altLang="zh-TW" sz="2800" b="1" dirty="0" smtClean="0">
                <a:solidFill>
                  <a:srgbClr val="0C0E12"/>
                </a:solidFill>
                <a:latin typeface="微軟正黑體" pitchFamily="34" charset="-120"/>
                <a:ea typeface="微軟正黑體" pitchFamily="34" charset="-120"/>
              </a:rPr>
              <a:t>105.09.21</a:t>
            </a:r>
            <a:r>
              <a:rPr lang="zh-TW" altLang="en-US" sz="2800" b="1" dirty="0" smtClean="0">
                <a:solidFill>
                  <a:srgbClr val="0C0E12"/>
                </a:solidFill>
                <a:latin typeface="微軟正黑體" pitchFamily="34" charset="-120"/>
                <a:ea typeface="微軟正黑體" pitchFamily="34" charset="-120"/>
              </a:rPr>
              <a:t>諮詢小組第</a:t>
            </a:r>
            <a:r>
              <a:rPr lang="en-US" altLang="zh-TW" sz="2800" b="1" dirty="0" smtClean="0">
                <a:solidFill>
                  <a:srgbClr val="0C0E12"/>
                </a:solidFill>
                <a:latin typeface="微軟正黑體" pitchFamily="34" charset="-120"/>
                <a:ea typeface="微軟正黑體" pitchFamily="34" charset="-120"/>
              </a:rPr>
              <a:t>2</a:t>
            </a:r>
            <a:r>
              <a:rPr lang="zh-TW" altLang="en-US" sz="2800" b="1" dirty="0" smtClean="0">
                <a:solidFill>
                  <a:srgbClr val="0C0E12"/>
                </a:solidFill>
                <a:latin typeface="微軟正黑體" pitchFamily="34" charset="-120"/>
                <a:ea typeface="微軟正黑體" pitchFamily="34" charset="-120"/>
              </a:rPr>
              <a:t>屆第</a:t>
            </a:r>
            <a:r>
              <a:rPr lang="en-US" altLang="zh-TW" sz="2800" b="1" dirty="0" smtClean="0">
                <a:solidFill>
                  <a:srgbClr val="0C0E12"/>
                </a:solidFill>
                <a:latin typeface="微軟正黑體" pitchFamily="34" charset="-120"/>
                <a:ea typeface="微軟正黑體" pitchFamily="34" charset="-120"/>
              </a:rPr>
              <a:t>2</a:t>
            </a:r>
            <a:r>
              <a:rPr lang="zh-TW" altLang="en-US" sz="2800" b="1" dirty="0" smtClean="0">
                <a:solidFill>
                  <a:srgbClr val="0C0E12"/>
                </a:solidFill>
                <a:latin typeface="微軟正黑體" pitchFamily="34" charset="-120"/>
                <a:ea typeface="微軟正黑體" pitchFamily="34" charset="-120"/>
              </a:rPr>
              <a:t>次會議中已說明</a:t>
            </a:r>
            <a:r>
              <a:rPr lang="zh-TW" altLang="en-US" sz="2800" b="1" dirty="0">
                <a:solidFill>
                  <a:srgbClr val="0C0E12"/>
                </a:solidFill>
                <a:latin typeface="微軟正黑體" pitchFamily="34" charset="-120"/>
                <a:ea typeface="微軟正黑體" pitchFamily="34" charset="-120"/>
              </a:rPr>
              <a:t>國發</a:t>
            </a:r>
            <a:r>
              <a:rPr lang="zh-TW" altLang="en-US" sz="2800" b="1" dirty="0" smtClean="0">
                <a:solidFill>
                  <a:srgbClr val="0C0E12"/>
                </a:solidFill>
                <a:latin typeface="微軟正黑體" pitchFamily="34" charset="-120"/>
                <a:ea typeface="微軟正黑體" pitchFamily="34" charset="-120"/>
              </a:rPr>
              <a:t>會</a:t>
            </a:r>
            <a:r>
              <a:rPr lang="zh-TW" altLang="en-US" sz="2800" b="1" dirty="0">
                <a:solidFill>
                  <a:srgbClr val="0C0E12"/>
                </a:solidFill>
                <a:latin typeface="微軟正黑體" pitchFamily="34" charset="-120"/>
                <a:ea typeface="微軟正黑體" pitchFamily="34" charset="-120"/>
              </a:rPr>
              <a:t>刻</a:t>
            </a:r>
            <a:r>
              <a:rPr lang="zh-TW" altLang="en-US" sz="2800" b="1" dirty="0" smtClean="0">
                <a:solidFill>
                  <a:srgbClr val="0C0E12"/>
                </a:solidFill>
                <a:latin typeface="微軟正黑體" pitchFamily="34" charset="-120"/>
                <a:ea typeface="微軟正黑體" pitchFamily="34" charset="-120"/>
              </a:rPr>
              <a:t>正進行「</a:t>
            </a:r>
            <a:r>
              <a:rPr lang="zh-TW" altLang="zh-TW" sz="2800" b="1" dirty="0">
                <a:solidFill>
                  <a:srgbClr val="FF0000"/>
                </a:solidFill>
                <a:ea typeface="微軟正黑體" panose="020B0604030504040204" pitchFamily="34" charset="-120"/>
              </a:rPr>
              <a:t>政府資料開諮詢小組設置</a:t>
            </a:r>
            <a:r>
              <a:rPr lang="zh-TW" altLang="zh-TW" sz="2800" b="1" dirty="0" smtClean="0">
                <a:solidFill>
                  <a:srgbClr val="FF0000"/>
                </a:solidFill>
                <a:ea typeface="微軟正黑體" panose="020B0604030504040204" pitchFamily="34" charset="-120"/>
              </a:rPr>
              <a:t>要點</a:t>
            </a:r>
            <a:r>
              <a:rPr lang="zh-TW" altLang="en-US" sz="2800" b="1" dirty="0" smtClean="0">
                <a:solidFill>
                  <a:srgbClr val="0C0E12"/>
                </a:solidFill>
                <a:latin typeface="微軟正黑體" pitchFamily="34" charset="-120"/>
                <a:ea typeface="微軟正黑體" pitchFamily="34" charset="-120"/>
              </a:rPr>
              <a:t>」、「</a:t>
            </a:r>
            <a:r>
              <a:rPr lang="zh-TW" altLang="zh-TW" sz="2800" b="1" dirty="0">
                <a:solidFill>
                  <a:srgbClr val="FF0000"/>
                </a:solidFill>
                <a:ea typeface="微軟正黑體" panose="020B0604030504040204" pitchFamily="34" charset="-120"/>
              </a:rPr>
              <a:t>行政院及所屬各級機關政府資料開放作業原則</a:t>
            </a:r>
            <a:r>
              <a:rPr lang="zh-TW" altLang="en-US" sz="2800" b="1" dirty="0">
                <a:solidFill>
                  <a:srgbClr val="FF0000"/>
                </a:solidFill>
                <a:ea typeface="微軟正黑體" panose="020B0604030504040204" pitchFamily="34" charset="-120"/>
              </a:rPr>
              <a:t> </a:t>
            </a:r>
            <a:r>
              <a:rPr lang="zh-TW" altLang="en-US" sz="2800" b="1" dirty="0" smtClean="0">
                <a:solidFill>
                  <a:srgbClr val="0C0E12"/>
                </a:solidFill>
                <a:latin typeface="微軟正黑體" pitchFamily="34" charset="-120"/>
                <a:ea typeface="微軟正黑體" pitchFamily="34" charset="-120"/>
              </a:rPr>
              <a:t>」</a:t>
            </a:r>
            <a:r>
              <a:rPr lang="zh-TW" altLang="en-US" sz="2800" b="1" dirty="0">
                <a:solidFill>
                  <a:srgbClr val="0C0E12"/>
                </a:solidFill>
                <a:latin typeface="微軟正黑體" pitchFamily="34" charset="-120"/>
                <a:ea typeface="微軟正黑體" pitchFamily="34" charset="-120"/>
              </a:rPr>
              <a:t>及「</a:t>
            </a:r>
            <a:r>
              <a:rPr lang="zh-TW" altLang="en-US" sz="2800" b="1" dirty="0">
                <a:solidFill>
                  <a:srgbClr val="FF0000"/>
                </a:solidFill>
                <a:ea typeface="微軟正黑體" panose="020B0604030504040204" pitchFamily="34" charset="-120"/>
              </a:rPr>
              <a:t>政府資料品質提升機制運作</a:t>
            </a:r>
            <a:r>
              <a:rPr lang="zh-TW" altLang="en-US" sz="2800" b="1" dirty="0" smtClean="0">
                <a:solidFill>
                  <a:srgbClr val="FF0000"/>
                </a:solidFill>
                <a:ea typeface="微軟正黑體" panose="020B0604030504040204" pitchFamily="34" charset="-120"/>
              </a:rPr>
              <a:t>指引</a:t>
            </a:r>
            <a:r>
              <a:rPr lang="zh-TW" altLang="en-US" sz="2800" b="1" dirty="0" smtClean="0">
                <a:solidFill>
                  <a:srgbClr val="0C0E12"/>
                </a:solidFill>
                <a:latin typeface="微軟正黑體" pitchFamily="34" charset="-120"/>
                <a:ea typeface="微軟正黑體" pitchFamily="34" charset="-120"/>
              </a:rPr>
              <a:t>」修正作業</a:t>
            </a:r>
            <a:r>
              <a:rPr lang="zh-TW" altLang="zh-TW" sz="2800" b="1" dirty="0" smtClean="0">
                <a:solidFill>
                  <a:srgbClr val="0C0E12"/>
                </a:solidFill>
                <a:latin typeface="微軟正黑體" pitchFamily="34" charset="-120"/>
                <a:ea typeface="微軟正黑體" pitchFamily="34" charset="-120"/>
              </a:rPr>
              <a:t>，</a:t>
            </a:r>
            <a:r>
              <a:rPr lang="zh-TW" altLang="en-US" sz="2800" b="1" dirty="0">
                <a:solidFill>
                  <a:srgbClr val="0C0E12"/>
                </a:solidFill>
                <a:latin typeface="微軟正黑體" pitchFamily="34" charset="-120"/>
                <a:ea typeface="微軟正黑體" pitchFamily="34" charset="-120"/>
              </a:rPr>
              <a:t>待核頒</a:t>
            </a:r>
            <a:r>
              <a:rPr lang="zh-TW" altLang="en-US" sz="2800" b="1" dirty="0" smtClean="0">
                <a:solidFill>
                  <a:srgbClr val="0C0E12"/>
                </a:solidFill>
                <a:latin typeface="微軟正黑體" pitchFamily="34" charset="-120"/>
                <a:ea typeface="微軟正黑體" pitchFamily="34" charset="-120"/>
              </a:rPr>
              <a:t>後配合</a:t>
            </a:r>
            <a:r>
              <a:rPr lang="zh-TW" altLang="en-US" sz="2800" b="1" dirty="0">
                <a:solidFill>
                  <a:srgbClr val="0C0E12"/>
                </a:solidFill>
                <a:latin typeface="微軟正黑體" pitchFamily="34" charset="-120"/>
                <a:ea typeface="微軟正黑體" pitchFamily="34" charset="-120"/>
              </a:rPr>
              <a:t>辦理</a:t>
            </a:r>
            <a:r>
              <a:rPr lang="zh-TW" altLang="zh-TW" sz="2800" b="1" dirty="0">
                <a:solidFill>
                  <a:srgbClr val="0C0E12"/>
                </a:solidFill>
                <a:latin typeface="微軟正黑體" pitchFamily="34" charset="-120"/>
                <a:ea typeface="微軟正黑體" pitchFamily="34" charset="-120"/>
              </a:rPr>
              <a:t> </a:t>
            </a:r>
            <a:r>
              <a:rPr lang="zh-TW" altLang="zh-TW" sz="2800" b="1" dirty="0" smtClean="0">
                <a:solidFill>
                  <a:srgbClr val="0C0E12"/>
                </a:solidFill>
                <a:latin typeface="微軟正黑體" pitchFamily="34" charset="-120"/>
                <a:ea typeface="微軟正黑體" pitchFamily="34" charset="-120"/>
              </a:rPr>
              <a:t>，</a:t>
            </a:r>
            <a:r>
              <a:rPr lang="zh-TW" altLang="en-US" sz="2800" b="1" dirty="0">
                <a:solidFill>
                  <a:srgbClr val="0C0E12"/>
                </a:solidFill>
                <a:latin typeface="微軟正黑體" pitchFamily="34" charset="-120"/>
                <a:ea typeface="微軟正黑體" pitchFamily="34" charset="-120"/>
              </a:rPr>
              <a:t>並</a:t>
            </a:r>
            <a:r>
              <a:rPr lang="zh-TW" altLang="en-US" sz="2800" b="1" dirty="0" smtClean="0">
                <a:solidFill>
                  <a:srgbClr val="0C0E12"/>
                </a:solidFill>
                <a:latin typeface="微軟正黑體" pitchFamily="34" charset="-120"/>
                <a:ea typeface="微軟正黑體" pitchFamily="34" charset="-120"/>
              </a:rPr>
              <a:t>調整本部相關作業</a:t>
            </a:r>
            <a:r>
              <a:rPr lang="zh-TW" altLang="zh-TW" sz="2800" b="1" dirty="0" smtClean="0">
                <a:solidFill>
                  <a:srgbClr val="0C0E12"/>
                </a:solidFill>
                <a:latin typeface="微軟正黑體" pitchFamily="34" charset="-120"/>
                <a:ea typeface="微軟正黑體" pitchFamily="34" charset="-120"/>
              </a:rPr>
              <a:t> </a:t>
            </a:r>
            <a:r>
              <a:rPr lang="zh-TW" altLang="en-US" sz="2800" b="1" dirty="0" smtClean="0">
                <a:solidFill>
                  <a:srgbClr val="0C0E12"/>
                </a:solidFill>
                <a:latin typeface="新細明體"/>
                <a:ea typeface="新細明體"/>
              </a:rPr>
              <a:t>。</a:t>
            </a:r>
            <a:endParaRPr lang="en-US" altLang="zh-TW" sz="2800" b="1" dirty="0">
              <a:solidFill>
                <a:srgbClr val="0C0E12"/>
              </a:solidFill>
              <a:latin typeface="微軟正黑體" pitchFamily="34" charset="-120"/>
              <a:ea typeface="微軟正黑體" pitchFamily="34" charset="-120"/>
            </a:endParaRPr>
          </a:p>
        </p:txBody>
      </p:sp>
      <p:sp>
        <p:nvSpPr>
          <p:cNvPr id="4" name="文字方塊 3"/>
          <p:cNvSpPr txBox="1"/>
          <p:nvPr/>
        </p:nvSpPr>
        <p:spPr>
          <a:xfrm>
            <a:off x="366903" y="5920824"/>
            <a:ext cx="6708888" cy="892552"/>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lang="zh-TW" altLang="en-US" sz="1600" dirty="0" smtClean="0">
                <a:solidFill>
                  <a:schemeClr val="tx1"/>
                </a:solidFill>
                <a:ea typeface="微軟正黑體" pitchFamily="34" charset="-120"/>
              </a:rPr>
              <a:t>「</a:t>
            </a:r>
            <a:r>
              <a:rPr lang="zh-TW" altLang="zh-TW" sz="1600" dirty="0">
                <a:solidFill>
                  <a:schemeClr val="tx1"/>
                </a:solidFill>
                <a:ea typeface="微軟正黑體" panose="020B0604030504040204" pitchFamily="34" charset="-120"/>
              </a:rPr>
              <a:t>政府資料開諮詢小組設置要點</a:t>
            </a:r>
            <a:r>
              <a:rPr lang="en-US" altLang="zh-TW" sz="1600" dirty="0">
                <a:solidFill>
                  <a:schemeClr val="tx1"/>
                </a:solidFill>
                <a:ea typeface="微軟正黑體" panose="020B0604030504040204" pitchFamily="34" charset="-120"/>
              </a:rPr>
              <a:t>(</a:t>
            </a:r>
            <a:r>
              <a:rPr lang="zh-TW" altLang="en-US" sz="1600" dirty="0">
                <a:solidFill>
                  <a:schemeClr val="tx1"/>
                </a:solidFill>
                <a:ea typeface="微軟正黑體" panose="020B0604030504040204" pitchFamily="34" charset="-120"/>
              </a:rPr>
              <a:t>草案</a:t>
            </a:r>
            <a:r>
              <a:rPr lang="en-US" altLang="zh-TW" sz="1600" dirty="0">
                <a:solidFill>
                  <a:schemeClr val="tx1"/>
                </a:solidFill>
                <a:ea typeface="微軟正黑體" panose="020B0604030504040204" pitchFamily="34" charset="-120"/>
              </a:rPr>
              <a:t>)</a:t>
            </a:r>
            <a:r>
              <a:rPr lang="zh-TW" altLang="en-US" sz="1600" dirty="0" smtClean="0">
                <a:solidFill>
                  <a:schemeClr val="tx1"/>
                </a:solidFill>
                <a:ea typeface="微軟正黑體" pitchFamily="34" charset="-120"/>
              </a:rPr>
              <a:t>」詳附件</a:t>
            </a:r>
            <a:r>
              <a:rPr lang="en-US" altLang="zh-TW" sz="1600" dirty="0" smtClean="0">
                <a:solidFill>
                  <a:schemeClr val="tx1"/>
                </a:solidFill>
                <a:ea typeface="微軟正黑體" pitchFamily="34" charset="-120"/>
              </a:rPr>
              <a:t>2</a:t>
            </a:r>
          </a:p>
          <a:p>
            <a:r>
              <a:rPr lang="zh-TW" altLang="en-US" sz="1600" dirty="0" smtClean="0">
                <a:solidFill>
                  <a:schemeClr val="tx1"/>
                </a:solidFill>
                <a:ea typeface="微軟正黑體" pitchFamily="34" charset="-120"/>
              </a:rPr>
              <a:t>          「</a:t>
            </a:r>
            <a:r>
              <a:rPr lang="zh-TW" altLang="zh-TW" sz="1600" dirty="0" smtClean="0">
                <a:solidFill>
                  <a:schemeClr val="tx1"/>
                </a:solidFill>
                <a:ea typeface="微軟正黑體" panose="020B0604030504040204" pitchFamily="34" charset="-120"/>
              </a:rPr>
              <a:t>行政院及所屬各級機關政府資料開放作業原則</a:t>
            </a:r>
            <a:r>
              <a:rPr lang="zh-TW" altLang="en-US" sz="1600" dirty="0" smtClean="0">
                <a:solidFill>
                  <a:schemeClr val="tx1"/>
                </a:solidFill>
                <a:ea typeface="微軟正黑體" panose="020B0604030504040204" pitchFamily="34" charset="-120"/>
              </a:rPr>
              <a:t> </a:t>
            </a:r>
            <a:r>
              <a:rPr lang="en-US" altLang="zh-TW" sz="1600" dirty="0" smtClean="0">
                <a:solidFill>
                  <a:schemeClr val="tx1"/>
                </a:solidFill>
                <a:ea typeface="微軟正黑體" panose="020B0604030504040204" pitchFamily="34" charset="-120"/>
              </a:rPr>
              <a:t>(</a:t>
            </a:r>
            <a:r>
              <a:rPr lang="zh-TW" altLang="en-US" sz="1600" dirty="0" smtClean="0">
                <a:solidFill>
                  <a:schemeClr val="tx1"/>
                </a:solidFill>
                <a:ea typeface="微軟正黑體" panose="020B0604030504040204" pitchFamily="34" charset="-120"/>
              </a:rPr>
              <a:t>草案</a:t>
            </a:r>
            <a:r>
              <a:rPr lang="en-US" altLang="zh-TW" sz="1600" dirty="0" smtClean="0">
                <a:solidFill>
                  <a:schemeClr val="tx1"/>
                </a:solidFill>
                <a:ea typeface="微軟正黑體" panose="020B0604030504040204" pitchFamily="34" charset="-120"/>
              </a:rPr>
              <a:t>) </a:t>
            </a:r>
            <a:r>
              <a:rPr lang="zh-TW" altLang="en-US" sz="1600" dirty="0" smtClean="0">
                <a:solidFill>
                  <a:schemeClr val="tx1"/>
                </a:solidFill>
                <a:ea typeface="微軟正黑體" pitchFamily="34" charset="-120"/>
              </a:rPr>
              <a:t>」</a:t>
            </a:r>
            <a:r>
              <a:rPr lang="zh-TW" altLang="en-US" sz="1600" dirty="0">
                <a:solidFill>
                  <a:schemeClr val="tx1"/>
                </a:solidFill>
                <a:ea typeface="微軟正黑體" pitchFamily="34" charset="-120"/>
              </a:rPr>
              <a:t>詳</a:t>
            </a:r>
            <a:r>
              <a:rPr lang="zh-TW" altLang="en-US" sz="1600" dirty="0" smtClean="0">
                <a:solidFill>
                  <a:schemeClr val="tx1"/>
                </a:solidFill>
                <a:ea typeface="微軟正黑體" pitchFamily="34" charset="-120"/>
              </a:rPr>
              <a:t>附件</a:t>
            </a:r>
            <a:r>
              <a:rPr lang="en-US" altLang="zh-TW" sz="1600" dirty="0" smtClean="0">
                <a:solidFill>
                  <a:schemeClr val="tx1"/>
                </a:solidFill>
                <a:ea typeface="微軟正黑體" pitchFamily="34" charset="-120"/>
              </a:rPr>
              <a:t>3</a:t>
            </a:r>
          </a:p>
          <a:p>
            <a:r>
              <a:rPr lang="zh-TW" altLang="en-US" sz="1600" dirty="0" smtClean="0">
                <a:solidFill>
                  <a:schemeClr val="tx1"/>
                </a:solidFill>
                <a:ea typeface="微軟正黑體" pitchFamily="34" charset="-120"/>
              </a:rPr>
              <a:t>          「政府資料品質提升機制運作指引</a:t>
            </a:r>
            <a:r>
              <a:rPr lang="en-US" altLang="zh-TW" sz="1600" dirty="0" smtClean="0">
                <a:solidFill>
                  <a:schemeClr val="tx1"/>
                </a:solidFill>
                <a:ea typeface="微軟正黑體" panose="020B0604030504040204" pitchFamily="34" charset="-120"/>
              </a:rPr>
              <a:t>(</a:t>
            </a:r>
            <a:r>
              <a:rPr lang="zh-TW" altLang="en-US" sz="1600" dirty="0" smtClean="0">
                <a:solidFill>
                  <a:schemeClr val="tx1"/>
                </a:solidFill>
                <a:ea typeface="微軟正黑體" panose="020B0604030504040204" pitchFamily="34" charset="-120"/>
              </a:rPr>
              <a:t>草案</a:t>
            </a:r>
            <a:r>
              <a:rPr lang="en-US" altLang="zh-TW" sz="1600" dirty="0" smtClean="0">
                <a:solidFill>
                  <a:schemeClr val="tx1"/>
                </a:solidFill>
                <a:ea typeface="微軟正黑體" panose="020B0604030504040204" pitchFamily="34" charset="-120"/>
              </a:rPr>
              <a:t>) </a:t>
            </a:r>
            <a:r>
              <a:rPr lang="zh-TW" altLang="en-US" sz="1600" dirty="0" smtClean="0">
                <a:solidFill>
                  <a:schemeClr val="tx1"/>
                </a:solidFill>
                <a:ea typeface="微軟正黑體" pitchFamily="34" charset="-120"/>
              </a:rPr>
              <a:t>」</a:t>
            </a:r>
            <a:r>
              <a:rPr lang="zh-TW" altLang="en-US" sz="1600" dirty="0">
                <a:solidFill>
                  <a:schemeClr val="tx1"/>
                </a:solidFill>
                <a:ea typeface="微軟正黑體" pitchFamily="34" charset="-120"/>
              </a:rPr>
              <a:t>詳</a:t>
            </a:r>
            <a:r>
              <a:rPr lang="zh-TW" altLang="en-US" sz="1600" dirty="0" smtClean="0">
                <a:solidFill>
                  <a:schemeClr val="tx1"/>
                </a:solidFill>
                <a:ea typeface="微軟正黑體" pitchFamily="34" charset="-120"/>
              </a:rPr>
              <a:t>附件</a:t>
            </a:r>
            <a:r>
              <a:rPr lang="en-US" altLang="zh-TW" sz="1600" dirty="0" smtClean="0">
                <a:solidFill>
                  <a:schemeClr val="tx1"/>
                </a:solidFill>
                <a:ea typeface="微軟正黑體" pitchFamily="34" charset="-120"/>
              </a:rPr>
              <a:t>4</a:t>
            </a:r>
            <a:endParaRPr kumimoji="0" lang="zh-TW" altLang="en-US" sz="1600" dirty="0">
              <a:solidFill>
                <a:schemeClr val="tx1"/>
              </a:solidFill>
              <a:ea typeface="微軟正黑體" pitchFamily="34" charset="-120"/>
            </a:endParaRPr>
          </a:p>
        </p:txBody>
      </p:sp>
    </p:spTree>
    <p:extLst>
      <p:ext uri="{BB962C8B-B14F-4D97-AF65-F5344CB8AC3E}">
        <p14:creationId xmlns:p14="http://schemas.microsoft.com/office/powerpoint/2010/main" val="14590379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260350" y="476250"/>
            <a:ext cx="87852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38914" name="文字方塊 3"/>
          <p:cNvSpPr txBox="1">
            <a:spLocks noChangeArrowheads="1"/>
          </p:cNvSpPr>
          <p:nvPr/>
        </p:nvSpPr>
        <p:spPr bwMode="auto">
          <a:xfrm>
            <a:off x="1116013" y="2198688"/>
            <a:ext cx="7559675" cy="3681008"/>
          </a:xfrm>
          <a:prstGeom prst="rect">
            <a:avLst/>
          </a:prstGeom>
          <a:noFill/>
          <a:ln w="9525">
            <a:noFill/>
            <a:miter lim="800000"/>
            <a:headEnd/>
            <a:tailEnd/>
          </a:ln>
        </p:spPr>
        <p:txBody>
          <a:bodyPr>
            <a:spAutoFit/>
          </a:bodyPr>
          <a:lstStyle/>
          <a:p>
            <a:pPr fontAlgn="t">
              <a:spcAft>
                <a:spcPts val="600"/>
              </a:spcAft>
            </a:pPr>
            <a:r>
              <a:rPr lang="zh-TW" altLang="en-US" sz="5000" dirty="0" smtClean="0">
                <a:solidFill>
                  <a:schemeClr val="tx1"/>
                </a:solidFill>
                <a:ea typeface="微軟正黑體" pitchFamily="34" charset="-120"/>
              </a:rPr>
              <a:t>討論事項</a:t>
            </a:r>
            <a:r>
              <a:rPr lang="zh-TW" altLang="en-US" sz="5000" dirty="0">
                <a:solidFill>
                  <a:schemeClr val="tx1"/>
                </a:solidFill>
                <a:ea typeface="微軟正黑體" pitchFamily="34" charset="-120"/>
              </a:rPr>
              <a:t>：</a:t>
            </a:r>
            <a:endParaRPr lang="en-US" altLang="zh-TW" sz="5000" dirty="0">
              <a:solidFill>
                <a:schemeClr val="tx1"/>
              </a:solidFill>
              <a:ea typeface="微軟正黑體" pitchFamily="34" charset="-120"/>
            </a:endParaRPr>
          </a:p>
          <a:p>
            <a:pPr lvl="0">
              <a:spcBef>
                <a:spcPct val="20000"/>
              </a:spcBef>
              <a:spcAft>
                <a:spcPts val="1800"/>
              </a:spcAft>
              <a:buClr>
                <a:schemeClr val="accent1"/>
              </a:buClr>
            </a:pPr>
            <a:r>
              <a:rPr kumimoji="0" lang="zh-TW" altLang="zh-TW" sz="4800" dirty="0" smtClean="0">
                <a:solidFill>
                  <a:schemeClr val="tx1"/>
                </a:solidFill>
                <a:ea typeface="微軟正黑體" pitchFamily="34" charset="-120"/>
              </a:rPr>
              <a:t>本部</a:t>
            </a:r>
            <a:r>
              <a:rPr kumimoji="0" lang="zh-TW" altLang="zh-TW" sz="4800" dirty="0">
                <a:solidFill>
                  <a:schemeClr val="tx1"/>
                </a:solidFill>
                <a:ea typeface="微軟正黑體" pitchFamily="34" charset="-120"/>
              </a:rPr>
              <a:t>政府資料開放推動情形</a:t>
            </a:r>
            <a:r>
              <a:rPr kumimoji="0" lang="zh-TW" altLang="zh-TW" sz="4800" dirty="0" smtClean="0">
                <a:solidFill>
                  <a:schemeClr val="tx1"/>
                </a:solidFill>
                <a:ea typeface="微軟正黑體" pitchFamily="34" charset="-120"/>
              </a:rPr>
              <a:t>說明</a:t>
            </a:r>
            <a:r>
              <a:rPr kumimoji="0" lang="zh-TW" altLang="en-US" sz="4800" dirty="0" smtClean="0">
                <a:solidFill>
                  <a:schemeClr val="tx1"/>
                </a:solidFill>
                <a:ea typeface="微軟正黑體" pitchFamily="34" charset="-120"/>
              </a:rPr>
              <a:t>與討論</a:t>
            </a:r>
            <a:endParaRPr kumimoji="0" lang="zh-TW" altLang="zh-TW" sz="4800" dirty="0">
              <a:solidFill>
                <a:schemeClr val="tx1"/>
              </a:solidFill>
              <a:ea typeface="微軟正黑體" pitchFamily="34" charset="-120"/>
            </a:endParaRPr>
          </a:p>
          <a:p>
            <a:pPr>
              <a:spcBef>
                <a:spcPct val="20000"/>
              </a:spcBef>
              <a:spcAft>
                <a:spcPts val="1800"/>
              </a:spcAft>
              <a:buClr>
                <a:schemeClr val="accent1"/>
              </a:buClr>
              <a:buFont typeface="Arial" charset="0"/>
              <a:buNone/>
            </a:pPr>
            <a:endParaRPr kumimoji="0" lang="zh-TW" altLang="en-US" sz="48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18</a:t>
            </a:fld>
            <a:endParaRPr lang="en-US" dirty="0"/>
          </a:p>
        </p:txBody>
      </p:sp>
    </p:spTree>
    <p:extLst>
      <p:ext uri="{BB962C8B-B14F-4D97-AF65-F5344CB8AC3E}">
        <p14:creationId xmlns:p14="http://schemas.microsoft.com/office/powerpoint/2010/main" val="3004785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FD1D77BD-6A83-4508-85BB-E600639D4A23}" type="slidenum">
              <a:rPr kumimoji="0" lang="zh-TW" altLang="en-US" sz="1200">
                <a:solidFill>
                  <a:schemeClr val="tx1"/>
                </a:solidFill>
                <a:ea typeface="微軟正黑體" pitchFamily="34" charset="-120"/>
              </a:rPr>
              <a:pPr algn="ctr"/>
              <a:t>19</a:t>
            </a:fld>
            <a:endParaRPr kumimoji="0" lang="en-US" altLang="zh-TW" sz="1200" dirty="0">
              <a:solidFill>
                <a:schemeClr val="tx1"/>
              </a:solidFill>
              <a:ea typeface="微軟正黑體" pitchFamily="34" charset="-120"/>
            </a:endParaRPr>
          </a:p>
        </p:txBody>
      </p:sp>
      <p:sp>
        <p:nvSpPr>
          <p:cNvPr id="78850" name="矩形 1"/>
          <p:cNvSpPr>
            <a:spLocks noChangeArrowheads="1"/>
          </p:cNvSpPr>
          <p:nvPr/>
        </p:nvSpPr>
        <p:spPr bwMode="auto">
          <a:xfrm>
            <a:off x="1619250" y="404813"/>
            <a:ext cx="5400675" cy="584200"/>
          </a:xfrm>
          <a:prstGeom prst="rect">
            <a:avLst/>
          </a:prstGeom>
          <a:noFill/>
          <a:ln w="9525">
            <a:noFill/>
            <a:miter lim="800000"/>
            <a:headEnd/>
            <a:tailEnd/>
          </a:ln>
        </p:spPr>
        <p:txBody>
          <a:bodyPr>
            <a:spAutoFit/>
          </a:bodyPr>
          <a:lstStyle/>
          <a:p>
            <a:pPr algn="ctr"/>
            <a:endParaRPr lang="zh-TW" altLang="en-US" sz="3200" b="1">
              <a:ea typeface="微軟正黑體" pitchFamily="34" charset="-120"/>
            </a:endParaRPr>
          </a:p>
        </p:txBody>
      </p:sp>
      <p:sp>
        <p:nvSpPr>
          <p:cNvPr id="78851" name="內容版面配置區 2"/>
          <p:cNvSpPr txBox="1">
            <a:spLocks/>
          </p:cNvSpPr>
          <p:nvPr/>
        </p:nvSpPr>
        <p:spPr bwMode="auto">
          <a:xfrm>
            <a:off x="611188" y="1196752"/>
            <a:ext cx="8207375" cy="5151437"/>
          </a:xfrm>
          <a:prstGeom prst="rect">
            <a:avLst/>
          </a:prstGeom>
          <a:noFill/>
          <a:ln w="9525">
            <a:noFill/>
            <a:miter lim="800000"/>
            <a:headEnd/>
            <a:tailEnd/>
          </a:ln>
        </p:spPr>
        <p:txBody>
          <a:bodyPr/>
          <a:lstStyle/>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本部第</a:t>
            </a:r>
            <a:r>
              <a:rPr kumimoji="0" lang="en-US" altLang="zh-TW" sz="2800" b="1" dirty="0" smtClean="0">
                <a:solidFill>
                  <a:schemeClr val="tx1"/>
                </a:solidFill>
                <a:ea typeface="微軟正黑體" pitchFamily="34" charset="-120"/>
              </a:rPr>
              <a:t>4</a:t>
            </a:r>
            <a:r>
              <a:rPr kumimoji="0" lang="zh-TW" altLang="en-US" sz="2800" b="1" dirty="0" smtClean="0">
                <a:solidFill>
                  <a:schemeClr val="tx1"/>
                </a:solidFill>
                <a:ea typeface="微軟正黑體" pitchFamily="34" charset="-120"/>
              </a:rPr>
              <a:t>季</a:t>
            </a:r>
            <a:r>
              <a:rPr kumimoji="0" lang="zh-TW" altLang="en-US" sz="2800" b="1" dirty="0">
                <a:solidFill>
                  <a:schemeClr val="tx1"/>
                </a:solidFill>
                <a:ea typeface="微軟正黑體" pitchFamily="34" charset="-120"/>
              </a:rPr>
              <a:t>開放</a:t>
            </a:r>
            <a:r>
              <a:rPr kumimoji="0" lang="zh-TW" altLang="en-US" sz="2800" b="1" dirty="0" smtClean="0">
                <a:solidFill>
                  <a:schemeClr val="tx1"/>
                </a:solidFill>
                <a:ea typeface="微軟正黑體" pitchFamily="34" charset="-120"/>
              </a:rPr>
              <a:t>資料集統計</a:t>
            </a:r>
            <a:endParaRPr kumimoji="0" lang="en-US" altLang="zh-TW" sz="2800" b="1" dirty="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a:solidFill>
                  <a:schemeClr val="tx1"/>
                </a:solidFill>
                <a:ea typeface="微軟正黑體" pitchFamily="34" charset="-120"/>
              </a:rPr>
              <a:t>本部開放資料民間需求回應</a:t>
            </a:r>
            <a:r>
              <a:rPr kumimoji="0" lang="zh-TW" altLang="en-US" sz="2800" b="1" dirty="0" smtClean="0">
                <a:solidFill>
                  <a:schemeClr val="tx1"/>
                </a:solidFill>
                <a:ea typeface="微軟正黑體" pitchFamily="34" charset="-120"/>
              </a:rPr>
              <a:t>說明</a:t>
            </a:r>
            <a:endParaRPr kumimoji="0" lang="en-US" altLang="zh-TW" sz="2800" b="1" dirty="0" smtClean="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a:solidFill>
                  <a:schemeClr val="tx1"/>
                </a:solidFill>
                <a:ea typeface="微軟正黑體" pitchFamily="34" charset="-120"/>
              </a:rPr>
              <a:t>本部</a:t>
            </a:r>
            <a:r>
              <a:rPr kumimoji="0" lang="zh-TW" altLang="en-US" sz="2800" b="1" dirty="0" smtClean="0">
                <a:solidFill>
                  <a:schemeClr val="tx1"/>
                </a:solidFill>
                <a:ea typeface="微軟正黑體" pitchFamily="34" charset="-120"/>
              </a:rPr>
              <a:t>第</a:t>
            </a:r>
            <a:r>
              <a:rPr kumimoji="0" lang="en-US" altLang="zh-TW" sz="2800" b="1" dirty="0" smtClean="0">
                <a:solidFill>
                  <a:schemeClr val="tx1"/>
                </a:solidFill>
                <a:ea typeface="微軟正黑體" pitchFamily="34" charset="-120"/>
              </a:rPr>
              <a:t>3</a:t>
            </a:r>
            <a:r>
              <a:rPr kumimoji="0" lang="zh-TW" altLang="en-US" sz="2800" b="1" dirty="0" smtClean="0">
                <a:solidFill>
                  <a:schemeClr val="tx1"/>
                </a:solidFill>
                <a:ea typeface="微軟正黑體" pitchFamily="34" charset="-120"/>
              </a:rPr>
              <a:t>季</a:t>
            </a:r>
            <a:r>
              <a:rPr kumimoji="0" lang="zh-TW" altLang="en-US" sz="2800" b="1" dirty="0">
                <a:solidFill>
                  <a:schemeClr val="tx1"/>
                </a:solidFill>
                <a:ea typeface="微軟正黑體" pitchFamily="34" charset="-120"/>
              </a:rPr>
              <a:t>資料檢核</a:t>
            </a:r>
            <a:r>
              <a:rPr kumimoji="0" lang="zh-TW" altLang="en-US" sz="2800" b="1" dirty="0" smtClean="0">
                <a:solidFill>
                  <a:schemeClr val="tx1"/>
                </a:solidFill>
                <a:ea typeface="微軟正黑體" pitchFamily="34" charset="-120"/>
              </a:rPr>
              <a:t>情形</a:t>
            </a:r>
            <a:endParaRPr kumimoji="0" lang="en-US" altLang="zh-TW" sz="2800" b="1" dirty="0" smtClean="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a:solidFill>
                  <a:schemeClr val="tx1"/>
                </a:solidFill>
                <a:ea typeface="微軟正黑體" pitchFamily="34" charset="-120"/>
              </a:rPr>
              <a:t>本部</a:t>
            </a:r>
            <a:r>
              <a:rPr kumimoji="0" lang="en-US" altLang="zh-TW" sz="2800" b="1" dirty="0">
                <a:solidFill>
                  <a:schemeClr val="tx1"/>
                </a:solidFill>
                <a:ea typeface="微軟正黑體" pitchFamily="34" charset="-120"/>
              </a:rPr>
              <a:t>106</a:t>
            </a:r>
            <a:r>
              <a:rPr kumimoji="0" lang="zh-TW" altLang="en-US" sz="2800" b="1" dirty="0">
                <a:solidFill>
                  <a:schemeClr val="tx1"/>
                </a:solidFill>
                <a:ea typeface="微軟正黑體" pitchFamily="34" charset="-120"/>
              </a:rPr>
              <a:t>年開放</a:t>
            </a:r>
            <a:r>
              <a:rPr kumimoji="0" lang="zh-TW" altLang="en-US" sz="2800" b="1" dirty="0" smtClean="0">
                <a:solidFill>
                  <a:schemeClr val="tx1"/>
                </a:solidFill>
                <a:ea typeface="微軟正黑體" pitchFamily="34" charset="-120"/>
              </a:rPr>
              <a:t>資料開放目標說明</a:t>
            </a:r>
            <a:endParaRPr kumimoji="0" lang="en-US" altLang="zh-TW" sz="2800" b="1" dirty="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本部</a:t>
            </a:r>
            <a:r>
              <a:rPr kumimoji="0" lang="en-US" altLang="zh-TW" sz="2800" b="1" dirty="0" smtClean="0">
                <a:solidFill>
                  <a:schemeClr val="tx1"/>
                </a:solidFill>
                <a:ea typeface="微軟正黑體" pitchFamily="34" charset="-120"/>
              </a:rPr>
              <a:t>106</a:t>
            </a:r>
            <a:r>
              <a:rPr kumimoji="0" lang="zh-TW" altLang="en-US" sz="2800" b="1" dirty="0" smtClean="0">
                <a:solidFill>
                  <a:schemeClr val="tx1"/>
                </a:solidFill>
                <a:ea typeface="微軟正黑體" pitchFamily="34" charset="-120"/>
              </a:rPr>
              <a:t>年開放資料盤點作業說明</a:t>
            </a:r>
            <a:endParaRPr kumimoji="0" lang="en-US" altLang="zh-TW" sz="2800" b="1" dirty="0" smtClean="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a:solidFill>
                  <a:schemeClr val="tx1"/>
                </a:solidFill>
                <a:ea typeface="微軟正黑體" pitchFamily="34" charset="-120"/>
              </a:rPr>
              <a:t>本部</a:t>
            </a:r>
            <a:r>
              <a:rPr kumimoji="0" lang="en-US" altLang="zh-TW" sz="2800" b="1" dirty="0">
                <a:solidFill>
                  <a:schemeClr val="tx1"/>
                </a:solidFill>
                <a:ea typeface="微軟正黑體" pitchFamily="34" charset="-120"/>
              </a:rPr>
              <a:t>106</a:t>
            </a:r>
            <a:r>
              <a:rPr kumimoji="0" lang="zh-TW" altLang="en-US" sz="2800" b="1" dirty="0">
                <a:solidFill>
                  <a:schemeClr val="tx1"/>
                </a:solidFill>
                <a:ea typeface="微軟正黑體" pitchFamily="34" charset="-120"/>
              </a:rPr>
              <a:t>年開放資料績效考核</a:t>
            </a:r>
            <a:r>
              <a:rPr kumimoji="0" lang="zh-TW" altLang="en-US" sz="2800" b="1" dirty="0" smtClean="0">
                <a:solidFill>
                  <a:schemeClr val="tx1"/>
                </a:solidFill>
                <a:ea typeface="微軟正黑體" pitchFamily="34" charset="-120"/>
              </a:rPr>
              <a:t>標準</a:t>
            </a:r>
            <a:endParaRPr kumimoji="0" lang="en-US" altLang="zh-TW" sz="2800" b="1" dirty="0" smtClean="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本部</a:t>
            </a:r>
            <a:r>
              <a:rPr kumimoji="0" lang="zh-TW" altLang="en-US" sz="2800" b="1" dirty="0">
                <a:solidFill>
                  <a:schemeClr val="tx1"/>
                </a:solidFill>
                <a:ea typeface="微軟正黑體" pitchFamily="34" charset="-120"/>
              </a:rPr>
              <a:t>主題式</a:t>
            </a:r>
            <a:r>
              <a:rPr kumimoji="0" lang="zh-TW" altLang="zh-TW" sz="2800" b="1" dirty="0">
                <a:solidFill>
                  <a:schemeClr val="tx1"/>
                </a:solidFill>
                <a:ea typeface="微軟正黑體" pitchFamily="34" charset="-120"/>
              </a:rPr>
              <a:t>開放資料推動策略</a:t>
            </a:r>
            <a:r>
              <a:rPr kumimoji="0" lang="zh-TW" altLang="en-US" sz="2800" b="1" dirty="0">
                <a:solidFill>
                  <a:schemeClr val="tx1"/>
                </a:solidFill>
                <a:ea typeface="微軟正黑體" pitchFamily="34" charset="-120"/>
              </a:rPr>
              <a:t>規劃情形</a:t>
            </a:r>
            <a:endParaRPr kumimoji="0" lang="en-US" altLang="zh-TW" sz="2800" b="1" dirty="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en-US" altLang="zh-TW" sz="2800" b="1" dirty="0" smtClean="0">
                <a:solidFill>
                  <a:schemeClr val="tx1"/>
                </a:solidFill>
                <a:ea typeface="微軟正黑體" pitchFamily="34" charset="-120"/>
              </a:rPr>
              <a:t>106</a:t>
            </a:r>
            <a:r>
              <a:rPr kumimoji="0" lang="zh-TW" altLang="en-US" sz="2800" b="1" dirty="0" smtClean="0">
                <a:solidFill>
                  <a:schemeClr val="tx1"/>
                </a:solidFill>
                <a:ea typeface="微軟正黑體" pitchFamily="34" charset="-120"/>
              </a:rPr>
              <a:t>年第</a:t>
            </a:r>
            <a:r>
              <a:rPr kumimoji="0" lang="en-US" altLang="zh-TW" sz="2800" b="1" dirty="0" smtClean="0">
                <a:solidFill>
                  <a:schemeClr val="tx1"/>
                </a:solidFill>
                <a:ea typeface="微軟正黑體" pitchFamily="34" charset="-120"/>
              </a:rPr>
              <a:t>1</a:t>
            </a:r>
            <a:r>
              <a:rPr kumimoji="0" lang="zh-TW" altLang="en-US" sz="2800" b="1" dirty="0" smtClean="0">
                <a:solidFill>
                  <a:schemeClr val="tx1"/>
                </a:solidFill>
                <a:ea typeface="微軟正黑體" pitchFamily="34" charset="-120"/>
              </a:rPr>
              <a:t>季</a:t>
            </a:r>
            <a:r>
              <a:rPr kumimoji="0" lang="zh-TW" altLang="en-US" sz="2800" b="1" dirty="0">
                <a:solidFill>
                  <a:schemeClr val="tx1"/>
                </a:solidFill>
                <a:ea typeface="微軟正黑體" pitchFamily="34" charset="-120"/>
              </a:rPr>
              <a:t>工作重點</a:t>
            </a:r>
            <a:endParaRPr kumimoji="0" lang="en-US" altLang="zh-TW" sz="2800" b="1" dirty="0">
              <a:solidFill>
                <a:schemeClr val="tx1"/>
              </a:solidFill>
              <a:ea typeface="微軟正黑體" pitchFamily="34" charset="-120"/>
            </a:endParaRPr>
          </a:p>
          <a:p>
            <a:pPr marL="1028700" indent="-914400">
              <a:lnSpc>
                <a:spcPts val="3000"/>
              </a:lnSpc>
              <a:spcBef>
                <a:spcPct val="20000"/>
              </a:spcBef>
              <a:spcAft>
                <a:spcPts val="1200"/>
              </a:spcAft>
              <a:buClr>
                <a:schemeClr val="tx1"/>
              </a:buClr>
              <a:buFont typeface="Calibri" pitchFamily="34" charset="0"/>
              <a:buAutoNum type="arabicPeriod"/>
            </a:pPr>
            <a:r>
              <a:rPr kumimoji="0" lang="zh-TW" altLang="en-US" sz="2800" b="1" dirty="0" smtClean="0">
                <a:solidFill>
                  <a:schemeClr val="tx1"/>
                </a:solidFill>
                <a:ea typeface="微軟正黑體" pitchFamily="34" charset="-120"/>
              </a:rPr>
              <a:t>下次</a:t>
            </a:r>
            <a:r>
              <a:rPr kumimoji="0" lang="zh-TW" altLang="en-US" sz="2800" b="1" dirty="0">
                <a:solidFill>
                  <a:schemeClr val="tx1"/>
                </a:solidFill>
                <a:ea typeface="微軟正黑體" pitchFamily="34" charset="-120"/>
              </a:rPr>
              <a:t>諮詢小組會議</a:t>
            </a:r>
            <a:r>
              <a:rPr kumimoji="0" lang="zh-TW" altLang="en-US" sz="2800" b="1" dirty="0" smtClean="0">
                <a:solidFill>
                  <a:schemeClr val="tx1"/>
                </a:solidFill>
                <a:ea typeface="微軟正黑體" pitchFamily="34" charset="-120"/>
              </a:rPr>
              <a:t>專題報告單位</a:t>
            </a:r>
            <a:endParaRPr kumimoji="0" lang="zh-TW" altLang="en-US" sz="2800" b="1" dirty="0">
              <a:solidFill>
                <a:schemeClr val="tx1"/>
              </a:solidFill>
              <a:ea typeface="微軟正黑體" pitchFamily="34" charset="-120"/>
            </a:endParaRPr>
          </a:p>
          <a:p>
            <a:pPr marL="1028700" indent="-914400">
              <a:spcBef>
                <a:spcPct val="20000"/>
              </a:spcBef>
              <a:spcAft>
                <a:spcPts val="1800"/>
              </a:spcAft>
              <a:buClr>
                <a:schemeClr val="tx1"/>
              </a:buClr>
              <a:buFont typeface="Calibri" pitchFamily="34" charset="0"/>
              <a:buAutoNum type="arabicPeriod"/>
            </a:pPr>
            <a:endParaRPr kumimoji="0" lang="en-US" altLang="zh-TW" sz="3600" dirty="0">
              <a:solidFill>
                <a:schemeClr val="tx1"/>
              </a:solidFill>
              <a:ea typeface="微軟正黑體" pitchFamily="34" charset="-120"/>
            </a:endParaRPr>
          </a:p>
          <a:p>
            <a:pPr marL="1028700" indent="-914400">
              <a:spcBef>
                <a:spcPct val="20000"/>
              </a:spcBef>
              <a:spcAft>
                <a:spcPts val="1800"/>
              </a:spcAft>
              <a:buClr>
                <a:schemeClr val="tx1"/>
              </a:buClr>
              <a:buFont typeface="Calibri" pitchFamily="34" charset="0"/>
              <a:buAutoNum type="arabicPeriod"/>
            </a:pPr>
            <a:endParaRPr kumimoji="0" lang="en-US" altLang="zh-TW" sz="4400" dirty="0">
              <a:solidFill>
                <a:schemeClr val="tx1"/>
              </a:solidFill>
              <a:ea typeface="微軟正黑體" pitchFamily="34" charset="-120"/>
            </a:endParaRPr>
          </a:p>
        </p:txBody>
      </p:sp>
      <p:sp>
        <p:nvSpPr>
          <p:cNvPr id="78852" name="文字方塊 1"/>
          <p:cNvSpPr txBox="1">
            <a:spLocks noChangeArrowheads="1"/>
          </p:cNvSpPr>
          <p:nvPr/>
        </p:nvSpPr>
        <p:spPr bwMode="auto">
          <a:xfrm>
            <a:off x="3798888" y="234950"/>
            <a:ext cx="1619250" cy="923925"/>
          </a:xfrm>
          <a:prstGeom prst="rect">
            <a:avLst/>
          </a:prstGeom>
          <a:noFill/>
          <a:ln w="9525">
            <a:noFill/>
            <a:miter lim="800000"/>
            <a:headEnd/>
            <a:tailEnd/>
          </a:ln>
        </p:spPr>
        <p:txBody>
          <a:bodyPr>
            <a:spAutoFit/>
          </a:bodyPr>
          <a:lstStyle/>
          <a:p>
            <a:pPr fontAlgn="t"/>
            <a:r>
              <a:rPr lang="zh-TW" altLang="en-US" sz="5400">
                <a:solidFill>
                  <a:schemeClr val="tx1"/>
                </a:solidFill>
                <a:ea typeface="微軟正黑體" pitchFamily="34" charset="-120"/>
              </a:rPr>
              <a:t>大綱</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19</a:t>
            </a:fld>
            <a:endParaRPr lang="en-US" dirty="0"/>
          </a:p>
        </p:txBody>
      </p:sp>
    </p:spTree>
    <p:extLst>
      <p:ext uri="{BB962C8B-B14F-4D97-AF65-F5344CB8AC3E}">
        <p14:creationId xmlns:p14="http://schemas.microsoft.com/office/powerpoint/2010/main" val="153131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1"/>
          <p:cNvSpPr>
            <a:spLocks noChangeArrowheads="1"/>
          </p:cNvSpPr>
          <p:nvPr/>
        </p:nvSpPr>
        <p:spPr bwMode="auto">
          <a:xfrm>
            <a:off x="1908175" y="107950"/>
            <a:ext cx="5400675" cy="584200"/>
          </a:xfrm>
          <a:prstGeom prst="rect">
            <a:avLst/>
          </a:prstGeom>
          <a:noFill/>
          <a:ln w="9525">
            <a:noFill/>
            <a:miter lim="800000"/>
            <a:headEnd/>
            <a:tailEnd/>
          </a:ln>
        </p:spPr>
        <p:txBody>
          <a:bodyPr>
            <a:spAutoFit/>
          </a:bodyPr>
          <a:lstStyle/>
          <a:p>
            <a:pPr algn="ctr" fontAlgn="t"/>
            <a:r>
              <a:rPr lang="zh-TW" altLang="en-US" sz="3200" b="1" u="sng">
                <a:solidFill>
                  <a:srgbClr val="800000"/>
                </a:solidFill>
                <a:ea typeface="微軟正黑體" pitchFamily="34" charset="-120"/>
              </a:rPr>
              <a:t>會議議程</a:t>
            </a:r>
            <a:endParaRPr lang="zh-TW" altLang="en-US" sz="3200" b="1">
              <a:ea typeface="微軟正黑體" pitchFamily="34" charset="-120"/>
            </a:endParaRPr>
          </a:p>
        </p:txBody>
      </p:sp>
      <p:graphicFrame>
        <p:nvGraphicFramePr>
          <p:cNvPr id="8219" name="Group 27"/>
          <p:cNvGraphicFramePr>
            <a:graphicFrameLocks noGrp="1"/>
          </p:cNvGraphicFramePr>
          <p:nvPr>
            <p:extLst>
              <p:ext uri="{D42A27DB-BD31-4B8C-83A1-F6EECF244321}">
                <p14:modId xmlns:p14="http://schemas.microsoft.com/office/powerpoint/2010/main" val="4183797774"/>
              </p:ext>
            </p:extLst>
          </p:nvPr>
        </p:nvGraphicFramePr>
        <p:xfrm>
          <a:off x="251520" y="764704"/>
          <a:ext cx="8747572" cy="6048604"/>
        </p:xfrm>
        <a:graphic>
          <a:graphicData uri="http://schemas.openxmlformats.org/drawingml/2006/table">
            <a:tbl>
              <a:tblPr/>
              <a:tblGrid>
                <a:gridCol w="1788345"/>
                <a:gridCol w="6959227"/>
              </a:tblGrid>
              <a:tr h="503996">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時間</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smtClean="0">
                          <a:ln>
                            <a:noFill/>
                          </a:ln>
                          <a:solidFill>
                            <a:schemeClr val="tx1"/>
                          </a:solidFill>
                          <a:effectLst/>
                          <a:latin typeface="微軟正黑體" pitchFamily="34" charset="-120"/>
                          <a:ea typeface="微軟正黑體" pitchFamily="34" charset="-120"/>
                        </a:rPr>
                        <a:t>議題</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432199">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14:30~14:35</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主席致詞</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32199">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14:35~14:50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專題報告</a:t>
                      </a:r>
                      <a:r>
                        <a:rPr kumimoji="0" lang="en-US" altLang="zh-TW" sz="22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產業應用政府開放資料推動做法及成果</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151886">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rgbClr val="0000CC"/>
                          </a:solidFill>
                          <a:effectLst/>
                          <a:latin typeface="微軟正黑體" pitchFamily="34" charset="-120"/>
                          <a:ea typeface="微軟正黑體" pitchFamily="34" charset="-120"/>
                        </a:rPr>
                        <a:t>14:50~16:00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專題報告</a:t>
                      </a:r>
                      <a:r>
                        <a:rPr kumimoji="0" lang="en-US" altLang="zh-TW" sz="22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0"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商業司、國際貿易局、工業局、標準檢驗局、智慧財產局、中小企業處、加工出口區管理處、投資審議委員會、貿易調查委員會</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每單位</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5</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分鐘</a:t>
                      </a: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12168">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16:00~16:15</a:t>
                      </a:r>
                    </a:p>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endPar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報告事項：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行政院資料開放諮詢小組歷次小組會議結論追蹤報告</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經濟部資料開放諮詢小組歷次小組會議結論追蹤報告</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3.</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行政院開放資料配合事項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440160">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16:15~16:50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討論事項：</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本部政府資料開放推動情形說明</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與</a:t>
                      </a:r>
                      <a:r>
                        <a:rPr kumimoji="0" lang="zh-TW"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討論</a:t>
                      </a:r>
                      <a:endPar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0" lang="zh-TW" altLang="en-US"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自來水公司人行道固定人手孔設施資料開放需求回應說明</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5996">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16:50~17:00</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2200" b="0" i="0" u="none" strike="noStrike" cap="none" normalizeH="0" baseline="0" dirty="0" smtClean="0">
                          <a:ln>
                            <a:noFill/>
                          </a:ln>
                          <a:solidFill>
                            <a:schemeClr val="tx1"/>
                          </a:solidFill>
                          <a:effectLst/>
                          <a:latin typeface="微軟正黑體" pitchFamily="34" charset="-120"/>
                          <a:ea typeface="微軟正黑體" pitchFamily="34" charset="-120"/>
                        </a:rPr>
                        <a:t>臨時動議</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a:t>
            </a:fld>
            <a:endParaRPr lang="en-US" dirty="0"/>
          </a:p>
        </p:txBody>
      </p:sp>
    </p:spTree>
    <p:extLst>
      <p:ext uri="{BB962C8B-B14F-4D97-AF65-F5344CB8AC3E}">
        <p14:creationId xmlns:p14="http://schemas.microsoft.com/office/powerpoint/2010/main" val="24448638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AutoShape 11"/>
          <p:cNvSpPr>
            <a:spLocks noChangeArrowheads="1"/>
          </p:cNvSpPr>
          <p:nvPr/>
        </p:nvSpPr>
        <p:spPr bwMode="auto">
          <a:xfrm>
            <a:off x="179389" y="752475"/>
            <a:ext cx="2952451" cy="428625"/>
          </a:xfrm>
          <a:prstGeom prst="roundRect">
            <a:avLst>
              <a:gd name="adj" fmla="val 50000"/>
            </a:avLst>
          </a:prstGeom>
          <a:solidFill>
            <a:srgbClr val="800000"/>
          </a:solidFill>
          <a:ln>
            <a:noFill/>
          </a:ln>
          <a:effectLst>
            <a:outerShdw dist="35921" dir="2700000" algn="ctr" rotWithShape="0">
              <a:schemeClr val="bg2"/>
            </a:outerShdw>
          </a:effectLs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defRPr/>
            </a:pPr>
            <a:r>
              <a:rPr lang="zh-TW" altLang="en-US" sz="2400" b="1" dirty="0" smtClean="0">
                <a:solidFill>
                  <a:schemeClr val="bg1"/>
                </a:solidFill>
                <a:latin typeface="微軟正黑體" pitchFamily="34" charset="-120"/>
                <a:ea typeface="微軟正黑體" pitchFamily="34" charset="-120"/>
              </a:rPr>
              <a:t>數量統計</a:t>
            </a:r>
            <a:r>
              <a:rPr lang="en-US" altLang="zh-TW" sz="2400" b="1" dirty="0">
                <a:solidFill>
                  <a:schemeClr val="bg1"/>
                </a:solidFill>
                <a:latin typeface="微軟正黑體" pitchFamily="34" charset="-120"/>
                <a:ea typeface="微軟正黑體" pitchFamily="34" charset="-120"/>
              </a:rPr>
              <a:t>-</a:t>
            </a:r>
            <a:r>
              <a:rPr lang="zh-TW" altLang="en-US" sz="2400" b="1" dirty="0">
                <a:solidFill>
                  <a:schemeClr val="bg1"/>
                </a:solidFill>
                <a:latin typeface="微軟正黑體" pitchFamily="34" charset="-120"/>
                <a:ea typeface="微軟正黑體" pitchFamily="34" charset="-120"/>
              </a:rPr>
              <a:t>依機關別</a:t>
            </a:r>
            <a:endParaRPr lang="en-US" altLang="zh-TW" sz="2400" b="1" dirty="0">
              <a:solidFill>
                <a:schemeClr val="bg1"/>
              </a:solidFill>
              <a:latin typeface="微軟正黑體" pitchFamily="34" charset="-120"/>
              <a:ea typeface="微軟正黑體" pitchFamily="34" charset="-120"/>
            </a:endParaRPr>
          </a:p>
        </p:txBody>
      </p:sp>
      <p:graphicFrame>
        <p:nvGraphicFramePr>
          <p:cNvPr id="16476" name="Group 92"/>
          <p:cNvGraphicFramePr>
            <a:graphicFrameLocks noGrp="1"/>
          </p:cNvGraphicFramePr>
          <p:nvPr>
            <p:extLst>
              <p:ext uri="{D42A27DB-BD31-4B8C-83A1-F6EECF244321}">
                <p14:modId xmlns:p14="http://schemas.microsoft.com/office/powerpoint/2010/main" val="1767163648"/>
              </p:ext>
            </p:extLst>
          </p:nvPr>
        </p:nvGraphicFramePr>
        <p:xfrm>
          <a:off x="611560" y="1481732"/>
          <a:ext cx="7704857" cy="4827588"/>
        </p:xfrm>
        <a:graphic>
          <a:graphicData uri="http://schemas.openxmlformats.org/drawingml/2006/table">
            <a:tbl>
              <a:tblPr/>
              <a:tblGrid>
                <a:gridCol w="2146734"/>
                <a:gridCol w="1565606"/>
                <a:gridCol w="2116464"/>
                <a:gridCol w="1876053"/>
              </a:tblGrid>
              <a:tr h="431800">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機關名稱</a:t>
                      </a:r>
                    </a:p>
                  </a:txBody>
                  <a:tcPr marL="91444" marR="91444" marT="45685" marB="45685"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44" marR="91444" marT="45685" marB="4568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商業</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司</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9</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能源</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局</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a:solidFill>
                            <a:srgbClr val="000000"/>
                          </a:solidFill>
                          <a:effectLst/>
                          <a:latin typeface="微軟正黑體" panose="020B0604030504040204" pitchFamily="34" charset="-120"/>
                          <a:ea typeface="微軟正黑體" panose="020B0604030504040204" pitchFamily="34" charset="-120"/>
                        </a:rPr>
                        <a:t>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投資</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業務處</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2</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礦務</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局</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a:solidFill>
                            <a:srgbClr val="000000"/>
                          </a:solidFill>
                          <a:effectLst/>
                          <a:latin typeface="微軟正黑體" panose="020B0604030504040204" pitchFamily="34" charset="-120"/>
                          <a:ea typeface="微軟正黑體" panose="020B0604030504040204" pitchFamily="34" charset="-120"/>
                        </a:rPr>
                        <a:t>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統計</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處</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1</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中小企業</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處</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a:solidFill>
                            <a:srgbClr val="000000"/>
                          </a:solidFill>
                          <a:effectLst/>
                          <a:latin typeface="微軟正黑體" panose="020B0604030504040204" pitchFamily="34" charset="-120"/>
                          <a:ea typeface="微軟正黑體" panose="020B0604030504040204" pitchFamily="34" charset="-120"/>
                        </a:rPr>
                        <a:t>1</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研究</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發展委員會</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3</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加工出口區</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管理處</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a:solidFill>
                            <a:srgbClr val="000000"/>
                          </a:solidFill>
                          <a:effectLst/>
                          <a:latin typeface="微軟正黑體" panose="020B0604030504040204" pitchFamily="34" charset="-120"/>
                          <a:ea typeface="微軟正黑體" panose="020B0604030504040204" pitchFamily="34" charset="-120"/>
                        </a:rPr>
                        <a:t>14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中部</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辦公室</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1</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國營事業</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委員會</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a:solidFill>
                            <a:srgbClr val="000000"/>
                          </a:solidFill>
                          <a:effectLst/>
                          <a:latin typeface="微軟正黑體" panose="020B0604030504040204" pitchFamily="34" charset="-120"/>
                          <a:ea typeface="微軟正黑體" panose="020B0604030504040204" pitchFamily="34" charset="-120"/>
                        </a:rPr>
                        <a:t>8</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水利</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署</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smtClean="0">
                          <a:solidFill>
                            <a:srgbClr val="000000"/>
                          </a:solidFill>
                          <a:effectLst/>
                          <a:latin typeface="微軟正黑體" panose="020B0604030504040204" pitchFamily="34" charset="-120"/>
                          <a:ea typeface="微軟正黑體" panose="020B0604030504040204" pitchFamily="34" charset="-120"/>
                        </a:rPr>
                        <a:t>17</a:t>
                      </a:r>
                      <a:endPar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專業人員</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研究中心</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1</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427038">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國際貿易</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局</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8</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台灣</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電力公司</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4</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工業局</a:t>
                      </a:r>
                      <a:endPar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9</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台灣</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中油公司</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12</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標準</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檢驗局</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16</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台灣</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自來水公司</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15</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396875">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智慧</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財產局</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2</a:t>
                      </a:r>
                    </a:p>
                  </a:txBody>
                  <a:tcPr marL="7620" marR="7620" marT="7620" marB="0" anchor="ctr">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l" fontAlgn="ctr"/>
                      <a:r>
                        <a:rPr lang="zh-TW" altLang="en-US" sz="1800" b="1" i="0" u="none" strike="noStrike" dirty="0" smtClean="0">
                          <a:solidFill>
                            <a:srgbClr val="000000"/>
                          </a:solidFill>
                          <a:effectLst/>
                          <a:latin typeface="微軟正黑體" panose="020B0604030504040204" pitchFamily="34" charset="-120"/>
                          <a:ea typeface="微軟正黑體" panose="020B0604030504040204" pitchFamily="34" charset="-120"/>
                        </a:rPr>
                        <a:t>台灣</a:t>
                      </a:r>
                      <a:r>
                        <a:rPr lang="zh-TW" altLang="en-US" sz="1800" b="1" i="0" u="none" strike="noStrike" dirty="0">
                          <a:solidFill>
                            <a:srgbClr val="000000"/>
                          </a:solidFill>
                          <a:effectLst/>
                          <a:latin typeface="微軟正黑體" panose="020B0604030504040204" pitchFamily="34" charset="-120"/>
                          <a:ea typeface="微軟正黑體" panose="020B0604030504040204" pitchFamily="34" charset="-120"/>
                        </a:rPr>
                        <a:t>糖業公司</a:t>
                      </a:r>
                    </a:p>
                  </a:txBody>
                  <a:tcPr marL="7620" marR="7620" marT="7620" marB="0" anchor="ctr">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p>
                      <a:pPr algn="ctr" fontAlgn="ctr"/>
                      <a:r>
                        <a:rPr lang="en-US" altLang="zh-TW" sz="1800" b="1" i="0" u="none" strike="noStrike" dirty="0">
                          <a:solidFill>
                            <a:srgbClr val="000000"/>
                          </a:solidFill>
                          <a:effectLst/>
                          <a:latin typeface="微軟正黑體" panose="020B0604030504040204" pitchFamily="34" charset="-120"/>
                          <a:ea typeface="微軟正黑體" panose="020B0604030504040204" pitchFamily="34" charset="-120"/>
                        </a:rPr>
                        <a:t>7</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396875">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rPr>
                        <a:t>合計</a:t>
                      </a:r>
                    </a:p>
                  </a:txBody>
                  <a:tcPr marL="68583" marR="68583"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gridSpan="3">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smtClean="0">
                          <a:ln>
                            <a:noFill/>
                          </a:ln>
                          <a:solidFill>
                            <a:schemeClr val="tx1"/>
                          </a:solidFill>
                          <a:effectLst/>
                          <a:latin typeface="微軟正黑體" pitchFamily="34" charset="-120"/>
                          <a:ea typeface="微軟正黑體" pitchFamily="34" charset="-120"/>
                        </a:rPr>
                        <a:t>145</a:t>
                      </a:r>
                      <a:endParaRPr kumimoji="0" lang="zh-TW" altLang="en-US" sz="2000" b="1"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91444" marR="91444"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99694"/>
                    </a:solidFill>
                  </a:tcPr>
                </a:tc>
                <a:tc hMerge="1">
                  <a:txBody>
                    <a:bodyPr/>
                    <a:lstStyle/>
                    <a:p>
                      <a:endParaRPr lang="zh-TW" altLang="en-US"/>
                    </a:p>
                  </a:txBody>
                  <a:tcPr/>
                </a:tc>
                <a:tc hMerge="1">
                  <a:txBody>
                    <a:bodyPr/>
                    <a:lstStyle/>
                    <a:p>
                      <a:endParaRPr lang="zh-TW" altLang="en-US"/>
                    </a:p>
                  </a:txBody>
                  <a:tcPr/>
                </a:tc>
              </a:tr>
            </a:tbl>
          </a:graphicData>
        </a:graphic>
      </p:graphicFrame>
      <p:sp>
        <p:nvSpPr>
          <p:cNvPr id="83017" name="文字方塊 1"/>
          <p:cNvSpPr txBox="1">
            <a:spLocks noChangeArrowheads="1"/>
          </p:cNvSpPr>
          <p:nvPr/>
        </p:nvSpPr>
        <p:spPr bwMode="auto">
          <a:xfrm>
            <a:off x="5652120" y="764704"/>
            <a:ext cx="3312493" cy="400110"/>
          </a:xfrm>
          <a:prstGeom prst="rect">
            <a:avLst/>
          </a:prstGeom>
          <a:noFill/>
          <a:ln w="9525">
            <a:noFill/>
            <a:miter lim="800000"/>
            <a:headEnd/>
            <a:tailEnd/>
          </a:ln>
        </p:spPr>
        <p:txBody>
          <a:bodyPr wrap="square">
            <a:spAutoFit/>
          </a:bodyPr>
          <a:lstStyle/>
          <a:p>
            <a:r>
              <a:rPr kumimoji="0" lang="en-US" altLang="zh-TW" b="1" dirty="0" smtClean="0">
                <a:solidFill>
                  <a:srgbClr val="0D1105"/>
                </a:solidFill>
                <a:ea typeface="微軟正黑體" pitchFamily="34" charset="-120"/>
              </a:rPr>
              <a:t>(</a:t>
            </a:r>
            <a:r>
              <a:rPr lang="zh-TW" altLang="en-US" u="sng" dirty="0">
                <a:solidFill>
                  <a:schemeClr val="tx1"/>
                </a:solidFill>
                <a:ea typeface="微軟正黑體" pitchFamily="34" charset="-120"/>
              </a:rPr>
              <a:t>開放資料</a:t>
            </a:r>
            <a:r>
              <a:rPr lang="zh-TW" altLang="en-US" u="sng" dirty="0" smtClean="0">
                <a:solidFill>
                  <a:schemeClr val="tx1"/>
                </a:solidFill>
                <a:ea typeface="微軟正黑體" pitchFamily="34" charset="-120"/>
              </a:rPr>
              <a:t>集一覽表</a:t>
            </a:r>
            <a:r>
              <a:rPr kumimoji="0" lang="zh-TW" altLang="en-US" dirty="0" smtClean="0">
                <a:solidFill>
                  <a:srgbClr val="0D1105"/>
                </a:solidFill>
                <a:ea typeface="微軟正黑體" pitchFamily="34" charset="-120"/>
              </a:rPr>
              <a:t>詳</a:t>
            </a:r>
            <a:r>
              <a:rPr kumimoji="0" lang="zh-TW" altLang="en-US" b="1" dirty="0" smtClean="0">
                <a:solidFill>
                  <a:srgbClr val="0D1105"/>
                </a:solidFill>
                <a:ea typeface="微軟正黑體" pitchFamily="34" charset="-120"/>
              </a:rPr>
              <a:t>附件</a:t>
            </a:r>
            <a:r>
              <a:rPr kumimoji="0" lang="en-US" altLang="zh-TW" b="1" dirty="0" smtClean="0">
                <a:solidFill>
                  <a:srgbClr val="0D1105"/>
                </a:solidFill>
                <a:ea typeface="微軟正黑體" pitchFamily="34" charset="-120"/>
              </a:rPr>
              <a:t>5)</a:t>
            </a:r>
            <a:endParaRPr lang="zh-TW" altLang="en-US" dirty="0"/>
          </a:p>
        </p:txBody>
      </p:sp>
      <p:sp>
        <p:nvSpPr>
          <p:cNvPr id="83018" name="文字方塊 1"/>
          <p:cNvSpPr txBox="1">
            <a:spLocks noChangeArrowheads="1"/>
          </p:cNvSpPr>
          <p:nvPr/>
        </p:nvSpPr>
        <p:spPr bwMode="auto">
          <a:xfrm>
            <a:off x="0" y="-4763"/>
            <a:ext cx="9144000" cy="707886"/>
          </a:xfrm>
          <a:prstGeom prst="rect">
            <a:avLst/>
          </a:prstGeom>
          <a:noFill/>
          <a:ln w="9525">
            <a:noFill/>
            <a:miter lim="800000"/>
            <a:headEnd/>
            <a:tailEnd/>
          </a:ln>
        </p:spPr>
        <p:txBody>
          <a:bodyPr>
            <a:spAutoFit/>
          </a:bodyPr>
          <a:lstStyle/>
          <a:p>
            <a:pPr algn="ctr" fontAlgn="t"/>
            <a:r>
              <a:rPr lang="zh-TW" altLang="en-US" sz="4000" dirty="0" smtClean="0">
                <a:solidFill>
                  <a:schemeClr val="tx1"/>
                </a:solidFill>
                <a:ea typeface="微軟正黑體" pitchFamily="34" charset="-120"/>
              </a:rPr>
              <a:t>           本部第</a:t>
            </a:r>
            <a:r>
              <a:rPr lang="en-US" altLang="zh-TW" sz="4000" dirty="0" smtClean="0">
                <a:solidFill>
                  <a:schemeClr val="tx1"/>
                </a:solidFill>
                <a:ea typeface="微軟正黑體" pitchFamily="34" charset="-120"/>
              </a:rPr>
              <a:t>4</a:t>
            </a:r>
            <a:r>
              <a:rPr lang="zh-TW" altLang="en-US" sz="4000" dirty="0" smtClean="0">
                <a:solidFill>
                  <a:schemeClr val="tx1"/>
                </a:solidFill>
                <a:ea typeface="微軟正黑體" pitchFamily="34" charset="-120"/>
              </a:rPr>
              <a:t>季</a:t>
            </a:r>
            <a:r>
              <a:rPr lang="zh-TW" altLang="en-US" sz="4000" dirty="0">
                <a:solidFill>
                  <a:schemeClr val="tx1"/>
                </a:solidFill>
                <a:ea typeface="微軟正黑體" pitchFamily="34" charset="-120"/>
              </a:rPr>
              <a:t>開放</a:t>
            </a:r>
            <a:r>
              <a:rPr lang="zh-TW" altLang="en-US" sz="4000" dirty="0" smtClean="0">
                <a:solidFill>
                  <a:schemeClr val="tx1"/>
                </a:solidFill>
                <a:ea typeface="微軟正黑體" pitchFamily="34" charset="-120"/>
              </a:rPr>
              <a:t>資料集統計</a:t>
            </a:r>
            <a:endParaRPr kumimoji="0" lang="zh-TW" altLang="en-US" sz="4000" dirty="0">
              <a:solidFill>
                <a:schemeClr val="tx1"/>
              </a:solidFill>
              <a:ea typeface="微軟正黑體" pitchFamily="34" charset="-120"/>
            </a:endParaRPr>
          </a:p>
        </p:txBody>
      </p:sp>
      <p:sp>
        <p:nvSpPr>
          <p:cNvPr id="2" name="文字方塊 1"/>
          <p:cNvSpPr txBox="1"/>
          <p:nvPr/>
        </p:nvSpPr>
        <p:spPr>
          <a:xfrm>
            <a:off x="179512" y="6453336"/>
            <a:ext cx="4839786" cy="400110"/>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kumimoji="0" lang="zh-TW" altLang="en-US" dirty="0">
                <a:solidFill>
                  <a:schemeClr val="tx1"/>
                </a:solidFill>
                <a:ea typeface="微軟正黑體" pitchFamily="34" charset="-120"/>
              </a:rPr>
              <a:t>本部政府資料開放推動</a:t>
            </a:r>
            <a:r>
              <a:rPr kumimoji="0" lang="zh-TW" altLang="en-US" dirty="0" smtClean="0">
                <a:solidFill>
                  <a:schemeClr val="tx1"/>
                </a:solidFill>
                <a:ea typeface="微軟正黑體" pitchFamily="34" charset="-120"/>
              </a:rPr>
              <a:t>成效詳附件</a:t>
            </a:r>
            <a:r>
              <a:rPr kumimoji="0" lang="en-US" altLang="zh-TW" dirty="0" smtClean="0">
                <a:solidFill>
                  <a:schemeClr val="tx1"/>
                </a:solidFill>
                <a:ea typeface="微軟正黑體" pitchFamily="34" charset="-120"/>
              </a:rPr>
              <a:t>6</a:t>
            </a:r>
            <a:endParaRPr kumimoji="0" lang="zh-TW" altLang="en-US" dirty="0">
              <a:solidFill>
                <a:schemeClr val="tx1"/>
              </a:solidFill>
              <a:ea typeface="微軟正黑體" pitchFamily="34" charset="-120"/>
            </a:endParaRPr>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20</a:t>
            </a:fld>
            <a:endParaRPr lang="en-US" dirty="0"/>
          </a:p>
        </p:txBody>
      </p:sp>
    </p:spTree>
    <p:extLst>
      <p:ext uri="{BB962C8B-B14F-4D97-AF65-F5344CB8AC3E}">
        <p14:creationId xmlns:p14="http://schemas.microsoft.com/office/powerpoint/2010/main" val="32053572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11"/>
          <p:cNvSpPr>
            <a:spLocks noChangeArrowheads="1"/>
          </p:cNvSpPr>
          <p:nvPr/>
        </p:nvSpPr>
        <p:spPr bwMode="auto">
          <a:xfrm>
            <a:off x="161925" y="765175"/>
            <a:ext cx="5058147" cy="576263"/>
          </a:xfrm>
          <a:prstGeom prst="roundRect">
            <a:avLst>
              <a:gd name="adj" fmla="val 50000"/>
            </a:avLst>
          </a:prstGeom>
          <a:solidFill>
            <a:srgbClr val="800000"/>
          </a:solidFill>
          <a:ln>
            <a:noFill/>
          </a:ln>
          <a:effectLst>
            <a:outerShdw dist="35921" dir="2700000" algn="ctr" rotWithShape="0">
              <a:schemeClr val="bg2"/>
            </a:outerShdw>
          </a:effectLst>
          <a:ex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Font typeface="Arial" charset="0"/>
              <a:buNone/>
              <a:defRPr/>
            </a:pPr>
            <a:r>
              <a:rPr lang="zh-TW" altLang="en-US" sz="2800" b="1" dirty="0">
                <a:solidFill>
                  <a:schemeClr val="bg1"/>
                </a:solidFill>
                <a:latin typeface="微軟正黑體" pitchFamily="34" charset="-120"/>
                <a:ea typeface="微軟正黑體" pitchFamily="34" charset="-120"/>
              </a:rPr>
              <a:t>預計</a:t>
            </a:r>
            <a:r>
              <a:rPr lang="zh-TW" altLang="en-US" sz="2800" b="1" dirty="0" smtClean="0">
                <a:solidFill>
                  <a:schemeClr val="bg1"/>
                </a:solidFill>
                <a:latin typeface="微軟正黑體" pitchFamily="34" charset="-120"/>
                <a:ea typeface="微軟正黑體" pitchFamily="34" charset="-120"/>
              </a:rPr>
              <a:t>開放</a:t>
            </a:r>
            <a:r>
              <a:rPr lang="zh-TW" altLang="en-US" sz="2800" b="1" dirty="0">
                <a:solidFill>
                  <a:schemeClr val="bg1"/>
                </a:solidFill>
                <a:latin typeface="微軟正黑體" pitchFamily="34" charset="-120"/>
                <a:ea typeface="微軟正黑體" pitchFamily="34" charset="-120"/>
              </a:rPr>
              <a:t>資料五顆星評</a:t>
            </a:r>
            <a:r>
              <a:rPr lang="zh-TW" altLang="en-US" sz="2800" b="1" dirty="0" smtClean="0">
                <a:solidFill>
                  <a:schemeClr val="bg1"/>
                </a:solidFill>
                <a:latin typeface="微軟正黑體" pitchFamily="34" charset="-120"/>
                <a:ea typeface="微軟正黑體" pitchFamily="34" charset="-120"/>
              </a:rPr>
              <a:t>等統計</a:t>
            </a:r>
            <a:endParaRPr lang="en-US" altLang="zh-TW" sz="2800" b="1" dirty="0">
              <a:solidFill>
                <a:schemeClr val="bg1"/>
              </a:solidFill>
              <a:latin typeface="微軟正黑體" pitchFamily="34" charset="-120"/>
              <a:ea typeface="微軟正黑體" pitchFamily="34" charset="-120"/>
            </a:endParaRPr>
          </a:p>
        </p:txBody>
      </p:sp>
      <p:graphicFrame>
        <p:nvGraphicFramePr>
          <p:cNvPr id="24612" name="Group 36"/>
          <p:cNvGraphicFramePr>
            <a:graphicFrameLocks noGrp="1"/>
          </p:cNvGraphicFramePr>
          <p:nvPr>
            <p:extLst>
              <p:ext uri="{D42A27DB-BD31-4B8C-83A1-F6EECF244321}">
                <p14:modId xmlns:p14="http://schemas.microsoft.com/office/powerpoint/2010/main" val="2603012467"/>
              </p:ext>
            </p:extLst>
          </p:nvPr>
        </p:nvGraphicFramePr>
        <p:xfrm>
          <a:off x="250825" y="1435101"/>
          <a:ext cx="8642350" cy="4729823"/>
        </p:xfrm>
        <a:graphic>
          <a:graphicData uri="http://schemas.openxmlformats.org/drawingml/2006/table">
            <a:tbl>
              <a:tblPr/>
              <a:tblGrid>
                <a:gridCol w="2808288"/>
                <a:gridCol w="4249737"/>
                <a:gridCol w="1584325"/>
              </a:tblGrid>
              <a:tr h="49875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JPG</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19</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XLSX</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3</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123</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145</a:t>
                      </a:r>
                      <a:endParaRPr kumimoji="0" lang="zh-TW" altLang="en-US"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84004" name="文字方塊 1"/>
          <p:cNvSpPr txBox="1">
            <a:spLocks noChangeArrowheads="1"/>
          </p:cNvSpPr>
          <p:nvPr/>
        </p:nvSpPr>
        <p:spPr bwMode="auto">
          <a:xfrm>
            <a:off x="0" y="-4763"/>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lang="zh-TW" altLang="en-US" sz="4000" dirty="0" smtClean="0">
                <a:solidFill>
                  <a:schemeClr val="tx1"/>
                </a:solidFill>
                <a:ea typeface="微軟正黑體" pitchFamily="34" charset="-120"/>
              </a:rPr>
              <a:t>本部第</a:t>
            </a:r>
            <a:r>
              <a:rPr lang="en-US" altLang="zh-TW" sz="4000" dirty="0" smtClean="0">
                <a:solidFill>
                  <a:schemeClr val="tx1"/>
                </a:solidFill>
                <a:ea typeface="微軟正黑體" pitchFamily="34" charset="-120"/>
              </a:rPr>
              <a:t>4</a:t>
            </a:r>
            <a:r>
              <a:rPr lang="zh-TW" altLang="en-US" sz="4000" dirty="0" smtClean="0">
                <a:solidFill>
                  <a:schemeClr val="tx1"/>
                </a:solidFill>
                <a:ea typeface="微軟正黑體" pitchFamily="34" charset="-120"/>
              </a:rPr>
              <a:t>季</a:t>
            </a:r>
            <a:r>
              <a:rPr lang="zh-TW" altLang="en-US" sz="4000" dirty="0">
                <a:solidFill>
                  <a:schemeClr val="tx1"/>
                </a:solidFill>
                <a:ea typeface="微軟正黑體" pitchFamily="34" charset="-120"/>
              </a:rPr>
              <a:t>開放資料</a:t>
            </a:r>
            <a:r>
              <a:rPr lang="zh-TW" altLang="en-US" sz="4000" dirty="0" smtClean="0">
                <a:solidFill>
                  <a:schemeClr val="tx1"/>
                </a:solidFill>
                <a:ea typeface="微軟正黑體" pitchFamily="34" charset="-120"/>
              </a:rPr>
              <a:t>集星等</a:t>
            </a:r>
            <a:endParaRPr kumimoji="0" lang="zh-TW" altLang="en-US" sz="4000" dirty="0">
              <a:solidFill>
                <a:schemeClr val="tx1"/>
              </a:solidFill>
              <a:ea typeface="微軟正黑體" pitchFamily="34" charset="-120"/>
            </a:endParaRPr>
          </a:p>
        </p:txBody>
      </p:sp>
      <p:sp>
        <p:nvSpPr>
          <p:cNvPr id="6" name="文字方塊 5"/>
          <p:cNvSpPr txBox="1"/>
          <p:nvPr/>
        </p:nvSpPr>
        <p:spPr>
          <a:xfrm>
            <a:off x="134567" y="6381328"/>
            <a:ext cx="7085594" cy="400110"/>
          </a:xfrm>
          <a:prstGeom prst="rect">
            <a:avLst/>
          </a:prstGeom>
          <a:noFill/>
        </p:spPr>
        <p:txBody>
          <a:bodyPr wrap="none" rtlCol="0">
            <a:spAutoFit/>
          </a:bodyPr>
          <a:lstStyle/>
          <a:p>
            <a:r>
              <a:rPr lang="zh-TW" altLang="en-US" dirty="0" smtClean="0">
                <a:solidFill>
                  <a:schemeClr val="tx1"/>
                </a:solidFill>
                <a:ea typeface="微軟正黑體" panose="020B0604030504040204" pitchFamily="34" charset="-120"/>
              </a:rPr>
              <a:t>註：</a:t>
            </a:r>
            <a:r>
              <a:rPr kumimoji="0" lang="zh-TW" altLang="en-US" dirty="0" smtClean="0">
                <a:solidFill>
                  <a:schemeClr val="tx1"/>
                </a:solidFill>
                <a:ea typeface="微軟正黑體" pitchFamily="34" charset="-120"/>
              </a:rPr>
              <a:t>本部開放資料</a:t>
            </a:r>
            <a:r>
              <a:rPr kumimoji="0" lang="zh-TW" altLang="en-US" dirty="0">
                <a:solidFill>
                  <a:schemeClr val="tx1"/>
                </a:solidFill>
                <a:ea typeface="微軟正黑體" pitchFamily="34" charset="-120"/>
              </a:rPr>
              <a:t>集累計</a:t>
            </a:r>
            <a:r>
              <a:rPr kumimoji="0" lang="zh-TW" altLang="en-US" dirty="0" smtClean="0">
                <a:solidFill>
                  <a:schemeClr val="tx1"/>
                </a:solidFill>
                <a:ea typeface="微軟正黑體" pitchFamily="34" charset="-120"/>
              </a:rPr>
              <a:t>至</a:t>
            </a:r>
            <a:r>
              <a:rPr kumimoji="0" lang="en-US" altLang="zh-TW" dirty="0" smtClean="0">
                <a:solidFill>
                  <a:schemeClr val="tx1"/>
                </a:solidFill>
                <a:ea typeface="微軟正黑體" pitchFamily="34" charset="-120"/>
              </a:rPr>
              <a:t>105</a:t>
            </a:r>
            <a:r>
              <a:rPr kumimoji="0" lang="zh-TW" altLang="en-US" dirty="0" smtClean="0">
                <a:solidFill>
                  <a:schemeClr val="tx1"/>
                </a:solidFill>
                <a:ea typeface="微軟正黑體" pitchFamily="34" charset="-120"/>
              </a:rPr>
              <a:t>年第４季之星等</a:t>
            </a:r>
            <a:r>
              <a:rPr kumimoji="0" lang="zh-TW" altLang="en-US" dirty="0">
                <a:solidFill>
                  <a:schemeClr val="tx1"/>
                </a:solidFill>
                <a:ea typeface="微軟正黑體" pitchFamily="34" charset="-120"/>
              </a:rPr>
              <a:t>統計</a:t>
            </a:r>
            <a:r>
              <a:rPr kumimoji="0" lang="zh-TW" altLang="en-US" dirty="0" smtClean="0">
                <a:solidFill>
                  <a:schemeClr val="tx1"/>
                </a:solidFill>
                <a:ea typeface="微軟正黑體" pitchFamily="34" charset="-120"/>
              </a:rPr>
              <a:t>詳附件</a:t>
            </a:r>
            <a:r>
              <a:rPr kumimoji="0" lang="en-US" altLang="zh-TW" dirty="0" smtClean="0">
                <a:solidFill>
                  <a:schemeClr val="tx1"/>
                </a:solidFill>
                <a:ea typeface="微軟正黑體" pitchFamily="34" charset="-120"/>
              </a:rPr>
              <a:t>6</a:t>
            </a:r>
            <a:endParaRPr kumimoji="0" lang="zh-TW" altLang="en-US"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endParaRPr lang="en-US" dirty="0"/>
          </a:p>
        </p:txBody>
      </p:sp>
    </p:spTree>
    <p:extLst>
      <p:ext uri="{BB962C8B-B14F-4D97-AF65-F5344CB8AC3E}">
        <p14:creationId xmlns:p14="http://schemas.microsoft.com/office/powerpoint/2010/main" val="38868892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22</a:t>
            </a:fld>
            <a:endParaRPr lang="en-US" dirty="0"/>
          </a:p>
        </p:txBody>
      </p:sp>
      <p:graphicFrame>
        <p:nvGraphicFramePr>
          <p:cNvPr id="3" name="表格 2"/>
          <p:cNvGraphicFramePr>
            <a:graphicFrameLocks noGrp="1"/>
          </p:cNvGraphicFramePr>
          <p:nvPr>
            <p:extLst>
              <p:ext uri="{D42A27DB-BD31-4B8C-83A1-F6EECF244321}">
                <p14:modId xmlns:p14="http://schemas.microsoft.com/office/powerpoint/2010/main" val="3985597315"/>
              </p:ext>
            </p:extLst>
          </p:nvPr>
        </p:nvGraphicFramePr>
        <p:xfrm>
          <a:off x="947936" y="836712"/>
          <a:ext cx="7296472" cy="5659536"/>
        </p:xfrm>
        <a:graphic>
          <a:graphicData uri="http://schemas.openxmlformats.org/drawingml/2006/table">
            <a:tbl>
              <a:tblPr firstRow="1" bandRow="1">
                <a:tableStyleId>{5C22544A-7EE6-4342-B048-85BDC9FD1C3A}</a:tableStyleId>
              </a:tblPr>
              <a:tblGrid>
                <a:gridCol w="2355410"/>
                <a:gridCol w="1896144"/>
                <a:gridCol w="1220800"/>
                <a:gridCol w="1824118"/>
              </a:tblGrid>
              <a:tr h="705058">
                <a:tc>
                  <a:txBody>
                    <a:bodyPr/>
                    <a:lstStyle/>
                    <a:p>
                      <a:pPr algn="ctr"/>
                      <a:r>
                        <a:rPr lang="zh-TW" altLang="en-US" sz="2400" dirty="0" smtClean="0">
                          <a:latin typeface="微軟正黑體" panose="020B0604030504040204" pitchFamily="34" charset="-120"/>
                          <a:ea typeface="微軟正黑體" panose="020B0604030504040204" pitchFamily="34" charset="-120"/>
                        </a:rPr>
                        <a:t>開放情形</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400" dirty="0" smtClean="0">
                          <a:latin typeface="微軟正黑體" panose="020B0604030504040204" pitchFamily="34" charset="-120"/>
                          <a:ea typeface="微軟正黑體" panose="020B0604030504040204" pitchFamily="34" charset="-120"/>
                        </a:rPr>
                        <a:t>回應機關</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400" dirty="0" smtClean="0">
                          <a:latin typeface="微軟正黑體" panose="020B0604030504040204" pitchFamily="34" charset="-120"/>
                          <a:ea typeface="微軟正黑體" panose="020B0604030504040204" pitchFamily="34" charset="-120"/>
                        </a:rPr>
                        <a:t>項數</a:t>
                      </a:r>
                      <a:endParaRPr lang="zh-TW" altLang="en-US" sz="2400"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400" dirty="0" smtClean="0">
                          <a:latin typeface="微軟正黑體" panose="020B0604030504040204" pitchFamily="34" charset="-120"/>
                          <a:ea typeface="微軟正黑體" panose="020B0604030504040204" pitchFamily="34" charset="-120"/>
                        </a:rPr>
                        <a:t>小計</a:t>
                      </a:r>
                      <a:endParaRPr lang="zh-TW" altLang="en-US" sz="2400" dirty="0">
                        <a:latin typeface="微軟正黑體" panose="020B0604030504040204" pitchFamily="34" charset="-120"/>
                        <a:ea typeface="微軟正黑體" panose="020B0604030504040204" pitchFamily="34" charset="-120"/>
                      </a:endParaRPr>
                    </a:p>
                  </a:txBody>
                  <a:tcPr anchor="ctr"/>
                </a:tc>
              </a:tr>
              <a:tr h="420838">
                <a:tc rowSpan="2">
                  <a:txBody>
                    <a:bodyPr/>
                    <a:lstStyle/>
                    <a:p>
                      <a:pPr algn="ctr"/>
                      <a:r>
                        <a:rPr lang="zh-TW" altLang="en-US" sz="2800" b="1" dirty="0" smtClean="0">
                          <a:solidFill>
                            <a:schemeClr val="tx1"/>
                          </a:solidFill>
                          <a:latin typeface="微軟正黑體" panose="020B0604030504040204" pitchFamily="34" charset="-120"/>
                          <a:ea typeface="微軟正黑體" panose="020B0604030504040204" pitchFamily="34" charset="-120"/>
                        </a:rPr>
                        <a:t>已開放</a:t>
                      </a:r>
                      <a:endParaRPr lang="zh-TW" altLang="en-US" sz="2800" b="1"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自來水公司</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dirty="0" smtClean="0">
                          <a:latin typeface="微軟正黑體" panose="020B0604030504040204" pitchFamily="34" charset="-120"/>
                          <a:ea typeface="微軟正黑體" panose="020B0604030504040204" pitchFamily="34" charset="-120"/>
                        </a:rPr>
                        <a:t>１</a:t>
                      </a:r>
                      <a:endParaRPr lang="zh-TW" altLang="en-US" sz="2000" dirty="0">
                        <a:latin typeface="微軟正黑體" panose="020B0604030504040204" pitchFamily="34" charset="-120"/>
                        <a:ea typeface="微軟正黑體" panose="020B0604030504040204" pitchFamily="34" charset="-120"/>
                      </a:endParaRPr>
                    </a:p>
                  </a:txBody>
                  <a:tcPr/>
                </a:tc>
                <a:tc rowSpan="2">
                  <a:txBody>
                    <a:bodyPr/>
                    <a:lstStyle/>
                    <a:p>
                      <a:pPr algn="ctr"/>
                      <a:r>
                        <a:rPr lang="zh-TW" altLang="en-US" sz="2400" dirty="0" smtClean="0">
                          <a:latin typeface="微軟正黑體" panose="020B0604030504040204" pitchFamily="34" charset="-120"/>
                          <a:ea typeface="微軟正黑體" panose="020B0604030504040204" pitchFamily="34" charset="-120"/>
                        </a:rPr>
                        <a:t>３</a:t>
                      </a:r>
                      <a:endParaRPr lang="zh-TW" altLang="en-US" sz="2400" dirty="0">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420838">
                <a:tc vMerge="1">
                  <a:txBody>
                    <a:bodyPr/>
                    <a:lstStyle/>
                    <a:p>
                      <a:endParaRPr lang="zh-TW" altLang="en-US" sz="2400" b="1" dirty="0">
                        <a:latin typeface="微軟正黑體" panose="020B0604030504040204" pitchFamily="34" charset="-120"/>
                        <a:ea typeface="微軟正黑體" panose="020B0604030504040204" pitchFamily="34" charset="-120"/>
                      </a:endParaRPr>
                    </a:p>
                  </a:txBody>
                  <a:tcPr/>
                </a:tc>
                <a:tc>
                  <a:txBody>
                    <a:bodyPr/>
                    <a:lstStyle/>
                    <a:p>
                      <a:r>
                        <a:rPr lang="zh-TW" altLang="en-US" sz="2000" b="1" dirty="0" smtClean="0">
                          <a:latin typeface="微軟正黑體" panose="020B0604030504040204" pitchFamily="34" charset="-120"/>
                          <a:ea typeface="微軟正黑體" panose="020B0604030504040204" pitchFamily="34" charset="-120"/>
                        </a:rPr>
                        <a:t>台電</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dirty="0" smtClean="0">
                          <a:latin typeface="微軟正黑體" panose="020B0604030504040204" pitchFamily="34" charset="-120"/>
                          <a:ea typeface="微軟正黑體" panose="020B0604030504040204" pitchFamily="34" charset="-120"/>
                        </a:rPr>
                        <a:t>２</a:t>
                      </a:r>
                      <a:endParaRPr lang="zh-TW" altLang="en-US" sz="2000" dirty="0">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r>
              <a:tr h="3974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部分開放</a:t>
                      </a: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台電</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dirty="0" smtClean="0">
                          <a:latin typeface="微軟正黑體" panose="020B0604030504040204" pitchFamily="34" charset="-120"/>
                          <a:ea typeface="微軟正黑體" panose="020B0604030504040204" pitchFamily="34" charset="-120"/>
                        </a:rPr>
                        <a:t>１</a:t>
                      </a: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2400" dirty="0" smtClean="0">
                          <a:latin typeface="微軟正黑體" panose="020B0604030504040204" pitchFamily="34" charset="-120"/>
                          <a:ea typeface="微軟正黑體" panose="020B0604030504040204" pitchFamily="34" charset="-120"/>
                        </a:rPr>
                        <a:t>１</a:t>
                      </a:r>
                      <a:endParaRPr lang="zh-TW" altLang="en-US" sz="2400" dirty="0">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455386">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無法開放</a:t>
                      </a: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能源局</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dirty="0" smtClean="0">
                          <a:latin typeface="微軟正黑體" panose="020B0604030504040204" pitchFamily="34" charset="-120"/>
                          <a:ea typeface="微軟正黑體" panose="020B0604030504040204" pitchFamily="34" charset="-120"/>
                        </a:rPr>
                        <a:t>１</a:t>
                      </a:r>
                      <a:endParaRPr lang="zh-TW" altLang="en-US" sz="2000" dirty="0">
                        <a:latin typeface="微軟正黑體" panose="020B0604030504040204" pitchFamily="34" charset="-120"/>
                        <a:ea typeface="微軟正黑體" panose="020B0604030504040204" pitchFamily="34" charset="-120"/>
                      </a:endParaRPr>
                    </a:p>
                  </a:txBody>
                  <a:tcPr/>
                </a:tc>
                <a:tc rowSpan="3">
                  <a:txBody>
                    <a:bodyPr/>
                    <a:lstStyle/>
                    <a:p>
                      <a:pPr algn="ctr"/>
                      <a:r>
                        <a:rPr lang="en-US" altLang="zh-TW" sz="2400" dirty="0" smtClean="0">
                          <a:latin typeface="微軟正黑體" panose="020B0604030504040204" pitchFamily="34" charset="-120"/>
                          <a:ea typeface="微軟正黑體" panose="020B0604030504040204" pitchFamily="34" charset="-120"/>
                        </a:rPr>
                        <a:t>3</a:t>
                      </a:r>
                      <a:endParaRPr lang="zh-TW" altLang="en-US" sz="2400" dirty="0">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432048">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sz="2800" b="1" dirty="0" smtClean="0">
                        <a:latin typeface="微軟正黑體" panose="020B0604030504040204" pitchFamily="34" charset="-120"/>
                        <a:ea typeface="微軟正黑體" panose="020B0604030504040204" pitchFamily="34" charset="-120"/>
                      </a:endParaRP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台電</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dirty="0" smtClean="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400" dirty="0">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432048">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zh-TW" altLang="en-US" sz="2800" b="1" dirty="0" smtClean="0">
                        <a:latin typeface="微軟正黑體" panose="020B0604030504040204" pitchFamily="34" charset="-120"/>
                        <a:ea typeface="微軟正黑體" panose="020B0604030504040204" pitchFamily="34" charset="-120"/>
                      </a:endParaRP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商業司</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en-US" altLang="zh-TW" sz="2000" dirty="0" smtClean="0">
                          <a:latin typeface="微軟正黑體" panose="020B0604030504040204" pitchFamily="34" charset="-120"/>
                          <a:ea typeface="微軟正黑體" panose="020B0604030504040204" pitchFamily="34" charset="-120"/>
                        </a:rPr>
                        <a:t>1</a:t>
                      </a:r>
                      <a:endParaRPr lang="zh-TW" altLang="en-US" sz="2000" dirty="0">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400" dirty="0">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429742">
                <a:tc row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無資料可開放</a:t>
                      </a: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台電</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dirty="0" smtClean="0">
                          <a:latin typeface="微軟正黑體" panose="020B0604030504040204" pitchFamily="34" charset="-120"/>
                          <a:ea typeface="微軟正黑體" panose="020B0604030504040204" pitchFamily="34" charset="-120"/>
                        </a:rPr>
                        <a:t>1</a:t>
                      </a:r>
                      <a:endParaRPr lang="zh-TW" altLang="en-US" sz="1800" dirty="0" smtClean="0">
                        <a:latin typeface="微軟正黑體" panose="020B0604030504040204" pitchFamily="34" charset="-120"/>
                        <a:ea typeface="微軟正黑體" panose="020B0604030504040204" pitchFamily="34" charset="-120"/>
                      </a:endParaRPr>
                    </a:p>
                  </a:txBody>
                  <a:tcPr/>
                </a:tc>
                <a:tc rowSpan="3">
                  <a:txBody>
                    <a:bodyPr/>
                    <a:lstStyle/>
                    <a:p>
                      <a:pPr algn="ctr"/>
                      <a:r>
                        <a:rPr lang="en-US" altLang="zh-TW" sz="2400" dirty="0" smtClean="0">
                          <a:latin typeface="微軟正黑體" panose="020B0604030504040204" pitchFamily="34" charset="-120"/>
                          <a:ea typeface="微軟正黑體" panose="020B0604030504040204" pitchFamily="34" charset="-120"/>
                        </a:rPr>
                        <a:t>3</a:t>
                      </a:r>
                      <a:endParaRPr lang="zh-TW" altLang="en-US" sz="2400" dirty="0">
                        <a:latin typeface="微軟正黑體" panose="020B0604030504040204" pitchFamily="34" charset="-120"/>
                        <a:ea typeface="微軟正黑體" panose="020B0604030504040204" pitchFamily="34" charset="-120"/>
                      </a:endParaRPr>
                    </a:p>
                  </a:txBody>
                  <a:tcPr anchor="ctr">
                    <a:solidFill>
                      <a:schemeClr val="accent1">
                        <a:lumMod val="20000"/>
                        <a:lumOff val="80000"/>
                      </a:schemeClr>
                    </a:solidFill>
                  </a:tcPr>
                </a:tc>
              </a:tr>
              <a:tr h="420838">
                <a:tc vMerge="1">
                  <a:txBody>
                    <a:bodyPr/>
                    <a:lstStyle/>
                    <a:p>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1" dirty="0" smtClean="0">
                          <a:latin typeface="微軟正黑體" panose="020B0604030504040204" pitchFamily="34" charset="-120"/>
                          <a:ea typeface="微軟正黑體" panose="020B0604030504040204" pitchFamily="34" charset="-120"/>
                        </a:rPr>
                        <a:t>商業司</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微軟正黑體" panose="020B0604030504040204" pitchFamily="34" charset="-120"/>
                          <a:ea typeface="微軟正黑體" panose="020B0604030504040204" pitchFamily="34" charset="-120"/>
                        </a:rPr>
                        <a:t>1</a:t>
                      </a:r>
                      <a:endParaRPr lang="zh-TW" altLang="en-US" sz="2000" dirty="0" smtClean="0">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r>
              <a:tr h="420838">
                <a:tc vMerge="1">
                  <a:txBody>
                    <a:bodyPr/>
                    <a:lstStyle/>
                    <a:p>
                      <a:endParaRPr lang="zh-TW" altLang="en-US" sz="2000" dirty="0">
                        <a:latin typeface="微軟正黑體" panose="020B0604030504040204" pitchFamily="34" charset="-120"/>
                        <a:ea typeface="微軟正黑體" panose="020B0604030504040204" pitchFamily="34" charset="-120"/>
                      </a:endParaRPr>
                    </a:p>
                  </a:txBody>
                  <a:tcPr/>
                </a:tc>
                <a:tc>
                  <a:txBody>
                    <a:bodyPr/>
                    <a:lstStyle/>
                    <a:p>
                      <a:r>
                        <a:rPr lang="zh-TW" altLang="en-US" sz="2000" b="1" dirty="0" smtClean="0">
                          <a:latin typeface="微軟正黑體" panose="020B0604030504040204" pitchFamily="34" charset="-120"/>
                          <a:ea typeface="微軟正黑體" panose="020B0604030504040204" pitchFamily="34" charset="-120"/>
                        </a:rPr>
                        <a:t>中小企業處</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dirty="0" smtClean="0">
                          <a:latin typeface="微軟正黑體" panose="020B0604030504040204" pitchFamily="34" charset="-120"/>
                          <a:ea typeface="微軟正黑體" panose="020B0604030504040204" pitchFamily="34" charset="-120"/>
                        </a:rPr>
                        <a:t>１</a:t>
                      </a:r>
                      <a:endParaRPr lang="zh-TW" altLang="en-US" sz="2000" dirty="0">
                        <a:latin typeface="微軟正黑體" panose="020B0604030504040204" pitchFamily="34" charset="-120"/>
                        <a:ea typeface="微軟正黑體" panose="020B0604030504040204" pitchFamily="34" charset="-120"/>
                      </a:endParaRPr>
                    </a:p>
                  </a:txBody>
                  <a:tcPr/>
                </a:tc>
                <a:tc v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r>
              <a:tr h="45677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800" b="1" dirty="0" smtClean="0">
                          <a:latin typeface="微軟正黑體" panose="020B0604030504040204" pitchFamily="34" charset="-120"/>
                          <a:ea typeface="微軟正黑體" panose="020B0604030504040204" pitchFamily="34" charset="-120"/>
                        </a:rPr>
                        <a:t>評估後回覆</a:t>
                      </a:r>
                    </a:p>
                  </a:txBody>
                  <a:tcPr anchor="ctr"/>
                </a:tc>
                <a:tc>
                  <a:txBody>
                    <a:bodyPr/>
                    <a:lstStyle/>
                    <a:p>
                      <a:r>
                        <a:rPr lang="zh-TW" altLang="en-US" sz="2000" b="1" dirty="0" smtClean="0">
                          <a:latin typeface="微軟正黑體" panose="020B0604030504040204" pitchFamily="34" charset="-120"/>
                          <a:ea typeface="微軟正黑體" panose="020B0604030504040204" pitchFamily="34" charset="-120"/>
                        </a:rPr>
                        <a:t>工業局</a:t>
                      </a:r>
                      <a:endParaRPr lang="zh-TW" altLang="en-US" sz="2000" b="1" dirty="0">
                        <a:latin typeface="微軟正黑體" panose="020B0604030504040204" pitchFamily="34" charset="-120"/>
                        <a:ea typeface="微軟正黑體" panose="020B0604030504040204" pitchFamily="34" charset="-120"/>
                      </a:endParaRPr>
                    </a:p>
                  </a:txBody>
                  <a:tcPr anchor="ctr"/>
                </a:tc>
                <a:tc>
                  <a:txBody>
                    <a:bodyPr/>
                    <a:lstStyle/>
                    <a:p>
                      <a:pPr algn="ctr"/>
                      <a:r>
                        <a:rPr lang="zh-TW" altLang="en-US" sz="2000" dirty="0" smtClean="0">
                          <a:latin typeface="微軟正黑體" panose="020B0604030504040204" pitchFamily="34" charset="-120"/>
                          <a:ea typeface="微軟正黑體" panose="020B0604030504040204" pitchFamily="34" charset="-120"/>
                        </a:rPr>
                        <a:t>１</a:t>
                      </a: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2400" dirty="0" smtClean="0">
                          <a:latin typeface="微軟正黑體" panose="020B0604030504040204" pitchFamily="34" charset="-120"/>
                          <a:ea typeface="微軟正黑體" panose="020B0604030504040204" pitchFamily="34" charset="-120"/>
                        </a:rPr>
                        <a:t>１</a:t>
                      </a:r>
                      <a:endParaRPr lang="zh-TW" altLang="en-US" sz="2400" dirty="0">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r h="485582">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2000" dirty="0" smtClean="0">
                        <a:latin typeface="微軟正黑體" panose="020B0604030504040204" pitchFamily="34" charset="-120"/>
                        <a:ea typeface="微軟正黑體" panose="020B0604030504040204" pitchFamily="34" charset="-120"/>
                      </a:endParaRPr>
                    </a:p>
                  </a:txBody>
                  <a:tcPr/>
                </a:tc>
                <a:tc hMerge="1">
                  <a:txBody>
                    <a:bodyPr/>
                    <a:lstStyle/>
                    <a:p>
                      <a:endParaRPr lang="zh-TW" altLang="en-US" sz="2000" dirty="0">
                        <a:latin typeface="微軟正黑體" panose="020B0604030504040204" pitchFamily="34" charset="-120"/>
                        <a:ea typeface="微軟正黑體" panose="020B0604030504040204" pitchFamily="34" charset="-120"/>
                      </a:endParaRPr>
                    </a:p>
                  </a:txBody>
                  <a:tcPr/>
                </a:tc>
                <a:tc h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r>
                        <a:rPr lang="en-US" altLang="zh-TW" sz="2400" dirty="0" smtClean="0">
                          <a:latin typeface="微軟正黑體" panose="020B0604030504040204" pitchFamily="34" charset="-120"/>
                          <a:ea typeface="微軟正黑體" panose="020B0604030504040204" pitchFamily="34" charset="-120"/>
                        </a:rPr>
                        <a:t>11</a:t>
                      </a:r>
                      <a:endParaRPr lang="zh-TW" altLang="en-US" sz="2400" dirty="0">
                        <a:latin typeface="微軟正黑體" panose="020B0604030504040204" pitchFamily="34" charset="-120"/>
                        <a:ea typeface="微軟正黑體" panose="020B0604030504040204" pitchFamily="34" charset="-120"/>
                      </a:endParaRPr>
                    </a:p>
                  </a:txBody>
                  <a:tcPr>
                    <a:solidFill>
                      <a:schemeClr val="accent1">
                        <a:lumMod val="20000"/>
                        <a:lumOff val="80000"/>
                      </a:schemeClr>
                    </a:solidFill>
                  </a:tcPr>
                </a:tc>
              </a:tr>
            </a:tbl>
          </a:graphicData>
        </a:graphic>
      </p:graphicFrame>
      <p:sp>
        <p:nvSpPr>
          <p:cNvPr id="4" name="文字方塊 1"/>
          <p:cNvSpPr txBox="1">
            <a:spLocks noChangeArrowheads="1"/>
          </p:cNvSpPr>
          <p:nvPr/>
        </p:nvSpPr>
        <p:spPr bwMode="auto">
          <a:xfrm>
            <a:off x="2124075" y="42863"/>
            <a:ext cx="6911975" cy="646331"/>
          </a:xfrm>
          <a:prstGeom prst="rect">
            <a:avLst/>
          </a:prstGeom>
          <a:noFill/>
          <a:ln w="9525">
            <a:noFill/>
            <a:miter lim="800000"/>
            <a:headEnd/>
            <a:tailEnd/>
          </a:ln>
        </p:spPr>
        <p:txBody>
          <a:bodyPr>
            <a:spAutoFit/>
          </a:bodyPr>
          <a:lstStyle/>
          <a:p>
            <a:pPr fontAlgn="t"/>
            <a:r>
              <a:rPr kumimoji="0" lang="zh-TW" altLang="en-US" sz="3600" b="1" dirty="0" smtClean="0">
                <a:solidFill>
                  <a:schemeClr val="tx1"/>
                </a:solidFill>
                <a:ea typeface="微軟正黑體" pitchFamily="34" charset="-120"/>
              </a:rPr>
              <a:t>本部</a:t>
            </a:r>
            <a:r>
              <a:rPr kumimoji="0" lang="zh-TW" altLang="en-US" sz="3600" b="1" dirty="0">
                <a:solidFill>
                  <a:schemeClr val="tx1"/>
                </a:solidFill>
                <a:ea typeface="微軟正黑體" pitchFamily="34" charset="-120"/>
              </a:rPr>
              <a:t>開放資料民間</a:t>
            </a:r>
            <a:r>
              <a:rPr kumimoji="0" lang="zh-TW" altLang="en-US" sz="3600" b="1" dirty="0" smtClean="0">
                <a:solidFill>
                  <a:schemeClr val="tx1"/>
                </a:solidFill>
                <a:ea typeface="微軟正黑體" pitchFamily="34" charset="-120"/>
              </a:rPr>
              <a:t>需求回應情形</a:t>
            </a:r>
            <a:endParaRPr kumimoji="0" lang="en-US" altLang="zh-TW" sz="3600" b="1" dirty="0">
              <a:solidFill>
                <a:schemeClr val="tx1"/>
              </a:solidFill>
              <a:ea typeface="微軟正黑體" pitchFamily="34" charset="-120"/>
            </a:endParaRPr>
          </a:p>
        </p:txBody>
      </p:sp>
    </p:spTree>
    <p:extLst>
      <p:ext uri="{BB962C8B-B14F-4D97-AF65-F5344CB8AC3E}">
        <p14:creationId xmlns:p14="http://schemas.microsoft.com/office/powerpoint/2010/main" val="113409327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23</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380341805"/>
              </p:ext>
            </p:extLst>
          </p:nvPr>
        </p:nvGraphicFramePr>
        <p:xfrm>
          <a:off x="180974" y="1490956"/>
          <a:ext cx="8855076" cy="4454103"/>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請問能否開放自來水取水口對應之供水轄區及集水區範圍</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集水區的空間資訊（</a:t>
                      </a:r>
                      <a:r>
                        <a:rPr kumimoji="0" lang="en-US" altLang="zh-TW" sz="1800" b="0" i="0" u="none" strike="noStrike" kern="1200" cap="none" normalizeH="0" baseline="0" dirty="0" err="1" smtClean="0">
                          <a:ln>
                            <a:noFill/>
                          </a:ln>
                          <a:solidFill>
                            <a:srgbClr val="000000"/>
                          </a:solidFill>
                          <a:effectLst/>
                          <a:latin typeface="微軟正黑體" pitchFamily="34" charset="-120"/>
                          <a:ea typeface="微軟正黑體" pitchFamily="34" charset="-120"/>
                          <a:cs typeface="+mn-cs"/>
                        </a:rPr>
                        <a:t>shp</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現有的水庫供水資訊完全看不出我家是用哪一個水庫的水，我想知道自來水是來自於哪一個水庫，有沒有自來水取水口對應之供水轄區資訊，謝謝。</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台灣自來水公司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已開放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有關您提出是否開放自來水取水口對應之供水轄區及集水區範圍。因本公司有些淨水場水源取水口不只一處，係視水源狀況做調整，而各淨水場負責供應所屬轄區民眾用水，本公司也於</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9</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28</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日新增一項開放資料集「台灣自來水公司供水轄區資訊」，該資料集內容包含淨水場名稱、經緯度</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(X</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座標、</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Y</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座標</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及主要供水轄區等。</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23</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40388564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24</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3319243331"/>
              </p:ext>
            </p:extLst>
          </p:nvPr>
        </p:nvGraphicFramePr>
        <p:xfrm>
          <a:off x="180974" y="1490956"/>
          <a:ext cx="8855076" cy="4454103"/>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2</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台灣電力公司歷年太陽光電購售電契約概況</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台灣電力公司與太陽光電發電設備設置者所簽訂之購售電契約，各地區處於各年度中所簽訂「全額躉售」、「餘電躉售」與「不躉售」之三類案件數量與各類別裝置容量。</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目前相關統計資料多以總裝置容量為主，希望能以合宜方式公開其型態，以利後續議題探討，謝謝！</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已開放</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本項需求資料已併於「各縣市再生能源別購入情形」資料集（</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http://data.gov.tw/node/29936</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）公開，每季更新。</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24</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41265492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25</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1925665849"/>
              </p:ext>
            </p:extLst>
          </p:nvPr>
        </p:nvGraphicFramePr>
        <p:xfrm>
          <a:off x="180974" y="1490956"/>
          <a:ext cx="8855076" cy="5119984"/>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3</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請問台電可否提供今年或近兩年全台或北部地區每小時用電量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或負載量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的資料集檔案。謝謝。</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年，月，日，時，用電量</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作為用電量趨勢及預測之研究使用。台電目前提供今日電力資訊及今天用量曲線，但從該網頁原始碼不易抓取資料，且無從獲得每小時資料。建議提供</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csv</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或</a:t>
                      </a:r>
                      <a:r>
                        <a:rPr kumimoji="0" lang="en-US" altLang="zh-TW" sz="1800" b="0" i="0" u="none" strike="noStrike" kern="1200" cap="none" normalizeH="0" baseline="0" dirty="0" err="1" smtClean="0">
                          <a:ln>
                            <a:noFill/>
                          </a:ln>
                          <a:solidFill>
                            <a:srgbClr val="000000"/>
                          </a:solidFill>
                          <a:effectLst/>
                          <a:latin typeface="微軟正黑體" pitchFamily="34" charset="-120"/>
                          <a:ea typeface="微軟正黑體" pitchFamily="34" charset="-120"/>
                          <a:cs typeface="+mn-cs"/>
                        </a:rPr>
                        <a:t>xls</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資料集檔案。</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已開放</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台電公司官網今日電力資訊僅供網頁揭示之用，並未彙整成檔案，因此無法提供全台以及北部地區每小時用電量之資料。但全台用電量可自本公司於政府資料開放平臺已上架之台電系統</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含外購電力</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各機組發電量即時資訊下載加總而得（</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txt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格式，每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分鐘更新，每小時</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6</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筆資料，提供台電自有及外購電力之各機組，含水、火力、再生能源、核能等發電量即時資料，網址為：</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http://data.gov.tw/node/8931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25</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42082770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26</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4155055576"/>
              </p:ext>
            </p:extLst>
          </p:nvPr>
        </p:nvGraphicFramePr>
        <p:xfrm>
          <a:off x="180974" y="1490956"/>
          <a:ext cx="8855076" cy="4845664"/>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4</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火力發電廠空氣污染物排放濃度小時資料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粒狀污染物（</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PM</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）、細懸浮微粒（</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PM2.5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）、懸浮微粒（</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PM10</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）、硫氧化物（</a:t>
                      </a:r>
                      <a:r>
                        <a:rPr kumimoji="0" lang="en-US" altLang="zh-TW" sz="1800" b="0" i="0" u="none" strike="noStrike" kern="1200" cap="none" normalizeH="0" baseline="0" dirty="0" err="1" smtClean="0">
                          <a:ln>
                            <a:noFill/>
                          </a:ln>
                          <a:solidFill>
                            <a:srgbClr val="000000"/>
                          </a:solidFill>
                          <a:effectLst/>
                          <a:latin typeface="微軟正黑體" pitchFamily="34" charset="-120"/>
                          <a:ea typeface="微軟正黑體" pitchFamily="34" charset="-120"/>
                          <a:cs typeface="+mn-cs"/>
                        </a:rPr>
                        <a:t>SOx</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）、氮氧化物（</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NOx</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）、臭氧</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(O3)</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空氣污染物濃度小時資料</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希望能提供電廠排放空氣污染物濃度小時資料，藉觀測資料修正全臺日夜變化排放檔。</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部分已開放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公司依固定污染源空氣污染物連續自動監測設施管理辦法要求設置監測設施，各火力電廠監測項目依法規規定各有不同，如台中電廠之監測項目計有不透光率、二氧化硫、氮氧化物、氧氣、排放流率及溫度等，資料格式</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JSON</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XML</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及</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CSV</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三種，環保署已將前述資料放置於行政院政府資料開放平台</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(http://data.gov.tw/node/31969  CEMS</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煙道即時量測值資料檔</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氣狀污染物</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，煩請有需求民眾自行上網取閱。</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26</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42912778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27</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958772353"/>
              </p:ext>
            </p:extLst>
          </p:nvPr>
        </p:nvGraphicFramePr>
        <p:xfrm>
          <a:off x="180974" y="1490956"/>
          <a:ext cx="8855076" cy="5394304"/>
        </p:xfrm>
        <a:graphic>
          <a:graphicData uri="http://schemas.openxmlformats.org/drawingml/2006/table">
            <a:tbl>
              <a:tblPr/>
              <a:tblGrid>
                <a:gridCol w="502593"/>
                <a:gridCol w="576065"/>
                <a:gridCol w="3672408"/>
                <a:gridCol w="720080"/>
                <a:gridCol w="720080"/>
                <a:gridCol w="2663850"/>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5</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經濟部補助太陽光電發電設備概況</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申設者、安裝廠商、核准年月、補助依據、經費來源、補助金額、系統類型、裝置容量、系統所在之行政區、歷年發電資料。並包括適用能委會時期之「太陽光電發電示範系統設置補助」、能源局「太陽光電建築經典示範計畫」、「陽光電城計畫」、「陽光校園計畫」、「莫拉克風災重建太陽光電應用設置補助計畫」 、「經濟部推動陽光社區補助」、「太陽光電發電設備設置補助」以及特定年度之「振興經濟擴大公共建設投資計畫」。</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目前相關統計資料不完整，能源局網站相關區塊並未揭露這方面細節</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經濟部能源局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無法開放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有關早期太陽光電設備補助案件之相關發電資訊，可逕至太陽光電發電申報發電量平台</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網址：</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http://pvsystem.itri.org.tw/)</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查詢，其資訊主要以縣市及系統類型</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併聯型、獨立型、防災型</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來區別，提供當地太陽光電設備補助案件之日平均發電量數據；惟有關個案申設者名稱、安裝廠商及補助金額等部分資訊，因考量涉及個人資訊及規範，並未開放提供參閱。本局後續將重新盤點相關可公開揭露資訊，納入開放規劃。</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27</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272910691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28</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646691034"/>
              </p:ext>
            </p:extLst>
          </p:nvPr>
        </p:nvGraphicFramePr>
        <p:xfrm>
          <a:off x="180974" y="1490956"/>
          <a:ext cx="8855076" cy="4454103"/>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6</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電費帳單公共分攤電費之全年度總合</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集合式住宅公共用電用電量</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覺得台電應該提供此資料 有助於民眾估算公共分攤電費與分攤戶數之關係 相關研究人員也可以得知公共分攤電費的年度變化</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無法開放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評估該項資料需求後，決定不予開放，其原因如下： 一、 因本公司與用戶間屬私法上供電契約關係，依契約對用戶用電資料負有保密之責，倘開放需取得用戶同意始得為之。 二、 另現行公共設施用電之用電戶名有個人用戶，倘欲開放該等用電資料仍須取得用戶同意，否則有違個資法之虞。 </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28</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37744687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29</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183208687"/>
              </p:ext>
            </p:extLst>
          </p:nvPr>
        </p:nvGraphicFramePr>
        <p:xfrm>
          <a:off x="180974" y="1490956"/>
          <a:ext cx="8855076" cy="4571344"/>
        </p:xfrm>
        <a:graphic>
          <a:graphicData uri="http://schemas.openxmlformats.org/drawingml/2006/table">
            <a:tbl>
              <a:tblPr/>
              <a:tblGrid>
                <a:gridCol w="502593"/>
                <a:gridCol w="936104"/>
                <a:gridCol w="2160241"/>
                <a:gridCol w="1008112"/>
                <a:gridCol w="936104"/>
                <a:gridCol w="3311922"/>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7</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建議開放商業公司歷史紀錄</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商業公司之股東、股權數、資本額、負責人變動歷史紀錄</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有股東、股權、資本額、負責人變動歷史紀錄，可追蹤台灣各個公司、產業的消長。</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無法開放</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目前商工開放資料均是依公司法及商業登記法所規定可公示之資料，故您所提出之需求僅有「資本額」欄位有開放，另「股東」、「股權數」、「負責人變動歷史紀錄」均非為可公示資訊，現階段尚無法開放。</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又目前公司法正處於修法階段，已朝更開放之方向進行，預期未來法規鬆綁且於法令通過後，將可開放更多相關公司及商業資訊。</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屆時本司將配合依法可公示之資料評估開放時程。</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29</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3046969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書卷 (水平) 2"/>
          <p:cNvSpPr/>
          <p:nvPr/>
        </p:nvSpPr>
        <p:spPr>
          <a:xfrm>
            <a:off x="107950" y="476250"/>
            <a:ext cx="8937625" cy="5761038"/>
          </a:xfrm>
          <a:prstGeom prst="horizontalScroll">
            <a:avLst/>
          </a:prstGeom>
          <a:solidFill>
            <a:srgbClr val="FFFFCC"/>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t">
              <a:defRPr/>
            </a:pPr>
            <a:endParaRPr lang="zh-TW" altLang="en-US"/>
          </a:p>
        </p:txBody>
      </p:sp>
      <p:sp>
        <p:nvSpPr>
          <p:cNvPr id="19458" name="文字方塊 3"/>
          <p:cNvSpPr txBox="1">
            <a:spLocks noChangeArrowheads="1"/>
          </p:cNvSpPr>
          <p:nvPr/>
        </p:nvSpPr>
        <p:spPr bwMode="auto">
          <a:xfrm>
            <a:off x="827088" y="2017713"/>
            <a:ext cx="8147050" cy="3681412"/>
          </a:xfrm>
          <a:prstGeom prst="rect">
            <a:avLst/>
          </a:prstGeom>
          <a:noFill/>
          <a:ln w="9525">
            <a:noFill/>
            <a:miter lim="800000"/>
            <a:headEnd/>
            <a:tailEnd/>
          </a:ln>
        </p:spPr>
        <p:txBody>
          <a:bodyPr>
            <a:spAutoFit/>
          </a:bodyPr>
          <a:lstStyle/>
          <a:p>
            <a:pPr fontAlgn="t">
              <a:spcAft>
                <a:spcPts val="600"/>
              </a:spcAft>
            </a:pPr>
            <a:r>
              <a:rPr lang="zh-TW" altLang="en-US" sz="5000" dirty="0">
                <a:solidFill>
                  <a:schemeClr val="tx1"/>
                </a:solidFill>
                <a:ea typeface="微軟正黑體" pitchFamily="34" charset="-120"/>
              </a:rPr>
              <a:t>報告事項：</a:t>
            </a:r>
            <a:endParaRPr lang="en-US" altLang="zh-TW" sz="5000" dirty="0">
              <a:solidFill>
                <a:schemeClr val="tx1"/>
              </a:solidFill>
              <a:ea typeface="微軟正黑體" pitchFamily="34" charset="-120"/>
            </a:endParaRPr>
          </a:p>
          <a:p>
            <a:pPr>
              <a:spcBef>
                <a:spcPct val="20000"/>
              </a:spcBef>
              <a:spcAft>
                <a:spcPts val="1800"/>
              </a:spcAft>
              <a:buClr>
                <a:schemeClr val="accent1"/>
              </a:buClr>
            </a:pPr>
            <a:r>
              <a:rPr lang="zh-TW" altLang="zh-TW" sz="4800" dirty="0">
                <a:solidFill>
                  <a:schemeClr val="tx1"/>
                </a:solidFill>
                <a:ea typeface="微軟正黑體" pitchFamily="34" charset="-120"/>
              </a:rPr>
              <a:t>行政院資料開放諮詢小組歷次小組會議結論追蹤報告</a:t>
            </a:r>
            <a:endParaRPr lang="en-US" altLang="zh-TW" sz="4800" dirty="0">
              <a:solidFill>
                <a:schemeClr val="tx1"/>
              </a:solidFill>
              <a:ea typeface="微軟正黑體" pitchFamily="34" charset="-120"/>
            </a:endParaRPr>
          </a:p>
          <a:p>
            <a:pPr>
              <a:spcBef>
                <a:spcPct val="20000"/>
              </a:spcBef>
              <a:spcAft>
                <a:spcPts val="1800"/>
              </a:spcAft>
              <a:buClr>
                <a:schemeClr val="accent1"/>
              </a:buClr>
              <a:buFont typeface="Arial" charset="0"/>
              <a:buNone/>
            </a:pPr>
            <a:endParaRPr kumimoji="0" lang="en-US" altLang="zh-TW" sz="48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a:t>
            </a:fld>
            <a:endParaRPr lang="en-US" dirty="0"/>
          </a:p>
        </p:txBody>
      </p:sp>
    </p:spTree>
    <p:extLst>
      <p:ext uri="{BB962C8B-B14F-4D97-AF65-F5344CB8AC3E}">
        <p14:creationId xmlns:p14="http://schemas.microsoft.com/office/powerpoint/2010/main" val="31612398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30</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3853911318"/>
              </p:ext>
            </p:extLst>
          </p:nvPr>
        </p:nvGraphicFramePr>
        <p:xfrm>
          <a:off x="180974" y="1490956"/>
          <a:ext cx="8855076" cy="4454103"/>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8</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我想查看電力傳輸損耗</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我想查詢電力公司各類發電的電力傳輸損耗</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我想查詢電力公司各類發電的電力傳輸損耗</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因為我想做研究。如果將有效的電力發揮極致，以減少不避的發電量，且也不會造成發電不足的情況發生。讓學者及其他需要資料的人員妥善使用此資料。</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台灣電力公司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無資料可開放</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本公司並無統計各類發電的電力傳輸損耗相關資料，目前統計之年度線路損失率資料均置於本公司網頁之「資訊揭露」</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-&gt;</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「重要電業經營績效」內，供您參考。</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(http://www.taipower.com.tw/content/new_info/new_info-a52.aspx?LinkID=5)</a:t>
                      </a:r>
                      <a:endPar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30</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3662881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31</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940777215"/>
              </p:ext>
            </p:extLst>
          </p:nvPr>
        </p:nvGraphicFramePr>
        <p:xfrm>
          <a:off x="180974" y="1490956"/>
          <a:ext cx="8855076" cy="4571344"/>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9</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全國連鎖加盟種類分佈及數量</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產業別、加盟服務類型、分佈地點、各類家數及座標</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民間應用所需：平台系統導入全國各連鎖加盟資料，提供企業進行投資評估、競爭分析等事宜。</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商業司</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無資料可開放</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由於連鎖加盟業之行業多樣、規模大小不一且分佈範圍極廣，必須耗費大量人力與財力調查；此外連鎖加盟產業發展呈現多元、業態變化快速，且市場高度競爭下，業者分店之開店關店速度，隨商機快速調整變更，定期的調查（如</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年期）無法呈現完整且正確資料；本部係以連鎖加盟總部作為輔導對象，並未針對連鎖加盟細部統計進行調查，是以目前尚無所述資料可提供。</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31</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9471701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32</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2262283865"/>
              </p:ext>
            </p:extLst>
          </p:nvPr>
        </p:nvGraphicFramePr>
        <p:xfrm>
          <a:off x="180974" y="1490956"/>
          <a:ext cx="8855076" cy="4845664"/>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全國商圈名錄及租金費用</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地點、商圈名、商圈類別特色、店家數、綜合產值、人流數量、商圈年度特色活動、租金</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民間應用所需：平台系統導入全國各商圈名錄資料，提供企業評估商圈類型、客群及是否設點。</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中小企業處 </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無資料可開放</a:t>
                      </a:r>
                      <a:endParaRPr kumimoji="0" lang="zh-TW"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商圈綜合產值、人流數量、租金等資訊係為浮動資料且涉及地方商圈商業行為，爰尚無蒐集、統計相關資訊。至有關商圈類別特色、店家數、商圈年度特色活動可逕向縣市政府權管機關或網站查詢。（例如臺北市商圈列表及介紹、相關整合行銷及商圈營造活動等資訊，可至臺北市商業處網站查詢</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http://www.tcooc.gov.taipei/lp.asp?ctNode=31554&amp;CtUnit=17917&amp;BaseDSD=7&amp;mp=105011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32</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7084039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DA7AA71-B214-423C-BFA2-B0EAFBAC8EDE}" type="slidenum">
              <a:rPr kumimoji="0" lang="zh-TW" altLang="en-US" sz="1200">
                <a:solidFill>
                  <a:schemeClr val="tx1"/>
                </a:solidFill>
                <a:ea typeface="微軟正黑體" pitchFamily="34" charset="-120"/>
              </a:rPr>
              <a:pPr algn="ctr"/>
              <a:t>33</a:t>
            </a:fld>
            <a:endParaRPr kumimoji="0" lang="en-US" altLang="zh-TW" sz="1200" dirty="0">
              <a:solidFill>
                <a:schemeClr val="tx1"/>
              </a:solidFill>
              <a:ea typeface="微軟正黑體" pitchFamily="34" charset="-120"/>
            </a:endParaRPr>
          </a:p>
        </p:txBody>
      </p:sp>
      <p:graphicFrame>
        <p:nvGraphicFramePr>
          <p:cNvPr id="43011" name="Group 3"/>
          <p:cNvGraphicFramePr>
            <a:graphicFrameLocks noGrp="1"/>
          </p:cNvGraphicFramePr>
          <p:nvPr>
            <p:extLst>
              <p:ext uri="{D42A27DB-BD31-4B8C-83A1-F6EECF244321}">
                <p14:modId xmlns:p14="http://schemas.microsoft.com/office/powerpoint/2010/main" val="3964617032"/>
              </p:ext>
            </p:extLst>
          </p:nvPr>
        </p:nvGraphicFramePr>
        <p:xfrm>
          <a:off x="180974" y="1490956"/>
          <a:ext cx="8855076" cy="4454103"/>
        </p:xfrm>
        <a:graphic>
          <a:graphicData uri="http://schemas.openxmlformats.org/drawingml/2006/table">
            <a:tbl>
              <a:tblPr/>
              <a:tblGrid>
                <a:gridCol w="502593"/>
                <a:gridCol w="936104"/>
                <a:gridCol w="2736305"/>
                <a:gridCol w="864096"/>
                <a:gridCol w="792087"/>
                <a:gridCol w="3023891"/>
              </a:tblGrid>
              <a:tr h="730864">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 序號</a:t>
                      </a:r>
                    </a:p>
                  </a:txBody>
                  <a:tcPr marL="91415" marR="91415" marT="45670" marB="4567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r>
              <a:tr h="372323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11</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希望提供最新資訊</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建議開放欄位</a:t>
                      </a:r>
                      <a:r>
                        <a:rPr kumimoji="0" lang="zh-TW" altLang="en-US" sz="1800" b="0" i="0" u="none" strike="noStrike" kern="1200" cap="none" normalizeH="0" baseline="0" dirty="0" smtClean="0">
                          <a:ln>
                            <a:noFill/>
                          </a:ln>
                          <a:solidFill>
                            <a:srgbClr val="000000"/>
                          </a:solidFill>
                          <a:effectLst/>
                          <a:latin typeface="新細明體"/>
                          <a:ea typeface="新細明體"/>
                          <a:cs typeface="+mn-cs"/>
                        </a:rPr>
                        <a:t>：</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廠商名稱</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設立地址</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設立日期</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產業類別</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建議原因</a:t>
                      </a:r>
                      <a:endPar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想瞭解我們台灣經濟，關廠跟新設立對比狀況。</a:t>
                      </a: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經濟部工業局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預計</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106</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季提出預計開放時程</a:t>
                      </a:r>
                      <a:endParaRPr kumimoji="0" lang="zh-TW" altLang="zh-TW" sz="1800" b="0" i="0" u="none" strike="noStrike" kern="1200" cap="none" normalizeH="0" baseline="0" dirty="0">
                        <a:ln>
                          <a:noFill/>
                        </a:ln>
                        <a:solidFill>
                          <a:srgbClr val="000000"/>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有關台端建議於政府資料開放平臺能提供工廠新登記及歇業資料一案，本局經研議後，因需增修系統，礙於經費關係，</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105</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年無法提供，</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待</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106</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年第</a:t>
                      </a:r>
                      <a:r>
                        <a:rPr kumimoji="0" lang="en-US" altLang="zh-TW"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a:t>
                      </a:r>
                      <a:r>
                        <a:rPr kumimoji="0" lang="zh-TW" altLang="en-US" sz="1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季，再決定開放時間。 針對本局答覆內容台端如尚有疑義，歡迎來電或來信告知，本局將竭誠為您服務。</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r>
            </a:tbl>
          </a:graphicData>
        </a:graphic>
      </p:graphicFrame>
      <p:sp>
        <p:nvSpPr>
          <p:cNvPr id="7" name="AutoShape 11"/>
          <p:cNvSpPr>
            <a:spLocks noChangeArrowheads="1"/>
          </p:cNvSpPr>
          <p:nvPr/>
        </p:nvSpPr>
        <p:spPr bwMode="auto">
          <a:xfrm>
            <a:off x="107504" y="864908"/>
            <a:ext cx="6624736" cy="576263"/>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defRPr/>
            </a:pPr>
            <a:r>
              <a:rPr lang="zh-TW" altLang="en-US" sz="2800" b="1" dirty="0" smtClean="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800" b="1" dirty="0" smtClean="0">
                <a:solidFill>
                  <a:schemeClr val="bg1"/>
                </a:solidFill>
                <a:latin typeface="微軟正黑體" panose="020B0604030504040204" pitchFamily="34" charset="-120"/>
                <a:ea typeface="微軟正黑體" panose="020B0604030504040204" pitchFamily="34" charset="-120"/>
              </a:rPr>
              <a:t>(</a:t>
            </a:r>
            <a:r>
              <a:rPr lang="zh-TW" altLang="en-US" sz="2800" b="1" dirty="0" smtClean="0">
                <a:solidFill>
                  <a:schemeClr val="bg1"/>
                </a:solidFill>
                <a:latin typeface="微軟正黑體" panose="020B0604030504040204" pitchFamily="34" charset="-120"/>
                <a:ea typeface="微軟正黑體" panose="020B0604030504040204" pitchFamily="34" charset="-120"/>
              </a:rPr>
              <a:t>我還要更多</a:t>
            </a:r>
            <a:r>
              <a:rPr lang="en-US" altLang="zh-TW" sz="2800" b="1" dirty="0" smtClean="0">
                <a:solidFill>
                  <a:schemeClr val="bg1"/>
                </a:solidFill>
                <a:latin typeface="微軟正黑體" panose="020B0604030504040204" pitchFamily="34" charset="-120"/>
                <a:ea typeface="微軟正黑體" panose="020B0604030504040204" pitchFamily="34" charset="-120"/>
              </a:rPr>
              <a:t>)</a:t>
            </a:r>
            <a:endParaRPr lang="en-US" altLang="ja-JP" sz="2800" b="1" dirty="0" smtClean="0">
              <a:solidFill>
                <a:schemeClr val="bg1"/>
              </a:solidFill>
              <a:latin typeface="微軟正黑體" panose="020B0604030504040204" pitchFamily="34" charset="-120"/>
              <a:ea typeface="微軟正黑體" panose="020B0604030504040204" pitchFamily="34" charset="-120"/>
            </a:endParaRPr>
          </a:p>
        </p:txBody>
      </p:sp>
      <p:sp>
        <p:nvSpPr>
          <p:cNvPr id="85018" name="文字方塊 5"/>
          <p:cNvSpPr txBox="1">
            <a:spLocks noChangeArrowheads="1"/>
          </p:cNvSpPr>
          <p:nvPr/>
        </p:nvSpPr>
        <p:spPr bwMode="auto">
          <a:xfrm>
            <a:off x="6732240" y="1071840"/>
            <a:ext cx="2555428" cy="369332"/>
          </a:xfrm>
          <a:prstGeom prst="rect">
            <a:avLst/>
          </a:prstGeom>
          <a:noFill/>
          <a:ln w="9525">
            <a:noFill/>
            <a:miter lim="800000"/>
            <a:headEnd/>
            <a:tailEnd/>
          </a:ln>
        </p:spPr>
        <p:txBody>
          <a:bodyPr wrap="square">
            <a:spAutoFit/>
          </a:bodyPr>
          <a:lstStyle/>
          <a:p>
            <a:pPr fontAlgn="t"/>
            <a:r>
              <a:rPr lang="en-US" altLang="zh-TW" sz="1800" dirty="0" smtClean="0">
                <a:solidFill>
                  <a:schemeClr val="tx1"/>
                </a:solidFill>
              </a:rPr>
              <a:t>105/9/10~105/12/10</a:t>
            </a:r>
            <a:endParaRPr lang="zh-TW" altLang="en-US" sz="1800" dirty="0">
              <a:solidFill>
                <a:schemeClr val="tx1"/>
              </a:solidFill>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33</a:t>
            </a:fld>
            <a:endParaRPr lang="en-US" dirty="0"/>
          </a:p>
        </p:txBody>
      </p:sp>
      <p:sp>
        <p:nvSpPr>
          <p:cNvPr id="8" name="文字方塊 1"/>
          <p:cNvSpPr txBox="1">
            <a:spLocks noChangeArrowheads="1"/>
          </p:cNvSpPr>
          <p:nvPr/>
        </p:nvSpPr>
        <p:spPr bwMode="auto">
          <a:xfrm>
            <a:off x="2124075" y="-27384"/>
            <a:ext cx="6911975" cy="769441"/>
          </a:xfrm>
          <a:prstGeom prst="rect">
            <a:avLst/>
          </a:prstGeom>
          <a:noFill/>
          <a:ln w="9525">
            <a:noFill/>
            <a:miter lim="800000"/>
            <a:headEnd/>
            <a:tailEnd/>
          </a:ln>
        </p:spPr>
        <p:txBody>
          <a:bodyPr>
            <a:spAutoFit/>
          </a:bodyPr>
          <a:lstStyle/>
          <a:p>
            <a:pPr fontAlgn="t">
              <a:buFont typeface="Arial" charset="0"/>
              <a:buNone/>
            </a:pPr>
            <a:r>
              <a:rPr kumimoji="0" lang="zh-TW" altLang="en-US" sz="4400" dirty="0">
                <a:solidFill>
                  <a:schemeClr val="tx1"/>
                </a:solidFill>
                <a:ea typeface="微軟正黑體" pitchFamily="34" charset="-120"/>
              </a:rPr>
              <a:t>本部開放資料民間需求</a:t>
            </a:r>
            <a:r>
              <a:rPr kumimoji="0" lang="zh-TW" altLang="en-US" sz="4400" dirty="0" smtClean="0">
                <a:solidFill>
                  <a:schemeClr val="tx1"/>
                </a:solidFill>
                <a:ea typeface="微軟正黑體" pitchFamily="34" charset="-120"/>
              </a:rPr>
              <a:t>回應</a:t>
            </a:r>
            <a:endParaRPr kumimoji="0" lang="zh-TW" altLang="en-US" sz="4400" dirty="0">
              <a:solidFill>
                <a:schemeClr val="tx1"/>
              </a:solidFill>
              <a:ea typeface="微軟正黑體" pitchFamily="34" charset="-120"/>
            </a:endParaRPr>
          </a:p>
        </p:txBody>
      </p:sp>
    </p:spTree>
    <p:extLst>
      <p:ext uri="{BB962C8B-B14F-4D97-AF65-F5344CB8AC3E}">
        <p14:creationId xmlns:p14="http://schemas.microsoft.com/office/powerpoint/2010/main" val="40808239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文字方塊 1"/>
          <p:cNvSpPr txBox="1">
            <a:spLocks noChangeArrowheads="1"/>
          </p:cNvSpPr>
          <p:nvPr/>
        </p:nvSpPr>
        <p:spPr bwMode="auto">
          <a:xfrm>
            <a:off x="0" y="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t" hangingPunct="1">
              <a:spcBef>
                <a:spcPct val="0"/>
              </a:spcBef>
              <a:buFont typeface="Arial" charset="0"/>
              <a:buNone/>
            </a:pPr>
            <a:r>
              <a:rPr lang="zh-TW" altLang="en-US" sz="4800" dirty="0">
                <a:latin typeface="微軟正黑體" pitchFamily="34" charset="-120"/>
                <a:ea typeface="微軟正黑體" pitchFamily="34" charset="-120"/>
              </a:rPr>
              <a:t>            </a:t>
            </a:r>
            <a:r>
              <a:rPr lang="en-US" altLang="zh-TW" b="1" dirty="0">
                <a:latin typeface="微軟正黑體" pitchFamily="34" charset="-120"/>
                <a:ea typeface="微軟正黑體" pitchFamily="34" charset="-120"/>
              </a:rPr>
              <a:t>105</a:t>
            </a:r>
            <a:r>
              <a:rPr lang="zh-TW" altLang="en-US" b="1" dirty="0">
                <a:latin typeface="微軟正黑體" pitchFamily="34" charset="-120"/>
                <a:ea typeface="微軟正黑體" pitchFamily="34" charset="-120"/>
              </a:rPr>
              <a:t>年</a:t>
            </a:r>
            <a:r>
              <a:rPr lang="zh-TW" altLang="en-US" b="1" dirty="0" smtClean="0">
                <a:latin typeface="微軟正黑體" pitchFamily="34" charset="-120"/>
                <a:ea typeface="微軟正黑體" pitchFamily="34" charset="-120"/>
              </a:rPr>
              <a:t>第</a:t>
            </a:r>
            <a:r>
              <a:rPr lang="en-US" altLang="zh-TW" b="1" dirty="0" smtClean="0">
                <a:latin typeface="微軟正黑體" pitchFamily="34" charset="-120"/>
                <a:ea typeface="微軟正黑體" pitchFamily="34" charset="-120"/>
              </a:rPr>
              <a:t>4</a:t>
            </a:r>
            <a:r>
              <a:rPr lang="zh-TW" altLang="en-US" b="1" dirty="0" smtClean="0">
                <a:latin typeface="微軟正黑體" pitchFamily="34" charset="-120"/>
                <a:ea typeface="微軟正黑體" pitchFamily="34" charset="-120"/>
              </a:rPr>
              <a:t>季</a:t>
            </a:r>
            <a:r>
              <a:rPr lang="zh-TW" altLang="en-US" b="1" dirty="0">
                <a:latin typeface="微軟正黑體" pitchFamily="34" charset="-120"/>
                <a:ea typeface="微軟正黑體" pitchFamily="34" charset="-120"/>
              </a:rPr>
              <a:t>先行</a:t>
            </a:r>
            <a:r>
              <a:rPr lang="zh-TW" altLang="en-US" b="1" dirty="0" smtClean="0">
                <a:latin typeface="微軟正黑體" pitchFamily="34" charset="-120"/>
                <a:ea typeface="微軟正黑體" pitchFamily="34" charset="-120"/>
              </a:rPr>
              <a:t>開放之</a:t>
            </a:r>
            <a:r>
              <a:rPr lang="zh-TW" altLang="zh-TW" b="1" dirty="0" smtClean="0">
                <a:latin typeface="微軟正黑體" pitchFamily="34" charset="-120"/>
                <a:ea typeface="微軟正黑體" pitchFamily="34" charset="-120"/>
              </a:rPr>
              <a:t>民間</a:t>
            </a:r>
            <a:r>
              <a:rPr lang="zh-TW" altLang="zh-TW" b="1" dirty="0">
                <a:latin typeface="微軟正黑體" pitchFamily="34" charset="-120"/>
                <a:ea typeface="微軟正黑體" pitchFamily="34" charset="-120"/>
              </a:rPr>
              <a:t>需求資料</a:t>
            </a:r>
            <a:r>
              <a:rPr lang="zh-TW" altLang="en-US" b="1" dirty="0">
                <a:latin typeface="微軟正黑體" pitchFamily="34" charset="-120"/>
                <a:ea typeface="微軟正黑體" pitchFamily="34" charset="-120"/>
              </a:rPr>
              <a:t>集</a:t>
            </a:r>
            <a:endParaRPr kumimoji="0" lang="en-US" altLang="zh-TW" b="1" dirty="0">
              <a:latin typeface="微軟正黑體" pitchFamily="34" charset="-120"/>
              <a:ea typeface="微軟正黑體" pitchFamily="34" charset="-120"/>
            </a:endParaRPr>
          </a:p>
        </p:txBody>
      </p:sp>
      <p:graphicFrame>
        <p:nvGraphicFramePr>
          <p:cNvPr id="4" name="表格 3"/>
          <p:cNvGraphicFramePr>
            <a:graphicFrameLocks noGrp="1"/>
          </p:cNvGraphicFramePr>
          <p:nvPr>
            <p:extLst>
              <p:ext uri="{D42A27DB-BD31-4B8C-83A1-F6EECF244321}">
                <p14:modId xmlns:p14="http://schemas.microsoft.com/office/powerpoint/2010/main" val="2219172806"/>
              </p:ext>
            </p:extLst>
          </p:nvPr>
        </p:nvGraphicFramePr>
        <p:xfrm>
          <a:off x="683568" y="1971360"/>
          <a:ext cx="7740352" cy="2177720"/>
        </p:xfrm>
        <a:graphic>
          <a:graphicData uri="http://schemas.openxmlformats.org/drawingml/2006/table">
            <a:tbl>
              <a:tblPr firstRow="1" bandRow="1">
                <a:tableStyleId>{EB344D84-9AFB-497E-A393-DC336BA19D2E}</a:tableStyleId>
              </a:tblPr>
              <a:tblGrid>
                <a:gridCol w="7740352"/>
              </a:tblGrid>
              <a:tr h="534855">
                <a:tc>
                  <a:txBody>
                    <a:bodyPr/>
                    <a:lstStyle/>
                    <a:p>
                      <a:pPr algn="ctr"/>
                      <a:r>
                        <a:rPr lang="zh-TW" altLang="en-US" sz="2200" dirty="0" smtClean="0">
                          <a:solidFill>
                            <a:schemeClr val="tx1"/>
                          </a:solidFill>
                          <a:latin typeface="微軟正黑體" panose="020B0604030504040204" pitchFamily="34" charset="-120"/>
                          <a:ea typeface="微軟正黑體" panose="020B0604030504040204" pitchFamily="34" charset="-120"/>
                        </a:rPr>
                        <a:t>台電</a:t>
                      </a:r>
                      <a:endParaRPr lang="zh-TW" altLang="en-US" sz="2200" dirty="0">
                        <a:solidFill>
                          <a:schemeClr val="tx1"/>
                        </a:solidFill>
                        <a:latin typeface="微軟正黑體" panose="020B0604030504040204" pitchFamily="34" charset="-120"/>
                        <a:ea typeface="微軟正黑體" panose="020B0604030504040204" pitchFamily="34" charset="-120"/>
                      </a:endParaRPr>
                    </a:p>
                  </a:txBody>
                  <a:tcPr marL="91427" marR="91427" marT="45702" marB="45702" anchor="ctr">
                    <a:solidFill>
                      <a:schemeClr val="accent6">
                        <a:lumMod val="20000"/>
                        <a:lumOff val="80000"/>
                      </a:schemeClr>
                    </a:solidFill>
                  </a:tcPr>
                </a:tc>
              </a:tr>
              <a:tr h="1642865">
                <a:tc>
                  <a:txBody>
                    <a:bodyPr/>
                    <a:lstStyle/>
                    <a:p>
                      <a:pPr>
                        <a:lnSpc>
                          <a:spcPts val="2800"/>
                        </a:lnSpc>
                      </a:pP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1.</a:t>
                      </a:r>
                      <a:r>
                        <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各區域間過去電力潮流量</a:t>
                      </a:r>
                      <a:endPar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各機組過去發電量</a:t>
                      </a:r>
                      <a:endPar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3.</a:t>
                      </a:r>
                      <a:r>
                        <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核能電廠事件通報</a:t>
                      </a:r>
                      <a:endPar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endParaRPr>
                    </a:p>
                    <a:p>
                      <a:pPr>
                        <a:lnSpc>
                          <a:spcPts val="2800"/>
                        </a:lnSpc>
                      </a:pP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4.</a:t>
                      </a:r>
                      <a:r>
                        <a:rPr lang="zh-TW"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 </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台灣電力公司</a:t>
                      </a:r>
                      <a:r>
                        <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rPr>
                        <a:t>_</a:t>
                      </a:r>
                      <a:r>
                        <a:rPr lang="zh-TW" altLang="en-US" sz="2000" kern="1200" dirty="0" smtClean="0">
                          <a:solidFill>
                            <a:schemeClr val="dk1"/>
                          </a:solidFill>
                          <a:effectLst/>
                          <a:latin typeface="微軟正黑體" panose="020B0604030504040204" pitchFamily="34" charset="-120"/>
                          <a:ea typeface="微軟正黑體" panose="020B0604030504040204" pitchFamily="34" charset="-120"/>
                          <a:cs typeface="+mn-cs"/>
                        </a:rPr>
                        <a:t>各縣市年度住宅、服務業、機關及工業用電比例</a:t>
                      </a:r>
                      <a:endParaRPr lang="en-US" altLang="zh-TW" sz="2000"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marL="91427" marR="91427" marT="45702" marB="45702"/>
                </a:tc>
              </a:tr>
            </a:tbl>
          </a:graphicData>
        </a:graphic>
      </p:graphicFrame>
      <p:sp>
        <p:nvSpPr>
          <p:cNvPr id="38922" name="AutoShape 7"/>
          <p:cNvSpPr>
            <a:spLocks noChangeArrowheads="1"/>
          </p:cNvSpPr>
          <p:nvPr/>
        </p:nvSpPr>
        <p:spPr bwMode="auto">
          <a:xfrm>
            <a:off x="287338" y="836613"/>
            <a:ext cx="8856662" cy="1080219"/>
          </a:xfrm>
          <a:prstGeom prst="roundRect">
            <a:avLst>
              <a:gd name="adj" fmla="val 7542"/>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lgn="ctr">
                <a:solidFill>
                  <a:srgbClr val="000000"/>
                </a:solidFill>
                <a:round/>
                <a:headEnd/>
                <a:tailEnd/>
              </a14:hiddenLine>
            </a:ext>
          </a:extLst>
        </p:spPr>
        <p:txBody>
          <a:bodyPr tIns="180000" anchor="ct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lnSpc>
                <a:spcPts val="2600"/>
              </a:lnSpc>
              <a:spcBef>
                <a:spcPct val="0"/>
              </a:spcBef>
              <a:buClr>
                <a:srgbClr val="FF6600"/>
              </a:buClr>
              <a:buSzPct val="120000"/>
              <a:buFont typeface="Wingdings" pitchFamily="2" charset="2"/>
              <a:buChar char="Ø"/>
            </a:pPr>
            <a:r>
              <a:rPr lang="zh-TW" altLang="en-US" sz="2400" b="1" dirty="0">
                <a:solidFill>
                  <a:srgbClr val="FF0000"/>
                </a:solidFill>
                <a:latin typeface="微軟正黑體" pitchFamily="34" charset="-120"/>
                <a:ea typeface="微軟正黑體" pitchFamily="34" charset="-120"/>
              </a:rPr>
              <a:t>台電</a:t>
            </a:r>
            <a:r>
              <a:rPr lang="zh-TW" altLang="en-US" sz="2400" b="1" dirty="0">
                <a:latin typeface="微軟正黑體" pitchFamily="34" charset="-120"/>
                <a:ea typeface="微軟正黑體" pitchFamily="34" charset="-120"/>
              </a:rPr>
              <a:t>回應</a:t>
            </a:r>
            <a:r>
              <a:rPr lang="zh-TW" altLang="en-US" sz="2400" b="1" dirty="0">
                <a:solidFill>
                  <a:srgbClr val="003300"/>
                </a:solidFill>
                <a:latin typeface="微軟正黑體" pitchFamily="34" charset="-120"/>
                <a:ea typeface="微軟正黑體" pitchFamily="34" charset="-120"/>
              </a:rPr>
              <a:t>民間</a:t>
            </a:r>
            <a:r>
              <a:rPr lang="zh-TW" altLang="en-US" sz="2400" b="1" dirty="0">
                <a:latin typeface="微軟正黑體" pitchFamily="34" charset="-120"/>
                <a:ea typeface="微軟正黑體" pitchFamily="34" charset="-120"/>
              </a:rPr>
              <a:t>需求已新增</a:t>
            </a:r>
            <a:r>
              <a:rPr lang="zh-TW" altLang="en-US" sz="2400" b="1" dirty="0" smtClean="0">
                <a:solidFill>
                  <a:srgbClr val="FF0000"/>
                </a:solidFill>
                <a:latin typeface="微軟正黑體" pitchFamily="34" charset="-120"/>
                <a:ea typeface="微軟正黑體" pitchFamily="34" charset="-120"/>
              </a:rPr>
              <a:t>開放</a:t>
            </a:r>
            <a:r>
              <a:rPr lang="en-US" altLang="zh-TW" sz="2400" b="1" dirty="0" smtClean="0">
                <a:solidFill>
                  <a:srgbClr val="FF0000"/>
                </a:solidFill>
                <a:latin typeface="微軟正黑體" pitchFamily="34" charset="-120"/>
                <a:ea typeface="微軟正黑體" pitchFamily="34" charset="-120"/>
              </a:rPr>
              <a:t>4</a:t>
            </a:r>
            <a:r>
              <a:rPr lang="zh-TW" altLang="en-US" sz="2400" b="1" dirty="0" smtClean="0">
                <a:solidFill>
                  <a:srgbClr val="FF0000"/>
                </a:solidFill>
                <a:latin typeface="微軟正黑體" pitchFamily="34" charset="-120"/>
                <a:ea typeface="微軟正黑體" pitchFamily="34" charset="-120"/>
              </a:rPr>
              <a:t>項</a:t>
            </a:r>
            <a:r>
              <a:rPr lang="zh-TW" altLang="zh-TW" sz="2400" b="1" dirty="0" smtClean="0">
                <a:latin typeface="微軟正黑體" pitchFamily="34" charset="-120"/>
                <a:ea typeface="微軟正黑體" pitchFamily="34" charset="-120"/>
              </a:rPr>
              <a:t>「</a:t>
            </a:r>
            <a:r>
              <a:rPr lang="zh-TW" altLang="en-US" sz="2400" b="1" dirty="0" smtClean="0">
                <a:solidFill>
                  <a:srgbClr val="FF0000"/>
                </a:solidFill>
                <a:latin typeface="微軟正黑體" pitchFamily="34" charset="-120"/>
                <a:ea typeface="微軟正黑體" pitchFamily="34" charset="-120"/>
              </a:rPr>
              <a:t>用</a:t>
            </a:r>
            <a:r>
              <a:rPr lang="zh-TW" altLang="en-US" sz="2400" b="1" dirty="0">
                <a:solidFill>
                  <a:srgbClr val="FF0000"/>
                </a:solidFill>
                <a:latin typeface="微軟正黑體" pitchFamily="34" charset="-120"/>
                <a:ea typeface="微軟正黑體" pitchFamily="34" charset="-120"/>
              </a:rPr>
              <a:t>電</a:t>
            </a:r>
            <a:r>
              <a:rPr lang="zh-TW" altLang="en-US" sz="2400" b="1" dirty="0" smtClean="0">
                <a:solidFill>
                  <a:srgbClr val="FF0000"/>
                </a:solidFill>
                <a:latin typeface="微軟正黑體" pitchFamily="34" charset="-120"/>
                <a:ea typeface="微軟正黑體" pitchFamily="34" charset="-120"/>
              </a:rPr>
              <a:t>服務</a:t>
            </a:r>
            <a:r>
              <a:rPr lang="zh-TW" altLang="zh-TW" sz="2400" b="1" dirty="0" smtClean="0">
                <a:latin typeface="微軟正黑體" pitchFamily="34" charset="-120"/>
                <a:ea typeface="微軟正黑體" pitchFamily="34" charset="-120"/>
              </a:rPr>
              <a:t>」</a:t>
            </a:r>
            <a:r>
              <a:rPr lang="zh-TW" altLang="en-US" sz="2400" b="1" dirty="0">
                <a:latin typeface="微軟正黑體" pitchFamily="34" charset="-120"/>
                <a:ea typeface="微軟正黑體" pitchFamily="34" charset="-120"/>
              </a:rPr>
              <a:t>主題式資料</a:t>
            </a:r>
            <a:r>
              <a:rPr lang="zh-TW" altLang="en-US" sz="2400" b="1" dirty="0" smtClean="0">
                <a:latin typeface="微軟正黑體" pitchFamily="34" charset="-120"/>
                <a:ea typeface="微軟正黑體" pitchFamily="34" charset="-120"/>
              </a:rPr>
              <a:t>集</a:t>
            </a:r>
            <a:endParaRPr lang="en-US" altLang="zh-TW" sz="2400" b="1" dirty="0" smtClean="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34</a:t>
            </a:fld>
            <a:endParaRPr lang="en-US" dirty="0"/>
          </a:p>
        </p:txBody>
      </p:sp>
      <p:sp>
        <p:nvSpPr>
          <p:cNvPr id="7" name="文字方塊 6"/>
          <p:cNvSpPr txBox="1"/>
          <p:nvPr/>
        </p:nvSpPr>
        <p:spPr>
          <a:xfrm>
            <a:off x="-36512" y="6485274"/>
            <a:ext cx="2297424" cy="369332"/>
          </a:xfrm>
          <a:prstGeom prst="rect">
            <a:avLst/>
          </a:prstGeom>
          <a:noFill/>
        </p:spPr>
        <p:txBody>
          <a:bodyPr wrap="none" rtlCol="0">
            <a:spAutoFit/>
          </a:bodyPr>
          <a:lstStyle/>
          <a:p>
            <a:r>
              <a:rPr lang="zh-TW" altLang="en-US" sz="1800" dirty="0" smtClean="0">
                <a:solidFill>
                  <a:schemeClr val="tx1"/>
                </a:solidFill>
                <a:ea typeface="微軟正黑體" panose="020B0604030504040204" pitchFamily="34" charset="-120"/>
              </a:rPr>
              <a:t>註：於</a:t>
            </a:r>
            <a:r>
              <a:rPr lang="en-US" altLang="zh-TW" sz="1800" dirty="0" smtClean="0">
                <a:solidFill>
                  <a:schemeClr val="tx1"/>
                </a:solidFill>
                <a:ea typeface="微軟正黑體" panose="020B0604030504040204" pitchFamily="34" charset="-120"/>
              </a:rPr>
              <a:t>10</a:t>
            </a:r>
            <a:r>
              <a:rPr lang="zh-TW" altLang="en-US" sz="1800" dirty="0" smtClean="0">
                <a:solidFill>
                  <a:schemeClr val="tx1"/>
                </a:solidFill>
                <a:ea typeface="微軟正黑體" panose="020B0604030504040204" pitchFamily="34" charset="-120"/>
              </a:rPr>
              <a:t>月陸續開放</a:t>
            </a:r>
            <a:endParaRPr kumimoji="0" lang="zh-TW" altLang="en-US" sz="1800" dirty="0">
              <a:solidFill>
                <a:schemeClr val="tx1"/>
              </a:solidFill>
              <a:ea typeface="微軟正黑體" pitchFamily="34" charset="-120"/>
            </a:endParaRPr>
          </a:p>
        </p:txBody>
      </p:sp>
    </p:spTree>
    <p:extLst>
      <p:ext uri="{BB962C8B-B14F-4D97-AF65-F5344CB8AC3E}">
        <p14:creationId xmlns:p14="http://schemas.microsoft.com/office/powerpoint/2010/main" val="1267676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0" y="-4763"/>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lang="zh-TW" altLang="en-US" sz="4000" dirty="0" smtClean="0">
                <a:solidFill>
                  <a:schemeClr val="tx1"/>
                </a:solidFill>
                <a:ea typeface="微軟正黑體" pitchFamily="34" charset="-120"/>
              </a:rPr>
              <a:t>本部第</a:t>
            </a:r>
            <a:r>
              <a:rPr lang="en-US" altLang="zh-TW" sz="4000" dirty="0" smtClean="0">
                <a:solidFill>
                  <a:schemeClr val="tx1"/>
                </a:solidFill>
                <a:ea typeface="微軟正黑體" pitchFamily="34" charset="-120"/>
              </a:rPr>
              <a:t>3</a:t>
            </a:r>
            <a:r>
              <a:rPr lang="zh-TW" altLang="en-US" sz="4000" dirty="0" smtClean="0">
                <a:solidFill>
                  <a:schemeClr val="tx1"/>
                </a:solidFill>
                <a:ea typeface="微軟正黑體" pitchFamily="34" charset="-120"/>
              </a:rPr>
              <a:t>季資料檢核情形</a:t>
            </a:r>
            <a:endParaRPr kumimoji="0" lang="zh-TW" altLang="en-US" sz="4000" dirty="0">
              <a:solidFill>
                <a:schemeClr val="tx1"/>
              </a:solidFill>
              <a:ea typeface="微軟正黑體" pitchFamily="34" charset="-120"/>
            </a:endParaRPr>
          </a:p>
        </p:txBody>
      </p:sp>
      <p:graphicFrame>
        <p:nvGraphicFramePr>
          <p:cNvPr id="3" name="Group 104"/>
          <p:cNvGraphicFramePr>
            <a:graphicFrameLocks noGrp="1"/>
          </p:cNvGraphicFramePr>
          <p:nvPr>
            <p:extLst>
              <p:ext uri="{D42A27DB-BD31-4B8C-83A1-F6EECF244321}">
                <p14:modId xmlns:p14="http://schemas.microsoft.com/office/powerpoint/2010/main" val="728485740"/>
              </p:ext>
            </p:extLst>
          </p:nvPr>
        </p:nvGraphicFramePr>
        <p:xfrm>
          <a:off x="287907" y="3450054"/>
          <a:ext cx="8532565" cy="3291314"/>
        </p:xfrm>
        <a:graphic>
          <a:graphicData uri="http://schemas.openxmlformats.org/drawingml/2006/table">
            <a:tbl>
              <a:tblPr/>
              <a:tblGrid>
                <a:gridCol w="4392042"/>
                <a:gridCol w="4140523"/>
              </a:tblGrid>
              <a:tr h="396813">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不合格常見樣態</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smtClean="0">
                          <a:ln>
                            <a:noFill/>
                          </a:ln>
                          <a:solidFill>
                            <a:srgbClr val="FFFFFF"/>
                          </a:solidFill>
                          <a:effectLst/>
                          <a:latin typeface="微軟正黑體" pitchFamily="34" charset="-120"/>
                          <a:ea typeface="微軟正黑體" pitchFamily="34" charset="-120"/>
                        </a:rPr>
                        <a:t>不合格常見樣態</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336699"/>
                    </a:solidFill>
                  </a:tcPr>
                </a:tc>
              </a:tr>
              <a:tr h="699977">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1.</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編碼格式與實際標示不符，或三顆星</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含</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以上檔案格式，</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編碼方式為</a:t>
                      </a:r>
                      <a:r>
                        <a:rPr kumimoji="0" lang="en-US" altLang="zh-TW" sz="1800" b="0" i="0" u="sng" strike="noStrike" cap="none" normalizeH="0" baseline="0" dirty="0" smtClean="0">
                          <a:ln>
                            <a:noFill/>
                          </a:ln>
                          <a:solidFill>
                            <a:srgbClr val="C00000"/>
                          </a:solidFill>
                          <a:effectLst/>
                          <a:latin typeface="微軟正黑體" pitchFamily="34" charset="-120"/>
                          <a:ea typeface="微軟正黑體" pitchFamily="34" charset="-120"/>
                        </a:rPr>
                        <a:t>ANSI</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，非規定之</a:t>
                      </a:r>
                      <a:r>
                        <a:rPr kumimoji="0" lang="en-US" altLang="zh-TW" sz="1800" b="0" i="0" u="sng" strike="noStrike" cap="none" normalizeH="0" baseline="0" dirty="0" smtClean="0">
                          <a:ln>
                            <a:noFill/>
                          </a:ln>
                          <a:solidFill>
                            <a:srgbClr val="C00000"/>
                          </a:solidFill>
                          <a:effectLst/>
                          <a:latin typeface="微軟正黑體" pitchFamily="34" charset="-120"/>
                          <a:ea typeface="微軟正黑體" pitchFamily="34" charset="-120"/>
                        </a:rPr>
                        <a:t>UTF-8</a:t>
                      </a:r>
                      <a:r>
                        <a:rPr kumimoji="0" lang="zh-TW" altLang="zh-TW" sz="1800" b="0" i="0" u="sng" strike="noStrike" cap="none" normalizeH="0" baseline="0" dirty="0" smtClean="0">
                          <a:ln>
                            <a:noFill/>
                          </a:ln>
                          <a:solidFill>
                            <a:srgbClr val="C00000"/>
                          </a:solidFill>
                          <a:effectLst/>
                          <a:latin typeface="微軟正黑體" pitchFamily="34" charset="-120"/>
                          <a:ea typeface="微軟正黑體" pitchFamily="34" charset="-120"/>
                        </a:rPr>
                        <a:t>或</a:t>
                      </a:r>
                      <a:r>
                        <a:rPr kumimoji="0" lang="en-US" altLang="zh-TW" sz="1800" b="0" i="0" u="sng" strike="noStrike" cap="none" normalizeH="0" baseline="0" dirty="0" smtClean="0">
                          <a:ln>
                            <a:noFill/>
                          </a:ln>
                          <a:solidFill>
                            <a:srgbClr val="C00000"/>
                          </a:solidFill>
                          <a:effectLst/>
                          <a:latin typeface="微軟正黑體" pitchFamily="34" charset="-120"/>
                          <a:ea typeface="微軟正黑體" pitchFamily="34" charset="-120"/>
                        </a:rPr>
                        <a:t>Unicode</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2.</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兩顆星</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含</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以下檔案，編碼格式未填「</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無</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，例如：</a:t>
                      </a:r>
                      <a:r>
                        <a:rPr kumimoji="0" lang="en-US" altLang="zh-TW" sz="1800" b="0" i="0" u="none" strike="noStrike" cap="none" normalizeH="0" baseline="0" dirty="0" err="1" smtClean="0">
                          <a:ln>
                            <a:noFill/>
                          </a:ln>
                          <a:solidFill>
                            <a:srgbClr val="000000"/>
                          </a:solidFill>
                          <a:effectLst/>
                          <a:latin typeface="微軟正黑體" pitchFamily="34" charset="-120"/>
                          <a:ea typeface="微軟正黑體" pitchFamily="34" charset="-120"/>
                        </a:rPr>
                        <a:t>ods</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1800" b="0" i="0" u="none" strike="noStrike" cap="none" normalizeH="0" baseline="0" dirty="0" err="1" smtClean="0">
                          <a:ln>
                            <a:noFill/>
                          </a:ln>
                          <a:solidFill>
                            <a:srgbClr val="000000"/>
                          </a:solidFill>
                          <a:effectLst/>
                          <a:latin typeface="微軟正黑體" pitchFamily="34" charset="-120"/>
                          <a:ea typeface="微軟正黑體" pitchFamily="34" charset="-120"/>
                        </a:rPr>
                        <a:t>xls</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等。</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640068">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3. </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檢核表填寫之「</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更新頻率</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」與「政府資料開放平臺」上</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填報</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內容</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不同</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4.</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以連結網址下載資料集時發生</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網址不存在</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r h="640068">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５</a:t>
                      </a: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未依據更新頻率更新</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資料集內容或沒有對應</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最近一次</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更新日期。</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6.</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下載</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檔案</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內容有亂碼</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CDD3DE"/>
                    </a:solidFill>
                  </a:tcPr>
                </a:tc>
              </a:tr>
              <a:tr h="699977">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7.</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 「政府資料開放平臺」之「主要欄位說明」與資料集實際</a:t>
                      </a:r>
                      <a:r>
                        <a:rPr kumimoji="0" lang="zh-TW" altLang="zh-TW"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內容不符</a:t>
                      </a:r>
                      <a:r>
                        <a:rPr kumimoji="0" lang="zh-TW" altLang="zh-TW" sz="1800" b="0" i="0" u="none" strike="noStrike" cap="none" normalizeH="0" baseline="0" dirty="0" smtClean="0">
                          <a:ln>
                            <a:noFill/>
                          </a:ln>
                          <a:solidFill>
                            <a:srgbClr val="000000"/>
                          </a:solidFill>
                          <a:effectLst/>
                          <a:latin typeface="微軟正黑體" pitchFamily="34" charset="-120"/>
                          <a:ea typeface="微軟正黑體" pitchFamily="34" charset="-120"/>
                        </a:rPr>
                        <a:t>。</a:t>
                      </a:r>
                      <a:endPar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800" b="0" i="0" u="none" strike="noStrike" cap="none" normalizeH="0" baseline="0" dirty="0" smtClean="0">
                          <a:ln>
                            <a:noFill/>
                          </a:ln>
                          <a:solidFill>
                            <a:srgbClr val="000000"/>
                          </a:solidFill>
                          <a:effectLst/>
                          <a:latin typeface="微軟正黑體" pitchFamily="34" charset="-120"/>
                          <a:ea typeface="微軟正黑體" pitchFamily="34" charset="-120"/>
                        </a:rPr>
                        <a:t>8.</a:t>
                      </a:r>
                      <a:r>
                        <a:rPr kumimoji="0" lang="zh-TW" altLang="en-US" sz="1800" b="0" i="0" u="none" strike="noStrike" cap="none" normalizeH="0" baseline="0" dirty="0" smtClean="0">
                          <a:ln>
                            <a:noFill/>
                          </a:ln>
                          <a:solidFill>
                            <a:srgbClr val="000000"/>
                          </a:solidFill>
                          <a:effectLst/>
                          <a:latin typeface="微軟正黑體" pitchFamily="34" charset="-120"/>
                          <a:ea typeface="微軟正黑體" pitchFamily="34" charset="-120"/>
                        </a:rPr>
                        <a:t>資料集及主要欄位</a:t>
                      </a:r>
                      <a:r>
                        <a:rPr kumimoji="0" lang="zh-TW" altLang="en-US" sz="1800" b="0" i="0" u="sng" strike="noStrike" kern="1200" cap="none" normalizeH="0" baseline="0" dirty="0" smtClean="0">
                          <a:ln>
                            <a:noFill/>
                          </a:ln>
                          <a:solidFill>
                            <a:srgbClr val="C00000"/>
                          </a:solidFill>
                          <a:effectLst/>
                          <a:latin typeface="微軟正黑體" pitchFamily="34" charset="-120"/>
                          <a:ea typeface="微軟正黑體" pitchFamily="34" charset="-120"/>
                          <a:cs typeface="+mn-cs"/>
                        </a:rPr>
                        <a:t>說明太簡略</a:t>
                      </a:r>
                    </a:p>
                  </a:txBody>
                  <a:tcPr marT="45714" marB="45714"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8EAEF"/>
                    </a:solidFill>
                  </a:tcPr>
                </a:tc>
              </a:tr>
            </a:tbl>
          </a:graphicData>
        </a:graphic>
      </p:graphicFrame>
      <p:sp>
        <p:nvSpPr>
          <p:cNvPr id="4" name="AutoShape 11"/>
          <p:cNvSpPr>
            <a:spLocks noChangeArrowheads="1"/>
          </p:cNvSpPr>
          <p:nvPr/>
        </p:nvSpPr>
        <p:spPr bwMode="auto">
          <a:xfrm>
            <a:off x="251520" y="2780729"/>
            <a:ext cx="4752975" cy="576263"/>
          </a:xfrm>
          <a:prstGeom prst="roundRect">
            <a:avLst>
              <a:gd name="adj" fmla="val 50000"/>
            </a:avLst>
          </a:prstGeom>
          <a:solidFill>
            <a:srgbClr val="98E63A"/>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spcBef>
                <a:spcPct val="0"/>
              </a:spcBef>
              <a:buFont typeface="Arial" charset="0"/>
              <a:buNone/>
            </a:pPr>
            <a:r>
              <a:rPr lang="zh-TW" altLang="en-US" sz="2600" b="1" dirty="0">
                <a:solidFill>
                  <a:schemeClr val="bg1"/>
                </a:solidFill>
                <a:latin typeface="微軟正黑體" pitchFamily="34" charset="-120"/>
                <a:ea typeface="微軟正黑體" pitchFamily="34" charset="-120"/>
              </a:rPr>
              <a:t>開放資料</a:t>
            </a:r>
            <a:r>
              <a:rPr lang="zh-TW" altLang="en-US" sz="2600" b="1" dirty="0" smtClean="0">
                <a:solidFill>
                  <a:schemeClr val="bg1"/>
                </a:solidFill>
                <a:latin typeface="微軟正黑體" pitchFamily="34" charset="-120"/>
                <a:ea typeface="微軟正黑體" pitchFamily="34" charset="-120"/>
              </a:rPr>
              <a:t>品質不合格樣</a:t>
            </a:r>
            <a:r>
              <a:rPr lang="zh-TW" altLang="en-US" sz="2600" b="1" dirty="0">
                <a:solidFill>
                  <a:schemeClr val="bg1"/>
                </a:solidFill>
                <a:latin typeface="微軟正黑體" pitchFamily="34" charset="-120"/>
                <a:ea typeface="微軟正黑體" pitchFamily="34" charset="-120"/>
              </a:rPr>
              <a:t>態表</a:t>
            </a:r>
          </a:p>
        </p:txBody>
      </p:sp>
      <p:sp>
        <p:nvSpPr>
          <p:cNvPr id="5" name="AutoShape 7"/>
          <p:cNvSpPr>
            <a:spLocks noChangeArrowheads="1"/>
          </p:cNvSpPr>
          <p:nvPr/>
        </p:nvSpPr>
        <p:spPr bwMode="auto">
          <a:xfrm>
            <a:off x="242128" y="908719"/>
            <a:ext cx="8722360" cy="1850529"/>
          </a:xfrm>
          <a:prstGeom prst="roundRect">
            <a:avLst>
              <a:gd name="adj" fmla="val 7542"/>
            </a:avLst>
          </a:prstGeom>
          <a:no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6" name="文字方塊 5"/>
          <p:cNvSpPr txBox="1"/>
          <p:nvPr/>
        </p:nvSpPr>
        <p:spPr>
          <a:xfrm>
            <a:off x="179512" y="1025441"/>
            <a:ext cx="8988358" cy="1733808"/>
          </a:xfrm>
          <a:prstGeom prst="rect">
            <a:avLst/>
          </a:prstGeom>
          <a:noFill/>
        </p:spPr>
        <p:txBody>
          <a:bodyPr wrap="none" rtlCol="0">
            <a:spAutoFit/>
          </a:bodyPr>
          <a:lstStyle/>
          <a:p>
            <a:pPr marL="342900" indent="-342900">
              <a:lnSpc>
                <a:spcPts val="3200"/>
              </a:lnSpc>
              <a:buClr>
                <a:srgbClr val="FF0000"/>
              </a:buClr>
              <a:buFont typeface="Wingdings" panose="05000000000000000000" pitchFamily="2" charset="2"/>
              <a:buChar char="Ø"/>
            </a:pPr>
            <a:r>
              <a:rPr lang="zh-TW" altLang="en-US" sz="2400" dirty="0" smtClean="0">
                <a:solidFill>
                  <a:schemeClr val="tx1"/>
                </a:solidFill>
                <a:ea typeface="微軟正黑體" panose="020B0604030504040204" pitchFamily="34" charset="-120"/>
              </a:rPr>
              <a:t>本部及所屬機關</a:t>
            </a:r>
            <a:r>
              <a:rPr lang="en-US" altLang="zh-TW" sz="2400" dirty="0" smtClean="0">
                <a:solidFill>
                  <a:schemeClr val="tx1"/>
                </a:solidFill>
                <a:ea typeface="微軟正黑體" panose="020B0604030504040204" pitchFamily="34" charset="-120"/>
              </a:rPr>
              <a:t>(</a:t>
            </a:r>
            <a:r>
              <a:rPr lang="zh-TW" altLang="en-US" sz="2400" dirty="0" smtClean="0">
                <a:solidFill>
                  <a:schemeClr val="tx1"/>
                </a:solidFill>
                <a:ea typeface="微軟正黑體" panose="020B0604030504040204" pitchFamily="34" charset="-120"/>
              </a:rPr>
              <a:t>構</a:t>
            </a:r>
            <a:r>
              <a:rPr lang="en-US" altLang="zh-TW" sz="2400" dirty="0" smtClean="0">
                <a:solidFill>
                  <a:schemeClr val="tx1"/>
                </a:solidFill>
                <a:ea typeface="微軟正黑體" panose="020B0604030504040204" pitchFamily="34" charset="-120"/>
              </a:rPr>
              <a:t>)</a:t>
            </a:r>
            <a:r>
              <a:rPr lang="zh-TW" altLang="en-US" sz="2400" dirty="0" smtClean="0">
                <a:solidFill>
                  <a:schemeClr val="tx1"/>
                </a:solidFill>
                <a:ea typeface="微軟正黑體" panose="020B0604030504040204" pitchFamily="34" charset="-120"/>
              </a:rPr>
              <a:t>第</a:t>
            </a:r>
            <a:r>
              <a:rPr lang="en-US" altLang="zh-TW" sz="2400" dirty="0" smtClean="0">
                <a:solidFill>
                  <a:schemeClr val="tx1"/>
                </a:solidFill>
                <a:ea typeface="微軟正黑體" panose="020B0604030504040204" pitchFamily="34" charset="-120"/>
              </a:rPr>
              <a:t>3</a:t>
            </a:r>
            <a:r>
              <a:rPr lang="zh-TW" altLang="en-US" sz="2400" dirty="0" smtClean="0">
                <a:solidFill>
                  <a:schemeClr val="tx1"/>
                </a:solidFill>
                <a:ea typeface="微軟正黑體" panose="020B0604030504040204" pitchFamily="34" charset="-120"/>
              </a:rPr>
              <a:t>季自行</a:t>
            </a:r>
            <a:r>
              <a:rPr lang="zh-TW" altLang="en-US" sz="2400" u="sng" dirty="0" smtClean="0">
                <a:solidFill>
                  <a:schemeClr val="tx1"/>
                </a:solidFill>
                <a:ea typeface="微軟正黑體" panose="020B0604030504040204" pitchFamily="34" charset="-120"/>
              </a:rPr>
              <a:t>檢核</a:t>
            </a:r>
            <a:r>
              <a:rPr lang="en-US" altLang="zh-TW" sz="2400" u="sng" dirty="0" smtClean="0">
                <a:solidFill>
                  <a:schemeClr val="tx1"/>
                </a:solidFill>
                <a:ea typeface="微軟正黑體" panose="020B0604030504040204" pitchFamily="34" charset="-120"/>
              </a:rPr>
              <a:t>1831</a:t>
            </a:r>
            <a:r>
              <a:rPr lang="zh-TW" altLang="en-US" sz="2400" u="sng" dirty="0" smtClean="0">
                <a:solidFill>
                  <a:schemeClr val="tx1"/>
                </a:solidFill>
                <a:ea typeface="微軟正黑體" panose="020B0604030504040204" pitchFamily="34" charset="-120"/>
              </a:rPr>
              <a:t>筆</a:t>
            </a:r>
            <a:r>
              <a:rPr lang="zh-TW" altLang="en-US" sz="2400" dirty="0" smtClean="0">
                <a:solidFill>
                  <a:schemeClr val="tx1"/>
                </a:solidFill>
                <a:ea typeface="微軟正黑體" panose="020B0604030504040204" pitchFamily="34" charset="-120"/>
              </a:rPr>
              <a:t>資料集，資訊中心</a:t>
            </a:r>
            <a:endParaRPr lang="en-US" altLang="zh-TW" sz="2400" dirty="0" smtClean="0">
              <a:solidFill>
                <a:schemeClr val="tx1"/>
              </a:solidFill>
              <a:ea typeface="微軟正黑體" panose="020B0604030504040204" pitchFamily="34" charset="-120"/>
            </a:endParaRPr>
          </a:p>
          <a:p>
            <a:pPr marL="441325">
              <a:lnSpc>
                <a:spcPts val="3200"/>
              </a:lnSpc>
              <a:buClr>
                <a:srgbClr val="FF0000"/>
              </a:buClr>
            </a:pPr>
            <a:r>
              <a:rPr lang="zh-TW" altLang="en-US" sz="2400" u="sng" dirty="0" smtClean="0">
                <a:solidFill>
                  <a:schemeClr val="tx1"/>
                </a:solidFill>
                <a:ea typeface="微軟正黑體" panose="020B0604030504040204" pitchFamily="34" charset="-120"/>
              </a:rPr>
              <a:t>抽檢</a:t>
            </a:r>
            <a:r>
              <a:rPr lang="en-US" altLang="zh-TW" sz="2400" u="sng" dirty="0" smtClean="0">
                <a:solidFill>
                  <a:schemeClr val="tx1"/>
                </a:solidFill>
                <a:ea typeface="微軟正黑體" panose="020B0604030504040204" pitchFamily="34" charset="-120"/>
              </a:rPr>
              <a:t>99</a:t>
            </a:r>
            <a:r>
              <a:rPr lang="zh-TW" altLang="en-US" sz="2400" u="sng" dirty="0" smtClean="0">
                <a:solidFill>
                  <a:schemeClr val="tx1"/>
                </a:solidFill>
                <a:ea typeface="微軟正黑體" panose="020B0604030504040204" pitchFamily="34" charset="-120"/>
              </a:rPr>
              <a:t>筆</a:t>
            </a:r>
            <a:r>
              <a:rPr lang="zh-TW" altLang="en-US" sz="2400" dirty="0" smtClean="0">
                <a:solidFill>
                  <a:schemeClr val="tx1"/>
                </a:solidFill>
                <a:ea typeface="微軟正黑體" panose="020B0604030504040204" pitchFamily="34" charset="-120"/>
              </a:rPr>
              <a:t>資料集，以</a:t>
            </a:r>
            <a:r>
              <a:rPr lang="zh-TW" altLang="en-US" sz="2400" u="sng" dirty="0" smtClean="0">
                <a:solidFill>
                  <a:schemeClr val="tx1"/>
                </a:solidFill>
                <a:ea typeface="微軟正黑體" panose="020B0604030504040204" pitchFamily="34" charset="-120"/>
              </a:rPr>
              <a:t>更新頻率</a:t>
            </a:r>
            <a:r>
              <a:rPr lang="zh-TW" altLang="en-US" sz="2400" dirty="0" smtClean="0">
                <a:solidFill>
                  <a:schemeClr val="tx1"/>
                </a:solidFill>
                <a:latin typeface="新細明體"/>
                <a:ea typeface="新細明體"/>
              </a:rPr>
              <a:t>、</a:t>
            </a:r>
            <a:r>
              <a:rPr lang="zh-TW" altLang="en-US" sz="2400" u="sng" dirty="0" smtClean="0">
                <a:solidFill>
                  <a:schemeClr val="tx1"/>
                </a:solidFill>
                <a:latin typeface="新細明體"/>
                <a:ea typeface="新細明體"/>
              </a:rPr>
              <a:t>內容</a:t>
            </a:r>
            <a:r>
              <a:rPr lang="zh-TW" altLang="en-US" sz="2400" dirty="0" smtClean="0">
                <a:solidFill>
                  <a:schemeClr val="tx1"/>
                </a:solidFill>
                <a:latin typeface="新細明體"/>
                <a:ea typeface="新細明體"/>
              </a:rPr>
              <a:t>、</a:t>
            </a:r>
            <a:r>
              <a:rPr lang="zh-TW" altLang="en-US" sz="2400" u="sng" dirty="0" smtClean="0">
                <a:solidFill>
                  <a:schemeClr val="tx1"/>
                </a:solidFill>
                <a:latin typeface="新細明體"/>
                <a:ea typeface="新細明體"/>
              </a:rPr>
              <a:t>可下載</a:t>
            </a:r>
            <a:r>
              <a:rPr lang="zh-TW" altLang="en-US" sz="2400" dirty="0" smtClean="0">
                <a:solidFill>
                  <a:schemeClr val="tx1"/>
                </a:solidFill>
                <a:latin typeface="新細明體"/>
                <a:ea typeface="新細明體"/>
              </a:rPr>
              <a:t>及</a:t>
            </a:r>
            <a:r>
              <a:rPr lang="zh-TW" altLang="en-US" sz="2400" u="sng" dirty="0" smtClean="0">
                <a:solidFill>
                  <a:schemeClr val="tx1"/>
                </a:solidFill>
                <a:latin typeface="新細明體"/>
                <a:ea typeface="新細明體"/>
              </a:rPr>
              <a:t>編碼</a:t>
            </a:r>
            <a:r>
              <a:rPr lang="zh-TW" altLang="en-US" sz="2400" dirty="0" smtClean="0">
                <a:solidFill>
                  <a:schemeClr val="tx1"/>
                </a:solidFill>
                <a:latin typeface="新細明體"/>
                <a:ea typeface="新細明體"/>
              </a:rPr>
              <a:t>等</a:t>
            </a:r>
            <a:r>
              <a:rPr lang="zh-TW" altLang="en-US" sz="2400" u="sng" dirty="0" smtClean="0">
                <a:solidFill>
                  <a:schemeClr val="tx1"/>
                </a:solidFill>
                <a:latin typeface="新細明體"/>
                <a:ea typeface="新細明體"/>
              </a:rPr>
              <a:t>正確性</a:t>
            </a:r>
            <a:endParaRPr lang="en-US" altLang="zh-TW" sz="2400" u="sng" dirty="0" smtClean="0">
              <a:solidFill>
                <a:schemeClr val="tx1"/>
              </a:solidFill>
              <a:latin typeface="新細明體"/>
              <a:ea typeface="新細明體"/>
            </a:endParaRPr>
          </a:p>
          <a:p>
            <a:pPr marL="441325">
              <a:lnSpc>
                <a:spcPts val="3200"/>
              </a:lnSpc>
              <a:buClr>
                <a:srgbClr val="FF0000"/>
              </a:buClr>
            </a:pPr>
            <a:r>
              <a:rPr lang="zh-TW" altLang="en-US" sz="2400" dirty="0" smtClean="0">
                <a:solidFill>
                  <a:schemeClr val="tx1"/>
                </a:solidFill>
                <a:latin typeface="新細明體"/>
                <a:ea typeface="新細明體"/>
              </a:rPr>
              <a:t>從嚴審查</a:t>
            </a:r>
            <a:r>
              <a:rPr lang="zh-TW" altLang="en-US" sz="2400" dirty="0" smtClean="0">
                <a:solidFill>
                  <a:schemeClr val="tx1"/>
                </a:solidFill>
                <a:ea typeface="微軟正黑體" panose="020B0604030504040204" pitchFamily="34" charset="-120"/>
              </a:rPr>
              <a:t>，計</a:t>
            </a:r>
            <a:r>
              <a:rPr lang="zh-TW" altLang="en-US" sz="2400" u="sng" dirty="0" smtClean="0">
                <a:solidFill>
                  <a:schemeClr val="tx1"/>
                </a:solidFill>
                <a:ea typeface="微軟正黑體" panose="020B0604030504040204" pitchFamily="34" charset="-120"/>
              </a:rPr>
              <a:t>不通過為</a:t>
            </a:r>
            <a:r>
              <a:rPr lang="en-US" altLang="zh-TW" sz="2400" u="sng" dirty="0" smtClean="0">
                <a:solidFill>
                  <a:schemeClr val="tx1"/>
                </a:solidFill>
                <a:ea typeface="微軟正黑體" panose="020B0604030504040204" pitchFamily="34" charset="-120"/>
              </a:rPr>
              <a:t>33</a:t>
            </a:r>
            <a:r>
              <a:rPr lang="zh-TW" altLang="en-US" sz="2400" u="sng" dirty="0" smtClean="0">
                <a:solidFill>
                  <a:schemeClr val="tx1"/>
                </a:solidFill>
                <a:ea typeface="微軟正黑體" panose="020B0604030504040204" pitchFamily="34" charset="-120"/>
              </a:rPr>
              <a:t>筆</a:t>
            </a:r>
            <a:r>
              <a:rPr lang="zh-TW" altLang="en-US" sz="2400" dirty="0" smtClean="0">
                <a:solidFill>
                  <a:schemeClr val="tx1"/>
                </a:solidFill>
                <a:ea typeface="微軟正黑體" panose="020B0604030504040204" pitchFamily="34" charset="-120"/>
              </a:rPr>
              <a:t>，已通知各單位完成修正</a:t>
            </a:r>
            <a:r>
              <a:rPr lang="zh-TW" altLang="en-US" sz="2400" dirty="0" smtClean="0">
                <a:solidFill>
                  <a:schemeClr val="tx1"/>
                </a:solidFill>
                <a:latin typeface="新細明體"/>
                <a:ea typeface="新細明體"/>
              </a:rPr>
              <a:t>。</a:t>
            </a:r>
            <a:endParaRPr lang="en-US" altLang="zh-TW" sz="2400" dirty="0" smtClean="0">
              <a:solidFill>
                <a:schemeClr val="tx1"/>
              </a:solidFill>
              <a:latin typeface="新細明體"/>
              <a:ea typeface="新細明體"/>
            </a:endParaRPr>
          </a:p>
          <a:p>
            <a:pPr marL="342900" indent="-342900">
              <a:lnSpc>
                <a:spcPts val="3200"/>
              </a:lnSpc>
              <a:buClr>
                <a:srgbClr val="FF0000"/>
              </a:buClr>
              <a:buFont typeface="Wingdings" panose="05000000000000000000" pitchFamily="2" charset="2"/>
              <a:buChar char="Ø"/>
            </a:pPr>
            <a:r>
              <a:rPr lang="zh-TW" altLang="en-US" sz="2400" dirty="0" smtClean="0">
                <a:solidFill>
                  <a:schemeClr val="tx1"/>
                </a:solidFill>
                <a:ea typeface="微軟正黑體" panose="020B0604030504040204" pitchFamily="34" charset="-120"/>
              </a:rPr>
              <a:t>不</a:t>
            </a:r>
            <a:r>
              <a:rPr lang="zh-TW" altLang="en-US" sz="2400" dirty="0">
                <a:solidFill>
                  <a:schemeClr val="tx1"/>
                </a:solidFill>
                <a:ea typeface="微軟正黑體" panose="020B0604030504040204" pitchFamily="34" charset="-120"/>
              </a:rPr>
              <a:t>合格態</a:t>
            </a:r>
            <a:r>
              <a:rPr lang="zh-TW" altLang="en-US" sz="2400" dirty="0" smtClean="0">
                <a:solidFill>
                  <a:schemeClr val="tx1"/>
                </a:solidFill>
                <a:ea typeface="微軟正黑體" panose="020B0604030504040204" pitchFamily="34" charset="-120"/>
              </a:rPr>
              <a:t>樣說明如下</a:t>
            </a:r>
            <a:r>
              <a:rPr lang="zh-TW" altLang="en-US" sz="2400" dirty="0">
                <a:solidFill>
                  <a:schemeClr val="tx1"/>
                </a:solidFill>
                <a:ea typeface="微軟正黑體" panose="020B0604030504040204" pitchFamily="34" charset="-120"/>
              </a:rPr>
              <a:t>表</a:t>
            </a:r>
          </a:p>
        </p:txBody>
      </p:sp>
      <p:sp>
        <p:nvSpPr>
          <p:cNvPr id="7" name="投影片編號版面配置區 6"/>
          <p:cNvSpPr>
            <a:spLocks noGrp="1"/>
          </p:cNvSpPr>
          <p:nvPr>
            <p:ph type="sldNum" sz="quarter" idx="12"/>
          </p:nvPr>
        </p:nvSpPr>
        <p:spPr/>
        <p:txBody>
          <a:bodyPr/>
          <a:lstStyle/>
          <a:p>
            <a:pPr>
              <a:defRPr/>
            </a:pPr>
            <a:fld id="{23D3DD93-41E6-47E1-AE6A-DBB7FAB6A6FE}" type="slidenum">
              <a:rPr lang="en-US" smtClean="0"/>
              <a:pPr>
                <a:defRPr/>
              </a:pPr>
              <a:t>35</a:t>
            </a:fld>
            <a:endParaRPr lang="en-US" dirty="0"/>
          </a:p>
        </p:txBody>
      </p:sp>
    </p:spTree>
    <p:extLst>
      <p:ext uri="{BB962C8B-B14F-4D97-AF65-F5344CB8AC3E}">
        <p14:creationId xmlns:p14="http://schemas.microsoft.com/office/powerpoint/2010/main" val="8391539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BD21CA80-0777-4B67-8334-4C61D566DA6F}" type="slidenum">
              <a:rPr kumimoji="0" lang="zh-TW" altLang="en-US" sz="1200">
                <a:latin typeface="微軟正黑體" pitchFamily="34" charset="-120"/>
                <a:ea typeface="微軟正黑體" pitchFamily="34" charset="-120"/>
              </a:rPr>
              <a:pPr algn="ctr" eaLnBrk="1" hangingPunct="1">
                <a:spcBef>
                  <a:spcPct val="0"/>
                </a:spcBef>
                <a:buFontTx/>
                <a:buNone/>
              </a:pPr>
              <a:t>36</a:t>
            </a:fld>
            <a:endParaRPr kumimoji="0" lang="en-US" altLang="zh-TW" sz="1200">
              <a:latin typeface="微軟正黑體" pitchFamily="34" charset="-120"/>
              <a:ea typeface="微軟正黑體" pitchFamily="34" charset="-120"/>
            </a:endParaRPr>
          </a:p>
        </p:txBody>
      </p:sp>
      <p:sp>
        <p:nvSpPr>
          <p:cNvPr id="28676"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            </a:t>
            </a:r>
            <a:r>
              <a:rPr kumimoji="0" lang="zh-TW" altLang="en-US" sz="4000" dirty="0" smtClean="0">
                <a:latin typeface="微軟正黑體" pitchFamily="34" charset="-120"/>
                <a:ea typeface="微軟正黑體" pitchFamily="34" charset="-120"/>
              </a:rPr>
              <a:t>本部 </a:t>
            </a:r>
            <a:r>
              <a:rPr kumimoji="0" lang="en-US" altLang="zh-TW" sz="4000" dirty="0" smtClean="0">
                <a:latin typeface="微軟正黑體" pitchFamily="34" charset="-120"/>
                <a:ea typeface="微軟正黑體" pitchFamily="34" charset="-120"/>
              </a:rPr>
              <a:t>106</a:t>
            </a:r>
            <a:r>
              <a:rPr kumimoji="0" lang="zh-TW" altLang="en-US" sz="4000" dirty="0" smtClean="0">
                <a:latin typeface="微軟正黑體" pitchFamily="34" charset="-120"/>
                <a:ea typeface="微軟正黑體" pitchFamily="34" charset="-120"/>
              </a:rPr>
              <a:t>年開放資料目標說明</a:t>
            </a:r>
            <a:endParaRPr kumimoji="0" lang="zh-TW" altLang="en-US" sz="4000" dirty="0">
              <a:latin typeface="微軟正黑體" pitchFamily="34" charset="-120"/>
              <a:ea typeface="微軟正黑體" pitchFamily="34" charset="-120"/>
            </a:endParaRPr>
          </a:p>
        </p:txBody>
      </p:sp>
      <p:sp>
        <p:nvSpPr>
          <p:cNvPr id="6" name="AutoShape 7"/>
          <p:cNvSpPr>
            <a:spLocks noChangeArrowheads="1"/>
          </p:cNvSpPr>
          <p:nvPr/>
        </p:nvSpPr>
        <p:spPr bwMode="auto">
          <a:xfrm>
            <a:off x="827584" y="1124745"/>
            <a:ext cx="7632848" cy="4896543"/>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a:lnSpc>
                <a:spcPts val="3000"/>
              </a:lnSpc>
              <a:spcBef>
                <a:spcPts val="1200"/>
              </a:spcBef>
              <a:buClr>
                <a:srgbClr val="FFCC99"/>
              </a:buClr>
              <a:buFont typeface="Wingdings" pitchFamily="2" charset="2"/>
              <a:buChar char="l"/>
            </a:pPr>
            <a:r>
              <a:rPr lang="zh-TW" altLang="en-US" sz="2800" b="1" u="sng" dirty="0">
                <a:solidFill>
                  <a:srgbClr val="FF0000"/>
                </a:solidFill>
                <a:latin typeface="微軟正黑體" panose="020B0604030504040204" pitchFamily="34" charset="-120"/>
                <a:ea typeface="微軟正黑體" panose="020B0604030504040204" pitchFamily="34" charset="-120"/>
              </a:rPr>
              <a:t>質的部分</a:t>
            </a:r>
            <a:r>
              <a:rPr lang="zh-TW" altLang="en-US" sz="2800" b="1" dirty="0">
                <a:solidFill>
                  <a:srgbClr val="FF0000"/>
                </a:solidFill>
                <a:latin typeface="微軟正黑體" panose="020B0604030504040204" pitchFamily="34" charset="-120"/>
                <a:ea typeface="微軟正黑體" panose="020B0604030504040204" pitchFamily="34" charset="-120"/>
              </a:rPr>
              <a:t>：</a:t>
            </a:r>
            <a:endParaRPr lang="en-US" altLang="zh-TW" sz="2800" b="1" dirty="0">
              <a:solidFill>
                <a:srgbClr val="FF0000"/>
              </a:solidFill>
              <a:latin typeface="微軟正黑體" panose="020B0604030504040204" pitchFamily="34" charset="-120"/>
              <a:ea typeface="微軟正黑體" panose="020B0604030504040204" pitchFamily="34" charset="-120"/>
            </a:endParaRPr>
          </a:p>
          <a:p>
            <a:pPr>
              <a:lnSpc>
                <a:spcPts val="3200"/>
              </a:lnSpc>
              <a:spcBef>
                <a:spcPts val="1200"/>
              </a:spcBef>
              <a:buClrTx/>
              <a:buFont typeface="Wingdings" panose="05000000000000000000" pitchFamily="2" charset="2"/>
              <a:buChar char="Ø"/>
            </a:pPr>
            <a:r>
              <a:rPr lang="zh-TW" altLang="en-US" sz="2800" b="1" dirty="0" smtClean="0">
                <a:solidFill>
                  <a:srgbClr val="FF0000"/>
                </a:solidFill>
                <a:latin typeface="微軟正黑體" pitchFamily="34" charset="-120"/>
                <a:ea typeface="微軟正黑體" pitchFamily="34" charset="-120"/>
              </a:rPr>
              <a:t>聚焦</a:t>
            </a:r>
            <a:r>
              <a:rPr lang="zh-TW" altLang="en-US" sz="2800" b="1" dirty="0" smtClean="0">
                <a:solidFill>
                  <a:srgbClr val="0C0E12"/>
                </a:solidFill>
                <a:latin typeface="新細明體"/>
                <a:ea typeface="新細明體"/>
              </a:rPr>
              <a:t>：</a:t>
            </a:r>
            <a:r>
              <a:rPr lang="zh-TW" altLang="en-US" sz="2800" b="1" dirty="0" smtClean="0">
                <a:solidFill>
                  <a:srgbClr val="0C0E12"/>
                </a:solidFill>
                <a:latin typeface="微軟正黑體" pitchFamily="34" charset="-120"/>
                <a:ea typeface="微軟正黑體" pitchFamily="34" charset="-120"/>
              </a:rPr>
              <a:t>以</a:t>
            </a:r>
            <a:r>
              <a:rPr lang="zh-TW" altLang="en-US" sz="2800" b="1" dirty="0">
                <a:solidFill>
                  <a:srgbClr val="0C0E12"/>
                </a:solidFill>
                <a:latin typeface="微軟正黑體" pitchFamily="34" charset="-120"/>
                <a:ea typeface="微軟正黑體" pitchFamily="34" charset="-120"/>
              </a:rPr>
              <a:t>主題</a:t>
            </a:r>
            <a:r>
              <a:rPr lang="zh-TW" altLang="en-US" sz="2800" b="1" dirty="0" smtClean="0">
                <a:solidFill>
                  <a:srgbClr val="0C0E12"/>
                </a:solidFill>
                <a:latin typeface="微軟正黑體" pitchFamily="34" charset="-120"/>
                <a:ea typeface="微軟正黑體" pitchFamily="34" charset="-120"/>
              </a:rPr>
              <a:t>式推動策略為開放方向</a:t>
            </a:r>
            <a:r>
              <a:rPr lang="zh-TW" altLang="en-US" sz="2800" b="1" dirty="0">
                <a:solidFill>
                  <a:srgbClr val="0C0E12"/>
                </a:solidFill>
                <a:latin typeface="新細明體"/>
                <a:ea typeface="新細明體"/>
              </a:rPr>
              <a:t>。</a:t>
            </a:r>
            <a:endParaRPr lang="en-US" altLang="zh-TW" sz="2800" b="1" dirty="0">
              <a:solidFill>
                <a:srgbClr val="0C0E12"/>
              </a:solidFill>
              <a:latin typeface="微軟正黑體" pitchFamily="34" charset="-120"/>
              <a:ea typeface="微軟正黑體" pitchFamily="34" charset="-120"/>
            </a:endParaRPr>
          </a:p>
          <a:p>
            <a:pPr>
              <a:lnSpc>
                <a:spcPts val="3200"/>
              </a:lnSpc>
              <a:spcBef>
                <a:spcPts val="1200"/>
              </a:spcBef>
              <a:buClrTx/>
              <a:buFont typeface="Wingdings" panose="05000000000000000000" pitchFamily="2" charset="2"/>
              <a:buChar char="Ø"/>
            </a:pPr>
            <a:r>
              <a:rPr lang="zh-TW" altLang="en-US" sz="2800" b="1" dirty="0" smtClean="0">
                <a:solidFill>
                  <a:srgbClr val="FF0000"/>
                </a:solidFill>
                <a:latin typeface="微軟正黑體" pitchFamily="34" charset="-120"/>
                <a:ea typeface="微軟正黑體" pitchFamily="34" charset="-120"/>
              </a:rPr>
              <a:t>品質</a:t>
            </a:r>
            <a:r>
              <a:rPr lang="zh-TW" altLang="en-US" sz="2800" b="1" dirty="0" smtClean="0">
                <a:solidFill>
                  <a:srgbClr val="0C0E12"/>
                </a:solidFill>
                <a:latin typeface="新細明體"/>
                <a:ea typeface="新細明體"/>
              </a:rPr>
              <a:t>：</a:t>
            </a:r>
            <a:r>
              <a:rPr lang="zh-TW" altLang="en-US" sz="2800" b="1" dirty="0" smtClean="0">
                <a:solidFill>
                  <a:srgbClr val="0C0E12"/>
                </a:solidFill>
                <a:latin typeface="微軟正黑體" pitchFamily="34" charset="-120"/>
                <a:ea typeface="微軟正黑體" pitchFamily="34" charset="-120"/>
              </a:rPr>
              <a:t>提升</a:t>
            </a:r>
            <a:r>
              <a:rPr lang="zh-TW" altLang="en-US" sz="2800" b="1" dirty="0">
                <a:solidFill>
                  <a:srgbClr val="0C0E12"/>
                </a:solidFill>
                <a:latin typeface="微軟正黑體" pitchFamily="34" charset="-120"/>
                <a:ea typeface="微軟正黑體" pitchFamily="34" charset="-120"/>
              </a:rPr>
              <a:t>資料集</a:t>
            </a:r>
            <a:r>
              <a:rPr lang="zh-TW" altLang="en-US" sz="2800" b="1" dirty="0" smtClean="0">
                <a:solidFill>
                  <a:srgbClr val="0C0E12"/>
                </a:solidFill>
                <a:latin typeface="微軟正黑體" pitchFamily="34" charset="-120"/>
                <a:ea typeface="微軟正黑體" pitchFamily="34" charset="-120"/>
              </a:rPr>
              <a:t>品質為重</a:t>
            </a:r>
            <a:r>
              <a:rPr lang="zh-TW" altLang="en-US" sz="2800" b="1" dirty="0">
                <a:solidFill>
                  <a:srgbClr val="0C0E12"/>
                </a:solidFill>
                <a:latin typeface="微軟正黑體" pitchFamily="34" charset="-120"/>
                <a:ea typeface="微軟正黑體" pitchFamily="34" charset="-120"/>
              </a:rPr>
              <a:t>點</a:t>
            </a:r>
            <a:r>
              <a:rPr lang="zh-TW" altLang="en-US" sz="2800" b="1" dirty="0" smtClean="0">
                <a:solidFill>
                  <a:srgbClr val="0C0E12"/>
                </a:solidFill>
                <a:latin typeface="微軟正黑體" pitchFamily="34" charset="-120"/>
                <a:ea typeface="微軟正黑體" pitchFamily="34" charset="-120"/>
              </a:rPr>
              <a:t>工作</a:t>
            </a:r>
            <a:r>
              <a:rPr lang="en-US" altLang="zh-TW" sz="2800" b="1" dirty="0" smtClean="0">
                <a:solidFill>
                  <a:srgbClr val="0C0E12"/>
                </a:solidFill>
                <a:latin typeface="微軟正黑體" pitchFamily="34" charset="-120"/>
                <a:ea typeface="微軟正黑體" pitchFamily="34" charset="-120"/>
              </a:rPr>
              <a:t>(3</a:t>
            </a:r>
            <a:r>
              <a:rPr lang="zh-TW" altLang="en-US" sz="2800" b="1" dirty="0" smtClean="0">
                <a:solidFill>
                  <a:srgbClr val="0C0E12"/>
                </a:solidFill>
                <a:latin typeface="微軟正黑體" pitchFamily="34" charset="-120"/>
                <a:ea typeface="微軟正黑體" pitchFamily="34" charset="-120"/>
              </a:rPr>
              <a:t>星級</a:t>
            </a:r>
            <a:r>
              <a:rPr lang="zh-TW" altLang="en-US" sz="2800" b="1" dirty="0" smtClean="0">
                <a:solidFill>
                  <a:srgbClr val="0C0E12"/>
                </a:solidFill>
                <a:latin typeface="新細明體"/>
                <a:ea typeface="新細明體"/>
              </a:rPr>
              <a:t>、 </a:t>
            </a:r>
            <a:r>
              <a:rPr kumimoji="0" lang="zh-TW" altLang="en-US" sz="2800" b="1" dirty="0" smtClean="0">
                <a:solidFill>
                  <a:srgbClr val="0D1105"/>
                </a:solidFill>
                <a:latin typeface="微軟正黑體" pitchFamily="34" charset="-120"/>
                <a:ea typeface="微軟正黑體" pitchFamily="34" charset="-120"/>
              </a:rPr>
              <a:t>提高更新頻率</a:t>
            </a:r>
            <a:r>
              <a:rPr kumimoji="0" lang="zh-TW" altLang="en-US" sz="2800" b="1" dirty="0">
                <a:solidFill>
                  <a:srgbClr val="0D1105"/>
                </a:solidFill>
                <a:latin typeface="微軟正黑體" pitchFamily="34" charset="-120"/>
                <a:ea typeface="微軟正黑體" pitchFamily="34" charset="-120"/>
              </a:rPr>
              <a:t>、</a:t>
            </a:r>
            <a:r>
              <a:rPr lang="zh-TW" altLang="en-US" sz="2800" b="1" dirty="0" smtClean="0">
                <a:solidFill>
                  <a:srgbClr val="0C0E12"/>
                </a:solidFill>
                <a:latin typeface="微軟正黑體" pitchFamily="34" charset="-120"/>
                <a:ea typeface="微軟正黑體" pitchFamily="34" charset="-120"/>
              </a:rPr>
              <a:t>結構</a:t>
            </a:r>
            <a:r>
              <a:rPr lang="zh-TW" altLang="en-US" sz="2800" b="1" dirty="0">
                <a:solidFill>
                  <a:srgbClr val="0C0E12"/>
                </a:solidFill>
                <a:latin typeface="微軟正黑體" pitchFamily="34" charset="-120"/>
                <a:ea typeface="微軟正黑體" pitchFamily="34" charset="-120"/>
              </a:rPr>
              <a:t>化等</a:t>
            </a:r>
            <a:r>
              <a:rPr lang="en-US" altLang="zh-TW" sz="2800" b="1" dirty="0" smtClean="0">
                <a:solidFill>
                  <a:srgbClr val="0C0E12"/>
                </a:solidFill>
                <a:latin typeface="新細明體"/>
                <a:ea typeface="新細明體"/>
              </a:rPr>
              <a:t>)</a:t>
            </a:r>
            <a:r>
              <a:rPr lang="zh-TW" altLang="en-US" sz="2800" b="1" dirty="0">
                <a:solidFill>
                  <a:srgbClr val="0C0E12"/>
                </a:solidFill>
                <a:latin typeface="新細明體"/>
                <a:ea typeface="新細明體"/>
              </a:rPr>
              <a:t> 。</a:t>
            </a:r>
            <a:endParaRPr lang="en-US" altLang="zh-TW" sz="2800" b="1" dirty="0">
              <a:solidFill>
                <a:srgbClr val="0C0E12"/>
              </a:solidFill>
              <a:latin typeface="微軟正黑體" pitchFamily="34" charset="-120"/>
              <a:ea typeface="微軟正黑體" pitchFamily="34" charset="-120"/>
            </a:endParaRPr>
          </a:p>
          <a:p>
            <a:pPr>
              <a:lnSpc>
                <a:spcPts val="3200"/>
              </a:lnSpc>
              <a:spcBef>
                <a:spcPts val="1200"/>
              </a:spcBef>
              <a:buClr>
                <a:srgbClr val="FFCC99"/>
              </a:buClr>
              <a:buFont typeface="Wingdings" pitchFamily="2" charset="2"/>
              <a:buChar char="l"/>
            </a:pPr>
            <a:r>
              <a:rPr lang="zh-TW" altLang="en-US" sz="2800" b="1" u="sng" dirty="0" smtClean="0">
                <a:solidFill>
                  <a:srgbClr val="FF0000"/>
                </a:solidFill>
                <a:latin typeface="微軟正黑體" pitchFamily="34" charset="-120"/>
                <a:ea typeface="微軟正黑體" pitchFamily="34" charset="-120"/>
              </a:rPr>
              <a:t>量的部分</a:t>
            </a:r>
            <a:r>
              <a:rPr lang="zh-TW" altLang="en-US" sz="2800" b="1" dirty="0" smtClean="0">
                <a:solidFill>
                  <a:srgbClr val="FF0000"/>
                </a:solidFill>
                <a:latin typeface="微軟正黑體" pitchFamily="34" charset="-120"/>
                <a:ea typeface="微軟正黑體" pitchFamily="34" charset="-120"/>
              </a:rPr>
              <a:t>：</a:t>
            </a:r>
            <a:endParaRPr lang="en-US" altLang="zh-TW" sz="2800" b="1" dirty="0" smtClean="0">
              <a:solidFill>
                <a:srgbClr val="FF0000"/>
              </a:solidFill>
              <a:latin typeface="微軟正黑體" pitchFamily="34" charset="-120"/>
              <a:ea typeface="微軟正黑體" pitchFamily="34" charset="-120"/>
            </a:endParaRPr>
          </a:p>
          <a:p>
            <a:pPr>
              <a:lnSpc>
                <a:spcPts val="3200"/>
              </a:lnSpc>
              <a:spcBef>
                <a:spcPts val="1200"/>
              </a:spcBef>
              <a:buClrTx/>
              <a:buFont typeface="Wingdings" panose="05000000000000000000" pitchFamily="2" charset="2"/>
              <a:buChar char="Ø"/>
            </a:pPr>
            <a:r>
              <a:rPr lang="zh-TW" altLang="en-US" sz="2800" b="1" dirty="0" smtClean="0">
                <a:solidFill>
                  <a:srgbClr val="0C0E12"/>
                </a:solidFill>
                <a:latin typeface="微軟正黑體" pitchFamily="34" charset="-120"/>
                <a:ea typeface="微軟正黑體" pitchFamily="34" charset="-120"/>
              </a:rPr>
              <a:t>目前本部已開放資料集計</a:t>
            </a:r>
            <a:r>
              <a:rPr lang="en-US" altLang="zh-TW" sz="2800" b="1" dirty="0" smtClean="0">
                <a:solidFill>
                  <a:srgbClr val="0C0E12"/>
                </a:solidFill>
                <a:latin typeface="微軟正黑體" pitchFamily="34" charset="-120"/>
                <a:ea typeface="微軟正黑體" pitchFamily="34" charset="-120"/>
              </a:rPr>
              <a:t>1,923</a:t>
            </a:r>
            <a:r>
              <a:rPr lang="zh-TW" altLang="en-US" sz="2800" b="1" dirty="0" smtClean="0">
                <a:solidFill>
                  <a:srgbClr val="0C0E12"/>
                </a:solidFill>
                <a:latin typeface="微軟正黑體" pitchFamily="34" charset="-120"/>
                <a:ea typeface="微軟正黑體" pitchFamily="34" charset="-120"/>
              </a:rPr>
              <a:t>項是各部會第</a:t>
            </a:r>
            <a:r>
              <a:rPr lang="en-US" altLang="zh-TW" sz="2800" b="1" dirty="0" smtClean="0">
                <a:solidFill>
                  <a:srgbClr val="0C0E12"/>
                </a:solidFill>
                <a:latin typeface="微軟正黑體" pitchFamily="34" charset="-120"/>
                <a:ea typeface="微軟正黑體" pitchFamily="34" charset="-120"/>
              </a:rPr>
              <a:t>3</a:t>
            </a:r>
            <a:r>
              <a:rPr lang="zh-TW" altLang="en-US" sz="2800" b="1" dirty="0" smtClean="0">
                <a:solidFill>
                  <a:srgbClr val="0C0E12"/>
                </a:solidFill>
                <a:latin typeface="微軟正黑體" pitchFamily="34" charset="-120"/>
                <a:ea typeface="微軟正黑體" pitchFamily="34" charset="-120"/>
              </a:rPr>
              <a:t>名</a:t>
            </a:r>
            <a:r>
              <a:rPr lang="zh-TW" altLang="en-US" sz="2800" b="1" dirty="0">
                <a:solidFill>
                  <a:srgbClr val="0C0E12"/>
                </a:solidFill>
                <a:latin typeface="微軟正黑體" pitchFamily="34" charset="-120"/>
                <a:ea typeface="微軟正黑體" pitchFamily="34" charset="-120"/>
              </a:rPr>
              <a:t>，</a:t>
            </a:r>
            <a:r>
              <a:rPr lang="zh-TW" altLang="en-US" sz="2800" b="1" dirty="0" smtClean="0">
                <a:solidFill>
                  <a:srgbClr val="0C0E12"/>
                </a:solidFill>
                <a:latin typeface="微軟正黑體" pitchFamily="34" charset="-120"/>
                <a:ea typeface="微軟正黑體" pitchFamily="34" charset="-120"/>
              </a:rPr>
              <a:t>預計</a:t>
            </a:r>
            <a:r>
              <a:rPr lang="zh-TW" altLang="en-US" sz="2800" b="1" dirty="0">
                <a:solidFill>
                  <a:srgbClr val="0C0E12"/>
                </a:solidFill>
                <a:latin typeface="微軟正黑體" pitchFamily="34" charset="-120"/>
                <a:ea typeface="微軟正黑體" pitchFamily="34" charset="-120"/>
              </a:rPr>
              <a:t>今年底</a:t>
            </a:r>
            <a:r>
              <a:rPr lang="zh-TW" altLang="en-US" sz="2800" b="1" dirty="0" smtClean="0">
                <a:solidFill>
                  <a:srgbClr val="0C0E12"/>
                </a:solidFill>
                <a:latin typeface="微軟正黑體" pitchFamily="34" charset="-120"/>
                <a:ea typeface="微軟正黑體" pitchFamily="34" charset="-120"/>
              </a:rPr>
              <a:t>將超過</a:t>
            </a:r>
            <a:r>
              <a:rPr lang="en-US" altLang="zh-TW" sz="2800" b="1" dirty="0" smtClean="0">
                <a:solidFill>
                  <a:srgbClr val="0C0E12"/>
                </a:solidFill>
                <a:latin typeface="微軟正黑體" pitchFamily="34" charset="-120"/>
                <a:ea typeface="微軟正黑體" pitchFamily="34" charset="-120"/>
              </a:rPr>
              <a:t>2,000</a:t>
            </a:r>
            <a:r>
              <a:rPr lang="zh-TW" altLang="en-US" sz="2800" b="1" dirty="0" smtClean="0">
                <a:solidFill>
                  <a:srgbClr val="0C0E12"/>
                </a:solidFill>
                <a:latin typeface="微軟正黑體" pitchFamily="34" charset="-120"/>
                <a:ea typeface="微軟正黑體" pitchFamily="34" charset="-120"/>
              </a:rPr>
              <a:t>筆</a:t>
            </a:r>
            <a:r>
              <a:rPr lang="zh-TW" altLang="en-US" sz="2800" b="1" dirty="0">
                <a:solidFill>
                  <a:srgbClr val="0C0E12"/>
                </a:solidFill>
                <a:latin typeface="新細明體"/>
                <a:ea typeface="新細明體"/>
              </a:rPr>
              <a:t>。</a:t>
            </a:r>
            <a:endParaRPr lang="en-US" altLang="zh-TW" sz="2800" b="1" dirty="0">
              <a:solidFill>
                <a:srgbClr val="0C0E12"/>
              </a:solidFill>
              <a:latin typeface="微軟正黑體" pitchFamily="34" charset="-120"/>
              <a:ea typeface="微軟正黑體" pitchFamily="34" charset="-120"/>
            </a:endParaRPr>
          </a:p>
          <a:p>
            <a:pPr>
              <a:lnSpc>
                <a:spcPts val="3200"/>
              </a:lnSpc>
              <a:spcBef>
                <a:spcPts val="1200"/>
              </a:spcBef>
              <a:buClrTx/>
              <a:buFont typeface="Wingdings" panose="05000000000000000000" pitchFamily="2" charset="2"/>
              <a:buChar char="Ø"/>
            </a:pPr>
            <a:r>
              <a:rPr lang="zh-TW" altLang="en-US" sz="2800" b="1" dirty="0" smtClean="0">
                <a:solidFill>
                  <a:srgbClr val="0C0E12"/>
                </a:solidFill>
                <a:latin typeface="微軟正黑體" pitchFamily="34" charset="-120"/>
                <a:ea typeface="微軟正黑體" pitchFamily="34" charset="-120"/>
              </a:rPr>
              <a:t>未來以提升資料集品質為重點，本部</a:t>
            </a:r>
            <a:r>
              <a:rPr lang="en-US" altLang="zh-TW" sz="2800" b="1" dirty="0" smtClean="0">
                <a:solidFill>
                  <a:srgbClr val="0C0E12"/>
                </a:solidFill>
                <a:latin typeface="微軟正黑體" pitchFamily="34" charset="-120"/>
                <a:ea typeface="微軟正黑體" pitchFamily="34" charset="-120"/>
              </a:rPr>
              <a:t>106</a:t>
            </a:r>
            <a:r>
              <a:rPr lang="zh-TW" altLang="en-US" sz="2800" b="1" dirty="0" smtClean="0">
                <a:solidFill>
                  <a:srgbClr val="0C0E12"/>
                </a:solidFill>
                <a:latin typeface="微軟正黑體" pitchFamily="34" charset="-120"/>
                <a:ea typeface="微軟正黑體" pitchFamily="34" charset="-120"/>
              </a:rPr>
              <a:t>年預定以開放</a:t>
            </a:r>
            <a:r>
              <a:rPr lang="en-US" altLang="zh-TW" sz="2800" b="1" dirty="0" smtClean="0">
                <a:solidFill>
                  <a:srgbClr val="0C0E12"/>
                </a:solidFill>
                <a:latin typeface="微軟正黑體" pitchFamily="34" charset="-120"/>
                <a:ea typeface="微軟正黑體" pitchFamily="34" charset="-120"/>
              </a:rPr>
              <a:t>302</a:t>
            </a:r>
            <a:r>
              <a:rPr lang="zh-TW" altLang="en-US" sz="2800" b="1" dirty="0" smtClean="0">
                <a:solidFill>
                  <a:srgbClr val="0C0E12"/>
                </a:solidFill>
                <a:latin typeface="微軟正黑體" pitchFamily="34" charset="-120"/>
                <a:ea typeface="微軟正黑體" pitchFamily="34" charset="-120"/>
              </a:rPr>
              <a:t>筆為目標</a:t>
            </a:r>
            <a:r>
              <a:rPr lang="en-US" altLang="zh-TW" sz="2800" b="1" dirty="0" smtClean="0">
                <a:solidFill>
                  <a:srgbClr val="0C0E12"/>
                </a:solidFill>
                <a:latin typeface="微軟正黑體" pitchFamily="34" charset="-120"/>
                <a:ea typeface="微軟正黑體" pitchFamily="34" charset="-120"/>
              </a:rPr>
              <a:t>(</a:t>
            </a:r>
            <a:r>
              <a:rPr lang="en-US" altLang="zh-TW" sz="2400" b="1" dirty="0" smtClean="0">
                <a:solidFill>
                  <a:srgbClr val="0C0E12"/>
                </a:solidFill>
                <a:latin typeface="微軟正黑體" pitchFamily="34" charset="-120"/>
                <a:ea typeface="微軟正黑體" pitchFamily="34" charset="-120"/>
              </a:rPr>
              <a:t>105</a:t>
            </a:r>
            <a:r>
              <a:rPr lang="zh-TW" altLang="en-US" sz="2400" b="1" dirty="0" smtClean="0">
                <a:solidFill>
                  <a:srgbClr val="0C0E12"/>
                </a:solidFill>
                <a:latin typeface="微軟正黑體" pitchFamily="34" charset="-120"/>
                <a:ea typeface="微軟正黑體" pitchFamily="34" charset="-120"/>
              </a:rPr>
              <a:t>年度為</a:t>
            </a:r>
            <a:r>
              <a:rPr lang="en-US" altLang="zh-TW" sz="2400" b="1" dirty="0" smtClean="0">
                <a:solidFill>
                  <a:srgbClr val="0C0E12"/>
                </a:solidFill>
                <a:latin typeface="微軟正黑體" pitchFamily="34" charset="-120"/>
                <a:ea typeface="微軟正黑體" pitchFamily="34" charset="-120"/>
              </a:rPr>
              <a:t>678</a:t>
            </a:r>
            <a:r>
              <a:rPr lang="zh-TW" altLang="en-US" sz="2400" b="1" dirty="0" smtClean="0">
                <a:solidFill>
                  <a:srgbClr val="0C0E12"/>
                </a:solidFill>
                <a:latin typeface="微軟正黑體" pitchFamily="34" charset="-120"/>
                <a:ea typeface="微軟正黑體" pitchFamily="34" charset="-120"/>
              </a:rPr>
              <a:t>筆</a:t>
            </a:r>
            <a:r>
              <a:rPr lang="en-US" altLang="zh-TW" sz="2800" b="1" dirty="0" smtClean="0">
                <a:solidFill>
                  <a:srgbClr val="0C0E12"/>
                </a:solidFill>
                <a:latin typeface="微軟正黑體" pitchFamily="34" charset="-120"/>
                <a:ea typeface="微軟正黑體" pitchFamily="34" charset="-120"/>
              </a:rPr>
              <a:t>)</a:t>
            </a:r>
            <a:r>
              <a:rPr lang="zh-TW" altLang="en-US" sz="2800" b="1" dirty="0" smtClean="0">
                <a:solidFill>
                  <a:srgbClr val="0C0E12"/>
                </a:solidFill>
                <a:latin typeface="新細明體"/>
                <a:ea typeface="新細明體"/>
              </a:rPr>
              <a:t>。</a:t>
            </a:r>
            <a:endParaRPr lang="en-US" altLang="zh-TW" sz="2800" b="1" dirty="0">
              <a:solidFill>
                <a:srgbClr val="0C0E12"/>
              </a:solidFill>
              <a:latin typeface="微軟正黑體" pitchFamily="34" charset="-120"/>
              <a:ea typeface="微軟正黑體" pitchFamily="34" charset="-120"/>
            </a:endParaRPr>
          </a:p>
        </p:txBody>
      </p:sp>
    </p:spTree>
    <p:extLst>
      <p:ext uri="{BB962C8B-B14F-4D97-AF65-F5344CB8AC3E}">
        <p14:creationId xmlns:p14="http://schemas.microsoft.com/office/powerpoint/2010/main" val="29419208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37</a:t>
            </a:fld>
            <a:endParaRPr kumimoji="0" lang="en-US" altLang="zh-TW" sz="1200">
              <a:latin typeface="微軟正黑體" pitchFamily="34" charset="-120"/>
              <a:ea typeface="微軟正黑體" pitchFamily="34" charset="-120"/>
            </a:endParaRPr>
          </a:p>
        </p:txBody>
      </p:sp>
      <p:sp>
        <p:nvSpPr>
          <p:cNvPr id="7" name="文字方塊 13"/>
          <p:cNvSpPr txBox="1">
            <a:spLocks noChangeArrowheads="1"/>
          </p:cNvSpPr>
          <p:nvPr/>
        </p:nvSpPr>
        <p:spPr bwMode="auto">
          <a:xfrm>
            <a:off x="516555" y="5951021"/>
            <a:ext cx="87129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marL="342900" indent="-342900" eaLnBrk="1" fontAlgn="t" hangingPunct="1">
              <a:spcBef>
                <a:spcPct val="0"/>
              </a:spcBef>
              <a:buFont typeface="Wingdings" panose="05000000000000000000" pitchFamily="2" charset="2"/>
              <a:buChar char="Ø"/>
            </a:pPr>
            <a:r>
              <a:rPr lang="zh-TW" altLang="en-US" sz="1800" b="1" dirty="0">
                <a:solidFill>
                  <a:srgbClr val="C00000"/>
                </a:solidFill>
                <a:latin typeface="微軟正黑體" pitchFamily="34" charset="-120"/>
                <a:ea typeface="微軟正黑體" pitchFamily="34" charset="-120"/>
              </a:rPr>
              <a:t>會計處、政風處、法規會、訴願會及秘書室</a:t>
            </a:r>
            <a:r>
              <a:rPr lang="en-US" altLang="zh-TW" sz="1800" b="1" dirty="0">
                <a:solidFill>
                  <a:srgbClr val="C00000"/>
                </a:solidFill>
                <a:latin typeface="微軟正黑體" panose="020B0604030504040204" pitchFamily="34" charset="-120"/>
                <a:ea typeface="微軟正黑體" panose="020B0604030504040204" pitchFamily="34" charset="-120"/>
              </a:rPr>
              <a:t>105</a:t>
            </a:r>
            <a:r>
              <a:rPr lang="zh-TW" altLang="en-US" sz="1800" b="1" dirty="0">
                <a:solidFill>
                  <a:srgbClr val="C00000"/>
                </a:solidFill>
                <a:latin typeface="微軟正黑體" panose="020B0604030504040204" pitchFamily="34" charset="-120"/>
                <a:ea typeface="微軟正黑體" panose="020B0604030504040204" pitchFamily="34" charset="-120"/>
              </a:rPr>
              <a:t>年經盤點結果無新增資料集</a:t>
            </a:r>
            <a:endParaRPr lang="en-US" altLang="zh-TW" sz="1800" b="1" dirty="0">
              <a:solidFill>
                <a:srgbClr val="C00000"/>
              </a:solidFill>
              <a:latin typeface="微軟正黑體" pitchFamily="34" charset="-120"/>
              <a:ea typeface="微軟正黑體" pitchFamily="34" charset="-120"/>
            </a:endParaRPr>
          </a:p>
          <a:p>
            <a:pPr marL="342900" indent="-342900" eaLnBrk="1" fontAlgn="t" hangingPunct="1">
              <a:spcBef>
                <a:spcPct val="0"/>
              </a:spcBef>
              <a:buFont typeface="Wingdings" panose="05000000000000000000" pitchFamily="2" charset="2"/>
              <a:buChar char="Ø"/>
            </a:pPr>
            <a:r>
              <a:rPr lang="zh-TW" altLang="en-US" sz="1800" b="1" dirty="0" smtClean="0">
                <a:solidFill>
                  <a:srgbClr val="C00000"/>
                </a:solidFill>
                <a:latin typeface="微軟正黑體" pitchFamily="34" charset="-120"/>
                <a:ea typeface="微軟正黑體" pitchFamily="34" charset="-120"/>
              </a:rPr>
              <a:t>累計開放資料集數：會計處</a:t>
            </a:r>
            <a:r>
              <a:rPr lang="en-US" altLang="zh-TW" sz="1800" b="1" dirty="0" smtClean="0">
                <a:solidFill>
                  <a:srgbClr val="C00000"/>
                </a:solidFill>
                <a:latin typeface="微軟正黑體" pitchFamily="34" charset="-120"/>
                <a:ea typeface="微軟正黑體" pitchFamily="34" charset="-120"/>
              </a:rPr>
              <a:t> (7)</a:t>
            </a:r>
            <a:r>
              <a:rPr lang="zh-TW" altLang="en-US" sz="1800" b="1" dirty="0" smtClean="0">
                <a:solidFill>
                  <a:srgbClr val="C00000"/>
                </a:solidFill>
                <a:latin typeface="微軟正黑體" pitchFamily="34" charset="-120"/>
                <a:ea typeface="微軟正黑體" pitchFamily="34" charset="-120"/>
              </a:rPr>
              <a:t> 、法規會</a:t>
            </a:r>
            <a:r>
              <a:rPr lang="en-US" altLang="zh-TW" sz="1800" b="1" dirty="0" smtClean="0">
                <a:solidFill>
                  <a:srgbClr val="C00000"/>
                </a:solidFill>
                <a:latin typeface="微軟正黑體" pitchFamily="34" charset="-120"/>
                <a:ea typeface="微軟正黑體" pitchFamily="34" charset="-120"/>
              </a:rPr>
              <a:t>(11)</a:t>
            </a:r>
            <a:r>
              <a:rPr lang="zh-TW" altLang="en-US" sz="1800" b="1" dirty="0" smtClean="0">
                <a:solidFill>
                  <a:srgbClr val="C00000"/>
                </a:solidFill>
                <a:latin typeface="微軟正黑體" pitchFamily="34" charset="-120"/>
                <a:ea typeface="微軟正黑體" pitchFamily="34" charset="-120"/>
              </a:rPr>
              <a:t>、訴願會</a:t>
            </a:r>
            <a:r>
              <a:rPr lang="en-US" altLang="zh-TW" sz="1800" b="1" dirty="0" smtClean="0">
                <a:solidFill>
                  <a:srgbClr val="C00000"/>
                </a:solidFill>
                <a:latin typeface="微軟正黑體" pitchFamily="34" charset="-120"/>
                <a:ea typeface="微軟正黑體" pitchFamily="34" charset="-120"/>
              </a:rPr>
              <a:t>(1)</a:t>
            </a:r>
            <a:r>
              <a:rPr lang="zh-TW" altLang="en-US" sz="1800" b="1" dirty="0" smtClean="0">
                <a:solidFill>
                  <a:srgbClr val="C00000"/>
                </a:solidFill>
                <a:latin typeface="微軟正黑體" pitchFamily="34" charset="-120"/>
                <a:ea typeface="微軟正黑體" pitchFamily="34" charset="-120"/>
              </a:rPr>
              <a:t>及秘書室</a:t>
            </a:r>
            <a:r>
              <a:rPr lang="en-US" altLang="zh-TW" sz="1800" b="1" dirty="0" smtClean="0">
                <a:solidFill>
                  <a:srgbClr val="C00000"/>
                </a:solidFill>
                <a:latin typeface="微軟正黑體" pitchFamily="34" charset="-120"/>
                <a:ea typeface="微軟正黑體" pitchFamily="34" charset="-120"/>
              </a:rPr>
              <a:t>(6)</a:t>
            </a:r>
            <a:endParaRPr lang="zh-TW" altLang="en-US" sz="1800" b="1" dirty="0" smtClean="0">
              <a:solidFill>
                <a:srgbClr val="C00000"/>
              </a:solidFill>
              <a:latin typeface="微軟正黑體" pitchFamily="34" charset="-120"/>
              <a:ea typeface="微軟正黑體" pitchFamily="34" charset="-120"/>
            </a:endParaRPr>
          </a:p>
        </p:txBody>
      </p:sp>
      <p:graphicFrame>
        <p:nvGraphicFramePr>
          <p:cNvPr id="8" name="表格 7"/>
          <p:cNvGraphicFramePr>
            <a:graphicFrameLocks noGrp="1"/>
          </p:cNvGraphicFramePr>
          <p:nvPr>
            <p:extLst>
              <p:ext uri="{D42A27DB-BD31-4B8C-83A1-F6EECF244321}">
                <p14:modId xmlns:p14="http://schemas.microsoft.com/office/powerpoint/2010/main" val="1032219473"/>
              </p:ext>
            </p:extLst>
          </p:nvPr>
        </p:nvGraphicFramePr>
        <p:xfrm>
          <a:off x="468313" y="1342509"/>
          <a:ext cx="8280400" cy="4440239"/>
        </p:xfrm>
        <a:graphic>
          <a:graphicData uri="http://schemas.openxmlformats.org/drawingml/2006/table">
            <a:tbl>
              <a:tblPr/>
              <a:tblGrid>
                <a:gridCol w="928687"/>
                <a:gridCol w="1231900"/>
                <a:gridCol w="1223963"/>
                <a:gridCol w="1439862"/>
                <a:gridCol w="3455988"/>
              </a:tblGrid>
              <a:tr h="382588">
                <a:tc rowSpan="2">
                  <a:txBody>
                    <a:bodyPr/>
                    <a:lstStyle/>
                    <a:p>
                      <a:pPr marL="479425" marR="0" lvl="0" indent="-457200" algn="ctr" defTabSz="914400" rtl="0" eaLnBrk="1" fontAlgn="base" latinLnBrk="0" hangingPunct="1">
                        <a:lnSpc>
                          <a:spcPts val="2200"/>
                        </a:lnSpc>
                        <a:spcBef>
                          <a:spcPct val="0"/>
                        </a:spcBef>
                        <a:spcAft>
                          <a:spcPct val="0"/>
                        </a:spcAft>
                        <a:buClrTx/>
                        <a:buSzTx/>
                        <a:buFontTx/>
                        <a:buNone/>
                        <a:tabLst/>
                      </a:pP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群</a:t>
                      </a:r>
                    </a:p>
                    <a:p>
                      <a:pPr marL="479425" marR="0" lvl="0" indent="-457200" algn="ctr" defTabSz="914400" rtl="0" eaLnBrk="1" fontAlgn="base" latinLnBrk="0" hangingPunct="1">
                        <a:lnSpc>
                          <a:spcPts val="2200"/>
                        </a:lnSpc>
                        <a:spcBef>
                          <a:spcPct val="0"/>
                        </a:spcBef>
                        <a:spcAft>
                          <a:spcPct val="0"/>
                        </a:spcAft>
                        <a:buClrTx/>
                        <a:buSzTx/>
                        <a:buFontTx/>
                        <a:buNone/>
                        <a:tabLst/>
                      </a:pP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組</a:t>
                      </a:r>
                      <a:endPar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D69B"/>
                    </a:solidFill>
                  </a:tcPr>
                </a:tc>
                <a:tc gridSpan="3">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en-US" altLang="zh-TW" sz="1800" b="1"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年新增開放資料集數量</a:t>
                      </a:r>
                      <a:endParaRPr kumimoji="0"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D69B"/>
                    </a:solidFill>
                  </a:tcPr>
                </a:tc>
                <a:tc hMerge="1">
                  <a:txBody>
                    <a:bodyPr/>
                    <a:lstStyle/>
                    <a:p>
                      <a:endParaRPr lang="zh-TW" altLang="en-US"/>
                    </a:p>
                  </a:txBody>
                  <a:tcPr/>
                </a:tc>
                <a:tc hMerge="1">
                  <a:txBody>
                    <a:bodyPr/>
                    <a:lstStyle/>
                    <a:p>
                      <a:endParaRPr lang="zh-TW" altLang="en-US"/>
                    </a:p>
                  </a:txBody>
                  <a:tcPr/>
                </a:tc>
                <a:tc rowSpan="2">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800" b="1" i="0" u="none" strike="noStrike" cap="none" normalizeH="0" baseline="0" smtClean="0">
                          <a:ln>
                            <a:noFill/>
                          </a:ln>
                          <a:solidFill>
                            <a:schemeClr val="tx1"/>
                          </a:solidFill>
                          <a:effectLst/>
                          <a:latin typeface="微軟正黑體" pitchFamily="34" charset="-120"/>
                          <a:ea typeface="微軟正黑體" pitchFamily="34" charset="-120"/>
                        </a:rPr>
                        <a:t>單位名稱</a:t>
                      </a:r>
                      <a:endParaRPr kumimoji="0" lang="zh-TW" altLang="en-US" sz="1800" b="1"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D69B"/>
                    </a:solidFill>
                  </a:tcPr>
                </a:tc>
              </a:tr>
              <a:tr h="287338">
                <a:tc vMerge="1">
                  <a:txBody>
                    <a:bodyPr/>
                    <a:lstStyle/>
                    <a:p>
                      <a:endParaRPr lang="zh-TW" altLang="en-US"/>
                    </a:p>
                  </a:txBody>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000000"/>
                          </a:solidFill>
                          <a:effectLst/>
                          <a:latin typeface="微軟正黑體" pitchFamily="34" charset="-120"/>
                          <a:ea typeface="微軟正黑體" pitchFamily="34" charset="-120"/>
                        </a:rPr>
                        <a:t>第二季</a:t>
                      </a:r>
                      <a:endParaRPr kumimoji="0" lang="zh-TW" altLang="en-US" sz="1600" b="1" i="0" u="none" strike="noStrike" cap="none" normalizeH="0" baseline="0" smtClean="0">
                        <a:ln>
                          <a:noFill/>
                        </a:ln>
                        <a:solidFill>
                          <a:srgbClr val="000000"/>
                        </a:solidFill>
                        <a:effectLst/>
                        <a:latin typeface="微軟正黑體" pitchFamily="34" charset="-120"/>
                        <a:ea typeface="微軟正黑體" pitchFamily="34" charset="-120"/>
                        <a:cs typeface="Times New Roman" pitchFamily="18" charset="0"/>
                      </a:endParaRPr>
                    </a:p>
                  </a:txBody>
                  <a:tcPr marL="58465" marR="58465" marT="0" marB="0" anchor="ctr" horzOverflow="overflow">
                    <a:lnL w="381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69B"/>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000000"/>
                          </a:solidFill>
                          <a:effectLst/>
                          <a:latin typeface="微軟正黑體" pitchFamily="34" charset="-120"/>
                          <a:ea typeface="微軟正黑體" pitchFamily="34" charset="-120"/>
                        </a:rPr>
                        <a:t>第三季</a:t>
                      </a:r>
                      <a:endParaRPr kumimoji="0" lang="zh-TW" altLang="en-US" sz="1600" b="1" i="0" u="none" strike="noStrike" cap="none" normalizeH="0" baseline="0" smtClean="0">
                        <a:ln>
                          <a:noFill/>
                        </a:ln>
                        <a:solidFill>
                          <a:srgbClr val="000000"/>
                        </a:solidFill>
                        <a:effectLst/>
                        <a:latin typeface="微軟正黑體" pitchFamily="34" charset="-120"/>
                        <a:ea typeface="微軟正黑體" pitchFamily="34" charset="-120"/>
                        <a:cs typeface="Times New Roman" pitchFamily="18" charset="0"/>
                      </a:endParaRPr>
                    </a:p>
                  </a:txBody>
                  <a:tcPr marL="58465" marR="58465"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69B"/>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000000"/>
                          </a:solidFill>
                          <a:effectLst/>
                          <a:latin typeface="微軟正黑體" pitchFamily="34" charset="-120"/>
                          <a:ea typeface="微軟正黑體" pitchFamily="34" charset="-120"/>
                        </a:rPr>
                        <a:t>第四季</a:t>
                      </a:r>
                      <a:endParaRPr kumimoji="0" lang="zh-TW" altLang="en-US" sz="1600" b="1" i="0" u="none" strike="noStrike" cap="none" normalizeH="0" baseline="0" smtClean="0">
                        <a:ln>
                          <a:noFill/>
                        </a:ln>
                        <a:solidFill>
                          <a:srgbClr val="000000"/>
                        </a:solidFill>
                        <a:effectLst/>
                        <a:latin typeface="微軟正黑體" pitchFamily="34" charset="-120"/>
                        <a:ea typeface="微軟正黑體" pitchFamily="34" charset="-120"/>
                        <a:cs typeface="Times New Roman" pitchFamily="18" charset="0"/>
                      </a:endParaRPr>
                    </a:p>
                  </a:txBody>
                  <a:tcPr marL="58465" marR="58465" marT="0" marB="0" horzOverflow="overflow">
                    <a:lnL w="127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69B"/>
                    </a:solidFill>
                  </a:tcPr>
                </a:tc>
                <a:tc vMerge="1">
                  <a:txBody>
                    <a:bodyPr/>
                    <a:lstStyle/>
                    <a:p>
                      <a:endParaRPr lang="zh-TW" altLang="en-US"/>
                    </a:p>
                  </a:txBody>
                  <a:tcPr/>
                </a:tc>
              </a:tr>
              <a:tr h="2136775">
                <a:tc>
                  <a:txBody>
                    <a:bodyPr/>
                    <a:lstStyle/>
                    <a:p>
                      <a:pPr marL="511175" marR="0" lvl="0" indent="-579438" algn="ctr" defTabSz="914400" rtl="0" eaLnBrk="1" fontAlgn="base" latinLnBrk="0" hangingPunct="1">
                        <a:lnSpc>
                          <a:spcPts val="2200"/>
                        </a:lnSpc>
                        <a:spcBef>
                          <a:spcPct val="0"/>
                        </a:spcBef>
                        <a:spcAft>
                          <a:spcPct val="0"/>
                        </a:spcAft>
                        <a:buClrTx/>
                        <a:buSzTx/>
                        <a:buFontTx/>
                        <a:buNone/>
                        <a:tabLst/>
                      </a:pPr>
                      <a:r>
                        <a:rPr kumimoji="0" lang="en-US" altLang="zh-TW" sz="2400" b="1" i="0" u="none" strike="noStrike" cap="none" normalizeH="0" baseline="0" smtClean="0">
                          <a:ln>
                            <a:noFill/>
                          </a:ln>
                          <a:solidFill>
                            <a:schemeClr val="tx1"/>
                          </a:solidFill>
                          <a:effectLst/>
                          <a:latin typeface="Calibri" pitchFamily="34" charset="0"/>
                          <a:ea typeface="新細明體" charset="-120"/>
                        </a:rPr>
                        <a:t>A</a:t>
                      </a:r>
                      <a:endParaRPr kumimoji="0" lang="zh-TW" altLang="zh-TW" sz="2400" b="1" i="0" u="none" strike="noStrike" cap="none" normalizeH="0" baseline="0" smtClean="0">
                        <a:ln>
                          <a:noFill/>
                        </a:ln>
                        <a:solidFill>
                          <a:schemeClr val="tx1"/>
                        </a:solidFill>
                        <a:effectLst/>
                        <a:latin typeface="Calibri" pitchFamily="34" charset="0"/>
                        <a:ea typeface="新細明體"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69B"/>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dirty="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dirty="0" smtClean="0">
                          <a:ln>
                            <a:noFill/>
                          </a:ln>
                          <a:solidFill>
                            <a:srgbClr val="FF0000"/>
                          </a:solidFill>
                          <a:effectLst/>
                          <a:latin typeface="Calibri" pitchFamily="34" charset="0"/>
                          <a:ea typeface="新細明體" charset="-120"/>
                        </a:rPr>
                        <a:t>15</a:t>
                      </a:r>
                      <a:endParaRPr kumimoji="0" lang="zh-TW" altLang="zh-TW" sz="1800" b="1" i="0" u="none" strike="noStrike" cap="none" normalizeH="0" baseline="0" dirty="0" smtClean="0">
                        <a:ln>
                          <a:noFill/>
                        </a:ln>
                        <a:solidFill>
                          <a:srgbClr val="FF0000"/>
                        </a:solidFill>
                        <a:effectLst/>
                        <a:latin typeface="Calibri" pitchFamily="34" charset="0"/>
                        <a:ea typeface="新細明體"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22</a:t>
                      </a:r>
                      <a:endParaRPr kumimoji="0" lang="zh-TW" altLang="zh-TW" sz="1800" b="1" i="0" u="none" strike="noStrike" cap="none" normalizeH="0" baseline="0" smtClean="0">
                        <a:ln>
                          <a:noFill/>
                        </a:ln>
                        <a:solidFill>
                          <a:srgbClr val="FF0000"/>
                        </a:solidFill>
                        <a:effectLst/>
                        <a:latin typeface="Calibri" pitchFamily="34" charset="0"/>
                        <a:ea typeface="新細明體"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30</a:t>
                      </a:r>
                      <a:endParaRPr kumimoji="0" lang="zh-TW" altLang="zh-TW" sz="18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l"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rPr>
                        <a:t>商業司、水利署、工業局、能源局、標準檢驗局、智慧財產局、國際貿易局、礦務局、中小企業處、加工出口區管理處、中央地質調查所、貿易調查委員會、國營事業委員會、台灣電力公司、台灣中油公司、台灣糖業公司</a:t>
                      </a:r>
                      <a:r>
                        <a:rPr kumimoji="0" lang="zh-TW" altLang="zh-TW" sz="1600" b="1" i="0" u="none" strike="noStrike" cap="none" normalizeH="0" baseline="0" smtClean="0">
                          <a:ln>
                            <a:noFill/>
                          </a:ln>
                          <a:solidFill>
                            <a:schemeClr val="tx1"/>
                          </a:solidFill>
                          <a:effectLst/>
                          <a:latin typeface="微軟正黑體" pitchFamily="34" charset="-120"/>
                          <a:ea typeface="微軟正黑體" pitchFamily="34" charset="-120"/>
                        </a:rPr>
                        <a:t>、</a:t>
                      </a:r>
                      <a:r>
                        <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rPr>
                        <a:t>台灣自來水公司</a:t>
                      </a:r>
                      <a:endPar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C1DA"/>
                    </a:solidFill>
                  </a:tcPr>
                </a:tc>
              </a:tr>
              <a:tr h="984250">
                <a:tc>
                  <a:txBody>
                    <a:bodyPr/>
                    <a:lstStyle/>
                    <a:p>
                      <a:pPr marL="511175" marR="0" lvl="0" indent="-579438" algn="ctr" defTabSz="914400" rtl="0" eaLnBrk="1" fontAlgn="base" latinLnBrk="0" hangingPunct="1">
                        <a:lnSpc>
                          <a:spcPts val="2200"/>
                        </a:lnSpc>
                        <a:spcBef>
                          <a:spcPct val="0"/>
                        </a:spcBef>
                        <a:spcAft>
                          <a:spcPct val="0"/>
                        </a:spcAft>
                        <a:buClrTx/>
                        <a:buSzTx/>
                        <a:buFontTx/>
                        <a:buNone/>
                        <a:tabLst/>
                      </a:pPr>
                      <a:r>
                        <a:rPr kumimoji="0" lang="en-US" altLang="zh-TW" sz="2400" b="1" i="0" u="none" strike="noStrike" cap="none" normalizeH="0" baseline="0" smtClean="0">
                          <a:ln>
                            <a:noFill/>
                          </a:ln>
                          <a:solidFill>
                            <a:schemeClr val="tx1"/>
                          </a:solidFill>
                          <a:effectLst/>
                          <a:latin typeface="Calibri" pitchFamily="34" charset="0"/>
                          <a:ea typeface="新細明體" charset="-120"/>
                        </a:rPr>
                        <a:t>B</a:t>
                      </a:r>
                      <a:endParaRPr kumimoji="0" lang="zh-TW" altLang="zh-TW" sz="2400" b="1" i="0" u="none" strike="noStrike" cap="none" normalizeH="0" baseline="0" smtClean="0">
                        <a:ln>
                          <a:noFill/>
                        </a:ln>
                        <a:solidFill>
                          <a:schemeClr val="tx1"/>
                        </a:solidFill>
                        <a:effectLst/>
                        <a:latin typeface="Calibri" pitchFamily="34" charset="0"/>
                        <a:ea typeface="新細明體"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3D69B"/>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2</a:t>
                      </a:r>
                      <a:endParaRPr kumimoji="0" lang="zh-TW" altLang="zh-TW" sz="18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4</a:t>
                      </a:r>
                      <a:endParaRPr kumimoji="0" lang="zh-TW" altLang="zh-TW" sz="18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5</a:t>
                      </a:r>
                      <a:endParaRPr kumimoji="0" lang="zh-TW" altLang="zh-TW" sz="18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l"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rPr>
                        <a:t>總務司、統計處、研發會、國合處、投資業務處、中部辦公室</a:t>
                      </a:r>
                      <a:r>
                        <a:rPr kumimoji="0" lang="zh-TW" altLang="zh-TW" sz="1600" b="1" i="0" u="none" strike="noStrike" cap="none" normalizeH="0" baseline="0" smtClean="0">
                          <a:ln>
                            <a:noFill/>
                          </a:ln>
                          <a:solidFill>
                            <a:schemeClr val="tx1"/>
                          </a:solidFill>
                          <a:effectLst/>
                          <a:latin typeface="微軟正黑體" pitchFamily="34" charset="-120"/>
                          <a:ea typeface="微軟正黑體" pitchFamily="34" charset="-120"/>
                        </a:rPr>
                        <a:t>、</a:t>
                      </a:r>
                      <a:r>
                        <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rPr>
                        <a:t>專研中心</a:t>
                      </a:r>
                      <a:r>
                        <a:rPr kumimoji="0" lang="zh-TW" altLang="zh-TW" sz="1600" b="1" i="0" u="none" strike="noStrike" cap="none" normalizeH="0" baseline="0" smtClean="0">
                          <a:ln>
                            <a:noFill/>
                          </a:ln>
                          <a:solidFill>
                            <a:schemeClr val="tx1"/>
                          </a:solidFill>
                          <a:effectLst/>
                          <a:latin typeface="微軟正黑體" pitchFamily="34" charset="-120"/>
                          <a:ea typeface="微軟正黑體" pitchFamily="34" charset="-120"/>
                        </a:rPr>
                        <a:t>、投資審議委員會、</a:t>
                      </a:r>
                      <a:r>
                        <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rPr>
                        <a:t>資訊中心</a:t>
                      </a:r>
                      <a:endParaRPr kumimoji="0" lang="zh-TW" altLang="en-US" sz="1600" b="1" i="0" u="none" strike="noStrike" cap="none" normalizeH="0" baseline="0" smtClean="0">
                        <a:ln>
                          <a:noFill/>
                        </a:ln>
                        <a:solidFill>
                          <a:schemeClr val="tx1"/>
                        </a:solidFill>
                        <a:effectLst/>
                        <a:latin typeface="微軟正黑體" pitchFamily="34" charset="-120"/>
                        <a:ea typeface="微軟正黑體" pitchFamily="34"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CCC1DA"/>
                    </a:solidFill>
                  </a:tcPr>
                </a:tc>
              </a:tr>
              <a:tr h="649288">
                <a:tc>
                  <a:txBody>
                    <a:bodyPr/>
                    <a:lstStyle/>
                    <a:p>
                      <a:pPr marL="511175" marR="0" lvl="0" indent="-579438" algn="ctr" defTabSz="914400" rtl="0" eaLnBrk="1" fontAlgn="base" latinLnBrk="0" hangingPunct="1">
                        <a:lnSpc>
                          <a:spcPts val="2200"/>
                        </a:lnSpc>
                        <a:spcBef>
                          <a:spcPct val="0"/>
                        </a:spcBef>
                        <a:spcAft>
                          <a:spcPct val="0"/>
                        </a:spcAft>
                        <a:buClrTx/>
                        <a:buSzTx/>
                        <a:buFontTx/>
                        <a:buNone/>
                        <a:tabLst/>
                      </a:pPr>
                      <a:r>
                        <a:rPr kumimoji="0" lang="en-US" altLang="zh-TW" sz="2400" b="1" i="0" u="none" strike="noStrike" cap="none" normalizeH="0" baseline="0" smtClean="0">
                          <a:ln>
                            <a:noFill/>
                          </a:ln>
                          <a:solidFill>
                            <a:schemeClr val="tx1"/>
                          </a:solidFill>
                          <a:effectLst/>
                          <a:latin typeface="Calibri" pitchFamily="34" charset="0"/>
                          <a:ea typeface="新細明體" charset="-120"/>
                        </a:rPr>
                        <a:t>C </a:t>
                      </a:r>
                      <a:endParaRPr kumimoji="0" lang="zh-TW" altLang="zh-TW" sz="2400" b="1" i="0" u="none" strike="noStrike" cap="none" normalizeH="0" baseline="0" smtClean="0">
                        <a:ln>
                          <a:noFill/>
                        </a:ln>
                        <a:solidFill>
                          <a:schemeClr val="tx1"/>
                        </a:solidFill>
                        <a:effectLst/>
                        <a:latin typeface="Calibri" pitchFamily="34" charset="0"/>
                        <a:ea typeface="新細明體" charset="-120"/>
                        <a:cs typeface="Times New Roman" pitchFamily="18" charset="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3D69B"/>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zh-TW"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1</a:t>
                      </a:r>
                      <a:endParaRPr kumimoji="0" lang="zh-TW" altLang="zh-TW" sz="18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zh-TW" sz="1600" b="1" i="0" u="none" strike="noStrike" cap="none" normalizeH="0" baseline="0" smtClean="0">
                          <a:ln>
                            <a:noFill/>
                          </a:ln>
                          <a:solidFill>
                            <a:srgbClr val="FF0000"/>
                          </a:solidFill>
                          <a:effectLst/>
                          <a:latin typeface="Calibri" pitchFamily="34" charset="0"/>
                          <a:ea typeface="新細明體" charset="-120"/>
                        </a:rPr>
                        <a:t>累計至少</a:t>
                      </a:r>
                      <a:r>
                        <a:rPr kumimoji="0" lang="en-US" altLang="zh-TW" sz="1800" b="1" i="0" u="none" strike="noStrike" cap="none" normalizeH="0" baseline="0" smtClean="0">
                          <a:ln>
                            <a:noFill/>
                          </a:ln>
                          <a:solidFill>
                            <a:srgbClr val="FF0000"/>
                          </a:solidFill>
                          <a:effectLst/>
                          <a:latin typeface="Calibri" pitchFamily="34" charset="0"/>
                          <a:ea typeface="新細明體" charset="-120"/>
                        </a:rPr>
                        <a:t>2</a:t>
                      </a:r>
                      <a:endParaRPr kumimoji="0" lang="zh-TW" altLang="zh-TW" sz="18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ctr" defTabSz="914400" rtl="0" eaLnBrk="1" fontAlgn="base" latinLnBrk="0" hangingPunct="1">
                        <a:lnSpc>
                          <a:spcPts val="2200"/>
                        </a:lnSpc>
                        <a:spcBef>
                          <a:spcPct val="0"/>
                        </a:spcBef>
                        <a:spcAft>
                          <a:spcPct val="0"/>
                        </a:spcAft>
                        <a:buClrTx/>
                        <a:buSzTx/>
                        <a:buFontTx/>
                        <a:buNone/>
                        <a:tabLst/>
                      </a:pPr>
                      <a:r>
                        <a:rPr kumimoji="0" lang="zh-TW" altLang="en-US" sz="1600" b="1" i="0" u="none" strike="noStrike" cap="none" normalizeH="0" baseline="0" smtClean="0">
                          <a:ln>
                            <a:noFill/>
                          </a:ln>
                          <a:solidFill>
                            <a:srgbClr val="FF0000"/>
                          </a:solidFill>
                          <a:effectLst/>
                          <a:latin typeface="標楷體" pitchFamily="65" charset="-120"/>
                          <a:ea typeface="標楷體" pitchFamily="65" charset="-120"/>
                        </a:rPr>
                        <a:t>─</a:t>
                      </a:r>
                      <a:endParaRPr kumimoji="0" lang="zh-TW" altLang="zh-TW" sz="1600" b="1" i="0" u="none" strike="noStrike" cap="none" normalizeH="0" baseline="0" smtClean="0">
                        <a:ln>
                          <a:noFill/>
                        </a:ln>
                        <a:solidFill>
                          <a:srgbClr val="FF0000"/>
                        </a:solidFill>
                        <a:effectLst/>
                        <a:latin typeface="Calibri" pitchFamily="34" charset="0"/>
                        <a:ea typeface="新細明體" charset="-120"/>
                      </a:endParaRP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B7DEE8"/>
                    </a:solidFill>
                  </a:tcPr>
                </a:tc>
                <a:tc>
                  <a:txBody>
                    <a:bodyPr/>
                    <a:lstStyle/>
                    <a:p>
                      <a:pPr marL="0" marR="0" lvl="0" indent="0" algn="l" defTabSz="914400" rtl="0" eaLnBrk="1" fontAlgn="base" latinLnBrk="0" hangingPunct="1">
                        <a:lnSpc>
                          <a:spcPts val="2200"/>
                        </a:lnSpc>
                        <a:spcBef>
                          <a:spcPct val="0"/>
                        </a:spcBef>
                        <a:spcAft>
                          <a:spcPct val="0"/>
                        </a:spcAft>
                        <a:buClrTx/>
                        <a:buSzTx/>
                        <a:buFontTx/>
                        <a:buNone/>
                        <a:tabLst/>
                      </a:pPr>
                      <a:r>
                        <a:rPr kumimoji="0" lang="zh-TW" altLang="zh-TW" sz="1600" b="1" i="0" u="none" strike="noStrike" cap="none" normalizeH="0" baseline="0" dirty="0" smtClean="0">
                          <a:ln>
                            <a:noFill/>
                          </a:ln>
                          <a:solidFill>
                            <a:schemeClr val="tx1"/>
                          </a:solidFill>
                          <a:effectLst/>
                          <a:latin typeface="微軟正黑體" pitchFamily="34" charset="-120"/>
                          <a:ea typeface="微軟正黑體" pitchFamily="34" charset="-120"/>
                        </a:rPr>
                        <a:t>人事處、技術處、</a:t>
                      </a:r>
                      <a:r>
                        <a:rPr kumimoji="0" lang="zh-TW" altLang="en-US" sz="1600" b="1" i="0" u="none" strike="noStrike" cap="none" normalizeH="0" baseline="0" dirty="0" smtClean="0">
                          <a:ln>
                            <a:noFill/>
                          </a:ln>
                          <a:solidFill>
                            <a:schemeClr val="tx1"/>
                          </a:solidFill>
                          <a:effectLst/>
                          <a:latin typeface="微軟正黑體" pitchFamily="34" charset="-120"/>
                          <a:ea typeface="微軟正黑體" pitchFamily="34" charset="-120"/>
                        </a:rPr>
                        <a:t>經貿談判代表辦公室</a:t>
                      </a:r>
                    </a:p>
                  </a:txBody>
                  <a:tcPr marL="58465" marR="58465"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C1DA"/>
                    </a:solidFill>
                  </a:tcPr>
                </a:tc>
              </a:tr>
            </a:tbl>
          </a:graphicData>
        </a:graphic>
      </p:graphicFrame>
      <p:sp>
        <p:nvSpPr>
          <p:cNvPr id="6"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            </a:t>
            </a:r>
            <a:r>
              <a:rPr kumimoji="0" lang="zh-TW" altLang="en-US" sz="4000" dirty="0" smtClean="0">
                <a:latin typeface="微軟正黑體" pitchFamily="34" charset="-120"/>
                <a:ea typeface="微軟正黑體" pitchFamily="34" charset="-120"/>
              </a:rPr>
              <a:t>本部 </a:t>
            </a:r>
            <a:r>
              <a:rPr kumimoji="0" lang="en-US" altLang="zh-TW" sz="4000" dirty="0" smtClean="0">
                <a:latin typeface="微軟正黑體" pitchFamily="34" charset="-120"/>
                <a:ea typeface="微軟正黑體" pitchFamily="34" charset="-120"/>
              </a:rPr>
              <a:t>106</a:t>
            </a:r>
            <a:r>
              <a:rPr kumimoji="0" lang="zh-TW" altLang="en-US" sz="4000" dirty="0" smtClean="0">
                <a:latin typeface="微軟正黑體" pitchFamily="34" charset="-120"/>
                <a:ea typeface="微軟正黑體" pitchFamily="34" charset="-120"/>
              </a:rPr>
              <a:t>年開放資料目標說明</a:t>
            </a:r>
            <a:endParaRPr kumimoji="0" lang="zh-TW" altLang="en-US" sz="4000" dirty="0">
              <a:latin typeface="微軟正黑體" pitchFamily="34" charset="-120"/>
              <a:ea typeface="微軟正黑體" pitchFamily="34" charset="-120"/>
            </a:endParaRPr>
          </a:p>
        </p:txBody>
      </p:sp>
      <p:sp>
        <p:nvSpPr>
          <p:cNvPr id="9" name="AutoShape 11"/>
          <p:cNvSpPr>
            <a:spLocks noChangeArrowheads="1"/>
          </p:cNvSpPr>
          <p:nvPr/>
        </p:nvSpPr>
        <p:spPr bwMode="auto">
          <a:xfrm>
            <a:off x="2627784" y="692696"/>
            <a:ext cx="4680520" cy="576263"/>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None/>
              <a:defRPr/>
            </a:pPr>
            <a:r>
              <a:rPr kumimoji="0" lang="zh-TW" altLang="en-US" sz="2800" dirty="0" smtClean="0">
                <a:latin typeface="微軟正黑體" pitchFamily="34" charset="-120"/>
                <a:ea typeface="微軟正黑體" pitchFamily="34" charset="-120"/>
              </a:rPr>
              <a:t> </a:t>
            </a:r>
            <a:r>
              <a:rPr kumimoji="0" lang="en-US" altLang="zh-TW" sz="2800" dirty="0" smtClean="0">
                <a:latin typeface="微軟正黑體" pitchFamily="34" charset="-120"/>
                <a:ea typeface="微軟正黑體" pitchFamily="34" charset="-120"/>
              </a:rPr>
              <a:t>105</a:t>
            </a:r>
            <a:r>
              <a:rPr kumimoji="0" lang="zh-TW" altLang="en-US" sz="2800" dirty="0" smtClean="0">
                <a:latin typeface="微軟正黑體" pitchFamily="34" charset="-120"/>
                <a:ea typeface="微軟正黑體" pitchFamily="34" charset="-120"/>
              </a:rPr>
              <a:t>年</a:t>
            </a:r>
            <a:r>
              <a:rPr kumimoji="0" lang="zh-TW" altLang="en-US" sz="2800" dirty="0">
                <a:latin typeface="微軟正黑體" pitchFamily="34" charset="-120"/>
                <a:ea typeface="微軟正黑體" pitchFamily="34" charset="-120"/>
              </a:rPr>
              <a:t>開放</a:t>
            </a:r>
            <a:r>
              <a:rPr kumimoji="0" lang="zh-TW" altLang="en-US" sz="2800" dirty="0" smtClean="0">
                <a:latin typeface="微軟正黑體" pitchFamily="34" charset="-120"/>
                <a:ea typeface="微軟正黑體" pitchFamily="34" charset="-120"/>
              </a:rPr>
              <a:t>資料目標值</a:t>
            </a:r>
            <a:endParaRPr lang="zh-TW" altLang="en-US" sz="2800" b="1" dirty="0">
              <a:solidFill>
                <a:schemeClr val="bg2">
                  <a:lumMod val="10000"/>
                </a:schemeClr>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36960909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hangingPunct="1">
              <a:spcBef>
                <a:spcPct val="0"/>
              </a:spcBef>
              <a:buFontTx/>
              <a:buNone/>
            </a:pPr>
            <a:fld id="{83316315-D142-4907-B574-0BA2A1414B56}" type="slidenum">
              <a:rPr kumimoji="0" lang="zh-TW" altLang="en-US" sz="1200">
                <a:latin typeface="微軟正黑體" pitchFamily="34" charset="-120"/>
                <a:ea typeface="微軟正黑體" pitchFamily="34" charset="-120"/>
              </a:rPr>
              <a:pPr algn="ctr" eaLnBrk="1" hangingPunct="1">
                <a:spcBef>
                  <a:spcPct val="0"/>
                </a:spcBef>
                <a:buFontTx/>
                <a:buNone/>
              </a:pPr>
              <a:t>38</a:t>
            </a:fld>
            <a:endParaRPr kumimoji="0" lang="en-US" altLang="zh-TW" sz="1200">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1522568631"/>
              </p:ext>
            </p:extLst>
          </p:nvPr>
        </p:nvGraphicFramePr>
        <p:xfrm>
          <a:off x="467544" y="1324376"/>
          <a:ext cx="8136904" cy="5272976"/>
        </p:xfrm>
        <a:graphic>
          <a:graphicData uri="http://schemas.openxmlformats.org/drawingml/2006/table">
            <a:tbl>
              <a:tblPr firstRow="1" firstCol="1" lastRow="1" lastCol="1" bandRow="1" bandCol="1">
                <a:tableStyleId>{5C22544A-7EE6-4342-B048-85BDC9FD1C3A}</a:tableStyleId>
              </a:tblPr>
              <a:tblGrid>
                <a:gridCol w="436048"/>
                <a:gridCol w="747511"/>
                <a:gridCol w="747511"/>
                <a:gridCol w="1021258"/>
                <a:gridCol w="3384376"/>
                <a:gridCol w="864096"/>
                <a:gridCol w="936104"/>
              </a:tblGrid>
              <a:tr h="365642">
                <a:tc rowSpan="2">
                  <a:txBody>
                    <a:bodyPr/>
                    <a:lstStyle/>
                    <a:p>
                      <a:pPr marL="480695" indent="-457835"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群</a:t>
                      </a:r>
                    </a:p>
                    <a:p>
                      <a:pPr marL="480695" indent="-457835"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組</a:t>
                      </a:r>
                      <a:endParaRPr lang="zh-TW" sz="1800"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gridSpan="3">
                  <a:txBody>
                    <a:bodyPr/>
                    <a:lstStyle/>
                    <a:p>
                      <a:pPr algn="ctr">
                        <a:lnSpc>
                          <a:spcPts val="2200"/>
                        </a:lnSpc>
                        <a:spcAft>
                          <a:spcPts val="0"/>
                        </a:spcAft>
                      </a:pPr>
                      <a:r>
                        <a:rPr lang="en-US" altLang="zh-TW" sz="1800" b="1" kern="100" dirty="0" smtClean="0">
                          <a:solidFill>
                            <a:schemeClr val="tx1"/>
                          </a:solidFill>
                          <a:effectLst/>
                          <a:latin typeface="微軟正黑體" panose="020B0604030504040204" pitchFamily="34" charset="-120"/>
                          <a:ea typeface="微軟正黑體" panose="020B0604030504040204" pitchFamily="34" charset="-120"/>
                        </a:rPr>
                        <a:t>106</a:t>
                      </a: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rPr>
                        <a:t>年</a:t>
                      </a:r>
                      <a:r>
                        <a:rPr lang="zh-TW" sz="1800" b="1" kern="100" dirty="0" smtClean="0">
                          <a:solidFill>
                            <a:schemeClr val="tx1"/>
                          </a:solidFill>
                          <a:effectLst/>
                          <a:latin typeface="微軟正黑體" panose="020B0604030504040204" pitchFamily="34" charset="-120"/>
                          <a:ea typeface="微軟正黑體" panose="020B0604030504040204" pitchFamily="34" charset="-120"/>
                        </a:rPr>
                        <a:t>新增</a:t>
                      </a:r>
                      <a:r>
                        <a:rPr lang="zh-TW" sz="1800" b="1" kern="100" dirty="0">
                          <a:solidFill>
                            <a:schemeClr val="tx1"/>
                          </a:solidFill>
                          <a:effectLst/>
                          <a:latin typeface="微軟正黑體" panose="020B0604030504040204" pitchFamily="34" charset="-120"/>
                          <a:ea typeface="微軟正黑體" panose="020B0604030504040204" pitchFamily="34" charset="-120"/>
                        </a:rPr>
                        <a:t>開放資料集數量</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hMerge="1">
                  <a:txBody>
                    <a:bodyPr/>
                    <a:lstStyle/>
                    <a:p>
                      <a:endParaRPr lang="zh-TW" altLang="en-US"/>
                    </a:p>
                  </a:txBody>
                  <a:tcPr/>
                </a:tc>
                <a:tc hMerge="1">
                  <a:txBody>
                    <a:bodyPr/>
                    <a:lstStyle/>
                    <a:p>
                      <a:endParaRPr lang="zh-TW" altLang="en-US"/>
                    </a:p>
                  </a:txBody>
                  <a:tcPr/>
                </a:tc>
                <a:tc rowSpan="2">
                  <a:txBody>
                    <a:bodyPr/>
                    <a:lstStyle/>
                    <a:p>
                      <a:pPr algn="ctr">
                        <a:lnSpc>
                          <a:spcPts val="2200"/>
                        </a:lnSpc>
                        <a:spcAft>
                          <a:spcPts val="0"/>
                        </a:spcAft>
                      </a:pPr>
                      <a:r>
                        <a:rPr lang="zh-TW" sz="2000" b="1" kern="100" dirty="0">
                          <a:solidFill>
                            <a:schemeClr val="tx1"/>
                          </a:solidFill>
                          <a:effectLst/>
                          <a:latin typeface="微軟正黑體" panose="020B0604030504040204" pitchFamily="34" charset="-120"/>
                          <a:ea typeface="微軟正黑體" panose="020B0604030504040204" pitchFamily="34" charset="-120"/>
                        </a:rPr>
                        <a:t>單位名稱</a:t>
                      </a:r>
                      <a:endParaRPr lang="zh-TW" sz="20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rowSpan="2">
                  <a:txBody>
                    <a:bodyPr/>
                    <a:lstStyle/>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單位數</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rowSpan="2">
                  <a:txBody>
                    <a:bodyPr/>
                    <a:lstStyle/>
                    <a:p>
                      <a:pPr algn="ctr">
                        <a:lnSpc>
                          <a:spcPts val="2200"/>
                        </a:lnSpc>
                        <a:spcAft>
                          <a:spcPts val="0"/>
                        </a:spcAft>
                      </a:pPr>
                      <a:r>
                        <a:rPr lang="zh-TW" altLang="en-US" sz="1800" b="1" kern="100" dirty="0" smtClean="0">
                          <a:solidFill>
                            <a:schemeClr val="tx1"/>
                          </a:solidFill>
                          <a:effectLst/>
                          <a:latin typeface="微軟正黑體" panose="020B0604030504040204" pitchFamily="34" charset="-120"/>
                          <a:ea typeface="微軟正黑體" panose="020B0604030504040204" pitchFamily="34" charset="-120"/>
                          <a:cs typeface="Times New Roman"/>
                        </a:rPr>
                        <a:t>資料集小計</a:t>
                      </a:r>
                      <a:endParaRPr lang="zh-TW" sz="18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r>
              <a:tr h="273978">
                <a:tc vMerge="1">
                  <a:txBody>
                    <a:bodyPr/>
                    <a:lstStyle/>
                    <a:p>
                      <a:endParaRPr lang="zh-TW" altLang="en-US"/>
                    </a:p>
                  </a:txBody>
                  <a:tcPr/>
                </a:tc>
                <a:tc>
                  <a:txBody>
                    <a:bodyPr/>
                    <a:lstStyle/>
                    <a:p>
                      <a:pPr algn="ctr">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第二季</a:t>
                      </a:r>
                      <a:endParaRPr lang="zh-TW" sz="1600" b="1" kern="100" dirty="0">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第三季</a:t>
                      </a:r>
                      <a:endParaRPr lang="zh-TW" sz="1600" b="1" kern="100" dirty="0">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algn="ctr">
                        <a:lnSpc>
                          <a:spcPts val="2200"/>
                        </a:lnSpc>
                        <a:spcAft>
                          <a:spcPts val="0"/>
                        </a:spcAft>
                      </a:pPr>
                      <a:r>
                        <a:rPr lang="zh-TW" sz="1600" b="1" kern="100" dirty="0">
                          <a:effectLst/>
                          <a:latin typeface="微軟正黑體" panose="020B0604030504040204" pitchFamily="34" charset="-120"/>
                          <a:ea typeface="微軟正黑體" panose="020B0604030504040204" pitchFamily="34" charset="-120"/>
                        </a:rPr>
                        <a:t>第四季</a:t>
                      </a:r>
                      <a:endParaRPr lang="zh-TW" sz="1600" b="1" kern="100" dirty="0">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tr>
              <a:tr h="1682080">
                <a:tc>
                  <a:txBody>
                    <a:bodyPr/>
                    <a:lstStyle/>
                    <a:p>
                      <a:pPr marL="511175" indent="-579755" algn="ctr">
                        <a:lnSpc>
                          <a:spcPts val="2200"/>
                        </a:lnSpc>
                        <a:spcAft>
                          <a:spcPts val="0"/>
                        </a:spcAft>
                      </a:pPr>
                      <a:r>
                        <a:rPr lang="en-US" sz="1800" kern="100" dirty="0">
                          <a:solidFill>
                            <a:schemeClr val="tx1"/>
                          </a:solidFill>
                          <a:effectLst/>
                        </a:rPr>
                        <a:t>A</a:t>
                      </a:r>
                      <a:endParaRPr lang="zh-TW" sz="1800" kern="100" dirty="0">
                        <a:solidFill>
                          <a:schemeClr val="tx1"/>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4</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累計</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8</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累計</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endPar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p>
                      <a:pPr marL="0" algn="ctr" defTabSz="914400" rtl="0" eaLnBrk="1" latinLnBrk="0" hangingPunct="1">
                        <a:lnSpc>
                          <a:spcPts val="2200"/>
                        </a:lnSpc>
                        <a:spcAft>
                          <a:spcPts val="0"/>
                        </a:spcAft>
                      </a:pP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15</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sz="1600" b="1" kern="100" dirty="0">
                          <a:solidFill>
                            <a:schemeClr val="tx1"/>
                          </a:solidFill>
                          <a:effectLst/>
                          <a:latin typeface="微軟正黑體" panose="020B0604030504040204" pitchFamily="34" charset="-120"/>
                          <a:ea typeface="微軟正黑體" panose="020B0604030504040204" pitchFamily="34" charset="-120"/>
                        </a:rPr>
                        <a:t>商業司、水利署、工業局、能源局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sz="1600" b="1" kern="100" dirty="0" smtClean="0">
                          <a:solidFill>
                            <a:schemeClr val="tx1"/>
                          </a:solidFill>
                          <a:effectLst/>
                          <a:latin typeface="微軟正黑體" panose="020B0604030504040204" pitchFamily="34" charset="-120"/>
                          <a:ea typeface="微軟正黑體" panose="020B0604030504040204" pitchFamily="34" charset="-120"/>
                        </a:rPr>
                        <a:t>標準</a:t>
                      </a:r>
                      <a:r>
                        <a:rPr lang="zh-TW" sz="1600" b="1" kern="100" dirty="0">
                          <a:solidFill>
                            <a:schemeClr val="tx1"/>
                          </a:solidFill>
                          <a:effectLst/>
                          <a:latin typeface="微軟正黑體" panose="020B0604030504040204" pitchFamily="34" charset="-120"/>
                          <a:ea typeface="微軟正黑體" panose="020B0604030504040204" pitchFamily="34" charset="-120"/>
                        </a:rPr>
                        <a:t>檢驗局、智慧財產局、國際貿易局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、中小企業處</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加工出口區</a:t>
                      </a:r>
                      <a:r>
                        <a:rPr lang="zh-TW" sz="1600" b="1" kern="100" dirty="0">
                          <a:solidFill>
                            <a:schemeClr val="tx1"/>
                          </a:solidFill>
                          <a:effectLst/>
                          <a:latin typeface="微軟正黑體" panose="020B0604030504040204" pitchFamily="34" charset="-120"/>
                          <a:ea typeface="微軟正黑體" panose="020B0604030504040204" pitchFamily="34" charset="-120"/>
                        </a:rPr>
                        <a:t>管理處、中央地質調查所</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電力公司、台灣中油公司、台灣糖業</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公司</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sz="1600" b="1" kern="100" dirty="0" smtClean="0">
                          <a:solidFill>
                            <a:schemeClr val="tx1"/>
                          </a:solidFill>
                          <a:effectLst/>
                          <a:latin typeface="微軟正黑體" panose="020B0604030504040204" pitchFamily="34" charset="-120"/>
                          <a:ea typeface="微軟正黑體" panose="020B0604030504040204" pitchFamily="34" charset="-120"/>
                        </a:rPr>
                        <a:t>台灣</a:t>
                      </a:r>
                      <a:r>
                        <a:rPr lang="zh-TW" sz="1600" b="1" kern="100" dirty="0">
                          <a:solidFill>
                            <a:schemeClr val="tx1"/>
                          </a:solidFill>
                          <a:effectLst/>
                          <a:latin typeface="微軟正黑體" panose="020B0604030504040204" pitchFamily="34" charset="-120"/>
                          <a:ea typeface="微軟正黑體" panose="020B0604030504040204" pitchFamily="34" charset="-120"/>
                        </a:rPr>
                        <a:t>自來水公司</a:t>
                      </a:r>
                      <a:endParaRPr lang="zh-TW" sz="1600" b="1" kern="100" dirty="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spcAft>
                          <a:spcPts val="0"/>
                        </a:spcAft>
                      </a:pPr>
                      <a:r>
                        <a:rPr lang="en-US" altLang="zh-TW" sz="1800" b="0" kern="100" dirty="0" smtClean="0">
                          <a:solidFill>
                            <a:srgbClr val="FF0000"/>
                          </a:solidFill>
                          <a:effectLst/>
                          <a:latin typeface="Calibri"/>
                          <a:ea typeface="新細明體"/>
                          <a:cs typeface="Times New Roman"/>
                        </a:rPr>
                        <a:t>14</a:t>
                      </a:r>
                      <a:endParaRPr lang="zh-TW" sz="1800" b="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2200"/>
                        </a:lnSpc>
                        <a:spcAft>
                          <a:spcPts val="0"/>
                        </a:spcAft>
                      </a:pPr>
                      <a:r>
                        <a:rPr lang="en-US" altLang="zh-TW" sz="1800" kern="100" dirty="0" smtClean="0">
                          <a:solidFill>
                            <a:srgbClr val="FF0000"/>
                          </a:solidFill>
                          <a:effectLst/>
                          <a:latin typeface="Calibri"/>
                          <a:ea typeface="新細明體"/>
                          <a:cs typeface="Times New Roman"/>
                        </a:rPr>
                        <a:t>210</a:t>
                      </a:r>
                      <a:endParaRPr lang="zh-TW" sz="180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58641">
                <a:tc>
                  <a:txBody>
                    <a:bodyPr/>
                    <a:lstStyle/>
                    <a:p>
                      <a:pPr marL="511175" indent="-579755" algn="ctr">
                        <a:lnSpc>
                          <a:spcPts val="2200"/>
                        </a:lnSpc>
                        <a:spcAft>
                          <a:spcPts val="0"/>
                        </a:spcAft>
                      </a:pPr>
                      <a:r>
                        <a:rPr lang="en-US" altLang="zh-TW" sz="1800" kern="100" dirty="0" smtClean="0">
                          <a:solidFill>
                            <a:schemeClr val="tx1"/>
                          </a:solidFill>
                          <a:effectLst/>
                        </a:rPr>
                        <a:t>B</a:t>
                      </a:r>
                      <a:endParaRPr lang="zh-TW" altLang="zh-TW" sz="1800" kern="100" dirty="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2</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4</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8</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礦務局、技術處、統計處、國合處、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 </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投資業務處</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a:t>
                      </a: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投資審議委員會、國營事業委員會、貿易調查委員會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spcAft>
                          <a:spcPts val="0"/>
                        </a:spcAft>
                      </a:pPr>
                      <a:r>
                        <a:rPr lang="en-US" altLang="zh-TW" sz="1800" b="0" kern="100" dirty="0" smtClean="0">
                          <a:solidFill>
                            <a:srgbClr val="FF0000"/>
                          </a:solidFill>
                          <a:effectLst/>
                          <a:latin typeface="Calibri"/>
                          <a:ea typeface="新細明體"/>
                          <a:cs typeface="Times New Roman"/>
                        </a:rPr>
                        <a:t>8</a:t>
                      </a:r>
                      <a:endParaRPr lang="zh-TW" sz="1800" b="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2200"/>
                        </a:lnSpc>
                        <a:spcAft>
                          <a:spcPts val="0"/>
                        </a:spcAft>
                      </a:pPr>
                      <a:r>
                        <a:rPr lang="en-US" altLang="zh-TW" sz="1800" kern="100" dirty="0" smtClean="0">
                          <a:solidFill>
                            <a:srgbClr val="FF0000"/>
                          </a:solidFill>
                          <a:effectLst/>
                          <a:latin typeface="Calibri"/>
                          <a:ea typeface="新細明體"/>
                          <a:cs typeface="Times New Roman"/>
                        </a:rPr>
                        <a:t>64</a:t>
                      </a:r>
                      <a:endParaRPr lang="zh-TW" sz="1800" kern="100" dirty="0">
                        <a:solidFill>
                          <a:srgbClr val="FF0000"/>
                        </a:solidFill>
                        <a:effectLst/>
                        <a:latin typeface="Calibri"/>
                        <a:ea typeface="新細明體"/>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9974">
                <a:tc>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en-US" altLang="zh-TW" sz="1800" kern="100" dirty="0" smtClean="0">
                          <a:solidFill>
                            <a:schemeClr val="tx1"/>
                          </a:solidFill>
                          <a:effectLst/>
                        </a:rPr>
                        <a:t>C </a:t>
                      </a:r>
                      <a:endParaRPr lang="zh-TW" altLang="zh-TW" sz="1800" kern="100" dirty="0" smtClean="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1</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2</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200"/>
                        </a:lnSpc>
                        <a:spcAft>
                          <a:spcPts val="0"/>
                        </a:spcAft>
                      </a:pPr>
                      <a:r>
                        <a:rPr lang="zh-TW" sz="1600" b="1" kern="100" dirty="0">
                          <a:solidFill>
                            <a:srgbClr val="FF0000"/>
                          </a:solidFill>
                          <a:effectLst/>
                          <a:latin typeface="微軟正黑體" panose="020B0604030504040204" pitchFamily="34" charset="-120"/>
                          <a:ea typeface="微軟正黑體" panose="020B0604030504040204" pitchFamily="34" charset="-120"/>
                          <a:cs typeface="+mn-cs"/>
                        </a:rPr>
                        <a:t>累計</a:t>
                      </a:r>
                      <a:r>
                        <a:rPr 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4</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研發會、中部辦公室、</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專研中心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0" kern="100" dirty="0" smtClean="0">
                          <a:solidFill>
                            <a:srgbClr val="FF0000"/>
                          </a:solidFill>
                          <a:effectLst/>
                          <a:latin typeface="+mn-lt"/>
                          <a:ea typeface="+mn-ea"/>
                          <a:cs typeface="+mn-cs"/>
                        </a:rPr>
                        <a:t>3</a:t>
                      </a:r>
                      <a:endParaRPr lang="zh-TW" altLang="en-US" sz="1800" b="0"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1" kern="100" dirty="0" smtClean="0">
                          <a:solidFill>
                            <a:srgbClr val="FF0000"/>
                          </a:solidFill>
                          <a:effectLst/>
                          <a:latin typeface="+mn-lt"/>
                          <a:ea typeface="+mn-ea"/>
                          <a:cs typeface="+mn-cs"/>
                        </a:rPr>
                        <a:t>12</a:t>
                      </a:r>
                      <a:endParaRPr lang="zh-TW" altLang="en-US" sz="18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99974">
                <a:tc>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en-US" altLang="zh-TW" sz="1800" kern="100" dirty="0" smtClean="0">
                          <a:solidFill>
                            <a:schemeClr val="tx1"/>
                          </a:solidFill>
                          <a:effectLst/>
                          <a:latin typeface="+mn-lt"/>
                          <a:ea typeface="+mn-ea"/>
                          <a:cs typeface="Times New Roman"/>
                        </a:rPr>
                        <a:t>D</a:t>
                      </a:r>
                      <a:endParaRPr lang="zh-TW" altLang="zh-TW" sz="1800" kern="100" dirty="0" smtClean="0">
                        <a:solidFill>
                          <a:schemeClr val="tx1"/>
                        </a:solidFill>
                        <a:effectLst/>
                        <a:latin typeface="+mn-lt"/>
                        <a:ea typeface="+mn-ea"/>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60000"/>
                        <a:lumOff val="4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累計至少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1</a:t>
                      </a:r>
                      <a:endPar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累計至少</a:t>
                      </a:r>
                      <a:r>
                        <a:rPr lang="en-US"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rPr>
                        <a:t>2</a:t>
                      </a:r>
                      <a:endParaRPr lang="zh-TW" altLang="zh-TW" sz="1600" b="1" kern="100" dirty="0" smtClean="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algn="ctr" defTabSz="914400" rtl="0" eaLnBrk="1" latinLnBrk="0" hangingPunct="1">
                        <a:lnSpc>
                          <a:spcPts val="2200"/>
                        </a:lnSpc>
                        <a:spcAft>
                          <a:spcPts val="0"/>
                        </a:spcAft>
                      </a:pPr>
                      <a:r>
                        <a:rPr lang="zh-TW" altLang="en-US" sz="1600" b="1" kern="100" dirty="0" smtClean="0">
                          <a:solidFill>
                            <a:srgbClr val="FF0000"/>
                          </a:solidFill>
                          <a:effectLst/>
                          <a:latin typeface="微軟正黑體" panose="020B0604030504040204" pitchFamily="34" charset="-120"/>
                          <a:ea typeface="微軟正黑體" panose="020B0604030504040204" pitchFamily="34" charset="-120"/>
                          <a:cs typeface="+mn-cs"/>
                        </a:rPr>
                        <a:t>─</a:t>
                      </a:r>
                      <a:endParaRPr lang="zh-TW" sz="1600" b="1" kern="100" dirty="0">
                        <a:solidFill>
                          <a:srgbClr val="FF0000"/>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ts val="2200"/>
                        </a:lnSpc>
                        <a:spcBef>
                          <a:spcPts val="0"/>
                        </a:spcBef>
                        <a:spcAft>
                          <a:spcPts val="0"/>
                        </a:spcAft>
                        <a:buClrTx/>
                        <a:buSzTx/>
                        <a:buFontTx/>
                        <a:buNone/>
                        <a:tabLst/>
                        <a:defRPr/>
                      </a:pPr>
                      <a:r>
                        <a:rPr lang="zh-TW" altLang="zh-TW" sz="1600" b="1" kern="100" dirty="0" smtClean="0">
                          <a:solidFill>
                            <a:schemeClr val="tx1"/>
                          </a:solidFill>
                          <a:effectLst/>
                          <a:latin typeface="微軟正黑體" panose="020B0604030504040204" pitchFamily="34" charset="-120"/>
                          <a:ea typeface="微軟正黑體" panose="020B0604030504040204" pitchFamily="34" charset="-120"/>
                        </a:rPr>
                        <a:t>總務司、人事處、</a:t>
                      </a:r>
                      <a:r>
                        <a:rPr lang="zh-TW" altLang="en-US" sz="1600" b="1" dirty="0" smtClean="0">
                          <a:solidFill>
                            <a:schemeClr val="tx1"/>
                          </a:solidFill>
                          <a:latin typeface="微軟正黑體" pitchFamily="34" charset="-120"/>
                          <a:ea typeface="微軟正黑體" pitchFamily="34" charset="-120"/>
                        </a:rPr>
                        <a:t>會計處、政風處、法規會、訴願會、秘書室、</a:t>
                      </a:r>
                      <a:r>
                        <a:rPr lang="zh-TW" altLang="en-US" sz="1600" b="1" kern="100" dirty="0" smtClean="0">
                          <a:solidFill>
                            <a:schemeClr val="tx1"/>
                          </a:solidFill>
                          <a:effectLst/>
                          <a:latin typeface="微軟正黑體" panose="020B0604030504040204" pitchFamily="34" charset="-120"/>
                          <a:ea typeface="微軟正黑體" panose="020B0604030504040204" pitchFamily="34" charset="-120"/>
                        </a:rPr>
                        <a:t>資訊中心</a:t>
                      </a:r>
                      <a:endParaRPr lang="zh-TW" altLang="en-US" sz="1600" b="1" kern="1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0" kern="100" dirty="0" smtClean="0">
                          <a:solidFill>
                            <a:srgbClr val="FF0000"/>
                          </a:solidFill>
                          <a:effectLst/>
                          <a:latin typeface="+mn-lt"/>
                          <a:ea typeface="+mn-ea"/>
                          <a:cs typeface="+mn-cs"/>
                        </a:rPr>
                        <a:t>8</a:t>
                      </a:r>
                      <a:endParaRPr lang="zh-TW" altLang="en-US" sz="1800" b="0"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1" kern="100" dirty="0" smtClean="0">
                          <a:solidFill>
                            <a:srgbClr val="FF0000"/>
                          </a:solidFill>
                          <a:effectLst/>
                          <a:latin typeface="+mn-lt"/>
                          <a:ea typeface="+mn-ea"/>
                          <a:cs typeface="+mn-cs"/>
                        </a:rPr>
                        <a:t>16</a:t>
                      </a:r>
                      <a:endParaRPr lang="zh-TW" altLang="en-US" sz="18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514548">
                <a:tc gridSpan="5">
                  <a:txBody>
                    <a:bodyPr/>
                    <a:lstStyle/>
                    <a:p>
                      <a:pPr marL="511175" marR="0" indent="-579755" algn="ctr" defTabSz="914400" rtl="0" eaLnBrk="1" fontAlgn="auto" latinLnBrk="0" hangingPunct="1">
                        <a:lnSpc>
                          <a:spcPts val="2200"/>
                        </a:lnSpc>
                        <a:spcBef>
                          <a:spcPts val="0"/>
                        </a:spcBef>
                        <a:spcAft>
                          <a:spcPts val="0"/>
                        </a:spcAft>
                        <a:buClrTx/>
                        <a:buSzTx/>
                        <a:buFontTx/>
                        <a:buNone/>
                        <a:tabLst/>
                        <a:defRPr/>
                      </a:pPr>
                      <a:r>
                        <a:rPr lang="zh-TW" altLang="en-US" sz="1800" kern="100" dirty="0" smtClean="0">
                          <a:solidFill>
                            <a:schemeClr val="tx1"/>
                          </a:solidFill>
                          <a:effectLst/>
                          <a:latin typeface="微軟正黑體" panose="020B0604030504040204" pitchFamily="34" charset="-120"/>
                          <a:ea typeface="微軟正黑體" panose="020B0604030504040204" pitchFamily="34" charset="-120"/>
                          <a:cs typeface="Times New Roman"/>
                        </a:rPr>
                        <a:t>合計</a:t>
                      </a:r>
                      <a:endParaRPr lang="zh-TW" altLang="zh-TW" sz="1800" kern="100" dirty="0" smtClean="0">
                        <a:solidFill>
                          <a:schemeClr val="tx1"/>
                        </a:solidFill>
                        <a:effectLst/>
                        <a:latin typeface="微軟正黑體" panose="020B0604030504040204" pitchFamily="34" charset="-120"/>
                        <a:ea typeface="微軟正黑體" panose="020B0604030504040204" pitchFamily="34" charset="-120"/>
                        <a:cs typeface="Times New Roman"/>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indent="0" algn="ctr" defTabSz="914400" rtl="0" eaLnBrk="1" fontAlgn="auto" latinLnBrk="0" hangingPunct="1">
                        <a:lnSpc>
                          <a:spcPts val="2200"/>
                        </a:lnSpc>
                        <a:spcBef>
                          <a:spcPts val="0"/>
                        </a:spcBef>
                        <a:spcAft>
                          <a:spcPts val="0"/>
                        </a:spcAft>
                        <a:buClrTx/>
                        <a:buSzTx/>
                        <a:buFontTx/>
                        <a:buNone/>
                        <a:tabLst/>
                        <a:defRPr/>
                      </a:pPr>
                      <a:endParaRPr lang="zh-TW" altLang="zh-TW" sz="16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indent="0" algn="ctr" defTabSz="914400" rtl="0" eaLnBrk="1" fontAlgn="auto" latinLnBrk="0" hangingPunct="1">
                        <a:lnSpc>
                          <a:spcPts val="2200"/>
                        </a:lnSpc>
                        <a:spcBef>
                          <a:spcPts val="0"/>
                        </a:spcBef>
                        <a:spcAft>
                          <a:spcPts val="0"/>
                        </a:spcAft>
                        <a:buClrTx/>
                        <a:buSzTx/>
                        <a:buFontTx/>
                        <a:buNone/>
                        <a:tabLst/>
                        <a:defRPr/>
                      </a:pPr>
                      <a:endParaRPr lang="zh-TW" altLang="zh-TW" sz="16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algn="ctr" defTabSz="914400" rtl="0" eaLnBrk="1" latinLnBrk="0" hangingPunct="1">
                        <a:lnSpc>
                          <a:spcPts val="2200"/>
                        </a:lnSpc>
                        <a:spcAft>
                          <a:spcPts val="0"/>
                        </a:spcAft>
                      </a:pPr>
                      <a:endParaRPr lang="zh-TW" sz="1600" b="1" kern="100" dirty="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marL="0" marR="0" lvl="0" indent="0" algn="l" defTabSz="914400" rtl="0" eaLnBrk="1" fontAlgn="auto" latinLnBrk="0" hangingPunct="1">
                        <a:lnSpc>
                          <a:spcPts val="2200"/>
                        </a:lnSpc>
                        <a:spcBef>
                          <a:spcPts val="0"/>
                        </a:spcBef>
                        <a:spcAft>
                          <a:spcPts val="0"/>
                        </a:spcAft>
                        <a:buClrTx/>
                        <a:buSzTx/>
                        <a:buFontTx/>
                        <a:buNone/>
                        <a:tabLst/>
                        <a:defRPr/>
                      </a:pPr>
                      <a:endParaRPr lang="zh-TW" altLang="en-US" sz="1400" b="1" kern="100" dirty="0" smtClean="0">
                        <a:solidFill>
                          <a:schemeClr val="tx1"/>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0" kern="100" dirty="0" smtClean="0">
                          <a:solidFill>
                            <a:srgbClr val="FF0000"/>
                          </a:solidFill>
                          <a:effectLst/>
                          <a:latin typeface="+mn-lt"/>
                          <a:ea typeface="+mn-ea"/>
                          <a:cs typeface="+mn-cs"/>
                        </a:rPr>
                        <a:t>33</a:t>
                      </a:r>
                      <a:endParaRPr lang="zh-TW" altLang="en-US" sz="1800" b="0"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ts val="2200"/>
                        </a:lnSpc>
                        <a:spcBef>
                          <a:spcPts val="0"/>
                        </a:spcBef>
                        <a:spcAft>
                          <a:spcPts val="0"/>
                        </a:spcAft>
                        <a:buClrTx/>
                        <a:buSzTx/>
                        <a:buFontTx/>
                        <a:buNone/>
                        <a:tabLst/>
                        <a:defRPr/>
                      </a:pPr>
                      <a:r>
                        <a:rPr lang="en-US" altLang="zh-TW" sz="1800" b="1" kern="100" dirty="0" smtClean="0">
                          <a:solidFill>
                            <a:srgbClr val="FF0000"/>
                          </a:solidFill>
                          <a:effectLst/>
                          <a:latin typeface="+mn-lt"/>
                          <a:ea typeface="+mn-ea"/>
                          <a:cs typeface="+mn-cs"/>
                        </a:rPr>
                        <a:t>302</a:t>
                      </a:r>
                      <a:endParaRPr lang="zh-TW" altLang="en-US" sz="1800" b="1" kern="100" dirty="0" smtClean="0">
                        <a:solidFill>
                          <a:srgbClr val="FF0000"/>
                        </a:solidFill>
                        <a:effectLst/>
                        <a:latin typeface="+mn-lt"/>
                        <a:ea typeface="+mn-ea"/>
                        <a:cs typeface="+mn-cs"/>
                      </a:endParaRPr>
                    </a:p>
                  </a:txBody>
                  <a:tcPr marL="58469" marR="58469"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            </a:t>
            </a:r>
            <a:r>
              <a:rPr kumimoji="0" lang="zh-TW" altLang="en-US" sz="4000" dirty="0" smtClean="0">
                <a:latin typeface="微軟正黑體" pitchFamily="34" charset="-120"/>
                <a:ea typeface="微軟正黑體" pitchFamily="34" charset="-120"/>
              </a:rPr>
              <a:t>本部 </a:t>
            </a:r>
            <a:r>
              <a:rPr kumimoji="0" lang="en-US" altLang="zh-TW" sz="4000" dirty="0" smtClean="0">
                <a:latin typeface="微軟正黑體" pitchFamily="34" charset="-120"/>
                <a:ea typeface="微軟正黑體" pitchFamily="34" charset="-120"/>
              </a:rPr>
              <a:t>106</a:t>
            </a:r>
            <a:r>
              <a:rPr kumimoji="0" lang="zh-TW" altLang="en-US" sz="4000" dirty="0" smtClean="0">
                <a:latin typeface="微軟正黑體" pitchFamily="34" charset="-120"/>
                <a:ea typeface="微軟正黑體" pitchFamily="34" charset="-120"/>
              </a:rPr>
              <a:t>年開放資料目標說明</a:t>
            </a:r>
            <a:endParaRPr kumimoji="0" lang="zh-TW" altLang="en-US" sz="4000" dirty="0">
              <a:latin typeface="微軟正黑體" pitchFamily="34" charset="-120"/>
              <a:ea typeface="微軟正黑體" pitchFamily="34" charset="-120"/>
            </a:endParaRPr>
          </a:p>
        </p:txBody>
      </p:sp>
      <p:sp>
        <p:nvSpPr>
          <p:cNvPr id="6" name="AutoShape 11"/>
          <p:cNvSpPr>
            <a:spLocks noChangeArrowheads="1"/>
          </p:cNvSpPr>
          <p:nvPr/>
        </p:nvSpPr>
        <p:spPr bwMode="auto">
          <a:xfrm>
            <a:off x="2627784" y="692696"/>
            <a:ext cx="4680520" cy="576263"/>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None/>
              <a:defRPr/>
            </a:pPr>
            <a:r>
              <a:rPr kumimoji="0" lang="zh-TW" altLang="en-US" sz="2800" dirty="0" smtClean="0">
                <a:latin typeface="微軟正黑體" pitchFamily="34" charset="-120"/>
                <a:ea typeface="微軟正黑體" pitchFamily="34" charset="-120"/>
              </a:rPr>
              <a:t> </a:t>
            </a:r>
            <a:r>
              <a:rPr kumimoji="0" lang="en-US" altLang="zh-TW" sz="2800" dirty="0">
                <a:latin typeface="微軟正黑體" pitchFamily="34" charset="-120"/>
                <a:ea typeface="微軟正黑體" pitchFamily="34" charset="-120"/>
              </a:rPr>
              <a:t>106</a:t>
            </a:r>
            <a:r>
              <a:rPr kumimoji="0" lang="zh-TW" altLang="en-US" sz="2800" dirty="0">
                <a:latin typeface="微軟正黑體" pitchFamily="34" charset="-120"/>
                <a:ea typeface="微軟正黑體" pitchFamily="34" charset="-120"/>
              </a:rPr>
              <a:t>年開放</a:t>
            </a:r>
            <a:r>
              <a:rPr kumimoji="0" lang="zh-TW" altLang="en-US" sz="2800" dirty="0" smtClean="0">
                <a:latin typeface="微軟正黑體" pitchFamily="34" charset="-120"/>
                <a:ea typeface="微軟正黑體" pitchFamily="34" charset="-120"/>
              </a:rPr>
              <a:t>資料預計目標值</a:t>
            </a:r>
            <a:endParaRPr lang="zh-TW" altLang="en-US" sz="2800" b="1" dirty="0">
              <a:solidFill>
                <a:schemeClr val="bg2">
                  <a:lumMod val="10000"/>
                </a:schemeClr>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Tree>
    <p:extLst>
      <p:ext uri="{BB962C8B-B14F-4D97-AF65-F5344CB8AC3E}">
        <p14:creationId xmlns:p14="http://schemas.microsoft.com/office/powerpoint/2010/main" val="72463961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AutoShape 7"/>
          <p:cNvSpPr>
            <a:spLocks noChangeArrowheads="1"/>
          </p:cNvSpPr>
          <p:nvPr/>
        </p:nvSpPr>
        <p:spPr bwMode="auto">
          <a:xfrm>
            <a:off x="395288" y="980728"/>
            <a:ext cx="8569325" cy="5356225"/>
          </a:xfrm>
          <a:prstGeom prst="roundRect">
            <a:avLst>
              <a:gd name="adj" fmla="val 7542"/>
            </a:avLst>
          </a:prstGeom>
          <a:solidFill>
            <a:srgbClr val="CCFFCC"/>
          </a:solidFill>
          <a:ln w="38100" algn="ctr">
            <a:solidFill>
              <a:srgbClr val="00B050"/>
            </a:solidFill>
            <a:round/>
            <a:headEnd/>
            <a:tailEnd/>
          </a:ln>
        </p:spPr>
        <p:txBody>
          <a:bodyPr tIns="180000" anchor="ctr"/>
          <a:lstStyle/>
          <a:p>
            <a:pPr marL="177800" lvl="2" fontAlgn="t">
              <a:lnSpc>
                <a:spcPts val="3200"/>
              </a:lnSpc>
              <a:buClr>
                <a:srgbClr val="FF0000"/>
              </a:buClr>
              <a:buFont typeface="Arial" charset="0"/>
              <a:buNone/>
            </a:pPr>
            <a:endParaRPr kumimoji="0" lang="en-US" altLang="zh-TW" sz="2400" b="1">
              <a:solidFill>
                <a:srgbClr val="0D1105"/>
              </a:solidFill>
              <a:ea typeface="微軟正黑體" pitchFamily="34" charset="-120"/>
            </a:endParaRPr>
          </a:p>
        </p:txBody>
      </p:sp>
      <p:sp>
        <p:nvSpPr>
          <p:cNvPr id="59394"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83CA5A52-B6B3-48B2-AD48-36A162A37077}" type="slidenum">
              <a:rPr kumimoji="0" lang="zh-TW" altLang="en-US" sz="1200">
                <a:solidFill>
                  <a:schemeClr val="tx1"/>
                </a:solidFill>
                <a:ea typeface="微軟正黑體" pitchFamily="34" charset="-120"/>
              </a:rPr>
              <a:pPr algn="ctr"/>
              <a:t>39</a:t>
            </a:fld>
            <a:endParaRPr kumimoji="0" lang="en-US" altLang="zh-TW" sz="1200">
              <a:solidFill>
                <a:schemeClr val="tx1"/>
              </a:solidFill>
              <a:ea typeface="微軟正黑體" pitchFamily="34" charset="-120"/>
            </a:endParaRPr>
          </a:p>
        </p:txBody>
      </p:sp>
      <p:sp>
        <p:nvSpPr>
          <p:cNvPr id="31747" name="文字方塊 1"/>
          <p:cNvSpPr txBox="1">
            <a:spLocks noChangeArrowheads="1"/>
          </p:cNvSpPr>
          <p:nvPr/>
        </p:nvSpPr>
        <p:spPr bwMode="auto">
          <a:xfrm>
            <a:off x="287338" y="1196752"/>
            <a:ext cx="8461375" cy="5567678"/>
          </a:xfrm>
          <a:prstGeom prst="rect">
            <a:avLst/>
          </a:prstGeom>
          <a:noFill/>
          <a:ln>
            <a:noFill/>
          </a:ln>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804863" indent="-44926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lvl="1" eaLnBrk="1" fontAlgn="t" hangingPunct="1">
              <a:spcBef>
                <a:spcPct val="0"/>
              </a:spcBef>
              <a:spcAft>
                <a:spcPts val="600"/>
              </a:spcAft>
              <a:buFont typeface="Wingdings" pitchFamily="2" charset="2"/>
              <a:buChar char="ü"/>
              <a:defRPr/>
            </a:pPr>
            <a:r>
              <a:rPr lang="zh-TW" altLang="zh-TW" sz="2200" b="1" u="sng" dirty="0" smtClean="0">
                <a:solidFill>
                  <a:srgbClr val="FF0000"/>
                </a:solidFill>
                <a:latin typeface="微軟正黑體" pitchFamily="34" charset="-120"/>
                <a:ea typeface="微軟正黑體" pitchFamily="34" charset="-120"/>
              </a:rPr>
              <a:t>優先盤點項目</a:t>
            </a:r>
            <a:r>
              <a:rPr lang="zh-TW" altLang="zh-TW" sz="2000" b="1" dirty="0" smtClean="0">
                <a:latin typeface="微軟正黑體" pitchFamily="34" charset="-120"/>
                <a:ea typeface="微軟正黑體" pitchFamily="34" charset="-120"/>
              </a:rPr>
              <a:t>：</a:t>
            </a:r>
            <a:endParaRPr lang="en-US" altLang="zh-TW" sz="2000" b="1" dirty="0" smtClean="0">
              <a:latin typeface="微軟正黑體" pitchFamily="34" charset="-120"/>
              <a:ea typeface="微軟正黑體" pitchFamily="34" charset="-120"/>
            </a:endParaRPr>
          </a:p>
          <a:p>
            <a:pPr lvl="1" indent="-342900">
              <a:buFont typeface="Wingdings" panose="05000000000000000000" pitchFamily="2" charset="2"/>
              <a:buChar char="Ø"/>
              <a:defRPr/>
            </a:pPr>
            <a:r>
              <a:rPr lang="zh-TW" altLang="zh-TW" sz="1800" b="1" dirty="0" smtClean="0">
                <a:latin typeface="微軟正黑體" pitchFamily="34" charset="-120"/>
                <a:ea typeface="微軟正黑體" pitchFamily="34" charset="-120"/>
              </a:rPr>
              <a:t>政府資料以開放、不收費為原則；不開放、收費為例外。</a:t>
            </a:r>
            <a:endParaRPr lang="en-US" altLang="zh-TW" sz="1800" b="1" dirty="0" smtClean="0">
              <a:latin typeface="微軟正黑體" panose="020B0604030504040204" pitchFamily="34" charset="-120"/>
              <a:ea typeface="微軟正黑體" panose="020B0604030504040204" pitchFamily="34" charset="-120"/>
            </a:endParaRPr>
          </a:p>
          <a:p>
            <a:pPr marL="804863">
              <a:buFont typeface="Wingdings" panose="05000000000000000000" pitchFamily="2" charset="2"/>
              <a:buChar char="Ø"/>
              <a:defRPr/>
            </a:pPr>
            <a:r>
              <a:rPr lang="zh-TW" altLang="zh-TW" sz="1800" b="1" dirty="0" smtClean="0">
                <a:latin typeface="微軟正黑體" panose="020B0604030504040204" pitchFamily="34" charset="-120"/>
                <a:ea typeface="微軟正黑體" panose="020B0604030504040204" pitchFamily="34" charset="-120"/>
              </a:rPr>
              <a:t>具</a:t>
            </a:r>
            <a:r>
              <a:rPr lang="zh-TW" altLang="en-US" sz="1800" b="1" u="sng" dirty="0">
                <a:solidFill>
                  <a:srgbClr val="FF0000"/>
                </a:solidFill>
                <a:latin typeface="微軟正黑體" panose="020B0604030504040204" pitchFamily="34" charset="-120"/>
                <a:ea typeface="微軟正黑體" panose="020B0604030504040204" pitchFamily="34" charset="-120"/>
              </a:rPr>
              <a:t>主題</a:t>
            </a:r>
            <a:r>
              <a:rPr lang="zh-TW" altLang="en-US" sz="1800" b="1" u="sng" dirty="0" smtClean="0">
                <a:solidFill>
                  <a:srgbClr val="FF0000"/>
                </a:solidFill>
                <a:latin typeface="微軟正黑體" panose="020B0604030504040204" pitchFamily="34" charset="-120"/>
                <a:ea typeface="微軟正黑體" panose="020B0604030504040204" pitchFamily="34" charset="-120"/>
              </a:rPr>
              <a:t>式推動策略</a:t>
            </a:r>
            <a:r>
              <a:rPr lang="zh-TW" altLang="zh-TW" sz="1800" b="1" dirty="0" smtClean="0">
                <a:solidFill>
                  <a:srgbClr val="FF0000"/>
                </a:solidFill>
                <a:latin typeface="微軟正黑體" panose="020B0604030504040204" pitchFamily="34" charset="-120"/>
                <a:ea typeface="微軟正黑體" panose="020B0604030504040204" pitchFamily="34" charset="-120"/>
              </a:rPr>
              <a:t>、</a:t>
            </a:r>
            <a:r>
              <a:rPr lang="zh-TW" altLang="zh-TW" sz="1800" b="1" u="sng" dirty="0" smtClean="0">
                <a:solidFill>
                  <a:srgbClr val="FF0000"/>
                </a:solidFill>
                <a:latin typeface="微軟正黑體" panose="020B0604030504040204" pitchFamily="34" charset="-120"/>
                <a:ea typeface="微軟正黑體" panose="020B0604030504040204" pitchFamily="34" charset="-120"/>
              </a:rPr>
              <a:t>公共利益</a:t>
            </a:r>
            <a:r>
              <a:rPr lang="zh-TW" altLang="zh-TW" sz="1800" b="1" dirty="0" smtClean="0">
                <a:solidFill>
                  <a:srgbClr val="FF0000"/>
                </a:solidFill>
                <a:latin typeface="微軟正黑體" panose="020B0604030504040204" pitchFamily="34" charset="-120"/>
                <a:ea typeface="微軟正黑體" panose="020B0604030504040204" pitchFamily="34" charset="-120"/>
              </a:rPr>
              <a:t>、</a:t>
            </a:r>
            <a:r>
              <a:rPr lang="zh-TW" altLang="zh-TW" sz="1800" b="1" u="sng" dirty="0" smtClean="0">
                <a:solidFill>
                  <a:srgbClr val="FF0000"/>
                </a:solidFill>
                <a:latin typeface="微軟正黑體" panose="020B0604030504040204" pitchFamily="34" charset="-120"/>
                <a:ea typeface="微軟正黑體" panose="020B0604030504040204" pitchFamily="34" charset="-120"/>
              </a:rPr>
              <a:t>經濟發展</a:t>
            </a:r>
            <a:r>
              <a:rPr lang="zh-TW" altLang="zh-TW" sz="1800" b="1" dirty="0" smtClean="0">
                <a:solidFill>
                  <a:srgbClr val="FF0000"/>
                </a:solidFill>
                <a:latin typeface="微軟正黑體" panose="020B0604030504040204" pitchFamily="34" charset="-120"/>
                <a:ea typeface="微軟正黑體" panose="020B0604030504040204" pitchFamily="34" charset="-120"/>
              </a:rPr>
              <a:t>、</a:t>
            </a:r>
            <a:r>
              <a:rPr lang="zh-TW" altLang="zh-TW" sz="1800" b="1" u="sng" dirty="0" smtClean="0">
                <a:solidFill>
                  <a:srgbClr val="FF0000"/>
                </a:solidFill>
                <a:latin typeface="微軟正黑體" panose="020B0604030504040204" pitchFamily="34" charset="-120"/>
                <a:ea typeface="微軟正黑體" panose="020B0604030504040204" pitchFamily="34" charset="-120"/>
              </a:rPr>
              <a:t>政府透明</a:t>
            </a:r>
            <a:r>
              <a:rPr lang="zh-TW" altLang="zh-TW" sz="1800" b="1" dirty="0" smtClean="0">
                <a:latin typeface="微軟正黑體" panose="020B0604030504040204" pitchFamily="34" charset="-120"/>
                <a:ea typeface="微軟正黑體" panose="020B0604030504040204" pitchFamily="34" charset="-120"/>
              </a:rPr>
              <a:t>等價值之資料</a:t>
            </a:r>
          </a:p>
          <a:p>
            <a:pPr marL="804863">
              <a:buFont typeface="Wingdings" panose="05000000000000000000" pitchFamily="2" charset="2"/>
              <a:buChar char="Ø"/>
              <a:defRPr/>
            </a:pPr>
            <a:r>
              <a:rPr lang="zh-TW" altLang="zh-TW" sz="1800" b="1" u="sng" dirty="0" smtClean="0">
                <a:solidFill>
                  <a:srgbClr val="FF0000"/>
                </a:solidFill>
                <a:latin typeface="微軟正黑體" panose="020B0604030504040204" pitchFamily="34" charset="-120"/>
                <a:ea typeface="微軟正黑體" panose="020B0604030504040204" pitchFamily="34" charset="-120"/>
              </a:rPr>
              <a:t>機關處理法定職掌</a:t>
            </a:r>
            <a:r>
              <a:rPr lang="zh-TW" altLang="zh-TW" sz="1800" b="1" dirty="0" smtClean="0">
                <a:latin typeface="微軟正黑體" panose="020B0604030504040204" pitchFamily="34" charset="-120"/>
                <a:ea typeface="微軟正黑體" panose="020B0604030504040204" pitchFamily="34" charset="-120"/>
              </a:rPr>
              <a:t>所產生之資料且無法規限制</a:t>
            </a:r>
          </a:p>
          <a:p>
            <a:pPr marL="804863">
              <a:buFont typeface="Wingdings" panose="05000000000000000000" pitchFamily="2" charset="2"/>
              <a:buChar char="Ø"/>
              <a:defRPr/>
            </a:pPr>
            <a:r>
              <a:rPr lang="zh-TW" altLang="zh-TW" sz="1800" b="1" dirty="0" smtClean="0">
                <a:latin typeface="微軟正黑體" panose="020B0604030504040204" pitchFamily="34" charset="-120"/>
                <a:ea typeface="微軟正黑體" panose="020B0604030504040204" pitchFamily="34" charset="-120"/>
              </a:rPr>
              <a:t>使用或申請</a:t>
            </a:r>
            <a:r>
              <a:rPr lang="zh-TW" altLang="zh-TW" sz="1800" b="1" u="sng" dirty="0" smtClean="0">
                <a:solidFill>
                  <a:srgbClr val="FF0000"/>
                </a:solidFill>
                <a:latin typeface="微軟正黑體" panose="020B0604030504040204" pitchFamily="34" charset="-120"/>
                <a:ea typeface="微軟正黑體" panose="020B0604030504040204" pitchFamily="34" charset="-120"/>
              </a:rPr>
              <a:t>較高之服務</a:t>
            </a:r>
            <a:r>
              <a:rPr lang="zh-TW" altLang="en-US" sz="1800" b="1" dirty="0" smtClean="0">
                <a:latin typeface="微軟正黑體" panose="020B0604030504040204" pitchFamily="34" charset="-120"/>
                <a:ea typeface="微軟正黑體" panose="020B0604030504040204" pitchFamily="34" charset="-120"/>
              </a:rPr>
              <a:t>、</a:t>
            </a:r>
            <a:r>
              <a:rPr lang="zh-TW" altLang="zh-TW" sz="1800" b="1" dirty="0" smtClean="0">
                <a:latin typeface="微軟正黑體" panose="020B0604030504040204" pitchFamily="34" charset="-120"/>
                <a:ea typeface="微軟正黑體" panose="020B0604030504040204" pitchFamily="34" charset="-120"/>
              </a:rPr>
              <a:t>各項</a:t>
            </a:r>
            <a:r>
              <a:rPr lang="zh-TW" altLang="zh-TW" sz="1800" b="1" u="sng" dirty="0" smtClean="0">
                <a:solidFill>
                  <a:srgbClr val="FF0000"/>
                </a:solidFill>
                <a:latin typeface="微軟正黑體" panose="020B0604030504040204" pitchFamily="34" charset="-120"/>
                <a:ea typeface="微軟正黑體" panose="020B0604030504040204" pitchFamily="34" charset="-120"/>
              </a:rPr>
              <a:t>便民</a:t>
            </a:r>
            <a:r>
              <a:rPr lang="zh-TW" altLang="zh-TW" sz="1800" b="1" dirty="0" smtClean="0">
                <a:latin typeface="微軟正黑體" panose="020B0604030504040204" pitchFamily="34" charset="-120"/>
                <a:ea typeface="微軟正黑體" panose="020B0604030504040204" pitchFamily="34" charset="-120"/>
              </a:rPr>
              <a:t>申請服務資訊</a:t>
            </a:r>
          </a:p>
          <a:p>
            <a:pPr marL="804863">
              <a:buFont typeface="Wingdings" panose="05000000000000000000" pitchFamily="2" charset="2"/>
              <a:buChar char="Ø"/>
              <a:defRPr/>
            </a:pPr>
            <a:r>
              <a:rPr lang="zh-TW" altLang="zh-TW" sz="1800" b="1" dirty="0" smtClean="0">
                <a:latin typeface="微軟正黑體" panose="020B0604030504040204" pitchFamily="34" charset="-120"/>
                <a:ea typeface="微軟正黑體" panose="020B0604030504040204" pitchFamily="34" charset="-120"/>
              </a:rPr>
              <a:t>已</a:t>
            </a:r>
            <a:r>
              <a:rPr lang="zh-TW" altLang="zh-TW" sz="1800" b="1" u="sng" dirty="0" smtClean="0">
                <a:solidFill>
                  <a:srgbClr val="FF0000"/>
                </a:solidFill>
                <a:latin typeface="微軟正黑體" panose="020B0604030504040204" pitchFamily="34" charset="-120"/>
                <a:ea typeface="微軟正黑體" panose="020B0604030504040204" pitchFamily="34" charset="-120"/>
              </a:rPr>
              <a:t>建置</a:t>
            </a:r>
            <a:r>
              <a:rPr lang="en-US" altLang="zh-TW" sz="1800" b="1" u="sng" dirty="0" smtClean="0">
                <a:solidFill>
                  <a:srgbClr val="FF0000"/>
                </a:solidFill>
                <a:latin typeface="微軟正黑體" panose="020B0604030504040204" pitchFamily="34" charset="-120"/>
                <a:ea typeface="微軟正黑體" panose="020B0604030504040204" pitchFamily="34" charset="-120"/>
              </a:rPr>
              <a:t>APP</a:t>
            </a:r>
            <a:r>
              <a:rPr lang="zh-TW" altLang="en-US" sz="1800" b="1" u="sng" dirty="0" smtClean="0">
                <a:latin typeface="微軟正黑體" panose="020B0604030504040204" pitchFamily="34" charset="-120"/>
                <a:ea typeface="微軟正黑體" panose="020B0604030504040204" pitchFamily="34" charset="-120"/>
              </a:rPr>
              <a:t>或</a:t>
            </a:r>
            <a:r>
              <a:rPr lang="zh-TW" altLang="zh-TW" sz="1800" b="1" u="sng" dirty="0" smtClean="0">
                <a:solidFill>
                  <a:srgbClr val="FF0000"/>
                </a:solidFill>
                <a:latin typeface="微軟正黑體" panose="020B0604030504040204" pitchFamily="34" charset="-120"/>
                <a:ea typeface="微軟正黑體" panose="020B0604030504040204" pitchFamily="34" charset="-120"/>
              </a:rPr>
              <a:t>公開</a:t>
            </a:r>
            <a:r>
              <a:rPr lang="zh-TW" altLang="zh-TW" sz="1800" b="1" u="sng" dirty="0">
                <a:solidFill>
                  <a:srgbClr val="FF0000"/>
                </a:solidFill>
                <a:latin typeface="微軟正黑體" panose="020B0604030504040204" pitchFamily="34" charset="-120"/>
                <a:ea typeface="微軟正黑體" panose="020B0604030504040204" pitchFamily="34" charset="-120"/>
              </a:rPr>
              <a:t>於政府網站</a:t>
            </a:r>
            <a:r>
              <a:rPr lang="en-US" altLang="zh-TW" sz="1800" b="1" dirty="0">
                <a:latin typeface="微軟正黑體" panose="020B0604030504040204" pitchFamily="34" charset="-120"/>
                <a:ea typeface="微軟正黑體" panose="020B0604030504040204" pitchFamily="34" charset="-120"/>
              </a:rPr>
              <a:t>(</a:t>
            </a:r>
            <a:r>
              <a:rPr lang="zh-TW" altLang="zh-TW" sz="1800" b="1" dirty="0">
                <a:latin typeface="微軟正黑體" panose="020B0604030504040204" pitchFamily="34" charset="-120"/>
                <a:ea typeface="微軟正黑體" panose="020B0604030504040204" pitchFamily="34" charset="-120"/>
              </a:rPr>
              <a:t>含主題網站</a:t>
            </a:r>
            <a:r>
              <a:rPr lang="en-US" altLang="zh-TW" sz="1800" b="1" dirty="0">
                <a:latin typeface="微軟正黑體" panose="020B0604030504040204" pitchFamily="34" charset="-120"/>
                <a:ea typeface="微軟正黑體" panose="020B0604030504040204" pitchFamily="34" charset="-120"/>
              </a:rPr>
              <a:t>)</a:t>
            </a:r>
            <a:r>
              <a:rPr lang="zh-TW" altLang="zh-TW" sz="1800" b="1" dirty="0">
                <a:latin typeface="微軟正黑體" panose="020B0604030504040204" pitchFamily="34" charset="-120"/>
                <a:ea typeface="微軟正黑體" panose="020B0604030504040204" pitchFamily="34" charset="-120"/>
              </a:rPr>
              <a:t>、系統資料庫及統計資訊等。</a:t>
            </a:r>
            <a:endParaRPr lang="en-US" altLang="zh-TW" sz="1800" b="1" dirty="0">
              <a:latin typeface="微軟正黑體" panose="020B0604030504040204" pitchFamily="34" charset="-120"/>
              <a:ea typeface="微軟正黑體" panose="020B0604030504040204" pitchFamily="34" charset="-120"/>
            </a:endParaRPr>
          </a:p>
          <a:p>
            <a:pPr marL="804863" lvl="3" indent="-342900">
              <a:buFont typeface="Wingdings" panose="05000000000000000000" pitchFamily="2" charset="2"/>
              <a:buChar char="Ø"/>
              <a:defRPr/>
            </a:pPr>
            <a:r>
              <a:rPr lang="zh-TW" altLang="zh-TW" sz="1800" b="1" u="sng" dirty="0" smtClean="0">
                <a:solidFill>
                  <a:srgbClr val="FF0000"/>
                </a:solidFill>
                <a:latin typeface="微軟正黑體" panose="020B0604030504040204" pitchFamily="34" charset="-120"/>
                <a:ea typeface="微軟正黑體" panose="020B0604030504040204" pitchFamily="34" charset="-120"/>
              </a:rPr>
              <a:t>系統</a:t>
            </a:r>
            <a:r>
              <a:rPr lang="zh-TW" altLang="zh-TW" sz="1800" b="1" u="sng" dirty="0">
                <a:solidFill>
                  <a:srgbClr val="FF0000"/>
                </a:solidFill>
                <a:latin typeface="微軟正黑體" panose="020B0604030504040204" pitchFamily="34" charset="-120"/>
                <a:ea typeface="微軟正黑體" panose="020B0604030504040204" pitchFamily="34" charset="-120"/>
              </a:rPr>
              <a:t>已建置</a:t>
            </a:r>
            <a:r>
              <a:rPr lang="en-US" altLang="zh-TW" sz="1800" b="1" u="sng" dirty="0">
                <a:solidFill>
                  <a:srgbClr val="FF0000"/>
                </a:solidFill>
                <a:latin typeface="微軟正黑體" panose="020B0604030504040204" pitchFamily="34" charset="-120"/>
                <a:ea typeface="微軟正黑體" panose="020B0604030504040204" pitchFamily="34" charset="-120"/>
              </a:rPr>
              <a:t>API</a:t>
            </a:r>
            <a:r>
              <a:rPr lang="zh-TW" altLang="zh-TW" sz="1800" b="1" u="sng" dirty="0">
                <a:solidFill>
                  <a:srgbClr val="FF0000"/>
                </a:solidFill>
                <a:latin typeface="微軟正黑體" panose="020B0604030504040204" pitchFamily="34" charset="-120"/>
                <a:ea typeface="微軟正黑體" panose="020B0604030504040204" pitchFamily="34" charset="-120"/>
              </a:rPr>
              <a:t>及</a:t>
            </a:r>
            <a:r>
              <a:rPr lang="en-US" altLang="zh-TW" sz="1800" b="1" u="sng" dirty="0">
                <a:solidFill>
                  <a:srgbClr val="FF0000"/>
                </a:solidFill>
                <a:latin typeface="微軟正黑體" panose="020B0604030504040204" pitchFamily="34" charset="-120"/>
                <a:ea typeface="微軟正黑體" panose="020B0604030504040204" pitchFamily="34" charset="-120"/>
              </a:rPr>
              <a:t>Web service</a:t>
            </a:r>
            <a:r>
              <a:rPr lang="zh-TW" altLang="zh-TW" sz="1800" b="1" u="sng" dirty="0">
                <a:solidFill>
                  <a:srgbClr val="FF0000"/>
                </a:solidFill>
                <a:latin typeface="微軟正黑體" panose="020B0604030504040204" pitchFamily="34" charset="-120"/>
                <a:ea typeface="微軟正黑體" panose="020B0604030504040204" pitchFamily="34" charset="-120"/>
              </a:rPr>
              <a:t>應用介面者。</a:t>
            </a:r>
          </a:p>
          <a:p>
            <a:pPr marL="804863" lvl="3" indent="-342900">
              <a:buFont typeface="Wingdings" panose="05000000000000000000" pitchFamily="2" charset="2"/>
              <a:buChar char="Ø"/>
              <a:defRPr/>
            </a:pPr>
            <a:r>
              <a:rPr lang="zh-TW" altLang="zh-TW" sz="1800" b="1" u="sng" dirty="0">
                <a:solidFill>
                  <a:srgbClr val="FF0000"/>
                </a:solidFill>
                <a:latin typeface="微軟正黑體" panose="020B0604030504040204" pitchFamily="34" charset="-120"/>
                <a:ea typeface="微軟正黑體" panose="020B0604030504040204" pitchFamily="34" charset="-120"/>
              </a:rPr>
              <a:t>具亮點應用者</a:t>
            </a:r>
            <a:r>
              <a:rPr lang="zh-TW" altLang="zh-TW" sz="1800" b="1" u="sng" dirty="0" smtClean="0">
                <a:solidFill>
                  <a:srgbClr val="FF0000"/>
                </a:solidFill>
                <a:latin typeface="微軟正黑體" panose="020B0604030504040204" pitchFamily="34" charset="-120"/>
                <a:ea typeface="微軟正黑體" panose="020B0604030504040204" pitchFamily="34" charset="-120"/>
              </a:rPr>
              <a:t>。</a:t>
            </a:r>
            <a:endParaRPr lang="en-US" altLang="zh-TW" sz="1800" b="1" u="sng" dirty="0" smtClean="0">
              <a:solidFill>
                <a:srgbClr val="FF0000"/>
              </a:solidFill>
              <a:latin typeface="微軟正黑體" panose="020B0604030504040204" pitchFamily="34" charset="-120"/>
              <a:ea typeface="微軟正黑體" panose="020B0604030504040204" pitchFamily="34" charset="-120"/>
            </a:endParaRPr>
          </a:p>
          <a:p>
            <a:pPr marL="804863" lvl="3" indent="-342900">
              <a:buFont typeface="Wingdings" panose="05000000000000000000" pitchFamily="2" charset="2"/>
              <a:buChar char="Ø"/>
              <a:defRPr/>
            </a:pPr>
            <a:endParaRPr lang="zh-TW" altLang="zh-TW" sz="1800" b="1" u="sng" dirty="0">
              <a:solidFill>
                <a:srgbClr val="FF0000"/>
              </a:solidFill>
              <a:latin typeface="微軟正黑體" panose="020B0604030504040204" pitchFamily="34" charset="-120"/>
              <a:ea typeface="微軟正黑體" panose="020B0604030504040204" pitchFamily="34" charset="-120"/>
            </a:endParaRPr>
          </a:p>
          <a:p>
            <a:pPr lvl="1" eaLnBrk="1" fontAlgn="t" hangingPunct="1">
              <a:spcBef>
                <a:spcPct val="0"/>
              </a:spcBef>
              <a:spcAft>
                <a:spcPts val="600"/>
              </a:spcAft>
              <a:buFont typeface="Wingdings" pitchFamily="2" charset="2"/>
              <a:buChar char="ü"/>
              <a:defRPr/>
            </a:pPr>
            <a:r>
              <a:rPr lang="zh-TW" altLang="en-US" sz="2200" b="1" u="sng" dirty="0" smtClean="0">
                <a:solidFill>
                  <a:srgbClr val="FF0000"/>
                </a:solidFill>
                <a:latin typeface="微軟正黑體" pitchFamily="34" charset="-120"/>
                <a:ea typeface="微軟正黑體" pitchFamily="34" charset="-120"/>
              </a:rPr>
              <a:t>個</a:t>
            </a:r>
            <a:r>
              <a:rPr lang="zh-TW" altLang="en-US" sz="2200" b="1" u="sng" dirty="0">
                <a:solidFill>
                  <a:srgbClr val="FF0000"/>
                </a:solidFill>
                <a:latin typeface="微軟正黑體" pitchFamily="34" charset="-120"/>
                <a:ea typeface="微軟正黑體" pitchFamily="34" charset="-120"/>
              </a:rPr>
              <a:t>資及法規等依據</a:t>
            </a:r>
            <a:r>
              <a:rPr lang="zh-TW" altLang="zh-TW" sz="2200" b="1" u="sng" dirty="0">
                <a:solidFill>
                  <a:srgbClr val="FF0000"/>
                </a:solidFill>
                <a:latin typeface="微軟正黑體" pitchFamily="34" charset="-120"/>
                <a:ea typeface="微軟正黑體" pitchFamily="34" charset="-120"/>
              </a:rPr>
              <a:t>：</a:t>
            </a:r>
            <a:endParaRPr lang="en-US" altLang="zh-TW" sz="2200" b="1" u="sng" dirty="0">
              <a:solidFill>
                <a:srgbClr val="FF0000"/>
              </a:solidFill>
              <a:latin typeface="微軟正黑體" pitchFamily="34" charset="-120"/>
              <a:ea typeface="微軟正黑體" pitchFamily="34" charset="-120"/>
            </a:endParaRPr>
          </a:p>
          <a:p>
            <a:pPr lvl="1" indent="-358775" eaLnBrk="1" fontAlgn="t" hangingPunct="1">
              <a:spcBef>
                <a:spcPct val="0"/>
              </a:spcBef>
              <a:spcAft>
                <a:spcPts val="600"/>
              </a:spcAft>
              <a:buFont typeface="Wingdings" panose="05000000000000000000" pitchFamily="2" charset="2"/>
              <a:buChar char="Ø"/>
              <a:defRPr/>
            </a:pPr>
            <a:r>
              <a:rPr lang="zh-TW" altLang="zh-TW" sz="1800" b="1" u="sng" dirty="0">
                <a:solidFill>
                  <a:srgbClr val="FF0000"/>
                </a:solidFill>
                <a:latin typeface="微軟正黑體" pitchFamily="34" charset="-120"/>
                <a:ea typeface="微軟正黑體" pitchFamily="34" charset="-120"/>
              </a:rPr>
              <a:t>敏感性</a:t>
            </a:r>
            <a:r>
              <a:rPr lang="zh-TW" altLang="zh-TW" sz="1800" b="1" dirty="0">
                <a:latin typeface="微軟正黑體" pitchFamily="34" charset="-120"/>
                <a:ea typeface="微軟正黑體" pitchFamily="34" charset="-120"/>
              </a:rPr>
              <a:t>資料建議採用統計或去識別化進行開放。</a:t>
            </a:r>
          </a:p>
          <a:p>
            <a:pPr lvl="1" indent="-358775" eaLnBrk="1" fontAlgn="t" hangingPunct="1">
              <a:spcBef>
                <a:spcPct val="0"/>
              </a:spcBef>
              <a:spcAft>
                <a:spcPts val="600"/>
              </a:spcAft>
              <a:buFont typeface="Wingdings" panose="05000000000000000000" pitchFamily="2" charset="2"/>
              <a:buChar char="Ø"/>
              <a:defRPr/>
            </a:pPr>
            <a:r>
              <a:rPr lang="zh-TW" altLang="zh-TW" sz="1800" b="1" dirty="0">
                <a:latin typeface="微軟正黑體" pitchFamily="34" charset="-120"/>
                <a:ea typeface="微軟正黑體" pitchFamily="34" charset="-120"/>
              </a:rPr>
              <a:t>如涉及</a:t>
            </a:r>
            <a:r>
              <a:rPr lang="zh-TW" altLang="zh-TW" sz="1800" b="1" u="sng" dirty="0">
                <a:solidFill>
                  <a:srgbClr val="FF0000"/>
                </a:solidFill>
                <a:latin typeface="微軟正黑體" pitchFamily="34" charset="-120"/>
                <a:ea typeface="微軟正黑體" pitchFamily="34" charset="-120"/>
              </a:rPr>
              <a:t>個人資料</a:t>
            </a:r>
            <a:r>
              <a:rPr lang="zh-TW" altLang="zh-TW" sz="1800" b="1" dirty="0">
                <a:latin typeface="微軟正黑體" pitchFamily="34" charset="-120"/>
                <a:ea typeface="微軟正黑體" pitchFamily="34" charset="-120"/>
              </a:rPr>
              <a:t>保護者，請</a:t>
            </a:r>
            <a:r>
              <a:rPr lang="zh-TW" altLang="zh-TW" sz="1800" b="1" u="sng" dirty="0">
                <a:latin typeface="微軟正黑體" pitchFamily="34" charset="-120"/>
                <a:ea typeface="微軟正黑體" pitchFamily="34" charset="-120"/>
              </a:rPr>
              <a:t>依照</a:t>
            </a:r>
            <a:r>
              <a:rPr lang="en-US" altLang="zh-TW" sz="1800" b="1" u="sng" dirty="0">
                <a:solidFill>
                  <a:srgbClr val="FF0000"/>
                </a:solidFill>
                <a:latin typeface="微軟正黑體" pitchFamily="34" charset="-120"/>
                <a:ea typeface="微軟正黑體" pitchFamily="34" charset="-120"/>
              </a:rPr>
              <a:t>CNS 29100</a:t>
            </a:r>
            <a:r>
              <a:rPr lang="zh-TW" altLang="zh-TW" sz="1800" b="1" dirty="0">
                <a:latin typeface="微軟正黑體" pitchFamily="34" charset="-120"/>
                <a:ea typeface="微軟正黑體" pitchFamily="34" charset="-120"/>
              </a:rPr>
              <a:t>「資訊技術</a:t>
            </a:r>
            <a:r>
              <a:rPr lang="en-US" altLang="zh-TW" sz="1800" b="1" dirty="0">
                <a:latin typeface="微軟正黑體" pitchFamily="34" charset="-120"/>
                <a:ea typeface="微軟正黑體" pitchFamily="34" charset="-120"/>
              </a:rPr>
              <a:t>-</a:t>
            </a:r>
            <a:r>
              <a:rPr lang="zh-TW" altLang="zh-TW" sz="1800" b="1" dirty="0">
                <a:latin typeface="微軟正黑體" pitchFamily="34" charset="-120"/>
                <a:ea typeface="微軟正黑體" pitchFamily="34" charset="-120"/>
              </a:rPr>
              <a:t>安全技術</a:t>
            </a:r>
            <a:r>
              <a:rPr lang="en-US" altLang="zh-TW" sz="1800" b="1" dirty="0">
                <a:latin typeface="微軟正黑體" pitchFamily="34" charset="-120"/>
                <a:ea typeface="微軟正黑體" pitchFamily="34" charset="-120"/>
              </a:rPr>
              <a:t>-</a:t>
            </a:r>
            <a:r>
              <a:rPr lang="zh-TW" altLang="zh-TW" sz="1800" b="1" dirty="0">
                <a:latin typeface="微軟正黑體" pitchFamily="34" charset="-120"/>
                <a:ea typeface="微軟正黑體" pitchFamily="34" charset="-120"/>
              </a:rPr>
              <a:t>隱私權框架」、</a:t>
            </a:r>
            <a:r>
              <a:rPr lang="en-US" altLang="zh-TW" sz="1800" b="1" u="sng" dirty="0">
                <a:solidFill>
                  <a:srgbClr val="FF0000"/>
                </a:solidFill>
                <a:latin typeface="微軟正黑體" pitchFamily="34" charset="-120"/>
                <a:ea typeface="微軟正黑體" pitchFamily="34" charset="-120"/>
              </a:rPr>
              <a:t>CNS 29191</a:t>
            </a:r>
            <a:r>
              <a:rPr lang="zh-TW" altLang="zh-TW" sz="1800" b="1" dirty="0">
                <a:latin typeface="微軟正黑體" pitchFamily="34" charset="-120"/>
                <a:ea typeface="微軟正黑體" pitchFamily="34" charset="-120"/>
              </a:rPr>
              <a:t>「資訊技術－安全技術－部分匿名及部分去連結鑑別之要求事項」</a:t>
            </a:r>
            <a:r>
              <a:rPr lang="zh-TW" altLang="zh-TW" sz="1800" b="1" u="sng" dirty="0">
                <a:solidFill>
                  <a:srgbClr val="FF0000"/>
                </a:solidFill>
                <a:latin typeface="微軟正黑體" pitchFamily="34" charset="-120"/>
                <a:ea typeface="微軟正黑體" pitchFamily="34" charset="-120"/>
              </a:rPr>
              <a:t>國家標準</a:t>
            </a:r>
            <a:r>
              <a:rPr lang="zh-TW" altLang="zh-TW" sz="1800" b="1" dirty="0">
                <a:latin typeface="微軟正黑體" pitchFamily="34" charset="-120"/>
                <a:ea typeface="微軟正黑體" pitchFamily="34" charset="-120"/>
              </a:rPr>
              <a:t>及其相關規範，評估開放可行性。</a:t>
            </a:r>
          </a:p>
          <a:p>
            <a:pPr lvl="1" indent="-358775" eaLnBrk="1" fontAlgn="t" hangingPunct="1">
              <a:spcBef>
                <a:spcPct val="0"/>
              </a:spcBef>
              <a:spcAft>
                <a:spcPts val="600"/>
              </a:spcAft>
              <a:buFont typeface="Wingdings" panose="05000000000000000000" pitchFamily="2" charset="2"/>
              <a:buChar char="Ø"/>
              <a:defRPr/>
            </a:pPr>
            <a:r>
              <a:rPr lang="zh-TW" altLang="zh-TW" sz="1800" b="1" dirty="0">
                <a:latin typeface="微軟正黑體" pitchFamily="34" charset="-120"/>
                <a:ea typeface="微軟正黑體" pitchFamily="34" charset="-120"/>
              </a:rPr>
              <a:t>如需要收費，請說明相關</a:t>
            </a:r>
            <a:r>
              <a:rPr lang="zh-TW" altLang="zh-TW" sz="1800" b="1" u="sng" dirty="0">
                <a:solidFill>
                  <a:srgbClr val="FF0000"/>
                </a:solidFill>
                <a:latin typeface="微軟正黑體" pitchFamily="34" charset="-120"/>
                <a:ea typeface="微軟正黑體" pitchFamily="34" charset="-120"/>
              </a:rPr>
              <a:t>收費依據之法規、命令</a:t>
            </a:r>
            <a:r>
              <a:rPr lang="zh-TW" altLang="zh-TW" sz="1800" b="1" dirty="0">
                <a:latin typeface="微軟正黑體" pitchFamily="34" charset="-120"/>
                <a:ea typeface="微軟正黑體" pitchFamily="34" charset="-120"/>
              </a:rPr>
              <a:t>、行政規則</a:t>
            </a:r>
            <a:r>
              <a:rPr lang="zh-TW" altLang="zh-TW" sz="1800" b="1" dirty="0" smtClean="0">
                <a:latin typeface="微軟正黑體" pitchFamily="34" charset="-120"/>
                <a:ea typeface="微軟正黑體" pitchFamily="34" charset="-120"/>
              </a:rPr>
              <a:t>名稱。</a:t>
            </a:r>
            <a:endParaRPr lang="zh-TW" altLang="zh-TW" sz="1800" b="1" dirty="0">
              <a:latin typeface="微軟正黑體" pitchFamily="34" charset="-120"/>
              <a:ea typeface="微軟正黑體" pitchFamily="34" charset="-120"/>
            </a:endParaRPr>
          </a:p>
          <a:p>
            <a:pPr marL="461963" indent="0">
              <a:buFont typeface="Arial" charset="0"/>
              <a:buNone/>
              <a:defRPr/>
            </a:pPr>
            <a:endParaRPr lang="zh-TW" altLang="zh-TW" sz="2000" b="1" dirty="0" smtClean="0"/>
          </a:p>
        </p:txBody>
      </p:sp>
      <p:sp>
        <p:nvSpPr>
          <p:cNvPr id="7" name="AutoShape 11"/>
          <p:cNvSpPr>
            <a:spLocks noChangeArrowheads="1"/>
          </p:cNvSpPr>
          <p:nvPr/>
        </p:nvSpPr>
        <p:spPr bwMode="auto">
          <a:xfrm>
            <a:off x="3563938" y="764704"/>
            <a:ext cx="2447925" cy="503620"/>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en-US" sz="2800" b="1" dirty="0" smtClean="0">
                <a:solidFill>
                  <a:schemeClr val="bg2">
                    <a:lumMod val="10000"/>
                  </a:schemeClr>
                </a:solidFill>
                <a:latin typeface="微軟正黑體" panose="020B0604030504040204" pitchFamily="34" charset="-120"/>
                <a:ea typeface="微軟正黑體" panose="020B0604030504040204" pitchFamily="34" charset="-120"/>
                <a:cs typeface="Times New Roman" panose="02020603050405020304" pitchFamily="18" charset="0"/>
              </a:rPr>
              <a:t>盤點原則</a:t>
            </a:r>
            <a:endParaRPr lang="zh-TW" altLang="en-US" sz="2800" b="1" dirty="0">
              <a:solidFill>
                <a:schemeClr val="bg2">
                  <a:lumMod val="10000"/>
                </a:schemeClr>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8"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      </a:t>
            </a:r>
            <a:r>
              <a:rPr kumimoji="0" lang="en-US" altLang="zh-TW" sz="4400" dirty="0" smtClean="0">
                <a:latin typeface="微軟正黑體" pitchFamily="34" charset="-120"/>
                <a:ea typeface="微軟正黑體" pitchFamily="34" charset="-120"/>
              </a:rPr>
              <a:t>106</a:t>
            </a:r>
            <a:r>
              <a:rPr kumimoji="0" lang="zh-TW" altLang="en-US" sz="4400" dirty="0" smtClean="0">
                <a:latin typeface="微軟正黑體" pitchFamily="34" charset="-120"/>
                <a:ea typeface="微軟正黑體" pitchFamily="34" charset="-120"/>
              </a:rPr>
              <a:t>年盤點作業說明</a:t>
            </a:r>
            <a:endParaRPr kumimoji="0" lang="zh-TW" altLang="en-US"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350426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4</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1413513141"/>
              </p:ext>
            </p:extLst>
          </p:nvPr>
        </p:nvGraphicFramePr>
        <p:xfrm>
          <a:off x="317500" y="1268413"/>
          <a:ext cx="8575675" cy="4752975"/>
        </p:xfrm>
        <a:graphic>
          <a:graphicData uri="http://schemas.openxmlformats.org/drawingml/2006/table">
            <a:tbl>
              <a:tblPr/>
              <a:tblGrid>
                <a:gridCol w="1230164"/>
                <a:gridCol w="1728192"/>
                <a:gridCol w="3672408"/>
                <a:gridCol w="1152714"/>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98859">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104</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年度第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3</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smtClean="0">
                        <a:ln>
                          <a:noFill/>
                        </a:ln>
                        <a:solidFill>
                          <a:schemeClr val="tx1"/>
                        </a:solidFill>
                        <a:effectLst/>
                        <a:latin typeface="+mn-lt"/>
                        <a:ea typeface="+mn-ea"/>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mn-lt"/>
                          <a:ea typeface="+mn-ea"/>
                        </a:rPr>
                        <a:t>104.8.20</a:t>
                      </a:r>
                      <a:endParaRPr kumimoji="1" lang="en-US" altLang="zh-TW" sz="2000" b="1" i="0" u="none" strike="noStrike" cap="none" normalizeH="0" baseline="0" dirty="0" smtClean="0">
                        <a:ln>
                          <a:noFill/>
                        </a:ln>
                        <a:solidFill>
                          <a:schemeClr val="tx1"/>
                        </a:solidFill>
                        <a:effectLst/>
                        <a:latin typeface="+mn-lt"/>
                        <a:ea typeface="+mn-ea"/>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kumimoji="0"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8.</a:t>
                      </a:r>
                      <a:r>
                        <a:rPr kumimoji="0"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請</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國發會以經濟成長、產業發展或國家發展等面向研提資料開放效益評估準則。</a:t>
                      </a: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266700" marR="0" lvl="0" indent="-266700" algn="just" defTabSz="914400" rtl="0" eaLnBrk="1" fontAlgn="base" latinLnBrk="0" hangingPunct="1">
                        <a:lnSpc>
                          <a:spcPct val="100000"/>
                        </a:lnSpc>
                        <a:spcBef>
                          <a:spcPct val="0"/>
                        </a:spcBef>
                        <a:spcAft>
                          <a:spcPct val="0"/>
                        </a:spcAft>
                        <a:buClr>
                          <a:schemeClr val="tx1"/>
                        </a:buClr>
                        <a:buSzTx/>
                        <a:buFont typeface="+mj-lt"/>
                        <a:buAutoNum type="arabicPeriod"/>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國發會已蒐集各國資料，刻正綜整研擬我國資料開放效益評估準則。</a:t>
                      </a:r>
                      <a:r>
                        <a:rPr kumimoji="1" lang="zh-TW" altLang="zh-TW" sz="2000" b="0" kern="1200" dirty="0" smtClean="0">
                          <a:solidFill>
                            <a:schemeClr val="tx1"/>
                          </a:solidFill>
                          <a:latin typeface="微軟正黑體" panose="020B0604030504040204" pitchFamily="34" charset="-120"/>
                          <a:ea typeface="微軟正黑體" panose="020B0604030504040204" pitchFamily="34" charset="-120"/>
                          <a:cs typeface="+mn-cs"/>
                        </a:rPr>
                        <a:t>本部</a:t>
                      </a: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將配合國發會時程</a:t>
                      </a:r>
                      <a:r>
                        <a:rPr kumimoji="1" lang="zh-TW" altLang="zh-TW" sz="2000" b="0" kern="1200" dirty="0" smtClean="0">
                          <a:solidFill>
                            <a:schemeClr val="tx1"/>
                          </a:solidFill>
                          <a:latin typeface="微軟正黑體" panose="020B0604030504040204" pitchFamily="34" charset="-120"/>
                          <a:ea typeface="微軟正黑體" panose="020B0604030504040204" pitchFamily="34" charset="-120"/>
                          <a:cs typeface="+mn-cs"/>
                        </a:rPr>
                        <a:t>整理產業應用政府開放資料之企業發展創新服務及應用案例，提供國發會參考。</a:t>
                      </a:r>
                      <a:endParaRPr kumimoji="1" lang="en-US" altLang="zh-TW" sz="2000" b="0" kern="1200" dirty="0" smtClean="0">
                        <a:solidFill>
                          <a:schemeClr val="tx1"/>
                        </a:solidFill>
                        <a:latin typeface="微軟正黑體" panose="020B0604030504040204" pitchFamily="34" charset="-120"/>
                        <a:ea typeface="微軟正黑體" panose="020B0604030504040204" pitchFamily="34" charset="-120"/>
                        <a:cs typeface="+mn-cs"/>
                      </a:endParaRPr>
                    </a:p>
                    <a:p>
                      <a:pPr marL="266700" marR="0" lvl="0" indent="-266700" algn="just" defTabSz="914400" rtl="0" eaLnBrk="1" fontAlgn="base" latinLnBrk="0" hangingPunct="1">
                        <a:lnSpc>
                          <a:spcPct val="100000"/>
                        </a:lnSpc>
                        <a:spcBef>
                          <a:spcPct val="0"/>
                        </a:spcBef>
                        <a:spcAft>
                          <a:spcPct val="0"/>
                        </a:spcAft>
                        <a:buClr>
                          <a:schemeClr val="tx1"/>
                        </a:buClr>
                        <a:buSzTx/>
                        <a:buFont typeface="+mj-lt"/>
                        <a:buAutoNum type="arabicPeriod"/>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已於</a:t>
                      </a:r>
                      <a:r>
                        <a:rPr kumimoji="1" lang="en-US" altLang="zh-TW" sz="2000" b="0" kern="1200" dirty="0" smtClean="0">
                          <a:solidFill>
                            <a:schemeClr val="tx1"/>
                          </a:solidFill>
                          <a:latin typeface="微軟正黑體" panose="020B0604030504040204" pitchFamily="34" charset="-120"/>
                          <a:ea typeface="微軟正黑體" panose="020B0604030504040204" pitchFamily="34" charset="-120"/>
                          <a:cs typeface="+mn-cs"/>
                        </a:rPr>
                        <a:t>105.8.4</a:t>
                      </a: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將</a:t>
                      </a:r>
                      <a:r>
                        <a:rPr kumimoji="1" lang="zh-TW" altLang="zh-TW" sz="2000" b="0" kern="1200" dirty="0" smtClean="0">
                          <a:solidFill>
                            <a:schemeClr val="tx1"/>
                          </a:solidFill>
                          <a:latin typeface="微軟正黑體" panose="020B0604030504040204" pitchFamily="34" charset="-120"/>
                          <a:ea typeface="微軟正黑體" panose="020B0604030504040204" pitchFamily="34" charset="-120"/>
                          <a:cs typeface="+mn-cs"/>
                        </a:rPr>
                        <a:t>本</a:t>
                      </a: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部</a:t>
                      </a:r>
                      <a:r>
                        <a:rPr kumimoji="1" lang="zh-TW" altLang="zh-TW" sz="2000" b="0" kern="1200" dirty="0" smtClean="0">
                          <a:solidFill>
                            <a:schemeClr val="tx1"/>
                          </a:solidFill>
                          <a:latin typeface="微軟正黑體" panose="020B0604030504040204" pitchFamily="34" charset="-120"/>
                          <a:ea typeface="微軟正黑體" panose="020B0604030504040204" pitchFamily="34" charset="-120"/>
                          <a:cs typeface="+mn-cs"/>
                        </a:rPr>
                        <a:t>推動</a:t>
                      </a:r>
                      <a:r>
                        <a:rPr kumimoji="1" lang="en-US" altLang="zh-TW" sz="2000" b="0" kern="1200" dirty="0" smtClean="0">
                          <a:solidFill>
                            <a:schemeClr val="tx1"/>
                          </a:solidFill>
                          <a:latin typeface="微軟正黑體" panose="020B0604030504040204" pitchFamily="34" charset="-120"/>
                          <a:ea typeface="微軟正黑體" panose="020B0604030504040204" pitchFamily="34" charset="-120"/>
                          <a:cs typeface="+mn-cs"/>
                        </a:rPr>
                        <a:t>Open Data</a:t>
                      </a:r>
                      <a:r>
                        <a:rPr kumimoji="1" lang="zh-TW" altLang="zh-TW" sz="2000" b="0" kern="1200" dirty="0" smtClean="0">
                          <a:solidFill>
                            <a:schemeClr val="tx1"/>
                          </a:solidFill>
                          <a:latin typeface="微軟正黑體" panose="020B0604030504040204" pitchFamily="34" charset="-120"/>
                          <a:ea typeface="微軟正黑體" panose="020B0604030504040204" pitchFamily="34" charset="-120"/>
                          <a:cs typeface="+mn-cs"/>
                        </a:rPr>
                        <a:t>產業創新應用成果</a:t>
                      </a: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提供國發會參考。</a:t>
                      </a:r>
                      <a:endParaRPr kumimoji="1" lang="en-US" altLang="zh-TW" sz="2000" b="0" kern="1200" dirty="0" smtClean="0">
                        <a:solidFill>
                          <a:schemeClr val="tx1"/>
                        </a:solidFill>
                        <a:latin typeface="微軟正黑體" panose="020B0604030504040204" pitchFamily="34" charset="-120"/>
                        <a:ea typeface="微軟正黑體" panose="020B0604030504040204" pitchFamily="34" charset="-120"/>
                        <a:cs typeface="+mn-cs"/>
                      </a:endParaRPr>
                    </a:p>
                    <a:p>
                      <a:pPr marL="0" marR="0" lvl="0" indent="0" algn="just" defTabSz="914400" rtl="0" eaLnBrk="1" fontAlgn="base" latinLnBrk="0" hangingPunct="1">
                        <a:lnSpc>
                          <a:spcPct val="100000"/>
                        </a:lnSpc>
                        <a:spcBef>
                          <a:spcPct val="0"/>
                        </a:spcBef>
                        <a:spcAft>
                          <a:spcPct val="0"/>
                        </a:spcAft>
                        <a:buClr>
                          <a:schemeClr val="tx1"/>
                        </a:buClr>
                        <a:buSzTx/>
                        <a:buFont typeface="Wingdings" pitchFamily="2" charset="2"/>
                        <a:buNone/>
                        <a:tabLst/>
                        <a:defRPr/>
                      </a:pPr>
                      <a:endParaRPr kumimoji="0" lang="en-US" altLang="zh-TW" sz="2000" b="0" i="0" u="none" strike="noStrike" cap="none" normalizeH="0" baseline="0" dirty="0" smtClean="0">
                        <a:ln>
                          <a:noFill/>
                        </a:ln>
                        <a:solidFill>
                          <a:schemeClr val="tx1"/>
                        </a:solidFill>
                        <a:effectLst/>
                        <a:latin typeface="新細明體"/>
                        <a:ea typeface="+mn-ea"/>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    工業局</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dirty="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391821210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34B40B49-C818-4F30-A61C-6B4200345393}" type="slidenum">
              <a:rPr kumimoji="0" lang="zh-TW" altLang="en-US" sz="1200">
                <a:solidFill>
                  <a:schemeClr val="tx1"/>
                </a:solidFill>
                <a:ea typeface="微軟正黑體" pitchFamily="34" charset="-120"/>
              </a:rPr>
              <a:pPr algn="ctr"/>
              <a:t>40</a:t>
            </a:fld>
            <a:endParaRPr kumimoji="0" lang="en-US" altLang="zh-TW" sz="1200">
              <a:solidFill>
                <a:schemeClr val="tx1"/>
              </a:solidFill>
              <a:ea typeface="微軟正黑體" pitchFamily="34" charset="-120"/>
            </a:endParaRPr>
          </a:p>
        </p:txBody>
      </p:sp>
      <p:sp>
        <p:nvSpPr>
          <p:cNvPr id="60418" name="文字方塊 1"/>
          <p:cNvSpPr txBox="1">
            <a:spLocks noChangeArrowheads="1"/>
          </p:cNvSpPr>
          <p:nvPr/>
        </p:nvSpPr>
        <p:spPr bwMode="auto">
          <a:xfrm>
            <a:off x="287338" y="1341438"/>
            <a:ext cx="8677275" cy="646112"/>
          </a:xfrm>
          <a:prstGeom prst="rect">
            <a:avLst/>
          </a:prstGeom>
          <a:noFill/>
          <a:ln w="9525">
            <a:noFill/>
            <a:miter lim="800000"/>
            <a:headEnd/>
            <a:tailEnd/>
          </a:ln>
        </p:spPr>
        <p:txBody>
          <a:bodyPr>
            <a:spAutoFit/>
          </a:bodyPr>
          <a:lstStyle/>
          <a:p>
            <a:pPr marL="804863" lvl="1" indent="-449263" fontAlgn="t">
              <a:spcAft>
                <a:spcPts val="600"/>
              </a:spcAft>
              <a:buFont typeface="Wingdings" pitchFamily="2" charset="2"/>
              <a:buChar char="ü"/>
            </a:pPr>
            <a:r>
              <a:rPr lang="zh-TW" altLang="zh-TW" sz="1800" b="1" dirty="0">
                <a:solidFill>
                  <a:schemeClr val="tx1"/>
                </a:solidFill>
                <a:ea typeface="微軟正黑體" pitchFamily="34" charset="-120"/>
              </a:rPr>
              <a:t>依據「行政院及所屬各機關政府資料分類及授權利用收 費原則」，將政府資料權利的完整性、適法性，予以適當分類為甲、乙、丙三類資料（如下表）。</a:t>
            </a:r>
          </a:p>
        </p:txBody>
      </p:sp>
      <p:sp>
        <p:nvSpPr>
          <p:cNvPr id="8" name="AutoShape 11"/>
          <p:cNvSpPr>
            <a:spLocks noChangeArrowheads="1"/>
          </p:cNvSpPr>
          <p:nvPr/>
        </p:nvSpPr>
        <p:spPr bwMode="auto">
          <a:xfrm>
            <a:off x="1187450" y="836613"/>
            <a:ext cx="7488238" cy="504825"/>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Font typeface="Arial" charset="0"/>
              <a:buNone/>
              <a:defRPr/>
            </a:pPr>
            <a:r>
              <a:rPr lang="zh-TW" altLang="en-US" sz="2800" b="1" dirty="0" smtClean="0">
                <a:solidFill>
                  <a:srgbClr val="FF0000"/>
                </a:solidFill>
                <a:latin typeface="微軟正黑體" pitchFamily="34" charset="-120"/>
                <a:ea typeface="微軟正黑體" pitchFamily="34" charset="-120"/>
              </a:rPr>
              <a:t>盤點</a:t>
            </a:r>
            <a:r>
              <a:rPr lang="zh-TW" altLang="en-US" sz="2800" b="1" dirty="0">
                <a:solidFill>
                  <a:srgbClr val="FF0000"/>
                </a:solidFill>
                <a:latin typeface="微軟正黑體" pitchFamily="34" charset="-120"/>
                <a:ea typeface="微軟正黑體" pitchFamily="34" charset="-120"/>
              </a:rPr>
              <a:t>資料</a:t>
            </a:r>
            <a:r>
              <a:rPr lang="zh-TW" altLang="en-US" sz="2800" b="1" dirty="0" smtClean="0">
                <a:solidFill>
                  <a:srgbClr val="FF0000"/>
                </a:solidFill>
                <a:latin typeface="微軟正黑體" pitchFamily="34" charset="-120"/>
                <a:ea typeface="微軟正黑體" pitchFamily="34" charset="-120"/>
              </a:rPr>
              <a:t>分類</a:t>
            </a:r>
            <a:endParaRPr lang="en-US" altLang="zh-TW" sz="2800" b="1" dirty="0">
              <a:solidFill>
                <a:srgbClr val="FF0000"/>
              </a:solidFill>
              <a:latin typeface="微軟正黑體" pitchFamily="34" charset="-120"/>
              <a:ea typeface="微軟正黑體" pitchFamily="34" charset="-120"/>
            </a:endParaRPr>
          </a:p>
        </p:txBody>
      </p:sp>
      <p:graphicFrame>
        <p:nvGraphicFramePr>
          <p:cNvPr id="2" name="表格 1"/>
          <p:cNvGraphicFramePr>
            <a:graphicFrameLocks noGrp="1"/>
          </p:cNvGraphicFramePr>
          <p:nvPr/>
        </p:nvGraphicFramePr>
        <p:xfrm>
          <a:off x="468313" y="1987550"/>
          <a:ext cx="8207375" cy="4667250"/>
        </p:xfrm>
        <a:graphic>
          <a:graphicData uri="http://schemas.openxmlformats.org/drawingml/2006/table">
            <a:tbl>
              <a:tblPr firstRow="1" firstCol="1" bandRow="1" bandCol="1">
                <a:tableStyleId>{5C22544A-7EE6-4342-B048-85BDC9FD1C3A}</a:tableStyleId>
              </a:tblPr>
              <a:tblGrid>
                <a:gridCol w="1008018"/>
                <a:gridCol w="7199357"/>
              </a:tblGrid>
              <a:tr h="332375">
                <a:tc>
                  <a:txBody>
                    <a:bodyPr/>
                    <a:lstStyle/>
                    <a:p>
                      <a:pPr algn="ctr">
                        <a:lnSpc>
                          <a:spcPts val="2000"/>
                        </a:lnSpc>
                        <a:spcAft>
                          <a:spcPts val="0"/>
                        </a:spcAft>
                      </a:pPr>
                      <a:r>
                        <a:rPr lang="zh-TW" sz="1800" kern="100" dirty="0">
                          <a:effectLst/>
                          <a:latin typeface="微軟正黑體" panose="020B0604030504040204" pitchFamily="34" charset="-120"/>
                          <a:ea typeface="微軟正黑體" panose="020B0604030504040204" pitchFamily="34" charset="-120"/>
                        </a:rPr>
                        <a:t>資料類別</a:t>
                      </a:r>
                    </a:p>
                  </a:txBody>
                  <a:tcPr marL="37680" marR="37680" marT="0" marB="0" anchor="ctr"/>
                </a:tc>
                <a:tc>
                  <a:txBody>
                    <a:bodyPr/>
                    <a:lstStyle/>
                    <a:p>
                      <a:pPr algn="ctr">
                        <a:lnSpc>
                          <a:spcPts val="2000"/>
                        </a:lnSpc>
                        <a:spcAft>
                          <a:spcPts val="0"/>
                        </a:spcAft>
                      </a:pPr>
                      <a:r>
                        <a:rPr lang="zh-TW" sz="1800" kern="100" dirty="0" smtClean="0">
                          <a:effectLst/>
                          <a:latin typeface="微軟正黑體" panose="020B0604030504040204" pitchFamily="34" charset="-120"/>
                          <a:ea typeface="微軟正黑體" panose="020B0604030504040204" pitchFamily="34" charset="-120"/>
                        </a:rPr>
                        <a:t>說</a:t>
                      </a:r>
                      <a:r>
                        <a:rPr lang="zh-TW" altLang="en-US" sz="1800" kern="100" dirty="0" smtClean="0">
                          <a:effectLst/>
                          <a:latin typeface="微軟正黑體" panose="020B0604030504040204" pitchFamily="34" charset="-120"/>
                          <a:ea typeface="微軟正黑體" panose="020B0604030504040204" pitchFamily="34" charset="-120"/>
                        </a:rPr>
                        <a:t>       </a:t>
                      </a:r>
                      <a:r>
                        <a:rPr lang="zh-TW" sz="1800" kern="100" dirty="0" smtClean="0">
                          <a:effectLst/>
                          <a:latin typeface="微軟正黑體" panose="020B0604030504040204" pitchFamily="34" charset="-120"/>
                          <a:ea typeface="微軟正黑體" panose="020B0604030504040204" pitchFamily="34" charset="-120"/>
                        </a:rPr>
                        <a:t>明</a:t>
                      </a:r>
                      <a:endParaRPr lang="zh-TW" sz="1800" kern="100" dirty="0">
                        <a:effectLst/>
                        <a:latin typeface="微軟正黑體" panose="020B0604030504040204" pitchFamily="34" charset="-120"/>
                        <a:ea typeface="微軟正黑體" panose="020B0604030504040204" pitchFamily="34" charset="-120"/>
                      </a:endParaRPr>
                    </a:p>
                  </a:txBody>
                  <a:tcPr marL="37680" marR="37680" marT="0" marB="0" anchor="ctr"/>
                </a:tc>
              </a:tr>
              <a:tr h="1524094">
                <a:tc>
                  <a:txBody>
                    <a:bodyPr/>
                    <a:lstStyle/>
                    <a:p>
                      <a:pPr algn="ctr">
                        <a:lnSpc>
                          <a:spcPts val="2200"/>
                        </a:lnSpc>
                        <a:spcAft>
                          <a:spcPts val="0"/>
                        </a:spcAft>
                      </a:pPr>
                      <a:r>
                        <a:rPr lang="zh-TW" sz="1800" kern="100" dirty="0">
                          <a:solidFill>
                            <a:schemeClr val="tx1"/>
                          </a:solidFill>
                          <a:effectLst/>
                          <a:latin typeface="微軟正黑體" panose="020B0604030504040204" pitchFamily="34" charset="-120"/>
                          <a:ea typeface="微軟正黑體" panose="020B0604030504040204" pitchFamily="34" charset="-120"/>
                        </a:rPr>
                        <a:t>甲類</a:t>
                      </a:r>
                    </a:p>
                  </a:txBody>
                  <a:tcPr marL="37680" marR="37680" marT="0" marB="0" anchor="ctr">
                    <a:solidFill>
                      <a:srgbClr val="92D050"/>
                    </a:solidFill>
                  </a:tcPr>
                </a:tc>
                <a:tc>
                  <a:txBody>
                    <a:bodyPr/>
                    <a:lstStyle/>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為開放資料，以開放格式提供，且以無償方式、不可撤回，並得再轉授權方式授權利用為原則。</a:t>
                      </a:r>
                    </a:p>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採用「政府資料開放授權條款」，以免申請方式，授權使用者不限目的、時間及地域、非專屬</a:t>
                      </a:r>
                      <a:r>
                        <a:rPr lang="zh-TW" sz="1600" kern="150" dirty="0" smtClean="0">
                          <a:effectLst/>
                          <a:latin typeface="微軟正黑體" panose="020B0604030504040204" pitchFamily="34" charset="-120"/>
                          <a:ea typeface="微軟正黑體" panose="020B0604030504040204" pitchFamily="34" charset="-120"/>
                        </a:rPr>
                        <a:t>、免</a:t>
                      </a:r>
                      <a:r>
                        <a:rPr lang="zh-TW" sz="1600" kern="150" dirty="0">
                          <a:effectLst/>
                          <a:latin typeface="微軟正黑體" panose="020B0604030504040204" pitchFamily="34" charset="-120"/>
                          <a:ea typeface="微軟正黑體" panose="020B0604030504040204" pitchFamily="34" charset="-120"/>
                        </a:rPr>
                        <a:t>授權金進行利用。</a:t>
                      </a:r>
                    </a:p>
                    <a:p>
                      <a:pPr marL="342900" lvl="0" indent="-342900" fontAlgn="auto">
                        <a:lnSpc>
                          <a:spcPts val="2000"/>
                        </a:lnSpc>
                        <a:spcAft>
                          <a:spcPts val="0"/>
                        </a:spcAft>
                        <a:buFont typeface="Wingdings"/>
                        <a:buChar char=""/>
                      </a:pPr>
                      <a:r>
                        <a:rPr lang="zh-TW" altLang="en-US" sz="1600" b="1" kern="150" dirty="0" smtClean="0">
                          <a:solidFill>
                            <a:srgbClr val="FF0000"/>
                          </a:solidFill>
                          <a:effectLst/>
                          <a:latin typeface="微軟正黑體" panose="020B0604030504040204" pitchFamily="34" charset="-120"/>
                          <a:ea typeface="微軟正黑體" panose="020B0604030504040204" pitchFamily="34" charset="-120"/>
                        </a:rPr>
                        <a:t>建置或取得成本達一定金額者（單一資料集建置之整體投入加計近</a:t>
                      </a:r>
                      <a:r>
                        <a:rPr lang="en-US" altLang="zh-TW" sz="1600" b="1" kern="150" dirty="0" smtClean="0">
                          <a:solidFill>
                            <a:srgbClr val="FF0000"/>
                          </a:solidFill>
                          <a:effectLst/>
                          <a:latin typeface="微軟正黑體" panose="020B0604030504040204" pitchFamily="34" charset="-120"/>
                          <a:ea typeface="微軟正黑體" panose="020B0604030504040204" pitchFamily="34" charset="-120"/>
                        </a:rPr>
                        <a:t>3</a:t>
                      </a:r>
                      <a:r>
                        <a:rPr lang="zh-TW" altLang="en-US" sz="1600" b="1" kern="150" dirty="0" smtClean="0">
                          <a:solidFill>
                            <a:srgbClr val="FF0000"/>
                          </a:solidFill>
                          <a:effectLst/>
                          <a:latin typeface="微軟正黑體" panose="020B0604030504040204" pitchFamily="34" charset="-120"/>
                          <a:ea typeface="微軟正黑體" panose="020B0604030504040204" pitchFamily="34" charset="-120"/>
                        </a:rPr>
                        <a:t>年維護更新金額達</a:t>
                      </a:r>
                      <a:r>
                        <a:rPr lang="en-US" altLang="zh-TW" sz="1600" b="1" kern="150" dirty="0" smtClean="0">
                          <a:solidFill>
                            <a:srgbClr val="FF0000"/>
                          </a:solidFill>
                          <a:effectLst/>
                          <a:latin typeface="微軟正黑體" panose="020B0604030504040204" pitchFamily="34" charset="-120"/>
                          <a:ea typeface="微軟正黑體" panose="020B0604030504040204" pitchFamily="34" charset="-120"/>
                        </a:rPr>
                        <a:t>5</a:t>
                      </a:r>
                      <a:r>
                        <a:rPr lang="zh-TW" altLang="en-US" sz="1600" b="1" kern="150" dirty="0" smtClean="0">
                          <a:solidFill>
                            <a:srgbClr val="FF0000"/>
                          </a:solidFill>
                          <a:effectLst/>
                          <a:latin typeface="微軟正黑體" panose="020B0604030504040204" pitchFamily="34" charset="-120"/>
                          <a:ea typeface="微軟正黑體" panose="020B0604030504040204" pitchFamily="34" charset="-120"/>
                        </a:rPr>
                        <a:t>千萬以上）</a:t>
                      </a:r>
                      <a:r>
                        <a:rPr lang="zh-TW" altLang="zh-TW" sz="1600" kern="150" dirty="0" smtClean="0">
                          <a:effectLst/>
                          <a:latin typeface="微軟正黑體" panose="020B0604030504040204" pitchFamily="34" charset="-120"/>
                          <a:ea typeface="微軟正黑體" panose="020B0604030504040204" pitchFamily="34" charset="-120"/>
                        </a:rPr>
                        <a:t>，</a:t>
                      </a:r>
                      <a:r>
                        <a:rPr lang="zh-TW" altLang="en-US" sz="1600" kern="150" dirty="0" smtClean="0">
                          <a:effectLst/>
                          <a:latin typeface="微軟正黑體" panose="020B0604030504040204" pitchFamily="34" charset="-120"/>
                          <a:ea typeface="微軟正黑體" panose="020B0604030504040204" pitchFamily="34" charset="-120"/>
                        </a:rPr>
                        <a:t>應提報行政院</a:t>
                      </a:r>
                      <a:r>
                        <a:rPr lang="zh-TW" altLang="zh-TW" sz="1600" kern="150" dirty="0" smtClean="0">
                          <a:effectLst/>
                          <a:latin typeface="微軟正黑體" panose="020B0604030504040204" pitchFamily="34" charset="-120"/>
                          <a:ea typeface="微軟正黑體" panose="020B0604030504040204" pitchFamily="34" charset="-120"/>
                        </a:rPr>
                        <a:t>資料開放諮詢小組</a:t>
                      </a:r>
                      <a:r>
                        <a:rPr lang="zh-TW" altLang="en-US" sz="1600" kern="150" dirty="0" smtClean="0">
                          <a:effectLst/>
                          <a:latin typeface="微軟正黑體" panose="020B0604030504040204" pitchFamily="34" charset="-120"/>
                          <a:ea typeface="微軟正黑體" panose="020B0604030504040204" pitchFamily="34" charset="-120"/>
                        </a:rPr>
                        <a:t>審核</a:t>
                      </a:r>
                      <a:r>
                        <a:rPr lang="zh-TW" altLang="zh-TW" sz="1600" kern="150" dirty="0" smtClean="0">
                          <a:effectLst/>
                          <a:latin typeface="微軟正黑體" panose="020B0604030504040204" pitchFamily="34" charset="-120"/>
                          <a:ea typeface="微軟正黑體" panose="020B0604030504040204" pitchFamily="34" charset="-120"/>
                        </a:rPr>
                        <a:t>。</a:t>
                      </a:r>
                      <a:endParaRPr lang="zh-TW" sz="1600" kern="150" dirty="0">
                        <a:effectLst/>
                        <a:latin typeface="微軟正黑體" panose="020B0604030504040204" pitchFamily="34" charset="-120"/>
                        <a:ea typeface="微軟正黑體" panose="020B0604030504040204" pitchFamily="34" charset="-120"/>
                        <a:cs typeface="Times New Roman"/>
                      </a:endParaRPr>
                    </a:p>
                  </a:txBody>
                  <a:tcPr marL="37680" marR="37680" marT="0" marB="0">
                    <a:solidFill>
                      <a:srgbClr val="92D050"/>
                    </a:solidFill>
                  </a:tcPr>
                </a:tc>
              </a:tr>
              <a:tr h="2286142">
                <a:tc>
                  <a:txBody>
                    <a:bodyPr/>
                    <a:lstStyle/>
                    <a:p>
                      <a:pPr algn="ctr">
                        <a:lnSpc>
                          <a:spcPts val="2200"/>
                        </a:lnSpc>
                        <a:spcAft>
                          <a:spcPts val="0"/>
                        </a:spcAft>
                      </a:pPr>
                      <a:r>
                        <a:rPr lang="zh-TW" sz="2000" kern="100" dirty="0">
                          <a:solidFill>
                            <a:schemeClr val="tx1"/>
                          </a:solidFill>
                          <a:effectLst/>
                          <a:latin typeface="微軟正黑體" panose="020B0604030504040204" pitchFamily="34" charset="-120"/>
                          <a:ea typeface="微軟正黑體" panose="020B0604030504040204" pitchFamily="34" charset="-120"/>
                        </a:rPr>
                        <a:t>乙類</a:t>
                      </a:r>
                    </a:p>
                  </a:txBody>
                  <a:tcPr marL="37680" marR="37680" marT="0" marB="0" anchor="ctr">
                    <a:solidFill>
                      <a:srgbClr val="FFFF99"/>
                    </a:solidFill>
                  </a:tcPr>
                </a:tc>
                <a:tc>
                  <a:txBody>
                    <a:bodyPr/>
                    <a:lstStyle/>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有限度利用資料，以開放格式提供，且符合下列任一條件者：</a:t>
                      </a:r>
                    </a:p>
                    <a:p>
                      <a:pPr marL="304800">
                        <a:lnSpc>
                          <a:spcPts val="2000"/>
                        </a:lnSpc>
                        <a:spcAft>
                          <a:spcPts val="0"/>
                        </a:spcAft>
                      </a:pPr>
                      <a:r>
                        <a:rPr lang="en-US" sz="1600" kern="150" dirty="0">
                          <a:effectLst/>
                          <a:latin typeface="微軟正黑體" panose="020B0604030504040204" pitchFamily="34" charset="-120"/>
                          <a:ea typeface="微軟正黑體" panose="020B0604030504040204" pitchFamily="34" charset="-120"/>
                        </a:rPr>
                        <a:t>1.</a:t>
                      </a:r>
                      <a:r>
                        <a:rPr lang="zh-TW" sz="1600" kern="150" dirty="0">
                          <a:effectLst/>
                          <a:latin typeface="微軟正黑體" panose="020B0604030504040204" pitchFamily="34" charset="-120"/>
                          <a:ea typeface="微軟正黑體" panose="020B0604030504040204" pitchFamily="34" charset="-120"/>
                        </a:rPr>
                        <a:t>保留撤回權。 </a:t>
                      </a:r>
                      <a:endParaRPr lang="zh-TW" sz="1600" kern="150" dirty="0" smtClean="0">
                        <a:effectLst/>
                        <a:latin typeface="微軟正黑體" panose="020B0604030504040204" pitchFamily="34" charset="-120"/>
                        <a:ea typeface="微軟正黑體" panose="020B0604030504040204" pitchFamily="34" charset="-120"/>
                      </a:endParaRPr>
                    </a:p>
                    <a:p>
                      <a:pPr marL="304800">
                        <a:lnSpc>
                          <a:spcPts val="2000"/>
                        </a:lnSpc>
                        <a:spcAft>
                          <a:spcPts val="0"/>
                        </a:spcAft>
                      </a:pPr>
                      <a:r>
                        <a:rPr lang="en-US" sz="1600" kern="150" dirty="0" smtClean="0">
                          <a:effectLst/>
                          <a:latin typeface="微軟正黑體" panose="020B0604030504040204" pitchFamily="34" charset="-120"/>
                          <a:ea typeface="微軟正黑體" panose="020B0604030504040204" pitchFamily="34" charset="-120"/>
                        </a:rPr>
                        <a:t>2.</a:t>
                      </a:r>
                      <a:r>
                        <a:rPr lang="zh-TW" sz="1600" kern="150" dirty="0" smtClean="0">
                          <a:effectLst/>
                          <a:latin typeface="微軟正黑體" panose="020B0604030504040204" pitchFamily="34" charset="-120"/>
                          <a:ea typeface="微軟正黑體" panose="020B0604030504040204" pitchFamily="34" charset="-120"/>
                        </a:rPr>
                        <a:t>其他限制條件授權利用。 </a:t>
                      </a:r>
                    </a:p>
                    <a:p>
                      <a:pPr marL="304800">
                        <a:lnSpc>
                          <a:spcPts val="2000"/>
                        </a:lnSpc>
                        <a:spcAft>
                          <a:spcPts val="0"/>
                        </a:spcAft>
                      </a:pPr>
                      <a:r>
                        <a:rPr lang="en-US" sz="1600" kern="150" dirty="0" smtClean="0">
                          <a:effectLst/>
                          <a:latin typeface="微軟正黑體" panose="020B0604030504040204" pitchFamily="34" charset="-120"/>
                          <a:ea typeface="微軟正黑體" panose="020B0604030504040204" pitchFamily="34" charset="-120"/>
                        </a:rPr>
                        <a:t>3</a:t>
                      </a:r>
                      <a:r>
                        <a:rPr lang="en-US" sz="1600" kern="150" dirty="0">
                          <a:effectLst/>
                          <a:latin typeface="微軟正黑體" panose="020B0604030504040204" pitchFamily="34" charset="-120"/>
                          <a:ea typeface="微軟正黑體" panose="020B0604030504040204" pitchFamily="34" charset="-120"/>
                        </a:rPr>
                        <a:t>.</a:t>
                      </a:r>
                      <a:r>
                        <a:rPr lang="zh-TW" sz="1600" kern="150" dirty="0">
                          <a:effectLst/>
                          <a:latin typeface="微軟正黑體" panose="020B0604030504040204" pitchFamily="34" charset="-120"/>
                          <a:ea typeface="微軟正黑體" panose="020B0604030504040204" pitchFamily="34" charset="-120"/>
                        </a:rPr>
                        <a:t>有償或無償提供。</a:t>
                      </a:r>
                    </a:p>
                    <a:p>
                      <a:pPr marL="342900" lvl="0" indent="-342900" fontAlgn="auto">
                        <a:lnSpc>
                          <a:spcPts val="2000"/>
                        </a:lnSpc>
                        <a:spcAft>
                          <a:spcPts val="0"/>
                        </a:spcAft>
                        <a:buFont typeface="Wingdings"/>
                        <a:buChar char=""/>
                      </a:pPr>
                      <a:r>
                        <a:rPr lang="zh-TW" sz="1600" kern="150" dirty="0">
                          <a:effectLst/>
                          <a:latin typeface="微軟正黑體" panose="020B0604030504040204" pitchFamily="34" charset="-120"/>
                          <a:ea typeface="微軟正黑體" panose="020B0604030504040204" pitchFamily="34" charset="-120"/>
                        </a:rPr>
                        <a:t>涉及有償提供之乙類資料，得依據「行政院及所屬各機關政府資料分類及授權利用收費原則」，參考資料建置或取得成本擬定收費基準，商業利用者得約定不同費率或報償比率，相關收費基準應於機關網站及政府資料開放平臺公開徵詢各界意見，經彙整各界意見提報本部政府資料開放諮詢小組審核通過後，陳報行政院資料開放諮詢小組備查，並公開於政府資料開放平臺。</a:t>
                      </a:r>
                      <a:endParaRPr lang="zh-TW" sz="1600" kern="150" dirty="0">
                        <a:effectLst/>
                        <a:latin typeface="微軟正黑體" panose="020B0604030504040204" pitchFamily="34" charset="-120"/>
                        <a:ea typeface="微軟正黑體" panose="020B0604030504040204" pitchFamily="34" charset="-120"/>
                        <a:cs typeface="Times New Roman"/>
                      </a:endParaRPr>
                    </a:p>
                  </a:txBody>
                  <a:tcPr marL="37680" marR="37680" marT="0" marB="0">
                    <a:solidFill>
                      <a:srgbClr val="FFFF99"/>
                    </a:solidFill>
                  </a:tcPr>
                </a:tc>
              </a:tr>
              <a:tr h="524639">
                <a:tc>
                  <a:txBody>
                    <a:bodyPr/>
                    <a:lstStyle/>
                    <a:p>
                      <a:pPr algn="ctr">
                        <a:lnSpc>
                          <a:spcPts val="2200"/>
                        </a:lnSpc>
                        <a:spcAft>
                          <a:spcPts val="0"/>
                        </a:spcAft>
                      </a:pPr>
                      <a:r>
                        <a:rPr lang="zh-TW" sz="2000" kern="100" dirty="0">
                          <a:solidFill>
                            <a:schemeClr val="tx1"/>
                          </a:solidFill>
                          <a:effectLst/>
                          <a:latin typeface="微軟正黑體" panose="020B0604030504040204" pitchFamily="34" charset="-120"/>
                          <a:ea typeface="微軟正黑體" panose="020B0604030504040204" pitchFamily="34" charset="-120"/>
                        </a:rPr>
                        <a:t>丙類</a:t>
                      </a:r>
                    </a:p>
                  </a:txBody>
                  <a:tcPr marL="37680" marR="37680" marT="0" marB="0" anchor="ctr">
                    <a:solidFill>
                      <a:srgbClr val="FF9999"/>
                    </a:solidFill>
                  </a:tcPr>
                </a:tc>
                <a:tc>
                  <a:txBody>
                    <a:bodyPr/>
                    <a:lstStyle/>
                    <a:p>
                      <a:pPr marL="342900" lvl="0" indent="-342900" fontAlgn="auto">
                        <a:lnSpc>
                          <a:spcPts val="2200"/>
                        </a:lnSpc>
                        <a:spcAft>
                          <a:spcPts val="0"/>
                        </a:spcAft>
                        <a:buFont typeface="Wingdings"/>
                        <a:buChar char=""/>
                      </a:pPr>
                      <a:r>
                        <a:rPr lang="zh-TW" sz="1600" kern="150" dirty="0" smtClean="0">
                          <a:effectLst/>
                          <a:latin typeface="微軟正黑體" panose="020B0604030504040204" pitchFamily="34" charset="-120"/>
                          <a:ea typeface="微軟正黑體" panose="020B0604030504040204" pitchFamily="34" charset="-120"/>
                        </a:rPr>
                        <a:t>因法律</a:t>
                      </a:r>
                      <a:r>
                        <a:rPr lang="zh-TW" sz="1600" kern="150" dirty="0">
                          <a:effectLst/>
                          <a:latin typeface="微軟正黑體" panose="020B0604030504040204" pitchFamily="34" charset="-120"/>
                          <a:ea typeface="微軟正黑體" panose="020B0604030504040204" pitchFamily="34" charset="-120"/>
                        </a:rPr>
                        <a:t>規定不得開放，或因資料敏感或有其他特殊情形，</a:t>
                      </a:r>
                      <a:r>
                        <a:rPr lang="zh-TW" sz="1600" kern="150" dirty="0" smtClean="0">
                          <a:effectLst/>
                          <a:latin typeface="微軟正黑體" panose="020B0604030504040204" pitchFamily="34" charset="-120"/>
                          <a:ea typeface="微軟正黑體" panose="020B0604030504040204" pitchFamily="34" charset="-120"/>
                        </a:rPr>
                        <a:t>經各機關</a:t>
                      </a:r>
                      <a:r>
                        <a:rPr lang="zh-TW" sz="1600" kern="150" dirty="0">
                          <a:effectLst/>
                          <a:latin typeface="微軟正黑體" panose="020B0604030504040204" pitchFamily="34" charset="-120"/>
                          <a:ea typeface="微軟正黑體" panose="020B0604030504040204" pitchFamily="34" charset="-120"/>
                        </a:rPr>
                        <a:t>首長核可。</a:t>
                      </a:r>
                      <a:endParaRPr lang="zh-TW" sz="1600" kern="150" dirty="0">
                        <a:effectLst/>
                        <a:latin typeface="微軟正黑體" panose="020B0604030504040204" pitchFamily="34" charset="-120"/>
                        <a:ea typeface="微軟正黑體" panose="020B0604030504040204" pitchFamily="34" charset="-120"/>
                        <a:cs typeface="Times New Roman"/>
                      </a:endParaRPr>
                    </a:p>
                  </a:txBody>
                  <a:tcPr marL="37680" marR="37680" marT="0" marB="0" anchor="ctr">
                    <a:solidFill>
                      <a:srgbClr val="FF9999"/>
                    </a:solidFill>
                  </a:tcPr>
                </a:tc>
              </a:tr>
            </a:tbl>
          </a:graphicData>
        </a:graphic>
      </p:graphicFrame>
      <p:sp>
        <p:nvSpPr>
          <p:cNvPr id="7"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      </a:t>
            </a:r>
            <a:r>
              <a:rPr kumimoji="0" lang="en-US" altLang="zh-TW" sz="4400" dirty="0" smtClean="0">
                <a:latin typeface="微軟正黑體" pitchFamily="34" charset="-120"/>
                <a:ea typeface="微軟正黑體" pitchFamily="34" charset="-120"/>
              </a:rPr>
              <a:t>106</a:t>
            </a:r>
            <a:r>
              <a:rPr kumimoji="0" lang="zh-TW" altLang="en-US" sz="4400" dirty="0" smtClean="0">
                <a:latin typeface="微軟正黑體" pitchFamily="34" charset="-120"/>
                <a:ea typeface="微軟正黑體" pitchFamily="34" charset="-120"/>
              </a:rPr>
              <a:t>年盤點作業說明</a:t>
            </a:r>
            <a:endParaRPr kumimoji="0" lang="zh-TW" altLang="en-US" sz="4400" dirty="0">
              <a:latin typeface="微軟正黑體" pitchFamily="34" charset="-120"/>
              <a:ea typeface="微軟正黑體" pitchFamily="34" charset="-120"/>
            </a:endParaRPr>
          </a:p>
        </p:txBody>
      </p:sp>
    </p:spTree>
    <p:extLst>
      <p:ext uri="{BB962C8B-B14F-4D97-AF65-F5344CB8AC3E}">
        <p14:creationId xmlns:p14="http://schemas.microsoft.com/office/powerpoint/2010/main" val="151716102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41</a:t>
            </a:fld>
            <a:endParaRPr lang="en-US" dirty="0"/>
          </a:p>
        </p:txBody>
      </p:sp>
      <p:sp>
        <p:nvSpPr>
          <p:cNvPr id="5" name="AutoShape 7"/>
          <p:cNvSpPr>
            <a:spLocks noChangeArrowheads="1"/>
          </p:cNvSpPr>
          <p:nvPr/>
        </p:nvSpPr>
        <p:spPr bwMode="auto">
          <a:xfrm>
            <a:off x="827584" y="1484785"/>
            <a:ext cx="7632848" cy="4176463"/>
          </a:xfrm>
          <a:prstGeom prst="roundRect">
            <a:avLst>
              <a:gd name="adj" fmla="val 7542"/>
            </a:avLst>
          </a:prstGeom>
          <a:noFill/>
          <a:ln w="38100" algn="ctr">
            <a:solidFill>
              <a:srgbClr val="FF33CC"/>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r>
              <a:rPr lang="zh-TW" altLang="zh-TW" sz="2800" b="1" dirty="0" smtClean="0">
                <a:solidFill>
                  <a:srgbClr val="0C0E12"/>
                </a:solidFill>
                <a:latin typeface="微軟正黑體" pitchFamily="34" charset="-120"/>
                <a:ea typeface="微軟正黑體" pitchFamily="34" charset="-120"/>
              </a:rPr>
              <a:t>依據</a:t>
            </a:r>
            <a:r>
              <a:rPr lang="zh-TW" altLang="zh-TW" sz="2800" b="1" dirty="0">
                <a:solidFill>
                  <a:srgbClr val="0C0E12"/>
                </a:solidFill>
                <a:latin typeface="微軟正黑體" pitchFamily="34" charset="-120"/>
                <a:ea typeface="微軟正黑體" pitchFamily="34" charset="-120"/>
              </a:rPr>
              <a:t>本部</a:t>
            </a:r>
            <a:r>
              <a:rPr lang="en-US" altLang="zh-TW" sz="2800" b="1" dirty="0">
                <a:solidFill>
                  <a:srgbClr val="0C0E12"/>
                </a:solidFill>
                <a:latin typeface="微軟正黑體" pitchFamily="34" charset="-120"/>
                <a:ea typeface="微軟正黑體" pitchFamily="34" charset="-120"/>
              </a:rPr>
              <a:t>106-109</a:t>
            </a:r>
            <a:r>
              <a:rPr lang="zh-TW" altLang="en-US" sz="2800" b="1" dirty="0">
                <a:solidFill>
                  <a:srgbClr val="0C0E12"/>
                </a:solidFill>
                <a:latin typeface="微軟正黑體" pitchFamily="34" charset="-120"/>
                <a:ea typeface="微軟正黑體" pitchFamily="34" charset="-120"/>
              </a:rPr>
              <a:t>年「</a:t>
            </a:r>
            <a:r>
              <a:rPr lang="zh-TW" altLang="zh-TW" sz="2800" b="1" dirty="0">
                <a:solidFill>
                  <a:srgbClr val="0C0E12"/>
                </a:solidFill>
                <a:latin typeface="微軟正黑體" pitchFamily="34" charset="-120"/>
                <a:ea typeface="微軟正黑體" pitchFamily="34" charset="-120"/>
              </a:rPr>
              <a:t>經濟部及所屬機關</a:t>
            </a:r>
            <a:r>
              <a:rPr lang="en-US" altLang="zh-TW" sz="2800" b="1" dirty="0">
                <a:solidFill>
                  <a:srgbClr val="0C0E12"/>
                </a:solidFill>
                <a:latin typeface="微軟正黑體" pitchFamily="34" charset="-120"/>
                <a:ea typeface="微軟正黑體" pitchFamily="34" charset="-120"/>
              </a:rPr>
              <a:t>(</a:t>
            </a:r>
            <a:r>
              <a:rPr lang="zh-TW" altLang="zh-TW" sz="2800" b="1" dirty="0">
                <a:solidFill>
                  <a:srgbClr val="0C0E12"/>
                </a:solidFill>
                <a:latin typeface="微軟正黑體" pitchFamily="34" charset="-120"/>
                <a:ea typeface="微軟正黑體" pitchFamily="34" charset="-120"/>
              </a:rPr>
              <a:t>構</a:t>
            </a:r>
            <a:r>
              <a:rPr lang="en-US" altLang="zh-TW" sz="2800" b="1" dirty="0">
                <a:solidFill>
                  <a:srgbClr val="0C0E12"/>
                </a:solidFill>
                <a:latin typeface="微軟正黑體" pitchFamily="34" charset="-120"/>
                <a:ea typeface="微軟正黑體" pitchFamily="34" charset="-120"/>
              </a:rPr>
              <a:t>)</a:t>
            </a:r>
            <a:r>
              <a:rPr lang="zh-TW" altLang="zh-TW" sz="2800" b="1" dirty="0">
                <a:solidFill>
                  <a:srgbClr val="0C0E12"/>
                </a:solidFill>
                <a:latin typeface="微軟正黑體" pitchFamily="34" charset="-120"/>
                <a:ea typeface="微軟正黑體" pitchFamily="34" charset="-120"/>
              </a:rPr>
              <a:t>政府資料開放推動策略</a:t>
            </a:r>
            <a:r>
              <a:rPr lang="zh-TW" altLang="en-US" sz="2800" b="1" dirty="0" smtClean="0">
                <a:solidFill>
                  <a:srgbClr val="0C0E12"/>
                </a:solidFill>
                <a:latin typeface="微軟正黑體" pitchFamily="34" charset="-120"/>
                <a:ea typeface="微軟正黑體" pitchFamily="34" charset="-120"/>
              </a:rPr>
              <a:t>」辦理本部</a:t>
            </a:r>
            <a:r>
              <a:rPr lang="en-US" altLang="zh-TW" sz="2800" b="1" dirty="0" smtClean="0">
                <a:solidFill>
                  <a:srgbClr val="0C0E12"/>
                </a:solidFill>
                <a:latin typeface="微軟正黑體" pitchFamily="34" charset="-120"/>
                <a:ea typeface="微軟正黑體" pitchFamily="34" charset="-120"/>
              </a:rPr>
              <a:t>106</a:t>
            </a:r>
            <a:r>
              <a:rPr lang="zh-TW" altLang="en-US" sz="2800" b="1" dirty="0" smtClean="0">
                <a:solidFill>
                  <a:srgbClr val="0C0E12"/>
                </a:solidFill>
                <a:latin typeface="微軟正黑體" pitchFamily="34" charset="-120"/>
                <a:ea typeface="微軟正黑體" pitchFamily="34" charset="-120"/>
              </a:rPr>
              <a:t>年開放資料盤點作業，請本部及</a:t>
            </a:r>
            <a:r>
              <a:rPr lang="zh-TW" altLang="zh-TW" sz="2800" b="1" dirty="0">
                <a:solidFill>
                  <a:srgbClr val="0C0E12"/>
                </a:solidFill>
                <a:latin typeface="微軟正黑體" pitchFamily="34" charset="-120"/>
                <a:ea typeface="微軟正黑體" pitchFamily="34" charset="-120"/>
              </a:rPr>
              <a:t>所屬機關</a:t>
            </a:r>
            <a:r>
              <a:rPr lang="en-US" altLang="zh-TW" sz="2800" b="1" dirty="0">
                <a:solidFill>
                  <a:srgbClr val="0C0E12"/>
                </a:solidFill>
                <a:latin typeface="微軟正黑體" pitchFamily="34" charset="-120"/>
                <a:ea typeface="微軟正黑體" pitchFamily="34" charset="-120"/>
              </a:rPr>
              <a:t>(</a:t>
            </a:r>
            <a:r>
              <a:rPr lang="zh-TW" altLang="zh-TW" sz="2800" b="1" dirty="0">
                <a:solidFill>
                  <a:srgbClr val="0C0E12"/>
                </a:solidFill>
                <a:latin typeface="微軟正黑體" pitchFamily="34" charset="-120"/>
                <a:ea typeface="微軟正黑體" pitchFamily="34" charset="-120"/>
              </a:rPr>
              <a:t>構</a:t>
            </a:r>
            <a:r>
              <a:rPr lang="en-US" altLang="zh-TW" sz="2800" b="1" dirty="0" smtClean="0">
                <a:solidFill>
                  <a:srgbClr val="0C0E12"/>
                </a:solidFill>
                <a:latin typeface="微軟正黑體" pitchFamily="34" charset="-120"/>
                <a:ea typeface="微軟正黑體" pitchFamily="34" charset="-120"/>
              </a:rPr>
              <a:t>) </a:t>
            </a:r>
            <a:r>
              <a:rPr lang="zh-TW" altLang="en-US" sz="2800" b="1" dirty="0" smtClean="0">
                <a:solidFill>
                  <a:srgbClr val="0C0E12"/>
                </a:solidFill>
                <a:latin typeface="微軟正黑體" pitchFamily="34" charset="-120"/>
                <a:ea typeface="微軟正黑體" pitchFamily="34" charset="-120"/>
              </a:rPr>
              <a:t>於</a:t>
            </a:r>
            <a:r>
              <a:rPr lang="en-US" altLang="zh-TW" sz="2800" b="1" dirty="0" smtClean="0">
                <a:solidFill>
                  <a:srgbClr val="0C0E12"/>
                </a:solidFill>
                <a:latin typeface="微軟正黑體" pitchFamily="34" charset="-120"/>
                <a:ea typeface="微軟正黑體" pitchFamily="34" charset="-120"/>
              </a:rPr>
              <a:t>106</a:t>
            </a:r>
            <a:r>
              <a:rPr lang="zh-TW" altLang="en-US" sz="2800" b="1" dirty="0" smtClean="0">
                <a:solidFill>
                  <a:srgbClr val="0C0E12"/>
                </a:solidFill>
                <a:latin typeface="微軟正黑體" pitchFamily="34" charset="-120"/>
                <a:ea typeface="微軟正黑體" pitchFamily="34" charset="-120"/>
              </a:rPr>
              <a:t>年</a:t>
            </a:r>
            <a:r>
              <a:rPr lang="en-US" altLang="zh-TW" sz="2800" b="1" dirty="0" smtClean="0">
                <a:solidFill>
                  <a:srgbClr val="0C0E12"/>
                </a:solidFill>
                <a:latin typeface="微軟正黑體" pitchFamily="34" charset="-120"/>
                <a:ea typeface="微軟正黑體" pitchFamily="34" charset="-120"/>
              </a:rPr>
              <a:t>2</a:t>
            </a:r>
            <a:r>
              <a:rPr lang="zh-TW" altLang="en-US" sz="2800" b="1" dirty="0" smtClean="0">
                <a:solidFill>
                  <a:srgbClr val="0C0E12"/>
                </a:solidFill>
                <a:latin typeface="微軟正黑體" pitchFamily="34" charset="-120"/>
                <a:ea typeface="微軟正黑體" pitchFamily="34" charset="-120"/>
              </a:rPr>
              <a:t>月</a:t>
            </a:r>
            <a:r>
              <a:rPr lang="en-US" altLang="zh-TW" sz="2800" b="1" dirty="0" smtClean="0">
                <a:solidFill>
                  <a:srgbClr val="0C0E12"/>
                </a:solidFill>
                <a:latin typeface="微軟正黑體" pitchFamily="34" charset="-120"/>
                <a:ea typeface="微軟正黑體" pitchFamily="34" charset="-120"/>
              </a:rPr>
              <a:t>24</a:t>
            </a:r>
            <a:r>
              <a:rPr lang="zh-TW" altLang="en-US" sz="2800" b="1" dirty="0" smtClean="0">
                <a:solidFill>
                  <a:srgbClr val="0C0E12"/>
                </a:solidFill>
                <a:latin typeface="微軟正黑體" pitchFamily="34" charset="-120"/>
                <a:ea typeface="微軟正黑體" pitchFamily="34" charset="-120"/>
              </a:rPr>
              <a:t>日交付以下項目</a:t>
            </a:r>
            <a:r>
              <a:rPr lang="zh-TW" altLang="en-US" sz="2800" b="1" dirty="0" smtClean="0">
                <a:solidFill>
                  <a:srgbClr val="0C0E12"/>
                </a:solidFill>
                <a:latin typeface="新細明體"/>
                <a:ea typeface="新細明體"/>
              </a:rPr>
              <a:t>：</a:t>
            </a:r>
            <a:endParaRPr lang="en-US" altLang="zh-TW" sz="2800" b="1" dirty="0" smtClean="0">
              <a:solidFill>
                <a:srgbClr val="0C0E12"/>
              </a:solidFill>
              <a:latin typeface="新細明體"/>
              <a:ea typeface="新細明體"/>
            </a:endParaRPr>
          </a:p>
          <a:p>
            <a:pPr>
              <a:buFont typeface="Wingdings" panose="05000000000000000000" pitchFamily="2" charset="2"/>
              <a:buChar char="Ø"/>
            </a:pPr>
            <a:r>
              <a:rPr lang="zh-TW" altLang="zh-TW" sz="2400" b="1" dirty="0">
                <a:latin typeface="微軟正黑體" pitchFamily="34" charset="-120"/>
                <a:ea typeface="微軟正黑體" pitchFamily="34" charset="-120"/>
              </a:rPr>
              <a:t>經濟部政府資料資產盤點</a:t>
            </a:r>
            <a:r>
              <a:rPr lang="zh-TW" altLang="zh-TW" sz="2400" b="1" dirty="0" smtClean="0">
                <a:latin typeface="微軟正黑體" pitchFamily="34" charset="-120"/>
                <a:ea typeface="微軟正黑體" pitchFamily="34" charset="-120"/>
              </a:rPr>
              <a:t>表</a:t>
            </a:r>
            <a:endParaRPr lang="en-US" altLang="zh-TW" sz="2400" b="1" dirty="0">
              <a:latin typeface="微軟正黑體" pitchFamily="34" charset="-120"/>
              <a:ea typeface="微軟正黑體" pitchFamily="34" charset="-120"/>
            </a:endParaRPr>
          </a:p>
          <a:p>
            <a:pPr>
              <a:buFont typeface="Wingdings" panose="05000000000000000000" pitchFamily="2" charset="2"/>
              <a:buChar char="Ø"/>
            </a:pPr>
            <a:r>
              <a:rPr lang="zh-TW" altLang="zh-TW" sz="2400" b="1" dirty="0">
                <a:latin typeface="微軟正黑體" pitchFamily="34" charset="-120"/>
                <a:ea typeface="微軟正黑體" pitchFamily="34" charset="-120"/>
              </a:rPr>
              <a:t>經濟部政府資料資產盤點表</a:t>
            </a:r>
            <a:r>
              <a:rPr lang="en-US" altLang="zh-TW" sz="2400" b="1" dirty="0">
                <a:latin typeface="微軟正黑體" pitchFamily="34" charset="-120"/>
                <a:ea typeface="微軟正黑體" pitchFamily="34" charset="-120"/>
              </a:rPr>
              <a:t>(</a:t>
            </a:r>
            <a:r>
              <a:rPr lang="zh-TW" altLang="en-US" sz="2400" b="1" dirty="0">
                <a:latin typeface="微軟正黑體" pitchFamily="34" charset="-120"/>
                <a:ea typeface="微軟正黑體" pitchFamily="34" charset="-120"/>
              </a:rPr>
              <a:t>乙類</a:t>
            </a:r>
            <a:r>
              <a:rPr lang="en-US" altLang="zh-TW" sz="2400" b="1" dirty="0">
                <a:latin typeface="微軟正黑體" pitchFamily="34" charset="-120"/>
                <a:ea typeface="微軟正黑體" pitchFamily="34" charset="-120"/>
              </a:rPr>
              <a:t>)</a:t>
            </a:r>
          </a:p>
          <a:p>
            <a:pPr>
              <a:buFont typeface="Wingdings" panose="05000000000000000000" pitchFamily="2" charset="2"/>
              <a:buChar char="Ø"/>
            </a:pPr>
            <a:r>
              <a:rPr lang="zh-TW" altLang="zh-TW" sz="2400" b="1" dirty="0">
                <a:latin typeface="微軟正黑體" pitchFamily="34" charset="-120"/>
                <a:ea typeface="微軟正黑體" pitchFamily="34" charset="-120"/>
              </a:rPr>
              <a:t>經濟部政府開放資料建置成本盤點</a:t>
            </a:r>
            <a:r>
              <a:rPr lang="zh-TW" altLang="zh-TW" sz="2400" b="1" dirty="0" smtClean="0">
                <a:latin typeface="微軟正黑體" pitchFamily="34" charset="-120"/>
                <a:ea typeface="微軟正黑體" pitchFamily="34" charset="-120"/>
              </a:rPr>
              <a:t>表</a:t>
            </a:r>
            <a:endParaRPr lang="en-US" altLang="zh-TW" sz="2400" b="1" dirty="0" smtClean="0">
              <a:latin typeface="微軟正黑體" pitchFamily="34" charset="-120"/>
              <a:ea typeface="微軟正黑體" pitchFamily="34" charset="-120"/>
            </a:endParaRPr>
          </a:p>
          <a:p>
            <a:pPr marL="0" indent="0">
              <a:buNone/>
            </a:pPr>
            <a:r>
              <a:rPr lang="zh-TW" altLang="en-US" sz="2000" b="1" dirty="0">
                <a:solidFill>
                  <a:srgbClr val="0C0E12"/>
                </a:solidFill>
                <a:latin typeface="微軟正黑體" pitchFamily="34" charset="-120"/>
                <a:ea typeface="微軟正黑體" pitchFamily="34" charset="-120"/>
              </a:rPr>
              <a:t>註</a:t>
            </a:r>
            <a:r>
              <a:rPr lang="en-US" altLang="zh-TW" sz="2000" b="1" dirty="0" smtClean="0">
                <a:solidFill>
                  <a:srgbClr val="0C0E12"/>
                </a:solidFill>
                <a:latin typeface="微軟正黑體" pitchFamily="34" charset="-120"/>
                <a:ea typeface="微軟正黑體" pitchFamily="34" charset="-120"/>
              </a:rPr>
              <a:t>:</a:t>
            </a:r>
            <a:r>
              <a:rPr lang="zh-TW" altLang="en-US" sz="2000" b="1" dirty="0" smtClean="0">
                <a:solidFill>
                  <a:srgbClr val="0C0E12"/>
                </a:solidFill>
                <a:latin typeface="微軟正黑體" pitchFamily="34" charset="-120"/>
                <a:ea typeface="微軟正黑體" pitchFamily="34" charset="-120"/>
              </a:rPr>
              <a:t>上述附表載於</a:t>
            </a:r>
            <a:r>
              <a:rPr lang="en-US" altLang="zh-TW" sz="2000" b="1" dirty="0" smtClean="0">
                <a:solidFill>
                  <a:srgbClr val="0C0E12"/>
                </a:solidFill>
                <a:latin typeface="微軟正黑體" pitchFamily="34" charset="-120"/>
                <a:ea typeface="微軟正黑體" pitchFamily="34" charset="-120"/>
              </a:rPr>
              <a:t>106-109</a:t>
            </a:r>
            <a:r>
              <a:rPr lang="zh-TW" altLang="en-US" sz="2000" b="1" dirty="0">
                <a:solidFill>
                  <a:srgbClr val="0C0E12"/>
                </a:solidFill>
                <a:latin typeface="微軟正黑體" pitchFamily="34" charset="-120"/>
                <a:ea typeface="微軟正黑體" pitchFamily="34" charset="-120"/>
              </a:rPr>
              <a:t>年「</a:t>
            </a:r>
            <a:r>
              <a:rPr lang="zh-TW" altLang="zh-TW" sz="2000" b="1" dirty="0">
                <a:solidFill>
                  <a:srgbClr val="0C0E12"/>
                </a:solidFill>
                <a:latin typeface="微軟正黑體" pitchFamily="34" charset="-120"/>
                <a:ea typeface="微軟正黑體" pitchFamily="34" charset="-120"/>
              </a:rPr>
              <a:t>經濟部及所屬機關</a:t>
            </a:r>
            <a:r>
              <a:rPr lang="en-US" altLang="zh-TW" sz="2000" b="1" dirty="0">
                <a:solidFill>
                  <a:srgbClr val="0C0E12"/>
                </a:solidFill>
                <a:latin typeface="微軟正黑體" pitchFamily="34" charset="-120"/>
                <a:ea typeface="微軟正黑體" pitchFamily="34" charset="-120"/>
              </a:rPr>
              <a:t>(</a:t>
            </a:r>
            <a:r>
              <a:rPr lang="zh-TW" altLang="zh-TW" sz="2000" b="1" dirty="0">
                <a:solidFill>
                  <a:srgbClr val="0C0E12"/>
                </a:solidFill>
                <a:latin typeface="微軟正黑體" pitchFamily="34" charset="-120"/>
                <a:ea typeface="微軟正黑體" pitchFamily="34" charset="-120"/>
              </a:rPr>
              <a:t>構</a:t>
            </a:r>
            <a:r>
              <a:rPr lang="en-US" altLang="zh-TW" sz="2000" b="1" dirty="0">
                <a:solidFill>
                  <a:srgbClr val="0C0E12"/>
                </a:solidFill>
                <a:latin typeface="微軟正黑體" pitchFamily="34" charset="-120"/>
                <a:ea typeface="微軟正黑體" pitchFamily="34" charset="-120"/>
              </a:rPr>
              <a:t>)</a:t>
            </a:r>
            <a:r>
              <a:rPr lang="zh-TW" altLang="zh-TW" sz="2000" b="1" dirty="0">
                <a:solidFill>
                  <a:srgbClr val="0C0E12"/>
                </a:solidFill>
                <a:latin typeface="微軟正黑體" pitchFamily="34" charset="-120"/>
                <a:ea typeface="微軟正黑體" pitchFamily="34" charset="-120"/>
              </a:rPr>
              <a:t>政府資料開放推動策略</a:t>
            </a:r>
            <a:r>
              <a:rPr lang="zh-TW" altLang="en-US" sz="2000" b="1" dirty="0" smtClean="0">
                <a:solidFill>
                  <a:srgbClr val="0C0E12"/>
                </a:solidFill>
                <a:latin typeface="微軟正黑體" pitchFamily="34" charset="-120"/>
                <a:ea typeface="微軟正黑體" pitchFamily="34" charset="-120"/>
              </a:rPr>
              <a:t>」之附件</a:t>
            </a:r>
            <a:r>
              <a:rPr lang="en-US" altLang="zh-TW" sz="2000" b="1" dirty="0" smtClean="0">
                <a:solidFill>
                  <a:srgbClr val="0C0E12"/>
                </a:solidFill>
                <a:latin typeface="微軟正黑體" pitchFamily="34" charset="-120"/>
                <a:ea typeface="微軟正黑體" pitchFamily="34" charset="-120"/>
              </a:rPr>
              <a:t>1</a:t>
            </a:r>
          </a:p>
          <a:p>
            <a:pPr marL="0" indent="0">
              <a:buNone/>
            </a:pPr>
            <a:endParaRPr lang="en-US" altLang="zh-TW" sz="2400" b="1" dirty="0">
              <a:solidFill>
                <a:srgbClr val="0C0E12"/>
              </a:solidFill>
              <a:latin typeface="微軟正黑體" pitchFamily="34" charset="-120"/>
              <a:ea typeface="微軟正黑體" pitchFamily="34" charset="-120"/>
            </a:endParaRPr>
          </a:p>
          <a:p>
            <a:pPr marL="0" indent="0">
              <a:buNone/>
            </a:pPr>
            <a:endParaRPr lang="en-US" altLang="zh-TW" sz="2800" b="1" dirty="0">
              <a:solidFill>
                <a:srgbClr val="0C0E12"/>
              </a:solidFill>
              <a:latin typeface="微軟正黑體" pitchFamily="34" charset="-120"/>
              <a:ea typeface="微軟正黑體" pitchFamily="34" charset="-120"/>
            </a:endParaRPr>
          </a:p>
          <a:p>
            <a:pPr>
              <a:buFont typeface="Wingdings" panose="05000000000000000000" pitchFamily="2" charset="2"/>
              <a:buChar char="Ø"/>
            </a:pPr>
            <a:endParaRPr lang="en-US" altLang="zh-TW" sz="2800" b="1" dirty="0">
              <a:solidFill>
                <a:srgbClr val="0C0E12"/>
              </a:solidFill>
              <a:latin typeface="微軟正黑體" pitchFamily="34" charset="-120"/>
              <a:ea typeface="微軟正黑體" pitchFamily="34" charset="-120"/>
            </a:endParaRPr>
          </a:p>
        </p:txBody>
      </p:sp>
      <p:sp>
        <p:nvSpPr>
          <p:cNvPr id="6" name="文字方塊 1"/>
          <p:cNvSpPr txBox="1">
            <a:spLocks noChangeArrowheads="1"/>
          </p:cNvSpPr>
          <p:nvPr/>
        </p:nvSpPr>
        <p:spPr bwMode="auto">
          <a:xfrm>
            <a:off x="0" y="6350"/>
            <a:ext cx="91440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FontTx/>
              <a:buNone/>
            </a:pPr>
            <a:r>
              <a:rPr kumimoji="0" lang="zh-TW" altLang="en-US" sz="4800" dirty="0" smtClean="0">
                <a:latin typeface="微軟正黑體" pitchFamily="34" charset="-120"/>
                <a:ea typeface="微軟正黑體" pitchFamily="34" charset="-120"/>
              </a:rPr>
              <a:t>      </a:t>
            </a:r>
            <a:r>
              <a:rPr kumimoji="0" lang="en-US" altLang="zh-TW" sz="4400" dirty="0" smtClean="0">
                <a:latin typeface="微軟正黑體" pitchFamily="34" charset="-120"/>
                <a:ea typeface="微軟正黑體" pitchFamily="34" charset="-120"/>
              </a:rPr>
              <a:t>106</a:t>
            </a:r>
            <a:r>
              <a:rPr kumimoji="0" lang="zh-TW" altLang="en-US" sz="4400" dirty="0" smtClean="0">
                <a:latin typeface="微軟正黑體" pitchFamily="34" charset="-120"/>
                <a:ea typeface="微軟正黑體" pitchFamily="34" charset="-120"/>
              </a:rPr>
              <a:t>年盤點作業說明</a:t>
            </a:r>
            <a:endParaRPr kumimoji="0" lang="zh-TW" altLang="en-US" sz="4400" dirty="0">
              <a:latin typeface="微軟正黑體" pitchFamily="34" charset="-120"/>
              <a:ea typeface="微軟正黑體" pitchFamily="34" charset="-120"/>
            </a:endParaRPr>
          </a:p>
        </p:txBody>
      </p:sp>
      <p:sp>
        <p:nvSpPr>
          <p:cNvPr id="7" name="AutoShape 11"/>
          <p:cNvSpPr>
            <a:spLocks noChangeArrowheads="1"/>
          </p:cNvSpPr>
          <p:nvPr/>
        </p:nvSpPr>
        <p:spPr bwMode="auto">
          <a:xfrm>
            <a:off x="2699792" y="836613"/>
            <a:ext cx="4104456" cy="504825"/>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t" hangingPunct="1">
              <a:spcBef>
                <a:spcPct val="0"/>
              </a:spcBef>
              <a:buNone/>
              <a:defRPr/>
            </a:pPr>
            <a:r>
              <a:rPr lang="zh-TW" altLang="en-US" sz="2800" b="1" dirty="0" smtClean="0">
                <a:solidFill>
                  <a:srgbClr val="0C0E12"/>
                </a:solidFill>
                <a:latin typeface="微軟正黑體" pitchFamily="34" charset="-120"/>
                <a:ea typeface="微軟正黑體" pitchFamily="34" charset="-120"/>
              </a:rPr>
              <a:t>交付日期及項目</a:t>
            </a:r>
            <a:endParaRPr lang="en-US" altLang="zh-TW" sz="2800" b="1" dirty="0">
              <a:solidFill>
                <a:srgbClr val="FF0000"/>
              </a:solidFill>
              <a:latin typeface="微軟正黑體" pitchFamily="34" charset="-120"/>
              <a:ea typeface="微軟正黑體" pitchFamily="34" charset="-120"/>
            </a:endParaRPr>
          </a:p>
        </p:txBody>
      </p:sp>
    </p:spTree>
    <p:extLst>
      <p:ext uri="{BB962C8B-B14F-4D97-AF65-F5344CB8AC3E}">
        <p14:creationId xmlns:p14="http://schemas.microsoft.com/office/powerpoint/2010/main" val="113132383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42</a:t>
            </a:fld>
            <a:endParaRPr lang="en-US" dirty="0"/>
          </a:p>
        </p:txBody>
      </p:sp>
      <p:graphicFrame>
        <p:nvGraphicFramePr>
          <p:cNvPr id="3" name="表格 2"/>
          <p:cNvGraphicFramePr>
            <a:graphicFrameLocks noGrp="1"/>
          </p:cNvGraphicFramePr>
          <p:nvPr>
            <p:extLst>
              <p:ext uri="{D42A27DB-BD31-4B8C-83A1-F6EECF244321}">
                <p14:modId xmlns:p14="http://schemas.microsoft.com/office/powerpoint/2010/main" val="1026680900"/>
              </p:ext>
            </p:extLst>
          </p:nvPr>
        </p:nvGraphicFramePr>
        <p:xfrm>
          <a:off x="611560" y="764704"/>
          <a:ext cx="7920880" cy="1817792"/>
        </p:xfrm>
        <a:graphic>
          <a:graphicData uri="http://schemas.openxmlformats.org/drawingml/2006/table">
            <a:tbl>
              <a:tblPr firstRow="1" bandRow="1">
                <a:tableStyleId>{93296810-A885-4BE3-A3E7-6D5BEEA58F35}</a:tableStyleId>
              </a:tblPr>
              <a:tblGrid>
                <a:gridCol w="5040560"/>
                <a:gridCol w="1512168"/>
                <a:gridCol w="1368152"/>
              </a:tblGrid>
              <a:tr h="283550">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必要</a:t>
                      </a:r>
                      <a:r>
                        <a:rPr 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項目</a:t>
                      </a:r>
                      <a:endParaRPr lang="zh-TW" sz="1600" b="1" kern="12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105</a:t>
                      </a: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年</a:t>
                      </a:r>
                      <a:endParaRPr lang="zh-TW" sz="1600" b="1" kern="12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106</a:t>
                      </a: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年</a:t>
                      </a:r>
                      <a:endParaRPr lang="zh-TW"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r>
              <a:tr h="304640">
                <a:tc>
                  <a:txBody>
                    <a:bodyPr/>
                    <a:lstStyle/>
                    <a:p>
                      <a:pPr marL="0" algn="l" defTabSz="914400" rtl="0" eaLnBrk="1" fontAlgn="auto" latinLnBrk="0" hangingPunct="1">
                        <a:spcAft>
                          <a:spcPts val="0"/>
                        </a:spcAft>
                      </a:pPr>
                      <a:r>
                        <a:rPr lang="zh-TW" sz="1800" kern="1200" dirty="0">
                          <a:solidFill>
                            <a:schemeClr val="dk1"/>
                          </a:solidFill>
                          <a:effectLst/>
                          <a:latin typeface="微軟正黑體" panose="020B0604030504040204" pitchFamily="34" charset="-120"/>
                          <a:ea typeface="微軟正黑體" panose="020B0604030504040204" pitchFamily="34" charset="-120"/>
                          <a:cs typeface="新細明體"/>
                        </a:rPr>
                        <a:t>開放資料集數量</a:t>
                      </a:r>
                      <a:r>
                        <a:rPr lang="en-US" sz="1800" kern="1200" dirty="0">
                          <a:solidFill>
                            <a:schemeClr val="dk1"/>
                          </a:solidFill>
                          <a:effectLst/>
                          <a:latin typeface="微軟正黑體" panose="020B0604030504040204" pitchFamily="34" charset="-120"/>
                          <a:ea typeface="微軟正黑體" panose="020B0604030504040204" pitchFamily="34" charset="-120"/>
                          <a:cs typeface="新細明體"/>
                        </a:rPr>
                        <a:t>(</a:t>
                      </a:r>
                      <a:r>
                        <a:rPr lang="zh-TW" sz="1800" kern="1200" dirty="0">
                          <a:solidFill>
                            <a:schemeClr val="dk1"/>
                          </a:solidFill>
                          <a:effectLst/>
                          <a:latin typeface="微軟正黑體" panose="020B0604030504040204" pitchFamily="34" charset="-120"/>
                          <a:ea typeface="微軟正黑體" panose="020B0604030504040204" pitchFamily="34" charset="-120"/>
                          <a:cs typeface="新細明體"/>
                        </a:rPr>
                        <a:t>含特色介紹</a:t>
                      </a:r>
                      <a:r>
                        <a:rPr lang="en-US" sz="1800" kern="1200" dirty="0">
                          <a:solidFill>
                            <a:schemeClr val="dk1"/>
                          </a:solidFill>
                          <a:effectLst/>
                          <a:latin typeface="微軟正黑體" panose="020B0604030504040204" pitchFamily="34" charset="-120"/>
                          <a:ea typeface="微軟正黑體" panose="020B0604030504040204" pitchFamily="34" charset="-120"/>
                          <a:cs typeface="新細明體"/>
                        </a:rPr>
                        <a:t>)</a:t>
                      </a:r>
                      <a:r>
                        <a:rPr lang="zh-TW" sz="1800" kern="1200" dirty="0">
                          <a:solidFill>
                            <a:schemeClr val="dk1"/>
                          </a:solidFill>
                          <a:effectLst/>
                          <a:latin typeface="微軟正黑體" panose="020B0604030504040204" pitchFamily="34" charset="-120"/>
                          <a:ea typeface="微軟正黑體" panose="020B0604030504040204" pitchFamily="34" charset="-120"/>
                          <a:cs typeface="新細明體"/>
                        </a:rPr>
                        <a:t>之達成率</a:t>
                      </a:r>
                    </a:p>
                  </a:txBody>
                  <a:tcPr marL="31115" marR="36195" marT="36195" marB="36195"/>
                </a:tc>
                <a:tc>
                  <a:txBody>
                    <a:bodyPr/>
                    <a:lstStyle/>
                    <a:p>
                      <a:pPr marL="0" algn="ctr" defTabSz="914400" rtl="0" eaLnBrk="1" fontAlgn="auto" latinLnBrk="0" hangingPunct="1">
                        <a:spcAft>
                          <a:spcPts val="0"/>
                        </a:spcAft>
                      </a:pP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50</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endParaRPr lang="zh-TW" altLang="en-US"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algn="ctr" fontAlgn="auto">
                        <a:spcAft>
                          <a:spcPts val="0"/>
                        </a:spcAft>
                      </a:pPr>
                      <a:r>
                        <a:rPr lang="en-US" sz="1600" dirty="0" smtClean="0">
                          <a:effectLst/>
                          <a:latin typeface="微軟正黑體" panose="020B0604030504040204" pitchFamily="34" charset="-120"/>
                          <a:ea typeface="微軟正黑體" panose="020B0604030504040204" pitchFamily="34" charset="-120"/>
                          <a:cs typeface="新細明體"/>
                        </a:rPr>
                        <a:t>20</a:t>
                      </a:r>
                      <a:r>
                        <a:rPr lang="zh-TW" altLang="en-US" sz="1600" dirty="0" smtClean="0">
                          <a:effectLst/>
                          <a:latin typeface="微軟正黑體" panose="020B0604030504040204" pitchFamily="34" charset="-120"/>
                          <a:ea typeface="微軟正黑體" panose="020B0604030504040204" pitchFamily="34" charset="-120"/>
                          <a:cs typeface="新細明體"/>
                        </a:rPr>
                        <a:t>分</a:t>
                      </a:r>
                      <a:endParaRPr lang="zh-TW" sz="1600"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r>
              <a:tr h="304640">
                <a:tc>
                  <a:txBody>
                    <a:bodyPr/>
                    <a:lstStyle/>
                    <a:p>
                      <a:pPr marL="0" algn="l" defTabSz="914400" rtl="0" eaLnBrk="1" fontAlgn="auto" latinLnBrk="0" hangingPunct="1">
                        <a:spcAft>
                          <a:spcPts val="0"/>
                        </a:spcAft>
                      </a:pPr>
                      <a:r>
                        <a:rPr lang="zh-TW" sz="1800" kern="1200" dirty="0">
                          <a:solidFill>
                            <a:schemeClr val="dk1"/>
                          </a:solidFill>
                          <a:effectLst/>
                          <a:latin typeface="微軟正黑體" panose="020B0604030504040204" pitchFamily="34" charset="-120"/>
                          <a:ea typeface="微軟正黑體" panose="020B0604030504040204" pitchFamily="34" charset="-120"/>
                          <a:cs typeface="新細明體"/>
                        </a:rPr>
                        <a:t>開放資料集品質抽檢結果之合格率</a:t>
                      </a:r>
                    </a:p>
                  </a:txBody>
                  <a:tcPr marL="31115" marR="36195" marT="36195" marB="36195"/>
                </a:tc>
                <a:tc>
                  <a:txBody>
                    <a:bodyPr/>
                    <a:lstStyle/>
                    <a:p>
                      <a:pPr marL="0" algn="ctr" defTabSz="914400" rtl="0" eaLnBrk="1" fontAlgn="auto" latinLnBrk="0" hangingPunct="1">
                        <a:spcAft>
                          <a:spcPts val="0"/>
                        </a:spcAft>
                      </a:pP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30</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endParaRPr lang="zh-TW" altLang="en-US"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algn="ctr" defTabSz="914400" rtl="0" eaLnBrk="1" fontAlgn="auto" latinLnBrk="0" hangingPunct="1">
                        <a:spcAft>
                          <a:spcPts val="0"/>
                        </a:spcAft>
                      </a:pPr>
                      <a:r>
                        <a:rPr 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35</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endParaRPr lang="zh-TW"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nchor="ctr"/>
                </a:tc>
              </a:tr>
              <a:tr h="304640">
                <a:tc>
                  <a:txBody>
                    <a:bodyPr/>
                    <a:lstStyle/>
                    <a:p>
                      <a:pPr marL="0" algn="l" defTabSz="914400" rtl="0" eaLnBrk="1" fontAlgn="auto" latinLnBrk="0" hangingPunct="1">
                        <a:spcAft>
                          <a:spcPts val="0"/>
                        </a:spcAft>
                      </a:pPr>
                      <a:r>
                        <a:rPr lang="zh-TW" sz="1800" b="0" kern="1200" dirty="0">
                          <a:solidFill>
                            <a:srgbClr val="FF0000"/>
                          </a:solidFill>
                          <a:effectLst/>
                          <a:latin typeface="微軟正黑體" panose="020B0604030504040204" pitchFamily="34" charset="-120"/>
                          <a:ea typeface="微軟正黑體" panose="020B0604030504040204" pitchFamily="34" charset="-120"/>
                          <a:cs typeface="新細明體"/>
                        </a:rPr>
                        <a:t>開放資料集逹</a:t>
                      </a:r>
                      <a:r>
                        <a:rPr lang="en-US" sz="1800" b="0" kern="1200" dirty="0">
                          <a:solidFill>
                            <a:srgbClr val="FF0000"/>
                          </a:solidFill>
                          <a:effectLst/>
                          <a:latin typeface="微軟正黑體" panose="020B0604030504040204" pitchFamily="34" charset="-120"/>
                          <a:ea typeface="微軟正黑體" panose="020B0604030504040204" pitchFamily="34" charset="-120"/>
                          <a:cs typeface="新細明體"/>
                        </a:rPr>
                        <a:t>3</a:t>
                      </a:r>
                      <a:r>
                        <a:rPr lang="zh-TW" sz="1800" b="0" kern="1200" dirty="0">
                          <a:solidFill>
                            <a:srgbClr val="FF0000"/>
                          </a:solidFill>
                          <a:effectLst/>
                          <a:latin typeface="微軟正黑體" panose="020B0604030504040204" pitchFamily="34" charset="-120"/>
                          <a:ea typeface="微軟正黑體" panose="020B0604030504040204" pitchFamily="34" charset="-120"/>
                          <a:cs typeface="新細明體"/>
                        </a:rPr>
                        <a:t>顆星</a:t>
                      </a:r>
                      <a:r>
                        <a:rPr lang="en-US" sz="1800" b="0" kern="1200" dirty="0">
                          <a:solidFill>
                            <a:srgbClr val="FF0000"/>
                          </a:solidFill>
                          <a:effectLst/>
                          <a:latin typeface="微軟正黑體" panose="020B0604030504040204" pitchFamily="34" charset="-120"/>
                          <a:ea typeface="微軟正黑體" panose="020B0604030504040204" pitchFamily="34" charset="-120"/>
                          <a:cs typeface="新細明體"/>
                        </a:rPr>
                        <a:t>(</a:t>
                      </a:r>
                      <a:r>
                        <a:rPr lang="zh-TW" sz="1800" b="0" kern="1200" dirty="0">
                          <a:solidFill>
                            <a:srgbClr val="FF0000"/>
                          </a:solidFill>
                          <a:effectLst/>
                          <a:latin typeface="微軟正黑體" panose="020B0604030504040204" pitchFamily="34" charset="-120"/>
                          <a:ea typeface="微軟正黑體" panose="020B0604030504040204" pitchFamily="34" charset="-120"/>
                          <a:cs typeface="新細明體"/>
                        </a:rPr>
                        <a:t>含</a:t>
                      </a:r>
                      <a:r>
                        <a:rPr lang="en-US" sz="1800" b="0" kern="1200" dirty="0">
                          <a:solidFill>
                            <a:srgbClr val="FF0000"/>
                          </a:solidFill>
                          <a:effectLst/>
                          <a:latin typeface="微軟正黑體" panose="020B0604030504040204" pitchFamily="34" charset="-120"/>
                          <a:ea typeface="微軟正黑體" panose="020B0604030504040204" pitchFamily="34" charset="-120"/>
                          <a:cs typeface="新細明體"/>
                        </a:rPr>
                        <a:t>)</a:t>
                      </a:r>
                      <a:r>
                        <a:rPr lang="zh-TW" sz="1800" b="0" kern="1200" dirty="0">
                          <a:solidFill>
                            <a:srgbClr val="FF0000"/>
                          </a:solidFill>
                          <a:effectLst/>
                          <a:latin typeface="微軟正黑體" panose="020B0604030504040204" pitchFamily="34" charset="-120"/>
                          <a:ea typeface="微軟正黑體" panose="020B0604030504040204" pitchFamily="34" charset="-120"/>
                          <a:cs typeface="新細明體"/>
                        </a:rPr>
                        <a:t>以上之</a:t>
                      </a:r>
                      <a:r>
                        <a:rPr lang="zh-TW" sz="1800" b="0" kern="1200" dirty="0" smtClean="0">
                          <a:solidFill>
                            <a:srgbClr val="FF0000"/>
                          </a:solidFill>
                          <a:effectLst/>
                          <a:latin typeface="微軟正黑體" panose="020B0604030504040204" pitchFamily="34" charset="-120"/>
                          <a:ea typeface="微軟正黑體" panose="020B0604030504040204" pitchFamily="34" charset="-120"/>
                          <a:cs typeface="新細明體"/>
                        </a:rPr>
                        <a:t>比重</a:t>
                      </a:r>
                      <a:endParaRPr lang="zh-TW" sz="1800" b="0" kern="1200" dirty="0">
                        <a:solidFill>
                          <a:srgbClr val="FF0000"/>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0" kern="1200" dirty="0" smtClean="0">
                          <a:solidFill>
                            <a:srgbClr val="FF0000"/>
                          </a:solidFill>
                          <a:effectLst/>
                          <a:latin typeface="新細明體"/>
                          <a:ea typeface="新細明體"/>
                          <a:cs typeface="新細明體"/>
                        </a:rPr>
                        <a:t>－</a:t>
                      </a:r>
                      <a:endParaRPr lang="zh-TW" altLang="en-US" sz="1600" b="0" kern="1200" dirty="0">
                        <a:solidFill>
                          <a:srgbClr val="FF0000"/>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algn="ctr" defTabSz="914400" rtl="0" eaLnBrk="1" fontAlgn="auto" latinLnBrk="0" hangingPunct="1">
                        <a:spcAft>
                          <a:spcPts val="0"/>
                        </a:spcAft>
                      </a:pPr>
                      <a:r>
                        <a:rPr lang="zh-TW" altLang="en-US" sz="1600" b="0" kern="1200" dirty="0" smtClean="0">
                          <a:solidFill>
                            <a:srgbClr val="FF0000"/>
                          </a:solidFill>
                          <a:effectLst/>
                          <a:latin typeface="微軟正黑體" panose="020B0604030504040204" pitchFamily="34" charset="-120"/>
                          <a:ea typeface="微軟正黑體" panose="020B0604030504040204" pitchFamily="34" charset="-120"/>
                          <a:cs typeface="新細明體"/>
                        </a:rPr>
                        <a:t> </a:t>
                      </a:r>
                      <a:r>
                        <a:rPr lang="en-US" sz="1600" b="0" kern="1200" dirty="0" smtClean="0">
                          <a:solidFill>
                            <a:srgbClr val="FF0000"/>
                          </a:solidFill>
                          <a:effectLst/>
                          <a:latin typeface="微軟正黑體" panose="020B0604030504040204" pitchFamily="34" charset="-120"/>
                          <a:ea typeface="微軟正黑體" panose="020B0604030504040204" pitchFamily="34" charset="-120"/>
                          <a:cs typeface="新細明體"/>
                        </a:rPr>
                        <a:t>25</a:t>
                      </a:r>
                      <a:r>
                        <a:rPr lang="zh-TW" altLang="en-US" sz="1600" b="0" kern="1200" dirty="0" smtClean="0">
                          <a:solidFill>
                            <a:srgbClr val="FF0000"/>
                          </a:solidFill>
                          <a:effectLst/>
                          <a:latin typeface="微軟正黑體" panose="020B0604030504040204" pitchFamily="34" charset="-120"/>
                          <a:ea typeface="微軟正黑體" panose="020B0604030504040204" pitchFamily="34" charset="-120"/>
                          <a:cs typeface="新細明體"/>
                        </a:rPr>
                        <a:t>分</a:t>
                      </a:r>
                      <a:endParaRPr lang="zh-TW" sz="1600" b="0" kern="1200" dirty="0">
                        <a:solidFill>
                          <a:srgbClr val="FF0000"/>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nchor="ctr"/>
                </a:tc>
              </a:tr>
              <a:tr h="425872">
                <a:tc>
                  <a:txBody>
                    <a:bodyPr/>
                    <a:lstStyle/>
                    <a:p>
                      <a:pPr marL="0" algn="l" defTabSz="914400" rtl="0" eaLnBrk="1" fontAlgn="auto" latinLnBrk="0" hangingPunct="1">
                        <a:spcAft>
                          <a:spcPts val="0"/>
                        </a:spcAft>
                      </a:pPr>
                      <a:r>
                        <a:rPr lang="zh-TW" sz="1800" kern="1200" dirty="0" smtClean="0">
                          <a:solidFill>
                            <a:schemeClr val="dk1"/>
                          </a:solidFill>
                          <a:effectLst/>
                          <a:latin typeface="微軟正黑體" panose="020B0604030504040204" pitchFamily="34" charset="-120"/>
                          <a:ea typeface="微軟正黑體" panose="020B0604030504040204" pitchFamily="34" charset="-120"/>
                          <a:cs typeface="新細明體"/>
                        </a:rPr>
                        <a:t>階段</a:t>
                      </a:r>
                      <a:r>
                        <a:rPr lang="zh-TW" sz="1800" kern="1200" dirty="0">
                          <a:solidFill>
                            <a:schemeClr val="dk1"/>
                          </a:solidFill>
                          <a:effectLst/>
                          <a:latin typeface="微軟正黑體" panose="020B0604030504040204" pitchFamily="34" charset="-120"/>
                          <a:ea typeface="微軟正黑體" panose="020B0604030504040204" pitchFamily="34" charset="-120"/>
                          <a:cs typeface="新細明體"/>
                        </a:rPr>
                        <a:t>性工作執行時效之達成率</a:t>
                      </a:r>
                    </a:p>
                  </a:txBody>
                  <a:tcPr marL="31115" marR="36195" marT="36195" marB="36195"/>
                </a:tc>
                <a:tc>
                  <a:txBody>
                    <a:bodyPr/>
                    <a:lstStyle/>
                    <a:p>
                      <a:pPr marL="0" algn="ctr" defTabSz="914400" rtl="0" eaLnBrk="1" fontAlgn="auto" latinLnBrk="0" hangingPunct="1">
                        <a:spcAft>
                          <a:spcPts val="0"/>
                        </a:spcAft>
                      </a:pP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20</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endParaRPr lang="zh-TW" altLang="en-US"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algn="ctr" defTabSz="914400" rtl="0" eaLnBrk="1" fontAlgn="auto" latinLnBrk="0" hangingPunct="1">
                        <a:spcAft>
                          <a:spcPts val="0"/>
                        </a:spcAft>
                      </a:pPr>
                      <a:r>
                        <a:rPr 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20</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endParaRPr lang="zh-TW"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nchor="ctr"/>
                </a:tc>
              </a:tr>
            </a:tbl>
          </a:graphicData>
        </a:graphic>
      </p:graphicFrame>
      <p:graphicFrame>
        <p:nvGraphicFramePr>
          <p:cNvPr id="4" name="表格 3"/>
          <p:cNvGraphicFramePr>
            <a:graphicFrameLocks noGrp="1"/>
          </p:cNvGraphicFramePr>
          <p:nvPr>
            <p:extLst>
              <p:ext uri="{D42A27DB-BD31-4B8C-83A1-F6EECF244321}">
                <p14:modId xmlns:p14="http://schemas.microsoft.com/office/powerpoint/2010/main" val="3203341200"/>
              </p:ext>
            </p:extLst>
          </p:nvPr>
        </p:nvGraphicFramePr>
        <p:xfrm>
          <a:off x="611560" y="2746925"/>
          <a:ext cx="7920880" cy="2770307"/>
        </p:xfrm>
        <a:graphic>
          <a:graphicData uri="http://schemas.openxmlformats.org/drawingml/2006/table">
            <a:tbl>
              <a:tblPr firstRow="1" bandRow="1">
                <a:tableStyleId>{93296810-A885-4BE3-A3E7-6D5BEEA58F35}</a:tableStyleId>
              </a:tblPr>
              <a:tblGrid>
                <a:gridCol w="5040560"/>
                <a:gridCol w="1656184"/>
                <a:gridCol w="1224136"/>
              </a:tblGrid>
              <a:tr h="408147">
                <a:tc>
                  <a:txBody>
                    <a:bodyPr/>
                    <a:lstStyle/>
                    <a:p>
                      <a:pPr algn="ctr">
                        <a:lnSpc>
                          <a:spcPts val="2200"/>
                        </a:lnSpc>
                        <a:spcAft>
                          <a:spcPts val="0"/>
                        </a:spcAft>
                      </a:pPr>
                      <a:r>
                        <a:rPr lang="zh-TW" altLang="en-US" sz="1600" b="1" u="none" dirty="0" smtClean="0">
                          <a:solidFill>
                            <a:srgbClr val="FF0000"/>
                          </a:solidFill>
                          <a:effectLst/>
                          <a:latin typeface="微軟正黑體" panose="020B0604030504040204" pitchFamily="34" charset="-120"/>
                          <a:ea typeface="微軟正黑體" panose="020B0604030504040204" pitchFamily="34" charset="-120"/>
                          <a:cs typeface="Times New Roman"/>
                        </a:rPr>
                        <a:t>加分</a:t>
                      </a:r>
                      <a:r>
                        <a:rPr lang="zh-TW" sz="1600" b="1" u="none" dirty="0" smtClean="0">
                          <a:solidFill>
                            <a:srgbClr val="FF0000"/>
                          </a:solidFill>
                          <a:effectLst/>
                          <a:latin typeface="微軟正黑體" panose="020B0604030504040204" pitchFamily="34" charset="-120"/>
                          <a:ea typeface="微軟正黑體" panose="020B0604030504040204" pitchFamily="34" charset="-120"/>
                          <a:cs typeface="Times New Roman"/>
                        </a:rPr>
                        <a:t>項目</a:t>
                      </a:r>
                      <a:endParaRPr lang="zh-TW" sz="16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c>
                  <a:txBody>
                    <a:bodyPr/>
                    <a:lstStyle/>
                    <a:p>
                      <a:pPr algn="ctr">
                        <a:lnSpc>
                          <a:spcPts val="2200"/>
                        </a:lnSpc>
                        <a:spcAft>
                          <a:spcPts val="0"/>
                        </a:spcAft>
                      </a:pPr>
                      <a:r>
                        <a:rPr lang="en-US"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105</a:t>
                      </a: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年</a:t>
                      </a:r>
                      <a:endParaRPr lang="zh-TW" sz="1600" b="1"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106</a:t>
                      </a: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年</a:t>
                      </a:r>
                      <a:endParaRPr lang="zh-TW"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r>
              <a:tr h="298737">
                <a:tc>
                  <a:txBody>
                    <a:bodyPr/>
                    <a:lstStyle/>
                    <a:p>
                      <a:pPr marL="0" lvl="3" indent="0" algn="l" defTabSz="914400" rtl="0" eaLnBrk="1" fontAlgn="auto" latinLnBrk="0" hangingPunct="1">
                        <a:lnSpc>
                          <a:spcPts val="1600"/>
                        </a:lnSpc>
                        <a:spcAft>
                          <a:spcPts val="0"/>
                        </a:spcAft>
                        <a:buClr>
                          <a:srgbClr val="FF0000"/>
                        </a:buClr>
                        <a:buFont typeface="Arial" charset="0"/>
                        <a:buNone/>
                      </a:pPr>
                      <a:r>
                        <a:rPr lang="zh-TW" altLang="en-US" sz="16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資料集瀏覽及下載數之排名</a:t>
                      </a:r>
                      <a:endParaRPr lang="en-US" altLang="zh-TW" sz="1600" u="none"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依排名給分</a:t>
                      </a:r>
                      <a:endParaRPr lang="zh-TW" altLang="en-US"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algn="ctr" fontAlgn="auto">
                        <a:spcAft>
                          <a:spcPts val="0"/>
                        </a:spcAft>
                      </a:pPr>
                      <a:r>
                        <a:rPr lang="zh-TW" altLang="en-US" sz="1600" dirty="0" smtClean="0">
                          <a:effectLst/>
                          <a:latin typeface="微軟正黑體" panose="020B0604030504040204" pitchFamily="34" charset="-120"/>
                          <a:ea typeface="微軟正黑體" panose="020B0604030504040204" pitchFamily="34" charset="-120"/>
                          <a:cs typeface="Times New Roman"/>
                        </a:rPr>
                        <a:t>刪除</a:t>
                      </a:r>
                      <a:endParaRPr lang="zh-TW" sz="1600"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r>
              <a:tr h="298737">
                <a:tc>
                  <a:txBody>
                    <a:bodyPr/>
                    <a:lstStyle/>
                    <a:p>
                      <a:pPr fontAlgn="auto">
                        <a:spcAft>
                          <a:spcPts val="0"/>
                        </a:spcAft>
                      </a:pPr>
                      <a:r>
                        <a:rPr lang="zh-TW" sz="1600" u="none" dirty="0">
                          <a:effectLst/>
                          <a:latin typeface="微軟正黑體" panose="020B0604030504040204" pitchFamily="34" charset="-120"/>
                          <a:ea typeface="微軟正黑體" panose="020B0604030504040204" pitchFamily="34" charset="-120"/>
                          <a:cs typeface="新細明體"/>
                        </a:rPr>
                        <a:t>開放資料集逹</a:t>
                      </a:r>
                      <a:r>
                        <a:rPr lang="en-US" sz="1600" u="none" dirty="0">
                          <a:effectLst/>
                          <a:latin typeface="微軟正黑體" panose="020B0604030504040204" pitchFamily="34" charset="-120"/>
                          <a:ea typeface="微軟正黑體" panose="020B0604030504040204" pitchFamily="34" charset="-120"/>
                          <a:cs typeface="新細明體"/>
                        </a:rPr>
                        <a:t>3</a:t>
                      </a:r>
                      <a:r>
                        <a:rPr lang="zh-TW" sz="1600" u="none" dirty="0">
                          <a:effectLst/>
                          <a:latin typeface="微軟正黑體" panose="020B0604030504040204" pitchFamily="34" charset="-120"/>
                          <a:ea typeface="微軟正黑體" panose="020B0604030504040204" pitchFamily="34" charset="-120"/>
                          <a:cs typeface="新細明體"/>
                        </a:rPr>
                        <a:t>顆星</a:t>
                      </a:r>
                      <a:r>
                        <a:rPr lang="en-US" sz="1600" u="none" dirty="0">
                          <a:effectLst/>
                          <a:latin typeface="微軟正黑體" panose="020B0604030504040204" pitchFamily="34" charset="-120"/>
                          <a:ea typeface="微軟正黑體" panose="020B0604030504040204" pitchFamily="34" charset="-120"/>
                          <a:cs typeface="新細明體"/>
                        </a:rPr>
                        <a:t>(</a:t>
                      </a:r>
                      <a:r>
                        <a:rPr lang="zh-TW" sz="1600" u="none" dirty="0">
                          <a:effectLst/>
                          <a:latin typeface="微軟正黑體" panose="020B0604030504040204" pitchFamily="34" charset="-120"/>
                          <a:ea typeface="微軟正黑體" panose="020B0604030504040204" pitchFamily="34" charset="-120"/>
                          <a:cs typeface="新細明體"/>
                        </a:rPr>
                        <a:t>含</a:t>
                      </a:r>
                      <a:r>
                        <a:rPr lang="en-US" sz="1600" u="none" dirty="0">
                          <a:effectLst/>
                          <a:latin typeface="微軟正黑體" panose="020B0604030504040204" pitchFamily="34" charset="-120"/>
                          <a:ea typeface="微軟正黑體" panose="020B0604030504040204" pitchFamily="34" charset="-120"/>
                          <a:cs typeface="新細明體"/>
                        </a:rPr>
                        <a:t>)</a:t>
                      </a:r>
                      <a:r>
                        <a:rPr lang="zh-TW" sz="1600" u="none" dirty="0">
                          <a:effectLst/>
                          <a:latin typeface="微軟正黑體" panose="020B0604030504040204" pitchFamily="34" charset="-120"/>
                          <a:ea typeface="微軟正黑體" panose="020B0604030504040204" pitchFamily="34" charset="-120"/>
                          <a:cs typeface="新細明體"/>
                        </a:rPr>
                        <a:t>以上之</a:t>
                      </a:r>
                      <a:r>
                        <a:rPr lang="zh-TW" sz="1600" u="none" dirty="0" smtClean="0">
                          <a:effectLst/>
                          <a:latin typeface="微軟正黑體" panose="020B0604030504040204" pitchFamily="34" charset="-120"/>
                          <a:ea typeface="微軟正黑體" panose="020B0604030504040204" pitchFamily="34" charset="-120"/>
                          <a:cs typeface="新細明體"/>
                        </a:rPr>
                        <a:t>比重</a:t>
                      </a:r>
                      <a:endParaRPr lang="zh-TW" sz="16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每筆加分</a:t>
                      </a:r>
                      <a:endParaRPr lang="zh-TW" altLang="en-US"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algn="ctr" defTabSz="914400" rtl="0" eaLnBrk="1" fontAlgn="auto" latinLnBrk="0" hangingPunct="1">
                        <a:spcAft>
                          <a:spcPts val="0"/>
                        </a:spcAft>
                      </a:pP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必要項目</a:t>
                      </a:r>
                      <a:endParaRPr lang="zh-TW"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nchor="ctr"/>
                </a:tc>
              </a:tr>
              <a:tr h="298737">
                <a:tc>
                  <a:txBody>
                    <a:bodyPr/>
                    <a:lstStyle/>
                    <a:p>
                      <a:pPr fontAlgn="auto">
                        <a:spcAft>
                          <a:spcPts val="0"/>
                        </a:spcAft>
                      </a:pPr>
                      <a:r>
                        <a:rPr lang="zh-TW" altLang="zh-TW" sz="1600" dirty="0" smtClean="0">
                          <a:effectLst/>
                          <a:latin typeface="微軟正黑體" panose="020B0604030504040204" pitchFamily="34" charset="-120"/>
                          <a:ea typeface="微軟正黑體" panose="020B0604030504040204" pitchFamily="34" charset="-120"/>
                          <a:cs typeface="新細明體"/>
                        </a:rPr>
                        <a:t>新增之資料集採用</a:t>
                      </a:r>
                      <a:r>
                        <a:rPr lang="en-US" altLang="zh-TW" sz="1600" dirty="0" smtClean="0">
                          <a:effectLst/>
                          <a:latin typeface="微軟正黑體" panose="020B0604030504040204" pitchFamily="34" charset="-120"/>
                          <a:ea typeface="微軟正黑體" panose="020B0604030504040204" pitchFamily="34" charset="-120"/>
                          <a:cs typeface="新細明體"/>
                        </a:rPr>
                        <a:t>Web Service</a:t>
                      </a:r>
                      <a:r>
                        <a:rPr lang="zh-TW" altLang="zh-TW" sz="1600" dirty="0" smtClean="0">
                          <a:effectLst/>
                          <a:latin typeface="微軟正黑體" panose="020B0604030504040204" pitchFamily="34" charset="-120"/>
                          <a:ea typeface="微軟正黑體" panose="020B0604030504040204" pitchFamily="34" charset="-120"/>
                          <a:cs typeface="新細明體"/>
                        </a:rPr>
                        <a:t>或</a:t>
                      </a:r>
                      <a:r>
                        <a:rPr lang="en-US" altLang="zh-TW" sz="1600" dirty="0" smtClean="0">
                          <a:effectLst/>
                          <a:latin typeface="微軟正黑體" panose="020B0604030504040204" pitchFamily="34" charset="-120"/>
                          <a:ea typeface="微軟正黑體" panose="020B0604030504040204" pitchFamily="34" charset="-120"/>
                          <a:cs typeface="新細明體"/>
                        </a:rPr>
                        <a:t>API</a:t>
                      </a:r>
                      <a:r>
                        <a:rPr lang="zh-TW" altLang="zh-TW" sz="1600" dirty="0" smtClean="0">
                          <a:effectLst/>
                          <a:latin typeface="微軟正黑體" panose="020B0604030504040204" pitchFamily="34" charset="-120"/>
                          <a:ea typeface="微軟正黑體" panose="020B0604030504040204" pitchFamily="34" charset="-120"/>
                          <a:cs typeface="新細明體"/>
                        </a:rPr>
                        <a:t>下載方式之數量</a:t>
                      </a:r>
                      <a:endParaRPr lang="zh-TW" altLang="zh-TW" sz="1400"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每筆加分</a:t>
                      </a:r>
                      <a:endParaRPr lang="zh-TW" altLang="en-US"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algn="ctr" defTabSz="914400" rtl="0" eaLnBrk="1" fontAlgn="auto" latinLnBrk="0" hangingPunct="1">
                        <a:spcAft>
                          <a:spcPts val="0"/>
                        </a:spcAft>
                      </a:pP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不變</a:t>
                      </a:r>
                      <a:endParaRPr lang="zh-TW"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nchor="ctr"/>
                </a:tc>
              </a:tr>
              <a:tr h="3275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dirty="0" smtClean="0">
                          <a:solidFill>
                            <a:srgbClr val="FF0000"/>
                          </a:solidFill>
                          <a:effectLst/>
                          <a:latin typeface="微軟正黑體" panose="020B0604030504040204" pitchFamily="34" charset="-120"/>
                          <a:ea typeface="微軟正黑體" panose="020B0604030504040204" pitchFamily="34" charset="-120"/>
                          <a:cs typeface="新細明體"/>
                        </a:rPr>
                        <a:t>開放資料對單位業務助益</a:t>
                      </a:r>
                      <a:endParaRPr lang="zh-TW" altLang="zh-TW" sz="1600" b="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0" kern="1200" dirty="0" smtClean="0">
                          <a:solidFill>
                            <a:srgbClr val="FF0000"/>
                          </a:solidFill>
                          <a:effectLst/>
                          <a:latin typeface="新細明體"/>
                          <a:ea typeface="+mn-ea"/>
                          <a:cs typeface="新細明體"/>
                        </a:rPr>
                        <a:t>－</a:t>
                      </a:r>
                      <a:endParaRPr lang="zh-TW" altLang="en-US" sz="1600" b="0" kern="1200" dirty="0" smtClean="0">
                        <a:solidFill>
                          <a:srgbClr val="FF0000"/>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algn="ctr"/>
                      <a:r>
                        <a:rPr lang="zh-TW" altLang="en-US" b="0" dirty="0" smtClean="0">
                          <a:solidFill>
                            <a:srgbClr val="FF0000"/>
                          </a:solidFill>
                          <a:latin typeface="微軟正黑體" panose="020B0604030504040204" pitchFamily="34" charset="-120"/>
                          <a:ea typeface="微軟正黑體" panose="020B0604030504040204" pitchFamily="34" charset="-120"/>
                        </a:rPr>
                        <a:t>新增項目</a:t>
                      </a:r>
                      <a:endParaRPr lang="zh-TW" altLang="en-US" b="0" dirty="0">
                        <a:solidFill>
                          <a:srgbClr val="FF0000"/>
                        </a:solidFill>
                        <a:latin typeface="微軟正黑體" panose="020B0604030504040204" pitchFamily="34" charset="-120"/>
                        <a:ea typeface="微軟正黑體" panose="020B0604030504040204" pitchFamily="34" charset="-120"/>
                      </a:endParaRPr>
                    </a:p>
                  </a:txBody>
                  <a:tcPr marL="31115" marR="36195" marT="36195" marB="36195" anchor="ctr"/>
                </a:tc>
              </a:tr>
              <a:tr h="5866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dirty="0" smtClean="0">
                          <a:solidFill>
                            <a:srgbClr val="FF0000"/>
                          </a:solidFill>
                          <a:effectLst/>
                          <a:latin typeface="微軟正黑體" panose="020B0604030504040204" pitchFamily="34" charset="-120"/>
                          <a:ea typeface="微軟正黑體" panose="020B0604030504040204" pitchFamily="34" charset="-120"/>
                          <a:cs typeface="新細明體"/>
                        </a:rPr>
                        <a:t>因應行政院政府資料開放平臺「我還要更多」、行政院政策、民間要求而開放資料集</a:t>
                      </a:r>
                      <a:endParaRPr lang="zh-TW" altLang="zh-TW" sz="1600" b="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0" kern="1200" dirty="0" smtClean="0">
                          <a:solidFill>
                            <a:srgbClr val="FF0000"/>
                          </a:solidFill>
                          <a:effectLst/>
                          <a:latin typeface="新細明體"/>
                          <a:ea typeface="+mn-ea"/>
                          <a:cs typeface="新細明體"/>
                        </a:rPr>
                        <a:t>－</a:t>
                      </a:r>
                      <a:endParaRPr lang="zh-TW" altLang="en-US" sz="1600" b="0" kern="1200" dirty="0" smtClean="0">
                        <a:solidFill>
                          <a:srgbClr val="FF0000"/>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b="0" dirty="0" smtClean="0">
                          <a:solidFill>
                            <a:srgbClr val="FF0000"/>
                          </a:solidFill>
                          <a:latin typeface="微軟正黑體" panose="020B0604030504040204" pitchFamily="34" charset="-120"/>
                          <a:ea typeface="微軟正黑體" panose="020B0604030504040204" pitchFamily="34" charset="-120"/>
                        </a:rPr>
                        <a:t>新增項目</a:t>
                      </a:r>
                    </a:p>
                    <a:p>
                      <a:pPr algn="ctr"/>
                      <a:endParaRPr lang="zh-TW" altLang="en-US" b="0" dirty="0">
                        <a:solidFill>
                          <a:srgbClr val="FF0000"/>
                        </a:solidFill>
                        <a:latin typeface="微軟正黑體" panose="020B0604030504040204" pitchFamily="34" charset="-120"/>
                        <a:ea typeface="微軟正黑體" panose="020B0604030504040204" pitchFamily="34" charset="-120"/>
                      </a:endParaRPr>
                    </a:p>
                  </a:txBody>
                  <a:tcPr marL="31115" marR="36195" marT="36195" marB="36195" anchor="ctr"/>
                </a:tc>
              </a:tr>
              <a:tr h="44573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800" b="0" dirty="0" smtClean="0">
                          <a:solidFill>
                            <a:srgbClr val="FF0000"/>
                          </a:solidFill>
                          <a:effectLst/>
                          <a:latin typeface="微軟正黑體" panose="020B0604030504040204" pitchFamily="34" charset="-120"/>
                          <a:ea typeface="微軟正黑體" panose="020B0604030504040204" pitchFamily="34" charset="-120"/>
                          <a:cs typeface="新細明體"/>
                        </a:rPr>
                        <a:t>自行辦理推廣活動</a:t>
                      </a:r>
                      <a:endParaRPr lang="zh-TW" altLang="zh-TW" sz="1600" b="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0" kern="1200" dirty="0" smtClean="0">
                          <a:solidFill>
                            <a:srgbClr val="FF0000"/>
                          </a:solidFill>
                          <a:effectLst/>
                          <a:latin typeface="新細明體"/>
                          <a:ea typeface="+mn-ea"/>
                          <a:cs typeface="新細明體"/>
                        </a:rPr>
                        <a:t>－</a:t>
                      </a:r>
                      <a:endParaRPr lang="zh-TW" altLang="en-US" sz="1600" b="0" kern="1200" dirty="0" smtClean="0">
                        <a:solidFill>
                          <a:srgbClr val="FF0000"/>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b="0" dirty="0" smtClean="0">
                          <a:solidFill>
                            <a:srgbClr val="FF0000"/>
                          </a:solidFill>
                          <a:latin typeface="微軟正黑體" panose="020B0604030504040204" pitchFamily="34" charset="-120"/>
                          <a:ea typeface="微軟正黑體" panose="020B0604030504040204" pitchFamily="34" charset="-120"/>
                        </a:rPr>
                        <a:t>新增項目</a:t>
                      </a:r>
                    </a:p>
                  </a:txBody>
                  <a:tcPr marL="31115" marR="36195" marT="36195" marB="36195" anchor="ctr"/>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1036424818"/>
              </p:ext>
            </p:extLst>
          </p:nvPr>
        </p:nvGraphicFramePr>
        <p:xfrm>
          <a:off x="611560" y="5677241"/>
          <a:ext cx="7992888" cy="920111"/>
        </p:xfrm>
        <a:graphic>
          <a:graphicData uri="http://schemas.openxmlformats.org/drawingml/2006/table">
            <a:tbl>
              <a:tblPr firstRow="1" bandRow="1">
                <a:tableStyleId>{5C22544A-7EE6-4342-B048-85BDC9FD1C3A}</a:tableStyleId>
              </a:tblPr>
              <a:tblGrid>
                <a:gridCol w="5040560"/>
                <a:gridCol w="1656184"/>
                <a:gridCol w="1296144"/>
              </a:tblGrid>
              <a:tr h="360041">
                <a:tc>
                  <a:txBody>
                    <a:bodyPr/>
                    <a:lstStyle/>
                    <a:p>
                      <a:pPr marL="0" algn="ctr" defTabSz="914400" rtl="0" eaLnBrk="1" latinLnBrk="0" hangingPunct="1">
                        <a:lnSpc>
                          <a:spcPts val="2200"/>
                        </a:lnSpc>
                        <a:spcAft>
                          <a:spcPts val="0"/>
                        </a:spcAft>
                      </a:pPr>
                      <a:r>
                        <a:rPr lang="zh-TW" altLang="en-US" sz="1600" b="1" u="none" kern="1200" dirty="0" smtClean="0">
                          <a:solidFill>
                            <a:srgbClr val="FF0000"/>
                          </a:solidFill>
                          <a:effectLst/>
                          <a:latin typeface="微軟正黑體" panose="020B0604030504040204" pitchFamily="34" charset="-120"/>
                          <a:ea typeface="微軟正黑體" panose="020B0604030504040204" pitchFamily="34" charset="-120"/>
                          <a:cs typeface="Times New Roman"/>
                        </a:rPr>
                        <a:t>加</a:t>
                      </a:r>
                      <a:r>
                        <a:rPr lang="en-US" altLang="zh-TW" sz="1600" b="1" u="none" kern="1200" dirty="0" smtClean="0">
                          <a:solidFill>
                            <a:srgbClr val="FF0000"/>
                          </a:solidFill>
                          <a:effectLst/>
                          <a:latin typeface="微軟正黑體" panose="020B0604030504040204" pitchFamily="34" charset="-120"/>
                          <a:ea typeface="微軟正黑體" panose="020B0604030504040204" pitchFamily="34" charset="-120"/>
                          <a:cs typeface="Times New Roman"/>
                        </a:rPr>
                        <a:t>/</a:t>
                      </a:r>
                      <a:r>
                        <a:rPr lang="zh-TW" altLang="en-US" sz="1600" b="1" u="none" kern="1200" dirty="0" smtClean="0">
                          <a:solidFill>
                            <a:srgbClr val="FF0000"/>
                          </a:solidFill>
                          <a:effectLst/>
                          <a:latin typeface="微軟正黑體" panose="020B0604030504040204" pitchFamily="34" charset="-120"/>
                          <a:ea typeface="微軟正黑體" panose="020B0604030504040204" pitchFamily="34" charset="-120"/>
                          <a:cs typeface="Times New Roman"/>
                        </a:rPr>
                        <a:t>扣分</a:t>
                      </a:r>
                      <a:r>
                        <a:rPr lang="zh-TW" sz="1600" b="1" u="none" kern="1200" dirty="0" smtClean="0">
                          <a:solidFill>
                            <a:srgbClr val="FF0000"/>
                          </a:solidFill>
                          <a:effectLst/>
                          <a:latin typeface="微軟正黑體" panose="020B0604030504040204" pitchFamily="34" charset="-120"/>
                          <a:ea typeface="微軟正黑體" panose="020B0604030504040204" pitchFamily="34" charset="-120"/>
                          <a:cs typeface="Times New Roman"/>
                        </a:rPr>
                        <a:t>項目</a:t>
                      </a:r>
                      <a:endParaRPr lang="zh-TW" sz="1600" b="1" u="none" kern="12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solidFill>
                      <a:schemeClr val="accent4">
                        <a:lumMod val="60000"/>
                        <a:lumOff val="4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105</a:t>
                      </a: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年</a:t>
                      </a:r>
                      <a:endParaRPr lang="zh-TW"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solidFill>
                      <a:schemeClr val="accent4">
                        <a:lumMod val="60000"/>
                        <a:lumOff val="40000"/>
                      </a:schemeClr>
                    </a:solidFill>
                  </a:tcPr>
                </a:tc>
                <a:tc>
                  <a:txBody>
                    <a:bodyPr/>
                    <a:lstStyle/>
                    <a:p>
                      <a:pPr marL="0" marR="0" indent="0" algn="ctr" defTabSz="914400" rtl="0" eaLnBrk="1" fontAlgn="auto" latinLnBrk="0" hangingPunct="1">
                        <a:lnSpc>
                          <a:spcPts val="2200"/>
                        </a:lnSpc>
                        <a:spcBef>
                          <a:spcPts val="0"/>
                        </a:spcBef>
                        <a:spcAft>
                          <a:spcPts val="0"/>
                        </a:spcAft>
                        <a:buClrTx/>
                        <a:buSzTx/>
                        <a:buFontTx/>
                        <a:buNone/>
                        <a:tabLst/>
                        <a:defRPr/>
                      </a:pPr>
                      <a:r>
                        <a:rPr lang="en-US"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106</a:t>
                      </a:r>
                      <a:r>
                        <a:rPr lang="zh-TW" altLang="en-US"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年</a:t>
                      </a:r>
                      <a:endParaRPr lang="zh-TW" altLang="zh-TW" sz="1600" b="1" kern="1200" dirty="0" smtClean="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solidFill>
                      <a:schemeClr val="accent4">
                        <a:lumMod val="60000"/>
                        <a:lumOff val="40000"/>
                      </a:schemeClr>
                    </a:solidFill>
                  </a:tcPr>
                </a:tc>
              </a:tr>
              <a:tr h="531947">
                <a:tc>
                  <a:txBody>
                    <a:bodyPr/>
                    <a:lstStyle/>
                    <a:p>
                      <a:pPr fontAlgn="auto">
                        <a:spcAft>
                          <a:spcPts val="0"/>
                        </a:spcAft>
                      </a:pPr>
                      <a:r>
                        <a:rPr lang="zh-TW" sz="1600" kern="1200" dirty="0">
                          <a:solidFill>
                            <a:schemeClr val="dk1"/>
                          </a:solidFill>
                          <a:effectLst/>
                          <a:latin typeface="微軟正黑體" panose="020B0604030504040204" pitchFamily="34" charset="-120"/>
                          <a:ea typeface="微軟正黑體" panose="020B0604030504040204" pitchFamily="34" charset="-120"/>
                          <a:cs typeface="新細明體"/>
                        </a:rPr>
                        <a:t>行政院政府資料開放平臺回復民眾意見天數之符合度</a:t>
                      </a:r>
                    </a:p>
                  </a:txBody>
                  <a:tcPr marL="31115" marR="36195" marT="36195" marB="36195">
                    <a:solidFill>
                      <a:schemeClr val="accent4">
                        <a:lumMod val="40000"/>
                        <a:lumOff val="60000"/>
                      </a:schemeClr>
                    </a:solidFill>
                  </a:tcPr>
                </a:tc>
                <a:tc>
                  <a:txBody>
                    <a:bodyPr/>
                    <a:lstStyle/>
                    <a:p>
                      <a:pPr fontAlgn="auto">
                        <a:spcAft>
                          <a:spcPts val="0"/>
                        </a:spcAft>
                      </a:pPr>
                      <a:r>
                        <a:rPr lang="en-US" altLang="zh-TW"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7</a:t>
                      </a:r>
                      <a:r>
                        <a:rPr lang="zh-TW" altLang="zh-TW"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個日曆天內回復</a:t>
                      </a: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加分，否則扣分</a:t>
                      </a:r>
                      <a:endParaRPr lang="zh-TW"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solidFill>
                      <a:schemeClr val="accent4">
                        <a:lumMod val="40000"/>
                        <a:lumOff val="60000"/>
                      </a:schemeClr>
                    </a:solidFill>
                  </a:tcPr>
                </a:tc>
                <a:tc>
                  <a:txBody>
                    <a:bodyPr/>
                    <a:lstStyle/>
                    <a:p>
                      <a:pPr algn="ctr" fontAlgn="auto">
                        <a:spcAft>
                          <a:spcPts val="0"/>
                        </a:spcAft>
                      </a:pPr>
                      <a:r>
                        <a:rPr lang="zh-TW" altLang="en-US" sz="1600" kern="1200" dirty="0" smtClean="0">
                          <a:solidFill>
                            <a:schemeClr val="dk1"/>
                          </a:solidFill>
                          <a:effectLst/>
                          <a:latin typeface="微軟正黑體" panose="020B0604030504040204" pitchFamily="34" charset="-120"/>
                          <a:ea typeface="微軟正黑體" panose="020B0604030504040204" pitchFamily="34" charset="-120"/>
                          <a:cs typeface="新細明體"/>
                        </a:rPr>
                        <a:t>不變</a:t>
                      </a:r>
                      <a:endParaRPr lang="zh-TW" sz="16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solidFill>
                      <a:schemeClr val="accent4">
                        <a:lumMod val="40000"/>
                        <a:lumOff val="60000"/>
                      </a:schemeClr>
                    </a:solidFill>
                  </a:tcPr>
                </a:tc>
              </a:tr>
            </a:tbl>
          </a:graphicData>
        </a:graphic>
      </p:graphicFrame>
      <p:sp>
        <p:nvSpPr>
          <p:cNvPr id="6" name="文字方塊 5"/>
          <p:cNvSpPr txBox="1">
            <a:spLocks noChangeArrowheads="1"/>
          </p:cNvSpPr>
          <p:nvPr/>
        </p:nvSpPr>
        <p:spPr bwMode="auto">
          <a:xfrm>
            <a:off x="1907704" y="6350"/>
            <a:ext cx="7344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None/>
            </a:pPr>
            <a:r>
              <a:rPr kumimoji="0" lang="zh-TW" altLang="en-US" dirty="0">
                <a:ea typeface="微軟正黑體" pitchFamily="34" charset="-120"/>
              </a:rPr>
              <a:t>本部</a:t>
            </a:r>
            <a:r>
              <a:rPr kumimoji="0" lang="en-US" altLang="zh-TW" dirty="0">
                <a:ea typeface="微軟正黑體" pitchFamily="34" charset="-120"/>
              </a:rPr>
              <a:t>106</a:t>
            </a:r>
            <a:r>
              <a:rPr kumimoji="0" lang="zh-TW" altLang="en-US" dirty="0">
                <a:ea typeface="微軟正黑體" pitchFamily="34" charset="-120"/>
              </a:rPr>
              <a:t>年開放資料績效</a:t>
            </a:r>
            <a:r>
              <a:rPr kumimoji="0" lang="zh-TW" altLang="en-US" dirty="0" smtClean="0">
                <a:ea typeface="微軟正黑體" pitchFamily="34" charset="-120"/>
              </a:rPr>
              <a:t>考核標準</a:t>
            </a:r>
            <a:endParaRPr kumimoji="0" lang="en-US" altLang="zh-TW" dirty="0" smtClean="0">
              <a:ea typeface="微軟正黑體" pitchFamily="34" charset="-120"/>
            </a:endParaRPr>
          </a:p>
        </p:txBody>
      </p:sp>
      <p:sp>
        <p:nvSpPr>
          <p:cNvPr id="7" name="文字方塊 6"/>
          <p:cNvSpPr txBox="1">
            <a:spLocks noChangeArrowheads="1"/>
          </p:cNvSpPr>
          <p:nvPr/>
        </p:nvSpPr>
        <p:spPr bwMode="auto">
          <a:xfrm>
            <a:off x="266878" y="6546830"/>
            <a:ext cx="5313233" cy="338554"/>
          </a:xfrm>
          <a:prstGeom prst="rect">
            <a:avLst/>
          </a:prstGeom>
          <a:noFill/>
          <a:ln w="9525">
            <a:noFill/>
            <a:miter lim="800000"/>
            <a:headEnd/>
            <a:tailEnd/>
          </a:ln>
        </p:spPr>
        <p:txBody>
          <a:bodyPr wrap="square" anchor="ctr">
            <a:spAutoFit/>
          </a:bodyPr>
          <a:lstStyle/>
          <a:p>
            <a:pPr fontAlgn="t"/>
            <a:r>
              <a:rPr lang="zh-TW" altLang="en-US" sz="1600" b="1" dirty="0" smtClean="0">
                <a:solidFill>
                  <a:schemeClr val="tx1"/>
                </a:solidFill>
                <a:ea typeface="微軟正黑體" panose="020B0604030504040204" pitchFamily="34" charset="-120"/>
              </a:rPr>
              <a:t>註：</a:t>
            </a:r>
            <a:r>
              <a:rPr lang="zh-TW" altLang="en-US" sz="1600" dirty="0" smtClean="0">
                <a:solidFill>
                  <a:schemeClr val="tx1"/>
                </a:solidFill>
                <a:ea typeface="微軟正黑體" panose="020B0604030504040204" pitchFamily="34" charset="-120"/>
              </a:rPr>
              <a:t>本部</a:t>
            </a:r>
            <a:r>
              <a:rPr lang="en-US" altLang="zh-TW" sz="1600" dirty="0" smtClean="0">
                <a:solidFill>
                  <a:schemeClr val="tx1"/>
                </a:solidFill>
                <a:ea typeface="微軟正黑體" panose="020B0604030504040204" pitchFamily="34" charset="-120"/>
              </a:rPr>
              <a:t>106</a:t>
            </a:r>
            <a:r>
              <a:rPr lang="zh-TW" altLang="en-US" sz="1600" dirty="0">
                <a:solidFill>
                  <a:schemeClr val="tx1"/>
                </a:solidFill>
                <a:ea typeface="微軟正黑體" panose="020B0604030504040204" pitchFamily="34" charset="-120"/>
              </a:rPr>
              <a:t>年開放資料績效考核標準說明</a:t>
            </a:r>
            <a:r>
              <a:rPr lang="zh-TW" altLang="en-US" sz="1600" dirty="0" smtClean="0">
                <a:solidFill>
                  <a:schemeClr val="tx1"/>
                </a:solidFill>
                <a:ea typeface="微軟正黑體" panose="020B0604030504040204" pitchFamily="34" charset="-120"/>
              </a:rPr>
              <a:t>表</a:t>
            </a:r>
            <a:r>
              <a:rPr lang="zh-TW" altLang="en-US" sz="1600" dirty="0">
                <a:solidFill>
                  <a:schemeClr val="tx1"/>
                </a:solidFill>
                <a:ea typeface="微軟正黑體" panose="020B0604030504040204" pitchFamily="34" charset="-120"/>
              </a:rPr>
              <a:t>詳</a:t>
            </a:r>
            <a:r>
              <a:rPr lang="zh-TW" altLang="en-US" sz="1600" dirty="0" smtClean="0">
                <a:solidFill>
                  <a:schemeClr val="tx1"/>
                </a:solidFill>
                <a:ea typeface="微軟正黑體" panose="020B0604030504040204" pitchFamily="34" charset="-120"/>
              </a:rPr>
              <a:t>附件</a:t>
            </a:r>
            <a:r>
              <a:rPr lang="en-US" altLang="zh-TW" sz="1600" dirty="0" smtClean="0">
                <a:solidFill>
                  <a:schemeClr val="tx1"/>
                </a:solidFill>
                <a:ea typeface="微軟正黑體" panose="020B0604030504040204" pitchFamily="34" charset="-120"/>
              </a:rPr>
              <a:t>7</a:t>
            </a:r>
            <a:endParaRPr lang="zh-TW" altLang="en-US" sz="1600" dirty="0">
              <a:solidFill>
                <a:schemeClr val="tx1"/>
              </a:solidFill>
              <a:ea typeface="微軟正黑體" panose="020B0604030504040204" pitchFamily="34" charset="-120"/>
            </a:endParaRPr>
          </a:p>
        </p:txBody>
      </p:sp>
    </p:spTree>
    <p:extLst>
      <p:ext uri="{BB962C8B-B14F-4D97-AF65-F5344CB8AC3E}">
        <p14:creationId xmlns:p14="http://schemas.microsoft.com/office/powerpoint/2010/main" val="21724052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1907704" y="6350"/>
            <a:ext cx="7344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None/>
            </a:pPr>
            <a:r>
              <a:rPr kumimoji="0" lang="zh-TW" altLang="en-US" dirty="0">
                <a:ea typeface="微軟正黑體" pitchFamily="34" charset="-120"/>
              </a:rPr>
              <a:t>本部</a:t>
            </a:r>
            <a:r>
              <a:rPr kumimoji="0" lang="en-US" altLang="zh-TW" dirty="0">
                <a:ea typeface="微軟正黑體" pitchFamily="34" charset="-120"/>
              </a:rPr>
              <a:t>106</a:t>
            </a:r>
            <a:r>
              <a:rPr kumimoji="0" lang="zh-TW" altLang="en-US" dirty="0">
                <a:ea typeface="微軟正黑體" pitchFamily="34" charset="-120"/>
              </a:rPr>
              <a:t>年開放資料績效考核</a:t>
            </a:r>
            <a:r>
              <a:rPr kumimoji="0" lang="zh-TW" altLang="en-US" dirty="0" smtClean="0">
                <a:ea typeface="微軟正黑體" pitchFamily="34" charset="-120"/>
              </a:rPr>
              <a:t>標準</a:t>
            </a:r>
            <a:endParaRPr kumimoji="0" lang="en-US" altLang="zh-TW" dirty="0">
              <a:ea typeface="微軟正黑體" pitchFamily="34" charset="-120"/>
            </a:endParaRPr>
          </a:p>
        </p:txBody>
      </p:sp>
      <p:sp>
        <p:nvSpPr>
          <p:cNvPr id="4" name="投影片編號版面配置區 3"/>
          <p:cNvSpPr>
            <a:spLocks noGrp="1"/>
          </p:cNvSpPr>
          <p:nvPr>
            <p:ph type="sldNum" sz="quarter" idx="12"/>
          </p:nvPr>
        </p:nvSpPr>
        <p:spPr/>
        <p:txBody>
          <a:bodyPr/>
          <a:lstStyle/>
          <a:p>
            <a:pPr>
              <a:defRPr/>
            </a:pPr>
            <a:fld id="{23D3DD93-41E6-47E1-AE6A-DBB7FAB6A6FE}" type="slidenum">
              <a:rPr lang="en-US" smtClean="0"/>
              <a:pPr>
                <a:defRPr/>
              </a:pPr>
              <a:t>43</a:t>
            </a:fld>
            <a:endParaRPr lang="en-US" dirty="0"/>
          </a:p>
        </p:txBody>
      </p:sp>
      <p:graphicFrame>
        <p:nvGraphicFramePr>
          <p:cNvPr id="6" name="表格 5"/>
          <p:cNvGraphicFramePr>
            <a:graphicFrameLocks noGrp="1"/>
          </p:cNvGraphicFramePr>
          <p:nvPr>
            <p:extLst>
              <p:ext uri="{D42A27DB-BD31-4B8C-83A1-F6EECF244321}">
                <p14:modId xmlns:p14="http://schemas.microsoft.com/office/powerpoint/2010/main" val="3123604976"/>
              </p:ext>
            </p:extLst>
          </p:nvPr>
        </p:nvGraphicFramePr>
        <p:xfrm>
          <a:off x="107504" y="725757"/>
          <a:ext cx="9036496" cy="5978179"/>
        </p:xfrm>
        <a:graphic>
          <a:graphicData uri="http://schemas.openxmlformats.org/drawingml/2006/table">
            <a:tbl>
              <a:tblPr firstRow="1" bandRow="1">
                <a:tableStyleId>{93296810-A885-4BE3-A3E7-6D5BEEA58F35}</a:tableStyleId>
              </a:tblPr>
              <a:tblGrid>
                <a:gridCol w="881609"/>
                <a:gridCol w="2358751"/>
                <a:gridCol w="432048"/>
                <a:gridCol w="5364088"/>
              </a:tblGrid>
              <a:tr h="304493">
                <a:tc>
                  <a:txBody>
                    <a:bodyPr/>
                    <a:lstStyle/>
                    <a:p>
                      <a:pPr algn="ctr">
                        <a:lnSpc>
                          <a:spcPts val="2200"/>
                        </a:lnSpc>
                        <a:spcAft>
                          <a:spcPts val="0"/>
                        </a:spcAft>
                      </a:pPr>
                      <a:r>
                        <a:rPr lang="zh-TW" altLang="en-US"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必要</a:t>
                      </a:r>
                      <a:r>
                        <a:rPr lang="zh-TW"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項目</a:t>
                      </a:r>
                      <a:endParaRPr lang="zh-TW" sz="12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algn="ctr">
                        <a:lnSpc>
                          <a:spcPts val="2200"/>
                        </a:lnSpc>
                        <a:spcAft>
                          <a:spcPts val="0"/>
                        </a:spcAft>
                      </a:pPr>
                      <a:r>
                        <a:rPr lang="zh-TW" sz="1400" b="1" u="none" dirty="0">
                          <a:solidFill>
                            <a:srgbClr val="FF0000"/>
                          </a:solidFill>
                          <a:effectLst/>
                          <a:latin typeface="微軟正黑體" panose="020B0604030504040204" pitchFamily="34" charset="-120"/>
                          <a:ea typeface="微軟正黑體" panose="020B0604030504040204" pitchFamily="34" charset="-120"/>
                          <a:cs typeface="Times New Roman"/>
                        </a:rPr>
                        <a:t>考評指標</a:t>
                      </a:r>
                      <a:endParaRPr lang="zh-TW" sz="12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algn="ctr">
                        <a:lnSpc>
                          <a:spcPts val="2200"/>
                        </a:lnSpc>
                        <a:spcAft>
                          <a:spcPts val="0"/>
                        </a:spcAft>
                      </a:pPr>
                      <a:r>
                        <a:rPr lang="zh-TW" sz="1400" b="1" dirty="0">
                          <a:solidFill>
                            <a:srgbClr val="FF0000"/>
                          </a:solidFill>
                          <a:effectLst/>
                          <a:latin typeface="微軟正黑體" panose="020B0604030504040204" pitchFamily="34" charset="-120"/>
                          <a:ea typeface="微軟正黑體" panose="020B0604030504040204" pitchFamily="34" charset="-120"/>
                          <a:cs typeface="Times New Roman"/>
                        </a:rPr>
                        <a:t>配分</a:t>
                      </a:r>
                      <a:endParaRPr lang="zh-TW" sz="1200" b="1"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c>
                  <a:txBody>
                    <a:bodyPr/>
                    <a:lstStyle/>
                    <a:p>
                      <a:pPr marL="0" algn="ctr" defTabSz="914400" rtl="0" eaLnBrk="1" latinLnBrk="0" hangingPunct="1">
                        <a:lnSpc>
                          <a:spcPts val="2200"/>
                        </a:lnSpc>
                        <a:spcAft>
                          <a:spcPts val="0"/>
                        </a:spcAft>
                      </a:pPr>
                      <a:r>
                        <a:rPr lang="zh-TW" altLang="zh-TW" sz="14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說明</a:t>
                      </a:r>
                      <a:endParaRPr lang="zh-TW" sz="1400" b="1" kern="12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tc>
              </a:tr>
              <a:tr h="1170705">
                <a:tc>
                  <a:txBody>
                    <a:bodyPr/>
                    <a:lstStyle/>
                    <a:p>
                      <a:pPr fontAlgn="auto">
                        <a:spcAft>
                          <a:spcPts val="0"/>
                        </a:spcAft>
                      </a:pPr>
                      <a:r>
                        <a:rPr lang="zh-TW" sz="1400" u="none">
                          <a:effectLst/>
                          <a:latin typeface="微軟正黑體" panose="020B0604030504040204" pitchFamily="34" charset="-120"/>
                          <a:ea typeface="微軟正黑體" panose="020B0604030504040204" pitchFamily="34" charset="-120"/>
                          <a:cs typeface="新細明體"/>
                        </a:rPr>
                        <a:t>開放資料集數量</a:t>
                      </a:r>
                      <a:r>
                        <a:rPr lang="en-US" sz="1400" u="none">
                          <a:effectLst/>
                          <a:latin typeface="微軟正黑體" panose="020B0604030504040204" pitchFamily="34" charset="-120"/>
                          <a:ea typeface="微軟正黑體" panose="020B0604030504040204" pitchFamily="34" charset="-120"/>
                          <a:cs typeface="新細明體"/>
                        </a:rPr>
                        <a:t>(</a:t>
                      </a:r>
                      <a:r>
                        <a:rPr lang="zh-TW" sz="1400" u="none">
                          <a:effectLst/>
                          <a:latin typeface="微軟正黑體" panose="020B0604030504040204" pitchFamily="34" charset="-120"/>
                          <a:ea typeface="微軟正黑體" panose="020B0604030504040204" pitchFamily="34" charset="-120"/>
                          <a:cs typeface="新細明體"/>
                        </a:rPr>
                        <a:t>含特色介紹</a:t>
                      </a:r>
                      <a:r>
                        <a:rPr lang="en-US" sz="1400" u="none">
                          <a:effectLst/>
                          <a:latin typeface="微軟正黑體" panose="020B0604030504040204" pitchFamily="34" charset="-120"/>
                          <a:ea typeface="微軟正黑體" panose="020B0604030504040204" pitchFamily="34" charset="-120"/>
                          <a:cs typeface="新細明體"/>
                        </a:rPr>
                        <a:t>)</a:t>
                      </a:r>
                      <a:r>
                        <a:rPr lang="zh-TW" sz="1400" u="none">
                          <a:effectLst/>
                          <a:latin typeface="微軟正黑體" panose="020B0604030504040204" pitchFamily="34" charset="-120"/>
                          <a:ea typeface="微軟正黑體" panose="020B0604030504040204" pitchFamily="34" charset="-120"/>
                          <a:cs typeface="新細明體"/>
                        </a:rPr>
                        <a:t>之達成率</a:t>
                      </a:r>
                      <a:endParaRPr lang="zh-TW" sz="1200" u="none">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177800" indent="-177800" fontAlgn="auto">
                        <a:spcAft>
                          <a:spcPts val="0"/>
                        </a:spcAft>
                      </a:pP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資料集開放目標值達成率</a:t>
                      </a:r>
                      <a:endParaRPr lang="zh-TW" sz="1200" u="none" dirty="0">
                        <a:effectLst/>
                        <a:latin typeface="微軟正黑體" panose="020B0604030504040204" pitchFamily="34" charset="-120"/>
                        <a:ea typeface="微軟正黑體" panose="020B0604030504040204" pitchFamily="34" charset="-120"/>
                        <a:cs typeface="Times New Roman"/>
                      </a:endParaRPr>
                    </a:p>
                    <a:p>
                      <a:pPr marL="177800" indent="-177800" fontAlgn="auto">
                        <a:spcAft>
                          <a:spcPts val="0"/>
                        </a:spcAft>
                      </a:pP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確實填寫資料集內容描述及特色介紹，具完整性</a:t>
                      </a:r>
                      <a:endParaRPr lang="zh-TW" sz="1200" u="none" dirty="0">
                        <a:effectLst/>
                        <a:latin typeface="微軟正黑體" panose="020B0604030504040204" pitchFamily="34" charset="-120"/>
                        <a:ea typeface="微軟正黑體" panose="020B0604030504040204" pitchFamily="34" charset="-120"/>
                        <a:cs typeface="Times New Roman"/>
                      </a:endParaRPr>
                    </a:p>
                    <a:p>
                      <a:pPr fontAlgn="auto">
                        <a:spcAft>
                          <a:spcPts val="0"/>
                        </a:spcAft>
                      </a:pPr>
                      <a:r>
                        <a:rPr lang="en-US" sz="1400" u="none" dirty="0">
                          <a:effectLst/>
                          <a:latin typeface="微軟正黑體" panose="020B0604030504040204" pitchFamily="34" charset="-120"/>
                          <a:ea typeface="微軟正黑體" panose="020B0604030504040204" pitchFamily="34" charset="-120"/>
                          <a:cs typeface="新細明體"/>
                        </a:rPr>
                        <a:t> </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algn="ctr" fontAlgn="auto">
                        <a:spcAft>
                          <a:spcPts val="0"/>
                        </a:spcAft>
                      </a:pPr>
                      <a:r>
                        <a:rPr lang="en-US" sz="1400" dirty="0">
                          <a:effectLst/>
                          <a:latin typeface="微軟正黑體" panose="020B0604030504040204" pitchFamily="34" charset="-120"/>
                          <a:ea typeface="微軟正黑體" panose="020B0604030504040204" pitchFamily="34" charset="-120"/>
                          <a:cs typeface="新細明體"/>
                        </a:rPr>
                        <a:t>20</a:t>
                      </a:r>
                      <a:endParaRPr lang="zh-TW" sz="1200"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342900" lvl="0" indent="-342900" fontAlgn="auto">
                        <a:spcAft>
                          <a:spcPts val="0"/>
                        </a:spcAft>
                        <a:buFont typeface="+mj-lt"/>
                        <a:buAutoNum type="arabicPeriod"/>
                        <a:tabLst>
                          <a:tab pos="228600" algn="l"/>
                        </a:tabLst>
                      </a:pPr>
                      <a:r>
                        <a:rPr lang="zh-TW" sz="1400" dirty="0">
                          <a:effectLst/>
                          <a:latin typeface="微軟正黑體" panose="020B0604030504040204" pitchFamily="34" charset="-120"/>
                          <a:ea typeface="微軟正黑體" panose="020B0604030504040204" pitchFamily="34" charset="-120"/>
                          <a:cs typeface="新細明體"/>
                        </a:rPr>
                        <a:t>於年度內完成資料集</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含特色介紹</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登載作業目標值者，可得</a:t>
                      </a:r>
                      <a:r>
                        <a:rPr lang="en-US" sz="1400" dirty="0">
                          <a:effectLst/>
                          <a:latin typeface="微軟正黑體" panose="020B0604030504040204" pitchFamily="34" charset="-120"/>
                          <a:ea typeface="微軟正黑體" panose="020B0604030504040204" pitchFamily="34" charset="-120"/>
                          <a:cs typeface="新細明體"/>
                        </a:rPr>
                        <a:t>20</a:t>
                      </a:r>
                      <a:r>
                        <a:rPr lang="zh-TW" sz="1400" dirty="0">
                          <a:effectLst/>
                          <a:latin typeface="微軟正黑體" panose="020B0604030504040204" pitchFamily="34" charset="-120"/>
                          <a:ea typeface="微軟正黑體" panose="020B0604030504040204" pitchFamily="34" charset="-120"/>
                          <a:cs typeface="新細明體"/>
                        </a:rPr>
                        <a:t>分。</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mj-lt"/>
                        <a:buAutoNum type="arabicPeriod"/>
                        <a:tabLst>
                          <a:tab pos="228600" algn="l"/>
                        </a:tabLst>
                      </a:pPr>
                      <a:r>
                        <a:rPr lang="zh-TW" sz="1400" dirty="0">
                          <a:effectLst/>
                          <a:latin typeface="微軟正黑體" panose="020B0604030504040204" pitchFamily="34" charset="-120"/>
                          <a:ea typeface="微軟正黑體" panose="020B0604030504040204" pitchFamily="34" charset="-120"/>
                          <a:cs typeface="新細明體"/>
                        </a:rPr>
                        <a:t>如有未達成資料集</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含特色介紹</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目標值登載作業情形，則依據完成比例計算得分。</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pPr>
                      <a:r>
                        <a:rPr lang="zh-TW" sz="1400" dirty="0">
                          <a:effectLst/>
                          <a:latin typeface="微軟正黑體" panose="020B0604030504040204" pitchFamily="34" charset="-120"/>
                          <a:ea typeface="微軟正黑體" panose="020B0604030504040204" pitchFamily="34" charset="-120"/>
                          <a:cs typeface="新細明體"/>
                        </a:rPr>
                        <a:t>計分公式</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完成筆數</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目標值筆數</a:t>
                      </a:r>
                      <a:r>
                        <a:rPr lang="en-US" sz="1400" dirty="0">
                          <a:effectLst/>
                          <a:latin typeface="微軟正黑體" panose="020B0604030504040204" pitchFamily="34" charset="-120"/>
                          <a:ea typeface="微軟正黑體" panose="020B0604030504040204" pitchFamily="34" charset="-120"/>
                          <a:cs typeface="新細明體"/>
                        </a:rPr>
                        <a:t>)*20</a:t>
                      </a:r>
                      <a:r>
                        <a:rPr lang="zh-TW" sz="1400" dirty="0">
                          <a:effectLst/>
                          <a:latin typeface="微軟正黑體" panose="020B0604030504040204" pitchFamily="34" charset="-120"/>
                          <a:ea typeface="微軟正黑體" panose="020B0604030504040204" pitchFamily="34" charset="-120"/>
                          <a:cs typeface="新細明體"/>
                        </a:rPr>
                        <a:t>。</a:t>
                      </a:r>
                      <a:endParaRPr lang="zh-TW" sz="1200" dirty="0">
                        <a:effectLst/>
                        <a:latin typeface="微軟正黑體" panose="020B0604030504040204" pitchFamily="34" charset="-120"/>
                        <a:ea typeface="微軟正黑體" panose="020B0604030504040204" pitchFamily="34" charset="-120"/>
                        <a:cs typeface="Times New Roman"/>
                      </a:endParaRPr>
                    </a:p>
                    <a:p>
                      <a:pPr marL="304800" fontAlgn="auto">
                        <a:spcAft>
                          <a:spcPts val="0"/>
                        </a:spcAft>
                      </a:pPr>
                      <a:r>
                        <a:rPr lang="zh-TW" sz="1400" dirty="0">
                          <a:effectLst/>
                          <a:latin typeface="微軟正黑體" panose="020B0604030504040204" pitchFamily="34" charset="-120"/>
                          <a:ea typeface="微軟正黑體" panose="020B0604030504040204" pitchFamily="34" charset="-120"/>
                          <a:cs typeface="新細明體"/>
                        </a:rPr>
                        <a:t>註</a:t>
                      </a:r>
                      <a:r>
                        <a:rPr lang="en-US" sz="1400" dirty="0">
                          <a:effectLst/>
                          <a:latin typeface="微軟正黑體" panose="020B0604030504040204" pitchFamily="34" charset="-120"/>
                          <a:ea typeface="微軟正黑體" panose="020B0604030504040204" pitchFamily="34" charset="-120"/>
                          <a:cs typeface="新細明體"/>
                        </a:rPr>
                        <a:t>: </a:t>
                      </a:r>
                      <a:r>
                        <a:rPr lang="zh-TW" sz="1400" dirty="0">
                          <a:effectLst/>
                          <a:latin typeface="微軟正黑體" panose="020B0604030504040204" pitchFamily="34" charset="-120"/>
                          <a:ea typeface="微軟正黑體" panose="020B0604030504040204" pitchFamily="34" charset="-120"/>
                          <a:cs typeface="新細明體"/>
                        </a:rPr>
                        <a:t>資料集及特色介紹均完成者計</a:t>
                      </a:r>
                      <a:r>
                        <a:rPr lang="en-US" sz="1400" dirty="0">
                          <a:effectLst/>
                          <a:latin typeface="微軟正黑體" panose="020B0604030504040204" pitchFamily="34" charset="-120"/>
                          <a:ea typeface="微軟正黑體" panose="020B0604030504040204" pitchFamily="34" charset="-120"/>
                          <a:cs typeface="新細明體"/>
                        </a:rPr>
                        <a:t>1</a:t>
                      </a:r>
                      <a:r>
                        <a:rPr lang="zh-TW" sz="1400" dirty="0">
                          <a:effectLst/>
                          <a:latin typeface="微軟正黑體" panose="020B0604030504040204" pitchFamily="34" charset="-120"/>
                          <a:ea typeface="微軟正黑體" panose="020B0604030504040204" pitchFamily="34" charset="-120"/>
                          <a:cs typeface="新細明體"/>
                        </a:rPr>
                        <a:t>筆；如僅如期執行資料集登載而未提供特色介紹者，以</a:t>
                      </a:r>
                      <a:r>
                        <a:rPr lang="en-US" sz="1400" dirty="0">
                          <a:effectLst/>
                          <a:latin typeface="微軟正黑體" panose="020B0604030504040204" pitchFamily="34" charset="-120"/>
                          <a:ea typeface="微軟正黑體" panose="020B0604030504040204" pitchFamily="34" charset="-120"/>
                          <a:cs typeface="新細明體"/>
                        </a:rPr>
                        <a:t>0.5</a:t>
                      </a:r>
                      <a:r>
                        <a:rPr lang="zh-TW" sz="1400" dirty="0">
                          <a:effectLst/>
                          <a:latin typeface="微軟正黑體" panose="020B0604030504040204" pitchFamily="34" charset="-120"/>
                          <a:ea typeface="微軟正黑體" panose="020B0604030504040204" pitchFamily="34" charset="-120"/>
                          <a:cs typeface="新細明體"/>
                        </a:rPr>
                        <a:t>筆計。</a:t>
                      </a:r>
                      <a:endParaRPr lang="zh-TW" sz="1200"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r>
              <a:tr h="1540054">
                <a:tc>
                  <a:txBody>
                    <a:bodyPr/>
                    <a:lstStyle/>
                    <a:p>
                      <a:pPr fontAlgn="auto">
                        <a:spcAft>
                          <a:spcPts val="0"/>
                        </a:spcAft>
                      </a:pPr>
                      <a:r>
                        <a:rPr lang="zh-TW" sz="1400">
                          <a:effectLst/>
                          <a:latin typeface="微軟正黑體" panose="020B0604030504040204" pitchFamily="34" charset="-120"/>
                          <a:ea typeface="微軟正黑體" panose="020B0604030504040204" pitchFamily="34" charset="-120"/>
                          <a:cs typeface="新細明體"/>
                        </a:rPr>
                        <a:t>開放資料集品質抽檢結果之合格率</a:t>
                      </a:r>
                      <a:endParaRPr lang="zh-TW" sz="120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177800" indent="-177800" fontAlgn="auto">
                        <a:spcAft>
                          <a:spcPts val="0"/>
                        </a:spcAft>
                      </a:pP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資料集檔案格式、編碼方式符合</a:t>
                      </a:r>
                      <a:endParaRPr lang="zh-TW" sz="1200" dirty="0">
                        <a:effectLst/>
                        <a:latin typeface="微軟正黑體" panose="020B0604030504040204" pitchFamily="34" charset="-120"/>
                        <a:ea typeface="微軟正黑體" panose="020B0604030504040204" pitchFamily="34" charset="-120"/>
                        <a:cs typeface="Times New Roman"/>
                      </a:endParaRPr>
                    </a:p>
                    <a:p>
                      <a:pPr marL="177800" indent="-177800" fontAlgn="auto">
                        <a:spcAft>
                          <a:spcPts val="0"/>
                        </a:spcAft>
                      </a:pPr>
                      <a:r>
                        <a:rPr lang="en-US" sz="1400" dirty="0">
                          <a:effectLst/>
                          <a:latin typeface="微軟正黑體" panose="020B0604030504040204" pitchFamily="34" charset="-120"/>
                          <a:ea typeface="微軟正黑體" panose="020B0604030504040204" pitchFamily="34" charset="-120"/>
                          <a:cs typeface="新細明體"/>
                        </a:rPr>
                        <a:t>˙</a:t>
                      </a:r>
                      <a:r>
                        <a:rPr lang="zh-TW" sz="1400" u="sng" dirty="0">
                          <a:effectLst/>
                          <a:latin typeface="微軟正黑體" panose="020B0604030504040204" pitchFamily="34" charset="-120"/>
                          <a:ea typeface="微軟正黑體" panose="020B0604030504040204" pitchFamily="34" charset="-120"/>
                          <a:cs typeface="新細明體"/>
                        </a:rPr>
                        <a:t>資料集連結網址正常</a:t>
                      </a:r>
                      <a:r>
                        <a:rPr lang="zh-TW" sz="1400" dirty="0">
                          <a:effectLst/>
                          <a:latin typeface="微軟正黑體" panose="020B0604030504040204" pitchFamily="34" charset="-120"/>
                          <a:ea typeface="微軟正黑體" panose="020B0604030504040204" pitchFamily="34" charset="-120"/>
                          <a:cs typeface="新細明體"/>
                        </a:rPr>
                        <a:t>、</a:t>
                      </a:r>
                      <a:r>
                        <a:rPr lang="zh-TW" sz="1400" u="sng" dirty="0">
                          <a:effectLst/>
                          <a:latin typeface="微軟正黑體" panose="020B0604030504040204" pitchFamily="34" charset="-120"/>
                          <a:ea typeface="微軟正黑體" panose="020B0604030504040204" pitchFamily="34" charset="-120"/>
                          <a:cs typeface="新細明體"/>
                        </a:rPr>
                        <a:t>可直接下載</a:t>
                      </a:r>
                      <a:endParaRPr lang="zh-TW" sz="1200" dirty="0">
                        <a:effectLst/>
                        <a:latin typeface="微軟正黑體" panose="020B0604030504040204" pitchFamily="34" charset="-120"/>
                        <a:ea typeface="微軟正黑體" panose="020B0604030504040204" pitchFamily="34" charset="-120"/>
                        <a:cs typeface="Times New Roman"/>
                      </a:endParaRPr>
                    </a:p>
                    <a:p>
                      <a:pPr marL="177800" indent="-177800" fontAlgn="auto">
                        <a:spcAft>
                          <a:spcPts val="0"/>
                        </a:spcAft>
                      </a:pP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資料集內容欄位名稱與資料一致性</a:t>
                      </a:r>
                      <a:endParaRPr lang="zh-TW" sz="1200" dirty="0">
                        <a:effectLst/>
                        <a:latin typeface="微軟正黑體" panose="020B0604030504040204" pitchFamily="34" charset="-120"/>
                        <a:ea typeface="微軟正黑體" panose="020B0604030504040204" pitchFamily="34" charset="-120"/>
                        <a:cs typeface="Times New Roman"/>
                      </a:endParaRPr>
                    </a:p>
                    <a:p>
                      <a:pPr marL="177800" indent="-177800" fontAlgn="auto">
                        <a:spcAft>
                          <a:spcPts val="0"/>
                        </a:spcAft>
                      </a:pPr>
                      <a:r>
                        <a:rPr lang="en-US" sz="1400" dirty="0">
                          <a:effectLst/>
                          <a:latin typeface="微軟正黑體" panose="020B0604030504040204" pitchFamily="34" charset="-120"/>
                          <a:ea typeface="微軟正黑體" panose="020B0604030504040204" pitchFamily="34" charset="-120"/>
                          <a:cs typeface="新細明體"/>
                        </a:rPr>
                        <a:t>˙</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資料集內容更新頻率</a:t>
                      </a:r>
                      <a:r>
                        <a:rPr 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符合</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度</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algn="ctr" fontAlgn="auto">
                        <a:spcAft>
                          <a:spcPts val="0"/>
                        </a:spcAft>
                      </a:pPr>
                      <a:r>
                        <a:rPr lang="en-US" sz="1400" dirty="0">
                          <a:effectLst/>
                          <a:latin typeface="微軟正黑體" panose="020B0604030504040204" pitchFamily="34" charset="-120"/>
                          <a:ea typeface="微軟正黑體" panose="020B0604030504040204" pitchFamily="34" charset="-120"/>
                          <a:cs typeface="新細明體"/>
                        </a:rPr>
                        <a:t>35</a:t>
                      </a:r>
                      <a:endParaRPr lang="zh-TW" sz="1200"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342900" lvl="0" indent="-342900" fontAlgn="auto">
                        <a:spcAft>
                          <a:spcPts val="0"/>
                        </a:spcAft>
                        <a:buFont typeface="+mj-lt"/>
                        <a:buAutoNum type="arabicPeriod"/>
                        <a:tabLst>
                          <a:tab pos="228600" algn="l"/>
                        </a:tabLst>
                      </a:pPr>
                      <a:r>
                        <a:rPr lang="zh-TW" sz="1400" dirty="0">
                          <a:effectLst/>
                          <a:latin typeface="微軟正黑體" panose="020B0604030504040204" pitchFamily="34" charset="-120"/>
                          <a:ea typeface="微軟正黑體" panose="020B0604030504040204" pitchFamily="34" charset="-120"/>
                          <a:cs typeface="新細明體"/>
                        </a:rPr>
                        <a:t>各機關</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構</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已開放資料集由本部資訊中心按季抽檢</a:t>
                      </a:r>
                      <a:r>
                        <a:rPr lang="en-US" sz="1400" dirty="0">
                          <a:effectLst/>
                          <a:latin typeface="微軟正黑體" panose="020B0604030504040204" pitchFamily="34" charset="-120"/>
                          <a:ea typeface="微軟正黑體" panose="020B0604030504040204" pitchFamily="34" charset="-120"/>
                          <a:cs typeface="新細明體"/>
                        </a:rPr>
                        <a:t>5%</a:t>
                      </a:r>
                      <a:r>
                        <a:rPr lang="zh-TW" sz="1400" dirty="0">
                          <a:effectLst/>
                          <a:latin typeface="微軟正黑體" panose="020B0604030504040204" pitchFamily="34" charset="-120"/>
                          <a:ea typeface="微軟正黑體" panose="020B0604030504040204" pitchFamily="34" charset="-120"/>
                          <a:cs typeface="新細明體"/>
                        </a:rPr>
                        <a:t>（四捨五入計）；如未滿</a:t>
                      </a:r>
                      <a:r>
                        <a:rPr lang="en-US" sz="1400" dirty="0">
                          <a:effectLst/>
                          <a:latin typeface="微軟正黑體" panose="020B0604030504040204" pitchFamily="34" charset="-120"/>
                          <a:ea typeface="微軟正黑體" panose="020B0604030504040204" pitchFamily="34" charset="-120"/>
                          <a:cs typeface="新細明體"/>
                        </a:rPr>
                        <a:t>1</a:t>
                      </a:r>
                      <a:r>
                        <a:rPr lang="zh-TW" sz="1400" dirty="0">
                          <a:effectLst/>
                          <a:latin typeface="微軟正黑體" panose="020B0604030504040204" pitchFamily="34" charset="-120"/>
                          <a:ea typeface="微軟正黑體" panose="020B0604030504040204" pitchFamily="34" charset="-120"/>
                          <a:cs typeface="新細明體"/>
                        </a:rPr>
                        <a:t>筆者以</a:t>
                      </a:r>
                      <a:r>
                        <a:rPr lang="en-US" sz="1400" dirty="0">
                          <a:effectLst/>
                          <a:latin typeface="微軟正黑體" panose="020B0604030504040204" pitchFamily="34" charset="-120"/>
                          <a:ea typeface="微軟正黑體" panose="020B0604030504040204" pitchFamily="34" charset="-120"/>
                          <a:cs typeface="新細明體"/>
                        </a:rPr>
                        <a:t>1</a:t>
                      </a:r>
                      <a:r>
                        <a:rPr lang="zh-TW" sz="1400" dirty="0">
                          <a:effectLst/>
                          <a:latin typeface="微軟正黑體" panose="020B0604030504040204" pitchFamily="34" charset="-120"/>
                          <a:ea typeface="微軟正黑體" panose="020B0604030504040204" pitchFamily="34" charset="-120"/>
                          <a:cs typeface="新細明體"/>
                        </a:rPr>
                        <a:t>筆計算。</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mj-lt"/>
                        <a:buAutoNum type="arabicPeriod"/>
                        <a:tabLst>
                          <a:tab pos="228600" algn="l"/>
                        </a:tabLst>
                      </a:pPr>
                      <a:r>
                        <a:rPr lang="zh-TW" sz="1400" dirty="0">
                          <a:effectLst/>
                          <a:latin typeface="微軟正黑體" panose="020B0604030504040204" pitchFamily="34" charset="-120"/>
                          <a:ea typeface="微軟正黑體" panose="020B0604030504040204" pitchFamily="34" charset="-120"/>
                          <a:cs typeface="新細明體"/>
                        </a:rPr>
                        <a:t>各機關</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構</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抽檢結果均通過者，可得</a:t>
                      </a:r>
                      <a:r>
                        <a:rPr lang="en-US" sz="1400" dirty="0">
                          <a:effectLst/>
                          <a:latin typeface="微軟正黑體" panose="020B0604030504040204" pitchFamily="34" charset="-120"/>
                          <a:ea typeface="微軟正黑體" panose="020B0604030504040204" pitchFamily="34" charset="-120"/>
                          <a:cs typeface="新細明體"/>
                        </a:rPr>
                        <a:t>35</a:t>
                      </a:r>
                      <a:r>
                        <a:rPr lang="zh-TW" sz="1400" dirty="0">
                          <a:effectLst/>
                          <a:latin typeface="微軟正黑體" panose="020B0604030504040204" pitchFamily="34" charset="-120"/>
                          <a:ea typeface="微軟正黑體" panose="020B0604030504040204" pitchFamily="34" charset="-120"/>
                          <a:cs typeface="新細明體"/>
                        </a:rPr>
                        <a:t>分。</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mj-lt"/>
                        <a:buAutoNum type="arabicPeriod"/>
                        <a:tabLst>
                          <a:tab pos="228600" algn="l"/>
                        </a:tabLst>
                      </a:pPr>
                      <a:r>
                        <a:rPr lang="zh-TW" sz="1400" dirty="0">
                          <a:effectLst/>
                          <a:latin typeface="微軟正黑體" panose="020B0604030504040204" pitchFamily="34" charset="-120"/>
                          <a:ea typeface="微軟正黑體" panose="020B0604030504040204" pitchFamily="34" charset="-120"/>
                          <a:cs typeface="新細明體"/>
                        </a:rPr>
                        <a:t>如有抽檢不合格資料集，則依據完成比例計算得分。</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pPr>
                      <a:r>
                        <a:rPr lang="zh-TW" sz="1400" dirty="0">
                          <a:effectLst/>
                          <a:latin typeface="微軟正黑體" panose="020B0604030504040204" pitchFamily="34" charset="-120"/>
                          <a:ea typeface="微軟正黑體" panose="020B0604030504040204" pitchFamily="34" charset="-120"/>
                          <a:cs typeface="新細明體"/>
                        </a:rPr>
                        <a:t>計分公式</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合格筆數</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抽檢筆數</a:t>
                      </a:r>
                      <a:r>
                        <a:rPr lang="en-US" sz="1400" dirty="0">
                          <a:effectLst/>
                          <a:latin typeface="微軟正黑體" panose="020B0604030504040204" pitchFamily="34" charset="-120"/>
                          <a:ea typeface="微軟正黑體" panose="020B0604030504040204" pitchFamily="34" charset="-120"/>
                          <a:cs typeface="新細明體"/>
                        </a:rPr>
                        <a:t>)*35</a:t>
                      </a:r>
                      <a:r>
                        <a:rPr lang="zh-TW" sz="1400" dirty="0">
                          <a:effectLst/>
                          <a:latin typeface="微軟正黑體" panose="020B0604030504040204" pitchFamily="34" charset="-120"/>
                          <a:ea typeface="微軟正黑體" panose="020B0604030504040204" pitchFamily="34" charset="-120"/>
                          <a:cs typeface="新細明體"/>
                        </a:rPr>
                        <a:t>。</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algn="l" defTabSz="914400" rtl="0" eaLnBrk="1" fontAlgn="auto" latinLnBrk="0" hangingPunct="1">
                        <a:spcAft>
                          <a:spcPts val="0"/>
                        </a:spcAft>
                        <a:buFont typeface="+mj-lt"/>
                        <a:buAutoNum type="arabicPeriod" startAt="4"/>
                        <a:tabLst>
                          <a:tab pos="228600" algn="l"/>
                        </a:tabLst>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抽檢不合格資料集，經本部資訊中心通知後</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3</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個工作天內完成修正，每筆資料集每逾期</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1</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個工作天未修正者扣</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2</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未滿</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1</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個工作天以</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1</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個工作天計算</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r>
              <a:tr h="1355379">
                <a:tc>
                  <a:txBody>
                    <a:bodyPr/>
                    <a:lstStyle/>
                    <a:p>
                      <a:pPr fontAlgn="auto">
                        <a:spcAft>
                          <a:spcPts val="0"/>
                        </a:spcAft>
                      </a:pPr>
                      <a:r>
                        <a:rPr lang="zh-TW" sz="1400" u="none" dirty="0">
                          <a:effectLst/>
                          <a:latin typeface="微軟正黑體" panose="020B0604030504040204" pitchFamily="34" charset="-120"/>
                          <a:ea typeface="微軟正黑體" panose="020B0604030504040204" pitchFamily="34" charset="-120"/>
                          <a:cs typeface="新細明體"/>
                        </a:rPr>
                        <a:t>開放資料集逹</a:t>
                      </a:r>
                      <a:r>
                        <a:rPr lang="en-US" sz="1400" u="none" dirty="0">
                          <a:effectLst/>
                          <a:latin typeface="微軟正黑體" panose="020B0604030504040204" pitchFamily="34" charset="-120"/>
                          <a:ea typeface="微軟正黑體" panose="020B0604030504040204" pitchFamily="34" charset="-120"/>
                          <a:cs typeface="新細明體"/>
                        </a:rPr>
                        <a:t>3</a:t>
                      </a:r>
                      <a:r>
                        <a:rPr lang="zh-TW" sz="1400" u="none" dirty="0">
                          <a:effectLst/>
                          <a:latin typeface="微軟正黑體" panose="020B0604030504040204" pitchFamily="34" charset="-120"/>
                          <a:ea typeface="微軟正黑體" panose="020B0604030504040204" pitchFamily="34" charset="-120"/>
                          <a:cs typeface="新細明體"/>
                        </a:rPr>
                        <a:t>顆星</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含</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以上之</a:t>
                      </a:r>
                      <a:r>
                        <a:rPr lang="zh-TW" sz="1400" u="none" dirty="0" smtClean="0">
                          <a:effectLst/>
                          <a:latin typeface="微軟正黑體" panose="020B0604030504040204" pitchFamily="34" charset="-120"/>
                          <a:ea typeface="微軟正黑體" panose="020B0604030504040204" pitchFamily="34" charset="-120"/>
                          <a:cs typeface="新細明體"/>
                        </a:rPr>
                        <a:t>比重</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58420" fontAlgn="auto">
                        <a:spcAft>
                          <a:spcPts val="0"/>
                        </a:spcAft>
                      </a:pPr>
                      <a:r>
                        <a:rPr lang="zh-TW" sz="1400" u="none" dirty="0">
                          <a:effectLst/>
                          <a:latin typeface="微軟正黑體" panose="020B0604030504040204" pitchFamily="34" charset="-120"/>
                          <a:ea typeface="微軟正黑體" panose="020B0604030504040204" pitchFamily="34" charset="-120"/>
                          <a:cs typeface="新細明體"/>
                        </a:rPr>
                        <a:t>資料集檔案格式採用</a:t>
                      </a:r>
                      <a:r>
                        <a:rPr lang="en-US" sz="1400" u="none" dirty="0">
                          <a:effectLst/>
                          <a:latin typeface="微軟正黑體" panose="020B0604030504040204" pitchFamily="34" charset="-120"/>
                          <a:ea typeface="微軟正黑體" panose="020B0604030504040204" pitchFamily="34" charset="-120"/>
                          <a:cs typeface="新細明體"/>
                        </a:rPr>
                        <a:t>3</a:t>
                      </a:r>
                      <a:r>
                        <a:rPr lang="zh-TW" sz="1400" u="none" dirty="0">
                          <a:effectLst/>
                          <a:latin typeface="微軟正黑體" panose="020B0604030504040204" pitchFamily="34" charset="-120"/>
                          <a:ea typeface="微軟正黑體" panose="020B0604030504040204" pitchFamily="34" charset="-120"/>
                          <a:cs typeface="新細明體"/>
                        </a:rPr>
                        <a:t>顆星</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含</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以上等級，例如</a:t>
                      </a:r>
                      <a:r>
                        <a:rPr lang="en-US" sz="1400" u="none" dirty="0">
                          <a:effectLst/>
                          <a:latin typeface="微軟正黑體" panose="020B0604030504040204" pitchFamily="34" charset="-120"/>
                          <a:ea typeface="微軟正黑體" panose="020B0604030504040204" pitchFamily="34" charset="-120"/>
                          <a:cs typeface="新細明體"/>
                        </a:rPr>
                        <a:t>CSV</a:t>
                      </a:r>
                      <a:r>
                        <a:rPr lang="zh-TW" sz="1400" u="none" dirty="0">
                          <a:effectLst/>
                          <a:latin typeface="微軟正黑體" panose="020B0604030504040204" pitchFamily="34" charset="-120"/>
                          <a:ea typeface="微軟正黑體" panose="020B0604030504040204" pitchFamily="34" charset="-120"/>
                          <a:cs typeface="新細明體"/>
                        </a:rPr>
                        <a:t>、</a:t>
                      </a:r>
                      <a:r>
                        <a:rPr lang="en-US" sz="1400" u="none" dirty="0">
                          <a:effectLst/>
                          <a:latin typeface="微軟正黑體" panose="020B0604030504040204" pitchFamily="34" charset="-120"/>
                          <a:ea typeface="微軟正黑體" panose="020B0604030504040204" pitchFamily="34" charset="-120"/>
                          <a:cs typeface="新細明體"/>
                        </a:rPr>
                        <a:t>TXT</a:t>
                      </a:r>
                      <a:r>
                        <a:rPr lang="zh-TW" sz="1400" u="none" dirty="0">
                          <a:effectLst/>
                          <a:latin typeface="微軟正黑體" panose="020B0604030504040204" pitchFamily="34" charset="-120"/>
                          <a:ea typeface="微軟正黑體" panose="020B0604030504040204" pitchFamily="34" charset="-120"/>
                          <a:cs typeface="新細明體"/>
                        </a:rPr>
                        <a:t>、</a:t>
                      </a:r>
                      <a:r>
                        <a:rPr lang="en-US" sz="1400" u="none" dirty="0">
                          <a:effectLst/>
                          <a:latin typeface="微軟正黑體" panose="020B0604030504040204" pitchFamily="34" charset="-120"/>
                          <a:ea typeface="微軟正黑體" panose="020B0604030504040204" pitchFamily="34" charset="-120"/>
                          <a:cs typeface="新細明體"/>
                        </a:rPr>
                        <a:t>JSON</a:t>
                      </a:r>
                      <a:r>
                        <a:rPr lang="zh-TW" sz="1400" u="none" dirty="0">
                          <a:effectLst/>
                          <a:latin typeface="微軟正黑體" panose="020B0604030504040204" pitchFamily="34" charset="-120"/>
                          <a:ea typeface="微軟正黑體" panose="020B0604030504040204" pitchFamily="34" charset="-120"/>
                          <a:cs typeface="新細明體"/>
                        </a:rPr>
                        <a:t>、</a:t>
                      </a:r>
                      <a:r>
                        <a:rPr lang="en-US" sz="1400" u="none" dirty="0">
                          <a:effectLst/>
                          <a:latin typeface="微軟正黑體" panose="020B0604030504040204" pitchFamily="34" charset="-120"/>
                          <a:ea typeface="微軟正黑體" panose="020B0604030504040204" pitchFamily="34" charset="-120"/>
                          <a:cs typeface="新細明體"/>
                        </a:rPr>
                        <a:t>XML</a:t>
                      </a:r>
                      <a:r>
                        <a:rPr lang="zh-TW" sz="1400" u="none" dirty="0">
                          <a:effectLst/>
                          <a:latin typeface="微軟正黑體" panose="020B0604030504040204" pitchFamily="34" charset="-120"/>
                          <a:ea typeface="微軟正黑體" panose="020B0604030504040204" pitchFamily="34" charset="-120"/>
                          <a:cs typeface="新細明體"/>
                        </a:rPr>
                        <a:t>、</a:t>
                      </a:r>
                      <a:r>
                        <a:rPr lang="en-US" sz="1400" u="none" dirty="0">
                          <a:effectLst/>
                          <a:latin typeface="微軟正黑體" panose="020B0604030504040204" pitchFamily="34" charset="-120"/>
                          <a:ea typeface="微軟正黑體" panose="020B0604030504040204" pitchFamily="34" charset="-120"/>
                          <a:cs typeface="新細明體"/>
                        </a:rPr>
                        <a:t>RDF</a:t>
                      </a:r>
                      <a:r>
                        <a:rPr lang="zh-TW" sz="1400" u="none" dirty="0">
                          <a:effectLst/>
                          <a:latin typeface="微軟正黑體" panose="020B0604030504040204" pitchFamily="34" charset="-120"/>
                          <a:ea typeface="微軟正黑體" panose="020B0604030504040204" pitchFamily="34" charset="-120"/>
                          <a:cs typeface="新細明體"/>
                        </a:rPr>
                        <a:t>等。</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fontAlgn="auto">
                        <a:spcAft>
                          <a:spcPts val="0"/>
                        </a:spcAft>
                      </a:pPr>
                      <a:r>
                        <a:rPr lang="en-US" sz="1400" u="none" dirty="0">
                          <a:effectLst/>
                          <a:latin typeface="微軟正黑體" panose="020B0604030504040204" pitchFamily="34" charset="-120"/>
                          <a:ea typeface="微軟正黑體" panose="020B0604030504040204" pitchFamily="34" charset="-120"/>
                          <a:cs typeface="新細明體"/>
                        </a:rPr>
                        <a:t>25</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fontAlgn="auto">
                        <a:spcAft>
                          <a:spcPts val="0"/>
                        </a:spcAft>
                      </a:pPr>
                      <a:r>
                        <a:rPr lang="zh-TW" sz="1400" dirty="0">
                          <a:effectLst/>
                          <a:latin typeface="微軟正黑體" panose="020B0604030504040204" pitchFamily="34" charset="-120"/>
                          <a:ea typeface="微軟正黑體" panose="020B0604030504040204" pitchFamily="34" charset="-120"/>
                          <a:cs typeface="新細明體"/>
                        </a:rPr>
                        <a:t>各單位已開放資料集逹</a:t>
                      </a:r>
                      <a:r>
                        <a:rPr lang="en-US" sz="1400" dirty="0">
                          <a:effectLst/>
                          <a:latin typeface="微軟正黑體" panose="020B0604030504040204" pitchFamily="34" charset="-120"/>
                          <a:ea typeface="微軟正黑體" panose="020B0604030504040204" pitchFamily="34" charset="-120"/>
                          <a:cs typeface="新細明體"/>
                        </a:rPr>
                        <a:t>3</a:t>
                      </a:r>
                      <a:r>
                        <a:rPr lang="zh-TW" sz="1400" dirty="0">
                          <a:effectLst/>
                          <a:latin typeface="微軟正黑體" panose="020B0604030504040204" pitchFamily="34" charset="-120"/>
                          <a:ea typeface="微軟正黑體" panose="020B0604030504040204" pitchFamily="34" charset="-120"/>
                          <a:cs typeface="新細明體"/>
                        </a:rPr>
                        <a:t>顆星</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含</a:t>
                      </a:r>
                      <a:r>
                        <a:rPr lang="en-US" sz="1400" dirty="0">
                          <a:effectLst/>
                          <a:latin typeface="微軟正黑體" panose="020B0604030504040204" pitchFamily="34" charset="-120"/>
                          <a:ea typeface="微軟正黑體" panose="020B0604030504040204" pitchFamily="34" charset="-120"/>
                          <a:cs typeface="新細明體"/>
                        </a:rPr>
                        <a:t>)</a:t>
                      </a:r>
                      <a:r>
                        <a:rPr lang="zh-TW" sz="1400" dirty="0">
                          <a:effectLst/>
                          <a:latin typeface="微軟正黑體" panose="020B0604030504040204" pitchFamily="34" charset="-120"/>
                          <a:ea typeface="微軟正黑體" panose="020B0604030504040204" pitchFamily="34" charset="-120"/>
                          <a:cs typeface="新細明體"/>
                        </a:rPr>
                        <a:t>以上之比重對應計分方式：</a:t>
                      </a:r>
                      <a:endParaRPr lang="zh-TW" sz="1200"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tabLst>
                          <a:tab pos="228600" algn="l"/>
                        </a:tabLst>
                      </a:pPr>
                      <a:r>
                        <a:rPr lang="zh-TW" sz="1400" u="none" dirty="0">
                          <a:effectLst/>
                          <a:latin typeface="微軟正黑體" panose="020B0604030504040204" pitchFamily="34" charset="-120"/>
                          <a:ea typeface="微軟正黑體" panose="020B0604030504040204" pitchFamily="34" charset="-120"/>
                          <a:cs typeface="新細明體"/>
                        </a:rPr>
                        <a:t>佔</a:t>
                      </a:r>
                      <a:r>
                        <a:rPr lang="en-US" sz="1400" u="none" dirty="0">
                          <a:effectLst/>
                          <a:latin typeface="微軟正黑體" panose="020B0604030504040204" pitchFamily="34" charset="-120"/>
                          <a:ea typeface="微軟正黑體" panose="020B0604030504040204" pitchFamily="34" charset="-120"/>
                          <a:cs typeface="新細明體"/>
                        </a:rPr>
                        <a:t>85%(</a:t>
                      </a:r>
                      <a:r>
                        <a:rPr lang="zh-TW" sz="1400" u="none" dirty="0">
                          <a:effectLst/>
                          <a:latin typeface="微軟正黑體" panose="020B0604030504040204" pitchFamily="34" charset="-120"/>
                          <a:ea typeface="微軟正黑體" panose="020B0604030504040204" pitchFamily="34" charset="-120"/>
                          <a:cs typeface="新細明體"/>
                        </a:rPr>
                        <a:t>含</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以上</a:t>
                      </a:r>
                      <a:r>
                        <a:rPr lang="en-US" sz="1400" u="none" dirty="0">
                          <a:effectLst/>
                          <a:latin typeface="微軟正黑體" panose="020B0604030504040204" pitchFamily="34" charset="-120"/>
                          <a:ea typeface="微軟正黑體" panose="020B0604030504040204" pitchFamily="34" charset="-120"/>
                          <a:cs typeface="新細明體"/>
                        </a:rPr>
                        <a:t>:25</a:t>
                      </a:r>
                      <a:r>
                        <a:rPr lang="zh-TW" sz="1400" u="none" dirty="0">
                          <a:effectLst/>
                          <a:latin typeface="微軟正黑體" panose="020B0604030504040204" pitchFamily="34" charset="-120"/>
                          <a:ea typeface="微軟正黑體" panose="020B0604030504040204" pitchFamily="34" charset="-120"/>
                          <a:cs typeface="新細明體"/>
                        </a:rPr>
                        <a:t>分</a:t>
                      </a:r>
                      <a:endParaRPr lang="zh-TW" sz="1200" u="none"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tabLst>
                          <a:tab pos="228600" algn="l"/>
                        </a:tabLst>
                      </a:pPr>
                      <a:r>
                        <a:rPr lang="zh-TW" sz="1400" u="none" dirty="0">
                          <a:effectLst/>
                          <a:latin typeface="微軟正黑體" panose="020B0604030504040204" pitchFamily="34" charset="-120"/>
                          <a:ea typeface="微軟正黑體" panose="020B0604030504040204" pitchFamily="34" charset="-120"/>
                          <a:cs typeface="新細明體"/>
                        </a:rPr>
                        <a:t>佔</a:t>
                      </a:r>
                      <a:r>
                        <a:rPr lang="en-US" sz="1400" u="none" dirty="0">
                          <a:effectLst/>
                          <a:latin typeface="微軟正黑體" panose="020B0604030504040204" pitchFamily="34" charset="-120"/>
                          <a:ea typeface="微軟正黑體" panose="020B0604030504040204" pitchFamily="34" charset="-120"/>
                          <a:cs typeface="新細明體"/>
                        </a:rPr>
                        <a:t>80%(</a:t>
                      </a:r>
                      <a:r>
                        <a:rPr lang="zh-TW" sz="1400" u="none" dirty="0">
                          <a:effectLst/>
                          <a:latin typeface="微軟正黑體" panose="020B0604030504040204" pitchFamily="34" charset="-120"/>
                          <a:ea typeface="微軟正黑體" panose="020B0604030504040204" pitchFamily="34" charset="-120"/>
                          <a:cs typeface="新細明體"/>
                        </a:rPr>
                        <a:t>含</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以上未達</a:t>
                      </a:r>
                      <a:r>
                        <a:rPr lang="en-US" sz="1400" u="none" dirty="0">
                          <a:effectLst/>
                          <a:latin typeface="微軟正黑體" panose="020B0604030504040204" pitchFamily="34" charset="-120"/>
                          <a:ea typeface="微軟正黑體" panose="020B0604030504040204" pitchFamily="34" charset="-120"/>
                          <a:cs typeface="新細明體"/>
                        </a:rPr>
                        <a:t>85%:20</a:t>
                      </a:r>
                      <a:r>
                        <a:rPr lang="zh-TW" sz="1400" u="none" dirty="0">
                          <a:effectLst/>
                          <a:latin typeface="微軟正黑體" panose="020B0604030504040204" pitchFamily="34" charset="-120"/>
                          <a:ea typeface="微軟正黑體" panose="020B0604030504040204" pitchFamily="34" charset="-120"/>
                          <a:cs typeface="新細明體"/>
                        </a:rPr>
                        <a:t>分</a:t>
                      </a:r>
                      <a:endParaRPr lang="zh-TW" sz="1200" u="none"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tabLst>
                          <a:tab pos="228600" algn="l"/>
                        </a:tabLst>
                      </a:pPr>
                      <a:r>
                        <a:rPr lang="zh-TW" sz="1400" u="none" dirty="0">
                          <a:effectLst/>
                          <a:latin typeface="微軟正黑體" panose="020B0604030504040204" pitchFamily="34" charset="-120"/>
                          <a:ea typeface="微軟正黑體" panose="020B0604030504040204" pitchFamily="34" charset="-120"/>
                          <a:cs typeface="新細明體"/>
                        </a:rPr>
                        <a:t>佔</a:t>
                      </a:r>
                      <a:r>
                        <a:rPr lang="en-US" sz="1400" u="none" dirty="0">
                          <a:effectLst/>
                          <a:latin typeface="微軟正黑體" panose="020B0604030504040204" pitchFamily="34" charset="-120"/>
                          <a:ea typeface="微軟正黑體" panose="020B0604030504040204" pitchFamily="34" charset="-120"/>
                          <a:cs typeface="新細明體"/>
                        </a:rPr>
                        <a:t>75%(</a:t>
                      </a:r>
                      <a:r>
                        <a:rPr lang="zh-TW" sz="1400" u="none" dirty="0">
                          <a:effectLst/>
                          <a:latin typeface="微軟正黑體" panose="020B0604030504040204" pitchFamily="34" charset="-120"/>
                          <a:ea typeface="微軟正黑體" panose="020B0604030504040204" pitchFamily="34" charset="-120"/>
                          <a:cs typeface="新細明體"/>
                        </a:rPr>
                        <a:t>含</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以上未達</a:t>
                      </a:r>
                      <a:r>
                        <a:rPr lang="en-US" sz="1400" u="none" dirty="0">
                          <a:effectLst/>
                          <a:latin typeface="微軟正黑體" panose="020B0604030504040204" pitchFamily="34" charset="-120"/>
                          <a:ea typeface="微軟正黑體" panose="020B0604030504040204" pitchFamily="34" charset="-120"/>
                          <a:cs typeface="新細明體"/>
                        </a:rPr>
                        <a:t>80%:15</a:t>
                      </a:r>
                      <a:r>
                        <a:rPr lang="zh-TW" sz="1400" u="none" dirty="0">
                          <a:effectLst/>
                          <a:latin typeface="微軟正黑體" panose="020B0604030504040204" pitchFamily="34" charset="-120"/>
                          <a:ea typeface="微軟正黑體" panose="020B0604030504040204" pitchFamily="34" charset="-120"/>
                          <a:cs typeface="新細明體"/>
                        </a:rPr>
                        <a:t>分</a:t>
                      </a:r>
                      <a:endParaRPr lang="zh-TW" sz="1200" u="none"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tabLst>
                          <a:tab pos="228600" algn="l"/>
                        </a:tabLst>
                      </a:pPr>
                      <a:r>
                        <a:rPr lang="zh-TW" sz="1400" u="none" dirty="0">
                          <a:effectLst/>
                          <a:latin typeface="微軟正黑體" panose="020B0604030504040204" pitchFamily="34" charset="-120"/>
                          <a:ea typeface="微軟正黑體" panose="020B0604030504040204" pitchFamily="34" charset="-120"/>
                          <a:cs typeface="新細明體"/>
                        </a:rPr>
                        <a:t>佔</a:t>
                      </a:r>
                      <a:r>
                        <a:rPr lang="en-US" sz="1400" u="none" dirty="0">
                          <a:effectLst/>
                          <a:latin typeface="微軟正黑體" panose="020B0604030504040204" pitchFamily="34" charset="-120"/>
                          <a:ea typeface="微軟正黑體" panose="020B0604030504040204" pitchFamily="34" charset="-120"/>
                          <a:cs typeface="新細明體"/>
                        </a:rPr>
                        <a:t>70%(</a:t>
                      </a:r>
                      <a:r>
                        <a:rPr lang="zh-TW" sz="1400" u="none" dirty="0">
                          <a:effectLst/>
                          <a:latin typeface="微軟正黑體" panose="020B0604030504040204" pitchFamily="34" charset="-120"/>
                          <a:ea typeface="微軟正黑體" panose="020B0604030504040204" pitchFamily="34" charset="-120"/>
                          <a:cs typeface="新細明體"/>
                        </a:rPr>
                        <a:t>含</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以上未達</a:t>
                      </a:r>
                      <a:r>
                        <a:rPr lang="en-US" sz="1400" u="none" dirty="0">
                          <a:effectLst/>
                          <a:latin typeface="微軟正黑體" panose="020B0604030504040204" pitchFamily="34" charset="-120"/>
                          <a:ea typeface="微軟正黑體" panose="020B0604030504040204" pitchFamily="34" charset="-120"/>
                          <a:cs typeface="新細明體"/>
                        </a:rPr>
                        <a:t>75%:10</a:t>
                      </a:r>
                      <a:r>
                        <a:rPr lang="zh-TW" sz="1400" u="none" dirty="0">
                          <a:effectLst/>
                          <a:latin typeface="微軟正黑體" panose="020B0604030504040204" pitchFamily="34" charset="-120"/>
                          <a:ea typeface="微軟正黑體" panose="020B0604030504040204" pitchFamily="34" charset="-120"/>
                          <a:cs typeface="新細明體"/>
                        </a:rPr>
                        <a:t>分</a:t>
                      </a:r>
                      <a:endParaRPr lang="zh-TW" sz="1200" u="none"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tabLst>
                          <a:tab pos="228600" algn="l"/>
                        </a:tabLst>
                      </a:pPr>
                      <a:r>
                        <a:rPr lang="zh-TW" sz="1400" u="none" dirty="0">
                          <a:effectLst/>
                          <a:latin typeface="微軟正黑體" panose="020B0604030504040204" pitchFamily="34" charset="-120"/>
                          <a:ea typeface="微軟正黑體" panose="020B0604030504040204" pitchFamily="34" charset="-120"/>
                          <a:cs typeface="新細明體"/>
                        </a:rPr>
                        <a:t>每低於</a:t>
                      </a:r>
                      <a:r>
                        <a:rPr lang="en-US" sz="1400" u="none" dirty="0">
                          <a:effectLst/>
                          <a:latin typeface="微軟正黑體" panose="020B0604030504040204" pitchFamily="34" charset="-120"/>
                          <a:ea typeface="微軟正黑體" panose="020B0604030504040204" pitchFamily="34" charset="-120"/>
                          <a:cs typeface="新細明體"/>
                        </a:rPr>
                        <a:t>70%</a:t>
                      </a:r>
                      <a:r>
                        <a:rPr lang="zh-TW" sz="1400" u="none" dirty="0">
                          <a:effectLst/>
                          <a:latin typeface="微軟正黑體" panose="020B0604030504040204" pitchFamily="34" charset="-120"/>
                          <a:ea typeface="微軟正黑體" panose="020B0604030504040204" pitchFamily="34" charset="-120"/>
                          <a:cs typeface="新細明體"/>
                        </a:rPr>
                        <a:t>少一個百分點扣</a:t>
                      </a:r>
                      <a:r>
                        <a:rPr lang="en-US" sz="1400" u="none" dirty="0">
                          <a:effectLst/>
                          <a:latin typeface="微軟正黑體" panose="020B0604030504040204" pitchFamily="34" charset="-120"/>
                          <a:ea typeface="微軟正黑體" panose="020B0604030504040204" pitchFamily="34" charset="-120"/>
                          <a:cs typeface="新細明體"/>
                        </a:rPr>
                        <a:t>1</a:t>
                      </a:r>
                      <a:r>
                        <a:rPr lang="zh-TW" sz="1400" u="none" dirty="0">
                          <a:effectLst/>
                          <a:latin typeface="微軟正黑體" panose="020B0604030504040204" pitchFamily="34" charset="-120"/>
                          <a:ea typeface="微軟正黑體" panose="020B0604030504040204" pitchFamily="34" charset="-120"/>
                          <a:cs typeface="新細明體"/>
                        </a:rPr>
                        <a:t>分，扣至</a:t>
                      </a:r>
                      <a:r>
                        <a:rPr lang="en-US" sz="1400" u="none" dirty="0" smtClean="0">
                          <a:effectLst/>
                          <a:latin typeface="微軟正黑體" panose="020B0604030504040204" pitchFamily="34" charset="-120"/>
                          <a:ea typeface="微軟正黑體" panose="020B0604030504040204" pitchFamily="34" charset="-120"/>
                          <a:cs typeface="新細明體"/>
                        </a:rPr>
                        <a:t>0</a:t>
                      </a:r>
                      <a:r>
                        <a:rPr lang="zh-TW" altLang="en-US" sz="1400" u="none" dirty="0" smtClean="0">
                          <a:effectLst/>
                          <a:latin typeface="微軟正黑體" panose="020B0604030504040204" pitchFamily="34" charset="-120"/>
                          <a:ea typeface="微軟正黑體" panose="020B0604030504040204" pitchFamily="34" charset="-120"/>
                          <a:cs typeface="新細明體"/>
                        </a:rPr>
                        <a:t>分</a:t>
                      </a:r>
                      <a:r>
                        <a:rPr lang="zh-TW" sz="1400" u="none" dirty="0" smtClean="0">
                          <a:effectLst/>
                          <a:latin typeface="微軟正黑體" panose="020B0604030504040204" pitchFamily="34" charset="-120"/>
                          <a:ea typeface="微軟正黑體" panose="020B0604030504040204" pitchFamily="34" charset="-120"/>
                          <a:cs typeface="新細明體"/>
                        </a:rPr>
                        <a:t>為止</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r>
              <a:tr h="1010936">
                <a:tc>
                  <a:txBody>
                    <a:bodyPr/>
                    <a:lstStyle/>
                    <a:p>
                      <a:pPr fontAlgn="auto">
                        <a:spcAft>
                          <a:spcPts val="0"/>
                        </a:spcAft>
                      </a:pPr>
                      <a:r>
                        <a:rPr lang="zh-TW" sz="1400" u="none" dirty="0" smtClean="0">
                          <a:effectLst/>
                          <a:latin typeface="微軟正黑體" panose="020B0604030504040204" pitchFamily="34" charset="-120"/>
                          <a:ea typeface="微軟正黑體" panose="020B0604030504040204" pitchFamily="34" charset="-120"/>
                          <a:cs typeface="新細明體"/>
                        </a:rPr>
                        <a:t>階段</a:t>
                      </a:r>
                      <a:r>
                        <a:rPr lang="zh-TW" sz="1400" u="none" dirty="0">
                          <a:effectLst/>
                          <a:latin typeface="微軟正黑體" panose="020B0604030504040204" pitchFamily="34" charset="-120"/>
                          <a:ea typeface="微軟正黑體" panose="020B0604030504040204" pitchFamily="34" charset="-120"/>
                          <a:cs typeface="新細明體"/>
                        </a:rPr>
                        <a:t>性工作執行時效之達成率</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0" indent="0" algn="l" defTabSz="914400" rtl="0" eaLnBrk="1" fontAlgn="auto" latinLnBrk="0" hangingPunct="1">
                        <a:spcAft>
                          <a:spcPts val="0"/>
                        </a:spcAft>
                        <a:buFont typeface="Arial" panose="020B0604020202020204" pitchFamily="34" charset="0"/>
                        <a:buNone/>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提報</a:t>
                      </a:r>
                      <a:r>
                        <a:rPr lang="zh-TW" altLang="en-US"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下列項目時效性</a:t>
                      </a:r>
                      <a:r>
                        <a:rPr lang="zh-TW" altLang="en-US" sz="1400" kern="1200" dirty="0" smtClean="0">
                          <a:solidFill>
                            <a:schemeClr val="dk1"/>
                          </a:solidFill>
                          <a:effectLst/>
                          <a:latin typeface="新細明體"/>
                          <a:ea typeface="新細明體"/>
                          <a:cs typeface="新細明體"/>
                        </a:rPr>
                        <a:t>：</a:t>
                      </a:r>
                      <a:endParaRPr lang="en-US" altLang="zh-TW" sz="1400" kern="1200" dirty="0" smtClean="0">
                        <a:solidFill>
                          <a:schemeClr val="dk1"/>
                        </a:solidFill>
                        <a:effectLst/>
                        <a:latin typeface="新細明體"/>
                        <a:ea typeface="新細明體"/>
                        <a:cs typeface="新細明體"/>
                      </a:endParaRPr>
                    </a:p>
                    <a:p>
                      <a:pPr marL="177800" indent="-177800" algn="l" defTabSz="914400" rtl="0" eaLnBrk="1" fontAlgn="auto" latinLnBrk="0" hangingPunct="1">
                        <a:spcAft>
                          <a:spcPts val="0"/>
                        </a:spcAft>
                        <a:buFont typeface="Arial" panose="020B0604020202020204" pitchFamily="34" charset="0"/>
                        <a:buChar char="•"/>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本部開放資料盤點</a:t>
                      </a:r>
                    </a:p>
                    <a:p>
                      <a:pPr marL="177800" indent="-177800" algn="l" defTabSz="914400" rtl="0" eaLnBrk="1" fontAlgn="auto" latinLnBrk="0" hangingPunct="1">
                        <a:spcAft>
                          <a:spcPts val="0"/>
                        </a:spcAft>
                        <a:buFont typeface="Arial" panose="020B0604020202020204" pitchFamily="34" charset="0"/>
                        <a:buChar char="•"/>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本部新增開放資料集送審</a:t>
                      </a:r>
                    </a:p>
                    <a:p>
                      <a:pPr marL="177800" indent="-177800" algn="l" defTabSz="914400" rtl="0" eaLnBrk="1" fontAlgn="auto" latinLnBrk="0" hangingPunct="1">
                        <a:spcAft>
                          <a:spcPts val="0"/>
                        </a:spcAft>
                        <a:buFont typeface="Arial" panose="020B0604020202020204" pitchFamily="34" charset="0"/>
                        <a:buChar char="•"/>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登載「資料集基本資料表」</a:t>
                      </a:r>
                    </a:p>
                    <a:p>
                      <a:pPr marL="177800" indent="-177800" algn="l" defTabSz="914400" rtl="0" eaLnBrk="1" fontAlgn="auto" latinLnBrk="0" hangingPunct="1">
                        <a:spcAft>
                          <a:spcPts val="0"/>
                        </a:spcAft>
                        <a:buFont typeface="Arial" panose="020B0604020202020204" pitchFamily="34" charset="0"/>
                        <a:buChar char="•"/>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提報資料集品質檢核表</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algn="ctr" fontAlgn="auto">
                        <a:spcAft>
                          <a:spcPts val="0"/>
                        </a:spcAft>
                      </a:pPr>
                      <a:r>
                        <a:rPr lang="en-US" sz="1400" u="none" dirty="0">
                          <a:effectLst/>
                          <a:latin typeface="微軟正黑體" panose="020B0604030504040204" pitchFamily="34" charset="-120"/>
                          <a:ea typeface="微軟正黑體" panose="020B0604030504040204" pitchFamily="34" charset="-120"/>
                          <a:cs typeface="新細明體"/>
                        </a:rPr>
                        <a:t>20</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c>
                  <a:txBody>
                    <a:bodyPr/>
                    <a:lstStyle/>
                    <a:p>
                      <a:pPr marL="342900" lvl="0" indent="-342900" fontAlgn="auto">
                        <a:spcAft>
                          <a:spcPts val="0"/>
                        </a:spcAft>
                        <a:buFont typeface="+mj-lt"/>
                        <a:buAutoNum type="arabicPeriod"/>
                        <a:tabLst>
                          <a:tab pos="228600" algn="l"/>
                        </a:tabLst>
                      </a:pPr>
                      <a:r>
                        <a:rPr lang="zh-TW" sz="1400" u="none" dirty="0" smtClean="0">
                          <a:effectLst/>
                          <a:latin typeface="微軟正黑體" panose="020B0604030504040204" pitchFamily="34" charset="-120"/>
                          <a:ea typeface="微軟正黑體" panose="020B0604030504040204" pitchFamily="34" charset="-120"/>
                          <a:cs typeface="新細明體"/>
                        </a:rPr>
                        <a:t>依</a:t>
                      </a:r>
                      <a:r>
                        <a:rPr lang="zh-TW"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本部</a:t>
                      </a:r>
                      <a:r>
                        <a:rPr lang="en-US"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106-109</a:t>
                      </a:r>
                      <a:r>
                        <a:rPr lang="zh-TW"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年「經濟部及所屬機關</a:t>
                      </a:r>
                      <a:r>
                        <a:rPr lang="en-US"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a:t>
                      </a:r>
                      <a:r>
                        <a:rPr lang="zh-TW"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構</a:t>
                      </a:r>
                      <a:r>
                        <a:rPr lang="en-US"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a:t>
                      </a:r>
                      <a:r>
                        <a:rPr lang="zh-TW" altLang="zh-TW" sz="1400" u="none" kern="1200" dirty="0" smtClean="0">
                          <a:solidFill>
                            <a:schemeClr val="dk1"/>
                          </a:solidFill>
                          <a:effectLst/>
                          <a:latin typeface="微軟正黑體" panose="020B0604030504040204" pitchFamily="34" charset="-120"/>
                          <a:ea typeface="微軟正黑體" panose="020B0604030504040204" pitchFamily="34" charset="-120"/>
                          <a:cs typeface="新細明體"/>
                        </a:rPr>
                        <a:t>政府資料開放</a:t>
                      </a:r>
                      <a:r>
                        <a:rPr lang="zh-TW" altLang="zh-TW" sz="1400" u="none" kern="1200" smtClean="0">
                          <a:solidFill>
                            <a:schemeClr val="dk1"/>
                          </a:solidFill>
                          <a:effectLst/>
                          <a:latin typeface="微軟正黑體" panose="020B0604030504040204" pitchFamily="34" charset="-120"/>
                          <a:ea typeface="微軟正黑體" panose="020B0604030504040204" pitchFamily="34" charset="-120"/>
                          <a:cs typeface="新細明體"/>
                        </a:rPr>
                        <a:t>推動策略</a:t>
                      </a:r>
                      <a:r>
                        <a:rPr lang="zh-TW" sz="1400" u="none" smtClean="0">
                          <a:effectLst/>
                          <a:latin typeface="微軟正黑體" panose="020B0604030504040204" pitchFamily="34" charset="-120"/>
                          <a:ea typeface="微軟正黑體" panose="020B0604030504040204" pitchFamily="34" charset="-120"/>
                          <a:cs typeface="新細明體"/>
                        </a:rPr>
                        <a:t>」</a:t>
                      </a:r>
                      <a:r>
                        <a:rPr lang="zh-TW" sz="1400" u="none" dirty="0" smtClean="0">
                          <a:effectLst/>
                          <a:latin typeface="微軟正黑體" panose="020B0604030504040204" pitchFamily="34" charset="-120"/>
                          <a:ea typeface="微軟正黑體" panose="020B0604030504040204" pitchFamily="34" charset="-120"/>
                          <a:cs typeface="新細明體"/>
                        </a:rPr>
                        <a:t>作業</a:t>
                      </a:r>
                      <a:r>
                        <a:rPr lang="zh-TW" sz="1400" u="none" dirty="0">
                          <a:effectLst/>
                          <a:latin typeface="微軟正黑體" panose="020B0604030504040204" pitchFamily="34" charset="-120"/>
                          <a:ea typeface="微軟正黑體" panose="020B0604030504040204" pitchFamily="34" charset="-120"/>
                          <a:cs typeface="新細明體"/>
                        </a:rPr>
                        <a:t>時程評定，於規定時限內完成左列工作項目者，可得</a:t>
                      </a:r>
                      <a:r>
                        <a:rPr lang="en-US" sz="1400" u="none" dirty="0">
                          <a:effectLst/>
                          <a:latin typeface="微軟正黑體" panose="020B0604030504040204" pitchFamily="34" charset="-120"/>
                          <a:ea typeface="微軟正黑體" panose="020B0604030504040204" pitchFamily="34" charset="-120"/>
                          <a:cs typeface="新細明體"/>
                        </a:rPr>
                        <a:t>20</a:t>
                      </a:r>
                      <a:r>
                        <a:rPr lang="zh-TW" sz="1400" u="none" dirty="0">
                          <a:effectLst/>
                          <a:latin typeface="微軟正黑體" panose="020B0604030504040204" pitchFamily="34" charset="-120"/>
                          <a:ea typeface="微軟正黑體" panose="020B0604030504040204" pitchFamily="34" charset="-120"/>
                          <a:cs typeface="新細明體"/>
                        </a:rPr>
                        <a:t>分。</a:t>
                      </a:r>
                      <a:endParaRPr lang="zh-TW" sz="1200" u="none"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mj-lt"/>
                        <a:buAutoNum type="arabicPeriod"/>
                        <a:tabLst>
                          <a:tab pos="228600" algn="l"/>
                        </a:tabLst>
                      </a:pPr>
                      <a:r>
                        <a:rPr lang="zh-TW" sz="1400" u="none" dirty="0">
                          <a:effectLst/>
                          <a:latin typeface="微軟正黑體" panose="020B0604030504040204" pitchFamily="34" charset="-120"/>
                          <a:ea typeface="微軟正黑體" panose="020B0604030504040204" pitchFamily="34" charset="-120"/>
                          <a:cs typeface="新細明體"/>
                        </a:rPr>
                        <a:t>如有工作逾期者，則依據完成比例計算得分。</a:t>
                      </a:r>
                      <a:endParaRPr lang="zh-TW" sz="1200" u="none" dirty="0">
                        <a:effectLst/>
                        <a:latin typeface="微軟正黑體" panose="020B0604030504040204" pitchFamily="34" charset="-120"/>
                        <a:ea typeface="微軟正黑體" panose="020B0604030504040204" pitchFamily="34" charset="-120"/>
                        <a:cs typeface="Times New Roman"/>
                      </a:endParaRPr>
                    </a:p>
                    <a:p>
                      <a:pPr marL="342900" lvl="0" indent="-342900" fontAlgn="auto">
                        <a:spcAft>
                          <a:spcPts val="0"/>
                        </a:spcAft>
                        <a:buFont typeface="Wingdings"/>
                        <a:buChar char=""/>
                      </a:pPr>
                      <a:r>
                        <a:rPr lang="zh-TW" sz="1400" u="none" dirty="0">
                          <a:effectLst/>
                          <a:latin typeface="微軟正黑體" panose="020B0604030504040204" pitchFamily="34" charset="-120"/>
                          <a:ea typeface="微軟正黑體" panose="020B0604030504040204" pitchFamily="34" charset="-120"/>
                          <a:cs typeface="新細明體"/>
                        </a:rPr>
                        <a:t>計分公式</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完成項數</a:t>
                      </a:r>
                      <a:r>
                        <a:rPr lang="en-US" sz="1400" u="none" dirty="0">
                          <a:effectLst/>
                          <a:latin typeface="微軟正黑體" panose="020B0604030504040204" pitchFamily="34" charset="-120"/>
                          <a:ea typeface="微軟正黑體" panose="020B0604030504040204" pitchFamily="34" charset="-120"/>
                          <a:cs typeface="新細明體"/>
                        </a:rPr>
                        <a:t>/</a:t>
                      </a:r>
                      <a:r>
                        <a:rPr lang="zh-TW" sz="1400" u="none" dirty="0">
                          <a:effectLst/>
                          <a:latin typeface="微軟正黑體" panose="020B0604030504040204" pitchFamily="34" charset="-120"/>
                          <a:ea typeface="微軟正黑體" panose="020B0604030504040204" pitchFamily="34" charset="-120"/>
                          <a:cs typeface="新細明體"/>
                        </a:rPr>
                        <a:t>應完成項數</a:t>
                      </a:r>
                      <a:r>
                        <a:rPr lang="en-US" sz="1400" u="none" dirty="0">
                          <a:effectLst/>
                          <a:latin typeface="微軟正黑體" panose="020B0604030504040204" pitchFamily="34" charset="-120"/>
                          <a:ea typeface="微軟正黑體" panose="020B0604030504040204" pitchFamily="34" charset="-120"/>
                          <a:cs typeface="新細明體"/>
                        </a:rPr>
                        <a:t>)*20</a:t>
                      </a:r>
                      <a:r>
                        <a:rPr lang="zh-TW" sz="1400" u="none" dirty="0">
                          <a:effectLst/>
                          <a:latin typeface="微軟正黑體" panose="020B0604030504040204" pitchFamily="34" charset="-120"/>
                          <a:ea typeface="微軟正黑體" panose="020B0604030504040204" pitchFamily="34" charset="-120"/>
                          <a:cs typeface="新細明體"/>
                        </a:rPr>
                        <a:t>。</a:t>
                      </a:r>
                      <a:endParaRPr lang="zh-TW" sz="1200" u="none" dirty="0">
                        <a:effectLst/>
                        <a:latin typeface="微軟正黑體" panose="020B0604030504040204" pitchFamily="34" charset="-120"/>
                        <a:ea typeface="微軟正黑體" panose="020B0604030504040204" pitchFamily="34" charset="-120"/>
                        <a:cs typeface="Times New Roman"/>
                      </a:endParaRPr>
                    </a:p>
                  </a:txBody>
                  <a:tcPr marL="31115" marR="36195" marT="36195" marB="36195"/>
                </a:tc>
              </a:tr>
            </a:tbl>
          </a:graphicData>
        </a:graphic>
      </p:graphicFrame>
    </p:spTree>
    <p:extLst>
      <p:ext uri="{BB962C8B-B14F-4D97-AF65-F5344CB8AC3E}">
        <p14:creationId xmlns:p14="http://schemas.microsoft.com/office/powerpoint/2010/main" val="338449451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字方塊 1"/>
          <p:cNvSpPr txBox="1">
            <a:spLocks noChangeArrowheads="1"/>
          </p:cNvSpPr>
          <p:nvPr/>
        </p:nvSpPr>
        <p:spPr bwMode="auto">
          <a:xfrm>
            <a:off x="1907704" y="6350"/>
            <a:ext cx="734481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t" hangingPunct="1">
              <a:spcBef>
                <a:spcPct val="0"/>
              </a:spcBef>
              <a:buNone/>
            </a:pPr>
            <a:r>
              <a:rPr kumimoji="0" lang="zh-TW" altLang="en-US" dirty="0">
                <a:ea typeface="微軟正黑體" pitchFamily="34" charset="-120"/>
              </a:rPr>
              <a:t>本部</a:t>
            </a:r>
            <a:r>
              <a:rPr kumimoji="0" lang="en-US" altLang="zh-TW" dirty="0">
                <a:ea typeface="微軟正黑體" pitchFamily="34" charset="-120"/>
              </a:rPr>
              <a:t>106</a:t>
            </a:r>
            <a:r>
              <a:rPr kumimoji="0" lang="zh-TW" altLang="en-US" dirty="0">
                <a:ea typeface="微軟正黑體" pitchFamily="34" charset="-120"/>
              </a:rPr>
              <a:t>年開放資料績效考核</a:t>
            </a:r>
            <a:r>
              <a:rPr kumimoji="0" lang="zh-TW" altLang="en-US" dirty="0" smtClean="0">
                <a:ea typeface="微軟正黑體" pitchFamily="34" charset="-120"/>
              </a:rPr>
              <a:t>標準</a:t>
            </a:r>
            <a:r>
              <a:rPr kumimoji="0" lang="en-US" altLang="zh-TW" dirty="0" smtClean="0">
                <a:ea typeface="微軟正黑體" pitchFamily="34" charset="-120"/>
              </a:rPr>
              <a:t>(</a:t>
            </a:r>
            <a:r>
              <a:rPr kumimoji="0" lang="zh-TW" altLang="en-US" dirty="0" smtClean="0">
                <a:ea typeface="微軟正黑體" pitchFamily="34" charset="-120"/>
              </a:rPr>
              <a:t>續</a:t>
            </a:r>
            <a:r>
              <a:rPr kumimoji="0" lang="en-US" altLang="zh-TW" dirty="0">
                <a:ea typeface="微軟正黑體" pitchFamily="34" charset="-120"/>
              </a:rPr>
              <a:t>)</a:t>
            </a:r>
            <a:endParaRPr kumimoji="0" lang="en-US" altLang="zh-TW" dirty="0" smtClean="0">
              <a:ea typeface="微軟正黑體" pitchFamily="34" charset="-120"/>
            </a:endParaRPr>
          </a:p>
        </p:txBody>
      </p:sp>
      <p:sp>
        <p:nvSpPr>
          <p:cNvPr id="4" name="投影片編號版面配置區 3"/>
          <p:cNvSpPr>
            <a:spLocks noGrp="1"/>
          </p:cNvSpPr>
          <p:nvPr>
            <p:ph type="sldNum" sz="quarter" idx="12"/>
          </p:nvPr>
        </p:nvSpPr>
        <p:spPr/>
        <p:txBody>
          <a:bodyPr/>
          <a:lstStyle/>
          <a:p>
            <a:pPr>
              <a:defRPr/>
            </a:pPr>
            <a:fld id="{23D3DD93-41E6-47E1-AE6A-DBB7FAB6A6FE}" type="slidenum">
              <a:rPr lang="en-US" smtClean="0"/>
              <a:pPr>
                <a:defRPr/>
              </a:pPr>
              <a:t>44</a:t>
            </a:fld>
            <a:endParaRPr lang="en-US" dirty="0"/>
          </a:p>
        </p:txBody>
      </p:sp>
      <p:graphicFrame>
        <p:nvGraphicFramePr>
          <p:cNvPr id="7" name="表格 6"/>
          <p:cNvGraphicFramePr>
            <a:graphicFrameLocks noGrp="1"/>
          </p:cNvGraphicFramePr>
          <p:nvPr>
            <p:extLst>
              <p:ext uri="{D42A27DB-BD31-4B8C-83A1-F6EECF244321}">
                <p14:modId xmlns:p14="http://schemas.microsoft.com/office/powerpoint/2010/main" val="2084035601"/>
              </p:ext>
            </p:extLst>
          </p:nvPr>
        </p:nvGraphicFramePr>
        <p:xfrm>
          <a:off x="107505" y="818394"/>
          <a:ext cx="8928992" cy="4554822"/>
        </p:xfrm>
        <a:graphic>
          <a:graphicData uri="http://schemas.openxmlformats.org/drawingml/2006/table">
            <a:tbl>
              <a:tblPr firstRow="1" bandRow="1">
                <a:tableStyleId>{5C22544A-7EE6-4342-B048-85BDC9FD1C3A}</a:tableStyleId>
              </a:tblPr>
              <a:tblGrid>
                <a:gridCol w="2232247"/>
                <a:gridCol w="3110511"/>
                <a:gridCol w="461087"/>
                <a:gridCol w="3125147"/>
              </a:tblGrid>
              <a:tr h="216023">
                <a:tc>
                  <a:txBody>
                    <a:bodyPr/>
                    <a:lstStyle/>
                    <a:p>
                      <a:pPr algn="ctr">
                        <a:lnSpc>
                          <a:spcPts val="2200"/>
                        </a:lnSpc>
                        <a:spcAft>
                          <a:spcPts val="0"/>
                        </a:spcAft>
                      </a:pPr>
                      <a:r>
                        <a:rPr lang="zh-TW" altLang="en-US"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加分</a:t>
                      </a:r>
                      <a:r>
                        <a:rPr lang="zh-TW"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項目</a:t>
                      </a:r>
                      <a:endParaRPr lang="zh-TW" sz="12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solidFill>
                      <a:schemeClr val="accent1">
                        <a:lumMod val="60000"/>
                        <a:lumOff val="40000"/>
                      </a:schemeClr>
                    </a:solidFill>
                  </a:tcPr>
                </a:tc>
                <a:tc>
                  <a:txBody>
                    <a:bodyPr/>
                    <a:lstStyle/>
                    <a:p>
                      <a:pPr algn="ctr">
                        <a:lnSpc>
                          <a:spcPts val="2200"/>
                        </a:lnSpc>
                        <a:spcAft>
                          <a:spcPts val="0"/>
                        </a:spcAft>
                      </a:pPr>
                      <a:r>
                        <a:rPr lang="zh-TW" sz="1400" b="1" u="none" dirty="0">
                          <a:solidFill>
                            <a:srgbClr val="FF0000"/>
                          </a:solidFill>
                          <a:effectLst/>
                          <a:latin typeface="微軟正黑體" panose="020B0604030504040204" pitchFamily="34" charset="-120"/>
                          <a:ea typeface="微軟正黑體" panose="020B0604030504040204" pitchFamily="34" charset="-120"/>
                          <a:cs typeface="Times New Roman"/>
                        </a:rPr>
                        <a:t>考評指標</a:t>
                      </a:r>
                      <a:endParaRPr lang="zh-TW" sz="12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solidFill>
                      <a:schemeClr val="accent1">
                        <a:lumMod val="60000"/>
                        <a:lumOff val="40000"/>
                      </a:schemeClr>
                    </a:solidFill>
                  </a:tcPr>
                </a:tc>
                <a:tc>
                  <a:txBody>
                    <a:bodyPr/>
                    <a:lstStyle/>
                    <a:p>
                      <a:pPr algn="ctr">
                        <a:lnSpc>
                          <a:spcPts val="2200"/>
                        </a:lnSpc>
                        <a:spcAft>
                          <a:spcPts val="0"/>
                        </a:spcAft>
                      </a:pPr>
                      <a:r>
                        <a:rPr lang="zh-TW" sz="1400" b="1" dirty="0">
                          <a:solidFill>
                            <a:srgbClr val="FF0000"/>
                          </a:solidFill>
                          <a:effectLst/>
                          <a:latin typeface="微軟正黑體" panose="020B0604030504040204" pitchFamily="34" charset="-120"/>
                          <a:ea typeface="微軟正黑體" panose="020B0604030504040204" pitchFamily="34" charset="-120"/>
                          <a:cs typeface="Times New Roman"/>
                        </a:rPr>
                        <a:t>配分</a:t>
                      </a:r>
                      <a:endParaRPr lang="zh-TW" sz="1200" b="1"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solidFill>
                      <a:schemeClr val="accent1">
                        <a:lumMod val="60000"/>
                        <a:lumOff val="40000"/>
                      </a:schemeClr>
                    </a:solidFill>
                  </a:tcPr>
                </a:tc>
                <a:tc>
                  <a:txBody>
                    <a:bodyPr/>
                    <a:lstStyle/>
                    <a:p>
                      <a:pPr marL="0" algn="ctr" defTabSz="914400" rtl="0" eaLnBrk="1" latinLnBrk="0" hangingPunct="1">
                        <a:lnSpc>
                          <a:spcPts val="2200"/>
                        </a:lnSpc>
                        <a:spcAft>
                          <a:spcPts val="0"/>
                        </a:spcAft>
                      </a:pPr>
                      <a:r>
                        <a:rPr lang="zh-TW" altLang="zh-TW" sz="14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說明</a:t>
                      </a:r>
                      <a:endParaRPr lang="zh-TW" sz="1400" b="1" kern="12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solidFill>
                      <a:schemeClr val="accent1">
                        <a:lumMod val="60000"/>
                        <a:lumOff val="40000"/>
                      </a:schemeClr>
                    </a:solidFill>
                  </a:tcPr>
                </a:tc>
              </a:tr>
              <a:tr h="750940">
                <a:tc>
                  <a:txBody>
                    <a:bodyPr/>
                    <a:lstStyle/>
                    <a:p>
                      <a:pPr marL="177800" indent="-17780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開放資料對單位業務助益</a:t>
                      </a:r>
                    </a:p>
                  </a:txBody>
                  <a:tcPr marL="31115" marR="36195" marT="36195" marB="36195"/>
                </a:tc>
                <a:tc>
                  <a:txBody>
                    <a:bodyPr/>
                    <a:lstStyle/>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開放資料有助單位「資料治理」經驗</a:t>
                      </a:r>
                    </a:p>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業務面有所助益</a:t>
                      </a:r>
                    </a:p>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強化系統</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UI/UX</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其他業務或系統改善事項</a:t>
                      </a:r>
                    </a:p>
                  </a:txBody>
                  <a:tcPr marL="31115" marR="36195" marT="36195" marB="3619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如說明</a:t>
                      </a:r>
                    </a:p>
                    <a:p>
                      <a:pPr marL="0" indent="0" algn="l" defTabSz="914400" rtl="0" eaLnBrk="1" fontAlgn="auto" latinLnBrk="0" hangingPunct="1">
                        <a:spcAft>
                          <a:spcPts val="0"/>
                        </a:spcAft>
                      </a:pP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177800" indent="-177800" algn="l" defTabSz="914400" rtl="0" eaLnBrk="1" fontAlgn="auto" latinLnBrk="0" hangingPunct="1">
                        <a:spcAft>
                          <a:spcPts val="0"/>
                        </a:spcAft>
                      </a:pP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每產生左列一項效益可加</a:t>
                      </a:r>
                      <a:r>
                        <a:rPr lang="en-US" sz="1400" kern="1200">
                          <a:solidFill>
                            <a:schemeClr val="dk1"/>
                          </a:solidFill>
                          <a:effectLst/>
                          <a:latin typeface="微軟正黑體" panose="020B0604030504040204" pitchFamily="34" charset="-120"/>
                          <a:ea typeface="微軟正黑體" panose="020B0604030504040204" pitchFamily="34" charset="-120"/>
                          <a:cs typeface="新細明體"/>
                        </a:rPr>
                        <a:t>2</a:t>
                      </a: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分</a:t>
                      </a:r>
                    </a:p>
                    <a:p>
                      <a:pPr marL="177800" indent="-177800" algn="l" defTabSz="914400" rtl="0" eaLnBrk="1" fontAlgn="auto" latinLnBrk="0" hangingPunct="1">
                        <a:spcAft>
                          <a:spcPts val="0"/>
                        </a:spcAft>
                      </a:pP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註：需提供佐證資料</a:t>
                      </a:r>
                    </a:p>
                  </a:txBody>
                  <a:tcPr marL="31115" marR="36195" marT="36195" marB="36195"/>
                </a:tc>
              </a:tr>
              <a:tr h="525244">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新增之資料集採用</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Web Service</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或</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API</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下載方式之數量</a:t>
                      </a:r>
                    </a:p>
                  </a:txBody>
                  <a:tcPr marL="31115" marR="36195" marT="36195" marB="36195"/>
                </a:tc>
                <a:tc>
                  <a:txBody>
                    <a:bodyPr/>
                    <a:lstStyle/>
                    <a:p>
                      <a:pPr marL="177800" indent="-17780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採用</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Web Service</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或</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API</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方式下載資料集。</a:t>
                      </a:r>
                    </a:p>
                  </a:txBody>
                  <a:tcPr marL="31115" marR="36195" marT="36195" marB="36195"/>
                </a:tc>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如說明</a:t>
                      </a:r>
                    </a:p>
                  </a:txBody>
                  <a:tcPr marL="31115" marR="36195" marT="36195" marB="36195"/>
                </a:tc>
                <a:tc>
                  <a:txBody>
                    <a:bodyPr/>
                    <a:lstStyle/>
                    <a:p>
                      <a:pPr marL="177800" indent="-177800" algn="l" defTabSz="914400" rtl="0" eaLnBrk="1" fontAlgn="auto" latinLnBrk="0" hangingPunct="1">
                        <a:spcAft>
                          <a:spcPts val="0"/>
                        </a:spcAft>
                      </a:pP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每新增</a:t>
                      </a:r>
                      <a:r>
                        <a:rPr lang="en-US" sz="1400" kern="120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筆採用</a:t>
                      </a:r>
                      <a:r>
                        <a:rPr lang="en-US" sz="1400" kern="1200">
                          <a:solidFill>
                            <a:schemeClr val="dk1"/>
                          </a:solidFill>
                          <a:effectLst/>
                          <a:latin typeface="微軟正黑體" panose="020B0604030504040204" pitchFamily="34" charset="-120"/>
                          <a:ea typeface="微軟正黑體" panose="020B0604030504040204" pitchFamily="34" charset="-120"/>
                          <a:cs typeface="新細明體"/>
                        </a:rPr>
                        <a:t>Web Service</a:t>
                      </a: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或</a:t>
                      </a:r>
                      <a:r>
                        <a:rPr lang="en-US" sz="1400" kern="1200">
                          <a:solidFill>
                            <a:schemeClr val="dk1"/>
                          </a:solidFill>
                          <a:effectLst/>
                          <a:latin typeface="微軟正黑體" panose="020B0604030504040204" pitchFamily="34" charset="-120"/>
                          <a:ea typeface="微軟正黑體" panose="020B0604030504040204" pitchFamily="34" charset="-120"/>
                          <a:cs typeface="新細明體"/>
                        </a:rPr>
                        <a:t>API</a:t>
                      </a: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方式下載資料集，可加</a:t>
                      </a:r>
                      <a:r>
                        <a:rPr lang="en-US" sz="1400" kern="120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a:solidFill>
                            <a:schemeClr val="dk1"/>
                          </a:solidFill>
                          <a:effectLst/>
                          <a:latin typeface="微軟正黑體" panose="020B0604030504040204" pitchFamily="34" charset="-120"/>
                          <a:ea typeface="微軟正黑體" panose="020B0604030504040204" pitchFamily="34" charset="-120"/>
                          <a:cs typeface="新細明體"/>
                        </a:rPr>
                        <a:t>分。</a:t>
                      </a:r>
                    </a:p>
                  </a:txBody>
                  <a:tcPr marL="31115" marR="36195" marT="36195" marB="36195"/>
                </a:tc>
              </a:tr>
              <a:tr h="926432">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因應行政院政府資料開放平臺「我還要更多」、行政院政策</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列管或主題式座談等</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、民間要求而開放資料集</a:t>
                      </a:r>
                    </a:p>
                  </a:txBody>
                  <a:tcPr marL="31115" marR="36195" marT="36195" marB="36195"/>
                </a:tc>
                <a:tc>
                  <a:txBody>
                    <a:bodyPr/>
                    <a:lstStyle/>
                    <a:p>
                      <a:pPr marL="177800" indent="-177800" algn="l" defTabSz="914400" rtl="0" eaLnBrk="1" fontAlgn="auto" latinLnBrk="0" hangingPunct="1">
                        <a:spcAft>
                          <a:spcPts val="0"/>
                        </a:spcAft>
                      </a:pPr>
                      <a:r>
                        <a:rPr 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因應</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政策或民間需求而新增開放資料集</a:t>
                      </a:r>
                    </a:p>
                    <a:p>
                      <a:pPr marL="177800" indent="-177800" algn="l" defTabSz="914400" rtl="0" eaLnBrk="1" fontAlgn="auto" latinLnBrk="0" hangingPunct="1">
                        <a:spcAft>
                          <a:spcPts val="0"/>
                        </a:spcAft>
                      </a:pP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 </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如說明</a:t>
                      </a:r>
                    </a:p>
                  </a:txBody>
                  <a:tcPr marL="31115" marR="36195" marT="36195" marB="36195"/>
                </a:tc>
                <a:tc>
                  <a:txBody>
                    <a:bodyPr/>
                    <a:lstStyle/>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每新增</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筆開放資料集，可加</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2</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分</a:t>
                      </a:r>
                    </a:p>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同一筆新增資料集如符合本考評指標多項者，加分分數予以分別計算</a:t>
                      </a:r>
                      <a:r>
                        <a:rPr 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txBody>
                  <a:tcPr marL="31115" marR="36195" marT="36195" marB="36195"/>
                </a:tc>
              </a:tr>
              <a:tr h="651338">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機關網站及</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APP</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畫面標註已開放資料集資訊</a:t>
                      </a:r>
                    </a:p>
                  </a:txBody>
                  <a:tcPr marL="31115" marR="36195" marT="36195" marB="36195"/>
                </a:tc>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於機關網站之開放資訊或</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APP</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服務畫面標註已開放資料集名稱及連結網址</a:t>
                      </a:r>
                    </a:p>
                  </a:txBody>
                  <a:tcPr marL="31115" marR="36195" marT="36195" marB="36195"/>
                </a:tc>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如說明</a:t>
                      </a:r>
                    </a:p>
                  </a:txBody>
                  <a:tcPr marL="31115" marR="36195" marT="36195" marB="36195"/>
                </a:tc>
                <a:tc>
                  <a:txBody>
                    <a:bodyPr/>
                    <a:lstStyle/>
                    <a:p>
                      <a:pPr marL="177800" indent="-177800" algn="l" defTabSz="914400" rtl="0" eaLnBrk="1" fontAlgn="auto" latinLnBrk="0" hangingPunct="1">
                        <a:spcAft>
                          <a:spcPts val="0"/>
                        </a:spcAft>
                      </a:pP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每註標</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1</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項機關網站開放項目或</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1</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項</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APP</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服務可加</a:t>
                      </a:r>
                      <a:r>
                        <a:rPr lang="en-US"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1</a:t>
                      </a:r>
                      <a:r>
                        <a:rPr lang="zh-TW" alt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分</a:t>
                      </a:r>
                    </a:p>
                    <a:p>
                      <a:pPr marL="177800" indent="-177800" algn="l" defTabSz="914400" rtl="0" eaLnBrk="1" fontAlgn="auto" latinLnBrk="0" hangingPunct="1">
                        <a:spcAft>
                          <a:spcPts val="0"/>
                        </a:spcAft>
                      </a:pPr>
                      <a:r>
                        <a:rPr 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註</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：需提供佐證資料</a:t>
                      </a:r>
                    </a:p>
                  </a:txBody>
                  <a:tcPr marL="31115" marR="36195" marT="36195" marB="36195"/>
                </a:tc>
              </a:tr>
              <a:tr h="750940">
                <a:tc>
                  <a:txBody>
                    <a:bodyPr/>
                    <a:lstStyle/>
                    <a:p>
                      <a:pPr marL="177800" indent="-17780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自行辦理推廣活動</a:t>
                      </a:r>
                    </a:p>
                  </a:txBody>
                  <a:tcPr marL="31115" marR="36195" marT="36195" marB="36195"/>
                </a:tc>
                <a:tc>
                  <a:txBody>
                    <a:bodyPr/>
                    <a:lstStyle/>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辦理單位對外推廣活動</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如黑客松、民間或社群團體交流座談等</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a:t>
                      </a:r>
                      <a:endParaRPr lang="zh-TW" sz="1400" kern="1200" dirty="0">
                        <a:solidFill>
                          <a:schemeClr val="dk1"/>
                        </a:solidFill>
                        <a:effectLst/>
                        <a:latin typeface="微軟正黑體" panose="020B0604030504040204" pitchFamily="34" charset="-120"/>
                        <a:ea typeface="微軟正黑體" panose="020B0604030504040204" pitchFamily="34" charset="-120"/>
                        <a:cs typeface="新細明體"/>
                      </a:endParaRPr>
                    </a:p>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辦理單位內部有關政府資料開放研習會或培訓課程等</a:t>
                      </a:r>
                    </a:p>
                  </a:txBody>
                  <a:tcPr marL="31115" marR="36195" marT="36195" marB="36195"/>
                </a:tc>
                <a:tc>
                  <a:txBody>
                    <a:bodyPr/>
                    <a:lstStyle/>
                    <a:p>
                      <a:pPr marL="0" indent="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如說明</a:t>
                      </a:r>
                    </a:p>
                  </a:txBody>
                  <a:tcPr marL="31115" marR="36195" marT="36195" marB="36195"/>
                </a:tc>
                <a:tc>
                  <a:txBody>
                    <a:bodyPr/>
                    <a:lstStyle/>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每辦理</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場對外推廣活動可加</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3</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分</a:t>
                      </a:r>
                    </a:p>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每辦理</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場內部研習或培訓可加</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2</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分</a:t>
                      </a:r>
                    </a:p>
                    <a:p>
                      <a:pPr marL="177800" indent="-177800" algn="l" defTabSz="914400" rtl="0" eaLnBrk="1" fontAlgn="auto" latinLnBrk="0" hangingPunct="1">
                        <a:spcAft>
                          <a:spcPts val="0"/>
                        </a:spcAf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註：需提供佐證資料</a:t>
                      </a:r>
                    </a:p>
                  </a:txBody>
                  <a:tcPr marL="31115" marR="36195" marT="36195" marB="36195"/>
                </a:tc>
              </a:tr>
            </a:tbl>
          </a:graphicData>
        </a:graphic>
      </p:graphicFrame>
      <p:graphicFrame>
        <p:nvGraphicFramePr>
          <p:cNvPr id="5" name="表格 4"/>
          <p:cNvGraphicFramePr>
            <a:graphicFrameLocks noGrp="1"/>
          </p:cNvGraphicFramePr>
          <p:nvPr>
            <p:extLst>
              <p:ext uri="{D42A27DB-BD31-4B8C-83A1-F6EECF244321}">
                <p14:modId xmlns:p14="http://schemas.microsoft.com/office/powerpoint/2010/main" val="3531676899"/>
              </p:ext>
            </p:extLst>
          </p:nvPr>
        </p:nvGraphicFramePr>
        <p:xfrm>
          <a:off x="107504" y="5517232"/>
          <a:ext cx="8928992" cy="1102730"/>
        </p:xfrm>
        <a:graphic>
          <a:graphicData uri="http://schemas.openxmlformats.org/drawingml/2006/table">
            <a:tbl>
              <a:tblPr firstRow="1" bandRow="1">
                <a:tableStyleId>{5C22544A-7EE6-4342-B048-85BDC9FD1C3A}</a:tableStyleId>
              </a:tblPr>
              <a:tblGrid>
                <a:gridCol w="2177803"/>
                <a:gridCol w="3194111"/>
                <a:gridCol w="508154"/>
                <a:gridCol w="3048924"/>
              </a:tblGrid>
              <a:tr h="216023">
                <a:tc>
                  <a:txBody>
                    <a:bodyPr/>
                    <a:lstStyle/>
                    <a:p>
                      <a:pPr algn="ctr">
                        <a:lnSpc>
                          <a:spcPts val="2200"/>
                        </a:lnSpc>
                        <a:spcAft>
                          <a:spcPts val="0"/>
                        </a:spcAft>
                      </a:pPr>
                      <a:r>
                        <a:rPr lang="zh-TW" altLang="en-US"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加</a:t>
                      </a:r>
                      <a:r>
                        <a:rPr lang="en-US" altLang="zh-TW"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a:t>
                      </a:r>
                      <a:r>
                        <a:rPr lang="zh-TW" altLang="en-US"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扣分</a:t>
                      </a:r>
                      <a:r>
                        <a:rPr lang="zh-TW" sz="1400" b="1" u="none" dirty="0" smtClean="0">
                          <a:solidFill>
                            <a:srgbClr val="FF0000"/>
                          </a:solidFill>
                          <a:effectLst/>
                          <a:latin typeface="微軟正黑體" panose="020B0604030504040204" pitchFamily="34" charset="-120"/>
                          <a:ea typeface="微軟正黑體" panose="020B0604030504040204" pitchFamily="34" charset="-120"/>
                          <a:cs typeface="Times New Roman"/>
                        </a:rPr>
                        <a:t>項目</a:t>
                      </a:r>
                      <a:endParaRPr lang="zh-TW" sz="12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solidFill>
                      <a:schemeClr val="accent4">
                        <a:lumMod val="60000"/>
                        <a:lumOff val="40000"/>
                      </a:schemeClr>
                    </a:solidFill>
                  </a:tcPr>
                </a:tc>
                <a:tc>
                  <a:txBody>
                    <a:bodyPr/>
                    <a:lstStyle/>
                    <a:p>
                      <a:pPr algn="ctr">
                        <a:lnSpc>
                          <a:spcPts val="2200"/>
                        </a:lnSpc>
                        <a:spcAft>
                          <a:spcPts val="0"/>
                        </a:spcAft>
                      </a:pPr>
                      <a:r>
                        <a:rPr lang="zh-TW" sz="1400" b="1" u="none" dirty="0">
                          <a:solidFill>
                            <a:srgbClr val="FF0000"/>
                          </a:solidFill>
                          <a:effectLst/>
                          <a:latin typeface="微軟正黑體" panose="020B0604030504040204" pitchFamily="34" charset="-120"/>
                          <a:ea typeface="微軟正黑體" panose="020B0604030504040204" pitchFamily="34" charset="-120"/>
                          <a:cs typeface="Times New Roman"/>
                        </a:rPr>
                        <a:t>考評指標</a:t>
                      </a:r>
                      <a:endParaRPr lang="zh-TW" sz="1200" b="1" u="none"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solidFill>
                      <a:schemeClr val="accent4">
                        <a:lumMod val="60000"/>
                        <a:lumOff val="40000"/>
                      </a:schemeClr>
                    </a:solidFill>
                  </a:tcPr>
                </a:tc>
                <a:tc>
                  <a:txBody>
                    <a:bodyPr/>
                    <a:lstStyle/>
                    <a:p>
                      <a:pPr algn="ctr">
                        <a:lnSpc>
                          <a:spcPts val="2200"/>
                        </a:lnSpc>
                        <a:spcAft>
                          <a:spcPts val="0"/>
                        </a:spcAft>
                      </a:pPr>
                      <a:r>
                        <a:rPr lang="zh-TW" sz="1400" b="1" dirty="0">
                          <a:solidFill>
                            <a:srgbClr val="FF0000"/>
                          </a:solidFill>
                          <a:effectLst/>
                          <a:latin typeface="微軟正黑體" panose="020B0604030504040204" pitchFamily="34" charset="-120"/>
                          <a:ea typeface="微軟正黑體" panose="020B0604030504040204" pitchFamily="34" charset="-120"/>
                          <a:cs typeface="Times New Roman"/>
                        </a:rPr>
                        <a:t>配分</a:t>
                      </a:r>
                      <a:endParaRPr lang="zh-TW" sz="1200" b="1"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solidFill>
                      <a:schemeClr val="accent4">
                        <a:lumMod val="60000"/>
                        <a:lumOff val="40000"/>
                      </a:schemeClr>
                    </a:solidFill>
                  </a:tcPr>
                </a:tc>
                <a:tc>
                  <a:txBody>
                    <a:bodyPr/>
                    <a:lstStyle/>
                    <a:p>
                      <a:pPr marL="0" algn="ctr" defTabSz="914400" rtl="0" eaLnBrk="1" latinLnBrk="0" hangingPunct="1">
                        <a:lnSpc>
                          <a:spcPts val="2200"/>
                        </a:lnSpc>
                        <a:spcAft>
                          <a:spcPts val="0"/>
                        </a:spcAft>
                      </a:pPr>
                      <a:r>
                        <a:rPr lang="zh-TW" altLang="zh-TW" sz="1400" b="1" kern="1200" dirty="0" smtClean="0">
                          <a:solidFill>
                            <a:srgbClr val="FF0000"/>
                          </a:solidFill>
                          <a:effectLst/>
                          <a:latin typeface="微軟正黑體" panose="020B0604030504040204" pitchFamily="34" charset="-120"/>
                          <a:ea typeface="微軟正黑體" panose="020B0604030504040204" pitchFamily="34" charset="-120"/>
                          <a:cs typeface="Times New Roman"/>
                        </a:rPr>
                        <a:t>說明</a:t>
                      </a:r>
                      <a:endParaRPr lang="zh-TW" sz="1400" b="1" kern="1200" dirty="0">
                        <a:solidFill>
                          <a:srgbClr val="FF0000"/>
                        </a:solidFill>
                        <a:effectLst/>
                        <a:latin typeface="微軟正黑體" panose="020B0604030504040204" pitchFamily="34" charset="-120"/>
                        <a:ea typeface="微軟正黑體" panose="020B0604030504040204" pitchFamily="34" charset="-120"/>
                        <a:cs typeface="Times New Roman"/>
                      </a:endParaRPr>
                    </a:p>
                  </a:txBody>
                  <a:tcPr marL="31115" marR="36195" marT="36195" marB="36195" anchor="ctr">
                    <a:solidFill>
                      <a:schemeClr val="accent4">
                        <a:lumMod val="60000"/>
                        <a:lumOff val="40000"/>
                      </a:schemeClr>
                    </a:solidFill>
                  </a:tcPr>
                </a:tc>
              </a:tr>
              <a:tr h="750940">
                <a:tc>
                  <a:txBody>
                    <a:bodyPr/>
                    <a:lstStyle/>
                    <a:p>
                      <a:pPr marL="177800" lvl="0" indent="-177800" algn="l" defTabSz="914400" rtl="0" eaLnBrk="1" fontAlgn="auto" latinLnBrk="0" hangingPunct="1">
                        <a:spcAft>
                          <a:spcPts val="0"/>
                        </a:spcAft>
                        <a:buFont typeface="+mj-lt"/>
                        <a:buAutoNum type="arabicPeriod"/>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行政院政府資料開放平臺回復民眾意見天數之符合度</a:t>
                      </a:r>
                    </a:p>
                  </a:txBody>
                  <a:tcPr marL="31115" marR="36195" marT="36195" marB="36195">
                    <a:solidFill>
                      <a:schemeClr val="accent4">
                        <a:lumMod val="40000"/>
                        <a:lumOff val="60000"/>
                      </a:schemeClr>
                    </a:solidFill>
                  </a:tcPr>
                </a:tc>
                <a:tc>
                  <a:txBody>
                    <a:bodyPr/>
                    <a:lstStyle/>
                    <a:p>
                      <a:pPr marL="0" lvl="0" indent="0" algn="l" defTabSz="914400" rtl="0" eaLnBrk="1" fontAlgn="auto" latinLnBrk="0" hangingPunct="1">
                        <a:spcAft>
                          <a:spcPts val="0"/>
                        </a:spcAft>
                        <a:buFont typeface="+mj-lt"/>
                        <a:buNone/>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行政院政府資料開放平臺「我想要更多」及「我有話要說」互動專區，民眾意見之回復天數符合度</a:t>
                      </a:r>
                    </a:p>
                  </a:txBody>
                  <a:tcPr marL="31115" marR="36195" marT="36195" marB="36195">
                    <a:solidFill>
                      <a:schemeClr val="accent4">
                        <a:lumMod val="40000"/>
                        <a:lumOff val="60000"/>
                      </a:schemeClr>
                    </a:solidFill>
                  </a:tcPr>
                </a:tc>
                <a:tc>
                  <a:txBody>
                    <a:bodyPr/>
                    <a:lstStyle/>
                    <a:p>
                      <a:pPr marL="0" lvl="0" indent="0" algn="l" defTabSz="914400" rtl="0" eaLnBrk="1" fontAlgn="auto" latinLnBrk="0" hangingPunct="1">
                        <a:spcAft>
                          <a:spcPts val="0"/>
                        </a:spcAft>
                        <a:buFont typeface="+mj-lt"/>
                        <a:buNone/>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如說明</a:t>
                      </a:r>
                    </a:p>
                  </a:txBody>
                  <a:tcPr marL="31115" marR="36195" marT="36195" marB="36195">
                    <a:solidFill>
                      <a:schemeClr val="accent4">
                        <a:lumMod val="40000"/>
                        <a:lumOff val="60000"/>
                      </a:schemeClr>
                    </a:solidFill>
                  </a:tcPr>
                </a:tc>
                <a:tc>
                  <a:txBody>
                    <a:bodyPr/>
                    <a:lstStyle/>
                    <a:p>
                      <a:pPr marL="0" lvl="0" indent="0" algn="l" defTabSz="914400" rtl="0" eaLnBrk="1" fontAlgn="auto" latinLnBrk="0" hangingPunct="1">
                        <a:spcAft>
                          <a:spcPts val="0"/>
                        </a:spcAft>
                        <a:buFont typeface="+mj-lt"/>
                        <a:buNone/>
                        <a:tabLst>
                          <a:tab pos="228600" algn="l"/>
                        </a:tabLst>
                      </a:pP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每筆問題於</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7</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個日曆天內回復，可加</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分</a:t>
                      </a:r>
                      <a:r>
                        <a:rPr lang="zh-TW" sz="1400" kern="1200" dirty="0" smtClean="0">
                          <a:solidFill>
                            <a:schemeClr val="dk1"/>
                          </a:solidFill>
                          <a:effectLst/>
                          <a:latin typeface="微軟正黑體" panose="020B0604030504040204" pitchFamily="34" charset="-120"/>
                          <a:ea typeface="微軟正黑體" panose="020B0604030504040204" pitchFamily="34" charset="-120"/>
                          <a:cs typeface="新細明體"/>
                        </a:rPr>
                        <a:t>。每</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筆問題未於</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7</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個日曆天內回復，每逾期一天扣</a:t>
                      </a:r>
                      <a:r>
                        <a:rPr lang="en-US" sz="1400" kern="1200" dirty="0">
                          <a:solidFill>
                            <a:schemeClr val="dk1"/>
                          </a:solidFill>
                          <a:effectLst/>
                          <a:latin typeface="微軟正黑體" panose="020B0604030504040204" pitchFamily="34" charset="-120"/>
                          <a:ea typeface="微軟正黑體" panose="020B0604030504040204" pitchFamily="34" charset="-120"/>
                          <a:cs typeface="新細明體"/>
                        </a:rPr>
                        <a:t>1</a:t>
                      </a:r>
                      <a:r>
                        <a:rPr lang="zh-TW" sz="1400" kern="1200" dirty="0">
                          <a:solidFill>
                            <a:schemeClr val="dk1"/>
                          </a:solidFill>
                          <a:effectLst/>
                          <a:latin typeface="微軟正黑體" panose="020B0604030504040204" pitchFamily="34" charset="-120"/>
                          <a:ea typeface="微軟正黑體" panose="020B0604030504040204" pitchFamily="34" charset="-120"/>
                          <a:cs typeface="新細明體"/>
                        </a:rPr>
                        <a:t>分。</a:t>
                      </a:r>
                    </a:p>
                  </a:txBody>
                  <a:tcPr marL="31115" marR="36195" marT="36195" marB="36195">
                    <a:solidFill>
                      <a:schemeClr val="accent4">
                        <a:lumMod val="40000"/>
                        <a:lumOff val="60000"/>
                      </a:schemeClr>
                    </a:solidFill>
                  </a:tcPr>
                </a:tc>
              </a:tr>
            </a:tbl>
          </a:graphicData>
        </a:graphic>
      </p:graphicFrame>
    </p:spTree>
    <p:extLst>
      <p:ext uri="{BB962C8B-B14F-4D97-AF65-F5344CB8AC3E}">
        <p14:creationId xmlns:p14="http://schemas.microsoft.com/office/powerpoint/2010/main" val="38633943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45</a:t>
            </a:fld>
            <a:endParaRPr lang="en-US" dirty="0"/>
          </a:p>
        </p:txBody>
      </p:sp>
      <p:sp>
        <p:nvSpPr>
          <p:cNvPr id="4" name="文字方塊 3"/>
          <p:cNvSpPr txBox="1">
            <a:spLocks noChangeArrowheads="1"/>
          </p:cNvSpPr>
          <p:nvPr/>
        </p:nvSpPr>
        <p:spPr bwMode="auto">
          <a:xfrm>
            <a:off x="1907704" y="6350"/>
            <a:ext cx="73448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eaLnBrk="1" fontAlgn="t" hangingPunct="1">
              <a:spcBef>
                <a:spcPct val="0"/>
              </a:spcBef>
              <a:buNone/>
            </a:pPr>
            <a:r>
              <a:rPr lang="zh-TW" altLang="en-US" sz="3600" dirty="0" smtClean="0">
                <a:latin typeface="Calibri"/>
                <a:ea typeface="標楷體"/>
                <a:cs typeface="新細明體"/>
              </a:rPr>
              <a:t>   </a:t>
            </a:r>
            <a:r>
              <a:rPr lang="en-US" altLang="zh-TW" sz="3600" dirty="0" smtClean="0">
                <a:latin typeface="Calibri"/>
                <a:ea typeface="標楷體"/>
                <a:cs typeface="新細明體"/>
              </a:rPr>
              <a:t>APP</a:t>
            </a:r>
            <a:r>
              <a:rPr lang="zh-TW" altLang="zh-TW" sz="3600" dirty="0">
                <a:latin typeface="Calibri"/>
                <a:ea typeface="標楷體"/>
                <a:cs typeface="新細明體"/>
              </a:rPr>
              <a:t>畫面標註已開放資料</a:t>
            </a:r>
            <a:r>
              <a:rPr lang="zh-TW" altLang="zh-TW" sz="3600" dirty="0" smtClean="0">
                <a:latin typeface="Calibri"/>
                <a:ea typeface="標楷體"/>
                <a:cs typeface="新細明體"/>
              </a:rPr>
              <a:t>集</a:t>
            </a:r>
            <a:r>
              <a:rPr lang="zh-TW" altLang="en-US" sz="3600" dirty="0" smtClean="0">
                <a:latin typeface="Calibri"/>
                <a:ea typeface="標楷體"/>
                <a:cs typeface="新細明體"/>
              </a:rPr>
              <a:t>範例</a:t>
            </a:r>
            <a:endParaRPr lang="zh-TW" altLang="zh-TW" sz="3600" dirty="0">
              <a:latin typeface="Calibri"/>
              <a:ea typeface="新細明體"/>
              <a:cs typeface="Times New Roman"/>
            </a:endParaRPr>
          </a:p>
        </p:txBody>
      </p:sp>
      <p:pic>
        <p:nvPicPr>
          <p:cNvPr id="5" name="圖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9611" y="1700808"/>
            <a:ext cx="2844316" cy="5056562"/>
          </a:xfrm>
          <a:prstGeom prst="rect">
            <a:avLst/>
          </a:prstGeom>
        </p:spPr>
      </p:pic>
      <p:pic>
        <p:nvPicPr>
          <p:cNvPr id="6" name="圖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5456" y="1700808"/>
            <a:ext cx="2900920" cy="5157191"/>
          </a:xfrm>
          <a:prstGeom prst="rect">
            <a:avLst/>
          </a:prstGeom>
        </p:spPr>
      </p:pic>
      <p:sp>
        <p:nvSpPr>
          <p:cNvPr id="7" name="AutoShape 7"/>
          <p:cNvSpPr>
            <a:spLocks noChangeArrowheads="1"/>
          </p:cNvSpPr>
          <p:nvPr/>
        </p:nvSpPr>
        <p:spPr bwMode="auto">
          <a:xfrm>
            <a:off x="323528" y="764704"/>
            <a:ext cx="8640960" cy="802378"/>
          </a:xfrm>
          <a:prstGeom prst="roundRect">
            <a:avLst>
              <a:gd name="adj" fmla="val 7542"/>
            </a:avLst>
          </a:prstGeom>
          <a:noFill/>
          <a:ln w="38100" algn="ctr">
            <a:solidFill>
              <a:srgbClr val="00B0F0"/>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0" indent="0" eaLnBrk="1" hangingPunct="1">
              <a:spcBef>
                <a:spcPts val="800"/>
              </a:spcBef>
              <a:buClr>
                <a:srgbClr val="FF33CC"/>
              </a:buClr>
              <a:buNone/>
            </a:pPr>
            <a:endParaRPr lang="zh-TW" altLang="en-US" sz="3200" b="1" dirty="0">
              <a:solidFill>
                <a:srgbClr val="0C0E12"/>
              </a:solidFill>
              <a:latin typeface="微軟正黑體" pitchFamily="34" charset="-120"/>
              <a:ea typeface="微軟正黑體" pitchFamily="34" charset="-120"/>
            </a:endParaRPr>
          </a:p>
        </p:txBody>
      </p:sp>
      <p:sp>
        <p:nvSpPr>
          <p:cNvPr id="8" name="矩形 7"/>
          <p:cNvSpPr/>
          <p:nvPr/>
        </p:nvSpPr>
        <p:spPr>
          <a:xfrm>
            <a:off x="539552" y="764704"/>
            <a:ext cx="8424936" cy="810478"/>
          </a:xfrm>
          <a:prstGeom prst="rect">
            <a:avLst/>
          </a:prstGeom>
        </p:spPr>
        <p:txBody>
          <a:bodyPr wrap="square">
            <a:spAutoFit/>
          </a:bodyPr>
          <a:lstStyle/>
          <a:p>
            <a:pPr marL="342900" indent="-342900">
              <a:lnSpc>
                <a:spcPts val="2800"/>
              </a:lnSpc>
              <a:buClr>
                <a:srgbClr val="FF0000"/>
              </a:buClr>
              <a:buFont typeface="Wingdings" panose="05000000000000000000" pitchFamily="2" charset="2"/>
              <a:buChar char="Ø"/>
            </a:pPr>
            <a:r>
              <a:rPr lang="zh-TW" altLang="en-US" b="1" dirty="0" smtClean="0">
                <a:solidFill>
                  <a:srgbClr val="FF0000"/>
                </a:solidFill>
                <a:ea typeface="微軟正黑體" panose="020B0604030504040204" pitchFamily="34" charset="-120"/>
              </a:rPr>
              <a:t>國貿局</a:t>
            </a:r>
            <a:r>
              <a:rPr lang="zh-TW" altLang="zh-TW" b="1" dirty="0" smtClean="0">
                <a:solidFill>
                  <a:srgbClr val="FF0000"/>
                </a:solidFill>
              </a:rPr>
              <a:t>貨品</a:t>
            </a:r>
            <a:r>
              <a:rPr lang="zh-TW" altLang="zh-TW" b="1" dirty="0">
                <a:solidFill>
                  <a:srgbClr val="FF0000"/>
                </a:solidFill>
              </a:rPr>
              <a:t>輸出入</a:t>
            </a:r>
            <a:r>
              <a:rPr lang="zh-TW" altLang="zh-TW" b="1" dirty="0" smtClean="0">
                <a:solidFill>
                  <a:srgbClr val="FF0000"/>
                </a:solidFill>
              </a:rPr>
              <a:t>規定</a:t>
            </a:r>
            <a:r>
              <a:rPr lang="en-US" altLang="zh-TW" b="1" dirty="0" smtClean="0">
                <a:solidFill>
                  <a:srgbClr val="FF0000"/>
                </a:solidFill>
              </a:rPr>
              <a:t>APP</a:t>
            </a:r>
            <a:r>
              <a:rPr lang="zh-TW" altLang="zh-TW" b="1" dirty="0" smtClean="0">
                <a:solidFill>
                  <a:srgbClr val="FF0000"/>
                </a:solidFill>
              </a:rPr>
              <a:t>服務</a:t>
            </a:r>
            <a:r>
              <a:rPr lang="zh-TW" altLang="en-US" b="1" dirty="0" smtClean="0">
                <a:solidFill>
                  <a:schemeClr val="tx1"/>
                </a:solidFill>
              </a:rPr>
              <a:t>標註</a:t>
            </a:r>
            <a:r>
              <a:rPr lang="zh-TW" altLang="zh-TW" b="1" dirty="0" smtClean="0">
                <a:solidFill>
                  <a:schemeClr val="tx1"/>
                </a:solidFill>
              </a:rPr>
              <a:t>政府資料開放平臺已</a:t>
            </a:r>
            <a:r>
              <a:rPr lang="zh-TW" altLang="zh-TW" b="1" dirty="0">
                <a:solidFill>
                  <a:schemeClr val="tx1"/>
                </a:solidFill>
              </a:rPr>
              <a:t>開放資料</a:t>
            </a:r>
            <a:r>
              <a:rPr lang="zh-TW" altLang="zh-TW" b="1" dirty="0" smtClean="0">
                <a:solidFill>
                  <a:schemeClr val="tx1"/>
                </a:solidFill>
              </a:rPr>
              <a:t>集</a:t>
            </a:r>
            <a:r>
              <a:rPr lang="zh-TW" altLang="en-US" b="1" dirty="0" smtClean="0">
                <a:solidFill>
                  <a:schemeClr val="tx1"/>
                </a:solidFill>
              </a:rPr>
              <a:t>名稱及</a:t>
            </a:r>
            <a:r>
              <a:rPr lang="zh-TW" altLang="zh-TW" b="1" dirty="0" smtClean="0">
                <a:solidFill>
                  <a:schemeClr val="tx1"/>
                </a:solidFill>
              </a:rPr>
              <a:t>網址</a:t>
            </a:r>
            <a:endParaRPr lang="en-US" altLang="zh-TW" b="1" dirty="0">
              <a:solidFill>
                <a:schemeClr val="tx1"/>
              </a:solidFill>
              <a:ea typeface="微軟正黑體" panose="020B0604030504040204" pitchFamily="34" charset="-120"/>
            </a:endParaRPr>
          </a:p>
        </p:txBody>
      </p:sp>
    </p:spTree>
    <p:extLst>
      <p:ext uri="{BB962C8B-B14F-4D97-AF65-F5344CB8AC3E}">
        <p14:creationId xmlns:p14="http://schemas.microsoft.com/office/powerpoint/2010/main" val="22721569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584763325"/>
              </p:ext>
            </p:extLst>
          </p:nvPr>
        </p:nvGraphicFramePr>
        <p:xfrm>
          <a:off x="73025" y="999760"/>
          <a:ext cx="8891588" cy="5669600"/>
        </p:xfrm>
        <a:graphic>
          <a:graphicData uri="http://schemas.openxmlformats.org/drawingml/2006/table">
            <a:tbl>
              <a:tblPr>
                <a:tableStyleId>{5C22544A-7EE6-4342-B048-85BDC9FD1C3A}</a:tableStyleId>
              </a:tblPr>
              <a:tblGrid>
                <a:gridCol w="996470"/>
                <a:gridCol w="1916291"/>
                <a:gridCol w="5978827"/>
              </a:tblGrid>
              <a:tr h="296424">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單位</a:t>
                      </a:r>
                      <a:r>
                        <a:rPr lang="zh-TW" altLang="en-US" sz="1600" b="1" u="none" strike="noStrike" dirty="0">
                          <a:effectLst/>
                          <a:latin typeface="微軟正黑體" panose="020B0604030504040204" pitchFamily="34" charset="-120"/>
                          <a:ea typeface="微軟正黑體" panose="020B0604030504040204" pitchFamily="34" charset="-120"/>
                        </a:rPr>
                        <a:t>名稱</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推 動 策 略</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策  略  意  涵</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7" marR="7667" marT="7668" marB="0" anchor="ctr">
                    <a:solidFill>
                      <a:schemeClr val="accent4">
                        <a:lumMod val="40000"/>
                        <a:lumOff val="60000"/>
                      </a:schemeClr>
                    </a:solidFill>
                  </a:tcPr>
                </a:tc>
              </a:tr>
              <a:tr h="1070488">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水利</a:t>
                      </a:r>
                      <a:r>
                        <a:rPr lang="zh-TW" altLang="en-US" sz="1600" b="1" u="none" strike="noStrike" dirty="0">
                          <a:effectLst/>
                          <a:latin typeface="微軟正黑體" panose="020B0604030504040204" pitchFamily="34" charset="-120"/>
                          <a:ea typeface="微軟正黑體" panose="020B0604030504040204" pitchFamily="34" charset="-120"/>
                        </a:rPr>
                        <a:t>署</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en-US" altLang="zh-TW" sz="1400" u="none" strike="noStrike" dirty="0" smtClean="0">
                          <a:effectLst/>
                          <a:latin typeface="微軟正黑體" panose="020B0604030504040204" pitchFamily="34" charset="-120"/>
                          <a:ea typeface="微軟正黑體" panose="020B0604030504040204" pitchFamily="34" charset="-120"/>
                        </a:rPr>
                        <a:t>1.</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水</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防救災</a:t>
                      </a:r>
                      <a:r>
                        <a:rPr lang="zh-TW" altLang="en-US" sz="1400" u="none" strike="noStrike" dirty="0">
                          <a:effectLst/>
                          <a:latin typeface="微軟正黑體" panose="020B0604030504040204" pitchFamily="34" charset="-120"/>
                          <a:ea typeface="微軟正黑體" panose="020B0604030504040204" pitchFamily="34" charset="-120"/>
                        </a:rPr>
                        <a:t>資料開放推動</a:t>
                      </a:r>
                      <a:r>
                        <a:rPr lang="zh-TW" altLang="en-US" sz="1400" u="none" strike="noStrike" dirty="0" smtClean="0">
                          <a:effectLst/>
                          <a:latin typeface="微軟正黑體" panose="020B0604030504040204" pitchFamily="34" charset="-120"/>
                          <a:ea typeface="微軟正黑體" panose="020B0604030504040204" pitchFamily="34" charset="-120"/>
                        </a:rPr>
                        <a:t>策略</a:t>
                      </a:r>
                      <a:endParaRPr lang="en-US" altLang="zh-TW" sz="1400" u="none" strike="noStrike" dirty="0" smtClean="0">
                        <a:effectLst/>
                        <a:latin typeface="微軟正黑體" panose="020B0604030504040204" pitchFamily="34" charset="-120"/>
                        <a:ea typeface="微軟正黑體" panose="020B0604030504040204" pitchFamily="34" charset="-120"/>
                      </a:endParaRPr>
                    </a:p>
                    <a:p>
                      <a:pPr marL="36000" algn="l" fontAlgn="ct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2</a:t>
                      </a:r>
                      <a:r>
                        <a:rPr lang="en-US" altLang="zh-TW" sz="1400" b="0" i="0" u="none" strike="noStrike" dirty="0" smtClean="0">
                          <a:solidFill>
                            <a:srgbClr val="FF0000"/>
                          </a:solidFill>
                          <a:effectLst/>
                          <a:latin typeface="微軟正黑體" panose="020B0604030504040204" pitchFamily="34" charset="-120"/>
                          <a:ea typeface="微軟正黑體" panose="020B0604030504040204" pitchFamily="34" charset="-120"/>
                        </a:rPr>
                        <a:t>.</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水資源</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環境</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敏感區域</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資料開放推動策略</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en-US" altLang="zh-TW" sz="1400" u="none" strike="noStrike" dirty="0" smtClean="0">
                          <a:effectLst/>
                          <a:latin typeface="微軟正黑體" panose="020B0604030504040204" pitchFamily="34" charset="-120"/>
                          <a:ea typeface="微軟正黑體" panose="020B0604030504040204" pitchFamily="34" charset="-120"/>
                        </a:rPr>
                        <a:t>1.</a:t>
                      </a:r>
                      <a:r>
                        <a:rPr lang="zh-TW" altLang="en-US" sz="1400" u="none" strike="noStrike" dirty="0" smtClean="0">
                          <a:effectLst/>
                          <a:latin typeface="微軟正黑體" panose="020B0604030504040204" pitchFamily="34" charset="-120"/>
                          <a:ea typeface="微軟正黑體" panose="020B0604030504040204" pitchFamily="34" charset="-120"/>
                        </a:rPr>
                        <a:t>配合</a:t>
                      </a:r>
                      <a:r>
                        <a:rPr lang="zh-TW" altLang="en-US" sz="1400" u="none" strike="noStrike" dirty="0">
                          <a:effectLst/>
                          <a:latin typeface="微軟正黑體" panose="020B0604030504040204" pitchFamily="34" charset="-120"/>
                          <a:ea typeface="微軟正黑體" panose="020B0604030504040204" pitchFamily="34" charset="-120"/>
                        </a:rPr>
                        <a:t>「開放資料系統」推動</a:t>
                      </a:r>
                      <a:r>
                        <a:rPr lang="zh-TW" altLang="en-US" sz="1400" u="none" strike="noStrike" dirty="0" smtClean="0">
                          <a:effectLst/>
                          <a:latin typeface="微軟正黑體" panose="020B0604030504040204" pitchFamily="34" charset="-120"/>
                          <a:ea typeface="微軟正黑體" panose="020B0604030504040204" pitchFamily="34" charset="-120"/>
                        </a:rPr>
                        <a:t>；預計</a:t>
                      </a:r>
                      <a:r>
                        <a:rPr lang="en-US" altLang="zh-TW" sz="1400" u="none" strike="noStrike" dirty="0" smtClean="0">
                          <a:effectLst/>
                          <a:latin typeface="微軟正黑體" panose="020B0604030504040204" pitchFamily="34" charset="-120"/>
                          <a:ea typeface="微軟正黑體" panose="020B0604030504040204" pitchFamily="34" charset="-120"/>
                        </a:rPr>
                        <a:t>105</a:t>
                      </a:r>
                      <a:r>
                        <a:rPr lang="zh-TW" altLang="en-US" sz="1400" u="none" strike="noStrike" dirty="0" smtClean="0">
                          <a:effectLst/>
                          <a:latin typeface="微軟正黑體" panose="020B0604030504040204" pitchFamily="34" charset="-120"/>
                          <a:ea typeface="微軟正黑體" panose="020B0604030504040204" pitchFamily="34" charset="-120"/>
                        </a:rPr>
                        <a:t>年度開放</a:t>
                      </a:r>
                      <a:r>
                        <a:rPr lang="zh-TW" altLang="en-US" sz="1400" u="none" strike="noStrike" dirty="0">
                          <a:effectLst/>
                          <a:latin typeface="微軟正黑體" panose="020B0604030504040204" pitchFamily="34" charset="-120"/>
                          <a:ea typeface="微軟正黑體" panose="020B0604030504040204" pitchFamily="34" charset="-120"/>
                        </a:rPr>
                        <a:t>如</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防災</a:t>
                      </a:r>
                      <a:r>
                        <a:rPr lang="zh-TW" altLang="en-US" sz="1400" u="none" strike="noStrike" dirty="0">
                          <a:effectLst/>
                          <a:latin typeface="微軟正黑體" panose="020B0604030504040204" pitchFamily="34" charset="-120"/>
                          <a:ea typeface="微軟正黑體" panose="020B0604030504040204" pitchFamily="34" charset="-120"/>
                        </a:rPr>
                        <a:t>相關影像資料、當日水庫水位及</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警戒水位</a:t>
                      </a:r>
                      <a:r>
                        <a:rPr lang="zh-TW" altLang="en-US" sz="1400" u="none" strike="noStrike" dirty="0">
                          <a:effectLst/>
                          <a:latin typeface="微軟正黑體" panose="020B0604030504040204" pitchFamily="34" charset="-120"/>
                          <a:ea typeface="微軟正黑體" panose="020B0604030504040204" pitchFamily="34" charset="-120"/>
                        </a:rPr>
                        <a:t>值等，</a:t>
                      </a:r>
                      <a:r>
                        <a:rPr lang="en-US" altLang="zh-TW" sz="1400" u="none" strike="noStrike" dirty="0">
                          <a:effectLst/>
                          <a:latin typeface="微軟正黑體" panose="020B0604030504040204" pitchFamily="34" charset="-120"/>
                          <a:ea typeface="微軟正黑體" panose="020B0604030504040204" pitchFamily="34" charset="-120"/>
                        </a:rPr>
                        <a:t>106</a:t>
                      </a:r>
                      <a:r>
                        <a:rPr lang="zh-TW" altLang="en-US" sz="1400" u="none" strike="noStrike" dirty="0" smtClean="0">
                          <a:effectLst/>
                          <a:latin typeface="微軟正黑體" panose="020B0604030504040204" pitchFamily="34" charset="-120"/>
                          <a:ea typeface="微軟正黑體" panose="020B0604030504040204" pitchFamily="34" charset="-120"/>
                        </a:rPr>
                        <a:t>年度開放</a:t>
                      </a:r>
                      <a:r>
                        <a:rPr lang="zh-TW" altLang="en-US" sz="1400" u="none" strike="noStrike" dirty="0">
                          <a:effectLst/>
                          <a:latin typeface="微軟正黑體" panose="020B0604030504040204" pitchFamily="34" charset="-120"/>
                          <a:ea typeface="微軟正黑體" panose="020B0604030504040204" pitchFamily="34" charset="-120"/>
                        </a:rPr>
                        <a:t>易淹水計畫相關資料集，</a:t>
                      </a:r>
                      <a:r>
                        <a:rPr lang="en-US" altLang="zh-TW" sz="1400" u="none" strike="noStrike" dirty="0">
                          <a:effectLst/>
                          <a:latin typeface="微軟正黑體" panose="020B0604030504040204" pitchFamily="34" charset="-120"/>
                          <a:ea typeface="微軟正黑體" panose="020B0604030504040204" pitchFamily="34" charset="-120"/>
                        </a:rPr>
                        <a:t>107</a:t>
                      </a:r>
                      <a:r>
                        <a:rPr lang="zh-TW" altLang="en-US" sz="1400" u="none" strike="noStrike" dirty="0" smtClean="0">
                          <a:effectLst/>
                          <a:latin typeface="微軟正黑體" panose="020B0604030504040204" pitchFamily="34" charset="-120"/>
                          <a:ea typeface="微軟正黑體" panose="020B0604030504040204" pitchFamily="34" charset="-120"/>
                        </a:rPr>
                        <a:t>年開放</a:t>
                      </a:r>
                      <a:r>
                        <a:rPr lang="zh-TW" altLang="en-US" sz="1400" u="none" strike="noStrike" dirty="0">
                          <a:effectLst/>
                          <a:latin typeface="微軟正黑體" panose="020B0604030504040204" pitchFamily="34" charset="-120"/>
                          <a:ea typeface="微軟正黑體" panose="020B0604030504040204" pitchFamily="34" charset="-120"/>
                        </a:rPr>
                        <a:t>流域綜合治理相關資料集</a:t>
                      </a:r>
                      <a:r>
                        <a:rPr lang="zh-TW" altLang="en-US" sz="1400" u="none" strike="noStrike" dirty="0" smtClean="0">
                          <a:effectLst/>
                          <a:latin typeface="微軟正黑體" panose="020B0604030504040204" pitchFamily="34" charset="-120"/>
                          <a:ea typeface="微軟正黑體" panose="020B0604030504040204" pitchFamily="34" charset="-120"/>
                        </a:rPr>
                        <a:t>。</a:t>
                      </a:r>
                      <a:r>
                        <a:rPr lang="en-US" altLang="zh-TW" sz="1400" u="none" strike="noStrike" dirty="0" smtClean="0">
                          <a:effectLst/>
                          <a:latin typeface="微軟正黑體" panose="020B0604030504040204" pitchFamily="34" charset="-120"/>
                          <a:ea typeface="微軟正黑體" panose="020B0604030504040204" pitchFamily="34" charset="-120"/>
                        </a:rPr>
                        <a:t>2.</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預計</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105</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地層下陷監測井況</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、中央管</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河川區域</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範圍線，</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106</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年度開放水庫集水區範圍，</a:t>
                      </a:r>
                      <a:r>
                        <a:rPr lang="en-US" altLang="zh-TW" sz="1400" b="0" i="0" u="none" strike="noStrike" dirty="0" smtClean="0">
                          <a:solidFill>
                            <a:srgbClr val="000000"/>
                          </a:solidFill>
                          <a:effectLst/>
                          <a:latin typeface="微軟正黑體" panose="020B0604030504040204" pitchFamily="34" charset="-120"/>
                          <a:ea typeface="微軟正黑體" panose="020B0604030504040204" pitchFamily="34" charset="-120"/>
                        </a:rPr>
                        <a:t>107</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年度開放</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海堤區域線、排水設施</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範圍線</a:t>
                      </a:r>
                      <a:r>
                        <a:rPr lang="zh-TW" altLang="en-US" sz="1400" u="none" strike="noStrike" dirty="0" smtClean="0">
                          <a:effectLst/>
                          <a:latin typeface="微軟正黑體" panose="020B0604030504040204" pitchFamily="34" charset="-120"/>
                          <a:ea typeface="微軟正黑體" panose="020B0604030504040204" pitchFamily="34" charset="-120"/>
                        </a:rPr>
                        <a:t>。</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430368">
                <a:tc>
                  <a:txBody>
                    <a:bodyPr/>
                    <a:lstStyle/>
                    <a:p>
                      <a:pPr marL="72000" algn="l" fontAlgn="ctr"/>
                      <a:r>
                        <a:rPr lang="zh-TW" altLang="en-US" sz="1600" b="1" u="none" strike="noStrike" dirty="0" smtClean="0">
                          <a:effectLst/>
                          <a:latin typeface="微軟正黑體" panose="020B0604030504040204" pitchFamily="34" charset="-120"/>
                          <a:ea typeface="微軟正黑體" panose="020B0604030504040204" pitchFamily="34" charset="-120"/>
                        </a:rPr>
                        <a:t>能源</a:t>
                      </a:r>
                      <a:r>
                        <a:rPr lang="zh-TW" altLang="en-US" sz="1600" b="1" u="none" strike="noStrike" dirty="0">
                          <a:effectLst/>
                          <a:latin typeface="微軟正黑體" panose="020B0604030504040204" pitchFamily="34" charset="-120"/>
                          <a:ea typeface="微軟正黑體" panose="020B0604030504040204" pitchFamily="34" charset="-120"/>
                        </a:rPr>
                        <a:t>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u="none" strike="noStrike" dirty="0">
                          <a:solidFill>
                            <a:srgbClr val="FF0000"/>
                          </a:solidFill>
                          <a:effectLst/>
                          <a:latin typeface="微軟正黑體" panose="020B0604030504040204" pitchFamily="34" charset="-120"/>
                          <a:ea typeface="微軟正黑體" panose="020B0604030504040204" pitchFamily="34" charset="-120"/>
                        </a:rPr>
                        <a:t>商品能源效率</a:t>
                      </a:r>
                      <a:r>
                        <a:rPr lang="zh-TW" altLang="en-US" sz="1400" b="0" u="none" strike="noStrike" dirty="0">
                          <a:solidFill>
                            <a:schemeClr val="tx1"/>
                          </a:solidFill>
                          <a:effectLst/>
                          <a:latin typeface="微軟正黑體" panose="020B0604030504040204" pitchFamily="34" charset="-120"/>
                          <a:ea typeface="微軟正黑體" panose="020B0604030504040204" pitchFamily="34" charset="-120"/>
                        </a:rPr>
                        <a:t>資訊揭露 </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3">
                        <a:lumMod val="20000"/>
                        <a:lumOff val="80000"/>
                      </a:schemeClr>
                    </a:solidFill>
                  </a:tcPr>
                </a:tc>
                <a:tc>
                  <a:txBody>
                    <a:bodyPr/>
                    <a:lstStyle/>
                    <a:p>
                      <a:pPr marL="72000" algn="l" fontAlgn="ctr"/>
                      <a:r>
                        <a:rPr lang="zh-TW" altLang="en-US" sz="1400" u="none" strike="noStrike" dirty="0" smtClean="0">
                          <a:effectLst/>
                          <a:latin typeface="微軟正黑體" panose="020B0604030504040204" pitchFamily="34" charset="-120"/>
                          <a:ea typeface="微軟正黑體" panose="020B0604030504040204" pitchFamily="34" charset="-120"/>
                        </a:rPr>
                        <a:t>推動依各類</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商品種類</a:t>
                      </a:r>
                      <a:r>
                        <a:rPr lang="zh-TW" altLang="en-US" sz="1400" u="none" strike="noStrike" dirty="0" smtClean="0">
                          <a:effectLst/>
                          <a:latin typeface="微軟正黑體" panose="020B0604030504040204" pitchFamily="34" charset="-120"/>
                          <a:ea typeface="微軟正黑體" panose="020B0604030504040204" pitchFamily="34" charset="-120"/>
                        </a:rPr>
                        <a:t>或</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用途</a:t>
                      </a:r>
                      <a:r>
                        <a:rPr lang="zh-TW" altLang="en-US" sz="1400" u="none" strike="noStrike" dirty="0" smtClean="0">
                          <a:effectLst/>
                          <a:latin typeface="微軟正黑體" panose="020B0604030504040204" pitchFamily="34" charset="-120"/>
                          <a:ea typeface="微軟正黑體" panose="020B0604030504040204" pitchFamily="34" charset="-120"/>
                        </a:rPr>
                        <a:t>別之</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節能</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標章登錄</a:t>
                      </a:r>
                      <a:r>
                        <a:rPr lang="zh-TW" altLang="en-US" sz="1400" u="none" strike="noStrike" dirty="0">
                          <a:effectLst/>
                          <a:latin typeface="微軟正黑體" panose="020B0604030504040204" pitchFamily="34" charset="-120"/>
                          <a:ea typeface="微軟正黑體" panose="020B0604030504040204" pitchFamily="34" charset="-120"/>
                        </a:rPr>
                        <a:t>及</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能源效率分級</a:t>
                      </a:r>
                      <a:r>
                        <a:rPr lang="zh-TW" altLang="en-US" sz="1400" u="none" strike="noStrike" dirty="0">
                          <a:effectLst/>
                          <a:latin typeface="微軟正黑體" panose="020B0604030504040204" pitchFamily="34" charset="-120"/>
                          <a:ea typeface="微軟正黑體" panose="020B0604030504040204" pitchFamily="34" charset="-120"/>
                        </a:rPr>
                        <a:t>標示等資訊（如：家電、照明、事機器、</a:t>
                      </a:r>
                      <a:r>
                        <a:rPr lang="en-US" altLang="zh-TW" sz="1400" u="none" strike="noStrike" dirty="0">
                          <a:effectLst/>
                          <a:latin typeface="微軟正黑體" panose="020B0604030504040204" pitchFamily="34" charset="-120"/>
                          <a:ea typeface="微軟正黑體" panose="020B0604030504040204" pitchFamily="34" charset="-120"/>
                        </a:rPr>
                        <a:t>3C</a:t>
                      </a:r>
                      <a:r>
                        <a:rPr lang="zh-TW" altLang="en-US" sz="1400" u="none" strike="noStrike" dirty="0">
                          <a:effectLst/>
                          <a:latin typeface="微軟正黑體" panose="020B0604030504040204" pitchFamily="34" charset="-120"/>
                          <a:ea typeface="微軟正黑體" panose="020B0604030504040204" pitchFamily="34" charset="-120"/>
                        </a:rPr>
                        <a:t>資訊、瓦斯爐、熱水器、汽車、機車等）。</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3">
                        <a:lumMod val="20000"/>
                        <a:lumOff val="80000"/>
                      </a:schemeClr>
                    </a:solidFill>
                  </a:tcPr>
                </a:tc>
              </a:tr>
              <a:tr h="430368">
                <a:tc>
                  <a:txBody>
                    <a:bodyPr/>
                    <a:lstStyle/>
                    <a:p>
                      <a:pPr marL="72000" algn="l" fontAlgn="ctr"/>
                      <a:r>
                        <a:rPr lang="zh-TW" altLang="en-US" sz="1600" b="1" u="sng" strike="noStrike" dirty="0" smtClean="0">
                          <a:effectLst/>
                          <a:latin typeface="微軟正黑體" panose="020B0604030504040204" pitchFamily="34" charset="-120"/>
                          <a:ea typeface="微軟正黑體" panose="020B0604030504040204" pitchFamily="34" charset="-120"/>
                        </a:rPr>
                        <a:t>礦務</a:t>
                      </a:r>
                      <a:r>
                        <a:rPr lang="zh-TW" altLang="en-US" sz="1600" b="1" u="sng" strike="noStrike" dirty="0">
                          <a:effectLst/>
                          <a:latin typeface="微軟正黑體" panose="020B0604030504040204" pitchFamily="34" charset="-120"/>
                          <a:ea typeface="微軟正黑體" panose="020B0604030504040204" pitchFamily="34" charset="-120"/>
                        </a:rPr>
                        <a:t>局</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u="none" strike="noStrike" dirty="0">
                          <a:effectLst/>
                          <a:latin typeface="微軟正黑體" panose="020B0604030504040204" pitchFamily="34" charset="-120"/>
                          <a:ea typeface="微軟正黑體" panose="020B0604030504040204" pitchFamily="34" charset="-120"/>
                        </a:rPr>
                        <a:t>全國</a:t>
                      </a:r>
                      <a:r>
                        <a:rPr lang="zh-TW" altLang="en-US" sz="1400" u="none" strike="noStrike" dirty="0">
                          <a:solidFill>
                            <a:srgbClr val="FF0000"/>
                          </a:solidFill>
                          <a:effectLst/>
                          <a:latin typeface="微軟正黑體" panose="020B0604030504040204" pitchFamily="34" charset="-120"/>
                          <a:ea typeface="微軟正黑體" panose="020B0604030504040204" pitchFamily="34" charset="-120"/>
                        </a:rPr>
                        <a:t>砂土石產銷存</a:t>
                      </a:r>
                      <a:r>
                        <a:rPr lang="zh-TW" altLang="en-US" sz="1400" u="none" strike="noStrike" dirty="0" smtClean="0">
                          <a:effectLst/>
                          <a:latin typeface="微軟正黑體" panose="020B0604030504040204" pitchFamily="34" charset="-120"/>
                          <a:ea typeface="微軟正黑體" panose="020B0604030504040204" pitchFamily="34" charset="-120"/>
                        </a:rPr>
                        <a:t>動態資訊揭露</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c>
                  <a:txBody>
                    <a:bodyPr/>
                    <a:lstStyle/>
                    <a:p>
                      <a:pPr marL="72000" algn="l" fontAlgn="ctr"/>
                      <a:r>
                        <a:rPr lang="zh-TW" altLang="en-US" sz="1400" u="none" strike="noStrike" dirty="0" smtClean="0">
                          <a:effectLst/>
                          <a:latin typeface="微軟正黑體" panose="020B0604030504040204" pitchFamily="34" charset="-120"/>
                          <a:ea typeface="微軟正黑體" panose="020B0604030504040204" pitchFamily="34" charset="-120"/>
                        </a:rPr>
                        <a:t>持續提供全國</a:t>
                      </a:r>
                      <a:r>
                        <a:rPr lang="zh-TW" altLang="en-US" sz="1400" u="none" strike="noStrike" dirty="0">
                          <a:effectLst/>
                          <a:latin typeface="微軟正黑體" panose="020B0604030504040204" pitchFamily="34" charset="-120"/>
                          <a:ea typeface="微軟正黑體" panose="020B0604030504040204" pitchFamily="34" charset="-120"/>
                        </a:rPr>
                        <a:t>砂土石產銷存動態及價格等資料</a:t>
                      </a:r>
                      <a:r>
                        <a:rPr lang="zh-TW" altLang="en-US" sz="1400" u="none" strike="noStrike" dirty="0" smtClean="0">
                          <a:effectLst/>
                          <a:latin typeface="微軟正黑體" panose="020B0604030504040204" pitchFamily="34" charset="-120"/>
                          <a:ea typeface="微軟正黑體" panose="020B0604030504040204" pitchFamily="34" charset="-120"/>
                        </a:rPr>
                        <a:t>，增加開放</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東砂西運</a:t>
                      </a:r>
                      <a:r>
                        <a:rPr lang="zh-TW" altLang="en-US" sz="1400" u="none" strike="noStrike" dirty="0" smtClean="0">
                          <a:solidFill>
                            <a:schemeClr val="tx1"/>
                          </a:solidFill>
                          <a:effectLst/>
                          <a:latin typeface="微軟正黑體" panose="020B0604030504040204" pitchFamily="34" charset="-120"/>
                          <a:ea typeface="微軟正黑體" panose="020B0604030504040204" pitchFamily="34" charset="-120"/>
                        </a:rPr>
                        <a:t>裝卸量統計表</a:t>
                      </a:r>
                      <a:r>
                        <a:rPr lang="zh-TW" altLang="en-US" sz="1400" u="none" strike="noStrike" dirty="0" smtClean="0">
                          <a:effectLst/>
                          <a:latin typeface="微軟正黑體" panose="020B0604030504040204" pitchFamily="34" charset="-120"/>
                          <a:ea typeface="微軟正黑體" panose="020B0604030504040204" pitchFamily="34" charset="-120"/>
                        </a:rPr>
                        <a:t>、</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砂石碎解洗選</a:t>
                      </a:r>
                      <a:r>
                        <a:rPr lang="zh-TW" altLang="en-US" sz="1400" u="none" strike="noStrike" dirty="0" smtClean="0">
                          <a:effectLst/>
                          <a:latin typeface="微軟正黑體" panose="020B0604030504040204" pitchFamily="34" charset="-120"/>
                          <a:ea typeface="微軟正黑體" panose="020B0604030504040204" pitchFamily="34" charset="-120"/>
                        </a:rPr>
                        <a:t>場產銷存，以</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穩定砂石供需</a:t>
                      </a:r>
                      <a:r>
                        <a:rPr lang="zh-TW" altLang="en-US" sz="1400" u="none" strike="noStrike" dirty="0" smtClean="0">
                          <a:effectLst/>
                          <a:latin typeface="微軟正黑體" panose="020B0604030504040204" pitchFamily="34" charset="-120"/>
                          <a:ea typeface="微軟正黑體" panose="020B0604030504040204" pitchFamily="34" charset="-120"/>
                        </a:rPr>
                        <a:t>及平穩砂石物價</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tc>
              </a:tr>
              <a:tr h="857115">
                <a:tc>
                  <a:txBody>
                    <a:bodyPr/>
                    <a:lstStyle/>
                    <a:p>
                      <a:pPr marL="72000" algn="l" fontAlgn="ctr"/>
                      <a:r>
                        <a:rPr lang="zh-TW" altLang="en-US" sz="1600" b="1" u="sng" strike="noStrike" dirty="0" smtClean="0">
                          <a:effectLst/>
                          <a:latin typeface="微軟正黑體" panose="020B0604030504040204" pitchFamily="34" charset="-120"/>
                          <a:ea typeface="微軟正黑體" panose="020B0604030504040204" pitchFamily="34" charset="-120"/>
                        </a:rPr>
                        <a:t>中央</a:t>
                      </a:r>
                      <a:r>
                        <a:rPr lang="zh-TW" altLang="en-US" sz="1600" b="1" u="sng" strike="noStrike" dirty="0">
                          <a:effectLst/>
                          <a:latin typeface="微軟正黑體" panose="020B0604030504040204" pitchFamily="34" charset="-120"/>
                          <a:ea typeface="微軟正黑體" panose="020B0604030504040204" pitchFamily="34" charset="-120"/>
                        </a:rPr>
                        <a:t>地質調查所</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推動</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住居地質</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環境資料開放，整合</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雲端地質資訊</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全民應用。</a:t>
                      </a:r>
                    </a:p>
                  </a:txBody>
                  <a:tcPr marL="3621" marR="3621" marT="3621"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推動</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地質資訊對外服務</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開放資料</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運算加值</a:t>
                      </a:r>
                      <a:r>
                        <a:rPr lang="en-US"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API</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dirty="0" smtClean="0">
                          <a:effectLst/>
                          <a:latin typeface="微軟正黑體" panose="020B0604030504040204" pitchFamily="34" charset="-120"/>
                          <a:ea typeface="微軟正黑體" panose="020B0604030504040204" pitchFamily="34" charset="-120"/>
                        </a:rPr>
                        <a:t> ，開放土地查詢功能：以</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座標</a:t>
                      </a:r>
                      <a:r>
                        <a:rPr lang="zh-TW" altLang="en-US" sz="1400" u="none" strike="noStrike" dirty="0" smtClean="0">
                          <a:effectLst/>
                          <a:latin typeface="微軟正黑體" panose="020B0604030504040204" pitchFamily="34" charset="-120"/>
                          <a:ea typeface="微軟正黑體" panose="020B0604030504040204" pitchFamily="34" charset="-120"/>
                        </a:rPr>
                        <a:t>資料及</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座標串列</a:t>
                      </a:r>
                      <a:r>
                        <a:rPr lang="zh-TW" altLang="en-US" sz="1400" u="none" strike="noStrike" dirty="0" smtClean="0">
                          <a:effectLst/>
                          <a:latin typeface="微軟正黑體" panose="020B0604030504040204" pitchFamily="34" charset="-120"/>
                          <a:ea typeface="微軟正黑體" panose="020B0604030504040204" pitchFamily="34" charset="-120"/>
                        </a:rPr>
                        <a:t>資料查詢</a:t>
                      </a:r>
                      <a:r>
                        <a:rPr lang="zh-TW" altLang="en-US" sz="1400" u="none" strike="noStrike" dirty="0" smtClean="0">
                          <a:solidFill>
                            <a:srgbClr val="FF0000"/>
                          </a:solidFill>
                          <a:effectLst/>
                          <a:latin typeface="微軟正黑體" panose="020B0604030504040204" pitchFamily="34" charset="-120"/>
                          <a:ea typeface="微軟正黑體" panose="020B0604030504040204" pitchFamily="34" charset="-120"/>
                        </a:rPr>
                        <a:t>地質物件</a:t>
                      </a:r>
                      <a:r>
                        <a:rPr lang="zh-TW" altLang="en-US" sz="1400" u="none" strike="noStrike" dirty="0" smtClean="0">
                          <a:effectLst/>
                          <a:latin typeface="微軟正黑體" panose="020B0604030504040204" pitchFamily="34" charset="-120"/>
                          <a:ea typeface="微軟正黑體" panose="020B0604030504040204" pitchFamily="34" charset="-120"/>
                        </a:rPr>
                        <a:t>資料包括：</a:t>
                      </a:r>
                      <a:r>
                        <a:rPr lang="en-US" altLang="zh-TW" sz="1400" u="none" strike="noStrike" dirty="0" smtClean="0">
                          <a:effectLst/>
                          <a:latin typeface="微軟正黑體" panose="020B0604030504040204" pitchFamily="34" charset="-120"/>
                          <a:ea typeface="微軟正黑體" panose="020B0604030504040204" pitchFamily="34" charset="-120"/>
                        </a:rPr>
                        <a:t>a.</a:t>
                      </a:r>
                      <a:r>
                        <a:rPr lang="zh-TW" altLang="en-US" sz="1400" u="none" strike="noStrike" dirty="0" smtClean="0">
                          <a:effectLst/>
                          <a:latin typeface="微軟正黑體" panose="020B0604030504040204" pitchFamily="34" charset="-120"/>
                          <a:ea typeface="微軟正黑體" panose="020B0604030504040204" pitchFamily="34" charset="-120"/>
                        </a:rPr>
                        <a:t>活動斷層</a:t>
                      </a:r>
                      <a:r>
                        <a:rPr lang="en-US" altLang="zh-TW" sz="1400" u="none" strike="noStrike" dirty="0" smtClean="0">
                          <a:effectLst/>
                          <a:latin typeface="微軟正黑體" panose="020B0604030504040204" pitchFamily="34" charset="-120"/>
                          <a:ea typeface="微軟正黑體" panose="020B0604030504040204" pitchFamily="34" charset="-120"/>
                        </a:rPr>
                        <a:t>b.</a:t>
                      </a:r>
                      <a:r>
                        <a:rPr lang="zh-TW" altLang="en-US" sz="1400" u="none" strike="noStrike" dirty="0" smtClean="0">
                          <a:effectLst/>
                          <a:latin typeface="微軟正黑體" panose="020B0604030504040204" pitchFamily="34" charset="-120"/>
                          <a:ea typeface="微軟正黑體" panose="020B0604030504040204" pitchFamily="34" charset="-120"/>
                        </a:rPr>
                        <a:t>順向坡</a:t>
                      </a:r>
                      <a:r>
                        <a:rPr lang="en-US" altLang="zh-TW" sz="1400" u="none" strike="noStrike" dirty="0" smtClean="0">
                          <a:effectLst/>
                          <a:latin typeface="微軟正黑體" panose="020B0604030504040204" pitchFamily="34" charset="-120"/>
                          <a:ea typeface="微軟正黑體" panose="020B0604030504040204" pitchFamily="34" charset="-120"/>
                        </a:rPr>
                        <a:t>c.</a:t>
                      </a:r>
                      <a:r>
                        <a:rPr lang="zh-TW" altLang="en-US" sz="1400" u="none" strike="noStrike" dirty="0" smtClean="0">
                          <a:effectLst/>
                          <a:latin typeface="微軟正黑體" panose="020B0604030504040204" pitchFamily="34" charset="-120"/>
                          <a:ea typeface="微軟正黑體" panose="020B0604030504040204" pitchFamily="34" charset="-120"/>
                        </a:rPr>
                        <a:t>落石區</a:t>
                      </a:r>
                      <a:r>
                        <a:rPr lang="en-US" altLang="zh-TW" sz="1400" u="none" strike="noStrike" dirty="0" smtClean="0">
                          <a:effectLst/>
                          <a:latin typeface="微軟正黑體" panose="020B0604030504040204" pitchFamily="34" charset="-120"/>
                          <a:ea typeface="微軟正黑體" panose="020B0604030504040204" pitchFamily="34" charset="-120"/>
                        </a:rPr>
                        <a:t>d.</a:t>
                      </a:r>
                      <a:r>
                        <a:rPr lang="zh-TW" altLang="en-US" sz="1400" u="none" strike="noStrike" dirty="0" smtClean="0">
                          <a:effectLst/>
                          <a:latin typeface="微軟正黑體" panose="020B0604030504040204" pitchFamily="34" charset="-120"/>
                          <a:ea typeface="微軟正黑體" panose="020B0604030504040204" pitchFamily="34" charset="-120"/>
                        </a:rPr>
                        <a:t>回填土區</a:t>
                      </a:r>
                      <a:r>
                        <a:rPr lang="en-US" altLang="zh-TW" sz="1400" u="none" strike="noStrike" dirty="0" smtClean="0">
                          <a:effectLst/>
                          <a:latin typeface="微軟正黑體" panose="020B0604030504040204" pitchFamily="34" charset="-120"/>
                          <a:ea typeface="微軟正黑體" panose="020B0604030504040204" pitchFamily="34" charset="-120"/>
                        </a:rPr>
                        <a:t>e.</a:t>
                      </a:r>
                      <a:r>
                        <a:rPr lang="zh-TW" altLang="en-US" sz="1400" u="none" strike="noStrike" dirty="0" smtClean="0">
                          <a:effectLst/>
                          <a:latin typeface="微軟正黑體" panose="020B0604030504040204" pitchFamily="34" charset="-120"/>
                          <a:ea typeface="微軟正黑體" panose="020B0604030504040204" pitchFamily="34" charset="-120"/>
                        </a:rPr>
                        <a:t>土石流扇狀地</a:t>
                      </a:r>
                      <a:r>
                        <a:rPr lang="en-US" altLang="zh-TW" sz="1400" u="none" strike="noStrike" dirty="0" smtClean="0">
                          <a:effectLst/>
                          <a:latin typeface="微軟正黑體" panose="020B0604030504040204" pitchFamily="34" charset="-120"/>
                          <a:ea typeface="微軟正黑體" panose="020B0604030504040204" pitchFamily="34" charset="-120"/>
                        </a:rPr>
                        <a:t>f.</a:t>
                      </a:r>
                      <a:r>
                        <a:rPr lang="zh-TW" altLang="en-US" sz="1400" u="none" strike="noStrike" dirty="0" smtClean="0">
                          <a:effectLst/>
                          <a:latin typeface="微軟正黑體" panose="020B0604030504040204" pitchFamily="34" charset="-120"/>
                          <a:ea typeface="微軟正黑體" panose="020B0604030504040204" pitchFamily="34" charset="-120"/>
                        </a:rPr>
                        <a:t>溫泉露頭點位及屬性資料</a:t>
                      </a:r>
                      <a:r>
                        <a:rPr lang="en-US" altLang="zh-TW" sz="1400" u="none" strike="noStrike" dirty="0" smtClean="0">
                          <a:effectLst/>
                          <a:latin typeface="微軟正黑體" panose="020B0604030504040204" pitchFamily="34" charset="-120"/>
                          <a:ea typeface="微軟正黑體" panose="020B0604030504040204" pitchFamily="34" charset="-120"/>
                        </a:rPr>
                        <a:t>g.</a:t>
                      </a:r>
                      <a:r>
                        <a:rPr lang="zh-TW" altLang="en-US" sz="1400" u="none" strike="noStrike" dirty="0" smtClean="0">
                          <a:effectLst/>
                          <a:latin typeface="微軟正黑體" panose="020B0604030504040204" pitchFamily="34" charset="-120"/>
                          <a:ea typeface="微軟正黑體" panose="020B0604030504040204" pitchFamily="34" charset="-120"/>
                        </a:rPr>
                        <a:t>土壤液化潛勢風險</a:t>
                      </a:r>
                      <a:r>
                        <a:rPr lang="en-US" altLang="zh-TW" sz="1400" u="none" strike="noStrike" dirty="0" smtClean="0">
                          <a:effectLst/>
                          <a:latin typeface="微軟正黑體" panose="020B0604030504040204" pitchFamily="34" charset="-120"/>
                          <a:ea typeface="微軟正黑體" panose="020B0604030504040204" pitchFamily="34" charset="-120"/>
                        </a:rPr>
                        <a:t>h.</a:t>
                      </a:r>
                      <a:r>
                        <a:rPr lang="zh-TW" altLang="en-US" sz="1400" u="none" strike="noStrike" dirty="0" smtClean="0">
                          <a:effectLst/>
                          <a:latin typeface="微軟正黑體" panose="020B0604030504040204" pitchFamily="34" charset="-120"/>
                          <a:ea typeface="微軟正黑體" panose="020B0604030504040204" pitchFamily="34" charset="-120"/>
                        </a:rPr>
                        <a:t>地質敏感區</a:t>
                      </a:r>
                      <a:r>
                        <a:rPr lang="en-US" altLang="zh-TW" sz="1400" u="none" strike="noStrike" dirty="0" err="1" smtClean="0">
                          <a:effectLst/>
                          <a:latin typeface="微軟正黑體" panose="020B0604030504040204" pitchFamily="34" charset="-120"/>
                          <a:ea typeface="微軟正黑體" panose="020B0604030504040204" pitchFamily="34" charset="-120"/>
                        </a:rPr>
                        <a:t>i</a:t>
                      </a:r>
                      <a:r>
                        <a:rPr lang="en-US" altLang="zh-TW" sz="1400" u="none" strike="noStrike" dirty="0" smtClean="0">
                          <a:effectLst/>
                          <a:latin typeface="微軟正黑體" panose="020B0604030504040204" pitchFamily="34" charset="-120"/>
                          <a:ea typeface="微軟正黑體" panose="020B0604030504040204" pitchFamily="34" charset="-120"/>
                        </a:rPr>
                        <a:t>.</a:t>
                      </a:r>
                      <a:r>
                        <a:rPr lang="zh-TW" altLang="en-US" sz="1400" u="none" strike="noStrike" dirty="0" smtClean="0">
                          <a:effectLst/>
                          <a:latin typeface="微軟正黑體" panose="020B0604030504040204" pitchFamily="34" charset="-120"/>
                          <a:ea typeface="微軟正黑體" panose="020B0604030504040204" pitchFamily="34" charset="-120"/>
                        </a:rPr>
                        <a:t>斷層（非活動斷層）</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    </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3621" marR="3621" marT="3621" marB="0" anchor="ctr">
                    <a:solidFill>
                      <a:schemeClr val="accent3">
                        <a:lumMod val="20000"/>
                        <a:lumOff val="80000"/>
                      </a:schemeClr>
                    </a:solidFill>
                  </a:tcPr>
                </a:tc>
              </a:tr>
              <a:tr h="649357">
                <a:tc>
                  <a:txBody>
                    <a:bodyPr/>
                    <a:lstStyle/>
                    <a:p>
                      <a:pPr marL="72000" algn="l" fontAlgn="ctr"/>
                      <a:r>
                        <a:rPr lang="zh-TW" altLang="en-US" sz="1600" b="1" i="0" u="sng" strike="noStrike" dirty="0" smtClean="0">
                          <a:solidFill>
                            <a:srgbClr val="000000"/>
                          </a:solidFill>
                          <a:effectLst/>
                          <a:latin typeface="微軟正黑體" panose="020B0604030504040204" pitchFamily="34" charset="-120"/>
                          <a:ea typeface="微軟正黑體" panose="020B0604030504040204" pitchFamily="34" charset="-120"/>
                        </a:rPr>
                        <a:t>國營事業委員會</a:t>
                      </a:r>
                      <a:endParaRPr lang="zh-TW" altLang="en-US" sz="1600" b="1" i="0" u="sng" strike="noStrike" dirty="0">
                        <a:solidFill>
                          <a:srgbClr val="000000"/>
                        </a:solidFill>
                        <a:effectLst/>
                        <a:latin typeface="微軟正黑體" panose="020B0604030504040204" pitchFamily="34" charset="-120"/>
                        <a:ea typeface="微軟正黑體" panose="020B0604030504040204" pitchFamily="34" charset="-120"/>
                      </a:endParaRPr>
                    </a:p>
                  </a:txBody>
                  <a:tcPr marL="3621" marR="3621" marT="3621" marB="0" anchor="ctr">
                    <a:solidFill>
                      <a:schemeClr val="accent5">
                        <a:lumMod val="40000"/>
                        <a:lumOff val="60000"/>
                      </a:schemeClr>
                    </a:solidFill>
                  </a:tcPr>
                </a:tc>
                <a:tc>
                  <a:txBody>
                    <a:bodyPr/>
                    <a:lstStyle/>
                    <a:p>
                      <a:pPr marL="36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推動「</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國營及公股事業管理績效</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9235" marR="9235" marT="9237" marB="0" anchor="ctr"/>
                </a:tc>
                <a:tc>
                  <a:txBody>
                    <a:bodyPr/>
                    <a:lstStyle/>
                    <a:p>
                      <a:pPr marL="72000" algn="l" fontAlgn="ct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推動「</a:t>
                      </a:r>
                      <a:r>
                        <a:rPr lang="zh-TW" altLang="en-US" sz="1400" b="0" i="0" u="none" strike="noStrike" dirty="0" smtClean="0">
                          <a:solidFill>
                            <a:srgbClr val="FF0000"/>
                          </a:solidFill>
                          <a:effectLst/>
                          <a:latin typeface="微軟正黑體" panose="020B0604030504040204" pitchFamily="34" charset="-120"/>
                          <a:ea typeface="微軟正黑體" panose="020B0604030504040204" pitchFamily="34" charset="-120"/>
                        </a:rPr>
                        <a:t>國營及公股事業之營運管理</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」主題之</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資料</a:t>
                      </a:r>
                      <a:r>
                        <a:rPr lang="zh-TW" altLang="en-US" sz="1400" b="0" i="0" u="none" strike="noStrike" dirty="0" smtClean="0">
                          <a:solidFill>
                            <a:srgbClr val="000000"/>
                          </a:solidFill>
                          <a:effectLst/>
                          <a:latin typeface="微軟正黑體" panose="020B0604030504040204" pitchFamily="34" charset="-120"/>
                          <a:ea typeface="微軟正黑體" panose="020B0604030504040204" pitchFamily="34" charset="-120"/>
                        </a:rPr>
                        <a:t>開放</a:t>
                      </a:r>
                      <a:r>
                        <a:rPr lang="zh-TW" altLang="en-US" sz="1400" u="none" strike="noStrike" dirty="0" smtClean="0">
                          <a:effectLst/>
                          <a:latin typeface="微軟正黑體" panose="020B0604030504040204" pitchFamily="34" charset="-120"/>
                          <a:ea typeface="微軟正黑體" panose="020B0604030504040204" pitchFamily="34" charset="-120"/>
                        </a:rPr>
                        <a:t>，有工業安全管理、環境保護及衛生工作、災害防救業務摘要、跨部會管線問題業務摘要等</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9235" marR="9235" marT="9237" marB="0" anchor="ctr"/>
                </a:tc>
              </a:tr>
              <a:tr h="430368">
                <a:tc>
                  <a:txBody>
                    <a:bodyPr/>
                    <a:lstStyle/>
                    <a:p>
                      <a:pPr marL="73025" fontAlgn="ctr">
                        <a:spcAft>
                          <a:spcPts val="0"/>
                        </a:spcAft>
                      </a:pPr>
                      <a:r>
                        <a:rPr lang="zh-TW" sz="1400" b="1" u="sng" kern="1200">
                          <a:solidFill>
                            <a:srgbClr val="000000"/>
                          </a:solidFill>
                          <a:effectLst/>
                          <a:latin typeface="微軟正黑體" panose="020B0604030504040204" pitchFamily="34" charset="-120"/>
                          <a:ea typeface="微軟正黑體" panose="020B0604030504040204" pitchFamily="34" charset="-120"/>
                          <a:cs typeface="Arial"/>
                        </a:rPr>
                        <a:t>電力公司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FF0000"/>
                          </a:solidFill>
                          <a:effectLst/>
                          <a:latin typeface="微軟正黑體" panose="020B0604030504040204" pitchFamily="34" charset="-120"/>
                          <a:ea typeface="微軟正黑體" panose="020B0604030504040204" pitchFamily="34" charset="-120"/>
                          <a:cs typeface="Arial"/>
                        </a:rPr>
                        <a:t>節約能源</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與</a:t>
                      </a:r>
                      <a:r>
                        <a:rPr lang="zh-TW" sz="1400" kern="1200">
                          <a:solidFill>
                            <a:srgbClr val="FF0000"/>
                          </a:solidFill>
                          <a:effectLst/>
                          <a:latin typeface="微軟正黑體" panose="020B0604030504040204" pitchFamily="34" charset="-120"/>
                          <a:ea typeface="微軟正黑體" panose="020B0604030504040204" pitchFamily="34" charset="-120"/>
                          <a:cs typeface="Arial"/>
                        </a:rPr>
                        <a:t>電力供應</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開放</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再生能源可併網饋線</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資料、</a:t>
                      </a:r>
                      <a:r>
                        <a:rPr lang="zh-TW" sz="1400" kern="1200">
                          <a:solidFill>
                            <a:srgbClr val="FF0000"/>
                          </a:solidFill>
                          <a:effectLst/>
                          <a:latin typeface="微軟正黑體" panose="020B0604030504040204" pitchFamily="34" charset="-120"/>
                          <a:ea typeface="微軟正黑體" panose="020B0604030504040204" pitchFamily="34" charset="-120"/>
                          <a:cs typeface="Arial"/>
                        </a:rPr>
                        <a:t>用戶授權可信賴的第三方獲取</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其能源使用資料，高壓大用戶</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去識別化</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資料等，促成民間發展用電主題之創新或應用服務</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r>
              <a:tr h="430368">
                <a:tc>
                  <a:txBody>
                    <a:bodyPr/>
                    <a:lstStyle/>
                    <a:p>
                      <a:pPr marL="73025" fontAlgn="ctr">
                        <a:spcAft>
                          <a:spcPts val="0"/>
                        </a:spcAft>
                      </a:pPr>
                      <a:r>
                        <a:rPr lang="zh-TW" sz="1400" b="1" u="sng" kern="1200">
                          <a:solidFill>
                            <a:srgbClr val="000000"/>
                          </a:solidFill>
                          <a:effectLst/>
                          <a:latin typeface="微軟正黑體" panose="020B0604030504040204" pitchFamily="34" charset="-120"/>
                          <a:ea typeface="微軟正黑體" panose="020B0604030504040204" pitchFamily="34" charset="-120"/>
                          <a:cs typeface="Arial"/>
                        </a:rPr>
                        <a:t>中油公司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FF0000"/>
                          </a:solidFill>
                          <a:effectLst/>
                          <a:latin typeface="微軟正黑體" panose="020B0604030504040204" pitchFamily="34" charset="-120"/>
                          <a:ea typeface="微軟正黑體" panose="020B0604030504040204" pitchFamily="34" charset="-120"/>
                          <a:cs typeface="Arial"/>
                        </a:rPr>
                        <a:t>加油便利</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站、</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技術</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研究、</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安全</a:t>
                      </a:r>
                      <a:r>
                        <a:rPr lang="zh-TW" sz="1400" kern="1200">
                          <a:solidFill>
                            <a:srgbClr val="000000"/>
                          </a:solidFill>
                          <a:effectLst/>
                          <a:latin typeface="微軟正黑體" panose="020B0604030504040204" pitchFamily="34" charset="-120"/>
                          <a:ea typeface="微軟正黑體" panose="020B0604030504040204" pitchFamily="34" charset="-120"/>
                          <a:cs typeface="Arial"/>
                        </a:rPr>
                        <a:t>能源</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推動「</a:t>
                      </a:r>
                      <a:r>
                        <a:rPr lang="zh-TW" sz="1400" kern="1200">
                          <a:solidFill>
                            <a:srgbClr val="FF0000"/>
                          </a:solidFill>
                          <a:effectLst/>
                          <a:latin typeface="微軟正黑體" panose="020B0604030504040204" pitchFamily="34" charset="-120"/>
                          <a:ea typeface="微軟正黑體" panose="020B0604030504040204" pitchFamily="34" charset="-120"/>
                        </a:rPr>
                        <a:t>加油便利服務</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油品</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品質檢驗</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、多角化服務</a:t>
                      </a:r>
                      <a:r>
                        <a:rPr lang="en-US" sz="1400" kern="1200">
                          <a:solidFill>
                            <a:srgbClr val="000000"/>
                          </a:solidFill>
                          <a:effectLst/>
                          <a:latin typeface="微軟正黑體" panose="020B0604030504040204" pitchFamily="34" charset="-120"/>
                          <a:ea typeface="微軟正黑體" panose="020B0604030504040204" pitchFamily="34" charset="-120"/>
                          <a:cs typeface="Arial"/>
                        </a:rPr>
                        <a:t>) </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技術研究</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專業技術、探勘研究、收費規劃</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安全能源</a:t>
                      </a:r>
                      <a:r>
                        <a:rPr lang="zh-TW" sz="1400" kern="1200">
                          <a:solidFill>
                            <a:srgbClr val="000000"/>
                          </a:solidFill>
                          <a:effectLst/>
                          <a:latin typeface="微軟正黑體" panose="020B0604030504040204" pitchFamily="34" charset="-120"/>
                          <a:ea typeface="微軟正黑體" panose="020B0604030504040204" pitchFamily="34" charset="-120"/>
                          <a:cs typeface="Arial"/>
                        </a:rPr>
                        <a:t>」</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r>
                        <a:rPr lang="zh-TW" sz="1400" kern="1200">
                          <a:solidFill>
                            <a:srgbClr val="000000"/>
                          </a:solidFill>
                          <a:effectLst/>
                          <a:latin typeface="微軟正黑體" panose="020B0604030504040204" pitchFamily="34" charset="-120"/>
                          <a:ea typeface="微軟正黑體" panose="020B0604030504040204" pitchFamily="34" charset="-120"/>
                          <a:cs typeface="Arial"/>
                        </a:rPr>
                        <a:t>油氣產品之安全資料等</a:t>
                      </a:r>
                      <a:r>
                        <a:rPr lang="en-US" sz="1400" kern="1200">
                          <a:solidFill>
                            <a:srgbClr val="000000"/>
                          </a:solidFill>
                          <a:effectLst/>
                          <a:latin typeface="微軟正黑體" panose="020B0604030504040204" pitchFamily="34" charset="-120"/>
                          <a:ea typeface="微軟正黑體" panose="020B0604030504040204" pitchFamily="34" charset="-120"/>
                          <a:cs typeface="Arial"/>
                        </a:rPr>
                        <a:t>)</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tc>
              </a:tr>
              <a:tr h="643741">
                <a:tc>
                  <a:txBody>
                    <a:bodyPr/>
                    <a:lstStyle/>
                    <a:p>
                      <a:pPr marL="73025" fontAlgn="ctr">
                        <a:spcAft>
                          <a:spcPts val="0"/>
                        </a:spcAft>
                      </a:pPr>
                      <a:r>
                        <a:rPr lang="zh-TW" sz="1400" b="1" kern="1200">
                          <a:solidFill>
                            <a:srgbClr val="000000"/>
                          </a:solidFill>
                          <a:effectLst/>
                          <a:latin typeface="微軟正黑體" panose="020B0604030504040204" pitchFamily="34" charset="-120"/>
                          <a:ea typeface="微軟正黑體" panose="020B0604030504040204" pitchFamily="34" charset="-120"/>
                          <a:cs typeface="Arial"/>
                        </a:rPr>
                        <a:t>自來水</a:t>
                      </a:r>
                      <a:r>
                        <a:rPr lang="en-US" sz="1400" b="1" kern="1200">
                          <a:solidFill>
                            <a:srgbClr val="000000"/>
                          </a:solidFill>
                          <a:effectLst/>
                          <a:latin typeface="微軟正黑體" panose="020B0604030504040204" pitchFamily="34" charset="-120"/>
                          <a:ea typeface="微軟正黑體" panose="020B0604030504040204" pitchFamily="34" charset="-120"/>
                          <a:cs typeface="Arial"/>
                        </a:rPr>
                        <a:t>    </a:t>
                      </a:r>
                      <a:r>
                        <a:rPr lang="zh-TW" sz="1400" b="1" kern="1200">
                          <a:solidFill>
                            <a:srgbClr val="000000"/>
                          </a:solidFill>
                          <a:effectLst/>
                          <a:latin typeface="微軟正黑體" panose="020B0604030504040204" pitchFamily="34" charset="-120"/>
                          <a:ea typeface="微軟正黑體" panose="020B0604030504040204" pitchFamily="34" charset="-120"/>
                          <a:cs typeface="Arial"/>
                        </a:rPr>
                        <a:t>公司</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公共資訊與環境衛生</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c>
                  <a:txBody>
                    <a:bodyPr/>
                    <a:lstStyle/>
                    <a:p>
                      <a:pPr marL="73025" fontAlgn="ctr">
                        <a:spcAft>
                          <a:spcPts val="0"/>
                        </a:spcAft>
                      </a:pPr>
                      <a:r>
                        <a:rPr lang="zh-TW" sz="1400" kern="1200">
                          <a:solidFill>
                            <a:srgbClr val="000000"/>
                          </a:solidFill>
                          <a:effectLst/>
                          <a:latin typeface="微軟正黑體" panose="020B0604030504040204" pitchFamily="34" charset="-120"/>
                          <a:ea typeface="微軟正黑體" panose="020B0604030504040204" pitchFamily="34" charset="-120"/>
                          <a:cs typeface="Arial"/>
                        </a:rPr>
                        <a:t>開放</a:t>
                      </a:r>
                      <a:r>
                        <a:rPr lang="zh-TW" sz="1400" kern="1200">
                          <a:solidFill>
                            <a:srgbClr val="FF0000"/>
                          </a:solidFill>
                          <a:effectLst/>
                          <a:latin typeface="微軟正黑體" panose="020B0604030504040204" pitchFamily="34" charset="-120"/>
                          <a:ea typeface="微軟正黑體" panose="020B0604030504040204" pitchFamily="34" charset="-120"/>
                          <a:cs typeface="Arial"/>
                        </a:rPr>
                        <a:t>民間需求</a:t>
                      </a:r>
                      <a:r>
                        <a:rPr lang="zh-TW" sz="1400" kern="1200">
                          <a:solidFill>
                            <a:srgbClr val="000000"/>
                          </a:solidFill>
                          <a:effectLst/>
                          <a:latin typeface="微軟正黑體" panose="020B0604030504040204" pitchFamily="34" charset="-120"/>
                          <a:ea typeface="微軟正黑體" panose="020B0604030504040204" pitchFamily="34" charset="-120"/>
                          <a:cs typeface="Arial"/>
                        </a:rPr>
                        <a:t>之「</a:t>
                      </a:r>
                      <a:r>
                        <a:rPr lang="zh-TW" sz="1400" kern="1200">
                          <a:solidFill>
                            <a:srgbClr val="FF0000"/>
                          </a:solidFill>
                          <a:effectLst/>
                          <a:latin typeface="微軟正黑體" panose="020B0604030504040204" pitchFamily="34" charset="-120"/>
                          <a:ea typeface="微軟正黑體" panose="020B0604030504040204" pitchFamily="34" charset="-120"/>
                          <a:cs typeface="Arial"/>
                        </a:rPr>
                        <a:t>中止廢止或極低用水量</a:t>
                      </a:r>
                      <a:r>
                        <a:rPr lang="zh-TW" sz="1400" kern="1200">
                          <a:solidFill>
                            <a:srgbClr val="000000"/>
                          </a:solidFill>
                          <a:effectLst/>
                          <a:latin typeface="微軟正黑體" panose="020B0604030504040204" pitchFamily="34" charset="-120"/>
                          <a:ea typeface="微軟正黑體" panose="020B0604030504040204" pitchFamily="34" charset="-120"/>
                          <a:cs typeface="Arial"/>
                        </a:rPr>
                        <a:t>之住戶位置」、「自來水供水轄區資訊」、「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工業區</a:t>
                      </a:r>
                      <a:r>
                        <a:rPr lang="zh-TW" sz="1400" kern="1200">
                          <a:solidFill>
                            <a:srgbClr val="000000"/>
                          </a:solidFill>
                          <a:effectLst/>
                          <a:latin typeface="微軟正黑體" panose="020B0604030504040204" pitchFamily="34" charset="-120"/>
                          <a:ea typeface="微軟正黑體" panose="020B0604030504040204" pitchFamily="34" charset="-120"/>
                          <a:cs typeface="Arial"/>
                        </a:rPr>
                        <a:t>用水量之上可用的水量資訊」及「</a:t>
                      </a:r>
                      <a:r>
                        <a:rPr lang="zh-TW" sz="1400" kern="1200">
                          <a:solidFill>
                            <a:srgbClr val="FF0000"/>
                          </a:solidFill>
                          <a:effectLst/>
                          <a:latin typeface="微軟正黑體" panose="020B0604030504040204" pitchFamily="34" charset="-120"/>
                          <a:ea typeface="微軟正黑體" panose="020B0604030504040204" pitchFamily="34" charset="-120"/>
                          <a:cs typeface="Arial"/>
                        </a:rPr>
                        <a:t>自來水用戶水質資訊</a:t>
                      </a:r>
                      <a:r>
                        <a:rPr lang="zh-TW" sz="1400" kern="1200">
                          <a:solidFill>
                            <a:srgbClr val="000000"/>
                          </a:solidFill>
                          <a:effectLst/>
                          <a:latin typeface="微軟正黑體" panose="020B0604030504040204" pitchFamily="34" charset="-120"/>
                          <a:ea typeface="微軟正黑體" panose="020B0604030504040204" pitchFamily="34" charset="-120"/>
                          <a:cs typeface="Arial"/>
                        </a:rPr>
                        <a:t>公開」等資料</a:t>
                      </a:r>
                      <a:endParaRPr lang="zh-TW" sz="1400" kern="100">
                        <a:effectLst/>
                        <a:latin typeface="微軟正黑體" panose="020B0604030504040204" pitchFamily="34" charset="-120"/>
                        <a:ea typeface="微軟正黑體" panose="020B0604030504040204" pitchFamily="34" charset="-120"/>
                      </a:endParaRPr>
                    </a:p>
                  </a:txBody>
                  <a:tcPr marL="3810" marR="3810" marT="3810" marB="0" anchor="ctr">
                    <a:solidFill>
                      <a:schemeClr val="accent3">
                        <a:lumMod val="20000"/>
                        <a:lumOff val="80000"/>
                      </a:schemeClr>
                    </a:solidFill>
                  </a:tcPr>
                </a:tc>
              </a:tr>
              <a:tr h="430368">
                <a:tc>
                  <a:txBody>
                    <a:bodyPr/>
                    <a:lstStyle/>
                    <a:p>
                      <a:pPr marL="73025" fontAlgn="ctr">
                        <a:spcAft>
                          <a:spcPts val="0"/>
                        </a:spcAft>
                      </a:pPr>
                      <a:r>
                        <a:rPr lang="zh-TW" sz="1400" b="1" u="sng" kern="1200" dirty="0">
                          <a:solidFill>
                            <a:srgbClr val="000000"/>
                          </a:solidFill>
                          <a:effectLst/>
                          <a:latin typeface="微軟正黑體" panose="020B0604030504040204" pitchFamily="34" charset="-120"/>
                          <a:ea typeface="微軟正黑體" panose="020B0604030504040204" pitchFamily="34" charset="-120"/>
                          <a:cs typeface="Arial"/>
                        </a:rPr>
                        <a:t>台糖公司</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solidFill>
                      <a:schemeClr val="accent5">
                        <a:lumMod val="40000"/>
                        <a:lumOff val="60000"/>
                      </a:schemeClr>
                    </a:solidFill>
                  </a:tcPr>
                </a:tc>
                <a:tc>
                  <a:txBody>
                    <a:bodyPr/>
                    <a:lstStyle/>
                    <a:p>
                      <a:pPr marL="36830" fontAlgn="ctr">
                        <a:spcAft>
                          <a:spcPts val="0"/>
                        </a:spcAft>
                      </a:pP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台糖</a:t>
                      </a:r>
                      <a:r>
                        <a:rPr lang="zh-TW" sz="1400" kern="1200" dirty="0">
                          <a:solidFill>
                            <a:srgbClr val="FF0000"/>
                          </a:solidFill>
                          <a:effectLst/>
                          <a:latin typeface="微軟正黑體" panose="020B0604030504040204" pitchFamily="34" charset="-120"/>
                          <a:ea typeface="微軟正黑體" panose="020B0604030504040204" pitchFamily="34" charset="-120"/>
                          <a:cs typeface="Arial"/>
                        </a:rPr>
                        <a:t>不動產租售</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資訊</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tc>
                <a:tc>
                  <a:txBody>
                    <a:bodyPr/>
                    <a:lstStyle/>
                    <a:p>
                      <a:pPr marL="73025" fontAlgn="ctr">
                        <a:spcAft>
                          <a:spcPts val="0"/>
                        </a:spcAft>
                      </a:pP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提供</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Web </a:t>
                      </a:r>
                      <a:r>
                        <a:rPr lang="en-US" sz="1400" kern="1200" dirty="0" err="1">
                          <a:solidFill>
                            <a:srgbClr val="000000"/>
                          </a:solidFill>
                          <a:effectLst/>
                          <a:latin typeface="微軟正黑體" panose="020B0604030504040204" pitchFamily="34" charset="-120"/>
                          <a:ea typeface="微軟正黑體" panose="020B0604030504040204" pitchFamily="34" charset="-120"/>
                          <a:cs typeface="Arial"/>
                        </a:rPr>
                        <a:t>Servies</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 </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協助民間仲介及租售業者整合台糖</a:t>
                      </a:r>
                      <a:r>
                        <a:rPr lang="zh-TW" sz="1400" kern="1200" dirty="0">
                          <a:solidFill>
                            <a:srgbClr val="000000"/>
                          </a:solidFill>
                          <a:effectLst/>
                          <a:latin typeface="微軟正黑體" panose="020B0604030504040204" pitchFamily="34" charset="-120"/>
                          <a:ea typeface="微軟正黑體" panose="020B0604030504040204" pitchFamily="34" charset="-120"/>
                        </a:rPr>
                        <a:t>不動產</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資料。長期提供民間業者</a:t>
                      </a:r>
                      <a:r>
                        <a:rPr lang="en-US" sz="1400" kern="1200" dirty="0">
                          <a:solidFill>
                            <a:srgbClr val="000000"/>
                          </a:solidFill>
                          <a:effectLst/>
                          <a:latin typeface="微軟正黑體" panose="020B0604030504040204" pitchFamily="34" charset="-120"/>
                          <a:ea typeface="微軟正黑體" panose="020B0604030504040204" pitchFamily="34" charset="-120"/>
                          <a:cs typeface="Arial"/>
                        </a:rPr>
                        <a:t>GIS</a:t>
                      </a:r>
                      <a:r>
                        <a:rPr lang="zh-TW" sz="1400" kern="1200" dirty="0">
                          <a:solidFill>
                            <a:srgbClr val="000000"/>
                          </a:solidFill>
                          <a:effectLst/>
                          <a:latin typeface="微軟正黑體" panose="020B0604030504040204" pitchFamily="34" charset="-120"/>
                          <a:ea typeface="微軟正黑體" panose="020B0604030504040204" pitchFamily="34" charset="-120"/>
                          <a:cs typeface="Arial"/>
                        </a:rPr>
                        <a:t>系統介接服務，以提高資料應用之價值。</a:t>
                      </a:r>
                      <a:endParaRPr lang="zh-TW" sz="1400" kern="100" dirty="0">
                        <a:effectLst/>
                        <a:latin typeface="微軟正黑體" panose="020B0604030504040204" pitchFamily="34" charset="-120"/>
                        <a:ea typeface="微軟正黑體" panose="020B0604030504040204" pitchFamily="34" charset="-120"/>
                      </a:endParaRPr>
                    </a:p>
                  </a:txBody>
                  <a:tcPr marL="3810" marR="3810" marT="3810" marB="0" anchor="ctr"/>
                </a:tc>
              </a:tr>
            </a:tbl>
          </a:graphicData>
        </a:graphic>
      </p:graphicFrame>
      <p:sp>
        <p:nvSpPr>
          <p:cNvPr id="35888" name="文字方塊 1"/>
          <p:cNvSpPr txBox="1">
            <a:spLocks noChangeArrowheads="1"/>
          </p:cNvSpPr>
          <p:nvPr/>
        </p:nvSpPr>
        <p:spPr bwMode="auto">
          <a:xfrm>
            <a:off x="0" y="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Aft>
                <a:spcPts val="1800"/>
              </a:spcAft>
              <a:buClr>
                <a:schemeClr val="tx1"/>
              </a:buClr>
              <a:buFont typeface="Arial" charset="0"/>
              <a:buNone/>
            </a:pPr>
            <a:r>
              <a:rPr kumimoji="0" lang="zh-TW" altLang="en-US" sz="4800" dirty="0">
                <a:latin typeface="微軟正黑體" pitchFamily="34" charset="-120"/>
                <a:ea typeface="微軟正黑體" pitchFamily="34" charset="-120"/>
              </a:rPr>
              <a:t>             主題式開放資料推動策略</a:t>
            </a:r>
            <a:endParaRPr kumimoji="0" lang="en-US" altLang="zh-TW" sz="4800" dirty="0">
              <a:latin typeface="微軟正黑體" pitchFamily="34" charset="-120"/>
              <a:ea typeface="微軟正黑體" pitchFamily="34" charset="-120"/>
            </a:endParaRPr>
          </a:p>
        </p:txBody>
      </p:sp>
      <p:sp>
        <p:nvSpPr>
          <p:cNvPr id="5" name="文字方塊 4"/>
          <p:cNvSpPr txBox="1"/>
          <p:nvPr/>
        </p:nvSpPr>
        <p:spPr>
          <a:xfrm>
            <a:off x="395536" y="6577607"/>
            <a:ext cx="3240360" cy="307777"/>
          </a:xfrm>
          <a:prstGeom prst="rect">
            <a:avLst/>
          </a:prstGeom>
          <a:noFill/>
        </p:spPr>
        <p:txBody>
          <a:bodyPr wrap="square" rtlCol="0">
            <a:spAutoFit/>
          </a:bodyPr>
          <a:lstStyle/>
          <a:p>
            <a:r>
              <a:rPr kumimoji="0" lang="zh-TW" altLang="en-US" sz="1400" b="1" dirty="0">
                <a:solidFill>
                  <a:srgbClr val="FF0000"/>
                </a:solidFill>
                <a:ea typeface="微軟正黑體" pitchFamily="34" charset="-120"/>
              </a:rPr>
              <a:t>註</a:t>
            </a:r>
            <a:r>
              <a:rPr kumimoji="0" lang="en-US" altLang="zh-TW" sz="1400" b="1" dirty="0">
                <a:solidFill>
                  <a:srgbClr val="FF0000"/>
                </a:solidFill>
                <a:ea typeface="微軟正黑體" pitchFamily="34" charset="-120"/>
              </a:rPr>
              <a:t>:</a:t>
            </a:r>
            <a:r>
              <a:rPr kumimoji="0" lang="zh-TW" altLang="en-US" sz="1400" b="1" dirty="0">
                <a:solidFill>
                  <a:srgbClr val="FF0000"/>
                </a:solidFill>
                <a:ea typeface="微軟正黑體" pitchFamily="34" charset="-120"/>
              </a:rPr>
              <a:t>各</a:t>
            </a:r>
            <a:r>
              <a:rPr kumimoji="0" lang="zh-TW" altLang="en-US" sz="1400" b="1" dirty="0" smtClean="0">
                <a:solidFill>
                  <a:srgbClr val="FF0000"/>
                </a:solidFill>
                <a:ea typeface="微軟正黑體" pitchFamily="34" charset="-120"/>
              </a:rPr>
              <a:t>單位策略說明詳附件</a:t>
            </a:r>
            <a:r>
              <a:rPr kumimoji="0" lang="en-US" altLang="zh-TW" sz="1400" b="1" dirty="0" smtClean="0">
                <a:solidFill>
                  <a:srgbClr val="FF0000"/>
                </a:solidFill>
                <a:ea typeface="微軟正黑體" pitchFamily="34" charset="-120"/>
              </a:rPr>
              <a:t>8</a:t>
            </a:r>
            <a:r>
              <a:rPr kumimoji="0" lang="zh-TW" altLang="en-US" sz="1400" b="1" dirty="0" smtClean="0">
                <a:solidFill>
                  <a:schemeClr val="tx1"/>
                </a:solidFill>
                <a:ea typeface="微軟正黑體" pitchFamily="34" charset="-120"/>
              </a:rPr>
              <a:t> </a:t>
            </a:r>
            <a:endParaRPr lang="zh-TW" altLang="en-US" sz="1400" b="1" dirty="0"/>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46</a:t>
            </a:fld>
            <a:endParaRPr lang="en-US" dirty="0"/>
          </a:p>
        </p:txBody>
      </p:sp>
      <p:sp>
        <p:nvSpPr>
          <p:cNvPr id="6" name="文字方塊 5"/>
          <p:cNvSpPr txBox="1"/>
          <p:nvPr/>
        </p:nvSpPr>
        <p:spPr>
          <a:xfrm>
            <a:off x="899592" y="692696"/>
            <a:ext cx="3240360" cy="338554"/>
          </a:xfrm>
          <a:prstGeom prst="rect">
            <a:avLst/>
          </a:prstGeom>
          <a:noFill/>
        </p:spPr>
        <p:txBody>
          <a:bodyPr wrap="square" rtlCol="0">
            <a:spAutoFit/>
          </a:bodyPr>
          <a:lstStyle/>
          <a:p>
            <a:r>
              <a:rPr kumimoji="0" lang="zh-TW" altLang="en-US" sz="1600" b="1" dirty="0" smtClean="0">
                <a:solidFill>
                  <a:srgbClr val="FF0000"/>
                </a:solidFill>
                <a:ea typeface="微軟正黑體" pitchFamily="34" charset="-120"/>
              </a:rPr>
              <a:t>依各</a:t>
            </a:r>
            <a:r>
              <a:rPr kumimoji="0" lang="zh-TW" altLang="en-US" sz="1600" b="1" dirty="0">
                <a:solidFill>
                  <a:srgbClr val="FF0000"/>
                </a:solidFill>
                <a:ea typeface="微軟正黑體" pitchFamily="34" charset="-120"/>
              </a:rPr>
              <a:t>單位回覆更新</a:t>
            </a:r>
            <a:r>
              <a:rPr kumimoji="0" lang="zh-TW" altLang="en-US" sz="1600" b="1" dirty="0" smtClean="0">
                <a:solidFill>
                  <a:srgbClr val="FF0000"/>
                </a:solidFill>
                <a:ea typeface="微軟正黑體" pitchFamily="34" charset="-120"/>
              </a:rPr>
              <a:t>資料修訂如后</a:t>
            </a:r>
            <a:r>
              <a:rPr kumimoji="0" lang="zh-TW" altLang="en-US" sz="1600" b="1" dirty="0" smtClean="0">
                <a:solidFill>
                  <a:schemeClr val="tx1"/>
                </a:solidFill>
                <a:ea typeface="微軟正黑體" pitchFamily="34" charset="-120"/>
              </a:rPr>
              <a:t> </a:t>
            </a:r>
            <a:endParaRPr lang="zh-TW" altLang="en-US" sz="1600" b="1" dirty="0"/>
          </a:p>
        </p:txBody>
      </p:sp>
      <p:sp>
        <p:nvSpPr>
          <p:cNvPr id="7" name="文字方塊 6"/>
          <p:cNvSpPr txBox="1"/>
          <p:nvPr/>
        </p:nvSpPr>
        <p:spPr>
          <a:xfrm>
            <a:off x="7308304" y="692696"/>
            <a:ext cx="2160240" cy="307777"/>
          </a:xfrm>
          <a:prstGeom prst="rect">
            <a:avLst/>
          </a:prstGeom>
          <a:noFill/>
        </p:spPr>
        <p:txBody>
          <a:bodyPr wrap="square" rtlCol="0">
            <a:spAutoFit/>
          </a:bodyPr>
          <a:lstStyle/>
          <a:p>
            <a:r>
              <a:rPr kumimoji="0" lang="zh-TW" altLang="en-US" sz="1400" b="1" dirty="0" smtClean="0">
                <a:solidFill>
                  <a:srgbClr val="FF0000"/>
                </a:solidFill>
                <a:ea typeface="微軟正黑體" pitchFamily="34" charset="-120"/>
              </a:rPr>
              <a:t>修訂日期</a:t>
            </a:r>
            <a:r>
              <a:rPr kumimoji="0" lang="en-US" altLang="zh-TW" sz="1400" b="1" dirty="0" smtClean="0">
                <a:solidFill>
                  <a:srgbClr val="FF0000"/>
                </a:solidFill>
                <a:ea typeface="微軟正黑體" pitchFamily="34" charset="-120"/>
              </a:rPr>
              <a:t>:105.12.15</a:t>
            </a:r>
            <a:r>
              <a:rPr kumimoji="0" lang="zh-TW" altLang="en-US" sz="1400" b="1" dirty="0" smtClean="0">
                <a:solidFill>
                  <a:schemeClr val="tx1"/>
                </a:solidFill>
                <a:ea typeface="微軟正黑體" pitchFamily="34" charset="-120"/>
              </a:rPr>
              <a:t> </a:t>
            </a:r>
            <a:endParaRPr lang="zh-TW" altLang="en-US" sz="1400" b="1" dirty="0"/>
          </a:p>
        </p:txBody>
      </p:sp>
    </p:spTree>
    <p:extLst>
      <p:ext uri="{BB962C8B-B14F-4D97-AF65-F5344CB8AC3E}">
        <p14:creationId xmlns:p14="http://schemas.microsoft.com/office/powerpoint/2010/main" val="22731019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20093823"/>
              </p:ext>
            </p:extLst>
          </p:nvPr>
        </p:nvGraphicFramePr>
        <p:xfrm>
          <a:off x="107950" y="980728"/>
          <a:ext cx="8929688" cy="5775133"/>
        </p:xfrm>
        <a:graphic>
          <a:graphicData uri="http://schemas.openxmlformats.org/drawingml/2006/table">
            <a:tbl>
              <a:tblPr>
                <a:tableStyleId>{5C22544A-7EE6-4342-B048-85BDC9FD1C3A}</a:tableStyleId>
              </a:tblPr>
              <a:tblGrid>
                <a:gridCol w="1008191"/>
                <a:gridCol w="1512286"/>
                <a:gridCol w="6409211"/>
              </a:tblGrid>
              <a:tr h="296368">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單位名稱</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推 動 策 略</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c>
                  <a:txBody>
                    <a:bodyPr/>
                    <a:lstStyle/>
                    <a:p>
                      <a:pPr algn="ctr" fontAlgn="ctr"/>
                      <a:r>
                        <a:rPr lang="zh-TW" altLang="en-US" sz="1600" b="1" u="none" strike="noStrike" dirty="0" smtClean="0">
                          <a:effectLst/>
                          <a:latin typeface="微軟正黑體" panose="020B0604030504040204" pitchFamily="34" charset="-120"/>
                          <a:ea typeface="微軟正黑體" panose="020B0604030504040204" pitchFamily="34" charset="-120"/>
                        </a:rPr>
                        <a:t>策  略  意  涵</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69" marR="7669" marT="7668" marB="0" anchor="ctr">
                    <a:solidFill>
                      <a:schemeClr val="accent4">
                        <a:lumMod val="40000"/>
                        <a:lumOff val="60000"/>
                      </a:schemeClr>
                    </a:solidFill>
                  </a:tcP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商業</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司</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創業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或展店</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選址</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評估</a:t>
                      </a:r>
                      <a:endPar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擴</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增</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商工開放資料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及</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跨域混搭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策略</a:t>
                      </a:r>
                      <a:r>
                        <a:rPr lang="zh-TW" altLang="en-US" sz="1400" u="none" strike="noStrike" kern="1200" dirty="0" smtClean="0">
                          <a:solidFill>
                            <a:schemeClr val="dk1"/>
                          </a:solidFill>
                          <a:effectLst/>
                          <a:latin typeface="微軟正黑體"/>
                          <a:ea typeface="微軟正黑體"/>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跨</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單位如：內政部、財政部</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、縣市</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政府</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及商</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工協會等，混搭標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的：</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「公司商業營業地址及服務電話、「商工稅籍資料」、「區域人口</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分布」</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、「區域平均地價、房價及租價」等開放資料</a:t>
                      </a:r>
                    </a:p>
                  </a:txBody>
                  <a:tcPr marL="7669" marR="7669" marT="7668" marB="0" anchor="ctr">
                    <a:solidFill>
                      <a:schemeClr val="accent3">
                        <a:lumMod val="20000"/>
                        <a:lumOff val="80000"/>
                      </a:schemeClr>
                    </a:solidFill>
                  </a:tcPr>
                </a:tc>
              </a:tr>
              <a:tr h="647727">
                <a:tc>
                  <a:txBody>
                    <a:bodyPr/>
                    <a:lstStyle/>
                    <a:p>
                      <a:pPr marL="73025" fontAlgn="ctr">
                        <a:spcAft>
                          <a:spcPts val="0"/>
                        </a:spcAft>
                      </a:pPr>
                      <a:r>
                        <a:rPr lang="zh-TW" sz="1400" b="1" u="sng" kern="1200" dirty="0">
                          <a:solidFill>
                            <a:srgbClr val="000000"/>
                          </a:solidFill>
                          <a:effectLst/>
                          <a:latin typeface="Times New Roman"/>
                          <a:ea typeface="微軟正黑體"/>
                        </a:rPr>
                        <a:t>國際貿易局</a:t>
                      </a:r>
                      <a:endParaRPr lang="zh-TW" sz="1400" kern="100" dirty="0">
                        <a:effectLst/>
                        <a:latin typeface="Times New Roman"/>
                        <a:ea typeface="新細明體"/>
                      </a:endParaRPr>
                    </a:p>
                  </a:txBody>
                  <a:tcPr marL="7620" marR="7620" marT="7620" marB="0" anchor="ctr">
                    <a:solidFill>
                      <a:schemeClr val="accent5">
                        <a:lumMod val="40000"/>
                        <a:lumOff val="60000"/>
                      </a:schemeClr>
                    </a:solidFill>
                  </a:tcPr>
                </a:tc>
                <a:tc>
                  <a:txBody>
                    <a:bodyPr/>
                    <a:lstStyle/>
                    <a:p>
                      <a:pPr marL="73025" fontAlgn="ctr">
                        <a:spcAft>
                          <a:spcPts val="0"/>
                        </a:spcAft>
                      </a:pPr>
                      <a:r>
                        <a:rPr lang="zh-TW" sz="1400" kern="1200" dirty="0">
                          <a:solidFill>
                            <a:srgbClr val="000000"/>
                          </a:solidFill>
                          <a:effectLst/>
                          <a:latin typeface="Times New Roman"/>
                          <a:ea typeface="微軟正黑體"/>
                        </a:rPr>
                        <a:t>多元化</a:t>
                      </a:r>
                      <a:r>
                        <a:rPr lang="zh-TW" sz="1400" kern="1200" dirty="0">
                          <a:solidFill>
                            <a:srgbClr val="FF0000"/>
                          </a:solidFill>
                          <a:effectLst/>
                          <a:latin typeface="Times New Roman"/>
                          <a:ea typeface="微軟正黑體"/>
                        </a:rPr>
                        <a:t>拓展海外</a:t>
                      </a:r>
                      <a:r>
                        <a:rPr lang="zh-TW" sz="1400" kern="1200" dirty="0">
                          <a:solidFill>
                            <a:srgbClr val="000000"/>
                          </a:solidFill>
                          <a:effectLst/>
                          <a:latin typeface="Times New Roman"/>
                          <a:ea typeface="微軟正黑體"/>
                        </a:rPr>
                        <a:t>市場</a:t>
                      </a:r>
                      <a:endParaRPr lang="zh-TW" sz="1400" kern="100" dirty="0">
                        <a:effectLst/>
                        <a:latin typeface="Times New Roman"/>
                        <a:ea typeface="新細明體"/>
                      </a:endParaRPr>
                    </a:p>
                  </a:txBody>
                  <a:tcPr marL="7620" marR="7620" marT="7620" marB="0" anchor="ctr"/>
                </a:tc>
                <a:tc>
                  <a:txBody>
                    <a:bodyPr/>
                    <a:lstStyle/>
                    <a:p>
                      <a:pPr marL="73025" fontAlgn="ctr">
                        <a:spcAft>
                          <a:spcPts val="0"/>
                        </a:spcAft>
                      </a:pPr>
                      <a:r>
                        <a:rPr lang="zh-TW" sz="1400" kern="1200" dirty="0">
                          <a:solidFill>
                            <a:srgbClr val="000000"/>
                          </a:solidFill>
                          <a:effectLst/>
                          <a:latin typeface="Times New Roman"/>
                          <a:ea typeface="微軟正黑體"/>
                        </a:rPr>
                        <a:t>結合公協會力量協助廠商拓銷，及規劃加強</a:t>
                      </a:r>
                      <a:r>
                        <a:rPr lang="zh-TW" sz="1400" kern="1200" dirty="0">
                          <a:solidFill>
                            <a:srgbClr val="FF0000"/>
                          </a:solidFill>
                          <a:effectLst/>
                          <a:latin typeface="Times New Roman"/>
                          <a:ea typeface="微軟正黑體"/>
                        </a:rPr>
                        <a:t>出口拓銷</a:t>
                      </a:r>
                      <a:r>
                        <a:rPr lang="zh-TW" sz="1400" kern="1200" dirty="0">
                          <a:solidFill>
                            <a:srgbClr val="000000"/>
                          </a:solidFill>
                          <a:effectLst/>
                          <a:latin typeface="Times New Roman"/>
                          <a:ea typeface="微軟正黑體"/>
                        </a:rPr>
                        <a:t>專案，積極協助我國業者拓展海外市場。未來推動開放</a:t>
                      </a:r>
                      <a:r>
                        <a:rPr lang="zh-TW" sz="1400" kern="1200" dirty="0">
                          <a:solidFill>
                            <a:srgbClr val="FF0000"/>
                          </a:solidFill>
                          <a:effectLst/>
                          <a:latin typeface="Times New Roman"/>
                          <a:ea typeface="微軟正黑體"/>
                        </a:rPr>
                        <a:t>新興市場出口明星輔導廠商</a:t>
                      </a:r>
                      <a:r>
                        <a:rPr lang="zh-TW" sz="1400" kern="1200" dirty="0">
                          <a:solidFill>
                            <a:srgbClr val="000000"/>
                          </a:solidFill>
                          <a:effectLst/>
                          <a:latin typeface="Times New Roman"/>
                          <a:ea typeface="微軟正黑體"/>
                        </a:rPr>
                        <a:t>名單</a:t>
                      </a:r>
                      <a:endParaRPr lang="zh-TW" sz="1400" kern="100" dirty="0">
                        <a:effectLst/>
                        <a:latin typeface="Times New Roman"/>
                        <a:ea typeface="新細明體"/>
                      </a:endParaRPr>
                    </a:p>
                  </a:txBody>
                  <a:tcPr marL="7620" marR="7620" marT="7620" marB="0" anchor="ctr"/>
                </a:tc>
              </a:tr>
              <a:tr h="434374">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工業局</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a:solidFill>
                            <a:schemeClr val="dk1"/>
                          </a:solidFill>
                          <a:effectLst/>
                          <a:latin typeface="微軟正黑體" panose="020B0604030504040204" pitchFamily="34" charset="-120"/>
                          <a:ea typeface="微軟正黑體" panose="020B0604030504040204" pitchFamily="34" charset="-120"/>
                          <a:cs typeface="+mn-cs"/>
                        </a:rPr>
                        <a:t>擇重點、補斷鏈</a:t>
                      </a:r>
                    </a:p>
                  </a:txBody>
                  <a:tcPr marL="7669" marR="7669" marT="7668" marB="0" anchor="ctr">
                    <a:solidFill>
                      <a:schemeClr val="accent3">
                        <a:lumMod val="20000"/>
                        <a:lumOff val="80000"/>
                      </a:schemeClr>
                    </a:solidFill>
                  </a:tcPr>
                </a:tc>
                <a:tc>
                  <a:txBody>
                    <a:bodyPr/>
                    <a:lstStyle/>
                    <a:p>
                      <a:pPr marL="73025" algn="l" defTabSz="914400" rtl="0" eaLnBrk="1" fontAlgn="ctr" latinLnBrk="0" hangingPunct="1">
                        <a:spcAft>
                          <a:spcPts val="0"/>
                        </a:spcAft>
                      </a:pPr>
                      <a:r>
                        <a:rPr lang="zh-TW" altLang="zh-TW" sz="1400" kern="1200" dirty="0" smtClean="0">
                          <a:solidFill>
                            <a:srgbClr val="000000"/>
                          </a:solidFill>
                          <a:effectLst/>
                          <a:latin typeface="Times New Roman"/>
                          <a:ea typeface="微軟正黑體"/>
                          <a:cs typeface="+mn-cs"/>
                        </a:rPr>
                        <a:t>以民眾在官方網站上瀏覽次數、下載次數最多項目配合產業推動政策</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如</a:t>
                      </a:r>
                      <a:r>
                        <a:rPr lang="zh-TW" altLang="zh-TW" sz="1400" kern="1200" dirty="0" smtClean="0">
                          <a:solidFill>
                            <a:srgbClr val="FF0000"/>
                          </a:solidFill>
                          <a:effectLst/>
                          <a:latin typeface="Times New Roman"/>
                          <a:ea typeface="微軟正黑體"/>
                          <a:cs typeface="+mn-cs"/>
                        </a:rPr>
                        <a:t>五大創新產業</a:t>
                      </a:r>
                      <a:r>
                        <a:rPr lang="en-US" altLang="zh-TW" sz="1400" kern="1200" dirty="0" smtClean="0">
                          <a:solidFill>
                            <a:srgbClr val="FF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，優先開放</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FF0000"/>
                          </a:solidFill>
                          <a:effectLst/>
                          <a:latin typeface="Times New Roman"/>
                          <a:ea typeface="微軟正黑體"/>
                          <a:cs typeface="+mn-cs"/>
                        </a:rPr>
                        <a:t>產業人力</a:t>
                      </a:r>
                      <a:r>
                        <a:rPr lang="en-US" altLang="zh-TW" sz="1400" kern="1200" dirty="0" smtClean="0">
                          <a:solidFill>
                            <a:srgbClr val="000000"/>
                          </a:solidFill>
                          <a:effectLst/>
                          <a:latin typeface="Times New Roman"/>
                          <a:ea typeface="微軟正黑體"/>
                          <a:cs typeface="+mn-cs"/>
                        </a:rPr>
                        <a:t>]</a:t>
                      </a:r>
                      <a:r>
                        <a:rPr lang="zh-TW" altLang="zh-TW" sz="1400" kern="1200" dirty="0" smtClean="0">
                          <a:solidFill>
                            <a:srgbClr val="000000"/>
                          </a:solidFill>
                          <a:effectLst/>
                          <a:latin typeface="Times New Roman"/>
                          <a:ea typeface="微軟正黑體"/>
                          <a:cs typeface="+mn-cs"/>
                        </a:rPr>
                        <a:t>為主題之相關資料集。</a:t>
                      </a:r>
                      <a:endParaRPr lang="zh-TW" altLang="en-US" sz="1400" kern="1200" dirty="0">
                        <a:solidFill>
                          <a:srgbClr val="000000"/>
                        </a:solidFill>
                        <a:effectLst/>
                        <a:latin typeface="Times New Roman"/>
                        <a:ea typeface="微軟正黑體"/>
                        <a:cs typeface="+mn-cs"/>
                      </a:endParaRPr>
                    </a:p>
                  </a:txBody>
                  <a:tcPr marL="7669" marR="7669" marT="7668" marB="0" anchor="ctr">
                    <a:solidFill>
                      <a:schemeClr val="accent3">
                        <a:lumMod val="20000"/>
                        <a:lumOff val="80000"/>
                      </a:schemeClr>
                    </a:solidFill>
                  </a:tcPr>
                </a:tc>
              </a:tr>
              <a:tr h="647727">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標準</a:t>
                      </a:r>
                      <a:r>
                        <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rPr>
                        <a:t>檢驗局</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商品安全</a:t>
                      </a:r>
                    </a:p>
                  </a:txBody>
                  <a:tcPr marL="7669" marR="7669" marT="7668" marB="0" anchor="ct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以民眾為主、廠商為輔的架構性、即時性的開放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商品安全</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有關的</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資料。提升</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商品安全的主題使用率，增加「歷年商品召回訊息」資料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集。</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強化民眾常用「各類貨品檢驗合格名單」及各類「驗證登錄證書資料」資料集之友善介面</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tc>
              </a:tr>
              <a:tr h="647727">
                <a:tc>
                  <a:txBody>
                    <a:bodyPr/>
                    <a:lstStyle/>
                    <a:p>
                      <a:pPr marL="72000" algn="l" defTabSz="914400" rtl="0" eaLnBrk="1" fontAlgn="ctr" latinLnBrk="0" hangingPunct="1"/>
                      <a:r>
                        <a:rPr lang="zh-TW" altLang="en-US" sz="1400" b="1" u="sng"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智慧</a:t>
                      </a:r>
                      <a:r>
                        <a:rPr lang="zh-TW" altLang="en-US" sz="1400" b="1" u="sng" strike="noStrike" kern="1200" dirty="0">
                          <a:solidFill>
                            <a:schemeClr val="dk1"/>
                          </a:solidFill>
                          <a:effectLst/>
                          <a:latin typeface="微軟正黑體" panose="020B0604030504040204" pitchFamily="34" charset="-120"/>
                          <a:ea typeface="微軟正黑體" panose="020B0604030504040204" pitchFamily="34" charset="-120"/>
                          <a:cs typeface="+mn-cs"/>
                        </a:rPr>
                        <a:t>財產局</a:t>
                      </a: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專利</a:t>
                      </a:r>
                      <a:r>
                        <a:rPr lang="zh-TW"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開放資料精進策略－提升</a:t>
                      </a:r>
                      <a:r>
                        <a:rPr lang="zh-TW" altLang="zh-TW"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產業專利佈局與管理</a:t>
                      </a:r>
                      <a:endPar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以</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專利</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生命週期開放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專利</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公告、公開、申請</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階段資料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將公報</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及資料庫</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進行整備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開放使用</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標準</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結構化資料或使其他應用系統可透過</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URI </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Uniform Resource Identifier</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）取得</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滿足個人、企業、智財相關事務所不同之資料利用需求。</a:t>
                      </a:r>
                    </a:p>
                  </a:txBody>
                  <a:tcPr marL="7669" marR="7669" marT="7668" marB="0" anchor="ctr">
                    <a:solidFill>
                      <a:schemeClr val="accent3">
                        <a:lumMod val="20000"/>
                        <a:lumOff val="80000"/>
                      </a:schemeClr>
                    </a:solidFill>
                  </a:tcPr>
                </a:tc>
              </a:tr>
              <a:tr h="603576">
                <a:tc>
                  <a:txBody>
                    <a:bodyPr/>
                    <a:lstStyle/>
                    <a:p>
                      <a:pPr marL="72000" algn="l" defTabSz="914400" rtl="0" eaLnBrk="1" fontAlgn="ctr" latinLnBrk="0" hangingPunct="1"/>
                      <a:r>
                        <a:rPr lang="zh-TW" altLang="en-US" sz="1400" b="1" u="sng"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中小企業處</a:t>
                      </a:r>
                      <a:endParaRPr lang="zh-TW" altLang="en-US" sz="1400" b="1" u="sng"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fontAlgn="ctr"/>
                      <a:r>
                        <a:rPr lang="en-US"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1.</a:t>
                      </a:r>
                      <a:r>
                        <a:rPr lang="zh-TW"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創業資源地圖</a:t>
                      </a:r>
                    </a:p>
                    <a:p>
                      <a:r>
                        <a:rPr lang="en-US"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2.</a:t>
                      </a:r>
                      <a:r>
                        <a:rPr lang="zh-TW" altLang="zh-TW" sz="1400" kern="1200" dirty="0" smtClean="0">
                          <a:solidFill>
                            <a:srgbClr val="FF0000"/>
                          </a:solidFill>
                          <a:effectLst/>
                          <a:latin typeface="Times New Roman" panose="02020603050405020304" pitchFamily="18" charset="0"/>
                          <a:ea typeface="+mn-ea"/>
                          <a:cs typeface="Times New Roman" panose="02020603050405020304" pitchFamily="18" charset="0"/>
                        </a:rPr>
                        <a:t>新創企業商機交流</a:t>
                      </a:r>
                      <a:endParaRPr lang="zh-TW" altLang="en-US" sz="1400" u="none" strike="noStrike" kern="1200" dirty="0">
                        <a:solidFill>
                          <a:srgbClr val="FF0000"/>
                        </a:solidFill>
                        <a:effectLst/>
                        <a:latin typeface="Times New Roman" panose="02020603050405020304" pitchFamily="18" charset="0"/>
                        <a:ea typeface="微軟正黑體" panose="020B0604030504040204" pitchFamily="34" charset="-120"/>
                        <a:cs typeface="Times New Roman" panose="02020603050405020304" pitchFamily="18" charset="0"/>
                      </a:endParaRPr>
                    </a:p>
                  </a:txBody>
                  <a:tcPr marL="9237" marR="9237" marT="9236" marB="0" anchor="ctr"/>
                </a:tc>
                <a:tc>
                  <a:txBody>
                    <a:bodyPr/>
                    <a:lstStyle/>
                    <a:p>
                      <a:pPr marL="73025" fontAlgn="ctr">
                        <a:spcAft>
                          <a:spcPts val="0"/>
                        </a:spcAft>
                      </a:pPr>
                      <a:r>
                        <a:rPr lang="zh-TW" sz="1400" kern="1200" dirty="0">
                          <a:solidFill>
                            <a:srgbClr val="000000"/>
                          </a:solidFill>
                          <a:effectLst/>
                          <a:latin typeface="Times New Roman"/>
                          <a:ea typeface="微軟正黑體"/>
                        </a:rPr>
                        <a:t>以</a:t>
                      </a:r>
                      <a:r>
                        <a:rPr lang="zh-TW" sz="1400" kern="1200" dirty="0">
                          <a:solidFill>
                            <a:srgbClr val="FF0000"/>
                          </a:solidFill>
                          <a:effectLst/>
                          <a:latin typeface="Times New Roman"/>
                          <a:ea typeface="微軟正黑體"/>
                        </a:rPr>
                        <a:t>創業者需求</a:t>
                      </a:r>
                      <a:r>
                        <a:rPr lang="zh-TW" sz="1400" kern="1200" dirty="0">
                          <a:solidFill>
                            <a:srgbClr val="000000"/>
                          </a:solidFill>
                          <a:effectLst/>
                          <a:latin typeface="Times New Roman"/>
                          <a:ea typeface="微軟正黑體"/>
                        </a:rPr>
                        <a:t>為出發，開放</a:t>
                      </a:r>
                      <a:r>
                        <a:rPr lang="zh-TW" sz="1400" kern="1200" dirty="0">
                          <a:solidFill>
                            <a:srgbClr val="FF0000"/>
                          </a:solidFill>
                          <a:effectLst/>
                          <a:latin typeface="Times New Roman"/>
                          <a:ea typeface="微軟正黑體"/>
                        </a:rPr>
                        <a:t>新創</a:t>
                      </a:r>
                      <a:r>
                        <a:rPr lang="zh-TW" sz="1400" kern="1200" dirty="0">
                          <a:solidFill>
                            <a:srgbClr val="000000"/>
                          </a:solidFill>
                          <a:effectLst/>
                          <a:latin typeface="Times New Roman"/>
                          <a:ea typeface="微軟正黑體"/>
                        </a:rPr>
                        <a:t>業者及</a:t>
                      </a:r>
                      <a:r>
                        <a:rPr lang="zh-TW" sz="1400" kern="1200" dirty="0">
                          <a:solidFill>
                            <a:srgbClr val="FF0000"/>
                          </a:solidFill>
                          <a:effectLst/>
                          <a:latin typeface="Times New Roman"/>
                          <a:ea typeface="微軟正黑體"/>
                        </a:rPr>
                        <a:t>中小企業</a:t>
                      </a:r>
                      <a:r>
                        <a:rPr lang="zh-TW" sz="1400" kern="1200" dirty="0">
                          <a:solidFill>
                            <a:srgbClr val="000000"/>
                          </a:solidFill>
                          <a:effectLst/>
                          <a:latin typeface="Times New Roman"/>
                          <a:ea typeface="微軟正黑體"/>
                        </a:rPr>
                        <a:t>需求資料，公開</a:t>
                      </a:r>
                      <a:r>
                        <a:rPr lang="zh-TW" sz="1400" kern="1200" dirty="0">
                          <a:solidFill>
                            <a:srgbClr val="FF0000"/>
                          </a:solidFill>
                          <a:effectLst/>
                          <a:latin typeface="Times New Roman"/>
                          <a:ea typeface="微軟正黑體"/>
                        </a:rPr>
                        <a:t>績優新創業者</a:t>
                      </a:r>
                      <a:r>
                        <a:rPr lang="zh-TW" sz="1400" kern="1200" dirty="0">
                          <a:solidFill>
                            <a:srgbClr val="000000"/>
                          </a:solidFill>
                          <a:effectLst/>
                          <a:latin typeface="Times New Roman"/>
                          <a:ea typeface="微軟正黑體"/>
                        </a:rPr>
                        <a:t>之創新、研發、行銷產品之平台（天使與新創資源平台、投資媒合平台）資料</a:t>
                      </a:r>
                      <a:endParaRPr lang="zh-TW" sz="1400" kern="100" dirty="0">
                        <a:effectLst/>
                        <a:latin typeface="Times New Roman"/>
                        <a:ea typeface="新細明體"/>
                      </a:endParaRPr>
                    </a:p>
                  </a:txBody>
                  <a:tcPr marL="9525" marR="9525" marT="9525" marB="0" anchor="ctr"/>
                </a:tc>
              </a:tr>
              <a:tr h="435942">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加工出口區管理處</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36000" algn="l" defTabSz="914400" rtl="0" eaLnBrk="1" fontAlgn="ctr" latinLnBrk="0" hangingPunct="1"/>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1.</a:t>
                      </a:r>
                      <a: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找頭路來加工區</a:t>
                      </a:r>
                      <a:b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br>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2.</a:t>
                      </a:r>
                      <a:r>
                        <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加工區投資好所在</a:t>
                      </a: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1.</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開放</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就業服務</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、幸福職場等需求類別資料，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促進就業</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應用主題之產品或</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服務</a:t>
                      </a:r>
                      <a:r>
                        <a:rPr lang="zh-TW" altLang="en-US" sz="1400" u="none" strike="noStrike" kern="1200" dirty="0" smtClean="0">
                          <a:solidFill>
                            <a:schemeClr val="dk1"/>
                          </a:solidFill>
                          <a:effectLst/>
                          <a:latin typeface="新細明體"/>
                          <a:ea typeface="新細明體"/>
                          <a:cs typeface="+mn-cs"/>
                        </a:rPr>
                        <a:t> </a:t>
                      </a:r>
                      <a:r>
                        <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2</a:t>
                      </a:r>
                      <a:r>
                        <a:rPr lang="en-US" altLang="zh-TW"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推動運用</a:t>
                      </a:r>
                      <a:r>
                        <a:rPr lang="zh-TW" altLang="en-US" sz="1400" u="none" strike="noStrike" kern="1200" dirty="0">
                          <a:solidFill>
                            <a:srgbClr val="FF0000"/>
                          </a:solidFill>
                          <a:effectLst/>
                          <a:latin typeface="微軟正黑體" panose="020B0604030504040204" pitchFamily="34" charset="-120"/>
                          <a:ea typeface="微軟正黑體" panose="020B0604030504040204" pitchFamily="34" charset="-120"/>
                          <a:cs typeface="+mn-cs"/>
                        </a:rPr>
                        <a:t>外貿統計、</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就業、投資</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等需求開放</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資料，</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發展</a:t>
                      </a:r>
                      <a:r>
                        <a:rPr lang="zh-TW" altLang="en-US" sz="1400" u="none" strike="noStrike" kern="1200" dirty="0" smtClean="0">
                          <a:solidFill>
                            <a:srgbClr val="FF0000"/>
                          </a:solidFill>
                          <a:effectLst/>
                          <a:latin typeface="微軟正黑體" panose="020B0604030504040204" pitchFamily="34" charset="-120"/>
                          <a:ea typeface="微軟正黑體" panose="020B0604030504040204" pitchFamily="34" charset="-120"/>
                          <a:cs typeface="+mn-cs"/>
                        </a:rPr>
                        <a:t>投資主題</a:t>
                      </a:r>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之產品或服務</a:t>
                      </a:r>
                    </a:p>
                  </a:txBody>
                  <a:tcPr marL="9237" marR="9237" marT="9236" marB="0" anchor="ctr">
                    <a:solidFill>
                      <a:schemeClr val="accent3">
                        <a:lumMod val="20000"/>
                        <a:lumOff val="80000"/>
                      </a:schemeClr>
                    </a:solidFill>
                  </a:tcPr>
                </a:tc>
              </a:tr>
              <a:tr h="435942">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投資審議委員會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「兩岸投資」資料開放</a:t>
                      </a:r>
                    </a:p>
                  </a:txBody>
                  <a:tcPr marL="9237" marR="9237" marT="9236" marB="0" anchor="ct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開放兩岸雙向投資統計資料及核准之投資事業清冊，促進民間了解兩岸雙向投資實況以發展相關主題之應用服務。</a:t>
                      </a:r>
                    </a:p>
                  </a:txBody>
                  <a:tcPr marL="9237" marR="9237" marT="9236" marB="0" anchor="ctr"/>
                </a:tc>
              </a:tr>
              <a:tr h="466089">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貿易調查委員會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rPr>
                        <a:t>深化貿易救濟主題開放資料</a:t>
                      </a: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zh-TW" altLang="zh-TW" sz="1400" kern="1200" dirty="0" smtClean="0">
                          <a:solidFill>
                            <a:schemeClr val="dk1"/>
                          </a:solidFill>
                          <a:effectLst/>
                          <a:latin typeface="+mn-lt"/>
                          <a:ea typeface="+mn-ea"/>
                          <a:cs typeface="+mn-cs"/>
                        </a:rPr>
                        <a:t>逐年新增開放我國貿易救濟調查案例，增加採行貿易救濟措施後之課徵監測結果，開放</a:t>
                      </a:r>
                      <a:r>
                        <a:rPr lang="zh-TW" altLang="zh-TW" sz="1400" kern="1200" dirty="0" smtClean="0">
                          <a:solidFill>
                            <a:srgbClr val="FF0000"/>
                          </a:solidFill>
                          <a:effectLst/>
                          <a:latin typeface="+mn-lt"/>
                          <a:ea typeface="+mn-ea"/>
                          <a:cs typeface="+mn-cs"/>
                        </a:rPr>
                        <a:t>課徵反傾銷稅產品監測結果</a:t>
                      </a:r>
                      <a:r>
                        <a:rPr lang="zh-TW" altLang="zh-TW" sz="1400" kern="1200" dirty="0" smtClean="0">
                          <a:solidFill>
                            <a:schemeClr val="dk1"/>
                          </a:solidFill>
                          <a:effectLst/>
                          <a:latin typeface="+mn-lt"/>
                          <a:ea typeface="+mn-ea"/>
                          <a:cs typeface="+mn-cs"/>
                        </a:rPr>
                        <a:t>資料</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r>
              <a:tr h="466089">
                <a:tc>
                  <a:txBody>
                    <a:bodyPr/>
                    <a:lstStyle/>
                    <a:p>
                      <a:pPr marL="72000" algn="l" defTabSz="914400" rtl="0" eaLnBrk="1" fontAlgn="ctr" latinLnBrk="0" hangingPunct="1"/>
                      <a:r>
                        <a:rPr lang="zh-TW" altLang="en-US" sz="1400" b="1"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專業人員研究中心</a:t>
                      </a:r>
                      <a:endParaRPr lang="zh-TW" altLang="en-US" sz="1400" b="1"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69" marR="7669" marT="7668" marB="0" anchor="ctr">
                    <a:solidFill>
                      <a:schemeClr val="accent5">
                        <a:lumMod val="40000"/>
                        <a:lumOff val="6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訓練進修園地</a:t>
                      </a:r>
                      <a:endParaRPr lang="en-US" altLang="zh-TW"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c>
                  <a:txBody>
                    <a:bodyPr/>
                    <a:lstStyle/>
                    <a:p>
                      <a:pPr marL="72000" algn="l" defTabSz="914400" rtl="0" eaLnBrk="1" fontAlgn="ctr" latinLnBrk="0" hangingPunct="1"/>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提供公務機關及民間教育訓練業者</a:t>
                      </a:r>
                      <a:r>
                        <a:rPr lang="zh-TW" altLang="en-US" sz="1400" u="none" strike="noStrike" kern="1200" dirty="0" smtClean="0">
                          <a:solidFill>
                            <a:schemeClr val="dk1"/>
                          </a:solidFill>
                          <a:effectLst/>
                          <a:latin typeface="新細明體"/>
                          <a:ea typeface="新細明體"/>
                          <a:cs typeface="+mn-cs"/>
                        </a:rPr>
                        <a:t>、</a:t>
                      </a:r>
                      <a:r>
                        <a:rPr lang="zh-TW" altLang="en-US" sz="1400" u="none" strike="noStrike" kern="1200" dirty="0" smtClean="0">
                          <a:solidFill>
                            <a:schemeClr val="dk1"/>
                          </a:solidFill>
                          <a:effectLst/>
                          <a:latin typeface="微軟正黑體" panose="020B0604030504040204" pitchFamily="34" charset="-120"/>
                          <a:ea typeface="微軟正黑體" panose="020B0604030504040204" pitchFamily="34" charset="-120"/>
                          <a:cs typeface="+mn-cs"/>
                        </a:rPr>
                        <a:t>利用課程資訊提供訓練課程規劃參考</a:t>
                      </a:r>
                      <a:endParaRPr lang="zh-TW" altLang="en-US" sz="14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9237" marR="9237" marT="9236" marB="0" anchor="ctr">
                    <a:solidFill>
                      <a:schemeClr val="accent3">
                        <a:lumMod val="20000"/>
                        <a:lumOff val="80000"/>
                      </a:schemeClr>
                    </a:solidFill>
                  </a:tcPr>
                </a:tc>
              </a:tr>
            </a:tbl>
          </a:graphicData>
        </a:graphic>
      </p:graphicFrame>
      <p:sp>
        <p:nvSpPr>
          <p:cNvPr id="36916" name="文字方塊 1"/>
          <p:cNvSpPr txBox="1">
            <a:spLocks noChangeArrowheads="1"/>
          </p:cNvSpPr>
          <p:nvPr/>
        </p:nvSpPr>
        <p:spPr bwMode="auto">
          <a:xfrm>
            <a:off x="0" y="0"/>
            <a:ext cx="9144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Aft>
                <a:spcPts val="1800"/>
              </a:spcAft>
              <a:buClr>
                <a:schemeClr val="tx1"/>
              </a:buClr>
              <a:buFont typeface="Arial" charset="0"/>
              <a:buNone/>
            </a:pPr>
            <a:r>
              <a:rPr kumimoji="0" lang="zh-TW" altLang="en-US" sz="4800" dirty="0">
                <a:latin typeface="微軟正黑體" pitchFamily="34" charset="-120"/>
                <a:ea typeface="微軟正黑體" pitchFamily="34" charset="-120"/>
              </a:rPr>
              <a:t>             主題式開放資料推動策略</a:t>
            </a:r>
            <a:endParaRPr kumimoji="0" lang="en-US" altLang="zh-TW" sz="4800" dirty="0">
              <a:latin typeface="微軟正黑體" pitchFamily="34" charset="-120"/>
              <a:ea typeface="微軟正黑體" pitchFamily="34" charset="-120"/>
            </a:endParaRPr>
          </a:p>
        </p:txBody>
      </p:sp>
      <p:sp>
        <p:nvSpPr>
          <p:cNvPr id="36917" name="投影片編號版面配置區 1"/>
          <p:cNvSpPr txBox="1">
            <a:spLocks/>
          </p:cNvSpPr>
          <p:nvPr/>
        </p:nvSpPr>
        <p:spPr bwMode="auto">
          <a:xfrm>
            <a:off x="3541713"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fld id="{57F398D5-5C31-4D28-A451-966BB5F6A264}" type="slidenum">
              <a:rPr kumimoji="0" lang="zh-TW" altLang="en-US" sz="1200">
                <a:latin typeface="微軟正黑體" pitchFamily="34" charset="-120"/>
                <a:ea typeface="微軟正黑體" pitchFamily="34" charset="-120"/>
              </a:rPr>
              <a:pPr algn="ctr" eaLnBrk="1" hangingPunct="1">
                <a:spcBef>
                  <a:spcPct val="0"/>
                </a:spcBef>
                <a:buFontTx/>
                <a:buNone/>
              </a:pPr>
              <a:t>47</a:t>
            </a:fld>
            <a:endParaRPr kumimoji="0" lang="en-US" altLang="zh-TW" sz="1200">
              <a:latin typeface="微軟正黑體" pitchFamily="34" charset="-120"/>
              <a:ea typeface="微軟正黑體" pitchFamily="34" charset="-120"/>
            </a:endParaRPr>
          </a:p>
        </p:txBody>
      </p:sp>
      <p:sp>
        <p:nvSpPr>
          <p:cNvPr id="3" name="投影片編號版面配置區 2"/>
          <p:cNvSpPr>
            <a:spLocks noGrp="1"/>
          </p:cNvSpPr>
          <p:nvPr>
            <p:ph type="sldNum" sz="quarter" idx="12"/>
          </p:nvPr>
        </p:nvSpPr>
        <p:spPr/>
        <p:txBody>
          <a:bodyPr/>
          <a:lstStyle/>
          <a:p>
            <a:pPr>
              <a:defRPr/>
            </a:pPr>
            <a:fld id="{23D3DD93-41E6-47E1-AE6A-DBB7FAB6A6FE}" type="slidenum">
              <a:rPr lang="en-US" smtClean="0"/>
              <a:pPr>
                <a:defRPr/>
              </a:pPr>
              <a:t>47</a:t>
            </a:fld>
            <a:endParaRPr lang="en-US" dirty="0"/>
          </a:p>
        </p:txBody>
      </p:sp>
      <p:sp>
        <p:nvSpPr>
          <p:cNvPr id="7" name="文字方塊 6"/>
          <p:cNvSpPr txBox="1"/>
          <p:nvPr/>
        </p:nvSpPr>
        <p:spPr>
          <a:xfrm>
            <a:off x="107504" y="6669360"/>
            <a:ext cx="2045753" cy="276999"/>
          </a:xfrm>
          <a:prstGeom prst="rect">
            <a:avLst/>
          </a:prstGeom>
          <a:noFill/>
        </p:spPr>
        <p:txBody>
          <a:bodyPr wrap="none" rtlCol="0">
            <a:spAutoFit/>
          </a:bodyPr>
          <a:lstStyle/>
          <a:p>
            <a:r>
              <a:rPr kumimoji="0" lang="zh-TW" altLang="en-US" sz="1200" b="1" dirty="0">
                <a:solidFill>
                  <a:srgbClr val="FF0000"/>
                </a:solidFill>
                <a:ea typeface="微軟正黑體" pitchFamily="34" charset="-120"/>
              </a:rPr>
              <a:t>註</a:t>
            </a:r>
            <a:r>
              <a:rPr kumimoji="0" lang="en-US" altLang="zh-TW" sz="1200" b="1" dirty="0">
                <a:solidFill>
                  <a:srgbClr val="FF0000"/>
                </a:solidFill>
                <a:ea typeface="微軟正黑體" pitchFamily="34" charset="-120"/>
              </a:rPr>
              <a:t>:</a:t>
            </a:r>
            <a:r>
              <a:rPr kumimoji="0" lang="zh-TW" altLang="en-US" sz="1200" b="1" dirty="0">
                <a:solidFill>
                  <a:srgbClr val="FF0000"/>
                </a:solidFill>
                <a:ea typeface="微軟正黑體" pitchFamily="34" charset="-120"/>
              </a:rPr>
              <a:t>各</a:t>
            </a:r>
            <a:r>
              <a:rPr kumimoji="0" lang="zh-TW" altLang="en-US" sz="1200" b="1" dirty="0" smtClean="0">
                <a:solidFill>
                  <a:srgbClr val="FF0000"/>
                </a:solidFill>
                <a:ea typeface="微軟正黑體" pitchFamily="34" charset="-120"/>
              </a:rPr>
              <a:t>單位策略說明詳附件</a:t>
            </a:r>
            <a:r>
              <a:rPr kumimoji="0" lang="en-US" altLang="zh-TW" sz="1200" b="1" dirty="0" smtClean="0">
                <a:solidFill>
                  <a:srgbClr val="FF0000"/>
                </a:solidFill>
                <a:ea typeface="微軟正黑體" pitchFamily="34" charset="-120"/>
              </a:rPr>
              <a:t>8</a:t>
            </a:r>
            <a:r>
              <a:rPr kumimoji="0" lang="zh-TW" altLang="en-US" sz="1200" b="1" dirty="0" smtClean="0">
                <a:solidFill>
                  <a:schemeClr val="tx1"/>
                </a:solidFill>
                <a:ea typeface="微軟正黑體" pitchFamily="34" charset="-120"/>
              </a:rPr>
              <a:t> </a:t>
            </a:r>
            <a:endParaRPr lang="zh-TW" altLang="en-US" sz="1200" b="1" dirty="0"/>
          </a:p>
        </p:txBody>
      </p:sp>
      <p:sp>
        <p:nvSpPr>
          <p:cNvPr id="8" name="文字方塊 7"/>
          <p:cNvSpPr txBox="1"/>
          <p:nvPr/>
        </p:nvSpPr>
        <p:spPr>
          <a:xfrm>
            <a:off x="899592" y="642174"/>
            <a:ext cx="3240360" cy="338554"/>
          </a:xfrm>
          <a:prstGeom prst="rect">
            <a:avLst/>
          </a:prstGeom>
          <a:noFill/>
        </p:spPr>
        <p:txBody>
          <a:bodyPr wrap="square" rtlCol="0">
            <a:spAutoFit/>
          </a:bodyPr>
          <a:lstStyle/>
          <a:p>
            <a:r>
              <a:rPr kumimoji="0" lang="zh-TW" altLang="en-US" sz="1600" b="1" dirty="0" smtClean="0">
                <a:solidFill>
                  <a:srgbClr val="FF0000"/>
                </a:solidFill>
                <a:ea typeface="微軟正黑體" pitchFamily="34" charset="-120"/>
              </a:rPr>
              <a:t>依各</a:t>
            </a:r>
            <a:r>
              <a:rPr kumimoji="0" lang="zh-TW" altLang="en-US" sz="1600" b="1" dirty="0">
                <a:solidFill>
                  <a:srgbClr val="FF0000"/>
                </a:solidFill>
                <a:ea typeface="微軟正黑體" pitchFamily="34" charset="-120"/>
              </a:rPr>
              <a:t>單位回覆更新</a:t>
            </a:r>
            <a:r>
              <a:rPr kumimoji="0" lang="zh-TW" altLang="en-US" sz="1600" b="1" dirty="0" smtClean="0">
                <a:solidFill>
                  <a:srgbClr val="FF0000"/>
                </a:solidFill>
                <a:ea typeface="微軟正黑體" pitchFamily="34" charset="-120"/>
              </a:rPr>
              <a:t>資料修訂如后</a:t>
            </a:r>
            <a:r>
              <a:rPr kumimoji="0" lang="zh-TW" altLang="en-US" sz="1600" b="1" dirty="0" smtClean="0">
                <a:solidFill>
                  <a:schemeClr val="tx1"/>
                </a:solidFill>
                <a:ea typeface="微軟正黑體" pitchFamily="34" charset="-120"/>
              </a:rPr>
              <a:t> </a:t>
            </a:r>
            <a:endParaRPr lang="zh-TW" altLang="en-US" sz="1600" b="1" dirty="0"/>
          </a:p>
        </p:txBody>
      </p:sp>
      <p:sp>
        <p:nvSpPr>
          <p:cNvPr id="9" name="文字方塊 8"/>
          <p:cNvSpPr txBox="1"/>
          <p:nvPr/>
        </p:nvSpPr>
        <p:spPr>
          <a:xfrm>
            <a:off x="7308304" y="692696"/>
            <a:ext cx="2160240" cy="307777"/>
          </a:xfrm>
          <a:prstGeom prst="rect">
            <a:avLst/>
          </a:prstGeom>
          <a:noFill/>
        </p:spPr>
        <p:txBody>
          <a:bodyPr wrap="square" rtlCol="0">
            <a:spAutoFit/>
          </a:bodyPr>
          <a:lstStyle/>
          <a:p>
            <a:r>
              <a:rPr kumimoji="0" lang="zh-TW" altLang="en-US" sz="1400" b="1" dirty="0" smtClean="0">
                <a:solidFill>
                  <a:srgbClr val="FF0000"/>
                </a:solidFill>
                <a:ea typeface="微軟正黑體" pitchFamily="34" charset="-120"/>
              </a:rPr>
              <a:t>修訂日期</a:t>
            </a:r>
            <a:r>
              <a:rPr kumimoji="0" lang="en-US" altLang="zh-TW" sz="1400" b="1" dirty="0" smtClean="0">
                <a:solidFill>
                  <a:srgbClr val="FF0000"/>
                </a:solidFill>
                <a:ea typeface="微軟正黑體" pitchFamily="34" charset="-120"/>
              </a:rPr>
              <a:t>:105.12.15</a:t>
            </a:r>
            <a:r>
              <a:rPr kumimoji="0" lang="zh-TW" altLang="en-US" sz="1400" b="1" dirty="0" smtClean="0">
                <a:solidFill>
                  <a:schemeClr val="tx1"/>
                </a:solidFill>
                <a:ea typeface="微軟正黑體" pitchFamily="34" charset="-120"/>
              </a:rPr>
              <a:t> </a:t>
            </a:r>
            <a:endParaRPr lang="zh-TW" altLang="en-US" sz="1400" b="1" dirty="0"/>
          </a:p>
        </p:txBody>
      </p:sp>
    </p:spTree>
    <p:extLst>
      <p:ext uri="{BB962C8B-B14F-4D97-AF65-F5344CB8AC3E}">
        <p14:creationId xmlns:p14="http://schemas.microsoft.com/office/powerpoint/2010/main" val="224709253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文字方塊 1"/>
          <p:cNvSpPr txBox="1">
            <a:spLocks noChangeArrowheads="1"/>
          </p:cNvSpPr>
          <p:nvPr/>
        </p:nvSpPr>
        <p:spPr bwMode="auto">
          <a:xfrm>
            <a:off x="2087563" y="1588"/>
            <a:ext cx="7056437" cy="769937"/>
          </a:xfrm>
          <a:prstGeom prst="rect">
            <a:avLst/>
          </a:prstGeom>
          <a:noFill/>
          <a:ln w="9525">
            <a:noFill/>
            <a:miter lim="800000"/>
            <a:headEnd/>
            <a:tailEnd/>
          </a:ln>
        </p:spPr>
        <p:txBody>
          <a:bodyPr>
            <a:spAutoFit/>
          </a:bodyPr>
          <a:lstStyle/>
          <a:p>
            <a:pPr algn="ctr" fontAlgn="t">
              <a:buClr>
                <a:schemeClr val="tx1"/>
              </a:buClr>
              <a:buFont typeface="Arial" charset="0"/>
              <a:buNone/>
            </a:pPr>
            <a:r>
              <a:rPr kumimoji="0" lang="en-US" altLang="zh-TW" sz="4400" dirty="0" smtClean="0">
                <a:solidFill>
                  <a:schemeClr val="tx1"/>
                </a:solidFill>
                <a:ea typeface="微軟正黑體" pitchFamily="34" charset="-120"/>
              </a:rPr>
              <a:t>106</a:t>
            </a:r>
            <a:r>
              <a:rPr kumimoji="0" lang="zh-TW" altLang="en-US" sz="4400" dirty="0" smtClean="0">
                <a:solidFill>
                  <a:schemeClr val="tx1"/>
                </a:solidFill>
                <a:ea typeface="微軟正黑體" pitchFamily="34" charset="-120"/>
              </a:rPr>
              <a:t>年第</a:t>
            </a:r>
            <a:r>
              <a:rPr kumimoji="0" lang="en-US" altLang="zh-TW" sz="4400" dirty="0" smtClean="0">
                <a:solidFill>
                  <a:schemeClr val="tx1"/>
                </a:solidFill>
                <a:ea typeface="微軟正黑體" pitchFamily="34" charset="-120"/>
              </a:rPr>
              <a:t>1</a:t>
            </a:r>
            <a:r>
              <a:rPr kumimoji="0" lang="zh-TW" altLang="en-US" sz="4400" dirty="0" smtClean="0">
                <a:solidFill>
                  <a:schemeClr val="tx1"/>
                </a:solidFill>
                <a:ea typeface="微軟正黑體" pitchFamily="34" charset="-120"/>
              </a:rPr>
              <a:t>季</a:t>
            </a:r>
            <a:r>
              <a:rPr kumimoji="0" lang="zh-TW" altLang="en-US" sz="4400" dirty="0">
                <a:solidFill>
                  <a:schemeClr val="tx1"/>
                </a:solidFill>
                <a:ea typeface="微軟正黑體" pitchFamily="34" charset="-120"/>
              </a:rPr>
              <a:t>工作重點</a:t>
            </a:r>
            <a:endParaRPr kumimoji="0" lang="en-US" altLang="zh-TW" sz="4400" dirty="0">
              <a:solidFill>
                <a:schemeClr val="tx1"/>
              </a:solidFill>
              <a:ea typeface="微軟正黑體" pitchFamily="34" charset="-120"/>
            </a:endParaRPr>
          </a:p>
        </p:txBody>
      </p:sp>
      <p:sp>
        <p:nvSpPr>
          <p:cNvPr id="3" name="AutoShape 7"/>
          <p:cNvSpPr>
            <a:spLocks noChangeArrowheads="1"/>
          </p:cNvSpPr>
          <p:nvPr/>
        </p:nvSpPr>
        <p:spPr bwMode="auto">
          <a:xfrm>
            <a:off x="179513" y="1341438"/>
            <a:ext cx="8784976" cy="4607842"/>
          </a:xfrm>
          <a:prstGeom prst="roundRect">
            <a:avLst>
              <a:gd name="adj" fmla="val 7542"/>
            </a:avLst>
          </a:prstGeom>
          <a:noFill/>
          <a:ln w="38100" algn="ctr">
            <a:solidFill>
              <a:schemeClr val="accent4">
                <a:lumMod val="75000"/>
              </a:schemeClr>
            </a:solidFill>
            <a:round/>
            <a:headEnd/>
            <a:tailEnd/>
          </a:ln>
          <a:extLst/>
        </p:spPr>
        <p:txBody>
          <a:bodyPr tIns="18000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進行本部</a:t>
            </a:r>
            <a:r>
              <a:rPr kumimoji="0" lang="en-US" altLang="zh-TW" sz="2600" b="1" dirty="0" smtClean="0">
                <a:latin typeface="微軟正黑體" pitchFamily="34" charset="-120"/>
                <a:ea typeface="微軟正黑體" pitchFamily="34" charset="-120"/>
              </a:rPr>
              <a:t>105</a:t>
            </a:r>
            <a:r>
              <a:rPr kumimoji="0" lang="zh-TW" altLang="en-US" sz="2600" b="1" dirty="0" smtClean="0">
                <a:latin typeface="微軟正黑體" pitchFamily="34" charset="-120"/>
                <a:ea typeface="微軟正黑體" pitchFamily="34" charset="-120"/>
              </a:rPr>
              <a:t>年第</a:t>
            </a:r>
            <a:r>
              <a:rPr kumimoji="0" lang="en-US" altLang="zh-TW" sz="2600" b="1" dirty="0" smtClean="0">
                <a:latin typeface="微軟正黑體" pitchFamily="34" charset="-120"/>
                <a:ea typeface="微軟正黑體" pitchFamily="34" charset="-120"/>
              </a:rPr>
              <a:t>4</a:t>
            </a:r>
            <a:r>
              <a:rPr kumimoji="0" lang="zh-TW" altLang="en-US" sz="2600" b="1" dirty="0" smtClean="0">
                <a:latin typeface="微軟正黑體" pitchFamily="34" charset="-120"/>
                <a:ea typeface="微軟正黑體" pitchFamily="34" charset="-120"/>
              </a:rPr>
              <a:t>季</a:t>
            </a:r>
            <a:r>
              <a:rPr kumimoji="0" lang="zh-TW" altLang="en-US" sz="2600" b="1" dirty="0">
                <a:latin typeface="微軟正黑體" pitchFamily="34" charset="-120"/>
                <a:ea typeface="微軟正黑體" pitchFamily="34" charset="-120"/>
              </a:rPr>
              <a:t>已開放資料集</a:t>
            </a:r>
            <a:r>
              <a:rPr kumimoji="0" lang="zh-TW" altLang="en-US" sz="2600" b="1" dirty="0" smtClean="0">
                <a:latin typeface="微軟正黑體" pitchFamily="34" charset="-120"/>
                <a:ea typeface="微軟正黑體" pitchFamily="34" charset="-120"/>
              </a:rPr>
              <a:t>品質抽檢作業</a:t>
            </a:r>
            <a:r>
              <a:rPr kumimoji="0" lang="en-US" altLang="zh-TW" sz="2600" b="1" dirty="0" smtClean="0">
                <a:latin typeface="微軟正黑體" pitchFamily="34" charset="-120"/>
                <a:ea typeface="微軟正黑體" pitchFamily="34" charset="-120"/>
              </a:rPr>
              <a:t>(1/30</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辦理本部</a:t>
            </a:r>
            <a:r>
              <a:rPr kumimoji="0" lang="en-US" altLang="zh-TW" sz="2600" b="1" dirty="0" smtClean="0">
                <a:latin typeface="微軟正黑體" pitchFamily="34" charset="-120"/>
                <a:ea typeface="微軟正黑體" pitchFamily="34" charset="-120"/>
              </a:rPr>
              <a:t>105</a:t>
            </a:r>
            <a:r>
              <a:rPr kumimoji="0" lang="zh-TW" altLang="en-US" sz="2600" b="1" dirty="0" smtClean="0">
                <a:latin typeface="微軟正黑體" pitchFamily="34" charset="-120"/>
                <a:ea typeface="微軟正黑體" pitchFamily="34" charset="-120"/>
              </a:rPr>
              <a:t>年</a:t>
            </a:r>
            <a:r>
              <a:rPr kumimoji="0" lang="zh-TW" altLang="en-US" sz="2600" b="1" dirty="0">
                <a:latin typeface="微軟正黑體" pitchFamily="34" charset="-120"/>
                <a:ea typeface="微軟正黑體" pitchFamily="34" charset="-120"/>
              </a:rPr>
              <a:t>資料</a:t>
            </a:r>
            <a:r>
              <a:rPr kumimoji="0" lang="zh-TW" altLang="en-US" sz="2600" b="1" dirty="0" smtClean="0">
                <a:latin typeface="微軟正黑體" pitchFamily="34" charset="-120"/>
                <a:ea typeface="微軟正黑體" pitchFamily="34" charset="-120"/>
              </a:rPr>
              <a:t>開放績效考評作業及成果報告</a:t>
            </a:r>
            <a:r>
              <a:rPr kumimoji="0" lang="en-US" altLang="zh-TW" sz="2600" b="1" dirty="0" smtClean="0">
                <a:latin typeface="微軟正黑體" pitchFamily="34" charset="-120"/>
                <a:ea typeface="微軟正黑體" pitchFamily="34" charset="-120"/>
              </a:rPr>
              <a:t>(2/24</a:t>
            </a:r>
            <a:r>
              <a:rPr kumimoji="0" lang="zh-TW" altLang="en-US" sz="2600" b="1" dirty="0" smtClean="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a:latin typeface="微軟正黑體" pitchFamily="34" charset="-120"/>
                <a:ea typeface="微軟正黑體" pitchFamily="34" charset="-120"/>
              </a:rPr>
              <a:t>辦理本部</a:t>
            </a:r>
            <a:r>
              <a:rPr kumimoji="0" lang="en-US" altLang="zh-TW" sz="2600" b="1" dirty="0">
                <a:latin typeface="微軟正黑體" pitchFamily="34" charset="-120"/>
                <a:ea typeface="微軟正黑體" pitchFamily="34" charset="-120"/>
              </a:rPr>
              <a:t>106</a:t>
            </a:r>
            <a:r>
              <a:rPr kumimoji="0" lang="zh-TW" altLang="en-US" sz="2600" b="1" dirty="0">
                <a:latin typeface="微軟正黑體" pitchFamily="34" charset="-120"/>
                <a:ea typeface="微軟正黑體" pitchFamily="34" charset="-120"/>
              </a:rPr>
              <a:t>年資料盤點作業</a:t>
            </a:r>
            <a:r>
              <a:rPr kumimoji="0" lang="en-US" altLang="zh-TW" sz="2600" b="1" dirty="0">
                <a:latin typeface="微軟正黑體" pitchFamily="34" charset="-120"/>
                <a:ea typeface="微軟正黑體" pitchFamily="34" charset="-120"/>
              </a:rPr>
              <a:t>(</a:t>
            </a:r>
            <a:r>
              <a:rPr kumimoji="0" lang="en-US" altLang="zh-TW" sz="2600" b="1" dirty="0" smtClean="0">
                <a:latin typeface="微軟正黑體" pitchFamily="34" charset="-120"/>
                <a:ea typeface="微軟正黑體" pitchFamily="34" charset="-120"/>
              </a:rPr>
              <a:t>2/24</a:t>
            </a:r>
            <a:r>
              <a:rPr kumimoji="0" lang="zh-TW" altLang="en-US" sz="2600" b="1" dirty="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各</a:t>
            </a:r>
            <a:r>
              <a:rPr kumimoji="0" lang="zh-TW" altLang="en-US" sz="2600" b="1" dirty="0">
                <a:latin typeface="微軟正黑體" pitchFamily="34" charset="-120"/>
                <a:ea typeface="微軟正黑體" pitchFamily="34" charset="-120"/>
              </a:rPr>
              <a:t>單位辦理</a:t>
            </a:r>
            <a:r>
              <a:rPr kumimoji="0" lang="en-US" altLang="zh-TW" sz="2600" b="1" dirty="0" smtClean="0">
                <a:latin typeface="微軟正黑體" pitchFamily="34" charset="-120"/>
                <a:ea typeface="微軟正黑體" pitchFamily="34" charset="-120"/>
              </a:rPr>
              <a:t>106</a:t>
            </a:r>
            <a:r>
              <a:rPr kumimoji="0" lang="zh-TW" altLang="en-US" sz="2600" b="1" dirty="0" smtClean="0">
                <a:latin typeface="微軟正黑體" pitchFamily="34" charset="-120"/>
                <a:ea typeface="微軟正黑體" pitchFamily="34" charset="-120"/>
              </a:rPr>
              <a:t>年第</a:t>
            </a:r>
            <a:r>
              <a:rPr kumimoji="0" lang="en-US" altLang="zh-TW" sz="2600" b="1" dirty="0" smtClean="0">
                <a:latin typeface="微軟正黑體" pitchFamily="34" charset="-120"/>
                <a:ea typeface="微軟正黑體" pitchFamily="34" charset="-120"/>
              </a:rPr>
              <a:t>1</a:t>
            </a:r>
            <a:r>
              <a:rPr kumimoji="0" lang="zh-TW" altLang="en-US" sz="2600" b="1" dirty="0" smtClean="0">
                <a:latin typeface="微軟正黑體" pitchFamily="34" charset="-120"/>
                <a:ea typeface="微軟正黑體" pitchFamily="34" charset="-120"/>
              </a:rPr>
              <a:t>季開放資料集提報作業</a:t>
            </a:r>
            <a:r>
              <a:rPr kumimoji="0" lang="en-US" altLang="zh-TW" sz="2600" b="1" dirty="0" smtClean="0">
                <a:latin typeface="微軟正黑體" pitchFamily="34" charset="-120"/>
                <a:ea typeface="微軟正黑體" pitchFamily="34" charset="-120"/>
              </a:rPr>
              <a:t>(3/10</a:t>
            </a:r>
            <a:r>
              <a:rPr kumimoji="0" lang="zh-TW" altLang="en-US" sz="2600" b="1" dirty="0">
                <a:latin typeface="微軟正黑體" pitchFamily="34" charset="-120"/>
                <a:ea typeface="微軟正黑體" pitchFamily="34" charset="-120"/>
              </a:rPr>
              <a:t>完成</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召開</a:t>
            </a:r>
            <a:r>
              <a:rPr kumimoji="0" lang="zh-TW" altLang="en-US" sz="2600" b="1" dirty="0">
                <a:latin typeface="微軟正黑體" pitchFamily="34" charset="-120"/>
                <a:ea typeface="微軟正黑體" pitchFamily="34" charset="-120"/>
              </a:rPr>
              <a:t>本部資料開放諮詢小組會議</a:t>
            </a:r>
            <a:r>
              <a:rPr kumimoji="0" lang="en-US" altLang="zh-TW" sz="2600" b="1" dirty="0" smtClean="0">
                <a:latin typeface="微軟正黑體" pitchFamily="34" charset="-120"/>
                <a:ea typeface="微軟正黑體" pitchFamily="34" charset="-120"/>
              </a:rPr>
              <a:t>(3/25</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r>
              <a:rPr kumimoji="0" lang="zh-TW" altLang="en-US" sz="2600" b="1" dirty="0" smtClean="0">
                <a:latin typeface="微軟正黑體" pitchFamily="34" charset="-120"/>
                <a:ea typeface="微軟正黑體" pitchFamily="34" charset="-120"/>
              </a:rPr>
              <a:t>辦理</a:t>
            </a:r>
            <a:r>
              <a:rPr kumimoji="0" lang="en-US" altLang="zh-TW" sz="2600" b="1" dirty="0" smtClean="0">
                <a:latin typeface="微軟正黑體" pitchFamily="34" charset="-120"/>
                <a:ea typeface="微軟正黑體" pitchFamily="34" charset="-120"/>
              </a:rPr>
              <a:t>106</a:t>
            </a:r>
            <a:r>
              <a:rPr kumimoji="0" lang="zh-TW" altLang="en-US" sz="2600" b="1" dirty="0" smtClean="0">
                <a:latin typeface="微軟正黑體" pitchFamily="34" charset="-120"/>
                <a:ea typeface="微軟正黑體" pitchFamily="34" charset="-120"/>
              </a:rPr>
              <a:t>年</a:t>
            </a:r>
            <a:r>
              <a:rPr kumimoji="0" lang="zh-TW" altLang="en-US" sz="2600" b="1" dirty="0">
                <a:latin typeface="微軟正黑體" pitchFamily="34" charset="-120"/>
                <a:ea typeface="微軟正黑體" pitchFamily="34" charset="-120"/>
              </a:rPr>
              <a:t>第</a:t>
            </a:r>
            <a:r>
              <a:rPr kumimoji="0" lang="en-US" altLang="zh-TW" sz="2600" b="1" dirty="0" smtClean="0">
                <a:latin typeface="微軟正黑體" pitchFamily="34" charset="-120"/>
                <a:ea typeface="微軟正黑體" pitchFamily="34" charset="-120"/>
              </a:rPr>
              <a:t>1</a:t>
            </a:r>
            <a:r>
              <a:rPr kumimoji="0" lang="zh-TW" altLang="en-US" sz="2600" b="1" dirty="0" smtClean="0">
                <a:latin typeface="微軟正黑體" pitchFamily="34" charset="-120"/>
                <a:ea typeface="微軟正黑體" pitchFamily="34" charset="-120"/>
              </a:rPr>
              <a:t>季</a:t>
            </a:r>
            <a:r>
              <a:rPr kumimoji="0" lang="zh-TW" altLang="en-US" sz="2600" b="1" dirty="0">
                <a:latin typeface="微軟正黑體" pitchFamily="34" charset="-120"/>
                <a:ea typeface="微軟正黑體" pitchFamily="34" charset="-120"/>
              </a:rPr>
              <a:t>資料集登載</a:t>
            </a:r>
            <a:r>
              <a:rPr kumimoji="0" lang="en-US" altLang="zh-TW" sz="2600" b="1" dirty="0">
                <a:latin typeface="微軟正黑體" pitchFamily="34" charset="-120"/>
                <a:ea typeface="微軟正黑體" pitchFamily="34" charset="-120"/>
              </a:rPr>
              <a:t>/</a:t>
            </a:r>
            <a:r>
              <a:rPr kumimoji="0" lang="zh-TW" altLang="en-US" sz="2600" b="1" dirty="0">
                <a:latin typeface="微軟正黑體" pitchFamily="34" charset="-120"/>
                <a:ea typeface="微軟正黑體" pitchFamily="34" charset="-120"/>
              </a:rPr>
              <a:t>發布作業</a:t>
            </a:r>
            <a:r>
              <a:rPr kumimoji="0" lang="en-US" altLang="zh-TW" sz="2600" b="1" dirty="0" smtClean="0">
                <a:latin typeface="微軟正黑體" pitchFamily="34" charset="-120"/>
                <a:ea typeface="微軟正黑體" pitchFamily="34" charset="-120"/>
              </a:rPr>
              <a:t>(3/30</a:t>
            </a:r>
            <a:r>
              <a:rPr kumimoji="0" lang="zh-TW" altLang="en-US" sz="2600" b="1" dirty="0" smtClean="0">
                <a:latin typeface="微軟正黑體" pitchFamily="34" charset="-120"/>
                <a:ea typeface="微軟正黑體" pitchFamily="34" charset="-120"/>
              </a:rPr>
              <a:t>完成 </a:t>
            </a:r>
            <a:r>
              <a:rPr kumimoji="0" lang="en-US" altLang="zh-TW" sz="2600" b="1" dirty="0" smtClean="0">
                <a:latin typeface="微軟正黑體" pitchFamily="34" charset="-120"/>
                <a:ea typeface="微軟正黑體" pitchFamily="34" charset="-120"/>
              </a:rPr>
              <a:t>)</a:t>
            </a:r>
            <a:endParaRPr kumimoji="0" lang="en-US" altLang="zh-TW" sz="2600" b="1" dirty="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endParaRPr kumimoji="0" lang="en-US" altLang="zh-TW" sz="2600" b="1" dirty="0" smtClean="0">
              <a:latin typeface="微軟正黑體" pitchFamily="34" charset="-120"/>
              <a:ea typeface="微軟正黑體" pitchFamily="34" charset="-120"/>
            </a:endParaRPr>
          </a:p>
          <a:p>
            <a:pPr lvl="2" eaLnBrk="1" fontAlgn="t" hangingPunct="1">
              <a:lnSpc>
                <a:spcPts val="3200"/>
              </a:lnSpc>
              <a:spcBef>
                <a:spcPct val="0"/>
              </a:spcBef>
              <a:spcAft>
                <a:spcPts val="1200"/>
              </a:spcAft>
              <a:buClr>
                <a:schemeClr val="accent4">
                  <a:lumMod val="75000"/>
                </a:schemeClr>
              </a:buClr>
              <a:buFont typeface="Wingdings" pitchFamily="2" charset="2"/>
              <a:buChar char="l"/>
              <a:defRPr/>
            </a:pPr>
            <a:endParaRPr kumimoji="0" lang="en-US" altLang="zh-TW" sz="2600" b="1" dirty="0">
              <a:latin typeface="微軟正黑體" pitchFamily="34" charset="-120"/>
              <a:ea typeface="微軟正黑體" pitchFamily="34" charset="-120"/>
            </a:endParaRPr>
          </a:p>
          <a:p>
            <a:pPr marL="0" lvl="2" indent="0" eaLnBrk="1" fontAlgn="t" hangingPunct="1">
              <a:lnSpc>
                <a:spcPts val="3200"/>
              </a:lnSpc>
              <a:spcBef>
                <a:spcPct val="0"/>
              </a:spcBef>
              <a:spcAft>
                <a:spcPts val="1200"/>
              </a:spcAft>
              <a:buClr>
                <a:schemeClr val="accent4">
                  <a:lumMod val="75000"/>
                </a:schemeClr>
              </a:buClr>
              <a:buFont typeface="Arial" charset="0"/>
              <a:buNone/>
              <a:defRPr/>
            </a:pPr>
            <a:endParaRPr kumimoji="0" lang="en-US" altLang="zh-TW" sz="2800" b="1" dirty="0" smtClean="0">
              <a:latin typeface="微軟正黑體" pitchFamily="34" charset="-120"/>
              <a:ea typeface="微軟正黑體" pitchFamily="34" charset="-120"/>
            </a:endParaRPr>
          </a:p>
        </p:txBody>
      </p:sp>
      <p:sp>
        <p:nvSpPr>
          <p:cNvPr id="4"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627FCF19-8F3F-42DA-8C64-9625362C561F}" type="slidenum">
              <a:rPr kumimoji="0" lang="zh-TW" altLang="en-US" sz="1200">
                <a:solidFill>
                  <a:schemeClr val="tx1"/>
                </a:solidFill>
                <a:ea typeface="微軟正黑體" pitchFamily="34" charset="-120"/>
              </a:rPr>
              <a:pPr algn="ctr"/>
              <a:t>48</a:t>
            </a:fld>
            <a:endParaRPr kumimoji="0" lang="en-US" altLang="zh-TW" sz="12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48</a:t>
            </a:fld>
            <a:endParaRPr lang="en-US" dirty="0"/>
          </a:p>
        </p:txBody>
      </p:sp>
    </p:spTree>
    <p:extLst>
      <p:ext uri="{BB962C8B-B14F-4D97-AF65-F5344CB8AC3E}">
        <p14:creationId xmlns:p14="http://schemas.microsoft.com/office/powerpoint/2010/main" val="264102975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文字方塊 1"/>
          <p:cNvSpPr txBox="1">
            <a:spLocks noChangeArrowheads="1"/>
          </p:cNvSpPr>
          <p:nvPr/>
        </p:nvSpPr>
        <p:spPr bwMode="auto">
          <a:xfrm>
            <a:off x="2339975" y="2852738"/>
            <a:ext cx="184150" cy="400050"/>
          </a:xfrm>
          <a:prstGeom prst="rect">
            <a:avLst/>
          </a:prstGeom>
          <a:noFill/>
          <a:ln w="9525">
            <a:noFill/>
            <a:miter lim="800000"/>
            <a:headEnd/>
            <a:tailEnd/>
          </a:ln>
        </p:spPr>
        <p:txBody>
          <a:bodyPr wrap="none">
            <a:spAutoFit/>
          </a:bodyPr>
          <a:lstStyle/>
          <a:p>
            <a:endParaRPr lang="zh-TW" altLang="en-US">
              <a:solidFill>
                <a:schemeClr val="tx1"/>
              </a:solidFill>
              <a:ea typeface="微軟正黑體" pitchFamily="34" charset="-120"/>
            </a:endParaRPr>
          </a:p>
        </p:txBody>
      </p:sp>
      <p:sp>
        <p:nvSpPr>
          <p:cNvPr id="3" name="AutoShape 7"/>
          <p:cNvSpPr>
            <a:spLocks noChangeArrowheads="1"/>
          </p:cNvSpPr>
          <p:nvPr/>
        </p:nvSpPr>
        <p:spPr bwMode="auto">
          <a:xfrm>
            <a:off x="1043609" y="1340768"/>
            <a:ext cx="7488832" cy="4824536"/>
          </a:xfrm>
          <a:prstGeom prst="roundRect">
            <a:avLst>
              <a:gd name="adj" fmla="val 7542"/>
            </a:avLst>
          </a:prstGeom>
          <a:noFill/>
          <a:ln w="38100" algn="ctr">
            <a:solidFill>
              <a:srgbClr val="C00000"/>
            </a:solidFill>
            <a:round/>
            <a:headEnd/>
            <a:tailEnd/>
          </a:ln>
          <a:extLst/>
        </p:spPr>
        <p:txBody>
          <a:bodyPr tIns="180000"/>
          <a:lstStyle>
            <a:lvl1pPr marL="342900" indent="-342900"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450850" indent="-45085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627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1262063" indent="-354013"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17192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1764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26336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090863" indent="-354013"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3" eaLnBrk="1" fontAlgn="t" hangingPunct="1">
              <a:lnSpc>
                <a:spcPts val="2000"/>
              </a:lnSpc>
              <a:spcBef>
                <a:spcPct val="0"/>
              </a:spcBef>
              <a:spcAft>
                <a:spcPts val="1200"/>
              </a:spcAft>
              <a:buClr>
                <a:schemeClr val="accent2">
                  <a:lumMod val="75000"/>
                </a:schemeClr>
              </a:buClr>
              <a:buFont typeface="Wingdings" panose="05000000000000000000" pitchFamily="2" charset="2"/>
              <a:buChar char="l"/>
              <a:defRPr/>
            </a:pPr>
            <a:r>
              <a:rPr kumimoji="0" lang="zh-TW" altLang="en-US" sz="3200" b="1" dirty="0" smtClean="0">
                <a:latin typeface="微軟正黑體" panose="020B0604030504040204" pitchFamily="34" charset="-120"/>
                <a:ea typeface="微軟正黑體" panose="020B0604030504040204" pitchFamily="34" charset="-120"/>
              </a:rPr>
              <a:t>邀請分享</a:t>
            </a:r>
            <a:endParaRPr kumimoji="0" lang="en-US" altLang="zh-TW" sz="3200" b="1" dirty="0" smtClean="0">
              <a:latin typeface="微軟正黑體" panose="020B0604030504040204" pitchFamily="34" charset="-120"/>
              <a:ea typeface="微軟正黑體" panose="020B0604030504040204" pitchFamily="34" charset="-120"/>
            </a:endParaRPr>
          </a:p>
          <a:p>
            <a:pPr marL="342900" lvl="3" indent="-342900" eaLnBrk="1" fontAlgn="ctr" hangingPunct="1">
              <a:lnSpc>
                <a:spcPts val="3200"/>
              </a:lnSpc>
              <a:buClr>
                <a:schemeClr val="tx1"/>
              </a:buClr>
              <a:buFont typeface="Wingdings" panose="05000000000000000000" pitchFamily="2" charset="2"/>
              <a:buChar char="Ø"/>
              <a:defRPr/>
            </a:pPr>
            <a:r>
              <a:rPr lang="zh-TW" altLang="en-US" sz="2800" b="1" dirty="0">
                <a:latin typeface="微軟正黑體" panose="020B0604030504040204" pitchFamily="34" charset="-120"/>
                <a:ea typeface="微軟正黑體" panose="020B0604030504040204" pitchFamily="34" charset="-120"/>
              </a:rPr>
              <a:t>報告單位</a:t>
            </a:r>
            <a:r>
              <a:rPr lang="zh-TW" altLang="en-US" sz="2800" b="1" dirty="0">
                <a:latin typeface="新細明體"/>
                <a:ea typeface="新細明體"/>
              </a:rPr>
              <a:t>： </a:t>
            </a:r>
            <a:r>
              <a:rPr lang="en-US" altLang="zh-TW" sz="2800" b="1" dirty="0" smtClean="0">
                <a:latin typeface="微軟正黑體" panose="020B0604030504040204" pitchFamily="34" charset="-120"/>
                <a:ea typeface="微軟正黑體" panose="020B0604030504040204" pitchFamily="34" charset="-120"/>
              </a:rPr>
              <a:t>105</a:t>
            </a:r>
            <a:r>
              <a:rPr lang="zh-TW" altLang="en-US" sz="2800" b="1" dirty="0">
                <a:latin typeface="微軟正黑體" panose="020B0604030504040204" pitchFamily="34" charset="-120"/>
                <a:ea typeface="微軟正黑體" panose="020B0604030504040204" pitchFamily="34" charset="-120"/>
              </a:rPr>
              <a:t>年度「</a:t>
            </a:r>
            <a:r>
              <a:rPr lang="en-US" altLang="zh-TW" sz="2800" b="1" dirty="0">
                <a:latin typeface="微軟正黑體" panose="020B0604030504040204" pitchFamily="34" charset="-120"/>
                <a:ea typeface="微軟正黑體" panose="020B0604030504040204" pitchFamily="34" charset="-120"/>
              </a:rPr>
              <a:t> Open Data</a:t>
            </a:r>
            <a:r>
              <a:rPr lang="zh-TW" altLang="zh-TW" sz="2800" b="1" dirty="0">
                <a:latin typeface="微軟正黑體" panose="020B0604030504040204" pitchFamily="34" charset="-120"/>
                <a:ea typeface="微軟正黑體" panose="020B0604030504040204" pitchFamily="34" charset="-120"/>
              </a:rPr>
              <a:t>創新應用競賽</a:t>
            </a:r>
            <a:r>
              <a:rPr lang="zh-TW" altLang="en-US" sz="2800" b="1" dirty="0">
                <a:latin typeface="微軟正黑體" panose="020B0604030504040204" pitchFamily="34" charset="-120"/>
                <a:ea typeface="微軟正黑體" panose="020B0604030504040204" pitchFamily="34" charset="-120"/>
              </a:rPr>
              <a:t>」獲頒金奬及銀奬</a:t>
            </a:r>
            <a:r>
              <a:rPr lang="zh-TW" altLang="en-US" sz="2800" b="1" dirty="0" smtClean="0">
                <a:latin typeface="微軟正黑體" panose="020B0604030504040204" pitchFamily="34" charset="-120"/>
                <a:ea typeface="微軟正黑體" panose="020B0604030504040204" pitchFamily="34" charset="-120"/>
              </a:rPr>
              <a:t>單位</a:t>
            </a:r>
            <a:endParaRPr lang="en-US" altLang="zh-TW" sz="2800" b="1" dirty="0" smtClean="0">
              <a:latin typeface="微軟正黑體" panose="020B0604030504040204" pitchFamily="34" charset="-120"/>
              <a:ea typeface="微軟正黑體" panose="020B0604030504040204" pitchFamily="34" charset="-120"/>
            </a:endParaRPr>
          </a:p>
          <a:p>
            <a:pPr marL="0" lvl="3" indent="0" eaLnBrk="1" fontAlgn="ctr" hangingPunct="1">
              <a:lnSpc>
                <a:spcPts val="3200"/>
              </a:lnSpc>
              <a:buClr>
                <a:schemeClr val="tx1"/>
              </a:buClr>
              <a:buNone/>
              <a:defRPr/>
            </a:pPr>
            <a:endParaRPr lang="en-US" altLang="zh-TW" sz="2800" b="1" dirty="0" smtClean="0">
              <a:latin typeface="微軟正黑體" panose="020B0604030504040204" pitchFamily="34" charset="-120"/>
              <a:ea typeface="微軟正黑體" panose="020B0604030504040204" pitchFamily="34" charset="-120"/>
            </a:endParaRPr>
          </a:p>
          <a:p>
            <a:pPr lvl="3" eaLnBrk="1" fontAlgn="t" hangingPunct="1">
              <a:lnSpc>
                <a:spcPts val="4200"/>
              </a:lnSpc>
              <a:spcBef>
                <a:spcPct val="0"/>
              </a:spcBef>
              <a:spcAft>
                <a:spcPts val="1200"/>
              </a:spcAft>
              <a:buClr>
                <a:schemeClr val="accent2">
                  <a:lumMod val="75000"/>
                </a:schemeClr>
              </a:buClr>
              <a:buFont typeface="Wingdings" panose="05000000000000000000" pitchFamily="2" charset="2"/>
              <a:buChar char="l"/>
              <a:defRPr/>
            </a:pPr>
            <a:r>
              <a:rPr kumimoji="0" lang="zh-TW" altLang="en-US" sz="3200" b="1" dirty="0" smtClean="0">
                <a:latin typeface="微軟正黑體" panose="020B0604030504040204" pitchFamily="34" charset="-120"/>
                <a:ea typeface="微軟正黑體" panose="020B0604030504040204" pitchFamily="34" charset="-120"/>
              </a:rPr>
              <a:t>專題報告</a:t>
            </a:r>
            <a:endParaRPr kumimoji="0" lang="en-US" altLang="zh-TW" sz="3200" b="1" dirty="0" smtClean="0">
              <a:latin typeface="微軟正黑體" panose="020B0604030504040204" pitchFamily="34" charset="-120"/>
              <a:ea typeface="微軟正黑體" panose="020B0604030504040204" pitchFamily="34" charset="-120"/>
            </a:endParaRPr>
          </a:p>
          <a:p>
            <a:pPr marL="342900" lvl="3" indent="-342900" eaLnBrk="1" fontAlgn="ctr" hangingPunct="1">
              <a:lnSpc>
                <a:spcPts val="3200"/>
              </a:lnSpc>
              <a:buClr>
                <a:schemeClr val="tx1"/>
              </a:buClr>
              <a:buFont typeface="Wingdings" panose="05000000000000000000" pitchFamily="2" charset="2"/>
              <a:buChar char="Ø"/>
              <a:defRPr/>
            </a:pPr>
            <a:r>
              <a:rPr kumimoji="0" lang="zh-TW" altLang="en-US" sz="2800" b="1" dirty="0" smtClean="0">
                <a:latin typeface="微軟正黑體" panose="020B0604030504040204" pitchFamily="34" charset="-120"/>
                <a:ea typeface="微軟正黑體" panose="020B0604030504040204" pitchFamily="34" charset="-120"/>
              </a:rPr>
              <a:t>報告</a:t>
            </a:r>
            <a:r>
              <a:rPr lang="zh-TW" altLang="en-US" sz="2800" b="1" dirty="0" smtClean="0">
                <a:latin typeface="微軟正黑體" panose="020B0604030504040204" pitchFamily="34" charset="-120"/>
                <a:ea typeface="微軟正黑體" panose="020B0604030504040204" pitchFamily="34" charset="-120"/>
              </a:rPr>
              <a:t>內容</a:t>
            </a:r>
            <a:r>
              <a:rPr lang="zh-TW" altLang="en-US" sz="2800" b="1" dirty="0">
                <a:latin typeface="新細明體"/>
                <a:ea typeface="新細明體"/>
              </a:rPr>
              <a:t>：</a:t>
            </a:r>
            <a:r>
              <a:rPr lang="zh-TW" altLang="en-US" sz="2800" b="1" dirty="0" smtClean="0">
                <a:latin typeface="微軟正黑體" panose="020B0604030504040204" pitchFamily="34" charset="-120"/>
                <a:ea typeface="微軟正黑體" panose="020B0604030504040204" pitchFamily="34" charset="-120"/>
              </a:rPr>
              <a:t> </a:t>
            </a:r>
            <a:r>
              <a:rPr lang="zh-TW" altLang="en-US" sz="2800" b="1" dirty="0">
                <a:solidFill>
                  <a:srgbClr val="FF0000"/>
                </a:solidFill>
                <a:latin typeface="微軟正黑體" panose="020B0604030504040204" pitchFamily="34" charset="-120"/>
                <a:ea typeface="微軟正黑體" panose="020B0604030504040204" pitchFamily="34" charset="-120"/>
              </a:rPr>
              <a:t>開放資料推動情形說明</a:t>
            </a:r>
            <a:endParaRPr lang="en-US" altLang="zh-TW" sz="2800" b="1" dirty="0">
              <a:solidFill>
                <a:srgbClr val="FF0000"/>
              </a:solidFill>
              <a:latin typeface="微軟正黑體" panose="020B0604030504040204" pitchFamily="34" charset="-120"/>
              <a:ea typeface="微軟正黑體" panose="020B0604030504040204" pitchFamily="34" charset="-120"/>
            </a:endParaRPr>
          </a:p>
          <a:p>
            <a:pPr marL="342900" lvl="3" indent="-342900" eaLnBrk="1" fontAlgn="ctr" hangingPunct="1">
              <a:lnSpc>
                <a:spcPts val="3200"/>
              </a:lnSpc>
              <a:buClr>
                <a:schemeClr val="tx1"/>
              </a:buClr>
              <a:buFont typeface="Wingdings" panose="05000000000000000000" pitchFamily="2" charset="2"/>
              <a:buChar char="Ø"/>
              <a:defRPr/>
            </a:pPr>
            <a:r>
              <a:rPr lang="zh-TW" altLang="en-US" sz="2800" b="1" dirty="0">
                <a:latin typeface="微軟正黑體" panose="020B0604030504040204" pitchFamily="34" charset="-120"/>
                <a:ea typeface="微軟正黑體" panose="020B0604030504040204" pitchFamily="34" charset="-120"/>
              </a:rPr>
              <a:t>報告</a:t>
            </a:r>
            <a:r>
              <a:rPr lang="zh-TW" altLang="en-US" sz="2800" b="1" dirty="0" smtClean="0">
                <a:latin typeface="微軟正黑體" panose="020B0604030504040204" pitchFamily="34" charset="-120"/>
                <a:ea typeface="微軟正黑體" panose="020B0604030504040204" pitchFamily="34" charset="-120"/>
              </a:rPr>
              <a:t>單位</a:t>
            </a:r>
            <a:r>
              <a:rPr lang="zh-TW" altLang="en-US" sz="2800" b="1" dirty="0" smtClean="0">
                <a:latin typeface="新細明體"/>
                <a:ea typeface="新細明體"/>
              </a:rPr>
              <a:t>：</a:t>
            </a:r>
            <a:r>
              <a:rPr lang="zh-TW" altLang="en-US" sz="2800" b="1" dirty="0" smtClean="0">
                <a:latin typeface="微軟正黑體" panose="020B0604030504040204" pitchFamily="34" charset="-120"/>
                <a:ea typeface="微軟正黑體" panose="020B0604030504040204" pitchFamily="34" charset="-120"/>
              </a:rPr>
              <a:t>統計</a:t>
            </a:r>
            <a:r>
              <a:rPr lang="zh-TW" altLang="en-US" sz="2800" b="1" dirty="0">
                <a:latin typeface="微軟正黑體" panose="020B0604030504040204" pitchFamily="34" charset="-120"/>
                <a:ea typeface="微軟正黑體" panose="020B0604030504040204" pitchFamily="34" charset="-120"/>
              </a:rPr>
              <a:t>處、研究發展委員會、國際合作處、投資業務處、技術處</a:t>
            </a:r>
            <a:r>
              <a:rPr lang="zh-TW" altLang="en-US" sz="2800" b="1" dirty="0" smtClean="0">
                <a:latin typeface="微軟正黑體" panose="020B0604030504040204" pitchFamily="34" charset="-120"/>
                <a:ea typeface="微軟正黑體" panose="020B0604030504040204" pitchFamily="34" charset="-120"/>
              </a:rPr>
              <a:t>（每個單位報告</a:t>
            </a:r>
            <a:r>
              <a:rPr lang="zh-TW" altLang="en-US" sz="2800" b="1" dirty="0">
                <a:latin typeface="微軟正黑體" panose="020B0604030504040204" pitchFamily="34" charset="-120"/>
                <a:ea typeface="微軟正黑體" panose="020B0604030504040204" pitchFamily="34" charset="-120"/>
              </a:rPr>
              <a:t>時間</a:t>
            </a:r>
            <a:r>
              <a:rPr lang="en-US" altLang="zh-TW" sz="2800" b="1" dirty="0">
                <a:latin typeface="微軟正黑體" panose="020B0604030504040204" pitchFamily="34" charset="-120"/>
                <a:ea typeface="微軟正黑體" panose="020B0604030504040204" pitchFamily="34" charset="-120"/>
              </a:rPr>
              <a:t>5</a:t>
            </a:r>
            <a:r>
              <a:rPr lang="zh-TW" altLang="en-US" sz="2800" b="1" dirty="0">
                <a:latin typeface="微軟正黑體" panose="020B0604030504040204" pitchFamily="34" charset="-120"/>
                <a:ea typeface="微軟正黑體" panose="020B0604030504040204" pitchFamily="34" charset="-120"/>
              </a:rPr>
              <a:t>分鐘</a:t>
            </a:r>
            <a:r>
              <a:rPr lang="en-US" altLang="zh-TW" sz="2800" b="1" dirty="0" smtClean="0">
                <a:latin typeface="微軟正黑體" panose="020B0604030504040204" pitchFamily="34" charset="-120"/>
                <a:ea typeface="微軟正黑體" panose="020B0604030504040204" pitchFamily="34" charset="-120"/>
              </a:rPr>
              <a:t>)</a:t>
            </a:r>
            <a:endParaRPr lang="zh-TW" altLang="en-US" sz="2800" b="1" dirty="0">
              <a:latin typeface="微軟正黑體" panose="020B0604030504040204" pitchFamily="34" charset="-120"/>
              <a:ea typeface="微軟正黑體" panose="020B0604030504040204" pitchFamily="34" charset="-120"/>
            </a:endParaRPr>
          </a:p>
        </p:txBody>
      </p:sp>
      <p:sp>
        <p:nvSpPr>
          <p:cNvPr id="96259" name="文字方塊 1"/>
          <p:cNvSpPr txBox="1">
            <a:spLocks noChangeArrowheads="1"/>
          </p:cNvSpPr>
          <p:nvPr/>
        </p:nvSpPr>
        <p:spPr bwMode="auto">
          <a:xfrm>
            <a:off x="2087563" y="1588"/>
            <a:ext cx="7056437" cy="769441"/>
          </a:xfrm>
          <a:prstGeom prst="rect">
            <a:avLst/>
          </a:prstGeom>
          <a:noFill/>
          <a:ln w="9525">
            <a:noFill/>
            <a:miter lim="800000"/>
            <a:headEnd/>
            <a:tailEnd/>
          </a:ln>
        </p:spPr>
        <p:txBody>
          <a:bodyPr>
            <a:spAutoFit/>
          </a:bodyPr>
          <a:lstStyle/>
          <a:p>
            <a:pPr fontAlgn="t"/>
            <a:r>
              <a:rPr kumimoji="0" lang="zh-TW" altLang="en-US" sz="4400" dirty="0">
                <a:solidFill>
                  <a:schemeClr val="tx1"/>
                </a:solidFill>
                <a:ea typeface="微軟正黑體" pitchFamily="34" charset="-120"/>
              </a:rPr>
              <a:t>下次諮詢小組會議</a:t>
            </a:r>
            <a:r>
              <a:rPr kumimoji="0" lang="zh-TW" altLang="en-US" sz="4400" dirty="0" smtClean="0">
                <a:solidFill>
                  <a:schemeClr val="tx1"/>
                </a:solidFill>
                <a:ea typeface="微軟正黑體" pitchFamily="34" charset="-120"/>
              </a:rPr>
              <a:t>專題報告</a:t>
            </a:r>
            <a:endParaRPr kumimoji="0" lang="zh-TW" altLang="en-US" sz="4400" dirty="0">
              <a:solidFill>
                <a:schemeClr val="tx1"/>
              </a:solidFill>
              <a:ea typeface="微軟正黑體" pitchFamily="34" charset="-120"/>
            </a:endParaRPr>
          </a:p>
        </p:txBody>
      </p:sp>
      <p:sp>
        <p:nvSpPr>
          <p:cNvPr id="5"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627FCF19-8F3F-42DA-8C64-9625362C561F}" type="slidenum">
              <a:rPr kumimoji="0" lang="zh-TW" altLang="en-US" sz="1200">
                <a:solidFill>
                  <a:schemeClr val="tx1"/>
                </a:solidFill>
                <a:ea typeface="微軟正黑體" pitchFamily="34" charset="-120"/>
              </a:rPr>
              <a:pPr algn="ctr"/>
              <a:t>49</a:t>
            </a:fld>
            <a:endParaRPr kumimoji="0" lang="en-US" altLang="zh-TW" sz="1200" dirty="0">
              <a:solidFill>
                <a:schemeClr val="tx1"/>
              </a:solidFill>
              <a:ea typeface="微軟正黑體" pitchFamily="34" charset="-120"/>
            </a:endParaRP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49</a:t>
            </a:fld>
            <a:endParaRPr lang="en-US" dirty="0"/>
          </a:p>
        </p:txBody>
      </p:sp>
    </p:spTree>
    <p:extLst>
      <p:ext uri="{BB962C8B-B14F-4D97-AF65-F5344CB8AC3E}">
        <p14:creationId xmlns:p14="http://schemas.microsoft.com/office/powerpoint/2010/main" val="2954521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AA301F36-7643-4731-914D-2049E2C1279A}" type="slidenum">
              <a:rPr lang="en-US" altLang="zh-TW" smtClean="0"/>
              <a:pPr>
                <a:defRPr/>
              </a:pPr>
              <a:t>5</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2473331855"/>
              </p:ext>
            </p:extLst>
          </p:nvPr>
        </p:nvGraphicFramePr>
        <p:xfrm>
          <a:off x="317500" y="1196752"/>
          <a:ext cx="8575675" cy="5184576"/>
        </p:xfrm>
        <a:graphic>
          <a:graphicData uri="http://schemas.openxmlformats.org/drawingml/2006/table">
            <a:tbl>
              <a:tblPr/>
              <a:tblGrid>
                <a:gridCol w="1230164"/>
                <a:gridCol w="1800200"/>
                <a:gridCol w="3744416"/>
                <a:gridCol w="1008698"/>
                <a:gridCol w="792197"/>
              </a:tblGrid>
              <a:tr h="720672">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63904">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年度第</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2</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次</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105.5.11</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 </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請國發會與經濟部合作共同建立地方政府標竿案例，逐步擴大開放範圍，加速各縣市資料開放。</a:t>
                      </a:r>
                      <a:endParaRPr lang="zh-TW" altLang="zh-TW" sz="1800" kern="1200" dirty="0" smtClean="0">
                        <a:solidFill>
                          <a:schemeClr val="tx1"/>
                        </a:solidFill>
                        <a:effectLst/>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266700" marR="0" lvl="0" indent="-266700" algn="just" defTabSz="914400" rtl="0" eaLnBrk="1" fontAlgn="base" latinLnBrk="0" hangingPunct="1">
                        <a:lnSpc>
                          <a:spcPct val="100000"/>
                        </a:lnSpc>
                        <a:spcBef>
                          <a:spcPct val="0"/>
                        </a:spcBef>
                        <a:spcAft>
                          <a:spcPct val="0"/>
                        </a:spcAft>
                        <a:buClr>
                          <a:schemeClr val="tx1"/>
                        </a:buClr>
                        <a:buSzTx/>
                        <a:buFont typeface="+mj-lt"/>
                        <a:buAutoNum type="arabicPeriod"/>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本部「加速地方政府開放資料與應用加值計畫」已正式啟動，正持續拜會</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14</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個</a:t>
                      </a:r>
                      <a:r>
                        <a:rPr kumimoji="1" lang="zh-TW" altLang="en-US" sz="1800" b="0" kern="1200" dirty="0" smtClean="0">
                          <a:solidFill>
                            <a:schemeClr val="tx1"/>
                          </a:solidFill>
                          <a:latin typeface="微軟正黑體" panose="020B0604030504040204" pitchFamily="34" charset="-120"/>
                          <a:ea typeface="微軟正黑體" panose="020B0604030504040204" pitchFamily="34" charset="-120"/>
                          <a:cs typeface="+mn-cs"/>
                        </a:rPr>
                        <a:t>地方政府</a:t>
                      </a:r>
                      <a:r>
                        <a:rPr lang="en-US" altLang="zh-TW" sz="16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zh-TW" sz="16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台北市、新北市、桃園市、新竹市、新竹縣、台中市、雲林縣、嘉義縣、台南市、高雄市、屏東縣、澎湖縣、台東縣、金門縣等</a:t>
                      </a:r>
                      <a:r>
                        <a:rPr lang="en-US" altLang="zh-TW" sz="16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kumimoji="1" lang="zh-TW" altLang="zh-TW" sz="1800" b="0" kern="1200" dirty="0" smtClean="0">
                          <a:solidFill>
                            <a:schemeClr val="tx1"/>
                          </a:solidFill>
                          <a:latin typeface="微軟正黑體" panose="020B0604030504040204" pitchFamily="34" charset="-120"/>
                          <a:ea typeface="微軟正黑體" panose="020B0604030504040204" pitchFamily="34" charset="-120"/>
                          <a:cs typeface="+mn-cs"/>
                        </a:rPr>
                        <a:t>，瞭解地方政府對於開放資料推動工作之需求與面臨困難，進行現況調查與能量盤點。</a:t>
                      </a:r>
                      <a:r>
                        <a:rPr kumimoji="1" lang="zh-TW" altLang="en-US" sz="1800" b="0" kern="1200" dirty="0" smtClean="0">
                          <a:solidFill>
                            <a:schemeClr val="tx1"/>
                          </a:solidFill>
                          <a:latin typeface="微軟正黑體" panose="020B0604030504040204" pitchFamily="34" charset="-120"/>
                          <a:ea typeface="微軟正黑體" panose="020B0604030504040204" pitchFamily="34" charset="-120"/>
                          <a:cs typeface="+mn-cs"/>
                        </a:rPr>
                        <a:t>並蒐集地方政府意見，以利後續規劃示範案申請、教育訓練、資料黑客松等工作之內容。</a:t>
                      </a:r>
                      <a:endParaRPr kumimoji="1" lang="en-US" altLang="zh-TW" sz="1800" b="0" kern="1200" dirty="0" smtClean="0">
                        <a:solidFill>
                          <a:schemeClr val="tx1"/>
                        </a:solidFill>
                        <a:latin typeface="微軟正黑體" panose="020B0604030504040204" pitchFamily="34" charset="-120"/>
                        <a:ea typeface="微軟正黑體" panose="020B0604030504040204" pitchFamily="34" charset="-120"/>
                        <a:cs typeface="+mn-cs"/>
                      </a:endParaRPr>
                    </a:p>
                    <a:p>
                      <a:pPr marL="266700" marR="0" lvl="0" indent="-266700" algn="just" defTabSz="914400" rtl="0" eaLnBrk="1" fontAlgn="base" latinLnBrk="0" hangingPunct="1">
                        <a:lnSpc>
                          <a:spcPct val="100000"/>
                        </a:lnSpc>
                        <a:spcBef>
                          <a:spcPct val="0"/>
                        </a:spcBef>
                        <a:spcAft>
                          <a:spcPct val="0"/>
                        </a:spcAft>
                        <a:buClr>
                          <a:schemeClr val="tx1"/>
                        </a:buClr>
                        <a:buSzTx/>
                        <a:buFont typeface="+mj-lt"/>
                        <a:buAutoNum type="arabicPeriod"/>
                        <a:tabLst/>
                        <a:defRPr/>
                      </a:pPr>
                      <a:r>
                        <a:rPr kumimoji="1" lang="zh-TW" altLang="zh-TW" sz="1800" b="0" kern="1200" dirty="0" smtClean="0">
                          <a:solidFill>
                            <a:schemeClr val="tx1"/>
                          </a:solidFill>
                          <a:latin typeface="微軟正黑體" panose="020B0604030504040204" pitchFamily="34" charset="-120"/>
                          <a:ea typeface="微軟正黑體" panose="020B0604030504040204" pitchFamily="34" charset="-120"/>
                          <a:cs typeface="+mn-cs"/>
                        </a:rPr>
                        <a:t>預計於</a:t>
                      </a:r>
                      <a:r>
                        <a:rPr kumimoji="1" lang="en-US" altLang="zh-TW" sz="1800" b="0" kern="1200" dirty="0" smtClean="0">
                          <a:solidFill>
                            <a:schemeClr val="tx1"/>
                          </a:solidFill>
                          <a:latin typeface="微軟正黑體" panose="020B0604030504040204" pitchFamily="34" charset="-120"/>
                          <a:ea typeface="微軟正黑體" panose="020B0604030504040204" pitchFamily="34" charset="-120"/>
                          <a:cs typeface="+mn-cs"/>
                        </a:rPr>
                        <a:t>12</a:t>
                      </a:r>
                      <a:r>
                        <a:rPr kumimoji="1" lang="zh-TW" altLang="zh-TW" sz="1800" b="0" kern="1200" dirty="0" smtClean="0">
                          <a:solidFill>
                            <a:schemeClr val="tx1"/>
                          </a:solidFill>
                          <a:latin typeface="微軟正黑體" panose="020B0604030504040204" pitchFamily="34" charset="-120"/>
                          <a:ea typeface="微軟正黑體" panose="020B0604030504040204" pitchFamily="34" charset="-120"/>
                          <a:cs typeface="+mn-cs"/>
                        </a:rPr>
                        <a:t>月公告地方型資料應用服務示範案申請須知、辦理地方政府開放資料教育訓練及啟動地方政府開放資料專家諮詢服務等推動工作。</a:t>
                      </a: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    工業局</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15"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102298052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投影片編號版面配置區 1"/>
          <p:cNvSpPr txBox="1">
            <a:spLocks/>
          </p:cNvSpPr>
          <p:nvPr/>
        </p:nvSpPr>
        <p:spPr bwMode="auto">
          <a:xfrm>
            <a:off x="3541713" y="6492875"/>
            <a:ext cx="2133600" cy="365125"/>
          </a:xfrm>
          <a:prstGeom prst="rect">
            <a:avLst/>
          </a:prstGeom>
          <a:noFill/>
          <a:ln w="9525">
            <a:noFill/>
            <a:miter lim="800000"/>
            <a:headEnd/>
            <a:tailEnd/>
          </a:ln>
        </p:spPr>
        <p:txBody>
          <a:bodyPr anchor="ctr"/>
          <a:lstStyle/>
          <a:p>
            <a:pPr algn="ctr"/>
            <a:fld id="{527057F1-69E4-40FC-A560-6C88961C21FD}" type="slidenum">
              <a:rPr kumimoji="0" lang="zh-TW" altLang="en-US" sz="1200">
                <a:solidFill>
                  <a:schemeClr val="tx1"/>
                </a:solidFill>
                <a:ea typeface="微軟正黑體" pitchFamily="34" charset="-120"/>
              </a:rPr>
              <a:pPr algn="ctr"/>
              <a:t>50</a:t>
            </a:fld>
            <a:endParaRPr kumimoji="0" lang="en-US" altLang="zh-TW" sz="1200">
              <a:solidFill>
                <a:schemeClr val="tx1"/>
              </a:solidFill>
              <a:ea typeface="微軟正黑體" pitchFamily="34" charset="-120"/>
            </a:endParaRPr>
          </a:p>
        </p:txBody>
      </p:sp>
      <p:pic>
        <p:nvPicPr>
          <p:cNvPr id="97282" name="Picture 6" descr="MPj04230300000[1]"/>
          <p:cNvPicPr>
            <a:picLocks noChangeAspect="1" noChangeArrowheads="1"/>
          </p:cNvPicPr>
          <p:nvPr/>
        </p:nvPicPr>
        <p:blipFill>
          <a:blip r:embed="rId3">
            <a:lum bright="40000" contrast="-70000"/>
          </a:blip>
          <a:srcRect/>
          <a:stretch>
            <a:fillRect/>
          </a:stretch>
        </p:blipFill>
        <p:spPr bwMode="auto">
          <a:xfrm>
            <a:off x="0" y="0"/>
            <a:ext cx="9144000" cy="6858000"/>
          </a:xfrm>
          <a:prstGeom prst="rect">
            <a:avLst/>
          </a:prstGeom>
          <a:noFill/>
          <a:ln w="9525">
            <a:noFill/>
            <a:miter lim="800000"/>
            <a:headEnd/>
            <a:tailEnd/>
          </a:ln>
        </p:spPr>
      </p:pic>
      <p:sp>
        <p:nvSpPr>
          <p:cNvPr id="97283" name="Rectangle 4"/>
          <p:cNvSpPr>
            <a:spLocks noChangeArrowheads="1"/>
          </p:cNvSpPr>
          <p:nvPr/>
        </p:nvSpPr>
        <p:spPr bwMode="auto">
          <a:xfrm>
            <a:off x="1247775" y="1628775"/>
            <a:ext cx="6980238" cy="3357563"/>
          </a:xfrm>
          <a:prstGeom prst="rect">
            <a:avLst/>
          </a:prstGeom>
          <a:noFill/>
          <a:ln w="9525">
            <a:noFill/>
            <a:miter lim="800000"/>
            <a:headEnd/>
            <a:tailEnd/>
          </a:ln>
        </p:spPr>
        <p:txBody>
          <a:bodyPr lIns="90000" tIns="46800" rIns="90000" bIns="46800">
            <a:spAutoFit/>
          </a:bodyPr>
          <a:lstStyle/>
          <a:p>
            <a:pPr algn="ctr" fontAlgn="t"/>
            <a:r>
              <a:rPr lang="zh-TW" altLang="en-US" sz="10600">
                <a:solidFill>
                  <a:srgbClr val="800000"/>
                </a:solidFill>
                <a:latin typeface="標楷體" pitchFamily="65" charset="-120"/>
                <a:ea typeface="標楷體" pitchFamily="65" charset="-120"/>
              </a:rPr>
              <a:t>簡報完畢</a:t>
            </a:r>
          </a:p>
          <a:p>
            <a:pPr algn="ctr" fontAlgn="t"/>
            <a:r>
              <a:rPr lang="zh-TW" altLang="en-US" sz="10600">
                <a:solidFill>
                  <a:srgbClr val="800000"/>
                </a:solidFill>
                <a:latin typeface="標楷體" pitchFamily="65" charset="-120"/>
                <a:ea typeface="標楷體" pitchFamily="65" charset="-120"/>
              </a:rPr>
              <a:t>恭請裁示</a:t>
            </a:r>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50</a:t>
            </a:fld>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文字方塊 1"/>
          <p:cNvSpPr txBox="1">
            <a:spLocks noChangeArrowheads="1"/>
          </p:cNvSpPr>
          <p:nvPr/>
        </p:nvSpPr>
        <p:spPr bwMode="auto">
          <a:xfrm>
            <a:off x="467544" y="1844824"/>
            <a:ext cx="8568952" cy="4812600"/>
          </a:xfrm>
          <a:prstGeom prst="rect">
            <a:avLst/>
          </a:prstGeom>
          <a:noFill/>
          <a:ln w="9525">
            <a:noFill/>
            <a:miter lim="800000"/>
            <a:headEnd/>
            <a:tailEnd/>
          </a:ln>
        </p:spPr>
        <p:txBody>
          <a:bodyPr wrap="square">
            <a:spAutoFit/>
          </a:bodyPr>
          <a:lstStyle>
            <a:defPPr>
              <a:defRPr lang="zh-TW"/>
            </a:defPPr>
            <a:lvl1pPr>
              <a:lnSpc>
                <a:spcPts val="2880"/>
              </a:lnSpc>
              <a:spcBef>
                <a:spcPct val="20000"/>
              </a:spcBef>
              <a:spcAft>
                <a:spcPts val="400"/>
              </a:spcAft>
              <a:buClr>
                <a:schemeClr val="accent1"/>
              </a:buClr>
              <a:defRPr kumimoji="0" sz="2400">
                <a:solidFill>
                  <a:schemeClr val="tx1"/>
                </a:solidFill>
                <a:ea typeface="微軟正黑體" pitchFamily="34" charset="-120"/>
              </a:defRPr>
            </a:lvl1pPr>
          </a:lstStyle>
          <a:p>
            <a:r>
              <a:rPr lang="zh-TW" altLang="en-US" dirty="0"/>
              <a:t>附件</a:t>
            </a:r>
            <a:r>
              <a:rPr lang="en-US" altLang="zh-TW" dirty="0"/>
              <a:t>1</a:t>
            </a:r>
            <a:r>
              <a:rPr lang="zh-TW" altLang="en-US" dirty="0"/>
              <a:t>、本部政府資料開放推動策略</a:t>
            </a:r>
            <a:endParaRPr lang="en-US" altLang="zh-TW" dirty="0"/>
          </a:p>
          <a:p>
            <a:r>
              <a:rPr lang="zh-TW" altLang="en-US" dirty="0"/>
              <a:t>附件</a:t>
            </a:r>
            <a:r>
              <a:rPr lang="en-US" altLang="zh-TW" dirty="0"/>
              <a:t>2</a:t>
            </a:r>
            <a:r>
              <a:rPr lang="zh-TW" altLang="en-US" dirty="0"/>
              <a:t>、「</a:t>
            </a:r>
            <a:r>
              <a:rPr lang="zh-TW" altLang="zh-TW" dirty="0"/>
              <a:t>政府資料開諮詢小組設置要點</a:t>
            </a:r>
            <a:r>
              <a:rPr lang="en-US" altLang="zh-TW" dirty="0"/>
              <a:t>(</a:t>
            </a:r>
            <a:r>
              <a:rPr lang="zh-TW" altLang="en-US" dirty="0"/>
              <a:t>草案</a:t>
            </a:r>
            <a:r>
              <a:rPr lang="en-US" altLang="zh-TW" dirty="0"/>
              <a:t>)</a:t>
            </a:r>
            <a:r>
              <a:rPr lang="zh-TW" altLang="en-US" dirty="0"/>
              <a:t>」修正對照表</a:t>
            </a:r>
            <a:endParaRPr lang="en-US" altLang="zh-TW" dirty="0"/>
          </a:p>
          <a:p>
            <a:pPr marL="1076325" indent="-1076325"/>
            <a:r>
              <a:rPr lang="zh-TW" altLang="en-US" dirty="0"/>
              <a:t>附件</a:t>
            </a:r>
            <a:r>
              <a:rPr lang="en-US" altLang="zh-TW" dirty="0"/>
              <a:t>3</a:t>
            </a:r>
            <a:r>
              <a:rPr lang="zh-TW" altLang="en-US" dirty="0"/>
              <a:t>、「</a:t>
            </a:r>
            <a:r>
              <a:rPr lang="zh-TW" altLang="zh-TW" dirty="0"/>
              <a:t>行政院及所屬各級機關政府資料開放作業原則</a:t>
            </a:r>
            <a:r>
              <a:rPr lang="zh-TW" altLang="en-US" dirty="0"/>
              <a:t> </a:t>
            </a:r>
            <a:r>
              <a:rPr lang="en-US" altLang="zh-TW" dirty="0"/>
              <a:t>(</a:t>
            </a:r>
            <a:r>
              <a:rPr lang="zh-TW" altLang="en-US" dirty="0"/>
              <a:t>草案</a:t>
            </a:r>
            <a:r>
              <a:rPr lang="en-US" altLang="zh-TW" dirty="0"/>
              <a:t>) </a:t>
            </a:r>
            <a:r>
              <a:rPr lang="zh-TW" altLang="en-US" dirty="0"/>
              <a:t>」修正對照表</a:t>
            </a:r>
            <a:endParaRPr lang="en-US" altLang="zh-TW" dirty="0"/>
          </a:p>
          <a:p>
            <a:r>
              <a:rPr lang="zh-TW" altLang="en-US" dirty="0"/>
              <a:t>附件</a:t>
            </a:r>
            <a:r>
              <a:rPr lang="en-US" altLang="zh-TW" dirty="0"/>
              <a:t>4</a:t>
            </a:r>
            <a:r>
              <a:rPr lang="zh-TW" altLang="en-US" dirty="0"/>
              <a:t>、「政府資料品質提升機制運作指引</a:t>
            </a:r>
            <a:r>
              <a:rPr lang="en-US" altLang="zh-TW" dirty="0"/>
              <a:t>(</a:t>
            </a:r>
            <a:r>
              <a:rPr lang="zh-TW" altLang="en-US" dirty="0"/>
              <a:t>草案</a:t>
            </a:r>
            <a:r>
              <a:rPr lang="en-US" altLang="zh-TW" dirty="0"/>
              <a:t>) </a:t>
            </a:r>
            <a:r>
              <a:rPr lang="zh-TW" altLang="en-US" dirty="0"/>
              <a:t>」</a:t>
            </a:r>
            <a:endParaRPr lang="en-US" altLang="zh-TW" dirty="0"/>
          </a:p>
          <a:p>
            <a:r>
              <a:rPr lang="zh-TW" altLang="en-US" dirty="0"/>
              <a:t>附件</a:t>
            </a:r>
            <a:r>
              <a:rPr lang="en-US" altLang="zh-TW" dirty="0"/>
              <a:t>5</a:t>
            </a:r>
            <a:r>
              <a:rPr lang="zh-TW" altLang="en-US" dirty="0"/>
              <a:t>、本部</a:t>
            </a:r>
            <a:r>
              <a:rPr lang="en-US" altLang="zh-TW" dirty="0"/>
              <a:t>105</a:t>
            </a:r>
            <a:r>
              <a:rPr lang="zh-TW" altLang="en-US" dirty="0"/>
              <a:t>年第</a:t>
            </a:r>
            <a:r>
              <a:rPr lang="en-US" altLang="zh-TW" dirty="0"/>
              <a:t>4</a:t>
            </a:r>
            <a:r>
              <a:rPr lang="zh-TW" altLang="en-US" dirty="0"/>
              <a:t>季預計開放資料集一覽表</a:t>
            </a:r>
            <a:endParaRPr lang="en-US" altLang="zh-TW" dirty="0"/>
          </a:p>
          <a:p>
            <a:r>
              <a:rPr lang="zh-TW" altLang="en-US" dirty="0"/>
              <a:t>附件</a:t>
            </a:r>
            <a:r>
              <a:rPr lang="en-US" altLang="zh-TW" dirty="0"/>
              <a:t>6</a:t>
            </a:r>
            <a:r>
              <a:rPr lang="zh-TW" altLang="en-US" dirty="0"/>
              <a:t>、本部政府資料開放推動成效</a:t>
            </a:r>
            <a:r>
              <a:rPr lang="en-US" altLang="zh-TW" dirty="0"/>
              <a:t>(105</a:t>
            </a:r>
            <a:r>
              <a:rPr lang="zh-TW" altLang="en-US" dirty="0"/>
              <a:t>年第</a:t>
            </a:r>
            <a:r>
              <a:rPr lang="en-US" altLang="zh-TW" dirty="0"/>
              <a:t>4</a:t>
            </a:r>
            <a:r>
              <a:rPr lang="zh-TW" altLang="en-US" dirty="0"/>
              <a:t>季</a:t>
            </a:r>
            <a:r>
              <a:rPr lang="en-US" altLang="zh-TW" dirty="0" smtClean="0"/>
              <a:t>)</a:t>
            </a:r>
            <a:r>
              <a:rPr lang="en-US" altLang="zh-TW" sz="2000" dirty="0" smtClean="0"/>
              <a:t>(</a:t>
            </a:r>
            <a:r>
              <a:rPr lang="zh-TW" altLang="en-US" sz="2000" dirty="0" smtClean="0"/>
              <a:t>簡報</a:t>
            </a:r>
            <a:r>
              <a:rPr lang="en-US" altLang="zh-TW" sz="2000" dirty="0" smtClean="0"/>
              <a:t>52-54</a:t>
            </a:r>
            <a:r>
              <a:rPr lang="zh-TW" altLang="en-US" sz="2000" dirty="0"/>
              <a:t>頁</a:t>
            </a:r>
            <a:r>
              <a:rPr lang="en-US" altLang="zh-TW" sz="2000" dirty="0"/>
              <a:t>)</a:t>
            </a:r>
          </a:p>
          <a:p>
            <a:r>
              <a:rPr lang="zh-TW" altLang="en-US" dirty="0"/>
              <a:t>附件</a:t>
            </a:r>
            <a:r>
              <a:rPr lang="en-US" altLang="zh-TW" dirty="0"/>
              <a:t>7</a:t>
            </a:r>
            <a:r>
              <a:rPr lang="zh-TW" altLang="en-US" dirty="0"/>
              <a:t>、本部</a:t>
            </a:r>
            <a:r>
              <a:rPr lang="en-US" altLang="zh-TW" dirty="0"/>
              <a:t>106</a:t>
            </a:r>
            <a:r>
              <a:rPr lang="zh-TW" altLang="en-US" dirty="0"/>
              <a:t>年開放資料績效考核標準說明表</a:t>
            </a:r>
            <a:endParaRPr lang="en-US" altLang="zh-TW" dirty="0"/>
          </a:p>
          <a:p>
            <a:r>
              <a:rPr lang="zh-TW" altLang="en-US" dirty="0"/>
              <a:t>附件</a:t>
            </a:r>
            <a:r>
              <a:rPr lang="en-US" altLang="zh-TW" dirty="0"/>
              <a:t>8</a:t>
            </a:r>
            <a:r>
              <a:rPr lang="zh-TW" altLang="en-US" dirty="0"/>
              <a:t>、本部機關</a:t>
            </a:r>
            <a:r>
              <a:rPr lang="en-US" altLang="zh-TW" dirty="0"/>
              <a:t>(</a:t>
            </a:r>
            <a:r>
              <a:rPr lang="zh-TW" altLang="en-US" dirty="0"/>
              <a:t>構</a:t>
            </a:r>
            <a:r>
              <a:rPr lang="en-US" altLang="zh-TW" dirty="0"/>
              <a:t>)</a:t>
            </a:r>
            <a:r>
              <a:rPr lang="zh-TW" altLang="en-US" dirty="0"/>
              <a:t>主題式開放資料推動策略</a:t>
            </a:r>
            <a:r>
              <a:rPr lang="en-US" altLang="zh-TW" sz="2000" dirty="0"/>
              <a:t>(1051215</a:t>
            </a:r>
            <a:r>
              <a:rPr lang="zh-TW" altLang="en-US" sz="2000" dirty="0"/>
              <a:t>修訂</a:t>
            </a:r>
            <a:r>
              <a:rPr lang="en-US" altLang="zh-TW" sz="2000" dirty="0"/>
              <a:t>)</a:t>
            </a:r>
          </a:p>
          <a:p>
            <a:endParaRPr lang="en-US" altLang="zh-TW"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51</a:t>
            </a:fld>
            <a:endParaRPr lang="en-US" dirty="0"/>
          </a:p>
        </p:txBody>
      </p:sp>
    </p:spTree>
    <p:extLst>
      <p:ext uri="{BB962C8B-B14F-4D97-AF65-F5344CB8AC3E}">
        <p14:creationId xmlns:p14="http://schemas.microsoft.com/office/powerpoint/2010/main" val="137765083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txBox="1">
            <a:spLocks noChangeArrowheads="1"/>
          </p:cNvSpPr>
          <p:nvPr/>
        </p:nvSpPr>
        <p:spPr bwMode="auto">
          <a:xfrm>
            <a:off x="2267644" y="115888"/>
            <a:ext cx="7200900"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經濟部政府資料開放推動成效</a:t>
            </a:r>
            <a:endParaRPr kumimoji="0" lang="en-US" altLang="zh-TW" sz="3600" dirty="0">
              <a:solidFill>
                <a:schemeClr val="tx1"/>
              </a:solidFill>
              <a:ea typeface="微軟正黑體" pitchFamily="34" charset="-120"/>
            </a:endParaRPr>
          </a:p>
          <a:p>
            <a:pPr defTabSz="976313">
              <a:lnSpc>
                <a:spcPts val="3500"/>
              </a:lnSpc>
            </a:pPr>
            <a:r>
              <a:rPr kumimoji="0" lang="en-US" altLang="zh-TW" sz="3600" dirty="0">
                <a:solidFill>
                  <a:schemeClr val="tx1"/>
                </a:solidFill>
                <a:ea typeface="微軟正黑體" pitchFamily="34" charset="-120"/>
              </a:rPr>
              <a:t>(</a:t>
            </a:r>
            <a:r>
              <a:rPr kumimoji="0" lang="en-US" altLang="zh-TW" sz="2800" dirty="0" smtClean="0">
                <a:solidFill>
                  <a:schemeClr val="tx1"/>
                </a:solidFill>
                <a:ea typeface="微軟正黑體" pitchFamily="34" charset="-120"/>
              </a:rPr>
              <a:t>105</a:t>
            </a:r>
            <a:r>
              <a:rPr kumimoji="0" lang="zh-TW" altLang="en-US" sz="2800" dirty="0" smtClean="0">
                <a:solidFill>
                  <a:schemeClr val="tx1"/>
                </a:solidFill>
                <a:ea typeface="微軟正黑體" pitchFamily="34" charset="-120"/>
              </a:rPr>
              <a:t>年第</a:t>
            </a:r>
            <a:r>
              <a:rPr kumimoji="0" lang="en-US" altLang="zh-TW" sz="2800" dirty="0" smtClean="0">
                <a:solidFill>
                  <a:schemeClr val="tx1"/>
                </a:solidFill>
                <a:ea typeface="微軟正黑體" pitchFamily="34" charset="-120"/>
              </a:rPr>
              <a:t>4</a:t>
            </a:r>
            <a:r>
              <a:rPr kumimoji="0" lang="zh-TW" altLang="en-US" sz="2800" dirty="0" smtClean="0">
                <a:solidFill>
                  <a:schemeClr val="tx1"/>
                </a:solidFill>
                <a:ea typeface="微軟正黑體" pitchFamily="34" charset="-120"/>
              </a:rPr>
              <a:t>季</a:t>
            </a:r>
            <a:r>
              <a:rPr kumimoji="0" lang="en-US" altLang="zh-TW" sz="2800" dirty="0" smtClean="0">
                <a:solidFill>
                  <a:schemeClr val="tx1"/>
                </a:solidFill>
                <a:ea typeface="微軟正黑體" pitchFamily="34" charset="-120"/>
              </a:rPr>
              <a:t>)-</a:t>
            </a:r>
            <a:r>
              <a:rPr kumimoji="0" lang="zh-TW" altLang="en-US" sz="2800" dirty="0" smtClean="0">
                <a:solidFill>
                  <a:srgbClr val="FF0000"/>
                </a:solidFill>
                <a:ea typeface="微軟正黑體" pitchFamily="34" charset="-120"/>
              </a:rPr>
              <a:t>累計</a:t>
            </a:r>
            <a:r>
              <a:rPr kumimoji="0" lang="zh-TW" altLang="en-US" sz="2800" dirty="0" smtClean="0">
                <a:solidFill>
                  <a:schemeClr val="tx1"/>
                </a:solidFill>
                <a:ea typeface="微軟正黑體" pitchFamily="34" charset="-120"/>
              </a:rPr>
              <a:t>項目</a:t>
            </a:r>
            <a:endParaRPr kumimoji="0" lang="en-US" altLang="zh-TW" sz="2800" dirty="0">
              <a:solidFill>
                <a:schemeClr val="tx1"/>
              </a:solidFill>
              <a:ea typeface="微軟正黑體" pitchFamily="34" charset="-120"/>
            </a:endParaRPr>
          </a:p>
        </p:txBody>
      </p:sp>
      <p:graphicFrame>
        <p:nvGraphicFramePr>
          <p:cNvPr id="18478" name="Group 46"/>
          <p:cNvGraphicFramePr>
            <a:graphicFrameLocks noGrp="1"/>
          </p:cNvGraphicFramePr>
          <p:nvPr>
            <p:extLst>
              <p:ext uri="{D42A27DB-BD31-4B8C-83A1-F6EECF244321}">
                <p14:modId xmlns:p14="http://schemas.microsoft.com/office/powerpoint/2010/main" val="3021334057"/>
              </p:ext>
            </p:extLst>
          </p:nvPr>
        </p:nvGraphicFramePr>
        <p:xfrm>
          <a:off x="161925" y="1052736"/>
          <a:ext cx="8891588" cy="5684257"/>
        </p:xfrm>
        <a:graphic>
          <a:graphicData uri="http://schemas.openxmlformats.org/drawingml/2006/table">
            <a:tbl>
              <a:tblPr/>
              <a:tblGrid>
                <a:gridCol w="1529755"/>
                <a:gridCol w="7361833"/>
              </a:tblGrid>
              <a:tr h="288032">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項目</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辦理成效</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360040">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資料集開放</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累計上架數</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1,923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項資料集</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4825">
                <a:tc>
                  <a:txBody>
                    <a:bodyPr/>
                    <a:lstStyle/>
                    <a:p>
                      <a:pPr marL="342900" marR="0" lvl="0" indent="-247650" algn="ctr"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資料集瀏覽數</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累計瀏覽數</a:t>
                      </a:r>
                      <a:r>
                        <a:rPr kumimoji="0"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1,885,743</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名列部會第一</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0"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本部前三名資料集：</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登記工廠名錄</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年度</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cap="none" normalizeH="0" baseline="0" dirty="0" smtClean="0">
                          <a:ln>
                            <a:noFill/>
                          </a:ln>
                          <a:solidFill>
                            <a:srgbClr val="FF0000"/>
                          </a:solidFill>
                          <a:effectLst/>
                          <a:latin typeface="微軟正黑體" pitchFamily="34" charset="-120"/>
                          <a:ea typeface="微軟正黑體" pitchFamily="34" charset="-120"/>
                        </a:rPr>
                        <a:t>中小企業</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重要統計表、公司設立登記清冊</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月份</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endPar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9271">
                <a:tc>
                  <a:txBody>
                    <a:bodyPr/>
                    <a:lstStyle/>
                    <a:p>
                      <a:pPr marL="342900" marR="0" lvl="0" indent="-247650" algn="ctr" defTabSz="914400" rtl="0" eaLnBrk="1" fontAlgn="ctr"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資料集下載量</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累計下載量</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236,471(</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名列部會第五</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 </a:t>
                      </a:r>
                      <a:r>
                        <a:rPr kumimoji="0"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本部前三名資料集：土壤液化潛勢圖資群組、公司設立登記清冊</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月份</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 、台灣電力公司</a:t>
                      </a:r>
                      <a:r>
                        <a:rPr kumimoji="1" lang="en-US" altLang="zh-TW"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_</a:t>
                      </a:r>
                      <a:r>
                        <a:rPr kumimoji="1" lang="zh-TW" altLang="en-US" sz="1400" b="0" i="0" u="none" strike="noStrike" kern="1200" cap="none" normalizeH="0" baseline="0" dirty="0" smtClean="0">
                          <a:ln>
                            <a:noFill/>
                          </a:ln>
                          <a:solidFill>
                            <a:srgbClr val="FF0000"/>
                          </a:solidFill>
                          <a:effectLst/>
                          <a:latin typeface="微軟正黑體" pitchFamily="34" charset="-120"/>
                          <a:ea typeface="微軟正黑體" pitchFamily="34" charset="-120"/>
                          <a:cs typeface="+mn-cs"/>
                        </a:rPr>
                        <a:t>各縣市住宅、服務業及機關用電統計資料</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482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zh-TW" altLang="en-US" sz="1600" b="1" i="0" u="none" strike="noStrike" cap="none" normalizeH="0" baseline="0" dirty="0" smtClean="0">
                          <a:ln>
                            <a:noFill/>
                          </a:ln>
                          <a:solidFill>
                            <a:schemeClr val="tx1"/>
                          </a:solidFill>
                          <a:effectLst/>
                          <a:latin typeface="微軟正黑體" pitchFamily="34" charset="-120"/>
                          <a:ea typeface="微軟正黑體" pitchFamily="34" charset="-120"/>
                        </a:rPr>
                        <a:t>資料服務產業應用推動計畫</a:t>
                      </a:r>
                      <a:endParaRPr kumimoji="1" lang="en-US" altLang="zh-TW" sz="1600" b="0"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一</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促進資料應用創新創意</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55600" marR="0" lvl="1" indent="-177800" algn="just" defTabSz="914400" rtl="0" eaLnBrk="1" fontAlgn="b" latinLnBrk="0" hangingPunct="1">
                        <a:lnSpc>
                          <a:spcPct val="100000"/>
                        </a:lnSpc>
                        <a:spcBef>
                          <a:spcPts val="0"/>
                        </a:spcBef>
                        <a:spcAft>
                          <a:spcPts val="0"/>
                        </a:spcAft>
                        <a:buClrTx/>
                        <a:buSzPct val="80000"/>
                        <a:buFont typeface="+mj-lt"/>
                        <a:buAutoNum type="arabicPeriod"/>
                        <a:tabLst/>
                        <a:defRPr/>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至</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年累計</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促成</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939</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件</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創新應用提案，獎勵</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141</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項</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創新服務</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包含學生、個人及新創企業</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二</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推動創新服務與商業應用</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55600" marR="0" lvl="1" indent="0" algn="l" defTabSz="914400" rtl="0" eaLnBrk="1" fontAlgn="b" latinLnBrk="0" hangingPunct="1">
                        <a:lnSpc>
                          <a:spcPct val="100000"/>
                        </a:lnSpc>
                        <a:spcBef>
                          <a:spcPts val="0"/>
                        </a:spcBef>
                        <a:spcAft>
                          <a:spcPts val="0"/>
                        </a:spcAft>
                        <a:buClrTx/>
                        <a:buSzPct val="80000"/>
                        <a:buFont typeface="+mj-lt"/>
                        <a:buNone/>
                        <a:tabLst/>
                      </a:pP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協助</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企業</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運用</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建構創新服務模式，</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至</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年計有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115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個申請案，擇優</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補助其中</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53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案</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帶動業者投資與營收達</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6.15</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億元，及帶動</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2,305,369</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人次使用資料服務。</a:t>
                      </a:r>
                    </a:p>
                    <a:p>
                      <a:pPr marL="360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三</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促成國際合作交流</a:t>
                      </a: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英國開放知識基金會針對全球</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122</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個地區進行</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排名，台灣</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104</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年全球排名第一。</a:t>
                      </a: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2.</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串聯</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6</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國宣誓成立亞洲開放資料合作夥伴，臺灣為首任主席及常設秘書處，並成功爭取於國際會議發表亞洲</a:t>
                      </a: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推動，獲得國際關注。</a:t>
                      </a:r>
                      <a:endPar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endParaRPr>
                    </a:p>
                    <a:p>
                      <a:pPr marL="357188" marR="0" lvl="0" indent="-17145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cap="none" normalizeH="0" baseline="0" dirty="0" smtClean="0">
                          <a:ln>
                            <a:noFill/>
                          </a:ln>
                          <a:solidFill>
                            <a:schemeClr val="tx1"/>
                          </a:solidFill>
                          <a:effectLst/>
                          <a:latin typeface="微軟正黑體" pitchFamily="34" charset="-120"/>
                          <a:ea typeface="微軟正黑體" pitchFamily="34" charset="-120"/>
                        </a:rPr>
                        <a:t>3.</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赴</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荷蘭、日本、泰國、西班牙參與</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國際會議或交流；結合泰國、印尼合辦</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Hackathon</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活動，促使民間創意交流。</a:t>
                      </a:r>
                    </a:p>
                    <a:p>
                      <a:pPr marL="355600" marR="0" lvl="0" indent="-320675"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四</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強化資料供需交流</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55600" marR="0" lvl="0" indent="0" algn="l" defTabSz="914400" rtl="0" eaLnBrk="1" fontAlgn="b" latinLnBrk="0" hangingPunct="1">
                        <a:lnSpc>
                          <a:spcPct val="100000"/>
                        </a:lnSpc>
                        <a:spcBef>
                          <a:spcPts val="0"/>
                        </a:spcBef>
                        <a:spcAft>
                          <a:spcPts val="0"/>
                        </a:spcAft>
                        <a:buClr>
                          <a:schemeClr val="accent1"/>
                        </a:buClr>
                        <a:buSzPct val="80000"/>
                        <a:buFont typeface="Wingdings" pitchFamily="2" charset="2"/>
                        <a:buNone/>
                        <a:tabLst/>
                      </a:pP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透過計畫網站、受補助廠商、</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Open Data</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聯盟、 廠商拜訪等來源，依</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11</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大應用領域蒐集民間資料需求達</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409</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個，促成</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183</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項符合廠商需求之資料集優先開放</a:t>
                      </a:r>
                      <a:r>
                        <a:rPr kumimoji="1" lang="zh-TW" altLang="en-US" sz="1400" b="0" i="0" u="none" strike="noStrike" cap="none" normalizeH="0" baseline="0" dirty="0" smtClean="0">
                          <a:ln>
                            <a:noFill/>
                          </a:ln>
                          <a:solidFill>
                            <a:schemeClr val="tx1"/>
                          </a:solidFill>
                          <a:effectLst/>
                          <a:latin typeface="微軟正黑體" pitchFamily="34" charset="-120"/>
                          <a:ea typeface="微軟正黑體" pitchFamily="34" charset="-120"/>
                        </a:rPr>
                        <a:t>。</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482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0" lang="en-US" altLang="zh-TW" sz="1600" b="1" i="0" u="none" strike="noStrike" cap="none" normalizeH="0" baseline="0" dirty="0" smtClean="0">
                          <a:ln>
                            <a:noFill/>
                          </a:ln>
                          <a:solidFill>
                            <a:schemeClr val="tx1"/>
                          </a:solidFill>
                          <a:effectLst/>
                          <a:latin typeface="微軟正黑體" pitchFamily="34" charset="-120"/>
                          <a:ea typeface="微軟正黑體" pitchFamily="34" charset="-120"/>
                        </a:rPr>
                        <a:t>105</a:t>
                      </a:r>
                      <a:r>
                        <a:rPr kumimoji="0" lang="zh-TW" altLang="zh-TW" sz="1600" b="1" i="0" u="none" strike="noStrike" cap="none" normalizeH="0" baseline="0" dirty="0" smtClean="0">
                          <a:ln>
                            <a:noFill/>
                          </a:ln>
                          <a:solidFill>
                            <a:schemeClr val="tx1"/>
                          </a:solidFill>
                          <a:effectLst/>
                          <a:latin typeface="微軟正黑體" pitchFamily="34" charset="-120"/>
                          <a:ea typeface="微軟正黑體" pitchFamily="34" charset="-120"/>
                        </a:rPr>
                        <a:t>年</a:t>
                      </a:r>
                      <a:r>
                        <a:rPr kumimoji="0" lang="en-US" altLang="zh-TW" sz="1600" b="1"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0" lang="zh-TW" altLang="zh-TW" sz="1600" b="1" i="0" u="none" strike="noStrike" cap="none" normalizeH="0" baseline="0" dirty="0" smtClean="0">
                          <a:ln>
                            <a:noFill/>
                          </a:ln>
                          <a:solidFill>
                            <a:schemeClr val="tx1"/>
                          </a:solidFill>
                          <a:effectLst/>
                          <a:latin typeface="微軟正黑體" pitchFamily="34" charset="-120"/>
                          <a:ea typeface="微軟正黑體" pitchFamily="34" charset="-120"/>
                        </a:rPr>
                        <a:t>創新應用競賽</a:t>
                      </a:r>
                      <a:endParaRPr kumimoji="0" lang="zh-TW"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6000" marR="0" lvl="0" indent="0" algn="l" defTabSz="914400" rtl="0" eaLnBrk="1" fontAlgn="b" latinLnBrk="0" hangingPunct="1">
                        <a:lnSpc>
                          <a:spcPct val="100000"/>
                        </a:lnSpc>
                        <a:spcBef>
                          <a:spcPts val="200"/>
                        </a:spcBef>
                        <a:spcAft>
                          <a:spcPts val="200"/>
                        </a:spcAft>
                        <a:buClr>
                          <a:schemeClr val="accent1"/>
                        </a:buClr>
                        <a:buSzPct val="80000"/>
                        <a:buFont typeface="Wingdings" pitchFamily="2" charset="2"/>
                        <a:buNone/>
                        <a:tabLst/>
                      </a:pP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105</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年除推廣團隊使用政府資料外，並推動內政部、經濟部、農委會、天氣風險與景翊科技設組，主題式催化民間使用</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TGOS MAP</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、經濟、農業、氣象與交通等資料。</a:t>
                      </a:r>
                      <a:endPar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endParaRPr>
                    </a:p>
                    <a:p>
                      <a:pPr marL="36000" marR="0" lvl="0" indent="0" algn="l" defTabSz="914400" rtl="0" eaLnBrk="1" fontAlgn="b" latinLnBrk="0" hangingPunct="1">
                        <a:lnSpc>
                          <a:spcPct val="100000"/>
                        </a:lnSpc>
                        <a:spcBef>
                          <a:spcPts val="200"/>
                        </a:spcBef>
                        <a:spcAft>
                          <a:spcPts val="200"/>
                        </a:spcAft>
                        <a:buClr>
                          <a:schemeClr val="accent1"/>
                        </a:buClr>
                        <a:buSzPct val="80000"/>
                        <a:buFont typeface="Wingdings" pitchFamily="2" charset="2"/>
                        <a:buNone/>
                        <a:tabLst/>
                      </a:pP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共計</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158</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件報名，</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71</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隊入選作品實作，最終決選</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24</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隊獲獎，其中另選出</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4</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隊進行產品商業化，成功促使</a:t>
                      </a:r>
                      <a:r>
                        <a:rPr kumimoji="1" lang="en-US" altLang="zh-TW"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2</a:t>
                      </a:r>
                      <a:r>
                        <a:rPr kumimoji="1" lang="zh-TW" altLang="en-US" sz="14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個團隊獲得上市櫃公司投資與合作。</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18472" name="文字方塊 3"/>
          <p:cNvSpPr txBox="1">
            <a:spLocks noChangeArrowheads="1"/>
          </p:cNvSpPr>
          <p:nvPr/>
        </p:nvSpPr>
        <p:spPr bwMode="auto">
          <a:xfrm>
            <a:off x="7235825" y="692696"/>
            <a:ext cx="1728788" cy="338554"/>
          </a:xfrm>
          <a:prstGeom prst="rect">
            <a:avLst/>
          </a:prstGeom>
          <a:noFill/>
          <a:ln w="9525">
            <a:noFill/>
            <a:miter lim="800000"/>
            <a:headEnd/>
            <a:tailEnd/>
          </a:ln>
        </p:spPr>
        <p:txBody>
          <a:bodyPr>
            <a:spAutoFit/>
          </a:bodyPr>
          <a:lstStyle/>
          <a:p>
            <a:r>
              <a:rPr lang="zh-TW" altLang="en-US" sz="1600" dirty="0">
                <a:solidFill>
                  <a:schemeClr val="tx1"/>
                </a:solidFill>
              </a:rPr>
              <a:t>統計至</a:t>
            </a:r>
            <a:r>
              <a:rPr lang="en-US" altLang="zh-TW" sz="1600" dirty="0" smtClean="0">
                <a:solidFill>
                  <a:schemeClr val="tx1"/>
                </a:solidFill>
              </a:rPr>
              <a:t>105.12.14</a:t>
            </a:r>
            <a:endParaRPr lang="zh-TW" altLang="en-US" sz="1600" dirty="0">
              <a:solidFill>
                <a:schemeClr val="tx1"/>
              </a:solidFill>
            </a:endParaRPr>
          </a:p>
        </p:txBody>
      </p:sp>
      <p:sp>
        <p:nvSpPr>
          <p:cNvPr id="5" name="文字方塊 4"/>
          <p:cNvSpPr txBox="1"/>
          <p:nvPr/>
        </p:nvSpPr>
        <p:spPr>
          <a:xfrm>
            <a:off x="395536" y="692696"/>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6</a:t>
            </a:r>
            <a:r>
              <a:rPr kumimoji="0" lang="zh-TW" altLang="en-US" sz="2400" b="1" dirty="0" smtClean="0">
                <a:solidFill>
                  <a:schemeClr val="tx1"/>
                </a:solidFill>
                <a:ea typeface="微軟正黑體" pitchFamily="34" charset="-120"/>
              </a:rPr>
              <a:t> </a:t>
            </a:r>
            <a:endParaRPr lang="zh-TW" altLang="en-US" sz="2400" b="1" dirty="0"/>
          </a:p>
        </p:txBody>
      </p:sp>
    </p:spTree>
    <p:extLst>
      <p:ext uri="{BB962C8B-B14F-4D97-AF65-F5344CB8AC3E}">
        <p14:creationId xmlns:p14="http://schemas.microsoft.com/office/powerpoint/2010/main" val="170706321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612" name="Group 36"/>
          <p:cNvGraphicFramePr>
            <a:graphicFrameLocks noGrp="1"/>
          </p:cNvGraphicFramePr>
          <p:nvPr>
            <p:extLst>
              <p:ext uri="{D42A27DB-BD31-4B8C-83A1-F6EECF244321}">
                <p14:modId xmlns:p14="http://schemas.microsoft.com/office/powerpoint/2010/main" val="3964406733"/>
              </p:ext>
            </p:extLst>
          </p:nvPr>
        </p:nvGraphicFramePr>
        <p:xfrm>
          <a:off x="250825" y="1435101"/>
          <a:ext cx="8642350" cy="4729823"/>
        </p:xfrm>
        <a:graphic>
          <a:graphicData uri="http://schemas.openxmlformats.org/drawingml/2006/table">
            <a:tbl>
              <a:tblPr/>
              <a:tblGrid>
                <a:gridCol w="2808288"/>
                <a:gridCol w="4249737"/>
                <a:gridCol w="1584325"/>
              </a:tblGrid>
              <a:tr h="498754">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評等</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dirty="0" smtClean="0">
                          <a:ln>
                            <a:noFill/>
                          </a:ln>
                          <a:solidFill>
                            <a:srgbClr val="FFFFFF"/>
                          </a:solidFill>
                          <a:effectLst/>
                          <a:latin typeface="微軟正黑體" pitchFamily="34" charset="-120"/>
                          <a:ea typeface="微軟正黑體" pitchFamily="34" charset="-120"/>
                        </a:rPr>
                        <a:t>格式範例</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1" i="0" u="none" strike="noStrike" cap="none" normalizeH="0" baseline="0" smtClean="0">
                          <a:ln>
                            <a:noFill/>
                          </a:ln>
                          <a:solidFill>
                            <a:srgbClr val="FFFFFF"/>
                          </a:solidFill>
                          <a:effectLst/>
                          <a:latin typeface="微軟正黑體" pitchFamily="34" charset="-120"/>
                          <a:ea typeface="微軟正黑體" pitchFamily="34" charset="-120"/>
                        </a:rPr>
                        <a:t>數量</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53735"/>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PDF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JPG</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DOC</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ODT</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445</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XLSX</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ODS</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97</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TXT</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CSV</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XML</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JSON</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1,381</a:t>
                      </a: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57">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RDF</a:t>
                      </a: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a:t>
                      </a: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SPARQL</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4E9E9"/>
                    </a:solidFill>
                  </a:tcPr>
                </a:tc>
              </a:tr>
              <a:tr h="674812">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sym typeface="Wingdings 2" pitchFamily="18" charset="2"/>
                        </a:rPr>
                        <a:t></a:t>
                      </a:r>
                      <a:endParaRPr kumimoji="0" lang="zh-TW" altLang="en-US" sz="40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LOD</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cap="none" normalizeH="0" baseline="0" dirty="0" smtClean="0">
                          <a:ln>
                            <a:noFill/>
                          </a:ln>
                          <a:solidFill>
                            <a:srgbClr val="000000"/>
                          </a:solidFill>
                          <a:effectLst/>
                          <a:latin typeface="微軟正黑體" pitchFamily="34" charset="-120"/>
                          <a:ea typeface="微軟正黑體" pitchFamily="34" charset="-120"/>
                        </a:rPr>
                        <a:t>0</a:t>
                      </a: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681" marB="4568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D0D0"/>
                    </a:solidFill>
                  </a:tcPr>
                </a:tc>
              </a:tr>
              <a:tr h="7024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rPr>
                        <a:t>合計</a:t>
                      </a: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rPr>
                        <a:t>1,923</a:t>
                      </a:r>
                      <a:endParaRPr kumimoji="0" lang="zh-TW" altLang="en-US" sz="2800" b="0" i="0" u="none" strike="noStrike" kern="1200" cap="none" normalizeH="0" baseline="0" dirty="0" smtClean="0">
                        <a:ln>
                          <a:noFill/>
                        </a:ln>
                        <a:solidFill>
                          <a:srgbClr val="000000"/>
                        </a:solidFill>
                        <a:effectLst/>
                        <a:latin typeface="微軟正黑體" pitchFamily="34" charset="-120"/>
                        <a:ea typeface="微軟正黑體" pitchFamily="34" charset="-120"/>
                        <a:cs typeface="+mn-cs"/>
                      </a:endParaRPr>
                    </a:p>
                  </a:txBody>
                  <a:tcPr marL="91455" marR="91455" marT="45681" marB="4568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en-US" sz="2800" b="0"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55" marR="91455"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60000"/>
                        <a:lumOff val="40000"/>
                      </a:schemeClr>
                    </a:solidFill>
                  </a:tcPr>
                </a:tc>
              </a:tr>
            </a:tbl>
          </a:graphicData>
        </a:graphic>
      </p:graphicFrame>
      <p:sp>
        <p:nvSpPr>
          <p:cNvPr id="84004" name="文字方塊 1"/>
          <p:cNvSpPr txBox="1">
            <a:spLocks noChangeArrowheads="1"/>
          </p:cNvSpPr>
          <p:nvPr/>
        </p:nvSpPr>
        <p:spPr bwMode="auto">
          <a:xfrm>
            <a:off x="0" y="-4763"/>
            <a:ext cx="9144000" cy="769441"/>
          </a:xfrm>
          <a:prstGeom prst="rect">
            <a:avLst/>
          </a:prstGeom>
          <a:noFill/>
          <a:ln w="9525">
            <a:noFill/>
            <a:miter lim="800000"/>
            <a:headEnd/>
            <a:tailEnd/>
          </a:ln>
        </p:spPr>
        <p:txBody>
          <a:bodyPr>
            <a:spAutoFit/>
          </a:bodyPr>
          <a:lstStyle/>
          <a:p>
            <a:pPr algn="ctr" fontAlgn="t"/>
            <a:r>
              <a:rPr lang="zh-TW" altLang="en-US" sz="4400" dirty="0" smtClean="0">
                <a:solidFill>
                  <a:schemeClr val="tx1"/>
                </a:solidFill>
                <a:ea typeface="微軟正黑體" pitchFamily="34" charset="-120"/>
              </a:rPr>
              <a:t>              </a:t>
            </a:r>
            <a:r>
              <a:rPr kumimoji="0" lang="en-US" altLang="zh-TW" sz="3600" dirty="0" smtClean="0">
                <a:solidFill>
                  <a:schemeClr val="tx1"/>
                </a:solidFill>
                <a:ea typeface="微軟正黑體" pitchFamily="34" charset="-120"/>
              </a:rPr>
              <a:t>105</a:t>
            </a:r>
            <a:r>
              <a:rPr kumimoji="0" lang="zh-TW" altLang="en-US" sz="3600" dirty="0" smtClean="0">
                <a:solidFill>
                  <a:schemeClr val="tx1"/>
                </a:solidFill>
                <a:ea typeface="微軟正黑體" pitchFamily="34" charset="-120"/>
              </a:rPr>
              <a:t>年</a:t>
            </a:r>
            <a:r>
              <a:rPr lang="zh-TW" altLang="en-US" sz="3600" dirty="0" smtClean="0">
                <a:solidFill>
                  <a:schemeClr val="tx1"/>
                </a:solidFill>
                <a:ea typeface="微軟正黑體" pitchFamily="34" charset="-120"/>
              </a:rPr>
              <a:t>累計開放</a:t>
            </a:r>
            <a:r>
              <a:rPr lang="zh-TW" altLang="en-US" sz="3600" dirty="0">
                <a:solidFill>
                  <a:schemeClr val="tx1"/>
                </a:solidFill>
                <a:ea typeface="微軟正黑體" pitchFamily="34" charset="-120"/>
              </a:rPr>
              <a:t>資料</a:t>
            </a:r>
            <a:r>
              <a:rPr lang="zh-TW" altLang="en-US" sz="3600" dirty="0" smtClean="0">
                <a:solidFill>
                  <a:schemeClr val="tx1"/>
                </a:solidFill>
                <a:ea typeface="微軟正黑體" pitchFamily="34" charset="-120"/>
              </a:rPr>
              <a:t>集星等</a:t>
            </a:r>
            <a:endParaRPr kumimoji="0" lang="zh-TW" altLang="en-US" sz="3600" dirty="0">
              <a:solidFill>
                <a:schemeClr val="tx1"/>
              </a:solidFill>
              <a:ea typeface="微軟正黑體" pitchFamily="34" charset="-120"/>
            </a:endParaRPr>
          </a:p>
        </p:txBody>
      </p:sp>
      <p:sp>
        <p:nvSpPr>
          <p:cNvPr id="9" name="文字方塊 8"/>
          <p:cNvSpPr txBox="1"/>
          <p:nvPr/>
        </p:nvSpPr>
        <p:spPr>
          <a:xfrm>
            <a:off x="323528" y="879103"/>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6</a:t>
            </a:r>
            <a:r>
              <a:rPr kumimoji="0" lang="zh-TW" altLang="en-US" sz="2400" b="1" dirty="0" smtClean="0">
                <a:solidFill>
                  <a:schemeClr val="tx1"/>
                </a:solidFill>
                <a:ea typeface="微軟正黑體" pitchFamily="34" charset="-120"/>
              </a:rPr>
              <a:t> </a:t>
            </a:r>
            <a:endParaRPr lang="zh-TW" altLang="en-US" sz="2400" b="1" dirty="0"/>
          </a:p>
        </p:txBody>
      </p:sp>
      <p:sp>
        <p:nvSpPr>
          <p:cNvPr id="2" name="投影片編號版面配置區 1"/>
          <p:cNvSpPr>
            <a:spLocks noGrp="1"/>
          </p:cNvSpPr>
          <p:nvPr>
            <p:ph type="sldNum" sz="quarter" idx="12"/>
          </p:nvPr>
        </p:nvSpPr>
        <p:spPr/>
        <p:txBody>
          <a:bodyPr/>
          <a:lstStyle/>
          <a:p>
            <a:pPr>
              <a:defRPr/>
            </a:pPr>
            <a:fld id="{23D3DD93-41E6-47E1-AE6A-DBB7FAB6A6FE}" type="slidenum">
              <a:rPr lang="en-US" smtClean="0"/>
              <a:pPr>
                <a:defRPr/>
              </a:pPr>
              <a:t>53</a:t>
            </a:fld>
            <a:endParaRPr lang="en-US" dirty="0"/>
          </a:p>
        </p:txBody>
      </p:sp>
      <p:sp>
        <p:nvSpPr>
          <p:cNvPr id="6" name="文字方塊 3"/>
          <p:cNvSpPr txBox="1">
            <a:spLocks noChangeArrowheads="1"/>
          </p:cNvSpPr>
          <p:nvPr/>
        </p:nvSpPr>
        <p:spPr bwMode="auto">
          <a:xfrm>
            <a:off x="7164288" y="1002214"/>
            <a:ext cx="1728788" cy="338554"/>
          </a:xfrm>
          <a:prstGeom prst="rect">
            <a:avLst/>
          </a:prstGeom>
          <a:noFill/>
          <a:ln w="9525">
            <a:noFill/>
            <a:miter lim="800000"/>
            <a:headEnd/>
            <a:tailEnd/>
          </a:ln>
        </p:spPr>
        <p:txBody>
          <a:bodyPr>
            <a:spAutoFit/>
          </a:bodyPr>
          <a:lstStyle/>
          <a:p>
            <a:r>
              <a:rPr lang="zh-TW" altLang="en-US" sz="1600" dirty="0">
                <a:solidFill>
                  <a:schemeClr val="tx1"/>
                </a:solidFill>
              </a:rPr>
              <a:t>統計至</a:t>
            </a:r>
            <a:r>
              <a:rPr lang="en-US" altLang="zh-TW" sz="1600" dirty="0" smtClean="0">
                <a:solidFill>
                  <a:schemeClr val="tx1"/>
                </a:solidFill>
              </a:rPr>
              <a:t>105.12.14</a:t>
            </a:r>
            <a:endParaRPr lang="zh-TW" altLang="en-US" sz="1600" dirty="0">
              <a:solidFill>
                <a:schemeClr val="tx1"/>
              </a:solidFill>
            </a:endParaRPr>
          </a:p>
        </p:txBody>
      </p:sp>
    </p:spTree>
    <p:extLst>
      <p:ext uri="{BB962C8B-B14F-4D97-AF65-F5344CB8AC3E}">
        <p14:creationId xmlns:p14="http://schemas.microsoft.com/office/powerpoint/2010/main" val="23564404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txBox="1">
            <a:spLocks noChangeArrowheads="1"/>
          </p:cNvSpPr>
          <p:nvPr/>
        </p:nvSpPr>
        <p:spPr bwMode="auto">
          <a:xfrm>
            <a:off x="2267644" y="115888"/>
            <a:ext cx="7200900" cy="990600"/>
          </a:xfrm>
          <a:prstGeom prst="rect">
            <a:avLst/>
          </a:prstGeom>
          <a:noFill/>
          <a:ln w="9525">
            <a:noFill/>
            <a:miter lim="800000"/>
            <a:headEnd/>
            <a:tailEnd/>
          </a:ln>
        </p:spPr>
        <p:txBody>
          <a:bodyPr lIns="92036" tIns="46018" rIns="92036" bIns="46018" anchor="ctr"/>
          <a:lstStyle/>
          <a:p>
            <a:pPr defTabSz="976313">
              <a:lnSpc>
                <a:spcPts val="3500"/>
              </a:lnSpc>
            </a:pPr>
            <a:r>
              <a:rPr kumimoji="0" lang="zh-TW" altLang="en-US" sz="3600" dirty="0">
                <a:solidFill>
                  <a:schemeClr val="tx1"/>
                </a:solidFill>
                <a:ea typeface="微軟正黑體" pitchFamily="34" charset="-120"/>
              </a:rPr>
              <a:t>經濟部政府資料開放推動成效</a:t>
            </a:r>
            <a:endParaRPr kumimoji="0" lang="en-US" altLang="zh-TW" sz="3600" dirty="0">
              <a:solidFill>
                <a:schemeClr val="tx1"/>
              </a:solidFill>
              <a:ea typeface="微軟正黑體" pitchFamily="34" charset="-120"/>
            </a:endParaRPr>
          </a:p>
          <a:p>
            <a:pPr defTabSz="976313">
              <a:lnSpc>
                <a:spcPts val="3500"/>
              </a:lnSpc>
            </a:pPr>
            <a:r>
              <a:rPr kumimoji="0" lang="en-US" altLang="zh-TW" sz="3600" dirty="0">
                <a:solidFill>
                  <a:schemeClr val="tx1"/>
                </a:solidFill>
                <a:ea typeface="微軟正黑體" pitchFamily="34" charset="-120"/>
              </a:rPr>
              <a:t>(</a:t>
            </a:r>
            <a:r>
              <a:rPr kumimoji="0" lang="en-US" altLang="zh-TW" sz="2800" dirty="0" smtClean="0">
                <a:solidFill>
                  <a:schemeClr val="tx1"/>
                </a:solidFill>
                <a:ea typeface="微軟正黑體" pitchFamily="34" charset="-120"/>
              </a:rPr>
              <a:t>105</a:t>
            </a:r>
            <a:r>
              <a:rPr kumimoji="0" lang="zh-TW" altLang="en-US" sz="2800" dirty="0" smtClean="0">
                <a:solidFill>
                  <a:schemeClr val="tx1"/>
                </a:solidFill>
                <a:ea typeface="微軟正黑體" pitchFamily="34" charset="-120"/>
              </a:rPr>
              <a:t>年第</a:t>
            </a:r>
            <a:r>
              <a:rPr kumimoji="0" lang="en-US" altLang="zh-TW" sz="2800" dirty="0" smtClean="0">
                <a:solidFill>
                  <a:schemeClr val="tx1"/>
                </a:solidFill>
                <a:ea typeface="微軟正黑體" pitchFamily="34" charset="-120"/>
              </a:rPr>
              <a:t>4</a:t>
            </a:r>
            <a:r>
              <a:rPr kumimoji="0" lang="zh-TW" altLang="en-US" sz="2800" dirty="0" smtClean="0">
                <a:solidFill>
                  <a:schemeClr val="tx1"/>
                </a:solidFill>
                <a:ea typeface="微軟正黑體" pitchFamily="34" charset="-120"/>
              </a:rPr>
              <a:t>季</a:t>
            </a:r>
            <a:r>
              <a:rPr kumimoji="0" lang="en-US" altLang="zh-TW" sz="2800" dirty="0" smtClean="0">
                <a:solidFill>
                  <a:schemeClr val="tx1"/>
                </a:solidFill>
                <a:ea typeface="微軟正黑體" pitchFamily="34" charset="-120"/>
              </a:rPr>
              <a:t>)-</a:t>
            </a:r>
            <a:r>
              <a:rPr kumimoji="0" lang="zh-TW" altLang="en-US" sz="2800" dirty="0" smtClean="0">
                <a:solidFill>
                  <a:srgbClr val="FF0000"/>
                </a:solidFill>
                <a:ea typeface="微軟正黑體" pitchFamily="34" charset="-120"/>
              </a:rPr>
              <a:t>當季</a:t>
            </a:r>
            <a:r>
              <a:rPr kumimoji="0" lang="zh-TW" altLang="en-US" sz="2800" dirty="0" smtClean="0">
                <a:solidFill>
                  <a:schemeClr val="tx1"/>
                </a:solidFill>
                <a:ea typeface="微軟正黑體" pitchFamily="34" charset="-120"/>
              </a:rPr>
              <a:t>項目</a:t>
            </a:r>
            <a:endParaRPr kumimoji="0" lang="en-US" altLang="zh-TW" sz="2800" dirty="0">
              <a:solidFill>
                <a:schemeClr val="tx1"/>
              </a:solidFill>
              <a:ea typeface="微軟正黑體" pitchFamily="34" charset="-120"/>
            </a:endParaRPr>
          </a:p>
        </p:txBody>
      </p:sp>
      <p:graphicFrame>
        <p:nvGraphicFramePr>
          <p:cNvPr id="18478" name="Group 46"/>
          <p:cNvGraphicFramePr>
            <a:graphicFrameLocks noGrp="1"/>
          </p:cNvGraphicFramePr>
          <p:nvPr>
            <p:extLst>
              <p:ext uri="{D42A27DB-BD31-4B8C-83A1-F6EECF244321}">
                <p14:modId xmlns:p14="http://schemas.microsoft.com/office/powerpoint/2010/main" val="1481694905"/>
              </p:ext>
            </p:extLst>
          </p:nvPr>
        </p:nvGraphicFramePr>
        <p:xfrm>
          <a:off x="161925" y="1557807"/>
          <a:ext cx="8891588" cy="3320734"/>
        </p:xfrm>
        <a:graphic>
          <a:graphicData uri="http://schemas.openxmlformats.org/drawingml/2006/table">
            <a:tbl>
              <a:tblPr/>
              <a:tblGrid>
                <a:gridCol w="1889795"/>
                <a:gridCol w="7001793"/>
              </a:tblGrid>
              <a:tr h="503238">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項目</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p>
                      <a:pPr marL="342900" marR="0" lvl="0" indent="-34290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800" b="1" i="0" u="none" strike="noStrike" cap="none" normalizeH="0" baseline="0" dirty="0" smtClean="0">
                          <a:ln>
                            <a:noFill/>
                          </a:ln>
                          <a:solidFill>
                            <a:schemeClr val="tx1"/>
                          </a:solidFill>
                          <a:effectLst/>
                          <a:latin typeface="微軟正黑體" pitchFamily="34" charset="-120"/>
                          <a:ea typeface="微軟正黑體" pitchFamily="34" charset="-120"/>
                        </a:rPr>
                        <a:t>辦理成效</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r>
              <a:tr h="50482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推廣研討會</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10/12</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辦理「體驗資料新價值」媒體研討會，邀請平面與線上媒體參與，了解</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Open Data</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創新應用服務，總計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14</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家媒體</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如：非凡電視、經濟日報</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與會，會後計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21</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篇媒體主動報導。</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482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資料集</a:t>
                      </a: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抽檢成效</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計由</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,831</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資料集抽檢</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99</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項，不符規範者計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33</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 ，已請各單位完成修正</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4675">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主題式應用</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本部計</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19</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個單位精進規劃「</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主題式開放資料推動策略</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主題式」規劃構想</a:t>
                      </a:r>
                      <a:endPar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3238">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民間意見回應</a:t>
                      </a:r>
                      <a:endParaRPr kumimoji="1" lang="en-US" altLang="zh-TW" sz="1600" b="1" i="0" u="none" strike="noStrike" cap="none" normalizeH="0" baseline="0" dirty="0" smtClean="0">
                        <a:ln>
                          <a:noFill/>
                        </a:ln>
                        <a:solidFill>
                          <a:srgbClr val="0000CC"/>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回應本部於國發會平台之民眾需求「我</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有話要說</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66</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 則</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及</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我還想要</a:t>
                      </a:r>
                      <a:r>
                        <a:rPr kumimoji="0"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a:t>
                      </a:r>
                      <a:r>
                        <a:rPr kumimoji="0"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11</a:t>
                      </a:r>
                      <a:r>
                        <a:rPr kumimoji="1" lang="en-US" altLang="zh-TW" sz="1600" b="0" i="0" u="none" strike="noStrike" cap="none" normalizeH="0" baseline="0" dirty="0" smtClean="0">
                          <a:ln>
                            <a:noFill/>
                          </a:ln>
                          <a:solidFill>
                            <a:srgbClr val="FF0000"/>
                          </a:solidFill>
                          <a:effectLst/>
                          <a:latin typeface="微軟正黑體" pitchFamily="34" charset="-120"/>
                          <a:ea typeface="微軟正黑體" pitchFamily="34" charset="-120"/>
                        </a:rPr>
                        <a:t> </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則</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03238">
                <a:tc>
                  <a:txBody>
                    <a:bodyPr/>
                    <a:lstStyle/>
                    <a:p>
                      <a:pPr marL="342900" marR="0" lvl="0" indent="-247650" algn="ctr" defTabSz="914400" rtl="0" eaLnBrk="1" fontAlgn="b" latinLnBrk="0" hangingPunct="1">
                        <a:lnSpc>
                          <a:spcPct val="100000"/>
                        </a:lnSpc>
                        <a:spcBef>
                          <a:spcPct val="0"/>
                        </a:spcBef>
                        <a:spcAft>
                          <a:spcPct val="0"/>
                        </a:spcAft>
                        <a:buClr>
                          <a:schemeClr val="accent1"/>
                        </a:buClr>
                        <a:buSzPct val="80000"/>
                        <a:buFont typeface="Wingdings" pitchFamily="2" charset="2"/>
                        <a:buNone/>
                        <a:tabLst/>
                        <a:defRPr/>
                      </a:pPr>
                      <a:r>
                        <a:rPr kumimoji="1" lang="zh-TW" altLang="en-US" sz="1600" b="1" i="0" u="none" strike="noStrike" cap="none" normalizeH="0" baseline="0" dirty="0" smtClean="0">
                          <a:ln>
                            <a:noFill/>
                          </a:ln>
                          <a:solidFill>
                            <a:srgbClr val="0000CC"/>
                          </a:solidFill>
                          <a:effectLst/>
                          <a:latin typeface="微軟正黑體" pitchFamily="34" charset="-120"/>
                          <a:ea typeface="微軟正黑體" pitchFamily="34" charset="-120"/>
                        </a:rPr>
                        <a:t>預計開放</a:t>
                      </a:r>
                      <a:r>
                        <a:rPr kumimoji="1" lang="zh-TW" altLang="en-US"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rPr>
                        <a:t>資料集</a:t>
                      </a:r>
                      <a:endParaRPr kumimoji="1" lang="en-US" altLang="zh-TW" sz="1600" b="1" i="0" u="none" strike="noStrike" kern="1200" cap="none" normalizeH="0" baseline="0" dirty="0" smtClean="0">
                        <a:ln>
                          <a:noFill/>
                        </a:ln>
                        <a:solidFill>
                          <a:srgbClr val="0000CC"/>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ct val="100000"/>
                        </a:lnSpc>
                        <a:spcBef>
                          <a:spcPct val="0"/>
                        </a:spcBef>
                        <a:spcAft>
                          <a:spcPct val="0"/>
                        </a:spcAft>
                        <a:buClr>
                          <a:schemeClr val="accent1"/>
                        </a:buClr>
                        <a:buSzPct val="80000"/>
                        <a:buFont typeface="Wingdings" pitchFamily="2" charset="2"/>
                        <a:buNone/>
                        <a:tabLst/>
                      </a:pP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第</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4</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季預計開放</a:t>
                      </a: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145</a:t>
                      </a:r>
                      <a:r>
                        <a:rPr kumimoji="1" lang="zh-TW" altLang="en-US" sz="1600" b="0" i="0" u="none" strike="noStrike" cap="none" normalizeH="0" baseline="0" dirty="0" smtClean="0">
                          <a:ln>
                            <a:noFill/>
                          </a:ln>
                          <a:solidFill>
                            <a:schemeClr val="tx1"/>
                          </a:solidFill>
                          <a:effectLst/>
                          <a:latin typeface="微軟正黑體" pitchFamily="34" charset="-120"/>
                          <a:ea typeface="微軟正黑體" pitchFamily="34" charset="-120"/>
                        </a:rPr>
                        <a:t>項資料集</a:t>
                      </a:r>
                      <a:endPar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
        <p:nvSpPr>
          <p:cNvPr id="5" name="文字方塊 4"/>
          <p:cNvSpPr txBox="1"/>
          <p:nvPr/>
        </p:nvSpPr>
        <p:spPr>
          <a:xfrm>
            <a:off x="395536" y="875655"/>
            <a:ext cx="1059906" cy="461665"/>
          </a:xfrm>
          <a:prstGeom prst="rect">
            <a:avLst/>
          </a:prstGeom>
          <a:noFill/>
        </p:spPr>
        <p:txBody>
          <a:bodyPr wrap="none" rtlCol="0">
            <a:spAutoFit/>
          </a:bodyPr>
          <a:lstStyle/>
          <a:p>
            <a:r>
              <a:rPr kumimoji="0" lang="zh-TW" altLang="en-US" sz="2400" b="1" dirty="0" smtClean="0">
                <a:solidFill>
                  <a:schemeClr val="tx1"/>
                </a:solidFill>
                <a:ea typeface="微軟正黑體" pitchFamily="34" charset="-120"/>
              </a:rPr>
              <a:t>附件</a:t>
            </a:r>
            <a:r>
              <a:rPr kumimoji="0" lang="en-US" altLang="zh-TW" sz="2400" b="1" dirty="0" smtClean="0">
                <a:solidFill>
                  <a:schemeClr val="tx1"/>
                </a:solidFill>
                <a:ea typeface="微軟正黑體" pitchFamily="34" charset="-120"/>
              </a:rPr>
              <a:t>6</a:t>
            </a:r>
            <a:r>
              <a:rPr kumimoji="0" lang="zh-TW" altLang="en-US" sz="2400" b="1" dirty="0" smtClean="0">
                <a:solidFill>
                  <a:schemeClr val="tx1"/>
                </a:solidFill>
                <a:ea typeface="微軟正黑體" pitchFamily="34" charset="-120"/>
              </a:rPr>
              <a:t> </a:t>
            </a:r>
            <a:endParaRPr lang="zh-TW" altLang="en-US" sz="2400" b="1" dirty="0"/>
          </a:p>
        </p:txBody>
      </p:sp>
      <p:sp>
        <p:nvSpPr>
          <p:cNvPr id="6" name="文字方塊 3"/>
          <p:cNvSpPr txBox="1">
            <a:spLocks noChangeArrowheads="1"/>
          </p:cNvSpPr>
          <p:nvPr/>
        </p:nvSpPr>
        <p:spPr bwMode="auto">
          <a:xfrm>
            <a:off x="7307708" y="1218238"/>
            <a:ext cx="1728788" cy="338554"/>
          </a:xfrm>
          <a:prstGeom prst="rect">
            <a:avLst/>
          </a:prstGeom>
          <a:noFill/>
          <a:ln w="9525">
            <a:noFill/>
            <a:miter lim="800000"/>
            <a:headEnd/>
            <a:tailEnd/>
          </a:ln>
        </p:spPr>
        <p:txBody>
          <a:bodyPr>
            <a:spAutoFit/>
          </a:bodyPr>
          <a:lstStyle/>
          <a:p>
            <a:r>
              <a:rPr lang="zh-TW" altLang="en-US" sz="1600" dirty="0">
                <a:solidFill>
                  <a:schemeClr val="tx1"/>
                </a:solidFill>
              </a:rPr>
              <a:t>統計至</a:t>
            </a:r>
            <a:r>
              <a:rPr lang="en-US" altLang="zh-TW" sz="1600" dirty="0" smtClean="0">
                <a:solidFill>
                  <a:schemeClr val="tx1"/>
                </a:solidFill>
              </a:rPr>
              <a:t>105.12.14</a:t>
            </a:r>
            <a:endParaRPr lang="zh-TW" altLang="en-US" sz="1600" dirty="0">
              <a:solidFill>
                <a:schemeClr val="tx1"/>
              </a:solidFill>
            </a:endParaRPr>
          </a:p>
        </p:txBody>
      </p:sp>
    </p:spTree>
    <p:extLst>
      <p:ext uri="{BB962C8B-B14F-4D97-AF65-F5344CB8AC3E}">
        <p14:creationId xmlns:p14="http://schemas.microsoft.com/office/powerpoint/2010/main" val="23275317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6</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2454556454"/>
              </p:ext>
            </p:extLst>
          </p:nvPr>
        </p:nvGraphicFramePr>
        <p:xfrm>
          <a:off x="317500" y="1268413"/>
          <a:ext cx="8575675" cy="5184923"/>
        </p:xfrm>
        <a:graphic>
          <a:graphicData uri="http://schemas.openxmlformats.org/drawingml/2006/table">
            <a:tbl>
              <a:tblPr/>
              <a:tblGrid>
                <a:gridCol w="1230164"/>
                <a:gridCol w="2592288"/>
                <a:gridCol w="2825359"/>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3080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年推動政府資料開放第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次工作會議</a:t>
                      </a:r>
                      <a:endPar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105.8.16</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會議結論</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四</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之</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4</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「水質資料：請經濟部研議以符合國際評比需求之內容開放。」事項，請台灣自來水公司研議精進目前作法，提高資料更新頻率。</a:t>
                      </a:r>
                      <a:endPar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有關淨水場清水砷、氟鹽、硝酸鹽氮及總溶解固體量等</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4</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項國際評比水質項目，本公司已於</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月底前透過「政府資料開放平台網站  （</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http</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//data.gov.tw/</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）」每月更新上傳，另糞便型大腸桿菌項目則配合指示於</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106</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4</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月底前開放。此外非屬國際評比規定之現有檢驗項目，亦配合國際評比水質項目陸續於</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月起開放。</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p>
                      <a:pPr marL="0" marR="0" lvl="0" indent="0" algn="l" defTabSz="914400" rtl="0" eaLnBrk="1" fontAlgn="base" latinLnBrk="0" hangingPunct="1">
                        <a:lnSpc>
                          <a:spcPct val="100000"/>
                        </a:lnSpc>
                        <a:spcBef>
                          <a:spcPct val="0"/>
                        </a:spcBef>
                        <a:spcAft>
                          <a:spcPct val="0"/>
                        </a:spcAft>
                        <a:buClr>
                          <a:schemeClr val="tx1"/>
                        </a:buClr>
                        <a:buSzTx/>
                        <a:buFont typeface="Wingdings" pitchFamily="2" charset="2"/>
                        <a:buNone/>
                        <a:tabLst/>
                        <a:defRPr/>
                      </a:pP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    自來水公司</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5085927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7</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936222044"/>
              </p:ext>
            </p:extLst>
          </p:nvPr>
        </p:nvGraphicFramePr>
        <p:xfrm>
          <a:off x="317500" y="1268413"/>
          <a:ext cx="8575675" cy="5184923"/>
        </p:xfrm>
        <a:graphic>
          <a:graphicData uri="http://schemas.openxmlformats.org/drawingml/2006/table">
            <a:tbl>
              <a:tblPr/>
              <a:tblGrid>
                <a:gridCol w="1230164"/>
                <a:gridCol w="2592288"/>
                <a:gridCol w="2825359"/>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3080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年推動政府資料開放第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次工作會議</a:t>
                      </a:r>
                      <a:endPar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105.8.26</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20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 請經濟部以供水水質為標的，加快檢驗及資料更新頻率。</a:t>
                      </a:r>
                      <a:endPar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併</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年推動政府資料開放第</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次工作會議之</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二</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會議結論</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四</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之</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4</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「水質資料：請經濟部研議以符合國際評比需求之內容開放。」辦理。</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台灣    自來水公司</a:t>
                      </a: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建議持續列管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7626177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8</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3103475154"/>
              </p:ext>
            </p:extLst>
          </p:nvPr>
        </p:nvGraphicFramePr>
        <p:xfrm>
          <a:off x="317500" y="1268413"/>
          <a:ext cx="8575675" cy="5184923"/>
        </p:xfrm>
        <a:graphic>
          <a:graphicData uri="http://schemas.openxmlformats.org/drawingml/2006/table">
            <a:tbl>
              <a:tblPr/>
              <a:tblGrid>
                <a:gridCol w="1230164"/>
                <a:gridCol w="2664296"/>
                <a:gridCol w="2753351"/>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3080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年推動政府資料開放第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次工作會議</a:t>
                      </a:r>
                      <a:endPar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105.8.26</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三</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 各機關辦理乙類資料收費基準時，應兼顧機關運作模式及公共利益發展。</a:t>
                      </a:r>
                      <a:endParaRPr kumimoji="1"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tx1"/>
                        </a:buClr>
                        <a:buSzTx/>
                        <a:buFont typeface="Wingdings" pitchFamily="2" charset="2"/>
                        <a:buNone/>
                        <a:tabLst/>
                        <a:defRPr/>
                      </a:pP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本部累計至</a:t>
                      </a:r>
                      <a:r>
                        <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105</a:t>
                      </a:r>
                      <a:r>
                        <a:rPr lang="zh-TW" altLang="en-US"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rPr>
                        <a:t>年之政府資料盤點尚無乙類資料，未來倘有乙類資料將配合辦理</a:t>
                      </a:r>
                      <a:r>
                        <a:rPr lang="zh-TW" altLang="en-US" sz="1800" b="0" i="0" u="none" strike="noStrike" kern="1200" baseline="0" dirty="0" smtClean="0">
                          <a:solidFill>
                            <a:schemeClr val="tx1"/>
                          </a:solidFill>
                          <a:latin typeface="新細明體"/>
                          <a:ea typeface="新細明體"/>
                          <a:cs typeface="+mn-cs"/>
                        </a:rPr>
                        <a:t>。</a:t>
                      </a:r>
                      <a:endParaRPr lang="en-US" altLang="zh-TW" sz="1800" b="0" i="0" u="none" strike="noStrike" kern="1200" baseline="0" dirty="0" smtClean="0">
                        <a:solidFill>
                          <a:schemeClr val="tx1"/>
                        </a:solidFill>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本部資訊中心及各機關</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231719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pPr>
              <a:defRPr/>
            </a:pPr>
            <a:fld id="{91733E09-E460-4B61-BC56-5153B9DE132F}" type="slidenum">
              <a:rPr lang="en-US" altLang="zh-TW" smtClean="0"/>
              <a:pPr>
                <a:defRPr/>
              </a:pPr>
              <a:t>9</a:t>
            </a:fld>
            <a:endParaRPr lang="en-US" altLang="zh-TW" dirty="0"/>
          </a:p>
        </p:txBody>
      </p:sp>
      <p:graphicFrame>
        <p:nvGraphicFramePr>
          <p:cNvPr id="4" name="Group 31"/>
          <p:cNvGraphicFramePr>
            <a:graphicFrameLocks/>
          </p:cNvGraphicFramePr>
          <p:nvPr>
            <p:extLst>
              <p:ext uri="{D42A27DB-BD31-4B8C-83A1-F6EECF244321}">
                <p14:modId xmlns:p14="http://schemas.microsoft.com/office/powerpoint/2010/main" val="2792683936"/>
              </p:ext>
            </p:extLst>
          </p:nvPr>
        </p:nvGraphicFramePr>
        <p:xfrm>
          <a:off x="317500" y="1268413"/>
          <a:ext cx="8575675" cy="5184923"/>
        </p:xfrm>
        <a:graphic>
          <a:graphicData uri="http://schemas.openxmlformats.org/drawingml/2006/table">
            <a:tbl>
              <a:tblPr/>
              <a:tblGrid>
                <a:gridCol w="1230164"/>
                <a:gridCol w="2592288"/>
                <a:gridCol w="2825359"/>
                <a:gridCol w="1135667"/>
                <a:gridCol w="792197"/>
              </a:tblGrid>
              <a:tr h="754116">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30807">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105</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年推動政府資料開放第</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3</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次工作會議</a:t>
                      </a:r>
                      <a:endPar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105.8.26</a:t>
                      </a:r>
                      <a:endParaRPr kumimoji="1" lang="en-US" altLang="zh-TW" sz="2000" b="1"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四─</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二</a:t>
                      </a:r>
                      <a:r>
                        <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a:t>
                      </a: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各部會資料開放諮詢小組民間代表可做為民間需求之窗口，督促機關開放資料，如不開放應說明依據或理由。</a:t>
                      </a:r>
                      <a:endParaRPr kumimoji="1"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7620" marR="7620" marT="762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rPr>
                        <a:t>持續配合辦理。</a:t>
                      </a:r>
                    </a:p>
                    <a:p>
                      <a:pPr marL="0" marR="0" lvl="0" indent="0" algn="l" defTabSz="914400" rtl="0" eaLnBrk="1" fontAlgn="base" latinLnBrk="0" hangingPunct="1">
                        <a:lnSpc>
                          <a:spcPct val="100000"/>
                        </a:lnSpc>
                        <a:spcBef>
                          <a:spcPct val="0"/>
                        </a:spcBef>
                        <a:spcAft>
                          <a:spcPct val="0"/>
                        </a:spcAft>
                        <a:buClr>
                          <a:srgbClr val="0000FF"/>
                        </a:buClr>
                        <a:buSzTx/>
                        <a:buFontTx/>
                        <a:buNone/>
                        <a:tabLst/>
                        <a:defRPr/>
                      </a:pPr>
                      <a:endParaRPr kumimoji="1" lang="en-US" altLang="zh-TW" sz="2000" b="0" i="0" u="none" strike="noStrike" kern="1200" cap="none" normalizeH="0" baseline="0" dirty="0" smtClean="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49" marR="91449"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defRPr/>
                      </a:pP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本部資訊中心及各機關</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r>
                        <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構</a:t>
                      </a:r>
                      <a:r>
                        <a:rPr kumimoji="1"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rPr>
                        <a:t>)</a:t>
                      </a: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1" fontAlgn="base" latinLnBrk="0" hangingPunct="1">
                        <a:lnSpc>
                          <a:spcPct val="100000"/>
                        </a:lnSpc>
                        <a:spcBef>
                          <a:spcPct val="0"/>
                        </a:spcBef>
                        <a:spcAft>
                          <a:spcPct val="0"/>
                        </a:spcAft>
                        <a:buClr>
                          <a:srgbClr val="0000FF"/>
                        </a:buClr>
                        <a:buSzTx/>
                        <a:buFontTx/>
                        <a:buNone/>
                        <a:tabLst/>
                      </a:pPr>
                      <a:endParaRPr kumimoji="1" lang="zh-TW" altLang="en-US"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zh-TW" altLang="en-US" sz="2000" b="0" kern="1200" dirty="0" smtClean="0">
                          <a:solidFill>
                            <a:schemeClr val="tx1"/>
                          </a:solidFill>
                          <a:latin typeface="微軟正黑體" panose="020B0604030504040204" pitchFamily="34" charset="-120"/>
                          <a:ea typeface="微軟正黑體" panose="020B0604030504040204" pitchFamily="34" charset="-120"/>
                          <a:cs typeface="+mn-cs"/>
                        </a:rPr>
                        <a:t>建議解除列管</a:t>
                      </a: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zh-TW" sz="2000" b="0" i="0" u="none" strike="noStrike" cap="none" normalizeH="0" baseline="0" dirty="0" smtClean="0">
                        <a:ln>
                          <a:noFill/>
                        </a:ln>
                        <a:solidFill>
                          <a:schemeClr val="tx1"/>
                        </a:solidFill>
                        <a:effectLst/>
                        <a:latin typeface="微軟正黑體" panose="020B0604030504040204" pitchFamily="34" charset="-120"/>
                        <a:ea typeface="微軟正黑體" panose="020B0604030504040204" pitchFamily="34" charset="-120"/>
                      </a:endParaRPr>
                    </a:p>
                  </a:txBody>
                  <a:tcPr marL="91449" marR="91449" marT="45723" marB="45723"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239" name="Rectangle 2"/>
          <p:cNvSpPr txBox="1">
            <a:spLocks noChangeArrowheads="1"/>
          </p:cNvSpPr>
          <p:nvPr/>
        </p:nvSpPr>
        <p:spPr bwMode="auto">
          <a:xfrm>
            <a:off x="1979613" y="61913"/>
            <a:ext cx="72009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36" tIns="46018" rIns="92036" bIns="46018" anchor="ctr"/>
          <a:lstStyle>
            <a:lvl1pPr defTabSz="976313"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defTabSz="976313"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defTabSz="976313"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defTabSz="976313"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defTabSz="976313"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hangingPunct="1">
              <a:spcBef>
                <a:spcPct val="0"/>
              </a:spcBef>
              <a:buFontTx/>
              <a:buNone/>
            </a:pPr>
            <a:r>
              <a:rPr kumimoji="0" lang="zh-TW" altLang="en-US" sz="3600">
                <a:latin typeface="微軟正黑體" pitchFamily="34" charset="-120"/>
                <a:ea typeface="微軟正黑體" pitchFamily="34" charset="-120"/>
              </a:rPr>
              <a:t>行政院資料開放諮詢小組歷次會議結論追蹤報告</a:t>
            </a:r>
            <a:endParaRPr kumimoji="0" lang="en-US" altLang="zh-TW" sz="2800" dirty="0">
              <a:latin typeface="微軟正黑體" pitchFamily="34" charset="-120"/>
              <a:ea typeface="微軟正黑體" pitchFamily="34" charset="-120"/>
            </a:endParaRPr>
          </a:p>
        </p:txBody>
      </p:sp>
    </p:spTree>
    <p:extLst>
      <p:ext uri="{BB962C8B-B14F-4D97-AF65-F5344CB8AC3E}">
        <p14:creationId xmlns:p14="http://schemas.microsoft.com/office/powerpoint/2010/main" val="7863962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nchor="ctr"/>
      <a:lstStyle>
        <a:defPPr algn="r" eaLnBrk="1" hangingPunct="1">
          <a:spcBef>
            <a:spcPct val="0"/>
          </a:spcBef>
          <a:buClrTx/>
          <a:buFontTx/>
          <a:buNone/>
          <a:defRPr kumimoji="0" sz="1200">
            <a:latin typeface="微軟正黑體" pitchFamily="34" charset="-120"/>
            <a:ea typeface="微軟正黑體" pitchFamily="34" charset="-120"/>
          </a:defRPr>
        </a:defPPr>
      </a:lstStyle>
    </a:txDef>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26010</TotalTime>
  <Words>9366</Words>
  <Application>Microsoft Office PowerPoint</Application>
  <PresentationFormat>如螢幕大小 (4:3)</PresentationFormat>
  <Paragraphs>1076</Paragraphs>
  <Slides>54</Slides>
  <Notes>23</Notes>
  <HiddenSlides>0</HiddenSlides>
  <MMClips>0</MMClips>
  <ScaleCrop>false</ScaleCrop>
  <HeadingPairs>
    <vt:vector size="6" baseType="variant">
      <vt:variant>
        <vt:lpstr>使用字型</vt:lpstr>
      </vt:variant>
      <vt:variant>
        <vt:i4>8</vt:i4>
      </vt:variant>
      <vt:variant>
        <vt:lpstr>佈景主題</vt:lpstr>
      </vt:variant>
      <vt:variant>
        <vt:i4>1</vt:i4>
      </vt:variant>
      <vt:variant>
        <vt:lpstr>投影片標題</vt:lpstr>
      </vt:variant>
      <vt:variant>
        <vt:i4>54</vt:i4>
      </vt:variant>
    </vt:vector>
  </HeadingPairs>
  <TitlesOfParts>
    <vt:vector size="63" baseType="lpstr">
      <vt:lpstr>Arial</vt:lpstr>
      <vt:lpstr>新細明體</vt:lpstr>
      <vt:lpstr>Calibri</vt:lpstr>
      <vt:lpstr>Times New Roman</vt:lpstr>
      <vt:lpstr>Wingdings</vt:lpstr>
      <vt:lpstr>Wingdings 2</vt:lpstr>
      <vt:lpstr>微軟正黑體</vt:lpstr>
      <vt:lpstr>標楷體</vt:lpstr>
      <vt:lpstr>Office 佈景主題</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MingSun</cp:lastModifiedBy>
  <cp:revision>3722</cp:revision>
  <cp:lastPrinted>2016-12-16T10:21:22Z</cp:lastPrinted>
  <dcterms:created xsi:type="dcterms:W3CDTF">2011-02-11T10:25:44Z</dcterms:created>
  <dcterms:modified xsi:type="dcterms:W3CDTF">2016-12-19T01:51:18Z</dcterms:modified>
</cp:coreProperties>
</file>