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52" r:id="rId2"/>
    <p:sldId id="365" r:id="rId3"/>
    <p:sldId id="548" r:id="rId4"/>
    <p:sldId id="553" r:id="rId5"/>
    <p:sldId id="549" r:id="rId6"/>
    <p:sldId id="550" r:id="rId7"/>
    <p:sldId id="552" r:id="rId8"/>
    <p:sldId id="551" r:id="rId9"/>
    <p:sldId id="484" r:id="rId10"/>
  </p:sldIdLst>
  <p:sldSz cx="9144000" cy="6858000" type="screen4x3"/>
  <p:notesSz cx="6797675" cy="9926638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sz="2400" b="1" kern="1200">
        <a:solidFill>
          <a:schemeClr val="accent2"/>
        </a:solidFill>
        <a:latin typeface="微軟正黑體" pitchFamily="34" charset="-120"/>
        <a:ea typeface="微軟正黑體" pitchFamily="34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b="1" kern="1200">
        <a:solidFill>
          <a:schemeClr val="accent2"/>
        </a:solidFill>
        <a:latin typeface="微軟正黑體" pitchFamily="34" charset="-120"/>
        <a:ea typeface="微軟正黑體" pitchFamily="34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b="1" kern="1200">
        <a:solidFill>
          <a:schemeClr val="accent2"/>
        </a:solidFill>
        <a:latin typeface="微軟正黑體" pitchFamily="34" charset="-120"/>
        <a:ea typeface="微軟正黑體" pitchFamily="34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b="1" kern="1200">
        <a:solidFill>
          <a:schemeClr val="accent2"/>
        </a:solidFill>
        <a:latin typeface="微軟正黑體" pitchFamily="34" charset="-120"/>
        <a:ea typeface="微軟正黑體" pitchFamily="34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b="1" kern="1200">
        <a:solidFill>
          <a:schemeClr val="accent2"/>
        </a:solidFill>
        <a:latin typeface="微軟正黑體" pitchFamily="34" charset="-120"/>
        <a:ea typeface="微軟正黑體" pitchFamily="34" charset="-120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accent2"/>
        </a:solidFill>
        <a:latin typeface="微軟正黑體" pitchFamily="34" charset="-120"/>
        <a:ea typeface="微軟正黑體" pitchFamily="34" charset="-120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accent2"/>
        </a:solidFill>
        <a:latin typeface="微軟正黑體" pitchFamily="34" charset="-120"/>
        <a:ea typeface="微軟正黑體" pitchFamily="34" charset="-120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accent2"/>
        </a:solidFill>
        <a:latin typeface="微軟正黑體" pitchFamily="34" charset="-120"/>
        <a:ea typeface="微軟正黑體" pitchFamily="34" charset="-120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accent2"/>
        </a:solidFill>
        <a:latin typeface="微軟正黑體" pitchFamily="34" charset="-120"/>
        <a:ea typeface="微軟正黑體" pitchFamily="34" charset="-120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1200"/>
    <a:srgbClr val="FFFF00"/>
    <a:srgbClr val="CC0000"/>
    <a:srgbClr val="99CCFF"/>
    <a:srgbClr val="FFFFCC"/>
    <a:srgbClr val="FFCC66"/>
    <a:srgbClr val="FFCC00"/>
    <a:srgbClr val="00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中等深淺樣式 3 - 輔色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中等深淺樣式 3 - 輔色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4" autoAdjust="0"/>
    <p:restoredTop sz="95392" autoAdjust="0"/>
  </p:normalViewPr>
  <p:slideViewPr>
    <p:cSldViewPr>
      <p:cViewPr varScale="1">
        <p:scale>
          <a:sx n="82" d="100"/>
          <a:sy n="82" d="100"/>
        </p:scale>
        <p:origin x="-112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798" y="2808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448" cy="49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228" y="1"/>
            <a:ext cx="2945448" cy="49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800"/>
            <a:ext cx="2945448" cy="49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228" y="9428800"/>
            <a:ext cx="2945448" cy="49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fld id="{7384EAD3-1F3B-4692-A88E-B7F7316C446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448" cy="49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228" y="1"/>
            <a:ext cx="2945448" cy="49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4538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5195" y="4715192"/>
            <a:ext cx="4987287" cy="4466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800"/>
            <a:ext cx="2945448" cy="49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228" y="9428800"/>
            <a:ext cx="2945448" cy="49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9" tIns="45655" rIns="91309" bIns="45655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</a:lstStyle>
          <a:p>
            <a:pPr>
              <a:defRPr/>
            </a:pPr>
            <a:fld id="{33CC4DCD-B897-4A85-A9D7-689DDD95F9E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2F7CA4-3395-4CD3-B89E-D25E03353B46}" type="slidenum">
              <a:rPr lang="en-US" altLang="zh-TW" smtClean="0"/>
              <a:pPr/>
              <a:t>1</a:t>
            </a:fld>
            <a:endParaRPr lang="en-US" altLang="zh-TW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algn="just" eaLnBrk="1" hangingPunct="1"/>
            <a:r>
              <a:rPr lang="en-US" altLang="zh-TW" sz="1800" dirty="0" smtClean="0">
                <a:latin typeface="標楷體" pitchFamily="65" charset="-120"/>
                <a:ea typeface="標楷體" pitchFamily="65" charset="-120"/>
              </a:rPr>
              <a:t>     </a:t>
            </a:r>
            <a:endParaRPr lang="en-US" altLang="zh-TW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BB7F31-A507-4281-9450-EA4F9BBAE64C}" type="slidenum">
              <a:rPr lang="en-US" altLang="zh-TW" smtClean="0"/>
              <a:pPr/>
              <a:t>2</a:t>
            </a:fld>
            <a:endParaRPr lang="en-US" altLang="zh-TW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altLang="zh-TW" sz="1800" dirty="0" smtClean="0">
                <a:latin typeface="標楷體" pitchFamily="65" charset="-120"/>
                <a:ea typeface="標楷體" pitchFamily="65" charset="-120"/>
              </a:rPr>
              <a:t>   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75A866-77ED-4F17-BD9C-695A2D10F7BE}" type="slidenum">
              <a:rPr lang="en-US" altLang="zh-TW" smtClean="0"/>
              <a:pPr/>
              <a:t>3</a:t>
            </a:fld>
            <a:endParaRPr lang="en-US" altLang="zh-TW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90233" lvl="1">
              <a:spcBef>
                <a:spcPct val="0"/>
              </a:spcBef>
              <a:tabLst>
                <a:tab pos="0" algn="l"/>
              </a:tabLst>
            </a:pPr>
            <a:r>
              <a:rPr lang="en-US" altLang="zh-TW" sz="1800" b="1" dirty="0" smtClean="0">
                <a:latin typeface="標楷體" pitchFamily="65" charset="-120"/>
                <a:ea typeface="標楷體" pitchFamily="65" charset="-120"/>
              </a:rPr>
              <a:t>    </a:t>
            </a:r>
            <a:endParaRPr lang="en-US" altLang="zh-TW" sz="1800" dirty="0" smtClean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75A866-77ED-4F17-BD9C-695A2D10F7BE}" type="slidenum">
              <a:rPr lang="en-US" altLang="zh-TW" smtClean="0"/>
              <a:pPr/>
              <a:t>4</a:t>
            </a:fld>
            <a:endParaRPr lang="en-US" altLang="zh-TW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90233" lvl="1">
              <a:spcBef>
                <a:spcPct val="0"/>
              </a:spcBef>
              <a:tabLst>
                <a:tab pos="0" algn="l"/>
              </a:tabLst>
            </a:pPr>
            <a:r>
              <a:rPr lang="en-US" altLang="zh-TW" sz="1800" b="1" dirty="0" smtClean="0">
                <a:latin typeface="標楷體" pitchFamily="65" charset="-120"/>
                <a:ea typeface="標楷體" pitchFamily="65" charset="-120"/>
              </a:rPr>
              <a:t>    </a:t>
            </a:r>
            <a:endParaRPr lang="en-US" altLang="zh-TW" sz="1800" dirty="0" smtClean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75A866-77ED-4F17-BD9C-695A2D10F7BE}" type="slidenum">
              <a:rPr lang="en-US" altLang="zh-TW" smtClean="0"/>
              <a:pPr/>
              <a:t>5</a:t>
            </a:fld>
            <a:endParaRPr lang="en-US" altLang="zh-TW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90233" lvl="1">
              <a:spcBef>
                <a:spcPct val="0"/>
              </a:spcBef>
              <a:tabLst>
                <a:tab pos="0" algn="l"/>
              </a:tabLst>
            </a:pPr>
            <a:r>
              <a:rPr lang="en-US" altLang="zh-TW" sz="1800" b="1" dirty="0" smtClean="0">
                <a:latin typeface="標楷體" pitchFamily="65" charset="-120"/>
                <a:ea typeface="標楷體" pitchFamily="65" charset="-120"/>
              </a:rPr>
              <a:t>    </a:t>
            </a:r>
            <a:endParaRPr lang="en-US" altLang="zh-TW" sz="1800" dirty="0" smtClean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75A866-77ED-4F17-BD9C-695A2D10F7BE}" type="slidenum">
              <a:rPr lang="en-US" altLang="zh-TW" smtClean="0"/>
              <a:pPr/>
              <a:t>6</a:t>
            </a:fld>
            <a:endParaRPr lang="en-US" altLang="zh-TW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90233" lvl="1">
              <a:spcBef>
                <a:spcPct val="0"/>
              </a:spcBef>
              <a:tabLst>
                <a:tab pos="0" algn="l"/>
              </a:tabLst>
            </a:pPr>
            <a:r>
              <a:rPr lang="en-US" altLang="zh-TW" sz="1800" b="1" dirty="0" smtClean="0">
                <a:latin typeface="標楷體" pitchFamily="65" charset="-120"/>
                <a:ea typeface="標楷體" pitchFamily="65" charset="-120"/>
              </a:rPr>
              <a:t>    </a:t>
            </a:r>
            <a:endParaRPr lang="en-US" altLang="zh-TW" sz="1800" dirty="0" smtClean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75A866-77ED-4F17-BD9C-695A2D10F7BE}" type="slidenum">
              <a:rPr lang="en-US" altLang="zh-TW" smtClean="0"/>
              <a:pPr/>
              <a:t>7</a:t>
            </a:fld>
            <a:endParaRPr lang="en-US" altLang="zh-TW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90233" lvl="1">
              <a:spcBef>
                <a:spcPct val="0"/>
              </a:spcBef>
              <a:tabLst>
                <a:tab pos="0" algn="l"/>
              </a:tabLst>
            </a:pPr>
            <a:r>
              <a:rPr lang="en-US" altLang="zh-TW" sz="1800" b="1" dirty="0" smtClean="0">
                <a:latin typeface="標楷體" pitchFamily="65" charset="-120"/>
                <a:ea typeface="標楷體" pitchFamily="65" charset="-120"/>
              </a:rPr>
              <a:t>    </a:t>
            </a:r>
            <a:endParaRPr lang="en-US" altLang="zh-TW" sz="1800" dirty="0" smtClean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75A866-77ED-4F17-BD9C-695A2D10F7BE}" type="slidenum">
              <a:rPr lang="en-US" altLang="zh-TW" smtClean="0"/>
              <a:pPr/>
              <a:t>8</a:t>
            </a:fld>
            <a:endParaRPr lang="en-US" altLang="zh-TW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90233" lvl="1">
              <a:spcBef>
                <a:spcPct val="0"/>
              </a:spcBef>
              <a:tabLst>
                <a:tab pos="0" algn="l"/>
              </a:tabLst>
            </a:pPr>
            <a:r>
              <a:rPr lang="en-US" altLang="zh-TW" sz="1800" b="1" dirty="0" smtClean="0">
                <a:latin typeface="標楷體" pitchFamily="65" charset="-120"/>
                <a:ea typeface="標楷體" pitchFamily="65" charset="-120"/>
              </a:rPr>
              <a:t>    </a:t>
            </a:r>
            <a:endParaRPr lang="en-US" altLang="zh-TW" sz="1800" dirty="0" smtClean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3925" y="744538"/>
            <a:ext cx="4959350" cy="3719512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301" tIns="45651" rIns="91301" bIns="45651"/>
          <a:lstStyle/>
          <a:p>
            <a:endParaRPr lang="zh-TW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2009/07/07</a:t>
            </a: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7A22A-7C0D-4165-B62C-C706B2CF189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2009/07/07</a:t>
            </a: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A87ACA-2923-44AF-998D-25370509408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2009/07/07</a:t>
            </a: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9B0D-E320-4EDF-B099-4D46FBC9F2C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2009/07/07</a:t>
            </a: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DC832-1BBB-430B-8A49-5DB5B7F59C4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2009/07/07</a:t>
            </a:r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E0162-7422-45A5-B5F7-743C9CECD0B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2009/07/07</a:t>
            </a: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DC099-FCA8-4B54-AB9E-D40147D3DC05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2009/07/07</a:t>
            </a:r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E5B91-24A5-4AFD-8C46-F049A55B2F3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2009/07/07</a:t>
            </a:r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2633F-6A68-4F93-81EE-C147190FF1F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2009/07/07</a:t>
            </a:r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964F4-C73C-4407-8B0B-544F278EAD2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2009/07/07</a:t>
            </a: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3E3BC-7EE7-4626-A6A6-5563FBC32FB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smtClean="0"/>
              <a:t>2009/07/07</a:t>
            </a:r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BAD9B-AF5B-494A-9989-141E4D4FFF7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zh-TW" smtClean="0"/>
              <a:t>2009/07/07</a:t>
            </a:r>
            <a:endParaRPr lang="en-US" altLang="zh-TW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23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A667C58-1191-4EF0-8E99-7269400838C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 descr="test"/>
          <p:cNvPicPr>
            <a:picLocks noChangeAspect="1" noChangeArrowheads="1"/>
          </p:cNvPicPr>
          <p:nvPr/>
        </p:nvPicPr>
        <p:blipFill>
          <a:blip r:embed="rId3" cstate="print">
            <a:lum bright="26000" contrast="-40000"/>
          </a:blip>
          <a:srcRect l="10924" r="8403" b="8955"/>
          <a:stretch>
            <a:fillRect/>
          </a:stretch>
        </p:blipFill>
        <p:spPr bwMode="auto">
          <a:xfrm>
            <a:off x="611560" y="1052736"/>
            <a:ext cx="8280400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7696200" y="4800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053" name="Text Box 6"/>
          <p:cNvSpPr txBox="1">
            <a:spLocks noChangeArrowheads="1"/>
          </p:cNvSpPr>
          <p:nvPr/>
        </p:nvSpPr>
        <p:spPr bwMode="auto">
          <a:xfrm>
            <a:off x="6934200" y="4724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617538" y="2357438"/>
            <a:ext cx="7626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TW" altLang="en-US" sz="4400" dirty="0" smtClean="0">
                <a:solidFill>
                  <a:srgbClr val="CC0000"/>
                </a:solidFill>
              </a:rPr>
              <a:t>主題式開放資料推動策略</a:t>
            </a:r>
            <a:endParaRPr lang="zh-TW" altLang="en-US" sz="4400" dirty="0">
              <a:solidFill>
                <a:srgbClr val="CC0000"/>
              </a:solidFill>
            </a:endParaRPr>
          </a:p>
        </p:txBody>
      </p:sp>
      <p:sp>
        <p:nvSpPr>
          <p:cNvPr id="2055" name="Rectangle 13"/>
          <p:cNvSpPr>
            <a:spLocks noChangeArrowheads="1"/>
          </p:cNvSpPr>
          <p:nvPr/>
        </p:nvSpPr>
        <p:spPr bwMode="gray">
          <a:xfrm>
            <a:off x="2232025" y="4518025"/>
            <a:ext cx="45720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3193" rIns="0" bIns="79200" anchor="ctr"/>
          <a:lstStyle/>
          <a:p>
            <a:pPr algn="ctr">
              <a:spcBef>
                <a:spcPct val="20000"/>
              </a:spcBef>
            </a:pPr>
            <a:r>
              <a:rPr lang="zh-TW" altLang="en-US" sz="2800" dirty="0">
                <a:solidFill>
                  <a:srgbClr val="0000FF"/>
                </a:solidFill>
                <a:latin typeface="Times New Roman" pitchFamily="18" charset="0"/>
              </a:rPr>
              <a:t>經濟部投資審議</a:t>
            </a:r>
            <a:r>
              <a:rPr lang="zh-TW" altLang="en-US" sz="2800" dirty="0" smtClean="0">
                <a:solidFill>
                  <a:srgbClr val="0000FF"/>
                </a:solidFill>
                <a:latin typeface="Times New Roman" pitchFamily="18" charset="0"/>
              </a:rPr>
              <a:t>委員會</a:t>
            </a:r>
            <a:endParaRPr lang="en-US" altLang="zh-TW" sz="2800" dirty="0" smtClean="0">
              <a:solidFill>
                <a:srgbClr val="0000FF"/>
              </a:solidFill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zh-TW" altLang="en-US" sz="2800" dirty="0" smtClean="0">
                <a:solidFill>
                  <a:srgbClr val="0000FF"/>
                </a:solidFill>
                <a:latin typeface="Times New Roman" pitchFamily="18" charset="0"/>
              </a:rPr>
              <a:t>報告人：朱</a:t>
            </a:r>
            <a:r>
              <a:rPr lang="zh-TW" altLang="en-US" sz="2800" dirty="0" smtClean="0">
                <a:solidFill>
                  <a:srgbClr val="0000FF"/>
                </a:solidFill>
                <a:latin typeface="Times New Roman" pitchFamily="18" charset="0"/>
              </a:rPr>
              <a:t>組長</a:t>
            </a:r>
            <a:r>
              <a:rPr lang="zh-TW" altLang="en-US" sz="2800" dirty="0" smtClean="0">
                <a:solidFill>
                  <a:srgbClr val="0000FF"/>
                </a:solidFill>
                <a:latin typeface="Times New Roman" pitchFamily="18" charset="0"/>
              </a:rPr>
              <a:t>萍</a:t>
            </a:r>
            <a:endParaRPr lang="en-US" altLang="zh-TW" sz="2800" dirty="0">
              <a:solidFill>
                <a:srgbClr val="0000FF"/>
              </a:solidFill>
              <a:latin typeface="Times New Roman" pitchFamily="18" charset="0"/>
            </a:endParaRPr>
          </a:p>
          <a:p>
            <a:pPr algn="ctr">
              <a:spcBef>
                <a:spcPts val="25"/>
              </a:spcBef>
            </a:pPr>
            <a:r>
              <a:rPr lang="en-US" altLang="zh-TW" sz="2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0"/>
                <a:cs typeface="Arial Unicode MS" pitchFamily="34" charset="-120"/>
              </a:rPr>
              <a:t>2016</a:t>
            </a:r>
            <a:r>
              <a:rPr lang="zh-TW" altLang="en-US" sz="2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0"/>
                <a:cs typeface="Arial Unicode MS" pitchFamily="34" charset="-120"/>
              </a:rPr>
              <a:t>年</a:t>
            </a:r>
            <a:r>
              <a:rPr lang="en-US" altLang="zh-TW" sz="2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0"/>
                <a:cs typeface="Arial Unicode MS" pitchFamily="34" charset="-120"/>
              </a:rPr>
              <a:t>12</a:t>
            </a:r>
            <a:r>
              <a:rPr lang="zh-TW" altLang="en-US" sz="2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0"/>
                <a:cs typeface="Arial Unicode MS" pitchFamily="34" charset="-120"/>
              </a:rPr>
              <a:t>月</a:t>
            </a:r>
            <a:r>
              <a:rPr lang="en-US" altLang="zh-TW" sz="2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0"/>
                <a:cs typeface="Arial Unicode MS" pitchFamily="34" charset="-120"/>
              </a:rPr>
              <a:t>20</a:t>
            </a:r>
            <a:r>
              <a:rPr lang="zh-TW" altLang="en-US" sz="2800" dirty="0" smtClean="0">
                <a:solidFill>
                  <a:srgbClr val="0000FF"/>
                </a:solidFill>
                <a:latin typeface="Times New Roman" pitchFamily="18" charset="0"/>
                <a:ea typeface="Arial Unicode MS" pitchFamily="34" charset="-120"/>
                <a:cs typeface="Arial Unicode MS" pitchFamily="34" charset="-120"/>
              </a:rPr>
              <a:t>日</a:t>
            </a:r>
            <a:endParaRPr lang="zh-TW" altLang="en-US" sz="2800" dirty="0">
              <a:solidFill>
                <a:srgbClr val="0000FF"/>
              </a:solidFill>
              <a:latin typeface="Times New Roman" pitchFamily="18" charset="0"/>
              <a:ea typeface="Arial Unicode MS" pitchFamily="34" charset="-120"/>
              <a:cs typeface="Arial Unicode MS" pitchFamily="34" charset="-120"/>
            </a:endParaRPr>
          </a:p>
        </p:txBody>
      </p:sp>
      <p:pic>
        <p:nvPicPr>
          <p:cNvPr id="2056" name="Picture 14" descr="p10-a.gif (4172 bytes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4827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7" name="Group 8"/>
          <p:cNvGrpSpPr>
            <a:grpSpLocks/>
          </p:cNvGrpSpPr>
          <p:nvPr/>
        </p:nvGrpSpPr>
        <p:grpSpPr bwMode="auto">
          <a:xfrm>
            <a:off x="815975" y="2349500"/>
            <a:ext cx="7572375" cy="1368425"/>
            <a:chOff x="597" y="1536"/>
            <a:chExt cx="5358" cy="862"/>
          </a:xfrm>
        </p:grpSpPr>
        <p:sp>
          <p:nvSpPr>
            <p:cNvPr id="2059" name="Line 9"/>
            <p:cNvSpPr>
              <a:spLocks noChangeShapeType="1"/>
            </p:cNvSpPr>
            <p:nvPr/>
          </p:nvSpPr>
          <p:spPr bwMode="auto">
            <a:xfrm>
              <a:off x="597" y="2208"/>
              <a:ext cx="5328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vert="eaVert">
              <a:spAutoFit/>
            </a:bodyPr>
            <a:lstStyle/>
            <a:p>
              <a:endParaRPr lang="zh-TW" altLang="en-US"/>
            </a:p>
          </p:txBody>
        </p:sp>
        <p:sp>
          <p:nvSpPr>
            <p:cNvPr id="2060" name="Line 10"/>
            <p:cNvSpPr>
              <a:spLocks noChangeShapeType="1"/>
            </p:cNvSpPr>
            <p:nvPr/>
          </p:nvSpPr>
          <p:spPr bwMode="auto">
            <a:xfrm>
              <a:off x="672" y="2256"/>
              <a:ext cx="5283" cy="0"/>
            </a:xfrm>
            <a:prstGeom prst="line">
              <a:avLst/>
            </a:prstGeom>
            <a:noFill/>
            <a:ln w="25400">
              <a:solidFill>
                <a:srgbClr val="000080"/>
              </a:solidFill>
              <a:round/>
              <a:headEnd/>
              <a:tailEnd/>
            </a:ln>
          </p:spPr>
          <p:txBody>
            <a:bodyPr vert="eaVert">
              <a:spAutoFit/>
            </a:bodyPr>
            <a:lstStyle/>
            <a:p>
              <a:endParaRPr lang="zh-TW" altLang="en-US"/>
            </a:p>
          </p:txBody>
        </p:sp>
        <p:sp>
          <p:nvSpPr>
            <p:cNvPr id="2061" name="Line 11"/>
            <p:cNvSpPr>
              <a:spLocks noChangeShapeType="1"/>
            </p:cNvSpPr>
            <p:nvPr/>
          </p:nvSpPr>
          <p:spPr bwMode="auto">
            <a:xfrm>
              <a:off x="5799" y="1536"/>
              <a:ext cx="0" cy="816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vert="eaVert">
              <a:spAutoFit/>
            </a:bodyPr>
            <a:lstStyle/>
            <a:p>
              <a:endParaRPr lang="zh-TW" altLang="en-US"/>
            </a:p>
          </p:txBody>
        </p:sp>
        <p:sp>
          <p:nvSpPr>
            <p:cNvPr id="2062" name="Line 12"/>
            <p:cNvSpPr>
              <a:spLocks noChangeShapeType="1"/>
            </p:cNvSpPr>
            <p:nvPr/>
          </p:nvSpPr>
          <p:spPr bwMode="auto">
            <a:xfrm>
              <a:off x="5850" y="1582"/>
              <a:ext cx="0" cy="816"/>
            </a:xfrm>
            <a:prstGeom prst="line">
              <a:avLst/>
            </a:prstGeom>
            <a:noFill/>
            <a:ln w="25400">
              <a:solidFill>
                <a:srgbClr val="000080"/>
              </a:solidFill>
              <a:round/>
              <a:headEnd/>
              <a:tailEnd/>
            </a:ln>
          </p:spPr>
          <p:txBody>
            <a:bodyPr vert="eaVert">
              <a:spAutoFit/>
            </a:bodyPr>
            <a:lstStyle/>
            <a:p>
              <a:endParaRPr lang="zh-TW" altLang="en-US"/>
            </a:p>
          </p:txBody>
        </p:sp>
      </p:grp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769938" y="765175"/>
            <a:ext cx="7626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TW" altLang="en-US" sz="3600" dirty="0">
              <a:solidFill>
                <a:schemeClr val="accent5">
                  <a:lumMod val="25000"/>
                </a:schemeClr>
              </a:solidFill>
            </a:endParaRPr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A964F4-C73C-4407-8B0B-544F278EAD2F}" type="slidenum">
              <a:rPr lang="en-US" altLang="zh-TW" smtClean="0"/>
              <a:pPr>
                <a:defRPr/>
              </a:pPr>
              <a:t>1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6C1240-13C0-49AD-A17F-C6A48B2137E3}" type="slidenum">
              <a:rPr lang="en-US" altLang="zh-TW"/>
              <a:pPr>
                <a:defRPr/>
              </a:pPr>
              <a:t>2</a:t>
            </a:fld>
            <a:endParaRPr lang="en-US" altLang="zh-TW" dirty="0"/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2123728" y="692696"/>
            <a:ext cx="4800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TW" altLang="en-US" sz="4400" dirty="0">
                <a:solidFill>
                  <a:srgbClr val="800000"/>
                </a:solidFill>
              </a:rPr>
              <a:t>報  告 大  綱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827584" y="1628800"/>
            <a:ext cx="734481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0" rIns="360000" anchor="ctr"/>
          <a:lstStyle/>
          <a:p>
            <a:pPr>
              <a:lnSpc>
                <a:spcPct val="120000"/>
              </a:lnSpc>
              <a:spcBef>
                <a:spcPct val="20000"/>
              </a:spcBef>
              <a:buFont typeface="MS PGothic" pitchFamily="34" charset="-128"/>
              <a:buNone/>
            </a:pPr>
            <a:r>
              <a:rPr lang="zh-TW" altLang="en-US" sz="3200" dirty="0" smtClean="0">
                <a:solidFill>
                  <a:srgbClr val="660066"/>
                </a:solidFill>
              </a:rPr>
              <a:t>壹、推動策略說明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MS PGothic" pitchFamily="34" charset="-128"/>
              <a:buNone/>
            </a:pPr>
            <a:r>
              <a:rPr lang="zh-TW" altLang="en-US" sz="3200" dirty="0" smtClean="0">
                <a:solidFill>
                  <a:srgbClr val="660066"/>
                </a:solidFill>
                <a:latin typeface="Arial" pitchFamily="34" charset="0"/>
              </a:rPr>
              <a:t>貳、應用情境說明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MS PGothic" pitchFamily="34" charset="-128"/>
              <a:buNone/>
            </a:pPr>
            <a:r>
              <a:rPr lang="zh-TW" altLang="en-US" sz="3200" dirty="0" smtClean="0">
                <a:solidFill>
                  <a:srgbClr val="660066"/>
                </a:solidFill>
                <a:latin typeface="Arial" pitchFamily="34" charset="0"/>
              </a:rPr>
              <a:t>參、民間團體需求建議事項</a:t>
            </a:r>
          </a:p>
          <a:p>
            <a:pPr>
              <a:lnSpc>
                <a:spcPct val="120000"/>
              </a:lnSpc>
              <a:spcBef>
                <a:spcPct val="20000"/>
              </a:spcBef>
              <a:buFont typeface="MS PGothic" pitchFamily="34" charset="-128"/>
              <a:buNone/>
            </a:pPr>
            <a:r>
              <a:rPr lang="zh-TW" altLang="en-US" sz="3200" dirty="0" smtClean="0">
                <a:solidFill>
                  <a:srgbClr val="660066"/>
                </a:solidFill>
                <a:latin typeface="Arial" pitchFamily="34" charset="0"/>
              </a:rPr>
              <a:t>肆、公私協力規劃</a:t>
            </a:r>
            <a:endParaRPr lang="en-US" altLang="zh-TW" sz="3200" dirty="0" smtClean="0">
              <a:solidFill>
                <a:srgbClr val="660066"/>
              </a:solidFill>
              <a:latin typeface="Arial" pitchFamily="34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  <a:buFont typeface="MS PGothic" pitchFamily="34" charset="-128"/>
              <a:buNone/>
            </a:pPr>
            <a:r>
              <a:rPr lang="zh-TW" altLang="en-US" sz="3200" dirty="0" smtClean="0">
                <a:solidFill>
                  <a:srgbClr val="660066"/>
                </a:solidFill>
                <a:latin typeface="Arial" pitchFamily="34" charset="0"/>
              </a:rPr>
              <a:t>伍、未來開放資料標的及品質精進方向</a:t>
            </a:r>
          </a:p>
        </p:txBody>
      </p:sp>
      <p:sp>
        <p:nvSpPr>
          <p:cNvPr id="3078" name="Rectangle 3"/>
          <p:cNvSpPr>
            <a:spLocks noChangeArrowheads="1"/>
          </p:cNvSpPr>
          <p:nvPr/>
        </p:nvSpPr>
        <p:spPr bwMode="auto">
          <a:xfrm>
            <a:off x="827584" y="2276872"/>
            <a:ext cx="7921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60000" rIns="360000" anchor="ctr"/>
          <a:lstStyle/>
          <a:p>
            <a:pPr>
              <a:lnSpc>
                <a:spcPct val="120000"/>
              </a:lnSpc>
              <a:spcBef>
                <a:spcPct val="20000"/>
              </a:spcBef>
            </a:pPr>
            <a:endParaRPr lang="en-US" altLang="zh-TW" sz="3600" dirty="0" smtClean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179388" y="333375"/>
            <a:ext cx="8640762" cy="6191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4802" dir="18472499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內容版面配置區 14"/>
          <p:cNvSpPr>
            <a:spLocks noGrp="1"/>
          </p:cNvSpPr>
          <p:nvPr>
            <p:ph idx="1"/>
          </p:nvPr>
        </p:nvSpPr>
        <p:spPr>
          <a:xfrm>
            <a:off x="683568" y="1340768"/>
            <a:ext cx="7772400" cy="4114800"/>
          </a:xfrm>
        </p:spPr>
        <p:txBody>
          <a:bodyPr/>
          <a:lstStyle/>
          <a:p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本會負責陸資來臺投資以及國人對中國大陸地區投資案件之審查，透過開放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兩岸雙向投資統計資料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及核准之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投資事業清冊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可讓民眾瞭解兩岸雙向投資實況；為推動前述資料之運用，本會除每月定期以新聞稿方式發布相關統計數據外，並更新相關投資事業清冊，供民眾參考運用。</a:t>
            </a:r>
            <a:endParaRPr lang="en-US" altLang="zh-TW" sz="2400" b="1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本會配合政府開放資料推動策略，已開放現有兩岸投資相關資料</a:t>
            </a:r>
            <a:r>
              <a:rPr lang="en-US" altLang="zh-TW" sz="2400" b="1" dirty="0" smtClean="0">
                <a:latin typeface="微軟正黑體" pitchFamily="34" charset="-120"/>
                <a:ea typeface="微軟正黑體" pitchFamily="34" charset="-120"/>
              </a:rPr>
              <a:t>(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未涉及投資人營業秘密部分</a:t>
            </a:r>
            <a:r>
              <a:rPr lang="en-US" altLang="zh-TW" sz="2400" b="1" dirty="0" smtClean="0">
                <a:latin typeface="微軟正黑體" pitchFamily="34" charset="-120"/>
                <a:ea typeface="微軟正黑體" pitchFamily="34" charset="-120"/>
              </a:rPr>
              <a:t>)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開放；未來本會將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持續配合兩岸投資政策之變化，滾動式檢視所蒐集或掌握之相關投資資料，以開放供民間參考運用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。</a:t>
            </a:r>
          </a:p>
          <a:p>
            <a:endParaRPr lang="zh-TW" altLang="en-US" sz="24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1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1C7EC-558E-4B22-8F65-3FA726D5234F}" type="slidenum">
              <a:rPr lang="en-US" altLang="zh-TW"/>
              <a:pPr>
                <a:defRPr/>
              </a:pPr>
              <a:t>3</a:t>
            </a:fld>
            <a:endParaRPr lang="en-US" altLang="zh-TW"/>
          </a:p>
        </p:txBody>
      </p:sp>
      <p:grpSp>
        <p:nvGrpSpPr>
          <p:cNvPr id="2" name="Group 1027"/>
          <p:cNvGrpSpPr>
            <a:grpSpLocks/>
          </p:cNvGrpSpPr>
          <p:nvPr/>
        </p:nvGrpSpPr>
        <p:grpSpPr bwMode="auto">
          <a:xfrm>
            <a:off x="0" y="685800"/>
            <a:ext cx="9144000" cy="115888"/>
            <a:chOff x="0" y="900"/>
            <a:chExt cx="5759" cy="96"/>
          </a:xfrm>
        </p:grpSpPr>
        <p:sp>
          <p:nvSpPr>
            <p:cNvPr id="11335" name="Rectangle 1028"/>
            <p:cNvSpPr>
              <a:spLocks noChangeArrowheads="1"/>
            </p:cNvSpPr>
            <p:nvPr/>
          </p:nvSpPr>
          <p:spPr bwMode="ltGray">
            <a:xfrm>
              <a:off x="0" y="900"/>
              <a:ext cx="5759" cy="47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ctr"/>
              <a:endParaRPr lang="zh-TW" altLang="zh-TW" b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11336" name="Rectangle 1029"/>
            <p:cNvSpPr>
              <a:spLocks noChangeArrowheads="1"/>
            </p:cNvSpPr>
            <p:nvPr/>
          </p:nvSpPr>
          <p:spPr bwMode="ltGray">
            <a:xfrm>
              <a:off x="0" y="972"/>
              <a:ext cx="5759" cy="24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ctr"/>
              <a:endParaRPr lang="zh-TW" altLang="zh-TW" b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11268" name="Text Box 9"/>
          <p:cNvSpPr txBox="1">
            <a:spLocks noChangeArrowheads="1"/>
          </p:cNvSpPr>
          <p:nvPr/>
        </p:nvSpPr>
        <p:spPr bwMode="auto">
          <a:xfrm>
            <a:off x="7696200" y="4800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269" name="Text Box 12"/>
          <p:cNvSpPr txBox="1">
            <a:spLocks noChangeArrowheads="1"/>
          </p:cNvSpPr>
          <p:nvPr/>
        </p:nvSpPr>
        <p:spPr bwMode="auto">
          <a:xfrm>
            <a:off x="6934200" y="4724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270" name="AutoShape 14"/>
          <p:cNvSpPr>
            <a:spLocks noChangeArrowheads="1"/>
          </p:cNvSpPr>
          <p:nvPr/>
        </p:nvSpPr>
        <p:spPr bwMode="auto">
          <a:xfrm>
            <a:off x="1475656" y="53538"/>
            <a:ext cx="7668344" cy="646986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>
              <a:spcBef>
                <a:spcPct val="10000"/>
              </a:spcBef>
              <a:buClr>
                <a:srgbClr val="FF3300"/>
              </a:buClr>
              <a:buFont typeface="Wingdings" pitchFamily="2" charset="2"/>
              <a:buNone/>
            </a:pPr>
            <a:r>
              <a:rPr kumimoji="0" lang="zh-TW" altLang="en-US" sz="3200" dirty="0" smtClean="0">
                <a:solidFill>
                  <a:srgbClr val="993300"/>
                </a:solidFill>
                <a:sym typeface="Wingdings 2" pitchFamily="18" charset="2"/>
              </a:rPr>
              <a:t>壹、推動策略說明</a:t>
            </a:r>
          </a:p>
        </p:txBody>
      </p:sp>
      <p:pic>
        <p:nvPicPr>
          <p:cNvPr id="11271" name="Picture 15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827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 bwMode="auto">
          <a:xfrm>
            <a:off x="179388" y="836613"/>
            <a:ext cx="8713787" cy="583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4802" dir="18472499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內容版面配置區 14"/>
          <p:cNvSpPr>
            <a:spLocks noGrp="1"/>
          </p:cNvSpPr>
          <p:nvPr>
            <p:ph idx="1"/>
          </p:nvPr>
        </p:nvSpPr>
        <p:spPr>
          <a:xfrm>
            <a:off x="683568" y="1340768"/>
            <a:ext cx="7772400" cy="4114800"/>
          </a:xfrm>
        </p:spPr>
        <p:txBody>
          <a:bodyPr/>
          <a:lstStyle/>
          <a:p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為推動政府資料開放作業，本會已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成立開放資料推動小組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，由各組室主管建立業務聯繫窗口。</a:t>
            </a:r>
          </a:p>
          <a:p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經由本會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首長信箱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及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服務信箱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，蒐集民眾對本會開放資料之需求；同時，透過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政府開放資料平台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，了解民眾、企業對已開放資料之改進意見及尚未開放資料之需求。</a:t>
            </a:r>
          </a:p>
          <a:p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針對「兩岸投資」主題，加強資料盤點，針對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未涉及投資人營業秘密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者，盡可能列為開放資料。</a:t>
            </a:r>
          </a:p>
          <a:p>
            <a:endParaRPr lang="zh-TW" altLang="en-US" sz="24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1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1C7EC-558E-4B22-8F65-3FA726D5234F}" type="slidenum">
              <a:rPr lang="en-US" altLang="zh-TW"/>
              <a:pPr>
                <a:defRPr/>
              </a:pPr>
              <a:t>4</a:t>
            </a:fld>
            <a:endParaRPr lang="en-US" altLang="zh-TW"/>
          </a:p>
        </p:txBody>
      </p:sp>
      <p:grpSp>
        <p:nvGrpSpPr>
          <p:cNvPr id="2" name="Group 1027"/>
          <p:cNvGrpSpPr>
            <a:grpSpLocks/>
          </p:cNvGrpSpPr>
          <p:nvPr/>
        </p:nvGrpSpPr>
        <p:grpSpPr bwMode="auto">
          <a:xfrm>
            <a:off x="0" y="685800"/>
            <a:ext cx="9144000" cy="115888"/>
            <a:chOff x="0" y="900"/>
            <a:chExt cx="5759" cy="96"/>
          </a:xfrm>
        </p:grpSpPr>
        <p:sp>
          <p:nvSpPr>
            <p:cNvPr id="11335" name="Rectangle 1028"/>
            <p:cNvSpPr>
              <a:spLocks noChangeArrowheads="1"/>
            </p:cNvSpPr>
            <p:nvPr/>
          </p:nvSpPr>
          <p:spPr bwMode="ltGray">
            <a:xfrm>
              <a:off x="0" y="900"/>
              <a:ext cx="5759" cy="47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ctr"/>
              <a:endParaRPr lang="zh-TW" altLang="zh-TW" b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11336" name="Rectangle 1029"/>
            <p:cNvSpPr>
              <a:spLocks noChangeArrowheads="1"/>
            </p:cNvSpPr>
            <p:nvPr/>
          </p:nvSpPr>
          <p:spPr bwMode="ltGray">
            <a:xfrm>
              <a:off x="0" y="972"/>
              <a:ext cx="5759" cy="24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ctr"/>
              <a:endParaRPr lang="zh-TW" altLang="zh-TW" b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11268" name="Text Box 9"/>
          <p:cNvSpPr txBox="1">
            <a:spLocks noChangeArrowheads="1"/>
          </p:cNvSpPr>
          <p:nvPr/>
        </p:nvSpPr>
        <p:spPr bwMode="auto">
          <a:xfrm>
            <a:off x="7696200" y="4800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269" name="Text Box 12"/>
          <p:cNvSpPr txBox="1">
            <a:spLocks noChangeArrowheads="1"/>
          </p:cNvSpPr>
          <p:nvPr/>
        </p:nvSpPr>
        <p:spPr bwMode="auto">
          <a:xfrm>
            <a:off x="6934200" y="4724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270" name="AutoShape 14"/>
          <p:cNvSpPr>
            <a:spLocks noChangeArrowheads="1"/>
          </p:cNvSpPr>
          <p:nvPr/>
        </p:nvSpPr>
        <p:spPr bwMode="auto">
          <a:xfrm>
            <a:off x="1475656" y="53538"/>
            <a:ext cx="7668344" cy="646986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>
              <a:spcBef>
                <a:spcPct val="10000"/>
              </a:spcBef>
              <a:buClr>
                <a:srgbClr val="FF3300"/>
              </a:buClr>
              <a:buFont typeface="Wingdings" pitchFamily="2" charset="2"/>
              <a:buNone/>
            </a:pPr>
            <a:r>
              <a:rPr kumimoji="0" lang="zh-TW" altLang="en-US" sz="3200" dirty="0" smtClean="0">
                <a:solidFill>
                  <a:srgbClr val="993300"/>
                </a:solidFill>
                <a:sym typeface="Wingdings 2" pitchFamily="18" charset="2"/>
              </a:rPr>
              <a:t>壹、推動策略說明</a:t>
            </a:r>
          </a:p>
        </p:txBody>
      </p:sp>
      <p:pic>
        <p:nvPicPr>
          <p:cNvPr id="11271" name="Picture 15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827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 bwMode="auto">
          <a:xfrm>
            <a:off x="179388" y="836613"/>
            <a:ext cx="8713787" cy="583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4802" dir="18472499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圖片 18" descr="f_5037197_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052736"/>
            <a:ext cx="3762375" cy="4104456"/>
          </a:xfrm>
          <a:prstGeom prst="rect">
            <a:avLst/>
          </a:prstGeom>
        </p:spPr>
      </p:pic>
      <p:pic>
        <p:nvPicPr>
          <p:cNvPr id="17" name="內容版面配置區 16" descr="123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539552" y="908720"/>
            <a:ext cx="3810000" cy="3857329"/>
          </a:xfrm>
        </p:spPr>
      </p:pic>
      <p:sp>
        <p:nvSpPr>
          <p:cNvPr id="16" name="內容版面配置區 15"/>
          <p:cNvSpPr>
            <a:spLocks noGrp="1"/>
          </p:cNvSpPr>
          <p:nvPr>
            <p:ph sz="half" idx="2"/>
          </p:nvPr>
        </p:nvSpPr>
        <p:spPr>
          <a:xfrm>
            <a:off x="971600" y="5229200"/>
            <a:ext cx="7410400" cy="115483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zh-TW" altLang="en-US" sz="2400" b="1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提供兩岸雙邊投資統計資料予國發會製作兩岸經貿情勢分析等資料，向外界說明兩岸經貿交流情形。</a:t>
            </a:r>
            <a:endParaRPr lang="zh-TW" altLang="en-US" sz="2400" b="1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1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1C7EC-558E-4B22-8F65-3FA726D5234F}" type="slidenum">
              <a:rPr lang="en-US" altLang="zh-TW"/>
              <a:pPr>
                <a:defRPr/>
              </a:pPr>
              <a:t>5</a:t>
            </a:fld>
            <a:endParaRPr lang="en-US" altLang="zh-TW"/>
          </a:p>
        </p:txBody>
      </p:sp>
      <p:grpSp>
        <p:nvGrpSpPr>
          <p:cNvPr id="2" name="Group 1027"/>
          <p:cNvGrpSpPr>
            <a:grpSpLocks/>
          </p:cNvGrpSpPr>
          <p:nvPr/>
        </p:nvGrpSpPr>
        <p:grpSpPr bwMode="auto">
          <a:xfrm>
            <a:off x="0" y="685800"/>
            <a:ext cx="9144000" cy="115888"/>
            <a:chOff x="0" y="900"/>
            <a:chExt cx="5759" cy="96"/>
          </a:xfrm>
        </p:grpSpPr>
        <p:sp>
          <p:nvSpPr>
            <p:cNvPr id="11335" name="Rectangle 1028"/>
            <p:cNvSpPr>
              <a:spLocks noChangeArrowheads="1"/>
            </p:cNvSpPr>
            <p:nvPr/>
          </p:nvSpPr>
          <p:spPr bwMode="ltGray">
            <a:xfrm>
              <a:off x="0" y="900"/>
              <a:ext cx="5759" cy="47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ctr"/>
              <a:endParaRPr lang="zh-TW" altLang="zh-TW" b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11336" name="Rectangle 1029"/>
            <p:cNvSpPr>
              <a:spLocks noChangeArrowheads="1"/>
            </p:cNvSpPr>
            <p:nvPr/>
          </p:nvSpPr>
          <p:spPr bwMode="ltGray">
            <a:xfrm>
              <a:off x="0" y="972"/>
              <a:ext cx="5759" cy="24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ctr"/>
              <a:endParaRPr lang="zh-TW" altLang="zh-TW" b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11268" name="Text Box 9"/>
          <p:cNvSpPr txBox="1">
            <a:spLocks noChangeArrowheads="1"/>
          </p:cNvSpPr>
          <p:nvPr/>
        </p:nvSpPr>
        <p:spPr bwMode="auto">
          <a:xfrm>
            <a:off x="7696200" y="4800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269" name="Text Box 12"/>
          <p:cNvSpPr txBox="1">
            <a:spLocks noChangeArrowheads="1"/>
          </p:cNvSpPr>
          <p:nvPr/>
        </p:nvSpPr>
        <p:spPr bwMode="auto">
          <a:xfrm>
            <a:off x="6934200" y="4724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270" name="AutoShape 14"/>
          <p:cNvSpPr>
            <a:spLocks noChangeArrowheads="1"/>
          </p:cNvSpPr>
          <p:nvPr/>
        </p:nvSpPr>
        <p:spPr bwMode="auto">
          <a:xfrm>
            <a:off x="1475656" y="53538"/>
            <a:ext cx="7668344" cy="646986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>
              <a:spcBef>
                <a:spcPct val="10000"/>
              </a:spcBef>
              <a:buClr>
                <a:srgbClr val="FF3300"/>
              </a:buClr>
            </a:pPr>
            <a:r>
              <a:rPr kumimoji="0" lang="zh-TW" altLang="en-US" sz="3200" dirty="0" smtClean="0">
                <a:solidFill>
                  <a:srgbClr val="993300"/>
                </a:solidFill>
                <a:sym typeface="Wingdings 2" pitchFamily="18" charset="2"/>
              </a:rPr>
              <a:t>貳、應用情境說明</a:t>
            </a:r>
          </a:p>
        </p:txBody>
      </p:sp>
      <p:pic>
        <p:nvPicPr>
          <p:cNvPr id="11271" name="Picture 15" descr="p10-a.gif (4172 bytes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4827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 bwMode="auto">
          <a:xfrm>
            <a:off x="179388" y="836613"/>
            <a:ext cx="8713787" cy="583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4802" dir="18472499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內容版面配置區 14"/>
          <p:cNvSpPr>
            <a:spLocks noGrp="1"/>
          </p:cNvSpPr>
          <p:nvPr>
            <p:ph idx="1"/>
          </p:nvPr>
        </p:nvSpPr>
        <p:spPr>
          <a:xfrm>
            <a:off x="611560" y="1412776"/>
            <a:ext cx="7772400" cy="4114800"/>
          </a:xfrm>
        </p:spPr>
        <p:txBody>
          <a:bodyPr/>
          <a:lstStyle/>
          <a:p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針對已開放之資料，持續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提升資料格式友善度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，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加強資料之可運用性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，未來並將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針對具關連性之資料進行連結或整併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，以利各界利用。</a:t>
            </a:r>
            <a:endParaRPr lang="en-US" altLang="zh-TW" sz="2400" b="1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另本會原規劃開放之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營運狀況調查原始資料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，因涉及個別廠商營運資訊，且需求單位往往需要跨年度資料以進行時間序列分析，如本項資料以去識別化之方式開放，恐造成需求單位無法運用之困擾。本項資料經與需求單位討論後，暫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以個案方式配合需求單位提供資料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。</a:t>
            </a:r>
          </a:p>
        </p:txBody>
      </p:sp>
      <p:sp>
        <p:nvSpPr>
          <p:cNvPr id="11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1C7EC-558E-4B22-8F65-3FA726D5234F}" type="slidenum">
              <a:rPr lang="en-US" altLang="zh-TW"/>
              <a:pPr>
                <a:defRPr/>
              </a:pPr>
              <a:t>6</a:t>
            </a:fld>
            <a:endParaRPr lang="en-US" altLang="zh-TW"/>
          </a:p>
        </p:txBody>
      </p:sp>
      <p:grpSp>
        <p:nvGrpSpPr>
          <p:cNvPr id="2" name="Group 1027"/>
          <p:cNvGrpSpPr>
            <a:grpSpLocks/>
          </p:cNvGrpSpPr>
          <p:nvPr/>
        </p:nvGrpSpPr>
        <p:grpSpPr bwMode="auto">
          <a:xfrm>
            <a:off x="0" y="685800"/>
            <a:ext cx="9144000" cy="115888"/>
            <a:chOff x="0" y="900"/>
            <a:chExt cx="5759" cy="96"/>
          </a:xfrm>
        </p:grpSpPr>
        <p:sp>
          <p:nvSpPr>
            <p:cNvPr id="11335" name="Rectangle 1028"/>
            <p:cNvSpPr>
              <a:spLocks noChangeArrowheads="1"/>
            </p:cNvSpPr>
            <p:nvPr/>
          </p:nvSpPr>
          <p:spPr bwMode="ltGray">
            <a:xfrm>
              <a:off x="0" y="900"/>
              <a:ext cx="5759" cy="47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ctr"/>
              <a:endParaRPr lang="zh-TW" altLang="zh-TW" b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11336" name="Rectangle 1029"/>
            <p:cNvSpPr>
              <a:spLocks noChangeArrowheads="1"/>
            </p:cNvSpPr>
            <p:nvPr/>
          </p:nvSpPr>
          <p:spPr bwMode="ltGray">
            <a:xfrm>
              <a:off x="0" y="972"/>
              <a:ext cx="5759" cy="24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ctr"/>
              <a:endParaRPr lang="zh-TW" altLang="zh-TW" b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11268" name="Text Box 9"/>
          <p:cNvSpPr txBox="1">
            <a:spLocks noChangeArrowheads="1"/>
          </p:cNvSpPr>
          <p:nvPr/>
        </p:nvSpPr>
        <p:spPr bwMode="auto">
          <a:xfrm>
            <a:off x="7696200" y="4800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269" name="Text Box 12"/>
          <p:cNvSpPr txBox="1">
            <a:spLocks noChangeArrowheads="1"/>
          </p:cNvSpPr>
          <p:nvPr/>
        </p:nvSpPr>
        <p:spPr bwMode="auto">
          <a:xfrm>
            <a:off x="6934200" y="4724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270" name="AutoShape 14"/>
          <p:cNvSpPr>
            <a:spLocks noChangeArrowheads="1"/>
          </p:cNvSpPr>
          <p:nvPr/>
        </p:nvSpPr>
        <p:spPr bwMode="auto">
          <a:xfrm>
            <a:off x="1403648" y="53538"/>
            <a:ext cx="7740352" cy="646986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>
              <a:spcBef>
                <a:spcPct val="10000"/>
              </a:spcBef>
              <a:buClr>
                <a:srgbClr val="FF3300"/>
              </a:buClr>
              <a:buFont typeface="Wingdings" pitchFamily="2" charset="2"/>
              <a:buNone/>
            </a:pPr>
            <a:r>
              <a:rPr kumimoji="0" lang="zh-TW" altLang="en-US" sz="3200" dirty="0" smtClean="0">
                <a:solidFill>
                  <a:srgbClr val="993300"/>
                </a:solidFill>
                <a:sym typeface="Wingdings 2" pitchFamily="18" charset="2"/>
              </a:rPr>
              <a:t>參、民間團體需求建議事項</a:t>
            </a:r>
          </a:p>
        </p:txBody>
      </p:sp>
      <p:pic>
        <p:nvPicPr>
          <p:cNvPr id="11271" name="Picture 15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827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 bwMode="auto">
          <a:xfrm>
            <a:off x="179388" y="836613"/>
            <a:ext cx="8713787" cy="583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4802" dir="18472499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內容版面配置區 14"/>
          <p:cNvSpPr>
            <a:spLocks noGrp="1"/>
          </p:cNvSpPr>
          <p:nvPr>
            <p:ph idx="1"/>
          </p:nvPr>
        </p:nvSpPr>
        <p:spPr>
          <a:xfrm>
            <a:off x="755576" y="1484784"/>
            <a:ext cx="7632848" cy="4114800"/>
          </a:xfrm>
        </p:spPr>
        <p:txBody>
          <a:bodyPr/>
          <a:lstStyle/>
          <a:p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配合產業界、學術單位或政府相關單位研究需求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，提供外國人來臺投資、陸資來臺投資、臺商對國外投資及對中國大陸投資等案件資料，作為研究我國直接投資與兩岸投資相關議題之研究題材，研究成果並可作為政府施政之參考。</a:t>
            </a:r>
          </a:p>
          <a:p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透過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委託研究計畫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、</a:t>
            </a:r>
            <a:r>
              <a:rPr lang="zh-TW" altLang="en-US" sz="2400" b="1" dirty="0" smtClean="0">
                <a:solidFill>
                  <a:srgbClr val="C00000"/>
                </a:solidFill>
                <a:latin typeface="微軟正黑體" pitchFamily="34" charset="-120"/>
                <a:ea typeface="微軟正黑體" pitchFamily="34" charset="-120"/>
              </a:rPr>
              <a:t>同仁自行研究計畫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研析本會現有業務資料、資料庫等，開發可應用於公私協力規劃之範圍。</a:t>
            </a:r>
            <a:endParaRPr lang="zh-TW" altLang="en-US" sz="2400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1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1C7EC-558E-4B22-8F65-3FA726D5234F}" type="slidenum">
              <a:rPr lang="en-US" altLang="zh-TW"/>
              <a:pPr>
                <a:defRPr/>
              </a:pPr>
              <a:t>7</a:t>
            </a:fld>
            <a:endParaRPr lang="en-US" altLang="zh-TW"/>
          </a:p>
        </p:txBody>
      </p:sp>
      <p:grpSp>
        <p:nvGrpSpPr>
          <p:cNvPr id="2" name="Group 1027"/>
          <p:cNvGrpSpPr>
            <a:grpSpLocks/>
          </p:cNvGrpSpPr>
          <p:nvPr/>
        </p:nvGrpSpPr>
        <p:grpSpPr bwMode="auto">
          <a:xfrm>
            <a:off x="0" y="685800"/>
            <a:ext cx="9144000" cy="115888"/>
            <a:chOff x="0" y="900"/>
            <a:chExt cx="5759" cy="96"/>
          </a:xfrm>
        </p:grpSpPr>
        <p:sp>
          <p:nvSpPr>
            <p:cNvPr id="11335" name="Rectangle 1028"/>
            <p:cNvSpPr>
              <a:spLocks noChangeArrowheads="1"/>
            </p:cNvSpPr>
            <p:nvPr/>
          </p:nvSpPr>
          <p:spPr bwMode="ltGray">
            <a:xfrm>
              <a:off x="0" y="900"/>
              <a:ext cx="5759" cy="47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ctr"/>
              <a:endParaRPr lang="zh-TW" altLang="zh-TW" b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11336" name="Rectangle 1029"/>
            <p:cNvSpPr>
              <a:spLocks noChangeArrowheads="1"/>
            </p:cNvSpPr>
            <p:nvPr/>
          </p:nvSpPr>
          <p:spPr bwMode="ltGray">
            <a:xfrm>
              <a:off x="0" y="972"/>
              <a:ext cx="5759" cy="24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ctr"/>
              <a:endParaRPr lang="zh-TW" altLang="zh-TW" b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11268" name="Text Box 9"/>
          <p:cNvSpPr txBox="1">
            <a:spLocks noChangeArrowheads="1"/>
          </p:cNvSpPr>
          <p:nvPr/>
        </p:nvSpPr>
        <p:spPr bwMode="auto">
          <a:xfrm>
            <a:off x="7696200" y="4800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269" name="Text Box 12"/>
          <p:cNvSpPr txBox="1">
            <a:spLocks noChangeArrowheads="1"/>
          </p:cNvSpPr>
          <p:nvPr/>
        </p:nvSpPr>
        <p:spPr bwMode="auto">
          <a:xfrm>
            <a:off x="6934200" y="4724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270" name="AutoShape 14"/>
          <p:cNvSpPr>
            <a:spLocks noChangeArrowheads="1"/>
          </p:cNvSpPr>
          <p:nvPr/>
        </p:nvSpPr>
        <p:spPr bwMode="auto">
          <a:xfrm>
            <a:off x="1475656" y="53538"/>
            <a:ext cx="7668344" cy="646986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>
              <a:spcBef>
                <a:spcPct val="10000"/>
              </a:spcBef>
              <a:buClr>
                <a:srgbClr val="FF3300"/>
              </a:buClr>
            </a:pPr>
            <a:r>
              <a:rPr kumimoji="0" lang="zh-TW" altLang="en-US" sz="3200" dirty="0" smtClean="0">
                <a:solidFill>
                  <a:srgbClr val="993300"/>
                </a:solidFill>
                <a:sym typeface="Wingdings 2" pitchFamily="18" charset="2"/>
              </a:rPr>
              <a:t>肆、公私協力規劃</a:t>
            </a:r>
          </a:p>
        </p:txBody>
      </p:sp>
      <p:pic>
        <p:nvPicPr>
          <p:cNvPr id="11271" name="Picture 15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827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 bwMode="auto">
          <a:xfrm>
            <a:off x="179388" y="836613"/>
            <a:ext cx="8713787" cy="583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4802" dir="18472499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圓角矩形 15"/>
          <p:cNvSpPr/>
          <p:nvPr/>
        </p:nvSpPr>
        <p:spPr bwMode="auto">
          <a:xfrm>
            <a:off x="683568" y="4365104"/>
            <a:ext cx="7776864" cy="108012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endParaRPr lang="zh-TW" altLang="en-US"/>
          </a:p>
        </p:txBody>
      </p:sp>
      <p:sp>
        <p:nvSpPr>
          <p:cNvPr id="13" name="圓角矩形 12"/>
          <p:cNvSpPr/>
          <p:nvPr/>
        </p:nvSpPr>
        <p:spPr bwMode="auto">
          <a:xfrm>
            <a:off x="683568" y="2636912"/>
            <a:ext cx="7704856" cy="1512168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TW" altLang="en-US"/>
          </a:p>
        </p:txBody>
      </p:sp>
      <p:sp>
        <p:nvSpPr>
          <p:cNvPr id="12" name="圓角矩形 11"/>
          <p:cNvSpPr/>
          <p:nvPr/>
        </p:nvSpPr>
        <p:spPr bwMode="auto">
          <a:xfrm>
            <a:off x="611560" y="1124744"/>
            <a:ext cx="7992888" cy="1296144"/>
          </a:xfrm>
          <a:prstGeom prst="round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TW" altLang="en-US"/>
          </a:p>
        </p:txBody>
      </p:sp>
      <p:sp>
        <p:nvSpPr>
          <p:cNvPr id="15" name="內容版面配置區 14"/>
          <p:cNvSpPr>
            <a:spLocks noGrp="1"/>
          </p:cNvSpPr>
          <p:nvPr>
            <p:ph idx="1"/>
          </p:nvPr>
        </p:nvSpPr>
        <p:spPr>
          <a:xfrm>
            <a:off x="683568" y="1268760"/>
            <a:ext cx="7772400" cy="5040560"/>
          </a:xfrm>
        </p:spPr>
        <p:txBody>
          <a:bodyPr/>
          <a:lstStyle/>
          <a:p>
            <a:pPr marL="0" indent="0">
              <a:buNone/>
            </a:pPr>
            <a:r>
              <a:rPr lang="zh-TW" altLang="en-US" sz="2800" b="1" dirty="0" smtClean="0">
                <a:latin typeface="微軟正黑體" pitchFamily="34" charset="-120"/>
                <a:ea typeface="微軟正黑體" pitchFamily="34" charset="-120"/>
              </a:rPr>
              <a:t>定期更新已開放之資料，並持續提升資料之正確性、可用性。</a:t>
            </a:r>
            <a:endParaRPr lang="en-US" altLang="zh-TW" sz="2800" b="1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endParaRPr lang="zh-TW" altLang="en-US" sz="2800" b="1" dirty="0" smtClean="0">
              <a:latin typeface="微軟正黑體" pitchFamily="34" charset="-120"/>
              <a:ea typeface="微軟正黑體" pitchFamily="34" charset="-120"/>
            </a:endParaRPr>
          </a:p>
          <a:p>
            <a:pPr marL="0" indent="0">
              <a:buNone/>
            </a:pPr>
            <a:r>
              <a:rPr lang="zh-TW" altLang="en-US" sz="2800" b="1" dirty="0" smtClean="0">
                <a:latin typeface="微軟正黑體" pitchFamily="34" charset="-120"/>
                <a:ea typeface="微軟正黑體" pitchFamily="34" charset="-120"/>
              </a:rPr>
              <a:t>持續配合兩岸投資政策之變化，滾動式檢視所蒐集或掌握之相關投資資料，以開放供民間參考運用</a:t>
            </a:r>
            <a:endParaRPr lang="en-US" altLang="zh-TW" sz="2800" b="1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endParaRPr lang="en-US" altLang="zh-TW" sz="2800" b="1" dirty="0" smtClean="0">
              <a:latin typeface="微軟正黑體" pitchFamily="34" charset="-120"/>
              <a:ea typeface="微軟正黑體" pitchFamily="34" charset="-120"/>
            </a:endParaRPr>
          </a:p>
          <a:p>
            <a:pPr>
              <a:buNone/>
            </a:pPr>
            <a:r>
              <a:rPr lang="zh-TW" altLang="en-US" sz="2800" b="1" dirty="0" smtClean="0">
                <a:latin typeface="微軟正黑體" pitchFamily="34" charset="-120"/>
                <a:ea typeface="微軟正黑體" pitchFamily="34" charset="-120"/>
              </a:rPr>
              <a:t>連結或整併具關連性之資料，以利各界利用。</a:t>
            </a:r>
            <a:endParaRPr lang="en-US" altLang="zh-TW" sz="2800" b="1" dirty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1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1C7EC-558E-4B22-8F65-3FA726D5234F}" type="slidenum">
              <a:rPr lang="en-US" altLang="zh-TW"/>
              <a:pPr>
                <a:defRPr/>
              </a:pPr>
              <a:t>8</a:t>
            </a:fld>
            <a:endParaRPr lang="en-US" altLang="zh-TW"/>
          </a:p>
        </p:txBody>
      </p:sp>
      <p:grpSp>
        <p:nvGrpSpPr>
          <p:cNvPr id="2" name="Group 1027"/>
          <p:cNvGrpSpPr>
            <a:grpSpLocks/>
          </p:cNvGrpSpPr>
          <p:nvPr/>
        </p:nvGrpSpPr>
        <p:grpSpPr bwMode="auto">
          <a:xfrm>
            <a:off x="0" y="685800"/>
            <a:ext cx="9144000" cy="115888"/>
            <a:chOff x="0" y="900"/>
            <a:chExt cx="5759" cy="96"/>
          </a:xfrm>
        </p:grpSpPr>
        <p:sp>
          <p:nvSpPr>
            <p:cNvPr id="11335" name="Rectangle 1028"/>
            <p:cNvSpPr>
              <a:spLocks noChangeArrowheads="1"/>
            </p:cNvSpPr>
            <p:nvPr/>
          </p:nvSpPr>
          <p:spPr bwMode="ltGray">
            <a:xfrm>
              <a:off x="0" y="900"/>
              <a:ext cx="5759" cy="47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ctr"/>
              <a:endParaRPr lang="zh-TW" altLang="zh-TW" b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  <p:sp>
          <p:nvSpPr>
            <p:cNvPr id="11336" name="Rectangle 1029"/>
            <p:cNvSpPr>
              <a:spLocks noChangeArrowheads="1"/>
            </p:cNvSpPr>
            <p:nvPr/>
          </p:nvSpPr>
          <p:spPr bwMode="ltGray">
            <a:xfrm>
              <a:off x="0" y="972"/>
              <a:ext cx="5759" cy="24"/>
            </a:xfrm>
            <a:prstGeom prst="rect">
              <a:avLst/>
            </a:prstGeom>
            <a:gradFill rotWithShape="0">
              <a:gsLst>
                <a:gs pos="0">
                  <a:srgbClr val="E6DCAC"/>
                </a:gs>
                <a:gs pos="12000">
                  <a:srgbClr val="E6D78A"/>
                </a:gs>
                <a:gs pos="30000">
                  <a:srgbClr val="C7AC4C"/>
                </a:gs>
                <a:gs pos="45000">
                  <a:srgbClr val="E6D78A"/>
                </a:gs>
                <a:gs pos="77000">
                  <a:srgbClr val="C7AC4C"/>
                </a:gs>
                <a:gs pos="100000">
                  <a:srgbClr val="E6DCAC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ctr"/>
              <a:endParaRPr lang="zh-TW" altLang="zh-TW" b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endParaRPr>
            </a:p>
          </p:txBody>
        </p:sp>
      </p:grpSp>
      <p:sp>
        <p:nvSpPr>
          <p:cNvPr id="11268" name="Text Box 9"/>
          <p:cNvSpPr txBox="1">
            <a:spLocks noChangeArrowheads="1"/>
          </p:cNvSpPr>
          <p:nvPr/>
        </p:nvSpPr>
        <p:spPr bwMode="auto">
          <a:xfrm>
            <a:off x="7696200" y="4800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269" name="Text Box 12"/>
          <p:cNvSpPr txBox="1">
            <a:spLocks noChangeArrowheads="1"/>
          </p:cNvSpPr>
          <p:nvPr/>
        </p:nvSpPr>
        <p:spPr bwMode="auto">
          <a:xfrm>
            <a:off x="6934200" y="4724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TW" altLang="zh-TW" sz="1800" b="0">
              <a:solidFill>
                <a:schemeClr val="tx1"/>
              </a:solidFill>
              <a:latin typeface="Times New Roman" pitchFamily="18" charset="0"/>
              <a:ea typeface="新細明體" pitchFamily="18" charset="-120"/>
            </a:endParaRPr>
          </a:p>
        </p:txBody>
      </p:sp>
      <p:sp>
        <p:nvSpPr>
          <p:cNvPr id="11270" name="AutoShape 14"/>
          <p:cNvSpPr>
            <a:spLocks noChangeArrowheads="1"/>
          </p:cNvSpPr>
          <p:nvPr/>
        </p:nvSpPr>
        <p:spPr bwMode="auto">
          <a:xfrm>
            <a:off x="1475656" y="53538"/>
            <a:ext cx="7668344" cy="646986"/>
          </a:xfrm>
          <a:prstGeom prst="roundRect">
            <a:avLst>
              <a:gd name="adj" fmla="val 16667"/>
            </a:avLst>
          </a:prstGeom>
          <a:noFill/>
          <a:ln w="9525">
            <a:noFill/>
            <a:round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>
              <a:spcBef>
                <a:spcPct val="10000"/>
              </a:spcBef>
              <a:buClr>
                <a:srgbClr val="FF3300"/>
              </a:buClr>
              <a:buFont typeface="Wingdings" pitchFamily="2" charset="2"/>
              <a:buNone/>
            </a:pPr>
            <a:r>
              <a:rPr kumimoji="0" lang="zh-TW" altLang="en-US" sz="3200" dirty="0" smtClean="0">
                <a:solidFill>
                  <a:srgbClr val="993300"/>
                </a:solidFill>
                <a:sym typeface="Wingdings 2" pitchFamily="18" charset="2"/>
              </a:rPr>
              <a:t>伍、未來開放資料標的及品質精進方向</a:t>
            </a:r>
          </a:p>
        </p:txBody>
      </p:sp>
      <p:pic>
        <p:nvPicPr>
          <p:cNvPr id="11271" name="Picture 15" descr="p10-a.gif (4172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4827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矩形 13"/>
          <p:cNvSpPr/>
          <p:nvPr/>
        </p:nvSpPr>
        <p:spPr bwMode="auto">
          <a:xfrm>
            <a:off x="179388" y="836613"/>
            <a:ext cx="8713787" cy="583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44802" dir="18472499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投影片編號版面配置區 7"/>
          <p:cNvSpPr txBox="1">
            <a:spLocks noGrp="1"/>
          </p:cNvSpPr>
          <p:nvPr/>
        </p:nvSpPr>
        <p:spPr bwMode="auto">
          <a:xfrm>
            <a:off x="7239000" y="6402388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95BADBFE-C742-4BEA-8973-AE8D9D38C25D}" type="slidenum">
              <a:rPr lang="en-US" altLang="zh-TW" sz="1400" b="0">
                <a:solidFill>
                  <a:schemeClr val="tx1"/>
                </a:solidFill>
                <a:latin typeface="+mn-lt"/>
                <a:ea typeface="+mn-ea"/>
              </a:rPr>
              <a:pPr algn="r">
                <a:defRPr/>
              </a:pPr>
              <a:t>9</a:t>
            </a:fld>
            <a:endParaRPr lang="en-US" altLang="zh-TW" sz="1400" b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7" name="內容版面配置區 2"/>
          <p:cNvSpPr txBox="1">
            <a:spLocks/>
          </p:cNvSpPr>
          <p:nvPr/>
        </p:nvSpPr>
        <p:spPr bwMode="auto">
          <a:xfrm>
            <a:off x="4356100" y="2924175"/>
            <a:ext cx="4248150" cy="3168650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zh-TW" altLang="en-US" sz="8000" kern="0" dirty="0">
                <a:solidFill>
                  <a:srgbClr val="00206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報告完畢</a:t>
            </a:r>
          </a:p>
          <a:p>
            <a:pPr marL="342900" indent="-342900">
              <a:spcBef>
                <a:spcPts val="2400"/>
              </a:spcBef>
              <a:buFont typeface="Wingdings" pitchFamily="2" charset="2"/>
              <a:buNone/>
              <a:defRPr/>
            </a:pPr>
            <a:r>
              <a:rPr lang="zh-TW" altLang="en-US" sz="8000" kern="0" dirty="0">
                <a:solidFill>
                  <a:srgbClr val="002060"/>
                </a:solidFill>
                <a:latin typeface="Arial Unicode MS" pitchFamily="34" charset="-120"/>
                <a:ea typeface="Arial Unicode MS" pitchFamily="34" charset="-120"/>
                <a:cs typeface="Arial Unicode MS" pitchFamily="34" charset="-120"/>
              </a:rPr>
              <a:t>敬請指教</a:t>
            </a:r>
          </a:p>
        </p:txBody>
      </p:sp>
      <p:pic>
        <p:nvPicPr>
          <p:cNvPr id="21508" name="圖片 10" descr="MC900198967.WM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4813"/>
            <a:ext cx="410527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A964F4-C73C-4407-8B0B-544F278EAD2F}" type="slidenum">
              <a:rPr lang="en-US" altLang="zh-TW" smtClean="0"/>
              <a:pPr>
                <a:defRPr/>
              </a:pPr>
              <a:t>9</a:t>
            </a:fld>
            <a:endParaRPr lang="en-US" alt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預設簡報設計">
  <a:themeElements>
    <a:clrScheme name="">
      <a:dk1>
        <a:srgbClr val="000000"/>
      </a:dk1>
      <a:lt1>
        <a:srgbClr val="F3FFFF"/>
      </a:lt1>
      <a:dk2>
        <a:srgbClr val="000000"/>
      </a:dk2>
      <a:lt2>
        <a:srgbClr val="808080"/>
      </a:lt2>
      <a:accent1>
        <a:srgbClr val="3399FF"/>
      </a:accent1>
      <a:accent2>
        <a:srgbClr val="99FFCC"/>
      </a:accent2>
      <a:accent3>
        <a:srgbClr val="F8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預設簡報設計">
      <a:majorFont>
        <a:latin typeface="Times New Roman"/>
        <a:ea typeface="新細明體"/>
        <a:cs typeface=""/>
      </a:majorFont>
      <a:minorFont>
        <a:latin typeface="Times New Roman"/>
        <a:ea typeface="新細明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1">
          <a:gsLst>
            <a:gs pos="0">
              <a:srgbClr val="9797FF"/>
            </a:gs>
            <a:gs pos="100000">
              <a:srgbClr val="9797FF">
                <a:gamma/>
                <a:tint val="19216"/>
                <a:invGamma/>
              </a:srgbClr>
            </a:gs>
          </a:gsLst>
          <a:lin ang="0" scaled="1"/>
        </a:gradFill>
        <a:ln w="9525">
          <a:solidFill>
            <a:schemeClr val="tx1"/>
          </a:solidFill>
          <a:miter lim="800000"/>
          <a:headEnd/>
          <a:tailEnd/>
        </a:ln>
        <a:effectLst>
          <a:outerShdw dist="144802" dir="18472499" algn="ctr" rotWithShape="0">
            <a:schemeClr val="bg2">
              <a:alpha val="50000"/>
            </a:schemeClr>
          </a:outerShdw>
        </a:effectLst>
      </a:spPr>
      <a:bodyPr wrap="none" anchor="ctr"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533400" marR="0" indent="-53340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</a:defRPr>
        </a:defPPr>
      </a:lstStyle>
    </a:lnDef>
  </a:objectDefaults>
  <a:extraClrSchemeLst>
    <a:extraClrScheme>
      <a:clrScheme name="預設簡報設計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預設簡報設計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預設簡報設計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11323</TotalTime>
  <Words>637</Words>
  <Application>Microsoft Office PowerPoint</Application>
  <PresentationFormat>如螢幕大小 (4:3)</PresentationFormat>
  <Paragraphs>59</Paragraphs>
  <Slides>9</Slides>
  <Notes>9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預設簡報設計</vt:lpstr>
      <vt:lpstr>投影片 1</vt:lpstr>
      <vt:lpstr>投影片 2</vt:lpstr>
      <vt:lpstr>投影片 3</vt:lpstr>
      <vt:lpstr>投影片 4</vt:lpstr>
      <vt:lpstr>投影片 5</vt:lpstr>
      <vt:lpstr>投影片 6</vt:lpstr>
      <vt:lpstr>投影片 7</vt:lpstr>
      <vt:lpstr>投影片 8</vt:lpstr>
      <vt:lpstr>投影片 9</vt:lpstr>
    </vt:vector>
  </TitlesOfParts>
  <Company>moea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moea</dc:creator>
  <cp:lastModifiedBy>Chi Yen SU</cp:lastModifiedBy>
  <cp:revision>1398</cp:revision>
  <dcterms:created xsi:type="dcterms:W3CDTF">2009-03-16T02:45:28Z</dcterms:created>
  <dcterms:modified xsi:type="dcterms:W3CDTF">2016-12-14T08:42:32Z</dcterms:modified>
</cp:coreProperties>
</file>