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9" r:id="rId1"/>
    <p:sldMasterId id="2147485438" r:id="rId2"/>
    <p:sldMasterId id="2147485446" r:id="rId3"/>
  </p:sldMasterIdLst>
  <p:notesMasterIdLst>
    <p:notesMasterId r:id="rId17"/>
  </p:notesMasterIdLst>
  <p:handoutMasterIdLst>
    <p:handoutMasterId r:id="rId18"/>
  </p:handoutMasterIdLst>
  <p:sldIdLst>
    <p:sldId id="1259" r:id="rId4"/>
    <p:sldId id="1210" r:id="rId5"/>
    <p:sldId id="1344" r:id="rId6"/>
    <p:sldId id="1355" r:id="rId7"/>
    <p:sldId id="1352" r:id="rId8"/>
    <p:sldId id="1346" r:id="rId9"/>
    <p:sldId id="1345" r:id="rId10"/>
    <p:sldId id="1347" r:id="rId11"/>
    <p:sldId id="1348" r:id="rId12"/>
    <p:sldId id="1349" r:id="rId13"/>
    <p:sldId id="1350" r:id="rId14"/>
    <p:sldId id="1351" r:id="rId15"/>
    <p:sldId id="1354" r:id="rId16"/>
  </p:sldIdLst>
  <p:sldSz cx="9906000" cy="6858000" type="A4"/>
  <p:notesSz cx="6794500" cy="9931400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標楷體" pitchFamily="65" charset="-120"/>
        <a:ea typeface="標楷體" pitchFamily="65" charset="-12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預設章節" id="{8F5E12DF-C632-4EE9-AAEC-BA00D16A6E46}">
          <p14:sldIdLst>
            <p14:sldId id="1259"/>
            <p14:sldId id="1210"/>
            <p14:sldId id="1344"/>
            <p14:sldId id="1355"/>
            <p14:sldId id="1352"/>
            <p14:sldId id="1346"/>
            <p14:sldId id="1345"/>
            <p14:sldId id="1347"/>
            <p14:sldId id="1348"/>
            <p14:sldId id="1349"/>
            <p14:sldId id="1350"/>
            <p14:sldId id="1351"/>
            <p14:sldId id="135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99"/>
    <a:srgbClr val="CC6600"/>
    <a:srgbClr val="FFC000"/>
    <a:srgbClr val="0000FF"/>
    <a:srgbClr val="FF33CC"/>
    <a:srgbClr val="0033CC"/>
    <a:srgbClr val="20A4E3"/>
    <a:srgbClr val="E2E2F6"/>
    <a:srgbClr val="57579B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淺色樣式 3 - 輔色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淺色樣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佈景主題樣式 1 - 輔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佈景主題樣式 1 - 輔色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CAF9ED-07DC-4A11-8D7F-57B35C25682E}" styleName="中等深淺樣式 1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中等深淺樣式 3 - 輔色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7292A2E-F333-43FB-9621-5CBBE7FDCDCB}" styleName="淺色樣式 2 - 輔色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7AC3CCA-C797-4891-BE02-D94E43425B78}" styleName="中等深淺樣式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90887" autoAdjust="0"/>
  </p:normalViewPr>
  <p:slideViewPr>
    <p:cSldViewPr>
      <p:cViewPr varScale="1">
        <p:scale>
          <a:sx n="71" d="100"/>
          <a:sy n="71" d="100"/>
        </p:scale>
        <p:origin x="870" y="78"/>
      </p:cViewPr>
      <p:guideLst>
        <p:guide orient="horz" pos="2160"/>
        <p:guide pos="5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220" y="-114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024" cy="50030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2921" tIns="31459" rIns="62921" bIns="31459" numCol="1" anchor="t" anchorCtr="0" compatLnSpc="1">
            <a:prstTxWarp prst="textNoShape">
              <a:avLst/>
            </a:prstTxWarp>
          </a:bodyPr>
          <a:lstStyle>
            <a:lvl1pPr algn="l" defTabSz="630836" eaLnBrk="1" hangingPunct="1">
              <a:lnSpc>
                <a:spcPct val="100000"/>
              </a:lnSpc>
              <a:defRPr sz="8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477" y="1"/>
            <a:ext cx="2943438" cy="50030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2921" tIns="31459" rIns="62921" bIns="31459" numCol="1" anchor="t" anchorCtr="0" compatLnSpc="1">
            <a:prstTxWarp prst="textNoShape">
              <a:avLst/>
            </a:prstTxWarp>
          </a:bodyPr>
          <a:lstStyle>
            <a:lvl1pPr algn="r" defTabSz="630836" eaLnBrk="1" hangingPunct="1">
              <a:lnSpc>
                <a:spcPct val="100000"/>
              </a:lnSpc>
              <a:defRPr sz="8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509"/>
            <a:ext cx="2945024" cy="50030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2921" tIns="31459" rIns="62921" bIns="31459" numCol="1" anchor="b" anchorCtr="0" compatLnSpc="1">
            <a:prstTxWarp prst="textNoShape">
              <a:avLst/>
            </a:prstTxWarp>
          </a:bodyPr>
          <a:lstStyle>
            <a:lvl1pPr algn="l" defTabSz="630836" eaLnBrk="1" hangingPunct="1">
              <a:lnSpc>
                <a:spcPct val="100000"/>
              </a:lnSpc>
              <a:defRPr sz="8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53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477" y="9429509"/>
            <a:ext cx="2943438" cy="50030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62921" tIns="31459" rIns="62921" bIns="31459" numCol="1" anchor="b" anchorCtr="0" compatLnSpc="1">
            <a:prstTxWarp prst="textNoShape">
              <a:avLst/>
            </a:prstTxWarp>
          </a:bodyPr>
          <a:lstStyle>
            <a:lvl1pPr algn="r" defTabSz="625475" eaLnBrk="1" hangingPunct="1">
              <a:defRPr sz="8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71A4E5B8-3E81-40E5-ACFF-19B0449E2BF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6197731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5024" cy="50030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148" tIns="47576" rIns="95148" bIns="47576" numCol="1" anchor="t" anchorCtr="0" compatLnSpc="1">
            <a:prstTxWarp prst="textNoShape">
              <a:avLst/>
            </a:prstTxWarp>
          </a:bodyPr>
          <a:lstStyle>
            <a:lvl1pPr algn="l" defTabSz="951008" eaLnBrk="1" hangingPunct="1">
              <a:lnSpc>
                <a:spcPct val="100000"/>
              </a:lnSpc>
              <a:defRPr sz="12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77" y="1"/>
            <a:ext cx="2943438" cy="500303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148" tIns="47576" rIns="95148" bIns="47576" numCol="1" anchor="t" anchorCtr="0" compatLnSpc="1">
            <a:prstTxWarp prst="textNoShape">
              <a:avLst/>
            </a:prstTxWarp>
          </a:bodyPr>
          <a:lstStyle>
            <a:lvl1pPr algn="r" defTabSz="951008" eaLnBrk="1" hangingPunct="1">
              <a:lnSpc>
                <a:spcPct val="100000"/>
              </a:lnSpc>
              <a:defRPr sz="12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21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76862" cy="3722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1" y="4718726"/>
            <a:ext cx="5433061" cy="4467779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148" tIns="47576" rIns="95148" bIns="4757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 smtClean="0"/>
              <a:t>按一下以編輯母片</a:t>
            </a:r>
          </a:p>
          <a:p>
            <a:pPr lvl="1"/>
            <a:r>
              <a:rPr lang="zh-TW" altLang="en-US" noProof="0" smtClean="0"/>
              <a:t>第二層</a:t>
            </a:r>
          </a:p>
          <a:p>
            <a:pPr lvl="2"/>
            <a:r>
              <a:rPr lang="zh-TW" altLang="en-US" noProof="0" smtClean="0"/>
              <a:t>第三層</a:t>
            </a:r>
          </a:p>
          <a:p>
            <a:pPr lvl="3"/>
            <a:r>
              <a:rPr lang="zh-TW" altLang="en-US" noProof="0" smtClean="0"/>
              <a:t>第四層</a:t>
            </a:r>
          </a:p>
          <a:p>
            <a:pPr lvl="4"/>
            <a:r>
              <a:rPr lang="zh-TW" altLang="en-US" noProof="0" smtClean="0"/>
              <a:t>第五層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509"/>
            <a:ext cx="2945024" cy="50030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148" tIns="47576" rIns="95148" bIns="47576" numCol="1" anchor="b" anchorCtr="0" compatLnSpc="1">
            <a:prstTxWarp prst="textNoShape">
              <a:avLst/>
            </a:prstTxWarp>
          </a:bodyPr>
          <a:lstStyle>
            <a:lvl1pPr algn="l" defTabSz="951008" eaLnBrk="1" hangingPunct="1">
              <a:lnSpc>
                <a:spcPct val="100000"/>
              </a:lnSpc>
              <a:defRPr sz="12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77" y="9429509"/>
            <a:ext cx="2943438" cy="50030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5148" tIns="47576" rIns="95148" bIns="47576" numCol="1" anchor="b" anchorCtr="0" compatLnSpc="1">
            <a:prstTxWarp prst="textNoShape">
              <a:avLst/>
            </a:prstTxWarp>
          </a:bodyPr>
          <a:lstStyle>
            <a:lvl1pPr algn="r" defTabSz="946148" eaLnBrk="1" hangingPunct="1">
              <a:defRPr sz="12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AAF1CD2D-C291-46E5-898A-681ED0D176B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6072684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新細明體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dirty="0" smtClean="0">
              <a:latin typeface="Arial" pitchFamily="34" charset="0"/>
            </a:endParaRPr>
          </a:p>
        </p:txBody>
      </p:sp>
      <p:sp>
        <p:nvSpPr>
          <p:cNvPr id="93188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BE0CF2-D7A2-43C8-B630-74227501A7A5}" type="slidenum">
              <a:rPr lang="en-US" altLang="zh-TW" smtClean="0"/>
              <a:pPr/>
              <a:t>0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2289814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9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039271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r>
              <a:rPr lang="zh-TW" altLang="en-US" dirty="0" smtClean="0"/>
              <a:t>企業營運階段所需資料</a:t>
            </a: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10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002007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11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08523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8483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148484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4EA16C-5D76-4734-BFEF-5C9392A64230}" type="slidenum">
              <a:rPr lang="en-US" altLang="zh-TW" smtClean="0"/>
              <a:pPr/>
              <a:t>12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2123249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zh-TW" altLang="en-US" smtClean="0">
              <a:latin typeface="Arial" pitchFamily="34" charset="0"/>
            </a:endParaRPr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1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9471948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2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7244085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3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3687588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4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772868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5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4257174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6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18740445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7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2883471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4211" name="備忘稿版面配置區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lnSpc>
                <a:spcPts val="4000"/>
              </a:lnSpc>
              <a:spcAft>
                <a:spcPts val="1800"/>
              </a:spcAft>
            </a:pPr>
            <a:endParaRPr lang="en-US" altLang="zh-TW" sz="1200" dirty="0" smtClean="0"/>
          </a:p>
        </p:txBody>
      </p:sp>
      <p:sp>
        <p:nvSpPr>
          <p:cNvPr id="9421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927FEB-DF2A-4C85-A775-B972015939F7}" type="slidenum">
              <a:rPr lang="en-US" altLang="zh-TW" smtClean="0"/>
              <a:pPr/>
              <a:t>8</a:t>
            </a:fld>
            <a:endParaRPr lang="en-US" altLang="zh-TW" smtClean="0"/>
          </a:p>
        </p:txBody>
      </p:sp>
    </p:spTree>
    <p:extLst>
      <p:ext uri="{BB962C8B-B14F-4D97-AF65-F5344CB8AC3E}">
        <p14:creationId xmlns:p14="http://schemas.microsoft.com/office/powerpoint/2010/main" val="677663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8"/>
          <p:cNvGrpSpPr>
            <a:grpSpLocks noChangeAspect="1"/>
          </p:cNvGrpSpPr>
          <p:nvPr userDrawn="1"/>
        </p:nvGrpSpPr>
        <p:grpSpPr bwMode="auto">
          <a:xfrm>
            <a:off x="22225" y="19050"/>
            <a:ext cx="1577975" cy="457200"/>
            <a:chOff x="-23" y="-17"/>
            <a:chExt cx="917" cy="288"/>
          </a:xfrm>
        </p:grpSpPr>
        <p:sp>
          <p:nvSpPr>
            <p:cNvPr id="5" name="AutoShape 19"/>
            <p:cNvSpPr>
              <a:spLocks noChangeAspect="1" noChangeArrowheads="1" noTextEdit="1"/>
            </p:cNvSpPr>
            <p:nvPr userDrawn="1"/>
          </p:nvSpPr>
          <p:spPr bwMode="auto">
            <a:xfrm>
              <a:off x="-23" y="-17"/>
              <a:ext cx="9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6" name="Freeform 20"/>
            <p:cNvSpPr>
              <a:spLocks/>
            </p:cNvSpPr>
            <p:nvPr userDrawn="1"/>
          </p:nvSpPr>
          <p:spPr bwMode="auto">
            <a:xfrm>
              <a:off x="705" y="61"/>
              <a:ext cx="175" cy="146"/>
            </a:xfrm>
            <a:custGeom>
              <a:avLst/>
              <a:gdLst>
                <a:gd name="T0" fmla="*/ 0 w 526"/>
                <a:gd name="T1" fmla="*/ 0 h 294"/>
                <a:gd name="T2" fmla="*/ 0 w 526"/>
                <a:gd name="T3" fmla="*/ 0 h 294"/>
                <a:gd name="T4" fmla="*/ 0 w 526"/>
                <a:gd name="T5" fmla="*/ 0 h 294"/>
                <a:gd name="T6" fmla="*/ 0 w 526"/>
                <a:gd name="T7" fmla="*/ 0 h 2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6" h="294">
                  <a:moveTo>
                    <a:pt x="526" y="0"/>
                  </a:moveTo>
                  <a:lnTo>
                    <a:pt x="0" y="139"/>
                  </a:lnTo>
                  <a:lnTo>
                    <a:pt x="276" y="29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7" name="Freeform 21"/>
            <p:cNvSpPr>
              <a:spLocks/>
            </p:cNvSpPr>
            <p:nvPr userDrawn="1"/>
          </p:nvSpPr>
          <p:spPr bwMode="auto">
            <a:xfrm>
              <a:off x="486" y="-13"/>
              <a:ext cx="362" cy="270"/>
            </a:xfrm>
            <a:custGeom>
              <a:avLst/>
              <a:gdLst>
                <a:gd name="T0" fmla="*/ 0 w 1087"/>
                <a:gd name="T1" fmla="*/ 1 h 540"/>
                <a:gd name="T2" fmla="*/ 0 w 1087"/>
                <a:gd name="T3" fmla="*/ 1 h 540"/>
                <a:gd name="T4" fmla="*/ 0 w 1087"/>
                <a:gd name="T5" fmla="*/ 1 h 540"/>
                <a:gd name="T6" fmla="*/ 0 w 1087"/>
                <a:gd name="T7" fmla="*/ 1 h 540"/>
                <a:gd name="T8" fmla="*/ 0 w 1087"/>
                <a:gd name="T9" fmla="*/ 1 h 540"/>
                <a:gd name="T10" fmla="*/ 0 w 1087"/>
                <a:gd name="T11" fmla="*/ 1 h 540"/>
                <a:gd name="T12" fmla="*/ 0 w 1087"/>
                <a:gd name="T13" fmla="*/ 1 h 540"/>
                <a:gd name="T14" fmla="*/ 0 w 1087"/>
                <a:gd name="T15" fmla="*/ 1 h 540"/>
                <a:gd name="T16" fmla="*/ 0 w 1087"/>
                <a:gd name="T17" fmla="*/ 1 h 540"/>
                <a:gd name="T18" fmla="*/ 0 w 1087"/>
                <a:gd name="T19" fmla="*/ 1 h 540"/>
                <a:gd name="T20" fmla="*/ 0 w 1087"/>
                <a:gd name="T21" fmla="*/ 1 h 540"/>
                <a:gd name="T22" fmla="*/ 0 w 1087"/>
                <a:gd name="T23" fmla="*/ 1 h 540"/>
                <a:gd name="T24" fmla="*/ 0 w 1087"/>
                <a:gd name="T25" fmla="*/ 1 h 540"/>
                <a:gd name="T26" fmla="*/ 0 w 1087"/>
                <a:gd name="T27" fmla="*/ 1 h 540"/>
                <a:gd name="T28" fmla="*/ 0 w 1087"/>
                <a:gd name="T29" fmla="*/ 1 h 540"/>
                <a:gd name="T30" fmla="*/ 0 w 1087"/>
                <a:gd name="T31" fmla="*/ 1 h 540"/>
                <a:gd name="T32" fmla="*/ 0 w 1087"/>
                <a:gd name="T33" fmla="*/ 1 h 540"/>
                <a:gd name="T34" fmla="*/ 0 w 1087"/>
                <a:gd name="T35" fmla="*/ 1 h 540"/>
                <a:gd name="T36" fmla="*/ 0 w 1087"/>
                <a:gd name="T37" fmla="*/ 1 h 540"/>
                <a:gd name="T38" fmla="*/ 0 w 1087"/>
                <a:gd name="T39" fmla="*/ 1 h 540"/>
                <a:gd name="T40" fmla="*/ 0 w 1087"/>
                <a:gd name="T41" fmla="*/ 1 h 540"/>
                <a:gd name="T42" fmla="*/ 0 w 1087"/>
                <a:gd name="T43" fmla="*/ 1 h 540"/>
                <a:gd name="T44" fmla="*/ 0 w 1087"/>
                <a:gd name="T45" fmla="*/ 1 h 540"/>
                <a:gd name="T46" fmla="*/ 0 w 1087"/>
                <a:gd name="T47" fmla="*/ 1 h 540"/>
                <a:gd name="T48" fmla="*/ 0 w 1087"/>
                <a:gd name="T49" fmla="*/ 1 h 540"/>
                <a:gd name="T50" fmla="*/ 0 w 1087"/>
                <a:gd name="T51" fmla="*/ 1 h 540"/>
                <a:gd name="T52" fmla="*/ 0 w 1087"/>
                <a:gd name="T53" fmla="*/ 1 h 540"/>
                <a:gd name="T54" fmla="*/ 0 w 1087"/>
                <a:gd name="T55" fmla="*/ 1 h 540"/>
                <a:gd name="T56" fmla="*/ 0 w 1087"/>
                <a:gd name="T57" fmla="*/ 1 h 540"/>
                <a:gd name="T58" fmla="*/ 0 w 1087"/>
                <a:gd name="T59" fmla="*/ 1 h 540"/>
                <a:gd name="T60" fmla="*/ 0 w 1087"/>
                <a:gd name="T61" fmla="*/ 1 h 540"/>
                <a:gd name="T62" fmla="*/ 0 w 1087"/>
                <a:gd name="T63" fmla="*/ 1 h 540"/>
                <a:gd name="T64" fmla="*/ 0 w 1087"/>
                <a:gd name="T65" fmla="*/ 1 h 540"/>
                <a:gd name="T66" fmla="*/ 0 w 1087"/>
                <a:gd name="T67" fmla="*/ 0 h 540"/>
                <a:gd name="T68" fmla="*/ 0 w 1087"/>
                <a:gd name="T69" fmla="*/ 0 h 540"/>
                <a:gd name="T70" fmla="*/ 0 w 1087"/>
                <a:gd name="T71" fmla="*/ 1 h 540"/>
                <a:gd name="T72" fmla="*/ 0 w 1087"/>
                <a:gd name="T73" fmla="*/ 1 h 540"/>
                <a:gd name="T74" fmla="*/ 0 w 1087"/>
                <a:gd name="T75" fmla="*/ 1 h 540"/>
                <a:gd name="T76" fmla="*/ 0 w 1087"/>
                <a:gd name="T77" fmla="*/ 1 h 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87" h="540">
                  <a:moveTo>
                    <a:pt x="676" y="456"/>
                  </a:moveTo>
                  <a:lnTo>
                    <a:pt x="610" y="456"/>
                  </a:lnTo>
                  <a:lnTo>
                    <a:pt x="583" y="450"/>
                  </a:lnTo>
                  <a:lnTo>
                    <a:pt x="554" y="446"/>
                  </a:lnTo>
                  <a:lnTo>
                    <a:pt x="530" y="438"/>
                  </a:lnTo>
                  <a:lnTo>
                    <a:pt x="506" y="428"/>
                  </a:lnTo>
                  <a:lnTo>
                    <a:pt x="484" y="418"/>
                  </a:lnTo>
                  <a:lnTo>
                    <a:pt x="464" y="407"/>
                  </a:lnTo>
                  <a:lnTo>
                    <a:pt x="446" y="394"/>
                  </a:lnTo>
                  <a:lnTo>
                    <a:pt x="431" y="380"/>
                  </a:lnTo>
                  <a:lnTo>
                    <a:pt x="418" y="366"/>
                  </a:lnTo>
                  <a:lnTo>
                    <a:pt x="410" y="350"/>
                  </a:lnTo>
                  <a:lnTo>
                    <a:pt x="403" y="333"/>
                  </a:lnTo>
                  <a:lnTo>
                    <a:pt x="399" y="318"/>
                  </a:lnTo>
                  <a:lnTo>
                    <a:pt x="399" y="299"/>
                  </a:lnTo>
                  <a:lnTo>
                    <a:pt x="403" y="282"/>
                  </a:lnTo>
                  <a:lnTo>
                    <a:pt x="410" y="263"/>
                  </a:lnTo>
                  <a:lnTo>
                    <a:pt x="421" y="246"/>
                  </a:lnTo>
                  <a:lnTo>
                    <a:pt x="433" y="228"/>
                  </a:lnTo>
                  <a:lnTo>
                    <a:pt x="451" y="211"/>
                  </a:lnTo>
                  <a:lnTo>
                    <a:pt x="473" y="191"/>
                  </a:lnTo>
                  <a:lnTo>
                    <a:pt x="502" y="176"/>
                  </a:lnTo>
                  <a:lnTo>
                    <a:pt x="531" y="160"/>
                  </a:lnTo>
                  <a:lnTo>
                    <a:pt x="568" y="145"/>
                  </a:lnTo>
                  <a:lnTo>
                    <a:pt x="608" y="130"/>
                  </a:lnTo>
                  <a:lnTo>
                    <a:pt x="653" y="120"/>
                  </a:lnTo>
                  <a:lnTo>
                    <a:pt x="701" y="104"/>
                  </a:lnTo>
                  <a:lnTo>
                    <a:pt x="757" y="93"/>
                  </a:lnTo>
                  <a:lnTo>
                    <a:pt x="819" y="85"/>
                  </a:lnTo>
                  <a:lnTo>
                    <a:pt x="885" y="78"/>
                  </a:lnTo>
                  <a:lnTo>
                    <a:pt x="955" y="72"/>
                  </a:lnTo>
                  <a:lnTo>
                    <a:pt x="1032" y="67"/>
                  </a:lnTo>
                  <a:lnTo>
                    <a:pt x="1037" y="64"/>
                  </a:lnTo>
                  <a:lnTo>
                    <a:pt x="1087" y="0"/>
                  </a:lnTo>
                  <a:lnTo>
                    <a:pt x="476" y="0"/>
                  </a:lnTo>
                  <a:lnTo>
                    <a:pt x="0" y="540"/>
                  </a:lnTo>
                  <a:lnTo>
                    <a:pt x="604" y="540"/>
                  </a:lnTo>
                  <a:lnTo>
                    <a:pt x="683" y="453"/>
                  </a:lnTo>
                  <a:lnTo>
                    <a:pt x="676" y="456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8" name="Freeform 22"/>
            <p:cNvSpPr>
              <a:spLocks/>
            </p:cNvSpPr>
            <p:nvPr userDrawn="1"/>
          </p:nvSpPr>
          <p:spPr bwMode="auto">
            <a:xfrm>
              <a:off x="-19" y="-13"/>
              <a:ext cx="637" cy="269"/>
            </a:xfrm>
            <a:custGeom>
              <a:avLst/>
              <a:gdLst>
                <a:gd name="T0" fmla="*/ 0 w 1909"/>
                <a:gd name="T1" fmla="*/ 0 h 539"/>
                <a:gd name="T2" fmla="*/ 0 w 1909"/>
                <a:gd name="T3" fmla="*/ 0 h 539"/>
                <a:gd name="T4" fmla="*/ 0 w 1909"/>
                <a:gd name="T5" fmla="*/ 0 h 539"/>
                <a:gd name="T6" fmla="*/ 0 w 1909"/>
                <a:gd name="T7" fmla="*/ 0 h 539"/>
                <a:gd name="T8" fmla="*/ 0 w 1909"/>
                <a:gd name="T9" fmla="*/ 0 h 5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9" h="539">
                  <a:moveTo>
                    <a:pt x="1431" y="539"/>
                  </a:moveTo>
                  <a:lnTo>
                    <a:pt x="1909" y="0"/>
                  </a:lnTo>
                  <a:lnTo>
                    <a:pt x="0" y="0"/>
                  </a:lnTo>
                  <a:lnTo>
                    <a:pt x="0" y="539"/>
                  </a:lnTo>
                  <a:lnTo>
                    <a:pt x="1431" y="539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9" name="Rectangle 23"/>
            <p:cNvSpPr>
              <a:spLocks noChangeArrowheads="1"/>
            </p:cNvSpPr>
            <p:nvPr userDrawn="1"/>
          </p:nvSpPr>
          <p:spPr bwMode="auto">
            <a:xfrm>
              <a:off x="47" y="41"/>
              <a:ext cx="358" cy="1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60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1600" smtClean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488950" y="3286125"/>
            <a:ext cx="8890000" cy="71438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11" name="Group 13"/>
          <p:cNvGrpSpPr>
            <a:grpSpLocks/>
          </p:cNvGrpSpPr>
          <p:nvPr userDrawn="1"/>
        </p:nvGrpSpPr>
        <p:grpSpPr bwMode="auto">
          <a:xfrm>
            <a:off x="7654925" y="44450"/>
            <a:ext cx="2338388" cy="503238"/>
            <a:chOff x="4774" y="192"/>
            <a:chExt cx="1360" cy="360"/>
          </a:xfrm>
        </p:grpSpPr>
        <p:pic>
          <p:nvPicPr>
            <p:cNvPr id="12" name="Picture 14" descr="Logo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774" y="192"/>
              <a:ext cx="362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15"/>
            <p:cNvSpPr>
              <a:spLocks noChangeArrowheads="1"/>
            </p:cNvSpPr>
            <p:nvPr/>
          </p:nvSpPr>
          <p:spPr bwMode="auto">
            <a:xfrm>
              <a:off x="5066" y="413"/>
              <a:ext cx="1068" cy="13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lIns="0" tIns="0" rIns="0" bIns="0">
              <a:spAutoFit/>
            </a:bodyPr>
            <a:lstStyle>
              <a:lvl1pPr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 defTabSz="7620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defTabSz="762000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defTabSz="762000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defTabSz="762000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defTabSz="762000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kumimoji="0" lang="zh-TW" altLang="en-US" sz="1200" smtClean="0">
                  <a:solidFill>
                    <a:srgbClr val="0000FF"/>
                  </a:solidFill>
                  <a:latin typeface="微軟正黑體" pitchFamily="34" charset="-120"/>
                  <a:ea typeface="微軟正黑體" pitchFamily="34" charset="-120"/>
                </a:rPr>
                <a:t>瞭解．關心．服務．尊重</a:t>
              </a:r>
            </a:p>
          </p:txBody>
        </p:sp>
      </p:grpSp>
      <p:sp>
        <p:nvSpPr>
          <p:cNvPr id="14" name="Rectangle 8"/>
          <p:cNvSpPr>
            <a:spLocks noChangeArrowheads="1"/>
          </p:cNvSpPr>
          <p:nvPr userDrawn="1"/>
        </p:nvSpPr>
        <p:spPr bwMode="auto">
          <a:xfrm>
            <a:off x="93663" y="615950"/>
            <a:ext cx="9705975" cy="46038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042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133600"/>
            <a:ext cx="8420100" cy="1109663"/>
          </a:xfrm>
        </p:spPr>
        <p:txBody>
          <a:bodyPr/>
          <a:lstStyle>
            <a:lvl1pPr algn="ctr">
              <a:defRPr sz="3600">
                <a:latin typeface="微軟正黑體"/>
                <a:ea typeface="微軟正黑體"/>
                <a:cs typeface="微軟正黑體"/>
              </a:defRPr>
            </a:lvl1pPr>
          </a:lstStyle>
          <a:p>
            <a:pPr lvl="0"/>
            <a:r>
              <a:rPr lang="zh-TW" altLang="en-US" noProof="0" dirty="0"/>
              <a:t>按</a:t>
            </a:r>
            <a:r>
              <a:rPr lang="zh-TW" altLang="en-US" noProof="0" dirty="0" smtClean="0"/>
              <a:t>一下以編輯母片標題樣式</a:t>
            </a:r>
            <a:endParaRPr lang="zh-TW" altLang="en-US" noProof="0" dirty="0"/>
          </a:p>
        </p:txBody>
      </p:sp>
      <p:sp>
        <p:nvSpPr>
          <p:cNvPr id="6042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789040"/>
            <a:ext cx="6934200" cy="1633537"/>
          </a:xfrm>
        </p:spPr>
        <p:txBody>
          <a:bodyPr/>
          <a:lstStyle>
            <a:lvl1pPr marL="0" indent="0" algn="ctr">
              <a:buFontTx/>
              <a:buNone/>
              <a:defRPr>
                <a:latin typeface="微軟正黑體"/>
                <a:ea typeface="微軟正黑體"/>
                <a:cs typeface="微軟正黑體"/>
              </a:defRPr>
            </a:lvl1pPr>
          </a:lstStyle>
          <a:p>
            <a:pPr lvl="0"/>
            <a:r>
              <a:rPr lang="zh-TW" altLang="en-US" noProof="0" dirty="0"/>
              <a:t>按一下以編輯母片副標題樣式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1036C-2F1E-45AC-84ED-7C41B4BBE223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66DF6-FF47-4DD0-859A-BCBB5478097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標題及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8000" y="333375"/>
            <a:ext cx="8915400" cy="7921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表格版面配置區 2"/>
          <p:cNvSpPr>
            <a:spLocks noGrp="1"/>
          </p:cNvSpPr>
          <p:nvPr>
            <p:ph type="tbl" idx="1"/>
          </p:nvPr>
        </p:nvSpPr>
        <p:spPr>
          <a:xfrm>
            <a:off x="508000" y="1341438"/>
            <a:ext cx="8915400" cy="4824412"/>
          </a:xfrm>
        </p:spPr>
        <p:txBody>
          <a:bodyPr/>
          <a:lstStyle/>
          <a:p>
            <a:pPr lvl="0"/>
            <a:endParaRPr lang="zh-TW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08C93-5DF0-4E4D-B269-8BB83C5F65BE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B52296-FF85-41C1-A074-84379AF2A69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10700" y="6523038"/>
            <a:ext cx="495300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fld id="{8A8CFF15-4BD6-47A7-BC98-70A25D195AE2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594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7783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35552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2244578" y="87108"/>
            <a:ext cx="5416868" cy="559572"/>
          </a:xfrm>
          <a:noFill/>
        </p:spPr>
        <p:txBody>
          <a:bodyPr/>
          <a:lstStyle>
            <a:lvl1pPr>
              <a:defRPr sz="34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533D8D1C-3C08-4805-B75F-0EC8078145EF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799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66" y="102497"/>
            <a:ext cx="5109091" cy="528794"/>
          </a:xfrm>
          <a:noFill/>
        </p:spPr>
        <p:txBody>
          <a:bodyPr/>
          <a:lstStyle>
            <a:lvl1pPr>
              <a:defRPr sz="32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版面配置區 1"/>
          <p:cNvSpPr>
            <a:spLocks noGrp="1"/>
          </p:cNvSpPr>
          <p:nvPr>
            <p:ph idx="11"/>
          </p:nvPr>
        </p:nvSpPr>
        <p:spPr>
          <a:xfrm>
            <a:off x="467790" y="1314451"/>
            <a:ext cx="8970433" cy="5187955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62CFA25-5497-462E-A932-CA43669676BD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91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44578" y="120271"/>
            <a:ext cx="5416868" cy="559572"/>
          </a:xfrm>
        </p:spPr>
        <p:txBody>
          <a:bodyPr/>
          <a:lstStyle>
            <a:lvl1pPr>
              <a:defRPr sz="3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790" y="1125539"/>
            <a:ext cx="8970433" cy="49672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  <a:ea typeface="新細明體" charset="-120"/>
                <a:cs typeface="Times New Roman" pitchFamily="18" charset="0"/>
              </a:defRPr>
            </a:lvl1pPr>
          </a:lstStyle>
          <a:p>
            <a:pPr>
              <a:defRPr/>
            </a:pPr>
            <a:fld id="{5297E328-3E76-407E-A22D-E9A8E1E44A15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710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67790" y="902142"/>
            <a:ext cx="8970433" cy="5600263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6B412EBE-84FA-4B6A-9FB1-8D2EA9E93480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012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55" y="88029"/>
            <a:ext cx="5109091" cy="528794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0838" y="1447800"/>
            <a:ext cx="9204325" cy="5067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9CE9E1C-A032-46E3-BD98-FE22F7C057FC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734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68" y="102497"/>
            <a:ext cx="5109091" cy="528794"/>
          </a:xfrm>
          <a:noFill/>
        </p:spPr>
        <p:txBody>
          <a:bodyPr/>
          <a:lstStyle>
            <a:lvl1pPr>
              <a:defRPr sz="32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版面配置區 1"/>
          <p:cNvSpPr>
            <a:spLocks noGrp="1"/>
          </p:cNvSpPr>
          <p:nvPr>
            <p:ph idx="11"/>
          </p:nvPr>
        </p:nvSpPr>
        <p:spPr>
          <a:xfrm>
            <a:off x="467790" y="1314451"/>
            <a:ext cx="8970433" cy="5187955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86E80-9B70-4B57-830B-4732FD90895A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16340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10700" y="6523038"/>
            <a:ext cx="495300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fld id="{8A8CFF15-4BD6-47A7-BC98-70A25D195AE2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24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67783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35552" y="1341446"/>
            <a:ext cx="4402667" cy="4967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標題 1"/>
          <p:cNvSpPr>
            <a:spLocks noGrp="1"/>
          </p:cNvSpPr>
          <p:nvPr>
            <p:ph type="title"/>
          </p:nvPr>
        </p:nvSpPr>
        <p:spPr>
          <a:xfrm>
            <a:off x="2244578" y="87108"/>
            <a:ext cx="5416868" cy="559572"/>
          </a:xfrm>
          <a:noFill/>
        </p:spPr>
        <p:txBody>
          <a:bodyPr/>
          <a:lstStyle>
            <a:lvl1pPr>
              <a:defRPr sz="34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533D8D1C-3C08-4805-B75F-0EC8078145EF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71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08200" y="44624"/>
            <a:ext cx="5093072" cy="361032"/>
          </a:xfrm>
        </p:spPr>
        <p:txBody>
          <a:bodyPr/>
          <a:lstStyle>
            <a:lvl1pPr>
              <a:defRPr>
                <a:latin typeface="微軟正黑體"/>
                <a:ea typeface="微軟正黑體"/>
                <a:cs typeface="微軟正黑體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08000" y="1340768"/>
            <a:ext cx="8915400" cy="5256584"/>
          </a:xfrm>
        </p:spPr>
        <p:txBody>
          <a:bodyPr/>
          <a:lstStyle>
            <a:lvl1pPr marL="174625" indent="-174625">
              <a:defRPr>
                <a:latin typeface="微軟正黑體"/>
                <a:ea typeface="微軟正黑體"/>
                <a:cs typeface="微軟正黑體"/>
              </a:defRPr>
            </a:lvl1pPr>
            <a:lvl2pPr marL="363538" indent="-188913">
              <a:defRPr>
                <a:latin typeface="微軟正黑體"/>
                <a:ea typeface="微軟正黑體"/>
                <a:cs typeface="微軟正黑體"/>
              </a:defRPr>
            </a:lvl2pPr>
            <a:lvl3pPr marL="536575" indent="-173038">
              <a:defRPr>
                <a:latin typeface="微軟正黑體"/>
                <a:ea typeface="微軟正黑體"/>
                <a:cs typeface="微軟正黑體"/>
              </a:defRPr>
            </a:lvl3pPr>
            <a:lvl4pPr marL="711200" indent="-174625">
              <a:defRPr>
                <a:latin typeface="微軟正黑體"/>
                <a:ea typeface="微軟正黑體"/>
                <a:cs typeface="微軟正黑體"/>
              </a:defRPr>
            </a:lvl4pPr>
            <a:lvl5pPr marL="900113" indent="-188913">
              <a:defRPr>
                <a:latin typeface="微軟正黑體"/>
                <a:ea typeface="微軟正黑體"/>
                <a:cs typeface="微軟正黑體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F8BD3-31A2-42AE-9FEB-ECA102E483F7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52247-ACA1-495A-AADA-B6E74BC36E9D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66" y="102497"/>
            <a:ext cx="5109091" cy="528794"/>
          </a:xfrm>
          <a:noFill/>
        </p:spPr>
        <p:txBody>
          <a:bodyPr/>
          <a:lstStyle>
            <a:lvl1pPr>
              <a:defRPr sz="3200" b="1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版面配置區 1"/>
          <p:cNvSpPr>
            <a:spLocks noGrp="1"/>
          </p:cNvSpPr>
          <p:nvPr>
            <p:ph idx="11"/>
          </p:nvPr>
        </p:nvSpPr>
        <p:spPr>
          <a:xfrm>
            <a:off x="467790" y="1314451"/>
            <a:ext cx="8970433" cy="5187955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62CFA25-5497-462E-A932-CA43669676BD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9996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44578" y="120271"/>
            <a:ext cx="5416868" cy="559572"/>
          </a:xfrm>
        </p:spPr>
        <p:txBody>
          <a:bodyPr/>
          <a:lstStyle>
            <a:lvl1pPr>
              <a:defRPr sz="3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67790" y="1125539"/>
            <a:ext cx="8970433" cy="4967287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 b="1">
                <a:solidFill>
                  <a:schemeClr val="tx1"/>
                </a:solidFill>
                <a:latin typeface="Times New Roman" pitchFamily="18" charset="0"/>
                <a:ea typeface="新細明體" charset="-120"/>
                <a:cs typeface="Times New Roman" pitchFamily="18" charset="0"/>
              </a:defRPr>
            </a:lvl1pPr>
          </a:lstStyle>
          <a:p>
            <a:pPr>
              <a:defRPr/>
            </a:pPr>
            <a:fld id="{5297E328-3E76-407E-A22D-E9A8E1E44A15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040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467790" y="902142"/>
            <a:ext cx="8970433" cy="5600263"/>
          </a:xfrm>
        </p:spPr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3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6B412EBE-84FA-4B6A-9FB1-8D2EA9E93480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1511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398455" y="88029"/>
            <a:ext cx="5109091" cy="528794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0838" y="1447800"/>
            <a:ext cx="9204325" cy="5067300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投影片編號版面配置區 5"/>
          <p:cNvSpPr>
            <a:spLocks noGrp="1"/>
          </p:cNvSpPr>
          <p:nvPr>
            <p:ph type="sldNum" sz="quarter" idx="10"/>
          </p:nvPr>
        </p:nvSpPr>
        <p:spPr>
          <a:xfrm>
            <a:off x="9482932" y="6523038"/>
            <a:ext cx="423069" cy="3048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1pPr>
          </a:lstStyle>
          <a:p>
            <a:pPr>
              <a:defRPr/>
            </a:pPr>
            <a:fld id="{19CE9E1C-A032-46E3-BD98-FE22F7C057FC}" type="slidenum">
              <a:rPr lang="zh-TW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zh-TW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729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8000" y="1341438"/>
            <a:ext cx="4381500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41900" y="1341438"/>
            <a:ext cx="4381500" cy="4824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8A2F9-8DB6-4ABB-B1BA-3B0D1E37D9A3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0BD65-3E32-43BE-A250-1C9F83826FDE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C0CD9-F80C-46F6-A3C8-59A52032734B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EC3E0-1193-47B7-AE10-8A6C7A78363F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7A04F-147F-4499-BCA5-6419310E25CA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D78D90-63D1-486F-8AA6-700D67041EC7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37E39-CC48-4886-8C7C-FA7CFA997893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185FA-2E87-4D20-931F-615510D4B3B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F966-7845-492D-8B7D-C1D425900D6F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9D9AC-7D75-46DA-9865-5BA1CAE6CEE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194550" y="333375"/>
            <a:ext cx="2228850" cy="583247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8000" y="333375"/>
            <a:ext cx="6534150" cy="583247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42E2B-688C-4F12-9F10-F701FCD6A58B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3BA7F-605A-478E-975C-542F91659E7C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08000" y="333375"/>
            <a:ext cx="8915400" cy="7921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508000" y="1341438"/>
            <a:ext cx="4381500" cy="482441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041900" y="1341438"/>
            <a:ext cx="4381500" cy="4824412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3EE53-7A35-4841-AD54-33A113853829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56FB2-6BE5-4842-B9BA-7CD306C2E32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0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18"/>
          <p:cNvGrpSpPr>
            <a:grpSpLocks noChangeAspect="1"/>
          </p:cNvGrpSpPr>
          <p:nvPr userDrawn="1"/>
        </p:nvGrpSpPr>
        <p:grpSpPr bwMode="auto">
          <a:xfrm>
            <a:off x="22225" y="19050"/>
            <a:ext cx="1577975" cy="457200"/>
            <a:chOff x="-23" y="-17"/>
            <a:chExt cx="917" cy="288"/>
          </a:xfrm>
        </p:grpSpPr>
        <p:sp>
          <p:nvSpPr>
            <p:cNvPr id="1035" name="AutoShape 19"/>
            <p:cNvSpPr>
              <a:spLocks noChangeAspect="1" noChangeArrowheads="1" noTextEdit="1"/>
            </p:cNvSpPr>
            <p:nvPr userDrawn="1"/>
          </p:nvSpPr>
          <p:spPr bwMode="auto">
            <a:xfrm>
              <a:off x="-23" y="-17"/>
              <a:ext cx="9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036" name="Freeform 20"/>
            <p:cNvSpPr>
              <a:spLocks/>
            </p:cNvSpPr>
            <p:nvPr userDrawn="1"/>
          </p:nvSpPr>
          <p:spPr bwMode="auto">
            <a:xfrm>
              <a:off x="705" y="61"/>
              <a:ext cx="175" cy="146"/>
            </a:xfrm>
            <a:custGeom>
              <a:avLst/>
              <a:gdLst>
                <a:gd name="T0" fmla="*/ 0 w 526"/>
                <a:gd name="T1" fmla="*/ 0 h 294"/>
                <a:gd name="T2" fmla="*/ 0 w 526"/>
                <a:gd name="T3" fmla="*/ 0 h 294"/>
                <a:gd name="T4" fmla="*/ 0 w 526"/>
                <a:gd name="T5" fmla="*/ 0 h 294"/>
                <a:gd name="T6" fmla="*/ 0 w 526"/>
                <a:gd name="T7" fmla="*/ 0 h 29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26" h="294">
                  <a:moveTo>
                    <a:pt x="526" y="0"/>
                  </a:moveTo>
                  <a:lnTo>
                    <a:pt x="0" y="139"/>
                  </a:lnTo>
                  <a:lnTo>
                    <a:pt x="276" y="294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037" name="Freeform 21"/>
            <p:cNvSpPr>
              <a:spLocks/>
            </p:cNvSpPr>
            <p:nvPr userDrawn="1"/>
          </p:nvSpPr>
          <p:spPr bwMode="auto">
            <a:xfrm>
              <a:off x="486" y="-13"/>
              <a:ext cx="362" cy="270"/>
            </a:xfrm>
            <a:custGeom>
              <a:avLst/>
              <a:gdLst>
                <a:gd name="T0" fmla="*/ 0 w 1087"/>
                <a:gd name="T1" fmla="*/ 1 h 540"/>
                <a:gd name="T2" fmla="*/ 0 w 1087"/>
                <a:gd name="T3" fmla="*/ 1 h 540"/>
                <a:gd name="T4" fmla="*/ 0 w 1087"/>
                <a:gd name="T5" fmla="*/ 1 h 540"/>
                <a:gd name="T6" fmla="*/ 0 w 1087"/>
                <a:gd name="T7" fmla="*/ 1 h 540"/>
                <a:gd name="T8" fmla="*/ 0 w 1087"/>
                <a:gd name="T9" fmla="*/ 1 h 540"/>
                <a:gd name="T10" fmla="*/ 0 w 1087"/>
                <a:gd name="T11" fmla="*/ 1 h 540"/>
                <a:gd name="T12" fmla="*/ 0 w 1087"/>
                <a:gd name="T13" fmla="*/ 1 h 540"/>
                <a:gd name="T14" fmla="*/ 0 w 1087"/>
                <a:gd name="T15" fmla="*/ 1 h 540"/>
                <a:gd name="T16" fmla="*/ 0 w 1087"/>
                <a:gd name="T17" fmla="*/ 1 h 540"/>
                <a:gd name="T18" fmla="*/ 0 w 1087"/>
                <a:gd name="T19" fmla="*/ 1 h 540"/>
                <a:gd name="T20" fmla="*/ 0 w 1087"/>
                <a:gd name="T21" fmla="*/ 1 h 540"/>
                <a:gd name="T22" fmla="*/ 0 w 1087"/>
                <a:gd name="T23" fmla="*/ 1 h 540"/>
                <a:gd name="T24" fmla="*/ 0 w 1087"/>
                <a:gd name="T25" fmla="*/ 1 h 540"/>
                <a:gd name="T26" fmla="*/ 0 w 1087"/>
                <a:gd name="T27" fmla="*/ 1 h 540"/>
                <a:gd name="T28" fmla="*/ 0 w 1087"/>
                <a:gd name="T29" fmla="*/ 1 h 540"/>
                <a:gd name="T30" fmla="*/ 0 w 1087"/>
                <a:gd name="T31" fmla="*/ 1 h 540"/>
                <a:gd name="T32" fmla="*/ 0 w 1087"/>
                <a:gd name="T33" fmla="*/ 1 h 540"/>
                <a:gd name="T34" fmla="*/ 0 w 1087"/>
                <a:gd name="T35" fmla="*/ 1 h 540"/>
                <a:gd name="T36" fmla="*/ 0 w 1087"/>
                <a:gd name="T37" fmla="*/ 1 h 540"/>
                <a:gd name="T38" fmla="*/ 0 w 1087"/>
                <a:gd name="T39" fmla="*/ 1 h 540"/>
                <a:gd name="T40" fmla="*/ 0 w 1087"/>
                <a:gd name="T41" fmla="*/ 1 h 540"/>
                <a:gd name="T42" fmla="*/ 0 w 1087"/>
                <a:gd name="T43" fmla="*/ 1 h 540"/>
                <a:gd name="T44" fmla="*/ 0 w 1087"/>
                <a:gd name="T45" fmla="*/ 1 h 540"/>
                <a:gd name="T46" fmla="*/ 0 w 1087"/>
                <a:gd name="T47" fmla="*/ 1 h 540"/>
                <a:gd name="T48" fmla="*/ 0 w 1087"/>
                <a:gd name="T49" fmla="*/ 1 h 540"/>
                <a:gd name="T50" fmla="*/ 0 w 1087"/>
                <a:gd name="T51" fmla="*/ 1 h 540"/>
                <a:gd name="T52" fmla="*/ 0 w 1087"/>
                <a:gd name="T53" fmla="*/ 1 h 540"/>
                <a:gd name="T54" fmla="*/ 0 w 1087"/>
                <a:gd name="T55" fmla="*/ 1 h 540"/>
                <a:gd name="T56" fmla="*/ 0 w 1087"/>
                <a:gd name="T57" fmla="*/ 1 h 540"/>
                <a:gd name="T58" fmla="*/ 0 w 1087"/>
                <a:gd name="T59" fmla="*/ 1 h 540"/>
                <a:gd name="T60" fmla="*/ 0 w 1087"/>
                <a:gd name="T61" fmla="*/ 1 h 540"/>
                <a:gd name="T62" fmla="*/ 0 w 1087"/>
                <a:gd name="T63" fmla="*/ 1 h 540"/>
                <a:gd name="T64" fmla="*/ 0 w 1087"/>
                <a:gd name="T65" fmla="*/ 1 h 540"/>
                <a:gd name="T66" fmla="*/ 0 w 1087"/>
                <a:gd name="T67" fmla="*/ 0 h 540"/>
                <a:gd name="T68" fmla="*/ 0 w 1087"/>
                <a:gd name="T69" fmla="*/ 0 h 540"/>
                <a:gd name="T70" fmla="*/ 0 w 1087"/>
                <a:gd name="T71" fmla="*/ 1 h 540"/>
                <a:gd name="T72" fmla="*/ 0 w 1087"/>
                <a:gd name="T73" fmla="*/ 1 h 540"/>
                <a:gd name="T74" fmla="*/ 0 w 1087"/>
                <a:gd name="T75" fmla="*/ 1 h 540"/>
                <a:gd name="T76" fmla="*/ 0 w 1087"/>
                <a:gd name="T77" fmla="*/ 1 h 54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087" h="540">
                  <a:moveTo>
                    <a:pt x="676" y="456"/>
                  </a:moveTo>
                  <a:lnTo>
                    <a:pt x="610" y="456"/>
                  </a:lnTo>
                  <a:lnTo>
                    <a:pt x="583" y="450"/>
                  </a:lnTo>
                  <a:lnTo>
                    <a:pt x="554" y="446"/>
                  </a:lnTo>
                  <a:lnTo>
                    <a:pt x="530" y="438"/>
                  </a:lnTo>
                  <a:lnTo>
                    <a:pt x="506" y="428"/>
                  </a:lnTo>
                  <a:lnTo>
                    <a:pt x="484" y="418"/>
                  </a:lnTo>
                  <a:lnTo>
                    <a:pt x="464" y="407"/>
                  </a:lnTo>
                  <a:lnTo>
                    <a:pt x="446" y="394"/>
                  </a:lnTo>
                  <a:lnTo>
                    <a:pt x="431" y="380"/>
                  </a:lnTo>
                  <a:lnTo>
                    <a:pt x="418" y="366"/>
                  </a:lnTo>
                  <a:lnTo>
                    <a:pt x="410" y="350"/>
                  </a:lnTo>
                  <a:lnTo>
                    <a:pt x="403" y="333"/>
                  </a:lnTo>
                  <a:lnTo>
                    <a:pt x="399" y="318"/>
                  </a:lnTo>
                  <a:lnTo>
                    <a:pt x="399" y="299"/>
                  </a:lnTo>
                  <a:lnTo>
                    <a:pt x="403" y="282"/>
                  </a:lnTo>
                  <a:lnTo>
                    <a:pt x="410" y="263"/>
                  </a:lnTo>
                  <a:lnTo>
                    <a:pt x="421" y="246"/>
                  </a:lnTo>
                  <a:lnTo>
                    <a:pt x="433" y="228"/>
                  </a:lnTo>
                  <a:lnTo>
                    <a:pt x="451" y="211"/>
                  </a:lnTo>
                  <a:lnTo>
                    <a:pt x="473" y="191"/>
                  </a:lnTo>
                  <a:lnTo>
                    <a:pt x="502" y="176"/>
                  </a:lnTo>
                  <a:lnTo>
                    <a:pt x="531" y="160"/>
                  </a:lnTo>
                  <a:lnTo>
                    <a:pt x="568" y="145"/>
                  </a:lnTo>
                  <a:lnTo>
                    <a:pt x="608" y="130"/>
                  </a:lnTo>
                  <a:lnTo>
                    <a:pt x="653" y="120"/>
                  </a:lnTo>
                  <a:lnTo>
                    <a:pt x="701" y="104"/>
                  </a:lnTo>
                  <a:lnTo>
                    <a:pt x="757" y="93"/>
                  </a:lnTo>
                  <a:lnTo>
                    <a:pt x="819" y="85"/>
                  </a:lnTo>
                  <a:lnTo>
                    <a:pt x="885" y="78"/>
                  </a:lnTo>
                  <a:lnTo>
                    <a:pt x="955" y="72"/>
                  </a:lnTo>
                  <a:lnTo>
                    <a:pt x="1032" y="67"/>
                  </a:lnTo>
                  <a:lnTo>
                    <a:pt x="1037" y="64"/>
                  </a:lnTo>
                  <a:lnTo>
                    <a:pt x="1087" y="0"/>
                  </a:lnTo>
                  <a:lnTo>
                    <a:pt x="476" y="0"/>
                  </a:lnTo>
                  <a:lnTo>
                    <a:pt x="0" y="540"/>
                  </a:lnTo>
                  <a:lnTo>
                    <a:pt x="604" y="540"/>
                  </a:lnTo>
                  <a:lnTo>
                    <a:pt x="683" y="453"/>
                  </a:lnTo>
                  <a:lnTo>
                    <a:pt x="676" y="456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038" name="Freeform 22"/>
            <p:cNvSpPr>
              <a:spLocks/>
            </p:cNvSpPr>
            <p:nvPr userDrawn="1"/>
          </p:nvSpPr>
          <p:spPr bwMode="auto">
            <a:xfrm>
              <a:off x="-19" y="-13"/>
              <a:ext cx="637" cy="269"/>
            </a:xfrm>
            <a:custGeom>
              <a:avLst/>
              <a:gdLst>
                <a:gd name="T0" fmla="*/ 0 w 1909"/>
                <a:gd name="T1" fmla="*/ 0 h 539"/>
                <a:gd name="T2" fmla="*/ 0 w 1909"/>
                <a:gd name="T3" fmla="*/ 0 h 539"/>
                <a:gd name="T4" fmla="*/ 0 w 1909"/>
                <a:gd name="T5" fmla="*/ 0 h 539"/>
                <a:gd name="T6" fmla="*/ 0 w 1909"/>
                <a:gd name="T7" fmla="*/ 0 h 539"/>
                <a:gd name="T8" fmla="*/ 0 w 1909"/>
                <a:gd name="T9" fmla="*/ 0 h 5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9" h="539">
                  <a:moveTo>
                    <a:pt x="1431" y="539"/>
                  </a:moveTo>
                  <a:lnTo>
                    <a:pt x="1909" y="0"/>
                  </a:lnTo>
                  <a:lnTo>
                    <a:pt x="0" y="0"/>
                  </a:lnTo>
                  <a:lnTo>
                    <a:pt x="0" y="539"/>
                  </a:lnTo>
                  <a:lnTo>
                    <a:pt x="1431" y="539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TW" altLang="en-US"/>
            </a:p>
          </p:txBody>
        </p:sp>
        <p:sp>
          <p:nvSpPr>
            <p:cNvPr id="1039" name="Rectangle 23"/>
            <p:cNvSpPr>
              <a:spLocks noChangeArrowheads="1"/>
            </p:cNvSpPr>
            <p:nvPr userDrawn="1"/>
          </p:nvSpPr>
          <p:spPr bwMode="auto">
            <a:xfrm>
              <a:off x="47" y="41"/>
              <a:ext cx="358" cy="1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1pPr>
              <a:lvl2pPr marL="742950" indent="-28575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2pPr>
              <a:lvl3pPr marL="11430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3pPr>
              <a:lvl4pPr marL="16002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4pPr>
              <a:lvl5pPr marL="2057400" indent="-228600"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5pPr>
              <a:lvl6pPr marL="25146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6pPr>
              <a:lvl7pPr marL="29718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7pPr>
              <a:lvl8pPr marL="34290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8pPr>
              <a:lvl9pPr marL="3886200" indent="-228600" algn="ctr" fontAlgn="base">
                <a:lnSpc>
                  <a:spcPts val="2600"/>
                </a:lnSpc>
                <a:spcBef>
                  <a:spcPct val="0"/>
                </a:spcBef>
                <a:spcAft>
                  <a:spcPct val="0"/>
                </a:spcAft>
                <a:defRPr kumimoji="1" sz="2400" b="1">
                  <a:solidFill>
                    <a:schemeClr val="tx1"/>
                  </a:solidFill>
                  <a:latin typeface="標楷體" pitchFamily="65" charset="-120"/>
                  <a:ea typeface="標楷體" pitchFamily="65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60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1600" smtClean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41550" y="39688"/>
            <a:ext cx="4872038" cy="509587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/>
              <a:t>按一下以編輯母片標題樣式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875" y="765175"/>
            <a:ext cx="9656763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9" name="Rectangle 8"/>
          <p:cNvSpPr>
            <a:spLocks noChangeArrowheads="1"/>
          </p:cNvSpPr>
          <p:nvPr userDrawn="1"/>
        </p:nvSpPr>
        <p:spPr bwMode="auto">
          <a:xfrm>
            <a:off x="93663" y="636588"/>
            <a:ext cx="9705975" cy="46037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/>
          <a:lstStyle>
            <a:lvl1pPr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 eaLnBrk="1" hangingPunct="1">
              <a:defRPr/>
            </a:pPr>
            <a:endParaRPr lang="zh-TW" altLang="en-US" b="0" smtClean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5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95300" y="6597650"/>
            <a:ext cx="2311400" cy="260350"/>
          </a:xfrm>
          <a:prstGeom prst="rect">
            <a:avLst/>
          </a:prstGeom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4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B814BFCC-1F52-4A26-9407-734FF8D963E5}" type="datetime1">
              <a:rPr lang="zh-TW" altLang="en-US" smtClean="0"/>
              <a:t>2016/12/14</a:t>
            </a:fld>
            <a:endParaRPr lang="en-US" altLang="zh-TW"/>
          </a:p>
        </p:txBody>
      </p:sp>
      <p:sp>
        <p:nvSpPr>
          <p:cNvPr id="16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384550" y="6597650"/>
            <a:ext cx="3136900" cy="260350"/>
          </a:xfrm>
          <a:prstGeom prst="rect">
            <a:avLst/>
          </a:prstGeom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lnSpc>
                <a:spcPct val="100000"/>
              </a:lnSpc>
              <a:defRPr sz="1400" b="0">
                <a:latin typeface="Arial" charset="0"/>
                <a:ea typeface="新細明體" pitchFamily="18" charset="-120"/>
                <a:cs typeface="+mn-cs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7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594600" y="6586538"/>
            <a:ext cx="2311400" cy="260350"/>
          </a:xfrm>
          <a:prstGeom prst="rect">
            <a:avLst/>
          </a:prstGeom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Arial" pitchFamily="34" charset="0"/>
                <a:ea typeface="新細明體" pitchFamily="18" charset="-120"/>
              </a:defRPr>
            </a:lvl1pPr>
          </a:lstStyle>
          <a:p>
            <a:pPr>
              <a:defRPr/>
            </a:pPr>
            <a:fld id="{0CB113FB-F6A7-47C7-89D3-DED2032090F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pic>
        <p:nvPicPr>
          <p:cNvPr id="4105" name="Picture 14" descr="Logo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54925" y="44450"/>
            <a:ext cx="6223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5"/>
          <p:cNvSpPr>
            <a:spLocks noChangeArrowheads="1"/>
          </p:cNvSpPr>
          <p:nvPr/>
        </p:nvSpPr>
        <p:spPr bwMode="auto">
          <a:xfrm>
            <a:off x="8156575" y="355600"/>
            <a:ext cx="1836738" cy="18415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 marL="742950" indent="-285750"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 marL="1143000" indent="-228600"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 marL="1600200" indent="-228600"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 marL="2057400" indent="-228600" defTabSz="762000"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  <a:lvl6pPr marL="2514600" indent="-228600" algn="ctr" defTabSz="76200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6pPr>
            <a:lvl7pPr marL="2971800" indent="-228600" algn="ctr" defTabSz="76200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7pPr>
            <a:lvl8pPr marL="3429000" indent="-228600" algn="ctr" defTabSz="76200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8pPr>
            <a:lvl9pPr marL="3886200" indent="-228600" algn="ctr" defTabSz="762000" fontAlgn="base">
              <a:lnSpc>
                <a:spcPts val="2600"/>
              </a:lnSpc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kumimoji="0" lang="zh-TW" altLang="en-US" sz="1200" smtClean="0">
                <a:solidFill>
                  <a:srgbClr val="0000FF"/>
                </a:solidFill>
                <a:latin typeface="微軟正黑體" pitchFamily="34" charset="-120"/>
                <a:ea typeface="微軟正黑體" pitchFamily="34" charset="-120"/>
              </a:rPr>
              <a:t>瞭解．關心．服務．尊重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28" r:id="rId1"/>
    <p:sldLayoutId id="2147485429" r:id="rId2"/>
    <p:sldLayoutId id="2147485419" r:id="rId3"/>
    <p:sldLayoutId id="2147485420" r:id="rId4"/>
    <p:sldLayoutId id="2147485421" r:id="rId5"/>
    <p:sldLayoutId id="2147485422" r:id="rId6"/>
    <p:sldLayoutId id="2147485423" r:id="rId7"/>
    <p:sldLayoutId id="2147485424" r:id="rId8"/>
    <p:sldLayoutId id="2147485425" r:id="rId9"/>
    <p:sldLayoutId id="2147485426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/>
          <a:ea typeface="微軟正黑體"/>
          <a:cs typeface="微軟正黑體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 charset="0"/>
          <a:ea typeface="微軟正黑體" charset="0"/>
          <a:cs typeface="微軟正黑體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 charset="0"/>
          <a:ea typeface="微軟正黑體" charset="0"/>
          <a:cs typeface="微軟正黑體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 charset="0"/>
          <a:ea typeface="微軟正黑體" charset="0"/>
          <a:cs typeface="微軟正黑體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rgbClr val="CC0000"/>
          </a:solidFill>
          <a:latin typeface="微軟正黑體" charset="0"/>
          <a:ea typeface="微軟正黑體" charset="0"/>
          <a:cs typeface="微軟正黑體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rgbClr val="CC0000"/>
          </a:solidFill>
          <a:latin typeface="Times New Roman" pitchFamily="18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rgbClr val="CC0000"/>
          </a:solidFill>
          <a:latin typeface="Times New Roman" pitchFamily="18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rgbClr val="CC0000"/>
          </a:solidFill>
          <a:latin typeface="Times New Roman" pitchFamily="18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rgbClr val="CC0000"/>
          </a:solidFill>
          <a:latin typeface="Times New Roman" pitchFamily="18" charset="0"/>
          <a:ea typeface="標楷體" pitchFamily="65" charset="-12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kumimoji="1" sz="2000" b="1">
          <a:solidFill>
            <a:srgbClr val="000090"/>
          </a:solidFill>
          <a:latin typeface="微軟正黑體"/>
          <a:ea typeface="微軟正黑體"/>
          <a:cs typeface="微軟正黑體"/>
        </a:defRPr>
      </a:lvl1pPr>
      <a:lvl2pPr marL="363538" indent="-188913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chemeClr val="tx1"/>
          </a:solidFill>
          <a:latin typeface="微軟正黑體"/>
          <a:ea typeface="微軟正黑體"/>
          <a:cs typeface="微軟正黑體"/>
        </a:defRPr>
      </a:lvl2pPr>
      <a:lvl3pPr marL="536575" indent="-173038" algn="l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微軟正黑體"/>
          <a:ea typeface="微軟正黑體"/>
          <a:cs typeface="微軟正黑體"/>
        </a:defRPr>
      </a:lvl3pPr>
      <a:lvl4pPr marL="711200" indent="-174625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微軟正黑體"/>
          <a:ea typeface="微軟正黑體"/>
          <a:cs typeface="微軟正黑體"/>
        </a:defRPr>
      </a:lvl4pPr>
      <a:lvl5pPr marL="900113" indent="-188913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微軟正黑體"/>
          <a:ea typeface="微軟正黑體"/>
          <a:cs typeface="微軟正黑體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Arial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Arial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Arial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2398455" y="88029"/>
            <a:ext cx="5109091" cy="5287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18000" rIns="91440" bIns="1800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350838" y="1447800"/>
            <a:ext cx="920432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173700" y="717551"/>
            <a:ext cx="9543123" cy="119063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 lIns="91435" tIns="45718" rIns="91435" bIns="45718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TW" altLang="zh-TW" b="0" smtClean="0">
              <a:solidFill>
                <a:srgbClr val="000000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03188" y="153989"/>
            <a:ext cx="1573610" cy="427037"/>
            <a:chOff x="68" y="77"/>
            <a:chExt cx="915" cy="269"/>
          </a:xfrm>
        </p:grpSpPr>
        <p:sp>
          <p:nvSpPr>
            <p:cNvPr id="1034" name="Freeform 9"/>
            <p:cNvSpPr>
              <a:spLocks/>
            </p:cNvSpPr>
            <p:nvPr userDrawn="1"/>
          </p:nvSpPr>
          <p:spPr bwMode="auto">
            <a:xfrm>
              <a:off x="806" y="151"/>
              <a:ext cx="177" cy="146"/>
            </a:xfrm>
            <a:custGeom>
              <a:avLst/>
              <a:gdLst>
                <a:gd name="T0" fmla="*/ 0 w 398"/>
                <a:gd name="T1" fmla="*/ 0 h 342"/>
                <a:gd name="T2" fmla="*/ 0 w 398"/>
                <a:gd name="T3" fmla="*/ 0 h 342"/>
                <a:gd name="T4" fmla="*/ 0 w 398"/>
                <a:gd name="T5" fmla="*/ 0 h 342"/>
                <a:gd name="T6" fmla="*/ 0 w 398"/>
                <a:gd name="T7" fmla="*/ 0 h 3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8" h="342">
                  <a:moveTo>
                    <a:pt x="398" y="0"/>
                  </a:moveTo>
                  <a:lnTo>
                    <a:pt x="0" y="162"/>
                  </a:lnTo>
                  <a:lnTo>
                    <a:pt x="209" y="342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5" name="Freeform 10"/>
            <p:cNvSpPr>
              <a:spLocks/>
            </p:cNvSpPr>
            <p:nvPr userDrawn="1"/>
          </p:nvSpPr>
          <p:spPr bwMode="auto">
            <a:xfrm>
              <a:off x="583" y="77"/>
              <a:ext cx="368" cy="269"/>
            </a:xfrm>
            <a:custGeom>
              <a:avLst/>
              <a:gdLst>
                <a:gd name="T0" fmla="*/ 0 w 823"/>
                <a:gd name="T1" fmla="*/ 0 h 628"/>
                <a:gd name="T2" fmla="*/ 0 w 823"/>
                <a:gd name="T3" fmla="*/ 0 h 628"/>
                <a:gd name="T4" fmla="*/ 0 w 823"/>
                <a:gd name="T5" fmla="*/ 0 h 628"/>
                <a:gd name="T6" fmla="*/ 0 w 823"/>
                <a:gd name="T7" fmla="*/ 0 h 628"/>
                <a:gd name="T8" fmla="*/ 0 w 823"/>
                <a:gd name="T9" fmla="*/ 0 h 628"/>
                <a:gd name="T10" fmla="*/ 0 w 823"/>
                <a:gd name="T11" fmla="*/ 0 h 628"/>
                <a:gd name="T12" fmla="*/ 0 w 823"/>
                <a:gd name="T13" fmla="*/ 0 h 628"/>
                <a:gd name="T14" fmla="*/ 0 w 823"/>
                <a:gd name="T15" fmla="*/ 0 h 628"/>
                <a:gd name="T16" fmla="*/ 0 w 823"/>
                <a:gd name="T17" fmla="*/ 0 h 628"/>
                <a:gd name="T18" fmla="*/ 0 w 823"/>
                <a:gd name="T19" fmla="*/ 0 h 628"/>
                <a:gd name="T20" fmla="*/ 0 w 823"/>
                <a:gd name="T21" fmla="*/ 0 h 628"/>
                <a:gd name="T22" fmla="*/ 0 w 823"/>
                <a:gd name="T23" fmla="*/ 0 h 628"/>
                <a:gd name="T24" fmla="*/ 0 w 823"/>
                <a:gd name="T25" fmla="*/ 0 h 628"/>
                <a:gd name="T26" fmla="*/ 0 w 823"/>
                <a:gd name="T27" fmla="*/ 0 h 628"/>
                <a:gd name="T28" fmla="*/ 0 w 823"/>
                <a:gd name="T29" fmla="*/ 0 h 628"/>
                <a:gd name="T30" fmla="*/ 0 w 823"/>
                <a:gd name="T31" fmla="*/ 0 h 628"/>
                <a:gd name="T32" fmla="*/ 0 w 823"/>
                <a:gd name="T33" fmla="*/ 0 h 628"/>
                <a:gd name="T34" fmla="*/ 0 w 823"/>
                <a:gd name="T35" fmla="*/ 0 h 628"/>
                <a:gd name="T36" fmla="*/ 0 w 823"/>
                <a:gd name="T37" fmla="*/ 0 h 628"/>
                <a:gd name="T38" fmla="*/ 0 w 823"/>
                <a:gd name="T39" fmla="*/ 0 h 628"/>
                <a:gd name="T40" fmla="*/ 0 w 823"/>
                <a:gd name="T41" fmla="*/ 0 h 628"/>
                <a:gd name="T42" fmla="*/ 0 w 823"/>
                <a:gd name="T43" fmla="*/ 0 h 628"/>
                <a:gd name="T44" fmla="*/ 0 w 823"/>
                <a:gd name="T45" fmla="*/ 0 h 628"/>
                <a:gd name="T46" fmla="*/ 0 w 823"/>
                <a:gd name="T47" fmla="*/ 0 h 628"/>
                <a:gd name="T48" fmla="*/ 0 w 823"/>
                <a:gd name="T49" fmla="*/ 0 h 628"/>
                <a:gd name="T50" fmla="*/ 0 w 823"/>
                <a:gd name="T51" fmla="*/ 0 h 628"/>
                <a:gd name="T52" fmla="*/ 0 w 823"/>
                <a:gd name="T53" fmla="*/ 0 h 628"/>
                <a:gd name="T54" fmla="*/ 0 w 823"/>
                <a:gd name="T55" fmla="*/ 0 h 628"/>
                <a:gd name="T56" fmla="*/ 0 w 823"/>
                <a:gd name="T57" fmla="*/ 0 h 628"/>
                <a:gd name="T58" fmla="*/ 0 w 823"/>
                <a:gd name="T59" fmla="*/ 0 h 628"/>
                <a:gd name="T60" fmla="*/ 0 w 823"/>
                <a:gd name="T61" fmla="*/ 0 h 628"/>
                <a:gd name="T62" fmla="*/ 0 w 823"/>
                <a:gd name="T63" fmla="*/ 0 h 628"/>
                <a:gd name="T64" fmla="*/ 0 w 823"/>
                <a:gd name="T65" fmla="*/ 0 h 628"/>
                <a:gd name="T66" fmla="*/ 0 w 823"/>
                <a:gd name="T67" fmla="*/ 0 h 628"/>
                <a:gd name="T68" fmla="*/ 0 w 823"/>
                <a:gd name="T69" fmla="*/ 0 h 628"/>
                <a:gd name="T70" fmla="*/ 0 w 823"/>
                <a:gd name="T71" fmla="*/ 0 h 628"/>
                <a:gd name="T72" fmla="*/ 0 w 823"/>
                <a:gd name="T73" fmla="*/ 0 h 628"/>
                <a:gd name="T74" fmla="*/ 0 w 823"/>
                <a:gd name="T75" fmla="*/ 0 h 628"/>
                <a:gd name="T76" fmla="*/ 0 w 823"/>
                <a:gd name="T77" fmla="*/ 0 h 6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3" h="628">
                  <a:moveTo>
                    <a:pt x="512" y="531"/>
                  </a:moveTo>
                  <a:lnTo>
                    <a:pt x="462" y="531"/>
                  </a:lnTo>
                  <a:lnTo>
                    <a:pt x="442" y="524"/>
                  </a:lnTo>
                  <a:lnTo>
                    <a:pt x="420" y="519"/>
                  </a:lnTo>
                  <a:lnTo>
                    <a:pt x="401" y="509"/>
                  </a:lnTo>
                  <a:lnTo>
                    <a:pt x="384" y="499"/>
                  </a:lnTo>
                  <a:lnTo>
                    <a:pt x="367" y="487"/>
                  </a:lnTo>
                  <a:lnTo>
                    <a:pt x="351" y="474"/>
                  </a:lnTo>
                  <a:lnTo>
                    <a:pt x="338" y="458"/>
                  </a:lnTo>
                  <a:lnTo>
                    <a:pt x="326" y="443"/>
                  </a:lnTo>
                  <a:lnTo>
                    <a:pt x="317" y="426"/>
                  </a:lnTo>
                  <a:lnTo>
                    <a:pt x="311" y="407"/>
                  </a:lnTo>
                  <a:lnTo>
                    <a:pt x="306" y="388"/>
                  </a:lnTo>
                  <a:lnTo>
                    <a:pt x="302" y="370"/>
                  </a:lnTo>
                  <a:lnTo>
                    <a:pt x="302" y="347"/>
                  </a:lnTo>
                  <a:lnTo>
                    <a:pt x="306" y="328"/>
                  </a:lnTo>
                  <a:lnTo>
                    <a:pt x="311" y="306"/>
                  </a:lnTo>
                  <a:lnTo>
                    <a:pt x="319" y="287"/>
                  </a:lnTo>
                  <a:lnTo>
                    <a:pt x="328" y="265"/>
                  </a:lnTo>
                  <a:lnTo>
                    <a:pt x="342" y="245"/>
                  </a:lnTo>
                  <a:lnTo>
                    <a:pt x="359" y="222"/>
                  </a:lnTo>
                  <a:lnTo>
                    <a:pt x="380" y="204"/>
                  </a:lnTo>
                  <a:lnTo>
                    <a:pt x="402" y="185"/>
                  </a:lnTo>
                  <a:lnTo>
                    <a:pt x="430" y="169"/>
                  </a:lnTo>
                  <a:lnTo>
                    <a:pt x="460" y="151"/>
                  </a:lnTo>
                  <a:lnTo>
                    <a:pt x="495" y="139"/>
                  </a:lnTo>
                  <a:lnTo>
                    <a:pt x="531" y="121"/>
                  </a:lnTo>
                  <a:lnTo>
                    <a:pt x="574" y="108"/>
                  </a:lnTo>
                  <a:lnTo>
                    <a:pt x="620" y="98"/>
                  </a:lnTo>
                  <a:lnTo>
                    <a:pt x="670" y="90"/>
                  </a:lnTo>
                  <a:lnTo>
                    <a:pt x="723" y="83"/>
                  </a:lnTo>
                  <a:lnTo>
                    <a:pt x="781" y="77"/>
                  </a:lnTo>
                  <a:lnTo>
                    <a:pt x="786" y="73"/>
                  </a:lnTo>
                  <a:lnTo>
                    <a:pt x="823" y="0"/>
                  </a:lnTo>
                  <a:lnTo>
                    <a:pt x="361" y="0"/>
                  </a:lnTo>
                  <a:lnTo>
                    <a:pt x="0" y="628"/>
                  </a:lnTo>
                  <a:lnTo>
                    <a:pt x="457" y="628"/>
                  </a:lnTo>
                  <a:lnTo>
                    <a:pt x="518" y="527"/>
                  </a:lnTo>
                  <a:lnTo>
                    <a:pt x="512" y="531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6" name="Freeform 11"/>
            <p:cNvSpPr>
              <a:spLocks/>
            </p:cNvSpPr>
            <p:nvPr userDrawn="1"/>
          </p:nvSpPr>
          <p:spPr bwMode="auto">
            <a:xfrm>
              <a:off x="68" y="77"/>
              <a:ext cx="648" cy="269"/>
            </a:xfrm>
            <a:custGeom>
              <a:avLst/>
              <a:gdLst>
                <a:gd name="T0" fmla="*/ 0 w 1445"/>
                <a:gd name="T1" fmla="*/ 0 h 627"/>
                <a:gd name="T2" fmla="*/ 0 w 1445"/>
                <a:gd name="T3" fmla="*/ 0 h 627"/>
                <a:gd name="T4" fmla="*/ 0 w 1445"/>
                <a:gd name="T5" fmla="*/ 0 h 627"/>
                <a:gd name="T6" fmla="*/ 0 w 1445"/>
                <a:gd name="T7" fmla="*/ 0 h 627"/>
                <a:gd name="T8" fmla="*/ 0 w 1445"/>
                <a:gd name="T9" fmla="*/ 0 h 6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5" h="627">
                  <a:moveTo>
                    <a:pt x="1084" y="627"/>
                  </a:moveTo>
                  <a:lnTo>
                    <a:pt x="1445" y="0"/>
                  </a:lnTo>
                  <a:lnTo>
                    <a:pt x="0" y="0"/>
                  </a:lnTo>
                  <a:lnTo>
                    <a:pt x="0" y="627"/>
                  </a:lnTo>
                  <a:lnTo>
                    <a:pt x="1084" y="627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7" name="Rectangle 12"/>
            <p:cNvSpPr>
              <a:spLocks noChangeArrowheads="1"/>
            </p:cNvSpPr>
            <p:nvPr userDrawn="1"/>
          </p:nvSpPr>
          <p:spPr bwMode="auto">
            <a:xfrm>
              <a:off x="92" y="130"/>
              <a:ext cx="425" cy="18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900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2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030" name="群組 12"/>
          <p:cNvGrpSpPr>
            <a:grpSpLocks/>
          </p:cNvGrpSpPr>
          <p:nvPr userDrawn="1"/>
        </p:nvGrpSpPr>
        <p:grpSpPr bwMode="auto">
          <a:xfrm>
            <a:off x="7964358" y="128589"/>
            <a:ext cx="1718485" cy="452437"/>
            <a:chOff x="7396163" y="106363"/>
            <a:chExt cx="1494945" cy="427037"/>
          </a:xfrm>
        </p:grpSpPr>
        <p:pic>
          <p:nvPicPr>
            <p:cNvPr id="1032" name="Picture 12" descr="Logo"/>
            <p:cNvPicPr>
              <a:picLocks noChangeAspect="1" noChangeArrowheads="1"/>
            </p:cNvPicPr>
            <p:nvPr userDrawn="1"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96163" y="106363"/>
              <a:ext cx="366712" cy="427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3"/>
            <p:cNvSpPr>
              <a:spLocks noChangeArrowheads="1"/>
            </p:cNvSpPr>
            <p:nvPr userDrawn="1"/>
          </p:nvSpPr>
          <p:spPr bwMode="auto">
            <a:xfrm>
              <a:off x="7663961" y="380566"/>
              <a:ext cx="1227147" cy="14524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kumimoji="0" lang="zh-TW" altLang="en-US" sz="1000" dirty="0" smtClean="0">
                  <a:solidFill>
                    <a:srgbClr val="0000FF"/>
                  </a:solidFill>
                  <a:latin typeface="微軟正黑體" pitchFamily="34" charset="-120"/>
                  <a:ea typeface="微軟正黑體" pitchFamily="34" charset="-120"/>
                </a:rPr>
                <a:t>瞭解．關心．服務．尊重</a:t>
              </a:r>
            </a:p>
          </p:txBody>
        </p:sp>
      </p:grpSp>
      <p:sp>
        <p:nvSpPr>
          <p:cNvPr id="14" name="投影片編號版面配置區 3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9431337" y="6521451"/>
            <a:ext cx="474663" cy="307975"/>
          </a:xfrm>
          <a:prstGeom prst="rect">
            <a:avLst/>
          </a:prstGeom>
          <a:noFill/>
          <a:extLst/>
        </p:spPr>
        <p:txBody>
          <a:bodyPr numCol="1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 b="1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9pPr>
          </a:lstStyle>
          <a:p>
            <a:pPr>
              <a:defRPr/>
            </a:pPr>
            <a:fld id="{D141AB6A-9470-4201-BECA-950DC4731141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8639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39" r:id="rId1"/>
    <p:sldLayoutId id="2147485440" r:id="rId2"/>
    <p:sldLayoutId id="2147485441" r:id="rId3"/>
    <p:sldLayoutId id="2147485442" r:id="rId4"/>
    <p:sldLayoutId id="2147485443" r:id="rId5"/>
    <p:sldLayoutId id="2147485444" r:id="rId6"/>
    <p:sldLayoutId id="2147485445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ctr" hangingPunct="0">
        <a:spcBef>
          <a:spcPct val="0"/>
        </a:spcBef>
        <a:spcAft>
          <a:spcPct val="0"/>
        </a:spcAft>
        <a:defRPr kumimoji="1" lang="zh-TW" altLang="en-US" sz="3200" b="1" kern="1200" dirty="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  <a:cs typeface="+mn-cs"/>
        </a:defRPr>
      </a:lvl1pPr>
      <a:lvl2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2pPr>
      <a:lvl3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3pPr>
      <a:lvl4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4pPr>
      <a:lvl5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5pPr>
      <a:lvl6pPr marL="4572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6pPr>
      <a:lvl7pPr marL="9144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7pPr>
      <a:lvl8pPr marL="13716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8pPr>
      <a:lvl9pPr marL="18288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標題版面配置區 1"/>
          <p:cNvSpPr>
            <a:spLocks noGrp="1"/>
          </p:cNvSpPr>
          <p:nvPr>
            <p:ph type="title"/>
          </p:nvPr>
        </p:nvSpPr>
        <p:spPr bwMode="auto">
          <a:xfrm>
            <a:off x="2398455" y="88029"/>
            <a:ext cx="5109091" cy="52879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none" lIns="91440" tIns="18000" rIns="91440" bIns="1800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350838" y="1447800"/>
            <a:ext cx="920432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</a:p>
        </p:txBody>
      </p:sp>
      <p:sp>
        <p:nvSpPr>
          <p:cNvPr id="1029" name="Rectangle 8"/>
          <p:cNvSpPr>
            <a:spLocks noChangeArrowheads="1"/>
          </p:cNvSpPr>
          <p:nvPr/>
        </p:nvSpPr>
        <p:spPr bwMode="auto">
          <a:xfrm>
            <a:off x="173700" y="717551"/>
            <a:ext cx="9543123" cy="119063"/>
          </a:xfrm>
          <a:prstGeom prst="rect">
            <a:avLst/>
          </a:prstGeom>
          <a:gradFill rotWithShape="0">
            <a:gsLst>
              <a:gs pos="0">
                <a:srgbClr val="FF99FF"/>
              </a:gs>
              <a:gs pos="100000">
                <a:srgbClr val="0066FF"/>
              </a:gs>
            </a:gsLst>
            <a:lin ang="0" scaled="1"/>
          </a:gradFill>
          <a:ln>
            <a:noFill/>
          </a:ln>
          <a:extLst/>
        </p:spPr>
        <p:txBody>
          <a:bodyPr lIns="91435" tIns="45718" rIns="91435" bIns="45718"/>
          <a:lstStyle>
            <a:lvl1pPr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>
              <a:defRPr/>
            </a:pPr>
            <a:endParaRPr lang="zh-TW" altLang="zh-TW" sz="2400" b="0" smtClean="0">
              <a:solidFill>
                <a:srgbClr val="000000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03188" y="153989"/>
            <a:ext cx="1573610" cy="427037"/>
            <a:chOff x="68" y="77"/>
            <a:chExt cx="915" cy="269"/>
          </a:xfrm>
        </p:grpSpPr>
        <p:sp>
          <p:nvSpPr>
            <p:cNvPr id="1034" name="Freeform 9"/>
            <p:cNvSpPr>
              <a:spLocks/>
            </p:cNvSpPr>
            <p:nvPr userDrawn="1"/>
          </p:nvSpPr>
          <p:spPr bwMode="auto">
            <a:xfrm>
              <a:off x="806" y="151"/>
              <a:ext cx="177" cy="146"/>
            </a:xfrm>
            <a:custGeom>
              <a:avLst/>
              <a:gdLst>
                <a:gd name="T0" fmla="*/ 0 w 398"/>
                <a:gd name="T1" fmla="*/ 0 h 342"/>
                <a:gd name="T2" fmla="*/ 0 w 398"/>
                <a:gd name="T3" fmla="*/ 0 h 342"/>
                <a:gd name="T4" fmla="*/ 0 w 398"/>
                <a:gd name="T5" fmla="*/ 0 h 342"/>
                <a:gd name="T6" fmla="*/ 0 w 398"/>
                <a:gd name="T7" fmla="*/ 0 h 34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98" h="342">
                  <a:moveTo>
                    <a:pt x="398" y="0"/>
                  </a:moveTo>
                  <a:lnTo>
                    <a:pt x="0" y="162"/>
                  </a:lnTo>
                  <a:lnTo>
                    <a:pt x="209" y="342"/>
                  </a:lnTo>
                  <a:lnTo>
                    <a:pt x="398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5" name="Freeform 10"/>
            <p:cNvSpPr>
              <a:spLocks/>
            </p:cNvSpPr>
            <p:nvPr userDrawn="1"/>
          </p:nvSpPr>
          <p:spPr bwMode="auto">
            <a:xfrm>
              <a:off x="583" y="77"/>
              <a:ext cx="368" cy="269"/>
            </a:xfrm>
            <a:custGeom>
              <a:avLst/>
              <a:gdLst>
                <a:gd name="T0" fmla="*/ 0 w 823"/>
                <a:gd name="T1" fmla="*/ 0 h 628"/>
                <a:gd name="T2" fmla="*/ 0 w 823"/>
                <a:gd name="T3" fmla="*/ 0 h 628"/>
                <a:gd name="T4" fmla="*/ 0 w 823"/>
                <a:gd name="T5" fmla="*/ 0 h 628"/>
                <a:gd name="T6" fmla="*/ 0 w 823"/>
                <a:gd name="T7" fmla="*/ 0 h 628"/>
                <a:gd name="T8" fmla="*/ 0 w 823"/>
                <a:gd name="T9" fmla="*/ 0 h 628"/>
                <a:gd name="T10" fmla="*/ 0 w 823"/>
                <a:gd name="T11" fmla="*/ 0 h 628"/>
                <a:gd name="T12" fmla="*/ 0 w 823"/>
                <a:gd name="T13" fmla="*/ 0 h 628"/>
                <a:gd name="T14" fmla="*/ 0 w 823"/>
                <a:gd name="T15" fmla="*/ 0 h 628"/>
                <a:gd name="T16" fmla="*/ 0 w 823"/>
                <a:gd name="T17" fmla="*/ 0 h 628"/>
                <a:gd name="T18" fmla="*/ 0 w 823"/>
                <a:gd name="T19" fmla="*/ 0 h 628"/>
                <a:gd name="T20" fmla="*/ 0 w 823"/>
                <a:gd name="T21" fmla="*/ 0 h 628"/>
                <a:gd name="T22" fmla="*/ 0 w 823"/>
                <a:gd name="T23" fmla="*/ 0 h 628"/>
                <a:gd name="T24" fmla="*/ 0 w 823"/>
                <a:gd name="T25" fmla="*/ 0 h 628"/>
                <a:gd name="T26" fmla="*/ 0 w 823"/>
                <a:gd name="T27" fmla="*/ 0 h 628"/>
                <a:gd name="T28" fmla="*/ 0 w 823"/>
                <a:gd name="T29" fmla="*/ 0 h 628"/>
                <a:gd name="T30" fmla="*/ 0 w 823"/>
                <a:gd name="T31" fmla="*/ 0 h 628"/>
                <a:gd name="T32" fmla="*/ 0 w 823"/>
                <a:gd name="T33" fmla="*/ 0 h 628"/>
                <a:gd name="T34" fmla="*/ 0 w 823"/>
                <a:gd name="T35" fmla="*/ 0 h 628"/>
                <a:gd name="T36" fmla="*/ 0 w 823"/>
                <a:gd name="T37" fmla="*/ 0 h 628"/>
                <a:gd name="T38" fmla="*/ 0 w 823"/>
                <a:gd name="T39" fmla="*/ 0 h 628"/>
                <a:gd name="T40" fmla="*/ 0 w 823"/>
                <a:gd name="T41" fmla="*/ 0 h 628"/>
                <a:gd name="T42" fmla="*/ 0 w 823"/>
                <a:gd name="T43" fmla="*/ 0 h 628"/>
                <a:gd name="T44" fmla="*/ 0 w 823"/>
                <a:gd name="T45" fmla="*/ 0 h 628"/>
                <a:gd name="T46" fmla="*/ 0 w 823"/>
                <a:gd name="T47" fmla="*/ 0 h 628"/>
                <a:gd name="T48" fmla="*/ 0 w 823"/>
                <a:gd name="T49" fmla="*/ 0 h 628"/>
                <a:gd name="T50" fmla="*/ 0 w 823"/>
                <a:gd name="T51" fmla="*/ 0 h 628"/>
                <a:gd name="T52" fmla="*/ 0 w 823"/>
                <a:gd name="T53" fmla="*/ 0 h 628"/>
                <a:gd name="T54" fmla="*/ 0 w 823"/>
                <a:gd name="T55" fmla="*/ 0 h 628"/>
                <a:gd name="T56" fmla="*/ 0 w 823"/>
                <a:gd name="T57" fmla="*/ 0 h 628"/>
                <a:gd name="T58" fmla="*/ 0 w 823"/>
                <a:gd name="T59" fmla="*/ 0 h 628"/>
                <a:gd name="T60" fmla="*/ 0 w 823"/>
                <a:gd name="T61" fmla="*/ 0 h 628"/>
                <a:gd name="T62" fmla="*/ 0 w 823"/>
                <a:gd name="T63" fmla="*/ 0 h 628"/>
                <a:gd name="T64" fmla="*/ 0 w 823"/>
                <a:gd name="T65" fmla="*/ 0 h 628"/>
                <a:gd name="T66" fmla="*/ 0 w 823"/>
                <a:gd name="T67" fmla="*/ 0 h 628"/>
                <a:gd name="T68" fmla="*/ 0 w 823"/>
                <a:gd name="T69" fmla="*/ 0 h 628"/>
                <a:gd name="T70" fmla="*/ 0 w 823"/>
                <a:gd name="T71" fmla="*/ 0 h 628"/>
                <a:gd name="T72" fmla="*/ 0 w 823"/>
                <a:gd name="T73" fmla="*/ 0 h 628"/>
                <a:gd name="T74" fmla="*/ 0 w 823"/>
                <a:gd name="T75" fmla="*/ 0 h 628"/>
                <a:gd name="T76" fmla="*/ 0 w 823"/>
                <a:gd name="T77" fmla="*/ 0 h 6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23" h="628">
                  <a:moveTo>
                    <a:pt x="512" y="531"/>
                  </a:moveTo>
                  <a:lnTo>
                    <a:pt x="462" y="531"/>
                  </a:lnTo>
                  <a:lnTo>
                    <a:pt x="442" y="524"/>
                  </a:lnTo>
                  <a:lnTo>
                    <a:pt x="420" y="519"/>
                  </a:lnTo>
                  <a:lnTo>
                    <a:pt x="401" y="509"/>
                  </a:lnTo>
                  <a:lnTo>
                    <a:pt x="384" y="499"/>
                  </a:lnTo>
                  <a:lnTo>
                    <a:pt x="367" y="487"/>
                  </a:lnTo>
                  <a:lnTo>
                    <a:pt x="351" y="474"/>
                  </a:lnTo>
                  <a:lnTo>
                    <a:pt x="338" y="458"/>
                  </a:lnTo>
                  <a:lnTo>
                    <a:pt x="326" y="443"/>
                  </a:lnTo>
                  <a:lnTo>
                    <a:pt x="317" y="426"/>
                  </a:lnTo>
                  <a:lnTo>
                    <a:pt x="311" y="407"/>
                  </a:lnTo>
                  <a:lnTo>
                    <a:pt x="306" y="388"/>
                  </a:lnTo>
                  <a:lnTo>
                    <a:pt x="302" y="370"/>
                  </a:lnTo>
                  <a:lnTo>
                    <a:pt x="302" y="347"/>
                  </a:lnTo>
                  <a:lnTo>
                    <a:pt x="306" y="328"/>
                  </a:lnTo>
                  <a:lnTo>
                    <a:pt x="311" y="306"/>
                  </a:lnTo>
                  <a:lnTo>
                    <a:pt x="319" y="287"/>
                  </a:lnTo>
                  <a:lnTo>
                    <a:pt x="328" y="265"/>
                  </a:lnTo>
                  <a:lnTo>
                    <a:pt x="342" y="245"/>
                  </a:lnTo>
                  <a:lnTo>
                    <a:pt x="359" y="222"/>
                  </a:lnTo>
                  <a:lnTo>
                    <a:pt x="380" y="204"/>
                  </a:lnTo>
                  <a:lnTo>
                    <a:pt x="402" y="185"/>
                  </a:lnTo>
                  <a:lnTo>
                    <a:pt x="430" y="169"/>
                  </a:lnTo>
                  <a:lnTo>
                    <a:pt x="460" y="151"/>
                  </a:lnTo>
                  <a:lnTo>
                    <a:pt x="495" y="139"/>
                  </a:lnTo>
                  <a:lnTo>
                    <a:pt x="531" y="121"/>
                  </a:lnTo>
                  <a:lnTo>
                    <a:pt x="574" y="108"/>
                  </a:lnTo>
                  <a:lnTo>
                    <a:pt x="620" y="98"/>
                  </a:lnTo>
                  <a:lnTo>
                    <a:pt x="670" y="90"/>
                  </a:lnTo>
                  <a:lnTo>
                    <a:pt x="723" y="83"/>
                  </a:lnTo>
                  <a:lnTo>
                    <a:pt x="781" y="77"/>
                  </a:lnTo>
                  <a:lnTo>
                    <a:pt x="786" y="73"/>
                  </a:lnTo>
                  <a:lnTo>
                    <a:pt x="823" y="0"/>
                  </a:lnTo>
                  <a:lnTo>
                    <a:pt x="361" y="0"/>
                  </a:lnTo>
                  <a:lnTo>
                    <a:pt x="0" y="628"/>
                  </a:lnTo>
                  <a:lnTo>
                    <a:pt x="457" y="628"/>
                  </a:lnTo>
                  <a:lnTo>
                    <a:pt x="518" y="527"/>
                  </a:lnTo>
                  <a:lnTo>
                    <a:pt x="512" y="531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6" name="Freeform 11"/>
            <p:cNvSpPr>
              <a:spLocks/>
            </p:cNvSpPr>
            <p:nvPr userDrawn="1"/>
          </p:nvSpPr>
          <p:spPr bwMode="auto">
            <a:xfrm>
              <a:off x="68" y="77"/>
              <a:ext cx="648" cy="269"/>
            </a:xfrm>
            <a:custGeom>
              <a:avLst/>
              <a:gdLst>
                <a:gd name="T0" fmla="*/ 0 w 1445"/>
                <a:gd name="T1" fmla="*/ 0 h 627"/>
                <a:gd name="T2" fmla="*/ 0 w 1445"/>
                <a:gd name="T3" fmla="*/ 0 h 627"/>
                <a:gd name="T4" fmla="*/ 0 w 1445"/>
                <a:gd name="T5" fmla="*/ 0 h 627"/>
                <a:gd name="T6" fmla="*/ 0 w 1445"/>
                <a:gd name="T7" fmla="*/ 0 h 627"/>
                <a:gd name="T8" fmla="*/ 0 w 1445"/>
                <a:gd name="T9" fmla="*/ 0 h 6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5" h="627">
                  <a:moveTo>
                    <a:pt x="1084" y="627"/>
                  </a:moveTo>
                  <a:lnTo>
                    <a:pt x="1445" y="0"/>
                  </a:lnTo>
                  <a:lnTo>
                    <a:pt x="0" y="0"/>
                  </a:lnTo>
                  <a:lnTo>
                    <a:pt x="0" y="627"/>
                  </a:lnTo>
                  <a:lnTo>
                    <a:pt x="1084" y="627"/>
                  </a:lnTo>
                  <a:close/>
                </a:path>
              </a:pathLst>
            </a:custGeom>
            <a:solidFill>
              <a:srgbClr val="000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defRPr/>
              </a:pPr>
              <a:endParaRPr lang="zh-TW" altLang="en-US" sz="1800">
                <a:solidFill>
                  <a:prstClr val="black"/>
                </a:solidFill>
                <a:latin typeface="Times New Roman" pitchFamily="18" charset="0"/>
                <a:ea typeface="新細明體" charset="-120"/>
              </a:endParaRPr>
            </a:p>
          </p:txBody>
        </p:sp>
        <p:sp>
          <p:nvSpPr>
            <p:cNvPr id="1037" name="Rectangle 12"/>
            <p:cNvSpPr>
              <a:spLocks noChangeArrowheads="1"/>
            </p:cNvSpPr>
            <p:nvPr userDrawn="1"/>
          </p:nvSpPr>
          <p:spPr bwMode="auto">
            <a:xfrm>
              <a:off x="92" y="130"/>
              <a:ext cx="425" cy="18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804863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804863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 eaLnBrk="1" hangingPunct="1">
                <a:defRPr/>
              </a:pPr>
              <a:r>
                <a:rPr lang="zh-TW" altLang="en-US" sz="1900" dirty="0" smtClean="0">
                  <a:solidFill>
                    <a:srgbClr val="FFFFFF"/>
                  </a:solidFill>
                  <a:latin typeface="微軟正黑體" pitchFamily="34" charset="-120"/>
                  <a:ea typeface="微軟正黑體" pitchFamily="34" charset="-120"/>
                </a:rPr>
                <a:t>經濟部</a:t>
              </a:r>
              <a:endParaRPr lang="zh-TW" altLang="en-US" sz="2100" dirty="0" smtClean="0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030" name="群組 12"/>
          <p:cNvGrpSpPr>
            <a:grpSpLocks/>
          </p:cNvGrpSpPr>
          <p:nvPr userDrawn="1"/>
        </p:nvGrpSpPr>
        <p:grpSpPr bwMode="auto">
          <a:xfrm>
            <a:off x="7964358" y="128589"/>
            <a:ext cx="1718485" cy="452437"/>
            <a:chOff x="7396163" y="106363"/>
            <a:chExt cx="1494945" cy="427037"/>
          </a:xfrm>
        </p:grpSpPr>
        <p:pic>
          <p:nvPicPr>
            <p:cNvPr id="1032" name="Picture 12" descr="Logo"/>
            <p:cNvPicPr>
              <a:picLocks noChangeAspect="1" noChangeArrowheads="1"/>
            </p:cNvPicPr>
            <p:nvPr userDrawn="1"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96163" y="106363"/>
              <a:ext cx="366712" cy="427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Rectangle 13"/>
            <p:cNvSpPr>
              <a:spLocks noChangeArrowheads="1"/>
            </p:cNvSpPr>
            <p:nvPr userDrawn="1"/>
          </p:nvSpPr>
          <p:spPr bwMode="auto">
            <a:xfrm>
              <a:off x="7663961" y="380566"/>
              <a:ext cx="1227147" cy="14524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lvl1pPr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1pPr>
              <a:lvl2pPr marL="742950" indent="-28575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2pPr>
              <a:lvl3pPr marL="11430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3pPr>
              <a:lvl4pPr marL="16002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4pPr>
              <a:lvl5pPr marL="2057400" indent="-228600" defTabSz="796925" eaLnBrk="0" hangingPunct="0"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5pPr>
              <a:lvl6pPr marL="25146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6pPr>
              <a:lvl7pPr marL="29718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7pPr>
              <a:lvl8pPr marL="34290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8pPr>
              <a:lvl9pPr marL="3886200" indent="-228600" defTabSz="796925" eaLnBrk="0" fontAlgn="base" hangingPunct="0">
                <a:spcBef>
                  <a:spcPct val="0"/>
                </a:spcBef>
                <a:spcAft>
                  <a:spcPct val="0"/>
                </a:spcAft>
                <a:defRPr kumimoji="1" b="1">
                  <a:solidFill>
                    <a:schemeClr val="tx1"/>
                  </a:solidFill>
                  <a:latin typeface="Times New Roman" pitchFamily="18" charset="0"/>
                  <a:ea typeface="新細明體" pitchFamily="18" charset="-12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kumimoji="0" lang="zh-TW" altLang="en-US" sz="1000" dirty="0" smtClean="0">
                  <a:solidFill>
                    <a:srgbClr val="0000FF"/>
                  </a:solidFill>
                  <a:latin typeface="微軟正黑體" pitchFamily="34" charset="-120"/>
                  <a:ea typeface="微軟正黑體" pitchFamily="34" charset="-120"/>
                </a:rPr>
                <a:t>瞭解．關心．服務．尊重</a:t>
              </a:r>
            </a:p>
          </p:txBody>
        </p:sp>
      </p:grpSp>
      <p:sp>
        <p:nvSpPr>
          <p:cNvPr id="14" name="投影片編號版面配置區 3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9431337" y="6521451"/>
            <a:ext cx="474663" cy="307975"/>
          </a:xfrm>
          <a:prstGeom prst="rect">
            <a:avLst/>
          </a:prstGeom>
          <a:noFill/>
          <a:extLst/>
        </p:spPr>
        <p:txBody>
          <a:bodyPr numCol="1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400" b="1">
                <a:solidFill>
                  <a:srgbClr val="000000"/>
                </a:solidFill>
                <a:latin typeface="微軟正黑體" pitchFamily="34" charset="-120"/>
                <a:ea typeface="微軟正黑體" pitchFamily="34" charset="-120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Times New Roman" pitchFamily="18" charset="0"/>
                <a:ea typeface="新細明體" charset="-120"/>
              </a:defRPr>
            </a:lvl9pPr>
          </a:lstStyle>
          <a:p>
            <a:pPr>
              <a:defRPr/>
            </a:pPr>
            <a:fld id="{D141AB6A-9470-4201-BECA-950DC4731141}" type="slidenum">
              <a:rPr lang="zh-TW" altLang="en-US"/>
              <a:pPr>
                <a:defRPr/>
              </a:pPr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81147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447" r:id="rId1"/>
    <p:sldLayoutId id="2147485448" r:id="rId2"/>
    <p:sldLayoutId id="2147485449" r:id="rId3"/>
    <p:sldLayoutId id="2147485450" r:id="rId4"/>
    <p:sldLayoutId id="2147485451" r:id="rId5"/>
    <p:sldLayoutId id="2147485452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ctr" hangingPunct="0">
        <a:spcBef>
          <a:spcPct val="0"/>
        </a:spcBef>
        <a:spcAft>
          <a:spcPct val="0"/>
        </a:spcAft>
        <a:defRPr kumimoji="1" lang="zh-TW" altLang="en-US" sz="3200" b="1" kern="1200" dirty="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  <a:cs typeface="+mn-cs"/>
        </a:defRPr>
      </a:lvl1pPr>
      <a:lvl2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2pPr>
      <a:lvl3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3pPr>
      <a:lvl4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4pPr>
      <a:lvl5pPr algn="ctr" rtl="0" eaLnBrk="0" fontAlgn="ctr" hangingPunct="0">
        <a:spcBef>
          <a:spcPct val="0"/>
        </a:spcBef>
        <a:spcAft>
          <a:spcPct val="0"/>
        </a:spcAft>
        <a:defRPr kumimoji="1" sz="3200" b="1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  <a:ea typeface="標楷體" pitchFamily="65" charset="-120"/>
        </a:defRPr>
      </a:lvl5pPr>
      <a:lvl6pPr marL="4572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6pPr>
      <a:lvl7pPr marL="9144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7pPr>
      <a:lvl8pPr marL="13716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8pPr>
      <a:lvl9pPr marL="1828800" algn="ctr" rtl="0" eaLnBrk="0" fontAlgn="ctr" hangingPunct="0">
        <a:spcBef>
          <a:spcPct val="0"/>
        </a:spcBef>
        <a:spcAft>
          <a:spcPct val="0"/>
        </a:spcAft>
        <a:defRPr kumimoji="1" sz="4000" b="1">
          <a:solidFill>
            <a:srgbClr val="000099"/>
          </a:solidFill>
          <a:latin typeface="Times New Roman" pitchFamily="18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標楷體" pitchFamily="65" charset="-120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04528" y="2060848"/>
            <a:ext cx="8747125" cy="1109663"/>
          </a:xfrm>
        </p:spPr>
        <p:txBody>
          <a:bodyPr/>
          <a:lstStyle/>
          <a:p>
            <a:pPr>
              <a:defRPr/>
            </a:pPr>
            <a:r>
              <a:rPr lang="zh-TW" altLang="en-US" sz="4000" dirty="0" smtClean="0">
                <a:latin typeface="+mn-lt"/>
                <a:ea typeface="+mn-ea"/>
              </a:rPr>
              <a:t>中小企業處</a:t>
            </a:r>
            <a:r>
              <a:rPr lang="en-US" altLang="zh-TW" sz="4000" dirty="0" smtClean="0">
                <a:latin typeface="+mn-lt"/>
                <a:ea typeface="+mn-ea"/>
              </a:rPr>
              <a:t/>
            </a:r>
            <a:br>
              <a:rPr lang="en-US" altLang="zh-TW" sz="4000" dirty="0" smtClean="0">
                <a:latin typeface="+mn-lt"/>
                <a:ea typeface="+mn-ea"/>
              </a:rPr>
            </a:br>
            <a:r>
              <a:rPr lang="zh-TW" altLang="en-US" sz="4000" dirty="0" smtClean="0">
                <a:latin typeface="+mn-lt"/>
                <a:ea typeface="+mn-ea"/>
              </a:rPr>
              <a:t>主題式</a:t>
            </a:r>
            <a:r>
              <a:rPr lang="zh-TW" altLang="zh-TW" sz="4000" dirty="0">
                <a:latin typeface="+mn-lt"/>
                <a:ea typeface="+mn-ea"/>
              </a:rPr>
              <a:t>開放資料推動</a:t>
            </a:r>
            <a:r>
              <a:rPr lang="zh-TW" altLang="zh-TW" sz="4000" dirty="0" smtClean="0">
                <a:latin typeface="+mn-lt"/>
                <a:ea typeface="+mn-ea"/>
              </a:rPr>
              <a:t>策略</a:t>
            </a:r>
            <a:endParaRPr lang="zh-TW" altLang="en-US" sz="4000" dirty="0">
              <a:latin typeface="+mn-lt"/>
              <a:ea typeface="+mn-ea"/>
              <a:cs typeface="Arial"/>
            </a:endParaRPr>
          </a:p>
        </p:txBody>
      </p:sp>
      <p:sp>
        <p:nvSpPr>
          <p:cNvPr id="14339" name="子標題 2"/>
          <p:cNvSpPr>
            <a:spLocks noGrp="1"/>
          </p:cNvSpPr>
          <p:nvPr>
            <p:ph type="subTitle" idx="1"/>
          </p:nvPr>
        </p:nvSpPr>
        <p:spPr>
          <a:xfrm>
            <a:off x="1485900" y="3861048"/>
            <a:ext cx="6934200" cy="230346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TW" alt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  <a:sym typeface="Wingdings" pitchFamily="2" charset="2"/>
              </a:rPr>
              <a:t>經濟部中小企業處</a:t>
            </a:r>
            <a:endParaRPr lang="en-US" altLang="zh-TW" sz="2800" dirty="0" smtClean="0">
              <a:solidFill>
                <a:schemeClr val="tx1"/>
              </a:solidFill>
              <a:latin typeface="+mn-lt"/>
              <a:ea typeface="+mn-ea"/>
              <a:cs typeface="Arial" pitchFamily="34" charset="0"/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TW" altLang="en-US" sz="28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  <a:sym typeface="Wingdings" pitchFamily="2" charset="2"/>
              </a:rPr>
              <a:t>報告人：謝月媚</a:t>
            </a:r>
            <a:endParaRPr lang="en-US" altLang="zh-TW" sz="2800" dirty="0" smtClean="0">
              <a:solidFill>
                <a:schemeClr val="tx1"/>
              </a:solidFill>
              <a:latin typeface="+mn-lt"/>
              <a:ea typeface="+mn-ea"/>
              <a:cs typeface="Arial" pitchFamily="34" charset="0"/>
              <a:sym typeface="Wingdings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altLang="zh-TW" sz="2400" dirty="0" smtClean="0">
              <a:solidFill>
                <a:schemeClr val="tx1"/>
              </a:solidFill>
              <a:latin typeface="+mn-lt"/>
              <a:ea typeface="+mn-ea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TW" sz="26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rPr>
              <a:t>105</a:t>
            </a:r>
            <a:r>
              <a:rPr lang="zh-TW" altLang="en-US" sz="26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rPr>
              <a:t>年</a:t>
            </a:r>
            <a:r>
              <a:rPr lang="en-US" altLang="zh-TW" sz="26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  <a:sym typeface="Wingdings" pitchFamily="2" charset="2"/>
              </a:rPr>
              <a:t>12</a:t>
            </a:r>
            <a:r>
              <a:rPr lang="zh-TW" altLang="en-US" sz="26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rPr>
              <a:t>月</a:t>
            </a:r>
            <a:r>
              <a:rPr lang="en-US" altLang="zh-TW" sz="26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</a:rPr>
              <a:t>20</a:t>
            </a:r>
            <a:r>
              <a:rPr lang="zh-TW" altLang="en-US" sz="2600" dirty="0" smtClean="0">
                <a:solidFill>
                  <a:schemeClr val="tx1"/>
                </a:solidFill>
                <a:latin typeface="+mn-lt"/>
                <a:ea typeface="+mn-ea"/>
                <a:cs typeface="Arial" pitchFamily="34" charset="0"/>
                <a:sym typeface="Wingdings" pitchFamily="2" charset="2"/>
              </a:rPr>
              <a:t>日</a:t>
            </a:r>
            <a:endParaRPr lang="zh-TW" altLang="en-US" sz="2600" dirty="0" smtClean="0">
              <a:solidFill>
                <a:schemeClr val="tx1"/>
              </a:solidFill>
              <a:latin typeface="+mn-lt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 smtClean="0">
                <a:latin typeface="+mn-lt"/>
                <a:ea typeface="+mn-ea"/>
              </a:rPr>
              <a:t>肆、公私協力規劃</a:t>
            </a:r>
            <a:endParaRPr lang="zh-TW" altLang="en-US" sz="2000" dirty="0" smtClean="0">
              <a:latin typeface="+mn-lt"/>
              <a:ea typeface="+mn-ea"/>
            </a:endParaRP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>
          <a:xfrm>
            <a:off x="1208584" y="1124744"/>
            <a:ext cx="7560840" cy="4346913"/>
          </a:xfrm>
        </p:spPr>
        <p:txBody>
          <a:bodyPr/>
          <a:lstStyle/>
          <a:p>
            <a:pPr marL="0" indent="0">
              <a:lnSpc>
                <a:spcPts val="55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透過本部工業局舉辦之「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Open Data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創新應用競賽」，</a:t>
            </a:r>
            <a:r>
              <a:rPr lang="zh-TW" altLang="en-US" sz="3200" u="sng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邀請運用本處相關資料之團體，參與本處</a:t>
            </a:r>
            <a:r>
              <a:rPr lang="zh-TW" altLang="en-US" sz="3200" u="sng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工作會議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，建立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與民間企業溝通機制，以持續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蒐集、了解新創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與中小企業對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資料之需求與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建議，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並協助推廣相關應用服務。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9</a:t>
            </a:fld>
            <a:endParaRPr lang="en-US" altLang="zh-TW" smtClean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1966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圓角矩形 31"/>
          <p:cNvSpPr>
            <a:spLocks noChangeArrowheads="1"/>
          </p:cNvSpPr>
          <p:nvPr/>
        </p:nvSpPr>
        <p:spPr bwMode="auto">
          <a:xfrm>
            <a:off x="5768831" y="1051520"/>
            <a:ext cx="3718270" cy="649288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kern="0" dirty="0">
                <a:solidFill>
                  <a:srgbClr val="FF0000"/>
                </a:solidFill>
                <a:latin typeface="+mn-ea"/>
                <a:ea typeface="+mn-ea"/>
              </a:rPr>
              <a:t>未來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</a:rPr>
              <a:t>開放資料集</a:t>
            </a:r>
            <a:endParaRPr kumimoji="1" lang="zh-TW" altLang="en-US" sz="2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1856012" y="2924944"/>
            <a:ext cx="3673052" cy="2025787"/>
          </a:xfrm>
          <a:prstGeom prst="rect">
            <a:avLst/>
          </a:prstGeom>
          <a:gradFill rotWithShape="1">
            <a:gsLst>
              <a:gs pos="0">
                <a:srgbClr val="E4FEFF"/>
              </a:gs>
              <a:gs pos="35001">
                <a:srgbClr val="EBFEFF"/>
              </a:gs>
              <a:gs pos="100000">
                <a:srgbClr val="F6FFFF"/>
              </a:gs>
            </a:gsLst>
            <a:lin ang="16200000" scaled="1"/>
          </a:gradFill>
          <a:ln w="9525" algn="ctr">
            <a:solidFill>
              <a:srgbClr val="0070C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2000" b="0" kern="0" dirty="0">
                <a:solidFill>
                  <a:srgbClr val="000000"/>
                </a:solidFill>
                <a:latin typeface="+mn-ea"/>
                <a:ea typeface="+mn-ea"/>
              </a:rPr>
              <a:t>國家磐石獎獲獎</a:t>
            </a: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名單</a:t>
            </a:r>
            <a:endParaRPr kumimoji="0" lang="en-US" altLang="zh-TW" sz="2000" b="0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創新</a:t>
            </a:r>
            <a:r>
              <a:rPr kumimoji="0" lang="zh-TW" altLang="en-US" sz="2000" b="0" kern="0" dirty="0">
                <a:solidFill>
                  <a:srgbClr val="000000"/>
                </a:solidFill>
                <a:latin typeface="+mn-ea"/>
                <a:ea typeface="+mn-ea"/>
              </a:rPr>
              <a:t>研究獎獲獎</a:t>
            </a: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名單</a:t>
            </a:r>
            <a:endParaRPr kumimoji="0" lang="en-US" altLang="zh-TW" sz="20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小</a:t>
            </a:r>
            <a:r>
              <a:rPr kumimoji="0" lang="zh-TW" altLang="en-US" sz="2000" b="0" kern="0" dirty="0">
                <a:solidFill>
                  <a:srgbClr val="000000"/>
                </a:solidFill>
                <a:latin typeface="+mn-ea"/>
                <a:ea typeface="+mn-ea"/>
              </a:rPr>
              <a:t>巨人獎獲獎</a:t>
            </a: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名單</a:t>
            </a:r>
            <a:endParaRPr kumimoji="0" lang="en-US" altLang="zh-TW" sz="20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新創</a:t>
            </a:r>
            <a:r>
              <a:rPr kumimoji="0" lang="zh-TW" altLang="en-US" sz="2000" b="0" kern="0" dirty="0">
                <a:solidFill>
                  <a:srgbClr val="000000"/>
                </a:solidFill>
                <a:latin typeface="+mn-ea"/>
                <a:ea typeface="+mn-ea"/>
              </a:rPr>
              <a:t>事業獎獲獎</a:t>
            </a: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名單</a:t>
            </a:r>
            <a:endParaRPr kumimoji="0" lang="en-US" altLang="zh-TW" sz="20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婦女</a:t>
            </a:r>
            <a:r>
              <a:rPr kumimoji="0" lang="zh-TW" altLang="en-US" sz="2000" b="0" kern="0" dirty="0">
                <a:solidFill>
                  <a:srgbClr val="000000"/>
                </a:solidFill>
                <a:latin typeface="+mn-ea"/>
                <a:ea typeface="+mn-ea"/>
              </a:rPr>
              <a:t>創業菁英賽獲獎</a:t>
            </a: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名單</a:t>
            </a:r>
            <a:endParaRPr kumimoji="0" lang="en-US" altLang="zh-TW" sz="20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zh-TW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SBIR</a:t>
            </a: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補助企業名單</a:t>
            </a:r>
            <a:endParaRPr kumimoji="0" lang="zh-TW" altLang="en-US" sz="2000" b="0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96616" y="44450"/>
            <a:ext cx="784887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>
                <a:latin typeface="+mn-lt"/>
                <a:ea typeface="+mn-ea"/>
              </a:rPr>
              <a:t>伍</a:t>
            </a:r>
            <a:r>
              <a:rPr lang="zh-TW" altLang="en-US" sz="3200" dirty="0" smtClean="0">
                <a:latin typeface="+mn-lt"/>
                <a:ea typeface="+mn-ea"/>
              </a:rPr>
              <a:t>、</a:t>
            </a:r>
            <a:r>
              <a:rPr lang="zh-TW" altLang="zh-TW" sz="3200" dirty="0" smtClean="0">
                <a:latin typeface="+mn-lt"/>
                <a:ea typeface="+mn-ea"/>
              </a:rPr>
              <a:t>未來</a:t>
            </a:r>
            <a:r>
              <a:rPr lang="zh-TW" altLang="zh-TW" sz="3200" dirty="0">
                <a:latin typeface="+mn-lt"/>
                <a:ea typeface="+mn-ea"/>
              </a:rPr>
              <a:t>開放資料標的及品質精進</a:t>
            </a:r>
            <a:r>
              <a:rPr lang="zh-TW" altLang="zh-TW" sz="3200" dirty="0" smtClean="0">
                <a:latin typeface="+mn-lt"/>
                <a:ea typeface="+mn-ea"/>
              </a:rPr>
              <a:t>方向</a:t>
            </a:r>
            <a:r>
              <a:rPr lang="en-US" altLang="zh-TW" sz="2000" dirty="0" smtClean="0">
                <a:latin typeface="+mn-lt"/>
                <a:ea typeface="+mn-ea"/>
              </a:rPr>
              <a:t>(1/2)</a:t>
            </a:r>
            <a:endParaRPr lang="zh-TW" altLang="en-US" sz="2000" dirty="0"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10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5" name="圓角化同側角落矩形 4"/>
          <p:cNvSpPr/>
          <p:nvPr/>
        </p:nvSpPr>
        <p:spPr>
          <a:xfrm rot="10800000" flipV="1">
            <a:off x="5864089" y="2968241"/>
            <a:ext cx="3623012" cy="1982490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4F81BD">
              <a:lumMod val="75000"/>
            </a:srgbClr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</p:sp>
      <p:sp>
        <p:nvSpPr>
          <p:cNvPr id="6" name="文字方塊 4"/>
          <p:cNvSpPr txBox="1">
            <a:spLocks noChangeArrowheads="1"/>
          </p:cNvSpPr>
          <p:nvPr/>
        </p:nvSpPr>
        <p:spPr bwMode="auto">
          <a:xfrm>
            <a:off x="5745088" y="3068960"/>
            <a:ext cx="3623013" cy="198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20699999" lon="0" rev="0"/>
            </a:camera>
            <a:lightRig rig="threePt" dir="t"/>
          </a:scene3d>
        </p:spPr>
        <p:txBody>
          <a:bodyPr lIns="180000" anchor="ctr"/>
          <a:lstStyle/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 smtClean="0">
                <a:solidFill>
                  <a:prstClr val="white"/>
                </a:solidFill>
              </a:rPr>
              <a:t>歷年</a:t>
            </a:r>
            <a:r>
              <a:rPr kumimoji="0" lang="zh-TW" altLang="en-US" sz="2000" dirty="0">
                <a:solidFill>
                  <a:prstClr val="white"/>
                </a:solidFill>
              </a:rPr>
              <a:t>輔導成果廠商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資料</a:t>
            </a:r>
            <a:endParaRPr kumimoji="0" lang="en-US" altLang="zh-TW" sz="2000" dirty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 smtClean="0">
                <a:solidFill>
                  <a:prstClr val="white"/>
                </a:solidFill>
              </a:rPr>
              <a:t>商機媒合資訊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>
                <a:solidFill>
                  <a:prstClr val="white"/>
                </a:solidFill>
              </a:rPr>
              <a:t>群聚輔導商品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資訊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en-US" altLang="zh-TW" sz="2000" dirty="0" smtClean="0">
                <a:solidFill>
                  <a:prstClr val="white"/>
                </a:solidFill>
              </a:rPr>
              <a:t>OTOP</a:t>
            </a:r>
            <a:r>
              <a:rPr kumimoji="0" lang="zh-TW" altLang="en-US" sz="2000" dirty="0">
                <a:solidFill>
                  <a:prstClr val="white"/>
                </a:solidFill>
              </a:rPr>
              <a:t>店家黃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頁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>
                <a:solidFill>
                  <a:prstClr val="white"/>
                </a:solidFill>
              </a:rPr>
              <a:t>創業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個案資料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 smtClean="0">
                <a:solidFill>
                  <a:prstClr val="white"/>
                </a:solidFill>
              </a:rPr>
              <a:t>社</a:t>
            </a:r>
            <a:r>
              <a:rPr kumimoji="0" lang="zh-TW" altLang="en-US" sz="2000" dirty="0">
                <a:solidFill>
                  <a:prstClr val="white"/>
                </a:solidFill>
              </a:rPr>
              <a:t>企名單</a:t>
            </a:r>
            <a:endParaRPr kumimoji="0" lang="en-US" altLang="zh-TW" sz="2000" dirty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kumimoji="0" lang="en-US" altLang="zh-TW" sz="2000" dirty="0" smtClean="0">
              <a:solidFill>
                <a:prstClr val="white"/>
              </a:solidFill>
            </a:endParaRPr>
          </a:p>
        </p:txBody>
      </p:sp>
      <p:sp>
        <p:nvSpPr>
          <p:cNvPr id="7" name="圓角矩形 6"/>
          <p:cNvSpPr>
            <a:spLocks noChangeArrowheads="1"/>
          </p:cNvSpPr>
          <p:nvPr/>
        </p:nvSpPr>
        <p:spPr bwMode="auto">
          <a:xfrm>
            <a:off x="1782246" y="1051520"/>
            <a:ext cx="3818922" cy="649288"/>
          </a:xfrm>
          <a:prstGeom prst="roundRect">
            <a:avLst>
              <a:gd name="adj" fmla="val 16667"/>
            </a:avLst>
          </a:prstGeom>
          <a:solidFill>
            <a:srgbClr val="99CC00"/>
          </a:soli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</a:rPr>
              <a:t>已開放資料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</a:rPr>
              <a:t>集</a:t>
            </a:r>
            <a:r>
              <a:rPr kumimoji="0" lang="en-US" alt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</a:rPr>
              <a:t>(92</a:t>
            </a:r>
            <a:r>
              <a:rPr kumimoji="0" lang="zh-TW" alt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</a:rPr>
              <a:t>項</a:t>
            </a:r>
            <a:r>
              <a:rPr kumimoji="0" lang="en-US" altLang="zh-TW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  <a:ea typeface="+mn-ea"/>
              </a:rPr>
              <a:t>)</a:t>
            </a:r>
            <a:endParaRPr kumimoji="1" lang="zh-TW" alt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9" name="Rectangle 15"/>
          <p:cNvSpPr/>
          <p:nvPr/>
        </p:nvSpPr>
        <p:spPr>
          <a:xfrm>
            <a:off x="128464" y="1988840"/>
            <a:ext cx="1727547" cy="44248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  <a:scene3d>
            <a:camera prst="orthographicFront">
              <a:rot lat="20699999" lon="0" rev="0"/>
            </a:camera>
            <a:lightRig rig="threePt" dir="t"/>
          </a:scene3d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457200" eaLnBrk="1" fontAlgn="auto" latin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kumimoji="0" lang="zh-TW" altLang="en-US" sz="3600" b="0" kern="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Helvetica"/>
              </a:rPr>
              <a:t>資源</a:t>
            </a:r>
            <a:endParaRPr kumimoji="0" lang="en-US" altLang="zh-TW" sz="2800" b="0" kern="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Helvetic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6103" y="3573016"/>
            <a:ext cx="1107996" cy="646331"/>
          </a:xfrm>
          <a:prstGeom prst="rect">
            <a:avLst/>
          </a:prstGeom>
          <a:scene3d>
            <a:camera prst="orthographicFront">
              <a:rot lat="20699999" lon="0" rev="0"/>
            </a:camera>
            <a:lightRig rig="threePt" dir="t"/>
          </a:scene3d>
        </p:spPr>
        <p:txBody>
          <a:bodyPr wrap="none">
            <a:spAutoFit/>
          </a:bodyPr>
          <a:lstStyle/>
          <a:p>
            <a:pPr algn="ctr" defTabSz="457200" eaLnBrk="1" fontAlgn="auto" latin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kumimoji="0" lang="zh-TW" altLang="en-US" sz="3600" b="0" kern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Helvetica"/>
              </a:rPr>
              <a:t>商機</a:t>
            </a:r>
            <a:endParaRPr kumimoji="0" lang="en-US" altLang="zh-TW" sz="2800" b="0" kern="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Helvetic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86103" y="5449703"/>
            <a:ext cx="1107996" cy="646331"/>
          </a:xfrm>
          <a:prstGeom prst="rect">
            <a:avLst/>
          </a:prstGeom>
          <a:scene3d>
            <a:camera prst="orthographicFront">
              <a:rot lat="20699999" lon="0" rev="0"/>
            </a:camera>
            <a:lightRig rig="threePt" dir="t"/>
          </a:scene3d>
        </p:spPr>
        <p:txBody>
          <a:bodyPr wrap="none">
            <a:spAutoFit/>
          </a:bodyPr>
          <a:lstStyle/>
          <a:p>
            <a:pPr algn="ctr" defTabSz="457200" eaLnBrk="1" fontAlgn="auto" latinLnBrk="1" hangingPunct="1">
              <a:spcBef>
                <a:spcPts val="0"/>
              </a:spcBef>
              <a:spcAft>
                <a:spcPts val="300"/>
              </a:spcAft>
              <a:defRPr/>
            </a:pPr>
            <a:r>
              <a:rPr kumimoji="0" lang="zh-TW" altLang="en-US" sz="3600" b="0" kern="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Helvetica"/>
              </a:rPr>
              <a:t>活動</a:t>
            </a:r>
            <a:endParaRPr kumimoji="0" lang="en-US" altLang="zh-TW" sz="2800" b="0" kern="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Helvetica"/>
            </a:endParaRPr>
          </a:p>
        </p:txBody>
      </p:sp>
      <p:sp>
        <p:nvSpPr>
          <p:cNvPr id="12" name="五邊形 11"/>
          <p:cNvSpPr>
            <a:spLocks noChangeArrowheads="1"/>
          </p:cNvSpPr>
          <p:nvPr/>
        </p:nvSpPr>
        <p:spPr bwMode="auto">
          <a:xfrm>
            <a:off x="344488" y="3598937"/>
            <a:ext cx="1419572" cy="694159"/>
          </a:xfrm>
          <a:prstGeom prst="homePlate">
            <a:avLst>
              <a:gd name="adj" fmla="val 44619"/>
            </a:avLst>
          </a:prstGeom>
          <a:noFill/>
          <a:ln w="9525" algn="ctr">
            <a:solidFill>
              <a:srgbClr val="0070C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algn="ctr" eaLnBrk="1" hangingPunct="1"/>
            <a:endParaRPr lang="zh-TW" altLang="en-US" b="0" dirty="0" smtClean="0">
              <a:solidFill>
                <a:srgbClr val="000000"/>
              </a:solidFill>
              <a:latin typeface="Arial" panose="020B0604020202020204" pitchFamily="34" charset="0"/>
              <a:ea typeface="標楷體" panose="03000509000000000000" pitchFamily="65" charset="-120"/>
            </a:endParaRPr>
          </a:p>
        </p:txBody>
      </p:sp>
      <p:sp>
        <p:nvSpPr>
          <p:cNvPr id="20" name="五邊形 19"/>
          <p:cNvSpPr>
            <a:spLocks noChangeArrowheads="1"/>
          </p:cNvSpPr>
          <p:nvPr/>
        </p:nvSpPr>
        <p:spPr bwMode="auto">
          <a:xfrm>
            <a:off x="344488" y="1916832"/>
            <a:ext cx="1419572" cy="694159"/>
          </a:xfrm>
          <a:prstGeom prst="homePlate">
            <a:avLst>
              <a:gd name="adj" fmla="val 44619"/>
            </a:avLst>
          </a:prstGeom>
          <a:noFill/>
          <a:ln w="9525" algn="ctr">
            <a:solidFill>
              <a:srgbClr val="00B05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algn="ctr" eaLnBrk="1" hangingPunct="1"/>
            <a:endParaRPr lang="zh-TW" altLang="en-US" b="0" dirty="0" smtClean="0">
              <a:solidFill>
                <a:srgbClr val="000000"/>
              </a:solidFill>
              <a:latin typeface="Arial" panose="020B0604020202020204" pitchFamily="34" charset="0"/>
              <a:ea typeface="標楷體" panose="03000509000000000000" pitchFamily="65" charset="-120"/>
            </a:endParaRPr>
          </a:p>
        </p:txBody>
      </p:sp>
      <p:sp>
        <p:nvSpPr>
          <p:cNvPr id="21" name="五邊形 20"/>
          <p:cNvSpPr>
            <a:spLocks noChangeArrowheads="1"/>
          </p:cNvSpPr>
          <p:nvPr/>
        </p:nvSpPr>
        <p:spPr bwMode="auto">
          <a:xfrm>
            <a:off x="348314" y="5471145"/>
            <a:ext cx="1415746" cy="694159"/>
          </a:xfrm>
          <a:prstGeom prst="homePlate">
            <a:avLst>
              <a:gd name="adj" fmla="val 44619"/>
            </a:avLst>
          </a:prstGeom>
          <a:noFill/>
          <a:ln w="9525" algn="ctr">
            <a:solidFill>
              <a:srgbClr val="CC66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>
            <a:lvl1pPr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1pPr>
            <a:lvl2pPr marL="742950" indent="-28575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2pPr>
            <a:lvl3pPr marL="11430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3pPr>
            <a:lvl4pPr marL="16002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4pPr>
            <a:lvl5pPr marL="2057400" indent="-228600" eaLnBrk="0" hangingPunct="0"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 b="1">
                <a:solidFill>
                  <a:schemeClr val="tx1"/>
                </a:solidFill>
                <a:latin typeface="Times New Roman" panose="02020603050405020304" pitchFamily="18" charset="0"/>
                <a:ea typeface="新細明體" panose="02020500000000000000" pitchFamily="18" charset="-120"/>
              </a:defRPr>
            </a:lvl9pPr>
          </a:lstStyle>
          <a:p>
            <a:pPr algn="ctr" eaLnBrk="1" hangingPunct="1"/>
            <a:endParaRPr lang="zh-TW" altLang="en-US" b="0" dirty="0" smtClean="0">
              <a:solidFill>
                <a:srgbClr val="000000"/>
              </a:solidFill>
              <a:latin typeface="Arial" panose="020B0604020202020204" pitchFamily="34" charset="0"/>
              <a:ea typeface="標楷體" panose="03000509000000000000" pitchFamily="65" charset="-120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1856012" y="1652329"/>
            <a:ext cx="3673052" cy="1272615"/>
          </a:xfrm>
          <a:prstGeom prst="rect">
            <a:avLst/>
          </a:prstGeom>
          <a:gradFill rotWithShape="1">
            <a:gsLst>
              <a:gs pos="0">
                <a:srgbClr val="E4FEFF"/>
              </a:gs>
              <a:gs pos="35001">
                <a:srgbClr val="EBFEFF"/>
              </a:gs>
              <a:gs pos="100000">
                <a:srgbClr val="F6FFFF"/>
              </a:gs>
            </a:gsLst>
            <a:lin ang="16200000" scaled="1"/>
          </a:gradFill>
          <a:ln w="9525" algn="ctr">
            <a:solidFill>
              <a:srgbClr val="00B05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2000" b="0" kern="0" dirty="0">
                <a:solidFill>
                  <a:srgbClr val="000000"/>
                </a:solidFill>
                <a:latin typeface="+mn-ea"/>
                <a:ea typeface="+mn-ea"/>
              </a:rPr>
              <a:t>創業空間</a:t>
            </a: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資料</a:t>
            </a:r>
            <a:endParaRPr kumimoji="0" lang="en-US" altLang="zh-TW" sz="20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育</a:t>
            </a:r>
            <a:r>
              <a:rPr kumimoji="0" lang="zh-TW" altLang="en-US" sz="2000" b="0" kern="0" dirty="0">
                <a:solidFill>
                  <a:srgbClr val="000000"/>
                </a:solidFill>
                <a:latin typeface="+mn-ea"/>
                <a:ea typeface="+mn-ea"/>
              </a:rPr>
              <a:t>成中心</a:t>
            </a:r>
            <a:r>
              <a:rPr kumimoji="0" lang="zh-TW" altLang="en-US" sz="2000" b="0" kern="0" dirty="0" smtClean="0">
                <a:solidFill>
                  <a:srgbClr val="000000"/>
                </a:solidFill>
                <a:latin typeface="+mn-ea"/>
                <a:ea typeface="+mn-ea"/>
              </a:rPr>
              <a:t>資料</a:t>
            </a:r>
            <a:endParaRPr kumimoji="0" lang="en-US" altLang="zh-TW" sz="20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ea"/>
                <a:ea typeface="+mn-ea"/>
              </a:rPr>
              <a:t>創業顧問名單</a:t>
            </a:r>
            <a:endParaRPr kumimoji="0" lang="en-US" altLang="zh-TW" sz="2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2000" b="0" kern="0" dirty="0">
                <a:solidFill>
                  <a:srgbClr val="000000"/>
                </a:solidFill>
                <a:latin typeface="+mn-ea"/>
                <a:ea typeface="+mn-ea"/>
              </a:rPr>
              <a:t>財務輔導顧問名單</a:t>
            </a:r>
            <a:endParaRPr kumimoji="0" lang="zh-TW" alt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ea"/>
              <a:ea typeface="+mn-ea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1856011" y="4950731"/>
            <a:ext cx="3673053" cy="1896157"/>
          </a:xfrm>
          <a:prstGeom prst="rect">
            <a:avLst/>
          </a:prstGeom>
          <a:gradFill rotWithShape="1">
            <a:gsLst>
              <a:gs pos="0">
                <a:srgbClr val="E4FEFF"/>
              </a:gs>
              <a:gs pos="35001">
                <a:srgbClr val="EBFEFF"/>
              </a:gs>
              <a:gs pos="100000">
                <a:srgbClr val="F6FFFF"/>
              </a:gs>
            </a:gsLst>
            <a:lin ang="16200000" scaled="1"/>
          </a:gradFill>
          <a:ln w="9525" algn="ctr">
            <a:solidFill>
              <a:srgbClr val="CC660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1900" b="0" kern="0" dirty="0">
                <a:solidFill>
                  <a:srgbClr val="000000"/>
                </a:solidFill>
                <a:latin typeface="+mn-ea"/>
                <a:ea typeface="+mn-ea"/>
              </a:rPr>
              <a:t>網路大學校實體及線上</a:t>
            </a:r>
            <a:r>
              <a:rPr kumimoji="0" lang="zh-TW" altLang="en-US" sz="1900" b="0" kern="0" dirty="0" smtClean="0">
                <a:solidFill>
                  <a:srgbClr val="000000"/>
                </a:solidFill>
                <a:latin typeface="+mn-ea"/>
                <a:ea typeface="+mn-ea"/>
              </a:rPr>
              <a:t>課程</a:t>
            </a:r>
            <a:endParaRPr kumimoji="0" lang="en-US" altLang="zh-TW" sz="19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1900" b="0" kern="0" dirty="0">
                <a:solidFill>
                  <a:srgbClr val="000000"/>
                </a:solidFill>
                <a:latin typeface="+mn-ea"/>
                <a:ea typeface="+mn-ea"/>
              </a:rPr>
              <a:t>綠色環保課程</a:t>
            </a:r>
            <a:r>
              <a:rPr kumimoji="0" lang="zh-TW" altLang="en-US" sz="1900" b="0" kern="0" dirty="0" smtClean="0">
                <a:solidFill>
                  <a:srgbClr val="000000"/>
                </a:solidFill>
                <a:latin typeface="+mn-ea"/>
                <a:ea typeface="+mn-ea"/>
              </a:rPr>
              <a:t>資訊</a:t>
            </a:r>
            <a:endParaRPr kumimoji="0" lang="en-US" altLang="zh-TW" sz="19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285750" indent="-28575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  <a:defRPr/>
            </a:pPr>
            <a:r>
              <a:rPr kumimoji="0" lang="zh-TW" altLang="en-US" sz="1900" b="0" kern="0" dirty="0">
                <a:solidFill>
                  <a:srgbClr val="000000"/>
                </a:solidFill>
                <a:latin typeface="+mn-ea"/>
                <a:ea typeface="+mn-ea"/>
              </a:rPr>
              <a:t>線上智權</a:t>
            </a:r>
            <a:r>
              <a:rPr kumimoji="0" lang="zh-TW" altLang="en-US" sz="1900" b="0" kern="0" dirty="0" smtClean="0">
                <a:solidFill>
                  <a:srgbClr val="000000"/>
                </a:solidFill>
                <a:latin typeface="+mn-ea"/>
                <a:ea typeface="+mn-ea"/>
              </a:rPr>
              <a:t>課程</a:t>
            </a:r>
            <a:r>
              <a:rPr kumimoji="0" lang="zh-TW" altLang="en-US" sz="1900" b="0" kern="0" dirty="0">
                <a:solidFill>
                  <a:srgbClr val="000000"/>
                </a:solidFill>
                <a:latin typeface="+mn-ea"/>
              </a:rPr>
              <a:t>資訊</a:t>
            </a:r>
            <a:endParaRPr kumimoji="0" lang="en-US" altLang="zh-TW" sz="1900" b="0" kern="0" dirty="0">
              <a:solidFill>
                <a:srgbClr val="000000"/>
              </a:solidFill>
              <a:latin typeface="+mn-ea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1900" b="0" kern="0" dirty="0">
                <a:solidFill>
                  <a:srgbClr val="000000"/>
                </a:solidFill>
                <a:latin typeface="+mn-ea"/>
                <a:ea typeface="+mn-ea"/>
              </a:rPr>
              <a:t>微學習數位課程</a:t>
            </a:r>
            <a:endParaRPr kumimoji="0" lang="en-US" altLang="zh-TW" sz="19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1900" b="0" kern="0" dirty="0">
                <a:solidFill>
                  <a:srgbClr val="000000"/>
                </a:solidFill>
                <a:latin typeface="+mn-ea"/>
                <a:ea typeface="+mn-ea"/>
              </a:rPr>
              <a:t>行政院青創基地活動</a:t>
            </a:r>
            <a:r>
              <a:rPr kumimoji="0" lang="zh-TW" altLang="en-US" sz="1900" b="0" kern="0" dirty="0" smtClean="0">
                <a:solidFill>
                  <a:srgbClr val="000000"/>
                </a:solidFill>
                <a:latin typeface="+mn-ea"/>
                <a:ea typeface="+mn-ea"/>
              </a:rPr>
              <a:t>資訊</a:t>
            </a:r>
            <a:endParaRPr kumimoji="0" lang="en-US" altLang="zh-TW" sz="1900" b="0" kern="0" dirty="0" smtClean="0">
              <a:solidFill>
                <a:srgbClr val="000000"/>
              </a:solidFill>
              <a:latin typeface="+mn-ea"/>
              <a:ea typeface="+mn-ea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l"/>
              <a:tabLst/>
              <a:defRPr/>
            </a:pPr>
            <a:r>
              <a:rPr kumimoji="0" lang="zh-TW" altLang="en-US" sz="1900" b="0" kern="0" dirty="0">
                <a:solidFill>
                  <a:srgbClr val="000000"/>
                </a:solidFill>
                <a:latin typeface="+mn-ea"/>
                <a:ea typeface="+mn-ea"/>
              </a:rPr>
              <a:t>主題小聚暨商機交流活動訊息</a:t>
            </a:r>
          </a:p>
        </p:txBody>
      </p:sp>
      <p:sp>
        <p:nvSpPr>
          <p:cNvPr id="28" name="圓角化同側角落矩形 27"/>
          <p:cNvSpPr/>
          <p:nvPr/>
        </p:nvSpPr>
        <p:spPr>
          <a:xfrm rot="10800000" flipV="1">
            <a:off x="5864089" y="1744736"/>
            <a:ext cx="3623013" cy="1180208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008000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</p:sp>
      <p:sp>
        <p:nvSpPr>
          <p:cNvPr id="29" name="文字方塊 4"/>
          <p:cNvSpPr txBox="1">
            <a:spLocks noChangeArrowheads="1"/>
          </p:cNvSpPr>
          <p:nvPr/>
        </p:nvSpPr>
        <p:spPr bwMode="auto">
          <a:xfrm>
            <a:off x="5745088" y="1916832"/>
            <a:ext cx="3842665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20699999" lon="0" rev="0"/>
            </a:camera>
            <a:lightRig rig="threePt" dir="t"/>
          </a:scene3d>
        </p:spPr>
        <p:txBody>
          <a:bodyPr lIns="180000" anchor="ctr"/>
          <a:lstStyle/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>
                <a:solidFill>
                  <a:prstClr val="white"/>
                </a:solidFill>
              </a:rPr>
              <a:t>財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會、</a:t>
            </a:r>
            <a:r>
              <a:rPr kumimoji="0" lang="zh-TW" altLang="en-US" sz="2000" dirty="0">
                <a:solidFill>
                  <a:prstClr val="white"/>
                </a:solidFill>
              </a:rPr>
              <a:t>法律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諮詢</a:t>
            </a:r>
            <a:r>
              <a:rPr kumimoji="0" lang="zh-TW" altLang="en-US" sz="2000" dirty="0">
                <a:solidFill>
                  <a:prstClr val="white"/>
                </a:solidFill>
              </a:rPr>
              <a:t>問答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資料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 smtClean="0">
                <a:solidFill>
                  <a:prstClr val="white"/>
                </a:solidFill>
              </a:rPr>
              <a:t>企業</a:t>
            </a:r>
            <a:r>
              <a:rPr kumimoji="0" lang="zh-TW" altLang="en-US" sz="2000" dirty="0">
                <a:solidFill>
                  <a:prstClr val="white"/>
                </a:solidFill>
              </a:rPr>
              <a:t>服務志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工專</a:t>
            </a:r>
            <a:r>
              <a:rPr kumimoji="0" lang="zh-TW" altLang="en-US" sz="2000" dirty="0">
                <a:solidFill>
                  <a:prstClr val="white"/>
                </a:solidFill>
              </a:rPr>
              <a:t>家人才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資料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>
                <a:solidFill>
                  <a:prstClr val="white"/>
                </a:solidFill>
              </a:rPr>
              <a:t>地方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產業補助、</a:t>
            </a:r>
            <a:r>
              <a:rPr kumimoji="0" lang="zh-TW" altLang="en-US" sz="2000" dirty="0">
                <a:solidFill>
                  <a:prstClr val="white"/>
                </a:solidFill>
              </a:rPr>
              <a:t>輔導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計畫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 smtClean="0">
                <a:solidFill>
                  <a:prstClr val="white"/>
                </a:solidFill>
              </a:rPr>
              <a:t>政府資源資</a:t>
            </a:r>
            <a:r>
              <a:rPr kumimoji="0" lang="zh-TW" altLang="en-US" sz="2000" dirty="0">
                <a:solidFill>
                  <a:prstClr val="white"/>
                </a:solidFill>
              </a:rPr>
              <a:t>料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kumimoji="0" lang="zh-TW" altLang="en-US" sz="2000" dirty="0">
              <a:solidFill>
                <a:prstClr val="white"/>
              </a:solidFill>
            </a:endParaRPr>
          </a:p>
        </p:txBody>
      </p:sp>
      <p:sp>
        <p:nvSpPr>
          <p:cNvPr id="30" name="圓角化同側角落矩形 29"/>
          <p:cNvSpPr/>
          <p:nvPr/>
        </p:nvSpPr>
        <p:spPr>
          <a:xfrm rot="10800000" flipV="1">
            <a:off x="5864089" y="4994027"/>
            <a:ext cx="3623012" cy="1852861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79646">
              <a:lumMod val="75000"/>
            </a:srgbClr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</p:sp>
      <p:sp>
        <p:nvSpPr>
          <p:cNvPr id="31" name="文字方塊 4"/>
          <p:cNvSpPr txBox="1">
            <a:spLocks noChangeArrowheads="1"/>
          </p:cNvSpPr>
          <p:nvPr/>
        </p:nvSpPr>
        <p:spPr bwMode="auto">
          <a:xfrm>
            <a:off x="5794483" y="5085184"/>
            <a:ext cx="3623013" cy="1982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>
              <a:rot lat="20699999" lon="0" rev="0"/>
            </a:camera>
            <a:lightRig rig="threePt" dir="t"/>
          </a:scene3d>
        </p:spPr>
        <p:txBody>
          <a:bodyPr lIns="180000" anchor="ctr"/>
          <a:lstStyle/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>
                <a:solidFill>
                  <a:prstClr val="white"/>
                </a:solidFill>
              </a:rPr>
              <a:t>社企講堂</a:t>
            </a:r>
            <a:endParaRPr kumimoji="0" lang="en-US" altLang="zh-TW" sz="2000" dirty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>
                <a:solidFill>
                  <a:prstClr val="white"/>
                </a:solidFill>
              </a:rPr>
              <a:t>國際網路行銷活動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資訊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>
                <a:solidFill>
                  <a:prstClr val="white"/>
                </a:solidFill>
              </a:rPr>
              <a:t>女性創業課程</a:t>
            </a:r>
            <a:r>
              <a:rPr kumimoji="0" lang="zh-TW" altLang="en-US" sz="2000" dirty="0" smtClean="0">
                <a:solidFill>
                  <a:prstClr val="white"/>
                </a:solidFill>
              </a:rPr>
              <a:t>資訊</a:t>
            </a:r>
            <a:endParaRPr kumimoji="0" lang="en-US" altLang="zh-TW" sz="2000" dirty="0" smtClean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>
                <a:solidFill>
                  <a:prstClr val="white"/>
                </a:solidFill>
              </a:rPr>
              <a:t>創業知能養成課程資訊</a:t>
            </a:r>
            <a:endParaRPr kumimoji="0" lang="en-US" altLang="zh-TW" sz="2000" dirty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r>
              <a:rPr kumimoji="0" lang="zh-TW" altLang="en-US" sz="2000" dirty="0">
                <a:solidFill>
                  <a:prstClr val="white"/>
                </a:solidFill>
              </a:rPr>
              <a:t>節能減碳課程、活動資訊</a:t>
            </a:r>
            <a:endParaRPr kumimoji="0" lang="en-US" altLang="zh-TW" sz="2000" dirty="0">
              <a:solidFill>
                <a:prstClr val="white"/>
              </a:solidFill>
            </a:endParaRP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altLang="zh-TW" sz="2000" dirty="0">
              <a:solidFill>
                <a:prstClr val="white"/>
              </a:solidFill>
            </a:endParaRPr>
          </a:p>
          <a:p>
            <a:pPr marL="342900" indent="-342900" defTabSz="457200" eaLnBrk="1" fontAlgn="auto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l"/>
            </a:pPr>
            <a:endParaRPr kumimoji="0" lang="en-US" altLang="zh-TW" sz="2000" dirty="0" smtClea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1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96616" y="44450"/>
            <a:ext cx="784887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>
                <a:latin typeface="+mn-lt"/>
                <a:ea typeface="+mn-ea"/>
              </a:rPr>
              <a:t>伍</a:t>
            </a:r>
            <a:r>
              <a:rPr lang="zh-TW" altLang="en-US" sz="3200" dirty="0" smtClean="0">
                <a:latin typeface="+mn-lt"/>
                <a:ea typeface="+mn-ea"/>
              </a:rPr>
              <a:t>、</a:t>
            </a:r>
            <a:r>
              <a:rPr lang="zh-TW" altLang="zh-TW" sz="3200" dirty="0" smtClean="0">
                <a:latin typeface="+mn-lt"/>
                <a:ea typeface="+mn-ea"/>
              </a:rPr>
              <a:t>未來</a:t>
            </a:r>
            <a:r>
              <a:rPr lang="zh-TW" altLang="zh-TW" sz="3200" dirty="0">
                <a:latin typeface="+mn-lt"/>
                <a:ea typeface="+mn-ea"/>
              </a:rPr>
              <a:t>開放資料標的及品質精進</a:t>
            </a:r>
            <a:r>
              <a:rPr lang="zh-TW" altLang="zh-TW" sz="3200" dirty="0" smtClean="0">
                <a:latin typeface="+mn-lt"/>
                <a:ea typeface="+mn-ea"/>
              </a:rPr>
              <a:t>方向</a:t>
            </a:r>
            <a:r>
              <a:rPr lang="en-US" altLang="zh-TW" sz="2000" dirty="0" smtClean="0">
                <a:latin typeface="+mn-lt"/>
                <a:ea typeface="+mn-ea"/>
              </a:rPr>
              <a:t>(2/2)</a:t>
            </a:r>
            <a:endParaRPr lang="zh-TW" altLang="en-US" sz="2000" dirty="0">
              <a:latin typeface="+mn-lt"/>
              <a:ea typeface="+mn-ea"/>
            </a:endParaRP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>
          <a:xfrm>
            <a:off x="920552" y="1026303"/>
            <a:ext cx="8280920" cy="5211009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品質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精進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提升資料</a:t>
            </a:r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集</a:t>
            </a:r>
            <a:r>
              <a:rPr lang="zh-TW" altLang="en-US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可用性及便利性</a:t>
            </a:r>
            <a:endParaRPr lang="en-US" altLang="zh-TW" sz="28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184275" lvl="4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l"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星等格式為基本，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5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星等格式為目標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深化</a:t>
            </a:r>
            <a:r>
              <a:rPr lang="zh-TW" altLang="en-US" sz="2800" b="1" dirty="0">
                <a:latin typeface="標楷體" panose="03000509000000000000" pitchFamily="65" charset="-120"/>
                <a:ea typeface="標楷體" panose="03000509000000000000" pitchFamily="65" charset="-120"/>
              </a:rPr>
              <a:t>開放資料</a:t>
            </a:r>
            <a:r>
              <a:rPr lang="zh-TW" altLang="en-US" sz="28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觀念</a:t>
            </a:r>
            <a:endParaRPr lang="en-US" altLang="zh-TW" sz="2800" b="1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1069975" lvl="4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本處同仁：持續進行宣導強化開放資料認知，以</a:t>
            </a:r>
            <a:r>
              <a:rPr lang="zh-TW" altLang="en-US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主動</a:t>
            </a:r>
            <a:r>
              <a:rPr lang="zh-TW" altLang="en-US" sz="2800" u="sng" dirty="0">
                <a:solidFill>
                  <a:srgbClr val="FF000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發掘具開放價值資料</a:t>
            </a:r>
            <a:r>
              <a:rPr lang="zh-TW" altLang="en-US" sz="2600" dirty="0" smtClean="0">
                <a:latin typeface="+mn-lt"/>
                <a:ea typeface="標楷體" panose="03000509000000000000" pitchFamily="65" charset="-120"/>
              </a:rPr>
              <a:t>。</a:t>
            </a:r>
            <a:endParaRPr lang="en-US" altLang="zh-TW" sz="2600" dirty="0" smtClean="0">
              <a:latin typeface="+mn-lt"/>
              <a:ea typeface="標楷體" panose="03000509000000000000" pitchFamily="65" charset="-120"/>
            </a:endParaRPr>
          </a:p>
          <a:p>
            <a:pPr marL="1069975" lvl="4" indent="-34290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計畫執行單位：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建立結構化資料蒐集、處理、儲存、</a:t>
            </a:r>
            <a:r>
              <a:rPr lang="en-US" altLang="zh-TW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API</a:t>
            </a:r>
            <a:r>
              <a:rPr lang="zh-TW" altLang="en-US" sz="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</a:t>
            </a:r>
            <a:r>
              <a:rPr lang="zh-TW" altLang="en-US" sz="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等觀念。</a:t>
            </a:r>
            <a:endParaRPr lang="zh-TW" altLang="en-US" sz="2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11</a:t>
            </a:fld>
            <a:endParaRPr lang="en-US" altLang="zh-TW" smtClean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9382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4"/>
          <p:cNvSpPr txBox="1">
            <a:spLocks/>
          </p:cNvSpPr>
          <p:nvPr/>
        </p:nvSpPr>
        <p:spPr bwMode="auto">
          <a:xfrm>
            <a:off x="895350" y="2286000"/>
            <a:ext cx="8420100" cy="1109663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DDDDDD">
                <a:alpha val="74997"/>
              </a:srgbClr>
            </a:outerShdw>
          </a:effectLst>
          <a:extLs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微軟正黑體"/>
                <a:ea typeface="微軟正黑體"/>
                <a:cs typeface="微軟正黑體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rgbClr val="CC0000"/>
                </a:solidFill>
                <a:latin typeface="微軟正黑體" charset="0"/>
                <a:ea typeface="微軟正黑體" charset="0"/>
                <a:cs typeface="微軟正黑體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600" b="1">
                <a:solidFill>
                  <a:srgbClr val="CC0000"/>
                </a:solidFill>
                <a:latin typeface="Times New Roman" pitchFamily="18" charset="0"/>
                <a:ea typeface="標楷體" pitchFamily="65" charset="-120"/>
              </a:defRPr>
            </a:lvl9pPr>
          </a:lstStyle>
          <a:p>
            <a:pPr>
              <a:defRPr/>
            </a:pPr>
            <a:r>
              <a:rPr lang="zh-TW" altLang="en-US" sz="4200" kern="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</a:rPr>
              <a:t>簡報結束    敬請指教</a:t>
            </a:r>
            <a:endParaRPr lang="zh-TW" altLang="en-US" sz="4200" kern="0" dirty="0"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5955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 algn="ctr">
              <a:defRPr/>
            </a:pPr>
            <a:r>
              <a:rPr lang="zh-TW" alt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簡報大綱</a:t>
            </a: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>
          <a:xfrm>
            <a:off x="1568842" y="1484784"/>
            <a:ext cx="7272808" cy="4403501"/>
          </a:xfrm>
        </p:spPr>
        <p:txBody>
          <a:bodyPr/>
          <a:lstStyle/>
          <a:p>
            <a:pPr marL="542925" indent="-542925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TW" altLang="en-US" sz="3200" dirty="0" smtClean="0">
                <a:latin typeface="+mn-lt"/>
                <a:ea typeface="+mn-ea"/>
              </a:rPr>
              <a:t>壹、</a:t>
            </a:r>
            <a:r>
              <a:rPr lang="zh-TW" altLang="zh-TW" sz="3200" dirty="0">
                <a:latin typeface="+mn-lt"/>
                <a:ea typeface="+mn-ea"/>
              </a:rPr>
              <a:t>推動策略說明</a:t>
            </a:r>
            <a:endParaRPr lang="zh-TW" altLang="en-US" sz="3200" dirty="0">
              <a:latin typeface="+mn-lt"/>
              <a:ea typeface="+mn-ea"/>
            </a:endParaRPr>
          </a:p>
          <a:p>
            <a:pPr marL="542925" indent="-542925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TW" altLang="en-US" sz="3200" dirty="0">
                <a:latin typeface="+mn-lt"/>
                <a:ea typeface="+mn-ea"/>
              </a:rPr>
              <a:t>貳、</a:t>
            </a:r>
            <a:r>
              <a:rPr lang="zh-TW" altLang="zh-TW" sz="3200" dirty="0">
                <a:latin typeface="+mn-lt"/>
                <a:ea typeface="+mn-ea"/>
              </a:rPr>
              <a:t>應用情境說明</a:t>
            </a:r>
            <a:endParaRPr lang="en-US" altLang="zh-TW" sz="3200" dirty="0">
              <a:latin typeface="+mn-lt"/>
              <a:ea typeface="+mn-ea"/>
            </a:endParaRPr>
          </a:p>
          <a:p>
            <a:pPr marL="542925" indent="-542925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TW" altLang="en-US" sz="3200" dirty="0">
                <a:latin typeface="+mn-lt"/>
                <a:ea typeface="+mn-ea"/>
              </a:rPr>
              <a:t>參、</a:t>
            </a:r>
            <a:r>
              <a:rPr lang="zh-TW" altLang="zh-TW" sz="3200" dirty="0">
                <a:latin typeface="+mn-lt"/>
                <a:ea typeface="+mn-ea"/>
              </a:rPr>
              <a:t>民間團體需求建議事項</a:t>
            </a:r>
            <a:endParaRPr lang="en-US" altLang="zh-TW" sz="3200" dirty="0">
              <a:latin typeface="+mn-lt"/>
              <a:ea typeface="+mn-ea"/>
            </a:endParaRPr>
          </a:p>
          <a:p>
            <a:pPr marL="542925" indent="-542925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TW" altLang="en-US" sz="3200" dirty="0">
                <a:latin typeface="+mn-lt"/>
                <a:ea typeface="+mn-ea"/>
              </a:rPr>
              <a:t>肆、</a:t>
            </a:r>
            <a:r>
              <a:rPr lang="zh-TW" altLang="zh-TW" sz="3200" dirty="0">
                <a:latin typeface="+mn-lt"/>
                <a:ea typeface="+mn-ea"/>
              </a:rPr>
              <a:t>公私協力規劃</a:t>
            </a:r>
            <a:endParaRPr lang="en-US" altLang="zh-TW" sz="3200" dirty="0">
              <a:latin typeface="+mn-lt"/>
              <a:ea typeface="+mn-ea"/>
            </a:endParaRPr>
          </a:p>
          <a:p>
            <a:pPr marL="542925" indent="-542925"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lang="zh-TW" altLang="en-US" sz="3200" dirty="0">
                <a:latin typeface="+mn-lt"/>
                <a:ea typeface="+mn-ea"/>
              </a:rPr>
              <a:t>伍、</a:t>
            </a:r>
            <a:r>
              <a:rPr lang="zh-TW" altLang="zh-TW" sz="3200" dirty="0">
                <a:latin typeface="+mn-lt"/>
                <a:ea typeface="+mn-ea"/>
              </a:rPr>
              <a:t>未來開放資料標的及品質精進方向</a:t>
            </a:r>
            <a:endParaRPr lang="en-US" altLang="zh-TW" sz="3200" dirty="0"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1</a:t>
            </a:fld>
            <a:endParaRPr lang="en-US" altLang="zh-TW" smtClean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 smtClean="0">
                <a:latin typeface="+mn-lt"/>
                <a:ea typeface="+mn-ea"/>
              </a:rPr>
              <a:t>壹</a:t>
            </a:r>
            <a:r>
              <a:rPr lang="zh-TW" altLang="en-US" sz="3200" dirty="0">
                <a:latin typeface="+mn-lt"/>
                <a:ea typeface="+mn-ea"/>
              </a:rPr>
              <a:t>、</a:t>
            </a:r>
            <a:r>
              <a:rPr lang="zh-TW" altLang="en-US" sz="3200" dirty="0" smtClean="0">
                <a:latin typeface="+mn-lt"/>
                <a:ea typeface="+mn-ea"/>
              </a:rPr>
              <a:t>推動策略說明</a:t>
            </a:r>
            <a:r>
              <a:rPr lang="en-US" altLang="zh-TW" sz="2000" dirty="0" smtClean="0">
                <a:latin typeface="+mn-lt"/>
                <a:ea typeface="+mn-ea"/>
              </a:rPr>
              <a:t>(1/4)</a:t>
            </a:r>
            <a:endParaRPr lang="zh-TW" altLang="en-US" sz="2000" dirty="0" smtClean="0"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2</a:t>
            </a:fld>
            <a:endParaRPr lang="en-US" altLang="zh-TW" smtClean="0">
              <a:latin typeface="+mn-lt"/>
              <a:ea typeface="+mn-ea"/>
            </a:endParaRPr>
          </a:p>
        </p:txBody>
      </p:sp>
      <p:grpSp>
        <p:nvGrpSpPr>
          <p:cNvPr id="5" name="群組 4"/>
          <p:cNvGrpSpPr/>
          <p:nvPr/>
        </p:nvGrpSpPr>
        <p:grpSpPr>
          <a:xfrm>
            <a:off x="776536" y="1088556"/>
            <a:ext cx="8280920" cy="1116308"/>
            <a:chOff x="376444" y="1332392"/>
            <a:chExt cx="8641325" cy="534980"/>
          </a:xfrm>
        </p:grpSpPr>
        <p:sp>
          <p:nvSpPr>
            <p:cNvPr id="6" name="Rectangle 60"/>
            <p:cNvSpPr/>
            <p:nvPr/>
          </p:nvSpPr>
          <p:spPr bwMode="auto">
            <a:xfrm>
              <a:off x="451950" y="1492906"/>
              <a:ext cx="1049981" cy="235979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noFill/>
              <a:prstDash val="sysDash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395" tIns="45698" rIns="91406" bIns="45702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 defTabSz="932022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zh-TW" altLang="en-US" sz="2600" b="0" kern="0" spc="-51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Segoe UI" pitchFamily="34" charset="0"/>
                </a:rPr>
                <a:t>依據</a:t>
              </a:r>
              <a:endParaRPr kumimoji="0" lang="en-US" sz="2600" b="0" kern="0" spc="-5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Segoe UI" pitchFamily="34" charset="0"/>
              </a:endParaRPr>
            </a:p>
          </p:txBody>
        </p:sp>
        <p:sp>
          <p:nvSpPr>
            <p:cNvPr id="7" name="Rectangle 2"/>
            <p:cNvSpPr/>
            <p:nvPr/>
          </p:nvSpPr>
          <p:spPr>
            <a:xfrm>
              <a:off x="376444" y="1332392"/>
              <a:ext cx="8640960" cy="524181"/>
            </a:xfrm>
            <a:prstGeom prst="rect">
              <a:avLst/>
            </a:prstGeom>
            <a:noFill/>
            <a:ln w="3175" cap="flat" cmpd="sng" algn="ctr">
              <a:solidFill>
                <a:srgbClr val="4BACC6">
                  <a:lumMod val="50000"/>
                </a:srgbClr>
              </a:solidFill>
              <a:prstDash val="sysDash"/>
            </a:ln>
            <a:effectLst/>
          </p:spPr>
          <p:txBody>
            <a:bodyPr lIns="91395" tIns="45698" rIns="91395" bIns="45698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0" cap="none" spc="0" normalizeH="0" baseline="0" noProof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標楷體" panose="03000509000000000000" pitchFamily="65" charset="-120"/>
                <a:ea typeface="+mn-ea"/>
                <a:cs typeface="+mn-cs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555212" y="1380625"/>
              <a:ext cx="7462557" cy="4867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TW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105</a:t>
              </a:r>
              <a:r>
                <a:rPr lang="zh-TW" altLang="en-US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年</a:t>
              </a:r>
              <a:r>
                <a:rPr lang="en-US" altLang="zh-TW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3</a:t>
              </a:r>
              <a:r>
                <a:rPr lang="zh-TW" altLang="en-US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月</a:t>
              </a:r>
              <a:r>
                <a:rPr lang="en-US" altLang="zh-TW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29</a:t>
              </a:r>
              <a:r>
                <a:rPr lang="zh-TW" altLang="en-US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日經濟部政府資料開放諮詢小組第</a:t>
              </a:r>
              <a:r>
                <a:rPr lang="en-US" altLang="zh-TW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4</a:t>
              </a:r>
              <a:r>
                <a:rPr lang="zh-TW" altLang="en-US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次會議決議</a:t>
              </a:r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776536" y="2481996"/>
            <a:ext cx="8352928" cy="1955116"/>
            <a:chOff x="376444" y="1332391"/>
            <a:chExt cx="8716467" cy="1261938"/>
          </a:xfrm>
        </p:grpSpPr>
        <p:sp>
          <p:nvSpPr>
            <p:cNvPr id="10" name="Rectangle 60"/>
            <p:cNvSpPr/>
            <p:nvPr/>
          </p:nvSpPr>
          <p:spPr bwMode="auto">
            <a:xfrm>
              <a:off x="451950" y="1645962"/>
              <a:ext cx="1032125" cy="576076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noFill/>
              <a:prstDash val="sysDash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395" tIns="45698" rIns="91406" bIns="45702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 defTabSz="932022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zh-TW" altLang="en-US" sz="2600" b="0" kern="0" spc="-51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Segoe UI" pitchFamily="34" charset="0"/>
                </a:rPr>
                <a:t>擬定過程</a:t>
              </a:r>
              <a:endParaRPr kumimoji="0" lang="en-US" sz="2600" b="0" kern="0" spc="-51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Segoe UI" pitchFamily="34" charset="0"/>
              </a:endParaRPr>
            </a:p>
          </p:txBody>
        </p:sp>
        <p:sp>
          <p:nvSpPr>
            <p:cNvPr id="11" name="Rectangle 2"/>
            <p:cNvSpPr/>
            <p:nvPr/>
          </p:nvSpPr>
          <p:spPr>
            <a:xfrm>
              <a:off x="376444" y="1332391"/>
              <a:ext cx="8640960" cy="1261938"/>
            </a:xfrm>
            <a:prstGeom prst="rect">
              <a:avLst/>
            </a:prstGeom>
            <a:noFill/>
            <a:ln w="3175" cap="flat" cmpd="sng" algn="ctr">
              <a:solidFill>
                <a:srgbClr val="4BACC6">
                  <a:lumMod val="50000"/>
                </a:srgbClr>
              </a:solidFill>
              <a:prstDash val="sysDash"/>
            </a:ln>
            <a:effectLst/>
          </p:spPr>
          <p:txBody>
            <a:bodyPr lIns="91395" tIns="45698" rIns="91395" bIns="45698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200" b="0" i="0" u="none" strike="noStrike" kern="0" cap="none" spc="0" normalizeH="0" baseline="0" noProof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標楷體" panose="03000509000000000000" pitchFamily="65" charset="-120"/>
                <a:ea typeface="+mn-ea"/>
                <a:cs typeface="+mn-cs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77438" y="1370768"/>
              <a:ext cx="7515473" cy="11323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en-US" altLang="zh-TW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1</a:t>
              </a:r>
              <a:r>
                <a:rPr lang="zh-TW" altLang="en-US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次專家</a:t>
              </a:r>
              <a:r>
                <a:rPr lang="zh-TW" altLang="en-US" sz="3000" dirty="0" smtClean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會議、</a:t>
              </a:r>
              <a:r>
                <a:rPr lang="en-US" altLang="zh-TW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3</a:t>
              </a:r>
              <a:r>
                <a:rPr lang="zh-TW" altLang="en-US" sz="3000" dirty="0">
                  <a:solidFill>
                    <a:srgbClr val="000090"/>
                  </a:solidFill>
                  <a:cs typeface="微軟正黑體"/>
                </a:rPr>
                <a:t>次工作</a:t>
              </a:r>
              <a:r>
                <a:rPr lang="zh-TW" altLang="en-US" sz="3000" dirty="0" smtClean="0">
                  <a:solidFill>
                    <a:srgbClr val="000090"/>
                  </a:solidFill>
                  <a:cs typeface="微軟正黑體"/>
                </a:rPr>
                <a:t>會議</a:t>
              </a:r>
              <a:r>
                <a:rPr lang="en-US" altLang="zh-TW" sz="3000" dirty="0" smtClean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(</a:t>
              </a:r>
              <a:r>
                <a:rPr lang="zh-TW" altLang="en-US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專家、資料加值業者</a:t>
              </a:r>
              <a:r>
                <a:rPr lang="en-US" altLang="zh-TW" sz="3000" dirty="0" smtClean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)</a:t>
              </a:r>
            </a:p>
            <a:p>
              <a:pPr marL="342900" indent="-34290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 typeface="Wingdings" panose="05000000000000000000" pitchFamily="2" charset="2"/>
                <a:buChar char="Ø"/>
              </a:pPr>
              <a:r>
                <a:rPr lang="zh-TW" altLang="en-US" sz="3000" dirty="0" smtClean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訪談新創業者、資料</a:t>
              </a:r>
              <a:r>
                <a:rPr lang="zh-TW" altLang="en-US" sz="3000" dirty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加值</a:t>
              </a:r>
              <a:r>
                <a:rPr lang="zh-TW" altLang="en-US" sz="3000" dirty="0" smtClean="0">
                  <a:solidFill>
                    <a:srgbClr val="000090"/>
                  </a:solidFill>
                  <a:latin typeface="+mn-lt"/>
                  <a:ea typeface="+mn-ea"/>
                  <a:cs typeface="微軟正黑體"/>
                </a:rPr>
                <a:t>業者</a:t>
              </a:r>
              <a:endParaRPr kumimoji="0" lang="zh-TW" altLang="en-US" sz="2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9" name="Down Arrow 21"/>
          <p:cNvSpPr/>
          <p:nvPr/>
        </p:nvSpPr>
        <p:spPr bwMode="auto">
          <a:xfrm>
            <a:off x="1166900" y="2003465"/>
            <a:ext cx="329716" cy="849471"/>
          </a:xfrm>
          <a:prstGeom prst="downArrow">
            <a:avLst/>
          </a:prstGeom>
          <a:solidFill>
            <a:srgbClr val="002060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46627" rIns="0" bIns="4662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29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200" b="0" i="0" u="none" strike="noStrike" kern="0" cap="none" spc="0" normalizeH="0" baseline="0" noProof="0" dirty="0" smtClean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標楷體" panose="03000509000000000000" pitchFamily="65" charset="-120"/>
              <a:ea typeface="+mn-ea"/>
              <a:cs typeface="+mn-cs"/>
            </a:endParaRPr>
          </a:p>
        </p:txBody>
      </p:sp>
      <p:sp>
        <p:nvSpPr>
          <p:cNvPr id="20" name="Down Arrow 21"/>
          <p:cNvSpPr/>
          <p:nvPr/>
        </p:nvSpPr>
        <p:spPr bwMode="auto">
          <a:xfrm>
            <a:off x="1166898" y="3925277"/>
            <a:ext cx="329717" cy="1087899"/>
          </a:xfrm>
          <a:prstGeom prst="downArrow">
            <a:avLst/>
          </a:prstGeom>
          <a:solidFill>
            <a:srgbClr val="002060"/>
          </a:solidFill>
          <a:ln w="25400" cap="flat" cmpd="sng" algn="ctr">
            <a:noFill/>
            <a:prstDash val="solid"/>
            <a:headEnd type="none" w="med" len="med"/>
            <a:tailEnd type="none" w="med" len="med"/>
          </a:ln>
          <a:effectLst/>
        </p:spPr>
        <p:txBody>
          <a:bodyPr vert="horz" wrap="square" lIns="0" tIns="46627" rIns="0" bIns="46627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3229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200" b="0" i="0" u="none" strike="noStrike" kern="0" cap="none" spc="0" normalizeH="0" baseline="0" noProof="0" dirty="0" smtClean="0">
              <a:ln>
                <a:noFill/>
              </a:ln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ffectLst/>
              <a:uLnTx/>
              <a:uFillTx/>
              <a:latin typeface="標楷體" panose="03000509000000000000" pitchFamily="65" charset="-120"/>
              <a:ea typeface="+mn-ea"/>
              <a:cs typeface="+mn-cs"/>
            </a:endParaRPr>
          </a:p>
        </p:txBody>
      </p:sp>
      <p:grpSp>
        <p:nvGrpSpPr>
          <p:cNvPr id="31" name="群組 30"/>
          <p:cNvGrpSpPr/>
          <p:nvPr/>
        </p:nvGrpSpPr>
        <p:grpSpPr>
          <a:xfrm>
            <a:off x="799615" y="4653136"/>
            <a:ext cx="8280920" cy="1093774"/>
            <a:chOff x="376444" y="1332392"/>
            <a:chExt cx="8641325" cy="524181"/>
          </a:xfrm>
        </p:grpSpPr>
        <p:sp>
          <p:nvSpPr>
            <p:cNvPr id="32" name="Rectangle 60"/>
            <p:cNvSpPr/>
            <p:nvPr/>
          </p:nvSpPr>
          <p:spPr bwMode="auto">
            <a:xfrm>
              <a:off x="451950" y="1492905"/>
              <a:ext cx="1049981" cy="235979"/>
            </a:xfrm>
            <a:prstGeom prst="rect">
              <a:avLst/>
            </a:prstGeom>
            <a:solidFill>
              <a:srgbClr val="002060"/>
            </a:solidFill>
            <a:ln w="9525" cap="flat" cmpd="sng" algn="ctr">
              <a:noFill/>
              <a:prstDash val="sysDash"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1395" tIns="45698" rIns="91406" bIns="45702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32022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TW" altLang="en-US" sz="2600" b="0" i="0" u="none" strike="noStrike" kern="0" cap="none" spc="-51" normalizeH="0" baseline="0" noProof="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Segoe UI" pitchFamily="34" charset="0"/>
                </a:rPr>
                <a:t>主題</a:t>
              </a:r>
              <a:endParaRPr kumimoji="0" lang="en-US" sz="2600" b="0" i="0" u="none" strike="noStrike" kern="0" cap="none" spc="-51" normalizeH="0" baseline="0" noProof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cs typeface="Segoe UI" pitchFamily="34" charset="0"/>
              </a:endParaRPr>
            </a:p>
          </p:txBody>
        </p:sp>
        <p:sp>
          <p:nvSpPr>
            <p:cNvPr id="33" name="Rectangle 2"/>
            <p:cNvSpPr/>
            <p:nvPr/>
          </p:nvSpPr>
          <p:spPr>
            <a:xfrm>
              <a:off x="376444" y="1332392"/>
              <a:ext cx="8640960" cy="524181"/>
            </a:xfrm>
            <a:prstGeom prst="rect">
              <a:avLst/>
            </a:prstGeom>
            <a:noFill/>
            <a:ln w="3175" cap="flat" cmpd="sng" algn="ctr">
              <a:solidFill>
                <a:srgbClr val="4BACC6">
                  <a:lumMod val="50000"/>
                </a:srgbClr>
              </a:solidFill>
              <a:prstDash val="sysDash"/>
            </a:ln>
            <a:effectLst/>
          </p:spPr>
          <p:txBody>
            <a:bodyPr lIns="91395" tIns="45698" rIns="91395" bIns="45698" rtlCol="0" anchor="t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600" b="0" i="0" u="none" strike="noStrike" kern="0" cap="none" spc="0" normalizeH="0" baseline="0" noProof="0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002060"/>
                </a:solidFill>
                <a:effectLst/>
                <a:uLnTx/>
                <a:uFillTx/>
                <a:latin typeface="標楷體" panose="03000509000000000000" pitchFamily="65" charset="-120"/>
                <a:ea typeface="+mn-ea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555212" y="1463838"/>
              <a:ext cx="7462557" cy="26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TW" altLang="en-US" sz="3000" u="sng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微軟正黑體"/>
                </a:rPr>
                <a:t>創新創業資源、商機與活動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1045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 smtClean="0">
                <a:latin typeface="+mn-lt"/>
                <a:ea typeface="+mn-ea"/>
              </a:rPr>
              <a:t>壹</a:t>
            </a:r>
            <a:r>
              <a:rPr lang="zh-TW" altLang="en-US" sz="3200" dirty="0">
                <a:latin typeface="+mn-lt"/>
                <a:ea typeface="+mn-ea"/>
              </a:rPr>
              <a:t>、</a:t>
            </a:r>
            <a:r>
              <a:rPr lang="zh-TW" altLang="en-US" sz="3200" dirty="0" smtClean="0">
                <a:latin typeface="+mn-lt"/>
                <a:ea typeface="+mn-ea"/>
              </a:rPr>
              <a:t>推動策略說明</a:t>
            </a:r>
            <a:r>
              <a:rPr lang="en-US" altLang="zh-TW" sz="2000" dirty="0" smtClean="0">
                <a:latin typeface="+mn-lt"/>
                <a:ea typeface="+mn-ea"/>
              </a:rPr>
              <a:t>(2/4)</a:t>
            </a:r>
            <a:endParaRPr lang="zh-TW" altLang="en-US" sz="2000" dirty="0" smtClean="0">
              <a:latin typeface="+mn-lt"/>
              <a:ea typeface="+mn-ea"/>
            </a:endParaRP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>
          <a:xfrm>
            <a:off x="1136576" y="1052736"/>
            <a:ext cx="7560840" cy="5112567"/>
          </a:xfrm>
        </p:spPr>
        <p:txBody>
          <a:bodyPr/>
          <a:lstStyle/>
          <a:p>
            <a:pPr>
              <a:lnSpc>
                <a:spcPts val="38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TW" altLang="en-US" sz="3000" dirty="0" smtClean="0">
                <a:latin typeface="+mn-lt"/>
                <a:ea typeface="+mn-ea"/>
              </a:rPr>
              <a:t>主題名稱：</a:t>
            </a:r>
            <a:r>
              <a:rPr lang="zh-TW" altLang="en-US" sz="3000" dirty="0">
                <a:latin typeface="+mn-lt"/>
                <a:ea typeface="+mn-ea"/>
              </a:rPr>
              <a:t>創新創業資源、商機與活動</a:t>
            </a:r>
            <a:endParaRPr lang="en-US" altLang="zh-TW" sz="3000" dirty="0">
              <a:latin typeface="+mn-lt"/>
              <a:ea typeface="+mn-ea"/>
            </a:endParaRPr>
          </a:p>
          <a:p>
            <a:pPr marL="361950" lvl="2" indent="0">
              <a:lnSpc>
                <a:spcPts val="38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2900" dirty="0" smtClean="0">
                <a:latin typeface="+mn-lt"/>
                <a:ea typeface="+mn-ea"/>
              </a:rPr>
              <a:t>        新創</a:t>
            </a:r>
            <a:r>
              <a:rPr lang="zh-TW" altLang="en-US" sz="2900" dirty="0">
                <a:latin typeface="+mn-lt"/>
                <a:ea typeface="+mn-ea"/>
              </a:rPr>
              <a:t>公司在創業</a:t>
            </a:r>
            <a:r>
              <a:rPr lang="zh-TW" altLang="en-US" sz="2900" dirty="0" smtClean="0">
                <a:latin typeface="+mn-lt"/>
                <a:ea typeface="+mn-ea"/>
              </a:rPr>
              <a:t>從「</a:t>
            </a:r>
            <a:r>
              <a:rPr lang="en-US" altLang="zh-TW" sz="2900" dirty="0" smtClean="0">
                <a:latin typeface="+mn-lt"/>
                <a:ea typeface="+mn-ea"/>
              </a:rPr>
              <a:t>0</a:t>
            </a:r>
            <a:r>
              <a:rPr lang="zh-TW" altLang="en-US" sz="2900" dirty="0" smtClean="0">
                <a:latin typeface="+mn-lt"/>
                <a:ea typeface="+mn-ea"/>
              </a:rPr>
              <a:t>」到</a:t>
            </a:r>
            <a:r>
              <a:rPr lang="zh-TW" altLang="en-US" sz="2900" b="0" dirty="0" smtClean="0"/>
              <a:t>「</a:t>
            </a:r>
            <a:r>
              <a:rPr lang="en-US" altLang="zh-TW" sz="2900" dirty="0" smtClean="0">
                <a:latin typeface="+mn-lt"/>
                <a:ea typeface="+mn-ea"/>
              </a:rPr>
              <a:t>1</a:t>
            </a:r>
            <a:r>
              <a:rPr lang="zh-TW" altLang="en-US" sz="2900" b="0" dirty="0"/>
              <a:t>」</a:t>
            </a:r>
            <a:r>
              <a:rPr lang="zh-TW" altLang="en-US" sz="2900" dirty="0" smtClean="0">
                <a:latin typeface="+mn-lt"/>
                <a:ea typeface="+mn-ea"/>
              </a:rPr>
              <a:t>的</a:t>
            </a:r>
            <a:r>
              <a:rPr lang="zh-TW" altLang="en-US" sz="2900" dirty="0">
                <a:latin typeface="+mn-lt"/>
                <a:ea typeface="+mn-ea"/>
              </a:rPr>
              <a:t>過程，需要許多有形、無形資源，而</a:t>
            </a:r>
            <a:r>
              <a:rPr lang="zh-TW" altLang="en-US" sz="2900" dirty="0" smtClean="0">
                <a:latin typeface="+mn-lt"/>
                <a:ea typeface="+mn-ea"/>
              </a:rPr>
              <a:t>新創</a:t>
            </a:r>
            <a:r>
              <a:rPr lang="zh-TW" altLang="en-US" sz="2900" dirty="0">
                <a:latin typeface="+mn-lt"/>
                <a:ea typeface="+mn-ea"/>
              </a:rPr>
              <a:t>業者及中小企業的人力有限，對於政府提供眾多創業協助與資源，較難快速得知與掌握</a:t>
            </a:r>
            <a:r>
              <a:rPr lang="zh-TW" altLang="en-US" sz="2900" dirty="0" smtClean="0">
                <a:latin typeface="+mn-lt"/>
                <a:ea typeface="+mn-ea"/>
              </a:rPr>
              <a:t>。</a:t>
            </a:r>
            <a:endParaRPr lang="en-US" altLang="zh-TW" sz="2900" dirty="0" smtClean="0">
              <a:latin typeface="+mn-lt"/>
              <a:ea typeface="+mn-ea"/>
            </a:endParaRPr>
          </a:p>
          <a:p>
            <a:pPr marL="361950" lvl="2" indent="0">
              <a:lnSpc>
                <a:spcPts val="38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2900" dirty="0" smtClean="0">
                <a:latin typeface="+mn-lt"/>
                <a:ea typeface="+mn-ea"/>
              </a:rPr>
              <a:t>        本處希望透過</a:t>
            </a:r>
            <a:r>
              <a:rPr lang="zh-TW" altLang="en-US" sz="2900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「</a:t>
            </a:r>
            <a:r>
              <a:rPr lang="zh-TW" altLang="en-US" sz="29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</a:rPr>
              <a:t>創新創業資源、商機與活動</a:t>
            </a:r>
            <a:r>
              <a:rPr lang="zh-TW" altLang="en-US" sz="2900" dirty="0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」</a:t>
            </a:r>
            <a:r>
              <a:rPr lang="zh-TW" altLang="en-US" sz="2900" dirty="0" smtClean="0">
                <a:latin typeface="+mn-lt"/>
                <a:ea typeface="+mn-ea"/>
              </a:rPr>
              <a:t>主題，開放</a:t>
            </a:r>
            <a:r>
              <a:rPr lang="zh-TW" altLang="en-US" sz="2900" dirty="0">
                <a:latin typeface="+mn-lt"/>
                <a:ea typeface="+mn-ea"/>
              </a:rPr>
              <a:t>相關資料</a:t>
            </a:r>
            <a:r>
              <a:rPr lang="zh-TW" altLang="en-US" sz="2900" dirty="0" smtClean="0">
                <a:latin typeface="+mn-lt"/>
                <a:ea typeface="+mn-ea"/>
              </a:rPr>
              <a:t>集，</a:t>
            </a:r>
            <a:r>
              <a:rPr lang="zh-TW" altLang="en-US" sz="2900" dirty="0">
                <a:latin typeface="+mn-lt"/>
                <a:ea typeface="+mn-ea"/>
              </a:rPr>
              <a:t>提供資料加值</a:t>
            </a:r>
            <a:r>
              <a:rPr lang="zh-TW" altLang="en-US" sz="2900" dirty="0" smtClean="0">
                <a:latin typeface="+mn-lt"/>
                <a:ea typeface="+mn-ea"/>
              </a:rPr>
              <a:t>業者整合相關資料，</a:t>
            </a:r>
            <a:r>
              <a:rPr lang="zh-TW" altLang="en-US" sz="2900" dirty="0">
                <a:latin typeface="+mn-lt"/>
                <a:ea typeface="+mn-ea"/>
              </a:rPr>
              <a:t>協助</a:t>
            </a:r>
            <a:r>
              <a:rPr lang="zh-TW" altLang="en-US" sz="2900" dirty="0" smtClean="0">
                <a:latin typeface="+mn-lt"/>
                <a:ea typeface="+mn-ea"/>
              </a:rPr>
              <a:t>企業取得資訊並充分運用政府資源</a:t>
            </a:r>
            <a:r>
              <a:rPr lang="zh-TW" altLang="en-US" sz="2900" dirty="0" smtClean="0"/>
              <a:t>，</a:t>
            </a:r>
            <a:r>
              <a:rPr lang="zh-TW" altLang="en-US" sz="2900" dirty="0" smtClean="0">
                <a:latin typeface="+mn-lt"/>
                <a:ea typeface="+mn-ea"/>
              </a:rPr>
              <a:t>促進</a:t>
            </a:r>
            <a:r>
              <a:rPr lang="zh-TW" altLang="en-US" sz="2900" dirty="0">
                <a:latin typeface="+mn-lt"/>
                <a:ea typeface="+mn-ea"/>
              </a:rPr>
              <a:t>商機發展</a:t>
            </a:r>
            <a:r>
              <a:rPr lang="zh-TW" altLang="en-US" sz="2900" dirty="0" smtClean="0">
                <a:latin typeface="+mn-lt"/>
                <a:ea typeface="+mn-ea"/>
              </a:rPr>
              <a:t>。</a:t>
            </a:r>
            <a:endParaRPr lang="en-US" altLang="zh-TW" sz="2900" dirty="0"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3</a:t>
            </a:fld>
            <a:endParaRPr lang="en-US" altLang="zh-TW" smtClean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5350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 smtClean="0">
                <a:latin typeface="+mn-lt"/>
                <a:ea typeface="+mn-ea"/>
              </a:rPr>
              <a:t>壹</a:t>
            </a:r>
            <a:r>
              <a:rPr lang="zh-TW" altLang="en-US" sz="3200" dirty="0">
                <a:latin typeface="+mn-lt"/>
                <a:ea typeface="+mn-ea"/>
              </a:rPr>
              <a:t>、</a:t>
            </a:r>
            <a:r>
              <a:rPr lang="zh-TW" altLang="en-US" sz="3200" dirty="0" smtClean="0">
                <a:latin typeface="+mn-lt"/>
                <a:ea typeface="+mn-ea"/>
              </a:rPr>
              <a:t>推動策略說明</a:t>
            </a:r>
            <a:r>
              <a:rPr lang="en-US" altLang="zh-TW" sz="2000" dirty="0" smtClean="0">
                <a:latin typeface="+mn-lt"/>
                <a:ea typeface="+mn-ea"/>
              </a:rPr>
              <a:t>(3/4)</a:t>
            </a:r>
            <a:endParaRPr lang="zh-TW" altLang="en-US" sz="2000" dirty="0" smtClean="0">
              <a:latin typeface="+mn-lt"/>
              <a:ea typeface="+mn-ea"/>
            </a:endParaRP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>
          <a:xfrm>
            <a:off x="920552" y="1026303"/>
            <a:ext cx="8280920" cy="4403501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TW" altLang="en-US" sz="3000" dirty="0">
                <a:latin typeface="+mn-lt"/>
                <a:ea typeface="+mn-ea"/>
              </a:rPr>
              <a:t>主題資料與企業營運階段對照</a:t>
            </a:r>
            <a:endParaRPr lang="en-US" altLang="zh-TW" sz="3000" dirty="0"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4</a:t>
            </a:fld>
            <a:endParaRPr lang="en-US" altLang="zh-TW" smtClean="0">
              <a:latin typeface="+mn-lt"/>
              <a:ea typeface="+mn-ea"/>
            </a:endParaRP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64" y="1988840"/>
            <a:ext cx="9096020" cy="337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40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 smtClean="0">
                <a:latin typeface="+mn-lt"/>
                <a:ea typeface="+mn-ea"/>
              </a:rPr>
              <a:t>壹</a:t>
            </a:r>
            <a:r>
              <a:rPr lang="zh-TW" altLang="en-US" sz="3200" dirty="0">
                <a:latin typeface="+mn-lt"/>
                <a:ea typeface="+mn-ea"/>
              </a:rPr>
              <a:t>、</a:t>
            </a:r>
            <a:r>
              <a:rPr lang="zh-TW" altLang="en-US" sz="3200" dirty="0" smtClean="0">
                <a:latin typeface="+mn-lt"/>
                <a:ea typeface="+mn-ea"/>
              </a:rPr>
              <a:t>推動策略說明</a:t>
            </a:r>
            <a:r>
              <a:rPr lang="en-US" altLang="zh-TW" sz="2000" dirty="0" smtClean="0">
                <a:latin typeface="+mn-lt"/>
                <a:ea typeface="+mn-ea"/>
              </a:rPr>
              <a:t>(4/4)</a:t>
            </a:r>
            <a:endParaRPr lang="zh-TW" altLang="en-US" sz="2000" dirty="0" smtClean="0">
              <a:latin typeface="+mn-lt"/>
              <a:ea typeface="+mn-ea"/>
            </a:endParaRP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>
          <a:xfrm>
            <a:off x="920552" y="1026303"/>
            <a:ext cx="8280920" cy="5211009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TW" altLang="en-US" sz="3000" dirty="0" smtClean="0">
                <a:latin typeface="+mn-lt"/>
                <a:ea typeface="+mn-ea"/>
              </a:rPr>
              <a:t>推動策略</a:t>
            </a:r>
            <a:endParaRPr lang="en-US" altLang="zh-TW" sz="3000" dirty="0" smtClean="0">
              <a:latin typeface="+mn-lt"/>
              <a:ea typeface="+mn-ea"/>
            </a:endParaRP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>
                <a:latin typeface="+mn-lt"/>
                <a:ea typeface="+mn-ea"/>
              </a:rPr>
              <a:t>定期</a:t>
            </a:r>
            <a:r>
              <a:rPr lang="zh-TW" altLang="en-US" sz="2800" b="1" dirty="0" smtClean="0">
                <a:latin typeface="+mn-lt"/>
                <a:ea typeface="+mn-ea"/>
              </a:rPr>
              <a:t>召開工作會議</a:t>
            </a:r>
            <a:endParaRPr lang="en-US" altLang="zh-TW" sz="2800" b="1" dirty="0" smtClean="0">
              <a:latin typeface="+mn-lt"/>
              <a:ea typeface="+mn-ea"/>
            </a:endParaRPr>
          </a:p>
          <a:p>
            <a:pPr marL="727075" lvl="4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2600" dirty="0">
                <a:latin typeface="標楷體" panose="03000509000000000000" pitchFamily="65" charset="-120"/>
                <a:ea typeface="標楷體" panose="03000509000000000000" pitchFamily="65" charset="-120"/>
              </a:rPr>
              <a:t>邀請專家及加值業者參與，提供建議及需求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，延伸</a:t>
            </a:r>
            <a:r>
              <a:rPr lang="zh-TW" altLang="en-US" sz="2600" dirty="0">
                <a:latin typeface="標楷體" panose="03000509000000000000" pitchFamily="65" charset="-120"/>
                <a:ea typeface="標楷體" panose="03000509000000000000" pitchFamily="65" charset="-120"/>
              </a:rPr>
              <a:t>擴充開放主題相關</a:t>
            </a:r>
            <a:r>
              <a:rPr lang="zh-TW" altLang="en-US" sz="2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資料集或研擬其他可行主題。</a:t>
            </a:r>
            <a:endParaRPr lang="en-US" altLang="zh-TW" sz="2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>
                <a:latin typeface="+mn-lt"/>
                <a:ea typeface="+mn-ea"/>
              </a:rPr>
              <a:t>定期</a:t>
            </a:r>
            <a:r>
              <a:rPr lang="zh-TW" altLang="en-US" sz="2800" b="1" dirty="0" smtClean="0">
                <a:latin typeface="+mn-lt"/>
                <a:ea typeface="+mn-ea"/>
              </a:rPr>
              <a:t>資料盤點</a:t>
            </a:r>
            <a:endParaRPr lang="en-US" altLang="zh-TW" sz="2800" b="1" dirty="0" smtClean="0">
              <a:latin typeface="+mn-lt"/>
              <a:ea typeface="+mn-ea"/>
            </a:endParaRPr>
          </a:p>
          <a:p>
            <a:pPr marL="727075" lvl="4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2600" dirty="0" smtClean="0">
                <a:latin typeface="+mn-lt"/>
                <a:ea typeface="+mn-ea"/>
              </a:rPr>
              <a:t>針對</a:t>
            </a:r>
            <a:r>
              <a:rPr lang="zh-TW" altLang="en-US" sz="2600" dirty="0">
                <a:latin typeface="+mn-lt"/>
                <a:ea typeface="+mn-ea"/>
              </a:rPr>
              <a:t>可能主題定期進行資料</a:t>
            </a:r>
            <a:r>
              <a:rPr lang="zh-TW" altLang="en-US" sz="2600" dirty="0" smtClean="0">
                <a:latin typeface="+mn-lt"/>
                <a:ea typeface="+mn-ea"/>
              </a:rPr>
              <a:t>盤點、開放</a:t>
            </a:r>
            <a:r>
              <a:rPr lang="zh-TW" altLang="en-US" sz="2600" dirty="0">
                <a:latin typeface="+mn-lt"/>
                <a:ea typeface="+mn-ea"/>
              </a:rPr>
              <a:t>相關資料</a:t>
            </a:r>
            <a:r>
              <a:rPr lang="zh-TW" altLang="en-US" sz="2600" dirty="0" smtClean="0">
                <a:latin typeface="+mn-lt"/>
                <a:ea typeface="+mn-ea"/>
              </a:rPr>
              <a:t>。</a:t>
            </a:r>
            <a:endParaRPr lang="en-US" altLang="zh-TW" sz="2600" dirty="0" smtClean="0">
              <a:latin typeface="+mn-lt"/>
              <a:ea typeface="+mn-ea"/>
            </a:endParaRPr>
          </a:p>
          <a:p>
            <a:pPr lvl="2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>
                <a:latin typeface="+mn-lt"/>
                <a:ea typeface="+mn-ea"/>
              </a:rPr>
              <a:t>認知</a:t>
            </a:r>
            <a:r>
              <a:rPr lang="zh-TW" altLang="en-US" sz="2800" b="1" dirty="0" smtClean="0">
                <a:latin typeface="+mn-lt"/>
                <a:ea typeface="+mn-ea"/>
              </a:rPr>
              <a:t>宣導</a:t>
            </a:r>
            <a:endParaRPr lang="en-US" altLang="zh-TW" sz="2800" b="1" dirty="0" smtClean="0">
              <a:latin typeface="+mn-lt"/>
              <a:ea typeface="+mn-ea"/>
            </a:endParaRPr>
          </a:p>
          <a:p>
            <a:pPr marL="727075" lvl="4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zh-TW" altLang="en-US" sz="2600" dirty="0" smtClean="0">
                <a:latin typeface="+mn-lt"/>
                <a:ea typeface="+mn-ea"/>
              </a:rPr>
              <a:t>辦理</a:t>
            </a:r>
            <a:r>
              <a:rPr lang="zh-TW" altLang="en-US" sz="2600" dirty="0">
                <a:latin typeface="+mn-lt"/>
                <a:ea typeface="+mn-ea"/>
              </a:rPr>
              <a:t>開放資料認知宣導相關研習活動，建立組織開放資料文化。</a:t>
            </a:r>
            <a:endParaRPr lang="en-US" altLang="zh-TW" sz="2600" dirty="0" smtClean="0"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5</a:t>
            </a:fld>
            <a:endParaRPr lang="en-US" altLang="zh-TW" smtClean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8547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 smtClean="0">
                <a:latin typeface="+mn-lt"/>
                <a:ea typeface="+mn-ea"/>
              </a:rPr>
              <a:t>貳、應用情境說明</a:t>
            </a:r>
            <a:r>
              <a:rPr lang="en-US" altLang="zh-TW" sz="2000" dirty="0" smtClean="0">
                <a:latin typeface="+mn-lt"/>
                <a:ea typeface="+mn-ea"/>
              </a:rPr>
              <a:t>(1/2)</a:t>
            </a:r>
            <a:endParaRPr lang="zh-TW" altLang="en-US" sz="2000" dirty="0" smtClean="0"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xfrm>
            <a:off x="7257256" y="6529603"/>
            <a:ext cx="2311400" cy="32839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6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10" name="文字版面配置區 2"/>
          <p:cNvSpPr txBox="1">
            <a:spLocks/>
          </p:cNvSpPr>
          <p:nvPr/>
        </p:nvSpPr>
        <p:spPr bwMode="auto">
          <a:xfrm>
            <a:off x="920552" y="1052736"/>
            <a:ext cx="7766248" cy="1965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rgbClr val="000090"/>
                </a:solidFill>
                <a:latin typeface="微軟正黑體"/>
                <a:ea typeface="微軟正黑體"/>
                <a:cs typeface="微軟正黑體"/>
              </a:defRPr>
            </a:lvl1pPr>
            <a:lvl2pPr marL="3635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600" b="1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2pPr>
            <a:lvl3pPr marL="536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3pPr>
            <a:lvl4pPr marL="711200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4pPr>
            <a:lvl5pPr marL="900113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>
              <a:buFont typeface="Wingdings" panose="05000000000000000000" pitchFamily="2" charset="2"/>
              <a:buChar char="n"/>
            </a:pPr>
            <a:r>
              <a:rPr lang="en-US" altLang="zh-TW" sz="3000" kern="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Open data</a:t>
            </a:r>
            <a:r>
              <a:rPr lang="zh-TW" altLang="en-US" sz="3000" kern="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結合群眾外包，創造新價值</a:t>
            </a:r>
            <a:endParaRPr lang="en-US" altLang="zh-TW" sz="3000" kern="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03200" indent="0">
              <a:buFontTx/>
              <a:buNone/>
            </a:pPr>
            <a:r>
              <a:rPr lang="zh-TW" altLang="en-US" sz="2600" kern="0" dirty="0" smtClean="0">
                <a:solidFill>
                  <a:schemeClr val="tx1"/>
                </a:solidFill>
                <a:latin typeface="+mn-lt"/>
                <a:ea typeface="標楷體" panose="03000509000000000000" pitchFamily="65" charset="-120"/>
                <a:cs typeface="Times New Roman" panose="02020603050405020304" pitchFamily="18" charset="0"/>
              </a:rPr>
              <a:t>        結合「創業空間」</a:t>
            </a:r>
            <a:r>
              <a:rPr lang="zh-TW" altLang="en-US" sz="2600" kern="0" dirty="0">
                <a:solidFill>
                  <a:schemeClr val="tx1"/>
                </a:solidFill>
                <a:latin typeface="+mn-lt"/>
                <a:ea typeface="標楷體" panose="03000509000000000000" pitchFamily="65" charset="-120"/>
                <a:cs typeface="Times New Roman" panose="02020603050405020304" pitchFamily="18" charset="0"/>
              </a:rPr>
              <a:t>資料集</a:t>
            </a:r>
            <a:r>
              <a:rPr lang="zh-TW" altLang="en-US" sz="2600" kern="0" dirty="0" smtClean="0">
                <a:solidFill>
                  <a:schemeClr val="tx1"/>
                </a:solidFill>
                <a:latin typeface="+mn-lt"/>
                <a:ea typeface="標楷體" panose="03000509000000000000" pitchFamily="65" charset="-120"/>
                <a:cs typeface="Times New Roman" panose="02020603050405020304" pitchFamily="18" charset="0"/>
              </a:rPr>
              <a:t>與</a:t>
            </a:r>
            <a:r>
              <a:rPr lang="en-US" altLang="zh-TW" sz="2600" kern="0" dirty="0" smtClean="0">
                <a:solidFill>
                  <a:schemeClr val="tx1"/>
                </a:solidFill>
                <a:latin typeface="+mn-lt"/>
                <a:ea typeface="標楷體" panose="03000509000000000000" pitchFamily="65" charset="-120"/>
                <a:cs typeface="Times New Roman" panose="02020603050405020304" pitchFamily="18" charset="0"/>
              </a:rPr>
              <a:t>Google API</a:t>
            </a:r>
            <a:r>
              <a:rPr lang="zh-TW" altLang="en-US" sz="2600" kern="0" dirty="0" smtClean="0">
                <a:solidFill>
                  <a:schemeClr val="tx1"/>
                </a:solidFill>
                <a:latin typeface="+mn-lt"/>
                <a:ea typeface="標楷體" panose="03000509000000000000" pitchFamily="65" charset="-120"/>
                <a:cs typeface="Times New Roman" panose="02020603050405020304" pitchFamily="18" charset="0"/>
              </a:rPr>
              <a:t>，擴大創業空間資料集完整度，並且開放註冊用戶完善空間資訊，讓</a:t>
            </a:r>
            <a:r>
              <a:rPr lang="en-US" altLang="zh-TW" sz="2600" kern="0" dirty="0" smtClean="0">
                <a:solidFill>
                  <a:schemeClr val="tx1"/>
                </a:solidFill>
                <a:latin typeface="+mn-lt"/>
                <a:ea typeface="標楷體" panose="03000509000000000000" pitchFamily="65" charset="-120"/>
                <a:cs typeface="Times New Roman" panose="02020603050405020304" pitchFamily="18" charset="0"/>
              </a:rPr>
              <a:t>Open data</a:t>
            </a:r>
            <a:r>
              <a:rPr lang="zh-TW" altLang="en-US" sz="2600" kern="0" dirty="0" smtClean="0">
                <a:solidFill>
                  <a:schemeClr val="tx1"/>
                </a:solidFill>
                <a:latin typeface="+mn-lt"/>
                <a:ea typeface="標楷體" panose="03000509000000000000" pitchFamily="65" charset="-120"/>
                <a:cs typeface="Times New Roman" panose="02020603050405020304" pitchFamily="18" charset="0"/>
              </a:rPr>
              <a:t>結合群眾智慧更加豐富。</a:t>
            </a:r>
            <a:endParaRPr lang="zh-TW" altLang="en-US" sz="2600" kern="0" dirty="0">
              <a:solidFill>
                <a:schemeClr val="tx1"/>
              </a:solidFill>
              <a:latin typeface="+mn-lt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0824" y="3356992"/>
            <a:ext cx="4307179" cy="306182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內容版面配置區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3663" y="3356993"/>
            <a:ext cx="3796760" cy="30618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6" name="矩形 15"/>
          <p:cNvSpPr/>
          <p:nvPr/>
        </p:nvSpPr>
        <p:spPr>
          <a:xfrm>
            <a:off x="5510119" y="5392956"/>
            <a:ext cx="3796761" cy="1011346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714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>
                <a:latin typeface="+mn-lt"/>
                <a:ea typeface="+mn-ea"/>
              </a:rPr>
              <a:t>貳</a:t>
            </a:r>
            <a:r>
              <a:rPr lang="zh-TW" altLang="en-US" sz="3200" dirty="0" smtClean="0">
                <a:latin typeface="+mn-lt"/>
                <a:ea typeface="+mn-ea"/>
              </a:rPr>
              <a:t>、應用情境說明</a:t>
            </a:r>
            <a:r>
              <a:rPr lang="en-US" altLang="zh-TW" sz="2000" dirty="0" smtClean="0">
                <a:latin typeface="+mn-lt"/>
                <a:ea typeface="+mn-ea"/>
              </a:rPr>
              <a:t>(2/2)</a:t>
            </a:r>
            <a:endParaRPr lang="zh-TW" altLang="en-US" sz="2000" dirty="0" smtClean="0"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xfrm>
            <a:off x="7257256" y="6529603"/>
            <a:ext cx="2311400" cy="32839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7</a:t>
            </a:fld>
            <a:endParaRPr lang="en-US" altLang="zh-TW" smtClean="0">
              <a:latin typeface="+mn-lt"/>
              <a:ea typeface="+mn-ea"/>
            </a:endParaRPr>
          </a:p>
        </p:txBody>
      </p:sp>
      <p:sp>
        <p:nvSpPr>
          <p:cNvPr id="10" name="文字版面配置區 2"/>
          <p:cNvSpPr txBox="1">
            <a:spLocks/>
          </p:cNvSpPr>
          <p:nvPr/>
        </p:nvSpPr>
        <p:spPr bwMode="auto">
          <a:xfrm>
            <a:off x="920552" y="980728"/>
            <a:ext cx="8186138" cy="203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 b="1">
                <a:solidFill>
                  <a:srgbClr val="000090"/>
                </a:solidFill>
                <a:latin typeface="微軟正黑體"/>
                <a:ea typeface="微軟正黑體"/>
                <a:cs typeface="微軟正黑體"/>
              </a:defRPr>
            </a:lvl1pPr>
            <a:lvl2pPr marL="363538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600" b="1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2pPr>
            <a:lvl3pPr marL="536575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6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3pPr>
            <a:lvl4pPr marL="711200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14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4pPr>
            <a:lvl5pPr marL="900113" indent="-188913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微軟正黑體"/>
                <a:ea typeface="微軟正黑體"/>
                <a:cs typeface="微軟正黑體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1200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algn="just">
              <a:buFont typeface="Wingdings" panose="05000000000000000000" pitchFamily="2" charset="2"/>
              <a:buChar char="n"/>
            </a:pPr>
            <a:r>
              <a:rPr lang="zh-TW" altLang="en-US" sz="30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創業資源整合與智慧媒合推薦</a:t>
            </a:r>
            <a:endParaRPr lang="en-US" altLang="zh-TW" sz="30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203200" indent="0" algn="just">
              <a:lnSpc>
                <a:spcPts val="3500"/>
              </a:lnSpc>
              <a:buNone/>
            </a:pPr>
            <a:r>
              <a:rPr lang="zh-TW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串</a:t>
            </a:r>
            <a:r>
              <a:rPr lang="zh-TW" alt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接創業</a:t>
            </a:r>
            <a:r>
              <a:rPr lang="zh-TW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相關資料</a:t>
            </a:r>
            <a:r>
              <a:rPr lang="zh-TW" alt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集</a:t>
            </a:r>
            <a:r>
              <a:rPr lang="zh-TW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，如：創業</a:t>
            </a:r>
            <a:r>
              <a:rPr lang="zh-TW" alt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空間、育成中心、創業</a:t>
            </a:r>
            <a:r>
              <a:rPr lang="zh-TW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顧問、輔導</a:t>
            </a:r>
            <a:r>
              <a:rPr lang="en-US" altLang="zh-TW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補助、課程</a:t>
            </a:r>
            <a:r>
              <a:rPr lang="en-US" altLang="zh-TW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/</a:t>
            </a:r>
            <a:r>
              <a:rPr lang="zh-TW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活動等資料，結合標籤</a:t>
            </a:r>
            <a:r>
              <a:rPr lang="zh-TW" altLang="en-US" sz="2600" dirty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化技術做資料加值，自動推薦用戶需要的資源</a:t>
            </a:r>
            <a:r>
              <a:rPr lang="zh-TW" alt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en-US" sz="2600" kern="0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8" name="投影片編號版面配置區 3"/>
          <p:cNvSpPr txBox="1">
            <a:spLocks/>
          </p:cNvSpPr>
          <p:nvPr/>
        </p:nvSpPr>
        <p:spPr>
          <a:xfrm>
            <a:off x="6973091" y="6130567"/>
            <a:ext cx="2133599" cy="365125"/>
          </a:xfrm>
          <a:prstGeom prst="rect">
            <a:avLst/>
          </a:prstGeom>
          <a:ln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TW"/>
            </a:defPPr>
            <a:lvl1pPr algn="r" rtl="0" eaLnBrk="1" fontAlgn="base" hangingPunct="1">
              <a:spcBef>
                <a:spcPct val="0"/>
              </a:spcBef>
              <a:spcAft>
                <a:spcPct val="0"/>
              </a:spcAft>
              <a:defRPr kumimoji="1" sz="1400" b="0" kern="1200">
                <a:solidFill>
                  <a:schemeClr val="tx1"/>
                </a:solidFill>
                <a:latin typeface="Arial" pitchFamily="34" charset="0"/>
                <a:ea typeface="新細明體" pitchFamily="18" charset="-12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 b="1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5pPr>
            <a:lvl6pPr marL="22860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6pPr>
            <a:lvl7pPr marL="27432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7pPr>
            <a:lvl8pPr marL="32004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8pPr>
            <a:lvl9pPr marL="3657600" algn="l" defTabSz="914400" rtl="0" eaLnBrk="1" latinLnBrk="0" hangingPunct="1">
              <a:defRPr kumimoji="1" sz="2400" b="1" kern="120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ct val="25000"/>
              <a:buFont typeface="Arial"/>
              <a:buNone/>
            </a:pPr>
            <a:fld id="{00000000-1234-1234-1234-123412341234}" type="slidenum">
              <a:rPr lang="en-US" altLang="zh-TW" sz="1200" smtClean="0">
                <a:solidFill>
                  <a:srgbClr val="898989"/>
                </a:solidFill>
                <a:sym typeface="Arial"/>
              </a:rPr>
              <a:pPr>
                <a:spcBef>
                  <a:spcPts val="0"/>
                </a:spcBef>
                <a:spcAft>
                  <a:spcPts val="0"/>
                </a:spcAft>
                <a:buClr>
                  <a:srgbClr val="898989"/>
                </a:buClr>
                <a:buSzPct val="25000"/>
                <a:buFont typeface="Arial"/>
                <a:buNone/>
              </a:pPr>
              <a:t>7</a:t>
            </a:fld>
            <a:endParaRPr lang="zh-TW" sz="1200">
              <a:solidFill>
                <a:srgbClr val="898989"/>
              </a:solidFill>
              <a:sym typeface="Arial"/>
            </a:endParaRPr>
          </a:p>
        </p:txBody>
      </p:sp>
      <p:pic>
        <p:nvPicPr>
          <p:cNvPr id="9" name="圖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0512" y="3231476"/>
            <a:ext cx="5758992" cy="319528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圖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55" y="3068960"/>
            <a:ext cx="2927101" cy="93482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55" y="4055029"/>
            <a:ext cx="2927101" cy="237173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0511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639888" y="44450"/>
            <a:ext cx="5954712" cy="504825"/>
          </a:xfrm>
        </p:spPr>
        <p:txBody>
          <a:bodyPr/>
          <a:lstStyle/>
          <a:p>
            <a:pPr>
              <a:defRPr/>
            </a:pPr>
            <a:r>
              <a:rPr lang="zh-TW" altLang="en-US" sz="3200" dirty="0">
                <a:latin typeface="+mn-lt"/>
                <a:ea typeface="+mn-ea"/>
              </a:rPr>
              <a:t>參</a:t>
            </a:r>
            <a:r>
              <a:rPr lang="zh-TW" altLang="en-US" sz="3200" dirty="0" smtClean="0">
                <a:latin typeface="+mn-lt"/>
                <a:ea typeface="+mn-ea"/>
              </a:rPr>
              <a:t>、民間團體需求建議事項</a:t>
            </a:r>
            <a:endParaRPr lang="zh-TW" altLang="en-US" sz="2000" dirty="0" smtClean="0">
              <a:latin typeface="+mn-lt"/>
              <a:ea typeface="+mn-ea"/>
            </a:endParaRPr>
          </a:p>
        </p:txBody>
      </p:sp>
      <p:sp>
        <p:nvSpPr>
          <p:cNvPr id="15363" name="內容版面配置區 2"/>
          <p:cNvSpPr>
            <a:spLocks noGrp="1"/>
          </p:cNvSpPr>
          <p:nvPr>
            <p:ph idx="1"/>
          </p:nvPr>
        </p:nvSpPr>
        <p:spPr>
          <a:xfrm>
            <a:off x="920552" y="1026303"/>
            <a:ext cx="8280920" cy="5211009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TW" altLang="en-US" sz="30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資料需求</a:t>
            </a:r>
            <a:endParaRPr lang="en-US" altLang="zh-TW" sz="30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7550" lvl="2" indent="-354013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廠商</a:t>
            </a:r>
            <a:r>
              <a:rPr lang="zh-TW" altLang="en-US" sz="2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黃頁、商</a:t>
            </a: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機資訊。</a:t>
            </a:r>
            <a:endParaRPr lang="en-US" altLang="zh-TW" sz="2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7550" lvl="2" indent="-354013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新創</a:t>
            </a:r>
            <a:r>
              <a:rPr lang="zh-TW" altLang="en-US" sz="2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公司輔助</a:t>
            </a: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資源。</a:t>
            </a:r>
            <a:endParaRPr lang="en-US" altLang="zh-TW" sz="28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7550" lvl="2" indent="-354013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 smtClean="0">
                <a:latin typeface="+mn-lt"/>
                <a:ea typeface="+mn-ea"/>
              </a:rPr>
              <a:t>具公信力之領域專家名單。</a:t>
            </a:r>
            <a:endParaRPr lang="en-US" altLang="zh-TW" sz="2800" b="1" dirty="0" smtClean="0">
              <a:latin typeface="+mn-lt"/>
              <a:ea typeface="+mn-ea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建議事項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7550" lvl="2" indent="-354013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活動</a:t>
            </a:r>
            <a:r>
              <a:rPr lang="zh-TW" altLang="en-US" sz="2800" b="1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、講座、課程、說明</a:t>
            </a: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會等資料以</a:t>
            </a:r>
            <a:r>
              <a:rPr lang="en-US" altLang="zh-TW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JSON</a:t>
            </a: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、</a:t>
            </a:r>
            <a:r>
              <a:rPr lang="en-US" altLang="zh-TW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XML</a:t>
            </a: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或</a:t>
            </a:r>
            <a:r>
              <a:rPr lang="en-US" altLang="zh-TW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API</a:t>
            </a: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格式提供，以即時取得相關訊息。</a:t>
            </a:r>
            <a:endParaRPr lang="en-US" altLang="zh-TW" sz="2800" b="1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717550" lvl="2" indent="-354013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zh-TW" altLang="en-US" sz="2800" b="1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提升開放資料之機器可讀性。</a:t>
            </a:r>
            <a:endParaRPr lang="en-US" altLang="zh-TW" sz="2800" b="1" dirty="0" smtClean="0">
              <a:latin typeface="+mn-lt"/>
              <a:ea typeface="+mn-ea"/>
            </a:endParaRPr>
          </a:p>
        </p:txBody>
      </p:sp>
      <p:sp>
        <p:nvSpPr>
          <p:cNvPr id="15364" name="投影片編號版面配置區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4AEED6-1E78-4EC9-B6F6-55975F656CC8}" type="slidenum">
              <a:rPr lang="en-US" altLang="zh-TW" smtClean="0">
                <a:latin typeface="+mn-lt"/>
                <a:ea typeface="+mn-ea"/>
              </a:rPr>
              <a:pPr/>
              <a:t>8</a:t>
            </a:fld>
            <a:endParaRPr lang="en-US" altLang="zh-TW" smtClean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148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預設簡報設計">
  <a:themeElements>
    <a:clrScheme name="1_預設簡報設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預設簡報設計">
      <a:majorFont>
        <a:latin typeface="Times New Roman"/>
        <a:ea typeface="標楷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微軟正黑體" pitchFamily="34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微軟正黑體" pitchFamily="34" charset="-120"/>
          </a:defRPr>
        </a:defPPr>
      </a:lstStyle>
    </a:lnDef>
  </a:objectDefaults>
  <a:extraClrSchemeLst>
    <a:extraClrScheme>
      <a:clrScheme name="1_預設簡報設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預設簡報設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預設簡報設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自訂設計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自訂 1">
      <a:majorFont>
        <a:latin typeface="Calibri"/>
        <a:ea typeface="新細明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>
          <a:gsLst>
            <a:gs pos="33000">
              <a:srgbClr val="F9F9F9"/>
            </a:gs>
            <a:gs pos="100000">
              <a:srgbClr val="D7D7D7"/>
            </a:gs>
          </a:gsLst>
          <a:lin ang="5400000" scaled="0"/>
        </a:gradFill>
        <a:ln w="3175" cap="flat" cmpd="sng" algn="ctr">
          <a:solidFill>
            <a:srgbClr val="EAEAEA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>
        <a:defPPr fontAlgn="auto">
          <a:lnSpc>
            <a:spcPct val="150000"/>
          </a:lnSpc>
          <a:spcBef>
            <a:spcPts val="0"/>
          </a:spcBef>
          <a:spcAft>
            <a:spcPts val="0"/>
          </a:spcAft>
          <a:defRPr sz="1600" b="1" kern="0" dirty="0">
            <a:solidFill>
              <a:srgbClr val="7D7D7D"/>
            </a:solidFill>
            <a:latin typeface="微软雅黑" pitchFamily="34" charset="-122"/>
            <a:ea typeface="微软雅黑" pitchFamily="34" charset="-122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3_自訂設計">
  <a:themeElements>
    <a:clrScheme name="地鐵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自訂 1">
      <a:majorFont>
        <a:latin typeface="Calibri"/>
        <a:ea typeface="新細明體"/>
        <a:cs typeface=""/>
      </a:majorFont>
      <a:minorFont>
        <a:latin typeface="Times New Roman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>
          <a:gsLst>
            <a:gs pos="33000">
              <a:srgbClr val="F9F9F9"/>
            </a:gs>
            <a:gs pos="100000">
              <a:srgbClr val="D7D7D7"/>
            </a:gs>
          </a:gsLst>
          <a:lin ang="5400000" scaled="0"/>
        </a:gradFill>
        <a:ln w="3175" cap="flat" cmpd="sng" algn="ctr">
          <a:solidFill>
            <a:srgbClr val="EAEAEA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>
        <a:defPPr fontAlgn="auto">
          <a:lnSpc>
            <a:spcPct val="150000"/>
          </a:lnSpc>
          <a:spcBef>
            <a:spcPts val="0"/>
          </a:spcBef>
          <a:spcAft>
            <a:spcPts val="0"/>
          </a:spcAft>
          <a:defRPr sz="1600" b="1" kern="0" dirty="0">
            <a:solidFill>
              <a:srgbClr val="7D7D7D"/>
            </a:solidFill>
            <a:latin typeface="微软雅黑" pitchFamily="34" charset="-122"/>
            <a:ea typeface="微软雅黑" pitchFamily="34" charset="-122"/>
          </a:defRPr>
        </a:defPPr>
      </a:lstStyle>
    </a:spDef>
  </a:objectDefaults>
  <a:extraClrSchemeLst/>
</a:theme>
</file>

<file path=ppt/theme/theme4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23417</TotalTime>
  <Words>858</Words>
  <Application>Microsoft Office PowerPoint</Application>
  <PresentationFormat>A4 紙張 (210x297 公釐)</PresentationFormat>
  <Paragraphs>120</Paragraphs>
  <Slides>13</Slides>
  <Notes>13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3</vt:i4>
      </vt:variant>
      <vt:variant>
        <vt:lpstr>投影片標題</vt:lpstr>
      </vt:variant>
      <vt:variant>
        <vt:i4>13</vt:i4>
      </vt:variant>
    </vt:vector>
  </HeadingPairs>
  <TitlesOfParts>
    <vt:vector size="24" baseType="lpstr">
      <vt:lpstr>微軟正黑體</vt:lpstr>
      <vt:lpstr>新細明體</vt:lpstr>
      <vt:lpstr>標楷體</vt:lpstr>
      <vt:lpstr>Arial</vt:lpstr>
      <vt:lpstr>Helvetica</vt:lpstr>
      <vt:lpstr>Segoe UI</vt:lpstr>
      <vt:lpstr>Times New Roman</vt:lpstr>
      <vt:lpstr>Wingdings</vt:lpstr>
      <vt:lpstr>1_預設簡報設計</vt:lpstr>
      <vt:lpstr>2_自訂設計</vt:lpstr>
      <vt:lpstr>3_自訂設計</vt:lpstr>
      <vt:lpstr>中小企業處 主題式開放資料推動策略</vt:lpstr>
      <vt:lpstr>簡報大綱</vt:lpstr>
      <vt:lpstr>壹、推動策略說明(1/4)</vt:lpstr>
      <vt:lpstr>壹、推動策略說明(2/4)</vt:lpstr>
      <vt:lpstr>壹、推動策略說明(3/4)</vt:lpstr>
      <vt:lpstr>壹、推動策略說明(4/4)</vt:lpstr>
      <vt:lpstr>貳、應用情境說明(1/2)</vt:lpstr>
      <vt:lpstr>貳、應用情境說明(2/2)</vt:lpstr>
      <vt:lpstr>參、民間團體需求建議事項</vt:lpstr>
      <vt:lpstr>肆、公私協力規劃</vt:lpstr>
      <vt:lpstr>伍、未來開放資料標的及品質精進方向(1/2)</vt:lpstr>
      <vt:lpstr>伍、未來開放資料標的及品質精進方向(2/2)</vt:lpstr>
      <vt:lpstr>PowerPoint 簡報</vt:lpstr>
    </vt:vector>
  </TitlesOfParts>
  <Company>user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apec</dc:creator>
  <cp:lastModifiedBy>謝月媚</cp:lastModifiedBy>
  <cp:revision>1992</cp:revision>
  <cp:lastPrinted>2015-06-01T13:22:11Z</cp:lastPrinted>
  <dcterms:created xsi:type="dcterms:W3CDTF">2008-10-24T05:40:26Z</dcterms:created>
  <dcterms:modified xsi:type="dcterms:W3CDTF">2016-12-14T10:42:29Z</dcterms:modified>
</cp:coreProperties>
</file>